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1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1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2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95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2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50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5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8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4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4C67-7AD4-4440-838B-55CCCA3DF6DB}" type="datetimeFigureOut">
              <a:rPr lang="es-ES" smtClean="0"/>
              <a:t>17/03/2020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E52A-FC3B-4CB1-912A-AE1C25C77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7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Control de servo FPGA/VHDL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un servomotor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servo se posiciona en un rango de 0º a 180º.</a:t>
            </a:r>
          </a:p>
          <a:p>
            <a:r>
              <a:rPr lang="es-ES" dirty="0" smtClean="0"/>
              <a:t>Un servo no gira, y lo mejor es no hacerle llegar a los extremos: 10º a 170º.</a:t>
            </a:r>
          </a:p>
          <a:p>
            <a:r>
              <a:rPr lang="es-ES" dirty="0" smtClean="0"/>
              <a:t>No se parece en nada a un motor DC.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11" y="4329344"/>
            <a:ext cx="2466667" cy="18476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2677"/>
            <a:ext cx="239047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se controla un servomotor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frecuencia del PWM está entre 66,6 Hz y 40 Hz (de 15 ms a 25 ms), tomaremos el valor central de 50 Hz (20 ms). Este valor es libre y no afecta al funcionamiento dentro de estos </a:t>
            </a:r>
            <a:r>
              <a:rPr lang="es-ES" dirty="0" smtClean="0"/>
              <a:t>límites.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655" y="3604032"/>
            <a:ext cx="6774407" cy="27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se controla un servomotor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Simplemente hay que saber contar tiempo.</a:t>
            </a:r>
          </a:p>
          <a:p>
            <a:r>
              <a:rPr lang="es-ES" dirty="0" smtClean="0"/>
              <a:t>Con un reloj de 100 MHz, 1 ms son 100.000 flancos.</a:t>
            </a:r>
          </a:p>
          <a:p>
            <a:r>
              <a:rPr lang="es-ES" dirty="0" smtClean="0"/>
              <a:t>Si el servo va a 50 Hz, esto son 20 ms, es decir, 2.000.000 de flancos.</a:t>
            </a:r>
          </a:p>
          <a:p>
            <a:r>
              <a:rPr lang="es-ES" dirty="0" smtClean="0"/>
              <a:t>Empecemos por el caso de 90º, es decir, hay que generar un pulso de 1,5 ms a ‘1’ y de 18,5 ms a ‘0’. Por tanto:</a:t>
            </a:r>
          </a:p>
          <a:p>
            <a:pPr lvl="1"/>
            <a:r>
              <a:rPr lang="es-ES" dirty="0" smtClean="0"/>
              <a:t>Poner la salida a 1 y empezar a contar flancos poniendo el contador a 1.</a:t>
            </a:r>
          </a:p>
          <a:p>
            <a:pPr lvl="1"/>
            <a:r>
              <a:rPr lang="es-ES" dirty="0" smtClean="0"/>
              <a:t>Poner la salida a 1 e ir sumando y contando flancos hasta llegar a 150.000.</a:t>
            </a:r>
          </a:p>
          <a:p>
            <a:pPr lvl="1"/>
            <a:r>
              <a:rPr lang="es-ES" dirty="0" smtClean="0"/>
              <a:t>Poner la salida a 0 e ir sumando hasta llegar a 2.000.000 de flancos. Volver al principio.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4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del autómata con 4 estados</a:t>
            </a:r>
            <a:endParaRPr lang="es-ES" dirty="0"/>
          </a:p>
        </p:txBody>
      </p:sp>
      <p:grpSp>
        <p:nvGrpSpPr>
          <p:cNvPr id="16" name="Grupo 15"/>
          <p:cNvGrpSpPr/>
          <p:nvPr/>
        </p:nvGrpSpPr>
        <p:grpSpPr>
          <a:xfrm>
            <a:off x="838200" y="3004457"/>
            <a:ext cx="1371600" cy="1397725"/>
            <a:chOff x="1110343" y="1959429"/>
            <a:chExt cx="1371600" cy="1397725"/>
          </a:xfrm>
        </p:grpSpPr>
        <p:sp>
          <p:nvSpPr>
            <p:cNvPr id="4" name="Elipse 3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5"/>
            <p:cNvCxnSpPr>
              <a:stCxn id="4" idx="1"/>
              <a:endCxn id="4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404849" y="203227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404849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CONT=0</a:t>
              </a:r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09451" y="1998617"/>
            <a:ext cx="718458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38200" y="199861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grpSp>
        <p:nvGrpSpPr>
          <p:cNvPr id="20" name="Grupo 19"/>
          <p:cNvGrpSpPr/>
          <p:nvPr/>
        </p:nvGrpSpPr>
        <p:grpSpPr>
          <a:xfrm>
            <a:off x="3394166" y="3011940"/>
            <a:ext cx="1371600" cy="1397725"/>
            <a:chOff x="1110343" y="1959429"/>
            <a:chExt cx="1371600" cy="1397725"/>
          </a:xfrm>
        </p:grpSpPr>
        <p:sp>
          <p:nvSpPr>
            <p:cNvPr id="21" name="Elipse 20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Conector recto 21"/>
            <p:cNvCxnSpPr>
              <a:stCxn id="21" idx="1"/>
              <a:endCxn id="21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326471" y="2032278"/>
              <a:ext cx="1020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EMPIEZA</a:t>
              </a:r>
              <a:endParaRPr lang="es-ES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326471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CONT=1</a:t>
              </a:r>
              <a:endParaRPr lang="es-E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s-ES" dirty="0"/>
            </a:p>
          </p:txBody>
        </p:sp>
      </p:grpSp>
      <p:cxnSp>
        <p:nvCxnSpPr>
          <p:cNvPr id="28" name="Conector recto de flecha 27"/>
          <p:cNvCxnSpPr>
            <a:stCxn id="4" idx="6"/>
            <a:endCxn id="21" idx="2"/>
          </p:cNvCxnSpPr>
          <p:nvPr/>
        </p:nvCxnSpPr>
        <p:spPr>
          <a:xfrm>
            <a:off x="2209800" y="3703320"/>
            <a:ext cx="1184366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13273" y="33685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grpSp>
        <p:nvGrpSpPr>
          <p:cNvPr id="31" name="Grupo 30"/>
          <p:cNvGrpSpPr/>
          <p:nvPr/>
        </p:nvGrpSpPr>
        <p:grpSpPr>
          <a:xfrm>
            <a:off x="5410200" y="3004456"/>
            <a:ext cx="1371600" cy="1397725"/>
            <a:chOff x="1110343" y="1959429"/>
            <a:chExt cx="1371600" cy="1397725"/>
          </a:xfrm>
        </p:grpSpPr>
        <p:sp>
          <p:nvSpPr>
            <p:cNvPr id="32" name="Elipse 31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Conector recto 32"/>
            <p:cNvCxnSpPr>
              <a:stCxn id="32" idx="1"/>
              <a:endCxn id="32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287282" y="2032278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SIGUE A 1</a:t>
              </a:r>
              <a:endParaRPr lang="es-ES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326471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CONT+1</a:t>
              </a:r>
              <a:endParaRPr lang="es-ES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s-ES" dirty="0"/>
            </a:p>
          </p:txBody>
        </p:sp>
      </p:grpSp>
      <p:cxnSp>
        <p:nvCxnSpPr>
          <p:cNvPr id="39" name="Conector recto de flecha 38"/>
          <p:cNvCxnSpPr>
            <a:stCxn id="21" idx="6"/>
            <a:endCxn id="32" idx="2"/>
          </p:cNvCxnSpPr>
          <p:nvPr/>
        </p:nvCxnSpPr>
        <p:spPr>
          <a:xfrm flipV="1">
            <a:off x="4765766" y="3703319"/>
            <a:ext cx="644434" cy="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958411" y="33685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1" name="Forma libre 40"/>
          <p:cNvSpPr/>
          <p:nvPr/>
        </p:nvSpPr>
        <p:spPr>
          <a:xfrm>
            <a:off x="5500960" y="2021657"/>
            <a:ext cx="1382207" cy="1361623"/>
          </a:xfrm>
          <a:custGeom>
            <a:avLst/>
            <a:gdLst>
              <a:gd name="connsiteX0" fmla="*/ 1226411 w 1382207"/>
              <a:gd name="connsiteY0" fmla="*/ 1361623 h 1361623"/>
              <a:gd name="connsiteX1" fmla="*/ 1278663 w 1382207"/>
              <a:gd name="connsiteY1" fmla="*/ 55337 h 1361623"/>
              <a:gd name="connsiteX2" fmla="*/ 37691 w 1382207"/>
              <a:gd name="connsiteY2" fmla="*/ 316594 h 1361623"/>
              <a:gd name="connsiteX3" fmla="*/ 442640 w 1382207"/>
              <a:gd name="connsiteY3" fmla="*/ 995863 h 136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207" h="1361623">
                <a:moveTo>
                  <a:pt x="1226411" y="1361623"/>
                </a:moveTo>
                <a:cubicBezTo>
                  <a:pt x="1351597" y="795565"/>
                  <a:pt x="1476783" y="229508"/>
                  <a:pt x="1278663" y="55337"/>
                </a:cubicBezTo>
                <a:cubicBezTo>
                  <a:pt x="1080543" y="-118834"/>
                  <a:pt x="177028" y="159840"/>
                  <a:pt x="37691" y="316594"/>
                </a:cubicBezTo>
                <a:cubicBezTo>
                  <a:pt x="-101646" y="473348"/>
                  <a:pt x="170497" y="734605"/>
                  <a:pt x="442640" y="995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5513064" y="1733737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CONT&lt;150.000</a:t>
            </a:r>
            <a:endParaRPr lang="es-ES" dirty="0"/>
          </a:p>
        </p:txBody>
      </p:sp>
      <p:grpSp>
        <p:nvGrpSpPr>
          <p:cNvPr id="43" name="Grupo 42"/>
          <p:cNvGrpSpPr/>
          <p:nvPr/>
        </p:nvGrpSpPr>
        <p:grpSpPr>
          <a:xfrm>
            <a:off x="8472376" y="3004455"/>
            <a:ext cx="1371600" cy="1397725"/>
            <a:chOff x="1110343" y="1959429"/>
            <a:chExt cx="1371600" cy="1397725"/>
          </a:xfrm>
        </p:grpSpPr>
        <p:sp>
          <p:nvSpPr>
            <p:cNvPr id="44" name="Elipse 43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5" name="Conector recto 44"/>
            <p:cNvCxnSpPr>
              <a:stCxn id="44" idx="1"/>
              <a:endCxn id="44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1326471" y="203227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</a:t>
              </a:r>
              <a:r>
                <a:rPr lang="es-ES" dirty="0" smtClean="0"/>
                <a:t>A 0</a:t>
              </a:r>
              <a:endParaRPr lang="es-ES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326471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CONT+1</a:t>
              </a:r>
              <a:endParaRPr lang="es-ES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</p:grpSp>
      <p:cxnSp>
        <p:nvCxnSpPr>
          <p:cNvPr id="51" name="Conector recto de flecha 50"/>
          <p:cNvCxnSpPr>
            <a:stCxn id="32" idx="6"/>
            <a:endCxn id="44" idx="2"/>
          </p:cNvCxnSpPr>
          <p:nvPr/>
        </p:nvCxnSpPr>
        <p:spPr>
          <a:xfrm flipV="1">
            <a:off x="6781800" y="3703318"/>
            <a:ext cx="169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6817855" y="3317181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CONT=150.000</a:t>
            </a:r>
            <a:endParaRPr lang="es-ES" dirty="0"/>
          </a:p>
        </p:txBody>
      </p:sp>
      <p:sp>
        <p:nvSpPr>
          <p:cNvPr id="53" name="Forma libre 52"/>
          <p:cNvSpPr/>
          <p:nvPr/>
        </p:nvSpPr>
        <p:spPr>
          <a:xfrm>
            <a:off x="8659007" y="2003211"/>
            <a:ext cx="1562955" cy="1484572"/>
          </a:xfrm>
          <a:custGeom>
            <a:avLst/>
            <a:gdLst>
              <a:gd name="connsiteX0" fmla="*/ 1164262 w 1562955"/>
              <a:gd name="connsiteY0" fmla="*/ 1484572 h 1484572"/>
              <a:gd name="connsiteX1" fmla="*/ 1503896 w 1562955"/>
              <a:gd name="connsiteY1" fmla="*/ 204412 h 1484572"/>
              <a:gd name="connsiteX2" fmla="*/ 93107 w 1562955"/>
              <a:gd name="connsiteY2" fmla="*/ 86846 h 1484572"/>
              <a:gd name="connsiteX3" fmla="*/ 249862 w 1562955"/>
              <a:gd name="connsiteY3" fmla="*/ 1053498 h 14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955" h="1484572">
                <a:moveTo>
                  <a:pt x="1164262" y="1484572"/>
                </a:moveTo>
                <a:cubicBezTo>
                  <a:pt x="1423342" y="960969"/>
                  <a:pt x="1682422" y="437366"/>
                  <a:pt x="1503896" y="204412"/>
                </a:cubicBezTo>
                <a:cubicBezTo>
                  <a:pt x="1325370" y="-28542"/>
                  <a:pt x="302113" y="-54668"/>
                  <a:pt x="93107" y="86846"/>
                </a:cubicBezTo>
                <a:cubicBezTo>
                  <a:pt x="-115899" y="228360"/>
                  <a:pt x="66981" y="640929"/>
                  <a:pt x="249862" y="1053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8472376" y="1606952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CONT&lt;2.000.000</a:t>
            </a:r>
            <a:endParaRPr lang="es-ES" dirty="0"/>
          </a:p>
        </p:txBody>
      </p:sp>
      <p:sp>
        <p:nvSpPr>
          <p:cNvPr id="55" name="Forma libre 54"/>
          <p:cNvSpPr/>
          <p:nvPr/>
        </p:nvSpPr>
        <p:spPr>
          <a:xfrm>
            <a:off x="3348662" y="4219303"/>
            <a:ext cx="6368708" cy="1245113"/>
          </a:xfrm>
          <a:custGeom>
            <a:avLst/>
            <a:gdLst>
              <a:gd name="connsiteX0" fmla="*/ 5821464 w 6368708"/>
              <a:gd name="connsiteY0" fmla="*/ 195943 h 1245113"/>
              <a:gd name="connsiteX1" fmla="*/ 5886778 w 6368708"/>
              <a:gd name="connsiteY1" fmla="*/ 1110343 h 1245113"/>
              <a:gd name="connsiteX2" fmla="*/ 661635 w 6368708"/>
              <a:gd name="connsiteY2" fmla="*/ 1123406 h 1245113"/>
              <a:gd name="connsiteX3" fmla="*/ 243624 w 6368708"/>
              <a:gd name="connsiteY3" fmla="*/ 0 h 124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8708" h="1245113">
                <a:moveTo>
                  <a:pt x="5821464" y="195943"/>
                </a:moveTo>
                <a:cubicBezTo>
                  <a:pt x="6284106" y="575854"/>
                  <a:pt x="6746749" y="955766"/>
                  <a:pt x="5886778" y="1110343"/>
                </a:cubicBezTo>
                <a:cubicBezTo>
                  <a:pt x="5026807" y="1264920"/>
                  <a:pt x="1602161" y="1308463"/>
                  <a:pt x="661635" y="1123406"/>
                </a:cubicBezTo>
                <a:cubicBezTo>
                  <a:pt x="-278891" y="938349"/>
                  <a:pt x="-17634" y="469174"/>
                  <a:pt x="243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762198" y="5133701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CONT=2.000.000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0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Dibujo del autómata con 3 estados</a:t>
            </a:r>
            <a:endParaRPr lang="es-ES" dirty="0"/>
          </a:p>
        </p:txBody>
      </p:sp>
      <p:grpSp>
        <p:nvGrpSpPr>
          <p:cNvPr id="16" name="Grupo 15"/>
          <p:cNvGrpSpPr/>
          <p:nvPr/>
        </p:nvGrpSpPr>
        <p:grpSpPr>
          <a:xfrm>
            <a:off x="838200" y="3004457"/>
            <a:ext cx="1371600" cy="1397725"/>
            <a:chOff x="1110343" y="1959429"/>
            <a:chExt cx="1371600" cy="1397725"/>
          </a:xfrm>
        </p:grpSpPr>
        <p:sp>
          <p:nvSpPr>
            <p:cNvPr id="4" name="Elipse 3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5"/>
            <p:cNvCxnSpPr>
              <a:stCxn id="4" idx="1"/>
              <a:endCxn id="4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404849" y="203227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INICIO</a:t>
              </a:r>
              <a:endParaRPr lang="es-ES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404849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CONT=0</a:t>
              </a:r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s-ES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09451" y="1998617"/>
            <a:ext cx="718458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38200" y="199861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reset</a:t>
            </a:r>
            <a:endParaRPr lang="es-ES" dirty="0"/>
          </a:p>
        </p:txBody>
      </p:sp>
      <p:grpSp>
        <p:nvGrpSpPr>
          <p:cNvPr id="20" name="Grupo 19"/>
          <p:cNvGrpSpPr/>
          <p:nvPr/>
        </p:nvGrpSpPr>
        <p:grpSpPr>
          <a:xfrm>
            <a:off x="3394166" y="3011940"/>
            <a:ext cx="1371600" cy="1397725"/>
            <a:chOff x="1110343" y="1959429"/>
            <a:chExt cx="1371600" cy="1397725"/>
          </a:xfrm>
        </p:grpSpPr>
        <p:sp>
          <p:nvSpPr>
            <p:cNvPr id="21" name="Elipse 20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Conector recto 21"/>
            <p:cNvCxnSpPr>
              <a:stCxn id="21" idx="1"/>
              <a:endCxn id="21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607883" y="2057578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 1</a:t>
              </a:r>
              <a:endParaRPr lang="es-ES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326471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CONT+1</a:t>
              </a:r>
              <a:endParaRPr lang="es-E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s-ES" dirty="0"/>
            </a:p>
          </p:txBody>
        </p:sp>
      </p:grpSp>
      <p:cxnSp>
        <p:nvCxnSpPr>
          <p:cNvPr id="28" name="Conector recto de flecha 27"/>
          <p:cNvCxnSpPr>
            <a:stCxn id="4" idx="6"/>
            <a:endCxn id="21" idx="2"/>
          </p:cNvCxnSpPr>
          <p:nvPr/>
        </p:nvCxnSpPr>
        <p:spPr>
          <a:xfrm>
            <a:off x="2209800" y="3703320"/>
            <a:ext cx="1184366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13273" y="33685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41" name="Forma libre 40"/>
          <p:cNvSpPr/>
          <p:nvPr/>
        </p:nvSpPr>
        <p:spPr>
          <a:xfrm>
            <a:off x="3346438" y="2034666"/>
            <a:ext cx="1382207" cy="1361623"/>
          </a:xfrm>
          <a:custGeom>
            <a:avLst/>
            <a:gdLst>
              <a:gd name="connsiteX0" fmla="*/ 1226411 w 1382207"/>
              <a:gd name="connsiteY0" fmla="*/ 1361623 h 1361623"/>
              <a:gd name="connsiteX1" fmla="*/ 1278663 w 1382207"/>
              <a:gd name="connsiteY1" fmla="*/ 55337 h 1361623"/>
              <a:gd name="connsiteX2" fmla="*/ 37691 w 1382207"/>
              <a:gd name="connsiteY2" fmla="*/ 316594 h 1361623"/>
              <a:gd name="connsiteX3" fmla="*/ 442640 w 1382207"/>
              <a:gd name="connsiteY3" fmla="*/ 995863 h 136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207" h="1361623">
                <a:moveTo>
                  <a:pt x="1226411" y="1361623"/>
                </a:moveTo>
                <a:cubicBezTo>
                  <a:pt x="1351597" y="795565"/>
                  <a:pt x="1476783" y="229508"/>
                  <a:pt x="1278663" y="55337"/>
                </a:cubicBezTo>
                <a:cubicBezTo>
                  <a:pt x="1080543" y="-118834"/>
                  <a:pt x="177028" y="159840"/>
                  <a:pt x="37691" y="316594"/>
                </a:cubicBezTo>
                <a:cubicBezTo>
                  <a:pt x="-101646" y="473348"/>
                  <a:pt x="170497" y="734605"/>
                  <a:pt x="442640" y="995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3240111" y="1760272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CONT&lt;150.000</a:t>
            </a:r>
            <a:endParaRPr lang="es-ES" dirty="0"/>
          </a:p>
        </p:txBody>
      </p:sp>
      <p:grpSp>
        <p:nvGrpSpPr>
          <p:cNvPr id="43" name="Grupo 42"/>
          <p:cNvGrpSpPr/>
          <p:nvPr/>
        </p:nvGrpSpPr>
        <p:grpSpPr>
          <a:xfrm>
            <a:off x="8472376" y="3004455"/>
            <a:ext cx="1371600" cy="1397725"/>
            <a:chOff x="1110343" y="1959429"/>
            <a:chExt cx="1371600" cy="1397725"/>
          </a:xfrm>
        </p:grpSpPr>
        <p:sp>
          <p:nvSpPr>
            <p:cNvPr id="44" name="Elipse 43"/>
            <p:cNvSpPr/>
            <p:nvPr/>
          </p:nvSpPr>
          <p:spPr>
            <a:xfrm>
              <a:off x="1110343" y="1959429"/>
              <a:ext cx="1371600" cy="13977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5" name="Conector recto 44"/>
            <p:cNvCxnSpPr>
              <a:stCxn id="44" idx="1"/>
              <a:endCxn id="44" idx="1"/>
            </p:cNvCxnSpPr>
            <p:nvPr/>
          </p:nvCxnSpPr>
          <p:spPr>
            <a:xfrm>
              <a:off x="1311209" y="216412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1110343" y="2403566"/>
              <a:ext cx="1371600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1590817" y="204729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 0</a:t>
              </a:r>
              <a:endParaRPr lang="es-ES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326471" y="2685370"/>
              <a:ext cx="952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CONT+1</a:t>
              </a:r>
              <a:endParaRPr lang="es-ES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613816" y="2416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</p:grpSp>
      <p:cxnSp>
        <p:nvCxnSpPr>
          <p:cNvPr id="51" name="Conector recto de flecha 50"/>
          <p:cNvCxnSpPr>
            <a:stCxn id="21" idx="6"/>
            <a:endCxn id="44" idx="2"/>
          </p:cNvCxnSpPr>
          <p:nvPr/>
        </p:nvCxnSpPr>
        <p:spPr>
          <a:xfrm flipV="1">
            <a:off x="4765766" y="3703318"/>
            <a:ext cx="3706610" cy="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232118" y="3276989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CONT=150.000</a:t>
            </a:r>
            <a:endParaRPr lang="es-ES" dirty="0"/>
          </a:p>
        </p:txBody>
      </p:sp>
      <p:sp>
        <p:nvSpPr>
          <p:cNvPr id="53" name="Forma libre 52"/>
          <p:cNvSpPr/>
          <p:nvPr/>
        </p:nvSpPr>
        <p:spPr>
          <a:xfrm>
            <a:off x="8659007" y="2003211"/>
            <a:ext cx="1562955" cy="1484572"/>
          </a:xfrm>
          <a:custGeom>
            <a:avLst/>
            <a:gdLst>
              <a:gd name="connsiteX0" fmla="*/ 1164262 w 1562955"/>
              <a:gd name="connsiteY0" fmla="*/ 1484572 h 1484572"/>
              <a:gd name="connsiteX1" fmla="*/ 1503896 w 1562955"/>
              <a:gd name="connsiteY1" fmla="*/ 204412 h 1484572"/>
              <a:gd name="connsiteX2" fmla="*/ 93107 w 1562955"/>
              <a:gd name="connsiteY2" fmla="*/ 86846 h 1484572"/>
              <a:gd name="connsiteX3" fmla="*/ 249862 w 1562955"/>
              <a:gd name="connsiteY3" fmla="*/ 1053498 h 14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955" h="1484572">
                <a:moveTo>
                  <a:pt x="1164262" y="1484572"/>
                </a:moveTo>
                <a:cubicBezTo>
                  <a:pt x="1423342" y="960969"/>
                  <a:pt x="1682422" y="437366"/>
                  <a:pt x="1503896" y="204412"/>
                </a:cubicBezTo>
                <a:cubicBezTo>
                  <a:pt x="1325370" y="-28542"/>
                  <a:pt x="302113" y="-54668"/>
                  <a:pt x="93107" y="86846"/>
                </a:cubicBezTo>
                <a:cubicBezTo>
                  <a:pt x="-115899" y="228360"/>
                  <a:pt x="66981" y="640929"/>
                  <a:pt x="249862" y="1053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8472376" y="1606952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CONT&lt;2.000.000</a:t>
            </a:r>
            <a:endParaRPr lang="es-ES" dirty="0"/>
          </a:p>
        </p:txBody>
      </p:sp>
      <p:sp>
        <p:nvSpPr>
          <p:cNvPr id="55" name="Forma libre 54"/>
          <p:cNvSpPr/>
          <p:nvPr/>
        </p:nvSpPr>
        <p:spPr>
          <a:xfrm>
            <a:off x="1227909" y="4331118"/>
            <a:ext cx="8616067" cy="1277770"/>
          </a:xfrm>
          <a:custGeom>
            <a:avLst/>
            <a:gdLst>
              <a:gd name="connsiteX0" fmla="*/ 5821464 w 6368708"/>
              <a:gd name="connsiteY0" fmla="*/ 195943 h 1245113"/>
              <a:gd name="connsiteX1" fmla="*/ 5886778 w 6368708"/>
              <a:gd name="connsiteY1" fmla="*/ 1110343 h 1245113"/>
              <a:gd name="connsiteX2" fmla="*/ 661635 w 6368708"/>
              <a:gd name="connsiteY2" fmla="*/ 1123406 h 1245113"/>
              <a:gd name="connsiteX3" fmla="*/ 243624 w 6368708"/>
              <a:gd name="connsiteY3" fmla="*/ 0 h 124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8708" h="1245113">
                <a:moveTo>
                  <a:pt x="5821464" y="195943"/>
                </a:moveTo>
                <a:cubicBezTo>
                  <a:pt x="6284106" y="575854"/>
                  <a:pt x="6746749" y="955766"/>
                  <a:pt x="5886778" y="1110343"/>
                </a:cubicBezTo>
                <a:cubicBezTo>
                  <a:pt x="5026807" y="1264920"/>
                  <a:pt x="1602161" y="1308463"/>
                  <a:pt x="661635" y="1123406"/>
                </a:cubicBezTo>
                <a:cubicBezTo>
                  <a:pt x="-278891" y="938349"/>
                  <a:pt x="-17634" y="469174"/>
                  <a:pt x="2436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762198" y="5133701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CONT=2.000.000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559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282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Control de servo FPGA/VHDL</vt:lpstr>
      <vt:lpstr>Qué es un servomotor</vt:lpstr>
      <vt:lpstr>Cómo se controla un servomotor I</vt:lpstr>
      <vt:lpstr>Cómo se controla un servomotor II</vt:lpstr>
      <vt:lpstr>Dibujo del autómata con 4 estados</vt:lpstr>
      <vt:lpstr>Dibujo del autómata con 3 estados</vt:lpstr>
    </vt:vector>
  </TitlesOfParts>
  <Company>Universidad de Deusto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servo FPGA/VHDL</dc:title>
  <dc:creator>Javier Garcia Zubia</dc:creator>
  <cp:lastModifiedBy>Javier Garcia Zubia</cp:lastModifiedBy>
  <cp:revision>6</cp:revision>
  <dcterms:created xsi:type="dcterms:W3CDTF">2020-03-17T08:41:33Z</dcterms:created>
  <dcterms:modified xsi:type="dcterms:W3CDTF">2020-03-17T10:55:05Z</dcterms:modified>
</cp:coreProperties>
</file>