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22" r:id="rId1"/>
  </p:sldMasterIdLst>
  <p:sldIdLst>
    <p:sldId id="256" r:id="rId2"/>
    <p:sldId id="257" r:id="rId3"/>
    <p:sldId id="258" r:id="rId4"/>
    <p:sldId id="266" r:id="rId5"/>
    <p:sldId id="259" r:id="rId6"/>
    <p:sldId id="260" r:id="rId7"/>
    <p:sldId id="267" r:id="rId8"/>
    <p:sldId id="268" r:id="rId9"/>
    <p:sldId id="269" r:id="rId10"/>
    <p:sldId id="270" r:id="rId11"/>
    <p:sldId id="271" r:id="rId12"/>
    <p:sldId id="261" r:id="rId13"/>
    <p:sldId id="272" r:id="rId14"/>
    <p:sldId id="262" r:id="rId15"/>
    <p:sldId id="273" r:id="rId16"/>
    <p:sldId id="274" r:id="rId17"/>
    <p:sldId id="275" r:id="rId18"/>
    <p:sldId id="276" r:id="rId19"/>
    <p:sldId id="277" r:id="rId20"/>
    <p:sldId id="278" r:id="rId21"/>
    <p:sldId id="279" r:id="rId22"/>
    <p:sldId id="280" r:id="rId23"/>
    <p:sldId id="281" r:id="rId24"/>
    <p:sldId id="282" r:id="rId25"/>
    <p:sldId id="296" r:id="rId26"/>
    <p:sldId id="263" r:id="rId27"/>
    <p:sldId id="283" r:id="rId28"/>
    <p:sldId id="284" r:id="rId29"/>
    <p:sldId id="285" r:id="rId30"/>
    <p:sldId id="286" r:id="rId31"/>
    <p:sldId id="295" r:id="rId32"/>
    <p:sldId id="264" r:id="rId33"/>
    <p:sldId id="287" r:id="rId34"/>
    <p:sldId id="288" r:id="rId35"/>
    <p:sldId id="289" r:id="rId36"/>
    <p:sldId id="290" r:id="rId37"/>
    <p:sldId id="291" r:id="rId38"/>
    <p:sldId id="293" r:id="rId39"/>
    <p:sldId id="294" r:id="rId40"/>
    <p:sldId id="297" r:id="rId41"/>
    <p:sldId id="298" r:id="rId42"/>
    <p:sldId id="299" r:id="rId43"/>
    <p:sldId id="300" r:id="rId44"/>
    <p:sldId id="301" r:id="rId45"/>
    <p:sldId id="302" r:id="rId46"/>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7EDBE04-D2DB-D0E6-E0EA-96236BB1E690}" v="14" dt="2024-11-20T06:35:07.87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9" d="100"/>
          <a:sy n="79" d="100"/>
        </p:scale>
        <p:origin x="518" y="-7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51" Type="http://schemas.microsoft.com/office/2015/10/relationships/revisionInfo" Target="revisionInfo.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8091" y="3085765"/>
            <a:ext cx="8240108"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2" y="990600"/>
            <a:ext cx="7989752" cy="1504844"/>
          </a:xfrm>
          <a:effectLst/>
        </p:spPr>
        <p:txBody>
          <a:bodyPr anchor="b">
            <a:normAutofit/>
          </a:bodyPr>
          <a:lstStyle>
            <a:lvl1pPr>
              <a:defRPr sz="3600">
                <a:solidFill>
                  <a:schemeClr val="accent1"/>
                </a:solidFill>
              </a:defRPr>
            </a:lvl1pPr>
          </a:lstStyle>
          <a:p>
            <a:r>
              <a:rPr lang="en-US" dirty="0"/>
              <a:t>Click to edit Master title style</a:t>
            </a:r>
          </a:p>
        </p:txBody>
      </p:sp>
      <p:sp>
        <p:nvSpPr>
          <p:cNvPr id="3" name="Subtitle 2"/>
          <p:cNvSpPr>
            <a:spLocks noGrp="1"/>
          </p:cNvSpPr>
          <p:nvPr>
            <p:ph type="subTitle" idx="1"/>
          </p:nvPr>
        </p:nvSpPr>
        <p:spPr>
          <a:xfrm>
            <a:off x="581192" y="2495444"/>
            <a:ext cx="7989752"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11/19/2024</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‹zk.›</a:t>
            </a:fld>
            <a:endParaRPr lang="en-US" dirty="0"/>
          </a:p>
        </p:txBody>
      </p:sp>
    </p:spTree>
    <p:extLst>
      <p:ext uri="{BB962C8B-B14F-4D97-AF65-F5344CB8AC3E}">
        <p14:creationId xmlns:p14="http://schemas.microsoft.com/office/powerpoint/2010/main" val="2986429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11/19/2024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‹zk.›</a:t>
            </a:fld>
            <a:endParaRPr lang="en-US" dirty="0"/>
          </a:p>
        </p:txBody>
      </p:sp>
    </p:spTree>
    <p:extLst>
      <p:ext uri="{BB962C8B-B14F-4D97-AF65-F5344CB8AC3E}">
        <p14:creationId xmlns:p14="http://schemas.microsoft.com/office/powerpoint/2010/main" val="21421294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6629400" y="599725"/>
            <a:ext cx="2057399"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6629400" y="675725"/>
            <a:ext cx="1503123" cy="5183073"/>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581192" y="675725"/>
            <a:ext cx="5922209" cy="5183073"/>
          </a:xfrm>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6745255" y="5956136"/>
            <a:ext cx="947672" cy="365125"/>
          </a:xfrm>
        </p:spPr>
        <p:txBody>
          <a:bodyPr/>
          <a:lstStyle>
            <a:lvl1pPr>
              <a:defRPr>
                <a:solidFill>
                  <a:schemeClr val="accent1">
                    <a:lumMod val="75000"/>
                    <a:lumOff val="25000"/>
                  </a:schemeClr>
                </a:solidFill>
              </a:defRPr>
            </a:lvl1pPr>
          </a:lstStyle>
          <a:p>
            <a:fld id="{B61BEF0D-F0BB-DE4B-95CE-6DB70DBA9567}" type="datetimeFigureOut">
              <a:rPr lang="en-US" dirty="0"/>
              <a:pPr/>
              <a:t>11/19/2024</a:t>
            </a:fld>
            <a:endParaRPr lang="en-US" dirty="0"/>
          </a:p>
        </p:txBody>
      </p:sp>
      <p:sp>
        <p:nvSpPr>
          <p:cNvPr id="5" name="Footer Placeholder 4"/>
          <p:cNvSpPr>
            <a:spLocks noGrp="1"/>
          </p:cNvSpPr>
          <p:nvPr>
            <p:ph type="ftr" sz="quarter" idx="11"/>
          </p:nvPr>
        </p:nvSpPr>
        <p:spPr>
          <a:xfrm>
            <a:off x="581192" y="5951810"/>
            <a:ext cx="5922209" cy="365125"/>
          </a:xfrm>
        </p:spPr>
        <p:txBody>
          <a:body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‹zk.›</a:t>
            </a:fld>
            <a:endParaRPr lang="en-US" dirty="0"/>
          </a:p>
        </p:txBody>
      </p:sp>
    </p:spTree>
    <p:extLst>
      <p:ext uri="{BB962C8B-B14F-4D97-AF65-F5344CB8AC3E}">
        <p14:creationId xmlns:p14="http://schemas.microsoft.com/office/powerpoint/2010/main" val="11320277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581192" y="2228003"/>
            <a:ext cx="7989752" cy="36307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11/19/2024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‹zk.›</a:t>
            </a:fld>
            <a:endParaRPr lang="en-US" dirty="0"/>
          </a:p>
        </p:txBody>
      </p:sp>
    </p:spTree>
    <p:extLst>
      <p:ext uri="{BB962C8B-B14F-4D97-AF65-F5344CB8AC3E}">
        <p14:creationId xmlns:p14="http://schemas.microsoft.com/office/powerpoint/2010/main" val="9941419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52646" y="5141973"/>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36573"/>
            <a:ext cx="7989751" cy="1504844"/>
          </a:xfrm>
        </p:spPr>
        <p:txBody>
          <a:bodyPr anchor="b">
            <a:normAutofit/>
          </a:bodyPr>
          <a:lstStyle>
            <a:lvl1pPr algn="l">
              <a:defRPr sz="3600" b="0" cap="all">
                <a:solidFill>
                  <a:schemeClr val="accent1"/>
                </a:solidFill>
              </a:defRPr>
            </a:lvl1pPr>
          </a:lstStyle>
          <a:p>
            <a:r>
              <a:rPr lang="en-US" dirty="0"/>
              <a:t>Click to edit Master title style</a:t>
            </a:r>
          </a:p>
        </p:txBody>
      </p:sp>
      <p:sp>
        <p:nvSpPr>
          <p:cNvPr id="3" name="Text Placeholder 2"/>
          <p:cNvSpPr>
            <a:spLocks noGrp="1"/>
          </p:cNvSpPr>
          <p:nvPr>
            <p:ph type="body" idx="1"/>
          </p:nvPr>
        </p:nvSpPr>
        <p:spPr>
          <a:xfrm>
            <a:off x="581193" y="4541417"/>
            <a:ext cx="7989751"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11/19/2024</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‹zk.›</a:t>
            </a:fld>
            <a:endParaRPr lang="en-US" dirty="0"/>
          </a:p>
        </p:txBody>
      </p:sp>
    </p:spTree>
    <p:extLst>
      <p:ext uri="{BB962C8B-B14F-4D97-AF65-F5344CB8AC3E}">
        <p14:creationId xmlns:p14="http://schemas.microsoft.com/office/powerpoint/2010/main" val="10262001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581192" y="2228002"/>
            <a:ext cx="3899527" cy="363304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63282" y="2228003"/>
            <a:ext cx="3907662" cy="363304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11/19/2024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‹zk.›</a:t>
            </a:fld>
            <a:endParaRPr lang="en-US" dirty="0"/>
          </a:p>
        </p:txBody>
      </p:sp>
    </p:spTree>
    <p:extLst>
      <p:ext uri="{BB962C8B-B14F-4D97-AF65-F5344CB8AC3E}">
        <p14:creationId xmlns:p14="http://schemas.microsoft.com/office/powerpoint/2010/main" val="42241924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887219" y="2228003"/>
            <a:ext cx="3593500"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81192" y="2926051"/>
            <a:ext cx="3899527" cy="2934999"/>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969308" y="2228003"/>
            <a:ext cx="3601635"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63282" y="2926051"/>
            <a:ext cx="3907662" cy="2934999"/>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11/19/2024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‹zk.›</a:t>
            </a:fld>
            <a:endParaRPr lang="en-US" dirty="0"/>
          </a:p>
        </p:txBody>
      </p:sp>
    </p:spTree>
    <p:extLst>
      <p:ext uri="{BB962C8B-B14F-4D97-AF65-F5344CB8AC3E}">
        <p14:creationId xmlns:p14="http://schemas.microsoft.com/office/powerpoint/2010/main" val="286209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11/19/2024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‹zk.›</a:t>
            </a:fld>
            <a:endParaRPr lang="en-US" dirty="0"/>
          </a:p>
        </p:txBody>
      </p:sp>
    </p:spTree>
    <p:extLst>
      <p:ext uri="{BB962C8B-B14F-4D97-AF65-F5344CB8AC3E}">
        <p14:creationId xmlns:p14="http://schemas.microsoft.com/office/powerpoint/2010/main" val="27961714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11/19/2024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‹zk.›</a:t>
            </a:fld>
            <a:endParaRPr lang="en-US" dirty="0"/>
          </a:p>
        </p:txBody>
      </p:sp>
    </p:spTree>
    <p:extLst>
      <p:ext uri="{BB962C8B-B14F-4D97-AF65-F5344CB8AC3E}">
        <p14:creationId xmlns:p14="http://schemas.microsoft.com/office/powerpoint/2010/main" val="35999599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52646" y="5141973"/>
            <a:ext cx="8238707"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352" y="5262296"/>
            <a:ext cx="3536625" cy="689514"/>
          </a:xfrm>
        </p:spPr>
        <p:txBody>
          <a:bodyPr anchor="ctr"/>
          <a:lstStyle>
            <a:lvl1pPr algn="l">
              <a:defRPr sz="2000" b="0">
                <a:solidFill>
                  <a:schemeClr val="accent1">
                    <a:lumMod val="75000"/>
                    <a:lumOff val="25000"/>
                  </a:schemeClr>
                </a:solidFill>
              </a:defRPr>
            </a:lvl1pPr>
          </a:lstStyle>
          <a:p>
            <a:r>
              <a:rPr lang="en-US" dirty="0"/>
              <a:t>Click to edit Master title style</a:t>
            </a:r>
          </a:p>
        </p:txBody>
      </p:sp>
      <p:sp>
        <p:nvSpPr>
          <p:cNvPr id="3" name="Content Placeholder 2"/>
          <p:cNvSpPr>
            <a:spLocks noGrp="1"/>
          </p:cNvSpPr>
          <p:nvPr>
            <p:ph idx="1"/>
          </p:nvPr>
        </p:nvSpPr>
        <p:spPr>
          <a:xfrm>
            <a:off x="446399" y="601200"/>
            <a:ext cx="824040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305617" y="5262295"/>
            <a:ext cx="426532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11/19/2024</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‹zk.›</a:t>
            </a:fld>
            <a:endParaRPr lang="en-US" dirty="0"/>
          </a:p>
        </p:txBody>
      </p:sp>
    </p:spTree>
    <p:extLst>
      <p:ext uri="{BB962C8B-B14F-4D97-AF65-F5344CB8AC3E}">
        <p14:creationId xmlns:p14="http://schemas.microsoft.com/office/powerpoint/2010/main" val="11262654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2" y="4693389"/>
            <a:ext cx="7989752" cy="566738"/>
          </a:xfrm>
        </p:spPr>
        <p:txBody>
          <a:bodyPr anchor="b">
            <a:normAutofit/>
          </a:bodyPr>
          <a:lstStyle>
            <a:lvl1pPr algn="l">
              <a:defRPr sz="2400" b="0">
                <a:solidFill>
                  <a:schemeClr val="accent1"/>
                </a:solidFill>
              </a:defRPr>
            </a:lvl1pPr>
          </a:lstStyle>
          <a:p>
            <a:r>
              <a:rPr lang="en-US" dirty="0"/>
              <a:t>Click to edit Master title style</a:t>
            </a:r>
          </a:p>
        </p:txBody>
      </p:sp>
      <p:sp>
        <p:nvSpPr>
          <p:cNvPr id="3" name="Picture Placeholder 2"/>
          <p:cNvSpPr>
            <a:spLocks noGrp="1" noChangeAspect="1"/>
          </p:cNvSpPr>
          <p:nvPr>
            <p:ph type="pic" idx="1"/>
          </p:nvPr>
        </p:nvSpPr>
        <p:spPr>
          <a:xfrm>
            <a:off x="448093" y="599725"/>
            <a:ext cx="8238706"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581192" y="5260126"/>
            <a:ext cx="7989752"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‹zk.›</a:t>
            </a:fld>
            <a:endParaRPr lang="en-US" dirty="0"/>
          </a:p>
        </p:txBody>
      </p:sp>
    </p:spTree>
    <p:extLst>
      <p:ext uri="{BB962C8B-B14F-4D97-AF65-F5344CB8AC3E}">
        <p14:creationId xmlns:p14="http://schemas.microsoft.com/office/powerpoint/2010/main" val="4933852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687474"/>
            <a:ext cx="7989752" cy="1083329"/>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581192" y="2228003"/>
            <a:ext cx="7989752" cy="3630794"/>
          </a:xfrm>
          <a:prstGeom prst="rect">
            <a:avLst/>
          </a:prstGeom>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a:t>
            </a:r>
          </a:p>
        </p:txBody>
      </p:sp>
      <p:sp>
        <p:nvSpPr>
          <p:cNvPr id="4" name="Date Placeholder 3"/>
          <p:cNvSpPr>
            <a:spLocks noGrp="1"/>
          </p:cNvSpPr>
          <p:nvPr>
            <p:ph type="dt" sz="half" idx="2"/>
          </p:nvPr>
        </p:nvSpPr>
        <p:spPr>
          <a:xfrm>
            <a:off x="5559327" y="5956136"/>
            <a:ext cx="2133600"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11/19/2024</a:t>
            </a:fld>
            <a:endParaRPr lang="en-US" dirty="0"/>
          </a:p>
        </p:txBody>
      </p:sp>
      <p:sp>
        <p:nvSpPr>
          <p:cNvPr id="5" name="Footer Placeholder 4"/>
          <p:cNvSpPr>
            <a:spLocks noGrp="1"/>
          </p:cNvSpPr>
          <p:nvPr>
            <p:ph type="ftr" sz="quarter" idx="3"/>
          </p:nvPr>
        </p:nvSpPr>
        <p:spPr>
          <a:xfrm>
            <a:off x="581192" y="5951810"/>
            <a:ext cx="4870585"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7800476" y="5956136"/>
            <a:ext cx="770468"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‹zk.›</a:t>
            </a:fld>
            <a:endParaRPr lang="en-US" dirty="0"/>
          </a:p>
        </p:txBody>
      </p:sp>
      <p:sp>
        <p:nvSpPr>
          <p:cNvPr id="9" name="Rectangle 8"/>
          <p:cNvSpPr/>
          <p:nvPr/>
        </p:nvSpPr>
        <p:spPr>
          <a:xfrm>
            <a:off x="448091" y="441325"/>
            <a:ext cx="2719909"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5976001" y="441325"/>
            <a:ext cx="2710800" cy="10800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3216601" y="441325"/>
            <a:ext cx="2710800" cy="1080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787929927"/>
      </p:ext>
    </p:extLst>
  </p:cSld>
  <p:clrMap bg1="lt1" tx1="dk1" bg2="lt2" tx2="dk2" accent1="accent1" accent2="accent2" accent3="accent3" accent4="accent4" accent5="accent5" accent6="accent6" hlink="hlink" folHlink="folHlink"/>
  <p:sldLayoutIdLst>
    <p:sldLayoutId id="2147484023" r:id="rId1"/>
    <p:sldLayoutId id="2147484024" r:id="rId2"/>
    <p:sldLayoutId id="2147484025" r:id="rId3"/>
    <p:sldLayoutId id="2147484026" r:id="rId4"/>
    <p:sldLayoutId id="2147484027" r:id="rId5"/>
    <p:sldLayoutId id="2147484028" r:id="rId6"/>
    <p:sldLayoutId id="2147484029" r:id="rId7"/>
    <p:sldLayoutId id="2147484030" r:id="rId8"/>
    <p:sldLayoutId id="2147484031" r:id="rId9"/>
    <p:sldLayoutId id="2147484032" r:id="rId10"/>
    <p:sldLayoutId id="214748403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www.defensordelpueblo.es/" TargetMode="External"/><Relationship Id="rId2" Type="http://schemas.openxmlformats.org/officeDocument/2006/relationships/hyperlink" Target="http://www.amazon.es/" TargetMode="External"/><Relationship Id="rId1" Type="http://schemas.openxmlformats.org/officeDocument/2006/relationships/slideLayout" Target="../slideLayouts/slideLayout2.xml"/><Relationship Id="rId4" Type="http://schemas.openxmlformats.org/officeDocument/2006/relationships/hyperlink" Target="http://www.google.es/"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s://www.apple.com/es/"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hyperlink" Target="http://www.crazyegg.com/"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hyperlink" Target="http://navflow.com/"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hyperlink" Target="http://seleniumhq.org/projects/ide/"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3568" y="1412776"/>
            <a:ext cx="7515694" cy="1076221"/>
          </a:xfrm>
        </p:spPr>
        <p:txBody>
          <a:bodyPr>
            <a:normAutofit/>
          </a:bodyPr>
          <a:lstStyle/>
          <a:p>
            <a:r>
              <a:rPr lang="es-ES" sz="4400" b="1" err="1"/>
              <a:t>Erabilgarritasuna</a:t>
            </a:r>
            <a:endParaRPr lang="es-ES" sz="4400" b="1"/>
          </a:p>
        </p:txBody>
      </p:sp>
      <p:sp>
        <p:nvSpPr>
          <p:cNvPr id="3" name="2 Subtítulo"/>
          <p:cNvSpPr>
            <a:spLocks noGrp="1"/>
          </p:cNvSpPr>
          <p:nvPr>
            <p:ph type="subTitle" idx="1"/>
          </p:nvPr>
        </p:nvSpPr>
        <p:spPr>
          <a:xfrm>
            <a:off x="1403648" y="4978400"/>
            <a:ext cx="6461760" cy="1066800"/>
          </a:xfrm>
        </p:spPr>
        <p:txBody>
          <a:bodyPr>
            <a:normAutofit/>
          </a:bodyPr>
          <a:lstStyle/>
          <a:p>
            <a:pPr algn="r"/>
            <a:r>
              <a:rPr lang="es-ES" sz="2800" dirty="0">
                <a:solidFill>
                  <a:srgbClr val="FFFFFF"/>
                </a:solidFill>
              </a:rPr>
              <a:t>WEB INTERFAZEEN DISEINUA</a:t>
            </a:r>
          </a:p>
        </p:txBody>
      </p:sp>
      <p:sp>
        <p:nvSpPr>
          <p:cNvPr id="4" name="3 Marcador de número de diapositiva"/>
          <p:cNvSpPr>
            <a:spLocks noGrp="1"/>
          </p:cNvSpPr>
          <p:nvPr>
            <p:ph type="sldNum" sz="quarter" idx="12"/>
          </p:nvPr>
        </p:nvSpPr>
        <p:spPr/>
        <p:txBody>
          <a:bodyPr/>
          <a:lstStyle/>
          <a:p>
            <a:fld id="{6E2D2B3B-882E-40F3-A32F-6DD516915044}" type="slidenum">
              <a:rPr lang="en-US" smtClean="0"/>
              <a:pPr/>
              <a:t>1</a:t>
            </a:fld>
            <a:endParaRPr lang="en-US" dirty="0"/>
          </a:p>
        </p:txBody>
      </p:sp>
    </p:spTree>
    <p:extLst>
      <p:ext uri="{BB962C8B-B14F-4D97-AF65-F5344CB8AC3E}">
        <p14:creationId xmlns:p14="http://schemas.microsoft.com/office/powerpoint/2010/main" val="31773389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ISO TR 16982</a:t>
            </a:r>
          </a:p>
        </p:txBody>
      </p:sp>
      <p:sp>
        <p:nvSpPr>
          <p:cNvPr id="3" name="2 Marcador de contenido"/>
          <p:cNvSpPr>
            <a:spLocks noGrp="1"/>
          </p:cNvSpPr>
          <p:nvPr>
            <p:ph idx="1"/>
          </p:nvPr>
        </p:nvSpPr>
        <p:spPr/>
        <p:txBody>
          <a:bodyPr>
            <a:normAutofit/>
          </a:bodyPr>
          <a:lstStyle/>
          <a:p>
            <a:pPr lvl="1" algn="just"/>
            <a:endParaRPr lang="eu-ES" dirty="0"/>
          </a:p>
          <a:p>
            <a:pPr lvl="1" algn="just"/>
            <a:r>
              <a:rPr lang="eu-ES" dirty="0"/>
              <a:t>Diseinu zikloaren fase desberdinetan aplikatu daitezkeen metodoen zerrenda bat aurkezten du, abantailak eta desabantailak adieraziz.</a:t>
            </a:r>
            <a:endParaRPr lang="es-ES" dirty="0"/>
          </a:p>
        </p:txBody>
      </p:sp>
      <p:sp>
        <p:nvSpPr>
          <p:cNvPr id="4" name="3 Marcador de número de diapositiva"/>
          <p:cNvSpPr>
            <a:spLocks noGrp="1"/>
          </p:cNvSpPr>
          <p:nvPr>
            <p:ph type="sldNum" sz="quarter" idx="12"/>
          </p:nvPr>
        </p:nvSpPr>
        <p:spPr/>
        <p:txBody>
          <a:bodyPr/>
          <a:lstStyle/>
          <a:p>
            <a:fld id="{6E2D2B3B-882E-40F3-A32F-6DD516915044}" type="slidenum">
              <a:rPr lang="en-US" smtClean="0"/>
              <a:pPr/>
              <a:t>10</a:t>
            </a:fld>
            <a:endParaRPr lang="en-US"/>
          </a:p>
        </p:txBody>
      </p:sp>
    </p:spTree>
    <p:extLst>
      <p:ext uri="{BB962C8B-B14F-4D97-AF65-F5344CB8AC3E}">
        <p14:creationId xmlns:p14="http://schemas.microsoft.com/office/powerpoint/2010/main" val="16807565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ISO 9241-151</a:t>
            </a:r>
          </a:p>
        </p:txBody>
      </p:sp>
      <p:sp>
        <p:nvSpPr>
          <p:cNvPr id="3" name="2 Marcador de contenido"/>
          <p:cNvSpPr>
            <a:spLocks noGrp="1"/>
          </p:cNvSpPr>
          <p:nvPr>
            <p:ph idx="1"/>
          </p:nvPr>
        </p:nvSpPr>
        <p:spPr/>
        <p:txBody>
          <a:bodyPr>
            <a:normAutofit/>
          </a:bodyPr>
          <a:lstStyle/>
          <a:p>
            <a:pPr lvl="1" algn="just"/>
            <a:endParaRPr lang="eu-ES" dirty="0"/>
          </a:p>
          <a:p>
            <a:pPr lvl="1" algn="just"/>
            <a:r>
              <a:rPr lang="eu-ES" dirty="0"/>
              <a:t>2008ko uztailean argitaratutako nazioarteko estandarra.</a:t>
            </a:r>
          </a:p>
          <a:p>
            <a:pPr lvl="1" algn="just"/>
            <a:r>
              <a:rPr lang="eu-ES" dirty="0"/>
              <a:t>Web erabilgarriak diseinatzeko printzipioak zehazten ditu.</a:t>
            </a:r>
          </a:p>
          <a:p>
            <a:pPr lvl="1" algn="just"/>
            <a:r>
              <a:rPr lang="eu-ES" dirty="0"/>
              <a:t>5 eremutan zentratzen da:</a:t>
            </a:r>
          </a:p>
          <a:p>
            <a:pPr lvl="2" algn="just"/>
            <a:r>
              <a:rPr lang="eu-ES" dirty="0"/>
              <a:t>Goi mailako diseinu erabakiak eta diseinu estrategiak.</a:t>
            </a:r>
          </a:p>
          <a:p>
            <a:pPr lvl="2" algn="just"/>
            <a:r>
              <a:rPr lang="eu-ES" dirty="0"/>
              <a:t>Edukiaren diseinua.</a:t>
            </a:r>
          </a:p>
          <a:p>
            <a:pPr lvl="2" algn="just"/>
            <a:r>
              <a:rPr lang="eu-ES" dirty="0"/>
              <a:t>Nabigazioa eta bilaketa.</a:t>
            </a:r>
          </a:p>
          <a:p>
            <a:pPr lvl="2" algn="just"/>
            <a:r>
              <a:rPr lang="eu-ES" dirty="0"/>
              <a:t>Edukien aurkezpena.</a:t>
            </a:r>
          </a:p>
          <a:p>
            <a:pPr lvl="2" algn="just"/>
            <a:r>
              <a:rPr lang="eu-ES" dirty="0"/>
              <a:t>Diseinuaren alderdi orokorrak.</a:t>
            </a:r>
            <a:endParaRPr lang="es-ES" dirty="0"/>
          </a:p>
        </p:txBody>
      </p:sp>
      <p:sp>
        <p:nvSpPr>
          <p:cNvPr id="4" name="3 Marcador de número de diapositiva"/>
          <p:cNvSpPr>
            <a:spLocks noGrp="1"/>
          </p:cNvSpPr>
          <p:nvPr>
            <p:ph type="sldNum" sz="quarter" idx="12"/>
          </p:nvPr>
        </p:nvSpPr>
        <p:spPr/>
        <p:txBody>
          <a:bodyPr/>
          <a:lstStyle/>
          <a:p>
            <a:fld id="{6E2D2B3B-882E-40F3-A32F-6DD516915044}" type="slidenum">
              <a:rPr lang="en-US" smtClean="0"/>
              <a:pPr/>
              <a:t>11</a:t>
            </a:fld>
            <a:endParaRPr lang="en-US"/>
          </a:p>
        </p:txBody>
      </p:sp>
    </p:spTree>
    <p:extLst>
      <p:ext uri="{BB962C8B-B14F-4D97-AF65-F5344CB8AC3E}">
        <p14:creationId xmlns:p14="http://schemas.microsoft.com/office/powerpoint/2010/main" val="6990685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err="1"/>
              <a:t>Erabiltzaileak</a:t>
            </a:r>
            <a:endParaRPr lang="es-ES" dirty="0"/>
          </a:p>
        </p:txBody>
      </p:sp>
      <p:sp>
        <p:nvSpPr>
          <p:cNvPr id="3" name="2 Marcador de contenido"/>
          <p:cNvSpPr>
            <a:spLocks noGrp="1"/>
          </p:cNvSpPr>
          <p:nvPr>
            <p:ph idx="1"/>
          </p:nvPr>
        </p:nvSpPr>
        <p:spPr/>
        <p:txBody>
          <a:bodyPr>
            <a:normAutofit fontScale="92500" lnSpcReduction="10000"/>
          </a:bodyPr>
          <a:lstStyle/>
          <a:p>
            <a:r>
              <a:rPr lang="eu-ES" dirty="0"/>
              <a:t>Beraien ezagutzaren arabera honela sailkatzen dira:</a:t>
            </a:r>
          </a:p>
          <a:p>
            <a:pPr marL="114300" indent="0">
              <a:buNone/>
            </a:pPr>
            <a:endParaRPr lang="eu-ES" dirty="0"/>
          </a:p>
          <a:p>
            <a:pPr lvl="1"/>
            <a:r>
              <a:rPr lang="eu-ES" dirty="0"/>
              <a:t>Hasiberriak</a:t>
            </a:r>
          </a:p>
          <a:p>
            <a:pPr lvl="1"/>
            <a:r>
              <a:rPr lang="eu-ES" dirty="0"/>
              <a:t>Erdi mailakoak</a:t>
            </a:r>
          </a:p>
          <a:p>
            <a:pPr lvl="1"/>
            <a:r>
              <a:rPr lang="eu-ES" dirty="0"/>
              <a:t>Aurreratuak</a:t>
            </a:r>
          </a:p>
          <a:p>
            <a:pPr marL="411480" lvl="1" indent="0">
              <a:buNone/>
            </a:pPr>
            <a:endParaRPr lang="eu-ES" dirty="0"/>
          </a:p>
          <a:p>
            <a:pPr marL="342900" lvl="1">
              <a:buClr>
                <a:schemeClr val="accent1"/>
              </a:buClr>
            </a:pPr>
            <a:r>
              <a:rPr lang="eu-ES" dirty="0"/>
              <a:t>Beti, diseinua erabiltzaileak kontuan hartuta egin behar da:</a:t>
            </a:r>
          </a:p>
          <a:p>
            <a:pPr marL="114300" lvl="1" indent="0">
              <a:buClr>
                <a:schemeClr val="accent1"/>
              </a:buClr>
              <a:buNone/>
            </a:pPr>
            <a:endParaRPr lang="es-ES" dirty="0"/>
          </a:p>
          <a:p>
            <a:pPr lvl="1"/>
            <a:r>
              <a:rPr lang="eu-ES" dirty="0"/>
              <a:t>Beraien ezaugarriak</a:t>
            </a:r>
          </a:p>
          <a:p>
            <a:pPr lvl="1"/>
            <a:r>
              <a:rPr lang="eu-ES" dirty="0"/>
              <a:t>Esperoak</a:t>
            </a:r>
          </a:p>
          <a:p>
            <a:pPr lvl="1"/>
            <a:r>
              <a:rPr lang="eu-ES" dirty="0"/>
              <a:t>Beraien gaitasun eta trebetasunak</a:t>
            </a:r>
          </a:p>
          <a:p>
            <a:pPr lvl="1"/>
            <a:r>
              <a:rPr lang="eu-ES" dirty="0"/>
              <a:t>Informazio beharrak</a:t>
            </a:r>
          </a:p>
          <a:p>
            <a:pPr lvl="1"/>
            <a:r>
              <a:rPr lang="eu-ES" dirty="0"/>
              <a:t>Nola sartzen diren webguneetan</a:t>
            </a:r>
          </a:p>
          <a:p>
            <a:pPr lvl="1"/>
            <a:r>
              <a:rPr lang="eu-ES" dirty="0"/>
              <a:t>Webguneen erabileran duten aurre esperientzia</a:t>
            </a:r>
          </a:p>
          <a:p>
            <a:pPr marL="411480" lvl="1" indent="0">
              <a:buNone/>
            </a:pPr>
            <a:endParaRPr lang="eu-ES" dirty="0"/>
          </a:p>
        </p:txBody>
      </p:sp>
      <p:sp>
        <p:nvSpPr>
          <p:cNvPr id="4" name="3 Marcador de número de diapositiva"/>
          <p:cNvSpPr>
            <a:spLocks noGrp="1"/>
          </p:cNvSpPr>
          <p:nvPr>
            <p:ph type="sldNum" sz="quarter" idx="12"/>
          </p:nvPr>
        </p:nvSpPr>
        <p:spPr/>
        <p:txBody>
          <a:bodyPr/>
          <a:lstStyle/>
          <a:p>
            <a:fld id="{6E2D2B3B-882E-40F3-A32F-6DD516915044}" type="slidenum">
              <a:rPr lang="en-US" smtClean="0"/>
              <a:pPr/>
              <a:t>12</a:t>
            </a:fld>
            <a:endParaRPr lang="en-US"/>
          </a:p>
        </p:txBody>
      </p:sp>
    </p:spTree>
    <p:extLst>
      <p:ext uri="{BB962C8B-B14F-4D97-AF65-F5344CB8AC3E}">
        <p14:creationId xmlns:p14="http://schemas.microsoft.com/office/powerpoint/2010/main" val="408578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err="1"/>
              <a:t>Erabiltzaileak</a:t>
            </a:r>
            <a:endParaRPr lang="es-ES" dirty="0"/>
          </a:p>
        </p:txBody>
      </p:sp>
      <p:sp>
        <p:nvSpPr>
          <p:cNvPr id="3" name="2 Marcador de contenido"/>
          <p:cNvSpPr>
            <a:spLocks noGrp="1"/>
          </p:cNvSpPr>
          <p:nvPr>
            <p:ph idx="1"/>
          </p:nvPr>
        </p:nvSpPr>
        <p:spPr/>
        <p:txBody>
          <a:bodyPr>
            <a:normAutofit/>
          </a:bodyPr>
          <a:lstStyle/>
          <a:p>
            <a:pPr lvl="1"/>
            <a:r>
              <a:rPr lang="eu-ES" dirty="0"/>
              <a:t>Ezagutzak</a:t>
            </a:r>
          </a:p>
          <a:p>
            <a:pPr lvl="1"/>
            <a:r>
              <a:rPr lang="eu-ES" dirty="0"/>
              <a:t>Ezgaitasunik duten</a:t>
            </a:r>
          </a:p>
          <a:p>
            <a:pPr lvl="1"/>
            <a:r>
              <a:rPr lang="eu-ES" dirty="0"/>
              <a:t>Oso garrantzitsua: muga teknikoak</a:t>
            </a:r>
          </a:p>
          <a:p>
            <a:pPr lvl="2"/>
            <a:r>
              <a:rPr lang="eu-ES" dirty="0"/>
              <a:t>Erabiltzen duten plataforma</a:t>
            </a:r>
          </a:p>
          <a:p>
            <a:pPr lvl="2"/>
            <a:r>
              <a:rPr lang="eu-ES" dirty="0"/>
              <a:t>Daukaten konexio mota</a:t>
            </a:r>
          </a:p>
          <a:p>
            <a:pPr lvl="1"/>
            <a:endParaRPr lang="eu-ES" dirty="0"/>
          </a:p>
        </p:txBody>
      </p:sp>
      <p:sp>
        <p:nvSpPr>
          <p:cNvPr id="4" name="3 Marcador de número de diapositiva"/>
          <p:cNvSpPr>
            <a:spLocks noGrp="1"/>
          </p:cNvSpPr>
          <p:nvPr>
            <p:ph type="sldNum" sz="quarter" idx="12"/>
          </p:nvPr>
        </p:nvSpPr>
        <p:spPr/>
        <p:txBody>
          <a:bodyPr/>
          <a:lstStyle/>
          <a:p>
            <a:fld id="{6E2D2B3B-882E-40F3-A32F-6DD516915044}" type="slidenum">
              <a:rPr lang="en-US" smtClean="0"/>
              <a:pPr/>
              <a:t>13</a:t>
            </a:fld>
            <a:endParaRPr lang="en-US"/>
          </a:p>
        </p:txBody>
      </p:sp>
    </p:spTree>
    <p:extLst>
      <p:ext uri="{BB962C8B-B14F-4D97-AF65-F5344CB8AC3E}">
        <p14:creationId xmlns:p14="http://schemas.microsoft.com/office/powerpoint/2010/main" val="6699091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err="1"/>
              <a:t>Erabilgarritasun</a:t>
            </a:r>
            <a:r>
              <a:rPr lang="es-ES" dirty="0"/>
              <a:t> </a:t>
            </a:r>
            <a:r>
              <a:rPr lang="es-ES" dirty="0" err="1"/>
              <a:t>printzipioak</a:t>
            </a:r>
            <a:endParaRPr lang="es-ES" dirty="0"/>
          </a:p>
        </p:txBody>
      </p:sp>
      <p:sp>
        <p:nvSpPr>
          <p:cNvPr id="3" name="2 Marcador de contenido"/>
          <p:cNvSpPr>
            <a:spLocks noGrp="1"/>
          </p:cNvSpPr>
          <p:nvPr>
            <p:ph idx="1"/>
          </p:nvPr>
        </p:nvSpPr>
        <p:spPr/>
        <p:txBody>
          <a:bodyPr/>
          <a:lstStyle/>
          <a:p>
            <a:pPr algn="just"/>
            <a:r>
              <a:rPr lang="es-ES" dirty="0" err="1"/>
              <a:t>Erabilgarritasuna</a:t>
            </a:r>
            <a:r>
              <a:rPr lang="es-ES" dirty="0"/>
              <a:t> oso </a:t>
            </a:r>
            <a:r>
              <a:rPr lang="es-ES" dirty="0" err="1"/>
              <a:t>konplexua</a:t>
            </a:r>
            <a:r>
              <a:rPr lang="es-ES" dirty="0"/>
              <a:t> da, eta "</a:t>
            </a:r>
            <a:r>
              <a:rPr lang="es-ES" dirty="0" err="1"/>
              <a:t>erabiltzailearen</a:t>
            </a:r>
            <a:r>
              <a:rPr lang="es-ES" dirty="0"/>
              <a:t> </a:t>
            </a:r>
            <a:r>
              <a:rPr lang="es-ES" dirty="0" err="1"/>
              <a:t>esperientzia</a:t>
            </a:r>
            <a:r>
              <a:rPr lang="es-ES" dirty="0"/>
              <a:t>" </a:t>
            </a:r>
            <a:r>
              <a:rPr lang="es-ES" dirty="0" err="1"/>
              <a:t>hartzen</a:t>
            </a:r>
            <a:r>
              <a:rPr lang="es-ES" dirty="0"/>
              <a:t> du </a:t>
            </a:r>
            <a:r>
              <a:rPr lang="es-ES" dirty="0" err="1"/>
              <a:t>kontuan</a:t>
            </a:r>
            <a:r>
              <a:rPr lang="es-ES" dirty="0"/>
              <a:t>. </a:t>
            </a:r>
          </a:p>
          <a:p>
            <a:pPr marL="114300" indent="0" algn="just">
              <a:buNone/>
            </a:pPr>
            <a:endParaRPr lang="es-ES" dirty="0"/>
          </a:p>
          <a:p>
            <a:pPr algn="just"/>
            <a:r>
              <a:rPr lang="es-ES" dirty="0" err="1"/>
              <a:t>Ia</a:t>
            </a:r>
            <a:r>
              <a:rPr lang="es-ES" dirty="0"/>
              <a:t> </a:t>
            </a:r>
            <a:r>
              <a:rPr lang="es-ES" dirty="0" err="1"/>
              <a:t>ezinezkoa</a:t>
            </a:r>
            <a:r>
              <a:rPr lang="es-ES" dirty="0"/>
              <a:t> da </a:t>
            </a:r>
            <a:r>
              <a:rPr lang="es-ES" dirty="0" err="1"/>
              <a:t>laburbiltzea</a:t>
            </a:r>
            <a:r>
              <a:rPr lang="es-ES" dirty="0"/>
              <a:t> </a:t>
            </a:r>
            <a:r>
              <a:rPr lang="es-ES" dirty="0" err="1"/>
              <a:t>erabilgarritasunaren</a:t>
            </a:r>
            <a:r>
              <a:rPr lang="es-ES" dirty="0"/>
              <a:t> </a:t>
            </a:r>
            <a:r>
              <a:rPr lang="es-ES" dirty="0" err="1"/>
              <a:t>teknika</a:t>
            </a:r>
            <a:r>
              <a:rPr lang="es-ES" dirty="0"/>
              <a:t> </a:t>
            </a:r>
            <a:r>
              <a:rPr lang="es-ES" dirty="0" err="1"/>
              <a:t>guztiak</a:t>
            </a:r>
            <a:r>
              <a:rPr lang="es-ES" dirty="0"/>
              <a:t>, </a:t>
            </a:r>
            <a:r>
              <a:rPr lang="es-ES" dirty="0" err="1"/>
              <a:t>baina</a:t>
            </a:r>
            <a:r>
              <a:rPr lang="es-ES" dirty="0"/>
              <a:t> </a:t>
            </a:r>
            <a:r>
              <a:rPr lang="es-ES" dirty="0" err="1"/>
              <a:t>oinarri</a:t>
            </a:r>
            <a:r>
              <a:rPr lang="es-ES" dirty="0"/>
              <a:t> </a:t>
            </a:r>
            <a:r>
              <a:rPr lang="es-ES" dirty="0" err="1"/>
              <a:t>nagusi</a:t>
            </a:r>
            <a:r>
              <a:rPr lang="es-ES" dirty="0"/>
              <a:t> </a:t>
            </a:r>
            <a:r>
              <a:rPr lang="es-ES" dirty="0" err="1"/>
              <a:t>batzuk</a:t>
            </a:r>
            <a:r>
              <a:rPr lang="es-ES" dirty="0"/>
              <a:t> </a:t>
            </a:r>
            <a:r>
              <a:rPr lang="es-ES" dirty="0" err="1"/>
              <a:t>egon</a:t>
            </a:r>
            <a:r>
              <a:rPr lang="es-ES" dirty="0"/>
              <a:t> </a:t>
            </a:r>
            <a:r>
              <a:rPr lang="es-ES" dirty="0" err="1"/>
              <a:t>badaude</a:t>
            </a:r>
            <a:r>
              <a:rPr lang="es-ES" dirty="0"/>
              <a:t>, </a:t>
            </a:r>
            <a:r>
              <a:rPr lang="es-ES" b="1" dirty="0"/>
              <a:t>Jakob </a:t>
            </a:r>
            <a:r>
              <a:rPr lang="es-ES" b="1" dirty="0" err="1"/>
              <a:t>Nielsen</a:t>
            </a:r>
            <a:r>
              <a:rPr lang="es-ES" dirty="0" err="1"/>
              <a:t>ek</a:t>
            </a:r>
            <a:r>
              <a:rPr lang="es-ES" dirty="0"/>
              <a:t> </a:t>
            </a:r>
            <a:r>
              <a:rPr lang="es-ES" dirty="0" err="1"/>
              <a:t>berak</a:t>
            </a:r>
            <a:r>
              <a:rPr lang="es-ES" dirty="0"/>
              <a:t> </a:t>
            </a:r>
            <a:r>
              <a:rPr lang="es-ES" dirty="0" err="1"/>
              <a:t>asmatutakoak</a:t>
            </a:r>
            <a:r>
              <a:rPr lang="es-ES" dirty="0"/>
              <a:t> eta </a:t>
            </a:r>
            <a:r>
              <a:rPr lang="es-ES" dirty="0" err="1"/>
              <a:t>onarpen</a:t>
            </a:r>
            <a:r>
              <a:rPr lang="es-ES" dirty="0"/>
              <a:t> </a:t>
            </a:r>
            <a:r>
              <a:rPr lang="es-ES" dirty="0" err="1"/>
              <a:t>zabala</a:t>
            </a:r>
            <a:r>
              <a:rPr lang="es-ES" dirty="0"/>
              <a:t> </a:t>
            </a:r>
            <a:r>
              <a:rPr lang="es-ES" dirty="0" err="1"/>
              <a:t>dutenak</a:t>
            </a:r>
            <a:r>
              <a:rPr lang="es-ES" dirty="0"/>
              <a:t>:</a:t>
            </a:r>
          </a:p>
        </p:txBody>
      </p:sp>
      <p:sp>
        <p:nvSpPr>
          <p:cNvPr id="4" name="3 Marcador de número de diapositiva"/>
          <p:cNvSpPr>
            <a:spLocks noGrp="1"/>
          </p:cNvSpPr>
          <p:nvPr>
            <p:ph type="sldNum" sz="quarter" idx="12"/>
          </p:nvPr>
        </p:nvSpPr>
        <p:spPr/>
        <p:txBody>
          <a:bodyPr/>
          <a:lstStyle/>
          <a:p>
            <a:fld id="{6E2D2B3B-882E-40F3-A32F-6DD516915044}" type="slidenum">
              <a:rPr lang="en-US" smtClean="0"/>
              <a:pPr/>
              <a:t>14</a:t>
            </a:fld>
            <a:endParaRPr lang="en-US"/>
          </a:p>
        </p:txBody>
      </p:sp>
    </p:spTree>
    <p:extLst>
      <p:ext uri="{BB962C8B-B14F-4D97-AF65-F5344CB8AC3E}">
        <p14:creationId xmlns:p14="http://schemas.microsoft.com/office/powerpoint/2010/main" val="1477963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err="1"/>
              <a:t>Erabilgarritasun</a:t>
            </a:r>
            <a:r>
              <a:rPr lang="es-ES" dirty="0"/>
              <a:t> </a:t>
            </a:r>
            <a:r>
              <a:rPr lang="es-ES" dirty="0" err="1"/>
              <a:t>printzipioak</a:t>
            </a:r>
            <a:endParaRPr lang="es-ES" dirty="0"/>
          </a:p>
        </p:txBody>
      </p:sp>
      <p:sp>
        <p:nvSpPr>
          <p:cNvPr id="3" name="2 Marcador de contenido"/>
          <p:cNvSpPr>
            <a:spLocks noGrp="1"/>
          </p:cNvSpPr>
          <p:nvPr>
            <p:ph idx="1"/>
          </p:nvPr>
        </p:nvSpPr>
        <p:spPr/>
        <p:txBody>
          <a:bodyPr/>
          <a:lstStyle/>
          <a:p>
            <a:pPr algn="just"/>
            <a:r>
              <a:rPr lang="es-ES" b="1" dirty="0" err="1"/>
              <a:t>Sistemaren</a:t>
            </a:r>
            <a:r>
              <a:rPr lang="es-ES" b="1" dirty="0"/>
              <a:t> </a:t>
            </a:r>
            <a:r>
              <a:rPr lang="es-ES" b="1" dirty="0" err="1"/>
              <a:t>egoera</a:t>
            </a:r>
            <a:r>
              <a:rPr lang="es-ES" b="1" dirty="0"/>
              <a:t> </a:t>
            </a:r>
            <a:r>
              <a:rPr lang="es-ES" b="1" dirty="0" err="1"/>
              <a:t>erakutsi</a:t>
            </a:r>
            <a:r>
              <a:rPr lang="es-ES" b="1" dirty="0"/>
              <a:t> </a:t>
            </a:r>
            <a:r>
              <a:rPr lang="es-ES" b="1" dirty="0" err="1"/>
              <a:t>behar</a:t>
            </a:r>
            <a:r>
              <a:rPr lang="es-ES" b="1" dirty="0"/>
              <a:t> da</a:t>
            </a:r>
          </a:p>
          <a:p>
            <a:pPr algn="just"/>
            <a:endParaRPr lang="es-ES" dirty="0"/>
          </a:p>
          <a:p>
            <a:pPr lvl="1" algn="just" fontAlgn="base"/>
            <a:r>
              <a:rPr lang="es-ES" dirty="0" err="1"/>
              <a:t>Webgunean</a:t>
            </a:r>
            <a:r>
              <a:rPr lang="es-ES" dirty="0"/>
              <a:t> </a:t>
            </a:r>
            <a:r>
              <a:rPr lang="es-ES" dirty="0" err="1"/>
              <a:t>zer</a:t>
            </a:r>
            <a:r>
              <a:rPr lang="es-ES" dirty="0"/>
              <a:t> </a:t>
            </a:r>
            <a:r>
              <a:rPr lang="es-ES" dirty="0" err="1"/>
              <a:t>gertatzen</a:t>
            </a:r>
            <a:r>
              <a:rPr lang="es-ES" dirty="0"/>
              <a:t> </a:t>
            </a:r>
            <a:r>
              <a:rPr lang="es-ES" dirty="0" err="1"/>
              <a:t>ari</a:t>
            </a:r>
            <a:r>
              <a:rPr lang="es-ES" dirty="0"/>
              <a:t> den </a:t>
            </a:r>
            <a:r>
              <a:rPr lang="es-ES" dirty="0" err="1"/>
              <a:t>erakutsi</a:t>
            </a:r>
            <a:r>
              <a:rPr lang="es-ES" dirty="0"/>
              <a:t> </a:t>
            </a:r>
            <a:r>
              <a:rPr lang="es-ES" dirty="0" err="1"/>
              <a:t>behar</a:t>
            </a:r>
            <a:r>
              <a:rPr lang="es-ES" dirty="0"/>
              <a:t> </a:t>
            </a:r>
            <a:r>
              <a:rPr lang="es-ES" dirty="0" err="1"/>
              <a:t>zaio</a:t>
            </a:r>
            <a:r>
              <a:rPr lang="es-ES" dirty="0"/>
              <a:t> </a:t>
            </a:r>
            <a:r>
              <a:rPr lang="es-ES" dirty="0" err="1"/>
              <a:t>erabiltzaileari</a:t>
            </a:r>
            <a:r>
              <a:rPr lang="es-ES" dirty="0"/>
              <a:t>. </a:t>
            </a:r>
          </a:p>
          <a:p>
            <a:pPr lvl="2" algn="just" fontAlgn="base"/>
            <a:r>
              <a:rPr lang="es-ES" dirty="0" err="1"/>
              <a:t>Adibidez</a:t>
            </a:r>
            <a:r>
              <a:rPr lang="es-ES" dirty="0"/>
              <a:t>, </a:t>
            </a:r>
            <a:r>
              <a:rPr lang="es-ES" dirty="0" err="1"/>
              <a:t>erabiltzaileak</a:t>
            </a:r>
            <a:r>
              <a:rPr lang="es-ES" dirty="0"/>
              <a:t> </a:t>
            </a:r>
            <a:r>
              <a:rPr lang="es-ES" dirty="0" err="1"/>
              <a:t>inprimaki</a:t>
            </a:r>
            <a:r>
              <a:rPr lang="es-ES" dirty="0"/>
              <a:t> </a:t>
            </a:r>
            <a:r>
              <a:rPr lang="es-ES" dirty="0" err="1"/>
              <a:t>bat</a:t>
            </a:r>
            <a:r>
              <a:rPr lang="es-ES" dirty="0"/>
              <a:t> </a:t>
            </a:r>
            <a:r>
              <a:rPr lang="es-ES" dirty="0" err="1"/>
              <a:t>ondo</a:t>
            </a:r>
            <a:r>
              <a:rPr lang="es-ES" dirty="0"/>
              <a:t> </a:t>
            </a:r>
            <a:r>
              <a:rPr lang="es-ES" dirty="0" err="1"/>
              <a:t>bete</a:t>
            </a:r>
            <a:r>
              <a:rPr lang="es-ES" dirty="0"/>
              <a:t> eta </a:t>
            </a:r>
            <a:r>
              <a:rPr lang="es-ES" dirty="0" err="1"/>
              <a:t>bidali</a:t>
            </a:r>
            <a:r>
              <a:rPr lang="es-ES" dirty="0"/>
              <a:t> </a:t>
            </a:r>
            <a:r>
              <a:rPr lang="es-ES" dirty="0" err="1"/>
              <a:t>badu</a:t>
            </a:r>
            <a:r>
              <a:rPr lang="es-ES" dirty="0"/>
              <a:t> </a:t>
            </a:r>
            <a:r>
              <a:rPr lang="es-ES" dirty="0" err="1"/>
              <a:t>sistemak</a:t>
            </a:r>
            <a:r>
              <a:rPr lang="es-ES" dirty="0"/>
              <a:t> horren </a:t>
            </a:r>
            <a:r>
              <a:rPr lang="es-ES" dirty="0" err="1"/>
              <a:t>berri</a:t>
            </a:r>
            <a:r>
              <a:rPr lang="es-ES" dirty="0"/>
              <a:t> </a:t>
            </a:r>
            <a:r>
              <a:rPr lang="es-ES" dirty="0" err="1"/>
              <a:t>eman</a:t>
            </a:r>
            <a:r>
              <a:rPr lang="es-ES" dirty="0"/>
              <a:t> </a:t>
            </a:r>
            <a:r>
              <a:rPr lang="es-ES" dirty="0" err="1"/>
              <a:t>beharko</a:t>
            </a:r>
            <a:r>
              <a:rPr lang="es-ES" dirty="0"/>
              <a:t> dio. </a:t>
            </a:r>
          </a:p>
          <a:p>
            <a:pPr lvl="2" algn="just" fontAlgn="base"/>
            <a:r>
              <a:rPr lang="es-ES" dirty="0" err="1"/>
              <a:t>Fitxategi</a:t>
            </a:r>
            <a:r>
              <a:rPr lang="es-ES" dirty="0"/>
              <a:t> </a:t>
            </a:r>
            <a:r>
              <a:rPr lang="es-ES" dirty="0" err="1"/>
              <a:t>bat</a:t>
            </a:r>
            <a:r>
              <a:rPr lang="es-ES" dirty="0"/>
              <a:t> </a:t>
            </a:r>
            <a:r>
              <a:rPr lang="es-ES" dirty="0" err="1"/>
              <a:t>igotzen</a:t>
            </a:r>
            <a:r>
              <a:rPr lang="es-ES" dirty="0"/>
              <a:t> </a:t>
            </a:r>
            <a:r>
              <a:rPr lang="es-ES" dirty="0" err="1"/>
              <a:t>ari</a:t>
            </a:r>
            <a:r>
              <a:rPr lang="es-ES" dirty="0"/>
              <a:t> </a:t>
            </a:r>
            <a:r>
              <a:rPr lang="es-ES" dirty="0" err="1"/>
              <a:t>bada</a:t>
            </a:r>
            <a:r>
              <a:rPr lang="es-ES" dirty="0"/>
              <a:t> </a:t>
            </a:r>
            <a:r>
              <a:rPr lang="es-ES" dirty="0" err="1"/>
              <a:t>horrela</a:t>
            </a:r>
            <a:r>
              <a:rPr lang="es-ES" dirty="0"/>
              <a:t> </a:t>
            </a:r>
            <a:r>
              <a:rPr lang="es-ES" dirty="0" err="1"/>
              <a:t>azaldu</a:t>
            </a:r>
            <a:r>
              <a:rPr lang="es-ES" dirty="0"/>
              <a:t> </a:t>
            </a:r>
            <a:r>
              <a:rPr lang="es-ES" dirty="0" err="1"/>
              <a:t>behar</a:t>
            </a:r>
            <a:r>
              <a:rPr lang="es-ES" dirty="0"/>
              <a:t> </a:t>
            </a:r>
            <a:r>
              <a:rPr lang="es-ES" dirty="0" err="1"/>
              <a:t>zaio</a:t>
            </a:r>
            <a:r>
              <a:rPr lang="es-ES" dirty="0"/>
              <a:t>.</a:t>
            </a:r>
          </a:p>
          <a:p>
            <a:pPr lvl="2" algn="just" fontAlgn="base"/>
            <a:r>
              <a:rPr lang="es-ES" i="1" dirty="0" err="1"/>
              <a:t>Saihestu</a:t>
            </a:r>
            <a:r>
              <a:rPr lang="es-ES" i="1" dirty="0"/>
              <a:t> </a:t>
            </a:r>
            <a:r>
              <a:rPr lang="es-ES" i="1" dirty="0" err="1"/>
              <a:t>behar</a:t>
            </a:r>
            <a:r>
              <a:rPr lang="es-ES" i="1" dirty="0"/>
              <a:t> </a:t>
            </a:r>
            <a:r>
              <a:rPr lang="es-ES" i="1" dirty="0" err="1"/>
              <a:t>dugu</a:t>
            </a:r>
            <a:r>
              <a:rPr lang="es-ES" i="1" dirty="0"/>
              <a:t> </a:t>
            </a:r>
            <a:r>
              <a:rPr lang="es-ES" i="1" dirty="0" err="1"/>
              <a:t>erabiltzaile</a:t>
            </a:r>
            <a:r>
              <a:rPr lang="es-ES" i="1" dirty="0"/>
              <a:t> </a:t>
            </a:r>
            <a:r>
              <a:rPr lang="es-ES" i="1" dirty="0" err="1"/>
              <a:t>askok</a:t>
            </a:r>
            <a:r>
              <a:rPr lang="es-ES" i="1" dirty="0"/>
              <a:t> </a:t>
            </a:r>
            <a:r>
              <a:rPr lang="es-ES" i="1" dirty="0" err="1"/>
              <a:t>maiz</a:t>
            </a:r>
            <a:r>
              <a:rPr lang="es-ES" i="1" dirty="0"/>
              <a:t> </a:t>
            </a:r>
            <a:r>
              <a:rPr lang="es-ES" i="1" dirty="0" err="1"/>
              <a:t>egiten</a:t>
            </a:r>
            <a:r>
              <a:rPr lang="es-ES" i="1" dirty="0"/>
              <a:t> </a:t>
            </a:r>
            <a:r>
              <a:rPr lang="es-ES" i="1" dirty="0" err="1"/>
              <a:t>duten</a:t>
            </a:r>
            <a:r>
              <a:rPr lang="es-ES" i="1" dirty="0"/>
              <a:t> </a:t>
            </a:r>
            <a:r>
              <a:rPr lang="es-ES" i="1" dirty="0" err="1"/>
              <a:t>galdera</a:t>
            </a:r>
            <a:r>
              <a:rPr lang="es-ES" i="1" dirty="0"/>
              <a:t>: </a:t>
            </a:r>
            <a:r>
              <a:rPr lang="es-ES" i="1" u="sng" dirty="0"/>
              <a:t>"</a:t>
            </a:r>
            <a:r>
              <a:rPr lang="es-ES" i="1" u="sng" dirty="0" err="1"/>
              <a:t>Zer</a:t>
            </a:r>
            <a:r>
              <a:rPr lang="es-ES" i="1" u="sng" dirty="0"/>
              <a:t> </a:t>
            </a:r>
            <a:r>
              <a:rPr lang="es-ES" i="1" u="sng" dirty="0" err="1"/>
              <a:t>gertatzen</a:t>
            </a:r>
            <a:r>
              <a:rPr lang="es-ES" i="1" u="sng" dirty="0"/>
              <a:t> </a:t>
            </a:r>
            <a:r>
              <a:rPr lang="es-ES" i="1" u="sng" dirty="0" err="1"/>
              <a:t>ari</a:t>
            </a:r>
            <a:r>
              <a:rPr lang="es-ES" i="1" u="sng" dirty="0"/>
              <a:t> da?"</a:t>
            </a:r>
            <a:endParaRPr lang="es-ES" sz="1600" i="1" u="sng" dirty="0"/>
          </a:p>
        </p:txBody>
      </p:sp>
      <p:sp>
        <p:nvSpPr>
          <p:cNvPr id="4" name="3 Marcador de número de diapositiva"/>
          <p:cNvSpPr>
            <a:spLocks noGrp="1"/>
          </p:cNvSpPr>
          <p:nvPr>
            <p:ph type="sldNum" sz="quarter" idx="12"/>
          </p:nvPr>
        </p:nvSpPr>
        <p:spPr/>
        <p:txBody>
          <a:bodyPr/>
          <a:lstStyle/>
          <a:p>
            <a:fld id="{6E2D2B3B-882E-40F3-A32F-6DD516915044}" type="slidenum">
              <a:rPr lang="en-US" smtClean="0"/>
              <a:pPr/>
              <a:t>15</a:t>
            </a:fld>
            <a:endParaRPr lang="en-US"/>
          </a:p>
        </p:txBody>
      </p:sp>
    </p:spTree>
    <p:extLst>
      <p:ext uri="{BB962C8B-B14F-4D97-AF65-F5344CB8AC3E}">
        <p14:creationId xmlns:p14="http://schemas.microsoft.com/office/powerpoint/2010/main" val="13875795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err="1"/>
              <a:t>Erabilgarritasun</a:t>
            </a:r>
            <a:r>
              <a:rPr lang="es-ES" dirty="0"/>
              <a:t> </a:t>
            </a:r>
            <a:r>
              <a:rPr lang="es-ES" dirty="0" err="1"/>
              <a:t>printzipioak</a:t>
            </a:r>
            <a:endParaRPr lang="es-ES" dirty="0"/>
          </a:p>
        </p:txBody>
      </p:sp>
      <p:sp>
        <p:nvSpPr>
          <p:cNvPr id="3" name="2 Marcador de contenido"/>
          <p:cNvSpPr>
            <a:spLocks noGrp="1"/>
          </p:cNvSpPr>
          <p:nvPr>
            <p:ph idx="1"/>
          </p:nvPr>
        </p:nvSpPr>
        <p:spPr/>
        <p:txBody>
          <a:bodyPr/>
          <a:lstStyle/>
          <a:p>
            <a:pPr algn="just"/>
            <a:r>
              <a:rPr lang="es-ES" b="1" dirty="0" err="1"/>
              <a:t>Sistemaren</a:t>
            </a:r>
            <a:r>
              <a:rPr lang="es-ES" b="1" dirty="0"/>
              <a:t> eta </a:t>
            </a:r>
            <a:r>
              <a:rPr lang="es-ES" b="1" dirty="0" err="1"/>
              <a:t>mundu</a:t>
            </a:r>
            <a:r>
              <a:rPr lang="es-ES" b="1" dirty="0"/>
              <a:t> </a:t>
            </a:r>
            <a:r>
              <a:rPr lang="es-ES" b="1" dirty="0" err="1"/>
              <a:t>errealaren</a:t>
            </a:r>
            <a:r>
              <a:rPr lang="es-ES" b="1" dirty="0"/>
              <a:t> </a:t>
            </a:r>
            <a:r>
              <a:rPr lang="es-ES" b="1" dirty="0" err="1"/>
              <a:t>arteko</a:t>
            </a:r>
            <a:r>
              <a:rPr lang="es-ES" b="1" dirty="0"/>
              <a:t> </a:t>
            </a:r>
            <a:r>
              <a:rPr lang="es-ES" b="1" dirty="0" err="1"/>
              <a:t>komunztadura</a:t>
            </a:r>
            <a:r>
              <a:rPr lang="es-ES" b="1" dirty="0"/>
              <a:t>(concordancia)</a:t>
            </a:r>
          </a:p>
          <a:p>
            <a:pPr marL="114300" indent="0" algn="just">
              <a:buNone/>
            </a:pPr>
            <a:endParaRPr lang="es-ES" dirty="0"/>
          </a:p>
          <a:p>
            <a:pPr lvl="1" algn="just" fontAlgn="base"/>
            <a:r>
              <a:rPr lang="es-ES" dirty="0"/>
              <a:t>Ez </a:t>
            </a:r>
            <a:r>
              <a:rPr lang="es-ES" dirty="0" err="1"/>
              <a:t>erabili</a:t>
            </a:r>
            <a:r>
              <a:rPr lang="es-ES" dirty="0"/>
              <a:t> </a:t>
            </a:r>
            <a:r>
              <a:rPr lang="es-ES" dirty="0" err="1"/>
              <a:t>erabiltzaileak</a:t>
            </a:r>
            <a:r>
              <a:rPr lang="es-ES" dirty="0"/>
              <a:t> </a:t>
            </a:r>
            <a:r>
              <a:rPr lang="es-ES" dirty="0" err="1"/>
              <a:t>ulertuko</a:t>
            </a:r>
            <a:r>
              <a:rPr lang="es-ES" dirty="0"/>
              <a:t> </a:t>
            </a:r>
            <a:r>
              <a:rPr lang="es-ES" dirty="0" err="1"/>
              <a:t>ez</a:t>
            </a:r>
            <a:r>
              <a:rPr lang="es-ES" dirty="0"/>
              <a:t> </a:t>
            </a:r>
            <a:r>
              <a:rPr lang="es-ES" dirty="0" err="1"/>
              <a:t>dituen</a:t>
            </a:r>
            <a:r>
              <a:rPr lang="es-ES" dirty="0"/>
              <a:t> </a:t>
            </a:r>
            <a:r>
              <a:rPr lang="es-ES" dirty="0" err="1"/>
              <a:t>hitzak</a:t>
            </a:r>
            <a:r>
              <a:rPr lang="es-ES" dirty="0"/>
              <a:t>. </a:t>
            </a:r>
          </a:p>
          <a:p>
            <a:pPr marL="411480" lvl="1" indent="0" algn="just" fontAlgn="base">
              <a:buNone/>
            </a:pPr>
            <a:endParaRPr lang="es-ES" dirty="0"/>
          </a:p>
          <a:p>
            <a:pPr lvl="1" algn="just" fontAlgn="base"/>
            <a:r>
              <a:rPr lang="es-ES" dirty="0" err="1"/>
              <a:t>Terminoren</a:t>
            </a:r>
            <a:r>
              <a:rPr lang="es-ES" dirty="0"/>
              <a:t> </a:t>
            </a:r>
            <a:r>
              <a:rPr lang="es-ES" dirty="0" err="1"/>
              <a:t>bat</a:t>
            </a:r>
            <a:r>
              <a:rPr lang="es-ES" dirty="0"/>
              <a:t> </a:t>
            </a:r>
            <a:r>
              <a:rPr lang="es-ES" dirty="0" err="1"/>
              <a:t>zaila</a:t>
            </a:r>
            <a:r>
              <a:rPr lang="es-ES" dirty="0"/>
              <a:t> </a:t>
            </a:r>
            <a:r>
              <a:rPr lang="es-ES" dirty="0" err="1"/>
              <a:t>edo</a:t>
            </a:r>
            <a:r>
              <a:rPr lang="es-ES" dirty="0"/>
              <a:t> </a:t>
            </a:r>
            <a:r>
              <a:rPr lang="es-ES" dirty="0" err="1"/>
              <a:t>zalantzazkoa</a:t>
            </a:r>
            <a:r>
              <a:rPr lang="es-ES" dirty="0"/>
              <a:t> </a:t>
            </a:r>
            <a:r>
              <a:rPr lang="es-ES" dirty="0" err="1"/>
              <a:t>denean</a:t>
            </a:r>
            <a:r>
              <a:rPr lang="es-ES" dirty="0"/>
              <a:t> </a:t>
            </a:r>
            <a:r>
              <a:rPr lang="es-ES" dirty="0" err="1"/>
              <a:t>bere</a:t>
            </a:r>
            <a:r>
              <a:rPr lang="es-ES" dirty="0"/>
              <a:t> </a:t>
            </a:r>
            <a:r>
              <a:rPr lang="es-ES" dirty="0" err="1"/>
              <a:t>esanahia</a:t>
            </a:r>
            <a:r>
              <a:rPr lang="es-ES" dirty="0"/>
              <a:t> </a:t>
            </a:r>
            <a:r>
              <a:rPr lang="es-ES" dirty="0" err="1"/>
              <a:t>azalduko</a:t>
            </a:r>
            <a:r>
              <a:rPr lang="es-ES" dirty="0"/>
              <a:t> </a:t>
            </a:r>
            <a:r>
              <a:rPr lang="es-ES" dirty="0" err="1"/>
              <a:t>dugu</a:t>
            </a:r>
            <a:r>
              <a:rPr lang="es-ES" dirty="0"/>
              <a:t>, </a:t>
            </a:r>
            <a:r>
              <a:rPr lang="es-ES" dirty="0" err="1"/>
              <a:t>batez</a:t>
            </a:r>
            <a:r>
              <a:rPr lang="es-ES" dirty="0"/>
              <a:t> ere </a:t>
            </a:r>
            <a:r>
              <a:rPr lang="es-ES" dirty="0" err="1"/>
              <a:t>elementu</a:t>
            </a:r>
            <a:r>
              <a:rPr lang="es-ES" dirty="0"/>
              <a:t> </a:t>
            </a:r>
            <a:r>
              <a:rPr lang="es-ES" dirty="0" err="1"/>
              <a:t>hori</a:t>
            </a:r>
            <a:r>
              <a:rPr lang="es-ES" dirty="0"/>
              <a:t> </a:t>
            </a:r>
            <a:r>
              <a:rPr lang="es-ES" dirty="0" err="1"/>
              <a:t>garrantzizkoa</a:t>
            </a:r>
            <a:r>
              <a:rPr lang="es-ES" dirty="0"/>
              <a:t> </a:t>
            </a:r>
            <a:r>
              <a:rPr lang="es-ES" dirty="0" err="1"/>
              <a:t>bada</a:t>
            </a:r>
            <a:r>
              <a:rPr lang="es-ES" dirty="0"/>
              <a:t> (</a:t>
            </a:r>
            <a:r>
              <a:rPr lang="es-ES" dirty="0" err="1"/>
              <a:t>gure</a:t>
            </a:r>
            <a:r>
              <a:rPr lang="es-ES" dirty="0"/>
              <a:t> </a:t>
            </a:r>
            <a:r>
              <a:rPr lang="es-ES" dirty="0" err="1"/>
              <a:t>erabiltzaileek</a:t>
            </a:r>
            <a:r>
              <a:rPr lang="es-ES" dirty="0"/>
              <a:t> </a:t>
            </a:r>
            <a:r>
              <a:rPr lang="es-ES" dirty="0" err="1"/>
              <a:t>ez</a:t>
            </a:r>
            <a:r>
              <a:rPr lang="es-ES" dirty="0"/>
              <a:t> </a:t>
            </a:r>
            <a:r>
              <a:rPr lang="es-ES" dirty="0" err="1"/>
              <a:t>dute</a:t>
            </a:r>
            <a:r>
              <a:rPr lang="es-ES" dirty="0"/>
              <a:t> </a:t>
            </a:r>
            <a:r>
              <a:rPr lang="es-ES" dirty="0" err="1"/>
              <a:t>zertan</a:t>
            </a:r>
            <a:r>
              <a:rPr lang="es-ES" dirty="0"/>
              <a:t> </a:t>
            </a:r>
            <a:r>
              <a:rPr lang="es-ES" dirty="0" err="1"/>
              <a:t>jakin</a:t>
            </a:r>
            <a:r>
              <a:rPr lang="es-ES" dirty="0"/>
              <a:t> </a:t>
            </a:r>
            <a:r>
              <a:rPr lang="es-ES" dirty="0" err="1"/>
              <a:t>zer</a:t>
            </a:r>
            <a:r>
              <a:rPr lang="es-ES" dirty="0"/>
              <a:t> den “</a:t>
            </a:r>
            <a:r>
              <a:rPr lang="es-ES" dirty="0" err="1"/>
              <a:t>Igotzeko</a:t>
            </a:r>
            <a:r>
              <a:rPr lang="es-ES" dirty="0"/>
              <a:t> </a:t>
            </a:r>
            <a:r>
              <a:rPr lang="es-ES" dirty="0" err="1"/>
              <a:t>errekurtsoa</a:t>
            </a:r>
            <a:r>
              <a:rPr lang="es-ES" dirty="0"/>
              <a:t>").</a:t>
            </a:r>
            <a:endParaRPr lang="es-ES" sz="1600" i="1" u="sng" dirty="0"/>
          </a:p>
        </p:txBody>
      </p:sp>
      <p:sp>
        <p:nvSpPr>
          <p:cNvPr id="4" name="3 Marcador de número de diapositiva"/>
          <p:cNvSpPr>
            <a:spLocks noGrp="1"/>
          </p:cNvSpPr>
          <p:nvPr>
            <p:ph type="sldNum" sz="quarter" idx="12"/>
          </p:nvPr>
        </p:nvSpPr>
        <p:spPr/>
        <p:txBody>
          <a:bodyPr/>
          <a:lstStyle/>
          <a:p>
            <a:fld id="{6E2D2B3B-882E-40F3-A32F-6DD516915044}" type="slidenum">
              <a:rPr lang="en-US" smtClean="0"/>
              <a:pPr/>
              <a:t>16</a:t>
            </a:fld>
            <a:endParaRPr lang="en-US"/>
          </a:p>
        </p:txBody>
      </p:sp>
    </p:spTree>
    <p:extLst>
      <p:ext uri="{BB962C8B-B14F-4D97-AF65-F5344CB8AC3E}">
        <p14:creationId xmlns:p14="http://schemas.microsoft.com/office/powerpoint/2010/main" val="4972673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err="1"/>
              <a:t>Erabilgarritasun</a:t>
            </a:r>
            <a:r>
              <a:rPr lang="es-ES" dirty="0"/>
              <a:t> </a:t>
            </a:r>
            <a:r>
              <a:rPr lang="es-ES" dirty="0" err="1"/>
              <a:t>printzipioak</a:t>
            </a:r>
            <a:endParaRPr lang="es-ES" dirty="0"/>
          </a:p>
        </p:txBody>
      </p:sp>
      <p:sp>
        <p:nvSpPr>
          <p:cNvPr id="3" name="2 Marcador de contenido"/>
          <p:cNvSpPr>
            <a:spLocks noGrp="1"/>
          </p:cNvSpPr>
          <p:nvPr>
            <p:ph idx="1"/>
          </p:nvPr>
        </p:nvSpPr>
        <p:spPr/>
        <p:txBody>
          <a:bodyPr/>
          <a:lstStyle/>
          <a:p>
            <a:pPr algn="just"/>
            <a:r>
              <a:rPr lang="es-ES" b="1" dirty="0" err="1"/>
              <a:t>Erabiltzailearen</a:t>
            </a:r>
            <a:r>
              <a:rPr lang="es-ES" b="1" dirty="0"/>
              <a:t> </a:t>
            </a:r>
            <a:r>
              <a:rPr lang="es-ES" b="1" dirty="0" err="1"/>
              <a:t>askatasuna</a:t>
            </a:r>
            <a:endParaRPr lang="es-ES" b="1" dirty="0"/>
          </a:p>
          <a:p>
            <a:pPr marL="114300" indent="0" algn="just">
              <a:buNone/>
            </a:pPr>
            <a:endParaRPr lang="es-ES" dirty="0"/>
          </a:p>
          <a:p>
            <a:pPr lvl="1" algn="just" fontAlgn="base"/>
            <a:r>
              <a:rPr lang="es-ES" dirty="0" err="1"/>
              <a:t>Sarritan</a:t>
            </a:r>
            <a:r>
              <a:rPr lang="es-ES" dirty="0"/>
              <a:t>, </a:t>
            </a:r>
            <a:r>
              <a:rPr lang="es-ES" dirty="0" err="1"/>
              <a:t>erabiltzaileek</a:t>
            </a:r>
            <a:r>
              <a:rPr lang="es-ES" dirty="0"/>
              <a:t> </a:t>
            </a:r>
            <a:r>
              <a:rPr lang="es-ES" dirty="0" err="1"/>
              <a:t>akatsak</a:t>
            </a:r>
            <a:r>
              <a:rPr lang="es-ES" dirty="0"/>
              <a:t> </a:t>
            </a:r>
            <a:r>
              <a:rPr lang="es-ES" dirty="0" err="1"/>
              <a:t>egiten</a:t>
            </a:r>
            <a:r>
              <a:rPr lang="es-ES" dirty="0"/>
              <a:t> </a:t>
            </a:r>
            <a:r>
              <a:rPr lang="es-ES" dirty="0" err="1"/>
              <a:t>dituzte</a:t>
            </a:r>
            <a:r>
              <a:rPr lang="es-ES" dirty="0"/>
              <a:t> eta, horren </a:t>
            </a:r>
            <a:r>
              <a:rPr lang="es-ES" dirty="0" err="1"/>
              <a:t>ondorioz</a:t>
            </a:r>
            <a:r>
              <a:rPr lang="es-ES" dirty="0"/>
              <a:t>, </a:t>
            </a:r>
            <a:r>
              <a:rPr lang="es-ES" dirty="0" err="1"/>
              <a:t>nahi</a:t>
            </a:r>
            <a:r>
              <a:rPr lang="es-ES" dirty="0"/>
              <a:t> </a:t>
            </a:r>
            <a:r>
              <a:rPr lang="es-ES" dirty="0" err="1"/>
              <a:t>ez</a:t>
            </a:r>
            <a:r>
              <a:rPr lang="es-ES" dirty="0"/>
              <a:t> </a:t>
            </a:r>
            <a:r>
              <a:rPr lang="es-ES" dirty="0" err="1"/>
              <a:t>zuten</a:t>
            </a:r>
            <a:r>
              <a:rPr lang="es-ES" dirty="0"/>
              <a:t> </a:t>
            </a:r>
            <a:r>
              <a:rPr lang="es-ES" dirty="0" err="1"/>
              <a:t>orrialdetara</a:t>
            </a:r>
            <a:r>
              <a:rPr lang="es-ES" dirty="0"/>
              <a:t> </a:t>
            </a:r>
            <a:r>
              <a:rPr lang="es-ES" dirty="0" err="1"/>
              <a:t>heltzen</a:t>
            </a:r>
            <a:r>
              <a:rPr lang="es-ES" dirty="0"/>
              <a:t> </a:t>
            </a:r>
            <a:r>
              <a:rPr lang="es-ES" dirty="0" err="1"/>
              <a:t>dira</a:t>
            </a:r>
            <a:r>
              <a:rPr lang="es-ES" dirty="0"/>
              <a:t>. </a:t>
            </a:r>
          </a:p>
          <a:p>
            <a:pPr lvl="1" algn="just" fontAlgn="base"/>
            <a:endParaRPr lang="es-ES" dirty="0"/>
          </a:p>
          <a:p>
            <a:pPr lvl="1" algn="just" fontAlgn="base"/>
            <a:r>
              <a:rPr lang="es-ES" dirty="0" err="1"/>
              <a:t>Kasu</a:t>
            </a:r>
            <a:r>
              <a:rPr lang="es-ES" dirty="0"/>
              <a:t> </a:t>
            </a:r>
            <a:r>
              <a:rPr lang="es-ES" dirty="0" err="1"/>
              <a:t>horietan</a:t>
            </a:r>
            <a:r>
              <a:rPr lang="es-ES" dirty="0"/>
              <a:t>, </a:t>
            </a:r>
            <a:r>
              <a:rPr lang="es-ES" dirty="0" err="1"/>
              <a:t>tresnak</a:t>
            </a:r>
            <a:r>
              <a:rPr lang="es-ES" dirty="0"/>
              <a:t> eta </a:t>
            </a:r>
            <a:r>
              <a:rPr lang="es-ES" dirty="0" err="1"/>
              <a:t>baliabideak</a:t>
            </a:r>
            <a:r>
              <a:rPr lang="es-ES" dirty="0"/>
              <a:t> </a:t>
            </a:r>
            <a:r>
              <a:rPr lang="es-ES" dirty="0" err="1"/>
              <a:t>eskaini</a:t>
            </a:r>
            <a:r>
              <a:rPr lang="es-ES" dirty="0"/>
              <a:t> </a:t>
            </a:r>
            <a:r>
              <a:rPr lang="es-ES" dirty="0" err="1"/>
              <a:t>behar</a:t>
            </a:r>
            <a:r>
              <a:rPr lang="es-ES" dirty="0"/>
              <a:t> </a:t>
            </a:r>
            <a:r>
              <a:rPr lang="es-ES" dirty="0" err="1"/>
              <a:t>dizkiegu</a:t>
            </a:r>
            <a:r>
              <a:rPr lang="es-ES" dirty="0"/>
              <a:t>. </a:t>
            </a:r>
            <a:r>
              <a:rPr lang="es-ES" dirty="0" err="1"/>
              <a:t>Kalitatezko</a:t>
            </a:r>
            <a:r>
              <a:rPr lang="es-ES" dirty="0"/>
              <a:t> </a:t>
            </a:r>
            <a:r>
              <a:rPr lang="es-ES" dirty="0" err="1"/>
              <a:t>nabigazio</a:t>
            </a:r>
            <a:r>
              <a:rPr lang="es-ES" dirty="0"/>
              <a:t> sistema </a:t>
            </a:r>
            <a:r>
              <a:rPr lang="es-ES" dirty="0" err="1"/>
              <a:t>garbi</a:t>
            </a:r>
            <a:r>
              <a:rPr lang="es-ES" dirty="0"/>
              <a:t> </a:t>
            </a:r>
            <a:r>
              <a:rPr lang="es-ES" dirty="0" err="1"/>
              <a:t>batek</a:t>
            </a:r>
            <a:r>
              <a:rPr lang="es-ES" dirty="0"/>
              <a:t> (</a:t>
            </a:r>
            <a:r>
              <a:rPr lang="es-ES" dirty="0" err="1"/>
              <a:t>menuak</a:t>
            </a:r>
            <a:r>
              <a:rPr lang="es-ES" dirty="0"/>
              <a:t>, "</a:t>
            </a:r>
            <a:r>
              <a:rPr lang="es-ES" dirty="0" err="1"/>
              <a:t>ogi</a:t>
            </a:r>
            <a:r>
              <a:rPr lang="es-ES" dirty="0"/>
              <a:t> </a:t>
            </a:r>
            <a:r>
              <a:rPr lang="es-ES" dirty="0" err="1"/>
              <a:t>apurrak</a:t>
            </a:r>
            <a:r>
              <a:rPr lang="es-ES" dirty="0"/>
              <a:t>", </a:t>
            </a:r>
            <a:r>
              <a:rPr lang="es-ES" dirty="0" err="1"/>
              <a:t>etab</a:t>
            </a:r>
            <a:r>
              <a:rPr lang="es-ES" dirty="0"/>
              <a:t>.) </a:t>
            </a:r>
            <a:r>
              <a:rPr lang="es-ES" dirty="0" err="1"/>
              <a:t>lagunduko</a:t>
            </a:r>
            <a:r>
              <a:rPr lang="es-ES" dirty="0"/>
              <a:t> die </a:t>
            </a:r>
            <a:r>
              <a:rPr lang="es-ES" dirty="0" err="1"/>
              <a:t>bilatu</a:t>
            </a:r>
            <a:r>
              <a:rPr lang="es-ES" dirty="0"/>
              <a:t> </a:t>
            </a:r>
            <a:r>
              <a:rPr lang="es-ES" dirty="0" err="1"/>
              <a:t>ez</a:t>
            </a:r>
            <a:r>
              <a:rPr lang="es-ES" dirty="0"/>
              <a:t> </a:t>
            </a:r>
            <a:r>
              <a:rPr lang="es-ES" dirty="0" err="1"/>
              <a:t>duten</a:t>
            </a:r>
            <a:r>
              <a:rPr lang="es-ES" dirty="0"/>
              <a:t> </a:t>
            </a:r>
            <a:r>
              <a:rPr lang="es-ES" dirty="0" err="1"/>
              <a:t>egoera</a:t>
            </a:r>
            <a:r>
              <a:rPr lang="es-ES" dirty="0"/>
              <a:t> </a:t>
            </a:r>
            <a:r>
              <a:rPr lang="es-ES" dirty="0" err="1"/>
              <a:t>horretatik</a:t>
            </a:r>
            <a:r>
              <a:rPr lang="es-ES" dirty="0"/>
              <a:t> </a:t>
            </a:r>
            <a:r>
              <a:rPr lang="es-ES" dirty="0" err="1"/>
              <a:t>irtetzen</a:t>
            </a:r>
            <a:r>
              <a:rPr lang="es-ES" dirty="0"/>
              <a:t>.</a:t>
            </a:r>
            <a:endParaRPr lang="es-ES" sz="1600" i="1" u="sng" dirty="0"/>
          </a:p>
        </p:txBody>
      </p:sp>
      <p:sp>
        <p:nvSpPr>
          <p:cNvPr id="4" name="3 Marcador de número de diapositiva"/>
          <p:cNvSpPr>
            <a:spLocks noGrp="1"/>
          </p:cNvSpPr>
          <p:nvPr>
            <p:ph type="sldNum" sz="quarter" idx="12"/>
          </p:nvPr>
        </p:nvSpPr>
        <p:spPr/>
        <p:txBody>
          <a:bodyPr/>
          <a:lstStyle/>
          <a:p>
            <a:fld id="{6E2D2B3B-882E-40F3-A32F-6DD516915044}" type="slidenum">
              <a:rPr lang="en-US" smtClean="0"/>
              <a:pPr/>
              <a:t>17</a:t>
            </a:fld>
            <a:endParaRPr lang="en-US"/>
          </a:p>
        </p:txBody>
      </p:sp>
    </p:spTree>
    <p:extLst>
      <p:ext uri="{BB962C8B-B14F-4D97-AF65-F5344CB8AC3E}">
        <p14:creationId xmlns:p14="http://schemas.microsoft.com/office/powerpoint/2010/main" val="12564969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err="1"/>
              <a:t>Erabilgarritasun</a:t>
            </a:r>
            <a:r>
              <a:rPr lang="es-ES" dirty="0"/>
              <a:t> </a:t>
            </a:r>
            <a:r>
              <a:rPr lang="es-ES" dirty="0" err="1"/>
              <a:t>printzipioak</a:t>
            </a:r>
            <a:endParaRPr lang="es-ES" dirty="0"/>
          </a:p>
        </p:txBody>
      </p:sp>
      <p:sp>
        <p:nvSpPr>
          <p:cNvPr id="3" name="2 Marcador de contenido"/>
          <p:cNvSpPr>
            <a:spLocks noGrp="1"/>
          </p:cNvSpPr>
          <p:nvPr>
            <p:ph idx="1"/>
          </p:nvPr>
        </p:nvSpPr>
        <p:spPr/>
        <p:txBody>
          <a:bodyPr/>
          <a:lstStyle/>
          <a:p>
            <a:pPr algn="just"/>
            <a:r>
              <a:rPr lang="es-ES" b="1" dirty="0" err="1"/>
              <a:t>Sendotasuna</a:t>
            </a:r>
            <a:r>
              <a:rPr lang="es-ES" b="1" dirty="0"/>
              <a:t> eta </a:t>
            </a:r>
            <a:r>
              <a:rPr lang="es-ES" b="1" dirty="0" err="1"/>
              <a:t>estandarrak</a:t>
            </a:r>
            <a:endParaRPr lang="es-ES" b="1" dirty="0"/>
          </a:p>
          <a:p>
            <a:pPr marL="114300" indent="0" algn="just">
              <a:buNone/>
            </a:pPr>
            <a:endParaRPr lang="es-ES" dirty="0"/>
          </a:p>
          <a:p>
            <a:pPr lvl="1" algn="just" fontAlgn="base"/>
            <a:r>
              <a:rPr lang="es-ES" dirty="0" err="1"/>
              <a:t>Jarraitu</a:t>
            </a:r>
            <a:r>
              <a:rPr lang="es-ES" dirty="0"/>
              <a:t> </a:t>
            </a:r>
            <a:r>
              <a:rPr lang="es-ES" dirty="0" err="1"/>
              <a:t>interneteko</a:t>
            </a:r>
            <a:r>
              <a:rPr lang="es-ES" dirty="0"/>
              <a:t> </a:t>
            </a:r>
            <a:r>
              <a:rPr lang="es-ES" dirty="0" err="1"/>
              <a:t>estandarrak</a:t>
            </a:r>
            <a:r>
              <a:rPr lang="es-ES" dirty="0"/>
              <a:t> eta </a:t>
            </a:r>
            <a:r>
              <a:rPr lang="es-ES" dirty="0" err="1"/>
              <a:t>ohiturak</a:t>
            </a:r>
            <a:r>
              <a:rPr lang="es-ES" dirty="0"/>
              <a:t>. </a:t>
            </a:r>
          </a:p>
          <a:p>
            <a:pPr marL="411480" lvl="1" indent="0" algn="just" fontAlgn="base">
              <a:buNone/>
            </a:pPr>
            <a:endParaRPr lang="es-ES" dirty="0"/>
          </a:p>
          <a:p>
            <a:pPr lvl="2" algn="just" fontAlgn="base"/>
            <a:r>
              <a:rPr lang="es-ES" dirty="0" err="1"/>
              <a:t>Interneten</a:t>
            </a:r>
            <a:r>
              <a:rPr lang="es-ES" dirty="0"/>
              <a:t> </a:t>
            </a:r>
            <a:r>
              <a:rPr lang="es-ES" dirty="0" err="1"/>
              <a:t>erabiltzen</a:t>
            </a:r>
            <a:r>
              <a:rPr lang="es-ES" dirty="0"/>
              <a:t> </a:t>
            </a:r>
            <a:r>
              <a:rPr lang="es-ES" dirty="0" err="1"/>
              <a:t>diren</a:t>
            </a:r>
            <a:r>
              <a:rPr lang="es-ES" dirty="0"/>
              <a:t> </a:t>
            </a:r>
            <a:r>
              <a:rPr lang="es-ES" dirty="0" err="1"/>
              <a:t>ohiturak</a:t>
            </a:r>
            <a:r>
              <a:rPr lang="es-ES" dirty="0"/>
              <a:t> </a:t>
            </a:r>
            <a:r>
              <a:rPr lang="es-ES" dirty="0" err="1"/>
              <a:t>erabiltzea</a:t>
            </a:r>
            <a:r>
              <a:rPr lang="es-ES" dirty="0"/>
              <a:t> </a:t>
            </a:r>
            <a:r>
              <a:rPr lang="es-ES" dirty="0" err="1"/>
              <a:t>zeharo</a:t>
            </a:r>
            <a:r>
              <a:rPr lang="es-ES" dirty="0"/>
              <a:t> </a:t>
            </a:r>
            <a:r>
              <a:rPr lang="es-ES" dirty="0" err="1"/>
              <a:t>gomendagarria</a:t>
            </a:r>
            <a:r>
              <a:rPr lang="es-ES" dirty="0"/>
              <a:t> da (</a:t>
            </a:r>
            <a:r>
              <a:rPr lang="es-ES" dirty="0" err="1"/>
              <a:t>adibidez</a:t>
            </a:r>
            <a:r>
              <a:rPr lang="es-ES" dirty="0"/>
              <a:t>, </a:t>
            </a:r>
            <a:r>
              <a:rPr lang="es-ES" dirty="0" err="1"/>
              <a:t>ikono</a:t>
            </a:r>
            <a:r>
              <a:rPr lang="es-ES" dirty="0"/>
              <a:t> </a:t>
            </a:r>
            <a:r>
              <a:rPr lang="es-ES" dirty="0" err="1"/>
              <a:t>bat</a:t>
            </a:r>
            <a:r>
              <a:rPr lang="es-ES" dirty="0"/>
              <a:t> </a:t>
            </a:r>
            <a:r>
              <a:rPr lang="es-ES" dirty="0" err="1"/>
              <a:t>aski</a:t>
            </a:r>
            <a:r>
              <a:rPr lang="es-ES" dirty="0"/>
              <a:t> </a:t>
            </a:r>
            <a:r>
              <a:rPr lang="es-ES" dirty="0" err="1"/>
              <a:t>ezaguna</a:t>
            </a:r>
            <a:r>
              <a:rPr lang="es-ES" dirty="0"/>
              <a:t> </a:t>
            </a:r>
            <a:r>
              <a:rPr lang="es-ES" dirty="0" err="1"/>
              <a:t>bada</a:t>
            </a:r>
            <a:r>
              <a:rPr lang="es-ES" dirty="0"/>
              <a:t>, </a:t>
            </a:r>
            <a:r>
              <a:rPr lang="es-ES" dirty="0" err="1"/>
              <a:t>ez</a:t>
            </a:r>
            <a:r>
              <a:rPr lang="es-ES" dirty="0"/>
              <a:t> da </a:t>
            </a:r>
            <a:r>
              <a:rPr lang="es-ES" dirty="0" err="1"/>
              <a:t>beharrezkoa</a:t>
            </a:r>
            <a:r>
              <a:rPr lang="es-ES" dirty="0"/>
              <a:t> </a:t>
            </a:r>
            <a:r>
              <a:rPr lang="es-ES" dirty="0" err="1"/>
              <a:t>ikono</a:t>
            </a:r>
            <a:r>
              <a:rPr lang="es-ES" dirty="0"/>
              <a:t> </a:t>
            </a:r>
            <a:r>
              <a:rPr lang="es-ES" dirty="0" err="1"/>
              <a:t>berria</a:t>
            </a:r>
            <a:r>
              <a:rPr lang="es-ES" dirty="0"/>
              <a:t> </a:t>
            </a:r>
            <a:r>
              <a:rPr lang="es-ES" dirty="0" err="1"/>
              <a:t>sortzea</a:t>
            </a:r>
            <a:r>
              <a:rPr lang="es-ES" dirty="0"/>
              <a:t>)</a:t>
            </a:r>
          </a:p>
          <a:p>
            <a:pPr marL="411480" lvl="1" indent="0" algn="just" fontAlgn="base">
              <a:buNone/>
            </a:pPr>
            <a:endParaRPr lang="es-ES" dirty="0"/>
          </a:p>
          <a:p>
            <a:pPr lvl="1" algn="just" fontAlgn="base"/>
            <a:r>
              <a:rPr lang="es-ES" dirty="0" err="1"/>
              <a:t>Webgunearen</a:t>
            </a:r>
            <a:r>
              <a:rPr lang="es-ES" dirty="0"/>
              <a:t> </a:t>
            </a:r>
            <a:r>
              <a:rPr lang="es-ES" dirty="0" err="1"/>
              <a:t>nabigazioa</a:t>
            </a:r>
            <a:r>
              <a:rPr lang="es-ES" dirty="0"/>
              <a:t> eta </a:t>
            </a:r>
            <a:r>
              <a:rPr lang="es-ES" dirty="0" err="1"/>
              <a:t>mezuek</a:t>
            </a:r>
            <a:r>
              <a:rPr lang="es-ES" dirty="0"/>
              <a:t> </a:t>
            </a:r>
            <a:r>
              <a:rPr lang="es-ES" dirty="0" err="1"/>
              <a:t>homogeneoak</a:t>
            </a:r>
            <a:r>
              <a:rPr lang="es-ES" dirty="0"/>
              <a:t> izan </a:t>
            </a:r>
            <a:r>
              <a:rPr lang="es-ES" dirty="0" err="1"/>
              <a:t>beharko</a:t>
            </a:r>
            <a:r>
              <a:rPr lang="es-ES" dirty="0"/>
              <a:t> </a:t>
            </a:r>
            <a:r>
              <a:rPr lang="es-ES" dirty="0" err="1"/>
              <a:t>lukete</a:t>
            </a:r>
            <a:r>
              <a:rPr lang="es-ES" dirty="0"/>
              <a:t>. </a:t>
            </a:r>
          </a:p>
          <a:p>
            <a:pPr marL="411480" lvl="1" indent="0" algn="just" fontAlgn="base">
              <a:buNone/>
            </a:pPr>
            <a:endParaRPr lang="es-ES" dirty="0"/>
          </a:p>
        </p:txBody>
      </p:sp>
      <p:sp>
        <p:nvSpPr>
          <p:cNvPr id="4" name="3 Marcador de número de diapositiva"/>
          <p:cNvSpPr>
            <a:spLocks noGrp="1"/>
          </p:cNvSpPr>
          <p:nvPr>
            <p:ph type="sldNum" sz="quarter" idx="12"/>
          </p:nvPr>
        </p:nvSpPr>
        <p:spPr/>
        <p:txBody>
          <a:bodyPr/>
          <a:lstStyle/>
          <a:p>
            <a:fld id="{6E2D2B3B-882E-40F3-A32F-6DD516915044}" type="slidenum">
              <a:rPr lang="en-US" smtClean="0"/>
              <a:pPr/>
              <a:t>18</a:t>
            </a:fld>
            <a:endParaRPr lang="en-US"/>
          </a:p>
        </p:txBody>
      </p:sp>
    </p:spTree>
    <p:extLst>
      <p:ext uri="{BB962C8B-B14F-4D97-AF65-F5344CB8AC3E}">
        <p14:creationId xmlns:p14="http://schemas.microsoft.com/office/powerpoint/2010/main" val="3889024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err="1"/>
              <a:t>Erabilgarritasun</a:t>
            </a:r>
            <a:r>
              <a:rPr lang="es-ES" dirty="0"/>
              <a:t> </a:t>
            </a:r>
            <a:r>
              <a:rPr lang="es-ES" dirty="0" err="1"/>
              <a:t>printzipioak</a:t>
            </a:r>
            <a:endParaRPr lang="es-ES" dirty="0"/>
          </a:p>
        </p:txBody>
      </p:sp>
      <p:sp>
        <p:nvSpPr>
          <p:cNvPr id="3" name="2 Marcador de contenido"/>
          <p:cNvSpPr>
            <a:spLocks noGrp="1"/>
          </p:cNvSpPr>
          <p:nvPr>
            <p:ph idx="1"/>
          </p:nvPr>
        </p:nvSpPr>
        <p:spPr/>
        <p:txBody>
          <a:bodyPr/>
          <a:lstStyle/>
          <a:p>
            <a:pPr algn="just"/>
            <a:r>
              <a:rPr lang="es-ES" b="1" dirty="0" err="1"/>
              <a:t>Akatsei</a:t>
            </a:r>
            <a:r>
              <a:rPr lang="es-ES" b="1" dirty="0"/>
              <a:t> </a:t>
            </a:r>
            <a:r>
              <a:rPr lang="es-ES" b="1" dirty="0" err="1"/>
              <a:t>aurrea</a:t>
            </a:r>
            <a:r>
              <a:rPr lang="es-ES" b="1" dirty="0"/>
              <a:t> </a:t>
            </a:r>
            <a:r>
              <a:rPr lang="es-ES" b="1" dirty="0" err="1"/>
              <a:t>hartu</a:t>
            </a:r>
            <a:endParaRPr lang="es-ES" b="1" dirty="0"/>
          </a:p>
          <a:p>
            <a:pPr marL="114300" indent="0" algn="just">
              <a:buNone/>
            </a:pPr>
            <a:endParaRPr lang="es-ES" dirty="0"/>
          </a:p>
          <a:p>
            <a:pPr lvl="1" fontAlgn="base"/>
            <a:r>
              <a:rPr lang="es-ES" dirty="0" err="1"/>
              <a:t>Sortu</a:t>
            </a:r>
            <a:r>
              <a:rPr lang="es-ES" dirty="0"/>
              <a:t> </a:t>
            </a:r>
            <a:r>
              <a:rPr lang="es-ES" dirty="0" err="1"/>
              <a:t>erabiltzailearen</a:t>
            </a:r>
            <a:r>
              <a:rPr lang="es-ES" dirty="0"/>
              <a:t> </a:t>
            </a:r>
            <a:r>
              <a:rPr lang="es-ES" dirty="0" err="1"/>
              <a:t>akatsei</a:t>
            </a:r>
            <a:r>
              <a:rPr lang="es-ES" dirty="0"/>
              <a:t> </a:t>
            </a:r>
            <a:r>
              <a:rPr lang="es-ES" dirty="0" err="1"/>
              <a:t>aurrea</a:t>
            </a:r>
            <a:r>
              <a:rPr lang="es-ES" dirty="0"/>
              <a:t> </a:t>
            </a:r>
            <a:r>
              <a:rPr lang="es-ES" dirty="0" err="1"/>
              <a:t>hartuko</a:t>
            </a:r>
            <a:r>
              <a:rPr lang="es-ES" dirty="0"/>
              <a:t> </a:t>
            </a:r>
            <a:r>
              <a:rPr lang="es-ES" dirty="0" err="1"/>
              <a:t>dien</a:t>
            </a:r>
            <a:r>
              <a:rPr lang="es-ES" dirty="0"/>
              <a:t> </a:t>
            </a:r>
            <a:r>
              <a:rPr lang="es-ES" dirty="0" err="1"/>
              <a:t>diseinua</a:t>
            </a:r>
            <a:r>
              <a:rPr lang="es-ES" dirty="0"/>
              <a:t>. </a:t>
            </a:r>
          </a:p>
          <a:p>
            <a:pPr lvl="1" fontAlgn="base"/>
            <a:endParaRPr lang="es-ES" dirty="0"/>
          </a:p>
          <a:p>
            <a:pPr lvl="2" fontAlgn="base"/>
            <a:r>
              <a:rPr lang="es-ES" dirty="0" err="1"/>
              <a:t>Adibidez</a:t>
            </a:r>
            <a:r>
              <a:rPr lang="es-ES" dirty="0"/>
              <a:t>, </a:t>
            </a:r>
            <a:r>
              <a:rPr lang="es-ES" dirty="0" err="1"/>
              <a:t>inprimaki</a:t>
            </a:r>
            <a:r>
              <a:rPr lang="es-ES" dirty="0"/>
              <a:t> batean </a:t>
            </a:r>
            <a:r>
              <a:rPr lang="es-ES" dirty="0" err="1"/>
              <a:t>bete</a:t>
            </a:r>
            <a:r>
              <a:rPr lang="es-ES" dirty="0"/>
              <a:t> </a:t>
            </a:r>
            <a:r>
              <a:rPr lang="es-ES" dirty="0" err="1"/>
              <a:t>beharreko</a:t>
            </a:r>
            <a:r>
              <a:rPr lang="es-ES" dirty="0"/>
              <a:t> </a:t>
            </a:r>
            <a:r>
              <a:rPr lang="es-ES" dirty="0" err="1"/>
              <a:t>eremuak</a:t>
            </a:r>
            <a:r>
              <a:rPr lang="es-ES" dirty="0"/>
              <a:t> eta </a:t>
            </a:r>
            <a:r>
              <a:rPr lang="es-ES" dirty="0" err="1"/>
              <a:t>eremu</a:t>
            </a:r>
            <a:r>
              <a:rPr lang="es-ES" dirty="0"/>
              <a:t> </a:t>
            </a:r>
            <a:r>
              <a:rPr lang="es-ES" dirty="0" err="1"/>
              <a:t>horien</a:t>
            </a:r>
            <a:r>
              <a:rPr lang="es-ES" dirty="0"/>
              <a:t> </a:t>
            </a:r>
            <a:r>
              <a:rPr lang="es-ES" dirty="0" err="1"/>
              <a:t>formatua</a:t>
            </a:r>
            <a:r>
              <a:rPr lang="es-ES" dirty="0"/>
              <a:t> </a:t>
            </a:r>
            <a:r>
              <a:rPr lang="es-ES" dirty="0" err="1"/>
              <a:t>argi</a:t>
            </a:r>
            <a:r>
              <a:rPr lang="es-ES" dirty="0"/>
              <a:t> </a:t>
            </a:r>
            <a:r>
              <a:rPr lang="es-ES" dirty="0" err="1"/>
              <a:t>utzi</a:t>
            </a:r>
            <a:r>
              <a:rPr lang="es-ES" dirty="0"/>
              <a:t> </a:t>
            </a:r>
            <a:r>
              <a:rPr lang="es-ES" dirty="0" err="1"/>
              <a:t>beharko</a:t>
            </a:r>
            <a:r>
              <a:rPr lang="es-ES" dirty="0"/>
              <a:t> </a:t>
            </a:r>
            <a:r>
              <a:rPr lang="es-ES" dirty="0" err="1"/>
              <a:t>dugu</a:t>
            </a:r>
            <a:r>
              <a:rPr lang="es-ES" dirty="0"/>
              <a:t> </a:t>
            </a:r>
            <a:r>
              <a:rPr lang="es-ES" dirty="0" err="1"/>
              <a:t>erabiltzaileak</a:t>
            </a:r>
            <a:r>
              <a:rPr lang="es-ES" dirty="0"/>
              <a:t> </a:t>
            </a:r>
            <a:r>
              <a:rPr lang="es-ES" dirty="0" err="1"/>
              <a:t>akatsak</a:t>
            </a:r>
            <a:r>
              <a:rPr lang="es-ES" dirty="0"/>
              <a:t> </a:t>
            </a:r>
            <a:r>
              <a:rPr lang="es-ES" dirty="0" err="1"/>
              <a:t>egin</a:t>
            </a:r>
            <a:r>
              <a:rPr lang="es-ES" dirty="0"/>
              <a:t> </a:t>
            </a:r>
            <a:r>
              <a:rPr lang="es-ES" dirty="0" err="1"/>
              <a:t>ez</a:t>
            </a:r>
            <a:r>
              <a:rPr lang="es-ES" dirty="0"/>
              <a:t> </a:t>
            </a:r>
            <a:r>
              <a:rPr lang="es-ES" dirty="0" err="1"/>
              <a:t>ditzan</a:t>
            </a:r>
            <a:r>
              <a:rPr lang="es-ES" dirty="0"/>
              <a:t>.</a:t>
            </a:r>
            <a:endParaRPr lang="es-ES" sz="1600" dirty="0"/>
          </a:p>
          <a:p>
            <a:pPr marL="411480" lvl="1" indent="0" algn="just" fontAlgn="base">
              <a:buNone/>
            </a:pPr>
            <a:endParaRPr lang="es-ES" dirty="0"/>
          </a:p>
        </p:txBody>
      </p:sp>
      <p:sp>
        <p:nvSpPr>
          <p:cNvPr id="4" name="3 Marcador de número de diapositiva"/>
          <p:cNvSpPr>
            <a:spLocks noGrp="1"/>
          </p:cNvSpPr>
          <p:nvPr>
            <p:ph type="sldNum" sz="quarter" idx="12"/>
          </p:nvPr>
        </p:nvSpPr>
        <p:spPr/>
        <p:txBody>
          <a:bodyPr/>
          <a:lstStyle/>
          <a:p>
            <a:fld id="{6E2D2B3B-882E-40F3-A32F-6DD516915044}" type="slidenum">
              <a:rPr lang="en-US" smtClean="0"/>
              <a:pPr/>
              <a:t>19</a:t>
            </a:fld>
            <a:endParaRPr lang="en-US"/>
          </a:p>
        </p:txBody>
      </p:sp>
    </p:spTree>
    <p:extLst>
      <p:ext uri="{BB962C8B-B14F-4D97-AF65-F5344CB8AC3E}">
        <p14:creationId xmlns:p14="http://schemas.microsoft.com/office/powerpoint/2010/main" val="8429300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err="1"/>
              <a:t>Zer</a:t>
            </a:r>
            <a:r>
              <a:rPr lang="es-ES" dirty="0"/>
              <a:t> da </a:t>
            </a:r>
            <a:r>
              <a:rPr lang="es-ES" dirty="0" err="1"/>
              <a:t>erabilgarritasuna</a:t>
            </a:r>
            <a:r>
              <a:rPr lang="es-ES" dirty="0"/>
              <a:t>?</a:t>
            </a:r>
          </a:p>
        </p:txBody>
      </p:sp>
      <p:sp>
        <p:nvSpPr>
          <p:cNvPr id="3" name="2 Marcador de contenido"/>
          <p:cNvSpPr>
            <a:spLocks noGrp="1"/>
          </p:cNvSpPr>
          <p:nvPr>
            <p:ph idx="1"/>
          </p:nvPr>
        </p:nvSpPr>
        <p:spPr/>
        <p:txBody>
          <a:bodyPr>
            <a:normAutofit/>
          </a:bodyPr>
          <a:lstStyle/>
          <a:p>
            <a:pPr algn="just"/>
            <a:r>
              <a:rPr lang="eu-ES" u="sng" dirty="0"/>
              <a:t>Kontzeptua</a:t>
            </a:r>
            <a:r>
              <a:rPr lang="eu-ES" dirty="0"/>
              <a:t>: Pertsonek tresna zehatz bat erabiltzeko daukaten erraztasuna.</a:t>
            </a:r>
          </a:p>
          <a:p>
            <a:pPr marL="114300" indent="0">
              <a:buNone/>
            </a:pPr>
            <a:endParaRPr lang="eu-ES" dirty="0"/>
          </a:p>
          <a:p>
            <a:pPr marL="114300" indent="0">
              <a:buNone/>
            </a:pPr>
            <a:r>
              <a:rPr lang="es-ES" sz="4600" spc="-100" dirty="0" err="1">
                <a:solidFill>
                  <a:schemeClr val="tx2"/>
                </a:solidFill>
                <a:latin typeface="+mj-lt"/>
                <a:ea typeface="+mj-ea"/>
                <a:cs typeface="+mj-cs"/>
              </a:rPr>
              <a:t>Zer</a:t>
            </a:r>
            <a:r>
              <a:rPr lang="es-ES" sz="4600" spc="-100" dirty="0">
                <a:solidFill>
                  <a:schemeClr val="tx2"/>
                </a:solidFill>
                <a:latin typeface="+mj-lt"/>
                <a:ea typeface="+mj-ea"/>
                <a:cs typeface="+mj-cs"/>
              </a:rPr>
              <a:t> da Web </a:t>
            </a:r>
            <a:r>
              <a:rPr lang="es-ES" sz="4600" spc="-100" dirty="0" err="1">
                <a:solidFill>
                  <a:schemeClr val="tx2"/>
                </a:solidFill>
                <a:latin typeface="+mj-lt"/>
                <a:ea typeface="+mj-ea"/>
                <a:cs typeface="+mj-cs"/>
              </a:rPr>
              <a:t>erabilgarritasuna</a:t>
            </a:r>
            <a:r>
              <a:rPr lang="es-ES" sz="4600" spc="-100" dirty="0">
                <a:solidFill>
                  <a:schemeClr val="tx2"/>
                </a:solidFill>
                <a:latin typeface="+mj-lt"/>
                <a:ea typeface="+mj-ea"/>
                <a:cs typeface="+mj-cs"/>
              </a:rPr>
              <a:t>?</a:t>
            </a:r>
          </a:p>
          <a:p>
            <a:endParaRPr lang="eu-ES" u="sng" dirty="0"/>
          </a:p>
          <a:p>
            <a:pPr algn="just"/>
            <a:r>
              <a:rPr lang="es-ES" dirty="0"/>
              <a:t>Web </a:t>
            </a:r>
            <a:r>
              <a:rPr lang="es-ES" b="1" dirty="0" err="1"/>
              <a:t>interfazeak</a:t>
            </a:r>
            <a:r>
              <a:rPr lang="es-ES" b="1" dirty="0"/>
              <a:t> </a:t>
            </a:r>
            <a:r>
              <a:rPr lang="es-ES" b="1" dirty="0" err="1"/>
              <a:t>erabiltzeko</a:t>
            </a:r>
            <a:r>
              <a:rPr lang="es-ES" b="1" dirty="0"/>
              <a:t> </a:t>
            </a:r>
            <a:r>
              <a:rPr lang="es-ES" b="1" dirty="0" err="1"/>
              <a:t>erraztasuna</a:t>
            </a:r>
            <a:r>
              <a:rPr lang="es-ES" b="1" dirty="0"/>
              <a:t> </a:t>
            </a:r>
            <a:r>
              <a:rPr lang="es-ES" dirty="0" err="1"/>
              <a:t>neurtzen</a:t>
            </a:r>
            <a:r>
              <a:rPr lang="es-ES" dirty="0"/>
              <a:t> du </a:t>
            </a:r>
            <a:r>
              <a:rPr lang="es-ES" dirty="0" err="1"/>
              <a:t>erabilgarritasunak</a:t>
            </a:r>
            <a:r>
              <a:rPr lang="es-ES" dirty="0"/>
              <a:t>.</a:t>
            </a:r>
          </a:p>
          <a:p>
            <a:pPr algn="just"/>
            <a:r>
              <a:rPr lang="eu-ES" dirty="0"/>
              <a:t>Diseinu prozesuan, erraztasuna handitzeko erabilitako metodoei ere deitzen zaie.</a:t>
            </a:r>
            <a:endParaRPr lang="es-ES" dirty="0"/>
          </a:p>
        </p:txBody>
      </p:sp>
      <p:sp>
        <p:nvSpPr>
          <p:cNvPr id="4" name="3 Marcador de número de diapositiva"/>
          <p:cNvSpPr>
            <a:spLocks noGrp="1"/>
          </p:cNvSpPr>
          <p:nvPr>
            <p:ph type="sldNum" sz="quarter" idx="12"/>
          </p:nvPr>
        </p:nvSpPr>
        <p:spPr/>
        <p:txBody>
          <a:bodyPr/>
          <a:lstStyle/>
          <a:p>
            <a:fld id="{6E2D2B3B-882E-40F3-A32F-6DD516915044}" type="slidenum">
              <a:rPr lang="en-US" smtClean="0"/>
              <a:pPr/>
              <a:t>2</a:t>
            </a:fld>
            <a:endParaRPr lang="en-US"/>
          </a:p>
        </p:txBody>
      </p:sp>
    </p:spTree>
    <p:extLst>
      <p:ext uri="{BB962C8B-B14F-4D97-AF65-F5344CB8AC3E}">
        <p14:creationId xmlns:p14="http://schemas.microsoft.com/office/powerpoint/2010/main" val="20731367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err="1"/>
              <a:t>Erabilgarritasun</a:t>
            </a:r>
            <a:r>
              <a:rPr lang="es-ES" dirty="0"/>
              <a:t> </a:t>
            </a:r>
            <a:r>
              <a:rPr lang="es-ES" dirty="0" err="1"/>
              <a:t>printzipioak</a:t>
            </a:r>
            <a:endParaRPr lang="es-ES" dirty="0"/>
          </a:p>
        </p:txBody>
      </p:sp>
      <p:sp>
        <p:nvSpPr>
          <p:cNvPr id="3" name="2 Marcador de contenido"/>
          <p:cNvSpPr>
            <a:spLocks noGrp="1"/>
          </p:cNvSpPr>
          <p:nvPr>
            <p:ph idx="1"/>
          </p:nvPr>
        </p:nvSpPr>
        <p:spPr/>
        <p:txBody>
          <a:bodyPr/>
          <a:lstStyle/>
          <a:p>
            <a:pPr algn="just"/>
            <a:r>
              <a:rPr lang="es-ES" b="1" dirty="0" err="1"/>
              <a:t>Antzematea</a:t>
            </a:r>
            <a:r>
              <a:rPr lang="es-ES" b="1" dirty="0"/>
              <a:t>, </a:t>
            </a:r>
            <a:r>
              <a:rPr lang="es-ES" b="1" dirty="0" err="1"/>
              <a:t>ez</a:t>
            </a:r>
            <a:r>
              <a:rPr lang="es-ES" b="1" dirty="0"/>
              <a:t> </a:t>
            </a:r>
            <a:r>
              <a:rPr lang="es-ES" b="1" dirty="0" err="1"/>
              <a:t>gogoratzea</a:t>
            </a:r>
            <a:endParaRPr lang="es-ES" b="1" dirty="0"/>
          </a:p>
          <a:p>
            <a:pPr marL="114300" indent="0" algn="just">
              <a:buNone/>
            </a:pPr>
            <a:endParaRPr lang="es-ES" dirty="0"/>
          </a:p>
          <a:p>
            <a:pPr lvl="1" algn="just" fontAlgn="base"/>
            <a:r>
              <a:rPr lang="es-ES" dirty="0" err="1"/>
              <a:t>Erabiltzaileek</a:t>
            </a:r>
            <a:r>
              <a:rPr lang="es-ES" dirty="0"/>
              <a:t> </a:t>
            </a:r>
            <a:r>
              <a:rPr lang="es-ES" dirty="0" err="1"/>
              <a:t>ez</a:t>
            </a:r>
            <a:r>
              <a:rPr lang="es-ES" dirty="0"/>
              <a:t> </a:t>
            </a:r>
            <a:r>
              <a:rPr lang="es-ES" dirty="0" err="1"/>
              <a:t>lituzkete</a:t>
            </a:r>
            <a:r>
              <a:rPr lang="es-ES" dirty="0"/>
              <a:t> </a:t>
            </a:r>
            <a:r>
              <a:rPr lang="es-ES" dirty="0" err="1"/>
              <a:t>euren</a:t>
            </a:r>
            <a:r>
              <a:rPr lang="es-ES" dirty="0"/>
              <a:t> </a:t>
            </a:r>
            <a:r>
              <a:rPr lang="es-ES" dirty="0" err="1"/>
              <a:t>ekintzak</a:t>
            </a:r>
            <a:r>
              <a:rPr lang="es-ES" dirty="0"/>
              <a:t> </a:t>
            </a:r>
            <a:r>
              <a:rPr lang="es-ES" dirty="0" err="1"/>
              <a:t>gogoratu</a:t>
            </a:r>
            <a:r>
              <a:rPr lang="es-ES" dirty="0"/>
              <a:t> </a:t>
            </a:r>
            <a:r>
              <a:rPr lang="es-ES" dirty="0" err="1"/>
              <a:t>behar</a:t>
            </a:r>
            <a:r>
              <a:rPr lang="es-ES" dirty="0"/>
              <a:t>; </a:t>
            </a:r>
            <a:r>
              <a:rPr lang="es-ES" dirty="0" err="1"/>
              <a:t>argi</a:t>
            </a:r>
            <a:r>
              <a:rPr lang="es-ES" dirty="0"/>
              <a:t> eta </a:t>
            </a:r>
            <a:r>
              <a:rPr lang="es-ES" dirty="0" err="1"/>
              <a:t>azkar</a:t>
            </a:r>
            <a:r>
              <a:rPr lang="es-ES" dirty="0"/>
              <a:t> </a:t>
            </a:r>
            <a:r>
              <a:rPr lang="es-ES" dirty="0" err="1"/>
              <a:t>antzeman</a:t>
            </a:r>
            <a:r>
              <a:rPr lang="es-ES" dirty="0"/>
              <a:t> </a:t>
            </a:r>
            <a:r>
              <a:rPr lang="es-ES" dirty="0" err="1"/>
              <a:t>beharko</a:t>
            </a:r>
            <a:r>
              <a:rPr lang="es-ES" dirty="0"/>
              <a:t> </a:t>
            </a:r>
            <a:r>
              <a:rPr lang="es-ES" dirty="0" err="1"/>
              <a:t>lituzkete</a:t>
            </a:r>
            <a:r>
              <a:rPr lang="es-ES" dirty="0"/>
              <a:t> </a:t>
            </a:r>
            <a:r>
              <a:rPr lang="es-ES" dirty="0" err="1"/>
              <a:t>egin</a:t>
            </a:r>
            <a:r>
              <a:rPr lang="es-ES" dirty="0"/>
              <a:t> </a:t>
            </a:r>
            <a:r>
              <a:rPr lang="es-ES" dirty="0" err="1"/>
              <a:t>beharreko</a:t>
            </a:r>
            <a:r>
              <a:rPr lang="es-ES" dirty="0"/>
              <a:t> </a:t>
            </a:r>
            <a:r>
              <a:rPr lang="es-ES" dirty="0" err="1"/>
              <a:t>ekintza</a:t>
            </a:r>
            <a:r>
              <a:rPr lang="es-ES" dirty="0"/>
              <a:t> </a:t>
            </a:r>
            <a:r>
              <a:rPr lang="es-ES" dirty="0" err="1"/>
              <a:t>horiek</a:t>
            </a:r>
            <a:r>
              <a:rPr lang="es-ES" dirty="0"/>
              <a:t>. </a:t>
            </a:r>
          </a:p>
          <a:p>
            <a:pPr lvl="1" algn="just" fontAlgn="base"/>
            <a:endParaRPr lang="es-ES" dirty="0"/>
          </a:p>
          <a:p>
            <a:pPr lvl="2" algn="just" fontAlgn="base"/>
            <a:r>
              <a:rPr lang="es-ES" dirty="0" err="1"/>
              <a:t>Horretarako</a:t>
            </a:r>
            <a:r>
              <a:rPr lang="es-ES" dirty="0"/>
              <a:t>, </a:t>
            </a:r>
            <a:r>
              <a:rPr lang="es-ES" dirty="0" err="1"/>
              <a:t>ekintzak</a:t>
            </a:r>
            <a:r>
              <a:rPr lang="es-ES" dirty="0"/>
              <a:t>, </a:t>
            </a:r>
            <a:r>
              <a:rPr lang="es-ES" dirty="0" err="1"/>
              <a:t>objektuak</a:t>
            </a:r>
            <a:r>
              <a:rPr lang="es-ES" dirty="0"/>
              <a:t> eta </a:t>
            </a:r>
            <a:r>
              <a:rPr lang="es-ES" dirty="0" err="1"/>
              <a:t>aukerak</a:t>
            </a:r>
            <a:r>
              <a:rPr lang="es-ES" dirty="0"/>
              <a:t> </a:t>
            </a:r>
            <a:r>
              <a:rPr lang="es-ES" dirty="0" err="1"/>
              <a:t>bisualki</a:t>
            </a:r>
            <a:r>
              <a:rPr lang="es-ES" dirty="0"/>
              <a:t> </a:t>
            </a:r>
            <a:r>
              <a:rPr lang="es-ES" dirty="0" err="1"/>
              <a:t>nabarmenduko</a:t>
            </a:r>
            <a:r>
              <a:rPr lang="es-ES" dirty="0"/>
              <a:t> </a:t>
            </a:r>
            <a:r>
              <a:rPr lang="es-ES" dirty="0" err="1"/>
              <a:t>ditugu</a:t>
            </a:r>
            <a:r>
              <a:rPr lang="es-ES" dirty="0"/>
              <a:t>.</a:t>
            </a:r>
            <a:endParaRPr lang="es-ES" sz="1600" dirty="0"/>
          </a:p>
          <a:p>
            <a:pPr marL="411480" lvl="1" indent="0" algn="just" fontAlgn="base">
              <a:buNone/>
            </a:pPr>
            <a:endParaRPr lang="es-ES" dirty="0"/>
          </a:p>
        </p:txBody>
      </p:sp>
      <p:sp>
        <p:nvSpPr>
          <p:cNvPr id="4" name="3 Marcador de número de diapositiva"/>
          <p:cNvSpPr>
            <a:spLocks noGrp="1"/>
          </p:cNvSpPr>
          <p:nvPr>
            <p:ph type="sldNum" sz="quarter" idx="12"/>
          </p:nvPr>
        </p:nvSpPr>
        <p:spPr/>
        <p:txBody>
          <a:bodyPr/>
          <a:lstStyle/>
          <a:p>
            <a:fld id="{6E2D2B3B-882E-40F3-A32F-6DD516915044}" type="slidenum">
              <a:rPr lang="en-US" smtClean="0"/>
              <a:pPr/>
              <a:t>20</a:t>
            </a:fld>
            <a:endParaRPr lang="en-US"/>
          </a:p>
        </p:txBody>
      </p:sp>
    </p:spTree>
    <p:extLst>
      <p:ext uri="{BB962C8B-B14F-4D97-AF65-F5344CB8AC3E}">
        <p14:creationId xmlns:p14="http://schemas.microsoft.com/office/powerpoint/2010/main" val="4249681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err="1"/>
              <a:t>Erabilgarritasun</a:t>
            </a:r>
            <a:r>
              <a:rPr lang="es-ES" dirty="0"/>
              <a:t> </a:t>
            </a:r>
            <a:r>
              <a:rPr lang="es-ES" dirty="0" err="1"/>
              <a:t>printzipioak</a:t>
            </a:r>
            <a:endParaRPr lang="es-ES" dirty="0"/>
          </a:p>
        </p:txBody>
      </p:sp>
      <p:sp>
        <p:nvSpPr>
          <p:cNvPr id="3" name="2 Marcador de contenido"/>
          <p:cNvSpPr>
            <a:spLocks noGrp="1"/>
          </p:cNvSpPr>
          <p:nvPr>
            <p:ph idx="1"/>
          </p:nvPr>
        </p:nvSpPr>
        <p:spPr/>
        <p:txBody>
          <a:bodyPr/>
          <a:lstStyle/>
          <a:p>
            <a:pPr algn="just"/>
            <a:r>
              <a:rPr lang="es-ES" b="1" dirty="0" err="1"/>
              <a:t>Malgutasuna</a:t>
            </a:r>
            <a:r>
              <a:rPr lang="es-ES" b="1" dirty="0"/>
              <a:t> eta </a:t>
            </a:r>
            <a:r>
              <a:rPr lang="es-ES" b="1" dirty="0" err="1"/>
              <a:t>eraginkortasuna</a:t>
            </a:r>
            <a:endParaRPr lang="es-ES" b="1" dirty="0"/>
          </a:p>
          <a:p>
            <a:pPr marL="114300" indent="0" algn="just">
              <a:buNone/>
            </a:pPr>
            <a:endParaRPr lang="es-ES" dirty="0"/>
          </a:p>
          <a:p>
            <a:pPr lvl="1" fontAlgn="base"/>
            <a:r>
              <a:rPr lang="es-ES" dirty="0" err="1"/>
              <a:t>Sortu</a:t>
            </a:r>
            <a:r>
              <a:rPr lang="es-ES" dirty="0"/>
              <a:t> </a:t>
            </a:r>
            <a:r>
              <a:rPr lang="es-ES" dirty="0" err="1"/>
              <a:t>lasterbideak</a:t>
            </a:r>
            <a:r>
              <a:rPr lang="es-ES" dirty="0"/>
              <a:t> </a:t>
            </a:r>
            <a:r>
              <a:rPr lang="es-ES" dirty="0" err="1"/>
              <a:t>erabiltzaile</a:t>
            </a:r>
            <a:r>
              <a:rPr lang="es-ES" dirty="0"/>
              <a:t> </a:t>
            </a:r>
            <a:r>
              <a:rPr lang="es-ES" dirty="0" err="1"/>
              <a:t>aurreratuentzat</a:t>
            </a:r>
            <a:r>
              <a:rPr lang="es-ES" dirty="0"/>
              <a:t>. </a:t>
            </a:r>
          </a:p>
          <a:p>
            <a:pPr lvl="1" fontAlgn="base"/>
            <a:endParaRPr lang="es-ES" dirty="0"/>
          </a:p>
          <a:p>
            <a:pPr lvl="2" fontAlgn="base"/>
            <a:r>
              <a:rPr lang="es-ES" dirty="0" err="1"/>
              <a:t>Adibidez</a:t>
            </a:r>
            <a:r>
              <a:rPr lang="es-ES" dirty="0"/>
              <a:t>, </a:t>
            </a:r>
            <a:r>
              <a:rPr lang="es-ES" dirty="0" err="1"/>
              <a:t>erabili</a:t>
            </a:r>
            <a:r>
              <a:rPr lang="es-ES" dirty="0"/>
              <a:t> "</a:t>
            </a:r>
            <a:r>
              <a:rPr lang="es-ES" dirty="0" err="1"/>
              <a:t>Accesskey</a:t>
            </a:r>
            <a:r>
              <a:rPr lang="es-ES" dirty="0"/>
              <a:t>" </a:t>
            </a:r>
            <a:r>
              <a:rPr lang="es-ES" dirty="0" err="1"/>
              <a:t>bezalako</a:t>
            </a:r>
            <a:r>
              <a:rPr lang="es-ES" dirty="0"/>
              <a:t> </a:t>
            </a:r>
            <a:r>
              <a:rPr lang="es-ES" dirty="0" err="1"/>
              <a:t>elementuak</a:t>
            </a:r>
            <a:r>
              <a:rPr lang="es-ES" dirty="0"/>
              <a:t> </a:t>
            </a:r>
            <a:r>
              <a:rPr lang="es-ES" dirty="0" err="1"/>
              <a:t>teklatu-lasterbideak</a:t>
            </a:r>
            <a:r>
              <a:rPr lang="es-ES" dirty="0"/>
              <a:t> </a:t>
            </a:r>
            <a:r>
              <a:rPr lang="es-ES" dirty="0" err="1"/>
              <a:t>sortzeko</a:t>
            </a:r>
            <a:r>
              <a:rPr lang="es-ES" dirty="0"/>
              <a:t>.</a:t>
            </a:r>
            <a:endParaRPr lang="es-ES" sz="1600" dirty="0"/>
          </a:p>
          <a:p>
            <a:pPr marL="411480" lvl="1" indent="0" algn="just" fontAlgn="base">
              <a:buNone/>
            </a:pPr>
            <a:endParaRPr lang="es-ES" dirty="0"/>
          </a:p>
        </p:txBody>
      </p:sp>
      <p:sp>
        <p:nvSpPr>
          <p:cNvPr id="4" name="3 Marcador de número de diapositiva"/>
          <p:cNvSpPr>
            <a:spLocks noGrp="1"/>
          </p:cNvSpPr>
          <p:nvPr>
            <p:ph type="sldNum" sz="quarter" idx="12"/>
          </p:nvPr>
        </p:nvSpPr>
        <p:spPr/>
        <p:txBody>
          <a:bodyPr/>
          <a:lstStyle/>
          <a:p>
            <a:fld id="{6E2D2B3B-882E-40F3-A32F-6DD516915044}" type="slidenum">
              <a:rPr lang="en-US" smtClean="0"/>
              <a:pPr/>
              <a:t>21</a:t>
            </a:fld>
            <a:endParaRPr lang="en-US"/>
          </a:p>
        </p:txBody>
      </p:sp>
    </p:spTree>
    <p:extLst>
      <p:ext uri="{BB962C8B-B14F-4D97-AF65-F5344CB8AC3E}">
        <p14:creationId xmlns:p14="http://schemas.microsoft.com/office/powerpoint/2010/main" val="26043424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err="1"/>
              <a:t>Erabilgarritasun</a:t>
            </a:r>
            <a:r>
              <a:rPr lang="es-ES" dirty="0"/>
              <a:t> </a:t>
            </a:r>
            <a:r>
              <a:rPr lang="es-ES" dirty="0" err="1"/>
              <a:t>printzipioak</a:t>
            </a:r>
            <a:endParaRPr lang="es-ES" dirty="0"/>
          </a:p>
        </p:txBody>
      </p:sp>
      <p:sp>
        <p:nvSpPr>
          <p:cNvPr id="3" name="2 Marcador de contenido"/>
          <p:cNvSpPr>
            <a:spLocks noGrp="1"/>
          </p:cNvSpPr>
          <p:nvPr>
            <p:ph idx="1"/>
          </p:nvPr>
        </p:nvSpPr>
        <p:spPr/>
        <p:txBody>
          <a:bodyPr/>
          <a:lstStyle/>
          <a:p>
            <a:pPr fontAlgn="base"/>
            <a:r>
              <a:rPr lang="es-ES" b="1" dirty="0" err="1"/>
              <a:t>Diseinu</a:t>
            </a:r>
            <a:r>
              <a:rPr lang="es-ES" b="1" dirty="0"/>
              <a:t> </a:t>
            </a:r>
            <a:r>
              <a:rPr lang="es-ES" b="1" dirty="0" err="1"/>
              <a:t>estetiko</a:t>
            </a:r>
            <a:r>
              <a:rPr lang="es-ES" b="1" dirty="0"/>
              <a:t> eta minimalista</a:t>
            </a:r>
            <a:endParaRPr lang="es-ES" dirty="0"/>
          </a:p>
          <a:p>
            <a:pPr marL="114300" indent="0" algn="just">
              <a:buNone/>
            </a:pPr>
            <a:endParaRPr lang="es-ES" dirty="0"/>
          </a:p>
          <a:p>
            <a:pPr lvl="1" fontAlgn="base"/>
            <a:r>
              <a:rPr lang="es-ES" dirty="0" err="1"/>
              <a:t>Erakutsi</a:t>
            </a:r>
            <a:r>
              <a:rPr lang="es-ES" dirty="0"/>
              <a:t> </a:t>
            </a:r>
            <a:r>
              <a:rPr lang="es-ES" dirty="0" err="1"/>
              <a:t>bakarrik</a:t>
            </a:r>
            <a:r>
              <a:rPr lang="es-ES" dirty="0"/>
              <a:t> </a:t>
            </a:r>
            <a:r>
              <a:rPr lang="es-ES" dirty="0" err="1"/>
              <a:t>garrantzitsua</a:t>
            </a:r>
            <a:r>
              <a:rPr lang="es-ES" dirty="0"/>
              <a:t> </a:t>
            </a:r>
            <a:r>
              <a:rPr lang="es-ES" dirty="0" err="1"/>
              <a:t>dena</a:t>
            </a:r>
            <a:r>
              <a:rPr lang="es-ES" dirty="0"/>
              <a:t>, </a:t>
            </a:r>
            <a:r>
              <a:rPr lang="es-ES" dirty="0" err="1"/>
              <a:t>erabili</a:t>
            </a:r>
            <a:r>
              <a:rPr lang="es-ES" dirty="0"/>
              <a:t> </a:t>
            </a:r>
            <a:r>
              <a:rPr lang="es-ES" dirty="0" err="1"/>
              <a:t>diseinu</a:t>
            </a:r>
            <a:r>
              <a:rPr lang="es-ES" dirty="0"/>
              <a:t> </a:t>
            </a:r>
            <a:r>
              <a:rPr lang="es-ES" dirty="0" err="1"/>
              <a:t>garbi</a:t>
            </a:r>
            <a:r>
              <a:rPr lang="es-ES" dirty="0"/>
              <a:t> </a:t>
            </a:r>
            <a:r>
              <a:rPr lang="es-ES" dirty="0" err="1"/>
              <a:t>bat</a:t>
            </a:r>
            <a:r>
              <a:rPr lang="es-ES" dirty="0"/>
              <a:t>. </a:t>
            </a:r>
          </a:p>
          <a:p>
            <a:pPr marL="411480" lvl="1" indent="0" fontAlgn="base">
              <a:buNone/>
            </a:pPr>
            <a:endParaRPr lang="es-ES" dirty="0"/>
          </a:p>
          <a:p>
            <a:pPr lvl="1" fontAlgn="base"/>
            <a:r>
              <a:rPr lang="es-ES" dirty="0" err="1"/>
              <a:t>Garrantzitsua</a:t>
            </a:r>
            <a:r>
              <a:rPr lang="es-ES" dirty="0"/>
              <a:t> </a:t>
            </a:r>
            <a:r>
              <a:rPr lang="es-ES" dirty="0" err="1"/>
              <a:t>ez</a:t>
            </a:r>
            <a:r>
              <a:rPr lang="es-ES" dirty="0"/>
              <a:t> den </a:t>
            </a:r>
            <a:r>
              <a:rPr lang="es-ES" dirty="0" err="1"/>
              <a:t>elementu</a:t>
            </a:r>
            <a:r>
              <a:rPr lang="es-ES" dirty="0"/>
              <a:t> </a:t>
            </a:r>
            <a:r>
              <a:rPr lang="es-ES" dirty="0" err="1"/>
              <a:t>bakoitzak</a:t>
            </a:r>
            <a:r>
              <a:rPr lang="es-ES" dirty="0"/>
              <a:t> </a:t>
            </a:r>
            <a:r>
              <a:rPr lang="es-ES" dirty="0" err="1"/>
              <a:t>garrantzia</a:t>
            </a:r>
            <a:r>
              <a:rPr lang="es-ES" dirty="0"/>
              <a:t> </a:t>
            </a:r>
            <a:r>
              <a:rPr lang="es-ES" dirty="0" err="1"/>
              <a:t>kentzen</a:t>
            </a:r>
            <a:r>
              <a:rPr lang="es-ES" dirty="0"/>
              <a:t> dio </a:t>
            </a:r>
            <a:r>
              <a:rPr lang="es-ES" dirty="0" err="1"/>
              <a:t>benetan</a:t>
            </a:r>
            <a:r>
              <a:rPr lang="es-ES" dirty="0"/>
              <a:t> </a:t>
            </a:r>
            <a:r>
              <a:rPr lang="es-ES" dirty="0" err="1"/>
              <a:t>garrantzitsua</a:t>
            </a:r>
            <a:r>
              <a:rPr lang="es-ES" dirty="0"/>
              <a:t> </a:t>
            </a:r>
            <a:r>
              <a:rPr lang="es-ES" dirty="0" err="1"/>
              <a:t>denari</a:t>
            </a:r>
            <a:r>
              <a:rPr lang="es-ES" dirty="0"/>
              <a:t>. </a:t>
            </a:r>
          </a:p>
          <a:p>
            <a:pPr marL="411480" lvl="1" indent="0" fontAlgn="base">
              <a:buNone/>
            </a:pPr>
            <a:endParaRPr lang="es-ES" dirty="0"/>
          </a:p>
          <a:p>
            <a:pPr lvl="1" fontAlgn="base"/>
            <a:r>
              <a:rPr lang="es-ES" dirty="0"/>
              <a:t>Web </a:t>
            </a:r>
            <a:r>
              <a:rPr lang="es-ES" dirty="0" err="1"/>
              <a:t>diseinuaren</a:t>
            </a:r>
            <a:r>
              <a:rPr lang="es-ES" dirty="0"/>
              <a:t> </a:t>
            </a:r>
            <a:r>
              <a:rPr lang="es-ES" dirty="0" err="1"/>
              <a:t>urrezko</a:t>
            </a:r>
            <a:r>
              <a:rPr lang="es-ES" dirty="0"/>
              <a:t> </a:t>
            </a:r>
            <a:r>
              <a:rPr lang="es-ES" dirty="0" err="1"/>
              <a:t>arau</a:t>
            </a:r>
            <a:r>
              <a:rPr lang="es-ES" dirty="0"/>
              <a:t> </a:t>
            </a:r>
            <a:r>
              <a:rPr lang="es-ES" dirty="0" err="1"/>
              <a:t>bat</a:t>
            </a:r>
            <a:r>
              <a:rPr lang="es-ES" dirty="0"/>
              <a:t> </a:t>
            </a:r>
            <a:r>
              <a:rPr lang="es-ES" dirty="0" err="1"/>
              <a:t>hauxe</a:t>
            </a:r>
            <a:r>
              <a:rPr lang="es-ES" dirty="0"/>
              <a:t> da: </a:t>
            </a:r>
            <a:r>
              <a:rPr lang="es-ES" i="1" dirty="0"/>
              <a:t>"</a:t>
            </a:r>
            <a:r>
              <a:rPr lang="es-ES" i="1" dirty="0" err="1"/>
              <a:t>Gutxiago</a:t>
            </a:r>
            <a:r>
              <a:rPr lang="es-ES" i="1" dirty="0"/>
              <a:t> </a:t>
            </a:r>
            <a:r>
              <a:rPr lang="es-ES" i="1" dirty="0" err="1"/>
              <a:t>gehiago</a:t>
            </a:r>
            <a:r>
              <a:rPr lang="es-ES" i="1" dirty="0"/>
              <a:t> da".</a:t>
            </a:r>
            <a:endParaRPr lang="es-ES" sz="1800" i="1" dirty="0"/>
          </a:p>
          <a:p>
            <a:pPr marL="411480" lvl="1" indent="0" algn="just" fontAlgn="base">
              <a:buNone/>
            </a:pPr>
            <a:endParaRPr lang="es-ES" dirty="0"/>
          </a:p>
        </p:txBody>
      </p:sp>
      <p:sp>
        <p:nvSpPr>
          <p:cNvPr id="4" name="3 Marcador de número de diapositiva"/>
          <p:cNvSpPr>
            <a:spLocks noGrp="1"/>
          </p:cNvSpPr>
          <p:nvPr>
            <p:ph type="sldNum" sz="quarter" idx="12"/>
          </p:nvPr>
        </p:nvSpPr>
        <p:spPr/>
        <p:txBody>
          <a:bodyPr/>
          <a:lstStyle/>
          <a:p>
            <a:fld id="{6E2D2B3B-882E-40F3-A32F-6DD516915044}" type="slidenum">
              <a:rPr lang="en-US" smtClean="0"/>
              <a:pPr/>
              <a:t>22</a:t>
            </a:fld>
            <a:endParaRPr lang="en-US"/>
          </a:p>
        </p:txBody>
      </p:sp>
    </p:spTree>
    <p:extLst>
      <p:ext uri="{BB962C8B-B14F-4D97-AF65-F5344CB8AC3E}">
        <p14:creationId xmlns:p14="http://schemas.microsoft.com/office/powerpoint/2010/main" val="42711795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err="1"/>
              <a:t>Erabilgarritasun</a:t>
            </a:r>
            <a:r>
              <a:rPr lang="es-ES" dirty="0"/>
              <a:t> </a:t>
            </a:r>
            <a:r>
              <a:rPr lang="es-ES" dirty="0" err="1"/>
              <a:t>printzipioak</a:t>
            </a:r>
            <a:endParaRPr lang="es-ES" dirty="0"/>
          </a:p>
        </p:txBody>
      </p:sp>
      <p:sp>
        <p:nvSpPr>
          <p:cNvPr id="3" name="2 Marcador de contenido"/>
          <p:cNvSpPr>
            <a:spLocks noGrp="1"/>
          </p:cNvSpPr>
          <p:nvPr>
            <p:ph idx="1"/>
          </p:nvPr>
        </p:nvSpPr>
        <p:spPr/>
        <p:txBody>
          <a:bodyPr>
            <a:normAutofit/>
          </a:bodyPr>
          <a:lstStyle/>
          <a:p>
            <a:pPr fontAlgn="base"/>
            <a:r>
              <a:rPr lang="es-ES" b="1" dirty="0" err="1"/>
              <a:t>Lagundu</a:t>
            </a:r>
            <a:r>
              <a:rPr lang="es-ES" b="1" dirty="0"/>
              <a:t> </a:t>
            </a:r>
            <a:r>
              <a:rPr lang="es-ES" b="1" dirty="0" err="1"/>
              <a:t>erabiltzaileei</a:t>
            </a:r>
            <a:r>
              <a:rPr lang="es-ES" b="1" dirty="0"/>
              <a:t> </a:t>
            </a:r>
            <a:r>
              <a:rPr lang="es-ES" b="1" dirty="0" err="1"/>
              <a:t>akatsak</a:t>
            </a:r>
            <a:r>
              <a:rPr lang="es-ES" b="1" dirty="0"/>
              <a:t> </a:t>
            </a:r>
            <a:r>
              <a:rPr lang="es-ES" b="1" dirty="0" err="1"/>
              <a:t>antzematen</a:t>
            </a:r>
            <a:r>
              <a:rPr lang="es-ES" b="1" dirty="0"/>
              <a:t> eta </a:t>
            </a:r>
            <a:r>
              <a:rPr lang="es-ES" b="1" dirty="0" err="1"/>
              <a:t>horien</a:t>
            </a:r>
            <a:r>
              <a:rPr lang="es-ES" b="1" dirty="0"/>
              <a:t> </a:t>
            </a:r>
            <a:r>
              <a:rPr lang="es-ES" b="1" dirty="0" err="1"/>
              <a:t>aurrean</a:t>
            </a:r>
            <a:r>
              <a:rPr lang="es-ES" b="1" dirty="0"/>
              <a:t> </a:t>
            </a:r>
            <a:r>
              <a:rPr lang="es-ES" b="1" dirty="0" err="1"/>
              <a:t>erreakzionatzen</a:t>
            </a:r>
            <a:endParaRPr lang="es-ES" b="1" dirty="0"/>
          </a:p>
          <a:p>
            <a:pPr marL="114300" indent="0" fontAlgn="base">
              <a:buNone/>
            </a:pPr>
            <a:endParaRPr lang="es-ES" dirty="0"/>
          </a:p>
          <a:p>
            <a:pPr lvl="1" fontAlgn="base"/>
            <a:r>
              <a:rPr lang="es-ES" dirty="0" err="1"/>
              <a:t>Akatsak</a:t>
            </a:r>
            <a:r>
              <a:rPr lang="es-ES" dirty="0"/>
              <a:t> </a:t>
            </a:r>
            <a:r>
              <a:rPr lang="es-ES" dirty="0" err="1"/>
              <a:t>daudenean</a:t>
            </a:r>
            <a:r>
              <a:rPr lang="es-ES" dirty="0"/>
              <a:t> </a:t>
            </a:r>
            <a:r>
              <a:rPr lang="es-ES" dirty="0" err="1"/>
              <a:t>ez</a:t>
            </a:r>
            <a:r>
              <a:rPr lang="es-ES" dirty="0"/>
              <a:t> </a:t>
            </a:r>
            <a:r>
              <a:rPr lang="es-ES" dirty="0" err="1"/>
              <a:t>erabili</a:t>
            </a:r>
            <a:r>
              <a:rPr lang="es-ES" dirty="0"/>
              <a:t> </a:t>
            </a:r>
            <a:r>
              <a:rPr lang="es-ES" dirty="0" err="1"/>
              <a:t>hitz</a:t>
            </a:r>
            <a:r>
              <a:rPr lang="es-ES" dirty="0"/>
              <a:t> </a:t>
            </a:r>
            <a:r>
              <a:rPr lang="es-ES" dirty="0" err="1"/>
              <a:t>teknikoak</a:t>
            </a:r>
            <a:r>
              <a:rPr lang="es-ES" dirty="0"/>
              <a:t>; </a:t>
            </a:r>
          </a:p>
          <a:p>
            <a:pPr lvl="2" fontAlgn="base"/>
            <a:r>
              <a:rPr lang="es-ES" dirty="0"/>
              <a:t>Horren </a:t>
            </a:r>
            <a:r>
              <a:rPr lang="es-ES" dirty="0" err="1"/>
              <a:t>ordez</a:t>
            </a:r>
            <a:r>
              <a:rPr lang="es-ES" dirty="0"/>
              <a:t>, </a:t>
            </a:r>
            <a:r>
              <a:rPr lang="es-ES" dirty="0" err="1"/>
              <a:t>erabili</a:t>
            </a:r>
            <a:r>
              <a:rPr lang="es-ES" dirty="0"/>
              <a:t> </a:t>
            </a:r>
            <a:r>
              <a:rPr lang="es-ES" dirty="0" err="1"/>
              <a:t>erabiltzaileek</a:t>
            </a:r>
            <a:r>
              <a:rPr lang="es-ES" dirty="0"/>
              <a:t> </a:t>
            </a:r>
            <a:r>
              <a:rPr lang="es-ES" dirty="0" err="1"/>
              <a:t>ulertuko</a:t>
            </a:r>
            <a:r>
              <a:rPr lang="es-ES" dirty="0"/>
              <a:t> </a:t>
            </a:r>
            <a:r>
              <a:rPr lang="es-ES" dirty="0" err="1"/>
              <a:t>duten</a:t>
            </a:r>
            <a:r>
              <a:rPr lang="es-ES" dirty="0"/>
              <a:t> </a:t>
            </a:r>
            <a:r>
              <a:rPr lang="es-ES" dirty="0" err="1"/>
              <a:t>hizkuntza</a:t>
            </a:r>
            <a:r>
              <a:rPr lang="es-ES" dirty="0"/>
              <a:t>, </a:t>
            </a:r>
            <a:r>
              <a:rPr lang="es-ES" dirty="0" err="1"/>
              <a:t>akatsa</a:t>
            </a:r>
            <a:r>
              <a:rPr lang="es-ES" dirty="0"/>
              <a:t> </a:t>
            </a:r>
            <a:r>
              <a:rPr lang="es-ES" dirty="0" err="1"/>
              <a:t>deskribatzeko</a:t>
            </a:r>
            <a:r>
              <a:rPr lang="es-ES" dirty="0"/>
              <a:t> eta </a:t>
            </a:r>
            <a:r>
              <a:rPr lang="es-ES" dirty="0" err="1"/>
              <a:t>konpontzeko</a:t>
            </a:r>
            <a:r>
              <a:rPr lang="es-ES" dirty="0"/>
              <a:t> </a:t>
            </a:r>
            <a:r>
              <a:rPr lang="es-ES" dirty="0" err="1"/>
              <a:t>balioko</a:t>
            </a:r>
            <a:r>
              <a:rPr lang="es-ES" dirty="0"/>
              <a:t> </a:t>
            </a:r>
            <a:r>
              <a:rPr lang="es-ES" dirty="0" err="1"/>
              <a:t>duena</a:t>
            </a:r>
            <a:r>
              <a:rPr lang="es-ES" dirty="0"/>
              <a:t>. </a:t>
            </a:r>
          </a:p>
          <a:p>
            <a:pPr lvl="2" fontAlgn="base"/>
            <a:endParaRPr lang="es-ES" dirty="0"/>
          </a:p>
          <a:p>
            <a:pPr lvl="3" fontAlgn="base"/>
            <a:r>
              <a:rPr lang="es-ES" dirty="0" err="1"/>
              <a:t>Adibidez</a:t>
            </a:r>
            <a:r>
              <a:rPr lang="es-ES" dirty="0"/>
              <a:t>, </a:t>
            </a:r>
            <a:r>
              <a:rPr lang="es-ES" dirty="0" err="1"/>
              <a:t>inprimaki</a:t>
            </a:r>
            <a:r>
              <a:rPr lang="es-ES" dirty="0"/>
              <a:t> </a:t>
            </a:r>
            <a:r>
              <a:rPr lang="es-ES" dirty="0" err="1"/>
              <a:t>bateko</a:t>
            </a:r>
            <a:r>
              <a:rPr lang="es-ES" dirty="0"/>
              <a:t> </a:t>
            </a:r>
            <a:r>
              <a:rPr lang="es-ES" dirty="0" err="1"/>
              <a:t>daturen</a:t>
            </a:r>
            <a:r>
              <a:rPr lang="es-ES" dirty="0"/>
              <a:t> </a:t>
            </a:r>
            <a:r>
              <a:rPr lang="es-ES" dirty="0" err="1"/>
              <a:t>bat</a:t>
            </a:r>
            <a:r>
              <a:rPr lang="es-ES" dirty="0"/>
              <a:t> </a:t>
            </a:r>
            <a:r>
              <a:rPr lang="es-ES" dirty="0" err="1"/>
              <a:t>ez</a:t>
            </a:r>
            <a:r>
              <a:rPr lang="es-ES" dirty="0"/>
              <a:t> </a:t>
            </a:r>
            <a:r>
              <a:rPr lang="es-ES" dirty="0" err="1"/>
              <a:t>bada</a:t>
            </a:r>
            <a:r>
              <a:rPr lang="es-ES" dirty="0"/>
              <a:t> </a:t>
            </a:r>
            <a:r>
              <a:rPr lang="es-ES" dirty="0" err="1"/>
              <a:t>zuzena</a:t>
            </a:r>
            <a:r>
              <a:rPr lang="es-ES" dirty="0"/>
              <a:t>, </a:t>
            </a:r>
            <a:r>
              <a:rPr lang="es-ES" dirty="0" err="1"/>
              <a:t>orduan</a:t>
            </a:r>
            <a:r>
              <a:rPr lang="es-ES" dirty="0"/>
              <a:t> </a:t>
            </a:r>
            <a:r>
              <a:rPr lang="es-ES" dirty="0" err="1"/>
              <a:t>horrela</a:t>
            </a:r>
            <a:r>
              <a:rPr lang="es-ES" dirty="0"/>
              <a:t> </a:t>
            </a:r>
            <a:r>
              <a:rPr lang="es-ES" dirty="0" err="1"/>
              <a:t>identifikatuko</a:t>
            </a:r>
            <a:r>
              <a:rPr lang="es-ES" dirty="0"/>
              <a:t> </a:t>
            </a:r>
            <a:r>
              <a:rPr lang="es-ES" dirty="0" err="1"/>
              <a:t>dugu</a:t>
            </a:r>
            <a:r>
              <a:rPr lang="es-ES" dirty="0"/>
              <a:t>, eta </a:t>
            </a:r>
            <a:r>
              <a:rPr lang="es-ES" dirty="0" err="1"/>
              <a:t>datu</a:t>
            </a:r>
            <a:r>
              <a:rPr lang="es-ES" dirty="0"/>
              <a:t> </a:t>
            </a:r>
            <a:r>
              <a:rPr lang="es-ES" dirty="0" err="1"/>
              <a:t>hori</a:t>
            </a:r>
            <a:r>
              <a:rPr lang="es-ES" dirty="0"/>
              <a:t> era </a:t>
            </a:r>
            <a:r>
              <a:rPr lang="es-ES" dirty="0" err="1"/>
              <a:t>zuzenean</a:t>
            </a:r>
            <a:r>
              <a:rPr lang="es-ES" dirty="0"/>
              <a:t> </a:t>
            </a:r>
            <a:r>
              <a:rPr lang="es-ES" dirty="0" err="1"/>
              <a:t>nola</a:t>
            </a:r>
            <a:r>
              <a:rPr lang="es-ES" dirty="0"/>
              <a:t> </a:t>
            </a:r>
            <a:r>
              <a:rPr lang="es-ES" dirty="0" err="1"/>
              <a:t>sartzeko</a:t>
            </a:r>
            <a:r>
              <a:rPr lang="es-ES" dirty="0"/>
              <a:t> </a:t>
            </a:r>
            <a:r>
              <a:rPr lang="es-ES" dirty="0" err="1"/>
              <a:t>jarraibideak</a:t>
            </a:r>
            <a:r>
              <a:rPr lang="es-ES" dirty="0"/>
              <a:t> </a:t>
            </a:r>
            <a:r>
              <a:rPr lang="es-ES" dirty="0" err="1"/>
              <a:t>eman</a:t>
            </a:r>
            <a:r>
              <a:rPr lang="es-ES" dirty="0"/>
              <a:t>.</a:t>
            </a:r>
          </a:p>
          <a:p>
            <a:pPr lvl="3" fontAlgn="base"/>
            <a:r>
              <a:rPr lang="es-ES" dirty="0" err="1"/>
              <a:t>Beste</a:t>
            </a:r>
            <a:r>
              <a:rPr lang="es-ES" dirty="0"/>
              <a:t> </a:t>
            </a:r>
            <a:r>
              <a:rPr lang="es-ES" dirty="0" err="1"/>
              <a:t>adibide</a:t>
            </a:r>
            <a:r>
              <a:rPr lang="es-ES" dirty="0"/>
              <a:t> </a:t>
            </a:r>
            <a:r>
              <a:rPr lang="es-ES" dirty="0" err="1"/>
              <a:t>bat</a:t>
            </a:r>
            <a:r>
              <a:rPr lang="es-ES" dirty="0"/>
              <a:t> izan </a:t>
            </a:r>
            <a:r>
              <a:rPr lang="es-ES" dirty="0" err="1"/>
              <a:t>daiteke</a:t>
            </a:r>
            <a:r>
              <a:rPr lang="es-ES" dirty="0"/>
              <a:t> </a:t>
            </a:r>
            <a:r>
              <a:rPr lang="es-ES" dirty="0" err="1"/>
              <a:t>akats-orriena</a:t>
            </a:r>
            <a:r>
              <a:rPr lang="es-ES" dirty="0"/>
              <a:t>, non </a:t>
            </a:r>
            <a:r>
              <a:rPr lang="es-ES" dirty="0" err="1"/>
              <a:t>ez</a:t>
            </a:r>
            <a:r>
              <a:rPr lang="es-ES" dirty="0"/>
              <a:t> den </a:t>
            </a:r>
            <a:r>
              <a:rPr lang="es-ES" dirty="0" err="1"/>
              <a:t>gomendagarria</a:t>
            </a:r>
            <a:r>
              <a:rPr lang="es-ES" dirty="0"/>
              <a:t> </a:t>
            </a:r>
            <a:r>
              <a:rPr lang="es-ES" dirty="0" err="1"/>
              <a:t>mezu</a:t>
            </a:r>
            <a:r>
              <a:rPr lang="es-ES" dirty="0"/>
              <a:t> </a:t>
            </a:r>
            <a:r>
              <a:rPr lang="es-ES" dirty="0" err="1"/>
              <a:t>teknikoak</a:t>
            </a:r>
            <a:r>
              <a:rPr lang="es-ES" dirty="0"/>
              <a:t> ("404 page </a:t>
            </a:r>
            <a:r>
              <a:rPr lang="es-ES" dirty="0" err="1"/>
              <a:t>not</a:t>
            </a:r>
            <a:r>
              <a:rPr lang="es-ES" dirty="0"/>
              <a:t> </a:t>
            </a:r>
            <a:r>
              <a:rPr lang="es-ES" dirty="0" err="1"/>
              <a:t>found</a:t>
            </a:r>
            <a:r>
              <a:rPr lang="es-ES" dirty="0"/>
              <a:t>", </a:t>
            </a:r>
            <a:r>
              <a:rPr lang="es-ES" dirty="0" err="1"/>
              <a:t>adibidez</a:t>
            </a:r>
            <a:r>
              <a:rPr lang="es-ES" dirty="0"/>
              <a:t>) </a:t>
            </a:r>
            <a:r>
              <a:rPr lang="es-ES" dirty="0" err="1"/>
              <a:t>erabiltzea</a:t>
            </a:r>
            <a:r>
              <a:rPr lang="es-ES" dirty="0"/>
              <a:t>.</a:t>
            </a:r>
            <a:endParaRPr lang="es-ES" sz="1400" dirty="0"/>
          </a:p>
          <a:p>
            <a:pPr marL="411480" lvl="1" indent="0" fontAlgn="base">
              <a:buNone/>
            </a:pPr>
            <a:endParaRPr lang="es-ES" dirty="0"/>
          </a:p>
          <a:p>
            <a:pPr marL="411480" lvl="1" indent="0" algn="just" fontAlgn="base">
              <a:buNone/>
            </a:pPr>
            <a:endParaRPr lang="es-ES" dirty="0"/>
          </a:p>
        </p:txBody>
      </p:sp>
      <p:sp>
        <p:nvSpPr>
          <p:cNvPr id="4" name="3 Marcador de número de diapositiva"/>
          <p:cNvSpPr>
            <a:spLocks noGrp="1"/>
          </p:cNvSpPr>
          <p:nvPr>
            <p:ph type="sldNum" sz="quarter" idx="12"/>
          </p:nvPr>
        </p:nvSpPr>
        <p:spPr/>
        <p:txBody>
          <a:bodyPr/>
          <a:lstStyle/>
          <a:p>
            <a:fld id="{6E2D2B3B-882E-40F3-A32F-6DD516915044}" type="slidenum">
              <a:rPr lang="en-US" smtClean="0"/>
              <a:pPr/>
              <a:t>23</a:t>
            </a:fld>
            <a:endParaRPr lang="en-US"/>
          </a:p>
        </p:txBody>
      </p:sp>
    </p:spTree>
    <p:extLst>
      <p:ext uri="{BB962C8B-B14F-4D97-AF65-F5344CB8AC3E}">
        <p14:creationId xmlns:p14="http://schemas.microsoft.com/office/powerpoint/2010/main" val="31585631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err="1"/>
              <a:t>Erabilgarritasun</a:t>
            </a:r>
            <a:r>
              <a:rPr lang="es-ES" dirty="0"/>
              <a:t> </a:t>
            </a:r>
            <a:r>
              <a:rPr lang="es-ES" dirty="0" err="1"/>
              <a:t>printzipioak</a:t>
            </a:r>
            <a:endParaRPr lang="es-ES" dirty="0"/>
          </a:p>
        </p:txBody>
      </p:sp>
      <p:sp>
        <p:nvSpPr>
          <p:cNvPr id="3" name="2 Marcador de contenido"/>
          <p:cNvSpPr>
            <a:spLocks noGrp="1"/>
          </p:cNvSpPr>
          <p:nvPr>
            <p:ph idx="1"/>
          </p:nvPr>
        </p:nvSpPr>
        <p:spPr>
          <a:xfrm>
            <a:off x="467544" y="2348880"/>
            <a:ext cx="7620000" cy="4800600"/>
          </a:xfrm>
        </p:spPr>
        <p:txBody>
          <a:bodyPr>
            <a:normAutofit/>
          </a:bodyPr>
          <a:lstStyle/>
          <a:p>
            <a:pPr fontAlgn="base"/>
            <a:r>
              <a:rPr lang="es-ES" b="1" dirty="0" err="1"/>
              <a:t>Laguntza</a:t>
            </a:r>
            <a:r>
              <a:rPr lang="es-ES" b="1" dirty="0"/>
              <a:t> eta </a:t>
            </a:r>
            <a:r>
              <a:rPr lang="es-ES" b="1" dirty="0" err="1"/>
              <a:t>dokumentazioa</a:t>
            </a:r>
            <a:endParaRPr lang="es-ES" b="1" dirty="0"/>
          </a:p>
          <a:p>
            <a:pPr marL="114300" indent="0" fontAlgn="base">
              <a:buNone/>
            </a:pPr>
            <a:endParaRPr lang="es-ES" dirty="0"/>
          </a:p>
          <a:p>
            <a:pPr lvl="1" fontAlgn="base"/>
            <a:r>
              <a:rPr lang="es-ES" dirty="0" err="1"/>
              <a:t>Sortu</a:t>
            </a:r>
            <a:r>
              <a:rPr lang="es-ES" dirty="0"/>
              <a:t> </a:t>
            </a:r>
            <a:r>
              <a:rPr lang="es-ES" dirty="0" err="1"/>
              <a:t>erabiltzaileari</a:t>
            </a:r>
            <a:r>
              <a:rPr lang="es-ES" dirty="0"/>
              <a:t> </a:t>
            </a:r>
            <a:r>
              <a:rPr lang="es-ES" dirty="0" err="1"/>
              <a:t>laguntzeko</a:t>
            </a:r>
            <a:r>
              <a:rPr lang="es-ES" dirty="0"/>
              <a:t> </a:t>
            </a:r>
            <a:r>
              <a:rPr lang="es-ES" dirty="0" err="1"/>
              <a:t>testuak</a:t>
            </a:r>
            <a:r>
              <a:rPr lang="es-ES" dirty="0"/>
              <a:t> eta </a:t>
            </a:r>
            <a:r>
              <a:rPr lang="es-ES" dirty="0" err="1"/>
              <a:t>azalpenak</a:t>
            </a:r>
            <a:r>
              <a:rPr lang="es-ES" dirty="0"/>
              <a:t>, </a:t>
            </a:r>
            <a:r>
              <a:rPr lang="es-ES" dirty="0" err="1"/>
              <a:t>bai</a:t>
            </a:r>
            <a:r>
              <a:rPr lang="es-ES" dirty="0"/>
              <a:t> </a:t>
            </a:r>
            <a:r>
              <a:rPr lang="es-ES" dirty="0" err="1"/>
              <a:t>laguntza-orriekin</a:t>
            </a:r>
            <a:r>
              <a:rPr lang="es-ES" dirty="0"/>
              <a:t> </a:t>
            </a:r>
            <a:r>
              <a:rPr lang="es-ES" dirty="0" err="1"/>
              <a:t>bai</a:t>
            </a:r>
            <a:r>
              <a:rPr lang="es-ES" dirty="0"/>
              <a:t> </a:t>
            </a:r>
            <a:r>
              <a:rPr lang="es-ES" dirty="0" err="1"/>
              <a:t>testuinguru-laguntzarekin</a:t>
            </a:r>
            <a:r>
              <a:rPr lang="es-ES" dirty="0"/>
              <a:t>. </a:t>
            </a:r>
          </a:p>
          <a:p>
            <a:pPr marL="411480" lvl="1" indent="0" algn="just" fontAlgn="base">
              <a:buNone/>
            </a:pPr>
            <a:endParaRPr lang="es-ES" dirty="0"/>
          </a:p>
        </p:txBody>
      </p:sp>
      <p:sp>
        <p:nvSpPr>
          <p:cNvPr id="4" name="3 Marcador de número de diapositiva"/>
          <p:cNvSpPr>
            <a:spLocks noGrp="1"/>
          </p:cNvSpPr>
          <p:nvPr>
            <p:ph type="sldNum" sz="quarter" idx="12"/>
          </p:nvPr>
        </p:nvSpPr>
        <p:spPr/>
        <p:txBody>
          <a:bodyPr/>
          <a:lstStyle/>
          <a:p>
            <a:fld id="{6E2D2B3B-882E-40F3-A32F-6DD516915044}" type="slidenum">
              <a:rPr lang="en-US" smtClean="0"/>
              <a:pPr/>
              <a:t>24</a:t>
            </a:fld>
            <a:endParaRPr lang="en-US"/>
          </a:p>
        </p:txBody>
      </p:sp>
    </p:spTree>
    <p:extLst>
      <p:ext uri="{BB962C8B-B14F-4D97-AF65-F5344CB8AC3E}">
        <p14:creationId xmlns:p14="http://schemas.microsoft.com/office/powerpoint/2010/main" val="37648241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err="1"/>
              <a:t>Erabilgarritasun</a:t>
            </a:r>
            <a:r>
              <a:rPr lang="es-ES" dirty="0"/>
              <a:t> </a:t>
            </a:r>
            <a:r>
              <a:rPr lang="es-ES" dirty="0" err="1"/>
              <a:t>printzipioak</a:t>
            </a:r>
            <a:endParaRPr lang="es-ES" dirty="0"/>
          </a:p>
        </p:txBody>
      </p:sp>
      <p:sp>
        <p:nvSpPr>
          <p:cNvPr id="3" name="2 Marcador de contenido"/>
          <p:cNvSpPr>
            <a:spLocks noGrp="1"/>
          </p:cNvSpPr>
          <p:nvPr>
            <p:ph idx="1"/>
          </p:nvPr>
        </p:nvSpPr>
        <p:spPr/>
        <p:txBody>
          <a:bodyPr>
            <a:normAutofit/>
          </a:bodyPr>
          <a:lstStyle/>
          <a:p>
            <a:pPr marL="411480" lvl="1" indent="0">
              <a:buNone/>
            </a:pPr>
            <a:endParaRPr lang="eu-ES" dirty="0"/>
          </a:p>
          <a:p>
            <a:pPr marL="411480" lvl="1" indent="0">
              <a:buNone/>
            </a:pPr>
            <a:r>
              <a:rPr lang="eu-ES" u="sng" dirty="0"/>
              <a:t>1. AKTIBITATEA</a:t>
            </a:r>
          </a:p>
          <a:p>
            <a:pPr marL="411480" lvl="1" indent="0">
              <a:buNone/>
            </a:pPr>
            <a:endParaRPr lang="eu-ES" dirty="0"/>
          </a:p>
          <a:p>
            <a:pPr marL="411480" lvl="1" indent="0">
              <a:buNone/>
            </a:pPr>
            <a:r>
              <a:rPr lang="eu-ES" dirty="0"/>
              <a:t>Ondorengo 3 webguneak aztertu eta </a:t>
            </a:r>
            <a:r>
              <a:rPr lang="eu-ES" dirty="0" err="1"/>
              <a:t>Nielsen-en</a:t>
            </a:r>
            <a:r>
              <a:rPr lang="eu-ES" dirty="0"/>
              <a:t> printzipioak (erabilgarritasun  printzipioak) nola kontutan hartzen </a:t>
            </a:r>
            <a:r>
              <a:rPr lang="eu-ES"/>
              <a:t>dituzten hausnartu</a:t>
            </a:r>
            <a:r>
              <a:rPr lang="eu-ES" dirty="0"/>
              <a:t>.</a:t>
            </a:r>
          </a:p>
          <a:p>
            <a:pPr marL="411480" lvl="1" indent="0">
              <a:buNone/>
            </a:pPr>
            <a:endParaRPr lang="eu-ES" dirty="0"/>
          </a:p>
          <a:p>
            <a:pPr marL="411480" lvl="1" indent="0">
              <a:buNone/>
            </a:pPr>
            <a:r>
              <a:rPr lang="eu-ES" dirty="0"/>
              <a:t>Komertziala: </a:t>
            </a:r>
            <a:r>
              <a:rPr lang="eu-ES" dirty="0">
                <a:hlinkClick r:id="rId2"/>
              </a:rPr>
              <a:t>http://www.amazon.es</a:t>
            </a:r>
            <a:endParaRPr lang="eu-ES" dirty="0"/>
          </a:p>
          <a:p>
            <a:pPr marL="411480" lvl="1" indent="0">
              <a:buNone/>
            </a:pPr>
            <a:r>
              <a:rPr lang="eu-ES" dirty="0"/>
              <a:t>Instituzionala: </a:t>
            </a:r>
            <a:r>
              <a:rPr lang="eu-ES" dirty="0">
                <a:hlinkClick r:id="rId3"/>
              </a:rPr>
              <a:t>http://www.defensordelpueblo.es</a:t>
            </a:r>
            <a:endParaRPr lang="eu-ES" dirty="0"/>
          </a:p>
          <a:p>
            <a:pPr marL="411480" lvl="1" indent="0">
              <a:buNone/>
            </a:pPr>
            <a:r>
              <a:rPr lang="eu-ES" dirty="0"/>
              <a:t>Bilatzailea: </a:t>
            </a:r>
            <a:r>
              <a:rPr lang="eu-ES" dirty="0">
                <a:hlinkClick r:id="rId4"/>
              </a:rPr>
              <a:t>http://www.google.es</a:t>
            </a:r>
            <a:endParaRPr lang="eu-ES" dirty="0"/>
          </a:p>
          <a:p>
            <a:pPr marL="411480" lvl="1" indent="0">
              <a:buNone/>
            </a:pPr>
            <a:endParaRPr lang="eu-ES" dirty="0"/>
          </a:p>
          <a:p>
            <a:pPr lvl="1"/>
            <a:endParaRPr lang="eu-ES" dirty="0"/>
          </a:p>
          <a:p>
            <a:pPr marL="411480" lvl="1" indent="0">
              <a:buNone/>
            </a:pPr>
            <a:endParaRPr lang="es-ES" dirty="0"/>
          </a:p>
        </p:txBody>
      </p:sp>
      <p:sp>
        <p:nvSpPr>
          <p:cNvPr id="4" name="3 Marcador de número de diapositiva"/>
          <p:cNvSpPr>
            <a:spLocks noGrp="1"/>
          </p:cNvSpPr>
          <p:nvPr>
            <p:ph type="sldNum" sz="quarter" idx="12"/>
          </p:nvPr>
        </p:nvSpPr>
        <p:spPr/>
        <p:txBody>
          <a:bodyPr/>
          <a:lstStyle/>
          <a:p>
            <a:fld id="{6E2D2B3B-882E-40F3-A32F-6DD516915044}" type="slidenum">
              <a:rPr lang="en-US" smtClean="0"/>
              <a:pPr/>
              <a:t>25</a:t>
            </a:fld>
            <a:endParaRPr lang="en-US"/>
          </a:p>
        </p:txBody>
      </p:sp>
    </p:spTree>
    <p:extLst>
      <p:ext uri="{BB962C8B-B14F-4D97-AF65-F5344CB8AC3E}">
        <p14:creationId xmlns:p14="http://schemas.microsoft.com/office/powerpoint/2010/main" val="34989129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err="1"/>
              <a:t>Nabigazioa</a:t>
            </a:r>
            <a:endParaRPr lang="es-ES" dirty="0"/>
          </a:p>
        </p:txBody>
      </p:sp>
      <p:sp>
        <p:nvSpPr>
          <p:cNvPr id="3" name="2 Marcador de contenido"/>
          <p:cNvSpPr>
            <a:spLocks noGrp="1"/>
          </p:cNvSpPr>
          <p:nvPr>
            <p:ph idx="1"/>
          </p:nvPr>
        </p:nvSpPr>
        <p:spPr/>
        <p:txBody>
          <a:bodyPr/>
          <a:lstStyle/>
          <a:p>
            <a:r>
              <a:rPr lang="eu-ES" dirty="0"/>
              <a:t>Nabigazioa,  webaren erabiltzaileen esperientziaren parte bat da.</a:t>
            </a:r>
          </a:p>
          <a:p>
            <a:pPr marL="114300" indent="0">
              <a:buNone/>
            </a:pPr>
            <a:endParaRPr lang="eu-ES" dirty="0"/>
          </a:p>
          <a:p>
            <a:r>
              <a:rPr lang="eu-ES" dirty="0"/>
              <a:t>Honez gain, erabiltzaileak webaren  edukira heltzeko duen metodo nagusia da.</a:t>
            </a:r>
          </a:p>
          <a:p>
            <a:pPr marL="114300" indent="0">
              <a:buNone/>
            </a:pPr>
            <a:endParaRPr lang="eu-ES" dirty="0"/>
          </a:p>
          <a:p>
            <a:r>
              <a:rPr lang="eu-ES" dirty="0"/>
              <a:t>Goiko bi arrazoiengatik,  ondorengo funtzioak kontuan hartu behar ditugu edukien antolakuntza ona eta nabigazio sistema egokia diseinatzeko.</a:t>
            </a:r>
            <a:endParaRPr lang="es-ES" dirty="0"/>
          </a:p>
        </p:txBody>
      </p:sp>
      <p:sp>
        <p:nvSpPr>
          <p:cNvPr id="4" name="3 Marcador de número de diapositiva"/>
          <p:cNvSpPr>
            <a:spLocks noGrp="1"/>
          </p:cNvSpPr>
          <p:nvPr>
            <p:ph type="sldNum" sz="quarter" idx="12"/>
          </p:nvPr>
        </p:nvSpPr>
        <p:spPr/>
        <p:txBody>
          <a:bodyPr/>
          <a:lstStyle/>
          <a:p>
            <a:fld id="{6E2D2B3B-882E-40F3-A32F-6DD516915044}" type="slidenum">
              <a:rPr lang="en-US" smtClean="0"/>
              <a:pPr/>
              <a:t>26</a:t>
            </a:fld>
            <a:endParaRPr lang="en-US"/>
          </a:p>
        </p:txBody>
      </p:sp>
    </p:spTree>
    <p:extLst>
      <p:ext uri="{BB962C8B-B14F-4D97-AF65-F5344CB8AC3E}">
        <p14:creationId xmlns:p14="http://schemas.microsoft.com/office/powerpoint/2010/main" val="38896246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err="1"/>
              <a:t>Nabigazioa</a:t>
            </a:r>
            <a:endParaRPr lang="es-ES" dirty="0"/>
          </a:p>
        </p:txBody>
      </p:sp>
      <p:sp>
        <p:nvSpPr>
          <p:cNvPr id="3" name="2 Marcador de contenido"/>
          <p:cNvSpPr>
            <a:spLocks noGrp="1"/>
          </p:cNvSpPr>
          <p:nvPr>
            <p:ph idx="1"/>
          </p:nvPr>
        </p:nvSpPr>
        <p:spPr/>
        <p:txBody>
          <a:bodyPr/>
          <a:lstStyle/>
          <a:p>
            <a:r>
              <a:rPr lang="eu-ES" b="1" dirty="0"/>
              <a:t>Informazio irisgarria.</a:t>
            </a:r>
          </a:p>
          <a:p>
            <a:pPr marL="114300" indent="0">
              <a:buNone/>
            </a:pPr>
            <a:endParaRPr lang="eu-ES" dirty="0"/>
          </a:p>
          <a:p>
            <a:pPr lvl="1"/>
            <a:r>
              <a:rPr lang="eu-ES" dirty="0"/>
              <a:t>Eduki guztiak irisgarriak izan behar dute; nabigazio-menu nagusitik edo estekaren batetik.</a:t>
            </a:r>
          </a:p>
          <a:p>
            <a:pPr lvl="1"/>
            <a:endParaRPr lang="eu-ES" dirty="0"/>
          </a:p>
          <a:p>
            <a:pPr lvl="1"/>
            <a:r>
              <a:rPr lang="eu-ES" dirty="0"/>
              <a:t>Ez da inora ez doan estekarik izango.</a:t>
            </a:r>
          </a:p>
          <a:p>
            <a:pPr marL="411480" lvl="1" indent="0">
              <a:buNone/>
            </a:pPr>
            <a:endParaRPr lang="eu-ES" dirty="0"/>
          </a:p>
          <a:p>
            <a:pPr lvl="1"/>
            <a:r>
              <a:rPr lang="eu-ES" dirty="0"/>
              <a:t>Esteka guztiek espero den edukia bistaratzen dute.</a:t>
            </a:r>
          </a:p>
          <a:p>
            <a:pPr marL="411480" lvl="1" indent="0">
              <a:buNone/>
            </a:pPr>
            <a:endParaRPr lang="eu-ES" dirty="0"/>
          </a:p>
          <a:p>
            <a:pPr lvl="1"/>
            <a:r>
              <a:rPr lang="eu-ES" dirty="0"/>
              <a:t>Beti saihestu estekak jartzea  "Eraikuntzan" orrialdeetara.</a:t>
            </a:r>
          </a:p>
          <a:p>
            <a:pPr lvl="1"/>
            <a:endParaRPr lang="eu-ES" dirty="0"/>
          </a:p>
          <a:p>
            <a:pPr marL="411480" lvl="1" indent="0">
              <a:buNone/>
            </a:pPr>
            <a:endParaRPr lang="es-ES" dirty="0"/>
          </a:p>
        </p:txBody>
      </p:sp>
      <p:sp>
        <p:nvSpPr>
          <p:cNvPr id="4" name="3 Marcador de número de diapositiva"/>
          <p:cNvSpPr>
            <a:spLocks noGrp="1"/>
          </p:cNvSpPr>
          <p:nvPr>
            <p:ph type="sldNum" sz="quarter" idx="12"/>
          </p:nvPr>
        </p:nvSpPr>
        <p:spPr/>
        <p:txBody>
          <a:bodyPr/>
          <a:lstStyle/>
          <a:p>
            <a:fld id="{6E2D2B3B-882E-40F3-A32F-6DD516915044}" type="slidenum">
              <a:rPr lang="en-US" smtClean="0"/>
              <a:pPr/>
              <a:t>27</a:t>
            </a:fld>
            <a:endParaRPr lang="en-US"/>
          </a:p>
        </p:txBody>
      </p:sp>
    </p:spTree>
    <p:extLst>
      <p:ext uri="{BB962C8B-B14F-4D97-AF65-F5344CB8AC3E}">
        <p14:creationId xmlns:p14="http://schemas.microsoft.com/office/powerpoint/2010/main" val="11019254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err="1"/>
              <a:t>Nabigazioa</a:t>
            </a:r>
            <a:endParaRPr lang="es-ES" dirty="0"/>
          </a:p>
        </p:txBody>
      </p:sp>
      <p:sp>
        <p:nvSpPr>
          <p:cNvPr id="3" name="2 Marcador de contenido"/>
          <p:cNvSpPr>
            <a:spLocks noGrp="1"/>
          </p:cNvSpPr>
          <p:nvPr>
            <p:ph idx="1"/>
          </p:nvPr>
        </p:nvSpPr>
        <p:spPr/>
        <p:txBody>
          <a:bodyPr>
            <a:normAutofit/>
          </a:bodyPr>
          <a:lstStyle/>
          <a:p>
            <a:r>
              <a:rPr lang="eu-ES" b="1" dirty="0"/>
              <a:t>Koherentzia.</a:t>
            </a:r>
          </a:p>
          <a:p>
            <a:pPr marL="114300" indent="0">
              <a:buNone/>
            </a:pPr>
            <a:endParaRPr lang="eu-ES" dirty="0"/>
          </a:p>
          <a:p>
            <a:pPr marL="114300" indent="0" algn="just">
              <a:buNone/>
            </a:pPr>
            <a:r>
              <a:rPr lang="eu-ES" dirty="0"/>
              <a:t>Nabigazio-sisteman koherentziaz hitz egin behar dugunean kontuan hartu behar dugu:</a:t>
            </a:r>
          </a:p>
          <a:p>
            <a:pPr marL="114300" indent="0">
              <a:buNone/>
            </a:pPr>
            <a:endParaRPr lang="eu-ES" dirty="0"/>
          </a:p>
          <a:p>
            <a:pPr lvl="1"/>
            <a:r>
              <a:rPr lang="eu-ES" dirty="0"/>
              <a:t>Elementuak koherenteak dira webgune bat osatzen duten orrialde guztietan.</a:t>
            </a:r>
          </a:p>
          <a:p>
            <a:pPr marL="411480" lvl="1" indent="0">
              <a:buNone/>
            </a:pPr>
            <a:endParaRPr lang="eu-ES" dirty="0"/>
          </a:p>
          <a:p>
            <a:pPr lvl="1"/>
            <a:r>
              <a:rPr lang="eu-ES" dirty="0"/>
              <a:t>Webgune batean nabigazioa erabiltzaileak aurreikusteko modukoa izan behar du.</a:t>
            </a:r>
          </a:p>
          <a:p>
            <a:pPr marL="411480" lvl="1" indent="0">
              <a:buNone/>
            </a:pPr>
            <a:endParaRPr lang="eu-ES" dirty="0"/>
          </a:p>
          <a:p>
            <a:pPr lvl="1"/>
            <a:r>
              <a:rPr lang="eu-ES" dirty="0"/>
              <a:t>N</a:t>
            </a:r>
            <a:r>
              <a:rPr lang="es-ES" dirty="0" err="1"/>
              <a:t>abigazio-barrak</a:t>
            </a:r>
            <a:r>
              <a:rPr lang="es-ES" dirty="0"/>
              <a:t> </a:t>
            </a:r>
            <a:r>
              <a:rPr lang="es-ES" dirty="0" err="1"/>
              <a:t>koherentea</a:t>
            </a:r>
            <a:r>
              <a:rPr lang="es-ES" dirty="0"/>
              <a:t> izan </a:t>
            </a:r>
            <a:r>
              <a:rPr lang="es-ES" dirty="0" err="1"/>
              <a:t>behar</a:t>
            </a:r>
            <a:r>
              <a:rPr lang="es-ES" dirty="0"/>
              <a:t> du </a:t>
            </a:r>
            <a:r>
              <a:rPr lang="es-ES" dirty="0" err="1"/>
              <a:t>bere</a:t>
            </a:r>
            <a:r>
              <a:rPr lang="es-ES" dirty="0"/>
              <a:t> </a:t>
            </a:r>
            <a:r>
              <a:rPr lang="es-ES" dirty="0" err="1"/>
              <a:t>diseinuan</a:t>
            </a:r>
            <a:r>
              <a:rPr lang="es-ES" dirty="0"/>
              <a:t> </a:t>
            </a:r>
            <a:r>
              <a:rPr lang="es-ES" dirty="0" err="1"/>
              <a:t>ikuspegi</a:t>
            </a:r>
            <a:r>
              <a:rPr lang="es-ES" dirty="0"/>
              <a:t> </a:t>
            </a:r>
            <a:r>
              <a:rPr lang="es-ES" dirty="0" err="1"/>
              <a:t>bisual</a:t>
            </a:r>
            <a:r>
              <a:rPr lang="es-ES" dirty="0"/>
              <a:t> </a:t>
            </a:r>
            <a:r>
              <a:rPr lang="es-ES" dirty="0" err="1"/>
              <a:t>bera</a:t>
            </a:r>
            <a:r>
              <a:rPr lang="es-ES" dirty="0"/>
              <a:t> </a:t>
            </a:r>
            <a:r>
              <a:rPr lang="es-ES" dirty="0" err="1"/>
              <a:t>mantenduz</a:t>
            </a:r>
            <a:r>
              <a:rPr lang="es-ES" dirty="0"/>
              <a:t> </a:t>
            </a:r>
            <a:r>
              <a:rPr lang="es-ES" dirty="0" err="1"/>
              <a:t>webgune</a:t>
            </a:r>
            <a:r>
              <a:rPr lang="es-ES" dirty="0"/>
              <a:t> </a:t>
            </a:r>
            <a:r>
              <a:rPr lang="es-ES" dirty="0" err="1"/>
              <a:t>guztiko</a:t>
            </a:r>
            <a:r>
              <a:rPr lang="es-ES" dirty="0"/>
              <a:t> </a:t>
            </a:r>
            <a:r>
              <a:rPr lang="es-ES" dirty="0" err="1"/>
              <a:t>orrialdeetan</a:t>
            </a:r>
            <a:r>
              <a:rPr lang="es-ES" dirty="0"/>
              <a:t>.</a:t>
            </a:r>
          </a:p>
          <a:p>
            <a:pPr marL="411480" lvl="1" indent="0">
              <a:buNone/>
            </a:pPr>
            <a:endParaRPr lang="eu-ES" dirty="0"/>
          </a:p>
          <a:p>
            <a:pPr lvl="1"/>
            <a:endParaRPr lang="eu-ES" dirty="0"/>
          </a:p>
          <a:p>
            <a:pPr marL="411480" lvl="1" indent="0">
              <a:buNone/>
            </a:pPr>
            <a:endParaRPr lang="es-ES" dirty="0"/>
          </a:p>
        </p:txBody>
      </p:sp>
      <p:sp>
        <p:nvSpPr>
          <p:cNvPr id="4" name="3 Marcador de número de diapositiva"/>
          <p:cNvSpPr>
            <a:spLocks noGrp="1"/>
          </p:cNvSpPr>
          <p:nvPr>
            <p:ph type="sldNum" sz="quarter" idx="12"/>
          </p:nvPr>
        </p:nvSpPr>
        <p:spPr/>
        <p:txBody>
          <a:bodyPr/>
          <a:lstStyle/>
          <a:p>
            <a:fld id="{6E2D2B3B-882E-40F3-A32F-6DD516915044}" type="slidenum">
              <a:rPr lang="en-US" smtClean="0"/>
              <a:pPr/>
              <a:t>28</a:t>
            </a:fld>
            <a:endParaRPr lang="en-US"/>
          </a:p>
        </p:txBody>
      </p:sp>
    </p:spTree>
    <p:extLst>
      <p:ext uri="{BB962C8B-B14F-4D97-AF65-F5344CB8AC3E}">
        <p14:creationId xmlns:p14="http://schemas.microsoft.com/office/powerpoint/2010/main" val="1490284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err="1"/>
              <a:t>Nabigazioa</a:t>
            </a:r>
            <a:endParaRPr lang="es-ES" dirty="0"/>
          </a:p>
        </p:txBody>
      </p:sp>
      <p:sp>
        <p:nvSpPr>
          <p:cNvPr id="3" name="2 Marcador de contenido"/>
          <p:cNvSpPr>
            <a:spLocks noGrp="1"/>
          </p:cNvSpPr>
          <p:nvPr>
            <p:ph idx="1"/>
          </p:nvPr>
        </p:nvSpPr>
        <p:spPr/>
        <p:txBody>
          <a:bodyPr>
            <a:normAutofit/>
          </a:bodyPr>
          <a:lstStyle/>
          <a:p>
            <a:r>
              <a:rPr lang="eu-ES" b="1" dirty="0"/>
              <a:t>Iraunkortasuna.</a:t>
            </a:r>
          </a:p>
          <a:p>
            <a:pPr marL="114300" indent="0">
              <a:buNone/>
            </a:pPr>
            <a:endParaRPr lang="eu-ES" dirty="0"/>
          </a:p>
          <a:p>
            <a:pPr marL="114300" indent="0" algn="just">
              <a:buNone/>
            </a:pPr>
            <a:r>
              <a:rPr lang="eu-ES" dirty="0"/>
              <a:t>Nabigazio-sisteman iraunkortasunaz hitz egin behar dugunean kontuan hartu behar dugu:</a:t>
            </a:r>
          </a:p>
          <a:p>
            <a:pPr marL="114300" indent="0">
              <a:buNone/>
            </a:pPr>
            <a:endParaRPr lang="eu-ES" dirty="0"/>
          </a:p>
          <a:p>
            <a:pPr lvl="1"/>
            <a:r>
              <a:rPr lang="eu-ES" dirty="0"/>
              <a:t>Elementuak beti leku berean jartzen dira webgune bat osatzen duten orrialde guztietan.</a:t>
            </a:r>
          </a:p>
          <a:p>
            <a:pPr marL="411480" lvl="1" indent="0">
              <a:buNone/>
            </a:pPr>
            <a:endParaRPr lang="eu-ES" dirty="0"/>
          </a:p>
          <a:p>
            <a:pPr lvl="1"/>
            <a:r>
              <a:rPr lang="eu-ES" dirty="0"/>
              <a:t>Erabiltzaileei konplexuak iruditzen zaizkie nabigazio-sistema edo osagaiak orri batetik bestera aldatzen diren webguneak: </a:t>
            </a:r>
          </a:p>
          <a:p>
            <a:pPr marL="411480" lvl="1" indent="0">
              <a:buNone/>
            </a:pPr>
            <a:endParaRPr lang="eu-ES" dirty="0"/>
          </a:p>
          <a:p>
            <a:pPr lvl="2"/>
            <a:r>
              <a:rPr lang="eu-ES" dirty="0"/>
              <a:t>Desorientatua sentitzen dira eta, ondorioz, erabiltzaileen esperientzia txarra ematen da.</a:t>
            </a:r>
          </a:p>
          <a:p>
            <a:pPr marL="411480" lvl="1" indent="0">
              <a:buNone/>
            </a:pPr>
            <a:endParaRPr lang="eu-ES" dirty="0"/>
          </a:p>
          <a:p>
            <a:pPr marL="411480" lvl="1" indent="0">
              <a:buNone/>
            </a:pPr>
            <a:endParaRPr lang="eu-ES" dirty="0"/>
          </a:p>
          <a:p>
            <a:pPr lvl="1"/>
            <a:endParaRPr lang="eu-ES" dirty="0"/>
          </a:p>
          <a:p>
            <a:pPr marL="411480" lvl="1" indent="0">
              <a:buNone/>
            </a:pPr>
            <a:endParaRPr lang="es-ES" dirty="0"/>
          </a:p>
        </p:txBody>
      </p:sp>
      <p:sp>
        <p:nvSpPr>
          <p:cNvPr id="4" name="3 Marcador de número de diapositiva"/>
          <p:cNvSpPr>
            <a:spLocks noGrp="1"/>
          </p:cNvSpPr>
          <p:nvPr>
            <p:ph type="sldNum" sz="quarter" idx="12"/>
          </p:nvPr>
        </p:nvSpPr>
        <p:spPr/>
        <p:txBody>
          <a:bodyPr/>
          <a:lstStyle/>
          <a:p>
            <a:fld id="{6E2D2B3B-882E-40F3-A32F-6DD516915044}" type="slidenum">
              <a:rPr lang="en-US" smtClean="0"/>
              <a:pPr/>
              <a:t>29</a:t>
            </a:fld>
            <a:endParaRPr lang="en-US"/>
          </a:p>
        </p:txBody>
      </p:sp>
    </p:spTree>
    <p:extLst>
      <p:ext uri="{BB962C8B-B14F-4D97-AF65-F5344CB8AC3E}">
        <p14:creationId xmlns:p14="http://schemas.microsoft.com/office/powerpoint/2010/main" val="31781794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err="1"/>
              <a:t>Zer</a:t>
            </a:r>
            <a:r>
              <a:rPr lang="es-ES" dirty="0"/>
              <a:t> da Web </a:t>
            </a:r>
            <a:r>
              <a:rPr lang="es-ES" dirty="0" err="1"/>
              <a:t>erabilgarritasuna</a:t>
            </a:r>
            <a:r>
              <a:rPr lang="es-ES" dirty="0"/>
              <a:t>?</a:t>
            </a:r>
          </a:p>
        </p:txBody>
      </p:sp>
      <p:sp>
        <p:nvSpPr>
          <p:cNvPr id="3" name="2 Marcador de contenido"/>
          <p:cNvSpPr>
            <a:spLocks noGrp="1"/>
          </p:cNvSpPr>
          <p:nvPr>
            <p:ph idx="1"/>
          </p:nvPr>
        </p:nvSpPr>
        <p:spPr/>
        <p:txBody>
          <a:bodyPr/>
          <a:lstStyle/>
          <a:p>
            <a:r>
              <a:rPr lang="es-ES" sz="2000" b="1" dirty="0"/>
              <a:t>Jacob </a:t>
            </a:r>
            <a:r>
              <a:rPr lang="es-ES" sz="2000" b="1" dirty="0" err="1"/>
              <a:t>Nielsen</a:t>
            </a:r>
            <a:r>
              <a:rPr lang="es-ES" sz="2000" dirty="0"/>
              <a:t>, </a:t>
            </a:r>
            <a:r>
              <a:rPr lang="es-ES" sz="2000" dirty="0" err="1"/>
              <a:t>erabilgarritasunean</a:t>
            </a:r>
            <a:r>
              <a:rPr lang="es-ES" sz="2000" dirty="0"/>
              <a:t> </a:t>
            </a:r>
            <a:r>
              <a:rPr lang="es-ES" sz="2000" dirty="0" err="1"/>
              <a:t>aditu</a:t>
            </a:r>
            <a:r>
              <a:rPr lang="es-ES" sz="2000" dirty="0"/>
              <a:t> </a:t>
            </a:r>
            <a:r>
              <a:rPr lang="es-ES" sz="2000" dirty="0" err="1"/>
              <a:t>garrantzitsuenetakoak</a:t>
            </a:r>
            <a:r>
              <a:rPr lang="es-ES" sz="2000" dirty="0"/>
              <a:t>,  </a:t>
            </a:r>
            <a:r>
              <a:rPr lang="es-ES" sz="2000" dirty="0" err="1"/>
              <a:t>honela</a:t>
            </a:r>
            <a:r>
              <a:rPr lang="es-ES" sz="2000" dirty="0"/>
              <a:t> </a:t>
            </a:r>
            <a:r>
              <a:rPr lang="es-ES" sz="2000" dirty="0" err="1"/>
              <a:t>definitzen</a:t>
            </a:r>
            <a:r>
              <a:rPr lang="es-ES" sz="2000" dirty="0"/>
              <a:t> du: </a:t>
            </a:r>
          </a:p>
          <a:p>
            <a:pPr marL="114300" indent="0">
              <a:buNone/>
            </a:pPr>
            <a:endParaRPr lang="es-ES" sz="2000" dirty="0"/>
          </a:p>
          <a:p>
            <a:pPr marL="114300" indent="0" algn="just">
              <a:buNone/>
            </a:pPr>
            <a:r>
              <a:rPr lang="es-ES" i="1" dirty="0"/>
              <a:t>“</a:t>
            </a:r>
            <a:r>
              <a:rPr lang="es-ES" i="1" dirty="0" err="1"/>
              <a:t>Erabilgarritasuna</a:t>
            </a:r>
            <a:r>
              <a:rPr lang="es-ES" i="1" dirty="0"/>
              <a:t> </a:t>
            </a:r>
            <a:r>
              <a:rPr lang="es-ES" i="1" dirty="0" err="1"/>
              <a:t>ezaugarri</a:t>
            </a:r>
            <a:r>
              <a:rPr lang="es-ES" i="1" dirty="0"/>
              <a:t> </a:t>
            </a:r>
            <a:r>
              <a:rPr lang="es-ES" i="1" dirty="0" err="1"/>
              <a:t>bat</a:t>
            </a:r>
            <a:r>
              <a:rPr lang="es-ES" i="1" dirty="0"/>
              <a:t> da </a:t>
            </a:r>
            <a:r>
              <a:rPr lang="es-ES" i="1" dirty="0" err="1"/>
              <a:t>zeinek</a:t>
            </a:r>
            <a:r>
              <a:rPr lang="es-ES" i="1" dirty="0"/>
              <a:t> </a:t>
            </a:r>
            <a:r>
              <a:rPr lang="es-ES" i="1" dirty="0" err="1"/>
              <a:t>webgune</a:t>
            </a:r>
            <a:r>
              <a:rPr lang="es-ES" i="1" dirty="0"/>
              <a:t> </a:t>
            </a:r>
            <a:r>
              <a:rPr lang="es-ES" i="1" dirty="0" err="1"/>
              <a:t>bat</a:t>
            </a:r>
            <a:r>
              <a:rPr lang="es-ES" i="1" dirty="0"/>
              <a:t> </a:t>
            </a:r>
            <a:r>
              <a:rPr lang="es-ES" i="1" dirty="0" err="1"/>
              <a:t>zein</a:t>
            </a:r>
            <a:r>
              <a:rPr lang="es-ES" i="1" dirty="0"/>
              <a:t> </a:t>
            </a:r>
            <a:r>
              <a:rPr lang="es-ES" i="1" dirty="0" err="1"/>
              <a:t>intuitibo</a:t>
            </a:r>
            <a:r>
              <a:rPr lang="es-ES" i="1" dirty="0"/>
              <a:t> eta </a:t>
            </a:r>
            <a:r>
              <a:rPr lang="es-ES" i="1" dirty="0" err="1"/>
              <a:t>erabiltzeko</a:t>
            </a:r>
            <a:r>
              <a:rPr lang="es-ES" i="1" dirty="0"/>
              <a:t> </a:t>
            </a:r>
            <a:r>
              <a:rPr lang="es-ES" i="1" dirty="0" err="1"/>
              <a:t>erraza</a:t>
            </a:r>
            <a:r>
              <a:rPr lang="es-ES" i="1" dirty="0"/>
              <a:t> den </a:t>
            </a:r>
            <a:r>
              <a:rPr lang="es-ES" i="1" dirty="0" err="1"/>
              <a:t>erabiltzaile</a:t>
            </a:r>
            <a:r>
              <a:rPr lang="es-ES" i="1" dirty="0"/>
              <a:t> </a:t>
            </a:r>
            <a:r>
              <a:rPr lang="es-ES" i="1" dirty="0" err="1"/>
              <a:t>arrunt</a:t>
            </a:r>
            <a:r>
              <a:rPr lang="es-ES" i="1" dirty="0"/>
              <a:t> </a:t>
            </a:r>
            <a:r>
              <a:rPr lang="es-ES" i="1" dirty="0" err="1"/>
              <a:t>batentzat</a:t>
            </a:r>
            <a:r>
              <a:rPr lang="es-ES" i="1" dirty="0"/>
              <a:t>      </a:t>
            </a:r>
            <a:r>
              <a:rPr lang="es-ES" i="1" dirty="0" err="1"/>
              <a:t>neurtzen</a:t>
            </a:r>
            <a:r>
              <a:rPr lang="es-ES" i="1" dirty="0"/>
              <a:t> du“.</a:t>
            </a:r>
          </a:p>
          <a:p>
            <a:pPr marL="114300" indent="0" algn="just">
              <a:buNone/>
            </a:pPr>
            <a:endParaRPr lang="es-ES" i="1" dirty="0"/>
          </a:p>
          <a:p>
            <a:r>
              <a:rPr lang="es-ES" sz="2400" dirty="0" err="1"/>
              <a:t>Hau</a:t>
            </a:r>
            <a:r>
              <a:rPr lang="es-ES" sz="2400" dirty="0"/>
              <a:t> </a:t>
            </a:r>
            <a:r>
              <a:rPr lang="es-ES" sz="2400" dirty="0" err="1"/>
              <a:t>neurtzeko</a:t>
            </a:r>
            <a:r>
              <a:rPr lang="es-ES" sz="2400" dirty="0"/>
              <a:t>, </a:t>
            </a:r>
            <a:r>
              <a:rPr lang="es-ES" sz="2400" u="sng" dirty="0" err="1"/>
              <a:t>hiru</a:t>
            </a:r>
            <a:r>
              <a:rPr lang="es-ES" sz="2400" u="sng" dirty="0"/>
              <a:t> </a:t>
            </a:r>
            <a:r>
              <a:rPr lang="es-ES" sz="2400" u="sng" dirty="0" err="1"/>
              <a:t>irizpide</a:t>
            </a:r>
            <a:r>
              <a:rPr lang="es-ES" sz="2400" dirty="0"/>
              <a:t> </a:t>
            </a:r>
            <a:r>
              <a:rPr lang="es-ES" sz="2400" dirty="0" err="1"/>
              <a:t>erabiliko</a:t>
            </a:r>
            <a:r>
              <a:rPr lang="es-ES" sz="2400" dirty="0"/>
              <a:t> </a:t>
            </a:r>
            <a:r>
              <a:rPr lang="es-ES" sz="2400" dirty="0" err="1"/>
              <a:t>dira</a:t>
            </a:r>
            <a:r>
              <a:rPr lang="es-ES" sz="2400" dirty="0"/>
              <a:t>:</a:t>
            </a:r>
          </a:p>
          <a:p>
            <a:pPr lvl="1"/>
            <a:r>
              <a:rPr lang="es-ES" b="1" dirty="0" err="1"/>
              <a:t>Efikatzia</a:t>
            </a:r>
            <a:r>
              <a:rPr lang="es-ES" dirty="0"/>
              <a:t>: </a:t>
            </a:r>
            <a:r>
              <a:rPr lang="es-ES" dirty="0" err="1"/>
              <a:t>erabiltzaileak</a:t>
            </a:r>
            <a:r>
              <a:rPr lang="es-ES" dirty="0"/>
              <a:t> </a:t>
            </a:r>
            <a:r>
              <a:rPr lang="es-ES" dirty="0" err="1"/>
              <a:t>nahi</a:t>
            </a:r>
            <a:r>
              <a:rPr lang="es-ES" dirty="0"/>
              <a:t> </a:t>
            </a:r>
            <a:r>
              <a:rPr lang="es-ES" dirty="0" err="1"/>
              <a:t>duena</a:t>
            </a:r>
            <a:r>
              <a:rPr lang="es-ES" dirty="0"/>
              <a:t> </a:t>
            </a:r>
            <a:r>
              <a:rPr lang="es-ES" dirty="0" err="1"/>
              <a:t>lortzen</a:t>
            </a:r>
            <a:r>
              <a:rPr lang="es-ES" dirty="0"/>
              <a:t> </a:t>
            </a:r>
            <a:r>
              <a:rPr lang="es-ES" dirty="0" err="1"/>
              <a:t>duen</a:t>
            </a:r>
            <a:r>
              <a:rPr lang="es-ES" dirty="0"/>
              <a:t> ala </a:t>
            </a:r>
            <a:r>
              <a:rPr lang="es-ES" dirty="0" err="1"/>
              <a:t>ez</a:t>
            </a:r>
            <a:r>
              <a:rPr lang="es-ES" dirty="0"/>
              <a:t>.</a:t>
            </a:r>
          </a:p>
          <a:p>
            <a:pPr lvl="1"/>
            <a:r>
              <a:rPr lang="es-ES" b="1" dirty="0" err="1"/>
              <a:t>Asebetetzea</a:t>
            </a:r>
            <a:r>
              <a:rPr lang="es-ES" dirty="0"/>
              <a:t>: </a:t>
            </a:r>
            <a:r>
              <a:rPr lang="es-ES" dirty="0" err="1"/>
              <a:t>nabigatzea</a:t>
            </a:r>
            <a:r>
              <a:rPr lang="es-ES" dirty="0"/>
              <a:t>  </a:t>
            </a:r>
            <a:r>
              <a:rPr lang="es-ES" dirty="0" err="1"/>
              <a:t>gozagarria</a:t>
            </a:r>
            <a:r>
              <a:rPr lang="es-ES" dirty="0"/>
              <a:t> den ala </a:t>
            </a:r>
            <a:r>
              <a:rPr lang="es-ES" dirty="0" err="1"/>
              <a:t>ez</a:t>
            </a:r>
            <a:r>
              <a:rPr lang="es-ES" dirty="0"/>
              <a:t>.</a:t>
            </a:r>
          </a:p>
          <a:p>
            <a:pPr lvl="1"/>
            <a:r>
              <a:rPr lang="es-ES" b="1" dirty="0" err="1"/>
              <a:t>Efizientzia</a:t>
            </a:r>
            <a:r>
              <a:rPr lang="es-ES" dirty="0"/>
              <a:t>: </a:t>
            </a:r>
            <a:r>
              <a:rPr lang="es-ES" dirty="0" err="1"/>
              <a:t>erabiltzaileak</a:t>
            </a:r>
            <a:r>
              <a:rPr lang="es-ES" dirty="0"/>
              <a:t> </a:t>
            </a:r>
            <a:r>
              <a:rPr lang="es-ES" dirty="0" err="1"/>
              <a:t>nahi</a:t>
            </a:r>
            <a:r>
              <a:rPr lang="es-ES" dirty="0"/>
              <a:t> </a:t>
            </a:r>
            <a:r>
              <a:rPr lang="es-ES" dirty="0" err="1"/>
              <a:t>duen</a:t>
            </a:r>
            <a:r>
              <a:rPr lang="es-ES" dirty="0"/>
              <a:t> </a:t>
            </a:r>
            <a:r>
              <a:rPr lang="es-ES" dirty="0" err="1"/>
              <a:t>hori</a:t>
            </a:r>
            <a:r>
              <a:rPr lang="es-ES" dirty="0"/>
              <a:t> </a:t>
            </a:r>
            <a:r>
              <a:rPr lang="es-ES" dirty="0" err="1"/>
              <a:t>lortzeko</a:t>
            </a:r>
            <a:r>
              <a:rPr lang="es-ES" dirty="0"/>
              <a:t> </a:t>
            </a:r>
            <a:r>
              <a:rPr lang="es-ES" dirty="0" err="1"/>
              <a:t>baliabidearen</a:t>
            </a:r>
            <a:r>
              <a:rPr lang="es-ES" dirty="0"/>
              <a:t> </a:t>
            </a:r>
            <a:r>
              <a:rPr lang="es-ES" dirty="0" err="1"/>
              <a:t>egokitasuna</a:t>
            </a:r>
            <a:r>
              <a:rPr lang="es-ES" dirty="0"/>
              <a:t>.</a:t>
            </a:r>
          </a:p>
          <a:p>
            <a:pPr marL="411480" lvl="1" indent="0">
              <a:buNone/>
            </a:pPr>
            <a:endParaRPr lang="es-ES" dirty="0"/>
          </a:p>
          <a:p>
            <a:pPr marL="114300" indent="0" algn="just">
              <a:buNone/>
            </a:pPr>
            <a:endParaRPr lang="es-ES" i="1" dirty="0"/>
          </a:p>
        </p:txBody>
      </p:sp>
      <p:sp>
        <p:nvSpPr>
          <p:cNvPr id="4" name="3 Marcador de número de diapositiva"/>
          <p:cNvSpPr>
            <a:spLocks noGrp="1"/>
          </p:cNvSpPr>
          <p:nvPr>
            <p:ph type="sldNum" sz="quarter" idx="12"/>
          </p:nvPr>
        </p:nvSpPr>
        <p:spPr/>
        <p:txBody>
          <a:bodyPr/>
          <a:lstStyle/>
          <a:p>
            <a:fld id="{6E2D2B3B-882E-40F3-A32F-6DD516915044}" type="slidenum">
              <a:rPr lang="en-US" smtClean="0"/>
              <a:pPr/>
              <a:t>3</a:t>
            </a:fld>
            <a:endParaRPr lang="en-US"/>
          </a:p>
        </p:txBody>
      </p:sp>
    </p:spTree>
    <p:extLst>
      <p:ext uri="{BB962C8B-B14F-4D97-AF65-F5344CB8AC3E}">
        <p14:creationId xmlns:p14="http://schemas.microsoft.com/office/powerpoint/2010/main" val="29488519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err="1"/>
              <a:t>Nabigazioa</a:t>
            </a:r>
            <a:endParaRPr lang="es-ES" dirty="0"/>
          </a:p>
        </p:txBody>
      </p:sp>
      <p:sp>
        <p:nvSpPr>
          <p:cNvPr id="3" name="2 Marcador de contenido"/>
          <p:cNvSpPr>
            <a:spLocks noGrp="1"/>
          </p:cNvSpPr>
          <p:nvPr>
            <p:ph idx="1"/>
          </p:nvPr>
        </p:nvSpPr>
        <p:spPr/>
        <p:txBody>
          <a:bodyPr>
            <a:normAutofit/>
          </a:bodyPr>
          <a:lstStyle/>
          <a:p>
            <a:r>
              <a:rPr lang="eu-ES" b="1" dirty="0"/>
              <a:t>Nabigazio sinplea.</a:t>
            </a:r>
          </a:p>
          <a:p>
            <a:pPr marL="114300" indent="0">
              <a:buNone/>
            </a:pPr>
            <a:endParaRPr lang="eu-ES" dirty="0"/>
          </a:p>
          <a:p>
            <a:pPr lvl="1"/>
            <a:r>
              <a:rPr lang="es-ES" dirty="0" err="1"/>
              <a:t>Nabigazio-sistemak</a:t>
            </a:r>
            <a:r>
              <a:rPr lang="es-ES" dirty="0"/>
              <a:t> </a:t>
            </a:r>
            <a:r>
              <a:rPr lang="es-ES" dirty="0" err="1"/>
              <a:t>batek</a:t>
            </a:r>
            <a:r>
              <a:rPr lang="es-ES" dirty="0"/>
              <a:t>, </a:t>
            </a:r>
            <a:r>
              <a:rPr lang="es-ES" dirty="0" err="1"/>
              <a:t>erabiltzaileei</a:t>
            </a:r>
            <a:r>
              <a:rPr lang="es-ES" dirty="0"/>
              <a:t>  </a:t>
            </a:r>
            <a:r>
              <a:rPr lang="es-ES" b="1" dirty="0"/>
              <a:t>non</a:t>
            </a:r>
            <a:r>
              <a:rPr lang="es-ES" dirty="0"/>
              <a:t> </a:t>
            </a:r>
            <a:r>
              <a:rPr lang="es-ES" dirty="0" err="1"/>
              <a:t>dauden</a:t>
            </a:r>
            <a:r>
              <a:rPr lang="es-ES" dirty="0"/>
              <a:t>, </a:t>
            </a:r>
            <a:r>
              <a:rPr lang="es-ES" b="1" dirty="0" err="1"/>
              <a:t>nora</a:t>
            </a:r>
            <a:r>
              <a:rPr lang="es-ES" dirty="0"/>
              <a:t> </a:t>
            </a:r>
            <a:r>
              <a:rPr lang="es-ES" dirty="0" err="1"/>
              <a:t>joan</a:t>
            </a:r>
            <a:r>
              <a:rPr lang="es-ES" dirty="0"/>
              <a:t> </a:t>
            </a:r>
            <a:r>
              <a:rPr lang="es-ES" dirty="0" err="1"/>
              <a:t>daitezkeen</a:t>
            </a:r>
            <a:r>
              <a:rPr lang="es-ES" dirty="0"/>
              <a:t> eta </a:t>
            </a:r>
            <a:r>
              <a:rPr lang="es-ES" b="1" dirty="0"/>
              <a:t>non eta </a:t>
            </a:r>
            <a:r>
              <a:rPr lang="es-ES" b="1" dirty="0" err="1"/>
              <a:t>nola</a:t>
            </a:r>
            <a:r>
              <a:rPr lang="es-ES" dirty="0"/>
              <a:t> </a:t>
            </a:r>
            <a:r>
              <a:rPr lang="es-ES" dirty="0" err="1"/>
              <a:t>itzuli</a:t>
            </a:r>
            <a:r>
              <a:rPr lang="es-ES" dirty="0"/>
              <a:t> </a:t>
            </a:r>
            <a:r>
              <a:rPr lang="es-ES" dirty="0" err="1"/>
              <a:t>aurreko</a:t>
            </a:r>
            <a:r>
              <a:rPr lang="es-ES" dirty="0"/>
              <a:t> </a:t>
            </a:r>
            <a:r>
              <a:rPr lang="es-ES" dirty="0" err="1"/>
              <a:t>orrialdera</a:t>
            </a:r>
            <a:r>
              <a:rPr lang="es-ES" dirty="0"/>
              <a:t> (</a:t>
            </a:r>
            <a:r>
              <a:rPr lang="es-ES" dirty="0" err="1"/>
              <a:t>edo</a:t>
            </a:r>
            <a:r>
              <a:rPr lang="es-ES" dirty="0"/>
              <a:t> </a:t>
            </a:r>
            <a:r>
              <a:rPr lang="es-ES" dirty="0" err="1"/>
              <a:t>nagusira</a:t>
            </a:r>
            <a:r>
              <a:rPr lang="es-ES" dirty="0"/>
              <a:t>) </a:t>
            </a:r>
            <a:r>
              <a:rPr lang="es-ES" dirty="0" err="1"/>
              <a:t>argitzeko</a:t>
            </a:r>
            <a:r>
              <a:rPr lang="es-ES" dirty="0"/>
              <a:t> </a:t>
            </a:r>
            <a:r>
              <a:rPr lang="es-ES" dirty="0" err="1"/>
              <a:t>gai</a:t>
            </a:r>
            <a:r>
              <a:rPr lang="es-ES" dirty="0"/>
              <a:t> izan </a:t>
            </a:r>
            <a:r>
              <a:rPr lang="es-ES" dirty="0" err="1"/>
              <a:t>behar</a:t>
            </a:r>
            <a:r>
              <a:rPr lang="es-ES" dirty="0"/>
              <a:t> du.</a:t>
            </a:r>
          </a:p>
          <a:p>
            <a:pPr lvl="1"/>
            <a:endParaRPr lang="es-ES" dirty="0"/>
          </a:p>
          <a:p>
            <a:pPr lvl="1" algn="just"/>
            <a:r>
              <a:rPr lang="eu-ES" dirty="0"/>
              <a:t>Behar bezala diseinatutako nabigazio sistemak batek,  webgunearen orri nagusirako sarbidea eman behar dio erabiltzaileari, nabigazioaren edozein unetan.</a:t>
            </a:r>
          </a:p>
          <a:p>
            <a:pPr marL="411480" lvl="1" indent="0" algn="just">
              <a:buNone/>
            </a:pPr>
            <a:endParaRPr lang="eu-ES" dirty="0"/>
          </a:p>
          <a:p>
            <a:pPr lvl="1" algn="just"/>
            <a:r>
              <a:rPr lang="eu-ES" dirty="0"/>
              <a:t>Nabigazio sistema batek honako ezaugarriak izan behar ditu:</a:t>
            </a:r>
          </a:p>
          <a:p>
            <a:pPr lvl="2" algn="just"/>
            <a:r>
              <a:rPr lang="eu-ES" dirty="0"/>
              <a:t>Nabigazioko elementu sendo eta iraunkorrak.</a:t>
            </a:r>
          </a:p>
          <a:p>
            <a:pPr lvl="2" algn="just"/>
            <a:r>
              <a:rPr lang="eu-ES" dirty="0"/>
              <a:t>Esteketan hizkuntza argi eta garbia.</a:t>
            </a:r>
          </a:p>
          <a:p>
            <a:pPr marL="411480" lvl="1" indent="0">
              <a:buNone/>
            </a:pPr>
            <a:endParaRPr lang="eu-ES" dirty="0"/>
          </a:p>
          <a:p>
            <a:pPr marL="411480" lvl="1" indent="0">
              <a:buNone/>
            </a:pPr>
            <a:endParaRPr lang="eu-ES" dirty="0"/>
          </a:p>
          <a:p>
            <a:pPr marL="411480" lvl="1" indent="0">
              <a:buNone/>
            </a:pPr>
            <a:endParaRPr lang="eu-ES" dirty="0"/>
          </a:p>
          <a:p>
            <a:pPr lvl="1"/>
            <a:endParaRPr lang="eu-ES" dirty="0"/>
          </a:p>
          <a:p>
            <a:pPr marL="411480" lvl="1" indent="0">
              <a:buNone/>
            </a:pPr>
            <a:endParaRPr lang="es-ES" dirty="0"/>
          </a:p>
        </p:txBody>
      </p:sp>
      <p:sp>
        <p:nvSpPr>
          <p:cNvPr id="4" name="3 Marcador de número de diapositiva"/>
          <p:cNvSpPr>
            <a:spLocks noGrp="1"/>
          </p:cNvSpPr>
          <p:nvPr>
            <p:ph type="sldNum" sz="quarter" idx="12"/>
          </p:nvPr>
        </p:nvSpPr>
        <p:spPr/>
        <p:txBody>
          <a:bodyPr/>
          <a:lstStyle/>
          <a:p>
            <a:fld id="{6E2D2B3B-882E-40F3-A32F-6DD516915044}" type="slidenum">
              <a:rPr lang="en-US" smtClean="0"/>
              <a:pPr/>
              <a:t>30</a:t>
            </a:fld>
            <a:endParaRPr lang="en-US"/>
          </a:p>
        </p:txBody>
      </p:sp>
    </p:spTree>
    <p:extLst>
      <p:ext uri="{BB962C8B-B14F-4D97-AF65-F5344CB8AC3E}">
        <p14:creationId xmlns:p14="http://schemas.microsoft.com/office/powerpoint/2010/main" val="23273194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err="1"/>
              <a:t>Nabigazioa</a:t>
            </a:r>
            <a:endParaRPr lang="es-ES" dirty="0"/>
          </a:p>
        </p:txBody>
      </p:sp>
      <p:sp>
        <p:nvSpPr>
          <p:cNvPr id="3" name="2 Marcador de contenido"/>
          <p:cNvSpPr>
            <a:spLocks noGrp="1"/>
          </p:cNvSpPr>
          <p:nvPr>
            <p:ph idx="1"/>
          </p:nvPr>
        </p:nvSpPr>
        <p:spPr/>
        <p:txBody>
          <a:bodyPr>
            <a:normAutofit/>
          </a:bodyPr>
          <a:lstStyle/>
          <a:p>
            <a:pPr marL="411480" lvl="1" indent="0">
              <a:buNone/>
            </a:pPr>
            <a:endParaRPr lang="eu-ES" dirty="0"/>
          </a:p>
          <a:p>
            <a:pPr marL="411480" lvl="1" indent="0">
              <a:buNone/>
            </a:pPr>
            <a:r>
              <a:rPr lang="eu-ES" u="sng" dirty="0"/>
              <a:t>2. AKTIBITATEA</a:t>
            </a:r>
          </a:p>
          <a:p>
            <a:pPr marL="411480" lvl="1" indent="0">
              <a:buNone/>
            </a:pPr>
            <a:endParaRPr lang="eu-ES" dirty="0"/>
          </a:p>
          <a:p>
            <a:pPr marL="411480" lvl="1" indent="0">
              <a:buNone/>
            </a:pPr>
            <a:r>
              <a:rPr lang="eu-ES" dirty="0">
                <a:hlinkClick r:id="rId2"/>
              </a:rPr>
              <a:t>https://www.apple.com/es/</a:t>
            </a:r>
            <a:r>
              <a:rPr lang="eu-ES" dirty="0"/>
              <a:t>  orriaren nabigazioa aztertu.</a:t>
            </a:r>
          </a:p>
          <a:p>
            <a:pPr marL="411480" lvl="1" indent="0">
              <a:buNone/>
            </a:pPr>
            <a:endParaRPr lang="eu-ES" dirty="0"/>
          </a:p>
          <a:p>
            <a:pPr lvl="1"/>
            <a:endParaRPr lang="eu-ES" dirty="0"/>
          </a:p>
          <a:p>
            <a:pPr marL="411480" lvl="1" indent="0">
              <a:buNone/>
            </a:pPr>
            <a:endParaRPr lang="es-ES" dirty="0"/>
          </a:p>
        </p:txBody>
      </p:sp>
      <p:sp>
        <p:nvSpPr>
          <p:cNvPr id="4" name="3 Marcador de número de diapositiva"/>
          <p:cNvSpPr>
            <a:spLocks noGrp="1"/>
          </p:cNvSpPr>
          <p:nvPr>
            <p:ph type="sldNum" sz="quarter" idx="12"/>
          </p:nvPr>
        </p:nvSpPr>
        <p:spPr/>
        <p:txBody>
          <a:bodyPr/>
          <a:lstStyle/>
          <a:p>
            <a:fld id="{6E2D2B3B-882E-40F3-A32F-6DD516915044}" type="slidenum">
              <a:rPr lang="en-US" smtClean="0"/>
              <a:pPr/>
              <a:t>31</a:t>
            </a:fld>
            <a:endParaRPr lang="en-US"/>
          </a:p>
        </p:txBody>
      </p:sp>
    </p:spTree>
    <p:extLst>
      <p:ext uri="{BB962C8B-B14F-4D97-AF65-F5344CB8AC3E}">
        <p14:creationId xmlns:p14="http://schemas.microsoft.com/office/powerpoint/2010/main" val="6965471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err="1"/>
              <a:t>Erabilgarritasunaren</a:t>
            </a:r>
            <a:r>
              <a:rPr lang="es-ES" dirty="0"/>
              <a:t> </a:t>
            </a:r>
            <a:r>
              <a:rPr lang="es-ES" dirty="0" err="1"/>
              <a:t>analisia</a:t>
            </a:r>
            <a:endParaRPr lang="es-ES" dirty="0"/>
          </a:p>
        </p:txBody>
      </p:sp>
      <p:sp>
        <p:nvSpPr>
          <p:cNvPr id="3" name="2 Marcador de contenido"/>
          <p:cNvSpPr>
            <a:spLocks noGrp="1"/>
          </p:cNvSpPr>
          <p:nvPr>
            <p:ph idx="1"/>
          </p:nvPr>
        </p:nvSpPr>
        <p:spPr/>
        <p:txBody>
          <a:bodyPr/>
          <a:lstStyle/>
          <a:p>
            <a:r>
              <a:rPr lang="eu-ES" dirty="0"/>
              <a:t>Webgune baten erabilgarritasuna egiaztatzeko hainbat metodo daude:</a:t>
            </a:r>
          </a:p>
          <a:p>
            <a:pPr marL="114300" indent="0">
              <a:buNone/>
            </a:pPr>
            <a:endParaRPr lang="eu-ES" dirty="0"/>
          </a:p>
          <a:p>
            <a:pPr lvl="1"/>
            <a:r>
              <a:rPr lang="eu-ES" dirty="0"/>
              <a:t>Enpresa edo aditu bat kontratatu analisi heuristikoa egiteko (erabilgarritasun printzipioak ebaluatzeko).</a:t>
            </a:r>
          </a:p>
          <a:p>
            <a:pPr marL="411480" lvl="1" indent="0">
              <a:buNone/>
            </a:pPr>
            <a:endParaRPr lang="eu-ES" dirty="0"/>
          </a:p>
          <a:p>
            <a:pPr lvl="1"/>
            <a:r>
              <a:rPr lang="eu-ES" dirty="0"/>
              <a:t>Erabilgarritasun </a:t>
            </a:r>
            <a:r>
              <a:rPr lang="eu-ES" dirty="0" err="1"/>
              <a:t>proba/testa</a:t>
            </a:r>
            <a:r>
              <a:rPr lang="eu-ES" dirty="0"/>
              <a:t> egin </a:t>
            </a:r>
            <a:r>
              <a:rPr lang="eu-ES" i="1" dirty="0"/>
              <a:t>orria zabaldu </a:t>
            </a:r>
            <a:r>
              <a:rPr lang="eu-ES" b="1" i="1" dirty="0"/>
              <a:t>aurretik</a:t>
            </a:r>
            <a:r>
              <a:rPr lang="eu-ES" dirty="0"/>
              <a:t>.</a:t>
            </a:r>
          </a:p>
          <a:p>
            <a:pPr marL="411480" lvl="1" indent="0">
              <a:buNone/>
            </a:pPr>
            <a:endParaRPr lang="eu-ES" dirty="0"/>
          </a:p>
          <a:p>
            <a:pPr lvl="1"/>
            <a:r>
              <a:rPr lang="eu-ES" dirty="0"/>
              <a:t>Inkestak egin </a:t>
            </a:r>
            <a:r>
              <a:rPr lang="eu-ES" i="1" dirty="0"/>
              <a:t>orrialdea zabaldu </a:t>
            </a:r>
            <a:r>
              <a:rPr lang="eu-ES" b="1" i="1" dirty="0"/>
              <a:t>ondoren</a:t>
            </a:r>
            <a:r>
              <a:rPr lang="eu-ES" dirty="0"/>
              <a:t>.</a:t>
            </a:r>
          </a:p>
          <a:p>
            <a:pPr marL="411480" lvl="1" indent="0">
              <a:buNone/>
            </a:pPr>
            <a:endParaRPr lang="eu-ES" dirty="0"/>
          </a:p>
          <a:p>
            <a:pPr lvl="1"/>
            <a:r>
              <a:rPr lang="eu-ES" b="1" dirty="0" err="1"/>
              <a:t>Eye</a:t>
            </a:r>
            <a:r>
              <a:rPr lang="eu-ES" b="1" dirty="0"/>
              <a:t> </a:t>
            </a:r>
            <a:r>
              <a:rPr lang="eu-ES" b="1" dirty="0" err="1"/>
              <a:t>tracking</a:t>
            </a:r>
            <a:r>
              <a:rPr lang="eu-ES" b="1" dirty="0"/>
              <a:t> </a:t>
            </a:r>
            <a:r>
              <a:rPr lang="eu-ES" dirty="0"/>
              <a:t>teknika erabili.</a:t>
            </a:r>
            <a:endParaRPr lang="es-ES" dirty="0"/>
          </a:p>
        </p:txBody>
      </p:sp>
      <p:sp>
        <p:nvSpPr>
          <p:cNvPr id="4" name="3 Marcador de número de diapositiva"/>
          <p:cNvSpPr>
            <a:spLocks noGrp="1"/>
          </p:cNvSpPr>
          <p:nvPr>
            <p:ph type="sldNum" sz="quarter" idx="12"/>
          </p:nvPr>
        </p:nvSpPr>
        <p:spPr/>
        <p:txBody>
          <a:bodyPr/>
          <a:lstStyle/>
          <a:p>
            <a:fld id="{6E2D2B3B-882E-40F3-A32F-6DD516915044}" type="slidenum">
              <a:rPr lang="en-US" smtClean="0"/>
              <a:pPr/>
              <a:t>32</a:t>
            </a:fld>
            <a:endParaRPr lang="en-US"/>
          </a:p>
        </p:txBody>
      </p:sp>
    </p:spTree>
    <p:extLst>
      <p:ext uri="{BB962C8B-B14F-4D97-AF65-F5344CB8AC3E}">
        <p14:creationId xmlns:p14="http://schemas.microsoft.com/office/powerpoint/2010/main" val="31384547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err="1"/>
              <a:t>Erabilgarritasunaren</a:t>
            </a:r>
            <a:r>
              <a:rPr lang="es-ES" dirty="0"/>
              <a:t> </a:t>
            </a:r>
            <a:r>
              <a:rPr lang="es-ES" dirty="0" err="1"/>
              <a:t>analisia</a:t>
            </a:r>
            <a:r>
              <a:rPr lang="es-ES" dirty="0"/>
              <a:t>: </a:t>
            </a:r>
            <a:r>
              <a:rPr lang="eu-ES" dirty="0"/>
              <a:t>analisi heuristikoa</a:t>
            </a:r>
            <a:endParaRPr lang="es-ES" dirty="0"/>
          </a:p>
        </p:txBody>
      </p:sp>
      <p:sp>
        <p:nvSpPr>
          <p:cNvPr id="3" name="2 Marcador de contenido"/>
          <p:cNvSpPr>
            <a:spLocks noGrp="1"/>
          </p:cNvSpPr>
          <p:nvPr>
            <p:ph idx="1"/>
          </p:nvPr>
        </p:nvSpPr>
        <p:spPr/>
        <p:txBody>
          <a:bodyPr>
            <a:normAutofit fontScale="92500" lnSpcReduction="20000"/>
          </a:bodyPr>
          <a:lstStyle/>
          <a:p>
            <a:pPr algn="just"/>
            <a:r>
              <a:rPr lang="eu-ES" dirty="0"/>
              <a:t>Erabilgarritasunean edo erabiltzailearen interfazeen diseinuan esperientzia duen pertsona bat da arduraduna.</a:t>
            </a:r>
          </a:p>
          <a:p>
            <a:pPr marL="114300" indent="0" algn="just">
              <a:buNone/>
            </a:pPr>
            <a:endParaRPr lang="eu-ES" dirty="0"/>
          </a:p>
          <a:p>
            <a:pPr algn="just"/>
            <a:r>
              <a:rPr lang="eu-ES" dirty="0"/>
              <a:t>Ezaugarri multzo bat behatzen du erabilgarritasuna egiaztatzeko.  </a:t>
            </a:r>
          </a:p>
          <a:p>
            <a:pPr marL="114300" indent="0" algn="just">
              <a:buNone/>
            </a:pPr>
            <a:endParaRPr lang="eu-ES" dirty="0"/>
          </a:p>
          <a:p>
            <a:pPr lvl="1"/>
            <a:r>
              <a:rPr lang="eu-ES" b="1" dirty="0"/>
              <a:t>Orrialdeen hizkera</a:t>
            </a:r>
            <a:r>
              <a:rPr lang="eu-ES" dirty="0"/>
              <a:t>: erabiltzailearen parekoa da? </a:t>
            </a:r>
          </a:p>
          <a:p>
            <a:pPr marL="411480" lvl="1" indent="0">
              <a:buNone/>
            </a:pPr>
            <a:endParaRPr lang="eu-ES" dirty="0"/>
          </a:p>
          <a:p>
            <a:pPr lvl="1"/>
            <a:r>
              <a:rPr lang="eu-ES" b="1" dirty="0"/>
              <a:t>Koherentzia</a:t>
            </a:r>
            <a:r>
              <a:rPr lang="eu-ES" dirty="0"/>
              <a:t>: </a:t>
            </a:r>
            <a:r>
              <a:rPr lang="es-ES" dirty="0" err="1"/>
              <a:t>irudikapen</a:t>
            </a:r>
            <a:r>
              <a:rPr lang="es-ES" dirty="0"/>
              <a:t> </a:t>
            </a:r>
            <a:r>
              <a:rPr lang="es-ES" dirty="0" err="1"/>
              <a:t>grafikoa</a:t>
            </a:r>
            <a:r>
              <a:rPr lang="es-ES" dirty="0"/>
              <a:t> </a:t>
            </a:r>
            <a:r>
              <a:rPr lang="es-ES" dirty="0" err="1"/>
              <a:t>bera</a:t>
            </a:r>
            <a:r>
              <a:rPr lang="es-ES" dirty="0"/>
              <a:t> da </a:t>
            </a:r>
            <a:r>
              <a:rPr lang="es-ES" dirty="0" err="1"/>
              <a:t>antzeko</a:t>
            </a:r>
            <a:r>
              <a:rPr lang="es-ES" dirty="0"/>
              <a:t> </a:t>
            </a:r>
            <a:r>
              <a:rPr lang="es-ES" dirty="0" err="1"/>
              <a:t>kontzeptuetan</a:t>
            </a:r>
            <a:r>
              <a:rPr lang="es-ES" dirty="0"/>
              <a:t>?</a:t>
            </a:r>
          </a:p>
          <a:p>
            <a:pPr marL="411480" lvl="1" indent="0">
              <a:buNone/>
            </a:pPr>
            <a:r>
              <a:rPr lang="eu-ES" dirty="0"/>
              <a:t>termino berberak erabiltzen dira elementu mota berdinetarako?</a:t>
            </a:r>
          </a:p>
          <a:p>
            <a:pPr marL="411480" lvl="1" indent="0">
              <a:buNone/>
            </a:pPr>
            <a:endParaRPr lang="eu-ES" dirty="0"/>
          </a:p>
          <a:p>
            <a:pPr lvl="1"/>
            <a:r>
              <a:rPr lang="eu-ES" b="1" dirty="0"/>
              <a:t>Erabiltzailearen memoria</a:t>
            </a:r>
            <a:r>
              <a:rPr lang="eu-ES" dirty="0"/>
              <a:t>: informazio garrantzitsuetarako lotura zuzenak al daude? </a:t>
            </a:r>
            <a:r>
              <a:rPr lang="es-ES" dirty="0" err="1"/>
              <a:t>erabiltzaileak</a:t>
            </a:r>
            <a:r>
              <a:rPr lang="es-ES" dirty="0"/>
              <a:t> </a:t>
            </a:r>
            <a:r>
              <a:rPr lang="es-ES" dirty="0" err="1"/>
              <a:t>gogoratu</a:t>
            </a:r>
            <a:r>
              <a:rPr lang="es-ES" dirty="0"/>
              <a:t> </a:t>
            </a:r>
            <a:r>
              <a:rPr lang="es-ES" dirty="0" err="1"/>
              <a:t>beharko</a:t>
            </a:r>
            <a:r>
              <a:rPr lang="es-ES" dirty="0"/>
              <a:t> </a:t>
            </a:r>
            <a:r>
              <a:rPr lang="es-ES" dirty="0" err="1"/>
              <a:t>lukeen</a:t>
            </a:r>
            <a:r>
              <a:rPr lang="es-ES" dirty="0"/>
              <a:t> </a:t>
            </a:r>
            <a:r>
              <a:rPr lang="es-ES" dirty="0" err="1"/>
              <a:t>informazio</a:t>
            </a:r>
            <a:r>
              <a:rPr lang="es-ES" dirty="0"/>
              <a:t> </a:t>
            </a:r>
            <a:r>
              <a:rPr lang="es-ES" dirty="0" err="1"/>
              <a:t>gehiegi</a:t>
            </a:r>
            <a:r>
              <a:rPr lang="es-ES" dirty="0"/>
              <a:t> al </a:t>
            </a:r>
            <a:r>
              <a:rPr lang="es-ES" dirty="0" err="1"/>
              <a:t>dago</a:t>
            </a:r>
            <a:r>
              <a:rPr lang="es-ES" dirty="0"/>
              <a:t>?</a:t>
            </a:r>
          </a:p>
          <a:p>
            <a:pPr lvl="1"/>
            <a:endParaRPr lang="eu-ES" dirty="0"/>
          </a:p>
          <a:p>
            <a:pPr lvl="1"/>
            <a:r>
              <a:rPr lang="eu-ES" b="1" dirty="0"/>
              <a:t>Eraginkortasuna eta malgutasuna:</a:t>
            </a:r>
            <a:r>
              <a:rPr lang="eu-ES" dirty="0"/>
              <a:t> Erabiltzaileak beti aurkitzen du bilatzen ari dena? Erabiltzaile hasiberriak laguntza osagarririk ba ahal du?</a:t>
            </a:r>
            <a:endParaRPr lang="es-ES" dirty="0"/>
          </a:p>
        </p:txBody>
      </p:sp>
      <p:sp>
        <p:nvSpPr>
          <p:cNvPr id="4" name="3 Marcador de número de diapositiva"/>
          <p:cNvSpPr>
            <a:spLocks noGrp="1"/>
          </p:cNvSpPr>
          <p:nvPr>
            <p:ph type="sldNum" sz="quarter" idx="12"/>
          </p:nvPr>
        </p:nvSpPr>
        <p:spPr/>
        <p:txBody>
          <a:bodyPr/>
          <a:lstStyle/>
          <a:p>
            <a:fld id="{6E2D2B3B-882E-40F3-A32F-6DD516915044}" type="slidenum">
              <a:rPr lang="en-US" smtClean="0"/>
              <a:pPr/>
              <a:t>33</a:t>
            </a:fld>
            <a:endParaRPr lang="en-US"/>
          </a:p>
        </p:txBody>
      </p:sp>
    </p:spTree>
    <p:extLst>
      <p:ext uri="{BB962C8B-B14F-4D97-AF65-F5344CB8AC3E}">
        <p14:creationId xmlns:p14="http://schemas.microsoft.com/office/powerpoint/2010/main" val="28798740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err="1"/>
              <a:t>Erabilgarritasunaren</a:t>
            </a:r>
            <a:r>
              <a:rPr lang="es-ES" dirty="0"/>
              <a:t> </a:t>
            </a:r>
            <a:r>
              <a:rPr lang="es-ES" dirty="0" err="1"/>
              <a:t>analisia</a:t>
            </a:r>
            <a:r>
              <a:rPr lang="es-ES" dirty="0"/>
              <a:t>: </a:t>
            </a:r>
            <a:r>
              <a:rPr lang="eu-ES" dirty="0"/>
              <a:t>analisi heuristikoa</a:t>
            </a:r>
            <a:endParaRPr lang="es-ES" dirty="0"/>
          </a:p>
        </p:txBody>
      </p:sp>
      <p:sp>
        <p:nvSpPr>
          <p:cNvPr id="3" name="2 Marcador de contenido"/>
          <p:cNvSpPr>
            <a:spLocks noGrp="1"/>
          </p:cNvSpPr>
          <p:nvPr>
            <p:ph idx="1"/>
          </p:nvPr>
        </p:nvSpPr>
        <p:spPr/>
        <p:txBody>
          <a:bodyPr>
            <a:normAutofit/>
          </a:bodyPr>
          <a:lstStyle/>
          <a:p>
            <a:pPr marL="114300" indent="0" algn="just">
              <a:buNone/>
            </a:pPr>
            <a:endParaRPr lang="eu-ES" dirty="0"/>
          </a:p>
          <a:p>
            <a:pPr lvl="1" algn="just"/>
            <a:r>
              <a:rPr lang="eu-ES" b="1" dirty="0"/>
              <a:t>Diseinua</a:t>
            </a:r>
            <a:r>
              <a:rPr lang="eu-ES" dirty="0"/>
              <a:t>: ergonomikoa eta ikusgarria da edota dena elkarrekin dago espazio gabe? </a:t>
            </a:r>
          </a:p>
          <a:p>
            <a:pPr marL="411480" lvl="1" indent="0" algn="just">
              <a:buNone/>
            </a:pPr>
            <a:endParaRPr lang="eu-ES" dirty="0"/>
          </a:p>
          <a:p>
            <a:pPr lvl="1" algn="just"/>
            <a:r>
              <a:rPr lang="eu-ES" b="1" dirty="0"/>
              <a:t>Informazioa</a:t>
            </a:r>
            <a:r>
              <a:rPr lang="eu-ES" dirty="0"/>
              <a:t>: ordenatua eta behar bezala bilduta dago? informazioaren xehetasun maila eskatu ahala ematen da edo aldi berean aurkezten da guztia?</a:t>
            </a:r>
          </a:p>
          <a:p>
            <a:pPr marL="411480" lvl="1" indent="0" algn="just">
              <a:buNone/>
            </a:pPr>
            <a:endParaRPr lang="eu-ES" dirty="0"/>
          </a:p>
          <a:p>
            <a:pPr lvl="1" algn="just"/>
            <a:r>
              <a:rPr lang="eu-ES" b="1" dirty="0"/>
              <a:t>Kokapena eta nabigazioa</a:t>
            </a:r>
            <a:r>
              <a:rPr lang="eu-ES" dirty="0"/>
              <a:t>: erabiltzaileak uneoro al daki non dagoen? badaki nora joan daitekeen? atal edo gune nagusira itzul daiteke? estekak intuitiboak al dira? hautsitako loturak al daude? estekaren izenaren arabera lotura desegokia duten edukiak daude?</a:t>
            </a:r>
          </a:p>
        </p:txBody>
      </p:sp>
      <p:sp>
        <p:nvSpPr>
          <p:cNvPr id="4" name="3 Marcador de número de diapositiva"/>
          <p:cNvSpPr>
            <a:spLocks noGrp="1"/>
          </p:cNvSpPr>
          <p:nvPr>
            <p:ph type="sldNum" sz="quarter" idx="12"/>
          </p:nvPr>
        </p:nvSpPr>
        <p:spPr/>
        <p:txBody>
          <a:bodyPr/>
          <a:lstStyle/>
          <a:p>
            <a:fld id="{6E2D2B3B-882E-40F3-A32F-6DD516915044}" type="slidenum">
              <a:rPr lang="en-US" smtClean="0"/>
              <a:pPr/>
              <a:t>34</a:t>
            </a:fld>
            <a:endParaRPr lang="en-US"/>
          </a:p>
        </p:txBody>
      </p:sp>
    </p:spTree>
    <p:extLst>
      <p:ext uri="{BB962C8B-B14F-4D97-AF65-F5344CB8AC3E}">
        <p14:creationId xmlns:p14="http://schemas.microsoft.com/office/powerpoint/2010/main" val="376669618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err="1"/>
              <a:t>Erabilgarritasunaren</a:t>
            </a:r>
            <a:r>
              <a:rPr lang="es-ES" dirty="0"/>
              <a:t> </a:t>
            </a:r>
            <a:r>
              <a:rPr lang="es-ES" dirty="0" err="1"/>
              <a:t>analisia</a:t>
            </a:r>
            <a:r>
              <a:rPr lang="es-ES" dirty="0"/>
              <a:t>: </a:t>
            </a:r>
            <a:r>
              <a:rPr lang="eu-ES" dirty="0"/>
              <a:t>erabilgarritasun testa</a:t>
            </a:r>
            <a:endParaRPr lang="es-ES" dirty="0"/>
          </a:p>
        </p:txBody>
      </p:sp>
      <p:sp>
        <p:nvSpPr>
          <p:cNvPr id="3" name="2 Marcador de contenido"/>
          <p:cNvSpPr>
            <a:spLocks noGrp="1"/>
          </p:cNvSpPr>
          <p:nvPr>
            <p:ph idx="1"/>
          </p:nvPr>
        </p:nvSpPr>
        <p:spPr/>
        <p:txBody>
          <a:bodyPr>
            <a:normAutofit fontScale="85000" lnSpcReduction="20000"/>
          </a:bodyPr>
          <a:lstStyle/>
          <a:p>
            <a:pPr marL="114300" indent="0" algn="just">
              <a:buNone/>
            </a:pPr>
            <a:endParaRPr lang="eu-ES" dirty="0"/>
          </a:p>
          <a:p>
            <a:pPr algn="just"/>
            <a:r>
              <a:rPr lang="eu-ES" dirty="0"/>
              <a:t>Erabilgarritasunaren testa, tresna,  sistema zein webgune baten erabilgarritasuna neurtzeko neurri </a:t>
            </a:r>
            <a:r>
              <a:rPr lang="eu-ES" b="1" dirty="0"/>
              <a:t>zehatz</a:t>
            </a:r>
            <a:r>
              <a:rPr lang="eu-ES" dirty="0"/>
              <a:t> eta </a:t>
            </a:r>
            <a:r>
              <a:rPr lang="eu-ES" b="1" dirty="0"/>
              <a:t>objektiboa</a:t>
            </a:r>
            <a:r>
              <a:rPr lang="eu-ES" dirty="0"/>
              <a:t> da.</a:t>
            </a:r>
          </a:p>
          <a:p>
            <a:pPr marL="114300" indent="0" algn="just">
              <a:buNone/>
            </a:pPr>
            <a:endParaRPr lang="eu-ES" dirty="0"/>
          </a:p>
          <a:p>
            <a:pPr algn="just"/>
            <a:r>
              <a:rPr lang="eu-ES" dirty="0"/>
              <a:t>Erabiltzaile errealak benetako zereginak burutuz lortzen da.</a:t>
            </a:r>
          </a:p>
          <a:p>
            <a:pPr marL="114300" indent="0" algn="just">
              <a:buNone/>
            </a:pPr>
            <a:endParaRPr lang="eu-ES" dirty="0"/>
          </a:p>
          <a:p>
            <a:pPr algn="just"/>
            <a:r>
              <a:rPr lang="eu-ES" dirty="0"/>
              <a:t>Hainbat elementu izan behar ditugu kontuan:</a:t>
            </a:r>
          </a:p>
          <a:p>
            <a:pPr marL="114300" indent="0" algn="just">
              <a:buNone/>
            </a:pPr>
            <a:endParaRPr lang="eu-ES" dirty="0"/>
          </a:p>
          <a:p>
            <a:pPr lvl="1" algn="just"/>
            <a:r>
              <a:rPr lang="eu-ES" b="1" dirty="0"/>
              <a:t>Momentua</a:t>
            </a:r>
            <a:r>
              <a:rPr lang="eu-ES" dirty="0"/>
              <a:t>: Lehenbailehen egin behar da eta, ahal izanez gero, gunea argitaratu baino lehen. Analisi heuristikoaren ondoren egin behar da beti.</a:t>
            </a:r>
          </a:p>
          <a:p>
            <a:pPr lvl="1" algn="just"/>
            <a:endParaRPr lang="eu-ES" dirty="0"/>
          </a:p>
          <a:p>
            <a:pPr lvl="1" algn="just"/>
            <a:r>
              <a:rPr lang="eu-ES" b="1" dirty="0"/>
              <a:t>Pertsonak</a:t>
            </a:r>
            <a:r>
              <a:rPr lang="eu-ES" dirty="0"/>
              <a:t>: Proba egiten duten pertsonen kopurua kontuan eta espektro heterogeneoa izatea beharrezkoa da, ezintasun maila desberdina duten pertsonak eta esperientzia maila desberdinak dituztenak kontuan hartuz.</a:t>
            </a:r>
          </a:p>
          <a:p>
            <a:pPr lvl="1" algn="just"/>
            <a:endParaRPr lang="eu-ES" dirty="0"/>
          </a:p>
          <a:p>
            <a:pPr lvl="1" algn="just"/>
            <a:r>
              <a:rPr lang="eu-ES" b="1" dirty="0"/>
              <a:t>Iraupena</a:t>
            </a:r>
            <a:r>
              <a:rPr lang="eu-ES" dirty="0"/>
              <a:t>: Igarotako denbora, egiten duten pertsonen kopuruarekin lotua egon ohi da.</a:t>
            </a:r>
          </a:p>
        </p:txBody>
      </p:sp>
      <p:sp>
        <p:nvSpPr>
          <p:cNvPr id="4" name="3 Marcador de número de diapositiva"/>
          <p:cNvSpPr>
            <a:spLocks noGrp="1"/>
          </p:cNvSpPr>
          <p:nvPr>
            <p:ph type="sldNum" sz="quarter" idx="12"/>
          </p:nvPr>
        </p:nvSpPr>
        <p:spPr/>
        <p:txBody>
          <a:bodyPr/>
          <a:lstStyle/>
          <a:p>
            <a:fld id="{6E2D2B3B-882E-40F3-A32F-6DD516915044}" type="slidenum">
              <a:rPr lang="en-US" smtClean="0"/>
              <a:pPr/>
              <a:t>35</a:t>
            </a:fld>
            <a:endParaRPr lang="en-US"/>
          </a:p>
        </p:txBody>
      </p:sp>
    </p:spTree>
    <p:extLst>
      <p:ext uri="{BB962C8B-B14F-4D97-AF65-F5344CB8AC3E}">
        <p14:creationId xmlns:p14="http://schemas.microsoft.com/office/powerpoint/2010/main" val="338086790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err="1"/>
              <a:t>Erabilgarritasunaren</a:t>
            </a:r>
            <a:r>
              <a:rPr lang="es-ES" dirty="0"/>
              <a:t> </a:t>
            </a:r>
            <a:r>
              <a:rPr lang="es-ES" dirty="0" err="1"/>
              <a:t>analisia</a:t>
            </a:r>
            <a:r>
              <a:rPr lang="es-ES" dirty="0"/>
              <a:t>: </a:t>
            </a:r>
            <a:r>
              <a:rPr lang="eu-ES" dirty="0"/>
              <a:t>erabilgarritasun testa</a:t>
            </a:r>
            <a:endParaRPr lang="es-ES" dirty="0"/>
          </a:p>
        </p:txBody>
      </p:sp>
      <p:sp>
        <p:nvSpPr>
          <p:cNvPr id="3" name="2 Marcador de contenido"/>
          <p:cNvSpPr>
            <a:spLocks noGrp="1"/>
          </p:cNvSpPr>
          <p:nvPr>
            <p:ph idx="1"/>
          </p:nvPr>
        </p:nvSpPr>
        <p:spPr/>
        <p:txBody>
          <a:bodyPr>
            <a:normAutofit/>
          </a:bodyPr>
          <a:lstStyle/>
          <a:p>
            <a:pPr marL="114300" indent="0" algn="just">
              <a:buNone/>
            </a:pPr>
            <a:endParaRPr lang="eu-ES" dirty="0"/>
          </a:p>
          <a:p>
            <a:pPr lvl="1" algn="just"/>
            <a:r>
              <a:rPr lang="eu-ES" b="1" dirty="0"/>
              <a:t>Materiala</a:t>
            </a:r>
            <a:r>
              <a:rPr lang="eu-ES" dirty="0"/>
              <a:t>: beharrezkoa den teknologia guztia erabilgarri egon behar da, ezintasuna duten erabiltzaileentzako laguntza teknikoa barne. Saiakuntzak konexio motelekin eta gailu eramangarriekin ere egin beharko lirateke.</a:t>
            </a:r>
          </a:p>
          <a:p>
            <a:pPr lvl="1" algn="just"/>
            <a:endParaRPr lang="eu-ES" dirty="0"/>
          </a:p>
          <a:p>
            <a:pPr lvl="1" algn="just"/>
            <a:r>
              <a:rPr lang="eu-ES" b="1" dirty="0"/>
              <a:t>Testa</a:t>
            </a:r>
            <a:r>
              <a:rPr lang="eu-ES" dirty="0"/>
              <a:t>: Ondo planifikatua izan behar da;</a:t>
            </a:r>
          </a:p>
          <a:p>
            <a:pPr marL="411480" lvl="1" indent="0" algn="just">
              <a:buNone/>
            </a:pPr>
            <a:r>
              <a:rPr lang="eu-ES" dirty="0"/>
              <a:t> Zein zeregin eskatzen zaizkie erabiltzaileei? Zein unetan burutuko dute zeregin horietako bakoitza? Zenbat denbora hartzen da egokitzat zeregin hau burutzeko?</a:t>
            </a:r>
          </a:p>
        </p:txBody>
      </p:sp>
      <p:sp>
        <p:nvSpPr>
          <p:cNvPr id="4" name="3 Marcador de número de diapositiva"/>
          <p:cNvSpPr>
            <a:spLocks noGrp="1"/>
          </p:cNvSpPr>
          <p:nvPr>
            <p:ph type="sldNum" sz="quarter" idx="12"/>
          </p:nvPr>
        </p:nvSpPr>
        <p:spPr/>
        <p:txBody>
          <a:bodyPr/>
          <a:lstStyle/>
          <a:p>
            <a:fld id="{6E2D2B3B-882E-40F3-A32F-6DD516915044}" type="slidenum">
              <a:rPr lang="en-US" smtClean="0"/>
              <a:pPr/>
              <a:t>36</a:t>
            </a:fld>
            <a:endParaRPr lang="en-US"/>
          </a:p>
        </p:txBody>
      </p:sp>
    </p:spTree>
    <p:extLst>
      <p:ext uri="{BB962C8B-B14F-4D97-AF65-F5344CB8AC3E}">
        <p14:creationId xmlns:p14="http://schemas.microsoft.com/office/powerpoint/2010/main" val="242369954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err="1"/>
              <a:t>Erabilgarritasunaren</a:t>
            </a:r>
            <a:r>
              <a:rPr lang="es-ES" dirty="0"/>
              <a:t> </a:t>
            </a:r>
            <a:r>
              <a:rPr lang="es-ES" dirty="0" err="1"/>
              <a:t>analisia</a:t>
            </a:r>
            <a:r>
              <a:rPr lang="es-ES" dirty="0"/>
              <a:t>: </a:t>
            </a:r>
            <a:r>
              <a:rPr lang="eu-ES" dirty="0"/>
              <a:t>inkestak</a:t>
            </a:r>
            <a:endParaRPr lang="es-ES" dirty="0"/>
          </a:p>
        </p:txBody>
      </p:sp>
      <p:sp>
        <p:nvSpPr>
          <p:cNvPr id="3" name="2 Marcador de contenido"/>
          <p:cNvSpPr>
            <a:spLocks noGrp="1"/>
          </p:cNvSpPr>
          <p:nvPr>
            <p:ph idx="1"/>
          </p:nvPr>
        </p:nvSpPr>
        <p:spPr/>
        <p:txBody>
          <a:bodyPr>
            <a:normAutofit/>
          </a:bodyPr>
          <a:lstStyle/>
          <a:p>
            <a:pPr algn="just"/>
            <a:endParaRPr lang="eu-ES" dirty="0"/>
          </a:p>
          <a:p>
            <a:pPr algn="just"/>
            <a:r>
              <a:rPr lang="eu-ES" dirty="0"/>
              <a:t>Inkesta bat egiten da webgunearen ohiko erabiltzaileen artean, beraien gogobetetze maila neurtzeko.</a:t>
            </a:r>
          </a:p>
          <a:p>
            <a:pPr marL="114300" indent="0" algn="just">
              <a:buNone/>
            </a:pPr>
            <a:endParaRPr lang="eu-ES" dirty="0"/>
          </a:p>
          <a:p>
            <a:pPr algn="just"/>
            <a:r>
              <a:rPr lang="eu-ES" dirty="0"/>
              <a:t>Ez da metodo oso gomendagarria, orria, izan ditzakeen hutsegite guztiekin zabaltzera behartzen baitu, hauek aurrez zuzendu gabe.</a:t>
            </a:r>
          </a:p>
          <a:p>
            <a:pPr marL="114300" indent="0" algn="just">
              <a:buNone/>
            </a:pPr>
            <a:endParaRPr lang="eu-ES" dirty="0"/>
          </a:p>
          <a:p>
            <a:pPr algn="just"/>
            <a:r>
              <a:rPr lang="eu-ES" dirty="0"/>
              <a:t>Inkestak ondorengoan fokatzen dira:</a:t>
            </a:r>
          </a:p>
          <a:p>
            <a:pPr lvl="1" algn="just"/>
            <a:r>
              <a:rPr lang="eu-ES" dirty="0"/>
              <a:t>Aukeratzen duten hizkuntzan</a:t>
            </a:r>
          </a:p>
          <a:p>
            <a:pPr lvl="1" algn="just"/>
            <a:r>
              <a:rPr lang="eu-ES" dirty="0"/>
              <a:t>Erabiltzaileen konexio mota eta sarbidea</a:t>
            </a:r>
          </a:p>
          <a:p>
            <a:pPr lvl="1" algn="just"/>
            <a:r>
              <a:rPr lang="eu-ES"/>
              <a:t>Gehien </a:t>
            </a:r>
            <a:r>
              <a:rPr lang="eu-ES" dirty="0"/>
              <a:t>interesatzen zaizkion atalak</a:t>
            </a:r>
          </a:p>
          <a:p>
            <a:pPr algn="just"/>
            <a:endParaRPr lang="eu-ES" dirty="0"/>
          </a:p>
        </p:txBody>
      </p:sp>
      <p:sp>
        <p:nvSpPr>
          <p:cNvPr id="4" name="3 Marcador de número de diapositiva"/>
          <p:cNvSpPr>
            <a:spLocks noGrp="1"/>
          </p:cNvSpPr>
          <p:nvPr>
            <p:ph type="sldNum" sz="quarter" idx="12"/>
          </p:nvPr>
        </p:nvSpPr>
        <p:spPr/>
        <p:txBody>
          <a:bodyPr/>
          <a:lstStyle/>
          <a:p>
            <a:fld id="{6E2D2B3B-882E-40F3-A32F-6DD516915044}" type="slidenum">
              <a:rPr lang="en-US" smtClean="0"/>
              <a:pPr/>
              <a:t>37</a:t>
            </a:fld>
            <a:endParaRPr lang="en-US"/>
          </a:p>
        </p:txBody>
      </p:sp>
    </p:spTree>
    <p:extLst>
      <p:ext uri="{BB962C8B-B14F-4D97-AF65-F5344CB8AC3E}">
        <p14:creationId xmlns:p14="http://schemas.microsoft.com/office/powerpoint/2010/main" val="14200270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err="1"/>
              <a:t>Erabilgarritasunaren</a:t>
            </a:r>
            <a:r>
              <a:rPr lang="es-ES" dirty="0"/>
              <a:t> </a:t>
            </a:r>
            <a:r>
              <a:rPr lang="es-ES" dirty="0" err="1"/>
              <a:t>analisia</a:t>
            </a:r>
            <a:r>
              <a:rPr lang="es-ES" dirty="0"/>
              <a:t>: </a:t>
            </a:r>
            <a:r>
              <a:rPr lang="eu-ES" b="1" dirty="0" err="1"/>
              <a:t>eye</a:t>
            </a:r>
            <a:r>
              <a:rPr lang="eu-ES" b="1" dirty="0"/>
              <a:t> </a:t>
            </a:r>
            <a:r>
              <a:rPr lang="eu-ES" b="1" dirty="0" err="1"/>
              <a:t>tracking</a:t>
            </a:r>
            <a:endParaRPr lang="es-ES" b="1" dirty="0"/>
          </a:p>
        </p:txBody>
      </p:sp>
      <p:sp>
        <p:nvSpPr>
          <p:cNvPr id="3" name="2 Marcador de contenido"/>
          <p:cNvSpPr>
            <a:spLocks noGrp="1"/>
          </p:cNvSpPr>
          <p:nvPr>
            <p:ph idx="1"/>
          </p:nvPr>
        </p:nvSpPr>
        <p:spPr/>
        <p:txBody>
          <a:bodyPr>
            <a:normAutofit/>
          </a:bodyPr>
          <a:lstStyle/>
          <a:p>
            <a:pPr marL="114300" indent="0" algn="just">
              <a:buNone/>
            </a:pPr>
            <a:endParaRPr lang="eu-ES" dirty="0"/>
          </a:p>
          <a:p>
            <a:pPr algn="just"/>
            <a:r>
              <a:rPr lang="eu-ES" dirty="0"/>
              <a:t>Begirada finkatzen duen puntua (nora begiratzen ari garen), edo begien mugimendua buruari dagokionez ebaluatzeko prozesua da.</a:t>
            </a:r>
          </a:p>
          <a:p>
            <a:pPr marL="114300" indent="0" algn="just">
              <a:buNone/>
            </a:pPr>
            <a:r>
              <a:rPr lang="eu-ES" dirty="0"/>
              <a:t> </a:t>
            </a:r>
          </a:p>
          <a:p>
            <a:pPr algn="just"/>
            <a:r>
              <a:rPr lang="eu-ES" dirty="0"/>
              <a:t>Erabiltzaileentzat zein zati diren </a:t>
            </a:r>
            <a:r>
              <a:rPr lang="eu-ES" dirty="0" err="1"/>
              <a:t>ikusterrazagoak</a:t>
            </a:r>
            <a:r>
              <a:rPr lang="eu-ES" dirty="0"/>
              <a:t> egiaztatzeko da eta, horrela   jakingo dugu non jarri, zein den leku egokia, informazioa zein publizitatearentzat.</a:t>
            </a:r>
          </a:p>
          <a:p>
            <a:pPr lvl="1" algn="just"/>
            <a:endParaRPr lang="eu-ES" dirty="0"/>
          </a:p>
          <a:p>
            <a:pPr algn="just"/>
            <a:endParaRPr lang="eu-ES" dirty="0"/>
          </a:p>
          <a:p>
            <a:pPr marL="114300" indent="0" algn="just">
              <a:buNone/>
            </a:pPr>
            <a:endParaRPr lang="eu-ES" dirty="0"/>
          </a:p>
          <a:p>
            <a:pPr algn="just"/>
            <a:endParaRPr lang="eu-ES" dirty="0"/>
          </a:p>
        </p:txBody>
      </p:sp>
      <p:sp>
        <p:nvSpPr>
          <p:cNvPr id="4" name="3 Marcador de número de diapositiva"/>
          <p:cNvSpPr>
            <a:spLocks noGrp="1"/>
          </p:cNvSpPr>
          <p:nvPr>
            <p:ph type="sldNum" sz="quarter" idx="12"/>
          </p:nvPr>
        </p:nvSpPr>
        <p:spPr/>
        <p:txBody>
          <a:bodyPr/>
          <a:lstStyle/>
          <a:p>
            <a:fld id="{6E2D2B3B-882E-40F3-A32F-6DD516915044}" type="slidenum">
              <a:rPr lang="en-US" smtClean="0"/>
              <a:pPr/>
              <a:t>38</a:t>
            </a:fld>
            <a:endParaRPr lang="en-US"/>
          </a:p>
        </p:txBody>
      </p:sp>
    </p:spTree>
    <p:extLst>
      <p:ext uri="{BB962C8B-B14F-4D97-AF65-F5344CB8AC3E}">
        <p14:creationId xmlns:p14="http://schemas.microsoft.com/office/powerpoint/2010/main" val="140340697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err="1"/>
              <a:t>Erabilgarritasunaren</a:t>
            </a:r>
            <a:r>
              <a:rPr lang="es-ES" dirty="0"/>
              <a:t> </a:t>
            </a:r>
            <a:r>
              <a:rPr lang="es-ES" dirty="0" err="1"/>
              <a:t>analisia</a:t>
            </a:r>
            <a:r>
              <a:rPr lang="es-ES" dirty="0"/>
              <a:t>: </a:t>
            </a:r>
            <a:r>
              <a:rPr lang="eu-ES" b="1" dirty="0" err="1"/>
              <a:t>eye</a:t>
            </a:r>
            <a:r>
              <a:rPr lang="eu-ES" b="1" dirty="0"/>
              <a:t> </a:t>
            </a:r>
            <a:r>
              <a:rPr lang="eu-ES" b="1" dirty="0" err="1"/>
              <a:t>tracking</a:t>
            </a:r>
            <a:endParaRPr lang="es-ES" b="1" dirty="0"/>
          </a:p>
        </p:txBody>
      </p:sp>
      <p:sp>
        <p:nvSpPr>
          <p:cNvPr id="3" name="2 Marcador de contenido"/>
          <p:cNvSpPr>
            <a:spLocks noGrp="1"/>
          </p:cNvSpPr>
          <p:nvPr>
            <p:ph idx="1"/>
          </p:nvPr>
        </p:nvSpPr>
        <p:spPr/>
        <p:txBody>
          <a:bodyPr>
            <a:normAutofit/>
          </a:bodyPr>
          <a:lstStyle/>
          <a:p>
            <a:pPr marL="114300" indent="0" algn="just">
              <a:buNone/>
            </a:pPr>
            <a:endParaRPr lang="eu-ES" dirty="0"/>
          </a:p>
          <a:p>
            <a:pPr algn="just"/>
            <a:r>
              <a:rPr lang="eu-ES" b="1" dirty="0" err="1"/>
              <a:t>Eye</a:t>
            </a:r>
            <a:r>
              <a:rPr lang="eu-ES" b="1" dirty="0"/>
              <a:t> </a:t>
            </a:r>
            <a:r>
              <a:rPr lang="eu-ES" b="1" dirty="0" err="1"/>
              <a:t>tracking</a:t>
            </a:r>
            <a:r>
              <a:rPr lang="eu-ES" b="1" dirty="0"/>
              <a:t> </a:t>
            </a:r>
            <a:r>
              <a:rPr lang="eu-ES" dirty="0"/>
              <a:t>ari esker, honako informazioa lor dezakegu:</a:t>
            </a:r>
          </a:p>
          <a:p>
            <a:pPr marL="114300" indent="0" algn="just">
              <a:buNone/>
            </a:pPr>
            <a:endParaRPr lang="eu-ES" dirty="0"/>
          </a:p>
          <a:p>
            <a:pPr lvl="1" algn="just"/>
            <a:r>
              <a:rPr lang="eu-ES" dirty="0"/>
              <a:t>Nora begiratzen duten erabiltzaileak</a:t>
            </a:r>
          </a:p>
          <a:p>
            <a:pPr lvl="1" algn="just"/>
            <a:r>
              <a:rPr lang="eu-ES" dirty="0"/>
              <a:t>Zenbat denbora ari diren begiratzen</a:t>
            </a:r>
          </a:p>
          <a:p>
            <a:pPr lvl="1" algn="just"/>
            <a:r>
              <a:rPr lang="eu-ES" dirty="0"/>
              <a:t>Erabiltzaileen ikusmen ardatza nola mugitzen den webguneen atal ezberdinen artean</a:t>
            </a:r>
          </a:p>
          <a:p>
            <a:pPr lvl="1" algn="just"/>
            <a:r>
              <a:rPr lang="eu-ES" dirty="0"/>
              <a:t>Interfazearen zein zati dauden erabiltzailearentzat  galduta</a:t>
            </a:r>
          </a:p>
          <a:p>
            <a:pPr lvl="1" algn="just"/>
            <a:r>
              <a:rPr lang="eu-ES" dirty="0"/>
              <a:t>Nola nabigatzen duten orriaren osotasunean</a:t>
            </a:r>
          </a:p>
          <a:p>
            <a:pPr lvl="1" algn="just"/>
            <a:r>
              <a:rPr lang="eu-ES" dirty="0"/>
              <a:t>Webgunearen atalen tamainak eta posizioak erabiltzaileen arretan nola  eragiten duen</a:t>
            </a:r>
          </a:p>
          <a:p>
            <a:pPr algn="just"/>
            <a:endParaRPr lang="eu-ES" dirty="0"/>
          </a:p>
          <a:p>
            <a:pPr marL="114300" indent="0" algn="just">
              <a:buNone/>
            </a:pPr>
            <a:endParaRPr lang="eu-ES" dirty="0"/>
          </a:p>
          <a:p>
            <a:pPr algn="just"/>
            <a:endParaRPr lang="eu-ES" dirty="0"/>
          </a:p>
        </p:txBody>
      </p:sp>
      <p:sp>
        <p:nvSpPr>
          <p:cNvPr id="4" name="3 Marcador de número de diapositiva"/>
          <p:cNvSpPr>
            <a:spLocks noGrp="1"/>
          </p:cNvSpPr>
          <p:nvPr>
            <p:ph type="sldNum" sz="quarter" idx="12"/>
          </p:nvPr>
        </p:nvSpPr>
        <p:spPr/>
        <p:txBody>
          <a:bodyPr/>
          <a:lstStyle/>
          <a:p>
            <a:fld id="{6E2D2B3B-882E-40F3-A32F-6DD516915044}" type="slidenum">
              <a:rPr lang="en-US" smtClean="0"/>
              <a:pPr/>
              <a:t>39</a:t>
            </a:fld>
            <a:endParaRPr lang="en-US"/>
          </a:p>
        </p:txBody>
      </p:sp>
    </p:spTree>
    <p:extLst>
      <p:ext uri="{BB962C8B-B14F-4D97-AF65-F5344CB8AC3E}">
        <p14:creationId xmlns:p14="http://schemas.microsoft.com/office/powerpoint/2010/main" val="21070961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err="1"/>
              <a:t>Zer</a:t>
            </a:r>
            <a:r>
              <a:rPr lang="es-ES" dirty="0"/>
              <a:t> da Web </a:t>
            </a:r>
            <a:r>
              <a:rPr lang="es-ES" dirty="0" err="1"/>
              <a:t>erabilgarritasuna</a:t>
            </a:r>
            <a:r>
              <a:rPr lang="es-ES" dirty="0"/>
              <a:t>?</a:t>
            </a:r>
          </a:p>
        </p:txBody>
      </p:sp>
      <p:sp>
        <p:nvSpPr>
          <p:cNvPr id="3" name="2 Marcador de contenido"/>
          <p:cNvSpPr>
            <a:spLocks noGrp="1"/>
          </p:cNvSpPr>
          <p:nvPr>
            <p:ph idx="1"/>
          </p:nvPr>
        </p:nvSpPr>
        <p:spPr>
          <a:xfrm>
            <a:off x="467544" y="2057400"/>
            <a:ext cx="7620000" cy="4800600"/>
          </a:xfrm>
        </p:spPr>
        <p:txBody>
          <a:bodyPr/>
          <a:lstStyle/>
          <a:p>
            <a:pPr fontAlgn="base"/>
            <a:r>
              <a:rPr lang="es-ES" sz="2000" dirty="0" err="1"/>
              <a:t>Interneten</a:t>
            </a:r>
            <a:r>
              <a:rPr lang="es-ES" sz="2000" dirty="0"/>
              <a:t> </a:t>
            </a:r>
            <a:r>
              <a:rPr lang="es-ES" sz="2000" dirty="0" err="1"/>
              <a:t>erabilgarritasuna</a:t>
            </a:r>
            <a:r>
              <a:rPr lang="es-ES" sz="2000" dirty="0"/>
              <a:t> </a:t>
            </a:r>
            <a:r>
              <a:rPr lang="es-ES" sz="2000" u="sng" dirty="0" err="1"/>
              <a:t>behar-beharrezko</a:t>
            </a:r>
            <a:r>
              <a:rPr lang="es-ES" sz="2000" u="sng" dirty="0"/>
              <a:t> </a:t>
            </a:r>
            <a:r>
              <a:rPr lang="es-ES" sz="2000" u="sng" dirty="0" err="1"/>
              <a:t>ezaugarria</a:t>
            </a:r>
            <a:r>
              <a:rPr lang="es-ES" sz="2000" dirty="0"/>
              <a:t> da. </a:t>
            </a:r>
          </a:p>
          <a:p>
            <a:pPr marL="114300" indent="0" fontAlgn="base">
              <a:buNone/>
            </a:pPr>
            <a:endParaRPr lang="es-ES" sz="2000" dirty="0"/>
          </a:p>
          <a:p>
            <a:pPr marL="114300" indent="0" algn="just" fontAlgn="base">
              <a:buNone/>
            </a:pPr>
            <a:r>
              <a:rPr lang="es-ES" sz="2000" dirty="0" err="1"/>
              <a:t>Webgunea</a:t>
            </a:r>
            <a:r>
              <a:rPr lang="es-ES" sz="2000" dirty="0"/>
              <a:t> </a:t>
            </a:r>
            <a:r>
              <a:rPr lang="es-ES" sz="2000" dirty="0" err="1"/>
              <a:t>erabiltzeko</a:t>
            </a:r>
            <a:r>
              <a:rPr lang="es-ES" sz="2000" dirty="0"/>
              <a:t> </a:t>
            </a:r>
            <a:r>
              <a:rPr lang="es-ES" sz="2000" dirty="0" err="1"/>
              <a:t>zaila</a:t>
            </a:r>
            <a:r>
              <a:rPr lang="es-ES" sz="2000" dirty="0"/>
              <a:t> </a:t>
            </a:r>
            <a:r>
              <a:rPr lang="es-ES" sz="2000" dirty="0" err="1"/>
              <a:t>bada</a:t>
            </a:r>
            <a:r>
              <a:rPr lang="es-ES" sz="2000" dirty="0"/>
              <a:t>, </a:t>
            </a:r>
            <a:r>
              <a:rPr lang="es-ES" sz="2000" dirty="0" err="1"/>
              <a:t>beren</a:t>
            </a:r>
            <a:r>
              <a:rPr lang="es-ES" sz="2000" dirty="0"/>
              <a:t> </a:t>
            </a:r>
            <a:r>
              <a:rPr lang="es-ES" sz="2000" dirty="0" err="1"/>
              <a:t>helburuak</a:t>
            </a:r>
            <a:r>
              <a:rPr lang="es-ES" sz="2000" dirty="0"/>
              <a:t> </a:t>
            </a:r>
            <a:r>
              <a:rPr lang="es-ES" sz="2000" dirty="0" err="1"/>
              <a:t>erakusten</a:t>
            </a:r>
            <a:r>
              <a:rPr lang="es-ES" sz="2000" dirty="0"/>
              <a:t> </a:t>
            </a:r>
            <a:r>
              <a:rPr lang="es-ES" sz="2000" dirty="0" err="1"/>
              <a:t>ez</a:t>
            </a:r>
            <a:r>
              <a:rPr lang="es-ES" sz="2000" dirty="0"/>
              <a:t> </a:t>
            </a:r>
            <a:r>
              <a:rPr lang="es-ES" sz="2000" dirty="0" err="1"/>
              <a:t>baditu</a:t>
            </a:r>
            <a:r>
              <a:rPr lang="es-ES" sz="2000" dirty="0"/>
              <a:t>, </a:t>
            </a:r>
            <a:r>
              <a:rPr lang="es-ES" sz="2000" dirty="0" err="1"/>
              <a:t>erabiltzaileak</a:t>
            </a:r>
            <a:r>
              <a:rPr lang="es-ES" sz="2000" dirty="0"/>
              <a:t> </a:t>
            </a:r>
            <a:r>
              <a:rPr lang="es-ES" sz="2000" dirty="0" err="1"/>
              <a:t>galduta</a:t>
            </a:r>
            <a:r>
              <a:rPr lang="es-ES" sz="2000" dirty="0"/>
              <a:t> </a:t>
            </a:r>
            <a:r>
              <a:rPr lang="es-ES" sz="2000" dirty="0" err="1"/>
              <a:t>sentitzen</a:t>
            </a:r>
            <a:r>
              <a:rPr lang="es-ES" sz="2000" dirty="0"/>
              <a:t> </a:t>
            </a:r>
            <a:r>
              <a:rPr lang="es-ES" sz="2000" dirty="0" err="1"/>
              <a:t>badira</a:t>
            </a:r>
            <a:r>
              <a:rPr lang="es-ES" sz="2000" dirty="0"/>
              <a:t>,  </a:t>
            </a:r>
            <a:r>
              <a:rPr lang="es-ES" sz="2000" dirty="0" err="1"/>
              <a:t>orduan</a:t>
            </a:r>
            <a:r>
              <a:rPr lang="es-ES" sz="2000" b="1" dirty="0"/>
              <a:t> </a:t>
            </a:r>
            <a:r>
              <a:rPr lang="es-ES" sz="2000" b="1" dirty="0" err="1"/>
              <a:t>webguneak</a:t>
            </a:r>
            <a:r>
              <a:rPr lang="es-ES" sz="2000" b="1" dirty="0"/>
              <a:t> </a:t>
            </a:r>
            <a:r>
              <a:rPr lang="es-ES" sz="2000" b="1" dirty="0" err="1"/>
              <a:t>huts</a:t>
            </a:r>
            <a:r>
              <a:rPr lang="es-ES" sz="2000" b="1" dirty="0"/>
              <a:t> </a:t>
            </a:r>
            <a:r>
              <a:rPr lang="es-ES" sz="2000" b="1" dirty="0" err="1"/>
              <a:t>egiten</a:t>
            </a:r>
            <a:r>
              <a:rPr lang="es-ES" sz="2000" b="1" dirty="0"/>
              <a:t> du</a:t>
            </a:r>
            <a:r>
              <a:rPr lang="es-ES" sz="2000" dirty="0"/>
              <a:t>.</a:t>
            </a:r>
          </a:p>
        </p:txBody>
      </p:sp>
      <p:sp>
        <p:nvSpPr>
          <p:cNvPr id="4" name="3 Marcador de número de diapositiva"/>
          <p:cNvSpPr>
            <a:spLocks noGrp="1"/>
          </p:cNvSpPr>
          <p:nvPr>
            <p:ph type="sldNum" sz="quarter" idx="12"/>
          </p:nvPr>
        </p:nvSpPr>
        <p:spPr/>
        <p:txBody>
          <a:bodyPr/>
          <a:lstStyle/>
          <a:p>
            <a:fld id="{6E2D2B3B-882E-40F3-A32F-6DD516915044}" type="slidenum">
              <a:rPr lang="en-US" smtClean="0"/>
              <a:pPr/>
              <a:t>4</a:t>
            </a:fld>
            <a:endParaRPr lang="en-US"/>
          </a:p>
        </p:txBody>
      </p:sp>
    </p:spTree>
    <p:extLst>
      <p:ext uri="{BB962C8B-B14F-4D97-AF65-F5344CB8AC3E}">
        <p14:creationId xmlns:p14="http://schemas.microsoft.com/office/powerpoint/2010/main" val="16368894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err="1"/>
              <a:t>Erabilgarritasunaren</a:t>
            </a:r>
            <a:r>
              <a:rPr lang="es-ES" dirty="0"/>
              <a:t> </a:t>
            </a:r>
            <a:r>
              <a:rPr lang="es-ES" dirty="0" err="1"/>
              <a:t>egiaztapen</a:t>
            </a:r>
            <a:r>
              <a:rPr lang="es-ES" dirty="0"/>
              <a:t> </a:t>
            </a:r>
            <a:r>
              <a:rPr lang="es-ES" dirty="0" err="1"/>
              <a:t>tresnak</a:t>
            </a:r>
            <a:endParaRPr lang="es-ES" b="1" dirty="0"/>
          </a:p>
        </p:txBody>
      </p:sp>
      <p:sp>
        <p:nvSpPr>
          <p:cNvPr id="3" name="2 Marcador de contenido"/>
          <p:cNvSpPr>
            <a:spLocks noGrp="1"/>
          </p:cNvSpPr>
          <p:nvPr>
            <p:ph idx="1"/>
          </p:nvPr>
        </p:nvSpPr>
        <p:spPr/>
        <p:txBody>
          <a:bodyPr>
            <a:normAutofit/>
          </a:bodyPr>
          <a:lstStyle/>
          <a:p>
            <a:pPr marL="114300" indent="0" algn="just">
              <a:buNone/>
            </a:pPr>
            <a:endParaRPr lang="eu-ES" dirty="0"/>
          </a:p>
          <a:p>
            <a:pPr algn="just"/>
            <a:r>
              <a:rPr lang="eu-ES" dirty="0"/>
              <a:t>4 egiaztapen tresna talde aurkeztuko ditugu:</a:t>
            </a:r>
          </a:p>
          <a:p>
            <a:pPr marL="114300" indent="0" algn="just">
              <a:buNone/>
            </a:pPr>
            <a:endParaRPr lang="eu-ES" dirty="0"/>
          </a:p>
          <a:p>
            <a:pPr lvl="1" algn="just"/>
            <a:r>
              <a:rPr lang="eu-ES" b="1" i="1" dirty="0"/>
              <a:t>Bero-mapa</a:t>
            </a:r>
            <a:r>
              <a:rPr lang="eu-ES" dirty="0"/>
              <a:t>tan oinarritutako tresnak.</a:t>
            </a:r>
          </a:p>
          <a:p>
            <a:pPr marL="411480" lvl="1" indent="0" algn="just">
              <a:buNone/>
            </a:pPr>
            <a:endParaRPr lang="eu-ES" dirty="0"/>
          </a:p>
          <a:p>
            <a:pPr lvl="1" algn="just"/>
            <a:r>
              <a:rPr lang="eu-ES" b="1" dirty="0"/>
              <a:t>Pantaila grabazioa</a:t>
            </a:r>
            <a:r>
              <a:rPr lang="eu-ES" dirty="0"/>
              <a:t>n oinarritutako tresnak.</a:t>
            </a:r>
          </a:p>
          <a:p>
            <a:pPr lvl="1" algn="just"/>
            <a:endParaRPr lang="eu-ES" dirty="0"/>
          </a:p>
          <a:p>
            <a:pPr lvl="1" algn="just"/>
            <a:r>
              <a:rPr lang="eu-ES" b="1" dirty="0"/>
              <a:t>Erabiltzaileen simulazioa.</a:t>
            </a:r>
          </a:p>
          <a:p>
            <a:pPr lvl="1" algn="just"/>
            <a:endParaRPr lang="eu-ES" dirty="0"/>
          </a:p>
          <a:p>
            <a:pPr lvl="1" algn="just"/>
            <a:r>
              <a:rPr lang="eu-ES" dirty="0"/>
              <a:t>Erabiltzaileen  iruzkinak eta iritziak lortzen dituzten tresnak. </a:t>
            </a:r>
          </a:p>
          <a:p>
            <a:pPr lvl="1" algn="just"/>
            <a:endParaRPr lang="eu-ES" dirty="0"/>
          </a:p>
          <a:p>
            <a:pPr algn="just"/>
            <a:endParaRPr lang="eu-ES" dirty="0"/>
          </a:p>
          <a:p>
            <a:pPr marL="114300" indent="0" algn="just">
              <a:buNone/>
            </a:pPr>
            <a:endParaRPr lang="eu-ES" dirty="0"/>
          </a:p>
          <a:p>
            <a:pPr algn="just"/>
            <a:endParaRPr lang="eu-ES" dirty="0"/>
          </a:p>
        </p:txBody>
      </p:sp>
      <p:sp>
        <p:nvSpPr>
          <p:cNvPr id="4" name="3 Marcador de número de diapositiva"/>
          <p:cNvSpPr>
            <a:spLocks noGrp="1"/>
          </p:cNvSpPr>
          <p:nvPr>
            <p:ph type="sldNum" sz="quarter" idx="12"/>
          </p:nvPr>
        </p:nvSpPr>
        <p:spPr/>
        <p:txBody>
          <a:bodyPr/>
          <a:lstStyle/>
          <a:p>
            <a:fld id="{6E2D2B3B-882E-40F3-A32F-6DD516915044}" type="slidenum">
              <a:rPr lang="en-US" smtClean="0"/>
              <a:pPr/>
              <a:t>40</a:t>
            </a:fld>
            <a:endParaRPr lang="en-US"/>
          </a:p>
        </p:txBody>
      </p:sp>
    </p:spTree>
    <p:extLst>
      <p:ext uri="{BB962C8B-B14F-4D97-AF65-F5344CB8AC3E}">
        <p14:creationId xmlns:p14="http://schemas.microsoft.com/office/powerpoint/2010/main" val="152054235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err="1"/>
              <a:t>Erabilgarritasunaren</a:t>
            </a:r>
            <a:r>
              <a:rPr lang="es-ES" dirty="0"/>
              <a:t> </a:t>
            </a:r>
            <a:r>
              <a:rPr lang="es-ES" dirty="0" err="1"/>
              <a:t>egiaztapen</a:t>
            </a:r>
            <a:r>
              <a:rPr lang="es-ES" dirty="0"/>
              <a:t> </a:t>
            </a:r>
            <a:r>
              <a:rPr lang="es-ES" dirty="0" err="1"/>
              <a:t>tresnak</a:t>
            </a:r>
            <a:endParaRPr lang="es-ES" b="1" dirty="0"/>
          </a:p>
        </p:txBody>
      </p:sp>
      <p:sp>
        <p:nvSpPr>
          <p:cNvPr id="3" name="2 Marcador de contenido"/>
          <p:cNvSpPr>
            <a:spLocks noGrp="1"/>
          </p:cNvSpPr>
          <p:nvPr>
            <p:ph idx="1"/>
          </p:nvPr>
        </p:nvSpPr>
        <p:spPr/>
        <p:txBody>
          <a:bodyPr>
            <a:normAutofit lnSpcReduction="10000"/>
          </a:bodyPr>
          <a:lstStyle/>
          <a:p>
            <a:pPr marL="114300" indent="0" algn="just">
              <a:buNone/>
            </a:pPr>
            <a:endParaRPr lang="eu-ES" dirty="0"/>
          </a:p>
          <a:p>
            <a:pPr algn="just"/>
            <a:r>
              <a:rPr lang="eu-ES" b="1" i="1" dirty="0"/>
              <a:t>Bero-mapa</a:t>
            </a:r>
            <a:r>
              <a:rPr lang="eu-ES" dirty="0"/>
              <a:t>tan oinarritutako tresnak :</a:t>
            </a:r>
          </a:p>
          <a:p>
            <a:pPr marL="114300" indent="0" algn="just">
              <a:buNone/>
            </a:pPr>
            <a:endParaRPr lang="eu-ES" dirty="0"/>
          </a:p>
          <a:p>
            <a:pPr lvl="1" algn="just"/>
            <a:r>
              <a:rPr lang="eu-ES" dirty="0"/>
              <a:t>Mapa hauetan nabarmentzen dira, kolore biziagoz, webgunea bisitatzen duten erabiltzaileen </a:t>
            </a:r>
            <a:r>
              <a:rPr lang="eu-ES" dirty="0" err="1"/>
              <a:t>click</a:t>
            </a:r>
            <a:r>
              <a:rPr lang="eu-ES" dirty="0"/>
              <a:t> gehiago jasotzen duten web guneak.</a:t>
            </a:r>
          </a:p>
          <a:p>
            <a:pPr lvl="2" algn="just"/>
            <a:r>
              <a:rPr lang="eu-ES" dirty="0" err="1"/>
              <a:t>ClickHeat</a:t>
            </a:r>
            <a:r>
              <a:rPr lang="eu-ES" dirty="0"/>
              <a:t>   (https://www.dugwood.com/clickheat/index.html)</a:t>
            </a:r>
          </a:p>
          <a:p>
            <a:pPr lvl="2" algn="just"/>
            <a:r>
              <a:rPr lang="eu-ES" dirty="0" err="1"/>
              <a:t>CrazyEgg</a:t>
            </a:r>
            <a:r>
              <a:rPr lang="eu-ES" dirty="0"/>
              <a:t>   (</a:t>
            </a:r>
            <a:r>
              <a:rPr lang="eu-ES" dirty="0">
                <a:hlinkClick r:id="rId2"/>
              </a:rPr>
              <a:t>http://www.crazyegg.com/</a:t>
            </a:r>
            <a:r>
              <a:rPr lang="eu-ES" dirty="0"/>
              <a:t> )</a:t>
            </a:r>
          </a:p>
          <a:p>
            <a:pPr lvl="2" algn="just"/>
            <a:r>
              <a:rPr lang="eu-ES" dirty="0" err="1"/>
              <a:t>Clickdensity</a:t>
            </a:r>
            <a:r>
              <a:rPr lang="eu-ES" dirty="0"/>
              <a:t>  (https://pixelcoblog.com/clickdensity-mapas-de-calor-de-tu-web/)</a:t>
            </a:r>
          </a:p>
          <a:p>
            <a:pPr marL="777240" lvl="2" indent="0" algn="just">
              <a:buNone/>
            </a:pPr>
            <a:endParaRPr lang="eu-ES" dirty="0"/>
          </a:p>
          <a:p>
            <a:pPr marL="777240" lvl="2" indent="0" algn="just">
              <a:buNone/>
            </a:pPr>
            <a:endParaRPr lang="eu-ES" dirty="0"/>
          </a:p>
          <a:p>
            <a:pPr marL="777240" lvl="2" indent="0" algn="just">
              <a:buNone/>
            </a:pPr>
            <a:r>
              <a:rPr lang="eu-ES" dirty="0"/>
              <a:t>Tresna hauen </a:t>
            </a:r>
            <a:r>
              <a:rPr lang="eu-ES" dirty="0" err="1"/>
              <a:t>alternatiba</a:t>
            </a:r>
            <a:r>
              <a:rPr lang="eu-ES" dirty="0"/>
              <a:t> gisa </a:t>
            </a:r>
            <a:r>
              <a:rPr lang="eu-ES" b="1" dirty="0" err="1"/>
              <a:t>eye</a:t>
            </a:r>
            <a:r>
              <a:rPr lang="eu-ES" b="1" dirty="0"/>
              <a:t> </a:t>
            </a:r>
            <a:r>
              <a:rPr lang="eu-ES" b="1" dirty="0" err="1"/>
              <a:t>tracking</a:t>
            </a:r>
            <a:r>
              <a:rPr lang="eu-ES" b="1" dirty="0"/>
              <a:t> </a:t>
            </a:r>
            <a:r>
              <a:rPr lang="eu-ES" dirty="0"/>
              <a:t>probak hartzen dira.</a:t>
            </a:r>
          </a:p>
          <a:p>
            <a:pPr marL="411480" lvl="1" indent="0" algn="just">
              <a:buNone/>
            </a:pPr>
            <a:r>
              <a:rPr lang="eu-ES" dirty="0"/>
              <a:t> </a:t>
            </a:r>
          </a:p>
          <a:p>
            <a:pPr lvl="1" algn="just"/>
            <a:endParaRPr lang="eu-ES" dirty="0"/>
          </a:p>
          <a:p>
            <a:pPr algn="just"/>
            <a:endParaRPr lang="eu-ES" dirty="0"/>
          </a:p>
          <a:p>
            <a:pPr marL="114300" indent="0" algn="just">
              <a:buNone/>
            </a:pPr>
            <a:endParaRPr lang="eu-ES" dirty="0"/>
          </a:p>
          <a:p>
            <a:pPr algn="just"/>
            <a:endParaRPr lang="eu-ES" dirty="0"/>
          </a:p>
        </p:txBody>
      </p:sp>
      <p:sp>
        <p:nvSpPr>
          <p:cNvPr id="4" name="3 Marcador de número de diapositiva"/>
          <p:cNvSpPr>
            <a:spLocks noGrp="1"/>
          </p:cNvSpPr>
          <p:nvPr>
            <p:ph type="sldNum" sz="quarter" idx="12"/>
          </p:nvPr>
        </p:nvSpPr>
        <p:spPr/>
        <p:txBody>
          <a:bodyPr/>
          <a:lstStyle/>
          <a:p>
            <a:fld id="{6E2D2B3B-882E-40F3-A32F-6DD516915044}" type="slidenum">
              <a:rPr lang="en-US" smtClean="0"/>
              <a:pPr/>
              <a:t>41</a:t>
            </a:fld>
            <a:endParaRPr lang="en-US"/>
          </a:p>
        </p:txBody>
      </p:sp>
    </p:spTree>
    <p:extLst>
      <p:ext uri="{BB962C8B-B14F-4D97-AF65-F5344CB8AC3E}">
        <p14:creationId xmlns:p14="http://schemas.microsoft.com/office/powerpoint/2010/main" val="136395314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err="1"/>
              <a:t>Erabilgarritasunaren</a:t>
            </a:r>
            <a:r>
              <a:rPr lang="es-ES" dirty="0"/>
              <a:t> </a:t>
            </a:r>
            <a:r>
              <a:rPr lang="es-ES" dirty="0" err="1"/>
              <a:t>egiaztapen</a:t>
            </a:r>
            <a:r>
              <a:rPr lang="es-ES" dirty="0"/>
              <a:t> </a:t>
            </a:r>
            <a:r>
              <a:rPr lang="es-ES" dirty="0" err="1"/>
              <a:t>tresnak</a:t>
            </a:r>
            <a:endParaRPr lang="es-ES" b="1" dirty="0"/>
          </a:p>
        </p:txBody>
      </p:sp>
      <p:sp>
        <p:nvSpPr>
          <p:cNvPr id="3" name="2 Marcador de contenido"/>
          <p:cNvSpPr>
            <a:spLocks noGrp="1"/>
          </p:cNvSpPr>
          <p:nvPr>
            <p:ph idx="1"/>
          </p:nvPr>
        </p:nvSpPr>
        <p:spPr/>
        <p:txBody>
          <a:bodyPr>
            <a:normAutofit/>
          </a:bodyPr>
          <a:lstStyle/>
          <a:p>
            <a:pPr marL="114300" indent="0" algn="just">
              <a:buNone/>
            </a:pPr>
            <a:endParaRPr lang="eu-ES" dirty="0"/>
          </a:p>
          <a:p>
            <a:pPr algn="just"/>
            <a:r>
              <a:rPr lang="eu-ES" b="1" i="1" dirty="0"/>
              <a:t>Pantaila grabazio</a:t>
            </a:r>
            <a:r>
              <a:rPr lang="eu-ES" dirty="0"/>
              <a:t>an oinarritutako tresnak :</a:t>
            </a:r>
          </a:p>
          <a:p>
            <a:pPr marL="114300" indent="0" algn="just">
              <a:buNone/>
            </a:pPr>
            <a:endParaRPr lang="eu-ES" dirty="0"/>
          </a:p>
          <a:p>
            <a:pPr lvl="1" algn="just"/>
            <a:r>
              <a:rPr lang="eu-ES" dirty="0"/>
              <a:t>Web orri bateko bisitariei segimendua egiten dieten tresnak dira, eta, aldi berean, bideo bat sortzen dute erabiltzaileak egindako jardueraren erregistro </a:t>
            </a:r>
            <a:r>
              <a:rPr lang="eu-ES" dirty="0" err="1"/>
              <a:t>bezela</a:t>
            </a:r>
            <a:r>
              <a:rPr lang="eu-ES" dirty="0"/>
              <a:t>.</a:t>
            </a:r>
          </a:p>
          <a:p>
            <a:pPr lvl="2" algn="just"/>
            <a:endParaRPr lang="eu-ES" dirty="0"/>
          </a:p>
          <a:p>
            <a:pPr lvl="2" algn="just"/>
            <a:r>
              <a:rPr lang="eu-ES" dirty="0" err="1"/>
              <a:t>Navflow</a:t>
            </a:r>
            <a:r>
              <a:rPr lang="eu-ES" dirty="0"/>
              <a:t>   (</a:t>
            </a:r>
            <a:r>
              <a:rPr lang="eu-ES" dirty="0">
                <a:hlinkClick r:id="rId2"/>
              </a:rPr>
              <a:t>http://navflow.com/</a:t>
            </a:r>
            <a:r>
              <a:rPr lang="eu-ES" dirty="0"/>
              <a:t> )</a:t>
            </a:r>
          </a:p>
          <a:p>
            <a:pPr lvl="1" algn="just"/>
            <a:endParaRPr lang="eu-ES" dirty="0"/>
          </a:p>
          <a:p>
            <a:pPr algn="just"/>
            <a:endParaRPr lang="eu-ES" dirty="0"/>
          </a:p>
          <a:p>
            <a:pPr marL="114300" indent="0" algn="just">
              <a:buNone/>
            </a:pPr>
            <a:endParaRPr lang="eu-ES" dirty="0"/>
          </a:p>
          <a:p>
            <a:pPr algn="just"/>
            <a:endParaRPr lang="eu-ES" dirty="0"/>
          </a:p>
        </p:txBody>
      </p:sp>
      <p:sp>
        <p:nvSpPr>
          <p:cNvPr id="4" name="3 Marcador de número de diapositiva"/>
          <p:cNvSpPr>
            <a:spLocks noGrp="1"/>
          </p:cNvSpPr>
          <p:nvPr>
            <p:ph type="sldNum" sz="quarter" idx="12"/>
          </p:nvPr>
        </p:nvSpPr>
        <p:spPr/>
        <p:txBody>
          <a:bodyPr/>
          <a:lstStyle/>
          <a:p>
            <a:fld id="{6E2D2B3B-882E-40F3-A32F-6DD516915044}" type="slidenum">
              <a:rPr lang="en-US" smtClean="0"/>
              <a:pPr/>
              <a:t>42</a:t>
            </a:fld>
            <a:endParaRPr lang="en-US"/>
          </a:p>
        </p:txBody>
      </p:sp>
    </p:spTree>
    <p:extLst>
      <p:ext uri="{BB962C8B-B14F-4D97-AF65-F5344CB8AC3E}">
        <p14:creationId xmlns:p14="http://schemas.microsoft.com/office/powerpoint/2010/main" val="241538841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err="1"/>
              <a:t>Erabilgarritasunaren</a:t>
            </a:r>
            <a:r>
              <a:rPr lang="es-ES" dirty="0"/>
              <a:t> </a:t>
            </a:r>
            <a:r>
              <a:rPr lang="es-ES" dirty="0" err="1"/>
              <a:t>egiaztapen</a:t>
            </a:r>
            <a:r>
              <a:rPr lang="es-ES" dirty="0"/>
              <a:t> </a:t>
            </a:r>
            <a:r>
              <a:rPr lang="es-ES" dirty="0" err="1"/>
              <a:t>tresnak</a:t>
            </a:r>
            <a:endParaRPr lang="es-ES" b="1" dirty="0"/>
          </a:p>
        </p:txBody>
      </p:sp>
      <p:sp>
        <p:nvSpPr>
          <p:cNvPr id="3" name="2 Marcador de contenido"/>
          <p:cNvSpPr>
            <a:spLocks noGrp="1"/>
          </p:cNvSpPr>
          <p:nvPr>
            <p:ph idx="1"/>
          </p:nvPr>
        </p:nvSpPr>
        <p:spPr/>
        <p:txBody>
          <a:bodyPr>
            <a:normAutofit/>
          </a:bodyPr>
          <a:lstStyle/>
          <a:p>
            <a:pPr marL="114300" indent="0" algn="just">
              <a:buNone/>
            </a:pPr>
            <a:endParaRPr lang="eu-ES" dirty="0"/>
          </a:p>
          <a:p>
            <a:pPr algn="just"/>
            <a:r>
              <a:rPr lang="eu-ES" b="1" dirty="0"/>
              <a:t>Erabiltzaileen simulazioa </a:t>
            </a:r>
            <a:r>
              <a:rPr lang="eu-ES" dirty="0"/>
              <a:t>:</a:t>
            </a:r>
          </a:p>
          <a:p>
            <a:pPr marL="114300" indent="0" algn="just">
              <a:buNone/>
            </a:pPr>
            <a:endParaRPr lang="eu-ES" dirty="0"/>
          </a:p>
          <a:p>
            <a:pPr lvl="1" algn="just"/>
            <a:r>
              <a:rPr lang="eu-ES" dirty="0"/>
              <a:t>Erabiltzaile artifizialek web orri baten erabilera birsortzeko aukera ematen dute erabiltzaile errealekin erabilgarritasun tradizionalen bidez lortutakoen antzeko emaitzak lortzeko.</a:t>
            </a:r>
          </a:p>
          <a:p>
            <a:pPr marL="411480" lvl="1" indent="0" algn="just">
              <a:buNone/>
            </a:pPr>
            <a:endParaRPr lang="eu-ES" dirty="0"/>
          </a:p>
          <a:p>
            <a:pPr lvl="2" algn="just"/>
            <a:r>
              <a:rPr lang="eu-ES" dirty="0" err="1"/>
              <a:t>Selenium</a:t>
            </a:r>
            <a:r>
              <a:rPr lang="eu-ES" dirty="0"/>
              <a:t> IDE (</a:t>
            </a:r>
            <a:r>
              <a:rPr lang="eu-ES" dirty="0">
                <a:hlinkClick r:id="rId2"/>
              </a:rPr>
              <a:t>http://seleniumhq.org/projects/ide/</a:t>
            </a:r>
            <a:r>
              <a:rPr lang="eu-ES" dirty="0"/>
              <a:t>  )</a:t>
            </a:r>
          </a:p>
          <a:p>
            <a:pPr lvl="2" algn="just"/>
            <a:endParaRPr lang="eu-ES" dirty="0"/>
          </a:p>
          <a:p>
            <a:pPr lvl="3" algn="just"/>
            <a:r>
              <a:rPr lang="es-ES" dirty="0"/>
              <a:t>Firefox </a:t>
            </a:r>
            <a:r>
              <a:rPr lang="es-ES" dirty="0" err="1"/>
              <a:t>plugin</a:t>
            </a:r>
            <a:r>
              <a:rPr lang="es-ES" dirty="0"/>
              <a:t>  </a:t>
            </a:r>
            <a:r>
              <a:rPr lang="es-ES" dirty="0" err="1"/>
              <a:t>bat</a:t>
            </a:r>
            <a:r>
              <a:rPr lang="es-ES" dirty="0"/>
              <a:t> </a:t>
            </a:r>
            <a:r>
              <a:rPr lang="eu-ES" dirty="0"/>
              <a:t>webguneak probatzeko,  hau da, </a:t>
            </a:r>
            <a:r>
              <a:rPr lang="eu-ES" dirty="0" err="1"/>
              <a:t>script</a:t>
            </a:r>
            <a:r>
              <a:rPr lang="eu-ES" dirty="0"/>
              <a:t>  </a:t>
            </a:r>
            <a:r>
              <a:rPr lang="eu-ES" dirty="0" err="1"/>
              <a:t>en</a:t>
            </a:r>
            <a:r>
              <a:rPr lang="eu-ES" dirty="0"/>
              <a:t> jokabide bidez  edo fikziozko erabiltzaile baten ekintzak zehaztea ahalbidetzen duen tresna  da eta jokabide horien emaitzak zein izan litezkeen ebaluatzeko balio du.</a:t>
            </a:r>
          </a:p>
          <a:p>
            <a:pPr lvl="2" algn="just"/>
            <a:endParaRPr lang="eu-ES" dirty="0"/>
          </a:p>
          <a:p>
            <a:pPr lvl="1" algn="just"/>
            <a:endParaRPr lang="eu-ES" dirty="0"/>
          </a:p>
          <a:p>
            <a:pPr algn="just"/>
            <a:endParaRPr lang="eu-ES" dirty="0"/>
          </a:p>
          <a:p>
            <a:pPr marL="114300" indent="0" algn="just">
              <a:buNone/>
            </a:pPr>
            <a:endParaRPr lang="eu-ES" dirty="0"/>
          </a:p>
          <a:p>
            <a:pPr algn="just"/>
            <a:endParaRPr lang="eu-ES" dirty="0"/>
          </a:p>
        </p:txBody>
      </p:sp>
      <p:sp>
        <p:nvSpPr>
          <p:cNvPr id="4" name="3 Marcador de número de diapositiva"/>
          <p:cNvSpPr>
            <a:spLocks noGrp="1"/>
          </p:cNvSpPr>
          <p:nvPr>
            <p:ph type="sldNum" sz="quarter" idx="12"/>
          </p:nvPr>
        </p:nvSpPr>
        <p:spPr/>
        <p:txBody>
          <a:bodyPr/>
          <a:lstStyle/>
          <a:p>
            <a:fld id="{6E2D2B3B-882E-40F3-A32F-6DD516915044}" type="slidenum">
              <a:rPr lang="en-US" smtClean="0"/>
              <a:pPr/>
              <a:t>43</a:t>
            </a:fld>
            <a:endParaRPr lang="en-US"/>
          </a:p>
        </p:txBody>
      </p:sp>
    </p:spTree>
    <p:extLst>
      <p:ext uri="{BB962C8B-B14F-4D97-AF65-F5344CB8AC3E}">
        <p14:creationId xmlns:p14="http://schemas.microsoft.com/office/powerpoint/2010/main" val="340342879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err="1"/>
              <a:t>Erabilgarritasunaren</a:t>
            </a:r>
            <a:r>
              <a:rPr lang="es-ES" dirty="0"/>
              <a:t> </a:t>
            </a:r>
            <a:r>
              <a:rPr lang="es-ES" dirty="0" err="1"/>
              <a:t>egiaztapen</a:t>
            </a:r>
            <a:r>
              <a:rPr lang="es-ES" dirty="0"/>
              <a:t> </a:t>
            </a:r>
            <a:r>
              <a:rPr lang="es-ES" dirty="0" err="1"/>
              <a:t>tresnak</a:t>
            </a:r>
            <a:endParaRPr lang="es-ES" b="1" dirty="0"/>
          </a:p>
        </p:txBody>
      </p:sp>
      <p:sp>
        <p:nvSpPr>
          <p:cNvPr id="3" name="2 Marcador de contenido"/>
          <p:cNvSpPr>
            <a:spLocks noGrp="1"/>
          </p:cNvSpPr>
          <p:nvPr>
            <p:ph idx="1"/>
          </p:nvPr>
        </p:nvSpPr>
        <p:spPr/>
        <p:txBody>
          <a:bodyPr>
            <a:normAutofit/>
          </a:bodyPr>
          <a:lstStyle/>
          <a:p>
            <a:pPr marL="114300" indent="0" algn="just">
              <a:buNone/>
            </a:pPr>
            <a:endParaRPr lang="eu-ES" dirty="0"/>
          </a:p>
          <a:p>
            <a:pPr algn="just"/>
            <a:r>
              <a:rPr lang="eu-ES" b="1" dirty="0"/>
              <a:t>Erabiltzaileen  iruzkinak eta iritziak lortzen dituzten tresnak </a:t>
            </a:r>
            <a:r>
              <a:rPr lang="eu-ES" dirty="0"/>
              <a:t>:</a:t>
            </a:r>
          </a:p>
          <a:p>
            <a:pPr marL="114300" indent="0" algn="just">
              <a:buNone/>
            </a:pPr>
            <a:endParaRPr lang="eu-ES" dirty="0"/>
          </a:p>
          <a:p>
            <a:pPr lvl="1" algn="just"/>
            <a:r>
              <a:rPr lang="eu-ES" dirty="0"/>
              <a:t>Tresna mota honekin, bisitariei web orri baten iruzkinak eta iritziak jaso ditzakezu.</a:t>
            </a:r>
          </a:p>
          <a:p>
            <a:pPr marL="411480" lvl="1" indent="0" algn="just">
              <a:buNone/>
            </a:pPr>
            <a:endParaRPr lang="eu-ES" dirty="0"/>
          </a:p>
          <a:p>
            <a:pPr lvl="2" algn="just"/>
            <a:r>
              <a:rPr lang="eu-ES" dirty="0"/>
              <a:t>Posta elektronikoko kontu baten bidez  edo galdetegi baten bidez bidal daiteke.</a:t>
            </a:r>
          </a:p>
          <a:p>
            <a:pPr lvl="1" algn="just"/>
            <a:endParaRPr lang="eu-ES" dirty="0"/>
          </a:p>
          <a:p>
            <a:pPr algn="just"/>
            <a:endParaRPr lang="eu-ES" dirty="0"/>
          </a:p>
          <a:p>
            <a:pPr marL="114300" indent="0" algn="just">
              <a:buNone/>
            </a:pPr>
            <a:endParaRPr lang="eu-ES" dirty="0"/>
          </a:p>
          <a:p>
            <a:pPr algn="just"/>
            <a:endParaRPr lang="eu-ES" dirty="0"/>
          </a:p>
        </p:txBody>
      </p:sp>
      <p:sp>
        <p:nvSpPr>
          <p:cNvPr id="4" name="3 Marcador de número de diapositiva"/>
          <p:cNvSpPr>
            <a:spLocks noGrp="1"/>
          </p:cNvSpPr>
          <p:nvPr>
            <p:ph type="sldNum" sz="quarter" idx="12"/>
          </p:nvPr>
        </p:nvSpPr>
        <p:spPr/>
        <p:txBody>
          <a:bodyPr/>
          <a:lstStyle/>
          <a:p>
            <a:fld id="{6E2D2B3B-882E-40F3-A32F-6DD516915044}" type="slidenum">
              <a:rPr lang="en-US" smtClean="0"/>
              <a:pPr/>
              <a:t>44</a:t>
            </a:fld>
            <a:endParaRPr lang="en-US"/>
          </a:p>
        </p:txBody>
      </p:sp>
    </p:spTree>
    <p:extLst>
      <p:ext uri="{BB962C8B-B14F-4D97-AF65-F5344CB8AC3E}">
        <p14:creationId xmlns:p14="http://schemas.microsoft.com/office/powerpoint/2010/main" val="236777899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err="1"/>
              <a:t>Erabilgarritasunaren</a:t>
            </a:r>
            <a:r>
              <a:rPr lang="es-ES" dirty="0"/>
              <a:t> </a:t>
            </a:r>
            <a:r>
              <a:rPr lang="es-ES" dirty="0" err="1"/>
              <a:t>egiaztapen</a:t>
            </a:r>
            <a:r>
              <a:rPr lang="es-ES" dirty="0"/>
              <a:t> </a:t>
            </a:r>
            <a:r>
              <a:rPr lang="es-ES" dirty="0" err="1"/>
              <a:t>tresnak</a:t>
            </a:r>
            <a:endParaRPr lang="es-ES" dirty="0"/>
          </a:p>
        </p:txBody>
      </p:sp>
      <p:sp>
        <p:nvSpPr>
          <p:cNvPr id="3" name="2 Marcador de contenido"/>
          <p:cNvSpPr>
            <a:spLocks noGrp="1"/>
          </p:cNvSpPr>
          <p:nvPr>
            <p:ph idx="1"/>
          </p:nvPr>
        </p:nvSpPr>
        <p:spPr/>
        <p:txBody>
          <a:bodyPr>
            <a:normAutofit/>
          </a:bodyPr>
          <a:lstStyle/>
          <a:p>
            <a:pPr marL="411480" lvl="1" indent="0">
              <a:buNone/>
            </a:pPr>
            <a:endParaRPr lang="eu-ES" dirty="0"/>
          </a:p>
          <a:p>
            <a:pPr marL="411480" lvl="1" indent="0">
              <a:buNone/>
            </a:pPr>
            <a:r>
              <a:rPr lang="eu-ES" u="sng" dirty="0"/>
              <a:t>3. AKTIBITATEA</a:t>
            </a:r>
          </a:p>
          <a:p>
            <a:pPr marL="411480" lvl="1" indent="0">
              <a:buNone/>
            </a:pPr>
            <a:endParaRPr lang="eu-ES" dirty="0"/>
          </a:p>
          <a:p>
            <a:pPr marL="411480" lvl="1" indent="0">
              <a:buNone/>
            </a:pPr>
            <a:r>
              <a:rPr lang="eu-ES" dirty="0"/>
              <a:t>Frogatu ikusi ditugun egiaztapen tresna ezberdinak.</a:t>
            </a:r>
          </a:p>
          <a:p>
            <a:pPr marL="411480" lvl="1" indent="0">
              <a:buNone/>
            </a:pPr>
            <a:endParaRPr lang="eu-ES" dirty="0"/>
          </a:p>
          <a:p>
            <a:pPr lvl="1"/>
            <a:endParaRPr lang="eu-ES" dirty="0"/>
          </a:p>
          <a:p>
            <a:pPr marL="411480" lvl="1" indent="0">
              <a:buNone/>
            </a:pPr>
            <a:endParaRPr lang="es-ES" dirty="0"/>
          </a:p>
        </p:txBody>
      </p:sp>
      <p:sp>
        <p:nvSpPr>
          <p:cNvPr id="4" name="3 Marcador de número de diapositiva"/>
          <p:cNvSpPr>
            <a:spLocks noGrp="1"/>
          </p:cNvSpPr>
          <p:nvPr>
            <p:ph type="sldNum" sz="quarter" idx="12"/>
          </p:nvPr>
        </p:nvSpPr>
        <p:spPr/>
        <p:txBody>
          <a:bodyPr/>
          <a:lstStyle/>
          <a:p>
            <a:fld id="{6E2D2B3B-882E-40F3-A32F-6DD516915044}" type="slidenum">
              <a:rPr lang="en-US" smtClean="0"/>
              <a:pPr/>
              <a:t>45</a:t>
            </a:fld>
            <a:endParaRPr lang="en-US"/>
          </a:p>
        </p:txBody>
      </p:sp>
    </p:spTree>
    <p:extLst>
      <p:ext uri="{BB962C8B-B14F-4D97-AF65-F5344CB8AC3E}">
        <p14:creationId xmlns:p14="http://schemas.microsoft.com/office/powerpoint/2010/main" val="23822161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err="1"/>
              <a:t>Helburuak</a:t>
            </a:r>
            <a:endParaRPr lang="es-ES" dirty="0"/>
          </a:p>
        </p:txBody>
      </p:sp>
      <p:sp>
        <p:nvSpPr>
          <p:cNvPr id="3" name="2 Marcador de contenido"/>
          <p:cNvSpPr>
            <a:spLocks noGrp="1"/>
          </p:cNvSpPr>
          <p:nvPr>
            <p:ph idx="1"/>
          </p:nvPr>
        </p:nvSpPr>
        <p:spPr/>
        <p:txBody>
          <a:bodyPr/>
          <a:lstStyle/>
          <a:p>
            <a:pPr algn="just"/>
            <a:r>
              <a:rPr lang="eu-ES" dirty="0"/>
              <a:t>Erabiltzaileei  informazioaren bilaketa azkarra, eroso eta eraginkorra hornitu.</a:t>
            </a:r>
          </a:p>
          <a:p>
            <a:pPr algn="just"/>
            <a:r>
              <a:rPr lang="eu-ES" dirty="0"/>
              <a:t>Webguneetan erabiltzaileen nabigazioa erraztu.</a:t>
            </a:r>
          </a:p>
          <a:p>
            <a:pPr algn="just"/>
            <a:r>
              <a:rPr lang="eu-ES" dirty="0"/>
              <a:t>Webguneekiko</a:t>
            </a:r>
            <a:r>
              <a:rPr lang="es-ES" dirty="0"/>
              <a:t> </a:t>
            </a:r>
            <a:r>
              <a:rPr lang="eu-ES" dirty="0"/>
              <a:t>erabiltzaileen </a:t>
            </a:r>
            <a:r>
              <a:rPr lang="eu-ES" dirty="0" err="1"/>
              <a:t>interaktibitatea</a:t>
            </a:r>
            <a:r>
              <a:rPr lang="eu-ES" dirty="0"/>
              <a:t> erraztu.</a:t>
            </a:r>
          </a:p>
          <a:p>
            <a:pPr algn="just"/>
            <a:r>
              <a:rPr lang="es-ES" dirty="0" err="1"/>
              <a:t>Kontuan</a:t>
            </a:r>
            <a:r>
              <a:rPr lang="es-ES" dirty="0"/>
              <a:t> </a:t>
            </a:r>
            <a:r>
              <a:rPr lang="es-ES" dirty="0" err="1"/>
              <a:t>hartu</a:t>
            </a:r>
            <a:r>
              <a:rPr lang="es-ES" dirty="0"/>
              <a:t> </a:t>
            </a:r>
            <a:r>
              <a:rPr lang="es-ES" dirty="0" err="1"/>
              <a:t>erabiltzaileen</a:t>
            </a:r>
            <a:r>
              <a:rPr lang="es-ES" dirty="0"/>
              <a:t> </a:t>
            </a:r>
            <a:r>
              <a:rPr lang="es-ES" dirty="0" err="1"/>
              <a:t>beharrak</a:t>
            </a:r>
            <a:r>
              <a:rPr lang="es-ES" dirty="0"/>
              <a:t>.</a:t>
            </a:r>
          </a:p>
          <a:p>
            <a:pPr algn="just"/>
            <a:r>
              <a:rPr lang="eu-ES" dirty="0"/>
              <a:t>Inplementazio-arau estandarrak erabili, </a:t>
            </a:r>
            <a:r>
              <a:rPr lang="eu-ES" b="1" dirty="0"/>
              <a:t>ISO</a:t>
            </a:r>
            <a:r>
              <a:rPr lang="eu-ES" dirty="0"/>
              <a:t> arauak.</a:t>
            </a:r>
          </a:p>
          <a:p>
            <a:pPr lvl="1" algn="just"/>
            <a:r>
              <a:rPr lang="eu-ES" dirty="0"/>
              <a:t>Alderdi hauek jorratzen dituzte:</a:t>
            </a:r>
          </a:p>
          <a:p>
            <a:pPr lvl="2" algn="just"/>
            <a:r>
              <a:rPr lang="eu-ES" dirty="0"/>
              <a:t>Produktuaren erabilera, erabiltzailearen interfazea eta </a:t>
            </a:r>
            <a:r>
              <a:rPr lang="eu-ES" dirty="0" err="1"/>
              <a:t>interaktibitatea</a:t>
            </a:r>
            <a:r>
              <a:rPr lang="eu-ES" dirty="0"/>
              <a:t>.</a:t>
            </a:r>
          </a:p>
          <a:p>
            <a:pPr lvl="2" algn="just"/>
            <a:r>
              <a:rPr lang="eu-ES" dirty="0"/>
              <a:t>Produktuaren garapenean egindako prozesua.</a:t>
            </a:r>
          </a:p>
          <a:p>
            <a:pPr lvl="2" algn="just"/>
            <a:r>
              <a:rPr lang="eu-ES" dirty="0"/>
              <a:t>Erabiltzaileetan oinarritutako diseinua aplikatzeko erakundeen gaitasuna.</a:t>
            </a:r>
            <a:endParaRPr lang="es-ES" dirty="0"/>
          </a:p>
        </p:txBody>
      </p:sp>
      <p:sp>
        <p:nvSpPr>
          <p:cNvPr id="4" name="3 Marcador de número de diapositiva"/>
          <p:cNvSpPr>
            <a:spLocks noGrp="1"/>
          </p:cNvSpPr>
          <p:nvPr>
            <p:ph type="sldNum" sz="quarter" idx="12"/>
          </p:nvPr>
        </p:nvSpPr>
        <p:spPr/>
        <p:txBody>
          <a:bodyPr/>
          <a:lstStyle/>
          <a:p>
            <a:fld id="{6E2D2B3B-882E-40F3-A32F-6DD516915044}" type="slidenum">
              <a:rPr lang="en-US" smtClean="0"/>
              <a:pPr/>
              <a:t>5</a:t>
            </a:fld>
            <a:endParaRPr lang="en-US"/>
          </a:p>
        </p:txBody>
      </p:sp>
    </p:spTree>
    <p:extLst>
      <p:ext uri="{BB962C8B-B14F-4D97-AF65-F5344CB8AC3E}">
        <p14:creationId xmlns:p14="http://schemas.microsoft.com/office/powerpoint/2010/main" val="34172530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ISO/IEC 9126</a:t>
            </a:r>
          </a:p>
        </p:txBody>
      </p:sp>
      <p:sp>
        <p:nvSpPr>
          <p:cNvPr id="3" name="2 Marcador de contenido"/>
          <p:cNvSpPr>
            <a:spLocks noGrp="1"/>
          </p:cNvSpPr>
          <p:nvPr>
            <p:ph idx="1"/>
          </p:nvPr>
        </p:nvSpPr>
        <p:spPr/>
        <p:txBody>
          <a:bodyPr>
            <a:normAutofit/>
          </a:bodyPr>
          <a:lstStyle/>
          <a:p>
            <a:r>
              <a:rPr lang="eu-ES" dirty="0"/>
              <a:t>Erabilgarritasuna, diseinu, erabiltzailearen interfaze eta elkarrekintzari lotutako softwarearen atributu gisa definitzen du.</a:t>
            </a:r>
          </a:p>
          <a:p>
            <a:pPr lvl="1" algn="just"/>
            <a:r>
              <a:rPr lang="eu-ES" b="1" u="sng" dirty="0"/>
              <a:t>Ulergarritasuna</a:t>
            </a:r>
            <a:r>
              <a:rPr lang="eu-ES" dirty="0"/>
              <a:t>: software egokia den ulertu ahal izateko erabiltzaileen gaitasuna eta nola lanak egiteko erabil daitekeen.</a:t>
            </a:r>
          </a:p>
          <a:p>
            <a:pPr lvl="1" algn="just"/>
            <a:r>
              <a:rPr lang="eu-ES" b="1" u="sng" dirty="0"/>
              <a:t>Ikaskuntza</a:t>
            </a:r>
            <a:r>
              <a:rPr lang="eu-ES" dirty="0"/>
              <a:t>: softwarea erabiltzaileak nola erabili ikasteko gaitasuna.</a:t>
            </a:r>
          </a:p>
          <a:p>
            <a:pPr lvl="1" algn="just"/>
            <a:r>
              <a:rPr lang="eu-ES" b="1" u="sng" dirty="0"/>
              <a:t>Eraginkortasuna</a:t>
            </a:r>
            <a:r>
              <a:rPr lang="eu-ES" dirty="0"/>
              <a:t>: erabiltzaileak softwarearekin lan egiteko eta haren gainean kontrola lortzeko gaitasuna; besteak </a:t>
            </a:r>
            <a:r>
              <a:rPr lang="eu-ES" dirty="0" err="1"/>
              <a:t>beste</a:t>
            </a:r>
            <a:r>
              <a:rPr lang="eu-ES" dirty="0"/>
              <a:t> </a:t>
            </a:r>
            <a:r>
              <a:rPr lang="eu-ES" dirty="0" err="1"/>
              <a:t>moldagarritasuna</a:t>
            </a:r>
            <a:r>
              <a:rPr lang="eu-ES" dirty="0"/>
              <a:t>, </a:t>
            </a:r>
            <a:r>
              <a:rPr lang="es-ES" dirty="0" err="1"/>
              <a:t>instalazio</a:t>
            </a:r>
            <a:r>
              <a:rPr lang="es-ES" dirty="0"/>
              <a:t> eta </a:t>
            </a:r>
            <a:r>
              <a:rPr lang="es-ES" dirty="0" err="1"/>
              <a:t>matxura</a:t>
            </a:r>
            <a:r>
              <a:rPr lang="es-ES" dirty="0"/>
              <a:t> </a:t>
            </a:r>
            <a:r>
              <a:rPr lang="es-ES" dirty="0" err="1"/>
              <a:t>tolerantzia</a:t>
            </a:r>
            <a:r>
              <a:rPr lang="es-ES" dirty="0"/>
              <a:t> </a:t>
            </a:r>
            <a:r>
              <a:rPr lang="es-ES" dirty="0" err="1"/>
              <a:t>bezalako</a:t>
            </a:r>
            <a:r>
              <a:rPr lang="es-ES" dirty="0"/>
              <a:t> </a:t>
            </a:r>
            <a:r>
              <a:rPr lang="es-ES" dirty="0" err="1"/>
              <a:t>alderdiak</a:t>
            </a:r>
            <a:r>
              <a:rPr lang="es-ES" dirty="0"/>
              <a:t> </a:t>
            </a:r>
            <a:r>
              <a:rPr lang="es-ES" dirty="0" err="1"/>
              <a:t>kontuan</a:t>
            </a:r>
            <a:r>
              <a:rPr lang="es-ES" dirty="0"/>
              <a:t> </a:t>
            </a:r>
            <a:r>
              <a:rPr lang="es-ES" dirty="0" err="1"/>
              <a:t>hartuta</a:t>
            </a:r>
            <a:r>
              <a:rPr lang="es-ES" dirty="0"/>
              <a:t>.</a:t>
            </a:r>
          </a:p>
          <a:p>
            <a:pPr lvl="1" algn="just"/>
            <a:r>
              <a:rPr lang="eu-ES" b="1" u="sng" dirty="0"/>
              <a:t>Erakargarritasuna</a:t>
            </a:r>
            <a:r>
              <a:rPr lang="eu-ES" dirty="0"/>
              <a:t>: diseinu grafiko erakargarria erabiltzea.</a:t>
            </a:r>
          </a:p>
          <a:p>
            <a:pPr lvl="1" algn="just"/>
            <a:r>
              <a:rPr lang="eu-ES" b="1" u="sng" dirty="0"/>
              <a:t>Betetzea</a:t>
            </a:r>
            <a:r>
              <a:rPr lang="eu-ES" dirty="0"/>
              <a:t>: Softwareak estandarrak, konbentzioak, estilo-gidak edo erabilgarritasunarekin lotutako arauak betetzen ditu.</a:t>
            </a:r>
          </a:p>
          <a:p>
            <a:pPr lvl="1" algn="just"/>
            <a:endParaRPr lang="es-ES" dirty="0"/>
          </a:p>
          <a:p>
            <a:pPr lvl="1" algn="just"/>
            <a:endParaRPr lang="eu-ES" dirty="0"/>
          </a:p>
          <a:p>
            <a:pPr lvl="1" algn="just"/>
            <a:endParaRPr lang="eu-ES" dirty="0"/>
          </a:p>
          <a:p>
            <a:endParaRPr lang="es-ES" dirty="0"/>
          </a:p>
        </p:txBody>
      </p:sp>
      <p:sp>
        <p:nvSpPr>
          <p:cNvPr id="4" name="3 Marcador de número de diapositiva"/>
          <p:cNvSpPr>
            <a:spLocks noGrp="1"/>
          </p:cNvSpPr>
          <p:nvPr>
            <p:ph type="sldNum" sz="quarter" idx="12"/>
          </p:nvPr>
        </p:nvSpPr>
        <p:spPr/>
        <p:txBody>
          <a:bodyPr/>
          <a:lstStyle/>
          <a:p>
            <a:fld id="{6E2D2B3B-882E-40F3-A32F-6DD516915044}" type="slidenum">
              <a:rPr lang="en-US" smtClean="0"/>
              <a:pPr/>
              <a:t>6</a:t>
            </a:fld>
            <a:endParaRPr lang="en-US"/>
          </a:p>
        </p:txBody>
      </p:sp>
    </p:spTree>
    <p:extLst>
      <p:ext uri="{BB962C8B-B14F-4D97-AF65-F5344CB8AC3E}">
        <p14:creationId xmlns:p14="http://schemas.microsoft.com/office/powerpoint/2010/main" val="19394181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ISO/DIS 9241-11</a:t>
            </a:r>
          </a:p>
        </p:txBody>
      </p:sp>
      <p:sp>
        <p:nvSpPr>
          <p:cNvPr id="3" name="2 Marcador de contenido"/>
          <p:cNvSpPr>
            <a:spLocks noGrp="1"/>
          </p:cNvSpPr>
          <p:nvPr>
            <p:ph idx="1"/>
          </p:nvPr>
        </p:nvSpPr>
        <p:spPr/>
        <p:txBody>
          <a:bodyPr>
            <a:normAutofit/>
          </a:bodyPr>
          <a:lstStyle/>
          <a:p>
            <a:r>
              <a:rPr lang="eu-ES" dirty="0"/>
              <a:t>Erabilgarritasuna, erabiltzaile zehatzak, </a:t>
            </a:r>
            <a:r>
              <a:rPr lang="eu-ES" dirty="0" err="1"/>
              <a:t>efikatzia</a:t>
            </a:r>
            <a:r>
              <a:rPr lang="eu-ES" dirty="0"/>
              <a:t>, asebetetze efizientzia maila lortzeko maila bezala definitzen du.</a:t>
            </a:r>
          </a:p>
          <a:p>
            <a:pPr lvl="1"/>
            <a:r>
              <a:rPr lang="es-ES" b="1" dirty="0" err="1"/>
              <a:t>Efikatzia</a:t>
            </a:r>
            <a:r>
              <a:rPr lang="es-ES" dirty="0"/>
              <a:t>: </a:t>
            </a:r>
            <a:r>
              <a:rPr lang="es-ES" dirty="0" err="1"/>
              <a:t>erabiltzaileak</a:t>
            </a:r>
            <a:r>
              <a:rPr lang="es-ES" dirty="0"/>
              <a:t> </a:t>
            </a:r>
            <a:r>
              <a:rPr lang="es-ES" dirty="0" err="1"/>
              <a:t>nahi</a:t>
            </a:r>
            <a:r>
              <a:rPr lang="es-ES" dirty="0"/>
              <a:t> </a:t>
            </a:r>
            <a:r>
              <a:rPr lang="es-ES" dirty="0" err="1"/>
              <a:t>duena</a:t>
            </a:r>
            <a:r>
              <a:rPr lang="es-ES" dirty="0"/>
              <a:t> </a:t>
            </a:r>
            <a:r>
              <a:rPr lang="es-ES" dirty="0" err="1"/>
              <a:t>lortzen</a:t>
            </a:r>
            <a:r>
              <a:rPr lang="es-ES" dirty="0"/>
              <a:t> </a:t>
            </a:r>
            <a:r>
              <a:rPr lang="es-ES" dirty="0" err="1"/>
              <a:t>duen</a:t>
            </a:r>
            <a:r>
              <a:rPr lang="es-ES" dirty="0"/>
              <a:t> ala </a:t>
            </a:r>
            <a:r>
              <a:rPr lang="es-ES" dirty="0" err="1"/>
              <a:t>ez</a:t>
            </a:r>
            <a:r>
              <a:rPr lang="es-ES" dirty="0"/>
              <a:t>.</a:t>
            </a:r>
          </a:p>
          <a:p>
            <a:pPr lvl="1"/>
            <a:r>
              <a:rPr lang="es-ES" b="1" dirty="0" err="1"/>
              <a:t>Asebetetzea</a:t>
            </a:r>
            <a:r>
              <a:rPr lang="es-ES" dirty="0"/>
              <a:t>: </a:t>
            </a:r>
            <a:r>
              <a:rPr lang="es-ES" dirty="0" err="1"/>
              <a:t>erabiltzailearen</a:t>
            </a:r>
            <a:r>
              <a:rPr lang="es-ES" dirty="0"/>
              <a:t> </a:t>
            </a:r>
            <a:r>
              <a:rPr lang="es-ES" dirty="0" err="1"/>
              <a:t>erabilera</a:t>
            </a:r>
            <a:r>
              <a:rPr lang="es-ES" dirty="0"/>
              <a:t> </a:t>
            </a:r>
            <a:r>
              <a:rPr lang="es-ES" dirty="0" err="1"/>
              <a:t>gozagarria</a:t>
            </a:r>
            <a:r>
              <a:rPr lang="es-ES" dirty="0"/>
              <a:t>.</a:t>
            </a:r>
          </a:p>
          <a:p>
            <a:pPr lvl="1"/>
            <a:r>
              <a:rPr lang="es-ES" b="1" dirty="0" err="1"/>
              <a:t>Efizientzia</a:t>
            </a:r>
            <a:r>
              <a:rPr lang="es-ES" dirty="0"/>
              <a:t>: </a:t>
            </a:r>
            <a:r>
              <a:rPr lang="es-ES" dirty="0" err="1"/>
              <a:t>erabiltzaileak</a:t>
            </a:r>
            <a:r>
              <a:rPr lang="es-ES" dirty="0"/>
              <a:t> </a:t>
            </a:r>
            <a:r>
              <a:rPr lang="es-ES" dirty="0" err="1"/>
              <a:t>nahi</a:t>
            </a:r>
            <a:r>
              <a:rPr lang="es-ES" dirty="0"/>
              <a:t> </a:t>
            </a:r>
            <a:r>
              <a:rPr lang="es-ES" dirty="0" err="1"/>
              <a:t>duen</a:t>
            </a:r>
            <a:r>
              <a:rPr lang="es-ES" dirty="0"/>
              <a:t> </a:t>
            </a:r>
            <a:r>
              <a:rPr lang="es-ES" dirty="0" err="1"/>
              <a:t>hori</a:t>
            </a:r>
            <a:r>
              <a:rPr lang="es-ES" dirty="0"/>
              <a:t> </a:t>
            </a:r>
            <a:r>
              <a:rPr lang="es-ES" dirty="0" err="1"/>
              <a:t>lortzeko</a:t>
            </a:r>
            <a:r>
              <a:rPr lang="es-ES" dirty="0"/>
              <a:t> </a:t>
            </a:r>
            <a:r>
              <a:rPr lang="es-ES" dirty="0" err="1"/>
              <a:t>baliabidearen</a:t>
            </a:r>
            <a:r>
              <a:rPr lang="es-ES" dirty="0"/>
              <a:t> </a:t>
            </a:r>
            <a:r>
              <a:rPr lang="es-ES" dirty="0" err="1"/>
              <a:t>egokitasuna</a:t>
            </a:r>
            <a:r>
              <a:rPr lang="es-ES" dirty="0"/>
              <a:t>.</a:t>
            </a:r>
          </a:p>
          <a:p>
            <a:pPr lvl="1" algn="just"/>
            <a:endParaRPr lang="es-ES" dirty="0"/>
          </a:p>
          <a:p>
            <a:pPr lvl="1" algn="just"/>
            <a:endParaRPr lang="eu-ES" dirty="0"/>
          </a:p>
          <a:p>
            <a:pPr lvl="1" algn="just"/>
            <a:endParaRPr lang="eu-ES" dirty="0"/>
          </a:p>
          <a:p>
            <a:endParaRPr lang="es-ES" dirty="0"/>
          </a:p>
        </p:txBody>
      </p:sp>
      <p:sp>
        <p:nvSpPr>
          <p:cNvPr id="4" name="3 Marcador de número de diapositiva"/>
          <p:cNvSpPr>
            <a:spLocks noGrp="1"/>
          </p:cNvSpPr>
          <p:nvPr>
            <p:ph type="sldNum" sz="quarter" idx="12"/>
          </p:nvPr>
        </p:nvSpPr>
        <p:spPr/>
        <p:txBody>
          <a:bodyPr/>
          <a:lstStyle/>
          <a:p>
            <a:fld id="{6E2D2B3B-882E-40F3-A32F-6DD516915044}" type="slidenum">
              <a:rPr lang="en-US" smtClean="0"/>
              <a:pPr/>
              <a:t>7</a:t>
            </a:fld>
            <a:endParaRPr lang="en-US"/>
          </a:p>
        </p:txBody>
      </p:sp>
    </p:spTree>
    <p:extLst>
      <p:ext uri="{BB962C8B-B14F-4D97-AF65-F5344CB8AC3E}">
        <p14:creationId xmlns:p14="http://schemas.microsoft.com/office/powerpoint/2010/main" val="38499738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ISO 13407</a:t>
            </a:r>
          </a:p>
        </p:txBody>
      </p:sp>
      <p:sp>
        <p:nvSpPr>
          <p:cNvPr id="3" name="2 Marcador de contenido"/>
          <p:cNvSpPr>
            <a:spLocks noGrp="1"/>
          </p:cNvSpPr>
          <p:nvPr>
            <p:ph idx="1"/>
          </p:nvPr>
        </p:nvSpPr>
        <p:spPr/>
        <p:txBody>
          <a:bodyPr>
            <a:normAutofit/>
          </a:bodyPr>
          <a:lstStyle/>
          <a:p>
            <a:r>
              <a:rPr lang="eu-ES" dirty="0"/>
              <a:t>Erabiltzailean zentraturiko lau diseinu-jarduerak proposatzen ditu, proiektuaren lehen faseetan hasi beharrekoak erabilgarritasuna bermatzeko:</a:t>
            </a:r>
          </a:p>
          <a:p>
            <a:pPr lvl="1"/>
            <a:r>
              <a:rPr lang="eu-ES" dirty="0"/>
              <a:t>Erabileraren testuingurua ulertu eta zehaztu.</a:t>
            </a:r>
          </a:p>
          <a:p>
            <a:pPr lvl="1"/>
            <a:r>
              <a:rPr lang="eu-ES" dirty="0"/>
              <a:t>Erabiltzaile eta erakundeen eskakizunak zehaztu.</a:t>
            </a:r>
          </a:p>
          <a:p>
            <a:pPr lvl="1"/>
            <a:r>
              <a:rPr lang="eu-ES" dirty="0"/>
              <a:t>Diseinu soluzioak ekoiztu.</a:t>
            </a:r>
          </a:p>
          <a:p>
            <a:pPr lvl="1"/>
            <a:r>
              <a:rPr lang="eu-ES" dirty="0"/>
              <a:t>Lortutako diseinuak ebaluatu baldintzak kontuan hartuta.</a:t>
            </a:r>
            <a:endParaRPr lang="es-ES" dirty="0"/>
          </a:p>
          <a:p>
            <a:pPr lvl="1" algn="just"/>
            <a:endParaRPr lang="eu-ES" dirty="0"/>
          </a:p>
          <a:p>
            <a:pPr lvl="1" algn="just"/>
            <a:endParaRPr lang="eu-ES" dirty="0"/>
          </a:p>
          <a:p>
            <a:endParaRPr lang="es-ES" dirty="0"/>
          </a:p>
        </p:txBody>
      </p:sp>
      <p:sp>
        <p:nvSpPr>
          <p:cNvPr id="4" name="3 Marcador de número de diapositiva"/>
          <p:cNvSpPr>
            <a:spLocks noGrp="1"/>
          </p:cNvSpPr>
          <p:nvPr>
            <p:ph type="sldNum" sz="quarter" idx="12"/>
          </p:nvPr>
        </p:nvSpPr>
        <p:spPr/>
        <p:txBody>
          <a:bodyPr/>
          <a:lstStyle/>
          <a:p>
            <a:fld id="{6E2D2B3B-882E-40F3-A32F-6DD516915044}" type="slidenum">
              <a:rPr lang="en-US" smtClean="0"/>
              <a:pPr/>
              <a:t>8</a:t>
            </a:fld>
            <a:endParaRPr lang="en-US"/>
          </a:p>
        </p:txBody>
      </p:sp>
    </p:spTree>
    <p:extLst>
      <p:ext uri="{BB962C8B-B14F-4D97-AF65-F5344CB8AC3E}">
        <p14:creationId xmlns:p14="http://schemas.microsoft.com/office/powerpoint/2010/main" val="36119270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ISO TR 18529</a:t>
            </a:r>
          </a:p>
        </p:txBody>
      </p:sp>
      <p:sp>
        <p:nvSpPr>
          <p:cNvPr id="3" name="2 Marcador de contenido"/>
          <p:cNvSpPr>
            <a:spLocks noGrp="1"/>
          </p:cNvSpPr>
          <p:nvPr>
            <p:ph idx="1"/>
          </p:nvPr>
        </p:nvSpPr>
        <p:spPr/>
        <p:txBody>
          <a:bodyPr>
            <a:normAutofit/>
          </a:bodyPr>
          <a:lstStyle/>
          <a:p>
            <a:pPr lvl="1" algn="just"/>
            <a:endParaRPr lang="eu-ES" dirty="0"/>
          </a:p>
          <a:p>
            <a:pPr lvl="1" algn="just"/>
            <a:r>
              <a:rPr lang="eu-ES" dirty="0"/>
              <a:t>Aurrekoaren bertsio hedatua; honen helburua ISO 13407 aren edukiak irisgarriak izatea softwarearen prozesuaren ebaluaziorako.</a:t>
            </a:r>
          </a:p>
          <a:p>
            <a:pPr marL="411480" lvl="1" indent="0" algn="just">
              <a:buNone/>
            </a:pPr>
            <a:endParaRPr lang="eu-ES" dirty="0"/>
          </a:p>
          <a:p>
            <a:pPr lvl="1" algn="just"/>
            <a:r>
              <a:rPr lang="eu-ES" dirty="0"/>
              <a:t>Erabiltzailean zentratutako prozesuen zehaztapenean, ebaluazioan eta hobekuntzan erabil daiteke.</a:t>
            </a:r>
          </a:p>
          <a:p>
            <a:endParaRPr lang="es-ES" dirty="0"/>
          </a:p>
        </p:txBody>
      </p:sp>
      <p:sp>
        <p:nvSpPr>
          <p:cNvPr id="4" name="3 Marcador de número de diapositiva"/>
          <p:cNvSpPr>
            <a:spLocks noGrp="1"/>
          </p:cNvSpPr>
          <p:nvPr>
            <p:ph type="sldNum" sz="quarter" idx="12"/>
          </p:nvPr>
        </p:nvSpPr>
        <p:spPr/>
        <p:txBody>
          <a:bodyPr/>
          <a:lstStyle/>
          <a:p>
            <a:fld id="{6E2D2B3B-882E-40F3-A32F-6DD516915044}" type="slidenum">
              <a:rPr lang="en-US" smtClean="0"/>
              <a:pPr/>
              <a:t>9</a:t>
            </a:fld>
            <a:endParaRPr lang="en-US"/>
          </a:p>
        </p:txBody>
      </p:sp>
    </p:spTree>
    <p:extLst>
      <p:ext uri="{BB962C8B-B14F-4D97-AF65-F5344CB8AC3E}">
        <p14:creationId xmlns:p14="http://schemas.microsoft.com/office/powerpoint/2010/main" val="1952307979"/>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emplate>Adjacency</Template>
  <TotalTime>502</TotalTime>
  <Words>2119</Words>
  <Application>Microsoft Office PowerPoint</Application>
  <PresentationFormat>Pantailako aurkezpena (4:3)</PresentationFormat>
  <Paragraphs>416</Paragraphs>
  <Slides>45</Slides>
  <Notes>0</Notes>
  <HiddenSlides>0</HiddenSlides>
  <MMClips>0</MMClips>
  <ScaleCrop>false</ScaleCrop>
  <HeadingPairs>
    <vt:vector size="4" baseType="variant">
      <vt:variant>
        <vt:lpstr>Gaia</vt:lpstr>
      </vt:variant>
      <vt:variant>
        <vt:i4>1</vt:i4>
      </vt:variant>
      <vt:variant>
        <vt:lpstr>Diapositiben tituluak</vt:lpstr>
      </vt:variant>
      <vt:variant>
        <vt:i4>45</vt:i4>
      </vt:variant>
    </vt:vector>
  </HeadingPairs>
  <TitlesOfParts>
    <vt:vector size="46" baseType="lpstr">
      <vt:lpstr>Dividend</vt:lpstr>
      <vt:lpstr>Erabilgarritasuna</vt:lpstr>
      <vt:lpstr>Zer da erabilgarritasuna?</vt:lpstr>
      <vt:lpstr>Zer da Web erabilgarritasuna?</vt:lpstr>
      <vt:lpstr>Zer da Web erabilgarritasuna?</vt:lpstr>
      <vt:lpstr>Helburuak</vt:lpstr>
      <vt:lpstr>ISO/IEC 9126</vt:lpstr>
      <vt:lpstr>ISO/DIS 9241-11</vt:lpstr>
      <vt:lpstr>ISO 13407</vt:lpstr>
      <vt:lpstr>ISO TR 18529</vt:lpstr>
      <vt:lpstr>ISO TR 16982</vt:lpstr>
      <vt:lpstr>ISO 9241-151</vt:lpstr>
      <vt:lpstr>Erabiltzaileak</vt:lpstr>
      <vt:lpstr>Erabiltzaileak</vt:lpstr>
      <vt:lpstr>Erabilgarritasun printzipioak</vt:lpstr>
      <vt:lpstr>Erabilgarritasun printzipioak</vt:lpstr>
      <vt:lpstr>Erabilgarritasun printzipioak</vt:lpstr>
      <vt:lpstr>Erabilgarritasun printzipioak</vt:lpstr>
      <vt:lpstr>Erabilgarritasun printzipioak</vt:lpstr>
      <vt:lpstr>Erabilgarritasun printzipioak</vt:lpstr>
      <vt:lpstr>Erabilgarritasun printzipioak</vt:lpstr>
      <vt:lpstr>Erabilgarritasun printzipioak</vt:lpstr>
      <vt:lpstr>Erabilgarritasun printzipioak</vt:lpstr>
      <vt:lpstr>Erabilgarritasun printzipioak</vt:lpstr>
      <vt:lpstr>Erabilgarritasun printzipioak</vt:lpstr>
      <vt:lpstr>Erabilgarritasun printzipioak</vt:lpstr>
      <vt:lpstr>Nabigazioa</vt:lpstr>
      <vt:lpstr>Nabigazioa</vt:lpstr>
      <vt:lpstr>Nabigazioa</vt:lpstr>
      <vt:lpstr>Nabigazioa</vt:lpstr>
      <vt:lpstr>Nabigazioa</vt:lpstr>
      <vt:lpstr>Nabigazioa</vt:lpstr>
      <vt:lpstr>Erabilgarritasunaren analisia</vt:lpstr>
      <vt:lpstr>Erabilgarritasunaren analisia: analisi heuristikoa</vt:lpstr>
      <vt:lpstr>Erabilgarritasunaren analisia: analisi heuristikoa</vt:lpstr>
      <vt:lpstr>Erabilgarritasunaren analisia: erabilgarritasun testa</vt:lpstr>
      <vt:lpstr>Erabilgarritasunaren analisia: erabilgarritasun testa</vt:lpstr>
      <vt:lpstr>Erabilgarritasunaren analisia: inkestak</vt:lpstr>
      <vt:lpstr>Erabilgarritasunaren analisia: eye tracking</vt:lpstr>
      <vt:lpstr>Erabilgarritasunaren analisia: eye tracking</vt:lpstr>
      <vt:lpstr>Erabilgarritasunaren egiaztapen tresnak</vt:lpstr>
      <vt:lpstr>Erabilgarritasunaren egiaztapen tresnak</vt:lpstr>
      <vt:lpstr>Erabilgarritasunaren egiaztapen tresnak</vt:lpstr>
      <vt:lpstr>Erabilgarritasunaren egiaztapen tresnak</vt:lpstr>
      <vt:lpstr>Erabilgarritasunaren egiaztapen tresnak</vt:lpstr>
      <vt:lpstr>Erabilgarritasunaren egiaztapen tresnak</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Erabilgarritasuna</dc:title>
  <dc:creator>Administrador</dc:creator>
  <cp:lastModifiedBy>metxeberria</cp:lastModifiedBy>
  <cp:revision>122</cp:revision>
  <dcterms:created xsi:type="dcterms:W3CDTF">2017-10-07T14:19:55Z</dcterms:created>
  <dcterms:modified xsi:type="dcterms:W3CDTF">2024-11-20T06:35:11Z</dcterms:modified>
</cp:coreProperties>
</file>