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443"/>
  </p:normalViewPr>
  <p:slideViewPr>
    <p:cSldViewPr snapToGrid="0" snapToObjects="1">
      <p:cViewPr varScale="1">
        <p:scale>
          <a:sx n="90" d="100"/>
          <a:sy n="90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5.png"/><Relationship Id="rId6" Type="http://schemas.openxmlformats.org/officeDocument/2006/relationships/image" Target="../media/image6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011DA-0205-43EE-9EB1-3C284C37CD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47CAE3-FB72-4D80-80CD-6A47A8CAF253}">
      <dgm:prSet/>
      <dgm:spPr/>
      <dgm:t>
        <a:bodyPr/>
        <a:lstStyle/>
        <a:p>
          <a:r>
            <a:rPr lang="en-US"/>
            <a:t>Project Objective</a:t>
          </a:r>
        </a:p>
      </dgm:t>
    </dgm:pt>
    <dgm:pt modelId="{D8EDB602-0985-4082-974E-121FBC0D5F5D}" type="parTrans" cxnId="{652873B5-AF2E-4D1B-B274-EAE9D77EA930}">
      <dgm:prSet/>
      <dgm:spPr/>
      <dgm:t>
        <a:bodyPr/>
        <a:lstStyle/>
        <a:p>
          <a:endParaRPr lang="en-US"/>
        </a:p>
      </dgm:t>
    </dgm:pt>
    <dgm:pt modelId="{32F72B13-2EF7-412B-8ECB-32D5425B3B1E}" type="sibTrans" cxnId="{652873B5-AF2E-4D1B-B274-EAE9D77EA930}">
      <dgm:prSet/>
      <dgm:spPr/>
      <dgm:t>
        <a:bodyPr/>
        <a:lstStyle/>
        <a:p>
          <a:endParaRPr lang="en-US"/>
        </a:p>
      </dgm:t>
    </dgm:pt>
    <dgm:pt modelId="{2E049458-9D0D-431A-8C17-B4EC2107844A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4C5BF8EF-84C1-41A1-BB79-1DE2D3E184F8}" type="parTrans" cxnId="{3E84D202-061D-43A8-9511-674CFA638B0E}">
      <dgm:prSet/>
      <dgm:spPr/>
      <dgm:t>
        <a:bodyPr/>
        <a:lstStyle/>
        <a:p>
          <a:endParaRPr lang="en-US"/>
        </a:p>
      </dgm:t>
    </dgm:pt>
    <dgm:pt modelId="{F8832A53-CFBC-4F00-AB2B-E07001DB8FE6}" type="sibTrans" cxnId="{3E84D202-061D-43A8-9511-674CFA638B0E}">
      <dgm:prSet/>
      <dgm:spPr/>
      <dgm:t>
        <a:bodyPr/>
        <a:lstStyle/>
        <a:p>
          <a:endParaRPr lang="en-US"/>
        </a:p>
      </dgm:t>
    </dgm:pt>
    <dgm:pt modelId="{26557C7B-67EE-424E-A0EA-C5E563EDFCB7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029BC1DD-7644-4702-9870-F346CC636503}" type="parTrans" cxnId="{B968B30C-647A-4EB0-B599-2245BE641E4D}">
      <dgm:prSet/>
      <dgm:spPr/>
      <dgm:t>
        <a:bodyPr/>
        <a:lstStyle/>
        <a:p>
          <a:endParaRPr lang="en-US"/>
        </a:p>
      </dgm:t>
    </dgm:pt>
    <dgm:pt modelId="{B4407C70-FAB6-4CCD-8235-51F0987B1FFD}" type="sibTrans" cxnId="{B968B30C-647A-4EB0-B599-2245BE641E4D}">
      <dgm:prSet/>
      <dgm:spPr/>
      <dgm:t>
        <a:bodyPr/>
        <a:lstStyle/>
        <a:p>
          <a:endParaRPr lang="en-US"/>
        </a:p>
      </dgm:t>
    </dgm:pt>
    <dgm:pt modelId="{F16DD1FD-DF90-47AC-AE10-C1BE1B43E4C5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17F87F42-40D5-4167-8BD2-A8FAED8F02E8}" type="parTrans" cxnId="{47FBF2F0-C4FD-4CDC-85C4-9BCF451891AB}">
      <dgm:prSet/>
      <dgm:spPr/>
      <dgm:t>
        <a:bodyPr/>
        <a:lstStyle/>
        <a:p>
          <a:endParaRPr lang="en-US"/>
        </a:p>
      </dgm:t>
    </dgm:pt>
    <dgm:pt modelId="{7531D648-9078-4784-9061-BF9DC32E8AEB}" type="sibTrans" cxnId="{47FBF2F0-C4FD-4CDC-85C4-9BCF451891AB}">
      <dgm:prSet/>
      <dgm:spPr/>
      <dgm:t>
        <a:bodyPr/>
        <a:lstStyle/>
        <a:p>
          <a:endParaRPr lang="en-US"/>
        </a:p>
      </dgm:t>
    </dgm:pt>
    <dgm:pt modelId="{558A75A8-D0D1-4E6C-BD61-D756D2D175A2}">
      <dgm:prSet/>
      <dgm:spPr/>
      <dgm:t>
        <a:bodyPr/>
        <a:lstStyle/>
        <a:p>
          <a:r>
            <a:rPr lang="en-US"/>
            <a:t>Data Model Validation</a:t>
          </a:r>
        </a:p>
      </dgm:t>
    </dgm:pt>
    <dgm:pt modelId="{5DAB32AC-AA35-4F09-8EFB-993E808C5585}" type="parTrans" cxnId="{F2D5BCC0-8E4B-47B9-9422-74E42ED19398}">
      <dgm:prSet/>
      <dgm:spPr/>
      <dgm:t>
        <a:bodyPr/>
        <a:lstStyle/>
        <a:p>
          <a:endParaRPr lang="en-US"/>
        </a:p>
      </dgm:t>
    </dgm:pt>
    <dgm:pt modelId="{AB83A266-A424-45E4-97E1-2F48E8E8AB33}" type="sibTrans" cxnId="{F2D5BCC0-8E4B-47B9-9422-74E42ED19398}">
      <dgm:prSet/>
      <dgm:spPr/>
      <dgm:t>
        <a:bodyPr/>
        <a:lstStyle/>
        <a:p>
          <a:endParaRPr lang="en-US"/>
        </a:p>
      </dgm:t>
    </dgm:pt>
    <dgm:pt modelId="{B75F2458-F6F3-48CC-B595-C2AAFE455D0A}">
      <dgm:prSet/>
      <dgm:spPr/>
      <dgm:t>
        <a:bodyPr/>
        <a:lstStyle/>
        <a:p>
          <a:r>
            <a:rPr lang="en-US"/>
            <a:t>Forecasting</a:t>
          </a:r>
        </a:p>
      </dgm:t>
    </dgm:pt>
    <dgm:pt modelId="{F5FCA9B8-E581-4447-A129-60C7A89CCCCE}" type="parTrans" cxnId="{7B6A38A6-A2F6-4658-8602-8E9929B72462}">
      <dgm:prSet/>
      <dgm:spPr/>
      <dgm:t>
        <a:bodyPr/>
        <a:lstStyle/>
        <a:p>
          <a:endParaRPr lang="en-US"/>
        </a:p>
      </dgm:t>
    </dgm:pt>
    <dgm:pt modelId="{6243ED7D-A86D-4B9D-A3D3-4364F90DD056}" type="sibTrans" cxnId="{7B6A38A6-A2F6-4658-8602-8E9929B72462}">
      <dgm:prSet/>
      <dgm:spPr/>
      <dgm:t>
        <a:bodyPr/>
        <a:lstStyle/>
        <a:p>
          <a:endParaRPr lang="en-US"/>
        </a:p>
      </dgm:t>
    </dgm:pt>
    <dgm:pt modelId="{702246EF-C370-481A-93B2-B39427D8AB1D}">
      <dgm:prSet/>
      <dgm:spPr/>
      <dgm:t>
        <a:bodyPr/>
        <a:lstStyle/>
        <a:p>
          <a:r>
            <a:rPr lang="en-US"/>
            <a:t>Next Steps</a:t>
          </a:r>
        </a:p>
      </dgm:t>
    </dgm:pt>
    <dgm:pt modelId="{E373E5C8-3C34-4404-AE24-8D25CC64F71B}" type="parTrans" cxnId="{AC01BE83-827A-498B-962B-254F224BF087}">
      <dgm:prSet/>
      <dgm:spPr/>
      <dgm:t>
        <a:bodyPr/>
        <a:lstStyle/>
        <a:p>
          <a:endParaRPr lang="en-US"/>
        </a:p>
      </dgm:t>
    </dgm:pt>
    <dgm:pt modelId="{A64410E0-B74E-4124-9404-FA38C6C8355A}" type="sibTrans" cxnId="{AC01BE83-827A-498B-962B-254F224BF087}">
      <dgm:prSet/>
      <dgm:spPr/>
      <dgm:t>
        <a:bodyPr/>
        <a:lstStyle/>
        <a:p>
          <a:endParaRPr lang="en-US"/>
        </a:p>
      </dgm:t>
    </dgm:pt>
    <dgm:pt modelId="{95B78999-AFDE-4F8E-A5BF-611170D4C375}" type="pres">
      <dgm:prSet presAssocID="{8DA011DA-0205-43EE-9EB1-3C284C37CDC9}" presName="root" presStyleCnt="0">
        <dgm:presLayoutVars>
          <dgm:dir/>
          <dgm:resizeHandles val="exact"/>
        </dgm:presLayoutVars>
      </dgm:prSet>
      <dgm:spPr/>
    </dgm:pt>
    <dgm:pt modelId="{0FB1726E-EE9B-441E-8388-D2C08AAD5E63}" type="pres">
      <dgm:prSet presAssocID="{5B47CAE3-FB72-4D80-80CD-6A47A8CAF253}" presName="compNode" presStyleCnt="0"/>
      <dgm:spPr/>
    </dgm:pt>
    <dgm:pt modelId="{B6F80540-839F-464A-AFB8-6B3F7802702B}" type="pres">
      <dgm:prSet presAssocID="{5B47CAE3-FB72-4D80-80CD-6A47A8CAF253}" presName="bgRect" presStyleLbl="bgShp" presStyleIdx="0" presStyleCnt="7"/>
      <dgm:spPr/>
    </dgm:pt>
    <dgm:pt modelId="{016701F5-AF8C-4AEF-88D5-2F4178CEBB89}" type="pres">
      <dgm:prSet presAssocID="{5B47CAE3-FB72-4D80-80CD-6A47A8CAF25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92BB7C-C619-4383-B406-898F4E35CD82}" type="pres">
      <dgm:prSet presAssocID="{5B47CAE3-FB72-4D80-80CD-6A47A8CAF253}" presName="spaceRect" presStyleCnt="0"/>
      <dgm:spPr/>
    </dgm:pt>
    <dgm:pt modelId="{31E193E0-F18A-426F-B5EF-123F28100223}" type="pres">
      <dgm:prSet presAssocID="{5B47CAE3-FB72-4D80-80CD-6A47A8CAF253}" presName="parTx" presStyleLbl="revTx" presStyleIdx="0" presStyleCnt="7">
        <dgm:presLayoutVars>
          <dgm:chMax val="0"/>
          <dgm:chPref val="0"/>
        </dgm:presLayoutVars>
      </dgm:prSet>
      <dgm:spPr/>
    </dgm:pt>
    <dgm:pt modelId="{B5E7687C-4354-4FB7-B5EA-CD6A9D06FF42}" type="pres">
      <dgm:prSet presAssocID="{32F72B13-2EF7-412B-8ECB-32D5425B3B1E}" presName="sibTrans" presStyleCnt="0"/>
      <dgm:spPr/>
    </dgm:pt>
    <dgm:pt modelId="{0EC3037E-8CF2-4311-895A-44FD92744BDE}" type="pres">
      <dgm:prSet presAssocID="{2E049458-9D0D-431A-8C17-B4EC2107844A}" presName="compNode" presStyleCnt="0"/>
      <dgm:spPr/>
    </dgm:pt>
    <dgm:pt modelId="{D245437D-168D-4149-989C-94AE0AF82086}" type="pres">
      <dgm:prSet presAssocID="{2E049458-9D0D-431A-8C17-B4EC2107844A}" presName="bgRect" presStyleLbl="bgShp" presStyleIdx="1" presStyleCnt="7"/>
      <dgm:spPr/>
    </dgm:pt>
    <dgm:pt modelId="{4919CB40-4B76-4315-B895-2C0AE9EEE59B}" type="pres">
      <dgm:prSet presAssocID="{2E049458-9D0D-431A-8C17-B4EC2107844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42BD0-C590-4FE1-9642-61F75FAE6539}" type="pres">
      <dgm:prSet presAssocID="{2E049458-9D0D-431A-8C17-B4EC2107844A}" presName="spaceRect" presStyleCnt="0"/>
      <dgm:spPr/>
    </dgm:pt>
    <dgm:pt modelId="{B5BDE51B-9711-4860-ACC1-595CB29D51A9}" type="pres">
      <dgm:prSet presAssocID="{2E049458-9D0D-431A-8C17-B4EC2107844A}" presName="parTx" presStyleLbl="revTx" presStyleIdx="1" presStyleCnt="7">
        <dgm:presLayoutVars>
          <dgm:chMax val="0"/>
          <dgm:chPref val="0"/>
        </dgm:presLayoutVars>
      </dgm:prSet>
      <dgm:spPr/>
    </dgm:pt>
    <dgm:pt modelId="{67A0B7BD-5FBE-4365-992B-E10730E43125}" type="pres">
      <dgm:prSet presAssocID="{F8832A53-CFBC-4F00-AB2B-E07001DB8FE6}" presName="sibTrans" presStyleCnt="0"/>
      <dgm:spPr/>
    </dgm:pt>
    <dgm:pt modelId="{17E37B2C-ED0E-432E-AB2D-5DFCEA948393}" type="pres">
      <dgm:prSet presAssocID="{26557C7B-67EE-424E-A0EA-C5E563EDFCB7}" presName="compNode" presStyleCnt="0"/>
      <dgm:spPr/>
    </dgm:pt>
    <dgm:pt modelId="{4709C2BA-3AB2-4F0E-BA04-DD74B92C9EDF}" type="pres">
      <dgm:prSet presAssocID="{26557C7B-67EE-424E-A0EA-C5E563EDFCB7}" presName="bgRect" presStyleLbl="bgShp" presStyleIdx="2" presStyleCnt="7"/>
      <dgm:spPr/>
    </dgm:pt>
    <dgm:pt modelId="{733A4EEE-6BDD-4825-89CC-5E6E1C87896E}" type="pres">
      <dgm:prSet presAssocID="{26557C7B-67EE-424E-A0EA-C5E563EDFCB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85A4CB6-9364-46F1-BC82-0E455609002A}" type="pres">
      <dgm:prSet presAssocID="{26557C7B-67EE-424E-A0EA-C5E563EDFCB7}" presName="spaceRect" presStyleCnt="0"/>
      <dgm:spPr/>
    </dgm:pt>
    <dgm:pt modelId="{7E47C524-68F9-4C27-9E41-8CEE508FCF95}" type="pres">
      <dgm:prSet presAssocID="{26557C7B-67EE-424E-A0EA-C5E563EDFCB7}" presName="parTx" presStyleLbl="revTx" presStyleIdx="2" presStyleCnt="7">
        <dgm:presLayoutVars>
          <dgm:chMax val="0"/>
          <dgm:chPref val="0"/>
        </dgm:presLayoutVars>
      </dgm:prSet>
      <dgm:spPr/>
    </dgm:pt>
    <dgm:pt modelId="{D10B18AC-C232-42DD-9115-A4AD514E3FB3}" type="pres">
      <dgm:prSet presAssocID="{B4407C70-FAB6-4CCD-8235-51F0987B1FFD}" presName="sibTrans" presStyleCnt="0"/>
      <dgm:spPr/>
    </dgm:pt>
    <dgm:pt modelId="{B840629E-BFC8-45E9-9FCA-7C532E26FB85}" type="pres">
      <dgm:prSet presAssocID="{F16DD1FD-DF90-47AC-AE10-C1BE1B43E4C5}" presName="compNode" presStyleCnt="0"/>
      <dgm:spPr/>
    </dgm:pt>
    <dgm:pt modelId="{FAA1F6F2-9A24-47CA-8E25-23E8CEB25778}" type="pres">
      <dgm:prSet presAssocID="{F16DD1FD-DF90-47AC-AE10-C1BE1B43E4C5}" presName="bgRect" presStyleLbl="bgShp" presStyleIdx="3" presStyleCnt="7"/>
      <dgm:spPr/>
    </dgm:pt>
    <dgm:pt modelId="{F939AEAE-D221-4916-B38B-0494CB4E4246}" type="pres">
      <dgm:prSet presAssocID="{F16DD1FD-DF90-47AC-AE10-C1BE1B43E4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14B9D4C-BC12-4DC4-940C-010473D23938}" type="pres">
      <dgm:prSet presAssocID="{F16DD1FD-DF90-47AC-AE10-C1BE1B43E4C5}" presName="spaceRect" presStyleCnt="0"/>
      <dgm:spPr/>
    </dgm:pt>
    <dgm:pt modelId="{2C6E57FC-5547-45E0-AC4A-2FD33D58B20F}" type="pres">
      <dgm:prSet presAssocID="{F16DD1FD-DF90-47AC-AE10-C1BE1B43E4C5}" presName="parTx" presStyleLbl="revTx" presStyleIdx="3" presStyleCnt="7">
        <dgm:presLayoutVars>
          <dgm:chMax val="0"/>
          <dgm:chPref val="0"/>
        </dgm:presLayoutVars>
      </dgm:prSet>
      <dgm:spPr/>
    </dgm:pt>
    <dgm:pt modelId="{78F9CCC6-3CED-44C4-A465-4FBF73E723BF}" type="pres">
      <dgm:prSet presAssocID="{7531D648-9078-4784-9061-BF9DC32E8AEB}" presName="sibTrans" presStyleCnt="0"/>
      <dgm:spPr/>
    </dgm:pt>
    <dgm:pt modelId="{D16337D7-6C54-43EE-9724-26EE722E20AE}" type="pres">
      <dgm:prSet presAssocID="{558A75A8-D0D1-4E6C-BD61-D756D2D175A2}" presName="compNode" presStyleCnt="0"/>
      <dgm:spPr/>
    </dgm:pt>
    <dgm:pt modelId="{25C5BF16-F9A1-4B7C-B317-C79AEDE5F06D}" type="pres">
      <dgm:prSet presAssocID="{558A75A8-D0D1-4E6C-BD61-D756D2D175A2}" presName="bgRect" presStyleLbl="bgShp" presStyleIdx="4" presStyleCnt="7"/>
      <dgm:spPr/>
    </dgm:pt>
    <dgm:pt modelId="{5E24601D-3C57-4248-A968-15F3C10DD24A}" type="pres">
      <dgm:prSet presAssocID="{558A75A8-D0D1-4E6C-BD61-D756D2D175A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E734F5-1D9C-4AAF-BF97-ED7DD96F28E2}" type="pres">
      <dgm:prSet presAssocID="{558A75A8-D0D1-4E6C-BD61-D756D2D175A2}" presName="spaceRect" presStyleCnt="0"/>
      <dgm:spPr/>
    </dgm:pt>
    <dgm:pt modelId="{F80D6537-A13C-47A4-AE44-7A2D449F3324}" type="pres">
      <dgm:prSet presAssocID="{558A75A8-D0D1-4E6C-BD61-D756D2D175A2}" presName="parTx" presStyleLbl="revTx" presStyleIdx="4" presStyleCnt="7">
        <dgm:presLayoutVars>
          <dgm:chMax val="0"/>
          <dgm:chPref val="0"/>
        </dgm:presLayoutVars>
      </dgm:prSet>
      <dgm:spPr/>
    </dgm:pt>
    <dgm:pt modelId="{D83FB71D-69BA-4F13-A304-7B0A442A23F2}" type="pres">
      <dgm:prSet presAssocID="{AB83A266-A424-45E4-97E1-2F48E8E8AB33}" presName="sibTrans" presStyleCnt="0"/>
      <dgm:spPr/>
    </dgm:pt>
    <dgm:pt modelId="{8264A612-AF83-4907-83CF-DCF8C49DA03A}" type="pres">
      <dgm:prSet presAssocID="{B75F2458-F6F3-48CC-B595-C2AAFE455D0A}" presName="compNode" presStyleCnt="0"/>
      <dgm:spPr/>
    </dgm:pt>
    <dgm:pt modelId="{E082667A-AB5A-4850-BA46-AA66764367B8}" type="pres">
      <dgm:prSet presAssocID="{B75F2458-F6F3-48CC-B595-C2AAFE455D0A}" presName="bgRect" presStyleLbl="bgShp" presStyleIdx="5" presStyleCnt="7"/>
      <dgm:spPr/>
    </dgm:pt>
    <dgm:pt modelId="{79DB6EB5-1BAD-4D22-97AB-E8F226B96E0C}" type="pres">
      <dgm:prSet presAssocID="{B75F2458-F6F3-48CC-B595-C2AAFE455D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AE536B-1047-455B-8365-7C152D1700F4}" type="pres">
      <dgm:prSet presAssocID="{B75F2458-F6F3-48CC-B595-C2AAFE455D0A}" presName="spaceRect" presStyleCnt="0"/>
      <dgm:spPr/>
    </dgm:pt>
    <dgm:pt modelId="{906234C5-B266-4DB6-BAD0-A5694C0319D5}" type="pres">
      <dgm:prSet presAssocID="{B75F2458-F6F3-48CC-B595-C2AAFE455D0A}" presName="parTx" presStyleLbl="revTx" presStyleIdx="5" presStyleCnt="7">
        <dgm:presLayoutVars>
          <dgm:chMax val="0"/>
          <dgm:chPref val="0"/>
        </dgm:presLayoutVars>
      </dgm:prSet>
      <dgm:spPr/>
    </dgm:pt>
    <dgm:pt modelId="{2BF28450-CDA0-4288-847B-A58E7119B098}" type="pres">
      <dgm:prSet presAssocID="{6243ED7D-A86D-4B9D-A3D3-4364F90DD056}" presName="sibTrans" presStyleCnt="0"/>
      <dgm:spPr/>
    </dgm:pt>
    <dgm:pt modelId="{94AEDA88-9126-47C4-AB8E-B9E81A73CAB5}" type="pres">
      <dgm:prSet presAssocID="{702246EF-C370-481A-93B2-B39427D8AB1D}" presName="compNode" presStyleCnt="0"/>
      <dgm:spPr/>
    </dgm:pt>
    <dgm:pt modelId="{A6FBBBC9-7FBC-471C-9C7F-E23F5E109BEF}" type="pres">
      <dgm:prSet presAssocID="{702246EF-C370-481A-93B2-B39427D8AB1D}" presName="bgRect" presStyleLbl="bgShp" presStyleIdx="6" presStyleCnt="7"/>
      <dgm:spPr/>
    </dgm:pt>
    <dgm:pt modelId="{C9B91982-436D-4303-A2AD-3533FA43014E}" type="pres">
      <dgm:prSet presAssocID="{702246EF-C370-481A-93B2-B39427D8AB1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A9CAD57-834C-4136-8DB3-E1F28B29387F}" type="pres">
      <dgm:prSet presAssocID="{702246EF-C370-481A-93B2-B39427D8AB1D}" presName="spaceRect" presStyleCnt="0"/>
      <dgm:spPr/>
    </dgm:pt>
    <dgm:pt modelId="{52B7EAE8-9E9B-4403-ACEA-0935F7C20BD9}" type="pres">
      <dgm:prSet presAssocID="{702246EF-C370-481A-93B2-B39427D8AB1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E84D202-061D-43A8-9511-674CFA638B0E}" srcId="{8DA011DA-0205-43EE-9EB1-3C284C37CDC9}" destId="{2E049458-9D0D-431A-8C17-B4EC2107844A}" srcOrd="1" destOrd="0" parTransId="{4C5BF8EF-84C1-41A1-BB79-1DE2D3E184F8}" sibTransId="{F8832A53-CFBC-4F00-AB2B-E07001DB8FE6}"/>
    <dgm:cxn modelId="{B968B30C-647A-4EB0-B599-2245BE641E4D}" srcId="{8DA011DA-0205-43EE-9EB1-3C284C37CDC9}" destId="{26557C7B-67EE-424E-A0EA-C5E563EDFCB7}" srcOrd="2" destOrd="0" parTransId="{029BC1DD-7644-4702-9870-F346CC636503}" sibTransId="{B4407C70-FAB6-4CCD-8235-51F0987B1FFD}"/>
    <dgm:cxn modelId="{199ADD37-57E4-4138-B6E9-446F99BA7368}" type="presOf" srcId="{2E049458-9D0D-431A-8C17-B4EC2107844A}" destId="{B5BDE51B-9711-4860-ACC1-595CB29D51A9}" srcOrd="0" destOrd="0" presId="urn:microsoft.com/office/officeart/2018/2/layout/IconVerticalSolidList"/>
    <dgm:cxn modelId="{157E724C-C149-4734-B70D-6AA4A7651C54}" type="presOf" srcId="{702246EF-C370-481A-93B2-B39427D8AB1D}" destId="{52B7EAE8-9E9B-4403-ACEA-0935F7C20BD9}" srcOrd="0" destOrd="0" presId="urn:microsoft.com/office/officeart/2018/2/layout/IconVerticalSolidList"/>
    <dgm:cxn modelId="{95AB6C55-8C02-4E43-BB30-0FB2531468E5}" type="presOf" srcId="{F16DD1FD-DF90-47AC-AE10-C1BE1B43E4C5}" destId="{2C6E57FC-5547-45E0-AC4A-2FD33D58B20F}" srcOrd="0" destOrd="0" presId="urn:microsoft.com/office/officeart/2018/2/layout/IconVerticalSolidList"/>
    <dgm:cxn modelId="{9117E362-474F-4709-9F7F-6874CC8BC970}" type="presOf" srcId="{8DA011DA-0205-43EE-9EB1-3C284C37CDC9}" destId="{95B78999-AFDE-4F8E-A5BF-611170D4C375}" srcOrd="0" destOrd="0" presId="urn:microsoft.com/office/officeart/2018/2/layout/IconVerticalSolidList"/>
    <dgm:cxn modelId="{09F2007A-ACBB-4EC1-AA3B-277829E612AA}" type="presOf" srcId="{5B47CAE3-FB72-4D80-80CD-6A47A8CAF253}" destId="{31E193E0-F18A-426F-B5EF-123F28100223}" srcOrd="0" destOrd="0" presId="urn:microsoft.com/office/officeart/2018/2/layout/IconVerticalSolidList"/>
    <dgm:cxn modelId="{AC01BE83-827A-498B-962B-254F224BF087}" srcId="{8DA011DA-0205-43EE-9EB1-3C284C37CDC9}" destId="{702246EF-C370-481A-93B2-B39427D8AB1D}" srcOrd="6" destOrd="0" parTransId="{E373E5C8-3C34-4404-AE24-8D25CC64F71B}" sibTransId="{A64410E0-B74E-4124-9404-FA38C6C8355A}"/>
    <dgm:cxn modelId="{56A1D39F-A304-42F0-9D20-110B82DB1A09}" type="presOf" srcId="{558A75A8-D0D1-4E6C-BD61-D756D2D175A2}" destId="{F80D6537-A13C-47A4-AE44-7A2D449F3324}" srcOrd="0" destOrd="0" presId="urn:microsoft.com/office/officeart/2018/2/layout/IconVerticalSolidList"/>
    <dgm:cxn modelId="{7B6A38A6-A2F6-4658-8602-8E9929B72462}" srcId="{8DA011DA-0205-43EE-9EB1-3C284C37CDC9}" destId="{B75F2458-F6F3-48CC-B595-C2AAFE455D0A}" srcOrd="5" destOrd="0" parTransId="{F5FCA9B8-E581-4447-A129-60C7A89CCCCE}" sibTransId="{6243ED7D-A86D-4B9D-A3D3-4364F90DD056}"/>
    <dgm:cxn modelId="{E12448AA-258D-46F0-A99F-01B14B03E4AF}" type="presOf" srcId="{B75F2458-F6F3-48CC-B595-C2AAFE455D0A}" destId="{906234C5-B266-4DB6-BAD0-A5694C0319D5}" srcOrd="0" destOrd="0" presId="urn:microsoft.com/office/officeart/2018/2/layout/IconVerticalSolidList"/>
    <dgm:cxn modelId="{652873B5-AF2E-4D1B-B274-EAE9D77EA930}" srcId="{8DA011DA-0205-43EE-9EB1-3C284C37CDC9}" destId="{5B47CAE3-FB72-4D80-80CD-6A47A8CAF253}" srcOrd="0" destOrd="0" parTransId="{D8EDB602-0985-4082-974E-121FBC0D5F5D}" sibTransId="{32F72B13-2EF7-412B-8ECB-32D5425B3B1E}"/>
    <dgm:cxn modelId="{F2D5BCC0-8E4B-47B9-9422-74E42ED19398}" srcId="{8DA011DA-0205-43EE-9EB1-3C284C37CDC9}" destId="{558A75A8-D0D1-4E6C-BD61-D756D2D175A2}" srcOrd="4" destOrd="0" parTransId="{5DAB32AC-AA35-4F09-8EFB-993E808C5585}" sibTransId="{AB83A266-A424-45E4-97E1-2F48E8E8AB33}"/>
    <dgm:cxn modelId="{8D36FFE8-878B-4A29-BFAC-EBF537BF0ABA}" type="presOf" srcId="{26557C7B-67EE-424E-A0EA-C5E563EDFCB7}" destId="{7E47C524-68F9-4C27-9E41-8CEE508FCF95}" srcOrd="0" destOrd="0" presId="urn:microsoft.com/office/officeart/2018/2/layout/IconVerticalSolidList"/>
    <dgm:cxn modelId="{47FBF2F0-C4FD-4CDC-85C4-9BCF451891AB}" srcId="{8DA011DA-0205-43EE-9EB1-3C284C37CDC9}" destId="{F16DD1FD-DF90-47AC-AE10-C1BE1B43E4C5}" srcOrd="3" destOrd="0" parTransId="{17F87F42-40D5-4167-8BD2-A8FAED8F02E8}" sibTransId="{7531D648-9078-4784-9061-BF9DC32E8AEB}"/>
    <dgm:cxn modelId="{72047E51-08C8-4ACA-B91D-911192753E83}" type="presParOf" srcId="{95B78999-AFDE-4F8E-A5BF-611170D4C375}" destId="{0FB1726E-EE9B-441E-8388-D2C08AAD5E63}" srcOrd="0" destOrd="0" presId="urn:microsoft.com/office/officeart/2018/2/layout/IconVerticalSolidList"/>
    <dgm:cxn modelId="{EABB689A-2AC7-46FC-8716-CC16DF5A31F8}" type="presParOf" srcId="{0FB1726E-EE9B-441E-8388-D2C08AAD5E63}" destId="{B6F80540-839F-464A-AFB8-6B3F7802702B}" srcOrd="0" destOrd="0" presId="urn:microsoft.com/office/officeart/2018/2/layout/IconVerticalSolidList"/>
    <dgm:cxn modelId="{1131C491-ADC2-4EDA-B95D-DD3DFC4E8586}" type="presParOf" srcId="{0FB1726E-EE9B-441E-8388-D2C08AAD5E63}" destId="{016701F5-AF8C-4AEF-88D5-2F4178CEBB89}" srcOrd="1" destOrd="0" presId="urn:microsoft.com/office/officeart/2018/2/layout/IconVerticalSolidList"/>
    <dgm:cxn modelId="{F57A67C3-3891-403A-8C74-D44A2DB1590D}" type="presParOf" srcId="{0FB1726E-EE9B-441E-8388-D2C08AAD5E63}" destId="{0192BB7C-C619-4383-B406-898F4E35CD82}" srcOrd="2" destOrd="0" presId="urn:microsoft.com/office/officeart/2018/2/layout/IconVerticalSolidList"/>
    <dgm:cxn modelId="{DE07B860-FC1C-46F2-90D1-140D44D45F87}" type="presParOf" srcId="{0FB1726E-EE9B-441E-8388-D2C08AAD5E63}" destId="{31E193E0-F18A-426F-B5EF-123F28100223}" srcOrd="3" destOrd="0" presId="urn:microsoft.com/office/officeart/2018/2/layout/IconVerticalSolidList"/>
    <dgm:cxn modelId="{A7FA93FC-6E2B-42F3-B7D5-3F59F67E246F}" type="presParOf" srcId="{95B78999-AFDE-4F8E-A5BF-611170D4C375}" destId="{B5E7687C-4354-4FB7-B5EA-CD6A9D06FF42}" srcOrd="1" destOrd="0" presId="urn:microsoft.com/office/officeart/2018/2/layout/IconVerticalSolidList"/>
    <dgm:cxn modelId="{E6827505-3CAF-4AA0-A30E-85ECC67F0E99}" type="presParOf" srcId="{95B78999-AFDE-4F8E-A5BF-611170D4C375}" destId="{0EC3037E-8CF2-4311-895A-44FD92744BDE}" srcOrd="2" destOrd="0" presId="urn:microsoft.com/office/officeart/2018/2/layout/IconVerticalSolidList"/>
    <dgm:cxn modelId="{886BECB5-0FB1-4AC8-857A-9C1E82B0FFF2}" type="presParOf" srcId="{0EC3037E-8CF2-4311-895A-44FD92744BDE}" destId="{D245437D-168D-4149-989C-94AE0AF82086}" srcOrd="0" destOrd="0" presId="urn:microsoft.com/office/officeart/2018/2/layout/IconVerticalSolidList"/>
    <dgm:cxn modelId="{9D115672-40F9-428B-B140-C479075B57AA}" type="presParOf" srcId="{0EC3037E-8CF2-4311-895A-44FD92744BDE}" destId="{4919CB40-4B76-4315-B895-2C0AE9EEE59B}" srcOrd="1" destOrd="0" presId="urn:microsoft.com/office/officeart/2018/2/layout/IconVerticalSolidList"/>
    <dgm:cxn modelId="{26E20C8A-C7E1-4564-B0F1-BFACC39F1D2B}" type="presParOf" srcId="{0EC3037E-8CF2-4311-895A-44FD92744BDE}" destId="{F1142BD0-C590-4FE1-9642-61F75FAE6539}" srcOrd="2" destOrd="0" presId="urn:microsoft.com/office/officeart/2018/2/layout/IconVerticalSolidList"/>
    <dgm:cxn modelId="{53ABA345-2DF7-4A6E-85E6-7D572F96B416}" type="presParOf" srcId="{0EC3037E-8CF2-4311-895A-44FD92744BDE}" destId="{B5BDE51B-9711-4860-ACC1-595CB29D51A9}" srcOrd="3" destOrd="0" presId="urn:microsoft.com/office/officeart/2018/2/layout/IconVerticalSolidList"/>
    <dgm:cxn modelId="{FD635E2B-8B37-436B-BB4B-37F17EEC5B8E}" type="presParOf" srcId="{95B78999-AFDE-4F8E-A5BF-611170D4C375}" destId="{67A0B7BD-5FBE-4365-992B-E10730E43125}" srcOrd="3" destOrd="0" presId="urn:microsoft.com/office/officeart/2018/2/layout/IconVerticalSolidList"/>
    <dgm:cxn modelId="{846868A7-7F36-455F-802A-BB49F2B2835D}" type="presParOf" srcId="{95B78999-AFDE-4F8E-A5BF-611170D4C375}" destId="{17E37B2C-ED0E-432E-AB2D-5DFCEA948393}" srcOrd="4" destOrd="0" presId="urn:microsoft.com/office/officeart/2018/2/layout/IconVerticalSolidList"/>
    <dgm:cxn modelId="{F2163816-A54F-4883-B910-EA08F7B5C992}" type="presParOf" srcId="{17E37B2C-ED0E-432E-AB2D-5DFCEA948393}" destId="{4709C2BA-3AB2-4F0E-BA04-DD74B92C9EDF}" srcOrd="0" destOrd="0" presId="urn:microsoft.com/office/officeart/2018/2/layout/IconVerticalSolidList"/>
    <dgm:cxn modelId="{5C218CE6-7023-4790-B0D5-D1B8A3FCB81B}" type="presParOf" srcId="{17E37B2C-ED0E-432E-AB2D-5DFCEA948393}" destId="{733A4EEE-6BDD-4825-89CC-5E6E1C87896E}" srcOrd="1" destOrd="0" presId="urn:microsoft.com/office/officeart/2018/2/layout/IconVerticalSolidList"/>
    <dgm:cxn modelId="{EB4A976D-E2DD-4B99-8EDC-A06A3B4A92F5}" type="presParOf" srcId="{17E37B2C-ED0E-432E-AB2D-5DFCEA948393}" destId="{F85A4CB6-9364-46F1-BC82-0E455609002A}" srcOrd="2" destOrd="0" presId="urn:microsoft.com/office/officeart/2018/2/layout/IconVerticalSolidList"/>
    <dgm:cxn modelId="{9D52E426-5812-451E-9F8C-B51D973E9682}" type="presParOf" srcId="{17E37B2C-ED0E-432E-AB2D-5DFCEA948393}" destId="{7E47C524-68F9-4C27-9E41-8CEE508FCF95}" srcOrd="3" destOrd="0" presId="urn:microsoft.com/office/officeart/2018/2/layout/IconVerticalSolidList"/>
    <dgm:cxn modelId="{191445CE-3769-4119-8C6C-5FFA0E65AD82}" type="presParOf" srcId="{95B78999-AFDE-4F8E-A5BF-611170D4C375}" destId="{D10B18AC-C232-42DD-9115-A4AD514E3FB3}" srcOrd="5" destOrd="0" presId="urn:microsoft.com/office/officeart/2018/2/layout/IconVerticalSolidList"/>
    <dgm:cxn modelId="{937CEA9E-6862-499E-B930-446E5AF40BDA}" type="presParOf" srcId="{95B78999-AFDE-4F8E-A5BF-611170D4C375}" destId="{B840629E-BFC8-45E9-9FCA-7C532E26FB85}" srcOrd="6" destOrd="0" presId="urn:microsoft.com/office/officeart/2018/2/layout/IconVerticalSolidList"/>
    <dgm:cxn modelId="{65BA1957-2BF7-4FB1-9BCE-EAF74748343B}" type="presParOf" srcId="{B840629E-BFC8-45E9-9FCA-7C532E26FB85}" destId="{FAA1F6F2-9A24-47CA-8E25-23E8CEB25778}" srcOrd="0" destOrd="0" presId="urn:microsoft.com/office/officeart/2018/2/layout/IconVerticalSolidList"/>
    <dgm:cxn modelId="{58A09F52-BCDB-4FBE-A97E-D443F7E56D2C}" type="presParOf" srcId="{B840629E-BFC8-45E9-9FCA-7C532E26FB85}" destId="{F939AEAE-D221-4916-B38B-0494CB4E4246}" srcOrd="1" destOrd="0" presId="urn:microsoft.com/office/officeart/2018/2/layout/IconVerticalSolidList"/>
    <dgm:cxn modelId="{0B60D448-A885-497A-B0CA-61FCC81B4AE0}" type="presParOf" srcId="{B840629E-BFC8-45E9-9FCA-7C532E26FB85}" destId="{B14B9D4C-BC12-4DC4-940C-010473D23938}" srcOrd="2" destOrd="0" presId="urn:microsoft.com/office/officeart/2018/2/layout/IconVerticalSolidList"/>
    <dgm:cxn modelId="{789BEA24-F3F7-4B6E-96A2-815AE4DF0149}" type="presParOf" srcId="{B840629E-BFC8-45E9-9FCA-7C532E26FB85}" destId="{2C6E57FC-5547-45E0-AC4A-2FD33D58B20F}" srcOrd="3" destOrd="0" presId="urn:microsoft.com/office/officeart/2018/2/layout/IconVerticalSolidList"/>
    <dgm:cxn modelId="{2874CBCA-130F-4D10-8F87-70939DB342BB}" type="presParOf" srcId="{95B78999-AFDE-4F8E-A5BF-611170D4C375}" destId="{78F9CCC6-3CED-44C4-A465-4FBF73E723BF}" srcOrd="7" destOrd="0" presId="urn:microsoft.com/office/officeart/2018/2/layout/IconVerticalSolidList"/>
    <dgm:cxn modelId="{F239B2E3-BD6B-416E-BB3D-FE5E526548C3}" type="presParOf" srcId="{95B78999-AFDE-4F8E-A5BF-611170D4C375}" destId="{D16337D7-6C54-43EE-9724-26EE722E20AE}" srcOrd="8" destOrd="0" presId="urn:microsoft.com/office/officeart/2018/2/layout/IconVerticalSolidList"/>
    <dgm:cxn modelId="{40DEA8A3-2791-4FA1-A8FE-ABDFF139CFB9}" type="presParOf" srcId="{D16337D7-6C54-43EE-9724-26EE722E20AE}" destId="{25C5BF16-F9A1-4B7C-B317-C79AEDE5F06D}" srcOrd="0" destOrd="0" presId="urn:microsoft.com/office/officeart/2018/2/layout/IconVerticalSolidList"/>
    <dgm:cxn modelId="{50C0BC8D-556B-468A-9826-BE97230822FF}" type="presParOf" srcId="{D16337D7-6C54-43EE-9724-26EE722E20AE}" destId="{5E24601D-3C57-4248-A968-15F3C10DD24A}" srcOrd="1" destOrd="0" presId="urn:microsoft.com/office/officeart/2018/2/layout/IconVerticalSolidList"/>
    <dgm:cxn modelId="{19F95C1D-35C4-47AD-94D0-384E383F5BA4}" type="presParOf" srcId="{D16337D7-6C54-43EE-9724-26EE722E20AE}" destId="{2CE734F5-1D9C-4AAF-BF97-ED7DD96F28E2}" srcOrd="2" destOrd="0" presId="urn:microsoft.com/office/officeart/2018/2/layout/IconVerticalSolidList"/>
    <dgm:cxn modelId="{62FFAF13-24C7-4067-8396-97CA70E45A8A}" type="presParOf" srcId="{D16337D7-6C54-43EE-9724-26EE722E20AE}" destId="{F80D6537-A13C-47A4-AE44-7A2D449F3324}" srcOrd="3" destOrd="0" presId="urn:microsoft.com/office/officeart/2018/2/layout/IconVerticalSolidList"/>
    <dgm:cxn modelId="{2BB08BEE-AC58-4FBE-AC23-AF5044347B65}" type="presParOf" srcId="{95B78999-AFDE-4F8E-A5BF-611170D4C375}" destId="{D83FB71D-69BA-4F13-A304-7B0A442A23F2}" srcOrd="9" destOrd="0" presId="urn:microsoft.com/office/officeart/2018/2/layout/IconVerticalSolidList"/>
    <dgm:cxn modelId="{AC5854FC-6269-4993-8EE2-EAC20DF0842C}" type="presParOf" srcId="{95B78999-AFDE-4F8E-A5BF-611170D4C375}" destId="{8264A612-AF83-4907-83CF-DCF8C49DA03A}" srcOrd="10" destOrd="0" presId="urn:microsoft.com/office/officeart/2018/2/layout/IconVerticalSolidList"/>
    <dgm:cxn modelId="{B1854D68-B406-41FA-80B7-1A48E876FD17}" type="presParOf" srcId="{8264A612-AF83-4907-83CF-DCF8C49DA03A}" destId="{E082667A-AB5A-4850-BA46-AA66764367B8}" srcOrd="0" destOrd="0" presId="urn:microsoft.com/office/officeart/2018/2/layout/IconVerticalSolidList"/>
    <dgm:cxn modelId="{21B73E9B-6BB2-4223-952E-8C8047DB7B54}" type="presParOf" srcId="{8264A612-AF83-4907-83CF-DCF8C49DA03A}" destId="{79DB6EB5-1BAD-4D22-97AB-E8F226B96E0C}" srcOrd="1" destOrd="0" presId="urn:microsoft.com/office/officeart/2018/2/layout/IconVerticalSolidList"/>
    <dgm:cxn modelId="{F63DB3EB-BE05-49A9-8FC3-A621F2DDBD04}" type="presParOf" srcId="{8264A612-AF83-4907-83CF-DCF8C49DA03A}" destId="{6AAE536B-1047-455B-8365-7C152D1700F4}" srcOrd="2" destOrd="0" presId="urn:microsoft.com/office/officeart/2018/2/layout/IconVerticalSolidList"/>
    <dgm:cxn modelId="{9335ACA3-2753-4366-B832-6BA52FB15AD5}" type="presParOf" srcId="{8264A612-AF83-4907-83CF-DCF8C49DA03A}" destId="{906234C5-B266-4DB6-BAD0-A5694C0319D5}" srcOrd="3" destOrd="0" presId="urn:microsoft.com/office/officeart/2018/2/layout/IconVerticalSolidList"/>
    <dgm:cxn modelId="{239B6174-0CD3-4C76-B1BD-857F958126ED}" type="presParOf" srcId="{95B78999-AFDE-4F8E-A5BF-611170D4C375}" destId="{2BF28450-CDA0-4288-847B-A58E7119B098}" srcOrd="11" destOrd="0" presId="urn:microsoft.com/office/officeart/2018/2/layout/IconVerticalSolidList"/>
    <dgm:cxn modelId="{44A88051-F45D-4A11-869B-AD01B54845A5}" type="presParOf" srcId="{95B78999-AFDE-4F8E-A5BF-611170D4C375}" destId="{94AEDA88-9126-47C4-AB8E-B9E81A73CAB5}" srcOrd="12" destOrd="0" presId="urn:microsoft.com/office/officeart/2018/2/layout/IconVerticalSolidList"/>
    <dgm:cxn modelId="{41320BE7-3B54-4962-94B7-C5D3727BF3DC}" type="presParOf" srcId="{94AEDA88-9126-47C4-AB8E-B9E81A73CAB5}" destId="{A6FBBBC9-7FBC-471C-9C7F-E23F5E109BEF}" srcOrd="0" destOrd="0" presId="urn:microsoft.com/office/officeart/2018/2/layout/IconVerticalSolidList"/>
    <dgm:cxn modelId="{FB5FBFCF-F0BD-4CC8-AE6D-72DF39CE46F9}" type="presParOf" srcId="{94AEDA88-9126-47C4-AB8E-B9E81A73CAB5}" destId="{C9B91982-436D-4303-A2AD-3533FA43014E}" srcOrd="1" destOrd="0" presId="urn:microsoft.com/office/officeart/2018/2/layout/IconVerticalSolidList"/>
    <dgm:cxn modelId="{6FC3D8C1-A98B-40F6-A0C1-17371B00E779}" type="presParOf" srcId="{94AEDA88-9126-47C4-AB8E-B9E81A73CAB5}" destId="{AA9CAD57-834C-4136-8DB3-E1F28B29387F}" srcOrd="2" destOrd="0" presId="urn:microsoft.com/office/officeart/2018/2/layout/IconVerticalSolidList"/>
    <dgm:cxn modelId="{EA8B944A-959A-4C69-BDAB-66DFF8426075}" type="presParOf" srcId="{94AEDA88-9126-47C4-AB8E-B9E81A73CAB5}" destId="{52B7EAE8-9E9B-4403-ACEA-0935F7C20B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31EA9-24F3-410C-BEB9-470485E77A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89D3CE-2560-40F2-AF00-2E713AD29F24}">
      <dgm:prSet/>
      <dgm:spPr/>
      <dgm:t>
        <a:bodyPr/>
        <a:lstStyle/>
        <a:p>
          <a:r>
            <a:rPr lang="en-US"/>
            <a:t>Update</a:t>
          </a:r>
        </a:p>
      </dgm:t>
    </dgm:pt>
    <dgm:pt modelId="{FC506F04-FF04-42D4-9A29-9CE95DC383E0}" type="parTrans" cxnId="{FDD7EE1B-C28C-4E99-ADF0-53769F189BD3}">
      <dgm:prSet/>
      <dgm:spPr/>
      <dgm:t>
        <a:bodyPr/>
        <a:lstStyle/>
        <a:p>
          <a:endParaRPr lang="en-US"/>
        </a:p>
      </dgm:t>
    </dgm:pt>
    <dgm:pt modelId="{265703F6-DFB0-49CA-8B66-667D87EAE3C6}" type="sibTrans" cxnId="{FDD7EE1B-C28C-4E99-ADF0-53769F189BD3}">
      <dgm:prSet/>
      <dgm:spPr/>
      <dgm:t>
        <a:bodyPr/>
        <a:lstStyle/>
        <a:p>
          <a:endParaRPr lang="en-US"/>
        </a:p>
      </dgm:t>
    </dgm:pt>
    <dgm:pt modelId="{BBF94AEC-0F16-4437-A646-6E235BFFBE44}">
      <dgm:prSet/>
      <dgm:spPr/>
      <dgm:t>
        <a:bodyPr/>
        <a:lstStyle/>
        <a:p>
          <a:r>
            <a:rPr lang="en-US"/>
            <a:t>Update data prep section to include federal reserve information such as the risk-free asset.</a:t>
          </a:r>
        </a:p>
      </dgm:t>
    </dgm:pt>
    <dgm:pt modelId="{1EA36111-2FD1-445C-AA00-F7CFD1E86E3F}" type="parTrans" cxnId="{E1C6562A-32E8-4936-85B5-8A8037A4ED66}">
      <dgm:prSet/>
      <dgm:spPr/>
      <dgm:t>
        <a:bodyPr/>
        <a:lstStyle/>
        <a:p>
          <a:endParaRPr lang="en-US"/>
        </a:p>
      </dgm:t>
    </dgm:pt>
    <dgm:pt modelId="{06F9BCA0-4805-40E6-895E-69569C12E9B0}" type="sibTrans" cxnId="{E1C6562A-32E8-4936-85B5-8A8037A4ED66}">
      <dgm:prSet/>
      <dgm:spPr/>
      <dgm:t>
        <a:bodyPr/>
        <a:lstStyle/>
        <a:p>
          <a:endParaRPr lang="en-US"/>
        </a:p>
      </dgm:t>
    </dgm:pt>
    <dgm:pt modelId="{01C4CB17-BEDA-4FEF-93E6-3DE57E4E162B}">
      <dgm:prSet/>
      <dgm:spPr/>
      <dgm:t>
        <a:bodyPr/>
        <a:lstStyle/>
        <a:p>
          <a:r>
            <a:rPr lang="en-US"/>
            <a:t>Update</a:t>
          </a:r>
        </a:p>
      </dgm:t>
    </dgm:pt>
    <dgm:pt modelId="{22156F6C-0025-4089-B448-70A18FCB3F0F}" type="parTrans" cxnId="{539C6D65-5578-4432-9072-F96258FD4688}">
      <dgm:prSet/>
      <dgm:spPr/>
      <dgm:t>
        <a:bodyPr/>
        <a:lstStyle/>
        <a:p>
          <a:endParaRPr lang="en-US"/>
        </a:p>
      </dgm:t>
    </dgm:pt>
    <dgm:pt modelId="{6C926E94-39F3-42AC-81AA-26B1FC2990D9}" type="sibTrans" cxnId="{539C6D65-5578-4432-9072-F96258FD4688}">
      <dgm:prSet/>
      <dgm:spPr/>
      <dgm:t>
        <a:bodyPr/>
        <a:lstStyle/>
        <a:p>
          <a:endParaRPr lang="en-US"/>
        </a:p>
      </dgm:t>
    </dgm:pt>
    <dgm:pt modelId="{F99896A9-B389-4CE1-A0BB-F664716EF031}">
      <dgm:prSet/>
      <dgm:spPr/>
      <dgm:t>
        <a:bodyPr/>
        <a:lstStyle/>
        <a:p>
          <a:r>
            <a:rPr lang="en-US"/>
            <a:t>Update data modeling section to include the Factor Model</a:t>
          </a:r>
        </a:p>
      </dgm:t>
    </dgm:pt>
    <dgm:pt modelId="{34CE2749-19D4-40A3-AA75-9A7EF7BDE5E9}" type="parTrans" cxnId="{F7658C11-D95A-4552-B02B-644E27134BDD}">
      <dgm:prSet/>
      <dgm:spPr/>
      <dgm:t>
        <a:bodyPr/>
        <a:lstStyle/>
        <a:p>
          <a:endParaRPr lang="en-US"/>
        </a:p>
      </dgm:t>
    </dgm:pt>
    <dgm:pt modelId="{EA37E994-4269-4B8C-A2B6-313ED79CA3D6}" type="sibTrans" cxnId="{F7658C11-D95A-4552-B02B-644E27134BDD}">
      <dgm:prSet/>
      <dgm:spPr/>
      <dgm:t>
        <a:bodyPr/>
        <a:lstStyle/>
        <a:p>
          <a:endParaRPr lang="en-US"/>
        </a:p>
      </dgm:t>
    </dgm:pt>
    <dgm:pt modelId="{A43F5ADD-CE81-4DAB-9EA1-214B0510BCE9}">
      <dgm:prSet/>
      <dgm:spPr/>
      <dgm:t>
        <a:bodyPr/>
        <a:lstStyle/>
        <a:p>
          <a:r>
            <a:rPr lang="en-US"/>
            <a:t>Complete</a:t>
          </a:r>
        </a:p>
      </dgm:t>
    </dgm:pt>
    <dgm:pt modelId="{2B909EF9-9E2C-4C48-822B-CF78AA476219}" type="parTrans" cxnId="{4878793C-1BFC-432D-A516-2CB7AE6D57E4}">
      <dgm:prSet/>
      <dgm:spPr/>
      <dgm:t>
        <a:bodyPr/>
        <a:lstStyle/>
        <a:p>
          <a:endParaRPr lang="en-US"/>
        </a:p>
      </dgm:t>
    </dgm:pt>
    <dgm:pt modelId="{DE04C547-5E09-4E7F-AA6F-6A41EF80A2FB}" type="sibTrans" cxnId="{4878793C-1BFC-432D-A516-2CB7AE6D57E4}">
      <dgm:prSet/>
      <dgm:spPr/>
      <dgm:t>
        <a:bodyPr/>
        <a:lstStyle/>
        <a:p>
          <a:endParaRPr lang="en-US"/>
        </a:p>
      </dgm:t>
    </dgm:pt>
    <dgm:pt modelId="{962E9ED4-6093-4216-A131-6B33DE63E2BC}">
      <dgm:prSet/>
      <dgm:spPr/>
      <dgm:t>
        <a:bodyPr/>
        <a:lstStyle/>
        <a:p>
          <a:r>
            <a:rPr lang="en-US"/>
            <a:t>Complete the efficient frontier to find the optimal portfolio</a:t>
          </a:r>
        </a:p>
      </dgm:t>
    </dgm:pt>
    <dgm:pt modelId="{3E77F3DF-EA89-4FE2-B1C7-3194BF513727}" type="parTrans" cxnId="{ED590320-6FC5-4293-B1ED-41D03BA22116}">
      <dgm:prSet/>
      <dgm:spPr/>
      <dgm:t>
        <a:bodyPr/>
        <a:lstStyle/>
        <a:p>
          <a:endParaRPr lang="en-US"/>
        </a:p>
      </dgm:t>
    </dgm:pt>
    <dgm:pt modelId="{9BB26154-7EC4-46EE-AC5A-D44B4C46FE84}" type="sibTrans" cxnId="{ED590320-6FC5-4293-B1ED-41D03BA22116}">
      <dgm:prSet/>
      <dgm:spPr/>
      <dgm:t>
        <a:bodyPr/>
        <a:lstStyle/>
        <a:p>
          <a:endParaRPr lang="en-US"/>
        </a:p>
      </dgm:t>
    </dgm:pt>
    <dgm:pt modelId="{A08C7E05-30F8-F345-A063-D866E8D9132F}" type="pres">
      <dgm:prSet presAssocID="{5FB31EA9-24F3-410C-BEB9-470485E77A0B}" presName="Name0" presStyleCnt="0">
        <dgm:presLayoutVars>
          <dgm:dir/>
          <dgm:animLvl val="lvl"/>
          <dgm:resizeHandles val="exact"/>
        </dgm:presLayoutVars>
      </dgm:prSet>
      <dgm:spPr/>
    </dgm:pt>
    <dgm:pt modelId="{5DBA2547-6D01-2D42-903E-CE395BFA40D3}" type="pres">
      <dgm:prSet presAssocID="{A43F5ADD-CE81-4DAB-9EA1-214B0510BCE9}" presName="boxAndChildren" presStyleCnt="0"/>
      <dgm:spPr/>
    </dgm:pt>
    <dgm:pt modelId="{5D8FB4E0-83D9-7740-93E1-7FFF4D9E789C}" type="pres">
      <dgm:prSet presAssocID="{A43F5ADD-CE81-4DAB-9EA1-214B0510BCE9}" presName="parentTextBox" presStyleLbl="alignNode1" presStyleIdx="0" presStyleCnt="3"/>
      <dgm:spPr/>
    </dgm:pt>
    <dgm:pt modelId="{AC8BB0B2-A4C3-A64A-AF6D-7A9631A00696}" type="pres">
      <dgm:prSet presAssocID="{A43F5ADD-CE81-4DAB-9EA1-214B0510BCE9}" presName="descendantBox" presStyleLbl="bgAccFollowNode1" presStyleIdx="0" presStyleCnt="3"/>
      <dgm:spPr/>
    </dgm:pt>
    <dgm:pt modelId="{12E188C8-334A-0F45-AD10-64F2FB45C9F8}" type="pres">
      <dgm:prSet presAssocID="{6C926E94-39F3-42AC-81AA-26B1FC2990D9}" presName="sp" presStyleCnt="0"/>
      <dgm:spPr/>
    </dgm:pt>
    <dgm:pt modelId="{0F621694-6041-5641-B5AF-340BB899BB65}" type="pres">
      <dgm:prSet presAssocID="{01C4CB17-BEDA-4FEF-93E6-3DE57E4E162B}" presName="arrowAndChildren" presStyleCnt="0"/>
      <dgm:spPr/>
    </dgm:pt>
    <dgm:pt modelId="{280D23AF-E38C-3345-8566-5AD7E74C14C0}" type="pres">
      <dgm:prSet presAssocID="{01C4CB17-BEDA-4FEF-93E6-3DE57E4E162B}" presName="parentTextArrow" presStyleLbl="node1" presStyleIdx="0" presStyleCnt="0"/>
      <dgm:spPr/>
    </dgm:pt>
    <dgm:pt modelId="{E2F2DEFE-64CE-4645-8F1F-35B6E02983F2}" type="pres">
      <dgm:prSet presAssocID="{01C4CB17-BEDA-4FEF-93E6-3DE57E4E162B}" presName="arrow" presStyleLbl="alignNode1" presStyleIdx="1" presStyleCnt="3"/>
      <dgm:spPr/>
    </dgm:pt>
    <dgm:pt modelId="{AEA75167-DF52-F84E-B63A-6FD51FE59AF8}" type="pres">
      <dgm:prSet presAssocID="{01C4CB17-BEDA-4FEF-93E6-3DE57E4E162B}" presName="descendantArrow" presStyleLbl="bgAccFollowNode1" presStyleIdx="1" presStyleCnt="3"/>
      <dgm:spPr/>
    </dgm:pt>
    <dgm:pt modelId="{38D99C40-7CEF-6E4E-AFEE-D8D795403801}" type="pres">
      <dgm:prSet presAssocID="{265703F6-DFB0-49CA-8B66-667D87EAE3C6}" presName="sp" presStyleCnt="0"/>
      <dgm:spPr/>
    </dgm:pt>
    <dgm:pt modelId="{B446FDC5-99AD-7047-A22D-8AC6387E6F8A}" type="pres">
      <dgm:prSet presAssocID="{6F89D3CE-2560-40F2-AF00-2E713AD29F24}" presName="arrowAndChildren" presStyleCnt="0"/>
      <dgm:spPr/>
    </dgm:pt>
    <dgm:pt modelId="{42B1B538-8A34-E345-B65C-DB5D9514B945}" type="pres">
      <dgm:prSet presAssocID="{6F89D3CE-2560-40F2-AF00-2E713AD29F24}" presName="parentTextArrow" presStyleLbl="node1" presStyleIdx="0" presStyleCnt="0"/>
      <dgm:spPr/>
    </dgm:pt>
    <dgm:pt modelId="{D11289B4-F98A-A44B-B970-E6258CE5DC40}" type="pres">
      <dgm:prSet presAssocID="{6F89D3CE-2560-40F2-AF00-2E713AD29F24}" presName="arrow" presStyleLbl="alignNode1" presStyleIdx="2" presStyleCnt="3"/>
      <dgm:spPr/>
    </dgm:pt>
    <dgm:pt modelId="{E7DFC4D1-5B60-474D-B0DD-AF733C4CD956}" type="pres">
      <dgm:prSet presAssocID="{6F89D3CE-2560-40F2-AF00-2E713AD29F24}" presName="descendantArrow" presStyleLbl="bgAccFollowNode1" presStyleIdx="2" presStyleCnt="3"/>
      <dgm:spPr/>
    </dgm:pt>
  </dgm:ptLst>
  <dgm:cxnLst>
    <dgm:cxn modelId="{F7658C11-D95A-4552-B02B-644E27134BDD}" srcId="{01C4CB17-BEDA-4FEF-93E6-3DE57E4E162B}" destId="{F99896A9-B389-4CE1-A0BB-F664716EF031}" srcOrd="0" destOrd="0" parTransId="{34CE2749-19D4-40A3-AA75-9A7EF7BDE5E9}" sibTransId="{EA37E994-4269-4B8C-A2B6-313ED79CA3D6}"/>
    <dgm:cxn modelId="{FDD7EE1B-C28C-4E99-ADF0-53769F189BD3}" srcId="{5FB31EA9-24F3-410C-BEB9-470485E77A0B}" destId="{6F89D3CE-2560-40F2-AF00-2E713AD29F24}" srcOrd="0" destOrd="0" parTransId="{FC506F04-FF04-42D4-9A29-9CE95DC383E0}" sibTransId="{265703F6-DFB0-49CA-8B66-667D87EAE3C6}"/>
    <dgm:cxn modelId="{ED590320-6FC5-4293-B1ED-41D03BA22116}" srcId="{A43F5ADD-CE81-4DAB-9EA1-214B0510BCE9}" destId="{962E9ED4-6093-4216-A131-6B33DE63E2BC}" srcOrd="0" destOrd="0" parTransId="{3E77F3DF-EA89-4FE2-B1C7-3194BF513727}" sibTransId="{9BB26154-7EC4-46EE-AC5A-D44B4C46FE84}"/>
    <dgm:cxn modelId="{71F27323-1989-1444-B129-089D24011AC2}" type="presOf" srcId="{BBF94AEC-0F16-4437-A646-6E235BFFBE44}" destId="{E7DFC4D1-5B60-474D-B0DD-AF733C4CD956}" srcOrd="0" destOrd="0" presId="urn:microsoft.com/office/officeart/2016/7/layout/VerticalDownArrowProcess"/>
    <dgm:cxn modelId="{E1C6562A-32E8-4936-85B5-8A8037A4ED66}" srcId="{6F89D3CE-2560-40F2-AF00-2E713AD29F24}" destId="{BBF94AEC-0F16-4437-A646-6E235BFFBE44}" srcOrd="0" destOrd="0" parTransId="{1EA36111-2FD1-445C-AA00-F7CFD1E86E3F}" sibTransId="{06F9BCA0-4805-40E6-895E-69569C12E9B0}"/>
    <dgm:cxn modelId="{4878793C-1BFC-432D-A516-2CB7AE6D57E4}" srcId="{5FB31EA9-24F3-410C-BEB9-470485E77A0B}" destId="{A43F5ADD-CE81-4DAB-9EA1-214B0510BCE9}" srcOrd="2" destOrd="0" parTransId="{2B909EF9-9E2C-4C48-822B-CF78AA476219}" sibTransId="{DE04C547-5E09-4E7F-AA6F-6A41EF80A2FB}"/>
    <dgm:cxn modelId="{E1B6524C-5247-1F4F-B188-3DDF8570F1BB}" type="presOf" srcId="{F99896A9-B389-4CE1-A0BB-F664716EF031}" destId="{AEA75167-DF52-F84E-B63A-6FD51FE59AF8}" srcOrd="0" destOrd="0" presId="urn:microsoft.com/office/officeart/2016/7/layout/VerticalDownArrowProcess"/>
    <dgm:cxn modelId="{C052825A-F6B9-3E43-9BC4-1CB81DF3B415}" type="presOf" srcId="{01C4CB17-BEDA-4FEF-93E6-3DE57E4E162B}" destId="{280D23AF-E38C-3345-8566-5AD7E74C14C0}" srcOrd="0" destOrd="0" presId="urn:microsoft.com/office/officeart/2016/7/layout/VerticalDownArrowProcess"/>
    <dgm:cxn modelId="{9F98F361-AD0A-E042-9EA0-8BCE9A28226C}" type="presOf" srcId="{6F89D3CE-2560-40F2-AF00-2E713AD29F24}" destId="{42B1B538-8A34-E345-B65C-DB5D9514B945}" srcOrd="0" destOrd="0" presId="urn:microsoft.com/office/officeart/2016/7/layout/VerticalDownArrowProcess"/>
    <dgm:cxn modelId="{539C6D65-5578-4432-9072-F96258FD4688}" srcId="{5FB31EA9-24F3-410C-BEB9-470485E77A0B}" destId="{01C4CB17-BEDA-4FEF-93E6-3DE57E4E162B}" srcOrd="1" destOrd="0" parTransId="{22156F6C-0025-4089-B448-70A18FCB3F0F}" sibTransId="{6C926E94-39F3-42AC-81AA-26B1FC2990D9}"/>
    <dgm:cxn modelId="{C635F57F-CEFB-1A45-B01F-4882EE7F6360}" type="presOf" srcId="{6F89D3CE-2560-40F2-AF00-2E713AD29F24}" destId="{D11289B4-F98A-A44B-B970-E6258CE5DC40}" srcOrd="1" destOrd="0" presId="urn:microsoft.com/office/officeart/2016/7/layout/VerticalDownArrowProcess"/>
    <dgm:cxn modelId="{5C8FFC7F-70D3-ED45-B4CD-0C727936BC11}" type="presOf" srcId="{962E9ED4-6093-4216-A131-6B33DE63E2BC}" destId="{AC8BB0B2-A4C3-A64A-AF6D-7A9631A00696}" srcOrd="0" destOrd="0" presId="urn:microsoft.com/office/officeart/2016/7/layout/VerticalDownArrowProcess"/>
    <dgm:cxn modelId="{805D6797-20F7-3C4E-A134-843CD713F749}" type="presOf" srcId="{A43F5ADD-CE81-4DAB-9EA1-214B0510BCE9}" destId="{5D8FB4E0-83D9-7740-93E1-7FFF4D9E789C}" srcOrd="0" destOrd="0" presId="urn:microsoft.com/office/officeart/2016/7/layout/VerticalDownArrowProcess"/>
    <dgm:cxn modelId="{75A17AEC-6DC4-DC4B-92FD-82B942C0A188}" type="presOf" srcId="{5FB31EA9-24F3-410C-BEB9-470485E77A0B}" destId="{A08C7E05-30F8-F345-A063-D866E8D9132F}" srcOrd="0" destOrd="0" presId="urn:microsoft.com/office/officeart/2016/7/layout/VerticalDownArrowProcess"/>
    <dgm:cxn modelId="{66DFEEFD-556D-1E4A-B255-0327AF23DC0D}" type="presOf" srcId="{01C4CB17-BEDA-4FEF-93E6-3DE57E4E162B}" destId="{E2F2DEFE-64CE-4645-8F1F-35B6E02983F2}" srcOrd="1" destOrd="0" presId="urn:microsoft.com/office/officeart/2016/7/layout/VerticalDownArrowProcess"/>
    <dgm:cxn modelId="{4246DF79-E8BF-F84E-A921-53C8F6C92783}" type="presParOf" srcId="{A08C7E05-30F8-F345-A063-D866E8D9132F}" destId="{5DBA2547-6D01-2D42-903E-CE395BFA40D3}" srcOrd="0" destOrd="0" presId="urn:microsoft.com/office/officeart/2016/7/layout/VerticalDownArrowProcess"/>
    <dgm:cxn modelId="{0620D5C3-5159-0249-8A64-0CFD293B4E3C}" type="presParOf" srcId="{5DBA2547-6D01-2D42-903E-CE395BFA40D3}" destId="{5D8FB4E0-83D9-7740-93E1-7FFF4D9E789C}" srcOrd="0" destOrd="0" presId="urn:microsoft.com/office/officeart/2016/7/layout/VerticalDownArrowProcess"/>
    <dgm:cxn modelId="{EE435712-9E4D-3B45-A402-CE83D465F32B}" type="presParOf" srcId="{5DBA2547-6D01-2D42-903E-CE395BFA40D3}" destId="{AC8BB0B2-A4C3-A64A-AF6D-7A9631A00696}" srcOrd="1" destOrd="0" presId="urn:microsoft.com/office/officeart/2016/7/layout/VerticalDownArrowProcess"/>
    <dgm:cxn modelId="{32226145-7128-3F4F-8408-1EC8C1CF4DDA}" type="presParOf" srcId="{A08C7E05-30F8-F345-A063-D866E8D9132F}" destId="{12E188C8-334A-0F45-AD10-64F2FB45C9F8}" srcOrd="1" destOrd="0" presId="urn:microsoft.com/office/officeart/2016/7/layout/VerticalDownArrowProcess"/>
    <dgm:cxn modelId="{67BF4FEF-7E68-8248-96A8-F21670DCFB79}" type="presParOf" srcId="{A08C7E05-30F8-F345-A063-D866E8D9132F}" destId="{0F621694-6041-5641-B5AF-340BB899BB65}" srcOrd="2" destOrd="0" presId="urn:microsoft.com/office/officeart/2016/7/layout/VerticalDownArrowProcess"/>
    <dgm:cxn modelId="{68163809-99A5-614E-9D3B-F577FFD67200}" type="presParOf" srcId="{0F621694-6041-5641-B5AF-340BB899BB65}" destId="{280D23AF-E38C-3345-8566-5AD7E74C14C0}" srcOrd="0" destOrd="0" presId="urn:microsoft.com/office/officeart/2016/7/layout/VerticalDownArrowProcess"/>
    <dgm:cxn modelId="{C5F8CAD3-956C-6546-AA0D-5236B0E0F3AB}" type="presParOf" srcId="{0F621694-6041-5641-B5AF-340BB899BB65}" destId="{E2F2DEFE-64CE-4645-8F1F-35B6E02983F2}" srcOrd="1" destOrd="0" presId="urn:microsoft.com/office/officeart/2016/7/layout/VerticalDownArrowProcess"/>
    <dgm:cxn modelId="{E4355D6E-AC07-7049-B59D-92341982000F}" type="presParOf" srcId="{0F621694-6041-5641-B5AF-340BB899BB65}" destId="{AEA75167-DF52-F84E-B63A-6FD51FE59AF8}" srcOrd="2" destOrd="0" presId="urn:microsoft.com/office/officeart/2016/7/layout/VerticalDownArrowProcess"/>
    <dgm:cxn modelId="{9F87617C-741D-254D-B7E8-E4831B853277}" type="presParOf" srcId="{A08C7E05-30F8-F345-A063-D866E8D9132F}" destId="{38D99C40-7CEF-6E4E-AFEE-D8D795403801}" srcOrd="3" destOrd="0" presId="urn:microsoft.com/office/officeart/2016/7/layout/VerticalDownArrowProcess"/>
    <dgm:cxn modelId="{04FA65A7-E4B5-FE44-9E1D-27C0BFB43898}" type="presParOf" srcId="{A08C7E05-30F8-F345-A063-D866E8D9132F}" destId="{B446FDC5-99AD-7047-A22D-8AC6387E6F8A}" srcOrd="4" destOrd="0" presId="urn:microsoft.com/office/officeart/2016/7/layout/VerticalDownArrowProcess"/>
    <dgm:cxn modelId="{8E66EE10-B1B4-2744-ABB2-0C6E7FECA193}" type="presParOf" srcId="{B446FDC5-99AD-7047-A22D-8AC6387E6F8A}" destId="{42B1B538-8A34-E345-B65C-DB5D9514B945}" srcOrd="0" destOrd="0" presId="urn:microsoft.com/office/officeart/2016/7/layout/VerticalDownArrowProcess"/>
    <dgm:cxn modelId="{48404E2A-217D-D145-98D4-15341C73FEF2}" type="presParOf" srcId="{B446FDC5-99AD-7047-A22D-8AC6387E6F8A}" destId="{D11289B4-F98A-A44B-B970-E6258CE5DC40}" srcOrd="1" destOrd="0" presId="urn:microsoft.com/office/officeart/2016/7/layout/VerticalDownArrowProcess"/>
    <dgm:cxn modelId="{F3F542EA-2C60-D948-89B7-2683A9E849B2}" type="presParOf" srcId="{B446FDC5-99AD-7047-A22D-8AC6387E6F8A}" destId="{E7DFC4D1-5B60-474D-B0DD-AF733C4CD9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0540-839F-464A-AFB8-6B3F7802702B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701F5-AF8C-4AEF-88D5-2F4178CEBB89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193E0-F18A-426F-B5EF-123F28100223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Objective</a:t>
          </a:r>
        </a:p>
      </dsp:txBody>
      <dsp:txXfrm>
        <a:off x="799588" y="502"/>
        <a:ext cx="5714015" cy="692284"/>
      </dsp:txXfrm>
    </dsp:sp>
    <dsp:sp modelId="{D245437D-168D-4149-989C-94AE0AF8208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9CB40-4B76-4315-B895-2C0AE9EEE59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E51B-9711-4860-ACC1-595CB29D51A9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Preparation</a:t>
          </a:r>
        </a:p>
      </dsp:txBody>
      <dsp:txXfrm>
        <a:off x="799588" y="865858"/>
        <a:ext cx="5714015" cy="692284"/>
      </dsp:txXfrm>
    </dsp:sp>
    <dsp:sp modelId="{4709C2BA-3AB2-4F0E-BA04-DD74B92C9EDF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4EEE-6BDD-4825-89CC-5E6E1C87896E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C524-68F9-4C27-9E41-8CEE508FCF95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Pre-Processing</a:t>
          </a:r>
        </a:p>
      </dsp:txBody>
      <dsp:txXfrm>
        <a:off x="799588" y="1731214"/>
        <a:ext cx="5714015" cy="692284"/>
      </dsp:txXfrm>
    </dsp:sp>
    <dsp:sp modelId="{FAA1F6F2-9A24-47CA-8E25-23E8CEB25778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9AEAE-D221-4916-B38B-0494CB4E4246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E57FC-5547-45E0-AC4A-2FD33D58B20F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Modeling</a:t>
          </a:r>
        </a:p>
      </dsp:txBody>
      <dsp:txXfrm>
        <a:off x="799588" y="2596570"/>
        <a:ext cx="5714015" cy="692284"/>
      </dsp:txXfrm>
    </dsp:sp>
    <dsp:sp modelId="{25C5BF16-F9A1-4B7C-B317-C79AEDE5F06D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4601D-3C57-4248-A968-15F3C10DD24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D6537-A13C-47A4-AE44-7A2D449F3324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Model Validation</a:t>
          </a:r>
        </a:p>
      </dsp:txBody>
      <dsp:txXfrm>
        <a:off x="799588" y="3461926"/>
        <a:ext cx="5714015" cy="692284"/>
      </dsp:txXfrm>
    </dsp:sp>
    <dsp:sp modelId="{E082667A-AB5A-4850-BA46-AA66764367B8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B6EB5-1BAD-4D22-97AB-E8F226B96E0C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234C5-B266-4DB6-BAD0-A5694C0319D5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Forecasting</a:t>
          </a:r>
        </a:p>
      </dsp:txBody>
      <dsp:txXfrm>
        <a:off x="799588" y="4327282"/>
        <a:ext cx="5714015" cy="692284"/>
      </dsp:txXfrm>
    </dsp:sp>
    <dsp:sp modelId="{A6FBBBC9-7FBC-471C-9C7F-E23F5E109BE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91982-436D-4303-A2AD-3533FA43014E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7EAE8-9E9B-4403-ACEA-0935F7C20BD9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Steps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FB4E0-83D9-7740-93E1-7FFF4D9E789C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92024" rIns="115812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</a:t>
          </a:r>
        </a:p>
      </dsp:txBody>
      <dsp:txXfrm>
        <a:off x="0" y="4430271"/>
        <a:ext cx="1628400" cy="1454114"/>
      </dsp:txXfrm>
    </dsp:sp>
    <dsp:sp modelId="{AC8BB0B2-A4C3-A64A-AF6D-7A9631A00696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66700" rIns="9909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Complete the efficient frontier to find the optimal portfolio</a:t>
          </a:r>
        </a:p>
      </dsp:txBody>
      <dsp:txXfrm>
        <a:off x="1628400" y="4430271"/>
        <a:ext cx="4885203" cy="1454114"/>
      </dsp:txXfrm>
    </dsp:sp>
    <dsp:sp modelId="{E2F2DEFE-64CE-4645-8F1F-35B6E02983F2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92024" rIns="115812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Update</a:t>
          </a:r>
        </a:p>
      </dsp:txBody>
      <dsp:txXfrm rot="-10800000">
        <a:off x="0" y="2215655"/>
        <a:ext cx="1628400" cy="1453677"/>
      </dsp:txXfrm>
    </dsp:sp>
    <dsp:sp modelId="{AEA75167-DF52-F84E-B63A-6FD51FE59AF8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66700" rIns="9909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 data modeling section to include the Factor Model</a:t>
          </a:r>
        </a:p>
      </dsp:txBody>
      <dsp:txXfrm>
        <a:off x="1628400" y="2215655"/>
        <a:ext cx="4885203" cy="1453677"/>
      </dsp:txXfrm>
    </dsp:sp>
    <dsp:sp modelId="{D11289B4-F98A-A44B-B970-E6258CE5DC40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92024" rIns="115812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Update</a:t>
          </a:r>
        </a:p>
      </dsp:txBody>
      <dsp:txXfrm rot="-10800000">
        <a:off x="0" y="1040"/>
        <a:ext cx="1628400" cy="1453677"/>
      </dsp:txXfrm>
    </dsp:sp>
    <dsp:sp modelId="{E7DFC4D1-5B60-474D-B0DD-AF733C4CD956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66700" rIns="9909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 data prep section to include federal reserve information such as the risk-free asset.</a:t>
          </a: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2F5B6-CB06-C246-82FA-12BEF039566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1576-F17C-F142-8626-B6A37FD0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Global Industry Classification Standard (GICS)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 snippet just show the necessary code to pull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bottom snippet shows the transformations we need to perform in addition to getting the symbols financial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71576-F17C-F142-8626-B6A37FD0F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AB41-76F9-6544-9224-46BFD832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82ECE-A498-2344-A701-56A1F1D9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342F-F2D1-0C41-8616-684674F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EA98-F60F-0547-9D15-16492FAC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1B0B-F6B4-D042-8AAB-A1523C5B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6724-5656-CA4D-887F-5864ECE4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73D00-E6E7-ED48-8227-B1B87F8C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786A-BEAB-4148-BDEE-CC798ADC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F6FD-6CB0-2940-9373-7FB5AC7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5E8E-05A9-9A4A-A470-5C01D816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6FBDF-A611-7C4D-979C-76FA3F583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E51B-5222-2B4B-B080-7B00F18E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0794-DE51-FA46-B84A-5A4B49E8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0C6A-82AA-3C4C-8CF9-B7F6B150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1650-97CF-284B-A70F-8F5EDECD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B29-8390-4E4F-9C55-4BB3AE75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0DED-8036-C948-A8DE-A59CB763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0827-2557-9348-854D-5B54E3FE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6BF5-C5CC-3544-9F60-2CBBE820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FA6B-2507-3540-B5A0-C45F766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EEE-94A4-F847-AEBC-332BFE70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A7F4-335B-FF43-91EF-91B25F9C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8E34-B3A4-9C42-A2E1-E7EE6834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848A-E39B-8144-963E-DE38CE5B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0A29-DCAB-774E-9FA5-F09FB5BA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224B-5582-7C4E-B2F6-D77FDCF0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81C4-D5E5-464B-88AB-FD9B6207D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434FE-B7C4-714D-817F-5AE28D62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BE11-979C-DB4E-876B-FFD468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A51E-B56A-4C42-AEEC-DC87DBB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1D47-C869-B44D-B7A4-98D1335A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13CD-A214-5F4D-BF23-00E5FD99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2C1E-E94C-6843-9F06-02616D94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72A1-AFBE-0944-8004-E0A72607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BA29F-DB3A-C644-887A-0E03E7C6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5A6DE-F5BB-3B49-9362-E16E2CB85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E8FCC-DFBA-CF49-8EF4-EA046698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59A8F-61A5-3D4B-8DB3-8A6E8B95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37DF0-5C6B-8144-9F1D-65985396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9520-5823-F548-8D5B-A669967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60F17-E215-3544-AB78-8B1E4000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1FB1-BF4B-8646-9686-4AD4BFDF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D79E0-6EA4-924B-88A2-37A336E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6A449-7A97-4A4B-9437-BEA6E82E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F6844-C256-A646-A976-5AD068DE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C4F6-E03D-A24E-A25A-08E080C9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B5A3-7D6C-5549-88B0-12567695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84D7-ABF8-814B-AE51-85A50C43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4B41-DACA-354F-91FB-F92F4033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30AC-0C64-B84F-A451-D66D5C6C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E07F-6EBF-CA45-BD3F-5ED74FC3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27F5-5264-904E-A2BD-9E16FF25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89AA-79B6-1247-9B61-56480F36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59142-A918-8B41-A4C0-C90B19D6F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35382-140C-AC4C-814F-D87AC5DE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9FA7-5BA2-C24D-9069-9550856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23C8-A8E1-024D-A086-5816FC4B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DA1C-C8B0-0643-8CBF-6BD32F2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2FEBF-4676-B741-AA16-8937239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93D4-2AD8-7048-BDB4-29E80427B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C240-CA4F-514A-AAF5-7C76E5D6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9E6-10B5-A546-8001-91860617959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C29A-81B0-C442-ABF2-402688762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04A3-EF75-604C-AB21-3B074815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D9DD-EECA-3042-841D-BE9FF5C6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B82A-D0CB-AE40-8B96-2F3C3386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Time-Series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A6151-3972-CE48-992B-FBDF99FDC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</a:t>
            </a:r>
          </a:p>
          <a:p>
            <a:r>
              <a:rPr lang="en-US" dirty="0"/>
              <a:t>Angel</a:t>
            </a:r>
          </a:p>
        </p:txBody>
      </p:sp>
    </p:spTree>
    <p:extLst>
      <p:ext uri="{BB962C8B-B14F-4D97-AF65-F5344CB8AC3E}">
        <p14:creationId xmlns:p14="http://schemas.microsoft.com/office/powerpoint/2010/main" val="217843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FD029-53A6-6846-8DEB-E9EF30B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Modeling (Continuation)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E2F6-CDF1-444B-821D-36F830353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ARIMA modeling consist of adjusting order values for p, q, and 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Modeling AR or MA could be the simplest approach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AR(0) and MA(0) presented the best  AIC values for  </a:t>
            </a:r>
            <a:r>
              <a:rPr lang="en-US" sz="2000" dirty="0" err="1">
                <a:solidFill>
                  <a:srgbClr val="FFFFFF"/>
                </a:solidFill>
              </a:rPr>
              <a:t>PayCheck</a:t>
            </a:r>
            <a:r>
              <a:rPr lang="en-US" sz="2000" dirty="0">
                <a:solidFill>
                  <a:srgbClr val="FFFFFF"/>
                </a:solidFill>
              </a:rPr>
              <a:t> Inc. security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7CB3FE-B592-174B-838F-B8EABC80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2041338"/>
            <a:ext cx="4166313" cy="168735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E5019-0E6B-DA4C-9CEC-CB3326A66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8801" y="4659467"/>
            <a:ext cx="5116410" cy="9976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197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4850-5DD0-6040-A929-251E6433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Modeling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AB3A-A94D-F949-AD79-A3CA62FBF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ARMA and ARIMA modeling could take more time to be performed as it considers parameters p, q, and 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</a:t>
            </a:r>
            <a:r>
              <a:rPr lang="en-US" sz="2000" b="1" dirty="0" err="1">
                <a:solidFill>
                  <a:srgbClr val="FFFFFF"/>
                </a:solidFill>
              </a:rPr>
              <a:t>auto.arima</a:t>
            </a:r>
            <a:r>
              <a:rPr lang="en-US" sz="2000" dirty="0">
                <a:solidFill>
                  <a:srgbClr val="FFFFFF"/>
                </a:solidFill>
              </a:rPr>
              <a:t>” can help find the best combination of p, q, and d possible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ARIMA (0,0,0) and ARMA(0,0) presented the best AIC values for </a:t>
            </a:r>
            <a:r>
              <a:rPr lang="en-US" sz="2000" dirty="0" err="1">
                <a:solidFill>
                  <a:srgbClr val="FFFFFF"/>
                </a:solidFill>
              </a:rPr>
              <a:t>PayCheck</a:t>
            </a:r>
            <a:r>
              <a:rPr lang="en-US" sz="2000" dirty="0">
                <a:solidFill>
                  <a:srgbClr val="FFFFFF"/>
                </a:solidFill>
              </a:rPr>
              <a:t> Inc.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06EA95-90EC-5E44-ABD8-F42B031A50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65659" y="1828800"/>
            <a:ext cx="2552789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1E789-C7C3-CF46-B0A6-E348A1E7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102100"/>
            <a:ext cx="32878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711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EE3C9-C659-9A48-9F43-3AE88549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C53A-94FC-3643-A007-27CDD24B3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ACF plots confirms that the residuals follow the same autocorrelation than the original dataset. This similarity makes the ARIMA(0,0,0) a good model for forecasting. 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QQnorm</a:t>
            </a:r>
            <a:r>
              <a:rPr lang="en-US" sz="1400" dirty="0"/>
              <a:t> plot of </a:t>
            </a:r>
            <a:r>
              <a:rPr lang="en-US" sz="1400" dirty="0" err="1"/>
              <a:t>PayCheck</a:t>
            </a:r>
            <a:r>
              <a:rPr lang="en-US" sz="1400" dirty="0"/>
              <a:t> Inc. </a:t>
            </a:r>
            <a:r>
              <a:rPr lang="en-US" sz="1400" dirty="0" err="1"/>
              <a:t>reiduals</a:t>
            </a:r>
            <a:r>
              <a:rPr lang="en-US" sz="1400" dirty="0"/>
              <a:t> present heavy tails, a common characteristic of t-distributions. </a:t>
            </a:r>
          </a:p>
          <a:p>
            <a:endParaRPr lang="en-US" sz="1400" dirty="0"/>
          </a:p>
          <a:p>
            <a:r>
              <a:rPr lang="en-US" sz="1400" dirty="0"/>
              <a:t>The time-series plot of </a:t>
            </a:r>
            <a:r>
              <a:rPr lang="en-US" sz="1400" dirty="0" err="1"/>
              <a:t>PayCheck</a:t>
            </a:r>
            <a:r>
              <a:rPr lang="en-US" sz="1400" dirty="0"/>
              <a:t> Inc. residuals shows some volatility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552E4-DCCD-F341-B061-0CCCF7E91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1604" y="643467"/>
            <a:ext cx="618308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0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28DB-7B76-0346-8802-50C028DB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Validation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186D-0D72-2948-BD8A-8AB5D8EB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ACF plots presented confirms that the residuals follow the same autocorrelation than the original dataset; in particular at lag 20 both ACF plots present an autocorrelation that crosses the lower test bound. This similarity makes the ARIMA(1,0,1) {i.e., ARMA(1,1)} a good model to be used for forecasting. </a:t>
            </a:r>
          </a:p>
          <a:p>
            <a:endParaRPr lang="en-US" sz="1400"/>
          </a:p>
          <a:p>
            <a:r>
              <a:rPr lang="en-US" sz="1400"/>
              <a:t>The QQnorm plot of Paypal residuals present heavy tails, a common characteristic of t-distributions. </a:t>
            </a:r>
          </a:p>
          <a:p>
            <a:r>
              <a:rPr lang="en-US" sz="1400"/>
              <a:t>The time-series plot of Paypal residuals shows some volatility.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9363F-658C-2546-B3D9-C971F4760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60737"/>
            <a:ext cx="6250769" cy="53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5ADC5-2B91-F44A-9F6A-598E73F5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Validation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B4AE-447F-6E44-9629-97BFE027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ACF plots confirms that the residuals follow the same autocorrelation than the original dataset. This similarity makes the ARIMA(0,0,0) a good model to be used for forecasting.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QQnorm</a:t>
            </a:r>
            <a:r>
              <a:rPr lang="en-US" sz="1600" dirty="0"/>
              <a:t> plot of Walmart residuals present heavy tails, a common characteristic of t-distributions. </a:t>
            </a:r>
          </a:p>
          <a:p>
            <a:r>
              <a:rPr lang="en-US" sz="1600" dirty="0"/>
              <a:t>The time-series plot for Walmart residuals shows some volatility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34B0EC-FC81-6E42-AEC2-48B9CEF41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1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968F0-E8AD-B74F-9E20-D74A4D50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Validation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C9A8-E132-C94A-B60B-10604F42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ACF plots confirms that the residuals follow the same autocorrelation than the original dataset; in particular at lag 12 both ACF plots present an autocorrelation that crosses the lower test bound. This similarity makes the ARIMA(0,0,0) a good model to be used for forecasting. </a:t>
            </a:r>
          </a:p>
          <a:p>
            <a:endParaRPr lang="en-US" sz="1400"/>
          </a:p>
          <a:p>
            <a:r>
              <a:rPr lang="en-US" sz="1400"/>
              <a:t>The QQnorm plot of S&amp;P 500 residuals present heavy tails, a common characteristic of t-distributions. </a:t>
            </a:r>
          </a:p>
          <a:p>
            <a:r>
              <a:rPr lang="en-US" sz="1400"/>
              <a:t>The time-series plot of S&amp;P 500 residuals shows some volatility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1AB1F6-54C3-C643-8E14-7358FEF63C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4DB3B-B1E2-D14A-88DA-39FA1D99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Validation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A5B7-A2B7-BF43-AC5A-A0F8AFA8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All securities presented heavy tails when plotting </a:t>
            </a:r>
            <a:r>
              <a:rPr lang="en-US" sz="2000" dirty="0" err="1"/>
              <a:t>QQNorm</a:t>
            </a:r>
            <a:endParaRPr lang="en-US" sz="2000" dirty="0"/>
          </a:p>
          <a:p>
            <a:r>
              <a:rPr lang="en-US" sz="2000" dirty="0"/>
              <a:t>S&amp;P 500 is the security that follows the line closer than any other security.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A9028-5DE0-F34E-995A-52224AD24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60737"/>
            <a:ext cx="6250769" cy="53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EF254-EAE9-604B-ACB0-72FB50E9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81CE-E53E-0A43-9948-0799C74B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S&amp;P 500 shows the shorter distance between the predictions and the lower and upper CL. This could make S&amp;P 500 the best asset for investment.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491BB-1D26-B44A-B537-101D45296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91990"/>
            <a:ext cx="6250769" cy="53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1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56F3B2-3144-1E41-9648-3465B43E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5876520-240E-400A-BA1C-4F73A4191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60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0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F315-EA71-3F4D-AD35-29B27931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11822-F962-474D-A5D6-DAE3817CF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247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6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D9BF-5C80-2B4E-BAB6-8F3291A6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CFCC-5F08-6F4D-B260-318793A8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intent of the project was to optimize an investment portfolio. To achieve this goal we need to:</a:t>
            </a:r>
          </a:p>
          <a:p>
            <a:pPr lvl="1"/>
            <a:r>
              <a:rPr lang="en-US" dirty="0"/>
              <a:t>Collect the data from multiple sources (e.g., Yahoo finance, </a:t>
            </a:r>
            <a:r>
              <a:rPr lang="en-US" dirty="0">
                <a:solidFill>
                  <a:srgbClr val="FF0000"/>
                </a:solidFill>
              </a:rPr>
              <a:t>federal reserve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Pre-process the data to perform the necessary transformation</a:t>
            </a:r>
          </a:p>
          <a:p>
            <a:pPr lvl="1"/>
            <a:r>
              <a:rPr lang="en-US" dirty="0"/>
              <a:t>Perform the time-series modeling (e.g., ARIMA Model, </a:t>
            </a:r>
            <a:r>
              <a:rPr lang="en-US" dirty="0">
                <a:solidFill>
                  <a:srgbClr val="FF0000"/>
                </a:solidFill>
              </a:rPr>
              <a:t>Factor 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Validate your time-series model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efficient frontier</a:t>
            </a:r>
            <a:r>
              <a:rPr lang="en-US" dirty="0"/>
              <a:t> for optimal portfolio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00B050"/>
                </a:solidFill>
              </a:rPr>
              <a:t>forecast</a:t>
            </a:r>
            <a:r>
              <a:rPr lang="en-US" dirty="0"/>
              <a:t> for each security</a:t>
            </a:r>
          </a:p>
        </p:txBody>
      </p:sp>
    </p:spTree>
    <p:extLst>
      <p:ext uri="{BB962C8B-B14F-4D97-AF65-F5344CB8AC3E}">
        <p14:creationId xmlns:p14="http://schemas.microsoft.com/office/powerpoint/2010/main" val="248729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2C9E3-21A6-2E44-A87A-2D03AE4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1CBD-D29C-284F-B35D-0A896787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Time Interval: 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Start: November 23, 2017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End: November 23, 2019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Produces 503 Observations per Security</a:t>
            </a:r>
          </a:p>
          <a:p>
            <a:r>
              <a:rPr lang="en-US" sz="1600">
                <a:solidFill>
                  <a:srgbClr val="FFFFFF"/>
                </a:solidFill>
              </a:rPr>
              <a:t>Securities -  GICS Sector &gt; GICS Sub Industry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Consumer Staples &gt; Hypermarkets &amp; Super Centers</a:t>
            </a:r>
          </a:p>
          <a:p>
            <a:pPr lvl="2"/>
            <a:r>
              <a:rPr lang="en-US" sz="1600">
                <a:solidFill>
                  <a:srgbClr val="FFFFFF"/>
                </a:solidFill>
              </a:rPr>
              <a:t>WMT = Walmart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Information Technology &gt; Data Processing &amp; Outsourced Services</a:t>
            </a:r>
          </a:p>
          <a:p>
            <a:pPr lvl="2"/>
            <a:r>
              <a:rPr lang="en-US" sz="1600">
                <a:solidFill>
                  <a:srgbClr val="FFFFFF"/>
                </a:solidFill>
              </a:rPr>
              <a:t>PAYX = PayCheck Inc</a:t>
            </a:r>
          </a:p>
          <a:p>
            <a:pPr lvl="2"/>
            <a:r>
              <a:rPr lang="en-US" sz="1600">
                <a:solidFill>
                  <a:srgbClr val="FFFFFF"/>
                </a:solidFill>
              </a:rPr>
              <a:t>PYPL  = Paypal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Market</a:t>
            </a:r>
          </a:p>
          <a:p>
            <a:pPr lvl="2"/>
            <a:r>
              <a:rPr lang="en-US" sz="1600">
                <a:solidFill>
                  <a:srgbClr val="FFFFFF"/>
                </a:solidFill>
              </a:rPr>
              <a:t>SP = S&amp;P 500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876714-C746-4E43-8DFA-8D5B4F0C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9516" y="2443644"/>
            <a:ext cx="4336177" cy="137985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9AA9F6-EAF6-AB4E-99E7-3A7CDF4C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023" y="5061336"/>
            <a:ext cx="5755721" cy="159937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9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D4B8B-4430-5F42-AF65-4BE264C1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8485-A580-924B-BBE8-9410ADED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Adjusted price for each security is presented in different ranges.</a:t>
            </a:r>
          </a:p>
          <a:p>
            <a:r>
              <a:rPr lang="en-US" sz="2000"/>
              <a:t>Can be improved by obtaining the return</a:t>
            </a: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F0E840-F1D5-AA43-9730-9048A39AD1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731058"/>
            <a:ext cx="6250769" cy="52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7BE8-252A-7040-BAFA-78FD28A5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Pre-Processing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BEB-7572-AB46-9E28-CF5D00771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We can start observing mean-reversion, a common condition that validates the stationarity assumption. </a:t>
            </a:r>
          </a:p>
          <a:p>
            <a:r>
              <a:rPr lang="en-US" sz="2000" dirty="0"/>
              <a:t>However, we can observe that the color distribution is not even between securities.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4D50BB-0274-434B-9324-44F40C6F6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723244"/>
            <a:ext cx="6250769" cy="52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57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F72BA-B77F-8040-A5D4-9DF96BCC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Pre-Processing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8B2E-D0C4-6746-87EC-C78930D58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color distribution seems to be evenly distributed between the multiple securities analyzed in this project.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B13A33-F3C0-D949-8143-57D2BFE54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793565"/>
            <a:ext cx="6250769" cy="51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1E2C4-144C-2443-A2E4-01AEF6C4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Pre-Processing 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54DE-1D8F-AC4C-A257-8A0BBA0F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box-plot for each one of the transformation further demonstrates the value of using Log Returns.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2D0FF6-9443-914C-A97B-057137B52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731058"/>
            <a:ext cx="6250769" cy="52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7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C94A1-7D9B-DA41-8797-8751BB6F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5FAF-73A1-004E-850C-28DDD4E0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autocorrelation function shows that the log returns satisfy the stationary assumption</a:t>
            </a:r>
          </a:p>
          <a:p>
            <a:r>
              <a:rPr lang="en-US" sz="2000" dirty="0"/>
              <a:t>Only PayPal and S&amp;P 500 had autocorrelation elements crossing the lower test boundaries</a:t>
            </a:r>
          </a:p>
          <a:p>
            <a:r>
              <a:rPr lang="en-US" sz="2000" dirty="0" err="1"/>
              <a:t>Ljung</a:t>
            </a:r>
            <a:r>
              <a:rPr lang="en-US" sz="2000" dirty="0"/>
              <a:t>-Box test shows the best p-value for </a:t>
            </a:r>
            <a:r>
              <a:rPr lang="en-US" sz="2000" dirty="0" err="1"/>
              <a:t>PayCheck</a:t>
            </a:r>
            <a:r>
              <a:rPr lang="en-US" sz="2000" dirty="0"/>
              <a:t> at lag 12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E9205-578A-C74F-8596-AD2799475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4229" y="467184"/>
            <a:ext cx="5719989" cy="493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8BAD2-0A16-4843-B2A8-230E1095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00" y="5586412"/>
            <a:ext cx="7301849" cy="11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3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Widescreen</PresentationFormat>
  <Paragraphs>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Financial Time-Series Modeling</vt:lpstr>
      <vt:lpstr>Agenda</vt:lpstr>
      <vt:lpstr>Project Objective</vt:lpstr>
      <vt:lpstr>Data Preparation</vt:lpstr>
      <vt:lpstr>Data Pre-Processing</vt:lpstr>
      <vt:lpstr>Data Pre-Processing (Continuation)</vt:lpstr>
      <vt:lpstr>Data Pre-Processing (Continuation)</vt:lpstr>
      <vt:lpstr>Data Pre-Processing (Continuation)</vt:lpstr>
      <vt:lpstr>Data Modeling </vt:lpstr>
      <vt:lpstr>Data Modeling (Continuation)</vt:lpstr>
      <vt:lpstr>Data Modeling (Continuation)</vt:lpstr>
      <vt:lpstr>Data Model Validation</vt:lpstr>
      <vt:lpstr>Data Model Validation (Continuation)</vt:lpstr>
      <vt:lpstr>Data Model Validation (Continuation)</vt:lpstr>
      <vt:lpstr>Data Model Validation (Continuation)</vt:lpstr>
      <vt:lpstr>Data Model Validation (Continuation)</vt:lpstr>
      <vt:lpstr>Forecasting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Time-Series Modeling</dc:title>
  <dc:creator>Angel Sierra</dc:creator>
  <cp:lastModifiedBy>Angel Sierra</cp:lastModifiedBy>
  <cp:revision>1</cp:revision>
  <dcterms:created xsi:type="dcterms:W3CDTF">2019-12-02T11:20:23Z</dcterms:created>
  <dcterms:modified xsi:type="dcterms:W3CDTF">2019-12-02T11:20:52Z</dcterms:modified>
</cp:coreProperties>
</file>