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256" r:id="rId3"/>
    <p:sldId id="257" r:id="rId4"/>
    <p:sldId id="258" r:id="rId5"/>
    <p:sldId id="259" r:id="rId6"/>
    <p:sldId id="276" r:id="rId7"/>
    <p:sldId id="277" r:id="rId8"/>
    <p:sldId id="283" r:id="rId9"/>
    <p:sldId id="260" r:id="rId10"/>
    <p:sldId id="271" r:id="rId11"/>
    <p:sldId id="262" r:id="rId12"/>
    <p:sldId id="263" r:id="rId13"/>
    <p:sldId id="264" r:id="rId14"/>
    <p:sldId id="266" r:id="rId15"/>
    <p:sldId id="267" r:id="rId16"/>
    <p:sldId id="265" r:id="rId17"/>
    <p:sldId id="280" r:id="rId18"/>
    <p:sldId id="281" r:id="rId19"/>
    <p:sldId id="282" r:id="rId20"/>
    <p:sldId id="278" r:id="rId21"/>
    <p:sldId id="275" r:id="rId22"/>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0" d="100"/>
          <a:sy n="70"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8D83A05-BEBA-478D-A7FC-2964BF978248}" type="datetimeFigureOut">
              <a:rPr lang="en-IN" smtClean="0"/>
              <a:t>25/06/22</a:t>
            </a:fld>
            <a:endParaRPr lang="en-IN"/>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6E05D0A9-FAA4-4D78-932C-BE6E7A10BE33}" type="slidenum">
              <a:rPr lang="en-IN" smtClean="0"/>
              <a:t>‹#›</a:t>
            </a:fld>
            <a:endParaRPr lang="en-IN"/>
          </a:p>
        </p:txBody>
      </p:sp>
    </p:spTree>
    <p:extLst>
      <p:ext uri="{BB962C8B-B14F-4D97-AF65-F5344CB8AC3E}">
        <p14:creationId xmlns:p14="http://schemas.microsoft.com/office/powerpoint/2010/main" val="513239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328660DE-B071-4088-9D30-0C182E04E5C5}"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E19F383-EBB7-484D-A536-E99C3FD7203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7266CD0A-A18B-48D4-98CF-D9848466CA77}"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D1593C6C-C394-4165-9CA7-7997B9B98B8B}"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A6C5A04E-6B95-4DEC-9116-B69F71111F8D}"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573627D-C93E-4E39-B8D9-68A8F6F430F1}"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5614B3ED-5349-491E-AD48-EAEDA254E44A}"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3D11D546-99D5-4BE4-864A-E03041455A01}"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B71A70B3-5F8B-43B1-8F2F-F8823AC776F3}"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BF4269DA-4887-4BB3-83BA-C5A8CFFBF3F0}"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5F84297-8423-409B-9134-3B4F3713FC16}"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969CFE73-91B2-4184-ACE2-BB029F22FF77}"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4D1B529-D49C-4A38-A9BA-6247E74F09E2}"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09FFEEA-50A5-4299-97BC-8B799A30AE2D}"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C509CC7-2A2F-48DB-B4CB-4916A565AC3D}"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5B5416D7-B7C9-47D0-B9AC-74A964B968A0}"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C40FC6AF-9993-4AE8-9660-AAC6CED40464}"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A2A8BA79-0837-4834-80CC-6C5C81CD16DA}"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99D0114-6AD1-4C3C-A0CB-981DE296629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D13F93C-DE66-46EC-A05A-5274904A1643}"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0458118-AF32-4D1A-8B64-7EB18AEAFF33}"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8DF9C96-7B29-4460-9C10-60E489F787D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72AB73F-3E00-43FC-B699-F096C267CD46}"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15095B4-1DBB-42F0-B013-F3D9434ED87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IN" sz="1200" b="0" strike="noStrike" spc="-1">
                <a:solidFill>
                  <a:srgbClr val="8B8B8B"/>
                </a:solidFill>
                <a:latin typeface="Calibri"/>
              </a:defRPr>
            </a:lvl1pPr>
          </a:lstStyle>
          <a:p>
            <a:pPr>
              <a:lnSpc>
                <a:spcPct val="100000"/>
              </a:lnSpc>
              <a:buNone/>
            </a:pPr>
            <a:r>
              <a:rPr lang="en-IN" sz="1200" b="0" strike="noStrike" spc="-1">
                <a:solidFill>
                  <a:srgbClr val="8B8B8B"/>
                </a:solidFill>
                <a:latin typeface="Calibri"/>
              </a:rPr>
              <a:t> </a:t>
            </a:r>
            <a:endParaRPr lang="en-US"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IN" sz="1200" b="0" strike="noStrike" spc="-1">
                <a:solidFill>
                  <a:srgbClr val="8B8B8B"/>
                </a:solidFill>
                <a:latin typeface="Calibri"/>
              </a:defRPr>
            </a:lvl1pPr>
          </a:lstStyle>
          <a:p>
            <a:pPr algn="r">
              <a:lnSpc>
                <a:spcPct val="100000"/>
              </a:lnSpc>
              <a:buNone/>
            </a:pPr>
            <a:fld id="{1200CC85-70CC-43EE-BF97-30FA52E3E178}" type="slidenum">
              <a:rPr lang="en-IN"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IN" sz="1200" b="0" strike="noStrike" spc="-1">
                <a:solidFill>
                  <a:srgbClr val="8B8B8B"/>
                </a:solidFill>
                <a:latin typeface="Calibri"/>
              </a:defRPr>
            </a:lvl1pPr>
          </a:lstStyle>
          <a:p>
            <a:pPr>
              <a:lnSpc>
                <a:spcPct val="100000"/>
              </a:lnSpc>
              <a:buNone/>
            </a:pPr>
            <a:r>
              <a:rPr lang="en-IN" sz="1200" b="0" strike="noStrike" spc="-1">
                <a:solidFill>
                  <a:srgbClr val="8B8B8B"/>
                </a:solidFill>
                <a:latin typeface="Calibri"/>
              </a:rPr>
              <a:t>&lt;date/time&gt;</a:t>
            </a:r>
            <a:endParaRPr lang="en-US"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IN" sz="1200" b="0" strike="noStrike" spc="-1">
                <a:solidFill>
                  <a:srgbClr val="8B8B8B"/>
                </a:solidFill>
                <a:latin typeface="Calibri"/>
              </a:defRPr>
            </a:lvl1pPr>
          </a:lstStyle>
          <a:p>
            <a:pPr algn="r">
              <a:lnSpc>
                <a:spcPct val="100000"/>
              </a:lnSpc>
              <a:buNone/>
            </a:pPr>
            <a:fld id="{6C6CB33D-250C-4B86-AD6E-BF91A68CBDBD}" type="slidenum">
              <a:rPr lang="en-IN"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2.jpe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67440" y="457200"/>
            <a:ext cx="9100080" cy="1339920"/>
          </a:xfrm>
          <a:prstGeom prst="rect">
            <a:avLst/>
          </a:prstGeom>
          <a:noFill/>
          <a:ln w="0">
            <a:noFill/>
          </a:ln>
        </p:spPr>
        <p:txBody>
          <a:bodyPr anchor="b">
            <a:noAutofit/>
          </a:bodyPr>
          <a:lstStyle/>
          <a:p>
            <a:pPr algn="ctr">
              <a:lnSpc>
                <a:spcPct val="100000"/>
              </a:lnSpc>
              <a:buNone/>
            </a:pPr>
            <a:r>
              <a:rPr lang="en-IN" sz="2800" b="1" strike="noStrike" spc="-1">
                <a:solidFill>
                  <a:srgbClr val="203864"/>
                </a:solidFill>
                <a:latin typeface="Calisto MT"/>
                <a:ea typeface="Calibri"/>
              </a:rPr>
              <a:t> SMART DIALYSIS MONITORING SYSTEM WITH AUTOMATIC CUT-OFF FACILITY</a:t>
            </a:r>
            <a:br>
              <a:rPr sz="2800"/>
            </a:br>
            <a:endParaRPr lang="en-US" sz="2800" b="0" strike="noStrike" spc="-1">
              <a:solidFill>
                <a:srgbClr val="000000"/>
              </a:solidFill>
              <a:latin typeface="Calibri"/>
            </a:endParaRPr>
          </a:p>
        </p:txBody>
      </p:sp>
      <p:sp>
        <p:nvSpPr>
          <p:cNvPr id="83" name="PlaceHolder 2"/>
          <p:cNvSpPr>
            <a:spLocks noGrp="1"/>
          </p:cNvSpPr>
          <p:nvPr>
            <p:ph type="subTitle"/>
          </p:nvPr>
        </p:nvSpPr>
        <p:spPr>
          <a:xfrm>
            <a:off x="985680" y="4414320"/>
            <a:ext cx="4470120" cy="2676960"/>
          </a:xfrm>
          <a:prstGeom prst="rect">
            <a:avLst/>
          </a:prstGeom>
          <a:noFill/>
          <a:ln w="0">
            <a:noFill/>
          </a:ln>
        </p:spPr>
        <p:txBody>
          <a:bodyPr anchor="t">
            <a:normAutofit/>
          </a:bodyPr>
          <a:lstStyle/>
          <a:p>
            <a:pPr algn="ctr">
              <a:lnSpc>
                <a:spcPct val="90000"/>
              </a:lnSpc>
              <a:spcBef>
                <a:spcPts val="1001"/>
              </a:spcBef>
              <a:buNone/>
              <a:tabLst>
                <a:tab pos="0" algn="l"/>
              </a:tabLst>
            </a:pPr>
            <a:r>
              <a:rPr lang="en-IN" sz="1800" b="0" strike="noStrike" spc="-1">
                <a:solidFill>
                  <a:srgbClr val="000000"/>
                </a:solidFill>
                <a:latin typeface="Calibri"/>
              </a:rPr>
              <a:t>Submitted by</a:t>
            </a:r>
            <a:endParaRPr lang="en-US" sz="1800" b="0" strike="noStrike" spc="-1">
              <a:latin typeface="Arial"/>
            </a:endParaRPr>
          </a:p>
          <a:p>
            <a:pPr>
              <a:lnSpc>
                <a:spcPct val="90000"/>
              </a:lnSpc>
              <a:spcBef>
                <a:spcPts val="1001"/>
              </a:spcBef>
              <a:buNone/>
              <a:tabLst>
                <a:tab pos="0" algn="l"/>
              </a:tabLst>
            </a:pPr>
            <a:endParaRPr lang="en-US" sz="1600" b="0" strike="noStrike" spc="-1">
              <a:latin typeface="Arial"/>
            </a:endParaRPr>
          </a:p>
          <a:p>
            <a:pPr>
              <a:lnSpc>
                <a:spcPct val="90000"/>
              </a:lnSpc>
              <a:spcBef>
                <a:spcPts val="1001"/>
              </a:spcBef>
              <a:buNone/>
              <a:tabLst>
                <a:tab pos="0" algn="l"/>
              </a:tabLst>
            </a:pPr>
            <a:r>
              <a:rPr lang="en-IN" sz="1600" b="0" strike="noStrike" spc="-1">
                <a:solidFill>
                  <a:srgbClr val="000000"/>
                </a:solidFill>
                <a:latin typeface="Calibri"/>
              </a:rPr>
              <a:t>Naeem Abdul Salam                    724018121020</a:t>
            </a:r>
            <a:endParaRPr lang="en-US" sz="1600" b="0" strike="noStrike" spc="-1">
              <a:latin typeface="Arial"/>
            </a:endParaRPr>
          </a:p>
          <a:p>
            <a:pPr>
              <a:lnSpc>
                <a:spcPct val="90000"/>
              </a:lnSpc>
              <a:spcBef>
                <a:spcPts val="1001"/>
              </a:spcBef>
              <a:buNone/>
              <a:tabLst>
                <a:tab pos="0" algn="l"/>
              </a:tabLst>
            </a:pPr>
            <a:r>
              <a:rPr lang="en-IN" sz="1600" b="0" strike="noStrike" spc="-1">
                <a:solidFill>
                  <a:srgbClr val="000000"/>
                </a:solidFill>
                <a:latin typeface="Calibri"/>
              </a:rPr>
              <a:t>Mohammed Fasil KV                   724018121011</a:t>
            </a:r>
            <a:endParaRPr lang="en-US" sz="1600" b="0" strike="noStrike" spc="-1">
              <a:latin typeface="Arial"/>
            </a:endParaRPr>
          </a:p>
          <a:p>
            <a:pPr>
              <a:lnSpc>
                <a:spcPct val="90000"/>
              </a:lnSpc>
              <a:spcBef>
                <a:spcPts val="1001"/>
              </a:spcBef>
              <a:buNone/>
              <a:tabLst>
                <a:tab pos="0" algn="l"/>
              </a:tabLst>
            </a:pPr>
            <a:r>
              <a:rPr lang="en-IN" sz="1600" b="0" strike="noStrike" spc="-1">
                <a:solidFill>
                  <a:srgbClr val="000000"/>
                </a:solidFill>
                <a:latin typeface="Calibri"/>
              </a:rPr>
              <a:t>Mohammed Ashiq PP                 724018121010</a:t>
            </a:r>
            <a:endParaRPr lang="en-US" sz="1600" b="0" strike="noStrike" spc="-1">
              <a:latin typeface="Arial"/>
            </a:endParaRPr>
          </a:p>
          <a:p>
            <a:pPr>
              <a:lnSpc>
                <a:spcPct val="90000"/>
              </a:lnSpc>
              <a:spcBef>
                <a:spcPts val="1001"/>
              </a:spcBef>
              <a:buNone/>
              <a:tabLst>
                <a:tab pos="0" algn="l"/>
              </a:tabLst>
            </a:pPr>
            <a:r>
              <a:rPr lang="en-IN" sz="1600" b="0" strike="noStrike" spc="-1">
                <a:solidFill>
                  <a:srgbClr val="000000"/>
                </a:solidFill>
                <a:latin typeface="Calibri"/>
              </a:rPr>
              <a:t>Mohamed Asif                             724018121027</a:t>
            </a:r>
            <a:endParaRPr lang="en-US" sz="1600" b="0" strike="noStrike" spc="-1">
              <a:latin typeface="Arial"/>
            </a:endParaRPr>
          </a:p>
        </p:txBody>
      </p:sp>
      <p:sp>
        <p:nvSpPr>
          <p:cNvPr id="84" name="TextBox 3"/>
          <p:cNvSpPr/>
          <p:nvPr/>
        </p:nvSpPr>
        <p:spPr>
          <a:xfrm>
            <a:off x="6735960" y="4414320"/>
            <a:ext cx="3626640" cy="112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IN" sz="1800" b="0" strike="noStrike" spc="-1">
                <a:solidFill>
                  <a:srgbClr val="000000"/>
                </a:solidFill>
                <a:latin typeface="Calibri"/>
              </a:rPr>
              <a:t>Guided by</a:t>
            </a:r>
            <a:endParaRPr lang="en-US" sz="1800" b="0" strike="noStrike" spc="-1">
              <a:latin typeface="Arial"/>
            </a:endParaRPr>
          </a:p>
          <a:p>
            <a:pPr algn="ctr">
              <a:lnSpc>
                <a:spcPct val="100000"/>
              </a:lnSpc>
              <a:buNone/>
            </a:pPr>
            <a:endParaRPr lang="en-US" sz="1800" b="0" strike="noStrike" spc="-1">
              <a:latin typeface="Arial"/>
            </a:endParaRPr>
          </a:p>
          <a:p>
            <a:pPr algn="ctr">
              <a:lnSpc>
                <a:spcPct val="100000"/>
              </a:lnSpc>
              <a:buNone/>
            </a:pPr>
            <a:r>
              <a:rPr lang="en-IN" sz="1600" b="1" strike="noStrike" spc="-1">
                <a:solidFill>
                  <a:srgbClr val="000000"/>
                </a:solidFill>
                <a:latin typeface="Calibri"/>
              </a:rPr>
              <a:t>Ms. K Rajarajeswari</a:t>
            </a:r>
            <a:endParaRPr lang="en-US" sz="1600" b="0" strike="noStrike" spc="-1">
              <a:latin typeface="Arial"/>
            </a:endParaRPr>
          </a:p>
          <a:p>
            <a:pPr algn="ctr">
              <a:lnSpc>
                <a:spcPct val="100000"/>
              </a:lnSpc>
              <a:buNone/>
            </a:pPr>
            <a:r>
              <a:rPr lang="en-IN" sz="1600" b="0" strike="noStrike" spc="-1">
                <a:solidFill>
                  <a:srgbClr val="000000"/>
                </a:solidFill>
                <a:latin typeface="Calibri"/>
              </a:rPr>
              <a:t>Assistant Professor </a:t>
            </a:r>
            <a:endParaRPr lang="en-US" sz="1600" b="0" strike="noStrike" spc="-1">
              <a:latin typeface="Arial"/>
            </a:endParaRPr>
          </a:p>
        </p:txBody>
      </p:sp>
      <p:pic>
        <p:nvPicPr>
          <p:cNvPr id="85" name="Picture 7"/>
          <p:cNvPicPr/>
          <p:nvPr/>
        </p:nvPicPr>
        <p:blipFill>
          <a:blip r:embed="rId2"/>
          <a:stretch/>
        </p:blipFill>
        <p:spPr>
          <a:xfrm>
            <a:off x="2397600" y="2012760"/>
            <a:ext cx="7396200" cy="1138320"/>
          </a:xfrm>
          <a:prstGeom prst="rect">
            <a:avLst/>
          </a:prstGeom>
          <a:ln w="0">
            <a:noFill/>
          </a:ln>
        </p:spPr>
      </p:pic>
      <p:sp>
        <p:nvSpPr>
          <p:cNvPr id="86" name="TextBox 8"/>
          <p:cNvSpPr/>
          <p:nvPr/>
        </p:nvSpPr>
        <p:spPr>
          <a:xfrm>
            <a:off x="5123880" y="3429000"/>
            <a:ext cx="3223800" cy="70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2000" b="1" strike="noStrike" spc="-1">
                <a:solidFill>
                  <a:srgbClr val="000000"/>
                </a:solidFill>
                <a:latin typeface="Calibri"/>
              </a:rPr>
              <a:t>BIOMEDICAL DEPARTMENT</a:t>
            </a:r>
            <a:endParaRPr lang="en-US" sz="2000" b="0" strike="noStrike" spc="-1">
              <a:latin typeface="Arial"/>
            </a:endParaRPr>
          </a:p>
          <a:p>
            <a:pPr>
              <a:lnSpc>
                <a:spcPct val="100000"/>
              </a:lnSpc>
              <a:buNone/>
            </a:pPr>
            <a:endParaRPr lang="en-US"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54636" y="393262"/>
            <a:ext cx="10515240" cy="1325160"/>
          </a:xfrm>
          <a:prstGeom prst="rect">
            <a:avLst/>
          </a:prstGeom>
          <a:noFill/>
          <a:ln w="0">
            <a:noFill/>
          </a:ln>
        </p:spPr>
        <p:txBody>
          <a:bodyPr lIns="91440" tIns="45720" rIns="91440" bIns="45720" anchor="ctr">
            <a:noAutofit/>
          </a:bodyPr>
          <a:lstStyle/>
          <a:p>
            <a:pPr>
              <a:lnSpc>
                <a:spcPct val="90000"/>
              </a:lnSpc>
              <a:buNone/>
            </a:pPr>
            <a:r>
              <a:rPr lang="en-IN" sz="4400" b="0" u="sng" strike="noStrike" spc="-1" dirty="0">
                <a:solidFill>
                  <a:srgbClr val="000000"/>
                </a:solidFill>
                <a:latin typeface="Calibri Light"/>
              </a:rPr>
              <a:t>TEMPERATURE SENSOR</a:t>
            </a:r>
            <a:endParaRPr lang="en-US" sz="4400" b="0" u="sng" strike="noStrike" spc="-1" dirty="0">
              <a:solidFill>
                <a:srgbClr val="000000"/>
              </a:solidFill>
              <a:latin typeface="Calibri"/>
            </a:endParaRPr>
          </a:p>
        </p:txBody>
      </p:sp>
      <p:pic>
        <p:nvPicPr>
          <p:cNvPr id="141" name="Content Placeholder 4"/>
          <p:cNvPicPr/>
          <p:nvPr/>
        </p:nvPicPr>
        <p:blipFill>
          <a:blip r:embed="rId2"/>
          <a:stretch/>
        </p:blipFill>
        <p:spPr>
          <a:xfrm rot="5400000">
            <a:off x="7064433" y="2333266"/>
            <a:ext cx="4994280" cy="3778920"/>
          </a:xfrm>
          <a:prstGeom prst="rect">
            <a:avLst/>
          </a:prstGeom>
          <a:ln w="0">
            <a:noFill/>
          </a:ln>
        </p:spPr>
      </p:pic>
      <p:sp>
        <p:nvSpPr>
          <p:cNvPr id="142" name="Rectangle 141"/>
          <p:cNvSpPr/>
          <p:nvPr/>
        </p:nvSpPr>
        <p:spPr>
          <a:xfrm>
            <a:off x="588240" y="1854204"/>
            <a:ext cx="5713560" cy="435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GB" sz="2800" b="0" strike="noStrike" spc="-1" dirty="0">
                <a:solidFill>
                  <a:srgbClr val="000000"/>
                </a:solidFill>
                <a:latin typeface="Calibri"/>
              </a:rPr>
              <a:t>•</a:t>
            </a:r>
            <a:r>
              <a:rPr lang="en-US" sz="2800" b="0" strike="noStrike" spc="-1" dirty="0">
                <a:solidFill>
                  <a:srgbClr val="000000"/>
                </a:solidFill>
                <a:latin typeface="Calibri"/>
              </a:rPr>
              <a:t> </a:t>
            </a:r>
            <a:r>
              <a:rPr lang="en-GB" sz="2800" b="0" strike="noStrike" spc="-1" dirty="0">
                <a:solidFill>
                  <a:srgbClr val="000000"/>
                </a:solidFill>
                <a:latin typeface="Calibri"/>
              </a:rPr>
              <a:t>LM35 is one kind of commonly used temperature sensor that can be used to measure temperature with an electrical o/p comparative to the temperature (in °C)</a:t>
            </a:r>
            <a:endParaRPr lang="en-US" sz="2800" b="0" strike="noStrike" spc="-1" dirty="0">
              <a:latin typeface="Arial"/>
            </a:endParaRPr>
          </a:p>
          <a:p>
            <a:pPr>
              <a:lnSpc>
                <a:spcPct val="100000"/>
              </a:lnSpc>
              <a:buNone/>
            </a:pPr>
            <a:endParaRPr lang="en-US" sz="2800" b="0" strike="noStrike" spc="-1" dirty="0">
              <a:latin typeface="Arial"/>
            </a:endParaRPr>
          </a:p>
          <a:p>
            <a:pPr>
              <a:lnSpc>
                <a:spcPct val="100000"/>
              </a:lnSpc>
              <a:buNone/>
            </a:pPr>
            <a:r>
              <a:rPr lang="en-GB" sz="2800" b="0" strike="noStrike" spc="-1" dirty="0">
                <a:solidFill>
                  <a:srgbClr val="000000"/>
                </a:solidFill>
                <a:latin typeface="Calibri"/>
              </a:rPr>
              <a:t>•</a:t>
            </a:r>
            <a:r>
              <a:rPr lang="en-US" sz="2800" b="0" strike="noStrike" spc="-1" dirty="0">
                <a:solidFill>
                  <a:srgbClr val="000000"/>
                </a:solidFill>
                <a:latin typeface="Calibri"/>
              </a:rPr>
              <a:t>The blood temperature needs to be between 35.5 to 37 degrees.</a:t>
            </a:r>
            <a:endParaRPr lang="en-US" sz="2800" b="0" strike="noStrike" spc="-1" dirty="0">
              <a:latin typeface="Arial"/>
            </a:endParaRPr>
          </a:p>
          <a:p>
            <a:pPr>
              <a:lnSpc>
                <a:spcPct val="100000"/>
              </a:lnSpc>
              <a:buNone/>
            </a:pPr>
            <a:r>
              <a:rPr lang="en-US" sz="2800" b="0" strike="noStrike" spc="-1" dirty="0">
                <a:solidFill>
                  <a:srgbClr val="000000"/>
                </a:solidFill>
                <a:latin typeface="Calibri"/>
              </a:rPr>
              <a:t>So the LM35 helps in detecting the temperature variations during dialysis. </a:t>
            </a:r>
            <a:endParaRPr lang="en-US" sz="2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a:lnSpc>
                <a:spcPct val="90000"/>
              </a:lnSpc>
              <a:buNone/>
            </a:pPr>
            <a:r>
              <a:rPr lang="en-IN" sz="4400" b="0" u="sng" strike="noStrike" spc="-1" dirty="0">
                <a:solidFill>
                  <a:srgbClr val="000000"/>
                </a:solidFill>
                <a:latin typeface="Calibri Light"/>
              </a:rPr>
              <a:t>FLOW SENSOR</a:t>
            </a:r>
            <a:endParaRPr lang="en-US" sz="4400" b="0" u="sng" strike="noStrike" spc="-1" dirty="0">
              <a:solidFill>
                <a:srgbClr val="000000"/>
              </a:solidFill>
              <a:latin typeface="Calibri"/>
            </a:endParaRPr>
          </a:p>
        </p:txBody>
      </p:sp>
      <p:sp>
        <p:nvSpPr>
          <p:cNvPr id="144" name="PlaceHolder 2"/>
          <p:cNvSpPr>
            <a:spLocks noGrp="1"/>
          </p:cNvSpPr>
          <p:nvPr>
            <p:ph/>
          </p:nvPr>
        </p:nvSpPr>
        <p:spPr>
          <a:xfrm rot="21598800">
            <a:off x="839160" y="1720800"/>
            <a:ext cx="5685840" cy="4343040"/>
          </a:xfrm>
          <a:prstGeom prst="rect">
            <a:avLst/>
          </a:prstGeom>
          <a:noFill/>
          <a:ln w="0">
            <a:noFill/>
          </a:ln>
        </p:spPr>
        <p:txBody>
          <a:bodyPr lIns="91440" tIns="45720" rIns="91440" bIns="45720" anchor="t">
            <a:noAutofit/>
          </a:bodyPr>
          <a:lstStyle/>
          <a:p>
            <a:pPr>
              <a:lnSpc>
                <a:spcPct val="90000"/>
              </a:lnSpc>
              <a:spcBef>
                <a:spcPts val="1001"/>
              </a:spcBef>
              <a:buNone/>
              <a:tabLst>
                <a:tab pos="0" algn="l"/>
              </a:tabLst>
            </a:pPr>
            <a:r>
              <a:rPr lang="en-GB" sz="2800" b="0" strike="noStrike" spc="-1" dirty="0">
                <a:solidFill>
                  <a:srgbClr val="000000"/>
                </a:solidFill>
                <a:latin typeface="Calibri"/>
              </a:rPr>
              <a:t>•</a:t>
            </a:r>
            <a:r>
              <a:rPr lang="en-IN" sz="2800" b="0" strike="noStrike" spc="-1" dirty="0">
                <a:solidFill>
                  <a:srgbClr val="000000"/>
                </a:solidFill>
                <a:latin typeface="Calibri"/>
              </a:rPr>
              <a:t>These sensors allow safety-critical monitoring of liquid</a:t>
            </a:r>
            <a:r>
              <a:rPr lang="en-US" sz="2800" b="0" strike="noStrike" spc="-1" dirty="0">
                <a:solidFill>
                  <a:srgbClr val="000000"/>
                </a:solidFill>
                <a:latin typeface="Calibri"/>
              </a:rPr>
              <a:t> </a:t>
            </a:r>
            <a:r>
              <a:rPr lang="en-IN" sz="2800" b="0" strike="noStrike" spc="-1" dirty="0">
                <a:solidFill>
                  <a:srgbClr val="000000"/>
                </a:solidFill>
                <a:latin typeface="Calibri"/>
              </a:rPr>
              <a:t>level, flow and pressure in the blood circulation</a:t>
            </a:r>
            <a:r>
              <a:rPr lang="en-US" sz="2800" b="0" strike="noStrike" spc="-1" dirty="0">
                <a:solidFill>
                  <a:srgbClr val="000000"/>
                </a:solidFill>
                <a:latin typeface="Calibri"/>
              </a:rPr>
              <a:t>.</a:t>
            </a:r>
          </a:p>
          <a:p>
            <a:pPr marL="228600" indent="-228600">
              <a:lnSpc>
                <a:spcPct val="90000"/>
              </a:lnSpc>
              <a:spcBef>
                <a:spcPts val="1001"/>
              </a:spcBef>
              <a:buClr>
                <a:srgbClr val="000000"/>
              </a:buClr>
              <a:buFont typeface="Arial"/>
              <a:buChar char="•"/>
              <a:tabLst>
                <a:tab pos="0" algn="l"/>
              </a:tabLst>
            </a:pPr>
            <a:r>
              <a:rPr lang="en-IN" sz="2800" b="0" strike="noStrike" spc="-1" dirty="0">
                <a:solidFill>
                  <a:srgbClr val="000000"/>
                </a:solidFill>
                <a:latin typeface="Calibri"/>
              </a:rPr>
              <a:t>Flow Rate Range: 0.</a:t>
            </a:r>
            <a:r>
              <a:rPr lang="en-US" sz="2800" b="0" strike="noStrike" spc="-1" dirty="0">
                <a:solidFill>
                  <a:srgbClr val="000000"/>
                </a:solidFill>
                <a:latin typeface="Calibri"/>
              </a:rPr>
              <a:t>1</a:t>
            </a:r>
            <a:r>
              <a:rPr lang="en-IN" sz="2800" b="0" strike="noStrike" spc="-1" dirty="0">
                <a:solidFill>
                  <a:srgbClr val="000000"/>
                </a:solidFill>
                <a:latin typeface="Calibri"/>
              </a:rPr>
              <a:t>~</a:t>
            </a:r>
            <a:r>
              <a:rPr lang="en-US" sz="2800" b="0" strike="noStrike" spc="-1" dirty="0">
                <a:solidFill>
                  <a:srgbClr val="000000"/>
                </a:solidFill>
                <a:latin typeface="Calibri"/>
              </a:rPr>
              <a:t>3</a:t>
            </a:r>
            <a:r>
              <a:rPr lang="en-IN" sz="2800" b="0" strike="noStrike" spc="-1" dirty="0">
                <a:solidFill>
                  <a:srgbClr val="000000"/>
                </a:solidFill>
                <a:latin typeface="Calibri"/>
              </a:rPr>
              <a:t>L/min</a:t>
            </a:r>
            <a:r>
              <a:rPr lang="en-US" sz="2800" b="0" strike="noStrike" spc="-1" dirty="0">
                <a:solidFill>
                  <a:srgbClr val="000000"/>
                </a:solidFill>
                <a:latin typeface="Calibri"/>
              </a:rPr>
              <a:t>.</a:t>
            </a:r>
          </a:p>
          <a:p>
            <a:pPr marL="228600" indent="-228600">
              <a:lnSpc>
                <a:spcPct val="90000"/>
              </a:lnSpc>
              <a:spcBef>
                <a:spcPts val="1001"/>
              </a:spcBef>
              <a:buClr>
                <a:srgbClr val="000000"/>
              </a:buClr>
              <a:buFont typeface="Arial"/>
              <a:buChar char="•"/>
              <a:tabLst>
                <a:tab pos="0" algn="l"/>
              </a:tabLst>
            </a:pPr>
            <a:r>
              <a:rPr lang="en-US" sz="2800" b="0" strike="noStrike" spc="-1" dirty="0">
                <a:solidFill>
                  <a:srgbClr val="000000"/>
                </a:solidFill>
                <a:latin typeface="Calibri"/>
              </a:rPr>
              <a:t>Blood flow Range: 0.3~0.5L/min.</a:t>
            </a:r>
          </a:p>
          <a:p>
            <a:pPr>
              <a:lnSpc>
                <a:spcPct val="90000"/>
              </a:lnSpc>
              <a:spcBef>
                <a:spcPts val="1001"/>
              </a:spcBef>
              <a:buClr>
                <a:srgbClr val="000000"/>
              </a:buClr>
              <a:buFont typeface="Arial"/>
              <a:buChar char="•"/>
              <a:tabLst>
                <a:tab pos="0" algn="l"/>
              </a:tabLst>
            </a:pPr>
            <a:endParaRPr lang="en-US" sz="2800" b="0" strike="noStrike" spc="-1" dirty="0">
              <a:solidFill>
                <a:srgbClr val="000000"/>
              </a:solidFill>
              <a:latin typeface="Calibri"/>
            </a:endParaRPr>
          </a:p>
          <a:p>
            <a:pPr>
              <a:spcBef>
                <a:spcPts val="1001"/>
              </a:spcBef>
              <a:buNone/>
              <a:tabLst>
                <a:tab pos="0" algn="l"/>
              </a:tabLst>
            </a:pPr>
            <a:endParaRPr lang="en-US" spc="-1" dirty="0">
              <a:solidFill>
                <a:srgbClr val="000000"/>
              </a:solidFill>
              <a:latin typeface="Calibri"/>
            </a:endParaRPr>
          </a:p>
        </p:txBody>
      </p:sp>
      <p:pic>
        <p:nvPicPr>
          <p:cNvPr id="145" name="Content Placeholder 4"/>
          <p:cNvPicPr/>
          <p:nvPr/>
        </p:nvPicPr>
        <p:blipFill>
          <a:blip r:embed="rId2"/>
          <a:stretch/>
        </p:blipFill>
        <p:spPr>
          <a:xfrm>
            <a:off x="6687142" y="1723308"/>
            <a:ext cx="5106960" cy="349164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a:lnSpc>
                <a:spcPct val="90000"/>
              </a:lnSpc>
              <a:buNone/>
            </a:pPr>
            <a:r>
              <a:rPr lang="en-IN" sz="4400" b="0" u="sng" strike="noStrike" spc="-1" dirty="0">
                <a:solidFill>
                  <a:srgbClr val="000000"/>
                </a:solidFill>
                <a:latin typeface="Calibri Light"/>
              </a:rPr>
              <a:t>I-R SENSOR	</a:t>
            </a:r>
            <a:endParaRPr lang="en-US" sz="4400" b="0" u="sng" strike="noStrike" spc="-1" dirty="0">
              <a:solidFill>
                <a:srgbClr val="000000"/>
              </a:solidFill>
              <a:latin typeface="Calibri"/>
            </a:endParaRPr>
          </a:p>
        </p:txBody>
      </p:sp>
      <p:pic>
        <p:nvPicPr>
          <p:cNvPr id="147" name="Content Placeholder 4"/>
          <p:cNvPicPr/>
          <p:nvPr/>
        </p:nvPicPr>
        <p:blipFill>
          <a:blip r:embed="rId2"/>
          <a:stretch/>
        </p:blipFill>
        <p:spPr>
          <a:xfrm>
            <a:off x="6515069" y="1447731"/>
            <a:ext cx="5415120" cy="3472200"/>
          </a:xfrm>
          <a:prstGeom prst="rect">
            <a:avLst/>
          </a:prstGeom>
          <a:ln w="0">
            <a:noFill/>
          </a:ln>
        </p:spPr>
      </p:pic>
      <p:sp>
        <p:nvSpPr>
          <p:cNvPr id="2" name="TextBox 1">
            <a:extLst>
              <a:ext uri="{FF2B5EF4-FFF2-40B4-BE49-F238E27FC236}">
                <a16:creationId xmlns:a16="http://schemas.microsoft.com/office/drawing/2014/main" id="{C488136B-E513-1278-B13C-BC9166632F9B}"/>
              </a:ext>
            </a:extLst>
          </p:cNvPr>
          <p:cNvSpPr txBox="1"/>
          <p:nvPr/>
        </p:nvSpPr>
        <p:spPr>
          <a:xfrm>
            <a:off x="843845" y="1450622"/>
            <a:ext cx="4916311"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latin typeface="Calibri"/>
                <a:ea typeface="Calibri"/>
                <a:cs typeface="Calibri"/>
              </a:rPr>
              <a:t>• </a:t>
            </a:r>
            <a:r>
              <a:rPr lang="en-US" sz="2800" dirty="0">
                <a:latin typeface="Calibri"/>
                <a:ea typeface="+mn-lt"/>
                <a:cs typeface="+mn-lt"/>
              </a:rPr>
              <a:t>The infrared LED emits Infrared signals at certain frequency and when an obstacle appears on the line of infrared light, it is reflected back by the obstacle which is sensed by the receiver.</a:t>
            </a:r>
          </a:p>
          <a:p>
            <a:r>
              <a:rPr lang="en-GB" sz="2800" dirty="0">
                <a:latin typeface="Calibri"/>
                <a:ea typeface="Calibri"/>
                <a:cs typeface="Calibri"/>
              </a:rPr>
              <a:t>• So the sensor can detect the air bubble presence during the dialysis process by the difference in the reflected light.</a:t>
            </a:r>
          </a:p>
          <a:p>
            <a:endParaRPr lang="en-US" sz="2800" dirty="0">
              <a:latin typeface="Calibri"/>
              <a:cs typeface="Arial"/>
            </a:endParaRPr>
          </a:p>
          <a:p>
            <a:endParaRPr lang="en-US" sz="2800" dirty="0">
              <a:latin typeface="Calibri"/>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a:lnSpc>
                <a:spcPct val="90000"/>
              </a:lnSpc>
              <a:buNone/>
            </a:pPr>
            <a:r>
              <a:rPr lang="en-IN" sz="4400" b="0" u="sng" strike="noStrike" spc="-1" dirty="0">
                <a:solidFill>
                  <a:srgbClr val="000000"/>
                </a:solidFill>
                <a:latin typeface="Calibri Light"/>
              </a:rPr>
              <a:t>16x2 LCD</a:t>
            </a:r>
            <a:endParaRPr lang="en-US" sz="4400" b="0" u="sng" strike="noStrike" spc="-1" dirty="0">
              <a:solidFill>
                <a:srgbClr val="000000"/>
              </a:solidFill>
              <a:latin typeface="Calibri"/>
            </a:endParaRPr>
          </a:p>
        </p:txBody>
      </p:sp>
      <p:pic>
        <p:nvPicPr>
          <p:cNvPr id="152" name="Content Placeholder 4"/>
          <p:cNvPicPr/>
          <p:nvPr/>
        </p:nvPicPr>
        <p:blipFill>
          <a:blip r:embed="rId2"/>
          <a:stretch/>
        </p:blipFill>
        <p:spPr>
          <a:xfrm>
            <a:off x="5731933" y="1507066"/>
            <a:ext cx="6407640" cy="3561480"/>
          </a:xfrm>
          <a:prstGeom prst="rect">
            <a:avLst/>
          </a:prstGeom>
          <a:ln w="0">
            <a:noFill/>
          </a:ln>
        </p:spPr>
      </p:pic>
      <p:sp>
        <p:nvSpPr>
          <p:cNvPr id="2" name="TextBox 1">
            <a:extLst>
              <a:ext uri="{FF2B5EF4-FFF2-40B4-BE49-F238E27FC236}">
                <a16:creationId xmlns:a16="http://schemas.microsoft.com/office/drawing/2014/main" id="{E9C0197C-3F94-93FC-99E7-102EB59BCE70}"/>
              </a:ext>
            </a:extLst>
          </p:cNvPr>
          <p:cNvSpPr txBox="1"/>
          <p:nvPr/>
        </p:nvSpPr>
        <p:spPr>
          <a:xfrm>
            <a:off x="843844" y="1507066"/>
            <a:ext cx="488808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latin typeface="Calibri"/>
                <a:ea typeface="Calibri"/>
                <a:cs typeface="Calibri"/>
              </a:rPr>
              <a:t>• </a:t>
            </a:r>
            <a:r>
              <a:rPr lang="en-US" sz="2800" dirty="0">
                <a:latin typeface="Calibri"/>
                <a:ea typeface="+mn-lt"/>
                <a:cs typeface="+mn-lt"/>
              </a:rPr>
              <a:t>An LCD is an electronic display module that uses liquid crystal to produce a visible image.</a:t>
            </a:r>
          </a:p>
          <a:p>
            <a:r>
              <a:rPr lang="en-GB" sz="2800" dirty="0">
                <a:latin typeface="Calibri"/>
                <a:ea typeface="Calibri"/>
                <a:cs typeface="Calibri"/>
              </a:rPr>
              <a:t>• Its shows the output values from sensors; LM35, I-R sensor, Flow sensor.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IN" sz="4400" b="0" u="sng" strike="noStrike" spc="-1" dirty="0">
                <a:solidFill>
                  <a:srgbClr val="000000"/>
                </a:solidFill>
                <a:latin typeface="Calibri Light"/>
              </a:rPr>
              <a:t>BUZZER</a:t>
            </a:r>
            <a:endParaRPr lang="en-US" sz="4400" b="0" u="sng" strike="noStrike" spc="-1" dirty="0">
              <a:solidFill>
                <a:srgbClr val="000000"/>
              </a:solidFill>
              <a:latin typeface="Calibri"/>
            </a:endParaRPr>
          </a:p>
        </p:txBody>
      </p:sp>
      <p:pic>
        <p:nvPicPr>
          <p:cNvPr id="154" name="Content Placeholder 4"/>
          <p:cNvPicPr/>
          <p:nvPr/>
        </p:nvPicPr>
        <p:blipFill>
          <a:blip r:embed="rId2"/>
          <a:stretch/>
        </p:blipFill>
        <p:spPr>
          <a:xfrm>
            <a:off x="6764593" y="1845453"/>
            <a:ext cx="5222361" cy="2834702"/>
          </a:xfrm>
          <a:prstGeom prst="rect">
            <a:avLst/>
          </a:prstGeom>
          <a:ln w="0">
            <a:noFill/>
          </a:ln>
        </p:spPr>
      </p:pic>
      <p:sp>
        <p:nvSpPr>
          <p:cNvPr id="2" name="TextBox 1">
            <a:extLst>
              <a:ext uri="{FF2B5EF4-FFF2-40B4-BE49-F238E27FC236}">
                <a16:creationId xmlns:a16="http://schemas.microsoft.com/office/drawing/2014/main" id="{3CF3832E-62FC-E271-C6C0-BE9A1B7312A9}"/>
              </a:ext>
            </a:extLst>
          </p:cNvPr>
          <p:cNvSpPr txBox="1"/>
          <p:nvPr/>
        </p:nvSpPr>
        <p:spPr>
          <a:xfrm>
            <a:off x="973394" y="1845452"/>
            <a:ext cx="5122606" cy="3539430"/>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rgbClr val="000000"/>
                </a:solidFill>
                <a:effectLst/>
                <a:latin typeface="Calibri" panose="020F0502020204030204" pitchFamily="34" charset="0"/>
                <a:ea typeface="Gill Sans MT" panose="020B0502020104020203" pitchFamily="34" charset="0"/>
                <a:cs typeface="Calibri" panose="020F0502020204030204" pitchFamily="34" charset="0"/>
              </a:rPr>
              <a:t>Apply an oscillating voltage to make a noise.</a:t>
            </a:r>
          </a:p>
          <a:p>
            <a:pPr marL="285750" indent="-285750">
              <a:buFont typeface="Arial" panose="020B0604020202020204" pitchFamily="34" charset="0"/>
              <a:buChar char="•"/>
            </a:pPr>
            <a:r>
              <a:rPr lang="en-IN" sz="2800" u="none" strike="noStrike" dirty="0">
                <a:solidFill>
                  <a:srgbClr val="000000"/>
                </a:solidFill>
                <a:effectLst/>
                <a:uFill>
                  <a:solidFill>
                    <a:srgbClr val="000000"/>
                  </a:solidFill>
                </a:uFill>
                <a:latin typeface="Calibri" panose="020F0502020204030204" pitchFamily="34" charset="0"/>
                <a:ea typeface="Gill Sans MT" panose="020B0502020104020203" pitchFamily="34" charset="0"/>
                <a:cs typeface="Calibri" panose="020F0502020204030204" pitchFamily="34" charset="0"/>
              </a:rPr>
              <a:t>The buzzer case supports the piezo element and has resonant cavity for sound.</a:t>
            </a:r>
          </a:p>
          <a:p>
            <a:pPr marL="285750" indent="-285750">
              <a:buFont typeface="Arial" panose="020B0604020202020204" pitchFamily="34" charset="0"/>
              <a:buChar char="•"/>
            </a:pPr>
            <a:endParaRPr lang="en-IN" sz="2800" u="none" strike="noStrike" dirty="0">
              <a:solidFill>
                <a:srgbClr val="000000"/>
              </a:solidFill>
              <a:effectLst/>
              <a:uFill>
                <a:solidFill>
                  <a:srgbClr val="000000"/>
                </a:solidFill>
              </a:uFill>
              <a:latin typeface="Calibri" panose="020F0502020204030204" pitchFamily="34" charset="0"/>
              <a:ea typeface="Gill Sans MT" panose="020B0502020104020203" pitchFamily="34" charset="0"/>
              <a:cs typeface="Calibri" panose="020F0502020204030204" pitchFamily="34" charset="0"/>
            </a:endParaRPr>
          </a:p>
          <a:p>
            <a:pPr marL="285750" indent="-285750">
              <a:buFont typeface="Arial" panose="020B0604020202020204" pitchFamily="34" charset="0"/>
              <a:buChar char="•"/>
            </a:pPr>
            <a:endParaRPr lang="en-IN" sz="2800" u="none" strike="noStrike" dirty="0">
              <a:solidFill>
                <a:srgbClr val="000000"/>
              </a:solidFill>
              <a:effectLst/>
              <a:uFill>
                <a:solidFill>
                  <a:srgbClr val="000000"/>
                </a:solidFill>
              </a:uFill>
              <a:latin typeface="Calibri" panose="020F0502020204030204" pitchFamily="34" charset="0"/>
              <a:ea typeface="Gill Sans MT" panose="020B0502020104020203" pitchFamily="34" charset="0"/>
              <a:cs typeface="Calibri" panose="020F0502020204030204" pitchFamily="34" charset="0"/>
            </a:endParaRPr>
          </a:p>
          <a:p>
            <a:pPr marL="285750" indent="-285750">
              <a:buFont typeface="Arial" panose="020B0604020202020204" pitchFamily="34" charset="0"/>
              <a:buChar char="•"/>
            </a:pPr>
            <a:endParaRPr lang="en-IN" sz="2800" dirty="0">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IN" sz="4400" b="0" u="sng" strike="noStrike" spc="-1" dirty="0">
                <a:solidFill>
                  <a:srgbClr val="000000"/>
                </a:solidFill>
                <a:latin typeface="Calibri Light"/>
              </a:rPr>
              <a:t>GSM MODULE</a:t>
            </a:r>
            <a:endParaRPr lang="en-US" sz="4400" b="0" u="sng" strike="noStrike" spc="-1" dirty="0">
              <a:solidFill>
                <a:srgbClr val="000000"/>
              </a:solidFill>
              <a:latin typeface="Calibri"/>
            </a:endParaRPr>
          </a:p>
        </p:txBody>
      </p:sp>
      <p:pic>
        <p:nvPicPr>
          <p:cNvPr id="150" name="Content Placeholder 4"/>
          <p:cNvPicPr/>
          <p:nvPr/>
        </p:nvPicPr>
        <p:blipFill>
          <a:blip r:embed="rId2"/>
          <a:stretch/>
        </p:blipFill>
        <p:spPr>
          <a:xfrm>
            <a:off x="6095700" y="1573160"/>
            <a:ext cx="5860808" cy="3403955"/>
          </a:xfrm>
          <a:prstGeom prst="rect">
            <a:avLst/>
          </a:prstGeom>
          <a:ln w="0">
            <a:noFill/>
          </a:ln>
        </p:spPr>
      </p:pic>
      <p:sp>
        <p:nvSpPr>
          <p:cNvPr id="2" name="TextBox 1">
            <a:extLst>
              <a:ext uri="{FF2B5EF4-FFF2-40B4-BE49-F238E27FC236}">
                <a16:creationId xmlns:a16="http://schemas.microsoft.com/office/drawing/2014/main" id="{3300640C-D57B-F258-8898-9ACB33F66CCA}"/>
              </a:ext>
            </a:extLst>
          </p:cNvPr>
          <p:cNvSpPr txBox="1"/>
          <p:nvPr/>
        </p:nvSpPr>
        <p:spPr>
          <a:xfrm>
            <a:off x="559057" y="1573160"/>
            <a:ext cx="4933455" cy="5399620"/>
          </a:xfrm>
          <a:prstGeom prst="rect">
            <a:avLst/>
          </a:prstGeom>
          <a:noFill/>
        </p:spPr>
        <p:txBody>
          <a:bodyPr wrap="square" rtlCol="0">
            <a:spAutoFit/>
          </a:bodyPr>
          <a:lstStyle/>
          <a:p>
            <a:pPr marL="342900" marR="635" indent="-342900" algn="just" fontAlgn="base">
              <a:lnSpc>
                <a:spcPct val="107000"/>
              </a:lnSpc>
              <a:spcAft>
                <a:spcPts val="530"/>
              </a:spcAft>
              <a:buClr>
                <a:srgbClr val="000000"/>
              </a:buClr>
              <a:buSzPts val="1400"/>
              <a:buFont typeface="Arial" panose="020B0604020202020204" pitchFamily="34" charset="0"/>
              <a:buChar char="•"/>
            </a:pPr>
            <a:r>
              <a:rPr lang="en-IN"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GSM Modem can work with any GSM network operator SIM card just like a mobile phone with its own unique phone number.</a:t>
            </a:r>
            <a:endParaRPr lang="en-IN" sz="28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endParaRPr>
          </a:p>
          <a:p>
            <a:pPr marL="457200" marR="635" indent="-457200" algn="just" fontAlgn="base">
              <a:lnSpc>
                <a:spcPct val="107000"/>
              </a:lnSpc>
              <a:spcAft>
                <a:spcPts val="530"/>
              </a:spcAft>
              <a:buClr>
                <a:srgbClr val="000000"/>
              </a:buClr>
              <a:buSzPts val="1400"/>
              <a:buFont typeface="Arial" panose="020B0604020202020204" pitchFamily="34" charset="0"/>
              <a:buChar char="•"/>
            </a:pPr>
            <a:r>
              <a:rPr lang="en-IN" sz="28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Sensor Monitoring </a:t>
            </a:r>
          </a:p>
          <a:p>
            <a:pPr marL="342900" marR="635" indent="-342900" algn="just" fontAlgn="base">
              <a:lnSpc>
                <a:spcPct val="107000"/>
              </a:lnSpc>
              <a:spcAft>
                <a:spcPts val="530"/>
              </a:spcAft>
              <a:buClr>
                <a:srgbClr val="000000"/>
              </a:buClr>
              <a:buSzPts val="1400"/>
              <a:buFont typeface="Arial" panose="020B0604020202020204" pitchFamily="34" charset="0"/>
              <a:buChar char="•"/>
            </a:pPr>
            <a:r>
              <a:rPr lang="en-IN" sz="28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SMS based Remote Control and Alerts  </a:t>
            </a:r>
          </a:p>
          <a:p>
            <a:pPr marL="457200" marR="635" indent="-457200" algn="just" fontAlgn="base">
              <a:lnSpc>
                <a:spcPct val="107000"/>
              </a:lnSpc>
              <a:spcAft>
                <a:spcPts val="530"/>
              </a:spcAft>
              <a:buClr>
                <a:srgbClr val="000000"/>
              </a:buClr>
              <a:buSzPts val="1400"/>
              <a:buFont typeface="Arial" panose="020B0604020202020204" pitchFamily="34" charset="0"/>
              <a:buChar char="•"/>
            </a:pPr>
            <a:r>
              <a:rPr lang="en-IN" sz="28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GPRS Mode Remote Data logging.</a:t>
            </a:r>
          </a:p>
          <a:p>
            <a:pPr marL="342900" marR="635" lvl="0" indent="-342900" algn="just" fontAlgn="base">
              <a:lnSpc>
                <a:spcPct val="107000"/>
              </a:lnSpc>
              <a:spcAft>
                <a:spcPts val="530"/>
              </a:spcAft>
              <a:buClr>
                <a:srgbClr val="000000"/>
              </a:buClr>
              <a:buSzPts val="1400"/>
              <a:buFont typeface="Arial" panose="020B0604020202020204" pitchFamily="34" charset="0"/>
              <a:buChar char="•"/>
            </a:pPr>
            <a:endParaRPr lang="en-IN"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spc="-1" dirty="0">
                <a:solidFill>
                  <a:srgbClr val="000000"/>
                </a:solidFill>
                <a:latin typeface="Calibri Light" panose="020F0302020204030204" pitchFamily="34" charset="0"/>
                <a:cs typeface="Calibri Light" panose="020F0302020204030204" pitchFamily="34" charset="0"/>
              </a:rPr>
              <a:t>HARDWARE SETUP</a:t>
            </a:r>
            <a:endParaRPr lang="en-US" dirty="0"/>
          </a:p>
        </p:txBody>
      </p:sp>
      <p:pic>
        <p:nvPicPr>
          <p:cNvPr id="4" name="Picture 3"/>
          <p:cNvPicPr>
            <a:picLocks noChangeAspect="1"/>
          </p:cNvPicPr>
          <p:nvPr/>
        </p:nvPicPr>
        <p:blipFill>
          <a:blip r:embed="rId2"/>
          <a:stretch>
            <a:fillRect/>
          </a:stretch>
        </p:blipFill>
        <p:spPr>
          <a:xfrm>
            <a:off x="1789831" y="1690200"/>
            <a:ext cx="8611737" cy="4619870"/>
          </a:xfrm>
          <a:prstGeom prst="rect">
            <a:avLst/>
          </a:prstGeom>
        </p:spPr>
      </p:pic>
    </p:spTree>
    <p:extLst>
      <p:ext uri="{BB962C8B-B14F-4D97-AF65-F5344CB8AC3E}">
        <p14:creationId xmlns:p14="http://schemas.microsoft.com/office/powerpoint/2010/main" val="323745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F3C7-548A-F3E4-54F9-E60BE59BFB64}"/>
              </a:ext>
            </a:extLst>
          </p:cNvPr>
          <p:cNvSpPr>
            <a:spLocks noGrp="1"/>
          </p:cNvSpPr>
          <p:nvPr>
            <p:ph type="title"/>
          </p:nvPr>
        </p:nvSpPr>
        <p:spPr/>
        <p:txBody>
          <a:bodyPr/>
          <a:lstStyle/>
          <a:p>
            <a:r>
              <a:rPr lang="en-IN" b="1" u="sng" dirty="0">
                <a:latin typeface="Calibri Light"/>
                <a:cs typeface="Calibri Light"/>
              </a:rPr>
              <a:t>RESULT AND OUTPUT</a:t>
            </a:r>
            <a:endParaRPr lang="en-US" dirty="0"/>
          </a:p>
        </p:txBody>
      </p:sp>
      <p:pic>
        <p:nvPicPr>
          <p:cNvPr id="4" name="Picture 4" descr="A picture containing text, clock&#10;&#10;Description automatically generated">
            <a:extLst>
              <a:ext uri="{FF2B5EF4-FFF2-40B4-BE49-F238E27FC236}">
                <a16:creationId xmlns:a16="http://schemas.microsoft.com/office/drawing/2014/main" id="{FCA8D41F-AE18-BA52-57CD-A2C86871F117}"/>
              </a:ext>
            </a:extLst>
          </p:cNvPr>
          <p:cNvPicPr>
            <a:picLocks noChangeAspect="1"/>
          </p:cNvPicPr>
          <p:nvPr/>
        </p:nvPicPr>
        <p:blipFill>
          <a:blip r:embed="rId2"/>
          <a:stretch>
            <a:fillRect/>
          </a:stretch>
        </p:blipFill>
        <p:spPr>
          <a:xfrm>
            <a:off x="713118" y="1540848"/>
            <a:ext cx="5029200" cy="2079775"/>
          </a:xfrm>
          <a:prstGeom prst="rect">
            <a:avLst/>
          </a:prstGeom>
        </p:spPr>
      </p:pic>
      <p:pic>
        <p:nvPicPr>
          <p:cNvPr id="5" name="Picture 5" descr="A picture containing text, clock, dark&#10;&#10;Description automatically generated">
            <a:extLst>
              <a:ext uri="{FF2B5EF4-FFF2-40B4-BE49-F238E27FC236}">
                <a16:creationId xmlns:a16="http://schemas.microsoft.com/office/drawing/2014/main" id="{CF0B4743-BC55-45C2-ABEE-BEA601EED598}"/>
              </a:ext>
            </a:extLst>
          </p:cNvPr>
          <p:cNvPicPr>
            <a:picLocks noChangeAspect="1"/>
          </p:cNvPicPr>
          <p:nvPr/>
        </p:nvPicPr>
        <p:blipFill>
          <a:blip r:embed="rId3"/>
          <a:stretch>
            <a:fillRect/>
          </a:stretch>
        </p:blipFill>
        <p:spPr>
          <a:xfrm>
            <a:off x="6535947" y="1547209"/>
            <a:ext cx="4842294" cy="2081430"/>
          </a:xfrm>
          <a:prstGeom prst="rect">
            <a:avLst/>
          </a:prstGeom>
        </p:spPr>
      </p:pic>
      <p:pic>
        <p:nvPicPr>
          <p:cNvPr id="6" name="Picture 6" descr="A picture containing text, clock, dark&#10;&#10;Description automatically generated">
            <a:extLst>
              <a:ext uri="{FF2B5EF4-FFF2-40B4-BE49-F238E27FC236}">
                <a16:creationId xmlns:a16="http://schemas.microsoft.com/office/drawing/2014/main" id="{5342793B-CEB6-2B50-193B-F931EA275359}"/>
              </a:ext>
            </a:extLst>
          </p:cNvPr>
          <p:cNvPicPr>
            <a:picLocks noChangeAspect="1"/>
          </p:cNvPicPr>
          <p:nvPr/>
        </p:nvPicPr>
        <p:blipFill>
          <a:blip r:embed="rId4"/>
          <a:stretch>
            <a:fillRect/>
          </a:stretch>
        </p:blipFill>
        <p:spPr>
          <a:xfrm>
            <a:off x="713117" y="4014413"/>
            <a:ext cx="5029200" cy="2078458"/>
          </a:xfrm>
          <a:prstGeom prst="rect">
            <a:avLst/>
          </a:prstGeom>
        </p:spPr>
      </p:pic>
      <p:pic>
        <p:nvPicPr>
          <p:cNvPr id="9" name="Picture 9" descr="A picture containing text, clock, green&#10;&#10;Description automatically generated">
            <a:extLst>
              <a:ext uri="{FF2B5EF4-FFF2-40B4-BE49-F238E27FC236}">
                <a16:creationId xmlns:a16="http://schemas.microsoft.com/office/drawing/2014/main" id="{9E2B128D-E87D-3F70-A689-0874123E92D4}"/>
              </a:ext>
            </a:extLst>
          </p:cNvPr>
          <p:cNvPicPr>
            <a:picLocks noChangeAspect="1"/>
          </p:cNvPicPr>
          <p:nvPr/>
        </p:nvPicPr>
        <p:blipFill>
          <a:blip r:embed="rId5"/>
          <a:stretch>
            <a:fillRect/>
          </a:stretch>
        </p:blipFill>
        <p:spPr>
          <a:xfrm rot="16200000">
            <a:off x="8064106" y="2826590"/>
            <a:ext cx="1570312" cy="4281574"/>
          </a:xfrm>
          <a:prstGeom prst="rect">
            <a:avLst/>
          </a:prstGeom>
        </p:spPr>
      </p:pic>
      <p:sp>
        <p:nvSpPr>
          <p:cNvPr id="10" name="TextBox 9">
            <a:extLst>
              <a:ext uri="{FF2B5EF4-FFF2-40B4-BE49-F238E27FC236}">
                <a16:creationId xmlns:a16="http://schemas.microsoft.com/office/drawing/2014/main" id="{A5F19BC5-1ECA-8AFD-3AEE-610131DE564E}"/>
              </a:ext>
            </a:extLst>
          </p:cNvPr>
          <p:cNvSpPr txBox="1"/>
          <p:nvPr/>
        </p:nvSpPr>
        <p:spPr>
          <a:xfrm>
            <a:off x="842513" y="3344174"/>
            <a:ext cx="37352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A) Normal Dialysis Condition</a:t>
            </a:r>
          </a:p>
        </p:txBody>
      </p:sp>
      <p:sp>
        <p:nvSpPr>
          <p:cNvPr id="11" name="TextBox 10">
            <a:extLst>
              <a:ext uri="{FF2B5EF4-FFF2-40B4-BE49-F238E27FC236}">
                <a16:creationId xmlns:a16="http://schemas.microsoft.com/office/drawing/2014/main" id="{BA79001F-405F-85D9-64C9-25493AA1100B}"/>
              </a:ext>
            </a:extLst>
          </p:cNvPr>
          <p:cNvSpPr txBox="1"/>
          <p:nvPr/>
        </p:nvSpPr>
        <p:spPr>
          <a:xfrm>
            <a:off x="6708475" y="3344173"/>
            <a:ext cx="37352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B) High Temperature Detected</a:t>
            </a:r>
          </a:p>
        </p:txBody>
      </p:sp>
      <p:sp>
        <p:nvSpPr>
          <p:cNvPr id="12" name="TextBox 11">
            <a:extLst>
              <a:ext uri="{FF2B5EF4-FFF2-40B4-BE49-F238E27FC236}">
                <a16:creationId xmlns:a16="http://schemas.microsoft.com/office/drawing/2014/main" id="{9B21AADE-3D5E-BDD8-0875-6C4DFB39B4EC}"/>
              </a:ext>
            </a:extLst>
          </p:cNvPr>
          <p:cNvSpPr txBox="1"/>
          <p:nvPr/>
        </p:nvSpPr>
        <p:spPr>
          <a:xfrm>
            <a:off x="6708475" y="5831456"/>
            <a:ext cx="45834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D) Sending SMS To Registered Phone Number</a:t>
            </a:r>
            <a:endParaRPr lang="en-US" dirty="0"/>
          </a:p>
        </p:txBody>
      </p:sp>
      <p:sp>
        <p:nvSpPr>
          <p:cNvPr id="13" name="TextBox 12">
            <a:extLst>
              <a:ext uri="{FF2B5EF4-FFF2-40B4-BE49-F238E27FC236}">
                <a16:creationId xmlns:a16="http://schemas.microsoft.com/office/drawing/2014/main" id="{434B2588-EA48-79A2-65A1-38B57B1F792B}"/>
              </a:ext>
            </a:extLst>
          </p:cNvPr>
          <p:cNvSpPr txBox="1"/>
          <p:nvPr/>
        </p:nvSpPr>
        <p:spPr>
          <a:xfrm>
            <a:off x="842512" y="5831456"/>
            <a:ext cx="37352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C) Air bubble Detected</a:t>
            </a:r>
          </a:p>
        </p:txBody>
      </p:sp>
    </p:spTree>
    <p:extLst>
      <p:ext uri="{BB962C8B-B14F-4D97-AF65-F5344CB8AC3E}">
        <p14:creationId xmlns:p14="http://schemas.microsoft.com/office/powerpoint/2010/main" val="2791902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text, chat or text message&#10;&#10;Description automatically generated">
            <a:extLst>
              <a:ext uri="{FF2B5EF4-FFF2-40B4-BE49-F238E27FC236}">
                <a16:creationId xmlns:a16="http://schemas.microsoft.com/office/drawing/2014/main" id="{C159077C-C3AB-9CA2-0884-AEA5783FA395}"/>
              </a:ext>
            </a:extLst>
          </p:cNvPr>
          <p:cNvPicPr>
            <a:picLocks noChangeAspect="1"/>
          </p:cNvPicPr>
          <p:nvPr/>
        </p:nvPicPr>
        <p:blipFill rotWithShape="1">
          <a:blip r:embed="rId2"/>
          <a:srcRect t="174" r="1" b="1"/>
          <a:stretch/>
        </p:blipFill>
        <p:spPr>
          <a:xfrm>
            <a:off x="20" y="10"/>
            <a:ext cx="5269829"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108A5-A908-3AD8-2F7F-6F8584143CBF}"/>
              </a:ext>
            </a:extLst>
          </p:cNvPr>
          <p:cNvSpPr>
            <a:spLocks noGrp="1"/>
          </p:cNvSpPr>
          <p:nvPr>
            <p:ph type="title"/>
          </p:nvPr>
        </p:nvSpPr>
        <p:spPr>
          <a:xfrm>
            <a:off x="5277328" y="1862157"/>
            <a:ext cx="6274591" cy="3351602"/>
          </a:xfrm>
        </p:spPr>
        <p:txBody>
          <a:bodyPr vert="horz" lIns="91440" tIns="45720" rIns="91440" bIns="45720" rtlCol="0" anchor="t">
            <a:normAutofit fontScale="90000"/>
          </a:bodyPr>
          <a:lstStyle/>
          <a:p>
            <a:pPr algn="ctr"/>
            <a:r>
              <a:rPr lang="en-US" sz="6000" dirty="0">
                <a:solidFill>
                  <a:schemeClr val="bg1"/>
                </a:solidFill>
              </a:rPr>
              <a:t>SMS ALERT RECEIVED IN THE REGISTERD PHONE NUMBER</a:t>
            </a:r>
            <a:endParaRPr lang="en-US"/>
          </a:p>
        </p:txBody>
      </p:sp>
    </p:spTree>
    <p:extLst>
      <p:ext uri="{BB962C8B-B14F-4D97-AF65-F5344CB8AC3E}">
        <p14:creationId xmlns:p14="http://schemas.microsoft.com/office/powerpoint/2010/main" val="3947669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987F-1110-45EB-F411-41EC2F6D4AF7}"/>
              </a:ext>
            </a:extLst>
          </p:cNvPr>
          <p:cNvSpPr>
            <a:spLocks noGrp="1"/>
          </p:cNvSpPr>
          <p:nvPr>
            <p:ph type="title"/>
          </p:nvPr>
        </p:nvSpPr>
        <p:spPr/>
        <p:txBody>
          <a:bodyPr/>
          <a:lstStyle/>
          <a:p>
            <a:r>
              <a:rPr lang="en-IN" b="1" u="sng" spc="-1" dirty="0">
                <a:solidFill>
                  <a:srgbClr val="000000"/>
                </a:solidFill>
                <a:latin typeface="Calibri Light" panose="020F0302020204030204" pitchFamily="34" charset="0"/>
                <a:cs typeface="Calibri Light" panose="020F0302020204030204" pitchFamily="34" charset="0"/>
              </a:rPr>
              <a:t>CONCLUSION</a:t>
            </a:r>
            <a:endParaRPr lang="en-US" b="1" dirty="0"/>
          </a:p>
        </p:txBody>
      </p:sp>
      <p:sp>
        <p:nvSpPr>
          <p:cNvPr id="3" name="Subtitle 2">
            <a:extLst>
              <a:ext uri="{FF2B5EF4-FFF2-40B4-BE49-F238E27FC236}">
                <a16:creationId xmlns:a16="http://schemas.microsoft.com/office/drawing/2014/main" id="{4CAABB01-388B-1FDC-34DA-2B78C572F814}"/>
              </a:ext>
            </a:extLst>
          </p:cNvPr>
          <p:cNvSpPr>
            <a:spLocks noGrp="1"/>
          </p:cNvSpPr>
          <p:nvPr>
            <p:ph type="subTitle"/>
          </p:nvPr>
        </p:nvSpPr>
        <p:spPr>
          <a:xfrm>
            <a:off x="838080" y="1690200"/>
            <a:ext cx="10394027" cy="4350960"/>
          </a:xfrm>
        </p:spPr>
        <p:txBody>
          <a:bodyPr anchor="t"/>
          <a:lstStyle/>
          <a:p>
            <a:pPr marL="342900" indent="-342900" algn="just">
              <a:lnSpc>
                <a:spcPct val="10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By using this project we can monitor the patients dialysis parameters like temperature and blood flow continuously and it will be logged in to the cloud platform. </a:t>
            </a:r>
          </a:p>
          <a:p>
            <a:pPr marL="342900" indent="-342900" algn="just">
              <a:lnSpc>
                <a:spcPct val="10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system which have been developed in this research can make development of dialysis procedure risk free. Also we can make the procedure contactless between patients and healthcare providers. </a:t>
            </a:r>
          </a:p>
          <a:p>
            <a:pPr marL="342900" indent="-342900" algn="just">
              <a:lnSpc>
                <a:spcPct val="10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Overall, the application developed in Android device can functions properly in monitoring the whole dialysis procedure and received SMS notification when abnormality is detected</a:t>
            </a:r>
            <a:r>
              <a:rPr lang="en-IN" sz="2800" dirty="0">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46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rmAutofit/>
          </a:bodyPr>
          <a:lstStyle/>
          <a:p>
            <a:pPr>
              <a:lnSpc>
                <a:spcPct val="90000"/>
              </a:lnSpc>
              <a:buNone/>
            </a:pPr>
            <a:r>
              <a:rPr lang="en-IN" sz="4000" b="1" u="sng" strike="noStrike" spc="-1" dirty="0">
                <a:solidFill>
                  <a:srgbClr val="000000"/>
                </a:solidFill>
                <a:latin typeface="Calibri Light"/>
              </a:rPr>
              <a:t>CONTENTS</a:t>
            </a:r>
            <a:endParaRPr lang="en-US" sz="4000" b="0" u="sng" strike="noStrike" spc="-1" dirty="0">
              <a:solidFill>
                <a:srgbClr val="000000"/>
              </a:solidFill>
              <a:latin typeface="Calibri"/>
            </a:endParaRPr>
          </a:p>
        </p:txBody>
      </p:sp>
      <p:sp>
        <p:nvSpPr>
          <p:cNvPr id="88" name="PlaceHolder 2"/>
          <p:cNvSpPr>
            <a:spLocks noGrp="1"/>
          </p:cNvSpPr>
          <p:nvPr>
            <p:ph/>
          </p:nvPr>
        </p:nvSpPr>
        <p:spPr>
          <a:xfrm>
            <a:off x="838080" y="1696164"/>
            <a:ext cx="10515240" cy="4350960"/>
          </a:xfrm>
          <a:prstGeom prst="rect">
            <a:avLst/>
          </a:prstGeom>
          <a:noFill/>
          <a:ln w="0">
            <a:noFill/>
          </a:ln>
        </p:spPr>
        <p:txBody>
          <a:bodyPr lIns="91440" tIns="45720" rIns="91440" bIns="45720" anchor="t">
            <a:normAutofit fontScale="92500" lnSpcReduction="10000"/>
          </a:bodyPr>
          <a:lstStyle/>
          <a:p>
            <a:pPr marL="228600" indent="-228600">
              <a:lnSpc>
                <a:spcPct val="90000"/>
              </a:lnSpc>
              <a:spcBef>
                <a:spcPts val="1001"/>
              </a:spcBef>
              <a:buClr>
                <a:srgbClr val="000000"/>
              </a:buClr>
              <a:buFont typeface="Arial"/>
              <a:buChar char="•"/>
            </a:pPr>
            <a:r>
              <a:rPr lang="en-IN" sz="2400" b="0" strike="noStrike" spc="-1" dirty="0">
                <a:solidFill>
                  <a:srgbClr val="000000"/>
                </a:solidFill>
                <a:latin typeface="Times New Roman"/>
              </a:rPr>
              <a:t>Introduction</a:t>
            </a:r>
            <a:endParaRPr lang="en-US" sz="24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IN" sz="2400" b="0" strike="noStrike" spc="-1" dirty="0">
                <a:solidFill>
                  <a:srgbClr val="000000"/>
                </a:solidFill>
                <a:latin typeface="Times New Roman"/>
              </a:rPr>
              <a:t>Abstract</a:t>
            </a:r>
            <a:endParaRPr lang="en-US" sz="24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IN" sz="2400" b="0" strike="noStrike" spc="-1" dirty="0">
                <a:solidFill>
                  <a:srgbClr val="000000"/>
                </a:solidFill>
                <a:latin typeface="Times New Roman"/>
              </a:rPr>
              <a:t>Existing System</a:t>
            </a:r>
          </a:p>
          <a:p>
            <a:pPr marL="228600" indent="-228600">
              <a:lnSpc>
                <a:spcPct val="90000"/>
              </a:lnSpc>
              <a:spcBef>
                <a:spcPts val="1001"/>
              </a:spcBef>
              <a:buClr>
                <a:srgbClr val="000000"/>
              </a:buClr>
              <a:buFont typeface="Arial"/>
              <a:buChar char="•"/>
            </a:pPr>
            <a:r>
              <a:rPr lang="en-IN" sz="2400" spc="-1" dirty="0">
                <a:solidFill>
                  <a:srgbClr val="000000"/>
                </a:solidFill>
                <a:latin typeface="Times New Roman"/>
              </a:rPr>
              <a:t>Problem Statement</a:t>
            </a:r>
          </a:p>
          <a:p>
            <a:pPr marL="228600" indent="-228600">
              <a:lnSpc>
                <a:spcPct val="90000"/>
              </a:lnSpc>
              <a:spcBef>
                <a:spcPts val="1001"/>
              </a:spcBef>
              <a:buClr>
                <a:srgbClr val="000000"/>
              </a:buClr>
              <a:buFont typeface="Arial"/>
              <a:buChar char="•"/>
            </a:pPr>
            <a:r>
              <a:rPr lang="en-IN" sz="2400" b="0" strike="noStrike" spc="-1" dirty="0">
                <a:solidFill>
                  <a:srgbClr val="000000"/>
                </a:solidFill>
                <a:latin typeface="Times New Roman"/>
              </a:rPr>
              <a:t>Proposed System</a:t>
            </a:r>
            <a:endParaRPr lang="en-US" sz="24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IN" sz="2400" b="0" strike="noStrike" spc="-1" dirty="0">
                <a:solidFill>
                  <a:srgbClr val="000000"/>
                </a:solidFill>
                <a:latin typeface="Times New Roman"/>
              </a:rPr>
              <a:t>Block Diagram</a:t>
            </a:r>
            <a:endParaRPr lang="en-US" sz="24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IN" sz="2400" b="0" strike="noStrike" spc="-1" dirty="0">
                <a:solidFill>
                  <a:srgbClr val="000000"/>
                </a:solidFill>
                <a:latin typeface="Times New Roman"/>
              </a:rPr>
              <a:t>Hardware Components</a:t>
            </a:r>
          </a:p>
          <a:p>
            <a:pPr marL="228600" indent="-228600">
              <a:lnSpc>
                <a:spcPct val="90000"/>
              </a:lnSpc>
              <a:spcBef>
                <a:spcPts val="1001"/>
              </a:spcBef>
              <a:buClr>
                <a:srgbClr val="000000"/>
              </a:buClr>
              <a:buFont typeface="Arial"/>
              <a:buChar char="•"/>
            </a:pPr>
            <a:r>
              <a:rPr lang="en-IN" sz="2400" spc="-1" dirty="0">
                <a:solidFill>
                  <a:srgbClr val="000000"/>
                </a:solidFill>
                <a:latin typeface="Times New Roman"/>
              </a:rPr>
              <a:t>Hardware Setup</a:t>
            </a:r>
            <a:endParaRPr lang="en-US" sz="24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IN" sz="2400" spc="-1" dirty="0">
                <a:solidFill>
                  <a:srgbClr val="000000"/>
                </a:solidFill>
                <a:latin typeface="Times New Roman"/>
              </a:rPr>
              <a:t>Conclusion </a:t>
            </a:r>
            <a:endParaRPr lang="en-US" sz="2400" b="0" strike="noStrike" spc="-1" dirty="0">
              <a:solidFill>
                <a:srgbClr val="000000"/>
              </a:solidFill>
              <a:latin typeface="Calibri"/>
            </a:endParaRPr>
          </a:p>
          <a:p>
            <a:pPr>
              <a:spcBef>
                <a:spcPts val="1001"/>
              </a:spcBef>
              <a:buClr>
                <a:srgbClr val="000000"/>
              </a:buClr>
              <a:buFont typeface="Arial"/>
              <a:buChar char="•"/>
            </a:pPr>
            <a:r>
              <a:rPr lang="en-IN" sz="2400" spc="-1" dirty="0">
                <a:solidFill>
                  <a:srgbClr val="000000"/>
                </a:solidFill>
                <a:latin typeface="Times New Roman"/>
              </a:rPr>
              <a:t>Result and Output</a:t>
            </a:r>
          </a:p>
          <a:p>
            <a:pPr marL="228600" indent="-228600">
              <a:lnSpc>
                <a:spcPct val="90000"/>
              </a:lnSpc>
              <a:spcBef>
                <a:spcPts val="1001"/>
              </a:spcBef>
              <a:buClr>
                <a:srgbClr val="000000"/>
              </a:buClr>
              <a:buFont typeface="Arial"/>
              <a:buChar char="•"/>
            </a:pPr>
            <a:r>
              <a:rPr lang="en-IN" sz="2400" b="0" strike="noStrike" spc="-1" dirty="0">
                <a:solidFill>
                  <a:srgbClr val="000000"/>
                </a:solidFill>
                <a:latin typeface="Times New Roman"/>
              </a:rPr>
              <a:t>Reference</a:t>
            </a:r>
            <a:endParaRPr lang="en-US" sz="2400" b="0" strike="noStrike" spc="-1" dirty="0">
              <a:solidFill>
                <a:srgbClr val="000000"/>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3A5B56B-174D-FCE4-987D-9EC7D55E51D2}"/>
              </a:ext>
            </a:extLst>
          </p:cNvPr>
          <p:cNvSpPr>
            <a:spLocks noGrp="1"/>
          </p:cNvSpPr>
          <p:nvPr>
            <p:ph type="subTitle"/>
          </p:nvPr>
        </p:nvSpPr>
        <p:spPr>
          <a:xfrm>
            <a:off x="838200" y="1544911"/>
            <a:ext cx="10515240" cy="1325160"/>
          </a:xfrm>
        </p:spPr>
        <p:txBody>
          <a:bodyPr anchor="t"/>
          <a:lstStyle/>
          <a:p>
            <a:pPr marL="514350" indent="-514350">
              <a:buFont typeface="+mj-lt"/>
              <a:buAutoNum type="arabicPeriod"/>
            </a:pPr>
            <a:r>
              <a:rPr lang="en-US" sz="2000" dirty="0"/>
              <a:t>S. M. R. Islam, D. Kwak, M. H. Kabir, M. Hossain and K. Kwak, "</a:t>
            </a:r>
            <a:r>
              <a:rPr lang="en-US" sz="2000" dirty="0" err="1"/>
              <a:t>TheInternet</a:t>
            </a:r>
            <a:r>
              <a:rPr lang="en-US" sz="2000" dirty="0"/>
              <a:t> of Things for Health Care: A Comprehensive Survey," in </a:t>
            </a:r>
            <a:r>
              <a:rPr lang="en-US" sz="2000" dirty="0" err="1"/>
              <a:t>IEEEAccess</a:t>
            </a:r>
            <a:r>
              <a:rPr lang="en-US" sz="2000" dirty="0"/>
              <a:t>, vol. 3, pp. 678-708, 2015.</a:t>
            </a:r>
          </a:p>
          <a:p>
            <a:pPr marL="514350" indent="-514350">
              <a:buFont typeface="+mj-lt"/>
              <a:buAutoNum type="arabicPeriod"/>
            </a:pPr>
            <a:r>
              <a:rPr lang="en-IN" sz="2000" dirty="0"/>
              <a:t>V. </a:t>
            </a:r>
            <a:r>
              <a:rPr lang="en-IN" sz="2000" dirty="0" err="1"/>
              <a:t>Pardeshi</a:t>
            </a:r>
            <a:r>
              <a:rPr lang="en-IN" sz="2000" dirty="0"/>
              <a:t>, S. Sagar, S. </a:t>
            </a:r>
            <a:r>
              <a:rPr lang="en-IN" sz="2000" dirty="0" err="1"/>
              <a:t>Murmurwar</a:t>
            </a:r>
            <a:r>
              <a:rPr lang="en-IN" sz="2000" dirty="0"/>
              <a:t> and P. </a:t>
            </a:r>
            <a:r>
              <a:rPr lang="en-IN" sz="2000" dirty="0" err="1"/>
              <a:t>Hage</a:t>
            </a:r>
            <a:r>
              <a:rPr lang="en-IN" sz="2000" dirty="0"/>
              <a:t>,"Health </a:t>
            </a:r>
            <a:r>
              <a:rPr lang="en-IN" sz="2000" dirty="0" err="1"/>
              <a:t>monitoringsystems</a:t>
            </a:r>
            <a:r>
              <a:rPr lang="en-IN" sz="2000" dirty="0"/>
              <a:t> using </a:t>
            </a:r>
            <a:r>
              <a:rPr lang="en-IN" sz="2000" dirty="0" err="1"/>
              <a:t>loT</a:t>
            </a:r>
            <a:r>
              <a:rPr lang="en-IN" sz="2000" dirty="0"/>
              <a:t> and Raspberry Pi - A review," 2017 </a:t>
            </a:r>
            <a:r>
              <a:rPr lang="en-IN" sz="2000" dirty="0" err="1"/>
              <a:t>InternationalConference</a:t>
            </a:r>
            <a:r>
              <a:rPr lang="en-IN" sz="2000" dirty="0"/>
              <a:t> on Innovative Mechanisms for Industry Applications(ICIMIA), Bangalore, 2017, pp. 134-137.</a:t>
            </a:r>
            <a:endParaRPr lang="en-US" sz="2000" dirty="0"/>
          </a:p>
          <a:p>
            <a:pPr marL="514350" indent="-514350">
              <a:buFont typeface="+mj-lt"/>
              <a:buAutoNum type="arabicPeriod"/>
            </a:pPr>
            <a:r>
              <a:rPr lang="en-US" sz="2000" dirty="0" err="1"/>
              <a:t>Puthal</a:t>
            </a:r>
            <a:r>
              <a:rPr lang="en-US" sz="2000" dirty="0"/>
              <a:t>, B.D, Malik, N., Mohanty, S.P., </a:t>
            </a:r>
            <a:r>
              <a:rPr lang="en-US" sz="2000" dirty="0" err="1"/>
              <a:t>Kougianos</a:t>
            </a:r>
            <a:r>
              <a:rPr lang="en-US" sz="2000" dirty="0"/>
              <a:t>, E. &amp; Yang. </a:t>
            </a:r>
            <a:r>
              <a:rPr lang="en-US" sz="2000" dirty="0" err="1"/>
              <a:t>C"The</a:t>
            </a:r>
            <a:r>
              <a:rPr lang="en-US" sz="2000" dirty="0"/>
              <a:t> Blockchain as a Decentralized Security </a:t>
            </a:r>
            <a:r>
              <a:rPr lang="en-US" sz="2000" dirty="0" err="1"/>
              <a:t>Framework,p</a:t>
            </a:r>
            <a:r>
              <a:rPr lang="en-US" sz="2000" dirty="0"/>
              <a:t>. S-112008.</a:t>
            </a:r>
          </a:p>
          <a:p>
            <a:pPr marL="514350" indent="-514350">
              <a:buFont typeface="+mj-lt"/>
              <a:buAutoNum type="arabicPeriod"/>
            </a:pPr>
            <a:r>
              <a:rPr lang="en-US" sz="2000" dirty="0"/>
              <a:t>Islam M. S., Islam M. T., Almutairi A. F., </a:t>
            </a:r>
            <a:r>
              <a:rPr lang="en-US" sz="2000" dirty="0" err="1"/>
              <a:t>Beng</a:t>
            </a:r>
            <a:r>
              <a:rPr lang="en-US" sz="2000" dirty="0"/>
              <a:t> G. K., Misran N., </a:t>
            </a:r>
            <a:r>
              <a:rPr lang="en-US" sz="2000" dirty="0" err="1"/>
              <a:t>andAmin</a:t>
            </a:r>
            <a:r>
              <a:rPr lang="en-US" sz="2000" dirty="0"/>
              <a:t> N., "Moni </a:t>
            </a:r>
            <a:r>
              <a:rPr lang="en-US" sz="2000" dirty="0" err="1"/>
              <a:t>oring</a:t>
            </a:r>
            <a:r>
              <a:rPr lang="en-US" sz="2000" dirty="0"/>
              <a:t> of the human body signal through the </a:t>
            </a:r>
            <a:r>
              <a:rPr lang="en-US" sz="2000" dirty="0" err="1"/>
              <a:t>Internetof</a:t>
            </a:r>
            <a:r>
              <a:rPr lang="en-US" sz="2000" dirty="0"/>
              <a:t> Things (</a:t>
            </a:r>
            <a:r>
              <a:rPr lang="en-US" sz="2000" dirty="0" err="1"/>
              <a:t>loT</a:t>
            </a:r>
            <a:r>
              <a:rPr lang="en-US" sz="2000" dirty="0"/>
              <a:t>) based LoRa wireless network system," </a:t>
            </a:r>
            <a:r>
              <a:rPr lang="en-US" sz="2000" dirty="0" err="1"/>
              <a:t>AppliedSciences</a:t>
            </a:r>
            <a:r>
              <a:rPr lang="en-US" sz="2000" dirty="0"/>
              <a:t>, vol. 9, no. 9, 2019.</a:t>
            </a:r>
          </a:p>
          <a:p>
            <a:pPr marL="514350" indent="-514350">
              <a:buFont typeface="+mj-lt"/>
              <a:buAutoNum type="arabicPeriod"/>
            </a:pPr>
            <a:r>
              <a:rPr lang="en-US" sz="2000" dirty="0"/>
              <a:t> </a:t>
            </a:r>
            <a:r>
              <a:rPr lang="en-US" sz="2000" dirty="0" err="1"/>
              <a:t>Dauwed</a:t>
            </a:r>
            <a:r>
              <a:rPr lang="en-US" sz="2000" dirty="0"/>
              <a:t> M. A., Yahaya J., </a:t>
            </a:r>
            <a:r>
              <a:rPr lang="en-US" sz="2000" dirty="0" err="1"/>
              <a:t>Mansor</a:t>
            </a:r>
            <a:r>
              <a:rPr lang="en-US" sz="2000" dirty="0"/>
              <a:t> Z., and Hamdan A. </a:t>
            </a:r>
            <a:r>
              <a:rPr lang="en-US" sz="2000" dirty="0" err="1"/>
              <a:t>R."Determinants</a:t>
            </a:r>
            <a:r>
              <a:rPr lang="en-US" sz="2000" dirty="0"/>
              <a:t> of internet of things services utilization in </a:t>
            </a:r>
            <a:r>
              <a:rPr lang="en-US" sz="2000" dirty="0" err="1"/>
              <a:t>healthinformation</a:t>
            </a:r>
            <a:r>
              <a:rPr lang="en-US" sz="2000" dirty="0"/>
              <a:t> exchange," Journal of Engineering and Applied </a:t>
            </a:r>
            <a:r>
              <a:rPr lang="en-US" sz="2000" dirty="0" err="1"/>
              <a:t>Sciences,vol</a:t>
            </a:r>
            <a:r>
              <a:rPr lang="en-US" sz="2000" dirty="0"/>
              <a:t>. 13, no. 24, pp. 10490-10501, 2018.</a:t>
            </a:r>
            <a:endParaRPr lang="en-IN" sz="2000" dirty="0"/>
          </a:p>
        </p:txBody>
      </p:sp>
      <p:sp>
        <p:nvSpPr>
          <p:cNvPr id="4" name="PlaceHolder 1">
            <a:extLst>
              <a:ext uri="{FF2B5EF4-FFF2-40B4-BE49-F238E27FC236}">
                <a16:creationId xmlns:a16="http://schemas.microsoft.com/office/drawing/2014/main" id="{487C50EA-72C3-86A3-ED03-BC97B011C276}"/>
              </a:ext>
            </a:extLst>
          </p:cNvPr>
          <p:cNvSpPr>
            <a:spLocks noGrp="1"/>
          </p:cNvSpPr>
          <p:nvPr>
            <p:ph type="title"/>
          </p:nvPr>
        </p:nvSpPr>
        <p:spPr>
          <a:xfrm>
            <a:off x="838200" y="365125"/>
            <a:ext cx="10515600" cy="1325563"/>
          </a:xfrm>
          <a:prstGeom prst="rect">
            <a:avLst/>
          </a:prstGeom>
          <a:noFill/>
          <a:ln w="0">
            <a:noFill/>
          </a:ln>
        </p:spPr>
        <p:txBody>
          <a:bodyPr anchor="ctr">
            <a:noAutofit/>
          </a:bodyPr>
          <a:lstStyle/>
          <a:p>
            <a:r>
              <a:rPr lang="en-US" b="0" u="sng" strike="noStrike" spc="-1" dirty="0">
                <a:solidFill>
                  <a:srgbClr val="000000"/>
                </a:solidFill>
                <a:latin typeface="Calibri Light"/>
                <a:cs typeface="Calibri Light"/>
              </a:rPr>
              <a:t>REFERENCE</a:t>
            </a:r>
          </a:p>
        </p:txBody>
      </p:sp>
    </p:spTree>
    <p:extLst>
      <p:ext uri="{BB962C8B-B14F-4D97-AF65-F5344CB8AC3E}">
        <p14:creationId xmlns:p14="http://schemas.microsoft.com/office/powerpoint/2010/main" val="231454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en-IN" sz="4000" b="1" u="sng" strike="noStrike" spc="-1" dirty="0">
                <a:solidFill>
                  <a:srgbClr val="000000"/>
                </a:solidFill>
                <a:latin typeface="Calibri Light"/>
              </a:rPr>
              <a:t>INTRODUCTION</a:t>
            </a:r>
            <a:endParaRPr lang="en-US" sz="4000" b="0" u="sng" strike="noStrike" spc="-1" dirty="0">
              <a:solidFill>
                <a:srgbClr val="000000"/>
              </a:solidFill>
              <a:latin typeface="Calibri"/>
            </a:endParaRPr>
          </a:p>
        </p:txBody>
      </p:sp>
      <p:sp>
        <p:nvSpPr>
          <p:cNvPr id="90" name="PlaceHolder 2"/>
          <p:cNvSpPr>
            <a:spLocks noGrp="1"/>
          </p:cNvSpPr>
          <p:nvPr>
            <p:ph/>
          </p:nvPr>
        </p:nvSpPr>
        <p:spPr>
          <a:xfrm>
            <a:off x="679929" y="1825560"/>
            <a:ext cx="10515240" cy="4350960"/>
          </a:xfrm>
          <a:prstGeom prst="rect">
            <a:avLst/>
          </a:prstGeom>
          <a:noFill/>
          <a:ln w="0">
            <a:noFill/>
          </a:ln>
        </p:spPr>
        <p:txBody>
          <a:bodyPr anchor="t">
            <a:normAutofit/>
          </a:bodyPr>
          <a:lstStyle/>
          <a:p>
            <a:pPr algn="just">
              <a:lnSpc>
                <a:spcPct val="100000"/>
              </a:lnSpc>
              <a:spcBef>
                <a:spcPts val="1001"/>
              </a:spcBef>
              <a:buNone/>
              <a:tabLst>
                <a:tab pos="0" algn="l"/>
              </a:tabLst>
            </a:pPr>
            <a:r>
              <a:rPr lang="en-IN" sz="2400" b="0" strike="noStrike" spc="-1" dirty="0">
                <a:solidFill>
                  <a:srgbClr val="000000"/>
                </a:solidFill>
                <a:latin typeface="Times New Roman"/>
              </a:rPr>
              <a:t>          As we all know Haemodialysis is the process of </a:t>
            </a:r>
            <a:r>
              <a:rPr lang="en-IN" sz="2400" spc="-1" dirty="0">
                <a:solidFill>
                  <a:srgbClr val="000000"/>
                </a:solidFill>
                <a:latin typeface="Times New Roman"/>
              </a:rPr>
              <a:t>purification of a</a:t>
            </a:r>
            <a:r>
              <a:rPr lang="en-IN" sz="2400" b="0" strike="noStrike" spc="-1" dirty="0">
                <a:solidFill>
                  <a:srgbClr val="000000"/>
                </a:solidFill>
                <a:latin typeface="Times New Roman"/>
              </a:rPr>
              <a:t> persons blood whose kidneys are not working normally. </a:t>
            </a:r>
            <a:r>
              <a:rPr lang="en-US" sz="2400" b="0" strike="noStrike" spc="-1" dirty="0">
                <a:solidFill>
                  <a:srgbClr val="000000"/>
                </a:solidFill>
                <a:latin typeface="Times New Roman"/>
              </a:rPr>
              <a:t>The smart Internet concept (IoT) which consists of connecting everything surrounding us to Internet and making it responsible of arranging and exchanging data. </a:t>
            </a:r>
          </a:p>
          <a:p>
            <a:pPr algn="just">
              <a:lnSpc>
                <a:spcPct val="100000"/>
              </a:lnSpc>
              <a:spcBef>
                <a:spcPts val="1001"/>
              </a:spcBef>
              <a:buNone/>
              <a:tabLst>
                <a:tab pos="0" algn="l"/>
              </a:tabLst>
            </a:pPr>
            <a:r>
              <a:rPr lang="en-US" sz="2400" spc="-1" dirty="0">
                <a:solidFill>
                  <a:srgbClr val="000000"/>
                </a:solidFill>
                <a:latin typeface="Times New Roman"/>
              </a:rPr>
              <a:t>           </a:t>
            </a:r>
            <a:r>
              <a:rPr lang="en-US" sz="2400" b="0" strike="noStrike" spc="-1" dirty="0">
                <a:solidFill>
                  <a:srgbClr val="000000"/>
                </a:solidFill>
                <a:latin typeface="Times New Roman"/>
              </a:rPr>
              <a:t>The main objective of IoT-based smart monitoring and controlling systems is to ensure a continuous control of all the crucial patient parameters such as the body temperature, the blood pressure, the volume of blood flow during dialysis by use of a single system.  </a:t>
            </a:r>
            <a:endParaRPr lang="en-US" sz="2400" b="0" strike="noStrike" spc="-1" dirty="0">
              <a:solidFill>
                <a:srgbClr val="000000"/>
              </a:solidFill>
              <a:latin typeface="Calibri"/>
            </a:endParaRPr>
          </a:p>
          <a:p>
            <a:pPr algn="just">
              <a:lnSpc>
                <a:spcPct val="90000"/>
              </a:lnSpc>
              <a:spcBef>
                <a:spcPts val="1001"/>
              </a:spcBef>
              <a:buNone/>
              <a:tabLst>
                <a:tab pos="0" algn="l"/>
              </a:tabLst>
            </a:pPr>
            <a:endParaRPr lang="en-US" sz="2400" b="0" strike="noStrike" spc="-1" dirty="0">
              <a:solidFill>
                <a:srgbClr val="000000"/>
              </a:solidFill>
              <a:latin typeface="Calibri"/>
            </a:endParaRPr>
          </a:p>
          <a:p>
            <a:pPr algn="just">
              <a:lnSpc>
                <a:spcPct val="90000"/>
              </a:lnSpc>
              <a:spcBef>
                <a:spcPts val="1001"/>
              </a:spcBef>
              <a:buNone/>
              <a:tabLst>
                <a:tab pos="0" algn="l"/>
              </a:tabLst>
            </a:pPr>
            <a:endParaRPr lang="en-US" sz="2400" b="0" strike="noStrike" spc="-1" dirty="0">
              <a:solidFill>
                <a:srgbClr val="000000"/>
              </a:solidFill>
              <a:latin typeface="Calibri"/>
            </a:endParaRPr>
          </a:p>
          <a:p>
            <a:pPr algn="just">
              <a:lnSpc>
                <a:spcPct val="90000"/>
              </a:lnSpc>
              <a:spcBef>
                <a:spcPts val="1001"/>
              </a:spcBef>
              <a:buNone/>
              <a:tabLst>
                <a:tab pos="0" algn="l"/>
              </a:tabLst>
            </a:pPr>
            <a:endParaRPr lang="en-US" sz="2400" b="0" strike="noStrike" spc="-1" dirty="0">
              <a:solidFill>
                <a:srgbClr val="000000"/>
              </a:solidFill>
              <a:latin typeface="Calibri"/>
            </a:endParaRPr>
          </a:p>
          <a:p>
            <a:pPr algn="just">
              <a:lnSpc>
                <a:spcPct val="90000"/>
              </a:lnSpc>
              <a:spcBef>
                <a:spcPts val="1001"/>
              </a:spcBef>
              <a:buNone/>
              <a:tabLst>
                <a:tab pos="0" algn="l"/>
              </a:tabLst>
            </a:pPr>
            <a:endParaRPr lang="en-US" sz="2400" b="0" strike="noStrike" spc="-1" dirty="0">
              <a:solidFill>
                <a:srgbClr val="000000"/>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236160" y="293040"/>
            <a:ext cx="3570840" cy="1325160"/>
          </a:xfrm>
          <a:prstGeom prst="rect">
            <a:avLst/>
          </a:prstGeom>
          <a:noFill/>
          <a:ln w="0">
            <a:noFill/>
          </a:ln>
        </p:spPr>
        <p:txBody>
          <a:bodyPr anchor="ctr">
            <a:normAutofit/>
          </a:bodyPr>
          <a:lstStyle/>
          <a:p>
            <a:pPr algn="ctr">
              <a:lnSpc>
                <a:spcPct val="90000"/>
              </a:lnSpc>
              <a:buNone/>
            </a:pPr>
            <a:r>
              <a:rPr lang="en-IN" sz="4000" b="1" u="sng" strike="noStrike" spc="-1" dirty="0">
                <a:solidFill>
                  <a:srgbClr val="000000"/>
                </a:solidFill>
                <a:latin typeface="Calibri Light"/>
              </a:rPr>
              <a:t>ABSTRACT</a:t>
            </a:r>
            <a:endParaRPr lang="en-US" sz="4000" b="0" u="sng" strike="noStrike" spc="-1" dirty="0">
              <a:solidFill>
                <a:srgbClr val="000000"/>
              </a:solidFill>
              <a:latin typeface="Calibri"/>
            </a:endParaRPr>
          </a:p>
        </p:txBody>
      </p:sp>
      <p:sp>
        <p:nvSpPr>
          <p:cNvPr id="92" name="PlaceHolder 2"/>
          <p:cNvSpPr>
            <a:spLocks noGrp="1"/>
          </p:cNvSpPr>
          <p:nvPr>
            <p:ph/>
          </p:nvPr>
        </p:nvSpPr>
        <p:spPr>
          <a:xfrm>
            <a:off x="838080" y="1825560"/>
            <a:ext cx="10515240" cy="4350960"/>
          </a:xfrm>
          <a:prstGeom prst="rect">
            <a:avLst/>
          </a:prstGeom>
          <a:noFill/>
          <a:ln w="0">
            <a:noFill/>
          </a:ln>
        </p:spPr>
        <p:txBody>
          <a:bodyPr anchor="t">
            <a:normAutofit/>
          </a:bodyPr>
          <a:lstStyle/>
          <a:p>
            <a:pPr algn="just">
              <a:lnSpc>
                <a:spcPct val="100000"/>
              </a:lnSpc>
              <a:spcBef>
                <a:spcPts val="1001"/>
              </a:spcBef>
              <a:buNone/>
              <a:tabLst>
                <a:tab pos="0" algn="l"/>
              </a:tabLst>
            </a:pPr>
            <a:r>
              <a:rPr lang="en-IN" sz="2400" b="0" strike="noStrike" spc="-1" dirty="0">
                <a:solidFill>
                  <a:srgbClr val="000000"/>
                </a:solidFill>
                <a:latin typeface="Calisto MT"/>
                <a:ea typeface="Calibri"/>
              </a:rPr>
              <a:t>            </a:t>
            </a:r>
            <a:r>
              <a:rPr lang="en-IN" sz="2400" b="0" strike="noStrike" spc="-1" dirty="0">
                <a:solidFill>
                  <a:srgbClr val="000000"/>
                </a:solidFill>
                <a:latin typeface="Times New Roman"/>
                <a:ea typeface="Calibri"/>
              </a:rPr>
              <a:t>The main motto of this project is to remotely monitor the dialysis process of the patient who is in need of this process. Due to the pandemic conditions like Covid-19, there exists a main drawback of tracking of patients as it involves one to one contact between patient and doctors. Moreover when the doctor needs to be closely watch the patient dialysis process, it forms nightmare to do so and hence we proposed this project in order to remotely monitor the patient dialysis process through IOT application. Through this application, the patient blood temperature, the volume of blood flows through the inlet chamber of dialysis, blood outflow from the dialysis chamber and finally the weight is monitored. Also the corresponding parameters are monitored locally though LCD display (16x2) for the physical monitoring of the dialysis process.</a:t>
            </a:r>
            <a:endParaRPr lang="en-US" sz="2400" b="0" strike="noStrike" spc="-1" dirty="0">
              <a:solidFill>
                <a:srgbClr val="000000"/>
              </a:solidFill>
              <a:latin typeface="Calibri"/>
            </a:endParaRPr>
          </a:p>
          <a:p>
            <a:pPr algn="just">
              <a:lnSpc>
                <a:spcPct val="100000"/>
              </a:lnSpc>
              <a:spcBef>
                <a:spcPts val="1001"/>
              </a:spcBef>
              <a:buNone/>
              <a:tabLst>
                <a:tab pos="0" algn="l"/>
              </a:tabLst>
            </a:pPr>
            <a:endParaRPr lang="en-US" sz="2400" b="0" strike="noStrike" spc="-1" dirty="0">
              <a:solidFill>
                <a:srgbClr val="000000"/>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1">
            <a:extLst>
              <a:ext uri="{FF2B5EF4-FFF2-40B4-BE49-F238E27FC236}">
                <a16:creationId xmlns:a16="http://schemas.microsoft.com/office/drawing/2014/main" id="{04234B5F-751B-181E-0A46-DF36D330AC12}"/>
              </a:ext>
            </a:extLst>
          </p:cNvPr>
          <p:cNvSpPr>
            <a:spLocks noGrp="1"/>
          </p:cNvSpPr>
          <p:nvPr>
            <p:ph type="title"/>
          </p:nvPr>
        </p:nvSpPr>
        <p:spPr>
          <a:xfrm>
            <a:off x="838200" y="365125"/>
            <a:ext cx="10515600" cy="1325563"/>
          </a:xfrm>
          <a:prstGeom prst="rect">
            <a:avLst/>
          </a:prstGeom>
          <a:noFill/>
          <a:ln w="0">
            <a:noFill/>
          </a:ln>
        </p:spPr>
        <p:txBody>
          <a:bodyPr anchor="ctr">
            <a:noAutofit/>
          </a:bodyPr>
          <a:lstStyle/>
          <a:p>
            <a:r>
              <a:rPr lang="en-US" b="1" u="sng" strike="noStrike" spc="-1" dirty="0">
                <a:solidFill>
                  <a:srgbClr val="000000"/>
                </a:solidFill>
                <a:latin typeface="Calibri Light" panose="020F0302020204030204" pitchFamily="34" charset="0"/>
                <a:cs typeface="Calibri Light" panose="020F0302020204030204" pitchFamily="34" charset="0"/>
              </a:rPr>
              <a:t>EXISTING SYSTEM</a:t>
            </a:r>
          </a:p>
        </p:txBody>
      </p:sp>
      <p:sp>
        <p:nvSpPr>
          <p:cNvPr id="5" name="PlaceHolder 2">
            <a:extLst>
              <a:ext uri="{FF2B5EF4-FFF2-40B4-BE49-F238E27FC236}">
                <a16:creationId xmlns:a16="http://schemas.microsoft.com/office/drawing/2014/main" id="{5D759596-F2C2-85B3-CE3E-2CB7618C1915}"/>
              </a:ext>
            </a:extLst>
          </p:cNvPr>
          <p:cNvSpPr>
            <a:spLocks noGrp="1"/>
          </p:cNvSpPr>
          <p:nvPr>
            <p:ph type="subTitle"/>
          </p:nvPr>
        </p:nvSpPr>
        <p:spPr>
          <a:xfrm>
            <a:off x="838200" y="1825625"/>
            <a:ext cx="10515600" cy="4351338"/>
          </a:xfrm>
          <a:prstGeom prst="rect">
            <a:avLst/>
          </a:prstGeom>
          <a:noFill/>
          <a:ln w="0">
            <a:noFill/>
          </a:ln>
        </p:spPr>
        <p:txBody>
          <a:bodyPr anchor="t">
            <a:noAutofit/>
          </a:bodyPr>
          <a:lstStyle/>
          <a:p>
            <a:pPr algn="just">
              <a:spcBef>
                <a:spcPts val="1417"/>
              </a:spcBef>
            </a:pPr>
            <a:r>
              <a:rPr lang="en-IN" sz="2800" b="0" strike="noStrike" spc="-1" dirty="0">
                <a:solidFill>
                  <a:srgbClr val="000000"/>
                </a:solidFill>
                <a:latin typeface="Calibri"/>
              </a:rPr>
              <a:t>        </a:t>
            </a:r>
            <a:r>
              <a:rPr lang="en-US" sz="2800" b="0" strike="noStrike" spc="-1" dirty="0">
                <a:solidFill>
                  <a:srgbClr val="000000"/>
                </a:solidFill>
                <a:latin typeface="Calibri"/>
              </a:rPr>
              <a:t>IoT based system for continuous monitoring of crucial patient parameters like temperature, blood pressure, glycemic index and SpO2</a:t>
            </a:r>
            <a:r>
              <a:rPr lang="en-IN" sz="2800" b="0" strike="noStrike" spc="-1" dirty="0">
                <a:solidFill>
                  <a:srgbClr val="000000"/>
                </a:solidFill>
                <a:latin typeface="Calibri"/>
              </a:rPr>
              <a:t>.</a:t>
            </a:r>
            <a:r>
              <a:rPr lang="en-US" sz="2800" spc="-1" dirty="0">
                <a:solidFill>
                  <a:srgbClr val="000000"/>
                </a:solidFill>
                <a:latin typeface="Calibri"/>
              </a:rPr>
              <a:t> And </a:t>
            </a:r>
            <a:r>
              <a:rPr lang="en-IN" sz="2800" spc="-1" dirty="0">
                <a:solidFill>
                  <a:srgbClr val="000000"/>
                </a:solidFill>
                <a:latin typeface="Calibri"/>
              </a:rPr>
              <a:t>these parameters are fed to the cloud for reference.</a:t>
            </a:r>
            <a:endParaRPr lang="en-US" sz="2800" b="0" strike="noStrike" spc="-1" dirty="0">
              <a:solidFill>
                <a:srgbClr val="000000"/>
              </a:solidFill>
              <a:latin typeface="Calibri"/>
            </a:endParaRPr>
          </a:p>
          <a:p>
            <a:pPr>
              <a:spcBef>
                <a:spcPts val="1417"/>
              </a:spcBef>
            </a:pPr>
            <a:endParaRPr lang="en-US" sz="2800" b="0" strike="noStrike" spc="-1" dirty="0">
              <a:solidFill>
                <a:srgbClr val="000000"/>
              </a:solidFill>
              <a:latin typeface="Calibri"/>
            </a:endParaRPr>
          </a:p>
        </p:txBody>
      </p:sp>
    </p:spTree>
    <p:extLst>
      <p:ext uri="{BB962C8B-B14F-4D97-AF65-F5344CB8AC3E}">
        <p14:creationId xmlns:p14="http://schemas.microsoft.com/office/powerpoint/2010/main" val="302057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05D8-7CE9-ED86-F27A-453885995B36}"/>
              </a:ext>
            </a:extLst>
          </p:cNvPr>
          <p:cNvSpPr>
            <a:spLocks noGrp="1"/>
          </p:cNvSpPr>
          <p:nvPr>
            <p:ph type="title"/>
          </p:nvPr>
        </p:nvSpPr>
        <p:spPr/>
        <p:txBody>
          <a:bodyPr/>
          <a:lstStyle/>
          <a:p>
            <a:r>
              <a:rPr lang="en-IN" b="1" u="sng" spc="-1" dirty="0">
                <a:solidFill>
                  <a:srgbClr val="000000"/>
                </a:solidFill>
                <a:latin typeface="Calibri Light" panose="020F0302020204030204" pitchFamily="34" charset="0"/>
              </a:rPr>
              <a:t>PROBLEM STATEMENT </a:t>
            </a:r>
            <a:endParaRPr lang="en-US" b="1" dirty="0"/>
          </a:p>
        </p:txBody>
      </p:sp>
      <p:sp>
        <p:nvSpPr>
          <p:cNvPr id="3" name="Subtitle 2">
            <a:extLst>
              <a:ext uri="{FF2B5EF4-FFF2-40B4-BE49-F238E27FC236}">
                <a16:creationId xmlns:a16="http://schemas.microsoft.com/office/drawing/2014/main" id="{C4DDD31C-3D82-B987-6A14-4277DE18B787}"/>
              </a:ext>
            </a:extLst>
          </p:cNvPr>
          <p:cNvSpPr>
            <a:spLocks noGrp="1"/>
          </p:cNvSpPr>
          <p:nvPr>
            <p:ph type="subTitle"/>
          </p:nvPr>
        </p:nvSpPr>
        <p:spPr>
          <a:xfrm>
            <a:off x="838080" y="1690199"/>
            <a:ext cx="10515240" cy="4205633"/>
          </a:xfrm>
        </p:spPr>
        <p:txBody>
          <a:bodyPr anchor="t"/>
          <a:lstStyle/>
          <a:p>
            <a:pPr marL="0" indent="0">
              <a:lnSpc>
                <a:spcPct val="150000"/>
              </a:lnSpc>
              <a:buNone/>
            </a:pPr>
            <a:r>
              <a:rPr lang="en-US" sz="2800" dirty="0">
                <a:latin typeface="Calibri" panose="020F0502020204030204" pitchFamily="34" charset="0"/>
                <a:cs typeface="Calibri" panose="020F0502020204030204" pitchFamily="34" charset="0"/>
              </a:rPr>
              <a:t>• Absence of the air bubble detection system.</a:t>
            </a:r>
          </a:p>
          <a:p>
            <a:pPr marL="0" indent="0">
              <a:lnSpc>
                <a:spcPct val="150000"/>
              </a:lnSpc>
              <a:buNone/>
            </a:pPr>
            <a:r>
              <a:rPr lang="en-US" sz="2800" dirty="0">
                <a:latin typeface="Calibri" panose="020F0502020204030204" pitchFamily="34" charset="0"/>
                <a:cs typeface="Calibri" panose="020F0502020204030204" pitchFamily="34" charset="0"/>
              </a:rPr>
              <a:t>• Doesn’t have SMS notification and triggering alert.</a:t>
            </a:r>
          </a:p>
          <a:p>
            <a:pPr marL="0" indent="0">
              <a:lnSpc>
                <a:spcPct val="150000"/>
              </a:lnSpc>
              <a:buNone/>
            </a:pPr>
            <a:r>
              <a:rPr lang="en-US" sz="2800" dirty="0">
                <a:latin typeface="Calibri" panose="020F0502020204030204" pitchFamily="34" charset="0"/>
                <a:cs typeface="Calibri" panose="020F0502020204030204" pitchFamily="34" charset="0"/>
              </a:rPr>
              <a:t>• We can’t monitor from remote location.</a:t>
            </a:r>
          </a:p>
          <a:p>
            <a:pPr marL="0" indent="0">
              <a:lnSpc>
                <a:spcPct val="150000"/>
              </a:lnSpc>
              <a:buNone/>
            </a:pPr>
            <a:r>
              <a:rPr lang="en-US" sz="2800" dirty="0">
                <a:latin typeface="Calibri" panose="020F0502020204030204" pitchFamily="34" charset="0"/>
                <a:cs typeface="Calibri" panose="020F0502020204030204" pitchFamily="34" charset="0"/>
              </a:rPr>
              <a:t>• Automatic Cut-Off facility is </a:t>
            </a:r>
            <a:r>
              <a:rPr lang="en-IN" sz="2800">
                <a:latin typeface="Calibri" panose="020F0502020204030204" pitchFamily="34" charset="0"/>
                <a:cs typeface="Calibri" panose="020F0502020204030204" pitchFamily="34" charset="0"/>
              </a:rPr>
              <a:t>un</a:t>
            </a:r>
            <a:r>
              <a:rPr lang="en-US" sz="2800">
                <a:latin typeface="Calibri" panose="020F0502020204030204" pitchFamily="34" charset="0"/>
                <a:cs typeface="Calibri" panose="020F0502020204030204" pitchFamily="34" charset="0"/>
              </a:rPr>
              <a:t>available</a:t>
            </a:r>
            <a:r>
              <a:rPr lang="en-US" sz="2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7011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BE4BB-0C68-3068-671B-ED95514CCFA6}"/>
              </a:ext>
            </a:extLst>
          </p:cNvPr>
          <p:cNvSpPr>
            <a:spLocks noGrp="1"/>
          </p:cNvSpPr>
          <p:nvPr>
            <p:ph type="title"/>
          </p:nvPr>
        </p:nvSpPr>
        <p:spPr/>
        <p:txBody>
          <a:bodyPr/>
          <a:lstStyle/>
          <a:p>
            <a:r>
              <a:rPr lang="en-IN" b="1" u="sng" dirty="0">
                <a:latin typeface="Calibri Light"/>
                <a:cs typeface="Calibri Light"/>
              </a:rPr>
              <a:t>PROPOSED SYSTEM</a:t>
            </a:r>
            <a:endParaRPr lang="en-US" dirty="0"/>
          </a:p>
        </p:txBody>
      </p:sp>
      <p:sp>
        <p:nvSpPr>
          <p:cNvPr id="3" name="Subtitle 2">
            <a:extLst>
              <a:ext uri="{FF2B5EF4-FFF2-40B4-BE49-F238E27FC236}">
                <a16:creationId xmlns:a16="http://schemas.microsoft.com/office/drawing/2014/main" id="{8B1E9F22-D853-CB57-3F71-0F1D5C2653C9}"/>
              </a:ext>
            </a:extLst>
          </p:cNvPr>
          <p:cNvSpPr>
            <a:spLocks noGrp="1"/>
          </p:cNvSpPr>
          <p:nvPr>
            <p:ph type="subTitle"/>
          </p:nvPr>
        </p:nvSpPr>
        <p:spPr>
          <a:xfrm>
            <a:off x="838080" y="1897447"/>
            <a:ext cx="10515240" cy="4350960"/>
          </a:xfrm>
        </p:spPr>
        <p:txBody>
          <a:bodyPr lIns="0" tIns="0" rIns="0" bIns="0" anchor="t">
            <a:noAutofit/>
          </a:bodyPr>
          <a:lstStyle/>
          <a:p>
            <a:pPr marL="457200" indent="-457200">
              <a:lnSpc>
                <a:spcPct val="150000"/>
              </a:lnSpc>
              <a:spcBef>
                <a:spcPct val="0"/>
              </a:spcBef>
              <a:buFont typeface="Arial"/>
              <a:buChar char="•"/>
            </a:pPr>
            <a:r>
              <a:rPr lang="en-US" sz="2800" dirty="0">
                <a:latin typeface="Calibri"/>
                <a:ea typeface="+mn-lt"/>
                <a:cs typeface="+mn-lt"/>
              </a:rPr>
              <a:t>We are implementing automatic cut-off facility to the dialysis system.</a:t>
            </a:r>
            <a:endParaRPr lang="en-US" sz="2800">
              <a:latin typeface="Calibri"/>
            </a:endParaRPr>
          </a:p>
          <a:p>
            <a:pPr marL="457200" indent="-457200">
              <a:lnSpc>
                <a:spcPct val="150000"/>
              </a:lnSpc>
              <a:spcBef>
                <a:spcPct val="0"/>
              </a:spcBef>
              <a:buFont typeface="Arial"/>
              <a:buChar char="•"/>
            </a:pPr>
            <a:r>
              <a:rPr lang="en-US" sz="2800" dirty="0">
                <a:latin typeface="Calibri"/>
                <a:ea typeface="+mn-lt"/>
                <a:cs typeface="+mn-lt"/>
              </a:rPr>
              <a:t>Air Bubble detection system is added.</a:t>
            </a:r>
          </a:p>
          <a:p>
            <a:pPr marL="457200" indent="-457200">
              <a:lnSpc>
                <a:spcPct val="150000"/>
              </a:lnSpc>
              <a:spcBef>
                <a:spcPct val="0"/>
              </a:spcBef>
              <a:buFont typeface="Arial"/>
              <a:buChar char="•"/>
            </a:pPr>
            <a:r>
              <a:rPr lang="en-US" sz="2800" dirty="0">
                <a:latin typeface="Calibri"/>
                <a:ea typeface="+mn-lt"/>
                <a:cs typeface="+mn-lt"/>
              </a:rPr>
              <a:t>Our system enables the healthcare providers to analyze and act from remote location.</a:t>
            </a:r>
          </a:p>
          <a:p>
            <a:pPr marL="457200" indent="-457200">
              <a:lnSpc>
                <a:spcPct val="150000"/>
              </a:lnSpc>
              <a:spcBef>
                <a:spcPct val="0"/>
              </a:spcBef>
              <a:buFont typeface="Arial"/>
              <a:buChar char="•"/>
            </a:pPr>
            <a:r>
              <a:rPr lang="en-US" sz="2800" dirty="0">
                <a:latin typeface="Calibri"/>
                <a:ea typeface="+mn-lt"/>
                <a:cs typeface="+mn-lt"/>
              </a:rPr>
              <a:t>SMS alert and buzzer alert is added.</a:t>
            </a:r>
          </a:p>
          <a:p>
            <a:pPr marL="457200" indent="-457200">
              <a:lnSpc>
                <a:spcPct val="150000"/>
              </a:lnSpc>
              <a:buFont typeface="Arial"/>
              <a:buChar char="•"/>
            </a:pPr>
            <a:endParaRPr lang="en-US" sz="2800" dirty="0">
              <a:latin typeface="Calibri"/>
            </a:endParaRPr>
          </a:p>
        </p:txBody>
      </p:sp>
    </p:spTree>
    <p:extLst>
      <p:ext uri="{BB962C8B-B14F-4D97-AF65-F5344CB8AC3E}">
        <p14:creationId xmlns:p14="http://schemas.microsoft.com/office/powerpoint/2010/main" val="778613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42"/>
          <p:cNvSpPr/>
          <p:nvPr/>
        </p:nvSpPr>
        <p:spPr>
          <a:xfrm>
            <a:off x="5002200" y="3605400"/>
            <a:ext cx="1669680" cy="626760"/>
          </a:xfrm>
          <a:prstGeom prst="roundRect">
            <a:avLst>
              <a:gd name="adj" fmla="val 16667"/>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tabLst>
                <a:tab pos="0" algn="l"/>
              </a:tabLst>
            </a:pPr>
            <a:r>
              <a:rPr lang="en-US" sz="1200" b="1" strike="noStrike" spc="-1" dirty="0">
                <a:solidFill>
                  <a:srgbClr val="000000"/>
                </a:solidFill>
                <a:latin typeface="Calibri"/>
                <a:ea typeface="Calibri"/>
              </a:rPr>
              <a:t>MICRO-CONTROLLER</a:t>
            </a:r>
            <a:endParaRPr lang="en-US" sz="1200" b="0" strike="noStrike" spc="-1" dirty="0">
              <a:latin typeface="Arial"/>
            </a:endParaRPr>
          </a:p>
          <a:p>
            <a:pPr algn="ctr">
              <a:lnSpc>
                <a:spcPct val="100000"/>
              </a:lnSpc>
              <a:buNone/>
              <a:tabLst>
                <a:tab pos="0" algn="l"/>
              </a:tabLst>
            </a:pPr>
            <a:r>
              <a:rPr lang="en-US" sz="1200" b="1" strike="noStrike" spc="-1" dirty="0">
                <a:solidFill>
                  <a:srgbClr val="000000"/>
                </a:solidFill>
                <a:latin typeface="Calibri"/>
                <a:ea typeface="Calibri"/>
              </a:rPr>
              <a:t>UNIT (ARDUINO UNO)</a:t>
            </a:r>
            <a:endParaRPr lang="en-US" sz="1200" b="0" strike="noStrike" spc="-1" dirty="0">
              <a:latin typeface="Arial"/>
            </a:endParaRPr>
          </a:p>
        </p:txBody>
      </p:sp>
      <p:sp>
        <p:nvSpPr>
          <p:cNvPr id="94" name="AutoShape 41"/>
          <p:cNvSpPr/>
          <p:nvPr/>
        </p:nvSpPr>
        <p:spPr>
          <a:xfrm>
            <a:off x="7213320" y="2535480"/>
            <a:ext cx="1402920" cy="520200"/>
          </a:xfrm>
          <a:prstGeom prst="roundRect">
            <a:avLst>
              <a:gd name="adj" fmla="val 16667"/>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tabLst>
                <a:tab pos="0" algn="l"/>
              </a:tabLst>
            </a:pPr>
            <a:r>
              <a:rPr lang="en-US" sz="1200" b="1" strike="noStrike" spc="-1">
                <a:solidFill>
                  <a:srgbClr val="000000"/>
                </a:solidFill>
                <a:latin typeface="Calibri"/>
                <a:ea typeface="Calibri"/>
              </a:rPr>
              <a:t>CAPACITIVE FILTER</a:t>
            </a:r>
            <a:endParaRPr lang="en-US" sz="1200" b="0" strike="noStrike" spc="-1">
              <a:latin typeface="Arial"/>
            </a:endParaRPr>
          </a:p>
        </p:txBody>
      </p:sp>
      <p:sp>
        <p:nvSpPr>
          <p:cNvPr id="95" name="AutoShape 40"/>
          <p:cNvSpPr/>
          <p:nvPr/>
        </p:nvSpPr>
        <p:spPr>
          <a:xfrm>
            <a:off x="7213320" y="1357560"/>
            <a:ext cx="1402920" cy="595080"/>
          </a:xfrm>
          <a:prstGeom prst="roundRect">
            <a:avLst>
              <a:gd name="adj" fmla="val 16667"/>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tabLst>
                <a:tab pos="0" algn="l"/>
              </a:tabLst>
            </a:pPr>
            <a:r>
              <a:rPr lang="en-US" sz="1200" b="1" strike="noStrike" spc="-1">
                <a:solidFill>
                  <a:srgbClr val="000000"/>
                </a:solidFill>
                <a:latin typeface="Calibri"/>
                <a:ea typeface="Calibri"/>
              </a:rPr>
              <a:t>BRIDGE </a:t>
            </a:r>
            <a:endParaRPr lang="en-US" sz="1200" b="0" strike="noStrike" spc="-1">
              <a:latin typeface="Arial"/>
            </a:endParaRPr>
          </a:p>
          <a:p>
            <a:pPr algn="ctr">
              <a:lnSpc>
                <a:spcPct val="100000"/>
              </a:lnSpc>
              <a:buNone/>
              <a:tabLst>
                <a:tab pos="0" algn="l"/>
              </a:tabLst>
            </a:pPr>
            <a:r>
              <a:rPr lang="en-US" sz="1200" b="1" strike="noStrike" spc="-1">
                <a:solidFill>
                  <a:srgbClr val="000000"/>
                </a:solidFill>
                <a:latin typeface="Calibri"/>
                <a:ea typeface="Calibri"/>
              </a:rPr>
              <a:t>RECTIFIER</a:t>
            </a:r>
            <a:endParaRPr lang="en-US" sz="1200" b="0" strike="noStrike" spc="-1">
              <a:latin typeface="Arial"/>
            </a:endParaRPr>
          </a:p>
        </p:txBody>
      </p:sp>
      <p:sp>
        <p:nvSpPr>
          <p:cNvPr id="96" name="AutoShape 39"/>
          <p:cNvSpPr/>
          <p:nvPr/>
        </p:nvSpPr>
        <p:spPr>
          <a:xfrm>
            <a:off x="3119400" y="1298880"/>
            <a:ext cx="1201320" cy="669600"/>
          </a:xfrm>
          <a:prstGeom prst="roundRect">
            <a:avLst>
              <a:gd name="adj" fmla="val 16667"/>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tabLst>
                <a:tab pos="0" algn="l"/>
              </a:tabLst>
            </a:pPr>
            <a:r>
              <a:rPr lang="en-US" sz="1200" b="1" strike="noStrike" spc="-1">
                <a:solidFill>
                  <a:srgbClr val="000000"/>
                </a:solidFill>
                <a:latin typeface="Calibri"/>
                <a:ea typeface="Calibri"/>
              </a:rPr>
              <a:t>AC</a:t>
            </a:r>
            <a:endParaRPr lang="en-US" sz="1200" b="0" strike="noStrike" spc="-1">
              <a:latin typeface="Arial"/>
            </a:endParaRPr>
          </a:p>
          <a:p>
            <a:pPr algn="ctr">
              <a:lnSpc>
                <a:spcPct val="100000"/>
              </a:lnSpc>
              <a:buNone/>
              <a:tabLst>
                <a:tab pos="0" algn="l"/>
              </a:tabLst>
            </a:pPr>
            <a:r>
              <a:rPr lang="en-US" sz="1200" b="1" strike="noStrike" spc="-1">
                <a:solidFill>
                  <a:srgbClr val="000000"/>
                </a:solidFill>
                <a:latin typeface="Calibri"/>
                <a:ea typeface="Calibri"/>
              </a:rPr>
              <a:t>MAINS</a:t>
            </a:r>
            <a:endParaRPr lang="en-US" sz="1200" b="0" strike="noStrike" spc="-1">
              <a:latin typeface="Arial"/>
            </a:endParaRPr>
          </a:p>
        </p:txBody>
      </p:sp>
      <p:sp>
        <p:nvSpPr>
          <p:cNvPr id="97" name="AutoShape 38"/>
          <p:cNvSpPr/>
          <p:nvPr/>
        </p:nvSpPr>
        <p:spPr>
          <a:xfrm>
            <a:off x="5060880" y="1344960"/>
            <a:ext cx="1402920" cy="595080"/>
          </a:xfrm>
          <a:prstGeom prst="roundRect">
            <a:avLst>
              <a:gd name="adj" fmla="val 16667"/>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tabLst>
                <a:tab pos="0" algn="l"/>
              </a:tabLst>
            </a:pPr>
            <a:r>
              <a:rPr lang="en-US" sz="1200" b="1" strike="noStrike" spc="-1">
                <a:solidFill>
                  <a:srgbClr val="000000"/>
                </a:solidFill>
                <a:latin typeface="Calibri"/>
                <a:ea typeface="Calibri"/>
              </a:rPr>
              <a:t>STEP DOWN</a:t>
            </a:r>
            <a:endParaRPr lang="en-US" sz="1200" b="0" strike="noStrike" spc="-1">
              <a:latin typeface="Arial"/>
            </a:endParaRPr>
          </a:p>
          <a:p>
            <a:pPr algn="ctr">
              <a:lnSpc>
                <a:spcPct val="100000"/>
              </a:lnSpc>
              <a:buNone/>
              <a:tabLst>
                <a:tab pos="0" algn="l"/>
              </a:tabLst>
            </a:pPr>
            <a:r>
              <a:rPr lang="en-US" sz="1200" b="1" strike="noStrike" spc="-1">
                <a:solidFill>
                  <a:srgbClr val="000000"/>
                </a:solidFill>
                <a:latin typeface="Calibri"/>
                <a:ea typeface="Calibri"/>
              </a:rPr>
              <a:t>TRANSFORMER</a:t>
            </a:r>
            <a:endParaRPr lang="en-US" sz="1200" b="0" strike="noStrike" spc="-1">
              <a:latin typeface="Arial"/>
            </a:endParaRPr>
          </a:p>
        </p:txBody>
      </p:sp>
      <p:sp>
        <p:nvSpPr>
          <p:cNvPr id="98" name="AutoShape 37"/>
          <p:cNvSpPr/>
          <p:nvPr/>
        </p:nvSpPr>
        <p:spPr>
          <a:xfrm>
            <a:off x="4321080" y="1633680"/>
            <a:ext cx="739440" cy="360"/>
          </a:xfrm>
          <a:custGeom>
            <a:avLst/>
            <a:gdLst/>
            <a:ahLst/>
            <a:cxnLst/>
            <a:rect l="l" t="t" r="r" b="b"/>
            <a:pathLst>
              <a:path w="21600" h="21600">
                <a:moveTo>
                  <a:pt x="0" y="0"/>
                </a:moveTo>
                <a:lnTo>
                  <a:pt x="21600" y="21600"/>
                </a:lnTo>
              </a:path>
            </a:pathLst>
          </a:custGeom>
          <a:noFill/>
          <a:ln w="9525">
            <a:solidFill>
              <a:srgbClr val="000000"/>
            </a:solidFill>
            <a:round/>
            <a:tailEnd type="triangle" w="med" len="med"/>
          </a:ln>
        </p:spPr>
        <p:style>
          <a:lnRef idx="0">
            <a:scrgbClr r="0" g="0" b="0"/>
          </a:lnRef>
          <a:fillRef idx="0">
            <a:scrgbClr r="0" g="0" b="0"/>
          </a:fillRef>
          <a:effectRef idx="0">
            <a:scrgbClr r="0" g="0" b="0"/>
          </a:effectRef>
          <a:fontRef idx="minor"/>
        </p:style>
      </p:sp>
      <p:sp>
        <p:nvSpPr>
          <p:cNvPr id="99" name="AutoShape 36"/>
          <p:cNvSpPr/>
          <p:nvPr/>
        </p:nvSpPr>
        <p:spPr>
          <a:xfrm>
            <a:off x="7880040" y="1964160"/>
            <a:ext cx="360" cy="547200"/>
          </a:xfrm>
          <a:custGeom>
            <a:avLst/>
            <a:gdLst/>
            <a:ahLst/>
            <a:cxnLst/>
            <a:rect l="l" t="t" r="r" b="b"/>
            <a:pathLst>
              <a:path w="21600" h="21600">
                <a:moveTo>
                  <a:pt x="0" y="0"/>
                </a:moveTo>
                <a:lnTo>
                  <a:pt x="21600" y="21600"/>
                </a:lnTo>
              </a:path>
            </a:pathLst>
          </a:custGeom>
          <a:noFill/>
          <a:ln w="9525">
            <a:solidFill>
              <a:srgbClr val="000000"/>
            </a:solidFill>
            <a:round/>
            <a:tailEnd type="triangle" w="med" len="med"/>
          </a:ln>
        </p:spPr>
        <p:style>
          <a:lnRef idx="0">
            <a:scrgbClr r="0" g="0" b="0"/>
          </a:lnRef>
          <a:fillRef idx="0">
            <a:scrgbClr r="0" g="0" b="0"/>
          </a:fillRef>
          <a:effectRef idx="0">
            <a:scrgbClr r="0" g="0" b="0"/>
          </a:effectRef>
          <a:fontRef idx="minor"/>
        </p:style>
      </p:sp>
      <p:sp>
        <p:nvSpPr>
          <p:cNvPr id="100" name="AutoShape 35"/>
          <p:cNvSpPr/>
          <p:nvPr/>
        </p:nvSpPr>
        <p:spPr>
          <a:xfrm>
            <a:off x="6464160" y="1648080"/>
            <a:ext cx="739440" cy="360"/>
          </a:xfrm>
          <a:custGeom>
            <a:avLst/>
            <a:gdLst/>
            <a:ahLst/>
            <a:cxnLst/>
            <a:rect l="l" t="t" r="r" b="b"/>
            <a:pathLst>
              <a:path w="21600" h="21600">
                <a:moveTo>
                  <a:pt x="0" y="0"/>
                </a:moveTo>
                <a:lnTo>
                  <a:pt x="21600" y="21600"/>
                </a:lnTo>
              </a:path>
            </a:pathLst>
          </a:custGeom>
          <a:noFill/>
          <a:ln w="9525">
            <a:solidFill>
              <a:srgbClr val="000000"/>
            </a:solidFill>
            <a:round/>
            <a:tailEnd type="triangle" w="med" len="med"/>
          </a:ln>
        </p:spPr>
        <p:style>
          <a:lnRef idx="0">
            <a:scrgbClr r="0" g="0" b="0"/>
          </a:lnRef>
          <a:fillRef idx="0">
            <a:scrgbClr r="0" g="0" b="0"/>
          </a:fillRef>
          <a:effectRef idx="0">
            <a:scrgbClr r="0" g="0" b="0"/>
          </a:effectRef>
          <a:fontRef idx="minor"/>
        </p:style>
      </p:sp>
      <p:sp>
        <p:nvSpPr>
          <p:cNvPr id="101" name="AutoShape 34"/>
          <p:cNvSpPr/>
          <p:nvPr/>
        </p:nvSpPr>
        <p:spPr>
          <a:xfrm>
            <a:off x="5145120" y="2465640"/>
            <a:ext cx="1272960" cy="596520"/>
          </a:xfrm>
          <a:prstGeom prst="roundRect">
            <a:avLst>
              <a:gd name="adj" fmla="val 16667"/>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tabLst>
                <a:tab pos="0" algn="l"/>
              </a:tabLst>
            </a:pPr>
            <a:r>
              <a:rPr lang="en-US" sz="1200" b="1" strike="noStrike" spc="-1">
                <a:solidFill>
                  <a:srgbClr val="000000"/>
                </a:solidFill>
                <a:latin typeface="Calibri"/>
                <a:ea typeface="Calibri"/>
              </a:rPr>
              <a:t>16X2 LCD DISPLAY</a:t>
            </a:r>
            <a:endParaRPr lang="en-US" sz="1200" b="0" strike="noStrike" spc="-1">
              <a:latin typeface="Arial"/>
            </a:endParaRPr>
          </a:p>
        </p:txBody>
      </p:sp>
      <p:sp>
        <p:nvSpPr>
          <p:cNvPr id="102" name="AutoShape 33"/>
          <p:cNvSpPr/>
          <p:nvPr/>
        </p:nvSpPr>
        <p:spPr>
          <a:xfrm flipV="1">
            <a:off x="5767200" y="3068280"/>
            <a:ext cx="360" cy="597960"/>
          </a:xfrm>
          <a:custGeom>
            <a:avLst/>
            <a:gdLst/>
            <a:ahLst/>
            <a:cxnLst/>
            <a:rect l="l" t="t" r="r" b="b"/>
            <a:pathLst>
              <a:path w="21600" h="21600">
                <a:moveTo>
                  <a:pt x="0" y="0"/>
                </a:moveTo>
                <a:lnTo>
                  <a:pt x="21600" y="21600"/>
                </a:lnTo>
              </a:path>
            </a:pathLst>
          </a:custGeom>
          <a:noFill/>
          <a:ln w="9525">
            <a:solidFill>
              <a:srgbClr val="000000"/>
            </a:solidFill>
            <a:round/>
            <a:tailEnd type="triangle" w="med" len="med"/>
          </a:ln>
        </p:spPr>
        <p:style>
          <a:lnRef idx="0">
            <a:scrgbClr r="0" g="0" b="0"/>
          </a:lnRef>
          <a:fillRef idx="0">
            <a:scrgbClr r="0" g="0" b="0"/>
          </a:fillRef>
          <a:effectRef idx="0">
            <a:scrgbClr r="0" g="0" b="0"/>
          </a:effectRef>
          <a:fontRef idx="minor"/>
        </p:style>
      </p:sp>
      <p:sp>
        <p:nvSpPr>
          <p:cNvPr id="103" name="AutoShape 32"/>
          <p:cNvSpPr/>
          <p:nvPr/>
        </p:nvSpPr>
        <p:spPr>
          <a:xfrm flipH="1">
            <a:off x="7877160" y="3075120"/>
            <a:ext cx="2880" cy="639360"/>
          </a:xfrm>
          <a:custGeom>
            <a:avLst/>
            <a:gdLst/>
            <a:ahLst/>
            <a:cxnLst/>
            <a:rect l="l" t="t" r="r" b="b"/>
            <a:pathLst>
              <a:path w="21600" h="21600">
                <a:moveTo>
                  <a:pt x="0" y="0"/>
                </a:moveTo>
                <a:lnTo>
                  <a:pt x="21600" y="21600"/>
                </a:lnTo>
              </a:path>
            </a:pathLst>
          </a:custGeom>
          <a:noFill/>
          <a:ln w="9525">
            <a:solidFill>
              <a:srgbClr val="000000"/>
            </a:solidFill>
            <a:round/>
            <a:tailEnd type="triangle" w="med" len="med"/>
          </a:ln>
        </p:spPr>
        <p:style>
          <a:lnRef idx="0">
            <a:scrgbClr r="0" g="0" b="0"/>
          </a:lnRef>
          <a:fillRef idx="0">
            <a:scrgbClr r="0" g="0" b="0"/>
          </a:fillRef>
          <a:effectRef idx="0">
            <a:scrgbClr r="0" g="0" b="0"/>
          </a:effectRef>
          <a:fontRef idx="minor"/>
        </p:style>
      </p:sp>
      <p:sp>
        <p:nvSpPr>
          <p:cNvPr id="104" name="AutoShape 31"/>
          <p:cNvSpPr/>
          <p:nvPr/>
        </p:nvSpPr>
        <p:spPr>
          <a:xfrm>
            <a:off x="7145280" y="3738960"/>
            <a:ext cx="1402920" cy="542520"/>
          </a:xfrm>
          <a:prstGeom prst="roundRect">
            <a:avLst>
              <a:gd name="adj" fmla="val 16667"/>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tabLst>
                <a:tab pos="0" algn="l"/>
              </a:tabLst>
            </a:pPr>
            <a:r>
              <a:rPr lang="en-US" sz="1200" b="1" strike="noStrike" spc="-1">
                <a:solidFill>
                  <a:srgbClr val="000000"/>
                </a:solidFill>
                <a:latin typeface="Calibri"/>
                <a:ea typeface="Calibri"/>
              </a:rPr>
              <a:t>VOLTAGE REGULATOR</a:t>
            </a:r>
            <a:endParaRPr lang="en-US" sz="1200" b="0" strike="noStrike" spc="-1">
              <a:latin typeface="Arial"/>
            </a:endParaRPr>
          </a:p>
        </p:txBody>
      </p:sp>
      <p:sp>
        <p:nvSpPr>
          <p:cNvPr id="105" name="AutoShape 30"/>
          <p:cNvSpPr/>
          <p:nvPr/>
        </p:nvSpPr>
        <p:spPr>
          <a:xfrm flipH="1">
            <a:off x="6669720" y="4018320"/>
            <a:ext cx="472680" cy="360"/>
          </a:xfrm>
          <a:custGeom>
            <a:avLst/>
            <a:gdLst/>
            <a:ahLst/>
            <a:cxnLst/>
            <a:rect l="l" t="t" r="r" b="b"/>
            <a:pathLst>
              <a:path w="21600" h="21600">
                <a:moveTo>
                  <a:pt x="0" y="0"/>
                </a:moveTo>
                <a:lnTo>
                  <a:pt x="21600" y="21600"/>
                </a:lnTo>
              </a:path>
            </a:pathLst>
          </a:custGeom>
          <a:noFill/>
          <a:ln w="9525">
            <a:solidFill>
              <a:srgbClr val="000000"/>
            </a:solidFill>
            <a:round/>
            <a:tailEnd type="triangle" w="med" len="med"/>
          </a:ln>
        </p:spPr>
        <p:style>
          <a:lnRef idx="0">
            <a:scrgbClr r="0" g="0" b="0"/>
          </a:lnRef>
          <a:fillRef idx="0">
            <a:scrgbClr r="0" g="0" b="0"/>
          </a:fillRef>
          <a:effectRef idx="0">
            <a:scrgbClr r="0" g="0" b="0"/>
          </a:effectRef>
          <a:fontRef idx="minor"/>
        </p:style>
      </p:sp>
      <p:sp>
        <p:nvSpPr>
          <p:cNvPr id="106" name="AutoShape 29"/>
          <p:cNvSpPr/>
          <p:nvPr/>
        </p:nvSpPr>
        <p:spPr>
          <a:xfrm>
            <a:off x="2877840" y="3738960"/>
            <a:ext cx="1442520" cy="507600"/>
          </a:xfrm>
          <a:prstGeom prst="roundRect">
            <a:avLst>
              <a:gd name="adj" fmla="val 16667"/>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tabLst>
                <a:tab pos="0" algn="l"/>
              </a:tabLst>
            </a:pPr>
            <a:r>
              <a:rPr lang="en-US" sz="1200" b="1" strike="noStrike" spc="-1">
                <a:solidFill>
                  <a:srgbClr val="000000"/>
                </a:solidFill>
                <a:latin typeface="Calibri"/>
                <a:ea typeface="Calibri"/>
              </a:rPr>
              <a:t>TEMPERATURE SENSOR</a:t>
            </a:r>
            <a:endParaRPr lang="en-US" sz="1200" b="0" strike="noStrike" spc="-1">
              <a:latin typeface="Arial"/>
            </a:endParaRPr>
          </a:p>
        </p:txBody>
      </p:sp>
      <p:sp>
        <p:nvSpPr>
          <p:cNvPr id="107" name="AutoShape 28"/>
          <p:cNvSpPr/>
          <p:nvPr/>
        </p:nvSpPr>
        <p:spPr>
          <a:xfrm flipV="1">
            <a:off x="4321080" y="4017600"/>
            <a:ext cx="678960" cy="360"/>
          </a:xfrm>
          <a:custGeom>
            <a:avLst/>
            <a:gdLst/>
            <a:ahLst/>
            <a:cxnLst/>
            <a:rect l="l" t="t" r="r" b="b"/>
            <a:pathLst>
              <a:path w="21600" h="21600">
                <a:moveTo>
                  <a:pt x="0" y="0"/>
                </a:moveTo>
                <a:lnTo>
                  <a:pt x="21600" y="21600"/>
                </a:lnTo>
              </a:path>
            </a:pathLst>
          </a:custGeom>
          <a:noFill/>
          <a:ln w="9525">
            <a:solidFill>
              <a:srgbClr val="000000"/>
            </a:solidFill>
            <a:round/>
            <a:tailEnd type="triangle" w="med" len="med"/>
          </a:ln>
        </p:spPr>
        <p:style>
          <a:lnRef idx="0">
            <a:scrgbClr r="0" g="0" b="0"/>
          </a:lnRef>
          <a:fillRef idx="0">
            <a:scrgbClr r="0" g="0" b="0"/>
          </a:fillRef>
          <a:effectRef idx="0">
            <a:scrgbClr r="0" g="0" b="0"/>
          </a:effectRef>
          <a:fontRef idx="minor"/>
        </p:style>
      </p:sp>
      <p:sp>
        <p:nvSpPr>
          <p:cNvPr id="108" name="AutoShape 27"/>
          <p:cNvSpPr/>
          <p:nvPr/>
        </p:nvSpPr>
        <p:spPr>
          <a:xfrm>
            <a:off x="2877840" y="2851560"/>
            <a:ext cx="1442520" cy="507600"/>
          </a:xfrm>
          <a:prstGeom prst="roundRect">
            <a:avLst>
              <a:gd name="adj" fmla="val 16667"/>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tabLst>
                <a:tab pos="0" algn="l"/>
              </a:tabLst>
            </a:pPr>
            <a:r>
              <a:rPr lang="en-US" sz="1200" b="1" strike="noStrike" spc="-1">
                <a:solidFill>
                  <a:srgbClr val="000000"/>
                </a:solidFill>
                <a:latin typeface="Calibri"/>
                <a:ea typeface="Calibri"/>
              </a:rPr>
              <a:t>BLOOD IN FLOW      SENSOR</a:t>
            </a:r>
            <a:endParaRPr lang="en-US" sz="1200" b="0" strike="noStrike" spc="-1">
              <a:latin typeface="Arial"/>
            </a:endParaRPr>
          </a:p>
        </p:txBody>
      </p:sp>
      <p:sp>
        <p:nvSpPr>
          <p:cNvPr id="109" name="AutoShape 26"/>
          <p:cNvSpPr/>
          <p:nvPr/>
        </p:nvSpPr>
        <p:spPr>
          <a:xfrm>
            <a:off x="2877840" y="4634280"/>
            <a:ext cx="1442520" cy="507600"/>
          </a:xfrm>
          <a:prstGeom prst="roundRect">
            <a:avLst>
              <a:gd name="adj" fmla="val 16667"/>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tabLst>
                <a:tab pos="0" algn="l"/>
              </a:tabLst>
            </a:pPr>
            <a:r>
              <a:rPr lang="en-US" sz="1200" b="1" strike="noStrike" spc="-1">
                <a:solidFill>
                  <a:srgbClr val="000000"/>
                </a:solidFill>
                <a:latin typeface="Calibri"/>
                <a:ea typeface="Calibri"/>
              </a:rPr>
              <a:t>BLOOD OUT FLOW      SENSOR</a:t>
            </a:r>
            <a:endParaRPr lang="en-US" sz="1200" b="0" strike="noStrike" spc="-1">
              <a:latin typeface="Arial"/>
            </a:endParaRPr>
          </a:p>
        </p:txBody>
      </p:sp>
      <p:sp>
        <p:nvSpPr>
          <p:cNvPr id="110" name="AutoShape 25"/>
          <p:cNvSpPr/>
          <p:nvPr/>
        </p:nvSpPr>
        <p:spPr>
          <a:xfrm>
            <a:off x="4721040" y="3794400"/>
            <a:ext cx="279000" cy="360"/>
          </a:xfrm>
          <a:custGeom>
            <a:avLst/>
            <a:gdLst/>
            <a:ahLst/>
            <a:cxnLst/>
            <a:rect l="l" t="t" r="r" b="b"/>
            <a:pathLst>
              <a:path w="21600" h="21600">
                <a:moveTo>
                  <a:pt x="0" y="0"/>
                </a:moveTo>
                <a:lnTo>
                  <a:pt x="21600" y="21600"/>
                </a:lnTo>
              </a:path>
            </a:pathLst>
          </a:custGeom>
          <a:noFill/>
          <a:ln w="9525">
            <a:solidFill>
              <a:srgbClr val="000000"/>
            </a:solidFill>
            <a:round/>
            <a:tailEnd type="triangle" w="med" len="med"/>
          </a:ln>
        </p:spPr>
        <p:style>
          <a:lnRef idx="0">
            <a:scrgbClr r="0" g="0" b="0"/>
          </a:lnRef>
          <a:fillRef idx="0">
            <a:scrgbClr r="0" g="0" b="0"/>
          </a:fillRef>
          <a:effectRef idx="0">
            <a:scrgbClr r="0" g="0" b="0"/>
          </a:effectRef>
          <a:fontRef idx="minor"/>
        </p:style>
      </p:sp>
      <p:sp>
        <p:nvSpPr>
          <p:cNvPr id="111" name="AutoShape 24"/>
          <p:cNvSpPr/>
          <p:nvPr/>
        </p:nvSpPr>
        <p:spPr>
          <a:xfrm>
            <a:off x="4721040" y="4210200"/>
            <a:ext cx="279000" cy="360"/>
          </a:xfrm>
          <a:custGeom>
            <a:avLst/>
            <a:gdLst/>
            <a:ahLst/>
            <a:cxnLst/>
            <a:rect l="l" t="t" r="r" b="b"/>
            <a:pathLst>
              <a:path w="21600" h="21600">
                <a:moveTo>
                  <a:pt x="0" y="0"/>
                </a:moveTo>
                <a:lnTo>
                  <a:pt x="21600" y="21600"/>
                </a:lnTo>
              </a:path>
            </a:pathLst>
          </a:custGeom>
          <a:noFill/>
          <a:ln w="9525">
            <a:solidFill>
              <a:srgbClr val="000000"/>
            </a:solidFill>
            <a:round/>
            <a:tailEnd type="triangle" w="med" len="med"/>
          </a:ln>
        </p:spPr>
        <p:style>
          <a:lnRef idx="0">
            <a:scrgbClr r="0" g="0" b="0"/>
          </a:lnRef>
          <a:fillRef idx="0">
            <a:scrgbClr r="0" g="0" b="0"/>
          </a:fillRef>
          <a:effectRef idx="0">
            <a:scrgbClr r="0" g="0" b="0"/>
          </a:effectRef>
          <a:fontRef idx="minor"/>
        </p:style>
      </p:sp>
      <p:sp>
        <p:nvSpPr>
          <p:cNvPr id="112" name="AutoShape 23"/>
          <p:cNvSpPr/>
          <p:nvPr/>
        </p:nvSpPr>
        <p:spPr>
          <a:xfrm>
            <a:off x="4721040" y="4210200"/>
            <a:ext cx="360" cy="637920"/>
          </a:xfrm>
          <a:custGeom>
            <a:avLst/>
            <a:gdLst/>
            <a:ahLst/>
            <a:cxnLst/>
            <a:rect l="l" t="t" r="r" b="b"/>
            <a:pathLst>
              <a:path w="21600" h="21600">
                <a:moveTo>
                  <a:pt x="0" y="0"/>
                </a:moveTo>
                <a:lnTo>
                  <a:pt x="21600" y="21600"/>
                </a:lnTo>
              </a:path>
            </a:pathLst>
          </a:custGeom>
          <a:noFill/>
          <a:ln w="9525">
            <a:solidFill>
              <a:srgbClr val="000000"/>
            </a:solidFill>
            <a:round/>
          </a:ln>
        </p:spPr>
        <p:style>
          <a:lnRef idx="0">
            <a:scrgbClr r="0" g="0" b="0"/>
          </a:lnRef>
          <a:fillRef idx="0">
            <a:scrgbClr r="0" g="0" b="0"/>
          </a:fillRef>
          <a:effectRef idx="0">
            <a:scrgbClr r="0" g="0" b="0"/>
          </a:effectRef>
          <a:fontRef idx="minor"/>
        </p:style>
      </p:sp>
      <p:sp>
        <p:nvSpPr>
          <p:cNvPr id="113" name="AutoShape 22"/>
          <p:cNvSpPr/>
          <p:nvPr/>
        </p:nvSpPr>
        <p:spPr>
          <a:xfrm flipH="1">
            <a:off x="4321080" y="4872240"/>
            <a:ext cx="399600" cy="360"/>
          </a:xfrm>
          <a:custGeom>
            <a:avLst/>
            <a:gdLst/>
            <a:ahLst/>
            <a:cxnLst/>
            <a:rect l="l" t="t" r="r" b="b"/>
            <a:pathLst>
              <a:path w="21600" h="21600">
                <a:moveTo>
                  <a:pt x="0" y="0"/>
                </a:moveTo>
                <a:lnTo>
                  <a:pt x="21600" y="21600"/>
                </a:lnTo>
              </a:path>
            </a:pathLst>
          </a:custGeom>
          <a:noFill/>
          <a:ln w="9525">
            <a:solidFill>
              <a:srgbClr val="000000"/>
            </a:solidFill>
            <a:round/>
          </a:ln>
        </p:spPr>
        <p:style>
          <a:lnRef idx="0">
            <a:scrgbClr r="0" g="0" b="0"/>
          </a:lnRef>
          <a:fillRef idx="0">
            <a:scrgbClr r="0" g="0" b="0"/>
          </a:fillRef>
          <a:effectRef idx="0">
            <a:scrgbClr r="0" g="0" b="0"/>
          </a:effectRef>
          <a:fontRef idx="minor"/>
        </p:style>
      </p:sp>
      <p:sp>
        <p:nvSpPr>
          <p:cNvPr id="114" name="AutoShape 21"/>
          <p:cNvSpPr/>
          <p:nvPr/>
        </p:nvSpPr>
        <p:spPr>
          <a:xfrm flipV="1">
            <a:off x="4721040" y="3107160"/>
            <a:ext cx="360" cy="663120"/>
          </a:xfrm>
          <a:custGeom>
            <a:avLst/>
            <a:gdLst/>
            <a:ahLst/>
            <a:cxnLst/>
            <a:rect l="l" t="t" r="r" b="b"/>
            <a:pathLst>
              <a:path w="21600" h="21600">
                <a:moveTo>
                  <a:pt x="0" y="0"/>
                </a:moveTo>
                <a:lnTo>
                  <a:pt x="21600" y="21600"/>
                </a:lnTo>
              </a:path>
            </a:pathLst>
          </a:custGeom>
          <a:noFill/>
          <a:ln w="9525">
            <a:solidFill>
              <a:srgbClr val="000000"/>
            </a:solidFill>
            <a:round/>
          </a:ln>
        </p:spPr>
        <p:style>
          <a:lnRef idx="0">
            <a:scrgbClr r="0" g="0" b="0"/>
          </a:lnRef>
          <a:fillRef idx="0">
            <a:scrgbClr r="0" g="0" b="0"/>
          </a:fillRef>
          <a:effectRef idx="0">
            <a:scrgbClr r="0" g="0" b="0"/>
          </a:effectRef>
          <a:fontRef idx="minor"/>
        </p:style>
      </p:sp>
      <p:sp>
        <p:nvSpPr>
          <p:cNvPr id="115" name="AutoShape 20"/>
          <p:cNvSpPr/>
          <p:nvPr/>
        </p:nvSpPr>
        <p:spPr>
          <a:xfrm flipH="1">
            <a:off x="4321080" y="3107160"/>
            <a:ext cx="399600" cy="360"/>
          </a:xfrm>
          <a:custGeom>
            <a:avLst/>
            <a:gdLst/>
            <a:ahLst/>
            <a:cxnLst/>
            <a:rect l="l" t="t" r="r" b="b"/>
            <a:pathLst>
              <a:path w="21600" h="21600">
                <a:moveTo>
                  <a:pt x="0" y="0"/>
                </a:moveTo>
                <a:lnTo>
                  <a:pt x="21600" y="21600"/>
                </a:lnTo>
              </a:path>
            </a:pathLst>
          </a:custGeom>
          <a:noFill/>
          <a:ln w="9525">
            <a:solidFill>
              <a:srgbClr val="000000"/>
            </a:solidFill>
            <a:round/>
          </a:ln>
        </p:spPr>
        <p:style>
          <a:lnRef idx="0">
            <a:scrgbClr r="0" g="0" b="0"/>
          </a:lnRef>
          <a:fillRef idx="0">
            <a:scrgbClr r="0" g="0" b="0"/>
          </a:fillRef>
          <a:effectRef idx="0">
            <a:scrgbClr r="0" g="0" b="0"/>
          </a:effectRef>
          <a:fontRef idx="minor"/>
        </p:style>
      </p:sp>
      <p:sp>
        <p:nvSpPr>
          <p:cNvPr id="116" name="AutoShape 19"/>
          <p:cNvSpPr/>
          <p:nvPr/>
        </p:nvSpPr>
        <p:spPr>
          <a:xfrm>
            <a:off x="5062320" y="4950000"/>
            <a:ext cx="1039320" cy="542520"/>
          </a:xfrm>
          <a:prstGeom prst="roundRect">
            <a:avLst>
              <a:gd name="adj" fmla="val 16667"/>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tabLst>
                <a:tab pos="0" algn="l"/>
              </a:tabLst>
            </a:pPr>
            <a:r>
              <a:rPr lang="en-US" sz="1200" b="1" strike="noStrike" spc="-1">
                <a:solidFill>
                  <a:srgbClr val="000000"/>
                </a:solidFill>
                <a:latin typeface="Calibri"/>
                <a:ea typeface="Calibri"/>
              </a:rPr>
              <a:t>NPN   DRIVER</a:t>
            </a:r>
            <a:endParaRPr lang="en-US" sz="1200" b="0" strike="noStrike" spc="-1">
              <a:latin typeface="Arial"/>
            </a:endParaRPr>
          </a:p>
        </p:txBody>
      </p:sp>
      <p:sp>
        <p:nvSpPr>
          <p:cNvPr id="117" name="AutoShape 18"/>
          <p:cNvSpPr/>
          <p:nvPr/>
        </p:nvSpPr>
        <p:spPr>
          <a:xfrm>
            <a:off x="5062320" y="6142320"/>
            <a:ext cx="1039320" cy="542520"/>
          </a:xfrm>
          <a:prstGeom prst="roundRect">
            <a:avLst>
              <a:gd name="adj" fmla="val 16667"/>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tabLst>
                <a:tab pos="0" algn="l"/>
              </a:tabLst>
            </a:pPr>
            <a:r>
              <a:rPr lang="en-US" sz="1200" b="1" strike="noStrike" spc="-1">
                <a:solidFill>
                  <a:srgbClr val="000000"/>
                </a:solidFill>
                <a:latin typeface="Calibri"/>
                <a:ea typeface="Calibri"/>
              </a:rPr>
              <a:t>BUZZER </a:t>
            </a:r>
            <a:endParaRPr lang="en-US" sz="1200" b="0" strike="noStrike" spc="-1">
              <a:latin typeface="Arial"/>
            </a:endParaRPr>
          </a:p>
        </p:txBody>
      </p:sp>
      <p:sp>
        <p:nvSpPr>
          <p:cNvPr id="118" name="AutoShape 17"/>
          <p:cNvSpPr/>
          <p:nvPr/>
        </p:nvSpPr>
        <p:spPr>
          <a:xfrm>
            <a:off x="6286320" y="4341960"/>
            <a:ext cx="360" cy="280800"/>
          </a:xfrm>
          <a:custGeom>
            <a:avLst/>
            <a:gdLst/>
            <a:ahLst/>
            <a:cxnLst/>
            <a:rect l="l" t="t" r="r" b="b"/>
            <a:pathLst>
              <a:path w="21600" h="21600">
                <a:moveTo>
                  <a:pt x="0" y="0"/>
                </a:moveTo>
                <a:lnTo>
                  <a:pt x="21600" y="21600"/>
                </a:lnTo>
              </a:path>
            </a:pathLst>
          </a:custGeom>
          <a:noFill/>
          <a:ln w="9525">
            <a:solidFill>
              <a:srgbClr val="000000"/>
            </a:solidFill>
            <a:round/>
          </a:ln>
        </p:spPr>
        <p:style>
          <a:lnRef idx="0">
            <a:scrgbClr r="0" g="0" b="0"/>
          </a:lnRef>
          <a:fillRef idx="0">
            <a:scrgbClr r="0" g="0" b="0"/>
          </a:fillRef>
          <a:effectRef idx="0">
            <a:scrgbClr r="0" g="0" b="0"/>
          </a:effectRef>
          <a:fontRef idx="minor"/>
        </p:style>
      </p:sp>
      <p:sp>
        <p:nvSpPr>
          <p:cNvPr id="119" name="AutoShape 16"/>
          <p:cNvSpPr/>
          <p:nvPr/>
        </p:nvSpPr>
        <p:spPr>
          <a:xfrm>
            <a:off x="6286320" y="4634280"/>
            <a:ext cx="1961640" cy="360"/>
          </a:xfrm>
          <a:custGeom>
            <a:avLst/>
            <a:gdLst/>
            <a:ahLst/>
            <a:cxnLst/>
            <a:rect l="l" t="t" r="r" b="b"/>
            <a:pathLst>
              <a:path w="21600" h="21600">
                <a:moveTo>
                  <a:pt x="0" y="0"/>
                </a:moveTo>
                <a:lnTo>
                  <a:pt x="21600" y="21600"/>
                </a:lnTo>
              </a:path>
            </a:pathLst>
          </a:custGeom>
          <a:noFill/>
          <a:ln w="9525">
            <a:solidFill>
              <a:srgbClr val="000000"/>
            </a:solidFill>
            <a:round/>
          </a:ln>
        </p:spPr>
        <p:style>
          <a:lnRef idx="0">
            <a:scrgbClr r="0" g="0" b="0"/>
          </a:lnRef>
          <a:fillRef idx="0">
            <a:scrgbClr r="0" g="0" b="0"/>
          </a:fillRef>
          <a:effectRef idx="0">
            <a:scrgbClr r="0" g="0" b="0"/>
          </a:effectRef>
          <a:fontRef idx="minor"/>
        </p:style>
      </p:sp>
      <p:sp>
        <p:nvSpPr>
          <p:cNvPr id="120" name="AutoShape 15"/>
          <p:cNvSpPr/>
          <p:nvPr/>
        </p:nvSpPr>
        <p:spPr>
          <a:xfrm>
            <a:off x="5584680" y="4341960"/>
            <a:ext cx="360" cy="583920"/>
          </a:xfrm>
          <a:custGeom>
            <a:avLst/>
            <a:gdLst/>
            <a:ahLst/>
            <a:cxnLst/>
            <a:rect l="l" t="t" r="r" b="b"/>
            <a:pathLst>
              <a:path w="21600" h="21600">
                <a:moveTo>
                  <a:pt x="0" y="0"/>
                </a:moveTo>
                <a:lnTo>
                  <a:pt x="21600" y="21600"/>
                </a:lnTo>
              </a:path>
            </a:pathLst>
          </a:custGeom>
          <a:noFill/>
          <a:ln w="9525">
            <a:solidFill>
              <a:srgbClr val="000000"/>
            </a:solidFill>
            <a:round/>
            <a:tailEnd type="triangle" w="med" len="med"/>
          </a:ln>
        </p:spPr>
        <p:style>
          <a:lnRef idx="0">
            <a:scrgbClr r="0" g="0" b="0"/>
          </a:lnRef>
          <a:fillRef idx="0">
            <a:scrgbClr r="0" g="0" b="0"/>
          </a:fillRef>
          <a:effectRef idx="0">
            <a:scrgbClr r="0" g="0" b="0"/>
          </a:effectRef>
          <a:fontRef idx="minor"/>
        </p:style>
      </p:sp>
      <p:sp>
        <p:nvSpPr>
          <p:cNvPr id="121" name="AutoShape 14"/>
          <p:cNvSpPr/>
          <p:nvPr/>
        </p:nvSpPr>
        <p:spPr>
          <a:xfrm>
            <a:off x="5568840" y="5504040"/>
            <a:ext cx="360" cy="580680"/>
          </a:xfrm>
          <a:custGeom>
            <a:avLst/>
            <a:gdLst/>
            <a:ahLst/>
            <a:cxnLst/>
            <a:rect l="l" t="t" r="r" b="b"/>
            <a:pathLst>
              <a:path w="21600" h="21600">
                <a:moveTo>
                  <a:pt x="0" y="0"/>
                </a:moveTo>
                <a:lnTo>
                  <a:pt x="21600" y="21600"/>
                </a:lnTo>
              </a:path>
            </a:pathLst>
          </a:custGeom>
          <a:noFill/>
          <a:ln w="9525">
            <a:solidFill>
              <a:srgbClr val="000000"/>
            </a:solidFill>
            <a:round/>
            <a:tailEnd type="triangle" w="med" len="med"/>
          </a:ln>
        </p:spPr>
        <p:style>
          <a:lnRef idx="0">
            <a:scrgbClr r="0" g="0" b="0"/>
          </a:lnRef>
          <a:fillRef idx="0">
            <a:scrgbClr r="0" g="0" b="0"/>
          </a:fillRef>
          <a:effectRef idx="0">
            <a:scrgbClr r="0" g="0" b="0"/>
          </a:effectRef>
          <a:fontRef idx="minor"/>
        </p:style>
      </p:sp>
      <p:sp>
        <p:nvSpPr>
          <p:cNvPr id="122" name="AutoShape 13"/>
          <p:cNvSpPr/>
          <p:nvPr/>
        </p:nvSpPr>
        <p:spPr>
          <a:xfrm>
            <a:off x="2877840" y="5523120"/>
            <a:ext cx="1442520" cy="507600"/>
          </a:xfrm>
          <a:prstGeom prst="roundRect">
            <a:avLst>
              <a:gd name="adj" fmla="val 16667"/>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tabLst>
                <a:tab pos="0" algn="l"/>
              </a:tabLst>
            </a:pPr>
            <a:r>
              <a:rPr lang="en-US" sz="1200" b="1" strike="noStrike" spc="-1">
                <a:solidFill>
                  <a:srgbClr val="000000"/>
                </a:solidFill>
                <a:latin typeface="Calibri"/>
                <a:ea typeface="Calibri"/>
              </a:rPr>
              <a:t>AIR BUBBLE DETECTOR</a:t>
            </a:r>
            <a:endParaRPr lang="en-US" sz="1200" b="0" strike="noStrike" spc="-1">
              <a:latin typeface="Arial"/>
            </a:endParaRPr>
          </a:p>
        </p:txBody>
      </p:sp>
      <p:sp>
        <p:nvSpPr>
          <p:cNvPr id="123" name="AutoShape 12"/>
          <p:cNvSpPr/>
          <p:nvPr/>
        </p:nvSpPr>
        <p:spPr>
          <a:xfrm flipV="1">
            <a:off x="5175000" y="4341960"/>
            <a:ext cx="360" cy="280800"/>
          </a:xfrm>
          <a:custGeom>
            <a:avLst/>
            <a:gdLst/>
            <a:ahLst/>
            <a:cxnLst/>
            <a:rect l="l" t="t" r="r" b="b"/>
            <a:pathLst>
              <a:path w="21600" h="21600">
                <a:moveTo>
                  <a:pt x="0" y="0"/>
                </a:moveTo>
                <a:lnTo>
                  <a:pt x="21600" y="21600"/>
                </a:lnTo>
              </a:path>
            </a:pathLst>
          </a:custGeom>
          <a:noFill/>
          <a:ln w="9525">
            <a:solidFill>
              <a:srgbClr val="000000"/>
            </a:solidFill>
            <a:round/>
            <a:tailEnd type="triangle" w="med" len="med"/>
          </a:ln>
        </p:spPr>
        <p:style>
          <a:lnRef idx="0">
            <a:scrgbClr r="0" g="0" b="0"/>
          </a:lnRef>
          <a:fillRef idx="0">
            <a:scrgbClr r="0" g="0" b="0"/>
          </a:fillRef>
          <a:effectRef idx="0">
            <a:scrgbClr r="0" g="0" b="0"/>
          </a:effectRef>
          <a:fontRef idx="minor"/>
        </p:style>
      </p:sp>
      <p:sp>
        <p:nvSpPr>
          <p:cNvPr id="124" name="AutoShape 11"/>
          <p:cNvSpPr/>
          <p:nvPr/>
        </p:nvSpPr>
        <p:spPr>
          <a:xfrm flipH="1">
            <a:off x="4892400" y="4634280"/>
            <a:ext cx="282240" cy="360"/>
          </a:xfrm>
          <a:custGeom>
            <a:avLst/>
            <a:gdLst/>
            <a:ahLst/>
            <a:cxnLst/>
            <a:rect l="l" t="t" r="r" b="b"/>
            <a:pathLst>
              <a:path w="21600" h="21600">
                <a:moveTo>
                  <a:pt x="0" y="0"/>
                </a:moveTo>
                <a:lnTo>
                  <a:pt x="21600" y="21600"/>
                </a:lnTo>
              </a:path>
            </a:pathLst>
          </a:custGeom>
          <a:noFill/>
          <a:ln w="9525">
            <a:solidFill>
              <a:srgbClr val="000000"/>
            </a:solidFill>
            <a:round/>
          </a:ln>
        </p:spPr>
        <p:style>
          <a:lnRef idx="0">
            <a:scrgbClr r="0" g="0" b="0"/>
          </a:lnRef>
          <a:fillRef idx="0">
            <a:scrgbClr r="0" g="0" b="0"/>
          </a:fillRef>
          <a:effectRef idx="0">
            <a:scrgbClr r="0" g="0" b="0"/>
          </a:effectRef>
          <a:fontRef idx="minor"/>
        </p:style>
      </p:sp>
      <p:sp>
        <p:nvSpPr>
          <p:cNvPr id="125" name="AutoShape 10"/>
          <p:cNvSpPr/>
          <p:nvPr/>
        </p:nvSpPr>
        <p:spPr>
          <a:xfrm>
            <a:off x="4892400" y="4634280"/>
            <a:ext cx="360" cy="1109160"/>
          </a:xfrm>
          <a:custGeom>
            <a:avLst/>
            <a:gdLst/>
            <a:ahLst/>
            <a:cxnLst/>
            <a:rect l="l" t="t" r="r" b="b"/>
            <a:pathLst>
              <a:path w="21600" h="21600">
                <a:moveTo>
                  <a:pt x="0" y="0"/>
                </a:moveTo>
                <a:lnTo>
                  <a:pt x="21600" y="21600"/>
                </a:lnTo>
              </a:path>
            </a:pathLst>
          </a:custGeom>
          <a:noFill/>
          <a:ln w="9525">
            <a:solidFill>
              <a:srgbClr val="000000"/>
            </a:solidFill>
            <a:round/>
          </a:ln>
        </p:spPr>
        <p:style>
          <a:lnRef idx="0">
            <a:scrgbClr r="0" g="0" b="0"/>
          </a:lnRef>
          <a:fillRef idx="0">
            <a:scrgbClr r="0" g="0" b="0"/>
          </a:fillRef>
          <a:effectRef idx="0">
            <a:scrgbClr r="0" g="0" b="0"/>
          </a:effectRef>
          <a:fontRef idx="minor"/>
        </p:style>
      </p:sp>
      <p:sp>
        <p:nvSpPr>
          <p:cNvPr id="126" name="AutoShape 9"/>
          <p:cNvSpPr/>
          <p:nvPr/>
        </p:nvSpPr>
        <p:spPr>
          <a:xfrm flipH="1">
            <a:off x="4320360" y="5780520"/>
            <a:ext cx="571320" cy="360"/>
          </a:xfrm>
          <a:custGeom>
            <a:avLst/>
            <a:gdLst/>
            <a:ahLst/>
            <a:cxnLst/>
            <a:rect l="l" t="t" r="r" b="b"/>
            <a:pathLst>
              <a:path w="21600" h="21600">
                <a:moveTo>
                  <a:pt x="0" y="0"/>
                </a:moveTo>
                <a:lnTo>
                  <a:pt x="21600" y="21600"/>
                </a:lnTo>
              </a:path>
            </a:pathLst>
          </a:custGeom>
          <a:noFill/>
          <a:ln w="9525">
            <a:solidFill>
              <a:srgbClr val="000000"/>
            </a:solidFill>
            <a:round/>
          </a:ln>
        </p:spPr>
        <p:style>
          <a:lnRef idx="0">
            <a:scrgbClr r="0" g="0" b="0"/>
          </a:lnRef>
          <a:fillRef idx="0">
            <a:scrgbClr r="0" g="0" b="0"/>
          </a:fillRef>
          <a:effectRef idx="0">
            <a:scrgbClr r="0" g="0" b="0"/>
          </a:effectRef>
          <a:fontRef idx="minor"/>
        </p:style>
      </p:sp>
      <p:sp>
        <p:nvSpPr>
          <p:cNvPr id="127" name="AutoShape 8"/>
          <p:cNvSpPr/>
          <p:nvPr/>
        </p:nvSpPr>
        <p:spPr>
          <a:xfrm>
            <a:off x="7596000" y="4992840"/>
            <a:ext cx="1272960" cy="542520"/>
          </a:xfrm>
          <a:prstGeom prst="roundRect">
            <a:avLst>
              <a:gd name="adj" fmla="val 16667"/>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tabLst>
                <a:tab pos="0" algn="l"/>
              </a:tabLst>
            </a:pPr>
            <a:r>
              <a:rPr lang="en-US" sz="1200" b="1" strike="noStrike" spc="-1">
                <a:solidFill>
                  <a:srgbClr val="000000"/>
                </a:solidFill>
                <a:latin typeface="Calibri"/>
                <a:ea typeface="Calibri"/>
              </a:rPr>
              <a:t>SIMCOM GSM MODEM</a:t>
            </a:r>
            <a:endParaRPr lang="en-US" sz="1200" b="0" strike="noStrike" spc="-1">
              <a:latin typeface="Arial"/>
            </a:endParaRPr>
          </a:p>
        </p:txBody>
      </p:sp>
      <p:sp>
        <p:nvSpPr>
          <p:cNvPr id="128" name="AutoShape 7"/>
          <p:cNvSpPr/>
          <p:nvPr/>
        </p:nvSpPr>
        <p:spPr>
          <a:xfrm>
            <a:off x="8248680" y="4634280"/>
            <a:ext cx="360" cy="302760"/>
          </a:xfrm>
          <a:custGeom>
            <a:avLst/>
            <a:gdLst/>
            <a:ahLst/>
            <a:cxnLst/>
            <a:rect l="l" t="t" r="r" b="b"/>
            <a:pathLst>
              <a:path w="21600" h="21600">
                <a:moveTo>
                  <a:pt x="0" y="0"/>
                </a:moveTo>
                <a:lnTo>
                  <a:pt x="21600" y="21600"/>
                </a:lnTo>
              </a:path>
            </a:pathLst>
          </a:custGeom>
          <a:noFill/>
          <a:ln w="9525">
            <a:solidFill>
              <a:srgbClr val="000000"/>
            </a:solidFill>
            <a:round/>
            <a:tailEnd type="triangle" w="med" len="med"/>
          </a:ln>
        </p:spPr>
        <p:style>
          <a:lnRef idx="0">
            <a:scrgbClr r="0" g="0" b="0"/>
          </a:lnRef>
          <a:fillRef idx="0">
            <a:scrgbClr r="0" g="0" b="0"/>
          </a:fillRef>
          <a:effectRef idx="0">
            <a:scrgbClr r="0" g="0" b="0"/>
          </a:effectRef>
          <a:fontRef idx="minor"/>
        </p:style>
      </p:sp>
      <p:sp>
        <p:nvSpPr>
          <p:cNvPr id="129" name="AutoShape 6"/>
          <p:cNvSpPr/>
          <p:nvPr/>
        </p:nvSpPr>
        <p:spPr>
          <a:xfrm>
            <a:off x="7664400" y="6010560"/>
            <a:ext cx="1272960" cy="542520"/>
          </a:xfrm>
          <a:prstGeom prst="roundRect">
            <a:avLst>
              <a:gd name="adj" fmla="val 16667"/>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tabLst>
                <a:tab pos="0" algn="l"/>
              </a:tabLst>
            </a:pPr>
            <a:r>
              <a:rPr lang="en-US" sz="1200" b="1" strike="noStrike" spc="-1">
                <a:solidFill>
                  <a:srgbClr val="000000"/>
                </a:solidFill>
                <a:latin typeface="Calibri"/>
                <a:ea typeface="Calibri"/>
              </a:rPr>
              <a:t>SMS AND CALL ALERT</a:t>
            </a:r>
            <a:endParaRPr lang="en-US" sz="1200" b="0" strike="noStrike" spc="-1">
              <a:latin typeface="Arial"/>
            </a:endParaRPr>
          </a:p>
        </p:txBody>
      </p:sp>
      <p:sp>
        <p:nvSpPr>
          <p:cNvPr id="130" name="AutoShape 5"/>
          <p:cNvSpPr/>
          <p:nvPr/>
        </p:nvSpPr>
        <p:spPr>
          <a:xfrm flipH="1">
            <a:off x="8247960" y="5559840"/>
            <a:ext cx="9000" cy="437760"/>
          </a:xfrm>
          <a:custGeom>
            <a:avLst/>
            <a:gdLst/>
            <a:ahLst/>
            <a:cxnLst/>
            <a:rect l="l" t="t" r="r" b="b"/>
            <a:pathLst>
              <a:path w="21600" h="21600">
                <a:moveTo>
                  <a:pt x="0" y="0"/>
                </a:moveTo>
                <a:lnTo>
                  <a:pt x="21600" y="21600"/>
                </a:lnTo>
              </a:path>
            </a:pathLst>
          </a:custGeom>
          <a:noFill/>
          <a:ln w="9525">
            <a:solidFill>
              <a:srgbClr val="000000"/>
            </a:solidFill>
            <a:round/>
            <a:tailEnd type="triangle" w="med" len="med"/>
          </a:ln>
        </p:spPr>
        <p:style>
          <a:lnRef idx="0">
            <a:scrgbClr r="0" g="0" b="0"/>
          </a:lnRef>
          <a:fillRef idx="0">
            <a:scrgbClr r="0" g="0" b="0"/>
          </a:fillRef>
          <a:effectRef idx="0">
            <a:scrgbClr r="0" g="0" b="0"/>
          </a:effectRef>
          <a:fontRef idx="minor"/>
        </p:style>
      </p:sp>
      <p:sp>
        <p:nvSpPr>
          <p:cNvPr id="131" name="AutoShape 4"/>
          <p:cNvSpPr/>
          <p:nvPr/>
        </p:nvSpPr>
        <p:spPr>
          <a:xfrm>
            <a:off x="6286320" y="6005880"/>
            <a:ext cx="1139400" cy="678960"/>
          </a:xfrm>
          <a:prstGeom prst="roundRect">
            <a:avLst>
              <a:gd name="adj" fmla="val 16667"/>
            </a:avLst>
          </a:prstGeom>
          <a:solidFill>
            <a:srgbClr val="FFFFFF"/>
          </a:solidFill>
          <a:ln w="9525">
            <a:solidFill>
              <a:srgbClr val="000000"/>
            </a:solidFill>
            <a:round/>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tabLst>
                <a:tab pos="0" algn="l"/>
              </a:tabLst>
            </a:pPr>
            <a:r>
              <a:rPr lang="en-US" sz="1200" b="1" strike="noStrike" spc="-1">
                <a:solidFill>
                  <a:srgbClr val="000000"/>
                </a:solidFill>
                <a:latin typeface="Calibri"/>
                <a:ea typeface="Calibri"/>
              </a:rPr>
              <a:t>EMERGENCY CUTOFF RELAY</a:t>
            </a:r>
            <a:endParaRPr lang="en-US" sz="1200" b="0" strike="noStrike" spc="-1">
              <a:latin typeface="Arial"/>
            </a:endParaRPr>
          </a:p>
        </p:txBody>
      </p:sp>
      <p:sp>
        <p:nvSpPr>
          <p:cNvPr id="132" name="AutoShape 3"/>
          <p:cNvSpPr/>
          <p:nvPr/>
        </p:nvSpPr>
        <p:spPr>
          <a:xfrm>
            <a:off x="6815160" y="4812120"/>
            <a:ext cx="360" cy="1157040"/>
          </a:xfrm>
          <a:custGeom>
            <a:avLst/>
            <a:gdLst/>
            <a:ahLst/>
            <a:cxnLst/>
            <a:rect l="l" t="t" r="r" b="b"/>
            <a:pathLst>
              <a:path w="21600" h="21600">
                <a:moveTo>
                  <a:pt x="0" y="0"/>
                </a:moveTo>
                <a:lnTo>
                  <a:pt x="21600" y="21600"/>
                </a:lnTo>
              </a:path>
            </a:pathLst>
          </a:custGeom>
          <a:noFill/>
          <a:ln w="9525">
            <a:solidFill>
              <a:srgbClr val="000000"/>
            </a:solidFill>
            <a:round/>
            <a:tailEnd type="triangle" w="med" len="med"/>
          </a:ln>
        </p:spPr>
        <p:style>
          <a:lnRef idx="0">
            <a:scrgbClr r="0" g="0" b="0"/>
          </a:lnRef>
          <a:fillRef idx="0">
            <a:scrgbClr r="0" g="0" b="0"/>
          </a:fillRef>
          <a:effectRef idx="0">
            <a:scrgbClr r="0" g="0" b="0"/>
          </a:effectRef>
          <a:fontRef idx="minor"/>
        </p:style>
      </p:sp>
      <p:sp>
        <p:nvSpPr>
          <p:cNvPr id="133" name="AutoShape 2"/>
          <p:cNvSpPr/>
          <p:nvPr/>
        </p:nvSpPr>
        <p:spPr>
          <a:xfrm flipH="1">
            <a:off x="5900760" y="4812120"/>
            <a:ext cx="902880" cy="360"/>
          </a:xfrm>
          <a:custGeom>
            <a:avLst/>
            <a:gdLst/>
            <a:ahLst/>
            <a:cxnLst/>
            <a:rect l="l" t="t" r="r" b="b"/>
            <a:pathLst>
              <a:path w="21600" h="21600">
                <a:moveTo>
                  <a:pt x="0" y="0"/>
                </a:moveTo>
                <a:lnTo>
                  <a:pt x="21600" y="21600"/>
                </a:lnTo>
              </a:path>
            </a:pathLst>
          </a:custGeom>
          <a:noFill/>
          <a:ln w="9525">
            <a:solidFill>
              <a:srgbClr val="000000"/>
            </a:solidFill>
            <a:round/>
          </a:ln>
        </p:spPr>
        <p:style>
          <a:lnRef idx="0">
            <a:scrgbClr r="0" g="0" b="0"/>
          </a:lnRef>
          <a:fillRef idx="0">
            <a:scrgbClr r="0" g="0" b="0"/>
          </a:fillRef>
          <a:effectRef idx="0">
            <a:scrgbClr r="0" g="0" b="0"/>
          </a:effectRef>
          <a:fontRef idx="minor"/>
        </p:style>
      </p:sp>
      <p:sp>
        <p:nvSpPr>
          <p:cNvPr id="134" name="AutoShape 1"/>
          <p:cNvSpPr/>
          <p:nvPr/>
        </p:nvSpPr>
        <p:spPr>
          <a:xfrm flipV="1">
            <a:off x="5900760" y="4341240"/>
            <a:ext cx="360" cy="447480"/>
          </a:xfrm>
          <a:custGeom>
            <a:avLst/>
            <a:gdLst/>
            <a:ahLst/>
            <a:cxnLst/>
            <a:rect l="l" t="t" r="r" b="b"/>
            <a:pathLst>
              <a:path w="21600" h="21600">
                <a:moveTo>
                  <a:pt x="0" y="0"/>
                </a:moveTo>
                <a:lnTo>
                  <a:pt x="21600" y="21600"/>
                </a:lnTo>
              </a:path>
            </a:pathLst>
          </a:custGeom>
          <a:noFill/>
          <a:ln w="9525">
            <a:solidFill>
              <a:srgbClr val="000000"/>
            </a:solidFill>
            <a:round/>
          </a:ln>
        </p:spPr>
        <p:style>
          <a:lnRef idx="0">
            <a:scrgbClr r="0" g="0" b="0"/>
          </a:lnRef>
          <a:fillRef idx="0">
            <a:scrgbClr r="0" g="0" b="0"/>
          </a:fillRef>
          <a:effectRef idx="0">
            <a:scrgbClr r="0" g="0" b="0"/>
          </a:effectRef>
          <a:fontRef idx="minor"/>
        </p:style>
      </p:sp>
      <p:sp>
        <p:nvSpPr>
          <p:cNvPr id="135" name="Rectangle 43"/>
          <p:cNvSpPr/>
          <p:nvPr/>
        </p:nvSpPr>
        <p:spPr>
          <a:xfrm>
            <a:off x="2859120" y="405000"/>
            <a:ext cx="12191760" cy="456840"/>
          </a:xfrm>
          <a:prstGeom prst="rect">
            <a:avLst/>
          </a:prstGeom>
          <a:noFill/>
          <a:ln w="0">
            <a:noFill/>
          </a:ln>
        </p:spPr>
        <p:style>
          <a:lnRef idx="0">
            <a:scrgbClr r="0" g="0" b="0"/>
          </a:lnRef>
          <a:fillRef idx="0">
            <a:scrgbClr r="0" g="0" b="0"/>
          </a:fillRef>
          <a:effectRef idx="0">
            <a:scrgbClr r="0" g="0" b="0"/>
          </a:effectRef>
          <a:fontRef idx="minor"/>
        </p:style>
      </p:sp>
      <p:sp>
        <p:nvSpPr>
          <p:cNvPr id="136" name="Rectangle 60"/>
          <p:cNvSpPr/>
          <p:nvPr/>
        </p:nvSpPr>
        <p:spPr>
          <a:xfrm>
            <a:off x="2859120" y="862200"/>
            <a:ext cx="12191760" cy="456840"/>
          </a:xfrm>
          <a:prstGeom prst="rect">
            <a:avLst/>
          </a:prstGeom>
          <a:noFill/>
          <a:ln w="0">
            <a:noFill/>
          </a:ln>
        </p:spPr>
        <p:style>
          <a:lnRef idx="0">
            <a:scrgbClr r="0" g="0" b="0"/>
          </a:lnRef>
          <a:fillRef idx="0">
            <a:scrgbClr r="0" g="0" b="0"/>
          </a:fillRef>
          <a:effectRef idx="0">
            <a:scrgbClr r="0" g="0" b="0"/>
          </a:effectRef>
          <a:fontRef idx="minor"/>
        </p:style>
      </p:sp>
      <p:sp>
        <p:nvSpPr>
          <p:cNvPr id="137" name="TextBox 47"/>
          <p:cNvSpPr/>
          <p:nvPr/>
        </p:nvSpPr>
        <p:spPr>
          <a:xfrm>
            <a:off x="876809" y="506951"/>
            <a:ext cx="3147840" cy="5833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3200" b="1" u="sng" strike="noStrike" spc="-1" dirty="0">
                <a:solidFill>
                  <a:srgbClr val="000000"/>
                </a:solidFill>
                <a:latin typeface="Calibri Light"/>
              </a:rPr>
              <a:t>BLOCK DIAGRAM</a:t>
            </a:r>
            <a:endParaRPr lang="en-US" sz="3200" b="0" u="sng"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CAF5-936C-C9FF-A4E6-11DD99ED24C1}"/>
              </a:ext>
            </a:extLst>
          </p:cNvPr>
          <p:cNvSpPr>
            <a:spLocks noGrp="1"/>
          </p:cNvSpPr>
          <p:nvPr>
            <p:ph type="title"/>
          </p:nvPr>
        </p:nvSpPr>
        <p:spPr>
          <a:xfrm>
            <a:off x="838080" y="0"/>
            <a:ext cx="10515240" cy="1325160"/>
          </a:xfrm>
        </p:spPr>
        <p:txBody>
          <a:bodyPr/>
          <a:lstStyle/>
          <a:p>
            <a:r>
              <a:rPr lang="en-US" u="sng" dirty="0"/>
              <a:t>HARDWARE COMPONENTS</a:t>
            </a:r>
          </a:p>
        </p:txBody>
      </p:sp>
      <p:sp>
        <p:nvSpPr>
          <p:cNvPr id="3" name="Subtitle 2">
            <a:extLst>
              <a:ext uri="{FF2B5EF4-FFF2-40B4-BE49-F238E27FC236}">
                <a16:creationId xmlns:a16="http://schemas.microsoft.com/office/drawing/2014/main" id="{8ECEAAEA-33F0-E127-4697-16416420D941}"/>
              </a:ext>
            </a:extLst>
          </p:cNvPr>
          <p:cNvSpPr>
            <a:spLocks noGrp="1"/>
          </p:cNvSpPr>
          <p:nvPr>
            <p:ph type="subTitle"/>
          </p:nvPr>
        </p:nvSpPr>
        <p:spPr>
          <a:xfrm>
            <a:off x="838080" y="1715311"/>
            <a:ext cx="10515240" cy="4350960"/>
          </a:xfrm>
        </p:spPr>
        <p:txBody>
          <a:bodyPr/>
          <a:lstStyle/>
          <a:p>
            <a:pPr marL="514350" indent="-514350">
              <a:buAutoNum type="arabicPeriod"/>
            </a:pPr>
            <a:r>
              <a:rPr lang="en-US" sz="3200" dirty="0"/>
              <a:t>Arduino Uno</a:t>
            </a:r>
          </a:p>
          <a:p>
            <a:pPr marL="514350" indent="-514350">
              <a:buAutoNum type="arabicPeriod"/>
            </a:pPr>
            <a:r>
              <a:rPr lang="en-US" sz="3200" dirty="0"/>
              <a:t>Input components</a:t>
            </a:r>
          </a:p>
          <a:p>
            <a:pPr marL="0" indent="0">
              <a:buNone/>
            </a:pPr>
            <a:r>
              <a:rPr lang="en-US" sz="3200" dirty="0"/>
              <a:t>     A) LM35</a:t>
            </a:r>
          </a:p>
          <a:p>
            <a:pPr marL="0" indent="0">
              <a:buNone/>
            </a:pPr>
            <a:r>
              <a:rPr lang="en-US" sz="3200" dirty="0"/>
              <a:t>     B) Flow sensor</a:t>
            </a:r>
          </a:p>
          <a:p>
            <a:pPr marL="0" indent="0">
              <a:buNone/>
            </a:pPr>
            <a:r>
              <a:rPr lang="en-US" sz="3200" dirty="0"/>
              <a:t>     C) I-R sensor</a:t>
            </a:r>
          </a:p>
          <a:p>
            <a:pPr marL="0" indent="0">
              <a:buNone/>
            </a:pPr>
            <a:r>
              <a:rPr lang="en-US" sz="3200" dirty="0"/>
              <a:t>3. Output components</a:t>
            </a:r>
          </a:p>
          <a:p>
            <a:pPr marL="0" indent="0">
              <a:buNone/>
            </a:pPr>
            <a:r>
              <a:rPr lang="en-US" sz="3200" dirty="0"/>
              <a:t>    </a:t>
            </a:r>
            <a:r>
              <a:rPr lang="en-US" sz="3200" dirty="0">
                <a:ea typeface="+mn-lt"/>
                <a:cs typeface="+mn-lt"/>
              </a:rPr>
              <a:t> A) 16x2 LCD</a:t>
            </a:r>
          </a:p>
          <a:p>
            <a:pPr marL="0" indent="0">
              <a:buNone/>
            </a:pPr>
            <a:r>
              <a:rPr lang="en-US" sz="3200" dirty="0">
                <a:ea typeface="+mn-lt"/>
                <a:cs typeface="+mn-lt"/>
              </a:rPr>
              <a:t>     B) Buzzer</a:t>
            </a:r>
          </a:p>
          <a:p>
            <a:pPr marL="0" indent="0">
              <a:buNone/>
            </a:pPr>
            <a:r>
              <a:rPr lang="en-US" sz="3200" dirty="0">
                <a:ea typeface="+mn-lt"/>
                <a:cs typeface="+mn-lt"/>
              </a:rPr>
              <a:t>     C) Relay</a:t>
            </a:r>
          </a:p>
          <a:p>
            <a:pPr marL="0" indent="0">
              <a:buNone/>
            </a:pPr>
            <a:r>
              <a:rPr lang="en-US" sz="3200" dirty="0">
                <a:cs typeface="Arial"/>
              </a:rPr>
              <a:t>     D) GSM Module</a:t>
            </a:r>
          </a:p>
          <a:p>
            <a:pPr marL="0" indent="0">
              <a:buNone/>
            </a:pPr>
            <a:r>
              <a:rPr lang="en-US" sz="3200" dirty="0"/>
              <a:t>    </a:t>
            </a:r>
          </a:p>
        </p:txBody>
      </p:sp>
    </p:spTree>
    <p:extLst>
      <p:ext uri="{BB962C8B-B14F-4D97-AF65-F5344CB8AC3E}">
        <p14:creationId xmlns:p14="http://schemas.microsoft.com/office/powerpoint/2010/main" val="1819304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TotalTime>
  <Words>957</Words>
  <Application>Microsoft Office PowerPoint</Application>
  <PresentationFormat>Widescreen</PresentationFormat>
  <Paragraphs>122</Paragraphs>
  <Slides>20</Slides>
  <Notes>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Office Theme</vt:lpstr>
      <vt:lpstr> SMART DIALYSIS MONITORING SYSTEM WITH AUTOMATIC CUT-OFF FACILITY </vt:lpstr>
      <vt:lpstr>CONTENTS</vt:lpstr>
      <vt:lpstr>INTRODUCTION</vt:lpstr>
      <vt:lpstr>ABSTRACT</vt:lpstr>
      <vt:lpstr>EXISTING SYSTEM</vt:lpstr>
      <vt:lpstr>PROBLEM STATEMENT </vt:lpstr>
      <vt:lpstr>PROPOSED SYSTEM</vt:lpstr>
      <vt:lpstr>PowerPoint Presentation</vt:lpstr>
      <vt:lpstr>HARDWARE COMPONENTS</vt:lpstr>
      <vt:lpstr>TEMPERATURE SENSOR</vt:lpstr>
      <vt:lpstr>FLOW SENSOR</vt:lpstr>
      <vt:lpstr>I-R SENSOR </vt:lpstr>
      <vt:lpstr>16x2 LCD</vt:lpstr>
      <vt:lpstr>BUZZER</vt:lpstr>
      <vt:lpstr>GSM MODULE</vt:lpstr>
      <vt:lpstr>HARDWARE SETUP</vt:lpstr>
      <vt:lpstr>RESULT AND OUTPUT</vt:lpstr>
      <vt:lpstr>SMS ALERT RECEIVED IN THE REGISTERD PHONE NUMBER</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DIALYSIS MONITORING SYSTEM WITH AUTOMATIC CUT-OFF FACILITY</dc:title>
  <dc:subject/>
  <dc:creator>SYAM KRISHNA</dc:creator>
  <dc:description/>
  <cp:lastModifiedBy>Mohamed Asif</cp:lastModifiedBy>
  <cp:revision>378</cp:revision>
  <dcterms:created xsi:type="dcterms:W3CDTF">2022-04-06T00:31:41Z</dcterms:created>
  <dcterms:modified xsi:type="dcterms:W3CDTF">2022-06-25T07:11:42Z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9b10b891001344ab86e163c98532e293</vt:lpwstr>
  </property>
</Properties>
</file>