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Proxima Nova"/>
      <p:regular r:id="rId60"/>
      <p:bold r:id="rId61"/>
      <p:italic r:id="rId62"/>
      <p:boldItalic r:id="rId63"/>
    </p:embeddedFont>
    <p:embeddedFont>
      <p:font typeface="Roboto Medium"/>
      <p:regular r:id="rId64"/>
      <p:bold r:id="rId65"/>
      <p:italic r:id="rId66"/>
      <p:boldItalic r:id="rId67"/>
    </p:embeddedFont>
    <p:embeddedFont>
      <p:font typeface="Roboto"/>
      <p:regular r:id="rId68"/>
      <p:bold r:id="rId69"/>
      <p:italic r:id="rId70"/>
      <p:boldItalic r:id="rId71"/>
    </p:embeddedFont>
    <p:embeddedFont>
      <p:font typeface="Open Sans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penSans-bold.fntdata"/><Relationship Id="rId72" Type="http://schemas.openxmlformats.org/officeDocument/2006/relationships/font" Target="fonts/OpenSans-regular.fntdata"/><Relationship Id="rId31" Type="http://schemas.openxmlformats.org/officeDocument/2006/relationships/slide" Target="slides/slide26.xml"/><Relationship Id="rId75" Type="http://schemas.openxmlformats.org/officeDocument/2006/relationships/font" Target="fonts/OpenSans-boldItalic.fntdata"/><Relationship Id="rId30" Type="http://schemas.openxmlformats.org/officeDocument/2006/relationships/slide" Target="slides/slide25.xml"/><Relationship Id="rId74" Type="http://schemas.openxmlformats.org/officeDocument/2006/relationships/font" Target="fonts/OpenSans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-boldItalic.fntdata"/><Relationship Id="rId70" Type="http://schemas.openxmlformats.org/officeDocument/2006/relationships/font" Target="fonts/Roboto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ProximaNova-italic.fntdata"/><Relationship Id="rId61" Type="http://schemas.openxmlformats.org/officeDocument/2006/relationships/font" Target="fonts/ProximaNova-bold.fntdata"/><Relationship Id="rId20" Type="http://schemas.openxmlformats.org/officeDocument/2006/relationships/slide" Target="slides/slide15.xml"/><Relationship Id="rId64" Type="http://schemas.openxmlformats.org/officeDocument/2006/relationships/font" Target="fonts/RobotoMedium-regular.fntdata"/><Relationship Id="rId63" Type="http://schemas.openxmlformats.org/officeDocument/2006/relationships/font" Target="fonts/ProximaNova-boldItalic.fntdata"/><Relationship Id="rId22" Type="http://schemas.openxmlformats.org/officeDocument/2006/relationships/slide" Target="slides/slide17.xml"/><Relationship Id="rId66" Type="http://schemas.openxmlformats.org/officeDocument/2006/relationships/font" Target="fonts/RobotoMedium-italic.fntdata"/><Relationship Id="rId21" Type="http://schemas.openxmlformats.org/officeDocument/2006/relationships/slide" Target="slides/slide16.xml"/><Relationship Id="rId65" Type="http://schemas.openxmlformats.org/officeDocument/2006/relationships/font" Target="fonts/RobotoMedium-bold.fntdata"/><Relationship Id="rId24" Type="http://schemas.openxmlformats.org/officeDocument/2006/relationships/slide" Target="slides/slide19.xml"/><Relationship Id="rId68" Type="http://schemas.openxmlformats.org/officeDocument/2006/relationships/font" Target="fonts/Roboto-regular.fntdata"/><Relationship Id="rId23" Type="http://schemas.openxmlformats.org/officeDocument/2006/relationships/slide" Target="slides/slide18.xml"/><Relationship Id="rId67" Type="http://schemas.openxmlformats.org/officeDocument/2006/relationships/font" Target="fonts/RobotoMedium-boldItalic.fntdata"/><Relationship Id="rId60" Type="http://schemas.openxmlformats.org/officeDocument/2006/relationships/font" Target="fonts/ProximaNov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46dbafdc4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46dbafdc4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46dbafdc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46dbafdc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46dbafdc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46dbafdc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46dbafdc4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46dbafdc4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46dbafdc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46dbafdc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46dbafdc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46dbafdc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46dbafdc4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46dbafdc4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46dbafdc4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46dbafdc4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46dbafdc4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46dbafdc4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46dbafdc4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46dbafdc4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46dbafdc4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46dbafdc4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46dbafdc4_3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46dbafdc4_3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46dbafdc4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46dbafdc4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46dbafdc4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46dbafdc4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46dbafdc4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46dbafdc4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46dbafdc4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46dbafdc4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46dbafdc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46dbafdc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46dbafdc4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46dbafdc4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46dbafdc4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46dbafdc4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46dbafdc4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46dbafdc4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46dbafdc4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46dbafdc4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46dbafdc4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46dbafdc4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46dbafd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46dbafd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46dbafdc4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46dbafdc4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46dbafdc4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46dbafdc4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46dbafdc4_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46dbafdc4_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46dbafdc4_3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46dbafdc4_3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46dbafdc4_3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46dbafdc4_3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46dbafdc4_3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46dbafdc4_3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46dbafdc4_3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46dbafdc4_3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46dbafdc4_3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46dbafdc4_3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46dbafdc4_3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46dbafdc4_3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46dbafdc4_3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46dbafdc4_3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46dbafdc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46dbafdc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46dbafdc4_3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46dbafdc4_3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46dbafdc4_3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46dbafdc4_3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946dbafdc4_3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946dbafdc4_3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46dbafdc4_3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46dbafdc4_3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46dbafdc4_3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46dbafdc4_3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46dbafdc4_3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46dbafdc4_3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46dbafdc4_3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46dbafdc4_3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46dbafdc4_3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46dbafdc4_3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951ce5488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951ce5488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951ce5488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951ce5488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46dbafdc4_3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46dbafdc4_3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951ce54887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951ce54887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951ce54887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951ce54887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51ce54887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51ce54887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951ce54887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951ce54887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46dbafdc4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46dbafdc4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46dbafdc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46dbafdc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46dbafdc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46dbafdc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46dbafdc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46dbafdc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46dbafdc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46dbafdc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15550" y="807100"/>
            <a:ext cx="911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15550" y="807100"/>
            <a:ext cx="911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redux-toolkit.js.org/tutorials/basic-tutoria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ithub.com/aamirpinger/react-redux-toolkit-async-thunk" TargetMode="External"/><Relationship Id="rId4" Type="http://schemas.openxmlformats.org/officeDocument/2006/relationships/hyperlink" Target="https://github.com/aamirpinger/react-redux-toolkit-async-thu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- The modern way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10450" y="29537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Prepared by: Aamir Pinger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953600" y="4157960"/>
            <a:ext cx="3122000" cy="406749"/>
            <a:chOff x="953600" y="4157960"/>
            <a:chExt cx="3122000" cy="406749"/>
          </a:xfrm>
        </p:grpSpPr>
        <p:pic>
          <p:nvPicPr>
            <p:cNvPr id="64" name="Google Shape;6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53600" y="4157960"/>
              <a:ext cx="406749" cy="406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3"/>
            <p:cNvSpPr txBox="1"/>
            <p:nvPr/>
          </p:nvSpPr>
          <p:spPr>
            <a:xfrm>
              <a:off x="1267000" y="4199785"/>
              <a:ext cx="2808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fb.com/</a:t>
              </a: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AamirPingerOfficial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3011000" y="4568068"/>
            <a:ext cx="2873900" cy="406750"/>
            <a:chOff x="953600" y="4568068"/>
            <a:chExt cx="2873900" cy="406750"/>
          </a:xfrm>
        </p:grpSpPr>
        <p:pic>
          <p:nvPicPr>
            <p:cNvPr id="67" name="Google Shape;6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3600" y="4568068"/>
              <a:ext cx="406750" cy="40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3"/>
            <p:cNvSpPr txBox="1"/>
            <p:nvPr/>
          </p:nvSpPr>
          <p:spPr>
            <a:xfrm>
              <a:off x="1343200" y="4609900"/>
              <a:ext cx="2484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github.com/</a:t>
              </a: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AamirPinger</a:t>
              </a:r>
              <a:endParaRPr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5000854" y="4194106"/>
            <a:ext cx="3275950" cy="350075"/>
            <a:chOff x="5486550" y="4194106"/>
            <a:chExt cx="3275950" cy="350075"/>
          </a:xfrm>
        </p:grpSpPr>
        <p:pic>
          <p:nvPicPr>
            <p:cNvPr id="70" name="Google Shape;70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86550" y="4194106"/>
              <a:ext cx="350075" cy="350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3"/>
            <p:cNvSpPr txBox="1"/>
            <p:nvPr/>
          </p:nvSpPr>
          <p:spPr>
            <a:xfrm>
              <a:off x="5839000" y="4207594"/>
              <a:ext cx="2923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linkedin.com/in/AamirPinger</a:t>
              </a:r>
              <a:endParaRPr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in Action</a:t>
            </a:r>
            <a:endParaRPr/>
          </a:p>
        </p:txBody>
      </p:sp>
      <p:sp>
        <p:nvSpPr>
          <p:cNvPr id="229" name="Google Shape;229;p22"/>
          <p:cNvSpPr txBox="1"/>
          <p:nvPr>
            <p:ph type="title"/>
          </p:nvPr>
        </p:nvSpPr>
        <p:spPr>
          <a:xfrm>
            <a:off x="510450" y="2819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 simple Counter Application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- initiate project</a:t>
            </a:r>
            <a:endParaRPr/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311700" y="1725175"/>
            <a:ext cx="8520600" cy="31071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npx create-react-app redux-app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cd redux-app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npm install redux react-redux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npm start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Create new project and install redux library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App in React - No Redux</a:t>
            </a:r>
            <a:endParaRPr/>
          </a:p>
        </p:txBody>
      </p:sp>
      <p:sp>
        <p:nvSpPr>
          <p:cNvPr id="242" name="Google Shape;242;p24"/>
          <p:cNvSpPr txBox="1"/>
          <p:nvPr>
            <p:ph type="title"/>
          </p:nvPr>
        </p:nvSpPr>
        <p:spPr>
          <a:xfrm>
            <a:off x="510450" y="2819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</a:t>
            </a:r>
            <a:endParaRPr/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311700" y="867325"/>
            <a:ext cx="85206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'./CounterInput'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CounterOutput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'./CounterOutput'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CounterOutput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setCounter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6096000" y="1077950"/>
            <a:ext cx="1846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App.js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</a:t>
            </a:r>
            <a:endParaRPr/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CounterInput</a:t>
            </a: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</a:t>
            </a:r>
            <a:endParaRPr/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CounterOutput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Value: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CounterOutput</a:t>
            </a: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App in React - Redux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</a:t>
            </a:r>
            <a:endParaRPr/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'redux'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'./Counter-Reducer'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Store</a:t>
            </a: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</a:t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'INCREMENT'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...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'DECREMENT'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{...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6145550" y="1077950"/>
            <a:ext cx="2886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Counter-Reducer</a:t>
            </a: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311700" y="954050"/>
            <a:ext cx="85206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'react-dom'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'./components/App'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serviceWorker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'./serviceWorker'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'./components/Store'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React.StrictMode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React.StrictMode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serviceWorker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unregister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index</a:t>
            </a: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React state management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</a:t>
            </a:r>
            <a:endParaRPr/>
          </a:p>
        </p:txBody>
      </p:sp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'./CounterInput'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CounterOutput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'./CounterOutput'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CounterOutput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App</a:t>
            </a: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</a:t>
            </a:r>
            <a:endParaRPr/>
          </a:p>
        </p:txBody>
      </p:sp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CounterOutput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Value: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CounterOutput.js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</a:t>
            </a:r>
            <a:endParaRPr/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'INCREMENT'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'DECREMENT'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CounterInput.js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could arise if dispatch type and reducer case value mismatch due to any typing error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solve this issue we usually create few type </a:t>
            </a:r>
            <a:r>
              <a:rPr lang="en"/>
              <a:t>constants</a:t>
            </a:r>
            <a:r>
              <a:rPr lang="en"/>
              <a:t> and few function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functions are called Aaction creator functions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</a:t>
            </a:r>
            <a:endParaRPr/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'INCREMENT'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'DECREMENT'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Actions</a:t>
            </a: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</a:t>
            </a:r>
            <a:endParaRPr/>
          </a:p>
        </p:txBody>
      </p:sp>
      <p:sp>
        <p:nvSpPr>
          <p:cNvPr id="329" name="Google Shape;32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'./Actions'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...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{...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6145550" y="1077950"/>
            <a:ext cx="2886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Counter-Reducer.js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</a:t>
            </a:r>
            <a:endParaRPr/>
          </a:p>
        </p:txBody>
      </p:sp>
      <p:sp>
        <p:nvSpPr>
          <p:cNvPr id="336" name="Google Shape;33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'./Actions'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8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CounterInput</a:t>
            </a: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</p:txBody>
      </p:sp>
      <p:sp>
        <p:nvSpPr>
          <p:cNvPr id="343" name="Google Shape;343;p39"/>
          <p:cNvSpPr txBox="1"/>
          <p:nvPr/>
        </p:nvSpPr>
        <p:spPr>
          <a:xfrm>
            <a:off x="463375" y="3123175"/>
            <a:ext cx="7682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https://redux-toolkit.js.org/tutorials/basic-tutorial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</p:txBody>
      </p:sp>
      <p:sp>
        <p:nvSpPr>
          <p:cNvPr id="349" name="Google Shape;34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Redux get erroneous when dealing with huge application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not easy to create and manage hundreds of actions in any application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may like to create action creator function, some may use action object directly.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may not use type as a key name in action object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Redux Toolkit helped to </a:t>
            </a:r>
            <a:r>
              <a:rPr lang="en"/>
              <a:t>standardize</a:t>
            </a:r>
            <a:r>
              <a:rPr lang="en"/>
              <a:t> the way to use redux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Redux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createStore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Manually create Action Creator functions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Manually created reducer with switch case</a:t>
            </a:r>
            <a:endParaRPr/>
          </a:p>
        </p:txBody>
      </p:sp>
      <p:sp>
        <p:nvSpPr>
          <p:cNvPr id="355" name="Google Shape;355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Redux Toolkit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configureStore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createAction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createReducer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createSlice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Char char="○"/>
            </a:pPr>
            <a:r>
              <a:rPr lang="en"/>
              <a:t>A new feature that accepts an initial state </a:t>
            </a:r>
            <a:r>
              <a:rPr lang="en"/>
              <a:t>and holder reducer and create action creator function itself.</a:t>
            </a:r>
            <a:endParaRPr/>
          </a:p>
        </p:txBody>
      </p:sp>
      <p:sp>
        <p:nvSpPr>
          <p:cNvPr id="356" name="Google Shape;356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vs Redux Toolkit</a:t>
            </a:r>
            <a:endParaRPr/>
          </a:p>
        </p:txBody>
      </p:sp>
      <p:cxnSp>
        <p:nvCxnSpPr>
          <p:cNvPr id="357" name="Google Shape;357;p41"/>
          <p:cNvCxnSpPr/>
          <p:nvPr/>
        </p:nvCxnSpPr>
        <p:spPr>
          <a:xfrm>
            <a:off x="15550" y="807100"/>
            <a:ext cx="911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management in React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334650" y="1307800"/>
            <a:ext cx="1424700" cy="61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630050" y="2298400"/>
            <a:ext cx="1424700" cy="61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2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371375" y="2298400"/>
            <a:ext cx="1424700" cy="61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1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096000" y="3380875"/>
            <a:ext cx="559800" cy="491700"/>
          </a:xfrm>
          <a:prstGeom prst="ellipse">
            <a:avLst/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Sub C-1</a:t>
            </a:r>
            <a:endParaRPr sz="900"/>
          </a:p>
        </p:txBody>
      </p:sp>
      <p:sp>
        <p:nvSpPr>
          <p:cNvPr id="86" name="Google Shape;86;p15"/>
          <p:cNvSpPr/>
          <p:nvPr/>
        </p:nvSpPr>
        <p:spPr>
          <a:xfrm>
            <a:off x="2793727" y="3380875"/>
            <a:ext cx="559800" cy="491700"/>
          </a:xfrm>
          <a:prstGeom prst="ellipse">
            <a:avLst/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Sub C-2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491454" y="3380875"/>
            <a:ext cx="559800" cy="491700"/>
          </a:xfrm>
          <a:prstGeom prst="ellipse">
            <a:avLst/>
          </a:prstGeom>
          <a:solidFill>
            <a:srgbClr val="009668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Sub C-3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463950" y="3380875"/>
            <a:ext cx="559800" cy="491700"/>
          </a:xfrm>
          <a:prstGeom prst="ellipse">
            <a:avLst/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Sub C-a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161677" y="3380875"/>
            <a:ext cx="559800" cy="491700"/>
          </a:xfrm>
          <a:prstGeom prst="ellipse">
            <a:avLst/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Sub C-b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859404" y="3380875"/>
            <a:ext cx="559800" cy="491700"/>
          </a:xfrm>
          <a:prstGeom prst="ellipse">
            <a:avLst/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Sub C-c</a:t>
            </a:r>
            <a:endParaRPr/>
          </a:p>
        </p:txBody>
      </p:sp>
      <p:cxnSp>
        <p:nvCxnSpPr>
          <p:cNvPr id="91" name="Google Shape;91;p15"/>
          <p:cNvCxnSpPr>
            <a:endCxn id="85" idx="0"/>
          </p:cNvCxnSpPr>
          <p:nvPr/>
        </p:nvCxnSpPr>
        <p:spPr>
          <a:xfrm flipH="1">
            <a:off x="2375900" y="2960575"/>
            <a:ext cx="153900" cy="420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84" idx="1"/>
            <a:endCxn id="86" idx="0"/>
          </p:cNvCxnSpPr>
          <p:nvPr/>
        </p:nvCxnSpPr>
        <p:spPr>
          <a:xfrm flipH="1">
            <a:off x="3073525" y="2918200"/>
            <a:ext cx="10200" cy="462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endCxn id="87" idx="0"/>
          </p:cNvCxnSpPr>
          <p:nvPr/>
        </p:nvCxnSpPr>
        <p:spPr>
          <a:xfrm>
            <a:off x="3648054" y="2924875"/>
            <a:ext cx="123300" cy="456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endCxn id="88" idx="0"/>
          </p:cNvCxnSpPr>
          <p:nvPr/>
        </p:nvCxnSpPr>
        <p:spPr>
          <a:xfrm flipH="1">
            <a:off x="4743850" y="2939275"/>
            <a:ext cx="108300" cy="44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83" idx="1"/>
            <a:endCxn id="89" idx="0"/>
          </p:cNvCxnSpPr>
          <p:nvPr/>
        </p:nvCxnSpPr>
        <p:spPr>
          <a:xfrm>
            <a:off x="5342400" y="2918200"/>
            <a:ext cx="99300" cy="462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575" y="1479625"/>
            <a:ext cx="927675" cy="8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07862" y="1377364"/>
            <a:ext cx="994775" cy="8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99725" y="2444600"/>
            <a:ext cx="519375" cy="9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8874687">
            <a:off x="3204227" y="2806405"/>
            <a:ext cx="519372" cy="8257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5"/>
          <p:cNvCxnSpPr/>
          <p:nvPr/>
        </p:nvCxnSpPr>
        <p:spPr>
          <a:xfrm>
            <a:off x="5934054" y="2924875"/>
            <a:ext cx="123300" cy="456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712513">
            <a:off x="6089735" y="2501077"/>
            <a:ext cx="626282" cy="127259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2258950" y="4132657"/>
            <a:ext cx="3850500" cy="56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3019475" y="4224500"/>
            <a:ext cx="3064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Component trigger change in state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2384116" y="4167523"/>
            <a:ext cx="559800" cy="491700"/>
          </a:xfrm>
          <a:prstGeom prst="ellipse">
            <a:avLst/>
          </a:prstGeom>
          <a:solidFill>
            <a:srgbClr val="009668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Sub C-3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712577">
            <a:off x="3635484" y="1813916"/>
            <a:ext cx="432403" cy="8786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5"/>
          <p:cNvCxnSpPr/>
          <p:nvPr/>
        </p:nvCxnSpPr>
        <p:spPr>
          <a:xfrm flipH="1">
            <a:off x="3241375" y="1951975"/>
            <a:ext cx="142500" cy="327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4587825" y="1937725"/>
            <a:ext cx="377700" cy="399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6876575" y="1226625"/>
            <a:ext cx="18213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SIMPLE</a:t>
            </a:r>
            <a:endParaRPr sz="3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App in React - Redux Toolkit</a:t>
            </a:r>
            <a:endParaRPr/>
          </a:p>
        </p:txBody>
      </p:sp>
      <p:sp>
        <p:nvSpPr>
          <p:cNvPr id="363" name="Google Shape;363;p42"/>
          <p:cNvSpPr txBox="1"/>
          <p:nvPr>
            <p:ph type="title"/>
          </p:nvPr>
        </p:nvSpPr>
        <p:spPr>
          <a:xfrm>
            <a:off x="510450" y="30480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Without </a:t>
            </a:r>
            <a:r>
              <a:rPr b="1" lang="en" sz="2400">
                <a:solidFill>
                  <a:schemeClr val="dk2"/>
                </a:solidFill>
              </a:rPr>
              <a:t>createSlice </a:t>
            </a:r>
            <a:r>
              <a:rPr lang="en" sz="2400">
                <a:solidFill>
                  <a:schemeClr val="dk2"/>
                </a:solidFill>
              </a:rPr>
              <a:t>function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 - initiate project</a:t>
            </a:r>
            <a:endParaRPr/>
          </a:p>
        </p:txBody>
      </p:sp>
      <p:sp>
        <p:nvSpPr>
          <p:cNvPr id="369" name="Google Shape;369;p43"/>
          <p:cNvSpPr txBox="1"/>
          <p:nvPr>
            <p:ph idx="1" type="body"/>
          </p:nvPr>
        </p:nvSpPr>
        <p:spPr>
          <a:xfrm>
            <a:off x="311700" y="1334525"/>
            <a:ext cx="8520600" cy="34977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npx create-react-app redux-app-with-toolkit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cd </a:t>
            </a:r>
            <a:r>
              <a:rPr lang="en" sz="2400">
                <a:solidFill>
                  <a:srgbClr val="FF9900"/>
                </a:solidFill>
              </a:rPr>
              <a:t>redux-app-with-toolkit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npm install redux react-redux @reduxjs/toolkit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OR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npx create-react-app redux-app-with-toolkit --template redux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npm start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0" name="Google Shape;370;p43"/>
          <p:cNvSpPr txBox="1"/>
          <p:nvPr>
            <p:ph idx="1" type="body"/>
          </p:nvPr>
        </p:nvSpPr>
        <p:spPr>
          <a:xfrm>
            <a:off x="311700" y="84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Create new project and install redux and redux toolkit library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'./Counter-Reducer'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reducer: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44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Store.js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'./Actions'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6145550" y="1077950"/>
            <a:ext cx="2886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Counter-Reducer.js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0" name="Google Shape;39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'INCREMENT'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'DECREMENT'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46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Actions.js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7"/>
          <p:cNvSpPr txBox="1"/>
          <p:nvPr>
            <p:ph idx="1" type="body"/>
          </p:nvPr>
        </p:nvSpPr>
        <p:spPr>
          <a:xfrm>
            <a:off x="311700" y="954050"/>
            <a:ext cx="85206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'react-dom'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'./components/App'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serviceWorker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'./serviceWorker'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'./components/Store'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React.StrictMode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React.StrictMode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serviceWorker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unregister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47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index.js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47"/>
          <p:cNvSpPr txBox="1"/>
          <p:nvPr/>
        </p:nvSpPr>
        <p:spPr>
          <a:xfrm>
            <a:off x="5078750" y="25257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 CHANGE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'./CounterInput'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CounterOutput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'./CounterOutput'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CounterOutput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48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App.js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" name="Google Shape;407;p48"/>
          <p:cNvSpPr txBox="1"/>
          <p:nvPr/>
        </p:nvSpPr>
        <p:spPr>
          <a:xfrm>
            <a:off x="5078750" y="25257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 CHANGE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CounterOutput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Value: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49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CounterOutput.js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49"/>
          <p:cNvSpPr txBox="1"/>
          <p:nvPr/>
        </p:nvSpPr>
        <p:spPr>
          <a:xfrm>
            <a:off x="5078750" y="25257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 CHANGE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'./Actions'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incrementAmount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setIncrementAmount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&lt;br&gt;</a:t>
            </a:r>
            <a:endParaRPr sz="1050">
              <a:solidFill>
                <a:srgbClr val="8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incrementAmount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setIncrementAmount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&lt;button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incrementByAmount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incrementAmount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||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Add Amount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50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CounterInput.js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50"/>
          <p:cNvSpPr txBox="1"/>
          <p:nvPr/>
        </p:nvSpPr>
        <p:spPr>
          <a:xfrm>
            <a:off x="5078750" y="22971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 CHANGE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App in React - Redux Toolkit</a:t>
            </a:r>
            <a:endParaRPr/>
          </a:p>
        </p:txBody>
      </p:sp>
      <p:sp>
        <p:nvSpPr>
          <p:cNvPr id="429" name="Google Shape;429;p51"/>
          <p:cNvSpPr txBox="1"/>
          <p:nvPr>
            <p:ph type="title"/>
          </p:nvPr>
        </p:nvSpPr>
        <p:spPr>
          <a:xfrm>
            <a:off x="510450" y="30480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With </a:t>
            </a:r>
            <a:r>
              <a:rPr b="1" lang="en" sz="2400">
                <a:solidFill>
                  <a:schemeClr val="dk2"/>
                </a:solidFill>
              </a:rPr>
              <a:t>createSlice </a:t>
            </a:r>
            <a:r>
              <a:rPr lang="en" sz="2400">
                <a:solidFill>
                  <a:schemeClr val="dk2"/>
                </a:solidFill>
              </a:rPr>
              <a:t>function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management in React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566825" y="1226625"/>
            <a:ext cx="24657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COMPLEX</a:t>
            </a:r>
            <a:endParaRPr sz="3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1510798" y="1105495"/>
            <a:ext cx="5590476" cy="2932510"/>
            <a:chOff x="1806600" y="1306276"/>
            <a:chExt cx="4612604" cy="2566299"/>
          </a:xfrm>
        </p:grpSpPr>
        <p:sp>
          <p:nvSpPr>
            <p:cNvPr id="116" name="Google Shape;116;p16"/>
            <p:cNvSpPr/>
            <p:nvPr/>
          </p:nvSpPr>
          <p:spPr>
            <a:xfrm>
              <a:off x="3334650" y="1307800"/>
              <a:ext cx="1424700" cy="619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3A77D"/>
            </a:solidFill>
            <a:ln cap="flat" cmpd="sng" w="9525">
              <a:solidFill>
                <a:srgbClr val="695D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PARENT</a:t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630050" y="2298400"/>
              <a:ext cx="1424700" cy="619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3A77D"/>
            </a:solidFill>
            <a:ln cap="flat" cmpd="sng" w="9525">
              <a:solidFill>
                <a:srgbClr val="695D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CHILD 2</a:t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371375" y="2298400"/>
              <a:ext cx="1424700" cy="619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3A77D"/>
            </a:solidFill>
            <a:ln cap="flat" cmpd="sng" w="9525">
              <a:solidFill>
                <a:srgbClr val="695D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CHILD 1</a:t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096000" y="3380875"/>
              <a:ext cx="559800" cy="491700"/>
            </a:xfrm>
            <a:prstGeom prst="ellipse">
              <a:avLst/>
            </a:prstGeom>
            <a:solidFill>
              <a:srgbClr val="098658"/>
            </a:solidFill>
            <a:ln cap="flat" cmpd="sng" w="9525">
              <a:solidFill>
                <a:srgbClr val="695D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Sub C-1</a:t>
              </a:r>
              <a:endParaRPr sz="900"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793727" y="3380875"/>
              <a:ext cx="559800" cy="491700"/>
            </a:xfrm>
            <a:prstGeom prst="ellipse">
              <a:avLst/>
            </a:prstGeom>
            <a:solidFill>
              <a:srgbClr val="098658"/>
            </a:solidFill>
            <a:ln cap="flat" cmpd="sng" w="9525">
              <a:solidFill>
                <a:srgbClr val="695D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Sub C-2</a:t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463950" y="3380875"/>
              <a:ext cx="559800" cy="491700"/>
            </a:xfrm>
            <a:prstGeom prst="ellipse">
              <a:avLst/>
            </a:prstGeom>
            <a:solidFill>
              <a:srgbClr val="009668"/>
            </a:solidFill>
            <a:ln cap="flat" cmpd="sng" w="9525">
              <a:solidFill>
                <a:srgbClr val="695D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Sub C-a</a:t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161677" y="3380875"/>
              <a:ext cx="559800" cy="491700"/>
            </a:xfrm>
            <a:prstGeom prst="ellipse">
              <a:avLst/>
            </a:prstGeom>
            <a:solidFill>
              <a:srgbClr val="098658"/>
            </a:solidFill>
            <a:ln cap="flat" cmpd="sng" w="9525">
              <a:solidFill>
                <a:srgbClr val="695D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Sub C-b</a:t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5859404" y="3380875"/>
              <a:ext cx="559800" cy="491700"/>
            </a:xfrm>
            <a:prstGeom prst="ellipse">
              <a:avLst/>
            </a:prstGeom>
            <a:solidFill>
              <a:srgbClr val="009668"/>
            </a:solidFill>
            <a:ln cap="flat" cmpd="sng" w="9525">
              <a:solidFill>
                <a:srgbClr val="695D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Sub C-c</a:t>
              </a:r>
              <a:endParaRPr/>
            </a:p>
          </p:txBody>
        </p:sp>
        <p:cxnSp>
          <p:nvCxnSpPr>
            <p:cNvPr id="124" name="Google Shape;124;p16"/>
            <p:cNvCxnSpPr>
              <a:endCxn id="119" idx="0"/>
            </p:cNvCxnSpPr>
            <p:nvPr/>
          </p:nvCxnSpPr>
          <p:spPr>
            <a:xfrm flipH="1">
              <a:off x="2375900" y="2960575"/>
              <a:ext cx="153900" cy="420300"/>
            </a:xfrm>
            <a:prstGeom prst="straightConnector1">
              <a:avLst/>
            </a:prstGeom>
            <a:noFill/>
            <a:ln cap="flat" cmpd="sng" w="9525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" name="Google Shape;125;p16"/>
            <p:cNvCxnSpPr>
              <a:stCxn id="118" idx="1"/>
              <a:endCxn id="120" idx="0"/>
            </p:cNvCxnSpPr>
            <p:nvPr/>
          </p:nvCxnSpPr>
          <p:spPr>
            <a:xfrm flipH="1">
              <a:off x="3073525" y="2918200"/>
              <a:ext cx="10200" cy="462600"/>
            </a:xfrm>
            <a:prstGeom prst="straightConnector1">
              <a:avLst/>
            </a:prstGeom>
            <a:noFill/>
            <a:ln cap="flat" cmpd="sng" w="9525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6" name="Google Shape;126;p16"/>
            <p:cNvCxnSpPr/>
            <p:nvPr/>
          </p:nvCxnSpPr>
          <p:spPr>
            <a:xfrm>
              <a:off x="3648054" y="2924875"/>
              <a:ext cx="123300" cy="456000"/>
            </a:xfrm>
            <a:prstGeom prst="straightConnector1">
              <a:avLst/>
            </a:prstGeom>
            <a:noFill/>
            <a:ln cap="flat" cmpd="sng" w="9525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7" name="Google Shape;127;p16"/>
            <p:cNvCxnSpPr>
              <a:endCxn id="121" idx="0"/>
            </p:cNvCxnSpPr>
            <p:nvPr/>
          </p:nvCxnSpPr>
          <p:spPr>
            <a:xfrm flipH="1">
              <a:off x="4743850" y="2939275"/>
              <a:ext cx="108300" cy="441600"/>
            </a:xfrm>
            <a:prstGeom prst="straightConnector1">
              <a:avLst/>
            </a:prstGeom>
            <a:noFill/>
            <a:ln cap="flat" cmpd="sng" w="9525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16"/>
            <p:cNvCxnSpPr>
              <a:stCxn id="117" idx="1"/>
              <a:endCxn id="122" idx="0"/>
            </p:cNvCxnSpPr>
            <p:nvPr/>
          </p:nvCxnSpPr>
          <p:spPr>
            <a:xfrm>
              <a:off x="5342400" y="2918200"/>
              <a:ext cx="99300" cy="462600"/>
            </a:xfrm>
            <a:prstGeom prst="straightConnector1">
              <a:avLst/>
            </a:prstGeom>
            <a:noFill/>
            <a:ln cap="flat" cmpd="sng" w="9525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29" name="Google Shape;12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47575" y="1479625"/>
              <a:ext cx="927675" cy="8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4607862" y="1377364"/>
              <a:ext cx="994775" cy="8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3768090" y="2520794"/>
              <a:ext cx="451011" cy="96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8874687">
              <a:off x="2518427" y="2806405"/>
              <a:ext cx="519372" cy="8257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3" name="Google Shape;133;p16"/>
            <p:cNvCxnSpPr/>
            <p:nvPr/>
          </p:nvCxnSpPr>
          <p:spPr>
            <a:xfrm>
              <a:off x="5934054" y="2924875"/>
              <a:ext cx="123300" cy="456000"/>
            </a:xfrm>
            <a:prstGeom prst="straightConnector1">
              <a:avLst/>
            </a:prstGeom>
            <a:noFill/>
            <a:ln cap="flat" cmpd="sng" w="9525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34" name="Google Shape;13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712577">
              <a:off x="3635484" y="1813916"/>
              <a:ext cx="432403" cy="87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9365834">
              <a:off x="3428602" y="2862395"/>
              <a:ext cx="300597" cy="742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8874678">
              <a:off x="1970759" y="2821119"/>
              <a:ext cx="432083" cy="742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8554648">
              <a:off x="4906619" y="2861648"/>
              <a:ext cx="434639" cy="75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9095597">
              <a:off x="5616621" y="2884348"/>
              <a:ext cx="459968" cy="69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8554635">
              <a:off x="4479286" y="2873837"/>
              <a:ext cx="361591" cy="676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6"/>
            <p:cNvSpPr/>
            <p:nvPr/>
          </p:nvSpPr>
          <p:spPr>
            <a:xfrm>
              <a:off x="3479527" y="3380875"/>
              <a:ext cx="559800" cy="491700"/>
            </a:xfrm>
            <a:prstGeom prst="ellipse">
              <a:avLst/>
            </a:prstGeom>
            <a:solidFill>
              <a:srgbClr val="009668"/>
            </a:solidFill>
            <a:ln cap="flat" cmpd="sng" w="9525">
              <a:solidFill>
                <a:srgbClr val="695D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Sub C-3</a:t>
              </a:r>
              <a:endParaRPr/>
            </a:p>
          </p:txBody>
        </p:sp>
      </p:grpSp>
      <p:sp>
        <p:nvSpPr>
          <p:cNvPr id="141" name="Google Shape;141;p16"/>
          <p:cNvSpPr txBox="1"/>
          <p:nvPr/>
        </p:nvSpPr>
        <p:spPr>
          <a:xfrm>
            <a:off x="311700" y="4238125"/>
            <a:ext cx="85206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50" u="sng">
                <a:latin typeface="Open Sans"/>
                <a:ea typeface="Open Sans"/>
                <a:cs typeface="Open Sans"/>
                <a:sym typeface="Open Sans"/>
              </a:rPr>
              <a:t>When there so many state transitions - Management become very difficult</a:t>
            </a:r>
            <a:endParaRPr sz="1750" u="sng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p16"/>
          <p:cNvCxnSpPr/>
          <p:nvPr/>
        </p:nvCxnSpPr>
        <p:spPr>
          <a:xfrm flipH="1">
            <a:off x="3027625" y="1837975"/>
            <a:ext cx="427500" cy="434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/>
          <p:nvPr/>
        </p:nvCxnSpPr>
        <p:spPr>
          <a:xfrm>
            <a:off x="5022400" y="1837975"/>
            <a:ext cx="249300" cy="384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48750" y="2453125"/>
            <a:ext cx="756250" cy="11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900" y="2453125"/>
            <a:ext cx="546625" cy="12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00729">
            <a:off x="4381396" y="1615034"/>
            <a:ext cx="514508" cy="100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'./Actions'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52"/>
          <p:cNvSpPr txBox="1"/>
          <p:nvPr/>
        </p:nvSpPr>
        <p:spPr>
          <a:xfrm>
            <a:off x="6145550" y="1077950"/>
            <a:ext cx="2886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Counter-Reducer.js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7" name="Google Shape;437;p52"/>
          <p:cNvSpPr txBox="1"/>
          <p:nvPr/>
        </p:nvSpPr>
        <p:spPr>
          <a:xfrm>
            <a:off x="6376075" y="1654600"/>
            <a:ext cx="2456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the file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8" name="Google Shape;438;p52"/>
          <p:cNvSpPr/>
          <p:nvPr/>
        </p:nvSpPr>
        <p:spPr>
          <a:xfrm>
            <a:off x="6786950" y="2279825"/>
            <a:ext cx="1093500" cy="11400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3"/>
          <p:cNvSpPr txBox="1"/>
          <p:nvPr>
            <p:ph idx="1" type="body"/>
          </p:nvPr>
        </p:nvSpPr>
        <p:spPr>
          <a:xfrm>
            <a:off x="311700" y="843350"/>
            <a:ext cx="85206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counterSlice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'counter'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counterSlice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selectCount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counterSlice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53"/>
          <p:cNvSpPr txBox="1"/>
          <p:nvPr/>
        </p:nvSpPr>
        <p:spPr>
          <a:xfrm>
            <a:off x="6145550" y="1077950"/>
            <a:ext cx="2886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Counter-Slice</a:t>
            </a: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6" name="Google Shape;446;p53"/>
          <p:cNvSpPr txBox="1"/>
          <p:nvPr/>
        </p:nvSpPr>
        <p:spPr>
          <a:xfrm>
            <a:off x="6607775" y="1812875"/>
            <a:ext cx="2000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File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7" name="Google Shape;447;p53"/>
          <p:cNvSpPr/>
          <p:nvPr/>
        </p:nvSpPr>
        <p:spPr>
          <a:xfrm flipH="1" rot="9292296">
            <a:off x="6819506" y="2367902"/>
            <a:ext cx="1182626" cy="407711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'./Counter-Slice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reducer: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counterReducer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p54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Store.js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5" name="Google Shape;455;p54"/>
          <p:cNvSpPr txBox="1"/>
          <p:nvPr/>
        </p:nvSpPr>
        <p:spPr>
          <a:xfrm>
            <a:off x="5667750" y="1818325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ONLY </a:t>
            </a: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CHANGE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56" name="Google Shape;456;p54"/>
          <p:cNvCxnSpPr/>
          <p:nvPr/>
        </p:nvCxnSpPr>
        <p:spPr>
          <a:xfrm rot="10800000">
            <a:off x="3642325" y="1742350"/>
            <a:ext cx="20943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'INCREMENT'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createAction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'DECREMENT'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55"/>
          <p:cNvSpPr txBox="1"/>
          <p:nvPr/>
        </p:nvSpPr>
        <p:spPr>
          <a:xfrm>
            <a:off x="6376075" y="1077950"/>
            <a:ext cx="2557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Actions.js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4" name="Google Shape;464;p55"/>
          <p:cNvSpPr txBox="1"/>
          <p:nvPr/>
        </p:nvSpPr>
        <p:spPr>
          <a:xfrm>
            <a:off x="6376075" y="1654600"/>
            <a:ext cx="2456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the file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5" name="Google Shape;465;p55"/>
          <p:cNvSpPr/>
          <p:nvPr/>
        </p:nvSpPr>
        <p:spPr>
          <a:xfrm>
            <a:off x="6786950" y="2279825"/>
            <a:ext cx="1093500" cy="11400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6"/>
          <p:cNvSpPr txBox="1"/>
          <p:nvPr>
            <p:ph idx="1" type="body"/>
          </p:nvPr>
        </p:nvSpPr>
        <p:spPr>
          <a:xfrm>
            <a:off x="311700" y="954050"/>
            <a:ext cx="85206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'react-dom'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'./components/App'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serviceWorker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'./serviceWorker'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'./components/Store'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React.StrictMode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React.StrictMode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serviceWorker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unregister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56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index.js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3" name="Google Shape;473;p56"/>
          <p:cNvSpPr txBox="1"/>
          <p:nvPr/>
        </p:nvSpPr>
        <p:spPr>
          <a:xfrm>
            <a:off x="5078750" y="25257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 CHANGE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'./CounterInput'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CounterOutput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'./CounterOutput'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CounterOutput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57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App.js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1" name="Google Shape;481;p57"/>
          <p:cNvSpPr txBox="1"/>
          <p:nvPr/>
        </p:nvSpPr>
        <p:spPr>
          <a:xfrm>
            <a:off x="5078750" y="25257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 CHANGE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CounterOutput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Value: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58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CounterOutput.js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9" name="Google Shape;489;p58"/>
          <p:cNvSpPr txBox="1"/>
          <p:nvPr/>
        </p:nvSpPr>
        <p:spPr>
          <a:xfrm>
            <a:off x="5078750" y="25257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 CHANGE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'./Actions'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59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CounterInput.js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7" name="Google Shape;497;p59"/>
          <p:cNvSpPr txBox="1"/>
          <p:nvPr/>
        </p:nvSpPr>
        <p:spPr>
          <a:xfrm>
            <a:off x="5708825" y="2297150"/>
            <a:ext cx="215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 CHANGE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Thunk (Redux thunk)</a:t>
            </a:r>
            <a:endParaRPr/>
          </a:p>
        </p:txBody>
      </p:sp>
      <p:sp>
        <p:nvSpPr>
          <p:cNvPr id="503" name="Google Shape;503;p60"/>
          <p:cNvSpPr txBox="1"/>
          <p:nvPr>
            <p:ph type="title"/>
          </p:nvPr>
        </p:nvSpPr>
        <p:spPr>
          <a:xfrm>
            <a:off x="510450" y="30480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 middleware to handle API request or business logic before state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 - </a:t>
            </a:r>
            <a:r>
              <a:rPr b="1" lang="en" sz="23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createAsyncThunk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1"/>
          <p:cNvSpPr txBox="1"/>
          <p:nvPr>
            <p:ph idx="1" type="body"/>
          </p:nvPr>
        </p:nvSpPr>
        <p:spPr>
          <a:xfrm>
            <a:off x="311700" y="843350"/>
            <a:ext cx="85206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fetchRandomNumber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'numbers/fetchRandomNumber'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'/api/randomnumber'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...keep the data of the file till following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extraReducers: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fetchRandomNumber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.fulfilled]: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action.payload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2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.keep the remaining data of the file as it is</a:t>
            </a:r>
            <a:endParaRPr sz="22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61"/>
          <p:cNvSpPr txBox="1"/>
          <p:nvPr/>
        </p:nvSpPr>
        <p:spPr>
          <a:xfrm>
            <a:off x="6145550" y="1077950"/>
            <a:ext cx="2886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Counter-Slice.js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Redux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 - </a:t>
            </a:r>
            <a:r>
              <a:rPr b="1" lang="en" sz="23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createAsyncThunk</a:t>
            </a:r>
            <a:endParaRPr/>
          </a:p>
        </p:txBody>
      </p:sp>
      <p:sp>
        <p:nvSpPr>
          <p:cNvPr id="516" name="Google Shape;516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incrementAction,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fetchRandomNumber</a:t>
            </a:r>
            <a:r>
              <a:rPr b="1"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'./Actions'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incrementAction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decrementAction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fetchRandomNumber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 from server</a:t>
            </a:r>
            <a:r>
              <a:rPr b="1"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b="1"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Google Shape;517;p62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CounterInput.js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Mirage js</a:t>
            </a:r>
            <a:endParaRPr/>
          </a:p>
        </p:txBody>
      </p:sp>
      <p:sp>
        <p:nvSpPr>
          <p:cNvPr id="523" name="Google Shape;523;p63"/>
          <p:cNvSpPr txBox="1"/>
          <p:nvPr>
            <p:ph type="title"/>
          </p:nvPr>
        </p:nvSpPr>
        <p:spPr>
          <a:xfrm>
            <a:off x="510450" y="30480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npm install miragejs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 - </a:t>
            </a:r>
            <a:r>
              <a:rPr b="1" lang="en" sz="23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createAsyncThunk - Miragejs</a:t>
            </a:r>
            <a:endParaRPr/>
          </a:p>
        </p:txBody>
      </p:sp>
      <p:sp>
        <p:nvSpPr>
          <p:cNvPr id="529" name="Google Shape;529;p64"/>
          <p:cNvSpPr txBox="1"/>
          <p:nvPr>
            <p:ph idx="1" type="body"/>
          </p:nvPr>
        </p:nvSpPr>
        <p:spPr>
          <a:xfrm>
            <a:off x="311700" y="843350"/>
            <a:ext cx="85206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'miragejs'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makeServer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= {})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'/api/randomnumber'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ceil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*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64"/>
          <p:cNvSpPr txBox="1"/>
          <p:nvPr/>
        </p:nvSpPr>
        <p:spPr>
          <a:xfrm>
            <a:off x="6145550" y="1077950"/>
            <a:ext cx="2886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1" name="Google Shape;531;p64"/>
          <p:cNvSpPr txBox="1"/>
          <p:nvPr/>
        </p:nvSpPr>
        <p:spPr>
          <a:xfrm>
            <a:off x="6607775" y="1812875"/>
            <a:ext cx="2000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File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2" name="Google Shape;532;p64"/>
          <p:cNvSpPr/>
          <p:nvPr/>
        </p:nvSpPr>
        <p:spPr>
          <a:xfrm flipH="1" rot="9292296">
            <a:off x="6819506" y="2367902"/>
            <a:ext cx="1182626" cy="407711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Toolkit - </a:t>
            </a:r>
            <a:r>
              <a:rPr b="1" lang="en" sz="23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createAsyncThunk - Miragejs</a:t>
            </a:r>
            <a:endParaRPr/>
          </a:p>
        </p:txBody>
      </p:sp>
      <p:sp>
        <p:nvSpPr>
          <p:cNvPr id="538" name="Google Shape;538;p65"/>
          <p:cNvSpPr txBox="1"/>
          <p:nvPr>
            <p:ph idx="1" type="body"/>
          </p:nvPr>
        </p:nvSpPr>
        <p:spPr>
          <a:xfrm>
            <a:off x="311700" y="1010175"/>
            <a:ext cx="85206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'./CounterInput'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CounterOutput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'./CounterOutput'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makeServer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'./server'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makeServer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environment: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'development'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CounterOutput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CounterInput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65"/>
          <p:cNvSpPr txBox="1"/>
          <p:nvPr/>
        </p:nvSpPr>
        <p:spPr>
          <a:xfrm>
            <a:off x="6145550" y="1077950"/>
            <a:ext cx="278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App.js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545" name="Google Shape;545;p66">
            <a:hlinkClick r:id="rId3"/>
          </p:cNvPr>
          <p:cNvSpPr txBox="1"/>
          <p:nvPr/>
        </p:nvSpPr>
        <p:spPr>
          <a:xfrm>
            <a:off x="228600" y="3810000"/>
            <a:ext cx="8343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https://github.com/aamirpinger/react-redux-toolkit-async-thunk</a:t>
            </a:r>
            <a:endParaRPr sz="2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6" name="Google Shape;546;p66"/>
          <p:cNvSpPr txBox="1"/>
          <p:nvPr/>
        </p:nvSpPr>
        <p:spPr>
          <a:xfrm>
            <a:off x="228600" y="3277625"/>
            <a:ext cx="5278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Code Repository:</a:t>
            </a:r>
            <a:endParaRPr sz="2800" u="sng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2560025" y="527605"/>
            <a:ext cx="5238475" cy="2731275"/>
          </a:xfrm>
          <a:custGeom>
            <a:rect b="b" l="l" r="r" t="t"/>
            <a:pathLst>
              <a:path extrusionOk="0" h="109251" w="209539">
                <a:moveTo>
                  <a:pt x="164783" y="109251"/>
                </a:moveTo>
                <a:cubicBezTo>
                  <a:pt x="172189" y="104396"/>
                  <a:pt x="207500" y="97873"/>
                  <a:pt x="209216" y="80120"/>
                </a:cubicBezTo>
                <a:cubicBezTo>
                  <a:pt x="210933" y="62367"/>
                  <a:pt x="205881" y="12932"/>
                  <a:pt x="175082" y="2731"/>
                </a:cubicBezTo>
                <a:cubicBezTo>
                  <a:pt x="144283" y="-7470"/>
                  <a:pt x="53603" y="13864"/>
                  <a:pt x="24423" y="18915"/>
                </a:cubicBezTo>
                <a:cubicBezTo>
                  <a:pt x="-4757" y="23966"/>
                  <a:pt x="4071" y="30685"/>
                  <a:pt x="0" y="33039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58" name="Google Shape;158;p18"/>
          <p:cNvCxnSpPr>
            <a:stCxn id="159" idx="1"/>
          </p:cNvCxnSpPr>
          <p:nvPr/>
        </p:nvCxnSpPr>
        <p:spPr>
          <a:xfrm rot="10800000">
            <a:off x="2787979" y="2272983"/>
            <a:ext cx="499500" cy="102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8"/>
          <p:cNvSpPr/>
          <p:nvPr/>
        </p:nvSpPr>
        <p:spPr>
          <a:xfrm>
            <a:off x="4444148" y="1155400"/>
            <a:ext cx="1424700" cy="61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5739548" y="2146000"/>
            <a:ext cx="1424700" cy="61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2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480873" y="2146000"/>
            <a:ext cx="1424700" cy="61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1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3205498" y="3228475"/>
            <a:ext cx="559800" cy="491700"/>
          </a:xfrm>
          <a:prstGeom prst="ellipse">
            <a:avLst/>
          </a:prstGeom>
          <a:solidFill>
            <a:srgbClr val="009668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Sub C-1</a:t>
            </a:r>
            <a:endParaRPr sz="900"/>
          </a:p>
        </p:txBody>
      </p:sp>
      <p:sp>
        <p:nvSpPr>
          <p:cNvPr id="163" name="Google Shape;163;p18"/>
          <p:cNvSpPr/>
          <p:nvPr/>
        </p:nvSpPr>
        <p:spPr>
          <a:xfrm>
            <a:off x="3903225" y="3228475"/>
            <a:ext cx="559800" cy="491700"/>
          </a:xfrm>
          <a:prstGeom prst="ellipse">
            <a:avLst/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Sub C-2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600952" y="3228475"/>
            <a:ext cx="559800" cy="491700"/>
          </a:xfrm>
          <a:prstGeom prst="ellipse">
            <a:avLst/>
          </a:prstGeom>
          <a:solidFill>
            <a:srgbClr val="009668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Sub C-3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5573448" y="3228475"/>
            <a:ext cx="559800" cy="491700"/>
          </a:xfrm>
          <a:prstGeom prst="ellipse">
            <a:avLst/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Sub C-a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6271175" y="3228475"/>
            <a:ext cx="559800" cy="491700"/>
          </a:xfrm>
          <a:prstGeom prst="ellipse">
            <a:avLst/>
          </a:prstGeom>
          <a:solidFill>
            <a:srgbClr val="009668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Sub C-b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6968902" y="3228475"/>
            <a:ext cx="559800" cy="491700"/>
          </a:xfrm>
          <a:prstGeom prst="ellipse">
            <a:avLst/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Sub C-c</a:t>
            </a:r>
            <a:endParaRPr/>
          </a:p>
        </p:txBody>
      </p:sp>
      <p:cxnSp>
        <p:nvCxnSpPr>
          <p:cNvPr id="168" name="Google Shape;168;p18"/>
          <p:cNvCxnSpPr>
            <a:endCxn id="159" idx="0"/>
          </p:cNvCxnSpPr>
          <p:nvPr/>
        </p:nvCxnSpPr>
        <p:spPr>
          <a:xfrm flipH="1">
            <a:off x="3485398" y="2808175"/>
            <a:ext cx="153900" cy="420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>
            <a:stCxn id="162" idx="1"/>
            <a:endCxn id="163" idx="0"/>
          </p:cNvCxnSpPr>
          <p:nvPr/>
        </p:nvCxnSpPr>
        <p:spPr>
          <a:xfrm flipH="1">
            <a:off x="4183023" y="2765800"/>
            <a:ext cx="10200" cy="462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>
            <a:endCxn id="164" idx="0"/>
          </p:cNvCxnSpPr>
          <p:nvPr/>
        </p:nvCxnSpPr>
        <p:spPr>
          <a:xfrm>
            <a:off x="4757552" y="2772475"/>
            <a:ext cx="123300" cy="456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8"/>
          <p:cNvCxnSpPr>
            <a:endCxn id="165" idx="0"/>
          </p:cNvCxnSpPr>
          <p:nvPr/>
        </p:nvCxnSpPr>
        <p:spPr>
          <a:xfrm flipH="1">
            <a:off x="5853348" y="2786875"/>
            <a:ext cx="108300" cy="44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8"/>
          <p:cNvCxnSpPr>
            <a:stCxn id="161" idx="1"/>
            <a:endCxn id="166" idx="0"/>
          </p:cNvCxnSpPr>
          <p:nvPr/>
        </p:nvCxnSpPr>
        <p:spPr>
          <a:xfrm>
            <a:off x="6451898" y="2765800"/>
            <a:ext cx="99300" cy="462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7043552" y="2772475"/>
            <a:ext cx="123300" cy="456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8"/>
          <p:cNvCxnSpPr/>
          <p:nvPr/>
        </p:nvCxnSpPr>
        <p:spPr>
          <a:xfrm flipH="1">
            <a:off x="4350873" y="1799575"/>
            <a:ext cx="142500" cy="327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5697323" y="1785325"/>
            <a:ext cx="377700" cy="399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8"/>
          <p:cNvSpPr/>
          <p:nvPr/>
        </p:nvSpPr>
        <p:spPr>
          <a:xfrm>
            <a:off x="1615298" y="1329375"/>
            <a:ext cx="1303800" cy="940500"/>
          </a:xfrm>
          <a:prstGeom prst="can">
            <a:avLst>
              <a:gd fmla="val 25000" name="adj"/>
            </a:avLst>
          </a:prstGeom>
          <a:solidFill>
            <a:srgbClr val="FF9800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cxnSp>
        <p:nvCxnSpPr>
          <p:cNvPr id="177" name="Google Shape;177;p18"/>
          <p:cNvCxnSpPr>
            <a:stCxn id="164" idx="2"/>
          </p:cNvCxnSpPr>
          <p:nvPr/>
        </p:nvCxnSpPr>
        <p:spPr>
          <a:xfrm rot="10800000">
            <a:off x="2918852" y="2241325"/>
            <a:ext cx="1682100" cy="123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8"/>
          <p:cNvSpPr/>
          <p:nvPr/>
        </p:nvSpPr>
        <p:spPr>
          <a:xfrm>
            <a:off x="2625373" y="2222050"/>
            <a:ext cx="585700" cy="1301525"/>
          </a:xfrm>
          <a:custGeom>
            <a:rect b="b" l="l" r="r" t="t"/>
            <a:pathLst>
              <a:path extrusionOk="0" h="52061" w="23428">
                <a:moveTo>
                  <a:pt x="0" y="0"/>
                </a:moveTo>
                <a:cubicBezTo>
                  <a:pt x="950" y="2565"/>
                  <a:pt x="3409" y="7803"/>
                  <a:pt x="5699" y="15387"/>
                </a:cubicBezTo>
                <a:cubicBezTo>
                  <a:pt x="7989" y="22972"/>
                  <a:pt x="10784" y="39395"/>
                  <a:pt x="13739" y="45507"/>
                </a:cubicBezTo>
                <a:cubicBezTo>
                  <a:pt x="16694" y="51619"/>
                  <a:pt x="21813" y="50969"/>
                  <a:pt x="23428" y="5206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9" name="Google Shape;179;p18"/>
          <p:cNvSpPr/>
          <p:nvPr/>
        </p:nvSpPr>
        <p:spPr>
          <a:xfrm>
            <a:off x="2940348" y="1524033"/>
            <a:ext cx="740900" cy="638850"/>
          </a:xfrm>
          <a:custGeom>
            <a:rect b="b" l="l" r="r" t="t"/>
            <a:pathLst>
              <a:path extrusionOk="0" h="25554" w="29636">
                <a:moveTo>
                  <a:pt x="0" y="478"/>
                </a:moveTo>
                <a:cubicBezTo>
                  <a:pt x="3230" y="811"/>
                  <a:pt x="14438" y="-1706"/>
                  <a:pt x="19377" y="2473"/>
                </a:cubicBezTo>
                <a:cubicBezTo>
                  <a:pt x="24316" y="6652"/>
                  <a:pt x="27926" y="21707"/>
                  <a:pt x="29636" y="2555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0" name="Google Shape;180;p18"/>
          <p:cNvSpPr/>
          <p:nvPr/>
        </p:nvSpPr>
        <p:spPr>
          <a:xfrm>
            <a:off x="2804998" y="918949"/>
            <a:ext cx="4010800" cy="1229700"/>
          </a:xfrm>
          <a:custGeom>
            <a:rect b="b" l="l" r="r" t="t"/>
            <a:pathLst>
              <a:path extrusionOk="0" h="49188" w="160432">
                <a:moveTo>
                  <a:pt x="0" y="18412"/>
                </a:moveTo>
                <a:cubicBezTo>
                  <a:pt x="12633" y="15563"/>
                  <a:pt x="53097" y="3262"/>
                  <a:pt x="75799" y="1315"/>
                </a:cubicBezTo>
                <a:cubicBezTo>
                  <a:pt x="98501" y="-632"/>
                  <a:pt x="122105" y="-1250"/>
                  <a:pt x="136210" y="6729"/>
                </a:cubicBezTo>
                <a:cubicBezTo>
                  <a:pt x="150316" y="14708"/>
                  <a:pt x="156395" y="42112"/>
                  <a:pt x="160432" y="4918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1" name="Google Shape;181;p18"/>
          <p:cNvSpPr/>
          <p:nvPr/>
        </p:nvSpPr>
        <p:spPr>
          <a:xfrm>
            <a:off x="2911848" y="1269469"/>
            <a:ext cx="1531675" cy="180175"/>
          </a:xfrm>
          <a:custGeom>
            <a:rect b="b" l="l" r="r" t="t"/>
            <a:pathLst>
              <a:path extrusionOk="0" h="7207" w="61267">
                <a:moveTo>
                  <a:pt x="0" y="7207"/>
                </a:moveTo>
                <a:cubicBezTo>
                  <a:pt x="7314" y="6067"/>
                  <a:pt x="33673" y="1413"/>
                  <a:pt x="43884" y="368"/>
                </a:cubicBezTo>
                <a:cubicBezTo>
                  <a:pt x="54095" y="-677"/>
                  <a:pt x="58370" y="843"/>
                  <a:pt x="61267" y="93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182" name="Google Shape;182;p18"/>
          <p:cNvGrpSpPr/>
          <p:nvPr/>
        </p:nvGrpSpPr>
        <p:grpSpPr>
          <a:xfrm>
            <a:off x="1826955" y="2222050"/>
            <a:ext cx="5366250" cy="2646775"/>
            <a:chOff x="1826955" y="2222050"/>
            <a:chExt cx="5366250" cy="2646775"/>
          </a:xfrm>
        </p:grpSpPr>
        <p:sp>
          <p:nvSpPr>
            <p:cNvPr id="183" name="Google Shape;183;p18"/>
            <p:cNvSpPr/>
            <p:nvPr/>
          </p:nvSpPr>
          <p:spPr>
            <a:xfrm>
              <a:off x="1826955" y="2276875"/>
              <a:ext cx="5366250" cy="2591950"/>
            </a:xfrm>
            <a:custGeom>
              <a:rect b="b" l="l" r="r" t="t"/>
              <a:pathLst>
                <a:path extrusionOk="0" h="103678" w="214650">
                  <a:moveTo>
                    <a:pt x="938" y="0"/>
                  </a:moveTo>
                  <a:cubicBezTo>
                    <a:pt x="4642" y="17050"/>
                    <a:pt x="-12455" y="92457"/>
                    <a:pt x="23164" y="102300"/>
                  </a:cubicBezTo>
                  <a:cubicBezTo>
                    <a:pt x="58783" y="112144"/>
                    <a:pt x="182736" y="66268"/>
                    <a:pt x="214650" y="5906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84" name="Google Shape;184;p18"/>
            <p:cNvSpPr/>
            <p:nvPr/>
          </p:nvSpPr>
          <p:spPr>
            <a:xfrm>
              <a:off x="1950123" y="2269750"/>
              <a:ext cx="4473850" cy="2453600"/>
            </a:xfrm>
            <a:custGeom>
              <a:rect b="b" l="l" r="r" t="t"/>
              <a:pathLst>
                <a:path extrusionOk="0" h="98144" w="178954">
                  <a:moveTo>
                    <a:pt x="0" y="0"/>
                  </a:moveTo>
                  <a:cubicBezTo>
                    <a:pt x="4274" y="16100"/>
                    <a:pt x="-4180" y="86818"/>
                    <a:pt x="25646" y="96601"/>
                  </a:cubicBezTo>
                  <a:cubicBezTo>
                    <a:pt x="55472" y="106385"/>
                    <a:pt x="153403" y="65018"/>
                    <a:pt x="178954" y="5870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85" name="Google Shape;185;p18"/>
            <p:cNvSpPr/>
            <p:nvPr/>
          </p:nvSpPr>
          <p:spPr>
            <a:xfrm>
              <a:off x="2192348" y="2312500"/>
              <a:ext cx="3618975" cy="2148450"/>
            </a:xfrm>
            <a:custGeom>
              <a:rect b="b" l="l" r="r" t="t"/>
              <a:pathLst>
                <a:path extrusionOk="0" h="85938" w="144759">
                  <a:moveTo>
                    <a:pt x="0" y="0"/>
                  </a:moveTo>
                  <a:cubicBezTo>
                    <a:pt x="4179" y="14010"/>
                    <a:pt x="950" y="74374"/>
                    <a:pt x="25076" y="84062"/>
                  </a:cubicBezTo>
                  <a:cubicBezTo>
                    <a:pt x="49203" y="93751"/>
                    <a:pt x="124812" y="62453"/>
                    <a:pt x="144759" y="5813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86" name="Google Shape;186;p18"/>
            <p:cNvSpPr/>
            <p:nvPr/>
          </p:nvSpPr>
          <p:spPr>
            <a:xfrm>
              <a:off x="2320573" y="2298250"/>
              <a:ext cx="2564625" cy="1895075"/>
            </a:xfrm>
            <a:custGeom>
              <a:rect b="b" l="l" r="r" t="t"/>
              <a:pathLst>
                <a:path extrusionOk="0" h="75803" w="102585">
                  <a:moveTo>
                    <a:pt x="0" y="0"/>
                  </a:moveTo>
                  <a:cubicBezTo>
                    <a:pt x="950" y="2565"/>
                    <a:pt x="1425" y="2991"/>
                    <a:pt x="5699" y="15387"/>
                  </a:cubicBezTo>
                  <a:cubicBezTo>
                    <a:pt x="9973" y="27783"/>
                    <a:pt x="9498" y="67345"/>
                    <a:pt x="25646" y="74374"/>
                  </a:cubicBezTo>
                  <a:cubicBezTo>
                    <a:pt x="41794" y="81403"/>
                    <a:pt x="89762" y="60363"/>
                    <a:pt x="102585" y="5756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87" name="Google Shape;187;p18"/>
            <p:cNvSpPr/>
            <p:nvPr/>
          </p:nvSpPr>
          <p:spPr>
            <a:xfrm>
              <a:off x="2472973" y="2222050"/>
              <a:ext cx="1706950" cy="1783625"/>
            </a:xfrm>
            <a:custGeom>
              <a:rect b="b" l="l" r="r" t="t"/>
              <a:pathLst>
                <a:path extrusionOk="0" h="71345" w="68278">
                  <a:moveTo>
                    <a:pt x="0" y="0"/>
                  </a:moveTo>
                  <a:cubicBezTo>
                    <a:pt x="950" y="2565"/>
                    <a:pt x="1633" y="3861"/>
                    <a:pt x="5699" y="15387"/>
                  </a:cubicBezTo>
                  <a:cubicBezTo>
                    <a:pt x="9765" y="26913"/>
                    <a:pt x="13964" y="61574"/>
                    <a:pt x="24394" y="69158"/>
                  </a:cubicBezTo>
                  <a:cubicBezTo>
                    <a:pt x="34824" y="76743"/>
                    <a:pt x="60964" y="62271"/>
                    <a:pt x="68278" y="60894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265500" y="2186700"/>
            <a:ext cx="4045200" cy="7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Redux?</a:t>
            </a:r>
            <a:endParaRPr/>
          </a:p>
        </p:txBody>
      </p:sp>
      <p:sp>
        <p:nvSpPr>
          <p:cNvPr id="193" name="Google Shape;19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IT’S ALL ABOUT STATE MANAGEMENT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- Flow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11700" y="904500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Provider: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wrapper that will make the central store to all component tree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Store: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central location that holds state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Reducer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component that is only allow to change the state, there can be many reducers e.g. customerReducer, itemReducer, studentReducer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simple JS object that inform Reducer what part of state need to be changed and what type of change to carry out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Dispatch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 function that carries an action from react component to reducer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/>
          <p:nvPr/>
        </p:nvSpPr>
        <p:spPr>
          <a:xfrm>
            <a:off x="210625" y="1234375"/>
            <a:ext cx="3122400" cy="12858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</a:rPr>
              <a:t>A simple React </a:t>
            </a:r>
            <a:r>
              <a:rPr b="1" lang="en" sz="1800">
                <a:solidFill>
                  <a:srgbClr val="5B0F00"/>
                </a:solidFill>
              </a:rPr>
              <a:t>COMPONENT</a:t>
            </a:r>
            <a:endParaRPr b="1" sz="1800">
              <a:solidFill>
                <a:srgbClr val="5B0F00"/>
              </a:solidFill>
            </a:endParaRPr>
          </a:p>
        </p:txBody>
      </p:sp>
      <p:grpSp>
        <p:nvGrpSpPr>
          <p:cNvPr id="205" name="Google Shape;205;p21"/>
          <p:cNvGrpSpPr/>
          <p:nvPr/>
        </p:nvGrpSpPr>
        <p:grpSpPr>
          <a:xfrm>
            <a:off x="5717900" y="2167675"/>
            <a:ext cx="1378125" cy="1285800"/>
            <a:chOff x="5717900" y="2167675"/>
            <a:chExt cx="1378125" cy="1285800"/>
          </a:xfrm>
        </p:grpSpPr>
        <p:sp>
          <p:nvSpPr>
            <p:cNvPr id="206" name="Google Shape;206;p21"/>
            <p:cNvSpPr/>
            <p:nvPr/>
          </p:nvSpPr>
          <p:spPr>
            <a:xfrm flipH="1" rot="-5400000">
              <a:off x="5930525" y="2287975"/>
              <a:ext cx="1285800" cy="1045200"/>
            </a:xfrm>
            <a:prstGeom prst="bentUpArrow">
              <a:avLst>
                <a:gd fmla="val 9103" name="adj1"/>
                <a:gd fmla="val 15944" name="adj2"/>
                <a:gd fmla="val 23603" name="adj3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 txBox="1"/>
            <p:nvPr/>
          </p:nvSpPr>
          <p:spPr>
            <a:xfrm>
              <a:off x="5717900" y="2307075"/>
              <a:ext cx="12384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pen Sans"/>
                  <a:ea typeface="Open Sans"/>
                  <a:cs typeface="Open Sans"/>
                  <a:sym typeface="Open Sans"/>
                </a:rPr>
                <a:t>Returns new state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8" name="Google Shape;208;p21"/>
          <p:cNvGrpSpPr/>
          <p:nvPr/>
        </p:nvGrpSpPr>
        <p:grpSpPr>
          <a:xfrm>
            <a:off x="2975350" y="1543050"/>
            <a:ext cx="2120525" cy="1651955"/>
            <a:chOff x="2975350" y="1543050"/>
            <a:chExt cx="2120525" cy="1651955"/>
          </a:xfrm>
        </p:grpSpPr>
        <p:sp>
          <p:nvSpPr>
            <p:cNvPr id="209" name="Google Shape;209;p21"/>
            <p:cNvSpPr/>
            <p:nvPr/>
          </p:nvSpPr>
          <p:spPr>
            <a:xfrm rot="-3038801">
              <a:off x="3645440" y="1645180"/>
              <a:ext cx="170320" cy="1815349"/>
            </a:xfrm>
            <a:prstGeom prst="upArrow">
              <a:avLst>
                <a:gd fmla="val 50000" name="adj1"/>
                <a:gd fmla="val 105768" name="adj2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 txBox="1"/>
            <p:nvPr/>
          </p:nvSpPr>
          <p:spPr>
            <a:xfrm>
              <a:off x="3414675" y="1543050"/>
              <a:ext cx="1681200" cy="11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pen Sans"/>
                  <a:ea typeface="Open Sans"/>
                  <a:cs typeface="Open Sans"/>
                  <a:sym typeface="Open Sans"/>
                </a:rPr>
                <a:t>Component get updated with new state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1" name="Google Shape;211;p21"/>
          <p:cNvGrpSpPr/>
          <p:nvPr/>
        </p:nvGrpSpPr>
        <p:grpSpPr>
          <a:xfrm>
            <a:off x="2609850" y="3720325"/>
            <a:ext cx="1724100" cy="790500"/>
            <a:chOff x="2609850" y="3720325"/>
            <a:chExt cx="1724100" cy="790500"/>
          </a:xfrm>
        </p:grpSpPr>
        <p:sp>
          <p:nvSpPr>
            <p:cNvPr id="212" name="Google Shape;212;p21"/>
            <p:cNvSpPr/>
            <p:nvPr/>
          </p:nvSpPr>
          <p:spPr>
            <a:xfrm>
              <a:off x="2609850" y="3720325"/>
              <a:ext cx="1724100" cy="219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 txBox="1"/>
            <p:nvPr/>
          </p:nvSpPr>
          <p:spPr>
            <a:xfrm>
              <a:off x="2852700" y="3912025"/>
              <a:ext cx="12384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pen Sans"/>
                  <a:ea typeface="Open Sans"/>
                  <a:cs typeface="Open Sans"/>
                  <a:sym typeface="Open Sans"/>
                </a:rPr>
                <a:t>Dispatch  Action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4" name="Google Shape;214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REDUX  - FLOW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4324350" y="2905863"/>
            <a:ext cx="1743075" cy="1247775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STORE</a:t>
            </a:r>
            <a:endParaRPr b="1" sz="1800"/>
          </a:p>
        </p:txBody>
      </p:sp>
      <p:sp>
        <p:nvSpPr>
          <p:cNvPr id="216" name="Google Shape;216;p21"/>
          <p:cNvSpPr/>
          <p:nvPr/>
        </p:nvSpPr>
        <p:spPr>
          <a:xfrm>
            <a:off x="1100250" y="3186850"/>
            <a:ext cx="1542900" cy="1467000"/>
          </a:xfrm>
          <a:prstGeom prst="flowChartConnector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ACTION</a:t>
            </a:r>
            <a:endParaRPr b="1" sz="1800"/>
          </a:p>
        </p:txBody>
      </p:sp>
      <p:sp>
        <p:nvSpPr>
          <p:cNvPr id="217" name="Google Shape;217;p21"/>
          <p:cNvSpPr/>
          <p:nvPr/>
        </p:nvSpPr>
        <p:spPr>
          <a:xfrm>
            <a:off x="6191250" y="1029427"/>
            <a:ext cx="2638440" cy="1190646"/>
          </a:xfrm>
          <a:prstGeom prst="flowChartMultidocumen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REDUCER</a:t>
            </a:r>
            <a:endParaRPr b="1" sz="1800"/>
          </a:p>
        </p:txBody>
      </p:sp>
      <p:grpSp>
        <p:nvGrpSpPr>
          <p:cNvPr id="218" name="Google Shape;218;p21"/>
          <p:cNvGrpSpPr/>
          <p:nvPr/>
        </p:nvGrpSpPr>
        <p:grpSpPr>
          <a:xfrm>
            <a:off x="647700" y="2520100"/>
            <a:ext cx="1328700" cy="707400"/>
            <a:chOff x="647700" y="2520100"/>
            <a:chExt cx="1328700" cy="707400"/>
          </a:xfrm>
        </p:grpSpPr>
        <p:sp>
          <p:nvSpPr>
            <p:cNvPr id="219" name="Google Shape;219;p21"/>
            <p:cNvSpPr/>
            <p:nvPr/>
          </p:nvSpPr>
          <p:spPr>
            <a:xfrm>
              <a:off x="1767000" y="2520100"/>
              <a:ext cx="209400" cy="707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 txBox="1"/>
            <p:nvPr/>
          </p:nvSpPr>
          <p:spPr>
            <a:xfrm>
              <a:off x="647700" y="2622100"/>
              <a:ext cx="10452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pen Sans"/>
                  <a:ea typeface="Open Sans"/>
                  <a:cs typeface="Open Sans"/>
                  <a:sym typeface="Open Sans"/>
                </a:rPr>
                <a:t>Create Action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1" name="Google Shape;221;p21"/>
          <p:cNvGrpSpPr/>
          <p:nvPr/>
        </p:nvGrpSpPr>
        <p:grpSpPr>
          <a:xfrm>
            <a:off x="6067425" y="2043850"/>
            <a:ext cx="2229000" cy="2642250"/>
            <a:chOff x="6067425" y="2043850"/>
            <a:chExt cx="2229000" cy="2642250"/>
          </a:xfrm>
        </p:grpSpPr>
        <p:sp>
          <p:nvSpPr>
            <p:cNvPr id="222" name="Google Shape;222;p21"/>
            <p:cNvSpPr/>
            <p:nvPr/>
          </p:nvSpPr>
          <p:spPr>
            <a:xfrm>
              <a:off x="6067425" y="2043850"/>
              <a:ext cx="2229000" cy="1895400"/>
            </a:xfrm>
            <a:prstGeom prst="bentUpArrow">
              <a:avLst>
                <a:gd fmla="val 5611" name="adj1"/>
                <a:gd fmla="val 14034" name="adj2"/>
                <a:gd fmla="val 16080" name="adj3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 txBox="1"/>
            <p:nvPr/>
          </p:nvSpPr>
          <p:spPr>
            <a:xfrm>
              <a:off x="6300675" y="3978700"/>
              <a:ext cx="1624200" cy="7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pen Sans"/>
                  <a:ea typeface="Open Sans"/>
                  <a:cs typeface="Open Sans"/>
                  <a:sym typeface="Open Sans"/>
                </a:rPr>
                <a:t>Calls reducer to provide new state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