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91" r:id="rId3"/>
    <p:sldId id="292" r:id="rId4"/>
    <p:sldId id="293" r:id="rId5"/>
    <p:sldId id="258" r:id="rId6"/>
    <p:sldId id="259" r:id="rId7"/>
    <p:sldId id="257" r:id="rId8"/>
    <p:sldId id="294"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xmlns=""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CE66DA5-7751-4D3D-B753-58DF3B418763}"/>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5" name="Footer Placeholder 4">
            <a:extLst>
              <a:ext uri="{FF2B5EF4-FFF2-40B4-BE49-F238E27FC236}">
                <a16:creationId xmlns:a16="http://schemas.microsoft.com/office/drawing/2014/main" xmlns=""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xmlns=""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9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216F6F2-8269-4B80-8EE3-81FEE0F9DFA6}"/>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5" name="Footer Placeholder 4">
            <a:extLst>
              <a:ext uri="{FF2B5EF4-FFF2-40B4-BE49-F238E27FC236}">
                <a16:creationId xmlns:a16="http://schemas.microsoft.com/office/drawing/2014/main" xmlns=""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xmlns=""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41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A074FE-F1B4-421F-A66E-FA351C8F99E9}"/>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5" name="Footer Placeholder 4">
            <a:extLst>
              <a:ext uri="{FF2B5EF4-FFF2-40B4-BE49-F238E27FC236}">
                <a16:creationId xmlns:a16="http://schemas.microsoft.com/office/drawing/2014/main" xmlns=""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xmlns=""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888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97BB2D-4E2C-4490-A2A3-4B68BCC5D2F9}"/>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5" name="Footer Placeholder 4">
            <a:extLst>
              <a:ext uri="{FF2B5EF4-FFF2-40B4-BE49-F238E27FC236}">
                <a16:creationId xmlns:a16="http://schemas.microsoft.com/office/drawing/2014/main" xmlns=""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xmlns=""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00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xmlns=""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9A58988-AD39-4AE9-8E6A-0907F0BE2673}"/>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5" name="Footer Placeholder 4">
            <a:extLst>
              <a:ext uri="{FF2B5EF4-FFF2-40B4-BE49-F238E27FC236}">
                <a16:creationId xmlns:a16="http://schemas.microsoft.com/office/drawing/2014/main" xmlns=""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xmlns=""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15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3D8FDCB-69DA-4A8F-8B91-5CFF77897C27}"/>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6" name="Footer Placeholder 5">
            <a:extLst>
              <a:ext uri="{FF2B5EF4-FFF2-40B4-BE49-F238E27FC236}">
                <a16:creationId xmlns:a16="http://schemas.microsoft.com/office/drawing/2014/main" xmlns=""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xmlns=""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26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E86B3EF2-2C04-480F-A570-14E520DD00DE}"/>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8" name="Footer Placeholder 7">
            <a:extLst>
              <a:ext uri="{FF2B5EF4-FFF2-40B4-BE49-F238E27FC236}">
                <a16:creationId xmlns:a16="http://schemas.microsoft.com/office/drawing/2014/main" xmlns=""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xmlns=""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91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DF1DFFF-E5C5-43DF-B71C-7270DB97372C}"/>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4" name="Footer Placeholder 3">
            <a:extLst>
              <a:ext uri="{FF2B5EF4-FFF2-40B4-BE49-F238E27FC236}">
                <a16:creationId xmlns:a16="http://schemas.microsoft.com/office/drawing/2014/main" xmlns=""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xmlns=""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39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DFF36D6-399B-43E3-84DD-9FC5119ECCE9}"/>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3" name="Footer Placeholder 2">
            <a:extLst>
              <a:ext uri="{FF2B5EF4-FFF2-40B4-BE49-F238E27FC236}">
                <a16:creationId xmlns:a16="http://schemas.microsoft.com/office/drawing/2014/main" xmlns=""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xmlns=""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7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8E6AACE-FAFB-4934-8E3C-AB5B216353D8}"/>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6" name="Footer Placeholder 5">
            <a:extLst>
              <a:ext uri="{FF2B5EF4-FFF2-40B4-BE49-F238E27FC236}">
                <a16:creationId xmlns:a16="http://schemas.microsoft.com/office/drawing/2014/main" xmlns=""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xmlns=""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87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00C4E9A-CA29-4CCD-ACFA-B29F80FBA163}"/>
              </a:ext>
            </a:extLst>
          </p:cNvPr>
          <p:cNvSpPr>
            <a:spLocks noGrp="1"/>
          </p:cNvSpPr>
          <p:nvPr>
            <p:ph type="dt" sz="half" idx="10"/>
          </p:nvPr>
        </p:nvSpPr>
        <p:spPr/>
        <p:txBody>
          <a:bodyPr/>
          <a:lstStyle/>
          <a:p>
            <a:fld id="{6A4B53A7-3209-46A6-9454-F38EAC8F11E7}" type="datetimeFigureOut">
              <a:rPr lang="en-US" smtClean="0"/>
              <a:t>10/9/2025</a:t>
            </a:fld>
            <a:endParaRPr lang="en-US"/>
          </a:p>
        </p:txBody>
      </p:sp>
      <p:sp>
        <p:nvSpPr>
          <p:cNvPr id="6" name="Footer Placeholder 5">
            <a:extLst>
              <a:ext uri="{FF2B5EF4-FFF2-40B4-BE49-F238E27FC236}">
                <a16:creationId xmlns:a16="http://schemas.microsoft.com/office/drawing/2014/main" xmlns=""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xmlns=""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0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10/9/2025</a:t>
            </a:fld>
            <a:endParaRPr lang="en-US" dirty="0"/>
          </a:p>
        </p:txBody>
      </p:sp>
      <p:sp>
        <p:nvSpPr>
          <p:cNvPr id="5" name="Footer Placeholder 4">
            <a:extLst>
              <a:ext uri="{FF2B5EF4-FFF2-40B4-BE49-F238E27FC236}">
                <a16:creationId xmlns:a16="http://schemas.microsoft.com/office/drawing/2014/main" xmlns=""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2364405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654E9954-A0B3-467D-83FB-4848F083055A}"/>
              </a:ext>
            </a:extLst>
          </p:cNvPr>
          <p:cNvPicPr>
            <a:picLocks noChangeAspect="1"/>
          </p:cNvPicPr>
          <p:nvPr/>
        </p:nvPicPr>
        <p:blipFill rotWithShape="1">
          <a:blip r:embed="rId2"/>
          <a:srcRect t="18773"/>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ED5BB0BC-18E4-45D7-AB97-70860CE8CB83}"/>
              </a:ext>
            </a:extLst>
          </p:cNvPr>
          <p:cNvSpPr>
            <a:spLocks noGrp="1"/>
          </p:cNvSpPr>
          <p:nvPr>
            <p:ph type="ctrTitle"/>
          </p:nvPr>
        </p:nvSpPr>
        <p:spPr>
          <a:xfrm>
            <a:off x="478000" y="606640"/>
            <a:ext cx="11714000" cy="1208141"/>
          </a:xfrm>
        </p:spPr>
        <p:txBody>
          <a:bodyPr anchor="b">
            <a:normAutofit/>
          </a:bodyPr>
          <a:lstStyle/>
          <a:p>
            <a:r>
              <a:rPr lang="en-SG" sz="4800" u="none" spc="-10" dirty="0">
                <a:solidFill>
                  <a:schemeClr val="bg1"/>
                </a:solidFill>
                <a:latin typeface="Times New Roman"/>
                <a:cs typeface="Times New Roman"/>
              </a:rPr>
              <a:t>Measure </a:t>
            </a:r>
            <a:r>
              <a:rPr lang="en-SG" sz="4800" u="none" dirty="0">
                <a:solidFill>
                  <a:schemeClr val="bg1"/>
                </a:solidFill>
                <a:latin typeface="Times New Roman"/>
                <a:cs typeface="Times New Roman"/>
              </a:rPr>
              <a:t>Of</a:t>
            </a:r>
            <a:r>
              <a:rPr lang="en-SG" sz="4800" u="none" spc="-80" dirty="0">
                <a:solidFill>
                  <a:schemeClr val="bg1"/>
                </a:solidFill>
                <a:latin typeface="Times New Roman"/>
                <a:cs typeface="Times New Roman"/>
              </a:rPr>
              <a:t> </a:t>
            </a:r>
            <a:r>
              <a:rPr lang="en-SG" sz="4800" u="none" spc="-5" dirty="0">
                <a:solidFill>
                  <a:schemeClr val="bg1"/>
                </a:solidFill>
                <a:latin typeface="Times New Roman"/>
                <a:cs typeface="Times New Roman"/>
              </a:rPr>
              <a:t>Central Tendency</a:t>
            </a:r>
            <a:endParaRPr lang="en-SG" sz="4800" dirty="0">
              <a:solidFill>
                <a:schemeClr val="bg1"/>
              </a:solidFill>
            </a:endParaRPr>
          </a:p>
        </p:txBody>
      </p:sp>
      <p:sp>
        <p:nvSpPr>
          <p:cNvPr id="3" name="Subtitle 2">
            <a:extLst>
              <a:ext uri="{FF2B5EF4-FFF2-40B4-BE49-F238E27FC236}">
                <a16:creationId xmlns:a16="http://schemas.microsoft.com/office/drawing/2014/main" xmlns="" id="{340F6980-38CE-4D08-B31C-EB01C774430D}"/>
              </a:ext>
            </a:extLst>
          </p:cNvPr>
          <p:cNvSpPr>
            <a:spLocks noGrp="1"/>
          </p:cNvSpPr>
          <p:nvPr>
            <p:ph type="subTitle" idx="1"/>
          </p:nvPr>
        </p:nvSpPr>
        <p:spPr>
          <a:xfrm>
            <a:off x="4084320" y="1908800"/>
            <a:ext cx="4023359" cy="1208141"/>
          </a:xfrm>
        </p:spPr>
        <p:txBody>
          <a:bodyPr>
            <a:normAutofit/>
          </a:bodyPr>
          <a:lstStyle/>
          <a:p>
            <a:r>
              <a:rPr lang="en-SG" b="1" dirty="0" err="1" smtClean="0">
                <a:solidFill>
                  <a:schemeClr val="bg1"/>
                </a:solidFill>
              </a:rPr>
              <a:t>Nazmul</a:t>
            </a:r>
            <a:r>
              <a:rPr lang="en-SG" b="1" dirty="0" smtClean="0">
                <a:solidFill>
                  <a:schemeClr val="bg1"/>
                </a:solidFill>
              </a:rPr>
              <a:t> Kader </a:t>
            </a:r>
            <a:r>
              <a:rPr lang="en-SG" b="1" dirty="0" err="1" smtClean="0">
                <a:solidFill>
                  <a:schemeClr val="bg1"/>
                </a:solidFill>
              </a:rPr>
              <a:t>Chowdhury</a:t>
            </a:r>
            <a:endParaRPr lang="en-SG" b="1" dirty="0" smtClean="0">
              <a:solidFill>
                <a:schemeClr val="bg1"/>
              </a:solidFill>
            </a:endParaRPr>
          </a:p>
          <a:p>
            <a:r>
              <a:rPr lang="en-SG" b="1" smtClean="0">
                <a:solidFill>
                  <a:schemeClr val="bg1"/>
                </a:solidFill>
              </a:rPr>
              <a:t>Lecturer , PCIU</a:t>
            </a:r>
            <a:endParaRPr lang="en-SG" b="1" dirty="0">
              <a:solidFill>
                <a:schemeClr val="bg1"/>
              </a:solidFill>
            </a:endParaRPr>
          </a:p>
        </p:txBody>
      </p:sp>
    </p:spTree>
    <p:extLst>
      <p:ext uri="{BB962C8B-B14F-4D97-AF65-F5344CB8AC3E}">
        <p14:creationId xmlns:p14="http://schemas.microsoft.com/office/powerpoint/2010/main" val="8779126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1025235" y="858982"/>
            <a:ext cx="10737273" cy="4724400"/>
          </a:xfrm>
        </p:spPr>
        <p:txBody>
          <a:bodyPr>
            <a:normAutofit/>
          </a:bodyPr>
          <a:lstStyle/>
          <a:p>
            <a:r>
              <a:rPr lang="en-US" dirty="0">
                <a:solidFill>
                  <a:schemeClr val="accent5"/>
                </a:solidFill>
              </a:rPr>
              <a:t>There are four characteristics of a data set or a frequency distribution. They are</a:t>
            </a:r>
          </a:p>
          <a:p>
            <a:pPr marL="457200" indent="-457200">
              <a:buFont typeface="Wingdings" panose="05000000000000000000" pitchFamily="2" charset="2"/>
              <a:buChar char="Ø"/>
            </a:pPr>
            <a:r>
              <a:rPr lang="en-US" dirty="0">
                <a:solidFill>
                  <a:srgbClr val="00B0F0"/>
                </a:solidFill>
              </a:rPr>
              <a:t>Location or central tendency</a:t>
            </a:r>
          </a:p>
          <a:p>
            <a:pPr marL="457200" indent="-457200">
              <a:buFont typeface="Wingdings" panose="05000000000000000000" pitchFamily="2" charset="2"/>
              <a:buChar char="Ø"/>
            </a:pPr>
            <a:r>
              <a:rPr lang="en-US" dirty="0">
                <a:solidFill>
                  <a:srgbClr val="00B0F0"/>
                </a:solidFill>
              </a:rPr>
              <a:t>Dispersion</a:t>
            </a:r>
          </a:p>
          <a:p>
            <a:pPr marL="457200" indent="-457200">
              <a:buFont typeface="Wingdings" panose="05000000000000000000" pitchFamily="2" charset="2"/>
              <a:buChar char="Ø"/>
            </a:pPr>
            <a:r>
              <a:rPr lang="en-US" dirty="0">
                <a:solidFill>
                  <a:srgbClr val="00B0F0"/>
                </a:solidFill>
              </a:rPr>
              <a:t>Skewness</a:t>
            </a:r>
          </a:p>
          <a:p>
            <a:pPr marL="457200" indent="-457200">
              <a:buFont typeface="Wingdings" panose="05000000000000000000" pitchFamily="2" charset="2"/>
              <a:buChar char="Ø"/>
            </a:pPr>
            <a:r>
              <a:rPr lang="en-US" dirty="0">
                <a:solidFill>
                  <a:srgbClr val="00B0F0"/>
                </a:solidFill>
              </a:rPr>
              <a:t>Kurtosis</a:t>
            </a:r>
          </a:p>
        </p:txBody>
      </p:sp>
    </p:spTree>
    <p:extLst>
      <p:ext uri="{BB962C8B-B14F-4D97-AF65-F5344CB8AC3E}">
        <p14:creationId xmlns:p14="http://schemas.microsoft.com/office/powerpoint/2010/main" val="48172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F64BD1-9DC7-40BF-8FDA-97B33076CE7F}"/>
              </a:ext>
            </a:extLst>
          </p:cNvPr>
          <p:cNvSpPr>
            <a:spLocks noGrp="1"/>
          </p:cNvSpPr>
          <p:nvPr>
            <p:ph idx="4294967295"/>
          </p:nvPr>
        </p:nvSpPr>
        <p:spPr>
          <a:xfrm>
            <a:off x="838199" y="412460"/>
            <a:ext cx="11187545" cy="6237721"/>
          </a:xfrm>
        </p:spPr>
        <p:txBody>
          <a:bodyPr/>
          <a:lstStyle/>
          <a:p>
            <a:pPr marL="0" indent="0" algn="ctr">
              <a:buNone/>
            </a:pPr>
            <a:r>
              <a:rPr lang="en-US" dirty="0">
                <a:solidFill>
                  <a:schemeClr val="accent5"/>
                </a:solidFill>
                <a:latin typeface="Times New Roman" panose="02020603050405020304" pitchFamily="18" charset="0"/>
                <a:cs typeface="Times New Roman" panose="02020603050405020304" pitchFamily="18" charset="0"/>
              </a:rPr>
              <a:t>C</a:t>
            </a:r>
            <a:r>
              <a:rPr lang="en-US" b="0" i="0" dirty="0">
                <a:solidFill>
                  <a:schemeClr val="accent5"/>
                </a:solidFill>
                <a:effectLst/>
                <a:latin typeface="Times New Roman" panose="02020603050405020304" pitchFamily="18" charset="0"/>
                <a:cs typeface="Times New Roman" panose="02020603050405020304" pitchFamily="18" charset="0"/>
              </a:rPr>
              <a:t>entral </a:t>
            </a:r>
            <a:r>
              <a:rPr lang="en-US" dirty="0">
                <a:solidFill>
                  <a:schemeClr val="accent5"/>
                </a:solidFill>
                <a:latin typeface="Times New Roman" panose="02020603050405020304" pitchFamily="18" charset="0"/>
                <a:cs typeface="Times New Roman" panose="02020603050405020304" pitchFamily="18" charset="0"/>
              </a:rPr>
              <a:t>T</a:t>
            </a:r>
            <a:r>
              <a:rPr lang="en-US" b="0" i="0" dirty="0">
                <a:solidFill>
                  <a:schemeClr val="accent5"/>
                </a:solidFill>
                <a:effectLst/>
                <a:latin typeface="Times New Roman" panose="02020603050405020304" pitchFamily="18" charset="0"/>
                <a:cs typeface="Times New Roman" panose="02020603050405020304" pitchFamily="18" charset="0"/>
              </a:rPr>
              <a:t>endency</a:t>
            </a: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In statistics, the central tendency is the descriptive summary of a data set. Through the single value from the dataset, it reflects the centre of the data distribution. Moreover, it does not provide information regarding individual data from the dataset, where it gives a summary of the dataset. Generally, the central tendency of a dataset can be defined using some of the measures in statistics.</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chemeClr val="accent5"/>
                </a:solidFill>
                <a:effectLst/>
                <a:latin typeface="Times New Roman" panose="02020603050405020304" pitchFamily="18" charset="0"/>
                <a:cs typeface="Times New Roman" panose="02020603050405020304" pitchFamily="18" charset="0"/>
              </a:rPr>
              <a:t>Definition</a:t>
            </a: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central tendency is stated as the statistical measure that represents the single value of the entire distribution or a dataset. It aims to provide an accurate description of the entire data in the distribution.</a:t>
            </a:r>
          </a:p>
          <a:p>
            <a:pPr marL="0" indent="0">
              <a:buNone/>
            </a:pPr>
            <a:endParaRPr lang="en-SG" dirty="0"/>
          </a:p>
        </p:txBody>
      </p:sp>
    </p:spTree>
    <p:extLst>
      <p:ext uri="{BB962C8B-B14F-4D97-AF65-F5344CB8AC3E}">
        <p14:creationId xmlns:p14="http://schemas.microsoft.com/office/powerpoint/2010/main" val="362905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0E50C6-5320-4AE3-808B-41A41FD7EF99}"/>
              </a:ext>
            </a:extLst>
          </p:cNvPr>
          <p:cNvSpPr>
            <a:spLocks noGrp="1"/>
          </p:cNvSpPr>
          <p:nvPr>
            <p:ph idx="4294967295"/>
          </p:nvPr>
        </p:nvSpPr>
        <p:spPr>
          <a:xfrm>
            <a:off x="796493" y="952788"/>
            <a:ext cx="11104562" cy="5448012"/>
          </a:xfrm>
        </p:spPr>
        <p:txBody>
          <a:bodyPr/>
          <a:lstStyle/>
          <a:p>
            <a:pPr marL="0" indent="0" algn="ctr">
              <a:buNone/>
            </a:pPr>
            <a:r>
              <a:rPr lang="en-US" dirty="0">
                <a:solidFill>
                  <a:schemeClr val="accent5"/>
                </a:solidFill>
                <a:latin typeface="Times New Roman" panose="02020603050405020304" pitchFamily="18" charset="0"/>
                <a:cs typeface="Times New Roman" panose="02020603050405020304" pitchFamily="18" charset="0"/>
              </a:rPr>
              <a:t>Measures of C</a:t>
            </a:r>
            <a:r>
              <a:rPr lang="en-US" b="0" i="0" dirty="0">
                <a:solidFill>
                  <a:schemeClr val="accent5"/>
                </a:solidFill>
                <a:effectLst/>
                <a:latin typeface="Times New Roman" panose="02020603050405020304" pitchFamily="18" charset="0"/>
                <a:cs typeface="Times New Roman" panose="02020603050405020304" pitchFamily="18" charset="0"/>
              </a:rPr>
              <a:t>entral </a:t>
            </a:r>
            <a:r>
              <a:rPr lang="en-US" dirty="0">
                <a:solidFill>
                  <a:schemeClr val="accent5"/>
                </a:solidFill>
                <a:latin typeface="Times New Roman" panose="02020603050405020304" pitchFamily="18" charset="0"/>
                <a:cs typeface="Times New Roman" panose="02020603050405020304" pitchFamily="18" charset="0"/>
              </a:rPr>
              <a:t>T</a:t>
            </a:r>
            <a:r>
              <a:rPr lang="en-US" b="0" i="0" dirty="0">
                <a:solidFill>
                  <a:schemeClr val="accent5"/>
                </a:solidFill>
                <a:effectLst/>
                <a:latin typeface="Times New Roman" panose="02020603050405020304" pitchFamily="18" charset="0"/>
                <a:cs typeface="Times New Roman" panose="02020603050405020304" pitchFamily="18" charset="0"/>
              </a:rPr>
              <a:t>endency</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Measures that indicate the approximate center of a distribution are called measures of central tendency.</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5289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5140" y="815508"/>
            <a:ext cx="4880932" cy="566822"/>
          </a:xfrm>
          <a:prstGeom prst="rect">
            <a:avLst/>
          </a:prstGeom>
        </p:spPr>
        <p:txBody>
          <a:bodyPr vert="horz" wrap="square" lIns="0" tIns="12700" rIns="0" bIns="0" rtlCol="0" anchor="ctr">
            <a:spAutoFit/>
          </a:bodyPr>
          <a:lstStyle/>
          <a:p>
            <a:pPr marL="12700">
              <a:lnSpc>
                <a:spcPct val="100000"/>
              </a:lnSpc>
              <a:spcBef>
                <a:spcPts val="100"/>
              </a:spcBef>
            </a:pPr>
            <a:r>
              <a:rPr sz="3600" spc="-5" dirty="0"/>
              <a:t>Some</a:t>
            </a:r>
            <a:r>
              <a:rPr sz="3600" spc="-60" dirty="0"/>
              <a:t> </a:t>
            </a:r>
            <a:r>
              <a:rPr sz="3600" spc="-5" dirty="0"/>
              <a:t>Definitions</a:t>
            </a:r>
            <a:endParaRPr sz="3600" dirty="0"/>
          </a:p>
        </p:txBody>
      </p:sp>
      <p:sp>
        <p:nvSpPr>
          <p:cNvPr id="3" name="object 3"/>
          <p:cNvSpPr txBox="1"/>
          <p:nvPr/>
        </p:nvSpPr>
        <p:spPr>
          <a:xfrm>
            <a:off x="1755140" y="1545158"/>
            <a:ext cx="8304530" cy="3763010"/>
          </a:xfrm>
          <a:prstGeom prst="rect">
            <a:avLst/>
          </a:prstGeom>
        </p:spPr>
        <p:txBody>
          <a:bodyPr vert="horz" wrap="square" lIns="0" tIns="12065" rIns="0" bIns="0" rtlCol="0">
            <a:spAutoFit/>
          </a:bodyPr>
          <a:lstStyle/>
          <a:p>
            <a:pPr marL="12700" marR="99060">
              <a:spcBef>
                <a:spcPts val="95"/>
              </a:spcBef>
              <a:tabLst>
                <a:tab pos="4351655" algn="l"/>
              </a:tabLst>
            </a:pPr>
            <a:r>
              <a:rPr sz="2800" b="1" spc="-5" dirty="0">
                <a:solidFill>
                  <a:srgbClr val="0F9B0F"/>
                </a:solidFill>
                <a:latin typeface="Times New Roman"/>
                <a:cs typeface="Times New Roman"/>
              </a:rPr>
              <a:t>Simpson and</a:t>
            </a:r>
            <a:r>
              <a:rPr sz="2800" b="1" spc="40" dirty="0">
                <a:solidFill>
                  <a:srgbClr val="0F9B0F"/>
                </a:solidFill>
                <a:latin typeface="Times New Roman"/>
                <a:cs typeface="Times New Roman"/>
              </a:rPr>
              <a:t> </a:t>
            </a:r>
            <a:r>
              <a:rPr sz="2800" b="1" spc="-10" dirty="0">
                <a:solidFill>
                  <a:srgbClr val="0F9B0F"/>
                </a:solidFill>
                <a:latin typeface="Times New Roman"/>
                <a:cs typeface="Times New Roman"/>
              </a:rPr>
              <a:t>Kafka</a:t>
            </a:r>
            <a:r>
              <a:rPr sz="2800" b="1" spc="50" dirty="0">
                <a:solidFill>
                  <a:srgbClr val="0F9B0F"/>
                </a:solidFill>
                <a:latin typeface="Times New Roman"/>
                <a:cs typeface="Times New Roman"/>
              </a:rPr>
              <a:t> </a:t>
            </a:r>
            <a:r>
              <a:rPr sz="2800" dirty="0">
                <a:solidFill>
                  <a:srgbClr val="FF0066"/>
                </a:solidFill>
                <a:latin typeface="Times New Roman"/>
                <a:cs typeface="Times New Roman"/>
              </a:rPr>
              <a:t>defined	</a:t>
            </a:r>
            <a:r>
              <a:rPr sz="2800" spc="-5" dirty="0">
                <a:solidFill>
                  <a:srgbClr val="FF0066"/>
                </a:solidFill>
                <a:latin typeface="Times New Roman"/>
                <a:cs typeface="Times New Roman"/>
              </a:rPr>
              <a:t>it as “ A </a:t>
            </a:r>
            <a:r>
              <a:rPr sz="2800" spc="-10" dirty="0">
                <a:solidFill>
                  <a:srgbClr val="FF0066"/>
                </a:solidFill>
                <a:latin typeface="Times New Roman"/>
                <a:cs typeface="Times New Roman"/>
              </a:rPr>
              <a:t>measure </a:t>
            </a:r>
            <a:r>
              <a:rPr sz="2800" spc="-5" dirty="0">
                <a:solidFill>
                  <a:srgbClr val="FF0066"/>
                </a:solidFill>
                <a:latin typeface="Times New Roman"/>
                <a:cs typeface="Times New Roman"/>
              </a:rPr>
              <a:t>of</a:t>
            </a:r>
            <a:r>
              <a:rPr sz="2800" spc="-315" dirty="0">
                <a:solidFill>
                  <a:srgbClr val="FF0066"/>
                </a:solidFill>
                <a:latin typeface="Times New Roman"/>
                <a:cs typeface="Times New Roman"/>
              </a:rPr>
              <a:t> </a:t>
            </a:r>
            <a:r>
              <a:rPr sz="2800" spc="-5" dirty="0">
                <a:solidFill>
                  <a:srgbClr val="FF0066"/>
                </a:solidFill>
                <a:latin typeface="Times New Roman"/>
                <a:cs typeface="Times New Roman"/>
              </a:rPr>
              <a:t>central  tendency is a typical value around which other </a:t>
            </a:r>
            <a:r>
              <a:rPr sz="2800" dirty="0">
                <a:solidFill>
                  <a:srgbClr val="FF0066"/>
                </a:solidFill>
                <a:latin typeface="Times New Roman"/>
                <a:cs typeface="Times New Roman"/>
              </a:rPr>
              <a:t>figures  </a:t>
            </a:r>
            <a:r>
              <a:rPr sz="2800" spc="-5" dirty="0">
                <a:solidFill>
                  <a:srgbClr val="FF0066"/>
                </a:solidFill>
                <a:latin typeface="Times New Roman"/>
                <a:cs typeface="Times New Roman"/>
              </a:rPr>
              <a:t>gather”</a:t>
            </a:r>
            <a:endParaRPr sz="2800" dirty="0">
              <a:latin typeface="Times New Roman"/>
              <a:cs typeface="Times New Roman"/>
            </a:endParaRPr>
          </a:p>
          <a:p>
            <a:pPr marL="12700" marR="5080" indent="443230">
              <a:spcBef>
                <a:spcPts val="1275"/>
              </a:spcBef>
            </a:pPr>
            <a:r>
              <a:rPr sz="2800" b="1" spc="-35" dirty="0">
                <a:solidFill>
                  <a:srgbClr val="0F9B0F"/>
                </a:solidFill>
                <a:latin typeface="Times New Roman"/>
                <a:cs typeface="Times New Roman"/>
              </a:rPr>
              <a:t>Waugh </a:t>
            </a:r>
            <a:r>
              <a:rPr sz="2800" spc="-5" dirty="0">
                <a:solidFill>
                  <a:srgbClr val="FF0066"/>
                </a:solidFill>
                <a:latin typeface="Times New Roman"/>
                <a:cs typeface="Times New Roman"/>
              </a:rPr>
              <a:t>has expressed “An average stand </a:t>
            </a:r>
            <a:r>
              <a:rPr sz="2800" dirty="0">
                <a:solidFill>
                  <a:srgbClr val="FF0066"/>
                </a:solidFill>
                <a:latin typeface="Times New Roman"/>
                <a:cs typeface="Times New Roman"/>
              </a:rPr>
              <a:t>for </a:t>
            </a:r>
            <a:r>
              <a:rPr sz="2800" spc="-5" dirty="0">
                <a:solidFill>
                  <a:srgbClr val="FF0066"/>
                </a:solidFill>
                <a:latin typeface="Times New Roman"/>
                <a:cs typeface="Times New Roman"/>
              </a:rPr>
              <a:t>the </a:t>
            </a:r>
            <a:r>
              <a:rPr sz="2800" spc="-10" dirty="0">
                <a:solidFill>
                  <a:srgbClr val="FF0066"/>
                </a:solidFill>
                <a:latin typeface="Times New Roman"/>
                <a:cs typeface="Times New Roman"/>
              </a:rPr>
              <a:t>whole  </a:t>
            </a:r>
            <a:r>
              <a:rPr sz="2800" dirty="0">
                <a:solidFill>
                  <a:srgbClr val="FF0066"/>
                </a:solidFill>
                <a:latin typeface="Times New Roman"/>
                <a:cs typeface="Times New Roman"/>
              </a:rPr>
              <a:t>group </a:t>
            </a:r>
            <a:r>
              <a:rPr sz="2800" spc="-5" dirty="0">
                <a:solidFill>
                  <a:srgbClr val="FF0066"/>
                </a:solidFill>
                <a:latin typeface="Times New Roman"/>
                <a:cs typeface="Times New Roman"/>
              </a:rPr>
              <a:t>of </a:t>
            </a:r>
            <a:r>
              <a:rPr sz="2800" spc="-10" dirty="0">
                <a:solidFill>
                  <a:srgbClr val="FF0066"/>
                </a:solidFill>
                <a:latin typeface="Times New Roman"/>
                <a:cs typeface="Times New Roman"/>
              </a:rPr>
              <a:t>which </a:t>
            </a:r>
            <a:r>
              <a:rPr sz="2800" spc="-5" dirty="0">
                <a:solidFill>
                  <a:srgbClr val="FF0066"/>
                </a:solidFill>
                <a:latin typeface="Times New Roman"/>
                <a:cs typeface="Times New Roman"/>
              </a:rPr>
              <a:t>it forms a part </a:t>
            </a:r>
            <a:r>
              <a:rPr sz="2800" dirty="0">
                <a:solidFill>
                  <a:srgbClr val="FF0066"/>
                </a:solidFill>
                <a:latin typeface="Times New Roman"/>
                <a:cs typeface="Times New Roman"/>
              </a:rPr>
              <a:t>yet </a:t>
            </a:r>
            <a:r>
              <a:rPr sz="2800" spc="-5" dirty="0">
                <a:solidFill>
                  <a:srgbClr val="FF0066"/>
                </a:solidFill>
                <a:latin typeface="Times New Roman"/>
                <a:cs typeface="Times New Roman"/>
              </a:rPr>
              <a:t>represents </a:t>
            </a:r>
            <a:r>
              <a:rPr sz="2800" dirty="0">
                <a:solidFill>
                  <a:srgbClr val="FF0066"/>
                </a:solidFill>
                <a:latin typeface="Times New Roman"/>
                <a:cs typeface="Times New Roman"/>
              </a:rPr>
              <a:t>the</a:t>
            </a:r>
            <a:r>
              <a:rPr sz="2800" spc="-10" dirty="0">
                <a:solidFill>
                  <a:srgbClr val="FF0066"/>
                </a:solidFill>
                <a:latin typeface="Times New Roman"/>
                <a:cs typeface="Times New Roman"/>
              </a:rPr>
              <a:t> </a:t>
            </a:r>
            <a:r>
              <a:rPr sz="2800" spc="-5" dirty="0">
                <a:solidFill>
                  <a:srgbClr val="FF0066"/>
                </a:solidFill>
                <a:latin typeface="Times New Roman"/>
                <a:cs typeface="Times New Roman"/>
              </a:rPr>
              <a:t>whole”.</a:t>
            </a:r>
            <a:endParaRPr sz="2800" dirty="0">
              <a:latin typeface="Times New Roman"/>
              <a:cs typeface="Times New Roman"/>
            </a:endParaRPr>
          </a:p>
          <a:p>
            <a:pPr marL="12700" marR="260985">
              <a:spcBef>
                <a:spcPts val="1275"/>
              </a:spcBef>
              <a:tabLst>
                <a:tab pos="1931670" algn="l"/>
              </a:tabLst>
            </a:pPr>
            <a:r>
              <a:rPr sz="2800" b="1" spc="-5" dirty="0">
                <a:solidFill>
                  <a:srgbClr val="0F9B0F"/>
                </a:solidFill>
                <a:latin typeface="Times New Roman"/>
                <a:cs typeface="Times New Roman"/>
              </a:rPr>
              <a:t>In </a:t>
            </a:r>
            <a:r>
              <a:rPr sz="2800" b="1" spc="-15" dirty="0">
                <a:solidFill>
                  <a:srgbClr val="0F9B0F"/>
                </a:solidFill>
                <a:latin typeface="Times New Roman"/>
                <a:cs typeface="Times New Roman"/>
              </a:rPr>
              <a:t>layman’s </a:t>
            </a:r>
            <a:r>
              <a:rPr sz="2800" b="1" spc="-5" dirty="0">
                <a:solidFill>
                  <a:srgbClr val="0F9B0F"/>
                </a:solidFill>
                <a:latin typeface="Times New Roman"/>
                <a:cs typeface="Times New Roman"/>
              </a:rPr>
              <a:t>term, </a:t>
            </a:r>
            <a:r>
              <a:rPr sz="2800" spc="-5" dirty="0">
                <a:solidFill>
                  <a:srgbClr val="FF0066"/>
                </a:solidFill>
                <a:latin typeface="Times New Roman"/>
                <a:cs typeface="Times New Roman"/>
              </a:rPr>
              <a:t>a </a:t>
            </a:r>
            <a:r>
              <a:rPr sz="2800" spc="-10" dirty="0">
                <a:solidFill>
                  <a:srgbClr val="FF0066"/>
                </a:solidFill>
                <a:latin typeface="Times New Roman"/>
                <a:cs typeface="Times New Roman"/>
              </a:rPr>
              <a:t>measure </a:t>
            </a:r>
            <a:r>
              <a:rPr sz="2800" spc="-5" dirty="0">
                <a:solidFill>
                  <a:srgbClr val="FF0066"/>
                </a:solidFill>
                <a:latin typeface="Times New Roman"/>
                <a:cs typeface="Times New Roman"/>
              </a:rPr>
              <a:t>of central tendency is </a:t>
            </a:r>
            <a:r>
              <a:rPr sz="2800" spc="-10" dirty="0">
                <a:solidFill>
                  <a:srgbClr val="FF0066"/>
                </a:solidFill>
                <a:latin typeface="Times New Roman"/>
                <a:cs typeface="Times New Roman"/>
              </a:rPr>
              <a:t>an  </a:t>
            </a:r>
            <a:r>
              <a:rPr sz="2800" spc="-55" dirty="0">
                <a:solidFill>
                  <a:srgbClr val="FF0066"/>
                </a:solidFill>
                <a:latin typeface="Times New Roman"/>
                <a:cs typeface="Times New Roman"/>
              </a:rPr>
              <a:t>AVERAGE.	</a:t>
            </a:r>
            <a:r>
              <a:rPr sz="2800" spc="-5" dirty="0">
                <a:solidFill>
                  <a:srgbClr val="FF0066"/>
                </a:solidFill>
                <a:latin typeface="Times New Roman"/>
                <a:cs typeface="Times New Roman"/>
              </a:rPr>
              <a:t>It is a </a:t>
            </a:r>
            <a:r>
              <a:rPr sz="2800" dirty="0">
                <a:solidFill>
                  <a:srgbClr val="FF0066"/>
                </a:solidFill>
                <a:latin typeface="Times New Roman"/>
                <a:cs typeface="Times New Roman"/>
              </a:rPr>
              <a:t>single </a:t>
            </a:r>
            <a:r>
              <a:rPr sz="2800" spc="-5" dirty="0">
                <a:solidFill>
                  <a:srgbClr val="FF0066"/>
                </a:solidFill>
                <a:latin typeface="Times New Roman"/>
                <a:cs typeface="Times New Roman"/>
              </a:rPr>
              <a:t>number of value which </a:t>
            </a:r>
            <a:r>
              <a:rPr sz="2800" spc="-10" dirty="0">
                <a:solidFill>
                  <a:srgbClr val="FF0066"/>
                </a:solidFill>
                <a:latin typeface="Times New Roman"/>
                <a:cs typeface="Times New Roman"/>
              </a:rPr>
              <a:t>can </a:t>
            </a:r>
            <a:r>
              <a:rPr sz="2800" dirty="0">
                <a:solidFill>
                  <a:srgbClr val="FF0066"/>
                </a:solidFill>
                <a:latin typeface="Times New Roman"/>
                <a:cs typeface="Times New Roman"/>
              </a:rPr>
              <a:t>be  </a:t>
            </a:r>
            <a:r>
              <a:rPr sz="2800" spc="-5" dirty="0">
                <a:solidFill>
                  <a:srgbClr val="FF0066"/>
                </a:solidFill>
                <a:latin typeface="Times New Roman"/>
                <a:cs typeface="Times New Roman"/>
              </a:rPr>
              <a:t>considered typical in a set of data as a</a:t>
            </a:r>
            <a:r>
              <a:rPr sz="2800" spc="-55" dirty="0">
                <a:solidFill>
                  <a:srgbClr val="FF0066"/>
                </a:solidFill>
                <a:latin typeface="Times New Roman"/>
                <a:cs typeface="Times New Roman"/>
              </a:rPr>
              <a:t> </a:t>
            </a:r>
            <a:r>
              <a:rPr sz="2800" spc="-5" dirty="0">
                <a:solidFill>
                  <a:srgbClr val="FF0066"/>
                </a:solidFill>
                <a:latin typeface="Times New Roman"/>
                <a:cs typeface="Times New Roman"/>
              </a:rPr>
              <a:t>whole.</a:t>
            </a:r>
            <a:endParaRPr sz="28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7496"/>
            <a:ext cx="10515600" cy="1120820"/>
          </a:xfrm>
          <a:prstGeom prst="rect">
            <a:avLst/>
          </a:prstGeom>
        </p:spPr>
        <p:txBody>
          <a:bodyPr vert="horz" wrap="square" lIns="0" tIns="12700" rIns="0" bIns="0" rtlCol="0" anchor="ctr">
            <a:spAutoFit/>
          </a:bodyPr>
          <a:lstStyle/>
          <a:p>
            <a:pPr marL="12700" algn="ctr">
              <a:lnSpc>
                <a:spcPct val="100000"/>
              </a:lnSpc>
              <a:spcBef>
                <a:spcPts val="100"/>
              </a:spcBef>
            </a:pPr>
            <a:r>
              <a:rPr lang="en-US" sz="3600" spc="-5" dirty="0">
                <a:solidFill>
                  <a:schemeClr val="accent5"/>
                </a:solidFill>
              </a:rPr>
              <a:t>Characteristics of a Good Measure  </a:t>
            </a:r>
            <a:r>
              <a:rPr lang="en-US" sz="3600" dirty="0">
                <a:solidFill>
                  <a:schemeClr val="accent5"/>
                </a:solidFill>
              </a:rPr>
              <a:t>of </a:t>
            </a:r>
            <a:br>
              <a:rPr lang="en-US" sz="3600" dirty="0">
                <a:solidFill>
                  <a:schemeClr val="accent5"/>
                </a:solidFill>
              </a:rPr>
            </a:br>
            <a:r>
              <a:rPr lang="en-US" sz="3600" spc="-5" dirty="0">
                <a:solidFill>
                  <a:schemeClr val="accent5"/>
                </a:solidFill>
              </a:rPr>
              <a:t>Central</a:t>
            </a:r>
            <a:r>
              <a:rPr lang="en-US" sz="3600" spc="-80" dirty="0">
                <a:solidFill>
                  <a:schemeClr val="accent5"/>
                </a:solidFill>
              </a:rPr>
              <a:t> </a:t>
            </a:r>
            <a:r>
              <a:rPr lang="en-US" sz="3600" spc="-35" dirty="0">
                <a:solidFill>
                  <a:schemeClr val="accent5"/>
                </a:solidFill>
              </a:rPr>
              <a:t>Tendency</a:t>
            </a:r>
            <a:endParaRPr sz="3600" dirty="0">
              <a:solidFill>
                <a:schemeClr val="accent5"/>
              </a:solidFill>
            </a:endParaRPr>
          </a:p>
        </p:txBody>
      </p:sp>
      <p:sp>
        <p:nvSpPr>
          <p:cNvPr id="4" name="Text Placeholder 3"/>
          <p:cNvSpPr>
            <a:spLocks noGrp="1"/>
          </p:cNvSpPr>
          <p:nvPr>
            <p:ph idx="1"/>
          </p:nvPr>
        </p:nvSpPr>
        <p:spPr>
          <a:xfrm>
            <a:off x="838199" y="1825624"/>
            <a:ext cx="11229109" cy="4879975"/>
          </a:xfrm>
        </p:spPr>
        <p:txBody>
          <a:bodyPr>
            <a:normAutofit lnSpcReduction="10000"/>
          </a:bodyPr>
          <a:lstStyle/>
          <a:p>
            <a:pPr marL="469900" indent="-457834">
              <a:lnSpc>
                <a:spcPct val="100000"/>
              </a:lnSpc>
              <a:spcBef>
                <a:spcPts val="1275"/>
              </a:spcBef>
              <a:buClr>
                <a:srgbClr val="FF210A"/>
              </a:buClr>
              <a:buFont typeface="Arial"/>
              <a:buChar char="•"/>
              <a:tabLst>
                <a:tab pos="469900" algn="l"/>
                <a:tab pos="470534" algn="l"/>
              </a:tabLst>
            </a:pPr>
            <a:r>
              <a:rPr lang="en-US" sz="2400" dirty="0"/>
              <a:t> </a:t>
            </a:r>
            <a:r>
              <a:rPr lang="en-US" sz="2400" spc="-90" dirty="0">
                <a:latin typeface="Times New Roman"/>
                <a:cs typeface="Times New Roman"/>
              </a:rPr>
              <a:t>It should be easy to understand</a:t>
            </a:r>
          </a:p>
          <a:p>
            <a:pPr marL="469900" indent="-457834">
              <a:lnSpc>
                <a:spcPct val="100000"/>
              </a:lnSpc>
              <a:spcBef>
                <a:spcPts val="1275"/>
              </a:spcBef>
              <a:buClr>
                <a:srgbClr val="FF210A"/>
              </a:buClr>
              <a:buFont typeface="Arial"/>
              <a:buChar char="•"/>
              <a:tabLst>
                <a:tab pos="469900" algn="l"/>
                <a:tab pos="470534" algn="l"/>
              </a:tabLst>
            </a:pPr>
            <a:r>
              <a:rPr lang="en-US" sz="2400" spc="-90" dirty="0">
                <a:latin typeface="Times New Roman"/>
                <a:cs typeface="Times New Roman"/>
              </a:rPr>
              <a:t>It should be easy to compute</a:t>
            </a:r>
            <a:endParaRPr lang="en-US" sz="2400" dirty="0">
              <a:latin typeface="Times New Roman"/>
              <a:cs typeface="Times New Roman"/>
            </a:endParaRPr>
          </a:p>
          <a:p>
            <a:pPr marL="469900" indent="-457834" algn="just">
              <a:lnSpc>
                <a:spcPct val="100000"/>
              </a:lnSpc>
              <a:spcBef>
                <a:spcPts val="1175"/>
              </a:spcBef>
              <a:buClr>
                <a:srgbClr val="FF210A"/>
              </a:buClr>
              <a:buFont typeface="Arial"/>
              <a:buChar char="•"/>
              <a:tabLst>
                <a:tab pos="469900" algn="l"/>
                <a:tab pos="470534" algn="l"/>
              </a:tabLst>
            </a:pPr>
            <a:r>
              <a:rPr lang="en-US" sz="2400" spc="-90" dirty="0">
                <a:latin typeface="Times New Roman"/>
                <a:cs typeface="Times New Roman"/>
              </a:rPr>
              <a:t>It should be  rigidly defined.</a:t>
            </a:r>
            <a:r>
              <a:rPr lang="en-US" sz="2400" dirty="0"/>
              <a:t> </a:t>
            </a:r>
            <a:r>
              <a:rPr lang="en-US" sz="2400" dirty="0">
                <a:latin typeface="Times New Roman" panose="02020603050405020304" pitchFamily="18" charset="0"/>
                <a:cs typeface="Times New Roman" panose="02020603050405020304" pitchFamily="18" charset="0"/>
              </a:rPr>
              <a:t>This says that, the series of whose average is calculated should have only one interpretation. One interpretation will avoid personal prejudice or bias.</a:t>
            </a:r>
            <a:endParaRPr lang="en-US" sz="2400" spc="-90" dirty="0">
              <a:latin typeface="Times New Roman" panose="02020603050405020304" pitchFamily="18" charset="0"/>
              <a:cs typeface="Times New Roman" panose="02020603050405020304" pitchFamily="18" charset="0"/>
            </a:endParaRPr>
          </a:p>
          <a:p>
            <a:pPr marL="469900" indent="-457834" algn="just">
              <a:lnSpc>
                <a:spcPct val="100000"/>
              </a:lnSpc>
              <a:spcBef>
                <a:spcPts val="1175"/>
              </a:spcBef>
              <a:buClr>
                <a:srgbClr val="FF210A"/>
              </a:buClr>
              <a:buFont typeface="Arial"/>
              <a:buChar char="•"/>
              <a:tabLst>
                <a:tab pos="469900" algn="l"/>
                <a:tab pos="470534" algn="l"/>
              </a:tabLst>
            </a:pPr>
            <a:r>
              <a:rPr lang="en-US" sz="2400" spc="-90" dirty="0">
                <a:latin typeface="Times New Roman"/>
                <a:cs typeface="Times New Roman"/>
              </a:rPr>
              <a:t>It should be based on all observations.</a:t>
            </a:r>
            <a:r>
              <a:rPr lang="en-US" sz="2400" dirty="0"/>
              <a:t> </a:t>
            </a:r>
            <a:r>
              <a:rPr lang="en-US" sz="2400" dirty="0">
                <a:latin typeface="Times New Roman" panose="02020603050405020304" pitchFamily="18" charset="0"/>
                <a:cs typeface="Times New Roman" panose="02020603050405020304" pitchFamily="18" charset="0"/>
              </a:rPr>
              <a:t>In other wards, the value should lie between the upper and lower limit of the data.</a:t>
            </a:r>
            <a:endParaRPr lang="en-US" sz="2400" spc="-90" dirty="0">
              <a:latin typeface="Times New Roman" panose="02020603050405020304" pitchFamily="18" charset="0"/>
              <a:cs typeface="Times New Roman" panose="02020603050405020304" pitchFamily="18" charset="0"/>
            </a:endParaRPr>
          </a:p>
          <a:p>
            <a:pPr marL="469900" indent="-457834" algn="just">
              <a:lnSpc>
                <a:spcPct val="100000"/>
              </a:lnSpc>
              <a:spcBef>
                <a:spcPts val="1175"/>
              </a:spcBef>
              <a:buClr>
                <a:srgbClr val="FF210A"/>
              </a:buClr>
              <a:buFont typeface="Arial"/>
              <a:buChar char="•"/>
              <a:tabLst>
                <a:tab pos="469900" algn="l"/>
                <a:tab pos="470534" algn="l"/>
              </a:tabLst>
            </a:pPr>
            <a:r>
              <a:rPr lang="en-US" sz="2400" spc="-90" dirty="0">
                <a:latin typeface="Times New Roman"/>
                <a:cs typeface="Times New Roman"/>
              </a:rPr>
              <a:t>It should be capable of further algebraic treatment. </a:t>
            </a:r>
            <a:r>
              <a:rPr lang="en-US" sz="2400" dirty="0">
                <a:latin typeface="Times New Roman" panose="02020603050405020304" pitchFamily="18" charset="0"/>
                <a:cs typeface="Times New Roman" panose="02020603050405020304" pitchFamily="18" charset="0"/>
              </a:rPr>
              <a:t>In other wards, an ideal average is one which can be used for further statistical calculations.</a:t>
            </a:r>
            <a:endParaRPr lang="en-US" sz="2400" spc="-90" dirty="0">
              <a:latin typeface="Times New Roman" panose="02020603050405020304" pitchFamily="18" charset="0"/>
              <a:cs typeface="Times New Roman" panose="02020603050405020304" pitchFamily="18" charset="0"/>
            </a:endParaRPr>
          </a:p>
          <a:p>
            <a:pPr marL="469900" indent="-457834">
              <a:lnSpc>
                <a:spcPct val="100000"/>
              </a:lnSpc>
              <a:spcBef>
                <a:spcPts val="1175"/>
              </a:spcBef>
              <a:buClr>
                <a:srgbClr val="FF210A"/>
              </a:buClr>
              <a:buFont typeface="Arial"/>
              <a:buChar char="•"/>
              <a:tabLst>
                <a:tab pos="469900" algn="l"/>
                <a:tab pos="470534" algn="l"/>
              </a:tabLst>
            </a:pPr>
            <a:r>
              <a:rPr lang="en-US" sz="2400" spc="-90" dirty="0">
                <a:latin typeface="Times New Roman"/>
                <a:cs typeface="Times New Roman"/>
              </a:rPr>
              <a:t>It should have sampling stability</a:t>
            </a:r>
          </a:p>
          <a:p>
            <a:pPr marL="469900" indent="-457834">
              <a:lnSpc>
                <a:spcPct val="100000"/>
              </a:lnSpc>
              <a:spcBef>
                <a:spcPts val="1175"/>
              </a:spcBef>
              <a:buClr>
                <a:srgbClr val="FF210A"/>
              </a:buClr>
              <a:buFont typeface="Arial"/>
              <a:buChar char="•"/>
              <a:tabLst>
                <a:tab pos="469900" algn="l"/>
                <a:tab pos="470534" algn="l"/>
              </a:tabLst>
            </a:pPr>
            <a:r>
              <a:rPr lang="en-US" sz="2400" spc="-90" dirty="0">
                <a:latin typeface="Times New Roman"/>
                <a:cs typeface="Times New Roman"/>
              </a:rPr>
              <a:t>It should not be affected by the presence of extreme values</a:t>
            </a:r>
          </a:p>
          <a:p>
            <a:pPr marL="12066" indent="0">
              <a:lnSpc>
                <a:spcPct val="100000"/>
              </a:lnSpc>
              <a:spcBef>
                <a:spcPts val="1175"/>
              </a:spcBef>
              <a:buClr>
                <a:srgbClr val="FF210A"/>
              </a:buClr>
              <a:buNone/>
              <a:tabLst>
                <a:tab pos="469900" algn="l"/>
                <a:tab pos="470534" algn="l"/>
              </a:tabLst>
            </a:pPr>
            <a:endParaRPr lang="en-US" sz="2400" spc="-90" dirty="0">
              <a:solidFill>
                <a:srgbClr val="00FFFF"/>
              </a:solidFill>
              <a:latin typeface="Times New Roman"/>
              <a:cs typeface="Times New Roman"/>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A6BDD1-BCAB-4FD9-904D-730F8DA35697}"/>
              </a:ext>
            </a:extLst>
          </p:cNvPr>
          <p:cNvSpPr>
            <a:spLocks noGrp="1"/>
          </p:cNvSpPr>
          <p:nvPr>
            <p:ph idx="4294967295"/>
          </p:nvPr>
        </p:nvSpPr>
        <p:spPr>
          <a:xfrm>
            <a:off x="893188" y="415635"/>
            <a:ext cx="11160268" cy="2175166"/>
          </a:xfrm>
        </p:spPr>
        <p:txBody>
          <a:bodyPr>
            <a:normAutofit fontScale="92500" lnSpcReduction="20000"/>
          </a:bodyPr>
          <a:lstStyle/>
          <a:p>
            <a:pPr marL="0" indent="0" algn="just">
              <a:buNone/>
            </a:pPr>
            <a:r>
              <a:rPr lang="en-US" sz="4000" dirty="0">
                <a:latin typeface="Times New Roman" panose="02020603050405020304" pitchFamily="18" charset="0"/>
                <a:cs typeface="Times New Roman" panose="02020603050405020304" pitchFamily="18" charset="0"/>
              </a:rPr>
              <a:t>The following frequency distribution refers to the number of hours worked per month of 50 workers of a factory. Compute mean, median, mode.</a:t>
            </a:r>
          </a:p>
          <a:p>
            <a:pPr marL="0" algn="ctr" fontAlgn="t">
              <a:spcBef>
                <a:spcPts val="0"/>
              </a:spcBef>
              <a:spcAft>
                <a:spcPts val="0"/>
              </a:spcAft>
            </a:pPr>
            <a:r>
              <a:rPr lang="en-US" sz="1800" b="1" i="0" u="none" strike="noStrike" dirty="0">
                <a:solidFill>
                  <a:srgbClr val="FFFFFF"/>
                </a:solidFill>
                <a:effectLst/>
                <a:latin typeface="Calibri" panose="020F0502020204030204" pitchFamily="34" charset="0"/>
              </a:rPr>
              <a:t>No. of hours worked per month</a:t>
            </a:r>
            <a:endParaRPr lang="en-SG" sz="1800" b="0" i="0" u="none" strike="noStrike" dirty="0">
              <a:effectLst/>
              <a:latin typeface="Arial" panose="020B0604020202020204" pitchFamily="34" charset="0"/>
            </a:endParaRPr>
          </a:p>
          <a:p>
            <a:pPr marL="0" algn="ctr" fontAlgn="t">
              <a:spcBef>
                <a:spcPts val="0"/>
              </a:spcBef>
              <a:spcAft>
                <a:spcPts val="0"/>
              </a:spcAft>
            </a:pPr>
            <a:r>
              <a:rPr lang="en-US" sz="1800" b="1" i="0" u="none" strike="noStrike" dirty="0">
                <a:solidFill>
                  <a:srgbClr val="FFFFFF"/>
                </a:solidFill>
                <a:effectLst/>
                <a:latin typeface="Calibri" panose="020F0502020204030204" pitchFamily="34" charset="0"/>
              </a:rPr>
              <a:t>Frequency</a:t>
            </a:r>
            <a:endParaRPr lang="en-SG" sz="1800" b="0" i="0" u="none" strike="noStrike" dirty="0">
              <a:effectLst/>
              <a:latin typeface="Arial" panose="020B0604020202020204" pitchFamily="34" charset="0"/>
            </a:endParaRPr>
          </a:p>
          <a:p>
            <a:pPr marL="0" algn="ctr" fontAlgn="t">
              <a:spcBef>
                <a:spcPts val="0"/>
              </a:spcBef>
              <a:spcAft>
                <a:spcPts val="0"/>
              </a:spcAft>
            </a:pPr>
            <a:r>
              <a:rPr lang="en-US" sz="1800" b="1" i="0" u="none" strike="noStrike" dirty="0">
                <a:solidFill>
                  <a:srgbClr val="FFFFFF"/>
                </a:solidFill>
                <a:effectLst/>
                <a:latin typeface="Calibri" panose="020F0502020204030204" pitchFamily="34" charset="0"/>
              </a:rPr>
              <a:t>No. of hours worked per month</a:t>
            </a:r>
            <a:endParaRPr lang="en-SG" sz="1800" b="0" i="0" u="none" strike="noStrike" dirty="0">
              <a:effectLst/>
              <a:latin typeface="Arial" panose="020B0604020202020204" pitchFamily="34" charset="0"/>
            </a:endParaRPr>
          </a:p>
          <a:p>
            <a:pPr marL="0" algn="ctr" fontAlgn="t">
              <a:spcBef>
                <a:spcPts val="0"/>
              </a:spcBef>
              <a:spcAft>
                <a:spcPts val="0"/>
              </a:spcAft>
            </a:pPr>
            <a:r>
              <a:rPr lang="en-US" sz="1800" b="1" i="0" u="none" strike="noStrike" dirty="0">
                <a:solidFill>
                  <a:srgbClr val="FFFFFF"/>
                </a:solidFill>
                <a:effectLst/>
                <a:latin typeface="Calibri" panose="020F0502020204030204" pitchFamily="34" charset="0"/>
              </a:rPr>
              <a:t>Frequency</a:t>
            </a:r>
            <a:endParaRPr lang="en-SG" sz="1800" b="0" i="0" u="none" strike="noStrike" dirty="0">
              <a:effectLst/>
              <a:latin typeface="Arial" panose="020B0604020202020204" pitchFamily="34" charset="0"/>
            </a:endParaRPr>
          </a:p>
          <a:p>
            <a:pPr marL="0" indent="0">
              <a:buNone/>
            </a:pPr>
            <a:endParaRPr lang="en-SG" dirty="0"/>
          </a:p>
        </p:txBody>
      </p:sp>
      <p:graphicFrame>
        <p:nvGraphicFramePr>
          <p:cNvPr id="4" name="Table 3">
            <a:extLst>
              <a:ext uri="{FF2B5EF4-FFF2-40B4-BE49-F238E27FC236}">
                <a16:creationId xmlns:a16="http://schemas.microsoft.com/office/drawing/2014/main" xmlns="" id="{B861FF06-41D9-42CB-B5E6-65EB50A1D101}"/>
              </a:ext>
            </a:extLst>
          </p:cNvPr>
          <p:cNvGraphicFramePr>
            <a:graphicFrameLocks noGrp="1"/>
          </p:cNvGraphicFramePr>
          <p:nvPr>
            <p:extLst>
              <p:ext uri="{D42A27DB-BD31-4B8C-83A1-F6EECF244321}">
                <p14:modId xmlns:p14="http://schemas.microsoft.com/office/powerpoint/2010/main" val="316293519"/>
              </p:ext>
            </p:extLst>
          </p:nvPr>
        </p:nvGraphicFramePr>
        <p:xfrm>
          <a:off x="893187" y="1898073"/>
          <a:ext cx="10897032" cy="4821384"/>
        </p:xfrm>
        <a:graphic>
          <a:graphicData uri="http://schemas.openxmlformats.org/drawingml/2006/table">
            <a:tbl>
              <a:tblPr firstRow="1" bandRow="1">
                <a:tableStyleId>{5C22544A-7EE6-4342-B048-85BDC9FD1C3A}</a:tableStyleId>
              </a:tblPr>
              <a:tblGrid>
                <a:gridCol w="5448516">
                  <a:extLst>
                    <a:ext uri="{9D8B030D-6E8A-4147-A177-3AD203B41FA5}">
                      <a16:colId xmlns:a16="http://schemas.microsoft.com/office/drawing/2014/main" xmlns="" val="20000"/>
                    </a:ext>
                  </a:extLst>
                </a:gridCol>
                <a:gridCol w="5448516">
                  <a:extLst>
                    <a:ext uri="{9D8B030D-6E8A-4147-A177-3AD203B41FA5}">
                      <a16:colId xmlns:a16="http://schemas.microsoft.com/office/drawing/2014/main" xmlns="" val="20001"/>
                    </a:ext>
                  </a:extLst>
                </a:gridCol>
              </a:tblGrid>
              <a:tr h="602673">
                <a:tc>
                  <a:txBody>
                    <a:bodyPr/>
                    <a:lstStyle/>
                    <a:p>
                      <a:pPr algn="ctr"/>
                      <a:r>
                        <a:rPr lang="en-US" dirty="0"/>
                        <a:t>No. of hours worked per month</a:t>
                      </a:r>
                    </a:p>
                  </a:txBody>
                  <a:tcPr/>
                </a:tc>
                <a:tc>
                  <a:txBody>
                    <a:bodyPr/>
                    <a:lstStyle/>
                    <a:p>
                      <a:pPr algn="ctr"/>
                      <a:r>
                        <a:rPr lang="en-US" dirty="0"/>
                        <a:t>Frequency</a:t>
                      </a:r>
                    </a:p>
                  </a:txBody>
                  <a:tcPr/>
                </a:tc>
                <a:extLst>
                  <a:ext uri="{0D108BD9-81ED-4DB2-BD59-A6C34878D82A}">
                    <a16:rowId xmlns:a16="http://schemas.microsoft.com/office/drawing/2014/main" xmlns="" val="10000"/>
                  </a:ext>
                </a:extLst>
              </a:tr>
              <a:tr h="602673">
                <a:tc>
                  <a:txBody>
                    <a:bodyPr/>
                    <a:lstStyle/>
                    <a:p>
                      <a:pPr algn="ctr"/>
                      <a:r>
                        <a:rPr lang="en-US" dirty="0"/>
                        <a:t>30-55</a:t>
                      </a:r>
                    </a:p>
                  </a:txBody>
                  <a:tcPr/>
                </a:tc>
                <a:tc>
                  <a:txBody>
                    <a:bodyPr/>
                    <a:lstStyle/>
                    <a:p>
                      <a:pPr algn="ctr"/>
                      <a:r>
                        <a:rPr lang="en-US" dirty="0"/>
                        <a:t>3</a:t>
                      </a:r>
                    </a:p>
                  </a:txBody>
                  <a:tcPr/>
                </a:tc>
                <a:extLst>
                  <a:ext uri="{0D108BD9-81ED-4DB2-BD59-A6C34878D82A}">
                    <a16:rowId xmlns:a16="http://schemas.microsoft.com/office/drawing/2014/main" xmlns="" val="10001"/>
                  </a:ext>
                </a:extLst>
              </a:tr>
              <a:tr h="602673">
                <a:tc>
                  <a:txBody>
                    <a:bodyPr/>
                    <a:lstStyle/>
                    <a:p>
                      <a:pPr algn="ctr"/>
                      <a:r>
                        <a:rPr lang="en-US" dirty="0"/>
                        <a:t>55-80</a:t>
                      </a:r>
                    </a:p>
                  </a:txBody>
                  <a:tcPr/>
                </a:tc>
                <a:tc>
                  <a:txBody>
                    <a:bodyPr/>
                    <a:lstStyle/>
                    <a:p>
                      <a:pPr algn="ctr"/>
                      <a:r>
                        <a:rPr lang="en-US" dirty="0"/>
                        <a:t>4</a:t>
                      </a:r>
                    </a:p>
                  </a:txBody>
                  <a:tcPr/>
                </a:tc>
                <a:extLst>
                  <a:ext uri="{0D108BD9-81ED-4DB2-BD59-A6C34878D82A}">
                    <a16:rowId xmlns:a16="http://schemas.microsoft.com/office/drawing/2014/main" xmlns="" val="10002"/>
                  </a:ext>
                </a:extLst>
              </a:tr>
              <a:tr h="602673">
                <a:tc>
                  <a:txBody>
                    <a:bodyPr/>
                    <a:lstStyle/>
                    <a:p>
                      <a:pPr algn="ctr"/>
                      <a:r>
                        <a:rPr lang="en-US" dirty="0"/>
                        <a:t>80-105</a:t>
                      </a:r>
                    </a:p>
                  </a:txBody>
                  <a:tcPr/>
                </a:tc>
                <a:tc>
                  <a:txBody>
                    <a:bodyPr/>
                    <a:lstStyle/>
                    <a:p>
                      <a:pPr algn="ctr"/>
                      <a:r>
                        <a:rPr lang="en-US" dirty="0"/>
                        <a:t>6</a:t>
                      </a:r>
                    </a:p>
                  </a:txBody>
                  <a:tcPr/>
                </a:tc>
                <a:extLst>
                  <a:ext uri="{0D108BD9-81ED-4DB2-BD59-A6C34878D82A}">
                    <a16:rowId xmlns:a16="http://schemas.microsoft.com/office/drawing/2014/main" xmlns="" val="10003"/>
                  </a:ext>
                </a:extLst>
              </a:tr>
              <a:tr h="602673">
                <a:tc>
                  <a:txBody>
                    <a:bodyPr/>
                    <a:lstStyle/>
                    <a:p>
                      <a:pPr algn="ctr"/>
                      <a:r>
                        <a:rPr lang="en-US" dirty="0"/>
                        <a:t>105-130</a:t>
                      </a:r>
                    </a:p>
                  </a:txBody>
                  <a:tcPr/>
                </a:tc>
                <a:tc>
                  <a:txBody>
                    <a:bodyPr/>
                    <a:lstStyle/>
                    <a:p>
                      <a:pPr algn="ctr"/>
                      <a:r>
                        <a:rPr lang="en-US" dirty="0"/>
                        <a:t>9</a:t>
                      </a:r>
                    </a:p>
                  </a:txBody>
                  <a:tcPr/>
                </a:tc>
                <a:extLst>
                  <a:ext uri="{0D108BD9-81ED-4DB2-BD59-A6C34878D82A}">
                    <a16:rowId xmlns:a16="http://schemas.microsoft.com/office/drawing/2014/main" xmlns="" val="10004"/>
                  </a:ext>
                </a:extLst>
              </a:tr>
              <a:tr h="602673">
                <a:tc>
                  <a:txBody>
                    <a:bodyPr/>
                    <a:lstStyle/>
                    <a:p>
                      <a:pPr algn="ctr"/>
                      <a:r>
                        <a:rPr lang="en-US" dirty="0"/>
                        <a:t>130-155</a:t>
                      </a:r>
                    </a:p>
                  </a:txBody>
                  <a:tcPr/>
                </a:tc>
                <a:tc>
                  <a:txBody>
                    <a:bodyPr/>
                    <a:lstStyle/>
                    <a:p>
                      <a:pPr algn="ctr"/>
                      <a:r>
                        <a:rPr lang="en-US" dirty="0"/>
                        <a:t>12</a:t>
                      </a:r>
                    </a:p>
                  </a:txBody>
                  <a:tcPr/>
                </a:tc>
                <a:extLst>
                  <a:ext uri="{0D108BD9-81ED-4DB2-BD59-A6C34878D82A}">
                    <a16:rowId xmlns:a16="http://schemas.microsoft.com/office/drawing/2014/main" xmlns="" val="10005"/>
                  </a:ext>
                </a:extLst>
              </a:tr>
              <a:tr h="602673">
                <a:tc>
                  <a:txBody>
                    <a:bodyPr/>
                    <a:lstStyle/>
                    <a:p>
                      <a:pPr algn="ctr"/>
                      <a:r>
                        <a:rPr lang="en-US" dirty="0"/>
                        <a:t>155-180</a:t>
                      </a:r>
                    </a:p>
                  </a:txBody>
                  <a:tcPr/>
                </a:tc>
                <a:tc>
                  <a:txBody>
                    <a:bodyPr/>
                    <a:lstStyle/>
                    <a:p>
                      <a:pPr algn="ctr"/>
                      <a:r>
                        <a:rPr lang="en-US" dirty="0"/>
                        <a:t>11</a:t>
                      </a:r>
                    </a:p>
                  </a:txBody>
                  <a:tcPr/>
                </a:tc>
                <a:extLst>
                  <a:ext uri="{0D108BD9-81ED-4DB2-BD59-A6C34878D82A}">
                    <a16:rowId xmlns:a16="http://schemas.microsoft.com/office/drawing/2014/main" xmlns="" val="10006"/>
                  </a:ext>
                </a:extLst>
              </a:tr>
              <a:tr h="602673">
                <a:tc>
                  <a:txBody>
                    <a:bodyPr/>
                    <a:lstStyle/>
                    <a:p>
                      <a:pPr algn="ctr"/>
                      <a:r>
                        <a:rPr lang="en-US" dirty="0"/>
                        <a:t>180-205</a:t>
                      </a:r>
                    </a:p>
                  </a:txBody>
                  <a:tcPr/>
                </a:tc>
                <a:tc>
                  <a:txBody>
                    <a:bodyPr/>
                    <a:lstStyle/>
                    <a:p>
                      <a:pPr algn="ctr"/>
                      <a:r>
                        <a:rPr lang="en-US" dirty="0"/>
                        <a:t>5</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315113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xmlns="" id="{C53AA68E-C189-4112-B990-826F0CF3C9B7}"/>
                  </a:ext>
                </a:extLst>
              </p:cNvPr>
              <p:cNvGraphicFramePr>
                <a:graphicFrameLocks noGrp="1"/>
              </p:cNvGraphicFramePr>
              <p:nvPr>
                <p:extLst>
                  <p:ext uri="{D42A27DB-BD31-4B8C-83A1-F6EECF244321}">
                    <p14:modId xmlns:p14="http://schemas.microsoft.com/office/powerpoint/2010/main" val="4132676751"/>
                  </p:ext>
                </p:extLst>
              </p:nvPr>
            </p:nvGraphicFramePr>
            <p:xfrm>
              <a:off x="838200" y="803241"/>
              <a:ext cx="11104419" cy="5861113"/>
            </p:xfrm>
            <a:graphic>
              <a:graphicData uri="http://schemas.openxmlformats.org/drawingml/2006/table">
                <a:tbl>
                  <a:tblPr firstRow="1" bandRow="1">
                    <a:tableStyleId>{F5AB1C69-6EDB-4FF4-983F-18BD219EF322}</a:tableStyleId>
                  </a:tblPr>
                  <a:tblGrid>
                    <a:gridCol w="2776105">
                      <a:extLst>
                        <a:ext uri="{9D8B030D-6E8A-4147-A177-3AD203B41FA5}">
                          <a16:colId xmlns:a16="http://schemas.microsoft.com/office/drawing/2014/main" xmlns="" val="20000"/>
                        </a:ext>
                      </a:extLst>
                    </a:gridCol>
                    <a:gridCol w="2325925">
                      <a:extLst>
                        <a:ext uri="{9D8B030D-6E8A-4147-A177-3AD203B41FA5}">
                          <a16:colId xmlns:a16="http://schemas.microsoft.com/office/drawing/2014/main" xmlns="" val="20001"/>
                        </a:ext>
                      </a:extLst>
                    </a:gridCol>
                    <a:gridCol w="1560621">
                      <a:extLst>
                        <a:ext uri="{9D8B030D-6E8A-4147-A177-3AD203B41FA5}">
                          <a16:colId xmlns:a16="http://schemas.microsoft.com/office/drawing/2014/main" xmlns="" val="20002"/>
                        </a:ext>
                      </a:extLst>
                    </a:gridCol>
                    <a:gridCol w="2220884">
                      <a:extLst>
                        <a:ext uri="{9D8B030D-6E8A-4147-A177-3AD203B41FA5}">
                          <a16:colId xmlns:a16="http://schemas.microsoft.com/office/drawing/2014/main" xmlns="" val="20003"/>
                        </a:ext>
                      </a:extLst>
                    </a:gridCol>
                    <a:gridCol w="2220884">
                      <a:extLst>
                        <a:ext uri="{9D8B030D-6E8A-4147-A177-3AD203B41FA5}">
                          <a16:colId xmlns:a16="http://schemas.microsoft.com/office/drawing/2014/main" xmlns="" val="20004"/>
                        </a:ext>
                      </a:extLst>
                    </a:gridCol>
                  </a:tblGrid>
                  <a:tr h="1034311">
                    <a:tc>
                      <a:txBody>
                        <a:bodyPr/>
                        <a:lstStyle/>
                        <a:p>
                          <a:pPr algn="ctr"/>
                          <a:r>
                            <a:rPr lang="en-US" dirty="0"/>
                            <a:t>Class</a:t>
                          </a:r>
                        </a:p>
                      </a:txBody>
                      <a:tcPr/>
                    </a:tc>
                    <a:tc>
                      <a:txBody>
                        <a:bodyPr/>
                        <a:lstStyle/>
                        <a:p>
                          <a:pPr algn="ctr"/>
                          <a:r>
                            <a:rPr lang="en-US" dirty="0"/>
                            <a:t>Frequency</a:t>
                          </a:r>
                        </a:p>
                        <a:p>
                          <a:pPr algn="ctr"/>
                          <a:r>
                            <a:rPr lang="en-US" dirty="0"/>
                            <a:t>f</a:t>
                          </a:r>
                        </a:p>
                      </a:txBody>
                      <a:tcPr/>
                    </a:tc>
                    <a:tc>
                      <a:txBody>
                        <a:bodyPr/>
                        <a:lstStyle/>
                        <a:p>
                          <a:r>
                            <a:rPr lang="en-US" dirty="0"/>
                            <a:t>Mid point</a:t>
                          </a:r>
                        </a:p>
                        <a:p>
                          <a:r>
                            <a:rPr lang="en-US" dirty="0"/>
                            <a:t>x</a:t>
                          </a:r>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𝒇𝒙</m:t>
                                </m:r>
                              </m:oMath>
                            </m:oMathPara>
                          </a14:m>
                          <a:endParaRPr lang="en-US" dirty="0"/>
                        </a:p>
                      </a:txBody>
                      <a:tcPr/>
                    </a:tc>
                    <a:tc>
                      <a:txBody>
                        <a:bodyPr/>
                        <a:lstStyle/>
                        <a:p>
                          <a:r>
                            <a:rPr lang="en-US" dirty="0"/>
                            <a:t>Cumulative frequency</a:t>
                          </a:r>
                        </a:p>
                      </a:txBody>
                      <a:tcPr/>
                    </a:tc>
                    <a:extLst>
                      <a:ext uri="{0D108BD9-81ED-4DB2-BD59-A6C34878D82A}">
                        <a16:rowId xmlns:a16="http://schemas.microsoft.com/office/drawing/2014/main" xmlns="" val="10000"/>
                      </a:ext>
                    </a:extLst>
                  </a:tr>
                  <a:tr h="574541">
                    <a:tc>
                      <a:txBody>
                        <a:bodyPr/>
                        <a:lstStyle/>
                        <a:p>
                          <a:pPr algn="ctr"/>
                          <a:r>
                            <a:rPr lang="en-US" dirty="0"/>
                            <a:t>30-55</a:t>
                          </a:r>
                        </a:p>
                      </a:txBody>
                      <a:tcPr/>
                    </a:tc>
                    <a:tc>
                      <a:txBody>
                        <a:bodyPr/>
                        <a:lstStyle/>
                        <a:p>
                          <a:pPr algn="ctr"/>
                          <a:r>
                            <a:rPr lang="en-US" dirty="0"/>
                            <a:t>3</a:t>
                          </a:r>
                        </a:p>
                      </a:txBody>
                      <a:tcPr/>
                    </a:tc>
                    <a:tc>
                      <a:txBody>
                        <a:bodyPr/>
                        <a:lstStyle/>
                        <a:p>
                          <a:pPr algn="ctr"/>
                          <a:r>
                            <a:rPr lang="en-US" dirty="0"/>
                            <a:t>42.5</a:t>
                          </a:r>
                        </a:p>
                      </a:txBody>
                      <a:tcPr/>
                    </a:tc>
                    <a:tc>
                      <a:txBody>
                        <a:bodyPr/>
                        <a:lstStyle/>
                        <a:p>
                          <a:pPr algn="ctr"/>
                          <a:r>
                            <a:rPr lang="en-US" dirty="0"/>
                            <a:t>127.5</a:t>
                          </a:r>
                        </a:p>
                      </a:txBody>
                      <a:tcPr/>
                    </a:tc>
                    <a:tc>
                      <a:txBody>
                        <a:bodyPr/>
                        <a:lstStyle/>
                        <a:p>
                          <a:pPr algn="ctr"/>
                          <a:r>
                            <a:rPr lang="en-US" dirty="0"/>
                            <a:t>3</a:t>
                          </a:r>
                        </a:p>
                      </a:txBody>
                      <a:tcPr/>
                    </a:tc>
                    <a:extLst>
                      <a:ext uri="{0D108BD9-81ED-4DB2-BD59-A6C34878D82A}">
                        <a16:rowId xmlns:a16="http://schemas.microsoft.com/office/drawing/2014/main" xmlns="" val="10001"/>
                      </a:ext>
                    </a:extLst>
                  </a:tr>
                  <a:tr h="574541">
                    <a:tc>
                      <a:txBody>
                        <a:bodyPr/>
                        <a:lstStyle/>
                        <a:p>
                          <a:pPr algn="ctr"/>
                          <a:r>
                            <a:rPr lang="en-US" dirty="0"/>
                            <a:t>55-80</a:t>
                          </a:r>
                        </a:p>
                      </a:txBody>
                      <a:tcPr/>
                    </a:tc>
                    <a:tc>
                      <a:txBody>
                        <a:bodyPr/>
                        <a:lstStyle/>
                        <a:p>
                          <a:pPr algn="ctr"/>
                          <a:r>
                            <a:rPr lang="en-US" dirty="0"/>
                            <a:t>4</a:t>
                          </a:r>
                        </a:p>
                      </a:txBody>
                      <a:tcPr/>
                    </a:tc>
                    <a:tc>
                      <a:txBody>
                        <a:bodyPr/>
                        <a:lstStyle/>
                        <a:p>
                          <a:pPr algn="ctr"/>
                          <a:r>
                            <a:rPr lang="en-US" dirty="0"/>
                            <a:t>67.5</a:t>
                          </a:r>
                        </a:p>
                      </a:txBody>
                      <a:tcPr/>
                    </a:tc>
                    <a:tc>
                      <a:txBody>
                        <a:bodyPr/>
                        <a:lstStyle/>
                        <a:p>
                          <a:pPr algn="ctr"/>
                          <a:r>
                            <a:rPr lang="en-US" dirty="0"/>
                            <a:t>270</a:t>
                          </a:r>
                        </a:p>
                      </a:txBody>
                      <a:tcPr/>
                    </a:tc>
                    <a:tc>
                      <a:txBody>
                        <a:bodyPr/>
                        <a:lstStyle/>
                        <a:p>
                          <a:pPr algn="ctr"/>
                          <a:r>
                            <a:rPr lang="en-US" dirty="0"/>
                            <a:t>7</a:t>
                          </a:r>
                        </a:p>
                      </a:txBody>
                      <a:tcPr/>
                    </a:tc>
                    <a:extLst>
                      <a:ext uri="{0D108BD9-81ED-4DB2-BD59-A6C34878D82A}">
                        <a16:rowId xmlns:a16="http://schemas.microsoft.com/office/drawing/2014/main" xmlns="" val="10002"/>
                      </a:ext>
                    </a:extLst>
                  </a:tr>
                  <a:tr h="574541">
                    <a:tc>
                      <a:txBody>
                        <a:bodyPr/>
                        <a:lstStyle/>
                        <a:p>
                          <a:pPr algn="ctr"/>
                          <a:r>
                            <a:rPr lang="en-US" dirty="0"/>
                            <a:t>80-105</a:t>
                          </a:r>
                        </a:p>
                      </a:txBody>
                      <a:tcPr/>
                    </a:tc>
                    <a:tc>
                      <a:txBody>
                        <a:bodyPr/>
                        <a:lstStyle/>
                        <a:p>
                          <a:pPr algn="ctr"/>
                          <a:r>
                            <a:rPr lang="en-US" dirty="0"/>
                            <a:t>6</a:t>
                          </a:r>
                        </a:p>
                      </a:txBody>
                      <a:tcPr/>
                    </a:tc>
                    <a:tc>
                      <a:txBody>
                        <a:bodyPr/>
                        <a:lstStyle/>
                        <a:p>
                          <a:pPr algn="ctr"/>
                          <a:r>
                            <a:rPr lang="en-US" dirty="0"/>
                            <a:t>92.5</a:t>
                          </a:r>
                        </a:p>
                      </a:txBody>
                      <a:tcPr/>
                    </a:tc>
                    <a:tc>
                      <a:txBody>
                        <a:bodyPr/>
                        <a:lstStyle/>
                        <a:p>
                          <a:pPr algn="ctr"/>
                          <a:endParaRPr lang="en-US" dirty="0"/>
                        </a:p>
                      </a:txBody>
                      <a:tcPr/>
                    </a:tc>
                    <a:tc>
                      <a:txBody>
                        <a:bodyPr/>
                        <a:lstStyle/>
                        <a:p>
                          <a:pPr algn="ctr"/>
                          <a:r>
                            <a:rPr lang="en-US" dirty="0"/>
                            <a:t>13</a:t>
                          </a:r>
                        </a:p>
                      </a:txBody>
                      <a:tcPr/>
                    </a:tc>
                    <a:extLst>
                      <a:ext uri="{0D108BD9-81ED-4DB2-BD59-A6C34878D82A}">
                        <a16:rowId xmlns:a16="http://schemas.microsoft.com/office/drawing/2014/main" xmlns="" val="10003"/>
                      </a:ext>
                    </a:extLst>
                  </a:tr>
                  <a:tr h="574541">
                    <a:tc>
                      <a:txBody>
                        <a:bodyPr/>
                        <a:lstStyle/>
                        <a:p>
                          <a:pPr algn="ctr"/>
                          <a:r>
                            <a:rPr lang="en-US" dirty="0"/>
                            <a:t>105-130</a:t>
                          </a:r>
                        </a:p>
                      </a:txBody>
                      <a:tcPr/>
                    </a:tc>
                    <a:tc>
                      <a:txBody>
                        <a:bodyPr/>
                        <a:lstStyle/>
                        <a:p>
                          <a:pPr algn="ctr"/>
                          <a:r>
                            <a:rPr lang="en-US" dirty="0"/>
                            <a:t>9</a:t>
                          </a:r>
                        </a:p>
                      </a:txBody>
                      <a:tcPr/>
                    </a:tc>
                    <a:tc>
                      <a:txBody>
                        <a:bodyPr/>
                        <a:lstStyle/>
                        <a:p>
                          <a:pPr algn="ctr"/>
                          <a:r>
                            <a:rPr lang="en-US" dirty="0"/>
                            <a:t>117.5</a:t>
                          </a:r>
                        </a:p>
                      </a:txBody>
                      <a:tcPr/>
                    </a:tc>
                    <a:tc>
                      <a:txBody>
                        <a:bodyPr/>
                        <a:lstStyle/>
                        <a:p>
                          <a:pPr algn="ctr"/>
                          <a:endParaRPr lang="en-US" dirty="0"/>
                        </a:p>
                      </a:txBody>
                      <a:tcPr/>
                    </a:tc>
                    <a:tc>
                      <a:txBody>
                        <a:bodyPr/>
                        <a:lstStyle/>
                        <a:p>
                          <a:pPr algn="ctr"/>
                          <a:r>
                            <a:rPr lang="en-US" dirty="0"/>
                            <a:t>22</a:t>
                          </a:r>
                        </a:p>
                      </a:txBody>
                      <a:tcPr/>
                    </a:tc>
                    <a:extLst>
                      <a:ext uri="{0D108BD9-81ED-4DB2-BD59-A6C34878D82A}">
                        <a16:rowId xmlns:a16="http://schemas.microsoft.com/office/drawing/2014/main" xmlns="" val="10004"/>
                      </a:ext>
                    </a:extLst>
                  </a:tr>
                  <a:tr h="574541">
                    <a:tc>
                      <a:txBody>
                        <a:bodyPr/>
                        <a:lstStyle/>
                        <a:p>
                          <a:pPr algn="ctr"/>
                          <a:r>
                            <a:rPr lang="en-US" dirty="0">
                              <a:solidFill>
                                <a:srgbClr val="FF0000"/>
                              </a:solidFill>
                            </a:rPr>
                            <a:t>130-155</a:t>
                          </a:r>
                        </a:p>
                      </a:txBody>
                      <a:tcPr/>
                    </a:tc>
                    <a:tc>
                      <a:txBody>
                        <a:bodyPr/>
                        <a:lstStyle/>
                        <a:p>
                          <a:pPr algn="ctr"/>
                          <a:r>
                            <a:rPr lang="en-US" dirty="0">
                              <a:solidFill>
                                <a:srgbClr val="FF0000"/>
                              </a:solidFill>
                            </a:rPr>
                            <a:t>12</a:t>
                          </a:r>
                        </a:p>
                      </a:txBody>
                      <a:tcPr/>
                    </a:tc>
                    <a:tc>
                      <a:txBody>
                        <a:bodyPr/>
                        <a:lstStyle/>
                        <a:p>
                          <a:pPr algn="ctr"/>
                          <a:r>
                            <a:rPr lang="en-US" dirty="0">
                              <a:solidFill>
                                <a:srgbClr val="FF0000"/>
                              </a:solidFill>
                            </a:rPr>
                            <a:t>142.5</a:t>
                          </a:r>
                        </a:p>
                      </a:txBody>
                      <a:tcPr/>
                    </a:tc>
                    <a:tc>
                      <a:txBody>
                        <a:bodyPr/>
                        <a:lstStyle/>
                        <a:p>
                          <a:pPr algn="ctr"/>
                          <a:endParaRPr lang="en-US" dirty="0">
                            <a:solidFill>
                              <a:srgbClr val="FF0000"/>
                            </a:solidFill>
                          </a:endParaRPr>
                        </a:p>
                      </a:txBody>
                      <a:tcPr/>
                    </a:tc>
                    <a:tc>
                      <a:txBody>
                        <a:bodyPr/>
                        <a:lstStyle/>
                        <a:p>
                          <a:pPr algn="ctr"/>
                          <a:r>
                            <a:rPr lang="en-US" dirty="0">
                              <a:solidFill>
                                <a:srgbClr val="FF0000"/>
                              </a:solidFill>
                            </a:rPr>
                            <a:t>34</a:t>
                          </a:r>
                        </a:p>
                      </a:txBody>
                      <a:tcPr/>
                    </a:tc>
                    <a:extLst>
                      <a:ext uri="{0D108BD9-81ED-4DB2-BD59-A6C34878D82A}">
                        <a16:rowId xmlns:a16="http://schemas.microsoft.com/office/drawing/2014/main" xmlns="" val="10005"/>
                      </a:ext>
                    </a:extLst>
                  </a:tr>
                  <a:tr h="574541">
                    <a:tc>
                      <a:txBody>
                        <a:bodyPr/>
                        <a:lstStyle/>
                        <a:p>
                          <a:pPr algn="ctr"/>
                          <a:r>
                            <a:rPr lang="en-US" dirty="0"/>
                            <a:t>155-180</a:t>
                          </a:r>
                        </a:p>
                      </a:txBody>
                      <a:tcPr/>
                    </a:tc>
                    <a:tc>
                      <a:txBody>
                        <a:bodyPr/>
                        <a:lstStyle/>
                        <a:p>
                          <a:pPr algn="ctr"/>
                          <a:r>
                            <a:rPr lang="en-US" dirty="0"/>
                            <a:t>11</a:t>
                          </a:r>
                        </a:p>
                      </a:txBody>
                      <a:tcPr/>
                    </a:tc>
                    <a:tc>
                      <a:txBody>
                        <a:bodyPr/>
                        <a:lstStyle/>
                        <a:p>
                          <a:pPr algn="ctr"/>
                          <a:r>
                            <a:rPr lang="en-US" dirty="0"/>
                            <a:t>167.5</a:t>
                          </a:r>
                        </a:p>
                      </a:txBody>
                      <a:tcPr/>
                    </a:tc>
                    <a:tc>
                      <a:txBody>
                        <a:bodyPr/>
                        <a:lstStyle/>
                        <a:p>
                          <a:pPr algn="ctr"/>
                          <a:endParaRPr lang="en-US"/>
                        </a:p>
                      </a:txBody>
                      <a:tcPr/>
                    </a:tc>
                    <a:tc>
                      <a:txBody>
                        <a:bodyPr/>
                        <a:lstStyle/>
                        <a:p>
                          <a:pPr algn="ctr"/>
                          <a:r>
                            <a:rPr lang="en-US" dirty="0"/>
                            <a:t>45</a:t>
                          </a:r>
                        </a:p>
                      </a:txBody>
                      <a:tcPr/>
                    </a:tc>
                    <a:extLst>
                      <a:ext uri="{0D108BD9-81ED-4DB2-BD59-A6C34878D82A}">
                        <a16:rowId xmlns:a16="http://schemas.microsoft.com/office/drawing/2014/main" xmlns="" val="10006"/>
                      </a:ext>
                    </a:extLst>
                  </a:tr>
                  <a:tr h="574541">
                    <a:tc>
                      <a:txBody>
                        <a:bodyPr/>
                        <a:lstStyle/>
                        <a:p>
                          <a:pPr algn="ctr"/>
                          <a:r>
                            <a:rPr lang="en-US" dirty="0"/>
                            <a:t>180-205</a:t>
                          </a:r>
                        </a:p>
                      </a:txBody>
                      <a:tcPr/>
                    </a:tc>
                    <a:tc>
                      <a:txBody>
                        <a:bodyPr/>
                        <a:lstStyle/>
                        <a:p>
                          <a:pPr algn="ctr"/>
                          <a:r>
                            <a:rPr lang="en-US" dirty="0"/>
                            <a:t>5</a:t>
                          </a:r>
                        </a:p>
                      </a:txBody>
                      <a:tcPr/>
                    </a:tc>
                    <a:tc>
                      <a:txBody>
                        <a:bodyPr/>
                        <a:lstStyle/>
                        <a:p>
                          <a:pPr algn="ctr"/>
                          <a:r>
                            <a:rPr lang="en-US" dirty="0"/>
                            <a:t>192.5</a:t>
                          </a:r>
                        </a:p>
                      </a:txBody>
                      <a:tcPr/>
                    </a:tc>
                    <a:tc>
                      <a:txBody>
                        <a:bodyPr/>
                        <a:lstStyle/>
                        <a:p>
                          <a:pPr algn="ctr"/>
                          <a:endParaRPr lang="en-US"/>
                        </a:p>
                      </a:txBody>
                      <a:tcPr/>
                    </a:tc>
                    <a:tc>
                      <a:txBody>
                        <a:bodyPr/>
                        <a:lstStyle/>
                        <a:p>
                          <a:pPr algn="ctr"/>
                          <a:r>
                            <a:rPr lang="en-US" dirty="0"/>
                            <a:t>50</a:t>
                          </a:r>
                        </a:p>
                      </a:txBody>
                      <a:tcPr/>
                    </a:tc>
                    <a:extLst>
                      <a:ext uri="{0D108BD9-81ED-4DB2-BD59-A6C34878D82A}">
                        <a16:rowId xmlns:a16="http://schemas.microsoft.com/office/drawing/2014/main" xmlns="" val="10007"/>
                      </a:ext>
                    </a:extLst>
                  </a:tr>
                  <a:tr h="805015">
                    <a:tc>
                      <a:txBody>
                        <a:bodyPr/>
                        <a:lstStyle/>
                        <a:p>
                          <a:pPr algn="ctr"/>
                          <a:r>
                            <a:rPr lang="en-US" dirty="0"/>
                            <a:t>Total</a:t>
                          </a:r>
                        </a:p>
                      </a:txBody>
                      <a:tcPr/>
                    </a:tc>
                    <a:tc>
                      <a:txBody>
                        <a:bodyPr/>
                        <a:lstStyle/>
                        <a:p>
                          <a:pPr algn="ctr"/>
                          <a:r>
                            <a:rPr lang="en-US" dirty="0"/>
                            <a:t>n=50</a:t>
                          </a:r>
                        </a:p>
                      </a:txBody>
                      <a:tcPr/>
                    </a:tc>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a:rPr>
                                    </m:ctrlPr>
                                  </m:naryPr>
                                  <m:sub/>
                                  <m:sup/>
                                  <m:e>
                                    <m:r>
                                      <a:rPr lang="en-US" b="0" i="1" smtClean="0">
                                        <a:latin typeface="Cambria Math" panose="02040503050406030204" pitchFamily="18" charset="0"/>
                                      </a:rPr>
                                      <m:t>𝑓𝑥</m:t>
                                    </m:r>
                                    <m:r>
                                      <a:rPr lang="en-US" b="0" i="1" smtClean="0">
                                        <a:latin typeface="Cambria Math" panose="02040503050406030204" pitchFamily="18" charset="0"/>
                                      </a:rPr>
                                      <m:t>=</m:t>
                                    </m:r>
                                  </m:e>
                                </m:nary>
                                <m:r>
                                  <a:rPr lang="en-US" b="0" i="1" smtClean="0">
                                    <a:latin typeface="Cambria Math" panose="02040503050406030204" pitchFamily="18" charset="0"/>
                                  </a:rPr>
                                  <m:t>6525</m:t>
                                </m:r>
                              </m:oMath>
                            </m:oMathPara>
                          </a14:m>
                          <a:endParaRPr lang="en-US" dirty="0"/>
                        </a:p>
                      </a:txBody>
                      <a:tcPr/>
                    </a:tc>
                    <a:tc>
                      <a:txBody>
                        <a:bodyPr/>
                        <a:lstStyle/>
                        <a:p>
                          <a:pPr algn="ctr"/>
                          <a:endParaRPr lang="en-US" dirty="0"/>
                        </a:p>
                      </a:txBody>
                      <a:tcPr/>
                    </a:tc>
                    <a:extLst>
                      <a:ext uri="{0D108BD9-81ED-4DB2-BD59-A6C34878D82A}">
                        <a16:rowId xmlns:a16="http://schemas.microsoft.com/office/drawing/2014/main" xmlns="" val="10008"/>
                      </a:ext>
                    </a:extLst>
                  </a:tr>
                </a:tbl>
              </a:graphicData>
            </a:graphic>
          </p:graphicFrame>
        </mc:Choice>
        <mc:Fallback xmlns="">
          <p:graphicFrame>
            <p:nvGraphicFramePr>
              <p:cNvPr id="2" name="Table 1">
                <a:extLst>
                  <a:ext uri="{FF2B5EF4-FFF2-40B4-BE49-F238E27FC236}">
                    <a16:creationId xmlns:a16="http://schemas.microsoft.com/office/drawing/2014/main" id="{C53AA68E-C189-4112-B990-826F0CF3C9B7}"/>
                  </a:ext>
                </a:extLst>
              </p:cNvPr>
              <p:cNvGraphicFramePr>
                <a:graphicFrameLocks noGrp="1"/>
              </p:cNvGraphicFramePr>
              <p:nvPr>
                <p:extLst>
                  <p:ext uri="{D42A27DB-BD31-4B8C-83A1-F6EECF244321}">
                    <p14:modId xmlns:p14="http://schemas.microsoft.com/office/powerpoint/2010/main" val="4132676751"/>
                  </p:ext>
                </p:extLst>
              </p:nvPr>
            </p:nvGraphicFramePr>
            <p:xfrm>
              <a:off x="838200" y="803241"/>
              <a:ext cx="11104419" cy="5861113"/>
            </p:xfrm>
            <a:graphic>
              <a:graphicData uri="http://schemas.openxmlformats.org/drawingml/2006/table">
                <a:tbl>
                  <a:tblPr firstRow="1" bandRow="1">
                    <a:tableStyleId>{F5AB1C69-6EDB-4FF4-983F-18BD219EF322}</a:tableStyleId>
                  </a:tblPr>
                  <a:tblGrid>
                    <a:gridCol w="2776105">
                      <a:extLst>
                        <a:ext uri="{9D8B030D-6E8A-4147-A177-3AD203B41FA5}">
                          <a16:colId xmlns:a16="http://schemas.microsoft.com/office/drawing/2014/main" val="20000"/>
                        </a:ext>
                      </a:extLst>
                    </a:gridCol>
                    <a:gridCol w="2325925">
                      <a:extLst>
                        <a:ext uri="{9D8B030D-6E8A-4147-A177-3AD203B41FA5}">
                          <a16:colId xmlns:a16="http://schemas.microsoft.com/office/drawing/2014/main" val="20001"/>
                        </a:ext>
                      </a:extLst>
                    </a:gridCol>
                    <a:gridCol w="1560621">
                      <a:extLst>
                        <a:ext uri="{9D8B030D-6E8A-4147-A177-3AD203B41FA5}">
                          <a16:colId xmlns:a16="http://schemas.microsoft.com/office/drawing/2014/main" val="20002"/>
                        </a:ext>
                      </a:extLst>
                    </a:gridCol>
                    <a:gridCol w="2220884">
                      <a:extLst>
                        <a:ext uri="{9D8B030D-6E8A-4147-A177-3AD203B41FA5}">
                          <a16:colId xmlns:a16="http://schemas.microsoft.com/office/drawing/2014/main" val="20003"/>
                        </a:ext>
                      </a:extLst>
                    </a:gridCol>
                    <a:gridCol w="2220884">
                      <a:extLst>
                        <a:ext uri="{9D8B030D-6E8A-4147-A177-3AD203B41FA5}">
                          <a16:colId xmlns:a16="http://schemas.microsoft.com/office/drawing/2014/main" val="20004"/>
                        </a:ext>
                      </a:extLst>
                    </a:gridCol>
                  </a:tblGrid>
                  <a:tr h="1034311">
                    <a:tc>
                      <a:txBody>
                        <a:bodyPr/>
                        <a:lstStyle/>
                        <a:p>
                          <a:pPr algn="ctr"/>
                          <a:r>
                            <a:rPr lang="en-US" dirty="0"/>
                            <a:t>Class</a:t>
                          </a:r>
                        </a:p>
                      </a:txBody>
                      <a:tcPr/>
                    </a:tc>
                    <a:tc>
                      <a:txBody>
                        <a:bodyPr/>
                        <a:lstStyle/>
                        <a:p>
                          <a:pPr algn="ctr"/>
                          <a:r>
                            <a:rPr lang="en-US" dirty="0"/>
                            <a:t>Frequency</a:t>
                          </a:r>
                        </a:p>
                        <a:p>
                          <a:pPr algn="ctr"/>
                          <a:r>
                            <a:rPr lang="en-US" dirty="0"/>
                            <a:t>f</a:t>
                          </a:r>
                        </a:p>
                      </a:txBody>
                      <a:tcPr/>
                    </a:tc>
                    <a:tc>
                      <a:txBody>
                        <a:bodyPr/>
                        <a:lstStyle/>
                        <a:p>
                          <a:r>
                            <a:rPr lang="en-US" dirty="0"/>
                            <a:t>Mid point</a:t>
                          </a:r>
                        </a:p>
                        <a:p>
                          <a:r>
                            <a:rPr lang="en-US" dirty="0"/>
                            <a:t>x</a:t>
                          </a:r>
                        </a:p>
                      </a:txBody>
                      <a:tcPr/>
                    </a:tc>
                    <a:tc>
                      <a:txBody>
                        <a:bodyPr/>
                        <a:lstStyle/>
                        <a:p>
                          <a:endParaRPr lang="en-US"/>
                        </a:p>
                      </a:txBody>
                      <a:tcPr>
                        <a:blipFill>
                          <a:blip r:embed="rId2"/>
                          <a:stretch>
                            <a:fillRect l="-300824" t="-2353" r="-101374" b="-467647"/>
                          </a:stretch>
                        </a:blipFill>
                      </a:tcPr>
                    </a:tc>
                    <a:tc>
                      <a:txBody>
                        <a:bodyPr/>
                        <a:lstStyle/>
                        <a:p>
                          <a:r>
                            <a:rPr lang="en-US" dirty="0"/>
                            <a:t>Cumulative frequency</a:t>
                          </a:r>
                        </a:p>
                      </a:txBody>
                      <a:tcPr/>
                    </a:tc>
                    <a:extLst>
                      <a:ext uri="{0D108BD9-81ED-4DB2-BD59-A6C34878D82A}">
                        <a16:rowId xmlns:a16="http://schemas.microsoft.com/office/drawing/2014/main" val="10000"/>
                      </a:ext>
                    </a:extLst>
                  </a:tr>
                  <a:tr h="574541">
                    <a:tc>
                      <a:txBody>
                        <a:bodyPr/>
                        <a:lstStyle/>
                        <a:p>
                          <a:pPr algn="ctr"/>
                          <a:r>
                            <a:rPr lang="en-US" dirty="0"/>
                            <a:t>30-55</a:t>
                          </a:r>
                        </a:p>
                      </a:txBody>
                      <a:tcPr/>
                    </a:tc>
                    <a:tc>
                      <a:txBody>
                        <a:bodyPr/>
                        <a:lstStyle/>
                        <a:p>
                          <a:pPr algn="ctr"/>
                          <a:r>
                            <a:rPr lang="en-US" dirty="0"/>
                            <a:t>3</a:t>
                          </a:r>
                        </a:p>
                      </a:txBody>
                      <a:tcPr/>
                    </a:tc>
                    <a:tc>
                      <a:txBody>
                        <a:bodyPr/>
                        <a:lstStyle/>
                        <a:p>
                          <a:pPr algn="ctr"/>
                          <a:r>
                            <a:rPr lang="en-US" dirty="0"/>
                            <a:t>42.5</a:t>
                          </a:r>
                        </a:p>
                      </a:txBody>
                      <a:tcPr/>
                    </a:tc>
                    <a:tc>
                      <a:txBody>
                        <a:bodyPr/>
                        <a:lstStyle/>
                        <a:p>
                          <a:pPr algn="ctr"/>
                          <a:r>
                            <a:rPr lang="en-US" dirty="0"/>
                            <a:t>127.5</a:t>
                          </a:r>
                        </a:p>
                      </a:txBody>
                      <a:tcPr/>
                    </a:tc>
                    <a:tc>
                      <a:txBody>
                        <a:bodyPr/>
                        <a:lstStyle/>
                        <a:p>
                          <a:pPr algn="ctr"/>
                          <a:r>
                            <a:rPr lang="en-US" dirty="0"/>
                            <a:t>3</a:t>
                          </a:r>
                        </a:p>
                      </a:txBody>
                      <a:tcPr/>
                    </a:tc>
                    <a:extLst>
                      <a:ext uri="{0D108BD9-81ED-4DB2-BD59-A6C34878D82A}">
                        <a16:rowId xmlns:a16="http://schemas.microsoft.com/office/drawing/2014/main" val="10001"/>
                      </a:ext>
                    </a:extLst>
                  </a:tr>
                  <a:tr h="574541">
                    <a:tc>
                      <a:txBody>
                        <a:bodyPr/>
                        <a:lstStyle/>
                        <a:p>
                          <a:pPr algn="ctr"/>
                          <a:r>
                            <a:rPr lang="en-US" dirty="0"/>
                            <a:t>55-80</a:t>
                          </a:r>
                        </a:p>
                      </a:txBody>
                      <a:tcPr/>
                    </a:tc>
                    <a:tc>
                      <a:txBody>
                        <a:bodyPr/>
                        <a:lstStyle/>
                        <a:p>
                          <a:pPr algn="ctr"/>
                          <a:r>
                            <a:rPr lang="en-US" dirty="0"/>
                            <a:t>4</a:t>
                          </a:r>
                        </a:p>
                      </a:txBody>
                      <a:tcPr/>
                    </a:tc>
                    <a:tc>
                      <a:txBody>
                        <a:bodyPr/>
                        <a:lstStyle/>
                        <a:p>
                          <a:pPr algn="ctr"/>
                          <a:r>
                            <a:rPr lang="en-US" dirty="0"/>
                            <a:t>67.5</a:t>
                          </a:r>
                        </a:p>
                      </a:txBody>
                      <a:tcPr/>
                    </a:tc>
                    <a:tc>
                      <a:txBody>
                        <a:bodyPr/>
                        <a:lstStyle/>
                        <a:p>
                          <a:pPr algn="ctr"/>
                          <a:r>
                            <a:rPr lang="en-US" dirty="0"/>
                            <a:t>270</a:t>
                          </a:r>
                        </a:p>
                      </a:txBody>
                      <a:tcPr/>
                    </a:tc>
                    <a:tc>
                      <a:txBody>
                        <a:bodyPr/>
                        <a:lstStyle/>
                        <a:p>
                          <a:pPr algn="ctr"/>
                          <a:r>
                            <a:rPr lang="en-US" dirty="0"/>
                            <a:t>7</a:t>
                          </a:r>
                        </a:p>
                      </a:txBody>
                      <a:tcPr/>
                    </a:tc>
                    <a:extLst>
                      <a:ext uri="{0D108BD9-81ED-4DB2-BD59-A6C34878D82A}">
                        <a16:rowId xmlns:a16="http://schemas.microsoft.com/office/drawing/2014/main" val="10002"/>
                      </a:ext>
                    </a:extLst>
                  </a:tr>
                  <a:tr h="574541">
                    <a:tc>
                      <a:txBody>
                        <a:bodyPr/>
                        <a:lstStyle/>
                        <a:p>
                          <a:pPr algn="ctr"/>
                          <a:r>
                            <a:rPr lang="en-US" dirty="0"/>
                            <a:t>80-105</a:t>
                          </a:r>
                        </a:p>
                      </a:txBody>
                      <a:tcPr/>
                    </a:tc>
                    <a:tc>
                      <a:txBody>
                        <a:bodyPr/>
                        <a:lstStyle/>
                        <a:p>
                          <a:pPr algn="ctr"/>
                          <a:r>
                            <a:rPr lang="en-US" dirty="0"/>
                            <a:t>6</a:t>
                          </a:r>
                        </a:p>
                      </a:txBody>
                      <a:tcPr/>
                    </a:tc>
                    <a:tc>
                      <a:txBody>
                        <a:bodyPr/>
                        <a:lstStyle/>
                        <a:p>
                          <a:pPr algn="ctr"/>
                          <a:r>
                            <a:rPr lang="en-US" dirty="0"/>
                            <a:t>92.5</a:t>
                          </a:r>
                        </a:p>
                      </a:txBody>
                      <a:tcPr/>
                    </a:tc>
                    <a:tc>
                      <a:txBody>
                        <a:bodyPr/>
                        <a:lstStyle/>
                        <a:p>
                          <a:pPr algn="ctr"/>
                          <a:endParaRPr lang="en-US" dirty="0"/>
                        </a:p>
                      </a:txBody>
                      <a:tcPr/>
                    </a:tc>
                    <a:tc>
                      <a:txBody>
                        <a:bodyPr/>
                        <a:lstStyle/>
                        <a:p>
                          <a:pPr algn="ctr"/>
                          <a:r>
                            <a:rPr lang="en-US" dirty="0"/>
                            <a:t>13</a:t>
                          </a:r>
                        </a:p>
                      </a:txBody>
                      <a:tcPr/>
                    </a:tc>
                    <a:extLst>
                      <a:ext uri="{0D108BD9-81ED-4DB2-BD59-A6C34878D82A}">
                        <a16:rowId xmlns:a16="http://schemas.microsoft.com/office/drawing/2014/main" val="10003"/>
                      </a:ext>
                    </a:extLst>
                  </a:tr>
                  <a:tr h="574541">
                    <a:tc>
                      <a:txBody>
                        <a:bodyPr/>
                        <a:lstStyle/>
                        <a:p>
                          <a:pPr algn="ctr"/>
                          <a:r>
                            <a:rPr lang="en-US" dirty="0"/>
                            <a:t>105-130</a:t>
                          </a:r>
                        </a:p>
                      </a:txBody>
                      <a:tcPr/>
                    </a:tc>
                    <a:tc>
                      <a:txBody>
                        <a:bodyPr/>
                        <a:lstStyle/>
                        <a:p>
                          <a:pPr algn="ctr"/>
                          <a:r>
                            <a:rPr lang="en-US" dirty="0"/>
                            <a:t>9</a:t>
                          </a:r>
                        </a:p>
                      </a:txBody>
                      <a:tcPr/>
                    </a:tc>
                    <a:tc>
                      <a:txBody>
                        <a:bodyPr/>
                        <a:lstStyle/>
                        <a:p>
                          <a:pPr algn="ctr"/>
                          <a:r>
                            <a:rPr lang="en-US" dirty="0"/>
                            <a:t>117.5</a:t>
                          </a:r>
                        </a:p>
                      </a:txBody>
                      <a:tcPr/>
                    </a:tc>
                    <a:tc>
                      <a:txBody>
                        <a:bodyPr/>
                        <a:lstStyle/>
                        <a:p>
                          <a:pPr algn="ctr"/>
                          <a:endParaRPr lang="en-US" dirty="0"/>
                        </a:p>
                      </a:txBody>
                      <a:tcPr/>
                    </a:tc>
                    <a:tc>
                      <a:txBody>
                        <a:bodyPr/>
                        <a:lstStyle/>
                        <a:p>
                          <a:pPr algn="ctr"/>
                          <a:r>
                            <a:rPr lang="en-US" dirty="0"/>
                            <a:t>22</a:t>
                          </a:r>
                        </a:p>
                      </a:txBody>
                      <a:tcPr/>
                    </a:tc>
                    <a:extLst>
                      <a:ext uri="{0D108BD9-81ED-4DB2-BD59-A6C34878D82A}">
                        <a16:rowId xmlns:a16="http://schemas.microsoft.com/office/drawing/2014/main" val="10004"/>
                      </a:ext>
                    </a:extLst>
                  </a:tr>
                  <a:tr h="574541">
                    <a:tc>
                      <a:txBody>
                        <a:bodyPr/>
                        <a:lstStyle/>
                        <a:p>
                          <a:pPr algn="ctr"/>
                          <a:r>
                            <a:rPr lang="en-US" dirty="0">
                              <a:solidFill>
                                <a:srgbClr val="FF0000"/>
                              </a:solidFill>
                            </a:rPr>
                            <a:t>130-155</a:t>
                          </a:r>
                        </a:p>
                      </a:txBody>
                      <a:tcPr/>
                    </a:tc>
                    <a:tc>
                      <a:txBody>
                        <a:bodyPr/>
                        <a:lstStyle/>
                        <a:p>
                          <a:pPr algn="ctr"/>
                          <a:r>
                            <a:rPr lang="en-US" dirty="0">
                              <a:solidFill>
                                <a:srgbClr val="FF0000"/>
                              </a:solidFill>
                            </a:rPr>
                            <a:t>12</a:t>
                          </a:r>
                        </a:p>
                      </a:txBody>
                      <a:tcPr/>
                    </a:tc>
                    <a:tc>
                      <a:txBody>
                        <a:bodyPr/>
                        <a:lstStyle/>
                        <a:p>
                          <a:pPr algn="ctr"/>
                          <a:r>
                            <a:rPr lang="en-US" dirty="0">
                              <a:solidFill>
                                <a:srgbClr val="FF0000"/>
                              </a:solidFill>
                            </a:rPr>
                            <a:t>142.5</a:t>
                          </a:r>
                        </a:p>
                      </a:txBody>
                      <a:tcPr/>
                    </a:tc>
                    <a:tc>
                      <a:txBody>
                        <a:bodyPr/>
                        <a:lstStyle/>
                        <a:p>
                          <a:pPr algn="ctr"/>
                          <a:endParaRPr lang="en-US" dirty="0">
                            <a:solidFill>
                              <a:srgbClr val="FF0000"/>
                            </a:solidFill>
                          </a:endParaRPr>
                        </a:p>
                      </a:txBody>
                      <a:tcPr/>
                    </a:tc>
                    <a:tc>
                      <a:txBody>
                        <a:bodyPr/>
                        <a:lstStyle/>
                        <a:p>
                          <a:pPr algn="ctr"/>
                          <a:r>
                            <a:rPr lang="en-US" dirty="0">
                              <a:solidFill>
                                <a:srgbClr val="FF0000"/>
                              </a:solidFill>
                            </a:rPr>
                            <a:t>34</a:t>
                          </a:r>
                        </a:p>
                      </a:txBody>
                      <a:tcPr/>
                    </a:tc>
                    <a:extLst>
                      <a:ext uri="{0D108BD9-81ED-4DB2-BD59-A6C34878D82A}">
                        <a16:rowId xmlns:a16="http://schemas.microsoft.com/office/drawing/2014/main" val="10005"/>
                      </a:ext>
                    </a:extLst>
                  </a:tr>
                  <a:tr h="574541">
                    <a:tc>
                      <a:txBody>
                        <a:bodyPr/>
                        <a:lstStyle/>
                        <a:p>
                          <a:pPr algn="ctr"/>
                          <a:r>
                            <a:rPr lang="en-US" dirty="0"/>
                            <a:t>155-180</a:t>
                          </a:r>
                        </a:p>
                      </a:txBody>
                      <a:tcPr/>
                    </a:tc>
                    <a:tc>
                      <a:txBody>
                        <a:bodyPr/>
                        <a:lstStyle/>
                        <a:p>
                          <a:pPr algn="ctr"/>
                          <a:r>
                            <a:rPr lang="en-US" dirty="0"/>
                            <a:t>11</a:t>
                          </a:r>
                        </a:p>
                      </a:txBody>
                      <a:tcPr/>
                    </a:tc>
                    <a:tc>
                      <a:txBody>
                        <a:bodyPr/>
                        <a:lstStyle/>
                        <a:p>
                          <a:pPr algn="ctr"/>
                          <a:r>
                            <a:rPr lang="en-US" dirty="0"/>
                            <a:t>167.5</a:t>
                          </a:r>
                        </a:p>
                      </a:txBody>
                      <a:tcPr/>
                    </a:tc>
                    <a:tc>
                      <a:txBody>
                        <a:bodyPr/>
                        <a:lstStyle/>
                        <a:p>
                          <a:pPr algn="ctr"/>
                          <a:endParaRPr lang="en-US"/>
                        </a:p>
                      </a:txBody>
                      <a:tcPr/>
                    </a:tc>
                    <a:tc>
                      <a:txBody>
                        <a:bodyPr/>
                        <a:lstStyle/>
                        <a:p>
                          <a:pPr algn="ctr"/>
                          <a:r>
                            <a:rPr lang="en-US" dirty="0"/>
                            <a:t>45</a:t>
                          </a:r>
                        </a:p>
                      </a:txBody>
                      <a:tcPr/>
                    </a:tc>
                    <a:extLst>
                      <a:ext uri="{0D108BD9-81ED-4DB2-BD59-A6C34878D82A}">
                        <a16:rowId xmlns:a16="http://schemas.microsoft.com/office/drawing/2014/main" val="10006"/>
                      </a:ext>
                    </a:extLst>
                  </a:tr>
                  <a:tr h="574541">
                    <a:tc>
                      <a:txBody>
                        <a:bodyPr/>
                        <a:lstStyle/>
                        <a:p>
                          <a:pPr algn="ctr"/>
                          <a:r>
                            <a:rPr lang="en-US" dirty="0"/>
                            <a:t>180-205</a:t>
                          </a:r>
                        </a:p>
                      </a:txBody>
                      <a:tcPr/>
                    </a:tc>
                    <a:tc>
                      <a:txBody>
                        <a:bodyPr/>
                        <a:lstStyle/>
                        <a:p>
                          <a:pPr algn="ctr"/>
                          <a:r>
                            <a:rPr lang="en-US" dirty="0"/>
                            <a:t>5</a:t>
                          </a:r>
                        </a:p>
                      </a:txBody>
                      <a:tcPr/>
                    </a:tc>
                    <a:tc>
                      <a:txBody>
                        <a:bodyPr/>
                        <a:lstStyle/>
                        <a:p>
                          <a:pPr algn="ctr"/>
                          <a:r>
                            <a:rPr lang="en-US" dirty="0"/>
                            <a:t>192.5</a:t>
                          </a:r>
                        </a:p>
                      </a:txBody>
                      <a:tcPr/>
                    </a:tc>
                    <a:tc>
                      <a:txBody>
                        <a:bodyPr/>
                        <a:lstStyle/>
                        <a:p>
                          <a:pPr algn="ctr"/>
                          <a:endParaRPr lang="en-US"/>
                        </a:p>
                      </a:txBody>
                      <a:tcPr/>
                    </a:tc>
                    <a:tc>
                      <a:txBody>
                        <a:bodyPr/>
                        <a:lstStyle/>
                        <a:p>
                          <a:pPr algn="ctr"/>
                          <a:r>
                            <a:rPr lang="en-US" dirty="0"/>
                            <a:t>50</a:t>
                          </a:r>
                        </a:p>
                      </a:txBody>
                      <a:tcPr/>
                    </a:tc>
                    <a:extLst>
                      <a:ext uri="{0D108BD9-81ED-4DB2-BD59-A6C34878D82A}">
                        <a16:rowId xmlns:a16="http://schemas.microsoft.com/office/drawing/2014/main" val="10007"/>
                      </a:ext>
                    </a:extLst>
                  </a:tr>
                  <a:tr h="805015">
                    <a:tc>
                      <a:txBody>
                        <a:bodyPr/>
                        <a:lstStyle/>
                        <a:p>
                          <a:pPr algn="ctr"/>
                          <a:r>
                            <a:rPr lang="en-US" dirty="0"/>
                            <a:t>Total</a:t>
                          </a:r>
                        </a:p>
                      </a:txBody>
                      <a:tcPr/>
                    </a:tc>
                    <a:tc>
                      <a:txBody>
                        <a:bodyPr/>
                        <a:lstStyle/>
                        <a:p>
                          <a:pPr algn="ctr"/>
                          <a:r>
                            <a:rPr lang="en-US" dirty="0"/>
                            <a:t>n=50</a:t>
                          </a:r>
                        </a:p>
                      </a:txBody>
                      <a:tcPr/>
                    </a:tc>
                    <a:tc>
                      <a:txBody>
                        <a:bodyPr/>
                        <a:lstStyle/>
                        <a:p>
                          <a:pPr algn="ctr"/>
                          <a:endParaRPr lang="en-US" dirty="0"/>
                        </a:p>
                      </a:txBody>
                      <a:tcPr/>
                    </a:tc>
                    <a:tc>
                      <a:txBody>
                        <a:bodyPr/>
                        <a:lstStyle/>
                        <a:p>
                          <a:endParaRPr lang="en-US"/>
                        </a:p>
                      </a:txBody>
                      <a:tcPr>
                        <a:blipFill>
                          <a:blip r:embed="rId2"/>
                          <a:stretch>
                            <a:fillRect l="-300824" t="-632576" r="-101374" b="-1515"/>
                          </a:stretch>
                        </a:blipFill>
                      </a:tcPr>
                    </a:tc>
                    <a:tc>
                      <a:txBody>
                        <a:bodyPr/>
                        <a:lstStyle/>
                        <a:p>
                          <a:pPr algn="ctr"/>
                          <a:endParaRPr lang="en-US" dirty="0"/>
                        </a:p>
                      </a:txBody>
                      <a:tcPr/>
                    </a:tc>
                    <a:extLst>
                      <a:ext uri="{0D108BD9-81ED-4DB2-BD59-A6C34878D82A}">
                        <a16:rowId xmlns:a16="http://schemas.microsoft.com/office/drawing/2014/main" val="10008"/>
                      </a:ext>
                    </a:extLst>
                  </a:tr>
                </a:tbl>
              </a:graphicData>
            </a:graphic>
          </p:graphicFrame>
        </mc:Fallback>
      </mc:AlternateContent>
      <p:sp>
        <p:nvSpPr>
          <p:cNvPr id="4" name="Content Placeholder 3">
            <a:extLst>
              <a:ext uri="{FF2B5EF4-FFF2-40B4-BE49-F238E27FC236}">
                <a16:creationId xmlns:a16="http://schemas.microsoft.com/office/drawing/2014/main" xmlns="" id="{8B6DB43A-498F-4937-93FD-33245E3AFAEF}"/>
              </a:ext>
            </a:extLst>
          </p:cNvPr>
          <p:cNvSpPr>
            <a:spLocks noGrp="1"/>
          </p:cNvSpPr>
          <p:nvPr>
            <p:ph idx="4294967295"/>
          </p:nvPr>
        </p:nvSpPr>
        <p:spPr>
          <a:xfrm>
            <a:off x="838200" y="315479"/>
            <a:ext cx="11104418" cy="6348878"/>
          </a:xfrm>
        </p:spPr>
        <p:txBody>
          <a:bodyPr/>
          <a:lstStyle/>
          <a:p>
            <a:pPr marL="0" indent="0">
              <a:buNone/>
            </a:pPr>
            <a:r>
              <a:rPr lang="en-SG" dirty="0"/>
              <a:t>Solution:</a:t>
            </a:r>
          </a:p>
        </p:txBody>
      </p:sp>
    </p:spTree>
    <p:extLst>
      <p:ext uri="{BB962C8B-B14F-4D97-AF65-F5344CB8AC3E}">
        <p14:creationId xmlns:p14="http://schemas.microsoft.com/office/powerpoint/2010/main" val="121750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ADDE7AE-A09F-4EA3-80FA-2393A496ECC3}"/>
                  </a:ext>
                </a:extLst>
              </p:cNvPr>
              <p:cNvSpPr>
                <a:spLocks noGrp="1"/>
              </p:cNvSpPr>
              <p:nvPr>
                <p:ph idx="4294967295"/>
              </p:nvPr>
            </p:nvSpPr>
            <p:spPr>
              <a:xfrm>
                <a:off x="838199" y="488145"/>
                <a:ext cx="10994409" cy="6185610"/>
              </a:xfrm>
            </p:spPr>
            <p:txBody>
              <a:bodyPr>
                <a:normAutofit fontScale="92500" lnSpcReduction="20000"/>
              </a:bodyPr>
              <a:lstStyle/>
              <a:p>
                <a:pPr marL="0" indent="0">
                  <a:buNone/>
                </a:pPr>
                <a:r>
                  <a:rPr lang="en-US" u="none" dirty="0">
                    <a:solidFill>
                      <a:schemeClr val="accent5"/>
                    </a:solidFill>
                  </a:rPr>
                  <a:t>Mean:</a:t>
                </a:r>
                <a:r>
                  <a:rPr lang="en-US" u="none" dirty="0">
                    <a:solidFill>
                      <a:srgbClr val="FF0000"/>
                    </a:solidFill>
                  </a:rPr>
                  <a:t> </a:t>
                </a:r>
                <a:br>
                  <a:rPr lang="en-US" u="none" dirty="0">
                    <a:solidFill>
                      <a:srgbClr val="FF0000"/>
                    </a:solidFill>
                  </a:rPr>
                </a:br>
                <a14:m>
                  <m:oMathPara xmlns:m="http://schemas.openxmlformats.org/officeDocument/2006/math">
                    <m:oMathParaPr>
                      <m:jc m:val="centerGroup"/>
                    </m:oMathParaPr>
                    <m:oMath xmlns:m="http://schemas.openxmlformats.org/officeDocument/2006/math">
                      <m:acc>
                        <m:accPr>
                          <m:chr m:val="̅"/>
                          <m:ctrlPr>
                            <a:rPr lang="en-US" i="1" u="none" smtClean="0">
                              <a:solidFill>
                                <a:schemeClr val="tx1"/>
                              </a:solidFill>
                              <a:latin typeface="Cambria Math"/>
                            </a:rPr>
                          </m:ctrlPr>
                        </m:accPr>
                        <m:e>
                          <m:r>
                            <a:rPr lang="en-US" b="0" i="1" u="none" smtClean="0">
                              <a:solidFill>
                                <a:schemeClr val="tx1"/>
                              </a:solidFill>
                              <a:latin typeface="Cambria Math" panose="02040503050406030204" pitchFamily="18" charset="0"/>
                            </a:rPr>
                            <m:t>𝑥</m:t>
                          </m:r>
                        </m:e>
                      </m:acc>
                      <m:r>
                        <a:rPr lang="en-US" b="0" i="1" u="none" smtClean="0">
                          <a:solidFill>
                            <a:schemeClr val="tx1"/>
                          </a:solidFill>
                          <a:latin typeface="Cambria Math" panose="02040503050406030204" pitchFamily="18" charset="0"/>
                        </a:rPr>
                        <m:t>=</m:t>
                      </m:r>
                      <m:f>
                        <m:fPr>
                          <m:ctrlPr>
                            <a:rPr lang="en-US" b="0" i="1" u="none" smtClean="0">
                              <a:solidFill>
                                <a:schemeClr val="tx1"/>
                              </a:solidFill>
                              <a:latin typeface="Cambria Math"/>
                            </a:rPr>
                          </m:ctrlPr>
                        </m:fPr>
                        <m:num>
                          <m:nary>
                            <m:naryPr>
                              <m:chr m:val="∑"/>
                              <m:subHide m:val="on"/>
                              <m:supHide m:val="on"/>
                              <m:ctrlPr>
                                <a:rPr lang="en-US" b="0" i="1" u="none" smtClean="0">
                                  <a:solidFill>
                                    <a:schemeClr val="tx1"/>
                                  </a:solidFill>
                                  <a:latin typeface="Cambria Math"/>
                                </a:rPr>
                              </m:ctrlPr>
                            </m:naryPr>
                            <m:sub/>
                            <m:sup/>
                            <m:e>
                              <m:r>
                                <a:rPr lang="en-US" b="0" i="1" u="none" smtClean="0">
                                  <a:solidFill>
                                    <a:schemeClr val="tx1"/>
                                  </a:solidFill>
                                  <a:latin typeface="Cambria Math" panose="02040503050406030204" pitchFamily="18" charset="0"/>
                                </a:rPr>
                                <m:t>𝑓𝑥</m:t>
                              </m:r>
                            </m:e>
                          </m:nary>
                        </m:num>
                        <m:den>
                          <m:r>
                            <a:rPr lang="en-US" b="0" i="1" u="none" smtClean="0">
                              <a:solidFill>
                                <a:schemeClr val="tx1"/>
                              </a:solidFill>
                              <a:latin typeface="Cambria Math" panose="02040503050406030204" pitchFamily="18" charset="0"/>
                            </a:rPr>
                            <m:t>𝑛</m:t>
                          </m:r>
                        </m:den>
                      </m:f>
                      <m:r>
                        <a:rPr lang="en-US" b="0" i="1" u="none" smtClean="0">
                          <a:solidFill>
                            <a:schemeClr val="tx1"/>
                          </a:solidFill>
                          <a:latin typeface="Cambria Math" panose="02040503050406030204" pitchFamily="18" charset="0"/>
                        </a:rPr>
                        <m:t>=130.5</m:t>
                      </m:r>
                    </m:oMath>
                  </m:oMathPara>
                </a14:m>
                <a:endParaRPr lang="en-SG" dirty="0"/>
              </a:p>
              <a:p>
                <a:pPr marL="0" indent="0">
                  <a:buNone/>
                </a:pPr>
                <a:r>
                  <a:rPr lang="en-US" sz="2800" dirty="0">
                    <a:solidFill>
                      <a:schemeClr val="accent5"/>
                    </a:solidFill>
                  </a:rPr>
                  <a:t>Median:</a:t>
                </a:r>
              </a:p>
              <a:p>
                <a:pPr marL="0" indent="0">
                  <a:buNone/>
                </a:pPr>
                <a14:m>
                  <m:oMathPara xmlns:m="http://schemas.openxmlformats.org/officeDocument/2006/math">
                    <m:oMathParaPr>
                      <m:jc m:val="left"/>
                    </m:oMathParaPr>
                    <m:oMath xmlns:m="http://schemas.openxmlformats.org/officeDocument/2006/math">
                      <m:sSub>
                        <m:sSubPr>
                          <m:ctrlPr>
                            <a:rPr lang="en-US" i="1">
                              <a:latin typeface="Cambria Math"/>
                            </a:rPr>
                          </m:ctrlPr>
                        </m:sSubPr>
                        <m:e>
                          <m:r>
                            <a:rPr lang="en-SG" i="1">
                              <a:latin typeface="Cambria Math" panose="02040503050406030204" pitchFamily="18" charset="0"/>
                            </a:rPr>
                            <m:t>𝑀</m:t>
                          </m:r>
                        </m:e>
                        <m:sub>
                          <m:r>
                            <a:rPr lang="en-SG" b="0" i="1" smtClean="0">
                              <a:latin typeface="Cambria Math" panose="02040503050406030204" pitchFamily="18" charset="0"/>
                            </a:rPr>
                            <m:t>𝑒</m:t>
                          </m:r>
                        </m:sub>
                      </m:sSub>
                      <m:r>
                        <a:rPr lang="en-US" sz="2800" i="1" smtClean="0">
                          <a:solidFill>
                            <a:schemeClr val="tx1"/>
                          </a:solidFill>
                          <a:latin typeface="Cambria Math" panose="02040503050406030204" pitchFamily="18" charset="0"/>
                        </a:rPr>
                        <m:t>=</m:t>
                      </m:r>
                      <m:r>
                        <a:rPr lang="en-US" sz="2800" i="1" smtClean="0">
                          <a:solidFill>
                            <a:schemeClr val="tx1"/>
                          </a:solidFill>
                          <a:latin typeface="Cambria Math" panose="02040503050406030204" pitchFamily="18" charset="0"/>
                        </a:rPr>
                        <m:t>𝐿</m:t>
                      </m:r>
                      <m:r>
                        <a:rPr lang="en-US" sz="2800" i="1" smtClean="0">
                          <a:solidFill>
                            <a:schemeClr val="tx1"/>
                          </a:solidFill>
                          <a:latin typeface="Cambria Math" panose="02040503050406030204" pitchFamily="18" charset="0"/>
                        </a:rPr>
                        <m:t>+</m:t>
                      </m:r>
                      <m:f>
                        <m:fPr>
                          <m:ctrlPr>
                            <a:rPr lang="en-US" sz="2800" i="1">
                              <a:solidFill>
                                <a:schemeClr val="tx1"/>
                              </a:solidFill>
                              <a:latin typeface="Cambria Math"/>
                            </a:rPr>
                          </m:ctrlPr>
                        </m:fPr>
                        <m:num>
                          <m:f>
                            <m:fPr>
                              <m:ctrlPr>
                                <a:rPr lang="en-US" sz="2800" i="1">
                                  <a:solidFill>
                                    <a:schemeClr val="tx1"/>
                                  </a:solidFill>
                                  <a:latin typeface="Cambria Math"/>
                                </a:rPr>
                              </m:ctrlPr>
                            </m:fPr>
                            <m:num>
                              <m:r>
                                <a:rPr lang="en-US" sz="2800" i="1">
                                  <a:solidFill>
                                    <a:schemeClr val="tx1"/>
                                  </a:solidFill>
                                  <a:latin typeface="Cambria Math" panose="02040503050406030204" pitchFamily="18" charset="0"/>
                                </a:rPr>
                                <m:t>𝑛</m:t>
                              </m:r>
                            </m:num>
                            <m:den>
                              <m:r>
                                <a:rPr lang="en-US" sz="2800" i="1">
                                  <a:solidFill>
                                    <a:schemeClr val="tx1"/>
                                  </a:solidFill>
                                  <a:latin typeface="Cambria Math" panose="02040503050406030204" pitchFamily="18" charset="0"/>
                                </a:rPr>
                                <m:t>2</m:t>
                              </m:r>
                            </m:den>
                          </m:f>
                          <m:r>
                            <a:rPr lang="en-US" sz="2800" i="1">
                              <a:solidFill>
                                <a:schemeClr val="tx1"/>
                              </a:solidFill>
                              <a:latin typeface="Cambria Math" panose="02040503050406030204" pitchFamily="18" charset="0"/>
                            </a:rPr>
                            <m:t>−</m:t>
                          </m:r>
                          <m:sSub>
                            <m:sSubPr>
                              <m:ctrlPr>
                                <a:rPr lang="en-US" sz="2800" i="1">
                                  <a:solidFill>
                                    <a:schemeClr val="tx1"/>
                                  </a:solidFill>
                                  <a:latin typeface="Cambria Math"/>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𝑐</m:t>
                              </m:r>
                            </m:sub>
                          </m:sSub>
                        </m:num>
                        <m:den>
                          <m:r>
                            <a:rPr lang="en-US" sz="2800" i="1">
                              <a:solidFill>
                                <a:schemeClr val="tx1"/>
                              </a:solidFill>
                              <a:latin typeface="Cambria Math" panose="02040503050406030204" pitchFamily="18" charset="0"/>
                            </a:rPr>
                            <m:t>𝑓</m:t>
                          </m:r>
                        </m:den>
                      </m:f>
                      <m:r>
                        <a:rPr lang="en-US"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𝑖</m:t>
                      </m:r>
                    </m:oMath>
                  </m:oMathPara>
                </a14:m>
                <a:endParaRPr lang="en-US" sz="2800" dirty="0">
                  <a:solidFill>
                    <a:schemeClr val="tx1"/>
                  </a:solidFill>
                </a:endParaRPr>
              </a:p>
              <a:p>
                <a:pPr marL="0" indent="0">
                  <a:buNone/>
                </a:pPr>
                <a14:m>
                  <m:oMath xmlns:m="http://schemas.openxmlformats.org/officeDocument/2006/math">
                    <m:f>
                      <m:fPr>
                        <m:ctrlPr>
                          <a:rPr lang="en-US" sz="2800" i="1">
                            <a:solidFill>
                              <a:schemeClr val="tx1"/>
                            </a:solidFill>
                            <a:latin typeface="Cambria Math"/>
                          </a:rPr>
                        </m:ctrlPr>
                      </m:fPr>
                      <m:num>
                        <m:r>
                          <a:rPr lang="en-US" sz="2800" i="1">
                            <a:solidFill>
                              <a:schemeClr val="tx1"/>
                            </a:solidFill>
                            <a:latin typeface="Cambria Math" panose="02040503050406030204" pitchFamily="18" charset="0"/>
                          </a:rPr>
                          <m:t>𝑛</m:t>
                        </m:r>
                      </m:num>
                      <m:den>
                        <m:r>
                          <a:rPr lang="en-US" sz="2800" i="1">
                            <a:solidFill>
                              <a:schemeClr val="tx1"/>
                            </a:solidFill>
                            <a:latin typeface="Cambria Math" panose="02040503050406030204" pitchFamily="18" charset="0"/>
                          </a:rPr>
                          <m:t>2</m:t>
                        </m:r>
                      </m:den>
                    </m:f>
                  </m:oMath>
                </a14:m>
                <a:r>
                  <a:rPr lang="en-US" sz="2800" dirty="0">
                    <a:solidFill>
                      <a:schemeClr val="tx1"/>
                    </a:solidFill>
                  </a:rPr>
                  <a:t>=25</a:t>
                </a:r>
                <a:r>
                  <a:rPr lang="en-US" sz="2800" baseline="30000" dirty="0">
                    <a:solidFill>
                      <a:schemeClr val="tx1"/>
                    </a:solidFill>
                  </a:rPr>
                  <a:t>th</a:t>
                </a:r>
                <a:r>
                  <a:rPr lang="en-US" sz="2800" dirty="0">
                    <a:solidFill>
                      <a:schemeClr val="tx1"/>
                    </a:solidFill>
                  </a:rPr>
                  <a:t>  item lies in the class 130-155 which is the median class</a:t>
                </a:r>
              </a:p>
              <a:p>
                <a:pPr marL="0" indent="0">
                  <a:buNone/>
                </a:pPr>
                <a:r>
                  <a:rPr lang="en-US" sz="2800" dirty="0">
                    <a:solidFill>
                      <a:schemeClr val="tx1"/>
                    </a:solidFill>
                  </a:rPr>
                  <a:t>L=130, f=12, </a:t>
                </a:r>
                <a14:m>
                  <m:oMath xmlns:m="http://schemas.openxmlformats.org/officeDocument/2006/math">
                    <m:sSub>
                      <m:sSubPr>
                        <m:ctrlPr>
                          <a:rPr lang="en-US" sz="2800" i="1">
                            <a:solidFill>
                              <a:schemeClr val="tx1"/>
                            </a:solidFill>
                            <a:latin typeface="Cambria Math"/>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𝑐</m:t>
                        </m:r>
                      </m:sub>
                    </m:sSub>
                  </m:oMath>
                </a14:m>
                <a:r>
                  <a:rPr lang="en-US" sz="2800" dirty="0">
                    <a:solidFill>
                      <a:schemeClr val="tx1"/>
                    </a:solidFill>
                  </a:rPr>
                  <a:t>=22, </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𝑖</m:t>
                    </m:r>
                  </m:oMath>
                </a14:m>
                <a:r>
                  <a:rPr lang="en-US" sz="2800" dirty="0">
                    <a:solidFill>
                      <a:schemeClr val="tx1"/>
                    </a:solidFill>
                  </a:rPr>
                  <a:t>=25. </a:t>
                </a:r>
              </a:p>
              <a:p>
                <a:pPr marL="0" indent="0">
                  <a:buNone/>
                </a:pPr>
                <a14:m>
                  <m:oMath xmlns:m="http://schemas.openxmlformats.org/officeDocument/2006/math">
                    <m:r>
                      <a:rPr lang="en-US" sz="2800" i="1">
                        <a:solidFill>
                          <a:schemeClr val="tx1"/>
                        </a:solidFill>
                        <a:latin typeface="Cambria Math" panose="02040503050406030204" pitchFamily="18" charset="0"/>
                      </a:rPr>
                      <m:t>𝑀𝑒</m:t>
                    </m:r>
                    <m:r>
                      <a:rPr lang="en-US" sz="2800" i="1">
                        <a:solidFill>
                          <a:schemeClr val="tx1"/>
                        </a:solidFill>
                        <a:latin typeface="Cambria Math" panose="02040503050406030204" pitchFamily="18" charset="0"/>
                      </a:rPr>
                      <m:t>=1</m:t>
                    </m:r>
                  </m:oMath>
                </a14:m>
                <a:r>
                  <a:rPr lang="en-US" sz="2800" dirty="0">
                    <a:solidFill>
                      <a:schemeClr val="tx1"/>
                    </a:solidFill>
                  </a:rPr>
                  <a:t>36.25</a:t>
                </a:r>
                <a:endParaRPr lang="en-SG" dirty="0">
                  <a:solidFill>
                    <a:schemeClr val="tx1"/>
                  </a:solidFill>
                </a:endParaRPr>
              </a:p>
              <a:p>
                <a:pPr marL="0" indent="0">
                  <a:buNone/>
                </a:pPr>
                <a:endParaRPr lang="en-SG" dirty="0"/>
              </a:p>
              <a:p>
                <a:pPr marL="0" indent="0">
                  <a:buNone/>
                </a:pPr>
                <a:r>
                  <a:rPr lang="en-US" sz="2800" dirty="0">
                    <a:solidFill>
                      <a:schemeClr val="accent5"/>
                    </a:solidFill>
                  </a:rPr>
                  <a:t>Mode:</a:t>
                </a:r>
              </a:p>
              <a:p>
                <a:pPr marL="0" indent="0">
                  <a:buNone/>
                </a:pPr>
                <a14:m>
                  <m:oMathPara xmlns:m="http://schemas.openxmlformats.org/officeDocument/2006/math">
                    <m:oMathParaPr>
                      <m:jc m:val="left"/>
                    </m:oMathParaPr>
                    <m:oMath xmlns:m="http://schemas.openxmlformats.org/officeDocument/2006/math">
                      <m:sSub>
                        <m:sSubPr>
                          <m:ctrlPr>
                            <a:rPr lang="en-US" sz="2800" i="1" smtClean="0">
                              <a:solidFill>
                                <a:schemeClr val="tx1"/>
                              </a:solidFill>
                              <a:latin typeface="Cambria Math"/>
                            </a:rPr>
                          </m:ctrlPr>
                        </m:sSubPr>
                        <m:e>
                          <m:r>
                            <a:rPr lang="en-SG" sz="2800" b="0" i="1" smtClean="0">
                              <a:solidFill>
                                <a:schemeClr val="tx1"/>
                              </a:solidFill>
                              <a:latin typeface="Cambria Math" panose="02040503050406030204" pitchFamily="18" charset="0"/>
                            </a:rPr>
                            <m:t>𝑀</m:t>
                          </m:r>
                        </m:e>
                        <m:sub>
                          <m:r>
                            <a:rPr lang="en-SG" sz="2800" b="0" i="1" smtClean="0">
                              <a:solidFill>
                                <a:schemeClr val="tx1"/>
                              </a:solidFill>
                              <a:latin typeface="Cambria Math" panose="02040503050406030204" pitchFamily="18" charset="0"/>
                            </a:rPr>
                            <m:t>𝑜</m:t>
                          </m:r>
                        </m:sub>
                      </m:sSub>
                      <m:r>
                        <a:rPr lang="en-US" sz="2800" i="1" smtClean="0">
                          <a:solidFill>
                            <a:schemeClr val="tx1"/>
                          </a:solidFill>
                          <a:latin typeface="Cambria Math" panose="02040503050406030204" pitchFamily="18" charset="0"/>
                        </a:rPr>
                        <m:t>=</m:t>
                      </m:r>
                      <m:r>
                        <a:rPr lang="en-US" sz="2800" i="1" smtClean="0">
                          <a:solidFill>
                            <a:schemeClr val="tx1"/>
                          </a:solidFill>
                          <a:latin typeface="Cambria Math" panose="02040503050406030204" pitchFamily="18" charset="0"/>
                        </a:rPr>
                        <m:t>𝐿</m:t>
                      </m:r>
                      <m:r>
                        <a:rPr lang="en-US" sz="2800" i="1" smtClean="0">
                          <a:solidFill>
                            <a:schemeClr val="tx1"/>
                          </a:solidFill>
                          <a:latin typeface="Cambria Math" panose="02040503050406030204" pitchFamily="18" charset="0"/>
                        </a:rPr>
                        <m:t>+</m:t>
                      </m:r>
                      <m:f>
                        <m:fPr>
                          <m:ctrlPr>
                            <a:rPr lang="en-US" sz="2800" i="1">
                              <a:solidFill>
                                <a:schemeClr val="tx1"/>
                              </a:solidFill>
                              <a:latin typeface="Cambria Math"/>
                            </a:rPr>
                          </m:ctrlPr>
                        </m:fPr>
                        <m:num>
                          <m:sSub>
                            <m:sSubPr>
                              <m:ctrlPr>
                                <a:rPr lang="en-US" sz="2800" i="1">
                                  <a:solidFill>
                                    <a:schemeClr val="tx1"/>
                                  </a:solidFill>
                                  <a:latin typeface="Cambria Math"/>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1</m:t>
                              </m:r>
                            </m:sub>
                          </m:sSub>
                        </m:num>
                        <m:den>
                          <m:sSub>
                            <m:sSubPr>
                              <m:ctrlPr>
                                <a:rPr lang="en-US" sz="2800" i="1">
                                  <a:solidFill>
                                    <a:schemeClr val="tx1"/>
                                  </a:solidFill>
                                  <a:latin typeface="Cambria Math"/>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2</m:t>
                              </m:r>
                            </m:sub>
                          </m:sSub>
                        </m:den>
                      </m:f>
                      <m:r>
                        <a:rPr lang="en-US" sz="2800" i="1">
                          <a:solidFill>
                            <a:schemeClr val="tx1"/>
                          </a:solidFill>
                          <a:latin typeface="Cambria Math" panose="02040503050406030204" pitchFamily="18" charset="0"/>
                          <a:ea typeface="Cambria Math" panose="02040503050406030204" pitchFamily="18" charset="0"/>
                        </a:rPr>
                        <m:t>×</m:t>
                      </m:r>
                      <m:r>
                        <a:rPr lang="en-US" sz="2800" i="1">
                          <a:solidFill>
                            <a:schemeClr val="tx1"/>
                          </a:solidFill>
                          <a:latin typeface="Cambria Math" panose="02040503050406030204" pitchFamily="18" charset="0"/>
                          <a:ea typeface="Cambria Math" panose="02040503050406030204" pitchFamily="18" charset="0"/>
                        </a:rPr>
                        <m:t>𝑖</m:t>
                      </m:r>
                    </m:oMath>
                  </m:oMathPara>
                </a14:m>
                <a:endParaRPr lang="en-US" sz="2800" dirty="0">
                  <a:solidFill>
                    <a:schemeClr val="tx1"/>
                  </a:solidFill>
                </a:endParaRPr>
              </a:p>
              <a:p>
                <a:pPr marL="0" indent="0">
                  <a:buNone/>
                </a:pPr>
                <a:r>
                  <a:rPr lang="en-US" sz="2800" dirty="0">
                    <a:solidFill>
                      <a:schemeClr val="tx1"/>
                    </a:solidFill>
                  </a:rPr>
                  <a:t>Highest frequency is 12 which lies in the class 130-155 which is the modal class L=130, </a:t>
                </a:r>
                <a14:m>
                  <m:oMath xmlns:m="http://schemas.openxmlformats.org/officeDocument/2006/math">
                    <m:sSub>
                      <m:sSubPr>
                        <m:ctrlPr>
                          <a:rPr lang="en-US" sz="2800" i="1">
                            <a:solidFill>
                              <a:schemeClr val="tx1"/>
                            </a:solidFill>
                            <a:latin typeface="Cambria Math"/>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1</m:t>
                        </m:r>
                      </m:sub>
                    </m:sSub>
                    <m:r>
                      <a:rPr lang="en-US" sz="2800">
                        <a:solidFill>
                          <a:schemeClr val="tx1"/>
                        </a:solidFill>
                        <a:latin typeface="Cambria Math" panose="02040503050406030204" pitchFamily="18" charset="0"/>
                      </a:rPr>
                      <m:t>=12−9=3</m:t>
                    </m:r>
                  </m:oMath>
                </a14:m>
                <a:r>
                  <a:rPr lang="en-US" sz="2800" dirty="0">
                    <a:solidFill>
                      <a:schemeClr val="tx1"/>
                    </a:solidFill>
                  </a:rPr>
                  <a:t>, </a:t>
                </a:r>
                <a14:m>
                  <m:oMath xmlns:m="http://schemas.openxmlformats.org/officeDocument/2006/math">
                    <m:sSub>
                      <m:sSubPr>
                        <m:ctrlPr>
                          <a:rPr lang="en-US" sz="2800" i="1">
                            <a:solidFill>
                              <a:schemeClr val="tx1"/>
                            </a:solidFill>
                            <a:latin typeface="Cambria Math"/>
                          </a:rPr>
                        </m:ctrlPr>
                      </m:sSubPr>
                      <m:e>
                        <m:r>
                          <a:rPr lang="en-US" sz="2800" i="1">
                            <a:solidFill>
                              <a:schemeClr val="tx1"/>
                            </a:solidFill>
                            <a:latin typeface="Cambria Math" panose="02040503050406030204" pitchFamily="18" charset="0"/>
                          </a:rPr>
                          <m:t>𝑓</m:t>
                        </m:r>
                      </m:e>
                      <m:sub>
                        <m:r>
                          <a:rPr lang="en-US" sz="2800" i="1">
                            <a:solidFill>
                              <a:schemeClr val="tx1"/>
                            </a:solidFill>
                            <a:latin typeface="Cambria Math" panose="02040503050406030204" pitchFamily="18" charset="0"/>
                          </a:rPr>
                          <m:t>2</m:t>
                        </m:r>
                      </m:sub>
                    </m:sSub>
                  </m:oMath>
                </a14:m>
                <a:r>
                  <a:rPr lang="en-US" sz="2800" dirty="0">
                    <a:solidFill>
                      <a:schemeClr val="tx1"/>
                    </a:solidFill>
                  </a:rPr>
                  <a:t>=12-11=1,</a:t>
                </a:r>
                <a:r>
                  <a:rPr lang="en-US" sz="2800" dirty="0">
                    <a:solidFill>
                      <a:schemeClr val="tx1"/>
                    </a:solidFill>
                    <a:ea typeface="Cambria Math" panose="02040503050406030204" pitchFamily="18" charset="0"/>
                  </a:rPr>
                  <a:t> </a:t>
                </a:r>
                <a14:m>
                  <m:oMath xmlns:m="http://schemas.openxmlformats.org/officeDocument/2006/math">
                    <m:r>
                      <a:rPr lang="en-US" sz="2800" i="1">
                        <a:solidFill>
                          <a:schemeClr val="tx1"/>
                        </a:solidFill>
                        <a:latin typeface="Cambria Math" panose="02040503050406030204" pitchFamily="18" charset="0"/>
                        <a:ea typeface="Cambria Math" panose="02040503050406030204" pitchFamily="18" charset="0"/>
                      </a:rPr>
                      <m:t>𝑖</m:t>
                    </m:r>
                  </m:oMath>
                </a14:m>
                <a:r>
                  <a:rPr lang="en-US" sz="2800" dirty="0">
                    <a:solidFill>
                      <a:schemeClr val="tx1"/>
                    </a:solidFill>
                  </a:rPr>
                  <a:t>=25</a:t>
                </a:r>
              </a:p>
              <a:p>
                <a:pPr marL="0" indent="0">
                  <a:buNone/>
                </a:pPr>
                <a:r>
                  <a:rPr lang="en-US" dirty="0"/>
                  <a:t>T</a:t>
                </a:r>
                <a:r>
                  <a:rPr lang="en-US" sz="2800" dirty="0">
                    <a:solidFill>
                      <a:schemeClr val="tx1"/>
                    </a:solidFill>
                  </a:rPr>
                  <a:t>hen </a:t>
                </a:r>
                <a14:m>
                  <m:oMath xmlns:m="http://schemas.openxmlformats.org/officeDocument/2006/math">
                    <m:r>
                      <a:rPr lang="en-US" sz="2800" i="1">
                        <a:solidFill>
                          <a:schemeClr val="tx1"/>
                        </a:solidFill>
                        <a:latin typeface="Cambria Math" panose="02040503050406030204" pitchFamily="18" charset="0"/>
                      </a:rPr>
                      <m:t>𝑀𝑜</m:t>
                    </m:r>
                    <m:r>
                      <a:rPr lang="en-US" sz="2800" i="1">
                        <a:solidFill>
                          <a:schemeClr val="tx1"/>
                        </a:solidFill>
                        <a:latin typeface="Cambria Math" panose="02040503050406030204" pitchFamily="18" charset="0"/>
                      </a:rPr>
                      <m:t>=148.7</m:t>
                    </m:r>
                  </m:oMath>
                </a14:m>
                <a:endParaRPr lang="en-US" sz="2800" dirty="0">
                  <a:solidFill>
                    <a:schemeClr val="tx1"/>
                  </a:solidFill>
                </a:endParaRPr>
              </a:p>
              <a:p>
                <a:pPr marL="0" indent="0">
                  <a:buNone/>
                </a:pPr>
                <a:endParaRPr lang="en-SG" dirty="0"/>
              </a:p>
            </p:txBody>
          </p:sp>
        </mc:Choice>
        <mc:Fallback xmlns="">
          <p:sp>
            <p:nvSpPr>
              <p:cNvPr id="3" name="Content Placeholder 2">
                <a:extLst>
                  <a:ext uri="{FF2B5EF4-FFF2-40B4-BE49-F238E27FC236}">
                    <a16:creationId xmlns:a16="http://schemas.microsoft.com/office/drawing/2014/main" id="{8ADDE7AE-A09F-4EA3-80FA-2393A496ECC3}"/>
                  </a:ext>
                </a:extLst>
              </p:cNvPr>
              <p:cNvSpPr>
                <a:spLocks noGrp="1" noRot="1" noChangeAspect="1" noMove="1" noResize="1" noEditPoints="1" noAdjustHandles="1" noChangeArrowheads="1" noChangeShapeType="1" noTextEdit="1"/>
              </p:cNvSpPr>
              <p:nvPr>
                <p:ph idx="4294967295"/>
              </p:nvPr>
            </p:nvSpPr>
            <p:spPr>
              <a:xfrm>
                <a:off x="838199" y="488145"/>
                <a:ext cx="10994409" cy="6185610"/>
              </a:xfrm>
              <a:blipFill>
                <a:blip r:embed="rId2"/>
                <a:stretch>
                  <a:fillRect l="-942" t="-2562" b="-2266"/>
                </a:stretch>
              </a:blipFill>
            </p:spPr>
            <p:txBody>
              <a:bodyPr/>
              <a:lstStyle/>
              <a:p>
                <a:r>
                  <a:rPr lang="en-SG">
                    <a:noFill/>
                  </a:rPr>
                  <a:t> </a:t>
                </a:r>
              </a:p>
            </p:txBody>
          </p:sp>
        </mc:Fallback>
      </mc:AlternateContent>
    </p:spTree>
    <p:extLst>
      <p:ext uri="{BB962C8B-B14F-4D97-AF65-F5344CB8AC3E}">
        <p14:creationId xmlns:p14="http://schemas.microsoft.com/office/powerpoint/2010/main" val="99671813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86</TotalTime>
  <Words>406</Words>
  <Application>Microsoft Office PowerPoint</Application>
  <PresentationFormat>Custom</PresentationFormat>
  <Paragraphs>100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GradientVTI</vt:lpstr>
      <vt:lpstr>Measure Of Central Tendency</vt:lpstr>
      <vt:lpstr>PowerPoint Presentation</vt:lpstr>
      <vt:lpstr>PowerPoint Presentation</vt:lpstr>
      <vt:lpstr>PowerPoint Presentation</vt:lpstr>
      <vt:lpstr>Some Definitions</vt:lpstr>
      <vt:lpstr>Characteristics of a Good Measure  of  Central Tendency</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16</cp:revision>
  <dcterms:created xsi:type="dcterms:W3CDTF">2020-08-28T10:29:34Z</dcterms:created>
  <dcterms:modified xsi:type="dcterms:W3CDTF">2025-10-09T09:03:15Z</dcterms:modified>
</cp:coreProperties>
</file>