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32F003-FB49-4E16-A1F9-71B21F38A46D}">
          <p14:sldIdLst>
            <p14:sldId id="256"/>
            <p14:sldId id="257"/>
            <p14:sldId id="258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344B-9CBB-78D9-52B9-D3797169D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E7F4DB-893B-C2BB-4AF9-57367AB3F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A9F2E-1B5F-66A8-29ED-B35C63C5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67308-1C84-EE3B-4A5A-9019E127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119BE-5D12-9C60-3E23-17A64C4C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7AB6-37AC-ADAD-8B3C-854A8008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5281-069C-BB41-0D6D-B277B2846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683D7-3F3F-9344-3A94-50DFF09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6618C-5A1B-EE2D-F95F-04B25AA8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C3B0C-213A-6E03-3549-0DCF6800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5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68F38-7855-71AA-EE47-F640BD0B9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EC3B37-B333-13CE-67EC-F6A891DF7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91651-FACA-4A29-A80D-213EBF6C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089EA-1D9D-51C5-EC56-A5B4247F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FF47B-B967-B43B-5441-B2EE16791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74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25C4-0DBE-0D6C-F6BA-2E1AE395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F9E20-15D6-1EE8-A76A-21F97F7C6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F38CE-2AF8-E137-C800-7348390E2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173A-E875-1C1A-8F50-5B60056E7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72F04-1125-1B22-F9C3-04A729368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101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72AF-3007-7ABC-3D55-2CEB562D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40972-FE04-7651-3178-0A17491C8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B352-D7CB-13AA-871B-A60ED1A0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40B602-ACDC-8B62-8396-AAD57FB0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19F96-6E70-7B4A-F76E-8E9DA0000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88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B4FD-C340-623C-CC51-DAFF8DB88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92F3-C17A-3C68-6ADA-F21FD73E33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AE96E-B020-EE37-8D7C-6EA1B95B0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CF2D10-4273-AF3C-8A7C-A0092EB03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A26C2-019B-6874-AE47-B5CCC39EB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95C56-AE3C-5E8D-6D7C-27661E30F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496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C0B57-A25F-213C-8360-282E40B1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E37D2-6DEC-3443-3BFE-7A3B9981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B70E5-6EF5-0B40-8FF6-DCDC0AD31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2DB96-9A96-EDDA-675E-11DC9F362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152A37-5147-DC8C-CB30-72142878F1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650DF-2516-158B-3424-69FE567E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86F820-9773-3EF3-BDE0-8CD1490CF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BDD757-2FB1-087B-31F0-C9A4157D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3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6819-17C8-3B22-7CC3-D8D8640A1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76485-E9AE-9183-19A1-A7F4E0CD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E73C1-7351-3F22-D631-5568C6F51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04159E-F830-6AD5-9ED1-ACFCCA3B1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06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472BE-EA16-00A5-BDED-4EB6F622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31894-A509-29E8-A0B5-B2C306B8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FA86-87CB-A01E-5339-0D7D1277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F45B-B8DE-1FC4-9602-1DEB17159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7899-96BB-61D2-B7EF-474710704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4F031-D5C7-48DA-AD04-DDDAFAFDC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B49C-EC50-4DA4-0271-474590196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7D875-73E8-FB59-5241-D02AB3AE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3F8CB9-8481-861F-F9A9-27494EE8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5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C400-C388-9D90-44E2-F7582C7F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F35B42-5516-FA91-31DC-2AD900D23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756D58-99A5-B2FF-88EE-F27CA9393F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52F48-6CDC-DF41-5298-D20224ED8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78B50-FE77-238E-7ABC-5A69CE069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6F9B4-3BB9-0B91-7B5E-F44E3F65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3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7C616A-F3D8-81DA-AF7D-393231AD5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F5224-499D-2BBF-153B-00FA1CEC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B751-45BF-7439-9877-8BC84ABB1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1B6EF-166E-48CD-9E93-7367E36D2211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7296D-3A69-5DA9-A1E5-A6365EABC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11E0-0DC6-005A-0080-F9364F3A0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698DD-828F-4462-B91E-CABC6A8A3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3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D3F2-5CCB-2999-C80F-24E349FB7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LAGRANGE’S INTERPOLATION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A7B28-36B0-28C8-8B10-9AC19EC487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3929705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16292E-B280-878E-564C-2937334E9E5F}"/>
              </a:ext>
            </a:extLst>
          </p:cNvPr>
          <p:cNvSpPr txBox="1"/>
          <p:nvPr/>
        </p:nvSpPr>
        <p:spPr>
          <a:xfrm>
            <a:off x="593887" y="160255"/>
            <a:ext cx="105297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Newton’s interpolation formulae can be used only when the values of the independent variables x are equally spaced. Also difference of y must ultimately become small. </a:t>
            </a:r>
          </a:p>
          <a:p>
            <a:endParaRPr lang="en-US" dirty="0"/>
          </a:p>
          <a:p>
            <a:r>
              <a:rPr lang="en-US" dirty="0"/>
              <a:t>If the values of the independent variable are not given at equidistant intervals the we have to use </a:t>
            </a:r>
            <a:r>
              <a:rPr lang="en-US" dirty="0" err="1"/>
              <a:t>lagrange</a:t>
            </a:r>
            <a:r>
              <a:rPr lang="en-US" dirty="0"/>
              <a:t> Formula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44BC95-C52B-22F1-99EF-916DDD3E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56" y="4900297"/>
            <a:ext cx="11378153" cy="13755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98E29-6F0C-968D-FFFC-37C65D6D2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" y="2122732"/>
            <a:ext cx="11613823" cy="179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859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1D5D0F-6611-B4E6-B7A5-0729F39FD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2" y="1548669"/>
            <a:ext cx="11937476" cy="4651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BD9A50-72FD-797F-142C-CF14B0EFFDE4}"/>
              </a:ext>
            </a:extLst>
          </p:cNvPr>
          <p:cNvSpPr txBox="1"/>
          <p:nvPr/>
        </p:nvSpPr>
        <p:spPr>
          <a:xfrm>
            <a:off x="565608" y="405353"/>
            <a:ext cx="6070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LAGRANGE’S INTERPOLATION FORMULA</a:t>
            </a:r>
          </a:p>
        </p:txBody>
      </p:sp>
    </p:spTree>
    <p:extLst>
      <p:ext uri="{BB962C8B-B14F-4D97-AF65-F5344CB8AC3E}">
        <p14:creationId xmlns:p14="http://schemas.microsoft.com/office/powerpoint/2010/main" val="12070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6DFF349-E686-2753-E5AB-E247D7026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144645"/>
              </p:ext>
            </p:extLst>
          </p:nvPr>
        </p:nvGraphicFramePr>
        <p:xfrm>
          <a:off x="2032000" y="980387"/>
          <a:ext cx="65024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9139666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2201400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083416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82636615"/>
                    </a:ext>
                  </a:extLst>
                </a:gridCol>
              </a:tblGrid>
              <a:tr h="364642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478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1945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13C77A-3E08-DC86-38F6-E87B323DDC82}"/>
              </a:ext>
            </a:extLst>
          </p:cNvPr>
          <p:cNvSpPr txBox="1"/>
          <p:nvPr/>
        </p:nvSpPr>
        <p:spPr>
          <a:xfrm>
            <a:off x="2032000" y="461914"/>
            <a:ext cx="590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Evaluate f(3)  using </a:t>
            </a:r>
            <a:r>
              <a:rPr lang="en-US" dirty="0" err="1"/>
              <a:t>Lagrane’s</a:t>
            </a:r>
            <a:r>
              <a:rPr lang="en-US" dirty="0"/>
              <a:t> interpolating polynomial.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B1ADF-AD92-860A-A518-D15E9E53B3B8}"/>
              </a:ext>
            </a:extLst>
          </p:cNvPr>
          <p:cNvSpPr txBox="1"/>
          <p:nvPr/>
        </p:nvSpPr>
        <p:spPr>
          <a:xfrm>
            <a:off x="1831243" y="1987753"/>
            <a:ext cx="426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The given data can be </a:t>
            </a:r>
            <a:r>
              <a:rPr lang="en-US" dirty="0" err="1"/>
              <a:t>arraged</a:t>
            </a:r>
            <a:r>
              <a:rPr lang="en-US" dirty="0"/>
              <a:t> as follows: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46F25FF-7189-A2CC-5057-70BB89E2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30005"/>
              </p:ext>
            </p:extLst>
          </p:nvPr>
        </p:nvGraphicFramePr>
        <p:xfrm>
          <a:off x="1909452" y="2627851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5988896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029750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24802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6019176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60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59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Y= f(x)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64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C1F1172-1356-9CAC-7B22-3BAA94EF075A}"/>
              </a:ext>
            </a:extLst>
          </p:cNvPr>
          <p:cNvSpPr txBox="1"/>
          <p:nvPr/>
        </p:nvSpPr>
        <p:spPr>
          <a:xfrm>
            <a:off x="2032000" y="3461740"/>
            <a:ext cx="7129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 Lagrange’s interpolation Formula find the interpolating polynomial.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D885EE-2DB9-1A24-A83B-47B59534AB66}"/>
              </a:ext>
            </a:extLst>
          </p:cNvPr>
          <p:cNvSpPr txBox="1"/>
          <p:nvPr/>
        </p:nvSpPr>
        <p:spPr>
          <a:xfrm>
            <a:off x="1734532" y="4035137"/>
            <a:ext cx="7585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A farmer recorded the yield of a crop based on the amount of fertilizer used: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1EE2C8-299C-D74C-B0D3-408BC23BFCD8}"/>
              </a:ext>
            </a:extLst>
          </p:cNvPr>
          <p:cNvSpPr txBox="1"/>
          <p:nvPr/>
        </p:nvSpPr>
        <p:spPr>
          <a:xfrm>
            <a:off x="1831243" y="5508281"/>
            <a:ext cx="482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Estimate the yield when 25 kg of fertilizer is used.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143218A2-AE56-3778-0BDC-0848DEAE0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663620"/>
              </p:ext>
            </p:extLst>
          </p:nvPr>
        </p:nvGraphicFramePr>
        <p:xfrm>
          <a:off x="1734532" y="4579432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857922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94815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23488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5838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Fertilizer (kg)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3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Yield (tons)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58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001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2EC1E9-69ED-DC8E-0DED-1ADF3B0EB0AE}"/>
              </a:ext>
            </a:extLst>
          </p:cNvPr>
          <p:cNvSpPr txBox="1"/>
          <p:nvPr/>
        </p:nvSpPr>
        <p:spPr>
          <a:xfrm>
            <a:off x="1376311" y="311084"/>
            <a:ext cx="7329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 weather station recorded the temperature at different hours of the day: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3B4D2-306B-BB14-57FB-463E678B2AAA}"/>
              </a:ext>
            </a:extLst>
          </p:cNvPr>
          <p:cNvSpPr txBox="1"/>
          <p:nvPr/>
        </p:nvSpPr>
        <p:spPr>
          <a:xfrm>
            <a:off x="1276330" y="2065568"/>
            <a:ext cx="91039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Estimate the temperature at </a:t>
            </a:r>
            <a:r>
              <a:rPr lang="en-US" b="1" dirty="0"/>
              <a:t>13:00 (1 PM)</a:t>
            </a:r>
            <a:r>
              <a:rPr lang="en-US" dirty="0"/>
              <a:t> using </a:t>
            </a:r>
            <a:r>
              <a:rPr lang="en-US" b="1" dirty="0"/>
              <a:t>Lagrange  interpolation</a:t>
            </a:r>
            <a:r>
              <a:rPr lang="en-US" dirty="0"/>
              <a:t> with all five points.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7AB18D-58BF-6D5D-C413-ED3473795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97690"/>
              </p:ext>
            </p:extLst>
          </p:nvPr>
        </p:nvGraphicFramePr>
        <p:xfrm>
          <a:off x="1376311" y="768438"/>
          <a:ext cx="10454326" cy="115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0217">
                  <a:extLst>
                    <a:ext uri="{9D8B030D-6E8A-4147-A177-3AD203B41FA5}">
                      <a16:colId xmlns:a16="http://schemas.microsoft.com/office/drawing/2014/main" val="2318817530"/>
                    </a:ext>
                  </a:extLst>
                </a:gridCol>
                <a:gridCol w="1430217">
                  <a:extLst>
                    <a:ext uri="{9D8B030D-6E8A-4147-A177-3AD203B41FA5}">
                      <a16:colId xmlns:a16="http://schemas.microsoft.com/office/drawing/2014/main" val="3992426062"/>
                    </a:ext>
                  </a:extLst>
                </a:gridCol>
                <a:gridCol w="1898473">
                  <a:extLst>
                    <a:ext uri="{9D8B030D-6E8A-4147-A177-3AD203B41FA5}">
                      <a16:colId xmlns:a16="http://schemas.microsoft.com/office/drawing/2014/main" val="1152835734"/>
                    </a:ext>
                  </a:extLst>
                </a:gridCol>
                <a:gridCol w="1898473">
                  <a:extLst>
                    <a:ext uri="{9D8B030D-6E8A-4147-A177-3AD203B41FA5}">
                      <a16:colId xmlns:a16="http://schemas.microsoft.com/office/drawing/2014/main" val="1146946001"/>
                    </a:ext>
                  </a:extLst>
                </a:gridCol>
                <a:gridCol w="1898473">
                  <a:extLst>
                    <a:ext uri="{9D8B030D-6E8A-4147-A177-3AD203B41FA5}">
                      <a16:colId xmlns:a16="http://schemas.microsoft.com/office/drawing/2014/main" val="2978292110"/>
                    </a:ext>
                  </a:extLst>
                </a:gridCol>
                <a:gridCol w="1898473">
                  <a:extLst>
                    <a:ext uri="{9D8B030D-6E8A-4147-A177-3AD203B41FA5}">
                      <a16:colId xmlns:a16="http://schemas.microsoft.com/office/drawing/2014/main" val="1897271695"/>
                    </a:ext>
                  </a:extLst>
                </a:gridCol>
              </a:tblGrid>
              <a:tr h="517440">
                <a:tc>
                  <a:txBody>
                    <a:bodyPr/>
                    <a:lstStyle/>
                    <a:p>
                      <a:r>
                        <a:rPr lang="en-US" dirty="0"/>
                        <a:t>Time (</a:t>
                      </a:r>
                      <a:r>
                        <a:rPr lang="en-US" dirty="0" err="1"/>
                        <a:t>hr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34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19118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3CC09B2-DAE5-326E-D3C3-7DE8DFF72BF4}"/>
              </a:ext>
            </a:extLst>
          </p:cNvPr>
          <p:cNvSpPr txBox="1"/>
          <p:nvPr/>
        </p:nvSpPr>
        <p:spPr>
          <a:xfrm>
            <a:off x="1276329" y="2591840"/>
            <a:ext cx="752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5. In a chemical reaction, the temperature at different times  is recorded: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A3AC1-2FB8-91AD-DDF7-C3797200B5F1}"/>
              </a:ext>
            </a:extLst>
          </p:cNvPr>
          <p:cNvSpPr txBox="1"/>
          <p:nvPr/>
        </p:nvSpPr>
        <p:spPr>
          <a:xfrm>
            <a:off x="1276329" y="4423229"/>
            <a:ext cx="7635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Estimate the temperature at </a:t>
            </a:r>
            <a:r>
              <a:rPr lang="en-US" b="1" dirty="0"/>
              <a:t>8 minutes</a:t>
            </a:r>
            <a:r>
              <a:rPr lang="en-US" dirty="0"/>
              <a:t> using Lagrange  interpolation.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E9D1E1FE-0A76-0CA0-FA41-D03C0EAFF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8750235"/>
              </p:ext>
            </p:extLst>
          </p:nvPr>
        </p:nvGraphicFramePr>
        <p:xfrm>
          <a:off x="1376311" y="3017254"/>
          <a:ext cx="81280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0739979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395815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3846199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37230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8879687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765267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922505903"/>
                    </a:ext>
                  </a:extLst>
                </a:gridCol>
              </a:tblGrid>
              <a:tr h="349450">
                <a:tc>
                  <a:txBody>
                    <a:bodyPr/>
                    <a:lstStyle/>
                    <a:p>
                      <a:r>
                        <a:rPr lang="en-US" dirty="0"/>
                        <a:t>Time (min)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255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Temperature (°C)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9283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30D7485E-ADF6-25DE-6C0F-D42BFAE546A6}"/>
              </a:ext>
            </a:extLst>
          </p:cNvPr>
          <p:cNvSpPr txBox="1"/>
          <p:nvPr/>
        </p:nvSpPr>
        <p:spPr>
          <a:xfrm>
            <a:off x="762744" y="4879768"/>
            <a:ext cx="9617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6. A satellite sends its position data at irregular intervals: Estimate the distance at </a:t>
            </a:r>
            <a:r>
              <a:rPr lang="en-US" b="1" dirty="0"/>
              <a:t>12 seconds</a:t>
            </a:r>
            <a:r>
              <a:rPr lang="en-US" dirty="0"/>
              <a:t> using Lagrange interpolation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888DE80-3AEE-ADDB-B635-43100E36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553415"/>
              </p:ext>
            </p:extLst>
          </p:nvPr>
        </p:nvGraphicFramePr>
        <p:xfrm>
          <a:off x="1038302" y="5581223"/>
          <a:ext cx="9341964" cy="105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6994">
                  <a:extLst>
                    <a:ext uri="{9D8B030D-6E8A-4147-A177-3AD203B41FA5}">
                      <a16:colId xmlns:a16="http://schemas.microsoft.com/office/drawing/2014/main" val="182807279"/>
                    </a:ext>
                  </a:extLst>
                </a:gridCol>
                <a:gridCol w="1556994">
                  <a:extLst>
                    <a:ext uri="{9D8B030D-6E8A-4147-A177-3AD203B41FA5}">
                      <a16:colId xmlns:a16="http://schemas.microsoft.com/office/drawing/2014/main" val="2124705017"/>
                    </a:ext>
                  </a:extLst>
                </a:gridCol>
                <a:gridCol w="1556994">
                  <a:extLst>
                    <a:ext uri="{9D8B030D-6E8A-4147-A177-3AD203B41FA5}">
                      <a16:colId xmlns:a16="http://schemas.microsoft.com/office/drawing/2014/main" val="2526190741"/>
                    </a:ext>
                  </a:extLst>
                </a:gridCol>
                <a:gridCol w="1556994">
                  <a:extLst>
                    <a:ext uri="{9D8B030D-6E8A-4147-A177-3AD203B41FA5}">
                      <a16:colId xmlns:a16="http://schemas.microsoft.com/office/drawing/2014/main" val="2272647582"/>
                    </a:ext>
                  </a:extLst>
                </a:gridCol>
                <a:gridCol w="1556994">
                  <a:extLst>
                    <a:ext uri="{9D8B030D-6E8A-4147-A177-3AD203B41FA5}">
                      <a16:colId xmlns:a16="http://schemas.microsoft.com/office/drawing/2014/main" val="16676679"/>
                    </a:ext>
                  </a:extLst>
                </a:gridCol>
                <a:gridCol w="1556994">
                  <a:extLst>
                    <a:ext uri="{9D8B030D-6E8A-4147-A177-3AD203B41FA5}">
                      <a16:colId xmlns:a16="http://schemas.microsoft.com/office/drawing/2014/main" val="1248075516"/>
                    </a:ext>
                  </a:extLst>
                </a:gridCol>
              </a:tblGrid>
              <a:tr h="414380">
                <a:tc>
                  <a:txBody>
                    <a:bodyPr/>
                    <a:lstStyle/>
                    <a:p>
                      <a:r>
                        <a:rPr lang="en-US" dirty="0"/>
                        <a:t>Time 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64001"/>
                  </a:ext>
                </a:extLst>
              </a:tr>
              <a:tr h="591461">
                <a:tc>
                  <a:txBody>
                    <a:bodyPr/>
                    <a:lstStyle/>
                    <a:p>
                      <a:r>
                        <a:rPr lang="en-US" dirty="0"/>
                        <a:t>Distance from base (km)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2971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1006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0FE2A5-392B-8055-A1ED-F1F85431CAAE}"/>
              </a:ext>
            </a:extLst>
          </p:cNvPr>
          <p:cNvSpPr txBox="1"/>
          <p:nvPr/>
        </p:nvSpPr>
        <p:spPr>
          <a:xfrm>
            <a:off x="1350390" y="6477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7. A radar station tracks the position of a missile at different times after launch. The data recorded is: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ED38C-6648-690D-AC85-B19871559FAD}"/>
              </a:ext>
            </a:extLst>
          </p:cNvPr>
          <p:cNvSpPr txBox="1"/>
          <p:nvPr/>
        </p:nvSpPr>
        <p:spPr>
          <a:xfrm>
            <a:off x="1199559" y="2461542"/>
            <a:ext cx="91793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Estimate the missile's distance from the radar at 9 seconds</a:t>
            </a:r>
            <a:r>
              <a:rPr lang="en-US" dirty="0"/>
              <a:t> after launch using </a:t>
            </a:r>
            <a:r>
              <a:rPr lang="en-US" b="1" dirty="0"/>
              <a:t>Lagrange interpolation</a:t>
            </a:r>
            <a:r>
              <a:rPr lang="en-US" dirty="0"/>
              <a:t>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0BAAF13C-0D97-5EE9-C861-B50049051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151391"/>
              </p:ext>
            </p:extLst>
          </p:nvPr>
        </p:nvGraphicFramePr>
        <p:xfrm>
          <a:off x="1350390" y="1506994"/>
          <a:ext cx="744481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78407372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884856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60717746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225799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1866048"/>
                    </a:ext>
                  </a:extLst>
                </a:gridCol>
                <a:gridCol w="1639103">
                  <a:extLst>
                    <a:ext uri="{9D8B030D-6E8A-4147-A177-3AD203B41FA5}">
                      <a16:colId xmlns:a16="http://schemas.microsoft.com/office/drawing/2014/main" val="3531999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90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ID+1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619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99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350</Words>
  <Application>Microsoft Office PowerPoint</Application>
  <PresentationFormat>Widescreen</PresentationFormat>
  <Paragraphs>92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LAGRANGE’S INTERPOLATION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LAGRANGE’S INTERPOLATION</dc:title>
  <dc:creator>Nazmul kader Chowdhury</dc:creator>
  <cp:lastModifiedBy>Nazmul kader Chowdhury</cp:lastModifiedBy>
  <cp:revision>4</cp:revision>
  <dcterms:created xsi:type="dcterms:W3CDTF">2025-04-22T17:13:08Z</dcterms:created>
  <dcterms:modified xsi:type="dcterms:W3CDTF">2025-04-27T16:24:54Z</dcterms:modified>
</cp:coreProperties>
</file>