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2" r:id="rId5"/>
    <p:sldId id="265" r:id="rId6"/>
    <p:sldId id="268" r:id="rId7"/>
    <p:sldId id="264" r:id="rId8"/>
    <p:sldId id="267" r:id="rId9"/>
    <p:sldId id="277" r:id="rId10"/>
    <p:sldId id="278" r:id="rId11"/>
    <p:sldId id="258" r:id="rId12"/>
    <p:sldId id="259" r:id="rId13"/>
    <p:sldId id="260" r:id="rId14"/>
    <p:sldId id="270" r:id="rId15"/>
    <p:sldId id="269" r:id="rId16"/>
    <p:sldId id="276" r:id="rId17"/>
    <p:sldId id="275" r:id="rId18"/>
    <p:sldId id="261" r:id="rId19"/>
    <p:sldId id="273" r:id="rId20"/>
    <p:sldId id="274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CDBB-BE42-44F5-8ACC-AD26C428F91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AB35-BFE9-46AC-B75E-D29D52C5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8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CDBB-BE42-44F5-8ACC-AD26C428F91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AB35-BFE9-46AC-B75E-D29D52C5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5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CDBB-BE42-44F5-8ACC-AD26C428F91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AB35-BFE9-46AC-B75E-D29D52C5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1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CDBB-BE42-44F5-8ACC-AD26C428F91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AB35-BFE9-46AC-B75E-D29D52C5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7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CDBB-BE42-44F5-8ACC-AD26C428F91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AB35-BFE9-46AC-B75E-D29D52C5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6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CDBB-BE42-44F5-8ACC-AD26C428F91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AB35-BFE9-46AC-B75E-D29D52C5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87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CDBB-BE42-44F5-8ACC-AD26C428F91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AB35-BFE9-46AC-B75E-D29D52C5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2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CDBB-BE42-44F5-8ACC-AD26C428F91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AB35-BFE9-46AC-B75E-D29D52C5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3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CDBB-BE42-44F5-8ACC-AD26C428F91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AB35-BFE9-46AC-B75E-D29D52C5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7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CDBB-BE42-44F5-8ACC-AD26C428F91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AB35-BFE9-46AC-B75E-D29D52C5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4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ACDBB-BE42-44F5-8ACC-AD26C428F91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CAB35-BFE9-46AC-B75E-D29D52C5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63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ACDBB-BE42-44F5-8ACC-AD26C428F91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CAB35-BFE9-46AC-B75E-D29D52C5B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15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5800" y="500743"/>
            <a:ext cx="6934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Statistics is a branch of science dealing with the collection of data, organizing  summarizing, presenting and drawing valid conclusions and thereafter making reasonable decisions on the basis of such analysis.</a:t>
            </a:r>
          </a:p>
          <a:p>
            <a:endParaRPr lang="en-US" dirty="0"/>
          </a:p>
          <a:p>
            <a:r>
              <a:rPr lang="en-US" dirty="0"/>
              <a:t>Frequency distribution is the arranged data, summarized by distributing it into classes or categories with their frequencies.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38400"/>
            <a:ext cx="6781800" cy="1237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90600" y="3675969"/>
            <a:ext cx="441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Graphical representation. It is often useful to represent distribution by means of a diagram. The different types of diagram are</a:t>
            </a:r>
          </a:p>
          <a:p>
            <a:pPr marL="342900" indent="-342900">
              <a:buAutoNum type="arabicPeriod"/>
            </a:pPr>
            <a:r>
              <a:rPr lang="en-US" dirty="0"/>
              <a:t>Histogram</a:t>
            </a:r>
          </a:p>
          <a:p>
            <a:pPr marL="342900" indent="-342900">
              <a:buAutoNum type="arabicPeriod"/>
            </a:pPr>
            <a:r>
              <a:rPr lang="en-US" dirty="0"/>
              <a:t>Frequency polygon</a:t>
            </a:r>
          </a:p>
          <a:p>
            <a:pPr marL="342900" indent="-342900">
              <a:buAutoNum type="arabicPeriod"/>
            </a:pPr>
            <a:r>
              <a:rPr lang="en-US" dirty="0"/>
              <a:t>Frequency curve</a:t>
            </a:r>
          </a:p>
          <a:p>
            <a:pPr marL="342900" indent="-342900">
              <a:buAutoNum type="arabicPeriod"/>
            </a:pPr>
            <a:r>
              <a:rPr lang="en-US" dirty="0"/>
              <a:t>Cumulative frequency curve</a:t>
            </a:r>
          </a:p>
          <a:p>
            <a:pPr marL="342900" indent="-342900">
              <a:buAutoNum type="arabicPeriod"/>
            </a:pPr>
            <a:r>
              <a:rPr lang="en-US" dirty="0"/>
              <a:t>Bar chart</a:t>
            </a:r>
          </a:p>
          <a:p>
            <a:pPr marL="342900" indent="-342900">
              <a:buAutoNum type="arabicPeriod"/>
            </a:pPr>
            <a:r>
              <a:rPr lang="en-US" dirty="0"/>
              <a:t>Pie chart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0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420FAB-1E57-A884-1F78-438F3A4D3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90600"/>
            <a:ext cx="5654530" cy="12650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6F2A8F-62CA-B6F7-FD99-BB043D4D136B}"/>
              </a:ext>
            </a:extLst>
          </p:cNvPr>
          <p:cNvSpPr txBox="1"/>
          <p:nvPr/>
        </p:nvSpPr>
        <p:spPr>
          <a:xfrm>
            <a:off x="914400" y="4572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1) Heights of 30 Students (in cm)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2D4910-FB2F-49EE-DDEE-1DD42936A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19600"/>
            <a:ext cx="5814564" cy="11812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461F52-4E12-307F-3796-05622B08ABD8}"/>
              </a:ext>
            </a:extLst>
          </p:cNvPr>
          <p:cNvSpPr txBox="1"/>
          <p:nvPr/>
        </p:nvSpPr>
        <p:spPr>
          <a:xfrm>
            <a:off x="609600" y="402045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2) Daily Sales (in Taka) of a Shop for 25 Days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85A904-A9EA-7E39-BB3C-F428038232D3}"/>
              </a:ext>
            </a:extLst>
          </p:cNvPr>
          <p:cNvSpPr txBox="1"/>
          <p:nvPr/>
        </p:nvSpPr>
        <p:spPr>
          <a:xfrm>
            <a:off x="914400" y="2268187"/>
            <a:ext cx="5667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Make a frequency distribution table </a:t>
            </a:r>
          </a:p>
          <a:p>
            <a:r>
              <a:rPr lang="en-US"/>
              <a:t>2) Present </a:t>
            </a:r>
            <a:r>
              <a:rPr lang="en-US" dirty="0"/>
              <a:t>the data using histogram and frequency polygon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452EF7-8A86-29E7-E4A7-86D533665096}"/>
              </a:ext>
            </a:extLst>
          </p:cNvPr>
          <p:cNvSpPr txBox="1"/>
          <p:nvPr/>
        </p:nvSpPr>
        <p:spPr>
          <a:xfrm>
            <a:off x="609600" y="5744376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1) Make a frequency distribution table </a:t>
            </a:r>
          </a:p>
          <a:p>
            <a:r>
              <a:rPr lang="en-US" dirty="0"/>
              <a:t>2) Present the data using histogram and frequency polygon</a:t>
            </a:r>
          </a:p>
        </p:txBody>
      </p:sp>
    </p:spTree>
    <p:extLst>
      <p:ext uri="{BB962C8B-B14F-4D97-AF65-F5344CB8AC3E}">
        <p14:creationId xmlns:p14="http://schemas.microsoft.com/office/powerpoint/2010/main" val="371514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25582"/>
            <a:ext cx="6096000" cy="2722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82" y="3429000"/>
            <a:ext cx="6477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686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33400"/>
            <a:ext cx="78486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493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04800"/>
            <a:ext cx="6400800" cy="1372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42630"/>
            <a:ext cx="61722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7800109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661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EAB775-D586-86C0-0465-0119EA075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62339"/>
            <a:ext cx="7401185" cy="1682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10F9B4-C41D-DB0D-9BB3-FCFFFEC7C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1844981"/>
            <a:ext cx="7086600" cy="31680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018DC9-BCE2-F83F-CFF6-265EE5B0F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1723" y="5181601"/>
            <a:ext cx="5200339" cy="157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57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145902-74FB-4654-A1E0-3FA62EF1CD74}"/>
              </a:ext>
            </a:extLst>
          </p:cNvPr>
          <p:cNvSpPr txBox="1"/>
          <p:nvPr/>
        </p:nvSpPr>
        <p:spPr>
          <a:xfrm>
            <a:off x="685800" y="457200"/>
            <a:ext cx="5409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the A.M ,H.M and G.M for the following  data:</a:t>
            </a:r>
          </a:p>
          <a:p>
            <a:r>
              <a:rPr lang="en-US" dirty="0"/>
              <a:t>2,5,7,6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946327-9BF3-6D71-04CB-096FDCDE8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49" y="1100960"/>
            <a:ext cx="7305261" cy="1219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FABD47-4FEE-E358-B5C1-C943623E5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590800"/>
            <a:ext cx="6149873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85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B8C4B2-4768-B6DC-4E94-EB03E4AF87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129094"/>
              </p:ext>
            </p:extLst>
          </p:nvPr>
        </p:nvGraphicFramePr>
        <p:xfrm>
          <a:off x="304800" y="762000"/>
          <a:ext cx="876300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1885967469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295616756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759217833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24794978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582424282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7036868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54939692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16518220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83488457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604117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MONEY(Thousands)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30-35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40-45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005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6198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181482-ECB6-8131-0D44-1734123B2E7C}"/>
              </a:ext>
            </a:extLst>
          </p:cNvPr>
          <p:cNvSpPr txBox="1"/>
          <p:nvPr/>
        </p:nvSpPr>
        <p:spPr>
          <a:xfrm>
            <a:off x="304800" y="304800"/>
            <a:ext cx="45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mean and mode of the following data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C0DB4DB-C981-401E-47E1-9424938A1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300166"/>
              </p:ext>
            </p:extLst>
          </p:nvPr>
        </p:nvGraphicFramePr>
        <p:xfrm>
          <a:off x="380997" y="3352800"/>
          <a:ext cx="7391403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267">
                  <a:extLst>
                    <a:ext uri="{9D8B030D-6E8A-4147-A177-3AD203B41FA5}">
                      <a16:colId xmlns:a16="http://schemas.microsoft.com/office/drawing/2014/main" val="7621887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4193137939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2778104732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562515379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4193699536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2654731829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710804170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930910973"/>
                    </a:ext>
                  </a:extLst>
                </a:gridCol>
                <a:gridCol w="821267">
                  <a:extLst>
                    <a:ext uri="{9D8B030D-6E8A-4147-A177-3AD203B41FA5}">
                      <a16:colId xmlns:a16="http://schemas.microsoft.com/office/drawing/2014/main" val="3338908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60-70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70-80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528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3541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05018C9-2E7B-5F8E-553A-F3546DDD83CD}"/>
              </a:ext>
            </a:extLst>
          </p:cNvPr>
          <p:cNvSpPr txBox="1"/>
          <p:nvPr/>
        </p:nvSpPr>
        <p:spPr>
          <a:xfrm>
            <a:off x="380997" y="2840363"/>
            <a:ext cx="45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mean and mode of the following data</a:t>
            </a:r>
          </a:p>
        </p:txBody>
      </p:sp>
    </p:spTree>
    <p:extLst>
      <p:ext uri="{BB962C8B-B14F-4D97-AF65-F5344CB8AC3E}">
        <p14:creationId xmlns:p14="http://schemas.microsoft.com/office/powerpoint/2010/main" val="4198869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6DE4A-1557-8C7A-8ECE-35C1B5F2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7122E-961C-BB50-7228-D335CC85A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NAZMUL KADER CHOWDHURY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5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"/>
            <a:ext cx="6858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2410784-0540-5F54-6C58-F4AD30A09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1" y="2514600"/>
            <a:ext cx="8382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69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3A478B-F2BB-B46A-F4F6-8B91A5256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1" y="0"/>
            <a:ext cx="9046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4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60218"/>
            <a:ext cx="8217226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62400"/>
            <a:ext cx="6998026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1642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98FB2E-262D-1DCC-AAF6-5F1FF9953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0"/>
            <a:ext cx="9144000" cy="584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48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891E2-C25B-09D1-F0A9-852DB54B7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33" y="1879394"/>
            <a:ext cx="6264183" cy="8230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296EC2-30E9-FBC4-A626-BDE1C8848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329106"/>
            <a:ext cx="6309907" cy="18060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78F4D1-CD9C-E197-0E42-07C0DC5C6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77" y="431424"/>
            <a:ext cx="6287045" cy="9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88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44300F-2ECD-D554-5FD7-1F11633EC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143000"/>
            <a:ext cx="7290137" cy="51355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5F4A7E-C1A9-E5E3-72ED-46A42DDAB988}"/>
              </a:ext>
            </a:extLst>
          </p:cNvPr>
          <p:cNvSpPr txBox="1"/>
          <p:nvPr/>
        </p:nvSpPr>
        <p:spPr>
          <a:xfrm>
            <a:off x="3501867" y="287049"/>
            <a:ext cx="2140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BAR CHART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77C968-437C-B45E-129D-2B81B7902388}"/>
              </a:ext>
            </a:extLst>
          </p:cNvPr>
          <p:cNvSpPr txBox="1"/>
          <p:nvPr/>
        </p:nvSpPr>
        <p:spPr>
          <a:xfrm>
            <a:off x="2286000" y="32443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BAR CHART</a:t>
            </a:r>
          </a:p>
        </p:txBody>
      </p:sp>
    </p:spTree>
    <p:extLst>
      <p:ext uri="{BB962C8B-B14F-4D97-AF65-F5344CB8AC3E}">
        <p14:creationId xmlns:p14="http://schemas.microsoft.com/office/powerpoint/2010/main" val="314532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utput image">
            <a:extLst>
              <a:ext uri="{FF2B5EF4-FFF2-40B4-BE49-F238E27FC236}">
                <a16:creationId xmlns:a16="http://schemas.microsoft.com/office/drawing/2014/main" id="{F58FC5EF-FDA3-5567-B4F8-63599FE5E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7924800" cy="376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6D0713-1929-F563-3C4B-FEB27B270F23}"/>
              </a:ext>
            </a:extLst>
          </p:cNvPr>
          <p:cNvSpPr txBox="1"/>
          <p:nvPr/>
        </p:nvSpPr>
        <p:spPr>
          <a:xfrm>
            <a:off x="609600" y="4369475"/>
            <a:ext cx="71628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Here’s a side-by-side comparison of a </a:t>
            </a:r>
            <a:r>
              <a:rPr lang="en-US" b="1" dirty="0"/>
              <a:t>histogram</a:t>
            </a:r>
            <a:r>
              <a:rPr lang="en-US" dirty="0"/>
              <a:t> and a </a:t>
            </a:r>
            <a:r>
              <a:rPr lang="en-US" b="1" dirty="0"/>
              <a:t>bar chart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Histogram (left)</a:t>
            </a:r>
            <a:r>
              <a:rPr lang="en-US" dirty="0"/>
              <a:t>: Used to represent </a:t>
            </a:r>
            <a:r>
              <a:rPr lang="en-US" b="1" dirty="0"/>
              <a:t>continuous</a:t>
            </a:r>
            <a:r>
              <a:rPr lang="en-US" dirty="0"/>
              <a:t> data. The bars touch each other to show that the data is in intervals (e.g., ages, heights, test scores). Each bar represents the frequency of data within a certain range.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Bar Chart (right)</a:t>
            </a:r>
            <a:r>
              <a:rPr lang="en-US" dirty="0"/>
              <a:t>: Used for </a:t>
            </a:r>
            <a:r>
              <a:rPr lang="en-US" b="1" dirty="0"/>
              <a:t>categorical</a:t>
            </a:r>
            <a:r>
              <a:rPr lang="en-US" dirty="0"/>
              <a:t> data. The bars are </a:t>
            </a:r>
            <a:r>
              <a:rPr lang="en-US" b="1" dirty="0"/>
              <a:t>separated</a:t>
            </a:r>
            <a:r>
              <a:rPr lang="en-US" dirty="0"/>
              <a:t> because the categories are distinct and not part of a continuous range (e.g., types of fruits, departments, colors).</a:t>
            </a:r>
          </a:p>
        </p:txBody>
      </p:sp>
    </p:spTree>
    <p:extLst>
      <p:ext uri="{BB962C8B-B14F-4D97-AF65-F5344CB8AC3E}">
        <p14:creationId xmlns:p14="http://schemas.microsoft.com/office/powerpoint/2010/main" val="1166297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8F363A-EFA6-98ED-3A7A-3BEB8B70B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981200"/>
            <a:ext cx="5791200" cy="41685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CDB4EF-7068-3491-5E91-7D960F976685}"/>
              </a:ext>
            </a:extLst>
          </p:cNvPr>
          <p:cNvSpPr txBox="1"/>
          <p:nvPr/>
        </p:nvSpPr>
        <p:spPr>
          <a:xfrm>
            <a:off x="3505200" y="609600"/>
            <a:ext cx="1535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Pie chat</a:t>
            </a:r>
          </a:p>
        </p:txBody>
      </p:sp>
    </p:spTree>
    <p:extLst>
      <p:ext uri="{BB962C8B-B14F-4D97-AF65-F5344CB8AC3E}">
        <p14:creationId xmlns:p14="http://schemas.microsoft.com/office/powerpoint/2010/main" val="212057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atistics 32 - Meme by HtlrLuvsJuice :) Memedroid">
            <a:extLst>
              <a:ext uri="{FF2B5EF4-FFF2-40B4-BE49-F238E27FC236}">
                <a16:creationId xmlns:a16="http://schemas.microsoft.com/office/drawing/2014/main" id="{7292B523-45CD-E8E2-64F1-A9C36AED34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609600"/>
            <a:ext cx="6629399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F9CCA2-2004-2FA1-2E17-6D80FAC02FDE}"/>
              </a:ext>
            </a:extLst>
          </p:cNvPr>
          <p:cNvSpPr txBox="1"/>
          <p:nvPr/>
        </p:nvSpPr>
        <p:spPr>
          <a:xfrm>
            <a:off x="5791200" y="3962400"/>
            <a:ext cx="100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Chat-</a:t>
            </a:r>
            <a:r>
              <a:rPr lang="en-US" b="1" dirty="0" err="1">
                <a:solidFill>
                  <a:srgbClr val="FF0000"/>
                </a:solidFill>
              </a:rPr>
              <a:t>gpt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51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789246-9E60-51D1-4EB3-6BFFC1135B1F}"/>
              </a:ext>
            </a:extLst>
          </p:cNvPr>
          <p:cNvSpPr txBox="1"/>
          <p:nvPr/>
        </p:nvSpPr>
        <p:spPr>
          <a:xfrm>
            <a:off x="609600" y="762000"/>
            <a:ext cx="7848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40 students were asked about their favorite movie genre. The responses are:</a:t>
            </a:r>
          </a:p>
          <a:p>
            <a:r>
              <a:rPr lang="en-US" dirty="0"/>
              <a:t>M,N,M,M,M,M,M,N,N,R,R,R,R,M,R,R,R,M,M,R,M,R,N,N,N,M,M,M,N,N,M,R,R,R,R,N,N,M,M,R. </a:t>
            </a:r>
          </a:p>
          <a:p>
            <a:r>
              <a:rPr lang="en-US" dirty="0"/>
              <a:t>(Where: M = MESSY, R= RONALDO, N= NEYMAR)</a:t>
            </a:r>
          </a:p>
          <a:p>
            <a:endParaRPr lang="en-US" dirty="0"/>
          </a:p>
          <a:p>
            <a:r>
              <a:rPr lang="en-US" dirty="0"/>
              <a:t>a) Prepare a </a:t>
            </a:r>
            <a:r>
              <a:rPr lang="en-US" b="1" dirty="0"/>
              <a:t>frequency and percentage distribution table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b) Draw a </a:t>
            </a:r>
            <a:r>
              <a:rPr lang="en-US" b="1" dirty="0"/>
              <a:t>bar diagram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c) Draw a </a:t>
            </a:r>
            <a:r>
              <a:rPr lang="en-US" b="1" dirty="0"/>
              <a:t>pie chart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916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53594C3-176A-BBB4-051D-A08C7EF32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138017"/>
              </p:ext>
            </p:extLst>
          </p:nvPr>
        </p:nvGraphicFramePr>
        <p:xfrm>
          <a:off x="152401" y="838200"/>
          <a:ext cx="88391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133">
                  <a:extLst>
                    <a:ext uri="{9D8B030D-6E8A-4147-A177-3AD203B41FA5}">
                      <a16:colId xmlns:a16="http://schemas.microsoft.com/office/drawing/2014/main" val="475129730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303001480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15992092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4053712755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932947276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3698320993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3575486049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3810447805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941734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Marks (Class Interval)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– 10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10-20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30-40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03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27503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1AFF4E-EB92-1E80-3D40-61431E43CC23}"/>
              </a:ext>
            </a:extLst>
          </p:cNvPr>
          <p:cNvSpPr txBox="1"/>
          <p:nvPr/>
        </p:nvSpPr>
        <p:spPr>
          <a:xfrm>
            <a:off x="381000" y="3048000"/>
            <a:ext cx="5791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a) Draw a </a:t>
            </a:r>
            <a:r>
              <a:rPr lang="en-US" b="1" dirty="0"/>
              <a:t>histogram</a:t>
            </a:r>
            <a:r>
              <a:rPr lang="en-US" dirty="0"/>
              <a:t> for the above data.</a:t>
            </a:r>
            <a:br>
              <a:rPr lang="en-US" dirty="0"/>
            </a:br>
            <a:r>
              <a:rPr lang="en-US" dirty="0"/>
              <a:t>b) Draw a </a:t>
            </a:r>
            <a:r>
              <a:rPr lang="en-US" b="1" dirty="0"/>
              <a:t>frequency polygon</a:t>
            </a:r>
            <a:r>
              <a:rPr lang="en-US" dirty="0"/>
              <a:t> on the same graph.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C4C917-8F5B-1BB7-DF31-59BB4FB0A0C1}"/>
              </a:ext>
            </a:extLst>
          </p:cNvPr>
          <p:cNvSpPr txBox="1"/>
          <p:nvPr/>
        </p:nvSpPr>
        <p:spPr>
          <a:xfrm>
            <a:off x="1143000" y="426720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Histogram = Bars</a:t>
            </a:r>
          </a:p>
          <a:p>
            <a:r>
              <a:rPr lang="en-US" sz="2400" b="1" dirty="0"/>
              <a:t>Frequency Polygon = Points + Lines</a:t>
            </a:r>
          </a:p>
        </p:txBody>
      </p:sp>
    </p:spTree>
    <p:extLst>
      <p:ext uri="{BB962C8B-B14F-4D97-AF65-F5344CB8AC3E}">
        <p14:creationId xmlns:p14="http://schemas.microsoft.com/office/powerpoint/2010/main" val="12078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66C2E2-6E03-BCFC-B341-CF611D12F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425899"/>
              </p:ext>
            </p:extLst>
          </p:nvPr>
        </p:nvGraphicFramePr>
        <p:xfrm>
          <a:off x="745434" y="758283"/>
          <a:ext cx="7391400" cy="2194560"/>
        </p:xfrm>
        <a:graphic>
          <a:graphicData uri="http://schemas.openxmlformats.org/drawingml/2006/table">
            <a:tbl>
              <a:tblPr/>
              <a:tblGrid>
                <a:gridCol w="3695700">
                  <a:extLst>
                    <a:ext uri="{9D8B030D-6E8A-4147-A177-3AD203B41FA5}">
                      <a16:colId xmlns:a16="http://schemas.microsoft.com/office/drawing/2014/main" val="1445486874"/>
                    </a:ext>
                  </a:extLst>
                </a:gridCol>
                <a:gridCol w="3695700">
                  <a:extLst>
                    <a:ext uri="{9D8B030D-6E8A-4147-A177-3AD203B41FA5}">
                      <a16:colId xmlns:a16="http://schemas.microsoft.com/office/drawing/2014/main" val="25174059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Department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Number of Students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181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Mathematics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9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Physics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439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Computer Science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217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Chemistry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8727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Statistics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1357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BB760E1-91E7-7A9C-03F0-E48825BFB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59202"/>
              </p:ext>
            </p:extLst>
          </p:nvPr>
        </p:nvGraphicFramePr>
        <p:xfrm>
          <a:off x="685800" y="3962400"/>
          <a:ext cx="7048500" cy="2560320"/>
        </p:xfrm>
        <a:graphic>
          <a:graphicData uri="http://schemas.openxmlformats.org/drawingml/2006/table">
            <a:tbl>
              <a:tblPr/>
              <a:tblGrid>
                <a:gridCol w="2349500">
                  <a:extLst>
                    <a:ext uri="{9D8B030D-6E8A-4147-A177-3AD203B41FA5}">
                      <a16:colId xmlns:a16="http://schemas.microsoft.com/office/drawing/2014/main" val="1200095953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2260035892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3218937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Hours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Percentage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856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Sleeping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33.3%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185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Studying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4853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Leisure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16.7%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92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Eating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8.3%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2809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Exercise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8.3%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435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Others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0525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3798AC4-6B06-1AAB-83D1-7F02E7A9E3F8}"/>
              </a:ext>
            </a:extLst>
          </p:cNvPr>
          <p:cNvSpPr txBox="1"/>
          <p:nvPr/>
        </p:nvSpPr>
        <p:spPr>
          <a:xfrm>
            <a:off x="708991" y="352508"/>
            <a:ext cx="5328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Present the following data using appropriate diagram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62ED1A-2070-52FA-7734-96591F446E7C}"/>
              </a:ext>
            </a:extLst>
          </p:cNvPr>
          <p:cNvSpPr txBox="1"/>
          <p:nvPr/>
        </p:nvSpPr>
        <p:spPr>
          <a:xfrm>
            <a:off x="990600" y="3581400"/>
            <a:ext cx="415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Present the following data using Pie chart</a:t>
            </a:r>
          </a:p>
        </p:txBody>
      </p:sp>
    </p:spTree>
    <p:extLst>
      <p:ext uri="{BB962C8B-B14F-4D97-AF65-F5344CB8AC3E}">
        <p14:creationId xmlns:p14="http://schemas.microsoft.com/office/powerpoint/2010/main" val="81385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574</Words>
  <Application>Microsoft Office PowerPoint</Application>
  <PresentationFormat>On-screen Show (4:3)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STANDARD DEVIATION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Nazmul kader Chowdhury</cp:lastModifiedBy>
  <cp:revision>15</cp:revision>
  <dcterms:created xsi:type="dcterms:W3CDTF">2025-04-23T07:38:55Z</dcterms:created>
  <dcterms:modified xsi:type="dcterms:W3CDTF">2025-05-03T16:15:26Z</dcterms:modified>
</cp:coreProperties>
</file>