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8" r:id="rId6"/>
    <p:sldId id="289" r:id="rId7"/>
    <p:sldId id="290" r:id="rId8"/>
    <p:sldId id="291" r:id="rId9"/>
    <p:sldId id="296" r:id="rId10"/>
    <p:sldId id="293" r:id="rId11"/>
    <p:sldId id="294" r:id="rId12"/>
    <p:sldId id="295" r:id="rId13"/>
    <p:sldId id="268" r:id="rId14"/>
    <p:sldId id="271" r:id="rId15"/>
    <p:sldId id="272" r:id="rId1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1620977"/>
            <a:ext cx="7706360" cy="1123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18819" y="3487292"/>
            <a:ext cx="770636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50C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50C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850C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850C4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65575" y="2052954"/>
            <a:ext cx="4948555" cy="404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850C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4540" y="1576273"/>
            <a:ext cx="4809490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5400" b="0" spc="-95" dirty="0">
                <a:latin typeface="Arial"/>
                <a:cs typeface="Arial"/>
              </a:rPr>
              <a:t>C</a:t>
            </a:r>
            <a:r>
              <a:rPr sz="5400" b="0" spc="-100" dirty="0">
                <a:latin typeface="Arial"/>
                <a:cs typeface="Arial"/>
              </a:rPr>
              <a:t>O</a:t>
            </a:r>
            <a:r>
              <a:rPr sz="5400" b="0" spc="-95" dirty="0">
                <a:latin typeface="Arial"/>
                <a:cs typeface="Arial"/>
              </a:rPr>
              <a:t>RR</a:t>
            </a:r>
            <a:r>
              <a:rPr sz="5400" b="0" spc="-100" dirty="0">
                <a:latin typeface="Arial"/>
                <a:cs typeface="Arial"/>
              </a:rPr>
              <a:t>EL</a:t>
            </a:r>
            <a:r>
              <a:rPr sz="5400" b="0" spc="-495" dirty="0">
                <a:latin typeface="Arial"/>
                <a:cs typeface="Arial"/>
              </a:rPr>
              <a:t>A</a:t>
            </a:r>
            <a:r>
              <a:rPr sz="5400" b="0" spc="-95" dirty="0">
                <a:latin typeface="Arial"/>
                <a:cs typeface="Arial"/>
              </a:rPr>
              <a:t>T</a:t>
            </a:r>
            <a:r>
              <a:rPr sz="5400" b="0" spc="-100" dirty="0">
                <a:latin typeface="Arial"/>
                <a:cs typeface="Arial"/>
              </a:rPr>
              <a:t>I</a:t>
            </a:r>
            <a:r>
              <a:rPr sz="5400" b="0" spc="-110" dirty="0">
                <a:latin typeface="Arial"/>
                <a:cs typeface="Arial"/>
              </a:rPr>
              <a:t>O</a:t>
            </a:r>
            <a:r>
              <a:rPr sz="5400" b="0" dirty="0">
                <a:latin typeface="Arial"/>
                <a:cs typeface="Arial"/>
              </a:rPr>
              <a:t>N  </a:t>
            </a:r>
            <a:r>
              <a:rPr sz="5400" b="0" spc="-140" dirty="0" smtClean="0">
                <a:latin typeface="Arial"/>
                <a:cs typeface="Arial"/>
              </a:rPr>
              <a:t>ANALYSIS</a:t>
            </a:r>
            <a:r>
              <a:rPr lang="en-US" sz="5400" b="0" spc="-140" dirty="0" smtClean="0">
                <a:latin typeface="Arial"/>
                <a:cs typeface="Arial"/>
              </a:rPr>
              <a:t/>
            </a:r>
            <a:br>
              <a:rPr lang="en-US" sz="5400" b="0" spc="-140" dirty="0" smtClean="0">
                <a:latin typeface="Arial"/>
                <a:cs typeface="Arial"/>
              </a:rPr>
            </a:br>
            <a:r>
              <a:rPr lang="en-US" sz="5400" b="0" spc="-140" dirty="0"/>
              <a:t/>
            </a:r>
            <a:br>
              <a:rPr lang="en-US" sz="5400" b="0" spc="-140" dirty="0"/>
            </a:br>
            <a:r>
              <a:rPr lang="en-US" sz="5400" b="0" spc="-140" dirty="0" err="1" smtClean="0"/>
              <a:t>Nazmul</a:t>
            </a:r>
            <a:r>
              <a:rPr lang="en-US" sz="5400" b="0" spc="-140" dirty="0" smtClean="0"/>
              <a:t> Kader </a:t>
            </a:r>
            <a:r>
              <a:rPr lang="en-US" sz="5400" b="0" spc="-140" smtClean="0"/>
              <a:t>Chowdhury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8BD43-9BFC-4268-8CF0-37A5FDCF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64" y="609600"/>
            <a:ext cx="8410135" cy="685800"/>
          </a:xfrm>
        </p:spPr>
        <p:txBody>
          <a:bodyPr/>
          <a:lstStyle/>
          <a:p>
            <a:r>
              <a:rPr lang="en-SG" dirty="0"/>
              <a:t>Properties of Correlation Coefficient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A951B8-8AB7-421C-9EA7-C40C13E08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722120"/>
            <a:ext cx="8839200" cy="4814138"/>
          </a:xfrm>
        </p:spPr>
        <p:txBody>
          <a:bodyPr/>
          <a:lstStyle/>
          <a:p>
            <a:pPr marL="295910" indent="-283845">
              <a:lnSpc>
                <a:spcPts val="2735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Coefficient </a:t>
            </a:r>
            <a:r>
              <a:rPr lang="en-US" dirty="0">
                <a:latin typeface="Times New Roman"/>
                <a:cs typeface="Times New Roman"/>
              </a:rPr>
              <a:t>of correlation is a pure </a:t>
            </a:r>
            <a:r>
              <a:rPr lang="en-US" spc="-5" dirty="0">
                <a:latin typeface="Times New Roman"/>
                <a:cs typeface="Times New Roman"/>
              </a:rPr>
              <a:t>number </a:t>
            </a:r>
            <a:r>
              <a:rPr lang="en-US" dirty="0">
                <a:latin typeface="Times New Roman"/>
                <a:cs typeface="Times New Roman"/>
              </a:rPr>
              <a:t>lying between</a:t>
            </a:r>
            <a:r>
              <a:rPr lang="en-US" spc="-1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-1</a:t>
            </a:r>
          </a:p>
          <a:p>
            <a:pPr marL="295910">
              <a:lnSpc>
                <a:spcPts val="2735"/>
              </a:lnSpc>
            </a:pPr>
            <a:r>
              <a:rPr lang="en-US" dirty="0">
                <a:latin typeface="Times New Roman"/>
                <a:cs typeface="Times New Roman"/>
              </a:rPr>
              <a:t>and +1.</a:t>
            </a:r>
          </a:p>
          <a:p>
            <a:pPr marL="295910" indent="-283845">
              <a:lnSpc>
                <a:spcPct val="100000"/>
              </a:lnSpc>
              <a:spcBef>
                <a:spcPts val="315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the correlation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negative, it lies between -1 and</a:t>
            </a:r>
            <a:r>
              <a:rPr lang="en-US" spc="-17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0.</a:t>
            </a:r>
          </a:p>
          <a:p>
            <a:pPr marL="295910" indent="-283845">
              <a:lnSpc>
                <a:spcPct val="10000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the correlation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positive, it lies </a:t>
            </a:r>
            <a:r>
              <a:rPr lang="en-US" spc="-5" dirty="0">
                <a:latin typeface="Times New Roman"/>
                <a:cs typeface="Times New Roman"/>
              </a:rPr>
              <a:t>between </a:t>
            </a:r>
            <a:r>
              <a:rPr lang="en-US" dirty="0">
                <a:latin typeface="Times New Roman"/>
                <a:cs typeface="Times New Roman"/>
              </a:rPr>
              <a:t>0 and</a:t>
            </a:r>
            <a:r>
              <a:rPr lang="en-US" spc="-11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1.</a:t>
            </a:r>
          </a:p>
          <a:p>
            <a:pPr marL="295910" indent="-283845">
              <a:lnSpc>
                <a:spcPts val="2740"/>
              </a:lnSpc>
              <a:spcBef>
                <a:spcPts val="31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the correlation of </a:t>
            </a:r>
            <a:r>
              <a:rPr lang="en-US" spc="-5" dirty="0">
                <a:latin typeface="Times New Roman"/>
                <a:cs typeface="Times New Roman"/>
              </a:rPr>
              <a:t>coefficient </a:t>
            </a:r>
            <a:r>
              <a:rPr lang="en-US" dirty="0">
                <a:latin typeface="Times New Roman"/>
                <a:cs typeface="Times New Roman"/>
              </a:rPr>
              <a:t>is zero, it indicates</a:t>
            </a:r>
            <a:r>
              <a:rPr lang="en-US" spc="-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that</a:t>
            </a:r>
          </a:p>
          <a:p>
            <a:pPr marL="295910">
              <a:lnSpc>
                <a:spcPts val="2740"/>
              </a:lnSpc>
            </a:pPr>
            <a:r>
              <a:rPr lang="en-US" dirty="0">
                <a:latin typeface="Times New Roman"/>
                <a:cs typeface="Times New Roman"/>
              </a:rPr>
              <a:t>there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no correlation between the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variables.</a:t>
            </a:r>
          </a:p>
          <a:p>
            <a:pPr marL="295910" marR="993140" indent="-283845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When </a:t>
            </a:r>
            <a:r>
              <a:rPr lang="en-US" dirty="0">
                <a:latin typeface="Times New Roman"/>
                <a:cs typeface="Times New Roman"/>
              </a:rPr>
              <a:t>the correlation </a:t>
            </a:r>
            <a:r>
              <a:rPr lang="en-US" spc="-5" dirty="0">
                <a:latin typeface="Times New Roman"/>
                <a:cs typeface="Times New Roman"/>
              </a:rPr>
              <a:t>coefficient is </a:t>
            </a:r>
            <a:r>
              <a:rPr lang="en-US" dirty="0">
                <a:latin typeface="Times New Roman"/>
                <a:cs typeface="Times New Roman"/>
              </a:rPr>
              <a:t>1,there </a:t>
            </a:r>
            <a:r>
              <a:rPr lang="en-US" spc="-5" dirty="0">
                <a:latin typeface="Times New Roman"/>
                <a:cs typeface="Times New Roman"/>
              </a:rPr>
              <a:t>is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perfect  correlation.</a:t>
            </a:r>
          </a:p>
          <a:p>
            <a:pPr marL="295910" indent="-283845">
              <a:lnSpc>
                <a:spcPts val="2735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dirty="0">
                <a:latin typeface="Times New Roman"/>
                <a:cs typeface="Times New Roman"/>
              </a:rPr>
              <a:t>The geometric mean of the two regression coefficients is equal to the correlation coefficient</a:t>
            </a:r>
          </a:p>
          <a:p>
            <a:pPr marL="295910" indent="-283845">
              <a:lnSpc>
                <a:spcPts val="2735"/>
              </a:lnSpc>
              <a:spcBef>
                <a:spcPts val="28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5910" algn="l"/>
                <a:tab pos="296545" algn="l"/>
              </a:tabLst>
            </a:pPr>
            <a:r>
              <a:rPr lang="en-US" dirty="0">
                <a:latin typeface="Times New Roman"/>
                <a:cs typeface="Times New Roman"/>
              </a:rPr>
              <a:t>the correlation coefficient is independent of the origin and change of scale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8266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90308-FFF9-40D4-8259-4800F0613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2582"/>
            <a:ext cx="9296400" cy="492443"/>
          </a:xfrm>
        </p:spPr>
        <p:txBody>
          <a:bodyPr/>
          <a:lstStyle/>
          <a:p>
            <a:pPr algn="ctr"/>
            <a:r>
              <a:rPr lang="en-SG" sz="3200" b="0" spc="-10" dirty="0">
                <a:solidFill>
                  <a:srgbClr val="CC0066"/>
                </a:solidFill>
                <a:uFill>
                  <a:solidFill>
                    <a:srgbClr val="562213"/>
                  </a:solidFill>
                </a:uFill>
              </a:rPr>
              <a:t>METHODS </a:t>
            </a:r>
            <a:r>
              <a:rPr lang="en-SG" sz="3200" b="0" spc="-5" dirty="0">
                <a:solidFill>
                  <a:srgbClr val="CC0066"/>
                </a:solidFill>
                <a:uFill>
                  <a:solidFill>
                    <a:srgbClr val="562213"/>
                  </a:solidFill>
                </a:uFill>
              </a:rPr>
              <a:t>FOR STUDYING</a:t>
            </a:r>
            <a:r>
              <a:rPr lang="en-SG" sz="3200" b="0" spc="65" dirty="0">
                <a:solidFill>
                  <a:srgbClr val="CC0066"/>
                </a:solidFill>
                <a:uFill>
                  <a:solidFill>
                    <a:srgbClr val="562213"/>
                  </a:solidFill>
                </a:uFill>
              </a:rPr>
              <a:t> </a:t>
            </a:r>
            <a:r>
              <a:rPr lang="en-SG" sz="3200" b="0" spc="-35" dirty="0">
                <a:solidFill>
                  <a:srgbClr val="CC0066"/>
                </a:solidFill>
                <a:uFill>
                  <a:solidFill>
                    <a:srgbClr val="562213"/>
                  </a:solidFill>
                </a:uFill>
              </a:rPr>
              <a:t>CORRELATION</a:t>
            </a:r>
            <a:endParaRPr lang="en-SG" sz="3200" b="0" dirty="0">
              <a:solidFill>
                <a:srgbClr val="CC006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088882-A09E-4AE5-9432-7A2C42D7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71600"/>
            <a:ext cx="9067800" cy="5486400"/>
          </a:xfrm>
        </p:spPr>
        <p:txBody>
          <a:bodyPr/>
          <a:lstStyle/>
          <a:p>
            <a:pPr marL="377825" marR="34290" indent="-283845">
              <a:lnSpc>
                <a:spcPct val="100000"/>
              </a:lnSpc>
              <a:spcBef>
                <a:spcPts val="95"/>
              </a:spcBef>
            </a:pPr>
            <a:r>
              <a:rPr lang="en-US" spc="-5" dirty="0">
                <a:latin typeface="Times New Roman"/>
                <a:cs typeface="Times New Roman"/>
              </a:rPr>
              <a:t>Correlation between two variables can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10" dirty="0">
                <a:latin typeface="Times New Roman"/>
                <a:cs typeface="Times New Roman"/>
              </a:rPr>
              <a:t>measured </a:t>
            </a:r>
            <a:r>
              <a:rPr lang="en-US" spc="-5" dirty="0">
                <a:latin typeface="Times New Roman"/>
                <a:cs typeface="Times New Roman"/>
              </a:rPr>
              <a:t>by both graphic  and algebraic method. </a:t>
            </a:r>
            <a:r>
              <a:rPr lang="en-US" b="1" spc="-5" dirty="0">
                <a:latin typeface="Times New Roman"/>
                <a:cs typeface="Times New Roman"/>
              </a:rPr>
              <a:t>Scatter diagram </a:t>
            </a:r>
            <a:r>
              <a:rPr lang="en-US" spc="-5" dirty="0">
                <a:latin typeface="Times New Roman"/>
                <a:cs typeface="Times New Roman"/>
              </a:rPr>
              <a:t>and </a:t>
            </a:r>
            <a:r>
              <a:rPr lang="en-US" b="1" spc="-10" dirty="0">
                <a:latin typeface="Times New Roman"/>
                <a:cs typeface="Times New Roman"/>
              </a:rPr>
              <a:t>correlation </a:t>
            </a:r>
            <a:r>
              <a:rPr lang="en-US" b="1" spc="-5" dirty="0">
                <a:latin typeface="Times New Roman"/>
                <a:cs typeface="Times New Roman"/>
              </a:rPr>
              <a:t>graph </a:t>
            </a:r>
            <a:r>
              <a:rPr lang="en-US" spc="-5" dirty="0">
                <a:latin typeface="Times New Roman"/>
                <a:cs typeface="Times New Roman"/>
              </a:rPr>
              <a:t>are 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two important </a:t>
            </a:r>
            <a:r>
              <a:rPr lang="en-US" dirty="0">
                <a:latin typeface="Times New Roman"/>
                <a:cs typeface="Times New Roman"/>
              </a:rPr>
              <a:t>graphic </a:t>
            </a:r>
            <a:r>
              <a:rPr lang="en-US" spc="-5" dirty="0">
                <a:latin typeface="Times New Roman"/>
                <a:cs typeface="Times New Roman"/>
              </a:rPr>
              <a:t>methods while </a:t>
            </a:r>
            <a:r>
              <a:rPr lang="en-US" b="1" spc="-5" dirty="0">
                <a:latin typeface="Times New Roman"/>
                <a:cs typeface="Times New Roman"/>
              </a:rPr>
              <a:t>coefficient of correlation  </a:t>
            </a:r>
            <a:r>
              <a:rPr lang="en-US" spc="-5" dirty="0">
                <a:latin typeface="Times New Roman"/>
                <a:cs typeface="Times New Roman"/>
              </a:rPr>
              <a:t>is an algebraic method used for measuring</a:t>
            </a:r>
            <a:r>
              <a:rPr lang="en-US" spc="7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correlation.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469900" algn="l"/>
              </a:tabLst>
            </a:pPr>
            <a:r>
              <a:rPr lang="en-US" sz="1800" dirty="0">
                <a:solidFill>
                  <a:srgbClr val="3891A7"/>
                </a:solidFill>
                <a:latin typeface="Times New Roman"/>
                <a:cs typeface="Times New Roman"/>
              </a:rPr>
              <a:t>a)	</a:t>
            </a:r>
            <a:r>
              <a:rPr lang="en-US" spc="-5" dirty="0">
                <a:solidFill>
                  <a:srgbClr val="6F2F9F"/>
                </a:solidFill>
                <a:latin typeface="Times New Roman"/>
                <a:cs typeface="Times New Roman"/>
              </a:rPr>
              <a:t>Scatter</a:t>
            </a:r>
            <a:r>
              <a:rPr lang="en-US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6F2F9F"/>
                </a:solidFill>
                <a:latin typeface="Times New Roman"/>
                <a:cs typeface="Times New Roman"/>
              </a:rPr>
              <a:t>diagram</a:t>
            </a:r>
            <a:endParaRPr lang="en-US" dirty="0">
              <a:latin typeface="Times New Roman"/>
              <a:cs typeface="Times New Roman"/>
            </a:endParaRPr>
          </a:p>
          <a:p>
            <a:pPr marL="469900" marR="5080" indent="27305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This is a graphical method of </a:t>
            </a:r>
            <a:r>
              <a:rPr lang="en-US" dirty="0">
                <a:latin typeface="Times New Roman"/>
                <a:cs typeface="Times New Roman"/>
              </a:rPr>
              <a:t>studying </a:t>
            </a:r>
            <a:r>
              <a:rPr lang="en-US" spc="-5" dirty="0">
                <a:latin typeface="Times New Roman"/>
                <a:cs typeface="Times New Roman"/>
              </a:rPr>
              <a:t>the correlation between two  variables. One of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variable is shown on the </a:t>
            </a:r>
            <a:r>
              <a:rPr lang="en-US" spc="5" dirty="0">
                <a:latin typeface="Times New Roman"/>
                <a:cs typeface="Times New Roman"/>
              </a:rPr>
              <a:t>X- </a:t>
            </a:r>
            <a:r>
              <a:rPr lang="en-US" spc="-5" dirty="0">
                <a:latin typeface="Times New Roman"/>
                <a:cs typeface="Times New Roman"/>
              </a:rPr>
              <a:t>axis and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other  on the </a:t>
            </a:r>
            <a:r>
              <a:rPr lang="en-US" spc="-40" dirty="0">
                <a:latin typeface="Times New Roman"/>
                <a:cs typeface="Times New Roman"/>
              </a:rPr>
              <a:t>Y-axis. </a:t>
            </a:r>
            <a:r>
              <a:rPr lang="en-US" spc="-5" dirty="0">
                <a:latin typeface="Times New Roman"/>
                <a:cs typeface="Times New Roman"/>
              </a:rPr>
              <a:t>Each pair of values is plotted on the graph </a:t>
            </a:r>
            <a:r>
              <a:rPr lang="en-US" dirty="0">
                <a:latin typeface="Times New Roman"/>
                <a:cs typeface="Times New Roman"/>
              </a:rPr>
              <a:t>by </a:t>
            </a:r>
            <a:r>
              <a:rPr lang="en-US" spc="-10" dirty="0">
                <a:latin typeface="Times New Roman"/>
                <a:cs typeface="Times New Roman"/>
              </a:rPr>
              <a:t>means  </a:t>
            </a:r>
            <a:r>
              <a:rPr lang="en-US" spc="-5" dirty="0">
                <a:latin typeface="Times New Roman"/>
                <a:cs typeface="Times New Roman"/>
              </a:rPr>
              <a:t>of a </a:t>
            </a:r>
            <a:r>
              <a:rPr lang="en-US" dirty="0">
                <a:latin typeface="Times New Roman"/>
                <a:cs typeface="Times New Roman"/>
              </a:rPr>
              <a:t>dot </a:t>
            </a:r>
            <a:r>
              <a:rPr lang="en-US" spc="-10" dirty="0">
                <a:latin typeface="Times New Roman"/>
                <a:cs typeface="Times New Roman"/>
              </a:rPr>
              <a:t>mark. </a:t>
            </a:r>
            <a:r>
              <a:rPr lang="en-US" spc="-5" dirty="0">
                <a:latin typeface="Times New Roman"/>
                <a:cs typeface="Times New Roman"/>
              </a:rPr>
              <a:t>After all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10" dirty="0">
                <a:latin typeface="Times New Roman"/>
                <a:cs typeface="Times New Roman"/>
              </a:rPr>
              <a:t>items </a:t>
            </a:r>
            <a:r>
              <a:rPr lang="en-US" spc="-5" dirty="0">
                <a:latin typeface="Times New Roman"/>
                <a:cs typeface="Times New Roman"/>
              </a:rPr>
              <a:t>are plotted we </a:t>
            </a:r>
            <a:r>
              <a:rPr lang="en-US" dirty="0">
                <a:latin typeface="Times New Roman"/>
                <a:cs typeface="Times New Roman"/>
              </a:rPr>
              <a:t>get </a:t>
            </a:r>
            <a:r>
              <a:rPr lang="en-US" spc="-5" dirty="0">
                <a:latin typeface="Times New Roman"/>
                <a:cs typeface="Times New Roman"/>
              </a:rPr>
              <a:t>as </a:t>
            </a:r>
            <a:r>
              <a:rPr lang="en-US" spc="-10" dirty="0">
                <a:latin typeface="Times New Roman"/>
                <a:cs typeface="Times New Roman"/>
              </a:rPr>
              <a:t>many </a:t>
            </a:r>
            <a:r>
              <a:rPr lang="en-US" spc="-5" dirty="0">
                <a:latin typeface="Times New Roman"/>
                <a:cs typeface="Times New Roman"/>
              </a:rPr>
              <a:t>dots  on the graph paper as the number of points. If these points show  </a:t>
            </a:r>
            <a:r>
              <a:rPr lang="en-US" spc="-10" dirty="0">
                <a:latin typeface="Times New Roman"/>
                <a:cs typeface="Times New Roman"/>
              </a:rPr>
              <a:t>some </a:t>
            </a:r>
            <a:r>
              <a:rPr lang="en-US" spc="-5" dirty="0">
                <a:latin typeface="Times New Roman"/>
                <a:cs typeface="Times New Roman"/>
              </a:rPr>
              <a:t>trend either upward </a:t>
            </a:r>
            <a:r>
              <a:rPr lang="en-US" dirty="0">
                <a:latin typeface="Times New Roman"/>
                <a:cs typeface="Times New Roman"/>
              </a:rPr>
              <a:t>or </a:t>
            </a:r>
            <a:r>
              <a:rPr lang="en-US" spc="-5" dirty="0">
                <a:latin typeface="Times New Roman"/>
                <a:cs typeface="Times New Roman"/>
              </a:rPr>
              <a:t>downward, the two variables are said  to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correlated. If the point do </a:t>
            </a:r>
            <a:r>
              <a:rPr lang="en-US" dirty="0">
                <a:latin typeface="Times New Roman"/>
                <a:cs typeface="Times New Roman"/>
              </a:rPr>
              <a:t>not </a:t>
            </a:r>
            <a:r>
              <a:rPr lang="en-US" spc="-5" dirty="0">
                <a:latin typeface="Times New Roman"/>
                <a:cs typeface="Times New Roman"/>
              </a:rPr>
              <a:t>show any trend, the two  variables are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5" dirty="0">
                <a:latin typeface="Times New Roman"/>
                <a:cs typeface="Times New Roman"/>
              </a:rPr>
              <a:t> correlated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289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4DFDAB-FA09-4AE6-B5C1-09F4B6E5B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533400"/>
            <a:ext cx="8763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15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12709" y="86994"/>
            <a:ext cx="198120" cy="199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50"/>
              </a:lnSpc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846604"/>
            <a:ext cx="7364095" cy="19030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2729" indent="-240665">
              <a:lnSpc>
                <a:spcPct val="100000"/>
              </a:lnSpc>
              <a:spcBef>
                <a:spcPts val="770"/>
              </a:spcBef>
              <a:buClr>
                <a:srgbClr val="B31166"/>
              </a:buClr>
              <a:buSzPct val="80357"/>
              <a:buFont typeface="Wingdings"/>
              <a:buChar char=""/>
              <a:tabLst>
                <a:tab pos="253365" algn="l"/>
              </a:tabLst>
            </a:pPr>
            <a:r>
              <a:rPr sz="2800" spc="-5" dirty="0">
                <a:latin typeface="Arial"/>
                <a:cs typeface="Arial"/>
              </a:rPr>
              <a:t>The value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r ranges between ( -1)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1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+1)</a:t>
            </a:r>
            <a:endParaRPr sz="2800">
              <a:latin typeface="Arial"/>
              <a:cs typeface="Arial"/>
            </a:endParaRPr>
          </a:p>
          <a:p>
            <a:pPr marL="194945" marR="594360" indent="-182880">
              <a:lnSpc>
                <a:spcPct val="100000"/>
              </a:lnSpc>
              <a:spcBef>
                <a:spcPts val="670"/>
              </a:spcBef>
              <a:buClr>
                <a:srgbClr val="B31166"/>
              </a:buClr>
              <a:buSzPct val="80357"/>
              <a:buFont typeface="Wingdings"/>
              <a:buChar char=""/>
              <a:tabLst>
                <a:tab pos="253365" algn="l"/>
              </a:tabLst>
            </a:pPr>
            <a:r>
              <a:rPr sz="2800" spc="-5" dirty="0">
                <a:latin typeface="Arial"/>
                <a:cs typeface="Arial"/>
              </a:rPr>
              <a:t>The value of r </a:t>
            </a:r>
            <a:r>
              <a:rPr sz="2800" dirty="0">
                <a:latin typeface="Arial"/>
                <a:cs typeface="Arial"/>
              </a:rPr>
              <a:t>denotes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strength of </a:t>
            </a:r>
            <a:r>
              <a:rPr sz="2800" spc="-5" dirty="0">
                <a:latin typeface="Arial"/>
                <a:cs typeface="Arial"/>
              </a:rPr>
              <a:t>the  association as</a:t>
            </a:r>
            <a:r>
              <a:rPr sz="2800" dirty="0">
                <a:latin typeface="Arial"/>
                <a:cs typeface="Arial"/>
              </a:rPr>
              <a:t> illustrated</a:t>
            </a:r>
            <a:endParaRPr sz="280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by the following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diagram.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00683" y="4005071"/>
            <a:ext cx="7487920" cy="0"/>
          </a:xfrm>
          <a:custGeom>
            <a:avLst/>
            <a:gdLst/>
            <a:ahLst/>
            <a:cxnLst/>
            <a:rect l="l" t="t" r="r" b="b"/>
            <a:pathLst>
              <a:path w="7487920">
                <a:moveTo>
                  <a:pt x="0" y="0"/>
                </a:moveTo>
                <a:lnTo>
                  <a:pt x="748741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683" y="3933444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8095" y="3933444"/>
            <a:ext cx="0" cy="288290"/>
          </a:xfrm>
          <a:custGeom>
            <a:avLst/>
            <a:gdLst/>
            <a:ahLst/>
            <a:cxnLst/>
            <a:rect l="l" t="t" r="r" b="b"/>
            <a:pathLst>
              <a:path h="288289">
                <a:moveTo>
                  <a:pt x="0" y="0"/>
                </a:moveTo>
                <a:lnTo>
                  <a:pt x="0" y="28803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5132" y="3877055"/>
            <a:ext cx="0" cy="287020"/>
          </a:xfrm>
          <a:custGeom>
            <a:avLst/>
            <a:gdLst/>
            <a:ahLst/>
            <a:cxnLst/>
            <a:rect l="l" t="t" r="r" b="b"/>
            <a:pathLst>
              <a:path h="287020">
                <a:moveTo>
                  <a:pt x="0" y="0"/>
                </a:moveTo>
                <a:lnTo>
                  <a:pt x="0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64635" y="3933444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3267" y="3933444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09259" y="3933444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09104" y="3933444"/>
            <a:ext cx="0" cy="143510"/>
          </a:xfrm>
          <a:custGeom>
            <a:avLst/>
            <a:gdLst/>
            <a:ahLst/>
            <a:cxnLst/>
            <a:rect l="l" t="t" r="r" b="b"/>
            <a:pathLst>
              <a:path h="143510">
                <a:moveTo>
                  <a:pt x="0" y="0"/>
                </a:moveTo>
                <a:lnTo>
                  <a:pt x="0" y="1432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8540" y="4462983"/>
            <a:ext cx="297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-1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80907" y="453491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91076" y="4534916"/>
            <a:ext cx="194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0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55496" y="4536440"/>
            <a:ext cx="2129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5120" algn="l"/>
              </a:tabLst>
            </a:pPr>
            <a:r>
              <a:rPr sz="1800" dirty="0">
                <a:latin typeface="Arial"/>
                <a:cs typeface="Arial"/>
              </a:rPr>
              <a:t>-0.</a:t>
            </a:r>
            <a:r>
              <a:rPr sz="1800" spc="-1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-0.</a:t>
            </a:r>
            <a:r>
              <a:rPr sz="1800" spc="-10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72227" y="4536440"/>
            <a:ext cx="2197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9900" algn="l"/>
              </a:tabLst>
            </a:pPr>
            <a:r>
              <a:rPr sz="1800" spc="-5" dirty="0">
                <a:latin typeface="Arial"/>
                <a:cs typeface="Arial"/>
              </a:rPr>
              <a:t>0.</a:t>
            </a:r>
            <a:r>
              <a:rPr sz="1800" spc="-15" dirty="0">
                <a:latin typeface="Arial"/>
                <a:cs typeface="Arial"/>
              </a:rPr>
              <a:t>2</a:t>
            </a:r>
            <a:r>
              <a:rPr sz="1800" spc="-5" dirty="0">
                <a:latin typeface="Arial"/>
                <a:cs typeface="Arial"/>
              </a:rPr>
              <a:t>5</a:t>
            </a:r>
            <a:r>
              <a:rPr sz="1800" dirty="0">
                <a:latin typeface="Arial"/>
                <a:cs typeface="Arial"/>
              </a:rPr>
              <a:t>	0.</a:t>
            </a:r>
            <a:r>
              <a:rPr sz="1800" spc="-10" dirty="0">
                <a:latin typeface="Arial"/>
                <a:cs typeface="Arial"/>
              </a:rPr>
              <a:t>7</a:t>
            </a: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79119" y="3385184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stro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31734" y="3385184"/>
            <a:ext cx="660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stro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7042" y="3385184"/>
            <a:ext cx="1280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terme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75782" y="3385184"/>
            <a:ext cx="1280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n</a:t>
            </a:r>
            <a:r>
              <a:rPr sz="1800" spc="-5" dirty="0">
                <a:latin typeface="Arial"/>
                <a:cs typeface="Arial"/>
              </a:rPr>
              <a:t>terme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i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14750" y="3385184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3003" y="3385184"/>
            <a:ext cx="553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Arial"/>
                <a:cs typeface="Arial"/>
              </a:rPr>
              <a:t>w</a:t>
            </a:r>
            <a:r>
              <a:rPr sz="1800" spc="-5" dirty="0">
                <a:latin typeface="Arial"/>
                <a:cs typeface="Arial"/>
              </a:rPr>
              <a:t>e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87902" y="5978144"/>
            <a:ext cx="1090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no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relation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12920" y="5515355"/>
            <a:ext cx="76200" cy="431800"/>
          </a:xfrm>
          <a:custGeom>
            <a:avLst/>
            <a:gdLst/>
            <a:ahLst/>
            <a:cxnLst/>
            <a:rect l="l" t="t" r="r" b="b"/>
            <a:pathLst>
              <a:path w="76200" h="431800">
                <a:moveTo>
                  <a:pt x="44450" y="63500"/>
                </a:moveTo>
                <a:lnTo>
                  <a:pt x="31750" y="63500"/>
                </a:lnTo>
                <a:lnTo>
                  <a:pt x="31750" y="431292"/>
                </a:lnTo>
                <a:lnTo>
                  <a:pt x="44450" y="431292"/>
                </a:lnTo>
                <a:lnTo>
                  <a:pt x="44450" y="63500"/>
                </a:lnTo>
                <a:close/>
              </a:path>
              <a:path w="76200" h="431800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31800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9590" y="5544718"/>
            <a:ext cx="109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perfect  corr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736585" y="5544718"/>
            <a:ext cx="10902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perfect  corr</a:t>
            </a:r>
            <a:r>
              <a:rPr sz="1800" spc="-15" dirty="0">
                <a:latin typeface="Arial"/>
                <a:cs typeface="Arial"/>
              </a:rPr>
              <a:t>e</a:t>
            </a:r>
            <a:r>
              <a:rPr sz="1800" spc="-5" dirty="0">
                <a:latin typeface="Arial"/>
                <a:cs typeface="Arial"/>
              </a:rPr>
              <a:t>l</a:t>
            </a:r>
            <a:r>
              <a:rPr sz="1800" spc="-15" dirty="0">
                <a:latin typeface="Arial"/>
                <a:cs typeface="Arial"/>
              </a:rPr>
              <a:t>a</a:t>
            </a:r>
            <a:r>
              <a:rPr sz="1800" spc="-5" dirty="0">
                <a:latin typeface="Arial"/>
                <a:cs typeface="Arial"/>
              </a:rPr>
              <a:t>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17804" y="4942332"/>
            <a:ext cx="76200" cy="574675"/>
          </a:xfrm>
          <a:custGeom>
            <a:avLst/>
            <a:gdLst/>
            <a:ahLst/>
            <a:cxnLst/>
            <a:rect l="l" t="t" r="r" b="b"/>
            <a:pathLst>
              <a:path w="76200" h="574675">
                <a:moveTo>
                  <a:pt x="44450" y="63500"/>
                </a:moveTo>
                <a:lnTo>
                  <a:pt x="31750" y="63500"/>
                </a:lnTo>
                <a:lnTo>
                  <a:pt x="31750" y="574548"/>
                </a:lnTo>
                <a:lnTo>
                  <a:pt x="44450" y="574548"/>
                </a:lnTo>
                <a:lnTo>
                  <a:pt x="44450" y="63500"/>
                </a:lnTo>
                <a:close/>
              </a:path>
              <a:path w="76200" h="574675">
                <a:moveTo>
                  <a:pt x="38100" y="0"/>
                </a:moveTo>
                <a:lnTo>
                  <a:pt x="0" y="76200"/>
                </a:lnTo>
                <a:lnTo>
                  <a:pt x="31750" y="76200"/>
                </a:lnTo>
                <a:lnTo>
                  <a:pt x="3175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574675">
                <a:moveTo>
                  <a:pt x="69850" y="63500"/>
                </a:moveTo>
                <a:lnTo>
                  <a:pt x="44450" y="63500"/>
                </a:lnTo>
                <a:lnTo>
                  <a:pt x="44450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278368" y="5036820"/>
            <a:ext cx="76200" cy="502920"/>
          </a:xfrm>
          <a:custGeom>
            <a:avLst/>
            <a:gdLst/>
            <a:ahLst/>
            <a:cxnLst/>
            <a:rect l="l" t="t" r="r" b="b"/>
            <a:pathLst>
              <a:path w="76200" h="502920">
                <a:moveTo>
                  <a:pt x="44450" y="63499"/>
                </a:moveTo>
                <a:lnTo>
                  <a:pt x="31750" y="63499"/>
                </a:lnTo>
                <a:lnTo>
                  <a:pt x="31750" y="502919"/>
                </a:lnTo>
                <a:lnTo>
                  <a:pt x="44450" y="502919"/>
                </a:lnTo>
                <a:lnTo>
                  <a:pt x="44450" y="63499"/>
                </a:lnTo>
                <a:close/>
              </a:path>
              <a:path w="76200" h="502920">
                <a:moveTo>
                  <a:pt x="38100" y="0"/>
                </a:moveTo>
                <a:lnTo>
                  <a:pt x="0" y="76199"/>
                </a:lnTo>
                <a:lnTo>
                  <a:pt x="31750" y="76199"/>
                </a:lnTo>
                <a:lnTo>
                  <a:pt x="31750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502920">
                <a:moveTo>
                  <a:pt x="69850" y="63499"/>
                </a:moveTo>
                <a:lnTo>
                  <a:pt x="44450" y="63499"/>
                </a:lnTo>
                <a:lnTo>
                  <a:pt x="44450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788408" y="5084064"/>
            <a:ext cx="3313429" cy="360045"/>
          </a:xfrm>
          <a:prstGeom prst="rect">
            <a:avLst/>
          </a:prstGeom>
          <a:solidFill>
            <a:srgbClr val="B3116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805"/>
              </a:lnSpc>
            </a:pPr>
            <a:r>
              <a:rPr sz="2400" b="1" spc="-5" dirty="0">
                <a:latin typeface="Arial"/>
                <a:cs typeface="Arial"/>
              </a:rPr>
              <a:t>Direct</a:t>
            </a:r>
            <a:endParaRPr sz="2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7532" y="5013959"/>
            <a:ext cx="3385185" cy="358140"/>
          </a:xfrm>
          <a:prstGeom prst="rect">
            <a:avLst/>
          </a:prstGeom>
          <a:solidFill>
            <a:srgbClr val="B31166"/>
          </a:solidFill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795"/>
              </a:lnSpc>
            </a:pPr>
            <a:r>
              <a:rPr sz="2400" b="1" dirty="0">
                <a:latin typeface="Arial"/>
                <a:cs typeface="Arial"/>
              </a:rPr>
              <a:t>indirect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2152" y="703605"/>
            <a:ext cx="189179" cy="1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152" y="2026437"/>
            <a:ext cx="189179" cy="1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152" y="2965221"/>
            <a:ext cx="189179" cy="1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2152" y="3904005"/>
            <a:ext cx="189179" cy="1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18819" y="530733"/>
            <a:ext cx="6877050" cy="45916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68960" indent="28575">
              <a:lnSpc>
                <a:spcPts val="3020"/>
              </a:lnSpc>
              <a:spcBef>
                <a:spcPts val="480"/>
              </a:spcBef>
              <a:tabLst>
                <a:tab pos="1790064" algn="l"/>
              </a:tabLst>
            </a:pPr>
            <a:r>
              <a:rPr sz="2800" spc="-5" dirty="0">
                <a:latin typeface="Arial"/>
                <a:cs typeface="Arial"/>
              </a:rPr>
              <a:t>If r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= Zero	this means no </a:t>
            </a:r>
            <a:r>
              <a:rPr sz="2800" dirty="0">
                <a:latin typeface="Arial"/>
                <a:cs typeface="Arial"/>
              </a:rPr>
              <a:t>association </a:t>
            </a:r>
            <a:r>
              <a:rPr sz="2800" spc="-5" dirty="0">
                <a:latin typeface="Arial"/>
                <a:cs typeface="Arial"/>
              </a:rPr>
              <a:t>or  correlation between the two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2800" spc="-5" dirty="0">
                <a:latin typeface="Arial"/>
                <a:cs typeface="Arial"/>
              </a:rPr>
              <a:t>If 0 &lt; r &lt; 0.25 = weak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correlation.</a:t>
            </a:r>
            <a:endParaRPr sz="2800">
              <a:latin typeface="Arial"/>
              <a:cs typeface="Arial"/>
            </a:endParaRPr>
          </a:p>
          <a:p>
            <a:pPr marL="41275" marR="5080">
              <a:lnSpc>
                <a:spcPts val="7390"/>
              </a:lnSpc>
              <a:spcBef>
                <a:spcPts val="919"/>
              </a:spcBef>
            </a:pPr>
            <a:r>
              <a:rPr sz="2800" spc="-5" dirty="0">
                <a:latin typeface="Arial"/>
                <a:cs typeface="Arial"/>
              </a:rPr>
              <a:t>If 0.25 ≤ r &lt; 0.75 = intermediate correlation.  If 0.75 ≤ r &lt; 1 = strong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correlation.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5" dirty="0">
                <a:latin typeface="Arial"/>
                <a:cs typeface="Arial"/>
              </a:rPr>
              <a:t>r = l = </a:t>
            </a:r>
            <a:r>
              <a:rPr sz="2800" dirty="0">
                <a:latin typeface="Arial"/>
                <a:cs typeface="Arial"/>
              </a:rPr>
              <a:t>perfect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correlation.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2152" y="4842789"/>
            <a:ext cx="189179" cy="197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659637"/>
            <a:ext cx="547243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0" spc="-85" dirty="0">
                <a:latin typeface="Arial"/>
                <a:cs typeface="Arial"/>
              </a:rPr>
              <a:t>Major Points </a:t>
            </a:r>
            <a:r>
              <a:rPr b="0" spc="-5" dirty="0">
                <a:latin typeface="Arial"/>
                <a:cs typeface="Arial"/>
              </a:rPr>
              <a:t>-</a:t>
            </a:r>
            <a:r>
              <a:rPr b="0" spc="-484" dirty="0">
                <a:latin typeface="Arial"/>
                <a:cs typeface="Arial"/>
              </a:rPr>
              <a:t> </a:t>
            </a:r>
            <a:r>
              <a:rPr b="0" spc="-95" dirty="0">
                <a:latin typeface="Arial"/>
                <a:cs typeface="Arial"/>
              </a:rPr>
              <a:t>Correlation</a:t>
            </a:r>
            <a:endParaRPr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552320"/>
            <a:ext cx="4902835" cy="24846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sz="2800" dirty="0">
                <a:latin typeface="Arial"/>
                <a:cs typeface="Arial"/>
              </a:rPr>
              <a:t>Questions </a:t>
            </a:r>
            <a:r>
              <a:rPr sz="2800" spc="-5" dirty="0">
                <a:latin typeface="Arial"/>
                <a:cs typeface="Arial"/>
              </a:rPr>
              <a:t>answered by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correlation</a:t>
            </a:r>
            <a:endParaRPr lang="en-SG" sz="2800" spc="-5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lang="en-SG" sz="2800" spc="-5" dirty="0">
                <a:latin typeface="Arial"/>
                <a:cs typeface="Arial"/>
              </a:rPr>
              <a:t>Types of correlation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80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sz="2800" spc="-5" dirty="0">
                <a:latin typeface="Arial"/>
                <a:cs typeface="Arial"/>
              </a:rPr>
              <a:t>Scatterplots</a:t>
            </a:r>
            <a:endParaRPr sz="28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sz="2800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correlation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coefficient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392937"/>
            <a:ext cx="2937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70" dirty="0">
                <a:latin typeface="Arial"/>
                <a:cs typeface="Arial"/>
              </a:rPr>
              <a:t>The</a:t>
            </a:r>
            <a:r>
              <a:rPr sz="4000" b="0" spc="-280" dirty="0">
                <a:latin typeface="Arial"/>
                <a:cs typeface="Arial"/>
              </a:rPr>
              <a:t> </a:t>
            </a:r>
            <a:r>
              <a:rPr sz="4000" b="0" spc="-90" dirty="0">
                <a:latin typeface="Arial"/>
                <a:cs typeface="Arial"/>
              </a:rPr>
              <a:t>Question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692" y="1552391"/>
            <a:ext cx="7531734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latin typeface="Arial"/>
                <a:cs typeface="Arial"/>
              </a:rPr>
              <a:t>Are </a:t>
            </a:r>
            <a:r>
              <a:rPr sz="2400" spc="-5" dirty="0">
                <a:latin typeface="Arial"/>
                <a:cs typeface="Arial"/>
              </a:rPr>
              <a:t>two variables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related?</a:t>
            </a:r>
            <a:endParaRPr sz="24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490"/>
              </a:spcBef>
              <a:buClr>
                <a:srgbClr val="B31166"/>
              </a:buClr>
              <a:buSzPct val="85000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Does one increase as the other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increases?</a:t>
            </a:r>
            <a:endParaRPr sz="2000">
              <a:latin typeface="Arial"/>
              <a:cs typeface="Arial"/>
            </a:endParaRPr>
          </a:p>
          <a:p>
            <a:pPr marL="743585" lvl="2" indent="-182880">
              <a:lnSpc>
                <a:spcPct val="100000"/>
              </a:lnSpc>
              <a:spcBef>
                <a:spcPts val="440"/>
              </a:spcBef>
              <a:buClr>
                <a:srgbClr val="B31166"/>
              </a:buClr>
              <a:buSzPct val="88888"/>
              <a:buChar char="•"/>
              <a:tabLst>
                <a:tab pos="744220" algn="l"/>
              </a:tabLst>
            </a:pPr>
            <a:r>
              <a:rPr sz="1800" dirty="0">
                <a:latin typeface="Arial"/>
                <a:cs typeface="Arial"/>
              </a:rPr>
              <a:t>e. g. </a:t>
            </a:r>
            <a:r>
              <a:rPr sz="1800" spc="-5" dirty="0">
                <a:latin typeface="Arial"/>
                <a:cs typeface="Arial"/>
              </a:rPr>
              <a:t>skills and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income</a:t>
            </a:r>
            <a:endParaRPr sz="1800">
              <a:latin typeface="Arial"/>
              <a:cs typeface="Arial"/>
            </a:endParaRPr>
          </a:p>
          <a:p>
            <a:pPr marL="469900" lvl="1" indent="-183515">
              <a:lnSpc>
                <a:spcPct val="100000"/>
              </a:lnSpc>
              <a:spcBef>
                <a:spcPts val="470"/>
              </a:spcBef>
              <a:buClr>
                <a:srgbClr val="B31166"/>
              </a:buClr>
              <a:buSzPct val="85000"/>
              <a:buChar char="•"/>
              <a:tabLst>
                <a:tab pos="469900" algn="l"/>
              </a:tabLst>
            </a:pPr>
            <a:r>
              <a:rPr sz="2000" dirty="0">
                <a:latin typeface="Arial"/>
                <a:cs typeface="Arial"/>
              </a:rPr>
              <a:t>Does one decrease as the other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increases?</a:t>
            </a:r>
            <a:endParaRPr sz="2000">
              <a:latin typeface="Arial"/>
              <a:cs typeface="Arial"/>
            </a:endParaRPr>
          </a:p>
          <a:p>
            <a:pPr marL="743585" lvl="2" indent="-182880">
              <a:lnSpc>
                <a:spcPct val="100000"/>
              </a:lnSpc>
              <a:spcBef>
                <a:spcPts val="440"/>
              </a:spcBef>
              <a:buClr>
                <a:srgbClr val="B31166"/>
              </a:buClr>
              <a:buSzPct val="88888"/>
              <a:buChar char="•"/>
              <a:tabLst>
                <a:tab pos="744220" algn="l"/>
              </a:tabLst>
            </a:pPr>
            <a:r>
              <a:rPr sz="1800" dirty="0">
                <a:latin typeface="Arial"/>
                <a:cs typeface="Arial"/>
              </a:rPr>
              <a:t>e. g. </a:t>
            </a:r>
            <a:r>
              <a:rPr sz="1800" spc="-5" dirty="0">
                <a:latin typeface="Arial"/>
                <a:cs typeface="Arial"/>
              </a:rPr>
              <a:t>health problems and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nutrition</a:t>
            </a:r>
            <a:endParaRPr sz="18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65"/>
              </a:spcBef>
              <a:buClr>
                <a:srgbClr val="B31166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latin typeface="Arial"/>
                <a:cs typeface="Arial"/>
              </a:rPr>
              <a:t>How </a:t>
            </a:r>
            <a:r>
              <a:rPr sz="2400" dirty="0">
                <a:latin typeface="Arial"/>
                <a:cs typeface="Arial"/>
              </a:rPr>
              <a:t>can we </a:t>
            </a:r>
            <a:r>
              <a:rPr sz="2400" spc="-5" dirty="0">
                <a:latin typeface="Arial"/>
                <a:cs typeface="Arial"/>
              </a:rPr>
              <a:t>get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numerical measure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degree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19558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relationship?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457200"/>
            <a:ext cx="403606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47">
            <a:extLst>
              <a:ext uri="{FF2B5EF4-FFF2-40B4-BE49-F238E27FC236}">
                <a16:creationId xmlns:a16="http://schemas.microsoft.com/office/drawing/2014/main" xmlns="" id="{6E45C3EE-EA2F-420A-AD7B-E2D047EDC1B8}"/>
              </a:ext>
            </a:extLst>
          </p:cNvPr>
          <p:cNvSpPr txBox="1"/>
          <p:nvPr/>
        </p:nvSpPr>
        <p:spPr>
          <a:xfrm>
            <a:off x="122872" y="1574800"/>
            <a:ext cx="8898255" cy="3190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40005" indent="-571500" algn="just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sz="2800" spc="-5" dirty="0">
                <a:latin typeface="Times New Roman"/>
                <a:cs typeface="Times New Roman"/>
              </a:rPr>
              <a:t>Correlation </a:t>
            </a:r>
            <a:r>
              <a:rPr sz="2800" dirty="0">
                <a:latin typeface="Times New Roman"/>
                <a:cs typeface="Times New Roman"/>
              </a:rPr>
              <a:t>is a </a:t>
            </a:r>
            <a:r>
              <a:rPr sz="2800" spc="-5" dirty="0">
                <a:latin typeface="Times New Roman"/>
                <a:cs typeface="Times New Roman"/>
              </a:rPr>
              <a:t>statistical tool </a:t>
            </a:r>
            <a:r>
              <a:rPr sz="2800" dirty="0">
                <a:latin typeface="Times New Roman"/>
                <a:cs typeface="Times New Roman"/>
              </a:rPr>
              <a:t>that helps  </a:t>
            </a:r>
            <a:r>
              <a:rPr sz="2800" spc="-5" dirty="0">
                <a:latin typeface="Times New Roman"/>
                <a:cs typeface="Times New Roman"/>
              </a:rPr>
              <a:t>to measure </a:t>
            </a:r>
            <a:r>
              <a:rPr sz="2800" dirty="0">
                <a:latin typeface="Times New Roman"/>
                <a:cs typeface="Times New Roman"/>
              </a:rPr>
              <a:t>and analyse </a:t>
            </a:r>
            <a:r>
              <a:rPr sz="2800" spc="-5" dirty="0">
                <a:latin typeface="Times New Roman"/>
                <a:cs typeface="Times New Roman"/>
              </a:rPr>
              <a:t>the degree </a:t>
            </a:r>
            <a:r>
              <a:rPr sz="2800" dirty="0">
                <a:latin typeface="Times New Roman"/>
                <a:cs typeface="Times New Roman"/>
              </a:rPr>
              <a:t>of  </a:t>
            </a:r>
            <a:r>
              <a:rPr sz="2800" spc="-5" dirty="0">
                <a:latin typeface="Times New Roman"/>
                <a:cs typeface="Times New Roman"/>
              </a:rPr>
              <a:t>relationship between two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variables</a:t>
            </a:r>
            <a:r>
              <a:rPr sz="4000" spc="-5" dirty="0">
                <a:latin typeface="Times New Roman"/>
                <a:cs typeface="Times New Roman"/>
              </a:rPr>
              <a:t>.</a:t>
            </a:r>
            <a:endParaRPr lang="en-US" sz="4000" spc="-5" dirty="0">
              <a:latin typeface="Times New Roman"/>
              <a:cs typeface="Times New Roman"/>
            </a:endParaRPr>
          </a:p>
          <a:p>
            <a:pPr marL="50800" marR="40005" algn="just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</a:pPr>
            <a:endParaRPr lang="en-US" sz="4000" spc="-5" dirty="0">
              <a:latin typeface="Times New Roman"/>
              <a:cs typeface="Times New Roman"/>
            </a:endParaRPr>
          </a:p>
          <a:p>
            <a:pPr marL="622300" marR="40005" indent="-571500" algn="just">
              <a:spcBef>
                <a:spcPts val="100"/>
              </a:spcBef>
              <a:buClr>
                <a:srgbClr val="CC0066"/>
              </a:buClr>
              <a:buFont typeface="Wingdings" panose="05000000000000000000" pitchFamily="2" charset="2"/>
              <a:buChar char="q"/>
            </a:pPr>
            <a:r>
              <a:rPr lang="en-SG" sz="2800" spc="-5" dirty="0">
                <a:latin typeface="Times New Roman"/>
                <a:cs typeface="Times New Roman"/>
              </a:rPr>
              <a:t>Correlation </a:t>
            </a:r>
            <a:r>
              <a:rPr lang="en-SG" sz="2800" dirty="0">
                <a:latin typeface="Times New Roman"/>
                <a:cs typeface="Times New Roman"/>
              </a:rPr>
              <a:t>analysis </a:t>
            </a:r>
            <a:r>
              <a:rPr lang="en-SG" sz="2800" spc="5" dirty="0">
                <a:latin typeface="Times New Roman"/>
                <a:cs typeface="Times New Roman"/>
              </a:rPr>
              <a:t>d</a:t>
            </a:r>
            <a:r>
              <a:rPr lang="en-SG" sz="2800" spc="-10" dirty="0">
                <a:latin typeface="Times New Roman"/>
                <a:cs typeface="Times New Roman"/>
              </a:rPr>
              <a:t>e</a:t>
            </a:r>
            <a:r>
              <a:rPr lang="en-SG" sz="2800" dirty="0">
                <a:latin typeface="Times New Roman"/>
                <a:cs typeface="Times New Roman"/>
              </a:rPr>
              <a:t>als </a:t>
            </a:r>
            <a:r>
              <a:rPr lang="en-SG" sz="2800" spc="-10" dirty="0">
                <a:latin typeface="Times New Roman"/>
                <a:cs typeface="Times New Roman"/>
              </a:rPr>
              <a:t>w</a:t>
            </a:r>
            <a:r>
              <a:rPr lang="en-SG" sz="2800" dirty="0">
                <a:latin typeface="Times New Roman"/>
                <a:cs typeface="Times New Roman"/>
              </a:rPr>
              <a:t>i</a:t>
            </a:r>
            <a:r>
              <a:rPr lang="en-SG" sz="2800" spc="-5" dirty="0">
                <a:latin typeface="Times New Roman"/>
                <a:cs typeface="Times New Roman"/>
              </a:rPr>
              <a:t>t</a:t>
            </a:r>
            <a:r>
              <a:rPr lang="en-SG" sz="2800" dirty="0">
                <a:latin typeface="Times New Roman"/>
                <a:cs typeface="Times New Roman"/>
              </a:rPr>
              <a:t>h the</a:t>
            </a:r>
            <a:r>
              <a:rPr lang="en-SG" sz="2800" spc="-5" dirty="0">
                <a:latin typeface="Times New Roman"/>
                <a:cs typeface="Times New Roman"/>
              </a:rPr>
              <a:t> </a:t>
            </a:r>
            <a:r>
              <a:rPr lang="en-SG" sz="2800" spc="-10" dirty="0">
                <a:latin typeface="Times New Roman"/>
                <a:cs typeface="Times New Roman"/>
              </a:rPr>
              <a:t>a</a:t>
            </a:r>
            <a:r>
              <a:rPr lang="en-SG" sz="2800" spc="-5" dirty="0">
                <a:latin typeface="Times New Roman"/>
                <a:cs typeface="Times New Roman"/>
              </a:rPr>
              <a:t>ss</a:t>
            </a:r>
            <a:r>
              <a:rPr lang="en-SG" sz="2800" spc="5" dirty="0">
                <a:latin typeface="Times New Roman"/>
                <a:cs typeface="Times New Roman"/>
              </a:rPr>
              <a:t>o</a:t>
            </a:r>
            <a:r>
              <a:rPr lang="en-SG" sz="2800" spc="-10" dirty="0">
                <a:latin typeface="Times New Roman"/>
                <a:cs typeface="Times New Roman"/>
              </a:rPr>
              <a:t>c</a:t>
            </a:r>
            <a:r>
              <a:rPr lang="en-SG" sz="2800" dirty="0">
                <a:latin typeface="Times New Roman"/>
                <a:cs typeface="Times New Roman"/>
              </a:rPr>
              <a:t>i</a:t>
            </a:r>
            <a:r>
              <a:rPr lang="en-SG" sz="2800" spc="-10" dirty="0">
                <a:latin typeface="Times New Roman"/>
                <a:cs typeface="Times New Roman"/>
              </a:rPr>
              <a:t>a</a:t>
            </a:r>
            <a:r>
              <a:rPr lang="en-SG" sz="2800" dirty="0">
                <a:latin typeface="Times New Roman"/>
                <a:cs typeface="Times New Roman"/>
              </a:rPr>
              <a:t>t</a:t>
            </a:r>
            <a:r>
              <a:rPr lang="en-SG" sz="2800" spc="-5" dirty="0">
                <a:latin typeface="Times New Roman"/>
                <a:cs typeface="Times New Roman"/>
              </a:rPr>
              <a:t>i</a:t>
            </a:r>
            <a:r>
              <a:rPr lang="en-SG" sz="2800" dirty="0">
                <a:latin typeface="Times New Roman"/>
                <a:cs typeface="Times New Roman"/>
              </a:rPr>
              <a:t>on be</a:t>
            </a:r>
            <a:r>
              <a:rPr lang="en-SG" sz="2800" spc="-5" dirty="0">
                <a:latin typeface="Times New Roman"/>
                <a:cs typeface="Times New Roman"/>
              </a:rPr>
              <a:t>t</a:t>
            </a:r>
            <a:r>
              <a:rPr lang="en-SG" sz="2800" spc="-15" dirty="0">
                <a:latin typeface="Times New Roman"/>
                <a:cs typeface="Times New Roman"/>
              </a:rPr>
              <a:t>w</a:t>
            </a:r>
            <a:r>
              <a:rPr lang="en-SG" sz="2800" dirty="0">
                <a:latin typeface="Times New Roman"/>
                <a:cs typeface="Times New Roman"/>
              </a:rPr>
              <a:t>e</a:t>
            </a:r>
            <a:r>
              <a:rPr lang="en-SG" sz="2800" spc="-10" dirty="0">
                <a:latin typeface="Times New Roman"/>
                <a:cs typeface="Times New Roman"/>
              </a:rPr>
              <a:t>e</a:t>
            </a:r>
            <a:r>
              <a:rPr lang="en-SG" sz="2800" dirty="0">
                <a:latin typeface="Times New Roman"/>
                <a:cs typeface="Times New Roman"/>
              </a:rPr>
              <a:t>n </a:t>
            </a:r>
            <a:r>
              <a:rPr lang="en-SG" sz="2800" spc="-5" dirty="0">
                <a:latin typeface="Times New Roman"/>
                <a:cs typeface="Times New Roman"/>
              </a:rPr>
              <a:t>two </a:t>
            </a:r>
            <a:r>
              <a:rPr lang="en-SG" sz="2800" spc="5" dirty="0">
                <a:latin typeface="Times New Roman"/>
                <a:cs typeface="Times New Roman"/>
              </a:rPr>
              <a:t>o</a:t>
            </a:r>
            <a:r>
              <a:rPr lang="en-SG" sz="2800" dirty="0">
                <a:latin typeface="Times New Roman"/>
                <a:cs typeface="Times New Roman"/>
              </a:rPr>
              <a:t>r </a:t>
            </a:r>
            <a:r>
              <a:rPr lang="en-SG" sz="2800" spc="-5" dirty="0">
                <a:latin typeface="Times New Roman"/>
                <a:cs typeface="Times New Roman"/>
              </a:rPr>
              <a:t>m</a:t>
            </a:r>
            <a:r>
              <a:rPr lang="en-SG" sz="2800" dirty="0">
                <a:latin typeface="Times New Roman"/>
                <a:cs typeface="Times New Roman"/>
              </a:rPr>
              <a:t>o</a:t>
            </a:r>
            <a:r>
              <a:rPr lang="en-SG" sz="2800" spc="-5" dirty="0">
                <a:latin typeface="Times New Roman"/>
                <a:cs typeface="Times New Roman"/>
              </a:rPr>
              <a:t>r</a:t>
            </a:r>
            <a:r>
              <a:rPr lang="en-SG" sz="2800" dirty="0">
                <a:latin typeface="Times New Roman"/>
                <a:cs typeface="Times New Roman"/>
              </a:rPr>
              <a:t>e variables.</a:t>
            </a:r>
            <a:endParaRPr lang="en-SG" sz="2800" dirty="0"/>
          </a:p>
          <a:p>
            <a:pPr marL="50800" marR="40005" algn="just">
              <a:lnSpc>
                <a:spcPct val="100000"/>
              </a:lnSpc>
              <a:spcBef>
                <a:spcPts val="100"/>
              </a:spcBef>
              <a:buClr>
                <a:srgbClr val="CC0066"/>
              </a:buClr>
            </a:pPr>
            <a:endParaRPr sz="4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C6E40-1EAD-4E06-AE78-63C61CA3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553998"/>
          </a:xfrm>
        </p:spPr>
        <p:txBody>
          <a:bodyPr/>
          <a:lstStyle/>
          <a:p>
            <a:pPr algn="ctr"/>
            <a:r>
              <a:rPr lang="en-US" dirty="0"/>
              <a:t>Definition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02D88DB-B8A1-400F-B74B-E28D4F3D2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524000"/>
            <a:ext cx="8839200" cy="5105400"/>
          </a:xfrm>
        </p:spPr>
        <p:txBody>
          <a:bodyPr/>
          <a:lstStyle/>
          <a:p>
            <a:pPr marL="295910" marR="5080" indent="-283845" algn="just">
              <a:lnSpc>
                <a:spcPct val="9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variables </a:t>
            </a:r>
            <a:r>
              <a:rPr lang="en-US" dirty="0">
                <a:latin typeface="Times New Roman"/>
                <a:cs typeface="Times New Roman"/>
              </a:rPr>
              <a:t>are </a:t>
            </a:r>
            <a:r>
              <a:rPr lang="en-US" spc="-5" dirty="0">
                <a:latin typeface="Times New Roman"/>
                <a:cs typeface="Times New Roman"/>
              </a:rPr>
              <a:t>said to </a:t>
            </a:r>
            <a:r>
              <a:rPr lang="en-US" dirty="0">
                <a:latin typeface="Times New Roman"/>
                <a:cs typeface="Times New Roman"/>
              </a:rPr>
              <a:t>be </a:t>
            </a:r>
            <a:r>
              <a:rPr lang="en-US" spc="-5" dirty="0">
                <a:latin typeface="Times New Roman"/>
                <a:cs typeface="Times New Roman"/>
              </a:rPr>
              <a:t>correlated </a:t>
            </a:r>
            <a:r>
              <a:rPr lang="en-US" dirty="0">
                <a:latin typeface="Times New Roman"/>
                <a:cs typeface="Times New Roman"/>
              </a:rPr>
              <a:t>if </a:t>
            </a:r>
            <a:r>
              <a:rPr lang="en-US" spc="-5" dirty="0">
                <a:latin typeface="Times New Roman"/>
                <a:cs typeface="Times New Roman"/>
              </a:rPr>
              <a:t>the changes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one </a:t>
            </a:r>
            <a:r>
              <a:rPr lang="en-US" spc="5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 </a:t>
            </a:r>
            <a:r>
              <a:rPr lang="en-US" spc="-5" dirty="0">
                <a:latin typeface="Times New Roman"/>
                <a:cs typeface="Times New Roman"/>
              </a:rPr>
              <a:t>results </a:t>
            </a:r>
            <a:r>
              <a:rPr lang="en-US" dirty="0">
                <a:latin typeface="Times New Roman"/>
                <a:cs typeface="Times New Roman"/>
              </a:rPr>
              <a:t>in a </a:t>
            </a:r>
            <a:r>
              <a:rPr lang="en-US" spc="-5" dirty="0">
                <a:latin typeface="Times New Roman"/>
                <a:cs typeface="Times New Roman"/>
              </a:rPr>
              <a:t>corresponding </a:t>
            </a:r>
            <a:r>
              <a:rPr lang="en-US" dirty="0">
                <a:latin typeface="Times New Roman"/>
                <a:cs typeface="Times New Roman"/>
              </a:rPr>
              <a:t>change in the </a:t>
            </a:r>
            <a:r>
              <a:rPr lang="en-US" spc="-5" dirty="0">
                <a:latin typeface="Times New Roman"/>
                <a:cs typeface="Times New Roman"/>
              </a:rPr>
              <a:t>other  variable. That is, </a:t>
            </a:r>
            <a:r>
              <a:rPr lang="en-US" dirty="0">
                <a:latin typeface="Times New Roman"/>
                <a:cs typeface="Times New Roman"/>
              </a:rPr>
              <a:t>when </a:t>
            </a:r>
            <a:r>
              <a:rPr lang="en-US" spc="-5" dirty="0">
                <a:latin typeface="Times New Roman"/>
                <a:cs typeface="Times New Roman"/>
              </a:rPr>
              <a:t>two variables move together we say </a:t>
            </a:r>
            <a:r>
              <a:rPr lang="en-US" spc="5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they are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correlated.</a:t>
            </a:r>
          </a:p>
          <a:p>
            <a:pPr marL="295910" marR="6350" indent="-283845" algn="just">
              <a:lnSpc>
                <a:spcPts val="2590"/>
              </a:lnSpc>
              <a:spcBef>
                <a:spcPts val="64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lang="en-US" dirty="0">
                <a:latin typeface="Times New Roman"/>
                <a:cs typeface="Times New Roman"/>
              </a:rPr>
              <a:t>Boddington </a:t>
            </a:r>
            <a:r>
              <a:rPr lang="en-US" spc="-5" dirty="0">
                <a:latin typeface="Times New Roman"/>
                <a:cs typeface="Times New Roman"/>
              </a:rPr>
              <a:t>states that </a:t>
            </a:r>
            <a:r>
              <a:rPr lang="en-US" dirty="0">
                <a:latin typeface="Times New Roman"/>
                <a:cs typeface="Times New Roman"/>
              </a:rPr>
              <a:t>“ </a:t>
            </a:r>
            <a:r>
              <a:rPr lang="en-US" spc="-5" dirty="0">
                <a:latin typeface="Times New Roman"/>
                <a:cs typeface="Times New Roman"/>
              </a:rPr>
              <a:t>whenever some </a:t>
            </a:r>
            <a:r>
              <a:rPr lang="en-US" dirty="0">
                <a:latin typeface="Times New Roman"/>
                <a:cs typeface="Times New Roman"/>
              </a:rPr>
              <a:t>definite </a:t>
            </a:r>
            <a:r>
              <a:rPr lang="en-US" spc="-5" dirty="0">
                <a:latin typeface="Times New Roman"/>
                <a:cs typeface="Times New Roman"/>
              </a:rPr>
              <a:t>connection  exists between the </a:t>
            </a:r>
            <a:r>
              <a:rPr lang="en-US" dirty="0">
                <a:latin typeface="Times New Roman"/>
                <a:cs typeface="Times New Roman"/>
              </a:rPr>
              <a:t>two </a:t>
            </a:r>
            <a:r>
              <a:rPr lang="en-US" spc="-5" dirty="0">
                <a:latin typeface="Times New Roman"/>
                <a:cs typeface="Times New Roman"/>
              </a:rPr>
              <a:t>or more </a:t>
            </a:r>
            <a:r>
              <a:rPr lang="en-US" dirty="0">
                <a:latin typeface="Times New Roman"/>
                <a:cs typeface="Times New Roman"/>
              </a:rPr>
              <a:t>groups, classes or series </a:t>
            </a:r>
            <a:r>
              <a:rPr lang="en-US" spc="-15" dirty="0">
                <a:latin typeface="Times New Roman"/>
                <a:cs typeface="Times New Roman"/>
              </a:rPr>
              <a:t>or </a:t>
            </a:r>
            <a:r>
              <a:rPr lang="en-US" spc="5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 there is said to be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correlation”.</a:t>
            </a:r>
          </a:p>
          <a:p>
            <a:pPr marL="295910" marR="5080" indent="-283845" algn="just">
              <a:lnSpc>
                <a:spcPct val="90000"/>
              </a:lnSpc>
              <a:spcBef>
                <a:spcPts val="570"/>
              </a:spcBef>
              <a:buClr>
                <a:srgbClr val="3891A7"/>
              </a:buClr>
              <a:buSzPct val="79166"/>
              <a:buFont typeface="Wingdings 2"/>
              <a:buChar char=""/>
              <a:tabLst>
                <a:tab pos="296545" algn="l"/>
              </a:tabLst>
            </a:pPr>
            <a:r>
              <a:rPr lang="en-US" dirty="0" err="1">
                <a:latin typeface="Times New Roman"/>
                <a:cs typeface="Times New Roman"/>
              </a:rPr>
              <a:t>Bowely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defines correlation as, </a:t>
            </a:r>
            <a:r>
              <a:rPr lang="en-US" dirty="0">
                <a:latin typeface="Times New Roman"/>
                <a:cs typeface="Times New Roman"/>
              </a:rPr>
              <a:t>“ when </a:t>
            </a:r>
            <a:r>
              <a:rPr lang="en-US" spc="-5" dirty="0">
                <a:latin typeface="Times New Roman"/>
                <a:cs typeface="Times New Roman"/>
              </a:rPr>
              <a:t>two quantities </a:t>
            </a:r>
            <a:r>
              <a:rPr lang="en-US" dirty="0">
                <a:latin typeface="Times New Roman"/>
                <a:cs typeface="Times New Roman"/>
              </a:rPr>
              <a:t>are </a:t>
            </a:r>
            <a:r>
              <a:rPr lang="en-US" spc="-5" dirty="0">
                <a:latin typeface="Times New Roman"/>
                <a:cs typeface="Times New Roman"/>
              </a:rPr>
              <a:t>so  </a:t>
            </a:r>
            <a:r>
              <a:rPr lang="en-US" dirty="0">
                <a:latin typeface="Times New Roman"/>
                <a:cs typeface="Times New Roman"/>
              </a:rPr>
              <a:t>related that the </a:t>
            </a:r>
            <a:r>
              <a:rPr lang="en-US" spc="-5" dirty="0">
                <a:latin typeface="Times New Roman"/>
                <a:cs typeface="Times New Roman"/>
              </a:rPr>
              <a:t>fluctuations </a:t>
            </a:r>
            <a:r>
              <a:rPr lang="en-US" dirty="0">
                <a:latin typeface="Times New Roman"/>
                <a:cs typeface="Times New Roman"/>
              </a:rPr>
              <a:t>in one are in </a:t>
            </a:r>
            <a:r>
              <a:rPr lang="en-US" spc="-5" dirty="0">
                <a:latin typeface="Times New Roman"/>
                <a:cs typeface="Times New Roman"/>
              </a:rPr>
              <a:t>sympathy with </a:t>
            </a:r>
            <a:r>
              <a:rPr lang="en-US" spc="-10" dirty="0">
                <a:latin typeface="Times New Roman"/>
                <a:cs typeface="Times New Roman"/>
              </a:rPr>
              <a:t>the  </a:t>
            </a:r>
            <a:r>
              <a:rPr lang="en-US" spc="-5" dirty="0">
                <a:latin typeface="Times New Roman"/>
                <a:cs typeface="Times New Roman"/>
              </a:rPr>
              <a:t>fluctuations </a:t>
            </a:r>
            <a:r>
              <a:rPr lang="en-US" dirty="0">
                <a:latin typeface="Times New Roman"/>
                <a:cs typeface="Times New Roman"/>
              </a:rPr>
              <a:t>of the </a:t>
            </a:r>
            <a:r>
              <a:rPr lang="en-US" spc="-25" dirty="0">
                <a:latin typeface="Times New Roman"/>
                <a:cs typeface="Times New Roman"/>
              </a:rPr>
              <a:t>other, </a:t>
            </a:r>
            <a:r>
              <a:rPr lang="en-US" spc="-5" dirty="0">
                <a:latin typeface="Times New Roman"/>
                <a:cs typeface="Times New Roman"/>
              </a:rPr>
              <a:t>that </a:t>
            </a:r>
            <a:r>
              <a:rPr lang="en-US" dirty="0">
                <a:latin typeface="Times New Roman"/>
                <a:cs typeface="Times New Roman"/>
              </a:rPr>
              <a:t>an </a:t>
            </a:r>
            <a:r>
              <a:rPr lang="en-US" spc="-5" dirty="0">
                <a:latin typeface="Times New Roman"/>
                <a:cs typeface="Times New Roman"/>
              </a:rPr>
              <a:t>increase </a:t>
            </a:r>
            <a:r>
              <a:rPr lang="en-US" spc="-10" dirty="0">
                <a:latin typeface="Times New Roman"/>
                <a:cs typeface="Times New Roman"/>
              </a:rPr>
              <a:t>or </a:t>
            </a:r>
            <a:r>
              <a:rPr lang="en-US" spc="-5" dirty="0">
                <a:latin typeface="Times New Roman"/>
                <a:cs typeface="Times New Roman"/>
              </a:rPr>
              <a:t>decrease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the  </a:t>
            </a:r>
            <a:r>
              <a:rPr lang="en-US" dirty="0">
                <a:latin typeface="Times New Roman"/>
                <a:cs typeface="Times New Roman"/>
              </a:rPr>
              <a:t>one is </a:t>
            </a:r>
            <a:r>
              <a:rPr lang="en-US" spc="-5" dirty="0">
                <a:latin typeface="Times New Roman"/>
                <a:cs typeface="Times New Roman"/>
              </a:rPr>
              <a:t>found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spc="-5" dirty="0">
                <a:latin typeface="Times New Roman"/>
                <a:cs typeface="Times New Roman"/>
              </a:rPr>
              <a:t>connection </a:t>
            </a:r>
            <a:r>
              <a:rPr lang="en-US" dirty="0">
                <a:latin typeface="Times New Roman"/>
                <a:cs typeface="Times New Roman"/>
              </a:rPr>
              <a:t>with </a:t>
            </a:r>
            <a:r>
              <a:rPr lang="en-US" spc="-5" dirty="0">
                <a:latin typeface="Times New Roman"/>
                <a:cs typeface="Times New Roman"/>
              </a:rPr>
              <a:t>the increase </a:t>
            </a:r>
            <a:r>
              <a:rPr lang="en-US" spc="-10" dirty="0">
                <a:latin typeface="Times New Roman"/>
                <a:cs typeface="Times New Roman"/>
              </a:rPr>
              <a:t>or </a:t>
            </a:r>
            <a:r>
              <a:rPr lang="en-US" spc="-5" dirty="0">
                <a:latin typeface="Times New Roman"/>
                <a:cs typeface="Times New Roman"/>
              </a:rPr>
              <a:t>decrease of the  </a:t>
            </a:r>
            <a:r>
              <a:rPr lang="en-US" dirty="0">
                <a:latin typeface="Times New Roman"/>
                <a:cs typeface="Times New Roman"/>
              </a:rPr>
              <a:t>other and </a:t>
            </a:r>
            <a:r>
              <a:rPr lang="en-US" spc="-5" dirty="0">
                <a:latin typeface="Times New Roman"/>
                <a:cs typeface="Times New Roman"/>
              </a:rPr>
              <a:t>greater the magnitude </a:t>
            </a:r>
            <a:r>
              <a:rPr lang="en-US" dirty="0">
                <a:latin typeface="Times New Roman"/>
                <a:cs typeface="Times New Roman"/>
              </a:rPr>
              <a:t>of change </a:t>
            </a:r>
            <a:r>
              <a:rPr lang="en-US" spc="-5" dirty="0">
                <a:latin typeface="Times New Roman"/>
                <a:cs typeface="Times New Roman"/>
              </a:rPr>
              <a:t>in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20" dirty="0">
                <a:latin typeface="Times New Roman"/>
                <a:cs typeface="Times New Roman"/>
              </a:rPr>
              <a:t>other, </a:t>
            </a:r>
            <a:r>
              <a:rPr lang="en-US" dirty="0">
                <a:latin typeface="Times New Roman"/>
                <a:cs typeface="Times New Roman"/>
              </a:rPr>
              <a:t>the  quantities are said to be</a:t>
            </a:r>
            <a:r>
              <a:rPr lang="en-US" spc="-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correlated”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6449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95BDB8-8B78-4C87-BF6F-E27EF69ED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553998"/>
          </a:xfrm>
        </p:spPr>
        <p:txBody>
          <a:bodyPr/>
          <a:lstStyle/>
          <a:p>
            <a:pPr algn="ctr"/>
            <a:r>
              <a:rPr lang="en-US" dirty="0"/>
              <a:t>Types of Correlation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495C73-88E6-4FC6-91E3-26C0251B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2057400"/>
            <a:ext cx="7395210" cy="2323713"/>
          </a:xfrm>
        </p:spPr>
        <p:txBody>
          <a:bodyPr/>
          <a:lstStyle/>
          <a:p>
            <a:pPr marL="94615">
              <a:lnSpc>
                <a:spcPct val="100000"/>
              </a:lnSpc>
              <a:spcBef>
                <a:spcPts val="700"/>
              </a:spcBef>
            </a:pP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10" dirty="0">
                <a:latin typeface="Times New Roman"/>
                <a:cs typeface="Times New Roman"/>
              </a:rPr>
              <a:t>different </a:t>
            </a:r>
            <a:r>
              <a:rPr lang="en-US" sz="2800" dirty="0">
                <a:latin typeface="Times New Roman"/>
                <a:cs typeface="Times New Roman"/>
              </a:rPr>
              <a:t>types of correlation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are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Positive and Negative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correlation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Linear and </a:t>
            </a:r>
            <a:r>
              <a:rPr lang="en-US" sz="2800" spc="-5" dirty="0">
                <a:latin typeface="Times New Roman"/>
                <a:cs typeface="Times New Roman"/>
              </a:rPr>
              <a:t>Non-linear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correlation</a:t>
            </a:r>
          </a:p>
          <a:p>
            <a:pPr marL="378460" indent="-283845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79166"/>
              <a:buFont typeface="Courier New"/>
              <a:buChar char="o"/>
              <a:tabLst>
                <a:tab pos="37846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Simple, </a:t>
            </a:r>
            <a:r>
              <a:rPr lang="en-US" sz="2800" dirty="0">
                <a:latin typeface="Times New Roman"/>
                <a:cs typeface="Times New Roman"/>
              </a:rPr>
              <a:t>Multiple and Partial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correlation.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803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543AD0-5E57-41F6-BC5A-B815C0A3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553998"/>
          </a:xfrm>
        </p:spPr>
        <p:txBody>
          <a:bodyPr/>
          <a:lstStyle/>
          <a:p>
            <a:pPr algn="ctr"/>
            <a:r>
              <a:rPr lang="en-US" dirty="0"/>
              <a:t>Positive Correlation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C30E9F-8001-4D8A-BD5D-9A1C9D05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75" y="1295400"/>
            <a:ext cx="8763000" cy="5124480"/>
          </a:xfrm>
        </p:spPr>
        <p:txBody>
          <a:bodyPr/>
          <a:lstStyle/>
          <a:p>
            <a:pPr marL="527685" marR="527685" indent="12065" algn="l">
              <a:lnSpc>
                <a:spcPct val="100000"/>
              </a:lnSpc>
              <a:spcBef>
                <a:spcPts val="600"/>
              </a:spcBef>
            </a:pPr>
            <a:r>
              <a:rPr lang="en-US" sz="2800" spc="-10" dirty="0">
                <a:latin typeface="Times New Roman"/>
                <a:cs typeface="Times New Roman"/>
              </a:rPr>
              <a:t>When </a:t>
            </a:r>
            <a:r>
              <a:rPr lang="en-US" sz="2800" dirty="0">
                <a:latin typeface="Times New Roman"/>
                <a:cs typeface="Times New Roman"/>
              </a:rPr>
              <a:t>the values of </a:t>
            </a:r>
            <a:r>
              <a:rPr lang="en-US" sz="2800" spc="-5" dirty="0">
                <a:latin typeface="Times New Roman"/>
                <a:cs typeface="Times New Roman"/>
              </a:rPr>
              <a:t>two </a:t>
            </a:r>
            <a:r>
              <a:rPr lang="en-US" sz="2800" dirty="0">
                <a:latin typeface="Times New Roman"/>
                <a:cs typeface="Times New Roman"/>
              </a:rPr>
              <a:t>variables </a:t>
            </a:r>
            <a:r>
              <a:rPr lang="en-US" sz="2800" spc="-5" dirty="0">
                <a:latin typeface="Times New Roman"/>
                <a:cs typeface="Times New Roman"/>
              </a:rPr>
              <a:t>move same</a:t>
            </a:r>
            <a:r>
              <a:rPr lang="en-US" sz="2800" spc="-6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direction, correlation is said to be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positive</a:t>
            </a:r>
          </a:p>
          <a:p>
            <a:pPr marL="527685" marR="5080" indent="17780">
              <a:lnSpc>
                <a:spcPct val="100000"/>
              </a:lnSpc>
              <a:spcBef>
                <a:spcPts val="605"/>
              </a:spcBef>
            </a:pPr>
            <a:r>
              <a:rPr lang="en-US" sz="2800" dirty="0" err="1">
                <a:latin typeface="Times New Roman"/>
                <a:cs typeface="Times New Roman"/>
              </a:rPr>
              <a:t>ie</a:t>
            </a:r>
            <a:r>
              <a:rPr lang="en-US" sz="2800" dirty="0">
                <a:latin typeface="Times New Roman"/>
                <a:cs typeface="Times New Roman"/>
              </a:rPr>
              <a:t>; an increase in the value of one variable results into an increase in the other variable also or if decrease in the</a:t>
            </a:r>
            <a:r>
              <a:rPr lang="en-US" sz="2800" spc="-2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value  of one variable results into a decrease in the other variable  also </a:t>
            </a:r>
            <a:r>
              <a:rPr lang="en-US" sz="2800" spc="-5" dirty="0">
                <a:latin typeface="Times New Roman"/>
                <a:cs typeface="Times New Roman"/>
              </a:rPr>
              <a:t>correlation </a:t>
            </a:r>
            <a:r>
              <a:rPr lang="en-US" sz="2800" dirty="0">
                <a:latin typeface="Times New Roman"/>
                <a:cs typeface="Times New Roman"/>
              </a:rPr>
              <a:t>is said to be</a:t>
            </a:r>
            <a:r>
              <a:rPr lang="en-US" sz="2800" spc="-7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positive.</a:t>
            </a:r>
          </a:p>
          <a:p>
            <a:pPr marL="527685" marR="5080" indent="17780">
              <a:lnSpc>
                <a:spcPct val="100000"/>
              </a:lnSpc>
              <a:spcBef>
                <a:spcPts val="605"/>
              </a:spcBef>
            </a:pPr>
            <a:r>
              <a:rPr lang="en-US" sz="2800" dirty="0">
                <a:latin typeface="Times New Roman"/>
                <a:cs typeface="Times New Roman"/>
              </a:rPr>
              <a:t>Examples:</a:t>
            </a:r>
          </a:p>
          <a:p>
            <a:pPr marL="984885" marR="5080" indent="-457200">
              <a:lnSpc>
                <a:spcPct val="100000"/>
              </a:lnSpc>
              <a:spcBef>
                <a:spcPts val="605"/>
              </a:spcBef>
              <a:buClr>
                <a:srgbClr val="CC0066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 heights and weights of a group of persons</a:t>
            </a:r>
          </a:p>
          <a:p>
            <a:pPr marL="984885" marR="5080" indent="-457200">
              <a:lnSpc>
                <a:spcPct val="100000"/>
              </a:lnSpc>
              <a:spcBef>
                <a:spcPts val="605"/>
              </a:spcBef>
              <a:buClr>
                <a:srgbClr val="CC0066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 income and expenditure of a certain class of people</a:t>
            </a:r>
          </a:p>
          <a:p>
            <a:pPr marL="984885" marR="5080" indent="-457200">
              <a:lnSpc>
                <a:spcPct val="100000"/>
              </a:lnSpc>
              <a:spcBef>
                <a:spcPts val="605"/>
              </a:spcBef>
              <a:buClr>
                <a:srgbClr val="CC0066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 fertilizer used and the production of certain crop</a:t>
            </a:r>
          </a:p>
        </p:txBody>
      </p:sp>
    </p:spTree>
    <p:extLst>
      <p:ext uri="{BB962C8B-B14F-4D97-AF65-F5344CB8AC3E}">
        <p14:creationId xmlns:p14="http://schemas.microsoft.com/office/powerpoint/2010/main" val="105742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93C1F-E860-4E85-9441-483E27D72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553998"/>
          </a:xfrm>
        </p:spPr>
        <p:txBody>
          <a:bodyPr/>
          <a:lstStyle/>
          <a:p>
            <a:pPr algn="ctr"/>
            <a:r>
              <a:rPr lang="en-US" dirty="0"/>
              <a:t>Negative Correlation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D2028C-604B-42A0-BA35-5804531D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534400" cy="4739759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When the values of two variables </a:t>
            </a:r>
            <a:r>
              <a:rPr lang="en-US" sz="2800" spc="-5" dirty="0">
                <a:latin typeface="Times New Roman"/>
                <a:cs typeface="Times New Roman"/>
              </a:rPr>
              <a:t>move </a:t>
            </a:r>
            <a:r>
              <a:rPr lang="en-US" sz="2800" dirty="0">
                <a:latin typeface="Times New Roman"/>
                <a:cs typeface="Times New Roman"/>
              </a:rPr>
              <a:t>opposite</a:t>
            </a:r>
            <a:r>
              <a:rPr lang="en-US" sz="2800" spc="-16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direction,  </a:t>
            </a:r>
            <a:r>
              <a:rPr lang="en-US" sz="2800" spc="-5" dirty="0">
                <a:latin typeface="Times New Roman"/>
                <a:cs typeface="Times New Roman"/>
              </a:rPr>
              <a:t>correlation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said </a:t>
            </a:r>
            <a:r>
              <a:rPr lang="en-US" sz="2800" dirty="0">
                <a:latin typeface="Times New Roman"/>
                <a:cs typeface="Times New Roman"/>
              </a:rPr>
              <a:t>to be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negative.</a:t>
            </a:r>
          </a:p>
          <a:p>
            <a:r>
              <a:rPr lang="en-US" sz="2800" spc="-5" dirty="0" err="1">
                <a:latin typeface="Times New Roman"/>
                <a:cs typeface="Times New Roman"/>
              </a:rPr>
              <a:t>ie</a:t>
            </a:r>
            <a:r>
              <a:rPr lang="en-US" sz="2800" spc="-5" dirty="0">
                <a:latin typeface="Times New Roman"/>
                <a:cs typeface="Times New Roman"/>
              </a:rPr>
              <a:t>; </a:t>
            </a:r>
            <a:r>
              <a:rPr lang="en-US" sz="2800" dirty="0">
                <a:latin typeface="Times New Roman"/>
                <a:cs typeface="Times New Roman"/>
              </a:rPr>
              <a:t>an increase in the value of </a:t>
            </a:r>
            <a:r>
              <a:rPr lang="en-US" sz="2800" spc="5" dirty="0">
                <a:latin typeface="Times New Roman"/>
                <a:cs typeface="Times New Roman"/>
              </a:rPr>
              <a:t>one </a:t>
            </a:r>
            <a:r>
              <a:rPr lang="en-US" sz="2800" dirty="0">
                <a:latin typeface="Times New Roman"/>
                <a:cs typeface="Times New Roman"/>
              </a:rPr>
              <a:t>variable results into an decrease in the  other variable also or if decrease in the value of one variable results into</a:t>
            </a:r>
            <a:r>
              <a:rPr lang="en-US" sz="2800" spc="-2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  increase in the other variable </a:t>
            </a:r>
            <a:r>
              <a:rPr lang="en-US" sz="2800" spc="-5" dirty="0">
                <a:latin typeface="Times New Roman"/>
                <a:cs typeface="Times New Roman"/>
              </a:rPr>
              <a:t>also correlation </a:t>
            </a:r>
            <a:r>
              <a:rPr lang="en-US" sz="2800" dirty="0">
                <a:latin typeface="Times New Roman"/>
                <a:cs typeface="Times New Roman"/>
              </a:rPr>
              <a:t>is </a:t>
            </a:r>
            <a:r>
              <a:rPr lang="en-US" sz="2800" spc="-5" dirty="0">
                <a:latin typeface="Times New Roman"/>
                <a:cs typeface="Times New Roman"/>
              </a:rPr>
              <a:t>said to </a:t>
            </a:r>
            <a:r>
              <a:rPr lang="en-US" sz="2800" dirty="0">
                <a:latin typeface="Times New Roman"/>
                <a:cs typeface="Times New Roman"/>
              </a:rPr>
              <a:t>be</a:t>
            </a:r>
            <a:r>
              <a:rPr lang="en-US" sz="2800" spc="-1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positive. </a:t>
            </a:r>
          </a:p>
          <a:p>
            <a:r>
              <a:rPr lang="en-US" sz="2800" dirty="0">
                <a:latin typeface="Times New Roman"/>
                <a:cs typeface="Times New Roman"/>
              </a:rPr>
              <a:t>Example:</a:t>
            </a:r>
          </a:p>
          <a:p>
            <a:pPr marL="457200" indent="-457200">
              <a:buClr>
                <a:srgbClr val="CC0066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 price and demand of a commodity, as the price of a product increases the demand for that product decreases.</a:t>
            </a:r>
          </a:p>
          <a:p>
            <a:pPr marL="457200" indent="-457200">
              <a:buClr>
                <a:srgbClr val="CC0066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/>
                <a:cs typeface="Times New Roman"/>
              </a:rPr>
              <a:t>The price and supply of a commodity.</a:t>
            </a:r>
          </a:p>
          <a:p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173175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37258-1F0C-42AE-A9CF-C40534B8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40" y="592582"/>
            <a:ext cx="7849870" cy="553998"/>
          </a:xfrm>
        </p:spPr>
        <p:txBody>
          <a:bodyPr/>
          <a:lstStyle/>
          <a:p>
            <a:r>
              <a:rPr lang="en-SG" dirty="0"/>
              <a:t>Simple Correlation Coefficient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A091339-35AA-447D-81C5-39C1CC1D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070" y="1905000"/>
            <a:ext cx="8531860" cy="1723549"/>
          </a:xfrm>
        </p:spPr>
        <p:txBody>
          <a:bodyPr/>
          <a:lstStyle/>
          <a:p>
            <a:r>
              <a:rPr lang="en-SG" sz="2800" dirty="0"/>
              <a:t>Simple correlation coefficient is a quantitative measure of the strength and direction of linear relationship between two numerically measured variables. We denote by r</a:t>
            </a:r>
          </a:p>
        </p:txBody>
      </p:sp>
    </p:spTree>
    <p:extLst>
      <p:ext uri="{BB962C8B-B14F-4D97-AF65-F5344CB8AC3E}">
        <p14:creationId xmlns:p14="http://schemas.microsoft.com/office/powerpoint/2010/main" val="186228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673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CORRELATION  ANALYSIS  Nazmul Kader Chowdhury</vt:lpstr>
      <vt:lpstr>Major Points - Correlation</vt:lpstr>
      <vt:lpstr>The Question</vt:lpstr>
      <vt:lpstr>Correlation</vt:lpstr>
      <vt:lpstr>Definition</vt:lpstr>
      <vt:lpstr>Types of Correlation</vt:lpstr>
      <vt:lpstr>Positive Correlation</vt:lpstr>
      <vt:lpstr>Negative Correlation</vt:lpstr>
      <vt:lpstr>Simple Correlation Coefficient</vt:lpstr>
      <vt:lpstr>Properties of Correlation Coefficient</vt:lpstr>
      <vt:lpstr>METHODS FOR STUDYING CORRELATION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 ANALYSIS</dc:title>
  <dc:creator>hp</dc:creator>
  <cp:lastModifiedBy>user</cp:lastModifiedBy>
  <cp:revision>23</cp:revision>
  <dcterms:created xsi:type="dcterms:W3CDTF">2020-08-02T10:12:54Z</dcterms:created>
  <dcterms:modified xsi:type="dcterms:W3CDTF">2025-10-09T09:07:42Z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2020-08-02T00:00:00Z</vt:filetime>
  </property>
</Properties>
</file>