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35436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35436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35436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505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8015" y="6095"/>
            <a:ext cx="1784604" cy="17846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69163" y="21335"/>
            <a:ext cx="1702435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10" y="708461"/>
                </a:lnTo>
                <a:lnTo>
                  <a:pt x="20983" y="662500"/>
                </a:lnTo>
                <a:lnTo>
                  <a:pt x="32487" y="617462"/>
                </a:lnTo>
                <a:lnTo>
                  <a:pt x="46350" y="573417"/>
                </a:lnTo>
                <a:lnTo>
                  <a:pt x="62501" y="530438"/>
                </a:lnTo>
                <a:lnTo>
                  <a:pt x="80868" y="488596"/>
                </a:lnTo>
                <a:lnTo>
                  <a:pt x="101378" y="447964"/>
                </a:lnTo>
                <a:lnTo>
                  <a:pt x="123961" y="408613"/>
                </a:lnTo>
                <a:lnTo>
                  <a:pt x="148543" y="370615"/>
                </a:lnTo>
                <a:lnTo>
                  <a:pt x="175055" y="334042"/>
                </a:lnTo>
                <a:lnTo>
                  <a:pt x="203422" y="298966"/>
                </a:lnTo>
                <a:lnTo>
                  <a:pt x="233574" y="265459"/>
                </a:lnTo>
                <a:lnTo>
                  <a:pt x="265439" y="233593"/>
                </a:lnTo>
                <a:lnTo>
                  <a:pt x="298945" y="203439"/>
                </a:lnTo>
                <a:lnTo>
                  <a:pt x="334020" y="175070"/>
                </a:lnTo>
                <a:lnTo>
                  <a:pt x="370593" y="148557"/>
                </a:lnTo>
                <a:lnTo>
                  <a:pt x="408590" y="123973"/>
                </a:lnTo>
                <a:lnTo>
                  <a:pt x="447941" y="101388"/>
                </a:lnTo>
                <a:lnTo>
                  <a:pt x="488574" y="80876"/>
                </a:lnTo>
                <a:lnTo>
                  <a:pt x="530417" y="62508"/>
                </a:lnTo>
                <a:lnTo>
                  <a:pt x="573397" y="46355"/>
                </a:lnTo>
                <a:lnTo>
                  <a:pt x="617444" y="32490"/>
                </a:lnTo>
                <a:lnTo>
                  <a:pt x="662485" y="20985"/>
                </a:lnTo>
                <a:lnTo>
                  <a:pt x="708448" y="11912"/>
                </a:lnTo>
                <a:lnTo>
                  <a:pt x="755262" y="5342"/>
                </a:lnTo>
                <a:lnTo>
                  <a:pt x="802854" y="1347"/>
                </a:lnTo>
                <a:lnTo>
                  <a:pt x="851154" y="0"/>
                </a:lnTo>
                <a:lnTo>
                  <a:pt x="899448" y="1347"/>
                </a:lnTo>
                <a:lnTo>
                  <a:pt x="947036" y="5342"/>
                </a:lnTo>
                <a:lnTo>
                  <a:pt x="993846" y="11912"/>
                </a:lnTo>
                <a:lnTo>
                  <a:pt x="1039807" y="20985"/>
                </a:lnTo>
                <a:lnTo>
                  <a:pt x="1084845" y="32490"/>
                </a:lnTo>
                <a:lnTo>
                  <a:pt x="1128890" y="46355"/>
                </a:lnTo>
                <a:lnTo>
                  <a:pt x="1171869" y="62508"/>
                </a:lnTo>
                <a:lnTo>
                  <a:pt x="1213711" y="80876"/>
                </a:lnTo>
                <a:lnTo>
                  <a:pt x="1254343" y="101388"/>
                </a:lnTo>
                <a:lnTo>
                  <a:pt x="1293694" y="123973"/>
                </a:lnTo>
                <a:lnTo>
                  <a:pt x="1331692" y="148557"/>
                </a:lnTo>
                <a:lnTo>
                  <a:pt x="1368265" y="175070"/>
                </a:lnTo>
                <a:lnTo>
                  <a:pt x="1403341" y="203439"/>
                </a:lnTo>
                <a:lnTo>
                  <a:pt x="1436848" y="233593"/>
                </a:lnTo>
                <a:lnTo>
                  <a:pt x="1468714" y="265459"/>
                </a:lnTo>
                <a:lnTo>
                  <a:pt x="1498868" y="298966"/>
                </a:lnTo>
                <a:lnTo>
                  <a:pt x="1527237" y="334042"/>
                </a:lnTo>
                <a:lnTo>
                  <a:pt x="1553750" y="370615"/>
                </a:lnTo>
                <a:lnTo>
                  <a:pt x="1578334" y="408613"/>
                </a:lnTo>
                <a:lnTo>
                  <a:pt x="1600919" y="447964"/>
                </a:lnTo>
                <a:lnTo>
                  <a:pt x="1621431" y="488596"/>
                </a:lnTo>
                <a:lnTo>
                  <a:pt x="1639799" y="530438"/>
                </a:lnTo>
                <a:lnTo>
                  <a:pt x="1655952" y="573417"/>
                </a:lnTo>
                <a:lnTo>
                  <a:pt x="1669817" y="617462"/>
                </a:lnTo>
                <a:lnTo>
                  <a:pt x="1681322" y="662500"/>
                </a:lnTo>
                <a:lnTo>
                  <a:pt x="1690395" y="708461"/>
                </a:lnTo>
                <a:lnTo>
                  <a:pt x="1696965" y="755271"/>
                </a:lnTo>
                <a:lnTo>
                  <a:pt x="1700960" y="802859"/>
                </a:lnTo>
                <a:lnTo>
                  <a:pt x="1702308" y="851154"/>
                </a:lnTo>
                <a:lnTo>
                  <a:pt x="1700960" y="899448"/>
                </a:lnTo>
                <a:lnTo>
                  <a:pt x="1696965" y="947036"/>
                </a:lnTo>
                <a:lnTo>
                  <a:pt x="1690395" y="993846"/>
                </a:lnTo>
                <a:lnTo>
                  <a:pt x="1681322" y="1039807"/>
                </a:lnTo>
                <a:lnTo>
                  <a:pt x="1669817" y="1084845"/>
                </a:lnTo>
                <a:lnTo>
                  <a:pt x="1655952" y="1128890"/>
                </a:lnTo>
                <a:lnTo>
                  <a:pt x="1639799" y="1171869"/>
                </a:lnTo>
                <a:lnTo>
                  <a:pt x="1621431" y="1213711"/>
                </a:lnTo>
                <a:lnTo>
                  <a:pt x="1600919" y="1254343"/>
                </a:lnTo>
                <a:lnTo>
                  <a:pt x="1578334" y="1293694"/>
                </a:lnTo>
                <a:lnTo>
                  <a:pt x="1553750" y="1331692"/>
                </a:lnTo>
                <a:lnTo>
                  <a:pt x="1527237" y="1368265"/>
                </a:lnTo>
                <a:lnTo>
                  <a:pt x="1498868" y="1403341"/>
                </a:lnTo>
                <a:lnTo>
                  <a:pt x="1468714" y="1436848"/>
                </a:lnTo>
                <a:lnTo>
                  <a:pt x="1436848" y="1468714"/>
                </a:lnTo>
                <a:lnTo>
                  <a:pt x="1403341" y="1498868"/>
                </a:lnTo>
                <a:lnTo>
                  <a:pt x="1368265" y="1527237"/>
                </a:lnTo>
                <a:lnTo>
                  <a:pt x="1331692" y="1553750"/>
                </a:lnTo>
                <a:lnTo>
                  <a:pt x="1293694" y="1578334"/>
                </a:lnTo>
                <a:lnTo>
                  <a:pt x="1254343" y="1600919"/>
                </a:lnTo>
                <a:lnTo>
                  <a:pt x="1213711" y="1621431"/>
                </a:lnTo>
                <a:lnTo>
                  <a:pt x="1171869" y="1639799"/>
                </a:lnTo>
                <a:lnTo>
                  <a:pt x="1128890" y="1655952"/>
                </a:lnTo>
                <a:lnTo>
                  <a:pt x="1084845" y="1669817"/>
                </a:lnTo>
                <a:lnTo>
                  <a:pt x="1039807" y="1681322"/>
                </a:lnTo>
                <a:lnTo>
                  <a:pt x="993846" y="1690395"/>
                </a:lnTo>
                <a:lnTo>
                  <a:pt x="947036" y="1696965"/>
                </a:lnTo>
                <a:lnTo>
                  <a:pt x="899448" y="1700960"/>
                </a:lnTo>
                <a:lnTo>
                  <a:pt x="851154" y="1702308"/>
                </a:lnTo>
                <a:lnTo>
                  <a:pt x="802854" y="1700960"/>
                </a:lnTo>
                <a:lnTo>
                  <a:pt x="755262" y="1696965"/>
                </a:lnTo>
                <a:lnTo>
                  <a:pt x="708448" y="1690395"/>
                </a:lnTo>
                <a:lnTo>
                  <a:pt x="662485" y="1681322"/>
                </a:lnTo>
                <a:lnTo>
                  <a:pt x="617444" y="1669817"/>
                </a:lnTo>
                <a:lnTo>
                  <a:pt x="573397" y="1655952"/>
                </a:lnTo>
                <a:lnTo>
                  <a:pt x="530417" y="1639799"/>
                </a:lnTo>
                <a:lnTo>
                  <a:pt x="488574" y="1621431"/>
                </a:lnTo>
                <a:lnTo>
                  <a:pt x="447941" y="1600919"/>
                </a:lnTo>
                <a:lnTo>
                  <a:pt x="408590" y="1578334"/>
                </a:lnTo>
                <a:lnTo>
                  <a:pt x="370593" y="1553750"/>
                </a:lnTo>
                <a:lnTo>
                  <a:pt x="334020" y="1527237"/>
                </a:lnTo>
                <a:lnTo>
                  <a:pt x="298945" y="1498868"/>
                </a:lnTo>
                <a:lnTo>
                  <a:pt x="265439" y="1468714"/>
                </a:lnTo>
                <a:lnTo>
                  <a:pt x="233574" y="1436848"/>
                </a:lnTo>
                <a:lnTo>
                  <a:pt x="203422" y="1403341"/>
                </a:lnTo>
                <a:lnTo>
                  <a:pt x="175055" y="1368265"/>
                </a:lnTo>
                <a:lnTo>
                  <a:pt x="148543" y="1331692"/>
                </a:lnTo>
                <a:lnTo>
                  <a:pt x="123961" y="1293694"/>
                </a:lnTo>
                <a:lnTo>
                  <a:pt x="101378" y="1254343"/>
                </a:lnTo>
                <a:lnTo>
                  <a:pt x="80868" y="1213711"/>
                </a:lnTo>
                <a:lnTo>
                  <a:pt x="62501" y="1171869"/>
                </a:lnTo>
                <a:lnTo>
                  <a:pt x="46350" y="1128890"/>
                </a:lnTo>
                <a:lnTo>
                  <a:pt x="32487" y="1084845"/>
                </a:lnTo>
                <a:lnTo>
                  <a:pt x="20983" y="1039807"/>
                </a:lnTo>
                <a:lnTo>
                  <a:pt x="11910" y="993846"/>
                </a:lnTo>
                <a:lnTo>
                  <a:pt x="5341" y="947036"/>
                </a:lnTo>
                <a:lnTo>
                  <a:pt x="1347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72212" y="1045463"/>
            <a:ext cx="1155192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87319" y="1050633"/>
            <a:ext cx="1116813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17958" y="1181524"/>
            <a:ext cx="855980" cy="850265"/>
          </a:xfrm>
          <a:custGeom>
            <a:avLst/>
            <a:gdLst/>
            <a:ahLst/>
            <a:cxnLst/>
            <a:rect l="l" t="t" r="r" b="b"/>
            <a:pathLst>
              <a:path w="855980" h="850264">
                <a:moveTo>
                  <a:pt x="89838" y="155150"/>
                </a:moveTo>
                <a:lnTo>
                  <a:pt x="63217" y="192564"/>
                </a:lnTo>
                <a:lnTo>
                  <a:pt x="41317" y="231919"/>
                </a:lnTo>
                <a:lnTo>
                  <a:pt x="24090" y="272849"/>
                </a:lnTo>
                <a:lnTo>
                  <a:pt x="11493" y="314989"/>
                </a:lnTo>
                <a:lnTo>
                  <a:pt x="3478" y="357973"/>
                </a:lnTo>
                <a:lnTo>
                  <a:pt x="0" y="401436"/>
                </a:lnTo>
                <a:lnTo>
                  <a:pt x="1012" y="445012"/>
                </a:lnTo>
                <a:lnTo>
                  <a:pt x="6469" y="488336"/>
                </a:lnTo>
                <a:lnTo>
                  <a:pt x="16325" y="531041"/>
                </a:lnTo>
                <a:lnTo>
                  <a:pt x="30534" y="572763"/>
                </a:lnTo>
                <a:lnTo>
                  <a:pt x="49050" y="613136"/>
                </a:lnTo>
                <a:lnTo>
                  <a:pt x="71827" y="651795"/>
                </a:lnTo>
                <a:lnTo>
                  <a:pt x="98819" y="688373"/>
                </a:lnTo>
                <a:lnTo>
                  <a:pt x="129979" y="722506"/>
                </a:lnTo>
                <a:lnTo>
                  <a:pt x="165264" y="753828"/>
                </a:lnTo>
                <a:lnTo>
                  <a:pt x="203626" y="781288"/>
                </a:lnTo>
                <a:lnTo>
                  <a:pt x="243815" y="804104"/>
                </a:lnTo>
                <a:lnTo>
                  <a:pt x="285462" y="822312"/>
                </a:lnTo>
                <a:lnTo>
                  <a:pt x="328203" y="835949"/>
                </a:lnTo>
                <a:lnTo>
                  <a:pt x="371670" y="845051"/>
                </a:lnTo>
                <a:lnTo>
                  <a:pt x="415497" y="849655"/>
                </a:lnTo>
                <a:lnTo>
                  <a:pt x="459319" y="849796"/>
                </a:lnTo>
                <a:lnTo>
                  <a:pt x="502768" y="845511"/>
                </a:lnTo>
                <a:lnTo>
                  <a:pt x="545478" y="836837"/>
                </a:lnTo>
                <a:lnTo>
                  <a:pt x="587084" y="823809"/>
                </a:lnTo>
                <a:lnTo>
                  <a:pt x="627219" y="806465"/>
                </a:lnTo>
                <a:lnTo>
                  <a:pt x="665516" y="784840"/>
                </a:lnTo>
                <a:lnTo>
                  <a:pt x="701609" y="758971"/>
                </a:lnTo>
                <a:lnTo>
                  <a:pt x="735133" y="728894"/>
                </a:lnTo>
                <a:lnTo>
                  <a:pt x="765720" y="694646"/>
                </a:lnTo>
                <a:lnTo>
                  <a:pt x="792343" y="657209"/>
                </a:lnTo>
                <a:lnTo>
                  <a:pt x="814245" y="617838"/>
                </a:lnTo>
                <a:lnTo>
                  <a:pt x="831472" y="576897"/>
                </a:lnTo>
                <a:lnTo>
                  <a:pt x="844071" y="534752"/>
                </a:lnTo>
                <a:lnTo>
                  <a:pt x="852086" y="491766"/>
                </a:lnTo>
                <a:lnTo>
                  <a:pt x="855565" y="448304"/>
                </a:lnTo>
                <a:lnTo>
                  <a:pt x="854552" y="404733"/>
                </a:lnTo>
                <a:lnTo>
                  <a:pt x="849095" y="361416"/>
                </a:lnTo>
                <a:lnTo>
                  <a:pt x="839239" y="318718"/>
                </a:lnTo>
                <a:lnTo>
                  <a:pt x="825030" y="277004"/>
                </a:lnTo>
                <a:lnTo>
                  <a:pt x="806515" y="236639"/>
                </a:lnTo>
                <a:lnTo>
                  <a:pt x="783739" y="197988"/>
                </a:lnTo>
                <a:lnTo>
                  <a:pt x="756748" y="161416"/>
                </a:lnTo>
                <a:lnTo>
                  <a:pt x="725589" y="127288"/>
                </a:lnTo>
                <a:lnTo>
                  <a:pt x="690307" y="95968"/>
                </a:lnTo>
                <a:lnTo>
                  <a:pt x="651942" y="68508"/>
                </a:lnTo>
                <a:lnTo>
                  <a:pt x="611752" y="45692"/>
                </a:lnTo>
                <a:lnTo>
                  <a:pt x="570102" y="27483"/>
                </a:lnTo>
                <a:lnTo>
                  <a:pt x="527360" y="13846"/>
                </a:lnTo>
                <a:lnTo>
                  <a:pt x="483892" y="4744"/>
                </a:lnTo>
                <a:lnTo>
                  <a:pt x="440064" y="141"/>
                </a:lnTo>
                <a:lnTo>
                  <a:pt x="396241" y="0"/>
                </a:lnTo>
                <a:lnTo>
                  <a:pt x="352791" y="4284"/>
                </a:lnTo>
                <a:lnTo>
                  <a:pt x="310080" y="12959"/>
                </a:lnTo>
                <a:lnTo>
                  <a:pt x="268474" y="25986"/>
                </a:lnTo>
                <a:lnTo>
                  <a:pt x="228339" y="43330"/>
                </a:lnTo>
                <a:lnTo>
                  <a:pt x="190042" y="64955"/>
                </a:lnTo>
                <a:lnTo>
                  <a:pt x="153949" y="90824"/>
                </a:lnTo>
                <a:lnTo>
                  <a:pt x="120425" y="120901"/>
                </a:lnTo>
                <a:lnTo>
                  <a:pt x="89838" y="155150"/>
                </a:lnTo>
                <a:close/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088136" y="0"/>
            <a:ext cx="8056245" cy="6858000"/>
          </a:xfrm>
          <a:custGeom>
            <a:avLst/>
            <a:gdLst/>
            <a:ahLst/>
            <a:cxnLst/>
            <a:rect l="l" t="t" r="r" b="b"/>
            <a:pathLst>
              <a:path w="8056245" h="6858000">
                <a:moveTo>
                  <a:pt x="0" y="6858000"/>
                </a:moveTo>
                <a:lnTo>
                  <a:pt x="8055863" y="6858000"/>
                </a:lnTo>
                <a:lnTo>
                  <a:pt x="8055863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35736" y="0"/>
            <a:ext cx="155447" cy="6858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5156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8000"/>
                </a:lnTo>
              </a:path>
            </a:pathLst>
          </a:custGeom>
          <a:ln w="7315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6726" y="325323"/>
            <a:ext cx="42100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35436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3246"/>
            <a:ext cx="8072119" cy="362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tfeature.com/correlation-and-regression-analysis/pearsons-correlation-coefficien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C321B4-3677-4FF8-97F5-39B45B84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726" y="325323"/>
            <a:ext cx="4210050" cy="430887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94A70"/>
                </a:solidFill>
                <a:effectLst/>
                <a:latin typeface="Open Sans" panose="020B0606030504020204" pitchFamily="34" charset="0"/>
                <a:hlinkClick r:id="rId2"/>
              </a:rPr>
              <a:t>Correlation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A5540E-1BDA-4ECD-8388-A7678E97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924800" cy="1107996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294A70"/>
                </a:solidFill>
                <a:effectLst/>
                <a:latin typeface="Open Sans" panose="020B0606030504020204" pitchFamily="34" charset="0"/>
                <a:hlinkClick r:id="rId2"/>
              </a:rPr>
              <a:t>Correlation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a statistical measure used to determine the strength and direction of the mutual relationship between two quantitative variables. 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95619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316" y="700277"/>
            <a:ext cx="2040889" cy="0"/>
          </a:xfrm>
          <a:custGeom>
            <a:avLst/>
            <a:gdLst/>
            <a:ahLst/>
            <a:cxnLst/>
            <a:rect l="l" t="t" r="r" b="b"/>
            <a:pathLst>
              <a:path w="2040889">
                <a:moveTo>
                  <a:pt x="0" y="0"/>
                </a:moveTo>
                <a:lnTo>
                  <a:pt x="2040636" y="0"/>
                </a:lnTo>
              </a:path>
            </a:pathLst>
          </a:custGeom>
          <a:ln w="1371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7344" y="3266694"/>
            <a:ext cx="2976880" cy="0"/>
          </a:xfrm>
          <a:custGeom>
            <a:avLst/>
            <a:gdLst/>
            <a:ahLst/>
            <a:cxnLst/>
            <a:rect l="l" t="t" r="r" b="b"/>
            <a:pathLst>
              <a:path w="2976879">
                <a:moveTo>
                  <a:pt x="0" y="0"/>
                </a:moveTo>
                <a:lnTo>
                  <a:pt x="2976372" y="0"/>
                </a:lnTo>
              </a:path>
            </a:pathLst>
          </a:custGeom>
          <a:ln w="1371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36" y="327521"/>
            <a:ext cx="7916545" cy="53130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440"/>
              </a:spcBef>
              <a:buAutoNum type="alphaLcParenR" startAt="2"/>
              <a:tabLst>
                <a:tab pos="386080" algn="l"/>
                <a:tab pos="386715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Correlation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Graph</a:t>
            </a:r>
            <a:endParaRPr sz="2200">
              <a:latin typeface="Times New Roman"/>
              <a:cs typeface="Times New Roman"/>
            </a:endParaRPr>
          </a:p>
          <a:p>
            <a:pPr marL="295910" marR="5080" indent="135890">
              <a:lnSpc>
                <a:spcPct val="90000"/>
              </a:lnSpc>
              <a:spcBef>
                <a:spcPts val="600"/>
              </a:spcBef>
            </a:pPr>
            <a:r>
              <a:rPr sz="2200" spc="-5" dirty="0">
                <a:latin typeface="Times New Roman"/>
                <a:cs typeface="Times New Roman"/>
              </a:rPr>
              <a:t>Under this method, separate curves are drawn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spc="-5" dirty="0">
                <a:latin typeface="Times New Roman"/>
                <a:cs typeface="Times New Roman"/>
              </a:rPr>
              <a:t>X variable  and Y variable </a:t>
            </a:r>
            <a:r>
              <a:rPr sz="2200" dirty="0">
                <a:latin typeface="Times New Roman"/>
                <a:cs typeface="Times New Roman"/>
              </a:rPr>
              <a:t>on the </a:t>
            </a:r>
            <a:r>
              <a:rPr sz="2200" spc="-10" dirty="0">
                <a:latin typeface="Times New Roman"/>
                <a:cs typeface="Times New Roman"/>
              </a:rPr>
              <a:t>same </a:t>
            </a:r>
            <a:r>
              <a:rPr sz="2200" spc="-5" dirty="0">
                <a:latin typeface="Times New Roman"/>
                <a:cs typeface="Times New Roman"/>
              </a:rPr>
              <a:t>graph </a:t>
            </a:r>
            <a:r>
              <a:rPr sz="2200" spc="-25" dirty="0">
                <a:latin typeface="Times New Roman"/>
                <a:cs typeface="Times New Roman"/>
              </a:rPr>
              <a:t>paper.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values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variable  are taken </a:t>
            </a:r>
            <a:r>
              <a:rPr sz="2200" spc="-10" dirty="0">
                <a:latin typeface="Times New Roman"/>
                <a:cs typeface="Times New Roman"/>
              </a:rPr>
              <a:t>as </a:t>
            </a:r>
            <a:r>
              <a:rPr sz="2200" dirty="0">
                <a:latin typeface="Times New Roman"/>
                <a:cs typeface="Times New Roman"/>
              </a:rPr>
              <a:t>ordinates of the points plotted. </a:t>
            </a:r>
            <a:r>
              <a:rPr sz="2200" spc="-5" dirty="0">
                <a:latin typeface="Times New Roman"/>
                <a:cs typeface="Times New Roman"/>
              </a:rPr>
              <a:t>From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direction and  closeness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" dirty="0">
                <a:latin typeface="Times New Roman"/>
                <a:cs typeface="Times New Roman"/>
              </a:rPr>
              <a:t>two curves we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infer </a:t>
            </a:r>
            <a:r>
              <a:rPr sz="2200" spc="-5" dirty="0">
                <a:latin typeface="Times New Roman"/>
                <a:cs typeface="Times New Roman"/>
              </a:rPr>
              <a:t>whether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variables are  related. If </a:t>
            </a:r>
            <a:r>
              <a:rPr sz="2200" dirty="0">
                <a:latin typeface="Times New Roman"/>
                <a:cs typeface="Times New Roman"/>
              </a:rPr>
              <a:t>both the curves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10" dirty="0">
                <a:latin typeface="Times New Roman"/>
                <a:cs typeface="Times New Roman"/>
              </a:rPr>
              <a:t>move </a:t>
            </a: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same </a:t>
            </a:r>
            <a:r>
              <a:rPr sz="2200" spc="-5" dirty="0">
                <a:latin typeface="Times New Roman"/>
                <a:cs typeface="Times New Roman"/>
              </a:rPr>
              <a:t>direction(upward or  downward), correlation is said to </a:t>
            </a:r>
            <a:r>
              <a:rPr sz="2200" dirty="0">
                <a:latin typeface="Times New Roman"/>
                <a:cs typeface="Times New Roman"/>
              </a:rPr>
              <a:t>be positive. </a:t>
            </a:r>
            <a:r>
              <a:rPr sz="2200" spc="-5" dirty="0">
                <a:latin typeface="Times New Roman"/>
                <a:cs typeface="Times New Roman"/>
              </a:rPr>
              <a:t>If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curves are  moving in </a:t>
            </a:r>
            <a:r>
              <a:rPr sz="2200" dirty="0">
                <a:latin typeface="Times New Roman"/>
                <a:cs typeface="Times New Roman"/>
              </a:rPr>
              <a:t>the opposite </a:t>
            </a:r>
            <a:r>
              <a:rPr sz="2200" spc="-5" dirty="0">
                <a:latin typeface="Times New Roman"/>
                <a:cs typeface="Times New Roman"/>
              </a:rPr>
              <a:t>direction correlation is said to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negative.</a:t>
            </a:r>
            <a:endParaRPr sz="2200">
              <a:latin typeface="Times New Roman"/>
              <a:cs typeface="Times New Roman"/>
            </a:endParaRPr>
          </a:p>
          <a:p>
            <a:pPr marL="369570" indent="-357505">
              <a:lnSpc>
                <a:spcPct val="100000"/>
              </a:lnSpc>
              <a:spcBef>
                <a:spcPts val="340"/>
              </a:spcBef>
              <a:buAutoNum type="alphaLcParenR" startAt="3"/>
              <a:tabLst>
                <a:tab pos="368935" algn="l"/>
                <a:tab pos="370205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Coefficient of</a:t>
            </a:r>
            <a:r>
              <a:rPr sz="2200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correlation</a:t>
            </a:r>
            <a:endParaRPr sz="2200">
              <a:latin typeface="Times New Roman"/>
              <a:cs typeface="Times New Roman"/>
            </a:endParaRPr>
          </a:p>
          <a:p>
            <a:pPr marL="295910" marR="650240" indent="-283845">
              <a:lnSpc>
                <a:spcPts val="2380"/>
              </a:lnSpc>
              <a:spcBef>
                <a:spcPts val="630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/>
                <a:cs typeface="Times New Roman"/>
              </a:rPr>
              <a:t>Coefficient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correlation is an algebraic method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measuring  correlation.</a:t>
            </a:r>
            <a:endParaRPr sz="2200">
              <a:latin typeface="Times New Roman"/>
              <a:cs typeface="Times New Roman"/>
            </a:endParaRPr>
          </a:p>
          <a:p>
            <a:pPr marL="295910" marR="688975" indent="-283845">
              <a:lnSpc>
                <a:spcPts val="2380"/>
              </a:lnSpc>
              <a:spcBef>
                <a:spcPts val="595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/>
                <a:cs typeface="Times New Roman"/>
              </a:rPr>
              <a:t>Under this method, we measure correlation </a:t>
            </a:r>
            <a:r>
              <a:rPr sz="2200" dirty="0">
                <a:latin typeface="Times New Roman"/>
                <a:cs typeface="Times New Roman"/>
              </a:rPr>
              <a:t>by finding </a:t>
            </a:r>
            <a:r>
              <a:rPr sz="2200" spc="-5" dirty="0">
                <a:latin typeface="Times New Roman"/>
                <a:cs typeface="Times New Roman"/>
              </a:rPr>
              <a:t>a value  </a:t>
            </a:r>
            <a:r>
              <a:rPr sz="2200" dirty="0">
                <a:latin typeface="Times New Roman"/>
                <a:cs typeface="Times New Roman"/>
              </a:rPr>
              <a:t>known </a:t>
            </a:r>
            <a:r>
              <a:rPr sz="2200" spc="-5" dirty="0">
                <a:latin typeface="Times New Roman"/>
                <a:cs typeface="Times New Roman"/>
              </a:rPr>
              <a:t>as the coefficient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correlation using an appropriate  formula.</a:t>
            </a:r>
            <a:endParaRPr sz="2200">
              <a:latin typeface="Times New Roman"/>
              <a:cs typeface="Times New Roman"/>
            </a:endParaRPr>
          </a:p>
          <a:p>
            <a:pPr marL="295910" indent="-283845">
              <a:lnSpc>
                <a:spcPts val="2510"/>
              </a:lnSpc>
              <a:spcBef>
                <a:spcPts val="290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/>
                <a:cs typeface="Times New Roman"/>
              </a:rPr>
              <a:t>Coefficient of correlation is a numerical value. It </a:t>
            </a:r>
            <a:r>
              <a:rPr sz="2200" dirty="0">
                <a:latin typeface="Times New Roman"/>
                <a:cs typeface="Times New Roman"/>
              </a:rPr>
              <a:t>shows the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degree</a:t>
            </a:r>
            <a:endParaRPr sz="2200">
              <a:latin typeface="Times New Roman"/>
              <a:cs typeface="Times New Roman"/>
            </a:endParaRPr>
          </a:p>
          <a:p>
            <a:pPr marL="295910">
              <a:lnSpc>
                <a:spcPts val="2510"/>
              </a:lnSpc>
            </a:pPr>
            <a:r>
              <a:rPr sz="2200" dirty="0">
                <a:latin typeface="Times New Roman"/>
                <a:cs typeface="Times New Roman"/>
              </a:rPr>
              <a:t>or the </a:t>
            </a:r>
            <a:r>
              <a:rPr sz="2200" spc="-5" dirty="0">
                <a:latin typeface="Times New Roman"/>
                <a:cs typeface="Times New Roman"/>
              </a:rPr>
              <a:t>extent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correlation between two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290271"/>
            <a:ext cx="7635240" cy="609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indent="-283845">
              <a:lnSpc>
                <a:spcPts val="2735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Coefficient </a:t>
            </a:r>
            <a:r>
              <a:rPr sz="2400" dirty="0">
                <a:latin typeface="Times New Roman"/>
                <a:cs typeface="Times New Roman"/>
              </a:rPr>
              <a:t>of correlation is a pure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lying between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  <a:p>
            <a:pPr marL="29591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and +1.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correlation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negative, it lies between -1 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correlation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positive, it lies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0 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ts val="274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correlation of </a:t>
            </a:r>
            <a:r>
              <a:rPr sz="2400" spc="-5" dirty="0">
                <a:latin typeface="Times New Roman"/>
                <a:cs typeface="Times New Roman"/>
              </a:rPr>
              <a:t>coefficient </a:t>
            </a:r>
            <a:r>
              <a:rPr sz="2400" dirty="0">
                <a:latin typeface="Times New Roman"/>
                <a:cs typeface="Times New Roman"/>
              </a:rPr>
              <a:t>is zero, it indicates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marL="295910">
              <a:lnSpc>
                <a:spcPts val="2740"/>
              </a:lnSpc>
            </a:pPr>
            <a:r>
              <a:rPr sz="2400" dirty="0">
                <a:latin typeface="Times New Roman"/>
                <a:cs typeface="Times New Roman"/>
              </a:rPr>
              <a:t>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correlation between 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95910" marR="993140" indent="-283845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correlation </a:t>
            </a:r>
            <a:r>
              <a:rPr sz="2400" spc="-5" dirty="0">
                <a:latin typeface="Times New Roman"/>
                <a:cs typeface="Times New Roman"/>
              </a:rPr>
              <a:t>coefficient is </a:t>
            </a:r>
            <a:r>
              <a:rPr sz="2400" dirty="0">
                <a:latin typeface="Times New Roman"/>
                <a:cs typeface="Times New Roman"/>
              </a:rPr>
              <a:t>1,there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perfect  correlation.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ts val="2735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dirty="0">
                <a:latin typeface="Times New Roman"/>
                <a:cs typeface="Times New Roman"/>
              </a:rPr>
              <a:t>Between no correlation and perfect correlation there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29591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varying degree 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00">
              <a:latin typeface="Times New Roman"/>
              <a:cs typeface="Times New Roman"/>
            </a:endParaRPr>
          </a:p>
          <a:p>
            <a:pPr marL="295910" marR="419100" indent="-283845">
              <a:lnSpc>
                <a:spcPts val="2590"/>
              </a:lnSpc>
            </a:pPr>
            <a:r>
              <a:rPr sz="2400" spc="-10" dirty="0">
                <a:latin typeface="Times New Roman"/>
                <a:cs typeface="Times New Roman"/>
              </a:rPr>
              <a:t>Coefficient </a:t>
            </a:r>
            <a:r>
              <a:rPr sz="2400" dirty="0">
                <a:latin typeface="Times New Roman"/>
                <a:cs typeface="Times New Roman"/>
              </a:rPr>
              <a:t>of correlation can be </a:t>
            </a:r>
            <a:r>
              <a:rPr sz="2400" spc="-5" dirty="0">
                <a:latin typeface="Times New Roman"/>
                <a:cs typeface="Times New Roman"/>
              </a:rPr>
              <a:t>computed </a:t>
            </a:r>
            <a:r>
              <a:rPr sz="2400" dirty="0">
                <a:latin typeface="Times New Roman"/>
                <a:cs typeface="Times New Roman"/>
              </a:rPr>
              <a:t>by applying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Wingdings"/>
              <a:buChar char=""/>
              <a:tabLst>
                <a:tab pos="296545" algn="l"/>
              </a:tabLst>
            </a:pPr>
            <a:r>
              <a:rPr sz="2400" spc="-5" dirty="0">
                <a:solidFill>
                  <a:srgbClr val="922122"/>
                </a:solidFill>
                <a:latin typeface="Times New Roman"/>
                <a:cs typeface="Times New Roman"/>
              </a:rPr>
              <a:t>Karl </a:t>
            </a:r>
            <a:r>
              <a:rPr sz="2400" spc="-15" dirty="0">
                <a:solidFill>
                  <a:srgbClr val="922122"/>
                </a:solidFill>
                <a:latin typeface="Times New Roman"/>
                <a:cs typeface="Times New Roman"/>
              </a:rPr>
              <a:t>Pearson’s</a:t>
            </a:r>
            <a:r>
              <a:rPr sz="2400" spc="-25" dirty="0">
                <a:solidFill>
                  <a:srgbClr val="9221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22122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Wingdings"/>
              <a:buChar char=""/>
              <a:tabLst>
                <a:tab pos="296545" algn="l"/>
              </a:tabLst>
            </a:pPr>
            <a:r>
              <a:rPr sz="2400" spc="-15" dirty="0">
                <a:solidFill>
                  <a:srgbClr val="922122"/>
                </a:solidFill>
                <a:latin typeface="Times New Roman"/>
                <a:cs typeface="Times New Roman"/>
              </a:rPr>
              <a:t>Spearman’s</a:t>
            </a:r>
            <a:r>
              <a:rPr sz="2400" spc="-10" dirty="0">
                <a:solidFill>
                  <a:srgbClr val="9221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22122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166"/>
              <a:buFont typeface="Wingdings"/>
              <a:buChar char=""/>
              <a:tabLst>
                <a:tab pos="296545" algn="l"/>
              </a:tabLst>
            </a:pPr>
            <a:r>
              <a:rPr sz="2400" dirty="0">
                <a:solidFill>
                  <a:srgbClr val="922122"/>
                </a:solidFill>
                <a:latin typeface="Times New Roman"/>
                <a:cs typeface="Times New Roman"/>
              </a:rPr>
              <a:t>Concurrent deviation</a:t>
            </a:r>
            <a:r>
              <a:rPr sz="2400" spc="-55" dirty="0">
                <a:solidFill>
                  <a:srgbClr val="9221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922122"/>
                </a:solidFill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6005"/>
            <a:ext cx="8042909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>
              <a:lnSpc>
                <a:spcPct val="100000"/>
              </a:lnSpc>
              <a:spcBef>
                <a:spcPts val="100"/>
              </a:spcBef>
            </a:pPr>
            <a:r>
              <a:rPr sz="2400" u="heavy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PROPERTIES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OF COEFFICIENT OF</a:t>
            </a:r>
            <a:r>
              <a:rPr sz="2400" u="heavy" spc="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3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3891A7"/>
              </a:buClr>
              <a:buSzPct val="79166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Correlation coefficient has </a:t>
            </a:r>
            <a:r>
              <a:rPr sz="2400" dirty="0">
                <a:latin typeface="Times New Roman"/>
                <a:cs typeface="Times New Roman"/>
              </a:rPr>
              <a:t>a well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formula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Correlation coefficient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pure number </a:t>
            </a:r>
            <a:r>
              <a:rPr sz="2400" dirty="0">
                <a:latin typeface="Times New Roman"/>
                <a:cs typeface="Times New Roman"/>
              </a:rPr>
              <a:t>and is independent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its units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measurement.</a:t>
            </a:r>
            <a:endParaRPr sz="24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 startAt="3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It lies between -1 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+1.</a:t>
            </a:r>
            <a:endParaRPr sz="2400">
              <a:latin typeface="Times New Roman"/>
              <a:cs typeface="Times New Roman"/>
            </a:endParaRPr>
          </a:p>
          <a:p>
            <a:pPr marL="469900" marR="633095" indent="-457834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AutoNum type="arabicPeriod" startAt="3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Correlation coefficient </a:t>
            </a:r>
            <a:r>
              <a:rPr sz="2400" dirty="0">
                <a:latin typeface="Times New Roman"/>
                <a:cs typeface="Times New Roman"/>
              </a:rPr>
              <a:t>does not change with reference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change of origin or change of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scale.</a:t>
            </a:r>
            <a:endParaRPr sz="2400">
              <a:latin typeface="Times New Roman"/>
              <a:cs typeface="Times New Roman"/>
            </a:endParaRPr>
          </a:p>
          <a:p>
            <a:pPr marL="469900" marR="494665" indent="-457834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AutoNum type="arabicPeriod" startAt="3"/>
              <a:tabLst>
                <a:tab pos="469900" algn="l"/>
                <a:tab pos="470534" algn="l"/>
                <a:tab pos="20066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Correlation	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coefficient </a:t>
            </a:r>
            <a:r>
              <a:rPr sz="2400" dirty="0">
                <a:latin typeface="Times New Roman"/>
                <a:cs typeface="Times New Roman"/>
              </a:rPr>
              <a:t>between x and y </a:t>
            </a:r>
            <a:r>
              <a:rPr sz="2400" spc="-5" dirty="0">
                <a:latin typeface="Times New Roman"/>
                <a:cs typeface="Times New Roman"/>
              </a:rPr>
              <a:t>is same as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 between y 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3682" y="325323"/>
            <a:ext cx="5385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45" dirty="0">
                <a:solidFill>
                  <a:srgbClr val="F88530"/>
                </a:solidFill>
                <a:uFill>
                  <a:solidFill>
                    <a:srgbClr val="F88530"/>
                  </a:solidFill>
                </a:uFill>
              </a:rPr>
              <a:t>IMPORTANCE </a:t>
            </a:r>
            <a:r>
              <a:rPr u="heavy" spc="-5" dirty="0">
                <a:solidFill>
                  <a:srgbClr val="F88530"/>
                </a:solidFill>
                <a:uFill>
                  <a:solidFill>
                    <a:srgbClr val="F88530"/>
                  </a:solidFill>
                </a:uFill>
              </a:rPr>
              <a:t>OF</a:t>
            </a:r>
            <a:r>
              <a:rPr u="heavy" spc="35" dirty="0">
                <a:solidFill>
                  <a:srgbClr val="F88530"/>
                </a:solidFill>
                <a:uFill>
                  <a:solidFill>
                    <a:srgbClr val="F88530"/>
                  </a:solidFill>
                </a:uFill>
              </a:rPr>
              <a:t> </a:t>
            </a:r>
            <a:r>
              <a:rPr u="heavy" spc="-35" dirty="0">
                <a:solidFill>
                  <a:srgbClr val="F88530"/>
                </a:solidFill>
                <a:uFill>
                  <a:solidFill>
                    <a:srgbClr val="F88530"/>
                  </a:solidFill>
                </a:uFill>
              </a:rPr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33246"/>
            <a:ext cx="8049259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859155" indent="-51562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Correlation </a:t>
            </a:r>
            <a:r>
              <a:rPr sz="2400" dirty="0">
                <a:latin typeface="Times New Roman"/>
                <a:cs typeface="Times New Roman"/>
              </a:rPr>
              <a:t>helps to study the association between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 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527685" marR="56324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Coefficient </a:t>
            </a:r>
            <a:r>
              <a:rPr sz="2400" dirty="0">
                <a:latin typeface="Times New Roman"/>
                <a:cs typeface="Times New Roman"/>
              </a:rPr>
              <a:t>of correlation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vital for all kinds of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  work.</a:t>
            </a:r>
            <a:endParaRPr sz="240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It helps in establishing </a:t>
            </a:r>
            <a:r>
              <a:rPr sz="2400" spc="-35" dirty="0">
                <a:latin typeface="Times New Roman"/>
                <a:cs typeface="Times New Roman"/>
              </a:rPr>
              <a:t>Validity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Reliability </a:t>
            </a:r>
            <a:r>
              <a:rPr sz="2400" dirty="0">
                <a:latin typeface="Times New Roman"/>
                <a:cs typeface="Times New Roman"/>
              </a:rPr>
              <a:t>of an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evaluation  tool.</a:t>
            </a:r>
            <a:endParaRPr sz="2400">
              <a:latin typeface="Times New Roman"/>
              <a:cs typeface="Times New Roman"/>
            </a:endParaRPr>
          </a:p>
          <a:p>
            <a:pPr marL="527685" marR="314325" indent="-515620">
              <a:lnSpc>
                <a:spcPct val="100000"/>
              </a:lnSpc>
              <a:spcBef>
                <a:spcPts val="605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dirty="0">
                <a:latin typeface="Times New Roman"/>
                <a:cs typeface="Times New Roman"/>
              </a:rPr>
              <a:t>It helps to ascertain the traits and </a:t>
            </a:r>
            <a:r>
              <a:rPr sz="2400" spc="-5" dirty="0">
                <a:latin typeface="Times New Roman"/>
                <a:cs typeface="Times New Roman"/>
              </a:rPr>
              <a:t>capacities </a:t>
            </a:r>
            <a:r>
              <a:rPr sz="2400" dirty="0">
                <a:latin typeface="Times New Roman"/>
                <a:cs typeface="Times New Roman"/>
              </a:rPr>
              <a:t>of pupils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  giving guidance 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counselling.</a:t>
            </a:r>
            <a:endParaRPr sz="24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"/>
              <a:buChar char=""/>
              <a:tabLst>
                <a:tab pos="527685" algn="l"/>
                <a:tab pos="528320" algn="l"/>
              </a:tabLst>
            </a:pPr>
            <a:r>
              <a:rPr sz="2400" spc="-5" dirty="0">
                <a:latin typeface="Times New Roman"/>
                <a:cs typeface="Times New Roman"/>
              </a:rPr>
              <a:t>Correlation </a:t>
            </a:r>
            <a:r>
              <a:rPr sz="2400" dirty="0">
                <a:latin typeface="Times New Roman"/>
                <a:cs typeface="Times New Roman"/>
              </a:rPr>
              <a:t>analysis helps to </a:t>
            </a:r>
            <a:r>
              <a:rPr sz="2400" spc="-5" dirty="0">
                <a:latin typeface="Times New Roman"/>
                <a:cs typeface="Times New Roman"/>
              </a:rPr>
              <a:t>estimate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future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43229"/>
            <a:ext cx="6859270" cy="55860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7825" marR="5080" indent="-131445">
              <a:lnSpc>
                <a:spcPts val="2590"/>
              </a:lnSpc>
              <a:spcBef>
                <a:spcPts val="425"/>
              </a:spcBef>
              <a:tabLst>
                <a:tab pos="528320" algn="l"/>
              </a:tabLst>
            </a:pPr>
            <a:r>
              <a:rPr sz="2400" dirty="0">
                <a:solidFill>
                  <a:srgbClr val="425418"/>
                </a:solidFill>
                <a:latin typeface="Times New Roman"/>
                <a:cs typeface="Times New Roman"/>
              </a:rPr>
              <a:t>?	</a:t>
            </a:r>
            <a:r>
              <a:rPr sz="2400" spc="-5" dirty="0">
                <a:solidFill>
                  <a:srgbClr val="425418"/>
                </a:solidFill>
                <a:latin typeface="Times New Roman"/>
                <a:cs typeface="Times New Roman"/>
              </a:rPr>
              <a:t>What </a:t>
            </a:r>
            <a:r>
              <a:rPr sz="2400" dirty="0">
                <a:solidFill>
                  <a:srgbClr val="425418"/>
                </a:solidFill>
                <a:latin typeface="Times New Roman"/>
                <a:cs typeface="Times New Roman"/>
              </a:rPr>
              <a:t>would be your </a:t>
            </a:r>
            <a:r>
              <a:rPr sz="2400" spc="-5" dirty="0">
                <a:solidFill>
                  <a:srgbClr val="425418"/>
                </a:solidFill>
                <a:latin typeface="Times New Roman"/>
                <a:cs typeface="Times New Roman"/>
              </a:rPr>
              <a:t>interpretation </a:t>
            </a:r>
            <a:r>
              <a:rPr sz="2400" dirty="0">
                <a:solidFill>
                  <a:srgbClr val="425418"/>
                </a:solidFill>
                <a:latin typeface="Times New Roman"/>
                <a:cs typeface="Times New Roman"/>
              </a:rPr>
              <a:t>if the</a:t>
            </a:r>
            <a:r>
              <a:rPr sz="2400" spc="-70" dirty="0">
                <a:solidFill>
                  <a:srgbClr val="42541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5418"/>
                </a:solidFill>
                <a:latin typeface="Times New Roman"/>
                <a:cs typeface="Times New Roman"/>
              </a:rPr>
              <a:t>correlation  </a:t>
            </a:r>
            <a:r>
              <a:rPr sz="2400" spc="-5" dirty="0">
                <a:solidFill>
                  <a:srgbClr val="425418"/>
                </a:solidFill>
                <a:latin typeface="Times New Roman"/>
                <a:cs typeface="Times New Roman"/>
              </a:rPr>
              <a:t>coefficient </a:t>
            </a:r>
            <a:r>
              <a:rPr sz="2400" dirty="0">
                <a:solidFill>
                  <a:srgbClr val="425418"/>
                </a:solidFill>
                <a:latin typeface="Times New Roman"/>
                <a:cs typeface="Times New Roman"/>
              </a:rPr>
              <a:t>equal</a:t>
            </a:r>
            <a:r>
              <a:rPr sz="2400" spc="-40" dirty="0">
                <a:solidFill>
                  <a:srgbClr val="42541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25418"/>
                </a:solidFill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75"/>
              </a:spcBef>
              <a:tabLst>
                <a:tab pos="570865" algn="l"/>
              </a:tabLst>
            </a:pP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1)	r =</a:t>
            </a:r>
            <a:r>
              <a:rPr sz="2400" spc="-1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 marR="41910" indent="593090">
              <a:lnSpc>
                <a:spcPts val="3190"/>
              </a:lnSpc>
              <a:spcBef>
                <a:spcPts val="165"/>
              </a:spcBef>
              <a:tabLst>
                <a:tab pos="570865" algn="l"/>
              </a:tabLst>
            </a:pPr>
            <a:r>
              <a:rPr sz="2400" spc="-5" dirty="0">
                <a:latin typeface="Times New Roman"/>
                <a:cs typeface="Times New Roman"/>
              </a:rPr>
              <a:t>Ans </a:t>
            </a:r>
            <a:r>
              <a:rPr sz="2400" dirty="0">
                <a:latin typeface="Times New Roman"/>
                <a:cs typeface="Times New Roman"/>
              </a:rPr>
              <a:t>: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no correlation </a:t>
            </a:r>
            <a:r>
              <a:rPr sz="2400" dirty="0">
                <a:latin typeface="Times New Roman"/>
                <a:cs typeface="Times New Roman"/>
              </a:rPr>
              <a:t>between the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 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2)	r =</a:t>
            </a:r>
            <a:r>
              <a:rPr sz="2400" spc="-5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-1</a:t>
            </a:r>
            <a:endParaRPr sz="2400">
              <a:latin typeface="Times New Roman"/>
              <a:cs typeface="Times New Roman"/>
            </a:endParaRPr>
          </a:p>
          <a:p>
            <a:pPr marL="12700" marR="2244725" indent="593090">
              <a:lnSpc>
                <a:spcPts val="3190"/>
              </a:lnSpc>
              <a:spcBef>
                <a:spcPts val="5"/>
              </a:spcBef>
              <a:tabLst>
                <a:tab pos="570865" algn="l"/>
              </a:tabLst>
            </a:pPr>
            <a:r>
              <a:rPr sz="2400" spc="-5" dirty="0">
                <a:latin typeface="Times New Roman"/>
                <a:cs typeface="Times New Roman"/>
              </a:rPr>
              <a:t>Ans: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negative perfect</a:t>
            </a:r>
            <a:r>
              <a:rPr sz="2400" spc="-114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correlation 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3)	r</a:t>
            </a:r>
            <a:r>
              <a:rPr sz="2400" spc="-1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=0.2</a:t>
            </a:r>
            <a:endParaRPr sz="2400">
              <a:latin typeface="Times New Roman"/>
              <a:cs typeface="Times New Roman"/>
            </a:endParaRPr>
          </a:p>
          <a:p>
            <a:pPr marL="12700" marR="2545715" indent="669290">
              <a:lnSpc>
                <a:spcPts val="3190"/>
              </a:lnSpc>
              <a:spcBef>
                <a:spcPts val="5"/>
              </a:spcBef>
              <a:tabLst>
                <a:tab pos="570865" algn="l"/>
                <a:tab pos="1410335" algn="l"/>
              </a:tabLst>
            </a:pPr>
            <a:r>
              <a:rPr sz="2400" spc="-5" dirty="0">
                <a:latin typeface="Times New Roman"/>
                <a:cs typeface="Times New Roman"/>
              </a:rPr>
              <a:t>Ans:	</a:t>
            </a:r>
            <a:r>
              <a:rPr sz="2400" spc="-5" dirty="0">
                <a:solidFill>
                  <a:srgbClr val="00AFEF"/>
                </a:solidFill>
                <a:latin typeface="Times New Roman"/>
                <a:cs typeface="Times New Roman"/>
              </a:rPr>
              <a:t>low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positive</a:t>
            </a:r>
            <a:r>
              <a:rPr sz="2400" spc="-10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correlation 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4)	r =</a:t>
            </a:r>
            <a:r>
              <a:rPr sz="2400" spc="-1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0.9</a:t>
            </a:r>
            <a:endParaRPr sz="2400">
              <a:latin typeface="Times New Roman"/>
              <a:cs typeface="Times New Roman"/>
            </a:endParaRPr>
          </a:p>
          <a:p>
            <a:pPr marL="12700" marR="2538730" indent="669290">
              <a:lnSpc>
                <a:spcPts val="3190"/>
              </a:lnSpc>
              <a:spcBef>
                <a:spcPts val="5"/>
              </a:spcBef>
              <a:tabLst>
                <a:tab pos="570865" algn="l"/>
                <a:tab pos="824230" algn="l"/>
              </a:tabLst>
            </a:pPr>
            <a:r>
              <a:rPr sz="2400" spc="-5" dirty="0">
                <a:latin typeface="Times New Roman"/>
                <a:cs typeface="Times New Roman"/>
              </a:rPr>
              <a:t>Ans: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high positive</a:t>
            </a:r>
            <a:r>
              <a:rPr sz="2400" spc="-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imes New Roman"/>
                <a:cs typeface="Times New Roman"/>
              </a:rPr>
              <a:t>correlation 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5)	r	= -0.3</a:t>
            </a:r>
            <a:endParaRPr sz="2400">
              <a:latin typeface="Times New Roman"/>
              <a:cs typeface="Times New Roman"/>
            </a:endParaRPr>
          </a:p>
          <a:p>
            <a:pPr marL="681990">
              <a:lnSpc>
                <a:spcPct val="100000"/>
              </a:lnSpc>
              <a:spcBef>
                <a:spcPts val="155"/>
              </a:spcBef>
            </a:pPr>
            <a:r>
              <a:rPr sz="2400" spc="-5" dirty="0">
                <a:latin typeface="Times New Roman"/>
                <a:cs typeface="Times New Roman"/>
              </a:rPr>
              <a:t>Ans: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low negative</a:t>
            </a:r>
            <a:r>
              <a:rPr sz="2400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570865" algn="l"/>
              </a:tabLst>
            </a:pP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6)	r = -</a:t>
            </a:r>
            <a:r>
              <a:rPr sz="2400" spc="-20" dirty="0">
                <a:solidFill>
                  <a:srgbClr val="FF00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66"/>
                </a:solidFill>
                <a:latin typeface="Times New Roman"/>
                <a:cs typeface="Times New Roman"/>
              </a:rPr>
              <a:t>0.8</a:t>
            </a:r>
            <a:endParaRPr sz="2400">
              <a:latin typeface="Times New Roman"/>
              <a:cs typeface="Times New Roman"/>
            </a:endParaRPr>
          </a:p>
          <a:p>
            <a:pPr marL="758190">
              <a:lnSpc>
                <a:spcPct val="100000"/>
              </a:lnSpc>
              <a:spcBef>
                <a:spcPts val="310"/>
              </a:spcBef>
            </a:pPr>
            <a:r>
              <a:rPr sz="2400" spc="-5" dirty="0">
                <a:latin typeface="Times New Roman"/>
                <a:cs typeface="Times New Roman"/>
              </a:rPr>
              <a:t>Ans: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High negative</a:t>
            </a:r>
            <a:r>
              <a:rPr sz="2400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EF"/>
                </a:solidFill>
                <a:latin typeface="Times New Roman"/>
                <a:cs typeface="Times New Roman"/>
              </a:rPr>
              <a:t>correlation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094" y="3150489"/>
            <a:ext cx="4744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u="none" dirty="0">
                <a:solidFill>
                  <a:srgbClr val="C32C2D"/>
                </a:solidFill>
              </a:rPr>
              <a:t>THANK</a:t>
            </a:r>
            <a:r>
              <a:rPr sz="5400" u="none" spc="-285" dirty="0">
                <a:solidFill>
                  <a:srgbClr val="C32C2D"/>
                </a:solidFill>
              </a:rPr>
              <a:t> </a:t>
            </a:r>
            <a:r>
              <a:rPr sz="5400" u="none" spc="-5" dirty="0">
                <a:solidFill>
                  <a:srgbClr val="C32C2D"/>
                </a:solidFill>
              </a:rPr>
              <a:t>YOU…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65932" y="420623"/>
            <a:ext cx="3788664" cy="1024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138" y="337864"/>
            <a:ext cx="320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40" dirty="0">
                <a:solidFill>
                  <a:srgbClr val="562213"/>
                </a:solidFill>
                <a:uFill>
                  <a:solidFill>
                    <a:srgbClr val="562213"/>
                  </a:solidFill>
                </a:uFill>
              </a:rPr>
              <a:t>CORRELATION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3540252" y="1050036"/>
            <a:ext cx="3240024" cy="86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736" y="1487424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1368" y="0"/>
                </a:lnTo>
              </a:path>
            </a:pathLst>
          </a:custGeom>
          <a:ln w="15239">
            <a:solidFill>
              <a:srgbClr val="9221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236" y="1050036"/>
            <a:ext cx="7990840" cy="53863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93700" lvl="0">
              <a:spcBef>
                <a:spcPts val="409"/>
              </a:spcBef>
            </a:pPr>
            <a:r>
              <a:rPr lang="en-SG" sz="2400" spc="-5" dirty="0">
                <a:solidFill>
                  <a:srgbClr val="922122"/>
                </a:solidFill>
                <a:latin typeface="Times New Roman"/>
                <a:cs typeface="Times New Roman"/>
              </a:rPr>
              <a:t>DEFINITION</a:t>
            </a:r>
            <a:endParaRPr lang="en-SG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065" marR="5080" algn="just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79166"/>
              <a:tabLst>
                <a:tab pos="29654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95910" marR="5080" indent="-283845" algn="just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variables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said 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correlated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 changes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 </a:t>
            </a:r>
            <a:r>
              <a:rPr sz="2400" spc="-5" dirty="0">
                <a:latin typeface="Times New Roman"/>
                <a:cs typeface="Times New Roman"/>
              </a:rPr>
              <a:t>results </a:t>
            </a: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corresponding </a:t>
            </a:r>
            <a:r>
              <a:rPr sz="2400" dirty="0">
                <a:latin typeface="Times New Roman"/>
                <a:cs typeface="Times New Roman"/>
              </a:rPr>
              <a:t>change in the </a:t>
            </a:r>
            <a:r>
              <a:rPr sz="2400" spc="-5" dirty="0">
                <a:latin typeface="Times New Roman"/>
                <a:cs typeface="Times New Roman"/>
              </a:rPr>
              <a:t>other  variable. That is,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two variables move together we say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 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correlated.</a:t>
            </a:r>
          </a:p>
          <a:p>
            <a:pPr marL="295910" marR="6350" indent="-283845" algn="just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dirty="0">
                <a:latin typeface="Times New Roman"/>
                <a:cs typeface="Times New Roman"/>
              </a:rPr>
              <a:t>Boddington </a:t>
            </a:r>
            <a:r>
              <a:rPr sz="2400" spc="-5" dirty="0">
                <a:latin typeface="Times New Roman"/>
                <a:cs typeface="Times New Roman"/>
              </a:rPr>
              <a:t>states that </a:t>
            </a:r>
            <a:r>
              <a:rPr sz="2400" dirty="0">
                <a:latin typeface="Times New Roman"/>
                <a:cs typeface="Times New Roman"/>
              </a:rPr>
              <a:t>“ </a:t>
            </a:r>
            <a:r>
              <a:rPr sz="2400" spc="-5" dirty="0">
                <a:latin typeface="Times New Roman"/>
                <a:cs typeface="Times New Roman"/>
              </a:rPr>
              <a:t>whenever some </a:t>
            </a:r>
            <a:r>
              <a:rPr sz="2400" dirty="0">
                <a:latin typeface="Times New Roman"/>
                <a:cs typeface="Times New Roman"/>
              </a:rPr>
              <a:t>definite </a:t>
            </a:r>
            <a:r>
              <a:rPr sz="2400" spc="-5" dirty="0">
                <a:latin typeface="Times New Roman"/>
                <a:cs typeface="Times New Roman"/>
              </a:rPr>
              <a:t>connection  exists between the </a:t>
            </a:r>
            <a:r>
              <a:rPr sz="240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or more </a:t>
            </a:r>
            <a:r>
              <a:rPr sz="2400" dirty="0">
                <a:latin typeface="Times New Roman"/>
                <a:cs typeface="Times New Roman"/>
              </a:rPr>
              <a:t>groups, classes or series </a:t>
            </a:r>
            <a:r>
              <a:rPr sz="2400" spc="-15" dirty="0">
                <a:latin typeface="Times New Roman"/>
                <a:cs typeface="Times New Roman"/>
              </a:rPr>
              <a:t>or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 there is said to be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correlation”.</a:t>
            </a:r>
          </a:p>
          <a:p>
            <a:pPr marL="295910" marR="5080" indent="-283845" algn="just">
              <a:lnSpc>
                <a:spcPct val="90000"/>
              </a:lnSpc>
              <a:spcBef>
                <a:spcPts val="57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sz="2400" dirty="0">
                <a:latin typeface="Times New Roman"/>
                <a:cs typeface="Times New Roman"/>
              </a:rPr>
              <a:t>Bowely </a:t>
            </a:r>
            <a:r>
              <a:rPr sz="2400" spc="-5" dirty="0">
                <a:latin typeface="Times New Roman"/>
                <a:cs typeface="Times New Roman"/>
              </a:rPr>
              <a:t>defines correlation as, </a:t>
            </a:r>
            <a:r>
              <a:rPr sz="2400" dirty="0">
                <a:latin typeface="Times New Roman"/>
                <a:cs typeface="Times New Roman"/>
              </a:rPr>
              <a:t>“ when </a:t>
            </a:r>
            <a:r>
              <a:rPr sz="2400" spc="-5" dirty="0">
                <a:latin typeface="Times New Roman"/>
                <a:cs typeface="Times New Roman"/>
              </a:rPr>
              <a:t>two quantities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so  </a:t>
            </a:r>
            <a:r>
              <a:rPr sz="2400" dirty="0">
                <a:latin typeface="Times New Roman"/>
                <a:cs typeface="Times New Roman"/>
              </a:rPr>
              <a:t>related that the </a:t>
            </a:r>
            <a:r>
              <a:rPr sz="2400" spc="-5" dirty="0">
                <a:latin typeface="Times New Roman"/>
                <a:cs typeface="Times New Roman"/>
              </a:rPr>
              <a:t>fluctuations </a:t>
            </a:r>
            <a:r>
              <a:rPr sz="2400" dirty="0">
                <a:latin typeface="Times New Roman"/>
                <a:cs typeface="Times New Roman"/>
              </a:rPr>
              <a:t>in one are in </a:t>
            </a:r>
            <a:r>
              <a:rPr sz="2400" spc="-5" dirty="0">
                <a:latin typeface="Times New Roman"/>
                <a:cs typeface="Times New Roman"/>
              </a:rPr>
              <a:t>sympathy with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fluctuations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25" dirty="0">
                <a:latin typeface="Times New Roman"/>
                <a:cs typeface="Times New Roman"/>
              </a:rPr>
              <a:t>other,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increase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decrease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one is </a:t>
            </a:r>
            <a:r>
              <a:rPr sz="2400" spc="-5" dirty="0">
                <a:latin typeface="Times New Roman"/>
                <a:cs typeface="Times New Roman"/>
              </a:rPr>
              <a:t>found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connection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the increase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decrease of the  </a:t>
            </a:r>
            <a:r>
              <a:rPr sz="2400" dirty="0">
                <a:latin typeface="Times New Roman"/>
                <a:cs typeface="Times New Roman"/>
              </a:rPr>
              <a:t>other and </a:t>
            </a:r>
            <a:r>
              <a:rPr sz="2400" spc="-5" dirty="0">
                <a:latin typeface="Times New Roman"/>
                <a:cs typeface="Times New Roman"/>
              </a:rPr>
              <a:t>greater the magnitude </a:t>
            </a:r>
            <a:r>
              <a:rPr sz="2400" dirty="0">
                <a:latin typeface="Times New Roman"/>
                <a:cs typeface="Times New Roman"/>
              </a:rPr>
              <a:t>of change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other, </a:t>
            </a:r>
            <a:r>
              <a:rPr sz="2400" dirty="0">
                <a:latin typeface="Times New Roman"/>
                <a:cs typeface="Times New Roman"/>
              </a:rPr>
              <a:t>the  quantities are said to be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correlated”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556005"/>
            <a:ext cx="7990840" cy="450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400" dirty="0">
                <a:latin typeface="Times New Roman"/>
                <a:cs typeface="Times New Roman"/>
              </a:rPr>
              <a:t>According </a:t>
            </a:r>
            <a:r>
              <a:rPr sz="2400" spc="-5" dirty="0">
                <a:latin typeface="Times New Roman"/>
                <a:cs typeface="Times New Roman"/>
              </a:rPr>
              <a:t>to A. M </a:t>
            </a:r>
            <a:r>
              <a:rPr sz="2400" spc="-15" dirty="0">
                <a:latin typeface="Times New Roman"/>
                <a:cs typeface="Times New Roman"/>
              </a:rPr>
              <a:t>Tuttle, </a:t>
            </a:r>
            <a:r>
              <a:rPr sz="2400" spc="-5" dirty="0">
                <a:latin typeface="Times New Roman"/>
                <a:cs typeface="Times New Roman"/>
              </a:rPr>
              <a:t>“correlation </a:t>
            </a:r>
            <a:r>
              <a:rPr sz="2400" dirty="0">
                <a:latin typeface="Times New Roman"/>
                <a:cs typeface="Times New Roman"/>
              </a:rPr>
              <a:t>is an </a:t>
            </a:r>
            <a:r>
              <a:rPr sz="2400" spc="-5" dirty="0">
                <a:latin typeface="Times New Roman"/>
                <a:cs typeface="Times New Roman"/>
              </a:rPr>
              <a:t>analysis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association between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891A7"/>
              </a:buClr>
              <a:buFont typeface="Wingdings 2"/>
              <a:buChar char=""/>
            </a:pPr>
            <a:endParaRPr sz="35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  <a:tab pos="1483360" algn="l"/>
                <a:tab pos="3054985" algn="l"/>
                <a:tab pos="3829050" algn="l"/>
                <a:tab pos="4368800" algn="l"/>
                <a:tab pos="5531485" algn="l"/>
                <a:tab pos="6036310" algn="l"/>
                <a:tab pos="6659880" algn="l"/>
                <a:tab pos="7722234" algn="l"/>
              </a:tabLst>
            </a:pPr>
            <a:r>
              <a:rPr sz="2400" dirty="0">
                <a:latin typeface="Times New Roman"/>
                <a:cs typeface="Times New Roman"/>
              </a:rPr>
              <a:t>Si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</a:t>
            </a:r>
            <a:r>
              <a:rPr sz="2400" spc="-150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	cor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la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ay	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	de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ned	as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	deg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ee	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2959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295910" marR="6350" indent="-283845">
              <a:lnSpc>
                <a:spcPct val="100000"/>
              </a:lnSpc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  <a:tab pos="2121535" algn="l"/>
                <a:tab pos="3542665" algn="l"/>
                <a:tab pos="4220845" algn="l"/>
                <a:tab pos="5488940" algn="l"/>
                <a:tab pos="6046470" algn="l"/>
                <a:tab pos="7097395" algn="l"/>
                <a:tab pos="7604759" algn="l"/>
              </a:tabLst>
            </a:pPr>
            <a:r>
              <a:rPr sz="2400" dirty="0">
                <a:latin typeface="Times New Roman"/>
                <a:cs typeface="Times New Roman"/>
              </a:rPr>
              <a:t>“Co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ation	an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lys</a:t>
            </a:r>
            <a:r>
              <a:rPr sz="2400" spc="1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”	the	p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rpose	of	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dirty="0">
                <a:latin typeface="Times New Roman"/>
                <a:cs typeface="Times New Roman"/>
              </a:rPr>
              <a:t>ich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 determination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degree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relationship between 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 2"/>
              <a:buChar char=""/>
            </a:pPr>
            <a:endParaRPr sz="3550">
              <a:latin typeface="Times New Roman"/>
              <a:cs typeface="Times New Roman"/>
            </a:endParaRPr>
          </a:p>
          <a:p>
            <a:pPr marL="295910" marR="7620" indent="-283845">
              <a:lnSpc>
                <a:spcPct val="100000"/>
              </a:lnSpc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  <a:tab pos="1009015" algn="l"/>
                <a:tab pos="2159635" algn="l"/>
                <a:tab pos="2652395" algn="l"/>
                <a:tab pos="4210050" algn="l"/>
                <a:tab pos="4653915" algn="l"/>
                <a:tab pos="6144260" algn="l"/>
                <a:tab pos="6687184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ethod	of	co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rel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ev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loped	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y	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CIS  </a:t>
            </a:r>
            <a:r>
              <a:rPr sz="2400" spc="-50" dirty="0">
                <a:latin typeface="Times New Roman"/>
                <a:cs typeface="Times New Roman"/>
              </a:rPr>
              <a:t>GALTON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1885.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OF</a:t>
            </a:r>
            <a:r>
              <a:rPr spc="-35" dirty="0"/>
              <a:t> 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54126"/>
            <a:ext cx="7833359" cy="5025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types of correlation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</a:p>
          <a:p>
            <a:pPr marL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Courier New"/>
              <a:buChar char="o"/>
              <a:tabLst>
                <a:tab pos="378460" algn="l"/>
              </a:tabLst>
            </a:pPr>
            <a:r>
              <a:rPr sz="2400" dirty="0">
                <a:latin typeface="Times New Roman"/>
                <a:cs typeface="Times New Roman"/>
              </a:rPr>
              <a:t>Positive and Negative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</a:t>
            </a:r>
          </a:p>
          <a:p>
            <a:pPr marL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Courier New"/>
              <a:buChar char="o"/>
              <a:tabLst>
                <a:tab pos="378460" algn="l"/>
              </a:tabLst>
            </a:pPr>
            <a:r>
              <a:rPr sz="2400" dirty="0">
                <a:latin typeface="Times New Roman"/>
                <a:cs typeface="Times New Roman"/>
              </a:rPr>
              <a:t>Linear and </a:t>
            </a:r>
            <a:r>
              <a:rPr sz="2400" spc="-5" dirty="0">
                <a:latin typeface="Times New Roman"/>
                <a:cs typeface="Times New Roman"/>
              </a:rPr>
              <a:t>Non-linear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</a:t>
            </a:r>
          </a:p>
          <a:p>
            <a:pPr marL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Courier New"/>
              <a:buChar char="o"/>
              <a:tabLst>
                <a:tab pos="37846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Simple, </a:t>
            </a:r>
            <a:r>
              <a:rPr sz="2400" dirty="0">
                <a:latin typeface="Times New Roman"/>
                <a:cs typeface="Times New Roman"/>
              </a:rPr>
              <a:t>Multiple and Partial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correlation.</a:t>
            </a: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527685" algn="l"/>
                <a:tab pos="528320" algn="l"/>
              </a:tabLst>
            </a:pPr>
            <a:r>
              <a:rPr sz="2400" u="heavy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Positive</a:t>
            </a:r>
            <a:r>
              <a:rPr sz="2400" u="heavy" spc="-25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Correlation</a:t>
            </a:r>
            <a:endParaRPr sz="2400" dirty="0">
              <a:latin typeface="Times New Roman"/>
              <a:cs typeface="Times New Roman"/>
            </a:endParaRPr>
          </a:p>
          <a:p>
            <a:pPr marL="527685" marR="527685" indent="12065">
              <a:lnSpc>
                <a:spcPct val="100000"/>
              </a:lnSpc>
              <a:spcBef>
                <a:spcPts val="600"/>
              </a:spcBef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the values of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variables </a:t>
            </a:r>
            <a:r>
              <a:rPr sz="2400" spc="-5" dirty="0">
                <a:latin typeface="Times New Roman"/>
                <a:cs typeface="Times New Roman"/>
              </a:rPr>
              <a:t>move same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direction,  correlation is said to 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</a:t>
            </a:r>
          </a:p>
          <a:p>
            <a:pPr marL="527685" marR="5080" indent="17780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latin typeface="Times New Roman"/>
                <a:cs typeface="Times New Roman"/>
              </a:rPr>
              <a:t>ie; an increase in the value of one variable results into an  increase in the other variable also or if decrease in the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  of one variable results into a decrease in the other variable  also </a:t>
            </a:r>
            <a:r>
              <a:rPr sz="2400" spc="-5" dirty="0">
                <a:latin typeface="Times New Roman"/>
                <a:cs typeface="Times New Roman"/>
              </a:rPr>
              <a:t>correlation </a:t>
            </a:r>
            <a:r>
              <a:rPr sz="2400" dirty="0">
                <a:latin typeface="Times New Roman"/>
                <a:cs typeface="Times New Roman"/>
              </a:rPr>
              <a:t>is said to be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positive.</a:t>
            </a:r>
          </a:p>
          <a:p>
            <a:pPr marL="5461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Eg. </a:t>
            </a:r>
            <a:r>
              <a:rPr sz="2400" spc="-20" dirty="0">
                <a:latin typeface="Times New Roman"/>
                <a:cs typeface="Times New Roman"/>
              </a:rPr>
              <a:t>Temperature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volume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49452"/>
            <a:ext cx="2082164" cy="0"/>
          </a:xfrm>
          <a:custGeom>
            <a:avLst/>
            <a:gdLst/>
            <a:ahLst/>
            <a:cxnLst/>
            <a:rect l="l" t="t" r="r" b="b"/>
            <a:pathLst>
              <a:path w="2082164">
                <a:moveTo>
                  <a:pt x="0" y="0"/>
                </a:moveTo>
                <a:lnTo>
                  <a:pt x="2081783" y="0"/>
                </a:lnTo>
              </a:path>
            </a:pathLst>
          </a:custGeom>
          <a:ln w="12192">
            <a:solidFill>
              <a:srgbClr val="835E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603860"/>
            <a:ext cx="8068309" cy="517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8460" indent="-283845">
              <a:lnSpc>
                <a:spcPct val="100000"/>
              </a:lnSpc>
              <a:spcBef>
                <a:spcPts val="459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377825" algn="l"/>
                <a:tab pos="378460" algn="l"/>
              </a:tabLst>
            </a:pPr>
            <a:r>
              <a:rPr sz="2000" dirty="0">
                <a:solidFill>
                  <a:srgbClr val="835E00"/>
                </a:solidFill>
                <a:latin typeface="Times New Roman"/>
                <a:cs typeface="Times New Roman"/>
              </a:rPr>
              <a:t>Negative</a:t>
            </a:r>
            <a:r>
              <a:rPr sz="2000" spc="-20" dirty="0">
                <a:solidFill>
                  <a:srgbClr val="835E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835E0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527685" marR="1132840" indent="432434">
              <a:lnSpc>
                <a:spcPts val="2160"/>
              </a:lnSpc>
              <a:spcBef>
                <a:spcPts val="630"/>
              </a:spcBef>
            </a:pPr>
            <a:r>
              <a:rPr sz="2000" dirty="0">
                <a:latin typeface="Times New Roman"/>
                <a:cs typeface="Times New Roman"/>
              </a:rPr>
              <a:t>When the values of two variables </a:t>
            </a:r>
            <a:r>
              <a:rPr sz="2000" spc="-5" dirty="0">
                <a:latin typeface="Times New Roman"/>
                <a:cs typeface="Times New Roman"/>
              </a:rPr>
              <a:t>move </a:t>
            </a:r>
            <a:r>
              <a:rPr sz="2000" dirty="0">
                <a:latin typeface="Times New Roman"/>
                <a:cs typeface="Times New Roman"/>
              </a:rPr>
              <a:t>opposite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direction, 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said </a:t>
            </a:r>
            <a:r>
              <a:rPr sz="2000" dirty="0">
                <a:latin typeface="Times New Roman"/>
                <a:cs typeface="Times New Roman"/>
              </a:rPr>
              <a:t>to be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negative.</a:t>
            </a:r>
            <a:endParaRPr sz="2000">
              <a:latin typeface="Times New Roman"/>
              <a:cs typeface="Times New Roman"/>
            </a:endParaRPr>
          </a:p>
          <a:p>
            <a:pPr marL="527685" marR="44450" indent="-70485">
              <a:lnSpc>
                <a:spcPct val="90100"/>
              </a:lnSpc>
              <a:spcBef>
                <a:spcPts val="565"/>
              </a:spcBef>
            </a:pPr>
            <a:r>
              <a:rPr sz="2000" spc="-5" dirty="0">
                <a:latin typeface="Times New Roman"/>
                <a:cs typeface="Times New Roman"/>
              </a:rPr>
              <a:t>ie; </a:t>
            </a:r>
            <a:r>
              <a:rPr sz="2000" dirty="0">
                <a:latin typeface="Times New Roman"/>
                <a:cs typeface="Times New Roman"/>
              </a:rPr>
              <a:t>an increase in the value of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variable results into an decrease in the  other variable also or if decrease in the value of one variable results into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increase in the other variable </a:t>
            </a:r>
            <a:r>
              <a:rPr sz="2000" spc="-5" dirty="0">
                <a:latin typeface="Times New Roman"/>
                <a:cs typeface="Times New Roman"/>
              </a:rPr>
              <a:t>also correlation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said 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positive.</a:t>
            </a:r>
            <a:endParaRPr sz="2000">
              <a:latin typeface="Times New Roman"/>
              <a:cs typeface="Times New Roman"/>
            </a:endParaRPr>
          </a:p>
          <a:p>
            <a:pPr marL="457834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Eg. Pressure 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3891A7"/>
              </a:buClr>
              <a:buSzPct val="80000"/>
              <a:buFont typeface="Wingdings 2"/>
              <a:buChar char=""/>
              <a:tabLst>
                <a:tab pos="527685" algn="l"/>
                <a:tab pos="528320" algn="l"/>
              </a:tabLst>
            </a:pPr>
            <a:r>
              <a:rPr sz="2000" u="sng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Linear</a:t>
            </a:r>
            <a:r>
              <a:rPr sz="2000" u="sng" spc="-25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527685" marR="212090" indent="432434">
              <a:lnSpc>
                <a:spcPts val="2160"/>
              </a:lnSpc>
              <a:spcBef>
                <a:spcPts val="635"/>
              </a:spcBef>
            </a:pPr>
            <a:r>
              <a:rPr sz="2000" dirty="0">
                <a:latin typeface="Times New Roman"/>
                <a:cs typeface="Times New Roman"/>
              </a:rPr>
              <a:t>When the </a:t>
            </a:r>
            <a:r>
              <a:rPr sz="2000" spc="-5" dirty="0">
                <a:latin typeface="Times New Roman"/>
                <a:cs typeface="Times New Roman"/>
              </a:rPr>
              <a:t>amount </a:t>
            </a:r>
            <a:r>
              <a:rPr sz="2000" dirty="0">
                <a:latin typeface="Times New Roman"/>
                <a:cs typeface="Times New Roman"/>
              </a:rPr>
              <a:t>of change in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variable </a:t>
            </a:r>
            <a:r>
              <a:rPr sz="2000" spc="-5" dirty="0">
                <a:latin typeface="Times New Roman"/>
                <a:cs typeface="Times New Roman"/>
              </a:rPr>
              <a:t>leads </a:t>
            </a:r>
            <a:r>
              <a:rPr sz="2000" dirty="0">
                <a:latin typeface="Times New Roman"/>
                <a:cs typeface="Times New Roman"/>
              </a:rPr>
              <a:t>to a constant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ratio  </a:t>
            </a:r>
            <a:r>
              <a:rPr sz="2000" dirty="0">
                <a:latin typeface="Times New Roman"/>
                <a:cs typeface="Times New Roman"/>
              </a:rPr>
              <a:t>of change in the other variable, correlation is </a:t>
            </a:r>
            <a:r>
              <a:rPr sz="2000" spc="-5" dirty="0">
                <a:latin typeface="Times New Roman"/>
                <a:cs typeface="Times New Roman"/>
              </a:rPr>
              <a:t>said </a:t>
            </a:r>
            <a:r>
              <a:rPr sz="2000" dirty="0">
                <a:latin typeface="Times New Roman"/>
                <a:cs typeface="Times New Roman"/>
              </a:rPr>
              <a:t>to be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linear.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3891A7"/>
              </a:buClr>
              <a:buSzPct val="80000"/>
              <a:buFont typeface="Wingdings 2"/>
              <a:buChar char=""/>
              <a:tabLst>
                <a:tab pos="527685" algn="l"/>
                <a:tab pos="528320" algn="l"/>
              </a:tabLst>
            </a:pPr>
            <a:r>
              <a:rPr sz="2000" u="sng" spc="5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Non </a:t>
            </a:r>
            <a:r>
              <a:rPr sz="2000" u="sng" spc="-5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linear</a:t>
            </a:r>
            <a:r>
              <a:rPr sz="2000" u="sng" spc="-40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835E00"/>
                </a:solidFill>
                <a:uFill>
                  <a:solidFill>
                    <a:srgbClr val="835E00"/>
                  </a:solidFill>
                </a:u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527685" marR="5080" indent="501015">
              <a:lnSpc>
                <a:spcPct val="901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Correlation is </a:t>
            </a:r>
            <a:r>
              <a:rPr sz="2000" spc="-5" dirty="0">
                <a:latin typeface="Times New Roman"/>
                <a:cs typeface="Times New Roman"/>
              </a:rPr>
              <a:t>said </a:t>
            </a:r>
            <a:r>
              <a:rPr sz="2000" dirty="0">
                <a:latin typeface="Times New Roman"/>
                <a:cs typeface="Times New Roman"/>
              </a:rPr>
              <a:t>to be non </a:t>
            </a:r>
            <a:r>
              <a:rPr sz="2000" spc="-5" dirty="0">
                <a:latin typeface="Times New Roman"/>
                <a:cs typeface="Times New Roman"/>
              </a:rPr>
              <a:t>linear </a:t>
            </a:r>
            <a:r>
              <a:rPr sz="2000" dirty="0">
                <a:latin typeface="Times New Roman"/>
                <a:cs typeface="Times New Roman"/>
              </a:rPr>
              <a:t>(curve linear) when the </a:t>
            </a:r>
            <a:r>
              <a:rPr sz="2000" spc="-5" dirty="0">
                <a:latin typeface="Times New Roman"/>
                <a:cs typeface="Times New Roman"/>
              </a:rPr>
              <a:t>amount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change in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variable 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in constant </a:t>
            </a:r>
            <a:r>
              <a:rPr sz="2000" spc="-5" dirty="0">
                <a:latin typeface="Times New Roman"/>
                <a:cs typeface="Times New Roman"/>
              </a:rPr>
              <a:t>ratio </a:t>
            </a:r>
            <a:r>
              <a:rPr sz="2000" dirty="0">
                <a:latin typeface="Times New Roman"/>
                <a:cs typeface="Times New Roman"/>
              </a:rPr>
              <a:t>to the change in the other  variable.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327521"/>
            <a:ext cx="7783195" cy="523938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440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solidFill>
                  <a:srgbClr val="835E00"/>
                </a:solidFill>
                <a:latin typeface="Times New Roman"/>
                <a:cs typeface="Times New Roman"/>
              </a:rPr>
              <a:t>Simple</a:t>
            </a:r>
            <a:r>
              <a:rPr sz="2200" spc="15" dirty="0">
                <a:solidFill>
                  <a:srgbClr val="835E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35E00"/>
                </a:solidFill>
                <a:latin typeface="Times New Roman"/>
                <a:cs typeface="Times New Roman"/>
              </a:rPr>
              <a:t>correlation</a:t>
            </a:r>
            <a:endParaRPr sz="2200">
              <a:latin typeface="Times New Roman"/>
              <a:cs typeface="Times New Roman"/>
            </a:endParaRPr>
          </a:p>
          <a:p>
            <a:pPr marL="295910" marR="83820" indent="548640">
              <a:lnSpc>
                <a:spcPts val="2380"/>
              </a:lnSpc>
              <a:spcBef>
                <a:spcPts val="635"/>
              </a:spcBef>
            </a:pP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study of relationship between the variables, if there are  </a:t>
            </a:r>
            <a:r>
              <a:rPr sz="2200" dirty="0">
                <a:latin typeface="Times New Roman"/>
                <a:cs typeface="Times New Roman"/>
              </a:rPr>
              <a:t>only </a:t>
            </a:r>
            <a:r>
              <a:rPr sz="2200" spc="-5" dirty="0">
                <a:latin typeface="Times New Roman"/>
                <a:cs typeface="Times New Roman"/>
              </a:rPr>
              <a:t>two variables,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correlation is said to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simple.</a:t>
            </a:r>
            <a:endParaRPr sz="2200">
              <a:latin typeface="Times New Roman"/>
              <a:cs typeface="Times New Roman"/>
            </a:endParaRPr>
          </a:p>
          <a:p>
            <a:pPr marL="295910" marR="5080" indent="60960">
              <a:lnSpc>
                <a:spcPts val="2380"/>
              </a:lnSpc>
              <a:spcBef>
                <a:spcPts val="590"/>
              </a:spcBef>
            </a:pPr>
            <a:r>
              <a:rPr sz="2200" spc="-5" dirty="0">
                <a:latin typeface="Times New Roman"/>
                <a:cs typeface="Times New Roman"/>
              </a:rPr>
              <a:t>When one variable is related to a number of others,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correlation  is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simple.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dirty="0">
                <a:solidFill>
                  <a:srgbClr val="835E00"/>
                </a:solidFill>
                <a:latin typeface="Times New Roman"/>
                <a:cs typeface="Times New Roman"/>
              </a:rPr>
              <a:t>Multiple</a:t>
            </a:r>
            <a:r>
              <a:rPr sz="2200" spc="-20" dirty="0">
                <a:solidFill>
                  <a:srgbClr val="835E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35E00"/>
                </a:solidFill>
                <a:latin typeface="Times New Roman"/>
                <a:cs typeface="Times New Roman"/>
              </a:rPr>
              <a:t>correlation</a:t>
            </a:r>
            <a:endParaRPr sz="2200">
              <a:latin typeface="Times New Roman"/>
              <a:cs typeface="Times New Roman"/>
            </a:endParaRPr>
          </a:p>
          <a:p>
            <a:pPr marL="295910" marR="106680" indent="548640">
              <a:lnSpc>
                <a:spcPts val="2380"/>
              </a:lnSpc>
              <a:spcBef>
                <a:spcPts val="635"/>
              </a:spcBef>
            </a:pPr>
            <a:r>
              <a:rPr sz="2200" spc="-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study of multiple correlation we </a:t>
            </a:r>
            <a:r>
              <a:rPr sz="2200" spc="-10" dirty="0">
                <a:latin typeface="Times New Roman"/>
                <a:cs typeface="Times New Roman"/>
              </a:rPr>
              <a:t>measure </a:t>
            </a:r>
            <a:r>
              <a:rPr sz="2200" spc="-5" dirty="0">
                <a:latin typeface="Times New Roman"/>
                <a:cs typeface="Times New Roman"/>
              </a:rPr>
              <a:t>the degree of  association between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variable </a:t>
            </a:r>
            <a:r>
              <a:rPr sz="2200" dirty="0">
                <a:latin typeface="Times New Roman"/>
                <a:cs typeface="Times New Roman"/>
              </a:rPr>
              <a:t>on one </a:t>
            </a:r>
            <a:r>
              <a:rPr sz="2200" spc="-5" dirty="0">
                <a:latin typeface="Times New Roman"/>
                <a:cs typeface="Times New Roman"/>
              </a:rPr>
              <a:t>side and all </a:t>
            </a:r>
            <a:r>
              <a:rPr sz="2200" dirty="0">
                <a:latin typeface="Times New Roman"/>
                <a:cs typeface="Times New Roman"/>
              </a:rPr>
              <a:t>the other  </a:t>
            </a:r>
            <a:r>
              <a:rPr sz="2200" spc="-5" dirty="0">
                <a:latin typeface="Times New Roman"/>
                <a:cs typeface="Times New Roman"/>
              </a:rPr>
              <a:t>variable together </a:t>
            </a:r>
            <a:r>
              <a:rPr sz="2200" dirty="0">
                <a:latin typeface="Times New Roman"/>
                <a:cs typeface="Times New Roman"/>
              </a:rPr>
              <a:t>on the other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side.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5"/>
              </a:spcBef>
              <a:buClr>
                <a:srgbClr val="3891A7"/>
              </a:buClr>
              <a:buSzPct val="79545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200" spc="-5" dirty="0">
                <a:solidFill>
                  <a:srgbClr val="835E00"/>
                </a:solidFill>
                <a:latin typeface="Times New Roman"/>
                <a:cs typeface="Times New Roman"/>
              </a:rPr>
              <a:t>Partial</a:t>
            </a:r>
            <a:r>
              <a:rPr sz="2200" spc="10" dirty="0">
                <a:solidFill>
                  <a:srgbClr val="835E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835E00"/>
                </a:solidFill>
                <a:latin typeface="Times New Roman"/>
                <a:cs typeface="Times New Roman"/>
              </a:rPr>
              <a:t>correlation</a:t>
            </a:r>
            <a:endParaRPr sz="2200">
              <a:latin typeface="Times New Roman"/>
              <a:cs typeface="Times New Roman"/>
            </a:endParaRPr>
          </a:p>
          <a:p>
            <a:pPr marL="295910" marR="13970" indent="554990">
              <a:lnSpc>
                <a:spcPct val="90100"/>
              </a:lnSpc>
              <a:spcBef>
                <a:spcPts val="595"/>
              </a:spcBef>
            </a:pPr>
            <a:r>
              <a:rPr sz="2200" spc="-5" dirty="0">
                <a:latin typeface="Times New Roman"/>
                <a:cs typeface="Times New Roman"/>
              </a:rPr>
              <a:t>In partial correlation we study the relationship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one variable  with </a:t>
            </a:r>
            <a:r>
              <a:rPr sz="2200" dirty="0">
                <a:latin typeface="Times New Roman"/>
                <a:cs typeface="Times New Roman"/>
              </a:rPr>
              <a:t>one of the other </a:t>
            </a:r>
            <a:r>
              <a:rPr sz="2200" spc="-5" dirty="0">
                <a:latin typeface="Times New Roman"/>
                <a:cs typeface="Times New Roman"/>
              </a:rPr>
              <a:t>variables presuming that </a:t>
            </a:r>
            <a:r>
              <a:rPr sz="2200" dirty="0">
                <a:latin typeface="Times New Roman"/>
                <a:cs typeface="Times New Roman"/>
              </a:rPr>
              <a:t>the other </a:t>
            </a:r>
            <a:r>
              <a:rPr sz="2200" spc="-5" dirty="0">
                <a:latin typeface="Times New Roman"/>
                <a:cs typeface="Times New Roman"/>
              </a:rPr>
              <a:t>variable  remains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constant.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236" y="404933"/>
            <a:ext cx="7980680" cy="58489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Degree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295910" marR="588645" indent="1109345">
              <a:lnSpc>
                <a:spcPts val="2160"/>
              </a:lnSpc>
              <a:spcBef>
                <a:spcPts val="635"/>
              </a:spcBef>
            </a:pPr>
            <a:r>
              <a:rPr sz="2000" dirty="0">
                <a:latin typeface="Times New Roman"/>
                <a:cs typeface="Times New Roman"/>
              </a:rPr>
              <a:t>The degree or the intensity of the </a:t>
            </a:r>
            <a:r>
              <a:rPr sz="2000" spc="-5" dirty="0">
                <a:latin typeface="Times New Roman"/>
                <a:cs typeface="Times New Roman"/>
              </a:rPr>
              <a:t>relationship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  variables can be </a:t>
            </a:r>
            <a:r>
              <a:rPr sz="2000" spc="-5" dirty="0">
                <a:latin typeface="Times New Roman"/>
                <a:cs typeface="Times New Roman"/>
              </a:rPr>
              <a:t>ascertained </a:t>
            </a:r>
            <a:r>
              <a:rPr sz="2000" dirty="0">
                <a:latin typeface="Times New Roman"/>
                <a:cs typeface="Times New Roman"/>
              </a:rPr>
              <a:t>by finding the value of </a:t>
            </a:r>
            <a:r>
              <a:rPr sz="2000" spc="-5" dirty="0">
                <a:latin typeface="Times New Roman"/>
                <a:cs typeface="Times New Roman"/>
              </a:rPr>
              <a:t>coefficient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correlation. </a:t>
            </a:r>
            <a:r>
              <a:rPr sz="2000" dirty="0">
                <a:latin typeface="Times New Roman"/>
                <a:cs typeface="Times New Roman"/>
              </a:rPr>
              <a:t>The degree of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can be </a:t>
            </a:r>
            <a:r>
              <a:rPr sz="2000" spc="-5" dirty="0">
                <a:latin typeface="Times New Roman"/>
                <a:cs typeface="Times New Roman"/>
              </a:rPr>
              <a:t>classified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endParaRPr sz="20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3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Perfect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295910" marR="102235" indent="1109345">
              <a:lnSpc>
                <a:spcPts val="2160"/>
              </a:lnSpc>
              <a:spcBef>
                <a:spcPts val="635"/>
              </a:spcBef>
            </a:pPr>
            <a:r>
              <a:rPr sz="2000" dirty="0">
                <a:latin typeface="Times New Roman"/>
                <a:cs typeface="Times New Roman"/>
              </a:rPr>
              <a:t>When the change in the two variables is such that with an  increase in the value of one, the value of the other increases in a fixed  proportion, correlation is </a:t>
            </a:r>
            <a:r>
              <a:rPr sz="2000" spc="-5" dirty="0">
                <a:latin typeface="Times New Roman"/>
                <a:cs typeface="Times New Roman"/>
              </a:rPr>
              <a:t>said </a:t>
            </a:r>
            <a:r>
              <a:rPr sz="2000" dirty="0">
                <a:latin typeface="Times New Roman"/>
                <a:cs typeface="Times New Roman"/>
              </a:rPr>
              <a:t>to be perfect. The perfect correlation </a:t>
            </a:r>
            <a:r>
              <a:rPr sz="2000" spc="-5" dirty="0">
                <a:latin typeface="Times New Roman"/>
                <a:cs typeface="Times New Roman"/>
              </a:rPr>
              <a:t>may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 positive or negative. </a:t>
            </a:r>
            <a:r>
              <a:rPr sz="2000" spc="-5" dirty="0">
                <a:latin typeface="Times New Roman"/>
                <a:cs typeface="Times New Roman"/>
              </a:rPr>
              <a:t>Coefficient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is +1 for perfect positive 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and it is –1 for perfect negative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correlation.</a:t>
            </a:r>
            <a:endParaRPr sz="20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25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295910" marR="361950" indent="351790">
              <a:lnSpc>
                <a:spcPts val="2160"/>
              </a:lnSpc>
              <a:spcBef>
                <a:spcPts val="635"/>
              </a:spcBef>
            </a:pPr>
            <a:r>
              <a:rPr sz="2000" dirty="0">
                <a:latin typeface="Times New Roman"/>
                <a:cs typeface="Times New Roman"/>
              </a:rPr>
              <a:t>If the changes in the value of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variable are in association with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changes in the value ot other variablether will be no </a:t>
            </a:r>
            <a:r>
              <a:rPr sz="2000" spc="-5" dirty="0">
                <a:latin typeface="Times New Roman"/>
                <a:cs typeface="Times New Roman"/>
              </a:rPr>
              <a:t>correlation. </a:t>
            </a:r>
            <a:r>
              <a:rPr sz="2000" dirty="0">
                <a:latin typeface="Times New Roman"/>
                <a:cs typeface="Times New Roman"/>
              </a:rPr>
              <a:t>When  there is no correlation the </a:t>
            </a:r>
            <a:r>
              <a:rPr sz="2000" spc="-5" dirty="0">
                <a:latin typeface="Times New Roman"/>
                <a:cs typeface="Times New Roman"/>
              </a:rPr>
              <a:t>coefficient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zero.</a:t>
            </a:r>
            <a:endParaRPr sz="20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330"/>
              </a:spcBef>
              <a:buClr>
                <a:srgbClr val="3891A7"/>
              </a:buClr>
              <a:buSzPct val="80000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sz="2000" spc="-5" dirty="0">
                <a:solidFill>
                  <a:srgbClr val="C00000"/>
                </a:solidFill>
                <a:latin typeface="Times New Roman"/>
                <a:cs typeface="Times New Roman"/>
              </a:rPr>
              <a:t>Limited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degree of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correlation</a:t>
            </a:r>
            <a:endParaRPr sz="2000">
              <a:latin typeface="Times New Roman"/>
              <a:cs typeface="Times New Roman"/>
            </a:endParaRPr>
          </a:p>
          <a:p>
            <a:pPr marL="295910" marR="5080" indent="351790">
              <a:lnSpc>
                <a:spcPct val="90000"/>
              </a:lnSpc>
              <a:spcBef>
                <a:spcPts val="600"/>
              </a:spcBef>
            </a:pPr>
            <a:r>
              <a:rPr sz="2000" dirty="0">
                <a:latin typeface="Times New Roman"/>
                <a:cs typeface="Times New Roman"/>
              </a:rPr>
              <a:t>In between no correlation and perfect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10" dirty="0">
                <a:latin typeface="Times New Roman"/>
                <a:cs typeface="Times New Roman"/>
              </a:rPr>
              <a:t>limited  </a:t>
            </a:r>
            <a:r>
              <a:rPr sz="2000" dirty="0">
                <a:latin typeface="Times New Roman"/>
                <a:cs typeface="Times New Roman"/>
              </a:rPr>
              <a:t>degree of </a:t>
            </a:r>
            <a:r>
              <a:rPr sz="2000" spc="-5" dirty="0">
                <a:latin typeface="Times New Roman"/>
                <a:cs typeface="Times New Roman"/>
              </a:rPr>
              <a:t>correlation.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may also </a:t>
            </a:r>
            <a:r>
              <a:rPr sz="2000" dirty="0">
                <a:latin typeface="Times New Roman"/>
                <a:cs typeface="Times New Roman"/>
              </a:rPr>
              <a:t>be positive or negative. </a:t>
            </a:r>
            <a:r>
              <a:rPr sz="2000" spc="-5" dirty="0">
                <a:latin typeface="Times New Roman"/>
                <a:cs typeface="Times New Roman"/>
              </a:rPr>
              <a:t>Limited </a:t>
            </a:r>
            <a:r>
              <a:rPr sz="2000" dirty="0">
                <a:latin typeface="Times New Roman"/>
                <a:cs typeface="Times New Roman"/>
              </a:rPr>
              <a:t>degree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correlation 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termed as </a:t>
            </a:r>
            <a:r>
              <a:rPr sz="2000" dirty="0">
                <a:latin typeface="Times New Roman"/>
                <a:cs typeface="Times New Roman"/>
              </a:rPr>
              <a:t>high, moderate or </a:t>
            </a:r>
            <a:r>
              <a:rPr sz="2000" spc="-30" dirty="0">
                <a:latin typeface="Times New Roman"/>
                <a:cs typeface="Times New Roman"/>
              </a:rPr>
              <a:t>low.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limited </a:t>
            </a:r>
            <a:r>
              <a:rPr sz="2000" dirty="0">
                <a:latin typeface="Times New Roman"/>
                <a:cs typeface="Times New Roman"/>
              </a:rPr>
              <a:t>degree of  </a:t>
            </a:r>
            <a:r>
              <a:rPr sz="2000" spc="-5" dirty="0">
                <a:latin typeface="Times New Roman"/>
                <a:cs typeface="Times New Roman"/>
              </a:rPr>
              <a:t>correlation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coefficient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correlation lies </a:t>
            </a:r>
            <a:r>
              <a:rPr sz="2000" dirty="0">
                <a:latin typeface="Times New Roman"/>
                <a:cs typeface="Times New Roman"/>
              </a:rPr>
              <a:t>between 0 and 1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numerically.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6255" y="512063"/>
            <a:ext cx="7444740" cy="801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4602" y="608203"/>
            <a:ext cx="698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10" dirty="0">
                <a:solidFill>
                  <a:srgbClr val="562213"/>
                </a:solidFill>
                <a:uFill>
                  <a:solidFill>
                    <a:srgbClr val="562213"/>
                  </a:solidFill>
                </a:uFill>
              </a:rPr>
              <a:t>METHODS </a:t>
            </a:r>
            <a:r>
              <a:rPr u="heavy" spc="-5" dirty="0">
                <a:solidFill>
                  <a:srgbClr val="562213"/>
                </a:solidFill>
                <a:uFill>
                  <a:solidFill>
                    <a:srgbClr val="562213"/>
                  </a:solidFill>
                </a:uFill>
              </a:rPr>
              <a:t>FOR STUDYING</a:t>
            </a:r>
            <a:r>
              <a:rPr u="heavy" spc="65" dirty="0">
                <a:solidFill>
                  <a:srgbClr val="562213"/>
                </a:solidFill>
                <a:uFill>
                  <a:solidFill>
                    <a:srgbClr val="562213"/>
                  </a:solidFill>
                </a:uFill>
              </a:rPr>
              <a:t> </a:t>
            </a:r>
            <a:r>
              <a:rPr u="heavy" spc="-35" dirty="0">
                <a:solidFill>
                  <a:srgbClr val="562213"/>
                </a:solidFill>
                <a:uFill>
                  <a:solidFill>
                    <a:srgbClr val="562213"/>
                  </a:solidFill>
                </a:uFill>
              </a:rPr>
              <a:t>CORRELATION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99616" y="1001267"/>
            <a:ext cx="7018020" cy="71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3141726"/>
            <a:ext cx="1758950" cy="0"/>
          </a:xfrm>
          <a:custGeom>
            <a:avLst/>
            <a:gdLst/>
            <a:ahLst/>
            <a:cxnLst/>
            <a:rect l="l" t="t" r="r" b="b"/>
            <a:pathLst>
              <a:path w="1758950">
                <a:moveTo>
                  <a:pt x="0" y="0"/>
                </a:moveTo>
                <a:lnTo>
                  <a:pt x="1758696" y="0"/>
                </a:lnTo>
              </a:path>
            </a:pathLst>
          </a:custGeom>
          <a:ln w="13715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395729"/>
            <a:ext cx="8006715" cy="4537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825" marR="34290" indent="-28384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Correlation between two variables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10" dirty="0">
                <a:latin typeface="Times New Roman"/>
                <a:cs typeface="Times New Roman"/>
              </a:rPr>
              <a:t>measured </a:t>
            </a:r>
            <a:r>
              <a:rPr sz="2200" spc="-5" dirty="0">
                <a:latin typeface="Times New Roman"/>
                <a:cs typeface="Times New Roman"/>
              </a:rPr>
              <a:t>by both graphic  and algebraic method. </a:t>
            </a:r>
            <a:r>
              <a:rPr sz="2200" b="1" spc="-5" dirty="0">
                <a:latin typeface="Times New Roman"/>
                <a:cs typeface="Times New Roman"/>
              </a:rPr>
              <a:t>Scatter diagram </a:t>
            </a:r>
            <a:r>
              <a:rPr sz="2200" spc="-5" dirty="0">
                <a:latin typeface="Times New Roman"/>
                <a:cs typeface="Times New Roman"/>
              </a:rPr>
              <a:t>and </a:t>
            </a:r>
            <a:r>
              <a:rPr sz="2200" b="1" spc="-10" dirty="0">
                <a:latin typeface="Times New Roman"/>
                <a:cs typeface="Times New Roman"/>
              </a:rPr>
              <a:t>correlation </a:t>
            </a:r>
            <a:r>
              <a:rPr sz="2200" b="1" spc="-5" dirty="0">
                <a:latin typeface="Times New Roman"/>
                <a:cs typeface="Times New Roman"/>
              </a:rPr>
              <a:t>graph </a:t>
            </a:r>
            <a:r>
              <a:rPr sz="2200" spc="-5" dirty="0">
                <a:latin typeface="Times New Roman"/>
                <a:cs typeface="Times New Roman"/>
              </a:rPr>
              <a:t>are 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two important </a:t>
            </a:r>
            <a:r>
              <a:rPr sz="2200" dirty="0">
                <a:latin typeface="Times New Roman"/>
                <a:cs typeface="Times New Roman"/>
              </a:rPr>
              <a:t>graphic </a:t>
            </a:r>
            <a:r>
              <a:rPr sz="2200" spc="-5" dirty="0">
                <a:latin typeface="Times New Roman"/>
                <a:cs typeface="Times New Roman"/>
              </a:rPr>
              <a:t>methods while </a:t>
            </a:r>
            <a:r>
              <a:rPr sz="2200" b="1" spc="-5" dirty="0">
                <a:latin typeface="Times New Roman"/>
                <a:cs typeface="Times New Roman"/>
              </a:rPr>
              <a:t>coefficient of correlation  </a:t>
            </a:r>
            <a:r>
              <a:rPr sz="2200" spc="-5" dirty="0">
                <a:latin typeface="Times New Roman"/>
                <a:cs typeface="Times New Roman"/>
              </a:rPr>
              <a:t>is an algebraic method used for measuring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correlation.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69900" algn="l"/>
              </a:tabLst>
            </a:pPr>
            <a:r>
              <a:rPr sz="1750" dirty="0">
                <a:solidFill>
                  <a:srgbClr val="3891A7"/>
                </a:solidFill>
                <a:latin typeface="Times New Roman"/>
                <a:cs typeface="Times New Roman"/>
              </a:rPr>
              <a:t>a)	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Scatter</a:t>
            </a:r>
            <a:r>
              <a:rPr sz="22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diagram</a:t>
            </a:r>
            <a:endParaRPr sz="2200">
              <a:latin typeface="Times New Roman"/>
              <a:cs typeface="Times New Roman"/>
            </a:endParaRPr>
          </a:p>
          <a:p>
            <a:pPr marL="469900" marR="5080" indent="27305">
              <a:lnSpc>
                <a:spcPct val="100000"/>
              </a:lnSpc>
              <a:spcBef>
                <a:spcPts val="600"/>
              </a:spcBef>
            </a:pPr>
            <a:r>
              <a:rPr sz="2200" spc="-5" dirty="0">
                <a:latin typeface="Times New Roman"/>
                <a:cs typeface="Times New Roman"/>
              </a:rPr>
              <a:t>This is a graphical method of </a:t>
            </a:r>
            <a:r>
              <a:rPr sz="2200" dirty="0">
                <a:latin typeface="Times New Roman"/>
                <a:cs typeface="Times New Roman"/>
              </a:rPr>
              <a:t>studying </a:t>
            </a:r>
            <a:r>
              <a:rPr sz="2200" spc="-5" dirty="0">
                <a:latin typeface="Times New Roman"/>
                <a:cs typeface="Times New Roman"/>
              </a:rPr>
              <a:t>the correlation between two  variables. One of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variable is shown on the </a:t>
            </a:r>
            <a:r>
              <a:rPr sz="2200" spc="5" dirty="0">
                <a:latin typeface="Times New Roman"/>
                <a:cs typeface="Times New Roman"/>
              </a:rPr>
              <a:t>X- </a:t>
            </a:r>
            <a:r>
              <a:rPr sz="2200" spc="-5" dirty="0">
                <a:latin typeface="Times New Roman"/>
                <a:cs typeface="Times New Roman"/>
              </a:rPr>
              <a:t>axis 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other  on the </a:t>
            </a:r>
            <a:r>
              <a:rPr sz="2200" spc="-40" dirty="0">
                <a:latin typeface="Times New Roman"/>
                <a:cs typeface="Times New Roman"/>
              </a:rPr>
              <a:t>Y-axis. </a:t>
            </a:r>
            <a:r>
              <a:rPr sz="2200" spc="-5" dirty="0">
                <a:latin typeface="Times New Roman"/>
                <a:cs typeface="Times New Roman"/>
              </a:rPr>
              <a:t>Each pair of values is plotted on the graph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10" dirty="0">
                <a:latin typeface="Times New Roman"/>
                <a:cs typeface="Times New Roman"/>
              </a:rPr>
              <a:t>means  </a:t>
            </a:r>
            <a:r>
              <a:rPr sz="2200" spc="-5" dirty="0">
                <a:latin typeface="Times New Roman"/>
                <a:cs typeface="Times New Roman"/>
              </a:rPr>
              <a:t>of a </a:t>
            </a:r>
            <a:r>
              <a:rPr sz="2200" dirty="0">
                <a:latin typeface="Times New Roman"/>
                <a:cs typeface="Times New Roman"/>
              </a:rPr>
              <a:t>dot </a:t>
            </a:r>
            <a:r>
              <a:rPr sz="2200" spc="-10" dirty="0">
                <a:latin typeface="Times New Roman"/>
                <a:cs typeface="Times New Roman"/>
              </a:rPr>
              <a:t>mark. </a:t>
            </a:r>
            <a:r>
              <a:rPr sz="2200" spc="-5" dirty="0">
                <a:latin typeface="Times New Roman"/>
                <a:cs typeface="Times New Roman"/>
              </a:rPr>
              <a:t>After all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items </a:t>
            </a:r>
            <a:r>
              <a:rPr sz="2200" spc="-5" dirty="0">
                <a:latin typeface="Times New Roman"/>
                <a:cs typeface="Times New Roman"/>
              </a:rPr>
              <a:t>are plotted we </a:t>
            </a:r>
            <a:r>
              <a:rPr sz="2200" dirty="0">
                <a:latin typeface="Times New Roman"/>
                <a:cs typeface="Times New Roman"/>
              </a:rPr>
              <a:t>get </a:t>
            </a:r>
            <a:r>
              <a:rPr sz="2200" spc="-5" dirty="0">
                <a:latin typeface="Times New Roman"/>
                <a:cs typeface="Times New Roman"/>
              </a:rPr>
              <a:t>as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-5" dirty="0">
                <a:latin typeface="Times New Roman"/>
                <a:cs typeface="Times New Roman"/>
              </a:rPr>
              <a:t>dots  on the graph paper as the number of points. If these points show  </a:t>
            </a:r>
            <a:r>
              <a:rPr sz="2200" spc="-10" dirty="0">
                <a:latin typeface="Times New Roman"/>
                <a:cs typeface="Times New Roman"/>
              </a:rPr>
              <a:t>some </a:t>
            </a:r>
            <a:r>
              <a:rPr sz="2200" spc="-5" dirty="0">
                <a:latin typeface="Times New Roman"/>
                <a:cs typeface="Times New Roman"/>
              </a:rPr>
              <a:t>trend either upward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downward, the two variables are said  to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correlated. If the point do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show any trend, the two  variables are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5" dirty="0">
                <a:latin typeface="Times New Roman"/>
                <a:cs typeface="Times New Roman"/>
              </a:rPr>
              <a:t> correlated.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3044" y="2810255"/>
            <a:ext cx="5047487" cy="522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78839" y="2868548"/>
            <a:ext cx="179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positive</a:t>
            </a:r>
            <a:r>
              <a:rPr sz="1800" spc="-85" dirty="0">
                <a:solidFill>
                  <a:srgbClr val="56221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correlation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6965" y="2868548"/>
            <a:ext cx="1900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Negative</a:t>
            </a:r>
            <a:r>
              <a:rPr sz="1800" spc="-80" dirty="0">
                <a:solidFill>
                  <a:srgbClr val="56221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correlation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82740" y="2810255"/>
            <a:ext cx="1761744" cy="522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29425" y="2868548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none" dirty="0">
                <a:solidFill>
                  <a:srgbClr val="562213"/>
                </a:solidFill>
              </a:rPr>
              <a:t>zero</a:t>
            </a:r>
            <a:r>
              <a:rPr sz="1800" u="none" spc="-70" dirty="0">
                <a:solidFill>
                  <a:srgbClr val="562213"/>
                </a:solidFill>
              </a:rPr>
              <a:t> </a:t>
            </a:r>
            <a:r>
              <a:rPr sz="1800" u="none" dirty="0">
                <a:solidFill>
                  <a:srgbClr val="562213"/>
                </a:solidFill>
              </a:rPr>
              <a:t>correlation</a:t>
            </a:r>
            <a:endParaRPr sz="1800"/>
          </a:p>
        </p:txBody>
      </p:sp>
      <p:sp>
        <p:nvSpPr>
          <p:cNvPr id="7" name="object 7"/>
          <p:cNvSpPr/>
          <p:nvPr/>
        </p:nvSpPr>
        <p:spPr>
          <a:xfrm>
            <a:off x="390143" y="5553455"/>
            <a:ext cx="7298435" cy="522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5940" y="5612079"/>
            <a:ext cx="249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perfect positive</a:t>
            </a:r>
            <a:r>
              <a:rPr sz="1800" spc="-85" dirty="0">
                <a:solidFill>
                  <a:srgbClr val="56221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correlation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4244" y="5612079"/>
            <a:ext cx="2541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perfect negative</a:t>
            </a:r>
            <a:r>
              <a:rPr sz="1800" spc="-100" dirty="0">
                <a:solidFill>
                  <a:srgbClr val="56221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562213"/>
                </a:solidFill>
                <a:latin typeface="Times New Roman"/>
                <a:cs typeface="Times New Roman"/>
              </a:rPr>
              <a:t>correlation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0" y="838200"/>
            <a:ext cx="2438400" cy="2133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200" y="609600"/>
            <a:ext cx="2438400" cy="2133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838200"/>
            <a:ext cx="2228088" cy="19019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3505200"/>
            <a:ext cx="2438400" cy="2057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3000" y="3505200"/>
            <a:ext cx="2590800" cy="2133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1106</Words>
  <Application>Microsoft Office PowerPoint</Application>
  <PresentationFormat>On-screen Show (4:3)</PresentationFormat>
  <Paragraphs>106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Correlation</vt:lpstr>
      <vt:lpstr>CORRELATION</vt:lpstr>
      <vt:lpstr>PowerPoint Presentation</vt:lpstr>
      <vt:lpstr>TYPES OF CORRELATION</vt:lpstr>
      <vt:lpstr>PowerPoint Presentation</vt:lpstr>
      <vt:lpstr>PowerPoint Presentation</vt:lpstr>
      <vt:lpstr>PowerPoint Presentation</vt:lpstr>
      <vt:lpstr>METHODS FOR STUDYING CORRELATION</vt:lpstr>
      <vt:lpstr>zero correlation</vt:lpstr>
      <vt:lpstr>PowerPoint Presentation</vt:lpstr>
      <vt:lpstr>PowerPoint Presentation</vt:lpstr>
      <vt:lpstr>PowerPoint Presentation</vt:lpstr>
      <vt:lpstr>IMPORTANCE OF CORRELATION</vt:lpstr>
      <vt:lpstr>PowerPoint Presentation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WELCOME…</dc:title>
  <dc:creator>hp</dc:creator>
  <cp:lastModifiedBy>user</cp:lastModifiedBy>
  <cp:revision>4</cp:revision>
  <dcterms:created xsi:type="dcterms:W3CDTF">2020-08-02T10:09:30Z</dcterms:created>
  <dcterms:modified xsi:type="dcterms:W3CDTF">2025-10-09T09:07:14Z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2020-08-02T00:00:00Z</vt:filetime>
  </property>
</Properties>
</file>