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5680" y="371982"/>
            <a:ext cx="307263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" y="3167634"/>
            <a:ext cx="871220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stics.about.com/od/HelpandTutorials/a/Correlation-And-Causation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209622"/>
            <a:ext cx="63271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dirty="0">
                <a:solidFill>
                  <a:srgbClr val="FF0000"/>
                </a:solidFill>
                <a:latin typeface="Arial"/>
                <a:cs typeface="Arial"/>
              </a:rPr>
              <a:t>WELCOME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1417319"/>
            <a:ext cx="0" cy="5441950"/>
          </a:xfrm>
          <a:custGeom>
            <a:avLst/>
            <a:gdLst/>
            <a:ahLst/>
            <a:cxnLst/>
            <a:rect l="l" t="t" r="r" b="b"/>
            <a:pathLst>
              <a:path h="5441950">
                <a:moveTo>
                  <a:pt x="0" y="0"/>
                </a:moveTo>
                <a:lnTo>
                  <a:pt x="0" y="5441441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83" y="1417319"/>
            <a:ext cx="0" cy="5440680"/>
          </a:xfrm>
          <a:custGeom>
            <a:avLst/>
            <a:gdLst/>
            <a:ahLst/>
            <a:cxnLst/>
            <a:rect l="l" t="t" r="r" b="b"/>
            <a:pathLst>
              <a:path h="5440680">
                <a:moveTo>
                  <a:pt x="0" y="0"/>
                </a:moveTo>
                <a:lnTo>
                  <a:pt x="0" y="544067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5" y="1417319"/>
            <a:ext cx="0" cy="5440680"/>
          </a:xfrm>
          <a:custGeom>
            <a:avLst/>
            <a:gdLst/>
            <a:ahLst/>
            <a:cxnLst/>
            <a:rect l="l" t="t" r="r" b="b"/>
            <a:pathLst>
              <a:path h="5440680">
                <a:moveTo>
                  <a:pt x="0" y="0"/>
                </a:moveTo>
                <a:lnTo>
                  <a:pt x="0" y="544067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1417319"/>
            <a:ext cx="304800" cy="5440680"/>
          </a:xfrm>
          <a:custGeom>
            <a:avLst/>
            <a:gdLst/>
            <a:ahLst/>
            <a:cxnLst/>
            <a:rect l="l" t="t" r="r" b="b"/>
            <a:pathLst>
              <a:path w="304800" h="5440680">
                <a:moveTo>
                  <a:pt x="0" y="5440679"/>
                </a:moveTo>
                <a:lnTo>
                  <a:pt x="304800" y="5440679"/>
                </a:lnTo>
                <a:lnTo>
                  <a:pt x="304800" y="0"/>
                </a:lnTo>
                <a:lnTo>
                  <a:pt x="0" y="0"/>
                </a:lnTo>
                <a:lnTo>
                  <a:pt x="0" y="5440679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1417319"/>
            <a:ext cx="0" cy="5440680"/>
          </a:xfrm>
          <a:custGeom>
            <a:avLst/>
            <a:gdLst/>
            <a:ahLst/>
            <a:cxnLst/>
            <a:rect l="l" t="t" r="r" b="b"/>
            <a:pathLst>
              <a:path h="5440680">
                <a:moveTo>
                  <a:pt x="0" y="0"/>
                </a:moveTo>
                <a:lnTo>
                  <a:pt x="0" y="544067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0" y="1716989"/>
            <a:ext cx="6355715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Perfect </a:t>
            </a:r>
            <a:r>
              <a:rPr sz="3600" b="1" i="1" spc="-5" dirty="0">
                <a:latin typeface="Times New Roman"/>
                <a:cs typeface="Times New Roman"/>
              </a:rPr>
              <a:t>Positive</a:t>
            </a:r>
            <a:r>
              <a:rPr sz="3600" b="1" i="1" spc="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correlation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765"/>
              </a:spcBef>
              <a:buClr>
                <a:srgbClr val="FD8537"/>
              </a:buClr>
              <a:buSzPct val="69444"/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Perfect </a:t>
            </a:r>
            <a:r>
              <a:rPr sz="3600" b="1" i="1" spc="-5" dirty="0">
                <a:latin typeface="Times New Roman"/>
                <a:cs typeface="Times New Roman"/>
              </a:rPr>
              <a:t>negative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correlation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760"/>
              </a:spcBef>
              <a:buClr>
                <a:srgbClr val="FD8537"/>
              </a:buClr>
              <a:buSzPct val="69444"/>
              <a:buAutoNum type="arabicPeriod"/>
              <a:tabLst>
                <a:tab pos="527685" algn="l"/>
                <a:tab pos="5283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Moderately </a:t>
            </a:r>
            <a:r>
              <a:rPr sz="3600" dirty="0">
                <a:latin typeface="Times New Roman"/>
                <a:cs typeface="Times New Roman"/>
              </a:rPr>
              <a:t>Positive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correlation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760"/>
              </a:spcBef>
              <a:buClr>
                <a:srgbClr val="FD8537"/>
              </a:buClr>
              <a:buSzPct val="69444"/>
              <a:buAutoNum type="arabicPeriod"/>
              <a:tabLst>
                <a:tab pos="527685" algn="l"/>
                <a:tab pos="5283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Moderate </a:t>
            </a:r>
            <a:r>
              <a:rPr sz="3600" dirty="0">
                <a:latin typeface="Times New Roman"/>
                <a:cs typeface="Times New Roman"/>
              </a:rPr>
              <a:t>negative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correlation</a:t>
            </a:r>
            <a:endParaRPr sz="3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765"/>
              </a:spcBef>
              <a:buClr>
                <a:srgbClr val="FD8537"/>
              </a:buClr>
              <a:buSzPct val="69444"/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latin typeface="Times New Roman"/>
                <a:cs typeface="Times New Roman"/>
              </a:rPr>
              <a:t>Absolute </a:t>
            </a:r>
            <a:r>
              <a:rPr sz="3600" b="1" i="1" spc="-5" dirty="0">
                <a:latin typeface="Times New Roman"/>
                <a:cs typeface="Times New Roman"/>
              </a:rPr>
              <a:t>no</a:t>
            </a:r>
            <a:r>
              <a:rPr sz="3600" b="1" i="1" spc="-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correlation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1417320"/>
          </a:xfrm>
          <a:custGeom>
            <a:avLst/>
            <a:gdLst/>
            <a:ahLst/>
            <a:cxnLst/>
            <a:rect l="l" t="t" r="r" b="b"/>
            <a:pathLst>
              <a:path w="9144000" h="1417320">
                <a:moveTo>
                  <a:pt x="0" y="1417320"/>
                </a:moveTo>
                <a:lnTo>
                  <a:pt x="9144000" y="1417320"/>
                </a:lnTo>
                <a:lnTo>
                  <a:pt x="9144000" y="0"/>
                </a:lnTo>
                <a:lnTo>
                  <a:pt x="0" y="0"/>
                </a:lnTo>
                <a:lnTo>
                  <a:pt x="0" y="1417320"/>
                </a:lnTo>
                <a:close/>
              </a:path>
            </a:pathLst>
          </a:custGeom>
          <a:solidFill>
            <a:srgbClr val="FD6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10080" y="891666"/>
            <a:ext cx="6110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T</a:t>
            </a:r>
            <a:r>
              <a:rPr sz="2400" spc="-5" dirty="0">
                <a:solidFill>
                  <a:srgbClr val="FFFFFF"/>
                </a:solidFill>
              </a:rPr>
              <a:t>YPES </a:t>
            </a:r>
            <a:r>
              <a:rPr sz="2400" dirty="0">
                <a:solidFill>
                  <a:srgbClr val="FFFFFF"/>
                </a:solidFill>
              </a:rPr>
              <a:t>OF </a:t>
            </a:r>
            <a:r>
              <a:rPr sz="3000" spc="-20" dirty="0">
                <a:solidFill>
                  <a:srgbClr val="FFFFFF"/>
                </a:solidFill>
              </a:rPr>
              <a:t>C</a:t>
            </a:r>
            <a:r>
              <a:rPr sz="2400" spc="-20" dirty="0">
                <a:solidFill>
                  <a:srgbClr val="FFFFFF"/>
                </a:solidFill>
              </a:rPr>
              <a:t>ORRELATION</a:t>
            </a:r>
            <a:r>
              <a:rPr sz="2400" spc="49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COEFFICIENT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083" y="371982"/>
            <a:ext cx="6828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Limitations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Correlation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25853"/>
            <a:ext cx="888746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Although correlation is a powerful </a:t>
            </a:r>
            <a:r>
              <a:rPr sz="2400" dirty="0">
                <a:latin typeface="Arial"/>
                <a:cs typeface="Arial"/>
              </a:rPr>
              <a:t>tool, </a:t>
            </a:r>
            <a:r>
              <a:rPr sz="2400" spc="-5" dirty="0">
                <a:latin typeface="Arial"/>
                <a:cs typeface="Arial"/>
              </a:rPr>
              <a:t>there are some limitations  in using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25450">
              <a:lnSpc>
                <a:spcPct val="100000"/>
              </a:lnSpc>
              <a:buSzPct val="95833"/>
              <a:buAutoNum type="arabicPeriod"/>
              <a:tabLst>
                <a:tab pos="267970" algn="l"/>
              </a:tabLst>
            </a:pPr>
            <a:r>
              <a:rPr sz="2400" spc="-5" dirty="0">
                <a:latin typeface="Arial"/>
                <a:cs typeface="Arial"/>
              </a:rPr>
              <a:t>Correlation does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completely tell us everything about the  data. Means and standard deviations continue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important.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AutoNum type="arabicPeriod"/>
              <a:tabLst>
                <a:tab pos="267970" algn="l"/>
              </a:tabLst>
            </a:pPr>
            <a:r>
              <a:rPr sz="2400" spc="-5" dirty="0">
                <a:latin typeface="Arial"/>
                <a:cs typeface="Arial"/>
              </a:rPr>
              <a:t>The data may be described by a curve more complicated than a  straight line,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this will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show up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calculation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67335" indent="-255270">
              <a:lnSpc>
                <a:spcPct val="100000"/>
              </a:lnSpc>
              <a:spcBef>
                <a:spcPts val="2160"/>
              </a:spcBef>
              <a:buSzPct val="95833"/>
              <a:buAutoNum type="arabicPeriod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Just </a:t>
            </a:r>
            <a:r>
              <a:rPr sz="2400" spc="-5" dirty="0">
                <a:latin typeface="Arial"/>
                <a:cs typeface="Arial"/>
              </a:rPr>
              <a:t>because </a:t>
            </a:r>
            <a:r>
              <a:rPr sz="2400" dirty="0">
                <a:latin typeface="Arial"/>
                <a:cs typeface="Arial"/>
              </a:rPr>
              <a:t>two sets of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are correlated, it </a:t>
            </a:r>
            <a:r>
              <a:rPr sz="2400" spc="-5" dirty="0">
                <a:latin typeface="Arial"/>
                <a:cs typeface="Arial"/>
              </a:rPr>
              <a:t>doesn't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one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u="heavy" spc="-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Arial"/>
                <a:cs typeface="Arial"/>
                <a:hlinkClick r:id="rId3"/>
              </a:rPr>
              <a:t>cause</a:t>
            </a:r>
            <a:r>
              <a:rPr sz="2400" spc="-5" dirty="0">
                <a:solidFill>
                  <a:srgbClr val="D2601C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3141091"/>
            <a:ext cx="8494395" cy="303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2575" indent="-255904">
              <a:lnSpc>
                <a:spcPct val="100000"/>
              </a:lnSpc>
              <a:spcBef>
                <a:spcPts val="105"/>
              </a:spcBef>
              <a:buSzPct val="95000"/>
              <a:buAutoNum type="arabicPeriod"/>
              <a:tabLst>
                <a:tab pos="283210" algn="l"/>
              </a:tabLst>
            </a:pPr>
            <a:r>
              <a:rPr sz="2000" dirty="0">
                <a:latin typeface="Arial Black"/>
                <a:cs typeface="Arial Black"/>
              </a:rPr>
              <a:t>As </a:t>
            </a:r>
            <a:r>
              <a:rPr sz="2000" spc="-5" dirty="0">
                <a:latin typeface="Arial Black"/>
                <a:cs typeface="Arial Black"/>
              </a:rPr>
              <a:t>the number </a:t>
            </a:r>
            <a:r>
              <a:rPr sz="2000" dirty="0">
                <a:latin typeface="Arial Black"/>
                <a:cs typeface="Arial Black"/>
              </a:rPr>
              <a:t>of </a:t>
            </a:r>
            <a:r>
              <a:rPr sz="2000" spc="5" dirty="0">
                <a:latin typeface="Arial Black"/>
                <a:cs typeface="Arial Black"/>
              </a:rPr>
              <a:t>trees </a:t>
            </a:r>
            <a:r>
              <a:rPr sz="2000" dirty="0">
                <a:latin typeface="Arial Black"/>
                <a:cs typeface="Arial Black"/>
              </a:rPr>
              <a:t>cut </a:t>
            </a:r>
            <a:r>
              <a:rPr sz="2000" spc="-10" dirty="0">
                <a:latin typeface="Arial Black"/>
                <a:cs typeface="Arial Black"/>
              </a:rPr>
              <a:t>down </a:t>
            </a:r>
            <a:r>
              <a:rPr sz="2000" dirty="0">
                <a:latin typeface="Arial Black"/>
                <a:cs typeface="Arial Black"/>
              </a:rPr>
              <a:t>increases, </a:t>
            </a:r>
            <a:r>
              <a:rPr sz="2000" spc="-5" dirty="0">
                <a:latin typeface="Arial Black"/>
                <a:cs typeface="Arial Black"/>
              </a:rPr>
              <a:t>the</a:t>
            </a:r>
            <a:r>
              <a:rPr sz="2000" spc="110" dirty="0">
                <a:latin typeface="Arial Black"/>
                <a:cs typeface="Arial Black"/>
              </a:rPr>
              <a:t> </a:t>
            </a:r>
            <a:r>
              <a:rPr sz="2000" spc="5" dirty="0">
                <a:latin typeface="Arial Black"/>
                <a:cs typeface="Arial Black"/>
              </a:rPr>
              <a:t>probability</a:t>
            </a:r>
            <a:endParaRPr sz="2000">
              <a:latin typeface="Arial Black"/>
              <a:cs typeface="Arial Black"/>
            </a:endParaRPr>
          </a:p>
          <a:p>
            <a:pPr marL="27305">
              <a:lnSpc>
                <a:spcPct val="100000"/>
              </a:lnSpc>
            </a:pPr>
            <a:r>
              <a:rPr sz="2000" spc="-5" dirty="0">
                <a:latin typeface="Arial Black"/>
                <a:cs typeface="Arial Black"/>
              </a:rPr>
              <a:t>of </a:t>
            </a:r>
            <a:r>
              <a:rPr sz="2000" spc="5" dirty="0">
                <a:latin typeface="Arial Black"/>
                <a:cs typeface="Arial Black"/>
              </a:rPr>
              <a:t>erosion</a:t>
            </a:r>
            <a:r>
              <a:rPr sz="2000" spc="10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increases.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5"/>
              </a:spcBef>
              <a:buSzPct val="95000"/>
              <a:buAutoNum type="arabicPeriod" startAt="2"/>
              <a:tabLst>
                <a:tab pos="267970" algn="l"/>
              </a:tabLst>
            </a:pPr>
            <a:r>
              <a:rPr sz="2000" dirty="0">
                <a:latin typeface="Arial Black"/>
                <a:cs typeface="Arial Black"/>
              </a:rPr>
              <a:t>As a </a:t>
            </a:r>
            <a:r>
              <a:rPr sz="2000" spc="-10" dirty="0">
                <a:latin typeface="Arial Black"/>
                <a:cs typeface="Arial Black"/>
              </a:rPr>
              <a:t>student’s </a:t>
            </a:r>
            <a:r>
              <a:rPr sz="2000" spc="-5" dirty="0">
                <a:latin typeface="Arial Black"/>
                <a:cs typeface="Arial Black"/>
              </a:rPr>
              <a:t>study </a:t>
            </a:r>
            <a:r>
              <a:rPr sz="2000" dirty="0">
                <a:latin typeface="Arial Black"/>
                <a:cs typeface="Arial Black"/>
              </a:rPr>
              <a:t>time increases, so </a:t>
            </a:r>
            <a:r>
              <a:rPr sz="2000" spc="-5" dirty="0">
                <a:latin typeface="Arial Black"/>
                <a:cs typeface="Arial Black"/>
              </a:rPr>
              <a:t>does </a:t>
            </a:r>
            <a:r>
              <a:rPr sz="2000" dirty="0">
                <a:latin typeface="Arial Black"/>
                <a:cs typeface="Arial Black"/>
              </a:rPr>
              <a:t>his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test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Black"/>
                <a:cs typeface="Arial Black"/>
              </a:rPr>
              <a:t>average.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SzPct val="95000"/>
              <a:buAutoNum type="arabicPeriod" startAt="3"/>
              <a:tabLst>
                <a:tab pos="267335" algn="l"/>
              </a:tabLst>
            </a:pPr>
            <a:r>
              <a:rPr sz="2000" dirty="0">
                <a:latin typeface="Arial Black"/>
                <a:cs typeface="Arial Black"/>
              </a:rPr>
              <a:t>As a </a:t>
            </a:r>
            <a:r>
              <a:rPr sz="2000" spc="-10" dirty="0">
                <a:latin typeface="Arial Black"/>
                <a:cs typeface="Arial Black"/>
              </a:rPr>
              <a:t>child </a:t>
            </a:r>
            <a:r>
              <a:rPr sz="2000" dirty="0">
                <a:latin typeface="Arial Black"/>
                <a:cs typeface="Arial Black"/>
              </a:rPr>
              <a:t>grows, so does his </a:t>
            </a:r>
            <a:r>
              <a:rPr sz="2000" spc="-10" dirty="0">
                <a:latin typeface="Arial Black"/>
                <a:cs typeface="Arial Black"/>
              </a:rPr>
              <a:t>clothing</a:t>
            </a:r>
            <a:r>
              <a:rPr sz="2000" spc="-4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size.</a:t>
            </a:r>
            <a:endParaRPr sz="2000">
              <a:latin typeface="Arial Black"/>
              <a:cs typeface="Arial Black"/>
            </a:endParaRPr>
          </a:p>
          <a:p>
            <a:pPr marL="267335" indent="-255270">
              <a:lnSpc>
                <a:spcPct val="100000"/>
              </a:lnSpc>
              <a:spcBef>
                <a:spcPts val="2400"/>
              </a:spcBef>
              <a:buSzPct val="95000"/>
              <a:buAutoNum type="arabicPeriod" startAt="3"/>
              <a:tabLst>
                <a:tab pos="267970" algn="l"/>
              </a:tabLst>
            </a:pPr>
            <a:r>
              <a:rPr sz="2000" dirty="0">
                <a:latin typeface="Arial Black"/>
                <a:cs typeface="Arial Black"/>
              </a:rPr>
              <a:t>As </a:t>
            </a:r>
            <a:r>
              <a:rPr sz="2000" spc="-5" dirty="0">
                <a:latin typeface="Arial Black"/>
                <a:cs typeface="Arial Black"/>
              </a:rPr>
              <a:t>her </a:t>
            </a:r>
            <a:r>
              <a:rPr sz="2000" spc="20" dirty="0">
                <a:latin typeface="Arial Black"/>
                <a:cs typeface="Arial Black"/>
              </a:rPr>
              <a:t>salary </a:t>
            </a:r>
            <a:r>
              <a:rPr sz="2000" dirty="0">
                <a:latin typeface="Arial Black"/>
                <a:cs typeface="Arial Black"/>
              </a:rPr>
              <a:t>increased, so did </a:t>
            </a:r>
            <a:r>
              <a:rPr sz="2000" spc="-5" dirty="0">
                <a:latin typeface="Arial Black"/>
                <a:cs typeface="Arial Black"/>
              </a:rPr>
              <a:t>her</a:t>
            </a:r>
            <a:r>
              <a:rPr sz="2000" spc="-6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spending.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852625"/>
            <a:ext cx="8244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6285" algn="l"/>
                <a:tab pos="4654550" algn="l"/>
              </a:tabLst>
            </a:pPr>
            <a:r>
              <a:rPr sz="28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REAL</a:t>
            </a:r>
            <a:r>
              <a:rPr sz="2800" b="1" u="heavy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LIFE	Application</a:t>
            </a:r>
            <a:r>
              <a:rPr sz="2800" b="1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Of	Positive Correlation</a:t>
            </a:r>
            <a:r>
              <a:rPr sz="28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3167634"/>
            <a:ext cx="76765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65735" algn="l"/>
                <a:tab pos="3332479" algn="l"/>
              </a:tabLst>
            </a:pPr>
            <a:r>
              <a:rPr sz="2400" spc="-5" dirty="0">
                <a:latin typeface="Arial Black"/>
                <a:cs typeface="Arial Black"/>
              </a:rPr>
              <a:t>student</a:t>
            </a:r>
            <a:r>
              <a:rPr sz="2400" spc="10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absences	</a:t>
            </a:r>
            <a:r>
              <a:rPr sz="2400" dirty="0">
                <a:latin typeface="Arial Black"/>
                <a:cs typeface="Arial Black"/>
              </a:rPr>
              <a:t>---------</a:t>
            </a:r>
            <a:r>
              <a:rPr sz="2400" spc="-35" dirty="0">
                <a:latin typeface="Arial Black"/>
                <a:cs typeface="Arial Black"/>
              </a:rPr>
              <a:t> </a:t>
            </a:r>
            <a:r>
              <a:rPr sz="2400" spc="10" dirty="0">
                <a:latin typeface="Arial Black"/>
                <a:cs typeface="Arial Black"/>
              </a:rPr>
              <a:t>grades</a:t>
            </a:r>
            <a:endParaRPr sz="2400">
              <a:latin typeface="Arial Black"/>
              <a:cs typeface="Arial Black"/>
            </a:endParaRPr>
          </a:p>
          <a:p>
            <a:pPr marL="165735" indent="-153035">
              <a:lnSpc>
                <a:spcPct val="100000"/>
              </a:lnSpc>
              <a:spcBef>
                <a:spcPts val="2880"/>
              </a:spcBef>
              <a:buSzPct val="95833"/>
              <a:buChar char="•"/>
              <a:tabLst>
                <a:tab pos="165735" algn="l"/>
                <a:tab pos="3152140" algn="l"/>
              </a:tabLst>
            </a:pPr>
            <a:r>
              <a:rPr sz="2400" spc="-15" dirty="0">
                <a:latin typeface="Arial Black"/>
                <a:cs typeface="Arial Black"/>
              </a:rPr>
              <a:t>weather</a:t>
            </a:r>
            <a:r>
              <a:rPr sz="2400" spc="5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cooling	</a:t>
            </a:r>
            <a:r>
              <a:rPr sz="2400" dirty="0">
                <a:latin typeface="Arial Black"/>
                <a:cs typeface="Arial Black"/>
              </a:rPr>
              <a:t>--------air </a:t>
            </a:r>
            <a:r>
              <a:rPr sz="2400" spc="-5" dirty="0">
                <a:latin typeface="Arial Black"/>
                <a:cs typeface="Arial Black"/>
              </a:rPr>
              <a:t>conditioning</a:t>
            </a:r>
            <a:r>
              <a:rPr sz="2400" spc="-70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costs</a:t>
            </a:r>
            <a:endParaRPr sz="2400">
              <a:latin typeface="Arial Black"/>
              <a:cs typeface="Arial Black"/>
            </a:endParaRPr>
          </a:p>
          <a:p>
            <a:pPr marL="165735" indent="-153035">
              <a:lnSpc>
                <a:spcPct val="100000"/>
              </a:lnSpc>
              <a:spcBef>
                <a:spcPts val="2880"/>
              </a:spcBef>
              <a:buSzPct val="95833"/>
              <a:buChar char="•"/>
              <a:tabLst>
                <a:tab pos="165735" algn="l"/>
                <a:tab pos="2353310" algn="l"/>
              </a:tabLst>
            </a:pPr>
            <a:r>
              <a:rPr sz="2400" spc="5" dirty="0">
                <a:latin typeface="Arial Black"/>
                <a:cs typeface="Arial Black"/>
              </a:rPr>
              <a:t>train</a:t>
            </a:r>
            <a:r>
              <a:rPr sz="2400" spc="-10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speed	</a:t>
            </a:r>
            <a:r>
              <a:rPr sz="2400" dirty="0">
                <a:latin typeface="Arial Black"/>
                <a:cs typeface="Arial Black"/>
              </a:rPr>
              <a:t>-------- </a:t>
            </a:r>
            <a:r>
              <a:rPr sz="2400" spc="-5" dirty="0">
                <a:latin typeface="Arial Black"/>
                <a:cs typeface="Arial Black"/>
              </a:rPr>
              <a:t>length </a:t>
            </a:r>
            <a:r>
              <a:rPr sz="2400" dirty="0">
                <a:latin typeface="Arial Black"/>
                <a:cs typeface="Arial Black"/>
              </a:rPr>
              <a:t>of final</a:t>
            </a:r>
            <a:r>
              <a:rPr sz="2400" spc="85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point</a:t>
            </a:r>
            <a:endParaRPr sz="2400">
              <a:latin typeface="Arial Black"/>
              <a:cs typeface="Arial Black"/>
            </a:endParaRPr>
          </a:p>
          <a:p>
            <a:pPr marL="165735" indent="-153035">
              <a:lnSpc>
                <a:spcPct val="100000"/>
              </a:lnSpc>
              <a:spcBef>
                <a:spcPts val="2885"/>
              </a:spcBef>
              <a:buSzPct val="95833"/>
              <a:buChar char="•"/>
              <a:tabLst>
                <a:tab pos="165735" algn="l"/>
                <a:tab pos="2383790" algn="l"/>
                <a:tab pos="6001385" algn="l"/>
              </a:tabLst>
            </a:pPr>
            <a:r>
              <a:rPr sz="2400" spc="-45" dirty="0">
                <a:latin typeface="Arial Black"/>
                <a:cs typeface="Arial Black"/>
              </a:rPr>
              <a:t>c</a:t>
            </a:r>
            <a:r>
              <a:rPr sz="2400" dirty="0">
                <a:latin typeface="Arial Black"/>
                <a:cs typeface="Arial Black"/>
              </a:rPr>
              <a:t>hi</a:t>
            </a:r>
            <a:r>
              <a:rPr sz="2400" spc="-45" dirty="0">
                <a:latin typeface="Arial Black"/>
                <a:cs typeface="Arial Black"/>
              </a:rPr>
              <a:t>c</a:t>
            </a:r>
            <a:r>
              <a:rPr sz="2400" spc="-90" dirty="0">
                <a:latin typeface="Arial Black"/>
                <a:cs typeface="Arial Black"/>
              </a:rPr>
              <a:t>k</a:t>
            </a:r>
            <a:r>
              <a:rPr sz="2400" dirty="0">
                <a:latin typeface="Arial Black"/>
                <a:cs typeface="Arial Black"/>
              </a:rPr>
              <a:t>en </a:t>
            </a:r>
            <a:r>
              <a:rPr sz="2400" spc="25" dirty="0">
                <a:latin typeface="Arial Black"/>
                <a:cs typeface="Arial Black"/>
              </a:rPr>
              <a:t>a</a:t>
            </a:r>
            <a:r>
              <a:rPr sz="2400" dirty="0">
                <a:latin typeface="Arial Black"/>
                <a:cs typeface="Arial Black"/>
              </a:rPr>
              <a:t>ge	---</a:t>
            </a:r>
            <a:r>
              <a:rPr sz="2400" spc="5" dirty="0">
                <a:latin typeface="Arial Black"/>
                <a:cs typeface="Arial Black"/>
              </a:rPr>
              <a:t>----</a:t>
            </a:r>
            <a:r>
              <a:rPr sz="2400" spc="-5" dirty="0">
                <a:latin typeface="Arial Black"/>
                <a:cs typeface="Arial Black"/>
              </a:rPr>
              <a:t>-</a:t>
            </a:r>
            <a:r>
              <a:rPr sz="2400" dirty="0">
                <a:latin typeface="Arial Black"/>
                <a:cs typeface="Arial Black"/>
              </a:rPr>
              <a:t>am</a:t>
            </a:r>
            <a:r>
              <a:rPr sz="2400" spc="-10" dirty="0">
                <a:latin typeface="Arial Black"/>
                <a:cs typeface="Arial Black"/>
              </a:rPr>
              <a:t>o</a:t>
            </a:r>
            <a:r>
              <a:rPr sz="2400" dirty="0">
                <a:latin typeface="Arial Black"/>
                <a:cs typeface="Arial Black"/>
              </a:rPr>
              <a:t>u</a:t>
            </a:r>
            <a:r>
              <a:rPr sz="2400" spc="-10" dirty="0">
                <a:latin typeface="Arial Black"/>
                <a:cs typeface="Arial Black"/>
              </a:rPr>
              <a:t>n</a:t>
            </a:r>
            <a:r>
              <a:rPr sz="2400" dirty="0">
                <a:latin typeface="Arial Black"/>
                <a:cs typeface="Arial Black"/>
              </a:rPr>
              <a:t>t</a:t>
            </a:r>
            <a:r>
              <a:rPr sz="2400" spc="-2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of</a:t>
            </a:r>
            <a:r>
              <a:rPr sz="2400" spc="135" dirty="0">
                <a:latin typeface="Arial Black"/>
                <a:cs typeface="Arial Black"/>
              </a:rPr>
              <a:t> </a:t>
            </a:r>
            <a:r>
              <a:rPr sz="2400" spc="55" dirty="0">
                <a:latin typeface="Arial Black"/>
                <a:cs typeface="Arial Black"/>
              </a:rPr>
              <a:t>e</a:t>
            </a:r>
            <a:r>
              <a:rPr sz="2400" spc="15" dirty="0">
                <a:latin typeface="Arial Black"/>
                <a:cs typeface="Arial Black"/>
              </a:rPr>
              <a:t>g</a:t>
            </a:r>
            <a:r>
              <a:rPr sz="2400" dirty="0">
                <a:latin typeface="Arial Black"/>
                <a:cs typeface="Arial Black"/>
              </a:rPr>
              <a:t>gs	p</a:t>
            </a:r>
            <a:r>
              <a:rPr sz="2400" spc="30" dirty="0">
                <a:latin typeface="Arial Black"/>
                <a:cs typeface="Arial Black"/>
              </a:rPr>
              <a:t>r</a:t>
            </a:r>
            <a:r>
              <a:rPr sz="2400" dirty="0">
                <a:latin typeface="Arial Black"/>
                <a:cs typeface="Arial Black"/>
              </a:rPr>
              <a:t>o</a:t>
            </a:r>
            <a:r>
              <a:rPr sz="2400" spc="-10" dirty="0">
                <a:latin typeface="Arial Black"/>
                <a:cs typeface="Arial Black"/>
              </a:rPr>
              <a:t>d</a:t>
            </a:r>
            <a:r>
              <a:rPr sz="2400" dirty="0">
                <a:latin typeface="Arial Black"/>
                <a:cs typeface="Arial Black"/>
              </a:rPr>
              <a:t>u</a:t>
            </a:r>
            <a:r>
              <a:rPr sz="2400" spc="-10" dirty="0">
                <a:latin typeface="Arial Black"/>
                <a:cs typeface="Arial Black"/>
              </a:rPr>
              <a:t>c</a:t>
            </a:r>
            <a:r>
              <a:rPr sz="2400" dirty="0">
                <a:latin typeface="Arial Black"/>
                <a:cs typeface="Arial Black"/>
              </a:rPr>
              <a:t>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76425"/>
            <a:ext cx="8263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6285" algn="l"/>
                <a:tab pos="4654550" algn="l"/>
              </a:tabLst>
            </a:pPr>
            <a:r>
              <a:rPr sz="28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REAL</a:t>
            </a:r>
            <a:r>
              <a:rPr sz="2800" b="1" u="heavy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LIFE	Application</a:t>
            </a:r>
            <a:r>
              <a:rPr sz="2800" b="1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Of	Negative</a:t>
            </a:r>
            <a:r>
              <a:rPr sz="28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Correlation: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3561" y="30487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1714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171450" y="457200"/>
                </a:lnTo>
                <a:lnTo>
                  <a:pt x="171450" y="114300"/>
                </a:lnTo>
                <a:close/>
              </a:path>
              <a:path w="228600" h="457200">
                <a:moveTo>
                  <a:pt x="114300" y="0"/>
                </a:moveTo>
                <a:lnTo>
                  <a:pt x="0" y="114300"/>
                </a:lnTo>
                <a:lnTo>
                  <a:pt x="2286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3561" y="30487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114300"/>
                </a:moveTo>
                <a:lnTo>
                  <a:pt x="114300" y="0"/>
                </a:lnTo>
                <a:lnTo>
                  <a:pt x="228600" y="114300"/>
                </a:lnTo>
                <a:lnTo>
                  <a:pt x="171450" y="114300"/>
                </a:lnTo>
                <a:lnTo>
                  <a:pt x="171450" y="457200"/>
                </a:lnTo>
                <a:lnTo>
                  <a:pt x="57150" y="457200"/>
                </a:lnTo>
                <a:lnTo>
                  <a:pt x="57150" y="1143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961" y="53347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1714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171450" y="457200"/>
                </a:lnTo>
                <a:lnTo>
                  <a:pt x="171450" y="114300"/>
                </a:lnTo>
                <a:close/>
              </a:path>
              <a:path w="228600" h="457200">
                <a:moveTo>
                  <a:pt x="114300" y="0"/>
                </a:moveTo>
                <a:lnTo>
                  <a:pt x="0" y="114300"/>
                </a:lnTo>
                <a:lnTo>
                  <a:pt x="2286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961" y="53347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114300"/>
                </a:moveTo>
                <a:lnTo>
                  <a:pt x="114300" y="0"/>
                </a:lnTo>
                <a:lnTo>
                  <a:pt x="228600" y="114300"/>
                </a:lnTo>
                <a:lnTo>
                  <a:pt x="171450" y="114300"/>
                </a:lnTo>
                <a:lnTo>
                  <a:pt x="171450" y="457200"/>
                </a:lnTo>
                <a:lnTo>
                  <a:pt x="57150" y="457200"/>
                </a:lnTo>
                <a:lnTo>
                  <a:pt x="57150" y="1143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761" y="44965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1714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171450" y="457200"/>
                </a:lnTo>
                <a:lnTo>
                  <a:pt x="171450" y="114300"/>
                </a:lnTo>
                <a:close/>
              </a:path>
              <a:path w="228600" h="457200">
                <a:moveTo>
                  <a:pt x="114300" y="0"/>
                </a:moveTo>
                <a:lnTo>
                  <a:pt x="0" y="114300"/>
                </a:lnTo>
                <a:lnTo>
                  <a:pt x="2286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761" y="44965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114300"/>
                </a:moveTo>
                <a:lnTo>
                  <a:pt x="114300" y="0"/>
                </a:lnTo>
                <a:lnTo>
                  <a:pt x="228600" y="114300"/>
                </a:lnTo>
                <a:lnTo>
                  <a:pt x="171450" y="114300"/>
                </a:lnTo>
                <a:lnTo>
                  <a:pt x="171450" y="457200"/>
                </a:lnTo>
                <a:lnTo>
                  <a:pt x="57150" y="457200"/>
                </a:lnTo>
                <a:lnTo>
                  <a:pt x="57150" y="1143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761" y="3886961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71450" y="114300"/>
                </a:moveTo>
                <a:lnTo>
                  <a:pt x="57150" y="114300"/>
                </a:lnTo>
                <a:lnTo>
                  <a:pt x="57150" y="381000"/>
                </a:lnTo>
                <a:lnTo>
                  <a:pt x="171450" y="381000"/>
                </a:lnTo>
                <a:lnTo>
                  <a:pt x="171450" y="114300"/>
                </a:lnTo>
                <a:close/>
              </a:path>
              <a:path w="228600" h="381000">
                <a:moveTo>
                  <a:pt x="114300" y="0"/>
                </a:moveTo>
                <a:lnTo>
                  <a:pt x="0" y="114300"/>
                </a:lnTo>
                <a:lnTo>
                  <a:pt x="2286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761" y="3886961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114300"/>
                </a:moveTo>
                <a:lnTo>
                  <a:pt x="114300" y="0"/>
                </a:lnTo>
                <a:lnTo>
                  <a:pt x="228600" y="114300"/>
                </a:lnTo>
                <a:lnTo>
                  <a:pt x="171450" y="114300"/>
                </a:lnTo>
                <a:lnTo>
                  <a:pt x="171450" y="381000"/>
                </a:lnTo>
                <a:lnTo>
                  <a:pt x="57150" y="381000"/>
                </a:lnTo>
                <a:lnTo>
                  <a:pt x="57150" y="1143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2561" y="46489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2561" y="46489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5561" y="53347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5561" y="53347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3161" y="38869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38869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5761" y="31249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761" y="31249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494" y="36702"/>
            <a:ext cx="2762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Appl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2209800"/>
            <a:ext cx="59436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4600" y="1828761"/>
            <a:ext cx="1143000" cy="935990"/>
          </a:xfrm>
          <a:custGeom>
            <a:avLst/>
            <a:gdLst/>
            <a:ahLst/>
            <a:cxnLst/>
            <a:rect l="l" t="t" r="r" b="b"/>
            <a:pathLst>
              <a:path w="1143000" h="935989">
                <a:moveTo>
                  <a:pt x="0" y="935520"/>
                </a:moveTo>
                <a:lnTo>
                  <a:pt x="1143000" y="935520"/>
                </a:lnTo>
                <a:lnTo>
                  <a:pt x="1143000" y="0"/>
                </a:lnTo>
                <a:lnTo>
                  <a:pt x="0" y="0"/>
                </a:lnTo>
                <a:lnTo>
                  <a:pt x="0" y="93552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7600" y="1828761"/>
            <a:ext cx="1143000" cy="935990"/>
          </a:xfrm>
          <a:custGeom>
            <a:avLst/>
            <a:gdLst/>
            <a:ahLst/>
            <a:cxnLst/>
            <a:rect l="l" t="t" r="r" b="b"/>
            <a:pathLst>
              <a:path w="1143000" h="935989">
                <a:moveTo>
                  <a:pt x="0" y="935520"/>
                </a:moveTo>
                <a:lnTo>
                  <a:pt x="1143000" y="935520"/>
                </a:lnTo>
                <a:lnTo>
                  <a:pt x="1143000" y="0"/>
                </a:lnTo>
                <a:lnTo>
                  <a:pt x="0" y="0"/>
                </a:lnTo>
                <a:lnTo>
                  <a:pt x="0" y="93552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2764269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30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7600" y="2764269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30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4600" y="3080118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7600" y="3080118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4600" y="3395840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3395840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4600" y="3711562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67600" y="3711562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4600" y="4027284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7600" y="4027284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4600" y="4343006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7600" y="4343006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4600" y="4658728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7600" y="4658728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4600" y="4974450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7600" y="4974450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0" y="5290248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7600" y="5290248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4600" y="5605995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67600" y="5605995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4600" y="5921730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7600" y="5921730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24600" y="6237465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6237465"/>
            <a:ext cx="1143000" cy="316230"/>
          </a:xfrm>
          <a:custGeom>
            <a:avLst/>
            <a:gdLst/>
            <a:ahLst/>
            <a:cxnLst/>
            <a:rect l="l" t="t" r="r" b="b"/>
            <a:pathLst>
              <a:path w="1143000" h="316229">
                <a:moveTo>
                  <a:pt x="0" y="315734"/>
                </a:moveTo>
                <a:lnTo>
                  <a:pt x="1143000" y="315734"/>
                </a:lnTo>
                <a:lnTo>
                  <a:pt x="1143000" y="0"/>
                </a:lnTo>
                <a:lnTo>
                  <a:pt x="0" y="0"/>
                </a:lnTo>
                <a:lnTo>
                  <a:pt x="0" y="31573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12789" y="1810258"/>
            <a:ext cx="17392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Temperatu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Sales  </a:t>
            </a:r>
            <a:r>
              <a:rPr sz="1800" dirty="0">
                <a:latin typeface="Arial"/>
                <a:cs typeface="Arial"/>
              </a:rPr>
              <a:t>re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12789" y="2704465"/>
            <a:ext cx="775335" cy="3815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Arial"/>
                <a:cs typeface="Arial"/>
              </a:rPr>
              <a:t>17.2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22.6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18.1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23.4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25.1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19.4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22.1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18.5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15.2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40" dirty="0">
                <a:latin typeface="Arial"/>
                <a:cs typeface="Arial"/>
              </a:rPr>
              <a:t>11.9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16.4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14.2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˚C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56169" y="2704465"/>
            <a:ext cx="531495" cy="3815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latin typeface="Arial"/>
                <a:cs typeface="Arial"/>
              </a:rPr>
              <a:t>$408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$445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Arial"/>
                <a:cs typeface="Arial"/>
              </a:rPr>
              <a:t>$421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$544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Arial"/>
                <a:cs typeface="Arial"/>
              </a:rPr>
              <a:t>$614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$412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$522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Arial"/>
                <a:cs typeface="Arial"/>
              </a:rPr>
              <a:t>$406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$332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$185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$325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Arial"/>
                <a:cs typeface="Arial"/>
              </a:rPr>
              <a:t>$215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40" y="1779778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##Temperature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90901" y="1779778"/>
            <a:ext cx="1701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--- </a:t>
            </a:r>
            <a:r>
              <a:rPr sz="1800" spc="-5" dirty="0">
                <a:latin typeface="Arial"/>
                <a:cs typeface="Arial"/>
              </a:rPr>
              <a:t>Sales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Income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10561" y="1677161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28600" y="152400"/>
                </a:moveTo>
                <a:lnTo>
                  <a:pt x="76200" y="152400"/>
                </a:lnTo>
                <a:lnTo>
                  <a:pt x="76200" y="381000"/>
                </a:lnTo>
                <a:lnTo>
                  <a:pt x="228600" y="381000"/>
                </a:lnTo>
                <a:lnTo>
                  <a:pt x="228600" y="152400"/>
                </a:lnTo>
                <a:close/>
              </a:path>
              <a:path w="304800" h="381000">
                <a:moveTo>
                  <a:pt x="152400" y="0"/>
                </a:moveTo>
                <a:lnTo>
                  <a:pt x="0" y="152400"/>
                </a:lnTo>
                <a:lnTo>
                  <a:pt x="3048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10561" y="1677161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152400"/>
                </a:moveTo>
                <a:lnTo>
                  <a:pt x="152400" y="0"/>
                </a:lnTo>
                <a:lnTo>
                  <a:pt x="304800" y="152400"/>
                </a:lnTo>
                <a:lnTo>
                  <a:pt x="228600" y="152400"/>
                </a:lnTo>
                <a:lnTo>
                  <a:pt x="228600" y="381000"/>
                </a:lnTo>
                <a:lnTo>
                  <a:pt x="76200" y="381000"/>
                </a:lnTo>
                <a:lnTo>
                  <a:pt x="76200" y="1524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761" y="1677161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28600" y="152400"/>
                </a:moveTo>
                <a:lnTo>
                  <a:pt x="76200" y="152400"/>
                </a:lnTo>
                <a:lnTo>
                  <a:pt x="76200" y="381000"/>
                </a:lnTo>
                <a:lnTo>
                  <a:pt x="228600" y="381000"/>
                </a:lnTo>
                <a:lnTo>
                  <a:pt x="228600" y="152400"/>
                </a:lnTo>
                <a:close/>
              </a:path>
              <a:path w="304800" h="381000">
                <a:moveTo>
                  <a:pt x="152400" y="0"/>
                </a:moveTo>
                <a:lnTo>
                  <a:pt x="0" y="152400"/>
                </a:lnTo>
                <a:lnTo>
                  <a:pt x="3048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761" y="1677161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152400"/>
                </a:moveTo>
                <a:lnTo>
                  <a:pt x="152400" y="0"/>
                </a:lnTo>
                <a:lnTo>
                  <a:pt x="304800" y="152400"/>
                </a:lnTo>
                <a:lnTo>
                  <a:pt x="228600" y="152400"/>
                </a:lnTo>
                <a:lnTo>
                  <a:pt x="228600" y="381000"/>
                </a:lnTo>
                <a:lnTo>
                  <a:pt x="76200" y="381000"/>
                </a:lnTo>
                <a:lnTo>
                  <a:pt x="76200" y="1524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2667000"/>
            <a:ext cx="59436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930349"/>
            <a:ext cx="5444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On a scatter </a:t>
            </a:r>
            <a:r>
              <a:rPr sz="2400" spc="-5" dirty="0">
                <a:latin typeface="Arial"/>
                <a:cs typeface="Arial"/>
              </a:rPr>
              <a:t>plot, here </a:t>
            </a:r>
            <a:r>
              <a:rPr sz="2400" dirty="0">
                <a:latin typeface="Arial"/>
                <a:cs typeface="Arial"/>
              </a:rPr>
              <a:t>is the same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0" y="3124200"/>
            <a:ext cx="1905000" cy="23088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 marR="12763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So, </a:t>
            </a:r>
            <a:r>
              <a:rPr sz="2400" spc="-1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 </a:t>
            </a:r>
            <a:r>
              <a:rPr sz="2400" dirty="0">
                <a:latin typeface="Arial"/>
                <a:cs typeface="Arial"/>
              </a:rPr>
              <a:t>see </a:t>
            </a:r>
            <a:r>
              <a:rPr sz="2400" spc="-5" dirty="0">
                <a:latin typeface="Arial"/>
                <a:cs typeface="Arial"/>
              </a:rPr>
              <a:t>that  more sales  occur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during  warmer  weather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931873"/>
            <a:ext cx="2207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##amount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exercise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2401" y="1931873"/>
            <a:ext cx="147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---- % </a:t>
            </a:r>
            <a:r>
              <a:rPr sz="1800" spc="-5" dirty="0">
                <a:latin typeface="Arial"/>
                <a:cs typeface="Arial"/>
              </a:rPr>
              <a:t>body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9555" y="4114800"/>
            <a:ext cx="766445" cy="766445"/>
          </a:xfrm>
          <a:custGeom>
            <a:avLst/>
            <a:gdLst/>
            <a:ahLst/>
            <a:cxnLst/>
            <a:rect l="l" t="t" r="r" b="b"/>
            <a:pathLst>
              <a:path w="766444" h="766445">
                <a:moveTo>
                  <a:pt x="748688" y="17756"/>
                </a:moveTo>
                <a:lnTo>
                  <a:pt x="736620" y="20934"/>
                </a:lnTo>
                <a:lnTo>
                  <a:pt x="0" y="757555"/>
                </a:lnTo>
                <a:lnTo>
                  <a:pt x="8889" y="766444"/>
                </a:lnTo>
                <a:lnTo>
                  <a:pt x="745510" y="29824"/>
                </a:lnTo>
                <a:lnTo>
                  <a:pt x="748688" y="17756"/>
                </a:lnTo>
                <a:close/>
              </a:path>
              <a:path w="766444" h="766445">
                <a:moveTo>
                  <a:pt x="765278" y="4444"/>
                </a:moveTo>
                <a:lnTo>
                  <a:pt x="753109" y="4444"/>
                </a:lnTo>
                <a:lnTo>
                  <a:pt x="762000" y="13335"/>
                </a:lnTo>
                <a:lnTo>
                  <a:pt x="745510" y="29824"/>
                </a:lnTo>
                <a:lnTo>
                  <a:pt x="728980" y="92582"/>
                </a:lnTo>
                <a:lnTo>
                  <a:pt x="728090" y="96012"/>
                </a:lnTo>
                <a:lnTo>
                  <a:pt x="730122" y="99441"/>
                </a:lnTo>
                <a:lnTo>
                  <a:pt x="736853" y="101218"/>
                </a:lnTo>
                <a:lnTo>
                  <a:pt x="740409" y="99187"/>
                </a:lnTo>
                <a:lnTo>
                  <a:pt x="765278" y="4444"/>
                </a:lnTo>
                <a:close/>
              </a:path>
              <a:path w="766444" h="766445">
                <a:moveTo>
                  <a:pt x="766444" y="0"/>
                </a:moveTo>
                <a:lnTo>
                  <a:pt x="667257" y="26035"/>
                </a:lnTo>
                <a:lnTo>
                  <a:pt x="665226" y="29591"/>
                </a:lnTo>
                <a:lnTo>
                  <a:pt x="666114" y="33019"/>
                </a:lnTo>
                <a:lnTo>
                  <a:pt x="667003" y="36322"/>
                </a:lnTo>
                <a:lnTo>
                  <a:pt x="670432" y="38354"/>
                </a:lnTo>
                <a:lnTo>
                  <a:pt x="736620" y="20934"/>
                </a:lnTo>
                <a:lnTo>
                  <a:pt x="753109" y="4444"/>
                </a:lnTo>
                <a:lnTo>
                  <a:pt x="765278" y="4444"/>
                </a:lnTo>
                <a:lnTo>
                  <a:pt x="766444" y="0"/>
                </a:lnTo>
                <a:close/>
              </a:path>
              <a:path w="766444" h="766445">
                <a:moveTo>
                  <a:pt x="755903" y="7238"/>
                </a:moveTo>
                <a:lnTo>
                  <a:pt x="751458" y="7238"/>
                </a:lnTo>
                <a:lnTo>
                  <a:pt x="759206" y="14986"/>
                </a:lnTo>
                <a:lnTo>
                  <a:pt x="748688" y="17756"/>
                </a:lnTo>
                <a:lnTo>
                  <a:pt x="745510" y="29824"/>
                </a:lnTo>
                <a:lnTo>
                  <a:pt x="762000" y="13335"/>
                </a:lnTo>
                <a:lnTo>
                  <a:pt x="755903" y="7238"/>
                </a:lnTo>
                <a:close/>
              </a:path>
              <a:path w="766444" h="766445">
                <a:moveTo>
                  <a:pt x="753109" y="4444"/>
                </a:moveTo>
                <a:lnTo>
                  <a:pt x="736620" y="20934"/>
                </a:lnTo>
                <a:lnTo>
                  <a:pt x="748688" y="17756"/>
                </a:lnTo>
                <a:lnTo>
                  <a:pt x="751458" y="7238"/>
                </a:lnTo>
                <a:lnTo>
                  <a:pt x="755903" y="7238"/>
                </a:lnTo>
                <a:lnTo>
                  <a:pt x="753109" y="4444"/>
                </a:lnTo>
                <a:close/>
              </a:path>
              <a:path w="766444" h="766445">
                <a:moveTo>
                  <a:pt x="751458" y="7238"/>
                </a:moveTo>
                <a:lnTo>
                  <a:pt x="748688" y="17756"/>
                </a:lnTo>
                <a:lnTo>
                  <a:pt x="759206" y="14986"/>
                </a:lnTo>
                <a:lnTo>
                  <a:pt x="751458" y="7238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3048000"/>
            <a:ext cx="1371600" cy="2185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9400" y="2667000"/>
            <a:ext cx="771525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0600" y="2057400"/>
            <a:ext cx="3733800" cy="411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42228" y="6505143"/>
            <a:ext cx="186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Hours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exercise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9800" y="6350533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825880" y="0"/>
                </a:moveTo>
                <a:lnTo>
                  <a:pt x="821944" y="1015"/>
                </a:lnTo>
                <a:lnTo>
                  <a:pt x="818388" y="7061"/>
                </a:lnTo>
                <a:lnTo>
                  <a:pt x="819403" y="10960"/>
                </a:lnTo>
                <a:lnTo>
                  <a:pt x="878355" y="45438"/>
                </a:lnTo>
                <a:lnTo>
                  <a:pt x="901826" y="45478"/>
                </a:lnTo>
                <a:lnTo>
                  <a:pt x="901826" y="58178"/>
                </a:lnTo>
                <a:lnTo>
                  <a:pt x="878261" y="58178"/>
                </a:lnTo>
                <a:lnTo>
                  <a:pt x="819276" y="92417"/>
                </a:lnTo>
                <a:lnTo>
                  <a:pt x="818260" y="96304"/>
                </a:lnTo>
                <a:lnTo>
                  <a:pt x="821817" y="102374"/>
                </a:lnTo>
                <a:lnTo>
                  <a:pt x="825753" y="103403"/>
                </a:lnTo>
                <a:lnTo>
                  <a:pt x="828675" y="101638"/>
                </a:lnTo>
                <a:lnTo>
                  <a:pt x="903509" y="58178"/>
                </a:lnTo>
                <a:lnTo>
                  <a:pt x="901826" y="58178"/>
                </a:lnTo>
                <a:lnTo>
                  <a:pt x="903579" y="58138"/>
                </a:lnTo>
                <a:lnTo>
                  <a:pt x="914400" y="51854"/>
                </a:lnTo>
                <a:lnTo>
                  <a:pt x="825880" y="0"/>
                </a:lnTo>
                <a:close/>
              </a:path>
              <a:path w="914400" h="103504">
                <a:moveTo>
                  <a:pt x="889238" y="51806"/>
                </a:moveTo>
                <a:lnTo>
                  <a:pt x="878331" y="58138"/>
                </a:lnTo>
                <a:lnTo>
                  <a:pt x="901826" y="58178"/>
                </a:lnTo>
                <a:lnTo>
                  <a:pt x="901826" y="57315"/>
                </a:lnTo>
                <a:lnTo>
                  <a:pt x="898651" y="57315"/>
                </a:lnTo>
                <a:lnTo>
                  <a:pt x="889238" y="51806"/>
                </a:lnTo>
                <a:close/>
              </a:path>
              <a:path w="914400" h="103504">
                <a:moveTo>
                  <a:pt x="0" y="43916"/>
                </a:moveTo>
                <a:lnTo>
                  <a:pt x="0" y="56616"/>
                </a:lnTo>
                <a:lnTo>
                  <a:pt x="878331" y="58138"/>
                </a:lnTo>
                <a:lnTo>
                  <a:pt x="889238" y="51806"/>
                </a:lnTo>
                <a:lnTo>
                  <a:pt x="878355" y="45438"/>
                </a:lnTo>
                <a:lnTo>
                  <a:pt x="0" y="43916"/>
                </a:lnTo>
                <a:close/>
              </a:path>
              <a:path w="914400" h="103504">
                <a:moveTo>
                  <a:pt x="898651" y="46342"/>
                </a:moveTo>
                <a:lnTo>
                  <a:pt x="889238" y="51806"/>
                </a:lnTo>
                <a:lnTo>
                  <a:pt x="898651" y="57315"/>
                </a:lnTo>
                <a:lnTo>
                  <a:pt x="898651" y="46342"/>
                </a:lnTo>
                <a:close/>
              </a:path>
              <a:path w="914400" h="103504">
                <a:moveTo>
                  <a:pt x="901826" y="46342"/>
                </a:moveTo>
                <a:lnTo>
                  <a:pt x="898651" y="46342"/>
                </a:lnTo>
                <a:lnTo>
                  <a:pt x="898651" y="57315"/>
                </a:lnTo>
                <a:lnTo>
                  <a:pt x="901826" y="57315"/>
                </a:lnTo>
                <a:lnTo>
                  <a:pt x="901826" y="46342"/>
                </a:lnTo>
                <a:close/>
              </a:path>
              <a:path w="914400" h="103504">
                <a:moveTo>
                  <a:pt x="878355" y="45438"/>
                </a:moveTo>
                <a:lnTo>
                  <a:pt x="889238" y="51806"/>
                </a:lnTo>
                <a:lnTo>
                  <a:pt x="898651" y="46342"/>
                </a:lnTo>
                <a:lnTo>
                  <a:pt x="901826" y="46342"/>
                </a:lnTo>
                <a:lnTo>
                  <a:pt x="901826" y="45478"/>
                </a:lnTo>
                <a:lnTo>
                  <a:pt x="878355" y="45438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6384" y="3811523"/>
            <a:ext cx="103505" cy="990600"/>
          </a:xfrm>
          <a:custGeom>
            <a:avLst/>
            <a:gdLst/>
            <a:ahLst/>
            <a:cxnLst/>
            <a:rect l="l" t="t" r="r" b="b"/>
            <a:pathLst>
              <a:path w="103504" h="990600">
                <a:moveTo>
                  <a:pt x="51804" y="25130"/>
                </a:moveTo>
                <a:lnTo>
                  <a:pt x="45451" y="36020"/>
                </a:lnTo>
                <a:lnTo>
                  <a:pt x="45335" y="96138"/>
                </a:lnTo>
                <a:lnTo>
                  <a:pt x="43941" y="990600"/>
                </a:lnTo>
                <a:lnTo>
                  <a:pt x="56641" y="990600"/>
                </a:lnTo>
                <a:lnTo>
                  <a:pt x="58129" y="36020"/>
                </a:lnTo>
                <a:lnTo>
                  <a:pt x="51804" y="25130"/>
                </a:lnTo>
                <a:close/>
              </a:path>
              <a:path w="103504" h="990600">
                <a:moveTo>
                  <a:pt x="59147" y="12573"/>
                </a:moveTo>
                <a:lnTo>
                  <a:pt x="58165" y="12573"/>
                </a:lnTo>
                <a:lnTo>
                  <a:pt x="58151" y="36058"/>
                </a:lnTo>
                <a:lnTo>
                  <a:pt x="92455" y="95123"/>
                </a:lnTo>
                <a:lnTo>
                  <a:pt x="96392" y="96138"/>
                </a:lnTo>
                <a:lnTo>
                  <a:pt x="99313" y="94361"/>
                </a:lnTo>
                <a:lnTo>
                  <a:pt x="102362" y="92582"/>
                </a:lnTo>
                <a:lnTo>
                  <a:pt x="103377" y="88645"/>
                </a:lnTo>
                <a:lnTo>
                  <a:pt x="101652" y="85470"/>
                </a:lnTo>
                <a:lnTo>
                  <a:pt x="59147" y="12573"/>
                </a:lnTo>
                <a:close/>
              </a:path>
              <a:path w="103504" h="990600">
                <a:moveTo>
                  <a:pt x="51815" y="0"/>
                </a:moveTo>
                <a:lnTo>
                  <a:pt x="0" y="88518"/>
                </a:lnTo>
                <a:lnTo>
                  <a:pt x="1015" y="92456"/>
                </a:lnTo>
                <a:lnTo>
                  <a:pt x="7112" y="96012"/>
                </a:lnTo>
                <a:lnTo>
                  <a:pt x="11049" y="94995"/>
                </a:lnTo>
                <a:lnTo>
                  <a:pt x="45429" y="36058"/>
                </a:lnTo>
                <a:lnTo>
                  <a:pt x="45465" y="12573"/>
                </a:lnTo>
                <a:lnTo>
                  <a:pt x="59147" y="12573"/>
                </a:lnTo>
                <a:lnTo>
                  <a:pt x="51815" y="0"/>
                </a:lnTo>
                <a:close/>
              </a:path>
              <a:path w="103504" h="990600">
                <a:moveTo>
                  <a:pt x="58165" y="12573"/>
                </a:moveTo>
                <a:lnTo>
                  <a:pt x="45465" y="12573"/>
                </a:lnTo>
                <a:lnTo>
                  <a:pt x="45429" y="36058"/>
                </a:lnTo>
                <a:lnTo>
                  <a:pt x="51804" y="25130"/>
                </a:lnTo>
                <a:lnTo>
                  <a:pt x="46354" y="15748"/>
                </a:lnTo>
                <a:lnTo>
                  <a:pt x="58161" y="15748"/>
                </a:lnTo>
                <a:lnTo>
                  <a:pt x="58165" y="12573"/>
                </a:lnTo>
                <a:close/>
              </a:path>
              <a:path w="103504" h="990600">
                <a:moveTo>
                  <a:pt x="58161" y="15748"/>
                </a:moveTo>
                <a:lnTo>
                  <a:pt x="57276" y="15748"/>
                </a:lnTo>
                <a:lnTo>
                  <a:pt x="51804" y="25130"/>
                </a:lnTo>
                <a:lnTo>
                  <a:pt x="58129" y="36020"/>
                </a:lnTo>
                <a:lnTo>
                  <a:pt x="58161" y="15748"/>
                </a:lnTo>
                <a:close/>
              </a:path>
              <a:path w="103504" h="990600">
                <a:moveTo>
                  <a:pt x="57276" y="15748"/>
                </a:moveTo>
                <a:lnTo>
                  <a:pt x="46354" y="15748"/>
                </a:lnTo>
                <a:lnTo>
                  <a:pt x="51804" y="25130"/>
                </a:lnTo>
                <a:lnTo>
                  <a:pt x="57276" y="15748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40213" y="4050360"/>
            <a:ext cx="281305" cy="8655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Body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3961" y="18295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228600" y="152400"/>
                </a:moveTo>
                <a:lnTo>
                  <a:pt x="76200" y="152400"/>
                </a:lnTo>
                <a:lnTo>
                  <a:pt x="76200" y="457200"/>
                </a:lnTo>
                <a:lnTo>
                  <a:pt x="228600" y="457200"/>
                </a:lnTo>
                <a:lnTo>
                  <a:pt x="228600" y="152400"/>
                </a:lnTo>
                <a:close/>
              </a:path>
              <a:path w="304800" h="457200">
                <a:moveTo>
                  <a:pt x="152400" y="0"/>
                </a:moveTo>
                <a:lnTo>
                  <a:pt x="0" y="152400"/>
                </a:lnTo>
                <a:lnTo>
                  <a:pt x="3048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61" y="18295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152400"/>
                </a:moveTo>
                <a:lnTo>
                  <a:pt x="152400" y="0"/>
                </a:lnTo>
                <a:lnTo>
                  <a:pt x="304800" y="152400"/>
                </a:lnTo>
                <a:lnTo>
                  <a:pt x="228600" y="152400"/>
                </a:lnTo>
                <a:lnTo>
                  <a:pt x="228600" y="457200"/>
                </a:lnTo>
                <a:lnTo>
                  <a:pt x="76200" y="457200"/>
                </a:lnTo>
                <a:lnTo>
                  <a:pt x="76200" y="1524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6561" y="19057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6561" y="190576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703578"/>
            <a:ext cx="3487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Weather </a:t>
            </a:r>
            <a:r>
              <a:rPr sz="1800" spc="-5" dirty="0">
                <a:latin typeface="Arial"/>
                <a:cs typeface="Arial"/>
              </a:rPr>
              <a:t>gets so hot--- </a:t>
            </a:r>
            <a:r>
              <a:rPr sz="1800" b="1" spc="-5" dirty="0">
                <a:latin typeface="Arial"/>
                <a:cs typeface="Arial"/>
              </a:rPr>
              <a:t>sales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5236" y="2252598"/>
            <a:ext cx="244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Here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latest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graph: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4800" y="2895600"/>
            <a:ext cx="49530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7975" y="6352743"/>
            <a:ext cx="459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correlation is now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: "No Correlation" </a:t>
            </a:r>
            <a:r>
              <a:rPr sz="1800" dirty="0">
                <a:latin typeface="Arial"/>
                <a:cs typeface="Arial"/>
              </a:rPr>
              <a:t>...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800" y="4585715"/>
            <a:ext cx="1981200" cy="2272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286000"/>
            <a:ext cx="3962400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4671" y="4336160"/>
            <a:ext cx="558165" cy="972819"/>
          </a:xfrm>
          <a:custGeom>
            <a:avLst/>
            <a:gdLst/>
            <a:ahLst/>
            <a:cxnLst/>
            <a:rect l="l" t="t" r="r" b="b"/>
            <a:pathLst>
              <a:path w="558164" h="972820">
                <a:moveTo>
                  <a:pt x="368853" y="266826"/>
                </a:moveTo>
                <a:lnTo>
                  <a:pt x="116090" y="266826"/>
                </a:lnTo>
                <a:lnTo>
                  <a:pt x="325640" y="972438"/>
                </a:lnTo>
                <a:lnTo>
                  <a:pt x="557923" y="903477"/>
                </a:lnTo>
                <a:lnTo>
                  <a:pt x="368853" y="266826"/>
                </a:lnTo>
                <a:close/>
              </a:path>
              <a:path w="558164" h="972820">
                <a:moveTo>
                  <a:pt x="163334" y="0"/>
                </a:moveTo>
                <a:lnTo>
                  <a:pt x="0" y="301244"/>
                </a:lnTo>
                <a:lnTo>
                  <a:pt x="116090" y="266826"/>
                </a:lnTo>
                <a:lnTo>
                  <a:pt x="368853" y="266826"/>
                </a:lnTo>
                <a:lnTo>
                  <a:pt x="348373" y="197865"/>
                </a:lnTo>
                <a:lnTo>
                  <a:pt x="464578" y="163321"/>
                </a:lnTo>
                <a:lnTo>
                  <a:pt x="1633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671" y="4336160"/>
            <a:ext cx="558165" cy="972819"/>
          </a:xfrm>
          <a:custGeom>
            <a:avLst/>
            <a:gdLst/>
            <a:ahLst/>
            <a:cxnLst/>
            <a:rect l="l" t="t" r="r" b="b"/>
            <a:pathLst>
              <a:path w="558164" h="972820">
                <a:moveTo>
                  <a:pt x="0" y="301244"/>
                </a:moveTo>
                <a:lnTo>
                  <a:pt x="163334" y="0"/>
                </a:lnTo>
                <a:lnTo>
                  <a:pt x="464578" y="163321"/>
                </a:lnTo>
                <a:lnTo>
                  <a:pt x="348373" y="197865"/>
                </a:lnTo>
                <a:lnTo>
                  <a:pt x="557923" y="903477"/>
                </a:lnTo>
                <a:lnTo>
                  <a:pt x="325640" y="972438"/>
                </a:lnTo>
                <a:lnTo>
                  <a:pt x="116090" y="266826"/>
                </a:lnTo>
                <a:lnTo>
                  <a:pt x="0" y="301244"/>
                </a:lnTo>
                <a:close/>
              </a:path>
            </a:pathLst>
          </a:custGeom>
          <a:ln w="25400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161" y="16771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342900"/>
                </a:moveTo>
                <a:lnTo>
                  <a:pt x="0" y="342900"/>
                </a:lnTo>
                <a:lnTo>
                  <a:pt x="114300" y="457200"/>
                </a:lnTo>
                <a:lnTo>
                  <a:pt x="228600" y="342900"/>
                </a:lnTo>
                <a:close/>
              </a:path>
              <a:path w="228600" h="457200">
                <a:moveTo>
                  <a:pt x="171450" y="114300"/>
                </a:moveTo>
                <a:lnTo>
                  <a:pt x="57150" y="114300"/>
                </a:lnTo>
                <a:lnTo>
                  <a:pt x="57150" y="342900"/>
                </a:lnTo>
                <a:lnTo>
                  <a:pt x="171450" y="342900"/>
                </a:lnTo>
                <a:lnTo>
                  <a:pt x="171450" y="114300"/>
                </a:lnTo>
                <a:close/>
              </a:path>
              <a:path w="228600" h="457200">
                <a:moveTo>
                  <a:pt x="114300" y="0"/>
                </a:moveTo>
                <a:lnTo>
                  <a:pt x="0" y="114300"/>
                </a:lnTo>
                <a:lnTo>
                  <a:pt x="2286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161" y="16771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114300"/>
                </a:moveTo>
                <a:lnTo>
                  <a:pt x="114300" y="0"/>
                </a:lnTo>
                <a:lnTo>
                  <a:pt x="228600" y="114300"/>
                </a:lnTo>
                <a:lnTo>
                  <a:pt x="171450" y="114300"/>
                </a:lnTo>
                <a:lnTo>
                  <a:pt x="171450" y="342900"/>
                </a:lnTo>
                <a:lnTo>
                  <a:pt x="228600" y="342900"/>
                </a:lnTo>
                <a:lnTo>
                  <a:pt x="114300" y="457200"/>
                </a:lnTo>
                <a:lnTo>
                  <a:pt x="0" y="342900"/>
                </a:lnTo>
                <a:lnTo>
                  <a:pt x="57150" y="342900"/>
                </a:lnTo>
                <a:lnTo>
                  <a:pt x="57150" y="1143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7194" y="371982"/>
            <a:ext cx="2231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75" dirty="0"/>
              <a:t> </a:t>
            </a:r>
            <a:r>
              <a:rPr dirty="0"/>
              <a:t>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7794" y="1907870"/>
            <a:ext cx="563626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-5" dirty="0">
                <a:solidFill>
                  <a:srgbClr val="FF0000"/>
                </a:solidFill>
                <a:latin typeface="Arial"/>
                <a:cs typeface="Arial"/>
              </a:rPr>
              <a:t>Thank</a:t>
            </a:r>
            <a:r>
              <a:rPr sz="8800" b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800" b="1" spc="-220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endParaRPr sz="8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2566" y="3555857"/>
            <a:ext cx="4424582" cy="2995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678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0178" y="371982"/>
            <a:ext cx="1724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OPIC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8990" y="371982"/>
            <a:ext cx="2447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939517" y="1657083"/>
            <a:ext cx="7133110" cy="732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203" y="1650492"/>
            <a:ext cx="2540508" cy="807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361" y="1684782"/>
            <a:ext cx="7010400" cy="609600"/>
          </a:xfrm>
          <a:custGeom>
            <a:avLst/>
            <a:gdLst/>
            <a:ahLst/>
            <a:cxnLst/>
            <a:rect l="l" t="t" r="r" b="b"/>
            <a:pathLst>
              <a:path w="7010400" h="609600">
                <a:moveTo>
                  <a:pt x="6908800" y="0"/>
                </a:moveTo>
                <a:lnTo>
                  <a:pt x="101600" y="0"/>
                </a:lnTo>
                <a:lnTo>
                  <a:pt x="62054" y="7981"/>
                </a:lnTo>
                <a:lnTo>
                  <a:pt x="29759" y="29749"/>
                </a:lnTo>
                <a:lnTo>
                  <a:pt x="7984" y="62043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56"/>
                </a:lnTo>
                <a:lnTo>
                  <a:pt x="29759" y="579850"/>
                </a:lnTo>
                <a:lnTo>
                  <a:pt x="62054" y="601618"/>
                </a:lnTo>
                <a:lnTo>
                  <a:pt x="101600" y="609600"/>
                </a:lnTo>
                <a:lnTo>
                  <a:pt x="6908800" y="609600"/>
                </a:lnTo>
                <a:lnTo>
                  <a:pt x="6948356" y="601618"/>
                </a:lnTo>
                <a:lnTo>
                  <a:pt x="6980650" y="579850"/>
                </a:lnTo>
                <a:lnTo>
                  <a:pt x="7002418" y="547556"/>
                </a:lnTo>
                <a:lnTo>
                  <a:pt x="7010400" y="508000"/>
                </a:lnTo>
                <a:lnTo>
                  <a:pt x="7010400" y="101600"/>
                </a:lnTo>
                <a:lnTo>
                  <a:pt x="7002418" y="62043"/>
                </a:lnTo>
                <a:lnTo>
                  <a:pt x="6980650" y="29749"/>
                </a:lnTo>
                <a:lnTo>
                  <a:pt x="6948356" y="7981"/>
                </a:lnTo>
                <a:lnTo>
                  <a:pt x="6908800" y="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1361" y="1684782"/>
            <a:ext cx="7010400" cy="609600"/>
          </a:xfrm>
          <a:custGeom>
            <a:avLst/>
            <a:gdLst/>
            <a:ahLst/>
            <a:cxnLst/>
            <a:rect l="l" t="t" r="r" b="b"/>
            <a:pathLst>
              <a:path w="7010400" h="609600">
                <a:moveTo>
                  <a:pt x="0" y="101600"/>
                </a:moveTo>
                <a:lnTo>
                  <a:pt x="7984" y="62043"/>
                </a:lnTo>
                <a:lnTo>
                  <a:pt x="29759" y="29749"/>
                </a:lnTo>
                <a:lnTo>
                  <a:pt x="62054" y="7981"/>
                </a:lnTo>
                <a:lnTo>
                  <a:pt x="101600" y="0"/>
                </a:lnTo>
                <a:lnTo>
                  <a:pt x="6908800" y="0"/>
                </a:lnTo>
                <a:lnTo>
                  <a:pt x="6948356" y="7981"/>
                </a:lnTo>
                <a:lnTo>
                  <a:pt x="6980650" y="29749"/>
                </a:lnTo>
                <a:lnTo>
                  <a:pt x="7002418" y="62043"/>
                </a:lnTo>
                <a:lnTo>
                  <a:pt x="7010400" y="101600"/>
                </a:lnTo>
                <a:lnTo>
                  <a:pt x="7010400" y="508000"/>
                </a:lnTo>
                <a:lnTo>
                  <a:pt x="7002418" y="547556"/>
                </a:lnTo>
                <a:lnTo>
                  <a:pt x="6980650" y="579850"/>
                </a:lnTo>
                <a:lnTo>
                  <a:pt x="6948356" y="601618"/>
                </a:lnTo>
                <a:lnTo>
                  <a:pt x="6908800" y="609600"/>
                </a:lnTo>
                <a:lnTo>
                  <a:pt x="101600" y="609600"/>
                </a:lnTo>
                <a:lnTo>
                  <a:pt x="62054" y="601618"/>
                </a:lnTo>
                <a:lnTo>
                  <a:pt x="29759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350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2019" y="1677923"/>
            <a:ext cx="243687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496" y="2322576"/>
            <a:ext cx="7152132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203" y="2334767"/>
            <a:ext cx="2048256" cy="807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1361" y="2369057"/>
            <a:ext cx="7010400" cy="608330"/>
          </a:xfrm>
          <a:custGeom>
            <a:avLst/>
            <a:gdLst/>
            <a:ahLst/>
            <a:cxnLst/>
            <a:rect l="l" t="t" r="r" b="b"/>
            <a:pathLst>
              <a:path w="7010400" h="608330">
                <a:moveTo>
                  <a:pt x="6909054" y="0"/>
                </a:moveTo>
                <a:lnTo>
                  <a:pt x="101346" y="0"/>
                </a:lnTo>
                <a:lnTo>
                  <a:pt x="61898" y="7959"/>
                </a:lnTo>
                <a:lnTo>
                  <a:pt x="29684" y="29670"/>
                </a:lnTo>
                <a:lnTo>
                  <a:pt x="7964" y="61882"/>
                </a:lnTo>
                <a:lnTo>
                  <a:pt x="0" y="101345"/>
                </a:lnTo>
                <a:lnTo>
                  <a:pt x="0" y="506729"/>
                </a:lnTo>
                <a:lnTo>
                  <a:pt x="7964" y="546193"/>
                </a:lnTo>
                <a:lnTo>
                  <a:pt x="29684" y="578405"/>
                </a:lnTo>
                <a:lnTo>
                  <a:pt x="61898" y="600116"/>
                </a:lnTo>
                <a:lnTo>
                  <a:pt x="101346" y="608076"/>
                </a:lnTo>
                <a:lnTo>
                  <a:pt x="6909054" y="608076"/>
                </a:lnTo>
                <a:lnTo>
                  <a:pt x="6948517" y="600116"/>
                </a:lnTo>
                <a:lnTo>
                  <a:pt x="6980729" y="578405"/>
                </a:lnTo>
                <a:lnTo>
                  <a:pt x="7002440" y="546193"/>
                </a:lnTo>
                <a:lnTo>
                  <a:pt x="7010400" y="506729"/>
                </a:lnTo>
                <a:lnTo>
                  <a:pt x="7010400" y="101345"/>
                </a:lnTo>
                <a:lnTo>
                  <a:pt x="7002440" y="61882"/>
                </a:lnTo>
                <a:lnTo>
                  <a:pt x="6980729" y="29670"/>
                </a:lnTo>
                <a:lnTo>
                  <a:pt x="6948517" y="7959"/>
                </a:lnTo>
                <a:lnTo>
                  <a:pt x="6909054" y="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1361" y="2369057"/>
            <a:ext cx="7010400" cy="608330"/>
          </a:xfrm>
          <a:custGeom>
            <a:avLst/>
            <a:gdLst/>
            <a:ahLst/>
            <a:cxnLst/>
            <a:rect l="l" t="t" r="r" b="b"/>
            <a:pathLst>
              <a:path w="7010400" h="608330">
                <a:moveTo>
                  <a:pt x="0" y="101345"/>
                </a:moveTo>
                <a:lnTo>
                  <a:pt x="7964" y="61882"/>
                </a:lnTo>
                <a:lnTo>
                  <a:pt x="29684" y="29670"/>
                </a:lnTo>
                <a:lnTo>
                  <a:pt x="61898" y="7959"/>
                </a:lnTo>
                <a:lnTo>
                  <a:pt x="101346" y="0"/>
                </a:lnTo>
                <a:lnTo>
                  <a:pt x="6909054" y="0"/>
                </a:lnTo>
                <a:lnTo>
                  <a:pt x="6948517" y="7959"/>
                </a:lnTo>
                <a:lnTo>
                  <a:pt x="6980729" y="29670"/>
                </a:lnTo>
                <a:lnTo>
                  <a:pt x="7002440" y="61882"/>
                </a:lnTo>
                <a:lnTo>
                  <a:pt x="7010400" y="101345"/>
                </a:lnTo>
                <a:lnTo>
                  <a:pt x="7010400" y="506729"/>
                </a:lnTo>
                <a:lnTo>
                  <a:pt x="7002440" y="546193"/>
                </a:lnTo>
                <a:lnTo>
                  <a:pt x="6980729" y="578405"/>
                </a:lnTo>
                <a:lnTo>
                  <a:pt x="6948517" y="600116"/>
                </a:lnTo>
                <a:lnTo>
                  <a:pt x="6909054" y="608076"/>
                </a:lnTo>
                <a:lnTo>
                  <a:pt x="101346" y="608076"/>
                </a:lnTo>
                <a:lnTo>
                  <a:pt x="61898" y="600116"/>
                </a:lnTo>
                <a:lnTo>
                  <a:pt x="29684" y="578405"/>
                </a:lnTo>
                <a:lnTo>
                  <a:pt x="7964" y="546193"/>
                </a:lnTo>
                <a:lnTo>
                  <a:pt x="0" y="506729"/>
                </a:lnTo>
                <a:lnTo>
                  <a:pt x="0" y="101345"/>
                </a:lnTo>
                <a:close/>
              </a:path>
            </a:pathLst>
          </a:custGeom>
          <a:ln w="350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019" y="2360676"/>
            <a:ext cx="1944624" cy="704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7260" y="3022092"/>
            <a:ext cx="7117080" cy="7147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0203" y="3017520"/>
            <a:ext cx="3767328" cy="8077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3051048"/>
            <a:ext cx="7010400" cy="608330"/>
          </a:xfrm>
          <a:custGeom>
            <a:avLst/>
            <a:gdLst/>
            <a:ahLst/>
            <a:cxnLst/>
            <a:rect l="l" t="t" r="r" b="b"/>
            <a:pathLst>
              <a:path w="7010400" h="608329">
                <a:moveTo>
                  <a:pt x="6909054" y="0"/>
                </a:moveTo>
                <a:lnTo>
                  <a:pt x="101346" y="0"/>
                </a:lnTo>
                <a:lnTo>
                  <a:pt x="61898" y="7959"/>
                </a:lnTo>
                <a:lnTo>
                  <a:pt x="29684" y="29670"/>
                </a:lnTo>
                <a:lnTo>
                  <a:pt x="7964" y="61882"/>
                </a:lnTo>
                <a:lnTo>
                  <a:pt x="0" y="101346"/>
                </a:lnTo>
                <a:lnTo>
                  <a:pt x="0" y="506729"/>
                </a:lnTo>
                <a:lnTo>
                  <a:pt x="7964" y="546193"/>
                </a:lnTo>
                <a:lnTo>
                  <a:pt x="29684" y="578405"/>
                </a:lnTo>
                <a:lnTo>
                  <a:pt x="61898" y="600116"/>
                </a:lnTo>
                <a:lnTo>
                  <a:pt x="101346" y="608076"/>
                </a:lnTo>
                <a:lnTo>
                  <a:pt x="6909054" y="608076"/>
                </a:lnTo>
                <a:lnTo>
                  <a:pt x="6948517" y="600116"/>
                </a:lnTo>
                <a:lnTo>
                  <a:pt x="6980729" y="578405"/>
                </a:lnTo>
                <a:lnTo>
                  <a:pt x="7002440" y="546193"/>
                </a:lnTo>
                <a:lnTo>
                  <a:pt x="7010400" y="506729"/>
                </a:lnTo>
                <a:lnTo>
                  <a:pt x="7010400" y="101346"/>
                </a:lnTo>
                <a:lnTo>
                  <a:pt x="7002440" y="61882"/>
                </a:lnTo>
                <a:lnTo>
                  <a:pt x="6980729" y="29670"/>
                </a:lnTo>
                <a:lnTo>
                  <a:pt x="6948517" y="7959"/>
                </a:lnTo>
                <a:lnTo>
                  <a:pt x="6909054" y="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2019" y="3044951"/>
            <a:ext cx="3663696" cy="7025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496" y="3688079"/>
            <a:ext cx="7152132" cy="7513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0203" y="3700271"/>
            <a:ext cx="4085844" cy="8077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1361" y="3734561"/>
            <a:ext cx="7010400" cy="609600"/>
          </a:xfrm>
          <a:custGeom>
            <a:avLst/>
            <a:gdLst/>
            <a:ahLst/>
            <a:cxnLst/>
            <a:rect l="l" t="t" r="r" b="b"/>
            <a:pathLst>
              <a:path w="7010400" h="609600">
                <a:moveTo>
                  <a:pt x="6908800" y="0"/>
                </a:moveTo>
                <a:lnTo>
                  <a:pt x="101600" y="0"/>
                </a:lnTo>
                <a:lnTo>
                  <a:pt x="62054" y="7981"/>
                </a:lnTo>
                <a:lnTo>
                  <a:pt x="29759" y="29749"/>
                </a:lnTo>
                <a:lnTo>
                  <a:pt x="7984" y="62043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56"/>
                </a:lnTo>
                <a:lnTo>
                  <a:pt x="29759" y="579850"/>
                </a:lnTo>
                <a:lnTo>
                  <a:pt x="62054" y="601618"/>
                </a:lnTo>
                <a:lnTo>
                  <a:pt x="101600" y="609600"/>
                </a:lnTo>
                <a:lnTo>
                  <a:pt x="6908800" y="609600"/>
                </a:lnTo>
                <a:lnTo>
                  <a:pt x="6948356" y="601618"/>
                </a:lnTo>
                <a:lnTo>
                  <a:pt x="6980650" y="579850"/>
                </a:lnTo>
                <a:lnTo>
                  <a:pt x="7002418" y="547556"/>
                </a:lnTo>
                <a:lnTo>
                  <a:pt x="7010400" y="508000"/>
                </a:lnTo>
                <a:lnTo>
                  <a:pt x="7010400" y="101600"/>
                </a:lnTo>
                <a:lnTo>
                  <a:pt x="7002418" y="62043"/>
                </a:lnTo>
                <a:lnTo>
                  <a:pt x="6980650" y="29749"/>
                </a:lnTo>
                <a:lnTo>
                  <a:pt x="6948356" y="7981"/>
                </a:lnTo>
                <a:lnTo>
                  <a:pt x="6908800" y="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1361" y="3734561"/>
            <a:ext cx="7010400" cy="609600"/>
          </a:xfrm>
          <a:custGeom>
            <a:avLst/>
            <a:gdLst/>
            <a:ahLst/>
            <a:cxnLst/>
            <a:rect l="l" t="t" r="r" b="b"/>
            <a:pathLst>
              <a:path w="7010400" h="609600">
                <a:moveTo>
                  <a:pt x="0" y="101600"/>
                </a:moveTo>
                <a:lnTo>
                  <a:pt x="7984" y="62043"/>
                </a:lnTo>
                <a:lnTo>
                  <a:pt x="29759" y="29749"/>
                </a:lnTo>
                <a:lnTo>
                  <a:pt x="62054" y="7981"/>
                </a:lnTo>
                <a:lnTo>
                  <a:pt x="101600" y="0"/>
                </a:lnTo>
                <a:lnTo>
                  <a:pt x="6908800" y="0"/>
                </a:lnTo>
                <a:lnTo>
                  <a:pt x="6948356" y="7981"/>
                </a:lnTo>
                <a:lnTo>
                  <a:pt x="6980650" y="29749"/>
                </a:lnTo>
                <a:lnTo>
                  <a:pt x="7002418" y="62043"/>
                </a:lnTo>
                <a:lnTo>
                  <a:pt x="7010400" y="101600"/>
                </a:lnTo>
                <a:lnTo>
                  <a:pt x="7010400" y="508000"/>
                </a:lnTo>
                <a:lnTo>
                  <a:pt x="7002418" y="547556"/>
                </a:lnTo>
                <a:lnTo>
                  <a:pt x="6980650" y="579850"/>
                </a:lnTo>
                <a:lnTo>
                  <a:pt x="6948356" y="601618"/>
                </a:lnTo>
                <a:lnTo>
                  <a:pt x="6908800" y="609600"/>
                </a:lnTo>
                <a:lnTo>
                  <a:pt x="101600" y="609600"/>
                </a:lnTo>
                <a:lnTo>
                  <a:pt x="62054" y="601618"/>
                </a:lnTo>
                <a:lnTo>
                  <a:pt x="29759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350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2019" y="3727703"/>
            <a:ext cx="3982211" cy="7040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0496" y="4372355"/>
            <a:ext cx="7152132" cy="749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300" y="4389120"/>
            <a:ext cx="5474208" cy="771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1361" y="4418838"/>
            <a:ext cx="7010400" cy="608330"/>
          </a:xfrm>
          <a:custGeom>
            <a:avLst/>
            <a:gdLst/>
            <a:ahLst/>
            <a:cxnLst/>
            <a:rect l="l" t="t" r="r" b="b"/>
            <a:pathLst>
              <a:path w="7010400" h="608329">
                <a:moveTo>
                  <a:pt x="6909054" y="0"/>
                </a:moveTo>
                <a:lnTo>
                  <a:pt x="101346" y="0"/>
                </a:lnTo>
                <a:lnTo>
                  <a:pt x="61898" y="7959"/>
                </a:lnTo>
                <a:lnTo>
                  <a:pt x="29684" y="29670"/>
                </a:lnTo>
                <a:lnTo>
                  <a:pt x="7964" y="61882"/>
                </a:lnTo>
                <a:lnTo>
                  <a:pt x="0" y="101345"/>
                </a:lnTo>
                <a:lnTo>
                  <a:pt x="0" y="506730"/>
                </a:lnTo>
                <a:lnTo>
                  <a:pt x="7964" y="546193"/>
                </a:lnTo>
                <a:lnTo>
                  <a:pt x="29684" y="578405"/>
                </a:lnTo>
                <a:lnTo>
                  <a:pt x="61898" y="600116"/>
                </a:lnTo>
                <a:lnTo>
                  <a:pt x="101346" y="608076"/>
                </a:lnTo>
                <a:lnTo>
                  <a:pt x="6909054" y="608076"/>
                </a:lnTo>
                <a:lnTo>
                  <a:pt x="6948517" y="600116"/>
                </a:lnTo>
                <a:lnTo>
                  <a:pt x="6980729" y="578405"/>
                </a:lnTo>
                <a:lnTo>
                  <a:pt x="7002440" y="546193"/>
                </a:lnTo>
                <a:lnTo>
                  <a:pt x="7010400" y="506730"/>
                </a:lnTo>
                <a:lnTo>
                  <a:pt x="7010400" y="101345"/>
                </a:lnTo>
                <a:lnTo>
                  <a:pt x="7002440" y="61882"/>
                </a:lnTo>
                <a:lnTo>
                  <a:pt x="6980729" y="29670"/>
                </a:lnTo>
                <a:lnTo>
                  <a:pt x="6948517" y="7959"/>
                </a:lnTo>
                <a:lnTo>
                  <a:pt x="6909054" y="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1361" y="4418838"/>
            <a:ext cx="7010400" cy="608330"/>
          </a:xfrm>
          <a:custGeom>
            <a:avLst/>
            <a:gdLst/>
            <a:ahLst/>
            <a:cxnLst/>
            <a:rect l="l" t="t" r="r" b="b"/>
            <a:pathLst>
              <a:path w="7010400" h="608329">
                <a:moveTo>
                  <a:pt x="0" y="101345"/>
                </a:moveTo>
                <a:lnTo>
                  <a:pt x="7964" y="61882"/>
                </a:lnTo>
                <a:lnTo>
                  <a:pt x="29684" y="29670"/>
                </a:lnTo>
                <a:lnTo>
                  <a:pt x="61898" y="7959"/>
                </a:lnTo>
                <a:lnTo>
                  <a:pt x="101346" y="0"/>
                </a:lnTo>
                <a:lnTo>
                  <a:pt x="6909054" y="0"/>
                </a:lnTo>
                <a:lnTo>
                  <a:pt x="6948517" y="7959"/>
                </a:lnTo>
                <a:lnTo>
                  <a:pt x="6980729" y="29670"/>
                </a:lnTo>
                <a:lnTo>
                  <a:pt x="7002440" y="61882"/>
                </a:lnTo>
                <a:lnTo>
                  <a:pt x="7010400" y="101345"/>
                </a:lnTo>
                <a:lnTo>
                  <a:pt x="7010400" y="506730"/>
                </a:lnTo>
                <a:lnTo>
                  <a:pt x="7002440" y="546193"/>
                </a:lnTo>
                <a:lnTo>
                  <a:pt x="6980729" y="578405"/>
                </a:lnTo>
                <a:lnTo>
                  <a:pt x="6948517" y="600116"/>
                </a:lnTo>
                <a:lnTo>
                  <a:pt x="6909054" y="608076"/>
                </a:lnTo>
                <a:lnTo>
                  <a:pt x="101346" y="608076"/>
                </a:lnTo>
                <a:lnTo>
                  <a:pt x="61898" y="600116"/>
                </a:lnTo>
                <a:lnTo>
                  <a:pt x="29684" y="578405"/>
                </a:lnTo>
                <a:lnTo>
                  <a:pt x="7964" y="546193"/>
                </a:lnTo>
                <a:lnTo>
                  <a:pt x="0" y="506730"/>
                </a:lnTo>
                <a:lnTo>
                  <a:pt x="0" y="101345"/>
                </a:lnTo>
                <a:close/>
              </a:path>
            </a:pathLst>
          </a:custGeom>
          <a:ln w="350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0496" y="5055108"/>
            <a:ext cx="7152132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300" y="5073396"/>
            <a:ext cx="4378452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1361" y="5101590"/>
            <a:ext cx="7010400" cy="608330"/>
          </a:xfrm>
          <a:custGeom>
            <a:avLst/>
            <a:gdLst/>
            <a:ahLst/>
            <a:cxnLst/>
            <a:rect l="l" t="t" r="r" b="b"/>
            <a:pathLst>
              <a:path w="7010400" h="608329">
                <a:moveTo>
                  <a:pt x="6909054" y="0"/>
                </a:moveTo>
                <a:lnTo>
                  <a:pt x="101346" y="0"/>
                </a:lnTo>
                <a:lnTo>
                  <a:pt x="61898" y="7959"/>
                </a:lnTo>
                <a:lnTo>
                  <a:pt x="29684" y="29670"/>
                </a:lnTo>
                <a:lnTo>
                  <a:pt x="7964" y="61882"/>
                </a:lnTo>
                <a:lnTo>
                  <a:pt x="0" y="101346"/>
                </a:lnTo>
                <a:lnTo>
                  <a:pt x="0" y="506730"/>
                </a:lnTo>
                <a:lnTo>
                  <a:pt x="7964" y="546177"/>
                </a:lnTo>
                <a:lnTo>
                  <a:pt x="29684" y="578391"/>
                </a:lnTo>
                <a:lnTo>
                  <a:pt x="61898" y="600111"/>
                </a:lnTo>
                <a:lnTo>
                  <a:pt x="101346" y="608076"/>
                </a:lnTo>
                <a:lnTo>
                  <a:pt x="6909054" y="608076"/>
                </a:lnTo>
                <a:lnTo>
                  <a:pt x="6948517" y="600111"/>
                </a:lnTo>
                <a:lnTo>
                  <a:pt x="6980729" y="578391"/>
                </a:lnTo>
                <a:lnTo>
                  <a:pt x="7002440" y="546177"/>
                </a:lnTo>
                <a:lnTo>
                  <a:pt x="7010400" y="506730"/>
                </a:lnTo>
                <a:lnTo>
                  <a:pt x="7010400" y="101346"/>
                </a:lnTo>
                <a:lnTo>
                  <a:pt x="7002440" y="61882"/>
                </a:lnTo>
                <a:lnTo>
                  <a:pt x="6980729" y="29670"/>
                </a:lnTo>
                <a:lnTo>
                  <a:pt x="6948517" y="7959"/>
                </a:lnTo>
                <a:lnTo>
                  <a:pt x="6909054" y="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1361" y="5101590"/>
            <a:ext cx="7010400" cy="608330"/>
          </a:xfrm>
          <a:custGeom>
            <a:avLst/>
            <a:gdLst/>
            <a:ahLst/>
            <a:cxnLst/>
            <a:rect l="l" t="t" r="r" b="b"/>
            <a:pathLst>
              <a:path w="7010400" h="608329">
                <a:moveTo>
                  <a:pt x="0" y="101346"/>
                </a:moveTo>
                <a:lnTo>
                  <a:pt x="7964" y="61882"/>
                </a:lnTo>
                <a:lnTo>
                  <a:pt x="29684" y="29670"/>
                </a:lnTo>
                <a:lnTo>
                  <a:pt x="61898" y="7959"/>
                </a:lnTo>
                <a:lnTo>
                  <a:pt x="101346" y="0"/>
                </a:lnTo>
                <a:lnTo>
                  <a:pt x="6909054" y="0"/>
                </a:lnTo>
                <a:lnTo>
                  <a:pt x="6948517" y="7959"/>
                </a:lnTo>
                <a:lnTo>
                  <a:pt x="6980729" y="29670"/>
                </a:lnTo>
                <a:lnTo>
                  <a:pt x="7002440" y="61882"/>
                </a:lnTo>
                <a:lnTo>
                  <a:pt x="7010400" y="101346"/>
                </a:lnTo>
                <a:lnTo>
                  <a:pt x="7010400" y="506730"/>
                </a:lnTo>
                <a:lnTo>
                  <a:pt x="7002440" y="546177"/>
                </a:lnTo>
                <a:lnTo>
                  <a:pt x="6980729" y="578391"/>
                </a:lnTo>
                <a:lnTo>
                  <a:pt x="6948517" y="600111"/>
                </a:lnTo>
                <a:lnTo>
                  <a:pt x="6909054" y="608076"/>
                </a:lnTo>
                <a:lnTo>
                  <a:pt x="101346" y="608076"/>
                </a:lnTo>
                <a:lnTo>
                  <a:pt x="61898" y="600111"/>
                </a:lnTo>
                <a:lnTo>
                  <a:pt x="29684" y="578391"/>
                </a:lnTo>
                <a:lnTo>
                  <a:pt x="7964" y="546177"/>
                </a:lnTo>
                <a:lnTo>
                  <a:pt x="0" y="506730"/>
                </a:lnTo>
                <a:lnTo>
                  <a:pt x="0" y="101346"/>
                </a:lnTo>
                <a:close/>
              </a:path>
            </a:pathLst>
          </a:custGeom>
          <a:ln w="350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0496" y="5737859"/>
            <a:ext cx="7152132" cy="7513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300" y="5756147"/>
            <a:ext cx="2471928" cy="7711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1361" y="5784341"/>
            <a:ext cx="7010400" cy="609600"/>
          </a:xfrm>
          <a:custGeom>
            <a:avLst/>
            <a:gdLst/>
            <a:ahLst/>
            <a:cxnLst/>
            <a:rect l="l" t="t" r="r" b="b"/>
            <a:pathLst>
              <a:path w="7010400" h="609600">
                <a:moveTo>
                  <a:pt x="69088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6908800" y="609600"/>
                </a:lnTo>
                <a:lnTo>
                  <a:pt x="6948356" y="601615"/>
                </a:lnTo>
                <a:lnTo>
                  <a:pt x="6980650" y="579840"/>
                </a:lnTo>
                <a:lnTo>
                  <a:pt x="7002418" y="547545"/>
                </a:lnTo>
                <a:lnTo>
                  <a:pt x="7010400" y="508000"/>
                </a:lnTo>
                <a:lnTo>
                  <a:pt x="7010400" y="101600"/>
                </a:lnTo>
                <a:lnTo>
                  <a:pt x="7002418" y="62054"/>
                </a:lnTo>
                <a:lnTo>
                  <a:pt x="6980650" y="29759"/>
                </a:lnTo>
                <a:lnTo>
                  <a:pt x="6948356" y="7984"/>
                </a:lnTo>
                <a:lnTo>
                  <a:pt x="6908800" y="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1361" y="5784341"/>
            <a:ext cx="7010400" cy="609600"/>
          </a:xfrm>
          <a:custGeom>
            <a:avLst/>
            <a:gdLst/>
            <a:ahLst/>
            <a:cxnLst/>
            <a:rect l="l" t="t" r="r" b="b"/>
            <a:pathLst>
              <a:path w="70104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6908800" y="0"/>
                </a:lnTo>
                <a:lnTo>
                  <a:pt x="6948356" y="7984"/>
                </a:lnTo>
                <a:lnTo>
                  <a:pt x="6980650" y="29759"/>
                </a:lnTo>
                <a:lnTo>
                  <a:pt x="7002418" y="62054"/>
                </a:lnTo>
                <a:lnTo>
                  <a:pt x="7010400" y="101600"/>
                </a:lnTo>
                <a:lnTo>
                  <a:pt x="7010400" y="508000"/>
                </a:lnTo>
                <a:lnTo>
                  <a:pt x="7002418" y="547545"/>
                </a:lnTo>
                <a:lnTo>
                  <a:pt x="6980650" y="579840"/>
                </a:lnTo>
                <a:lnTo>
                  <a:pt x="6948356" y="601615"/>
                </a:lnTo>
                <a:lnTo>
                  <a:pt x="69088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350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06830" y="1746250"/>
            <a:ext cx="5013960" cy="452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Introduction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600" b="1" dirty="0">
                <a:latin typeface="Arial"/>
                <a:cs typeface="Arial"/>
              </a:rPr>
              <a:t>Definition</a:t>
            </a:r>
            <a:endParaRPr sz="2600">
              <a:latin typeface="Arial"/>
              <a:cs typeface="Arial"/>
            </a:endParaRPr>
          </a:p>
          <a:p>
            <a:pPr marL="12700" marR="1431290">
              <a:lnSpc>
                <a:spcPts val="5380"/>
              </a:lnSpc>
              <a:spcBef>
                <a:spcPts val="555"/>
              </a:spcBef>
            </a:pPr>
            <a:r>
              <a:rPr sz="2600" b="1" spc="-40" dirty="0">
                <a:latin typeface="Arial"/>
                <a:cs typeface="Arial"/>
              </a:rPr>
              <a:t>Types </a:t>
            </a:r>
            <a:r>
              <a:rPr sz="2600" b="1" dirty="0">
                <a:latin typeface="Arial"/>
                <a:cs typeface="Arial"/>
              </a:rPr>
              <a:t>Of Correlation  Correlation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Coefficient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00" b="1" spc="-40" dirty="0">
                <a:latin typeface="Arial"/>
                <a:cs typeface="Arial"/>
              </a:rPr>
              <a:t>Types </a:t>
            </a:r>
            <a:r>
              <a:rPr sz="2600" b="1" dirty="0">
                <a:latin typeface="Arial"/>
                <a:cs typeface="Arial"/>
              </a:rPr>
              <a:t>of Correlation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Coefficient</a:t>
            </a:r>
            <a:endParaRPr sz="2600">
              <a:latin typeface="Arial"/>
              <a:cs typeface="Arial"/>
            </a:endParaRPr>
          </a:p>
          <a:p>
            <a:pPr marL="12700" marR="1102360">
              <a:lnSpc>
                <a:spcPct val="172500"/>
              </a:lnSpc>
            </a:pPr>
            <a:r>
              <a:rPr sz="2600" b="1" dirty="0">
                <a:latin typeface="Arial"/>
                <a:cs typeface="Arial"/>
              </a:rPr>
              <a:t>Limitation Of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Correlation  Applications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9889" y="371982"/>
            <a:ext cx="3286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5105400"/>
            <a:ext cx="8229600" cy="13855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 marR="81915" algn="just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Correlation analysis show </a:t>
            </a:r>
            <a:r>
              <a:rPr sz="2800" dirty="0">
                <a:latin typeface="Times New Roman"/>
                <a:cs typeface="Times New Roman"/>
              </a:rPr>
              <a:t>us </a:t>
            </a:r>
            <a:r>
              <a:rPr sz="2800" spc="-5" dirty="0">
                <a:latin typeface="Times New Roman"/>
                <a:cs typeface="Times New Roman"/>
              </a:rPr>
              <a:t>how to determine both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nature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strength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relationship between two  variables.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752600"/>
            <a:ext cx="8153400" cy="9544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708660">
              <a:lnSpc>
                <a:spcPct val="100000"/>
              </a:lnSpc>
              <a:spcBef>
                <a:spcPts val="285"/>
              </a:spcBef>
            </a:pPr>
            <a:r>
              <a:rPr sz="2800" spc="-5" dirty="0">
                <a:latin typeface="Arial"/>
                <a:cs typeface="Arial"/>
              </a:rPr>
              <a:t>The word Correlation is made of </a:t>
            </a:r>
            <a:r>
              <a:rPr sz="2800" b="1" spc="-10" dirty="0">
                <a:latin typeface="Arial"/>
                <a:cs typeface="Arial"/>
              </a:rPr>
              <a:t>Co- </a:t>
            </a:r>
            <a:r>
              <a:rPr sz="2800" dirty="0">
                <a:latin typeface="Arial"/>
                <a:cs typeface="Arial"/>
              </a:rPr>
              <a:t>(meaning  "together"),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3276600"/>
            <a:ext cx="8077200" cy="12014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18669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One of the </a:t>
            </a:r>
            <a:r>
              <a:rPr sz="2400" spc="-5" dirty="0">
                <a:latin typeface="Arial"/>
                <a:cs typeface="Arial"/>
              </a:rPr>
              <a:t>best statistical </a:t>
            </a:r>
            <a:r>
              <a:rPr sz="2400" dirty="0">
                <a:latin typeface="Arial"/>
                <a:cs typeface="Arial"/>
              </a:rPr>
              <a:t>tests </a:t>
            </a:r>
            <a:r>
              <a:rPr sz="2400" spc="-5" dirty="0">
                <a:latin typeface="Arial"/>
                <a:cs typeface="Arial"/>
              </a:rPr>
              <a:t>out </a:t>
            </a:r>
            <a:r>
              <a:rPr sz="2400" dirty="0">
                <a:latin typeface="Arial"/>
                <a:cs typeface="Arial"/>
              </a:rPr>
              <a:t>there, in my </a:t>
            </a:r>
            <a:r>
              <a:rPr sz="2400" spc="-5" dirty="0">
                <a:latin typeface="Arial"/>
                <a:cs typeface="Arial"/>
              </a:rPr>
              <a:t>opinion, </a:t>
            </a:r>
            <a:r>
              <a:rPr sz="240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the correlation.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Correlation</a:t>
            </a:r>
            <a:r>
              <a:rPr sz="2400" spc="-5" dirty="0">
                <a:latin typeface="Arial"/>
                <a:cs typeface="Arial"/>
              </a:rPr>
              <a:t> is a mutual relationship  between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1752600"/>
          </a:xfrm>
          <a:custGeom>
            <a:avLst/>
            <a:gdLst/>
            <a:ahLst/>
            <a:cxnLst/>
            <a:rect l="l" t="t" r="r" b="b"/>
            <a:pathLst>
              <a:path w="47625" h="1752600">
                <a:moveTo>
                  <a:pt x="0" y="1752600"/>
                </a:moveTo>
                <a:lnTo>
                  <a:pt x="47243" y="1752600"/>
                </a:lnTo>
                <a:lnTo>
                  <a:pt x="47243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3355" y="3276600"/>
            <a:ext cx="47625" cy="68580"/>
          </a:xfrm>
          <a:custGeom>
            <a:avLst/>
            <a:gdLst/>
            <a:ahLst/>
            <a:cxnLst/>
            <a:rect l="l" t="t" r="r" b="b"/>
            <a:pathLst>
              <a:path w="47625" h="68579">
                <a:moveTo>
                  <a:pt x="0" y="68579"/>
                </a:moveTo>
                <a:lnTo>
                  <a:pt x="47243" y="68579"/>
                </a:lnTo>
                <a:lnTo>
                  <a:pt x="47243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355" y="6781800"/>
            <a:ext cx="47625" cy="76200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0" y="76199"/>
                </a:moveTo>
                <a:lnTo>
                  <a:pt x="47243" y="76199"/>
                </a:lnTo>
                <a:lnTo>
                  <a:pt x="4724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396" y="0"/>
            <a:ext cx="3175" cy="1752600"/>
          </a:xfrm>
          <a:custGeom>
            <a:avLst/>
            <a:gdLst/>
            <a:ahLst/>
            <a:cxnLst/>
            <a:rect l="l" t="t" r="r" b="b"/>
            <a:pathLst>
              <a:path w="3175" h="1752600">
                <a:moveTo>
                  <a:pt x="0" y="1752600"/>
                </a:moveTo>
                <a:lnTo>
                  <a:pt x="3047" y="1752600"/>
                </a:lnTo>
                <a:lnTo>
                  <a:pt x="3047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396" y="3276600"/>
            <a:ext cx="3175" cy="3581400"/>
          </a:xfrm>
          <a:custGeom>
            <a:avLst/>
            <a:gdLst/>
            <a:ahLst/>
            <a:cxnLst/>
            <a:rect l="l" t="t" r="r" b="b"/>
            <a:pathLst>
              <a:path w="3175" h="3581400">
                <a:moveTo>
                  <a:pt x="0" y="3581399"/>
                </a:moveTo>
                <a:lnTo>
                  <a:pt x="3047" y="3581399"/>
                </a:lnTo>
                <a:lnTo>
                  <a:pt x="3047" y="0"/>
                </a:lnTo>
                <a:lnTo>
                  <a:pt x="0" y="0"/>
                </a:lnTo>
                <a:lnTo>
                  <a:pt x="0" y="3581399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0"/>
            <a:ext cx="151130" cy="1752600"/>
          </a:xfrm>
          <a:custGeom>
            <a:avLst/>
            <a:gdLst/>
            <a:ahLst/>
            <a:cxnLst/>
            <a:rect l="l" t="t" r="r" b="b"/>
            <a:pathLst>
              <a:path w="151130" h="1752600">
                <a:moveTo>
                  <a:pt x="0" y="1752600"/>
                </a:moveTo>
                <a:lnTo>
                  <a:pt x="150875" y="1752600"/>
                </a:lnTo>
                <a:lnTo>
                  <a:pt x="150875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3276600"/>
            <a:ext cx="151130" cy="68580"/>
          </a:xfrm>
          <a:custGeom>
            <a:avLst/>
            <a:gdLst/>
            <a:ahLst/>
            <a:cxnLst/>
            <a:rect l="l" t="t" r="r" b="b"/>
            <a:pathLst>
              <a:path w="151130" h="68579">
                <a:moveTo>
                  <a:pt x="0" y="68579"/>
                </a:moveTo>
                <a:lnTo>
                  <a:pt x="150875" y="68579"/>
                </a:lnTo>
                <a:lnTo>
                  <a:pt x="150875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6781800"/>
            <a:ext cx="151130" cy="76200"/>
          </a:xfrm>
          <a:custGeom>
            <a:avLst/>
            <a:gdLst/>
            <a:ahLst/>
            <a:cxnLst/>
            <a:rect l="l" t="t" r="r" b="b"/>
            <a:pathLst>
              <a:path w="151130" h="76200">
                <a:moveTo>
                  <a:pt x="0" y="76199"/>
                </a:moveTo>
                <a:lnTo>
                  <a:pt x="150875" y="76199"/>
                </a:lnTo>
                <a:lnTo>
                  <a:pt x="150875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400" y="0"/>
            <a:ext cx="76200" cy="1752600"/>
          </a:xfrm>
          <a:custGeom>
            <a:avLst/>
            <a:gdLst/>
            <a:ahLst/>
            <a:cxnLst/>
            <a:rect l="l" t="t" r="r" b="b"/>
            <a:pathLst>
              <a:path w="76200" h="1752600">
                <a:moveTo>
                  <a:pt x="0" y="1752600"/>
                </a:moveTo>
                <a:lnTo>
                  <a:pt x="76200" y="1752600"/>
                </a:lnTo>
                <a:lnTo>
                  <a:pt x="762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400" y="3276600"/>
            <a:ext cx="76200" cy="68580"/>
          </a:xfrm>
          <a:custGeom>
            <a:avLst/>
            <a:gdLst/>
            <a:ahLst/>
            <a:cxnLst/>
            <a:rect l="l" t="t" r="r" b="b"/>
            <a:pathLst>
              <a:path w="76200" h="68579">
                <a:moveTo>
                  <a:pt x="0" y="68579"/>
                </a:moveTo>
                <a:lnTo>
                  <a:pt x="76200" y="68579"/>
                </a:lnTo>
                <a:lnTo>
                  <a:pt x="7620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678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199"/>
                </a:moveTo>
                <a:lnTo>
                  <a:pt x="76200" y="76199"/>
                </a:lnTo>
                <a:lnTo>
                  <a:pt x="762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1475" y="0"/>
            <a:ext cx="78105" cy="1752600"/>
          </a:xfrm>
          <a:custGeom>
            <a:avLst/>
            <a:gdLst/>
            <a:ahLst/>
            <a:cxnLst/>
            <a:rect l="l" t="t" r="r" b="b"/>
            <a:pathLst>
              <a:path w="78105" h="1752600">
                <a:moveTo>
                  <a:pt x="0" y="1752600"/>
                </a:moveTo>
                <a:lnTo>
                  <a:pt x="77724" y="1752600"/>
                </a:lnTo>
                <a:lnTo>
                  <a:pt x="77724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1475" y="3276600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5" h="68579">
                <a:moveTo>
                  <a:pt x="0" y="68579"/>
                </a:moveTo>
                <a:lnTo>
                  <a:pt x="77724" y="68579"/>
                </a:lnTo>
                <a:lnTo>
                  <a:pt x="77724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1475" y="678180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7724" y="76199"/>
                </a:lnTo>
                <a:lnTo>
                  <a:pt x="7772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444" y="0"/>
            <a:ext cx="58419" cy="1752600"/>
          </a:xfrm>
          <a:custGeom>
            <a:avLst/>
            <a:gdLst/>
            <a:ahLst/>
            <a:cxnLst/>
            <a:rect l="l" t="t" r="r" b="b"/>
            <a:pathLst>
              <a:path w="58419" h="1752600">
                <a:moveTo>
                  <a:pt x="0" y="1752600"/>
                </a:moveTo>
                <a:lnTo>
                  <a:pt x="57912" y="1752600"/>
                </a:lnTo>
                <a:lnTo>
                  <a:pt x="57912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5444" y="3276600"/>
            <a:ext cx="58419" cy="3581400"/>
          </a:xfrm>
          <a:custGeom>
            <a:avLst/>
            <a:gdLst/>
            <a:ahLst/>
            <a:cxnLst/>
            <a:rect l="l" t="t" r="r" b="b"/>
            <a:pathLst>
              <a:path w="58419" h="3581400">
                <a:moveTo>
                  <a:pt x="0" y="3581399"/>
                </a:moveTo>
                <a:lnTo>
                  <a:pt x="57912" y="3581399"/>
                </a:lnTo>
                <a:lnTo>
                  <a:pt x="57912" y="0"/>
                </a:lnTo>
                <a:lnTo>
                  <a:pt x="0" y="0"/>
                </a:lnTo>
                <a:lnTo>
                  <a:pt x="0" y="35813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4483" y="0"/>
            <a:ext cx="58419" cy="1752600"/>
          </a:xfrm>
          <a:custGeom>
            <a:avLst/>
            <a:gdLst/>
            <a:ahLst/>
            <a:cxnLst/>
            <a:rect l="l" t="t" r="r" b="b"/>
            <a:pathLst>
              <a:path w="58419" h="1752600">
                <a:moveTo>
                  <a:pt x="0" y="1752600"/>
                </a:moveTo>
                <a:lnTo>
                  <a:pt x="57912" y="1752600"/>
                </a:lnTo>
                <a:lnTo>
                  <a:pt x="57912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4483" y="3276600"/>
            <a:ext cx="58419" cy="3581400"/>
          </a:xfrm>
          <a:custGeom>
            <a:avLst/>
            <a:gdLst/>
            <a:ahLst/>
            <a:cxnLst/>
            <a:rect l="l" t="t" r="r" b="b"/>
            <a:pathLst>
              <a:path w="58419" h="3581400">
                <a:moveTo>
                  <a:pt x="0" y="3581399"/>
                </a:moveTo>
                <a:lnTo>
                  <a:pt x="57912" y="3581399"/>
                </a:lnTo>
                <a:lnTo>
                  <a:pt x="57912" y="0"/>
                </a:lnTo>
                <a:lnTo>
                  <a:pt x="0" y="0"/>
                </a:lnTo>
                <a:lnTo>
                  <a:pt x="0" y="35813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7454" y="761"/>
            <a:ext cx="0" cy="1751964"/>
          </a:xfrm>
          <a:custGeom>
            <a:avLst/>
            <a:gdLst/>
            <a:ahLst/>
            <a:cxnLst/>
            <a:rect l="l" t="t" r="r" b="b"/>
            <a:pathLst>
              <a:path h="1751964">
                <a:moveTo>
                  <a:pt x="0" y="0"/>
                </a:moveTo>
                <a:lnTo>
                  <a:pt x="0" y="1751838"/>
                </a:lnTo>
              </a:path>
            </a:pathLst>
          </a:custGeom>
          <a:ln w="2895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7454" y="327660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2895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7454" y="6781800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6961"/>
                </a:lnTo>
              </a:path>
            </a:pathLst>
          </a:custGeom>
          <a:ln w="2895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6800" y="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914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6800" y="327660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914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6800" y="67818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14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7300" y="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19200" y="331089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76199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9200" y="68199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76199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9144000" cy="1885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254502" y="726186"/>
            <a:ext cx="2635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z="3500" spc="10" dirty="0"/>
              <a:t>EF</a:t>
            </a:r>
            <a:r>
              <a:rPr sz="3500" spc="-15" dirty="0"/>
              <a:t>I</a:t>
            </a:r>
            <a:r>
              <a:rPr sz="3500" spc="5" dirty="0"/>
              <a:t>NITION</a:t>
            </a:r>
            <a:endParaRPr sz="3500"/>
          </a:p>
        </p:txBody>
      </p:sp>
      <p:sp>
        <p:nvSpPr>
          <p:cNvPr id="41" name="object 41"/>
          <p:cNvSpPr/>
          <p:nvPr/>
        </p:nvSpPr>
        <p:spPr>
          <a:xfrm>
            <a:off x="457200" y="1752600"/>
            <a:ext cx="8305800" cy="1524000"/>
          </a:xfrm>
          <a:custGeom>
            <a:avLst/>
            <a:gdLst/>
            <a:ahLst/>
            <a:cxnLst/>
            <a:rect l="l" t="t" r="r" b="b"/>
            <a:pathLst>
              <a:path w="8305800" h="1524000">
                <a:moveTo>
                  <a:pt x="0" y="1524000"/>
                </a:moveTo>
                <a:lnTo>
                  <a:pt x="8305800" y="1524000"/>
                </a:lnTo>
                <a:lnTo>
                  <a:pt x="8305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5940" y="1776425"/>
            <a:ext cx="781494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correlation </a:t>
            </a:r>
            <a:r>
              <a:rPr sz="2800" b="1" spc="-5" dirty="0">
                <a:latin typeface="Arial"/>
                <a:cs typeface="Arial"/>
              </a:rPr>
              <a:t>is a linear relationship between  two variables. Correlation measures the linear  association between two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variables.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61060" y="3329940"/>
            <a:ext cx="6812280" cy="3528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400" y="3345178"/>
            <a:ext cx="6705600" cy="34366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3428365"/>
          </a:xfrm>
          <a:custGeom>
            <a:avLst/>
            <a:gdLst/>
            <a:ahLst/>
            <a:cxnLst/>
            <a:rect l="l" t="t" r="r" b="b"/>
            <a:pathLst>
              <a:path h="3428365">
                <a:moveTo>
                  <a:pt x="0" y="0"/>
                </a:moveTo>
                <a:lnTo>
                  <a:pt x="0" y="3428238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5175503"/>
            <a:ext cx="0" cy="1683385"/>
          </a:xfrm>
          <a:custGeom>
            <a:avLst/>
            <a:gdLst/>
            <a:ahLst/>
            <a:cxnLst/>
            <a:rect l="l" t="t" r="r" b="b"/>
            <a:pathLst>
              <a:path h="1683384">
                <a:moveTo>
                  <a:pt x="0" y="0"/>
                </a:moveTo>
                <a:lnTo>
                  <a:pt x="0" y="1683257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361" y="305561"/>
            <a:ext cx="4724400" cy="838200"/>
          </a:xfrm>
          <a:custGeom>
            <a:avLst/>
            <a:gdLst/>
            <a:ahLst/>
            <a:cxnLst/>
            <a:rect l="l" t="t" r="r" b="b"/>
            <a:pathLst>
              <a:path w="4724400" h="838200">
                <a:moveTo>
                  <a:pt x="0" y="838200"/>
                </a:moveTo>
                <a:lnTo>
                  <a:pt x="4724399" y="838200"/>
                </a:lnTo>
                <a:lnTo>
                  <a:pt x="4724399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28316" y="318515"/>
            <a:ext cx="4699000" cy="8128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4986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1180"/>
              </a:spcBef>
            </a:pPr>
            <a:r>
              <a:rPr sz="3200" spc="-50" dirty="0">
                <a:solidFill>
                  <a:srgbClr val="000000"/>
                </a:solidFill>
              </a:rPr>
              <a:t>Types </a:t>
            </a:r>
            <a:r>
              <a:rPr sz="3200" dirty="0">
                <a:solidFill>
                  <a:srgbClr val="000000"/>
                </a:solidFill>
              </a:rPr>
              <a:t>of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correlation</a:t>
            </a:r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4725161" y="11437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95300"/>
                </a:moveTo>
                <a:lnTo>
                  <a:pt x="0" y="495300"/>
                </a:lnTo>
                <a:lnTo>
                  <a:pt x="38100" y="533400"/>
                </a:lnTo>
                <a:lnTo>
                  <a:pt x="76200" y="495300"/>
                </a:lnTo>
                <a:close/>
              </a:path>
              <a:path w="76200" h="533400">
                <a:moveTo>
                  <a:pt x="57150" y="0"/>
                </a:moveTo>
                <a:lnTo>
                  <a:pt x="19050" y="0"/>
                </a:lnTo>
                <a:lnTo>
                  <a:pt x="19050" y="495300"/>
                </a:lnTo>
                <a:lnTo>
                  <a:pt x="57150" y="495300"/>
                </a:lnTo>
                <a:lnTo>
                  <a:pt x="5715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11437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495300"/>
                </a:moveTo>
                <a:lnTo>
                  <a:pt x="19050" y="495300"/>
                </a:lnTo>
                <a:lnTo>
                  <a:pt x="19050" y="0"/>
                </a:lnTo>
                <a:lnTo>
                  <a:pt x="57150" y="0"/>
                </a:lnTo>
                <a:lnTo>
                  <a:pt x="57150" y="495300"/>
                </a:lnTo>
                <a:lnTo>
                  <a:pt x="76200" y="495300"/>
                </a:lnTo>
                <a:lnTo>
                  <a:pt x="38100" y="533400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000" y="1676400"/>
            <a:ext cx="5715000" cy="1905"/>
          </a:xfrm>
          <a:custGeom>
            <a:avLst/>
            <a:gdLst/>
            <a:ahLst/>
            <a:cxnLst/>
            <a:rect l="l" t="t" r="r" b="b"/>
            <a:pathLst>
              <a:path w="5715000" h="1905">
                <a:moveTo>
                  <a:pt x="0" y="0"/>
                </a:moveTo>
                <a:lnTo>
                  <a:pt x="5715000" y="1650"/>
                </a:lnTo>
              </a:path>
            </a:pathLst>
          </a:custGeom>
          <a:ln w="12192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3564" y="1676400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5" h="457200">
                <a:moveTo>
                  <a:pt x="7112" y="361061"/>
                </a:moveTo>
                <a:lnTo>
                  <a:pt x="4064" y="362838"/>
                </a:lnTo>
                <a:lnTo>
                  <a:pt x="1016" y="364489"/>
                </a:lnTo>
                <a:lnTo>
                  <a:pt x="0" y="368426"/>
                </a:lnTo>
                <a:lnTo>
                  <a:pt x="51435" y="457200"/>
                </a:lnTo>
                <a:lnTo>
                  <a:pt x="58844" y="444626"/>
                </a:lnTo>
                <a:lnTo>
                  <a:pt x="45085" y="444626"/>
                </a:lnTo>
                <a:lnTo>
                  <a:pt x="45172" y="420992"/>
                </a:lnTo>
                <a:lnTo>
                  <a:pt x="11049" y="362076"/>
                </a:lnTo>
                <a:lnTo>
                  <a:pt x="7112" y="361061"/>
                </a:lnTo>
                <a:close/>
              </a:path>
              <a:path w="103505" h="457200">
                <a:moveTo>
                  <a:pt x="45172" y="420992"/>
                </a:moveTo>
                <a:lnTo>
                  <a:pt x="45085" y="444626"/>
                </a:lnTo>
                <a:lnTo>
                  <a:pt x="57785" y="444626"/>
                </a:lnTo>
                <a:lnTo>
                  <a:pt x="57796" y="441451"/>
                </a:lnTo>
                <a:lnTo>
                  <a:pt x="45974" y="441451"/>
                </a:lnTo>
                <a:lnTo>
                  <a:pt x="51537" y="431981"/>
                </a:lnTo>
                <a:lnTo>
                  <a:pt x="45172" y="420992"/>
                </a:lnTo>
                <a:close/>
              </a:path>
              <a:path w="103505" h="457200">
                <a:moveTo>
                  <a:pt x="96393" y="361314"/>
                </a:moveTo>
                <a:lnTo>
                  <a:pt x="92456" y="362330"/>
                </a:lnTo>
                <a:lnTo>
                  <a:pt x="57871" y="421199"/>
                </a:lnTo>
                <a:lnTo>
                  <a:pt x="57785" y="444626"/>
                </a:lnTo>
                <a:lnTo>
                  <a:pt x="58844" y="444626"/>
                </a:lnTo>
                <a:lnTo>
                  <a:pt x="101727" y="371855"/>
                </a:lnTo>
                <a:lnTo>
                  <a:pt x="103505" y="368808"/>
                </a:lnTo>
                <a:lnTo>
                  <a:pt x="102489" y="364871"/>
                </a:lnTo>
                <a:lnTo>
                  <a:pt x="96393" y="361314"/>
                </a:lnTo>
                <a:close/>
              </a:path>
              <a:path w="103505" h="457200">
                <a:moveTo>
                  <a:pt x="51537" y="431981"/>
                </a:moveTo>
                <a:lnTo>
                  <a:pt x="45974" y="441451"/>
                </a:lnTo>
                <a:lnTo>
                  <a:pt x="57023" y="441451"/>
                </a:lnTo>
                <a:lnTo>
                  <a:pt x="51537" y="431981"/>
                </a:lnTo>
                <a:close/>
              </a:path>
              <a:path w="103505" h="457200">
                <a:moveTo>
                  <a:pt x="57871" y="421199"/>
                </a:moveTo>
                <a:lnTo>
                  <a:pt x="51537" y="431981"/>
                </a:lnTo>
                <a:lnTo>
                  <a:pt x="57023" y="441451"/>
                </a:lnTo>
                <a:lnTo>
                  <a:pt x="57796" y="441451"/>
                </a:lnTo>
                <a:lnTo>
                  <a:pt x="57871" y="421199"/>
                </a:lnTo>
                <a:close/>
              </a:path>
              <a:path w="103505" h="457200">
                <a:moveTo>
                  <a:pt x="59436" y="0"/>
                </a:moveTo>
                <a:lnTo>
                  <a:pt x="46736" y="0"/>
                </a:lnTo>
                <a:lnTo>
                  <a:pt x="45395" y="361061"/>
                </a:lnTo>
                <a:lnTo>
                  <a:pt x="45292" y="421199"/>
                </a:lnTo>
                <a:lnTo>
                  <a:pt x="51537" y="431981"/>
                </a:lnTo>
                <a:lnTo>
                  <a:pt x="57871" y="421199"/>
                </a:lnTo>
                <a:lnTo>
                  <a:pt x="59436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8692" y="16764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4" h="381000">
                <a:moveTo>
                  <a:pt x="7111" y="284734"/>
                </a:moveTo>
                <a:lnTo>
                  <a:pt x="1015" y="288289"/>
                </a:lnTo>
                <a:lnTo>
                  <a:pt x="0" y="292226"/>
                </a:lnTo>
                <a:lnTo>
                  <a:pt x="1777" y="295275"/>
                </a:lnTo>
                <a:lnTo>
                  <a:pt x="51307" y="381000"/>
                </a:lnTo>
                <a:lnTo>
                  <a:pt x="58717" y="368426"/>
                </a:lnTo>
                <a:lnTo>
                  <a:pt x="44957" y="368426"/>
                </a:lnTo>
                <a:lnTo>
                  <a:pt x="45063" y="344823"/>
                </a:lnTo>
                <a:lnTo>
                  <a:pt x="10922" y="285876"/>
                </a:lnTo>
                <a:lnTo>
                  <a:pt x="7111" y="284734"/>
                </a:lnTo>
                <a:close/>
              </a:path>
              <a:path w="103504" h="381000">
                <a:moveTo>
                  <a:pt x="45063" y="344823"/>
                </a:moveTo>
                <a:lnTo>
                  <a:pt x="44957" y="368426"/>
                </a:lnTo>
                <a:lnTo>
                  <a:pt x="57657" y="368426"/>
                </a:lnTo>
                <a:lnTo>
                  <a:pt x="57672" y="365251"/>
                </a:lnTo>
                <a:lnTo>
                  <a:pt x="45847" y="365251"/>
                </a:lnTo>
                <a:lnTo>
                  <a:pt x="51419" y="355796"/>
                </a:lnTo>
                <a:lnTo>
                  <a:pt x="45063" y="344823"/>
                </a:lnTo>
                <a:close/>
              </a:path>
              <a:path w="103504" h="381000">
                <a:moveTo>
                  <a:pt x="96265" y="285114"/>
                </a:moveTo>
                <a:lnTo>
                  <a:pt x="92455" y="286130"/>
                </a:lnTo>
                <a:lnTo>
                  <a:pt x="90677" y="289178"/>
                </a:lnTo>
                <a:lnTo>
                  <a:pt x="57762" y="345032"/>
                </a:lnTo>
                <a:lnTo>
                  <a:pt x="57657" y="368426"/>
                </a:lnTo>
                <a:lnTo>
                  <a:pt x="58717" y="368426"/>
                </a:lnTo>
                <a:lnTo>
                  <a:pt x="101600" y="295655"/>
                </a:lnTo>
                <a:lnTo>
                  <a:pt x="103377" y="292608"/>
                </a:lnTo>
                <a:lnTo>
                  <a:pt x="102361" y="288671"/>
                </a:lnTo>
                <a:lnTo>
                  <a:pt x="96265" y="285114"/>
                </a:lnTo>
                <a:close/>
              </a:path>
              <a:path w="103504" h="381000">
                <a:moveTo>
                  <a:pt x="51419" y="355796"/>
                </a:moveTo>
                <a:lnTo>
                  <a:pt x="45847" y="365251"/>
                </a:lnTo>
                <a:lnTo>
                  <a:pt x="56896" y="365251"/>
                </a:lnTo>
                <a:lnTo>
                  <a:pt x="51419" y="355796"/>
                </a:lnTo>
                <a:close/>
              </a:path>
              <a:path w="103504" h="381000">
                <a:moveTo>
                  <a:pt x="57762" y="345032"/>
                </a:moveTo>
                <a:lnTo>
                  <a:pt x="51419" y="355796"/>
                </a:lnTo>
                <a:lnTo>
                  <a:pt x="56896" y="365251"/>
                </a:lnTo>
                <a:lnTo>
                  <a:pt x="57672" y="365251"/>
                </a:lnTo>
                <a:lnTo>
                  <a:pt x="57762" y="345032"/>
                </a:lnTo>
                <a:close/>
              </a:path>
              <a:path w="103504" h="381000">
                <a:moveTo>
                  <a:pt x="59308" y="0"/>
                </a:moveTo>
                <a:lnTo>
                  <a:pt x="46608" y="0"/>
                </a:lnTo>
                <a:lnTo>
                  <a:pt x="45299" y="292226"/>
                </a:lnTo>
                <a:lnTo>
                  <a:pt x="45184" y="345032"/>
                </a:lnTo>
                <a:lnTo>
                  <a:pt x="51419" y="355796"/>
                </a:lnTo>
                <a:lnTo>
                  <a:pt x="57762" y="345032"/>
                </a:lnTo>
                <a:lnTo>
                  <a:pt x="59308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2965" y="1676400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4" h="457200">
                <a:moveTo>
                  <a:pt x="7112" y="361061"/>
                </a:moveTo>
                <a:lnTo>
                  <a:pt x="4063" y="362838"/>
                </a:lnTo>
                <a:lnTo>
                  <a:pt x="1015" y="364489"/>
                </a:lnTo>
                <a:lnTo>
                  <a:pt x="0" y="368426"/>
                </a:lnTo>
                <a:lnTo>
                  <a:pt x="51435" y="457200"/>
                </a:lnTo>
                <a:lnTo>
                  <a:pt x="58844" y="444626"/>
                </a:lnTo>
                <a:lnTo>
                  <a:pt x="45085" y="444626"/>
                </a:lnTo>
                <a:lnTo>
                  <a:pt x="45172" y="420992"/>
                </a:lnTo>
                <a:lnTo>
                  <a:pt x="11049" y="362076"/>
                </a:lnTo>
                <a:lnTo>
                  <a:pt x="7112" y="361061"/>
                </a:lnTo>
                <a:close/>
              </a:path>
              <a:path w="103504" h="457200">
                <a:moveTo>
                  <a:pt x="45172" y="420992"/>
                </a:moveTo>
                <a:lnTo>
                  <a:pt x="45085" y="444626"/>
                </a:lnTo>
                <a:lnTo>
                  <a:pt x="57785" y="444626"/>
                </a:lnTo>
                <a:lnTo>
                  <a:pt x="57796" y="441451"/>
                </a:lnTo>
                <a:lnTo>
                  <a:pt x="45974" y="441451"/>
                </a:lnTo>
                <a:lnTo>
                  <a:pt x="51537" y="431981"/>
                </a:lnTo>
                <a:lnTo>
                  <a:pt x="45172" y="420992"/>
                </a:lnTo>
                <a:close/>
              </a:path>
              <a:path w="103504" h="457200">
                <a:moveTo>
                  <a:pt x="96393" y="361314"/>
                </a:moveTo>
                <a:lnTo>
                  <a:pt x="92456" y="362330"/>
                </a:lnTo>
                <a:lnTo>
                  <a:pt x="57871" y="421199"/>
                </a:lnTo>
                <a:lnTo>
                  <a:pt x="57785" y="444626"/>
                </a:lnTo>
                <a:lnTo>
                  <a:pt x="58844" y="444626"/>
                </a:lnTo>
                <a:lnTo>
                  <a:pt x="101726" y="371855"/>
                </a:lnTo>
                <a:lnTo>
                  <a:pt x="103505" y="368808"/>
                </a:lnTo>
                <a:lnTo>
                  <a:pt x="102488" y="364871"/>
                </a:lnTo>
                <a:lnTo>
                  <a:pt x="96393" y="361314"/>
                </a:lnTo>
                <a:close/>
              </a:path>
              <a:path w="103504" h="457200">
                <a:moveTo>
                  <a:pt x="51537" y="431981"/>
                </a:moveTo>
                <a:lnTo>
                  <a:pt x="45974" y="441451"/>
                </a:lnTo>
                <a:lnTo>
                  <a:pt x="57023" y="441451"/>
                </a:lnTo>
                <a:lnTo>
                  <a:pt x="51537" y="431981"/>
                </a:lnTo>
                <a:close/>
              </a:path>
              <a:path w="103504" h="457200">
                <a:moveTo>
                  <a:pt x="57871" y="421199"/>
                </a:moveTo>
                <a:lnTo>
                  <a:pt x="51537" y="431981"/>
                </a:lnTo>
                <a:lnTo>
                  <a:pt x="57023" y="441451"/>
                </a:lnTo>
                <a:lnTo>
                  <a:pt x="57796" y="441451"/>
                </a:lnTo>
                <a:lnTo>
                  <a:pt x="57871" y="421199"/>
                </a:lnTo>
                <a:close/>
              </a:path>
              <a:path w="103504" h="457200">
                <a:moveTo>
                  <a:pt x="59436" y="0"/>
                </a:moveTo>
                <a:lnTo>
                  <a:pt x="46736" y="0"/>
                </a:lnTo>
                <a:lnTo>
                  <a:pt x="45395" y="361061"/>
                </a:lnTo>
                <a:lnTo>
                  <a:pt x="45292" y="421199"/>
                </a:lnTo>
                <a:lnTo>
                  <a:pt x="51537" y="431981"/>
                </a:lnTo>
                <a:lnTo>
                  <a:pt x="57871" y="421199"/>
                </a:lnTo>
                <a:lnTo>
                  <a:pt x="59436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7561" y="2134361"/>
            <a:ext cx="2209800" cy="838200"/>
          </a:xfrm>
          <a:custGeom>
            <a:avLst/>
            <a:gdLst/>
            <a:ahLst/>
            <a:cxnLst/>
            <a:rect l="l" t="t" r="r" b="b"/>
            <a:pathLst>
              <a:path w="2209800" h="838200">
                <a:moveTo>
                  <a:pt x="2070100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22" y="742679"/>
                </a:lnTo>
                <a:lnTo>
                  <a:pt x="26954" y="781031"/>
                </a:lnTo>
                <a:lnTo>
                  <a:pt x="57195" y="811263"/>
                </a:lnTo>
                <a:lnTo>
                  <a:pt x="95544" y="831083"/>
                </a:lnTo>
                <a:lnTo>
                  <a:pt x="139700" y="838200"/>
                </a:lnTo>
                <a:lnTo>
                  <a:pt x="2070100" y="838200"/>
                </a:lnTo>
                <a:lnTo>
                  <a:pt x="2114279" y="831083"/>
                </a:lnTo>
                <a:lnTo>
                  <a:pt x="2152631" y="811263"/>
                </a:lnTo>
                <a:lnTo>
                  <a:pt x="2182863" y="781031"/>
                </a:lnTo>
                <a:lnTo>
                  <a:pt x="2202683" y="742679"/>
                </a:lnTo>
                <a:lnTo>
                  <a:pt x="2209800" y="698500"/>
                </a:lnTo>
                <a:lnTo>
                  <a:pt x="2209800" y="139700"/>
                </a:lnTo>
                <a:lnTo>
                  <a:pt x="2202683" y="95520"/>
                </a:lnTo>
                <a:lnTo>
                  <a:pt x="2182863" y="57168"/>
                </a:lnTo>
                <a:lnTo>
                  <a:pt x="2152631" y="26936"/>
                </a:lnTo>
                <a:lnTo>
                  <a:pt x="2114279" y="7116"/>
                </a:lnTo>
                <a:lnTo>
                  <a:pt x="2070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7561" y="2134361"/>
            <a:ext cx="2209800" cy="838200"/>
          </a:xfrm>
          <a:custGeom>
            <a:avLst/>
            <a:gdLst/>
            <a:ahLst/>
            <a:cxnLst/>
            <a:rect l="l" t="t" r="r" b="b"/>
            <a:pathLst>
              <a:path w="2209800" h="838200">
                <a:moveTo>
                  <a:pt x="0" y="139700"/>
                </a:moveTo>
                <a:lnTo>
                  <a:pt x="7122" y="95520"/>
                </a:lnTo>
                <a:lnTo>
                  <a:pt x="26954" y="57168"/>
                </a:lnTo>
                <a:lnTo>
                  <a:pt x="57195" y="26936"/>
                </a:lnTo>
                <a:lnTo>
                  <a:pt x="95544" y="7116"/>
                </a:lnTo>
                <a:lnTo>
                  <a:pt x="139700" y="0"/>
                </a:lnTo>
                <a:lnTo>
                  <a:pt x="2070100" y="0"/>
                </a:lnTo>
                <a:lnTo>
                  <a:pt x="2114279" y="7116"/>
                </a:lnTo>
                <a:lnTo>
                  <a:pt x="2152631" y="26936"/>
                </a:lnTo>
                <a:lnTo>
                  <a:pt x="2182863" y="57168"/>
                </a:lnTo>
                <a:lnTo>
                  <a:pt x="2202683" y="95520"/>
                </a:lnTo>
                <a:lnTo>
                  <a:pt x="2209800" y="139700"/>
                </a:lnTo>
                <a:lnTo>
                  <a:pt x="2209800" y="698500"/>
                </a:lnTo>
                <a:lnTo>
                  <a:pt x="2202683" y="742679"/>
                </a:lnTo>
                <a:lnTo>
                  <a:pt x="2182863" y="781031"/>
                </a:lnTo>
                <a:lnTo>
                  <a:pt x="2152631" y="811263"/>
                </a:lnTo>
                <a:lnTo>
                  <a:pt x="2114279" y="831083"/>
                </a:lnTo>
                <a:lnTo>
                  <a:pt x="2070100" y="838200"/>
                </a:lnTo>
                <a:lnTo>
                  <a:pt x="139700" y="838200"/>
                </a:lnTo>
                <a:lnTo>
                  <a:pt x="95544" y="831083"/>
                </a:lnTo>
                <a:lnTo>
                  <a:pt x="57195" y="811263"/>
                </a:lnTo>
                <a:lnTo>
                  <a:pt x="26954" y="781031"/>
                </a:lnTo>
                <a:lnTo>
                  <a:pt x="7122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46961" y="2100198"/>
            <a:ext cx="164909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On the basis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of  degree of  correlation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05961" y="2134361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23749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2374900" y="838200"/>
                </a:lnTo>
                <a:lnTo>
                  <a:pt x="2419079" y="831083"/>
                </a:lnTo>
                <a:lnTo>
                  <a:pt x="2457431" y="811263"/>
                </a:lnTo>
                <a:lnTo>
                  <a:pt x="2487663" y="781031"/>
                </a:lnTo>
                <a:lnTo>
                  <a:pt x="2507483" y="742679"/>
                </a:lnTo>
                <a:lnTo>
                  <a:pt x="2514600" y="698500"/>
                </a:lnTo>
                <a:lnTo>
                  <a:pt x="2514600" y="139700"/>
                </a:lnTo>
                <a:lnTo>
                  <a:pt x="2507483" y="95520"/>
                </a:lnTo>
                <a:lnTo>
                  <a:pt x="2487663" y="57168"/>
                </a:lnTo>
                <a:lnTo>
                  <a:pt x="2457431" y="26936"/>
                </a:lnTo>
                <a:lnTo>
                  <a:pt x="2419079" y="7116"/>
                </a:lnTo>
                <a:lnTo>
                  <a:pt x="2374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5961" y="2134361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2374900" y="0"/>
                </a:lnTo>
                <a:lnTo>
                  <a:pt x="2419079" y="7116"/>
                </a:lnTo>
                <a:lnTo>
                  <a:pt x="2457431" y="26936"/>
                </a:lnTo>
                <a:lnTo>
                  <a:pt x="2487663" y="57168"/>
                </a:lnTo>
                <a:lnTo>
                  <a:pt x="2507483" y="95520"/>
                </a:lnTo>
                <a:lnTo>
                  <a:pt x="2514600" y="139700"/>
                </a:lnTo>
                <a:lnTo>
                  <a:pt x="2514600" y="698500"/>
                </a:lnTo>
                <a:lnTo>
                  <a:pt x="2507483" y="742679"/>
                </a:lnTo>
                <a:lnTo>
                  <a:pt x="2487663" y="781031"/>
                </a:lnTo>
                <a:lnTo>
                  <a:pt x="2457431" y="811263"/>
                </a:lnTo>
                <a:lnTo>
                  <a:pt x="2419079" y="831083"/>
                </a:lnTo>
                <a:lnTo>
                  <a:pt x="23749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47642" y="2260219"/>
            <a:ext cx="202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the basis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77761" y="2058161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2146299" y="0"/>
                </a:moveTo>
                <a:lnTo>
                  <a:pt x="139699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699" y="838200"/>
                </a:lnTo>
                <a:lnTo>
                  <a:pt x="2146299" y="838200"/>
                </a:lnTo>
                <a:lnTo>
                  <a:pt x="2190479" y="831083"/>
                </a:lnTo>
                <a:lnTo>
                  <a:pt x="2228831" y="811263"/>
                </a:lnTo>
                <a:lnTo>
                  <a:pt x="2259063" y="781031"/>
                </a:lnTo>
                <a:lnTo>
                  <a:pt x="2278883" y="742679"/>
                </a:lnTo>
                <a:lnTo>
                  <a:pt x="2285999" y="698500"/>
                </a:lnTo>
                <a:lnTo>
                  <a:pt x="2285999" y="139700"/>
                </a:lnTo>
                <a:lnTo>
                  <a:pt x="2278883" y="95520"/>
                </a:lnTo>
                <a:lnTo>
                  <a:pt x="2259063" y="57168"/>
                </a:lnTo>
                <a:lnTo>
                  <a:pt x="2228831" y="26936"/>
                </a:lnTo>
                <a:lnTo>
                  <a:pt x="2190479" y="7116"/>
                </a:lnTo>
                <a:lnTo>
                  <a:pt x="2146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761" y="2058161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699" y="0"/>
                </a:lnTo>
                <a:lnTo>
                  <a:pt x="2146299" y="0"/>
                </a:lnTo>
                <a:lnTo>
                  <a:pt x="2190479" y="7116"/>
                </a:lnTo>
                <a:lnTo>
                  <a:pt x="2228831" y="26936"/>
                </a:lnTo>
                <a:lnTo>
                  <a:pt x="2259063" y="57168"/>
                </a:lnTo>
                <a:lnTo>
                  <a:pt x="2278883" y="95520"/>
                </a:lnTo>
                <a:lnTo>
                  <a:pt x="2285999" y="139700"/>
                </a:lnTo>
                <a:lnTo>
                  <a:pt x="2285999" y="698500"/>
                </a:lnTo>
                <a:lnTo>
                  <a:pt x="2278883" y="742679"/>
                </a:lnTo>
                <a:lnTo>
                  <a:pt x="2259063" y="781031"/>
                </a:lnTo>
                <a:lnTo>
                  <a:pt x="2228831" y="811263"/>
                </a:lnTo>
                <a:lnTo>
                  <a:pt x="2190479" y="831083"/>
                </a:lnTo>
                <a:lnTo>
                  <a:pt x="2146299" y="838200"/>
                </a:lnTo>
                <a:lnTo>
                  <a:pt x="139699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40093" y="2184019"/>
            <a:ext cx="156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5080" indent="-3771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the basis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linearity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6800" y="3352800"/>
            <a:ext cx="2362200" cy="193865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198755" indent="-107950">
              <a:lnSpc>
                <a:spcPct val="100000"/>
              </a:lnSpc>
              <a:spcBef>
                <a:spcPts val="305"/>
              </a:spcBef>
              <a:buSzPct val="95833"/>
              <a:buChar char="•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Positive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correlation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1440" marR="839469">
              <a:lnSpc>
                <a:spcPct val="100000"/>
              </a:lnSpc>
              <a:buSzPct val="95833"/>
              <a:buChar char="•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Negative  </a:t>
            </a:r>
            <a:r>
              <a:rPr sz="2400" dirty="0">
                <a:latin typeface="Arial"/>
                <a:cs typeface="Arial"/>
              </a:rPr>
              <a:t>correl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8161" y="29725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  <a:path w="152400" h="381000">
                <a:moveTo>
                  <a:pt x="114300" y="0"/>
                </a:moveTo>
                <a:lnTo>
                  <a:pt x="38100" y="0"/>
                </a:lnTo>
                <a:lnTo>
                  <a:pt x="38100" y="304800"/>
                </a:lnTo>
                <a:lnTo>
                  <a:pt x="114300" y="304800"/>
                </a:lnTo>
                <a:lnTo>
                  <a:pt x="1143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8161" y="29725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114300" y="304800"/>
                </a:lnTo>
                <a:lnTo>
                  <a:pt x="114300" y="0"/>
                </a:lnTo>
                <a:lnTo>
                  <a:pt x="38100" y="0"/>
                </a:lnTo>
                <a:lnTo>
                  <a:pt x="38100" y="304800"/>
                </a:ln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276600"/>
            <a:ext cx="2514600" cy="3124200"/>
          </a:xfrm>
          <a:custGeom>
            <a:avLst/>
            <a:gdLst/>
            <a:ahLst/>
            <a:cxnLst/>
            <a:rect l="l" t="t" r="r" b="b"/>
            <a:pathLst>
              <a:path w="2514600" h="3124200">
                <a:moveTo>
                  <a:pt x="0" y="3124200"/>
                </a:moveTo>
                <a:lnTo>
                  <a:pt x="2514600" y="3124200"/>
                </a:lnTo>
                <a:lnTo>
                  <a:pt x="2514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60775" y="3302330"/>
            <a:ext cx="1330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Char char="•"/>
              <a:tabLst>
                <a:tab pos="111760" algn="l"/>
              </a:tabLst>
            </a:pPr>
            <a:r>
              <a:rPr sz="2200" spc="-5" dirty="0">
                <a:latin typeface="Arial"/>
                <a:cs typeface="Arial"/>
              </a:rPr>
              <a:t>Simple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correlation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0775" y="4308728"/>
            <a:ext cx="2298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Char char="•"/>
              <a:tabLst>
                <a:tab pos="111760" algn="l"/>
              </a:tabLst>
            </a:pPr>
            <a:r>
              <a:rPr sz="2200" spc="-5" dirty="0">
                <a:latin typeface="Arial"/>
                <a:cs typeface="Arial"/>
              </a:rPr>
              <a:t>Partial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correlation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0775" y="5314899"/>
            <a:ext cx="13036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5348"/>
              <a:buChar char="•"/>
              <a:tabLst>
                <a:tab pos="109220" algn="l"/>
              </a:tabLst>
            </a:pPr>
            <a:r>
              <a:rPr sz="2150" dirty="0">
                <a:latin typeface="Arial"/>
                <a:cs typeface="Arial"/>
              </a:rPr>
              <a:t>Multiple  </a:t>
            </a:r>
            <a:r>
              <a:rPr sz="2150" spc="-5" dirty="0">
                <a:latin typeface="Arial"/>
                <a:cs typeface="Arial"/>
              </a:rPr>
              <a:t>c</a:t>
            </a:r>
            <a:r>
              <a:rPr sz="2150" dirty="0">
                <a:latin typeface="Arial"/>
                <a:cs typeface="Arial"/>
              </a:rPr>
              <a:t>o</a:t>
            </a:r>
            <a:r>
              <a:rPr sz="2150" spc="-5" dirty="0">
                <a:latin typeface="Arial"/>
                <a:cs typeface="Arial"/>
              </a:rPr>
              <a:t>r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o</a:t>
            </a:r>
            <a:r>
              <a:rPr sz="2150" spc="-5" dirty="0"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25161" y="29725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  <a:path w="152400" h="381000">
                <a:moveTo>
                  <a:pt x="114300" y="0"/>
                </a:moveTo>
                <a:lnTo>
                  <a:pt x="38100" y="0"/>
                </a:lnTo>
                <a:lnTo>
                  <a:pt x="38100" y="304800"/>
                </a:lnTo>
                <a:lnTo>
                  <a:pt x="114300" y="304800"/>
                </a:lnTo>
                <a:lnTo>
                  <a:pt x="1143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5161" y="29725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114300" y="304800"/>
                </a:lnTo>
                <a:lnTo>
                  <a:pt x="114300" y="0"/>
                </a:lnTo>
                <a:lnTo>
                  <a:pt x="38100" y="0"/>
                </a:lnTo>
                <a:lnTo>
                  <a:pt x="38100" y="304800"/>
                </a:ln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5600" y="3429000"/>
            <a:ext cx="2209800" cy="1746885"/>
          </a:xfrm>
          <a:custGeom>
            <a:avLst/>
            <a:gdLst/>
            <a:ahLst/>
            <a:cxnLst/>
            <a:rect l="l" t="t" r="r" b="b"/>
            <a:pathLst>
              <a:path w="2209800" h="1746885">
                <a:moveTo>
                  <a:pt x="0" y="1746504"/>
                </a:moveTo>
                <a:lnTo>
                  <a:pt x="2209800" y="1746504"/>
                </a:lnTo>
                <a:lnTo>
                  <a:pt x="2209800" y="0"/>
                </a:lnTo>
                <a:lnTo>
                  <a:pt x="0" y="0"/>
                </a:lnTo>
                <a:lnTo>
                  <a:pt x="0" y="17465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97929" y="3454730"/>
            <a:ext cx="129095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indent="-96520">
              <a:lnSpc>
                <a:spcPct val="100000"/>
              </a:lnSpc>
              <a:spcBef>
                <a:spcPts val="100"/>
              </a:spcBef>
              <a:buSzPct val="95348"/>
              <a:buChar char="•"/>
              <a:tabLst>
                <a:tab pos="96520" algn="l"/>
              </a:tabLst>
            </a:pPr>
            <a:r>
              <a:rPr sz="2150" dirty="0">
                <a:latin typeface="Arial"/>
                <a:cs typeface="Arial"/>
              </a:rPr>
              <a:t>Linear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</a:t>
            </a:r>
            <a:r>
              <a:rPr sz="2150" dirty="0">
                <a:latin typeface="Arial"/>
                <a:cs typeface="Arial"/>
              </a:rPr>
              <a:t>o</a:t>
            </a:r>
            <a:r>
              <a:rPr sz="2150" spc="-5" dirty="0">
                <a:latin typeface="Arial"/>
                <a:cs typeface="Arial"/>
              </a:rPr>
              <a:t>r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o</a:t>
            </a:r>
            <a:r>
              <a:rPr sz="2150" spc="-5" dirty="0"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7929" y="4438269"/>
            <a:ext cx="15849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buSzPct val="95348"/>
              <a:buChar char="•"/>
              <a:tabLst>
                <a:tab pos="96520" algn="l"/>
              </a:tabLst>
            </a:pPr>
            <a:r>
              <a:rPr sz="2150" spc="-5" dirty="0">
                <a:latin typeface="Arial"/>
                <a:cs typeface="Arial"/>
              </a:rPr>
              <a:t>Non –</a:t>
            </a:r>
            <a:r>
              <a:rPr sz="2150" spc="-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linear  correlation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20761" y="2896361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358521"/>
                </a:moveTo>
                <a:lnTo>
                  <a:pt x="0" y="358521"/>
                </a:lnTo>
                <a:lnTo>
                  <a:pt x="38100" y="381000"/>
                </a:lnTo>
                <a:lnTo>
                  <a:pt x="76200" y="358521"/>
                </a:lnTo>
                <a:close/>
              </a:path>
              <a:path w="76200" h="381000">
                <a:moveTo>
                  <a:pt x="57150" y="0"/>
                </a:moveTo>
                <a:lnTo>
                  <a:pt x="19050" y="0"/>
                </a:lnTo>
                <a:lnTo>
                  <a:pt x="19050" y="358521"/>
                </a:lnTo>
                <a:lnTo>
                  <a:pt x="57150" y="358521"/>
                </a:lnTo>
                <a:lnTo>
                  <a:pt x="5715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761" y="2896361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358521"/>
                </a:moveTo>
                <a:lnTo>
                  <a:pt x="57150" y="358521"/>
                </a:lnTo>
                <a:lnTo>
                  <a:pt x="57150" y="0"/>
                </a:lnTo>
                <a:lnTo>
                  <a:pt x="19050" y="0"/>
                </a:lnTo>
                <a:lnTo>
                  <a:pt x="19050" y="358521"/>
                </a:lnTo>
                <a:lnTo>
                  <a:pt x="0" y="358521"/>
                </a:lnTo>
                <a:lnTo>
                  <a:pt x="38100" y="381000"/>
                </a:lnTo>
                <a:lnTo>
                  <a:pt x="76200" y="358521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5733288"/>
            <a:ext cx="3962400" cy="116205"/>
          </a:xfrm>
          <a:custGeom>
            <a:avLst/>
            <a:gdLst/>
            <a:ahLst/>
            <a:cxnLst/>
            <a:rect l="l" t="t" r="r" b="b"/>
            <a:pathLst>
              <a:path w="3962400" h="116204">
                <a:moveTo>
                  <a:pt x="115824" y="0"/>
                </a:moveTo>
                <a:lnTo>
                  <a:pt x="0" y="57912"/>
                </a:lnTo>
                <a:lnTo>
                  <a:pt x="115824" y="115824"/>
                </a:lnTo>
                <a:lnTo>
                  <a:pt x="115824" y="86868"/>
                </a:lnTo>
                <a:lnTo>
                  <a:pt x="86868" y="86868"/>
                </a:lnTo>
                <a:lnTo>
                  <a:pt x="86868" y="28956"/>
                </a:lnTo>
                <a:lnTo>
                  <a:pt x="115824" y="28956"/>
                </a:lnTo>
                <a:lnTo>
                  <a:pt x="115824" y="0"/>
                </a:lnTo>
                <a:close/>
              </a:path>
              <a:path w="3962400" h="116204">
                <a:moveTo>
                  <a:pt x="3846576" y="0"/>
                </a:moveTo>
                <a:lnTo>
                  <a:pt x="3846576" y="115824"/>
                </a:lnTo>
                <a:lnTo>
                  <a:pt x="3904488" y="86868"/>
                </a:lnTo>
                <a:lnTo>
                  <a:pt x="3875531" y="86868"/>
                </a:lnTo>
                <a:lnTo>
                  <a:pt x="3875531" y="28956"/>
                </a:lnTo>
                <a:lnTo>
                  <a:pt x="3904488" y="28956"/>
                </a:lnTo>
                <a:lnTo>
                  <a:pt x="3846576" y="0"/>
                </a:lnTo>
                <a:close/>
              </a:path>
              <a:path w="3962400" h="116204">
                <a:moveTo>
                  <a:pt x="115824" y="28956"/>
                </a:moveTo>
                <a:lnTo>
                  <a:pt x="86868" y="28956"/>
                </a:lnTo>
                <a:lnTo>
                  <a:pt x="86868" y="86868"/>
                </a:lnTo>
                <a:lnTo>
                  <a:pt x="115824" y="86868"/>
                </a:lnTo>
                <a:lnTo>
                  <a:pt x="115824" y="28956"/>
                </a:lnTo>
                <a:close/>
              </a:path>
              <a:path w="3962400" h="116204">
                <a:moveTo>
                  <a:pt x="3846576" y="28956"/>
                </a:moveTo>
                <a:lnTo>
                  <a:pt x="115824" y="28956"/>
                </a:lnTo>
                <a:lnTo>
                  <a:pt x="115824" y="86868"/>
                </a:lnTo>
                <a:lnTo>
                  <a:pt x="3846576" y="86868"/>
                </a:lnTo>
                <a:lnTo>
                  <a:pt x="3846576" y="28956"/>
                </a:lnTo>
                <a:close/>
              </a:path>
              <a:path w="3962400" h="116204">
                <a:moveTo>
                  <a:pt x="3904488" y="28956"/>
                </a:moveTo>
                <a:lnTo>
                  <a:pt x="3875531" y="28956"/>
                </a:lnTo>
                <a:lnTo>
                  <a:pt x="3875531" y="86868"/>
                </a:lnTo>
                <a:lnTo>
                  <a:pt x="3904488" y="86868"/>
                </a:lnTo>
                <a:lnTo>
                  <a:pt x="3962400" y="57912"/>
                </a:lnTo>
                <a:lnTo>
                  <a:pt x="390448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1088" y="2514600"/>
            <a:ext cx="116205" cy="3581400"/>
          </a:xfrm>
          <a:custGeom>
            <a:avLst/>
            <a:gdLst/>
            <a:ahLst/>
            <a:cxnLst/>
            <a:rect l="l" t="t" r="r" b="b"/>
            <a:pathLst>
              <a:path w="116204" h="3581400">
                <a:moveTo>
                  <a:pt x="28956" y="3465576"/>
                </a:moveTo>
                <a:lnTo>
                  <a:pt x="0" y="3465576"/>
                </a:lnTo>
                <a:lnTo>
                  <a:pt x="57912" y="3581400"/>
                </a:lnTo>
                <a:lnTo>
                  <a:pt x="101346" y="3494531"/>
                </a:lnTo>
                <a:lnTo>
                  <a:pt x="28956" y="3494531"/>
                </a:lnTo>
                <a:lnTo>
                  <a:pt x="28956" y="3465576"/>
                </a:lnTo>
                <a:close/>
              </a:path>
              <a:path w="116204" h="3581400">
                <a:moveTo>
                  <a:pt x="86867" y="86867"/>
                </a:moveTo>
                <a:lnTo>
                  <a:pt x="28956" y="86867"/>
                </a:lnTo>
                <a:lnTo>
                  <a:pt x="28956" y="3494531"/>
                </a:lnTo>
                <a:lnTo>
                  <a:pt x="86867" y="3494531"/>
                </a:lnTo>
                <a:lnTo>
                  <a:pt x="86867" y="86867"/>
                </a:lnTo>
                <a:close/>
              </a:path>
              <a:path w="116204" h="3581400">
                <a:moveTo>
                  <a:pt x="115824" y="3465576"/>
                </a:moveTo>
                <a:lnTo>
                  <a:pt x="86867" y="3465576"/>
                </a:lnTo>
                <a:lnTo>
                  <a:pt x="86867" y="3494531"/>
                </a:lnTo>
                <a:lnTo>
                  <a:pt x="101346" y="3494531"/>
                </a:lnTo>
                <a:lnTo>
                  <a:pt x="115824" y="3465576"/>
                </a:lnTo>
                <a:close/>
              </a:path>
              <a:path w="116204" h="3581400">
                <a:moveTo>
                  <a:pt x="57912" y="0"/>
                </a:moveTo>
                <a:lnTo>
                  <a:pt x="0" y="115824"/>
                </a:lnTo>
                <a:lnTo>
                  <a:pt x="28956" y="115824"/>
                </a:lnTo>
                <a:lnTo>
                  <a:pt x="28956" y="86867"/>
                </a:lnTo>
                <a:lnTo>
                  <a:pt x="101345" y="86867"/>
                </a:lnTo>
                <a:lnTo>
                  <a:pt x="57912" y="0"/>
                </a:lnTo>
                <a:close/>
              </a:path>
              <a:path w="116204" h="3581400">
                <a:moveTo>
                  <a:pt x="101345" y="86867"/>
                </a:moveTo>
                <a:lnTo>
                  <a:pt x="86867" y="86867"/>
                </a:lnTo>
                <a:lnTo>
                  <a:pt x="86867" y="115824"/>
                </a:lnTo>
                <a:lnTo>
                  <a:pt x="115824" y="115824"/>
                </a:lnTo>
                <a:lnTo>
                  <a:pt x="101345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2819400"/>
            <a:ext cx="2667000" cy="2514600"/>
          </a:xfrm>
          <a:custGeom>
            <a:avLst/>
            <a:gdLst/>
            <a:ahLst/>
            <a:cxnLst/>
            <a:rect l="l" t="t" r="r" b="b"/>
            <a:pathLst>
              <a:path w="2667000" h="2514600">
                <a:moveTo>
                  <a:pt x="0" y="2514600"/>
                </a:moveTo>
                <a:lnTo>
                  <a:pt x="2667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6629" y="5965647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194" y="2840863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1600200"/>
            <a:ext cx="2057400" cy="501713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 marR="17716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It is a  relationship  between two  variables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  if one variable  increases, the  other one also  increases. A  positive  correlation also  exists in one  decreases and  the other also  decreases.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57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47113" y="25095"/>
            <a:ext cx="5205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17700" algn="l"/>
              </a:tabLst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2850" spc="15" dirty="0">
                <a:solidFill>
                  <a:srgbClr val="FFFFFF"/>
                </a:solidFill>
              </a:rPr>
              <a:t>OSITIVE</a:t>
            </a:r>
            <a:r>
              <a:rPr sz="2850" dirty="0">
                <a:solidFill>
                  <a:srgbClr val="FFFFFF"/>
                </a:solidFill>
              </a:rPr>
              <a:t>	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500" b="0" spc="1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500" b="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500" b="0" spc="1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3500" b="0" spc="-2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0" spc="10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209800"/>
            <a:ext cx="2133600" cy="36576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91440" marR="116205">
              <a:lnSpc>
                <a:spcPct val="100000"/>
              </a:lnSpc>
              <a:spcBef>
                <a:spcPts val="5"/>
              </a:spcBef>
            </a:pPr>
            <a:r>
              <a:rPr sz="2000" spc="-35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MEANS  </a:t>
            </a:r>
            <a:r>
              <a:rPr sz="2000" dirty="0">
                <a:latin typeface="Arial"/>
                <a:cs typeface="Arial"/>
              </a:rPr>
              <a:t>THERE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AN  INVERSE  </a:t>
            </a:r>
            <a:r>
              <a:rPr sz="2000" spc="-15" dirty="0">
                <a:latin typeface="Arial"/>
                <a:cs typeface="Arial"/>
              </a:rPr>
              <a:t>RELATIONSHIP 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  </a:t>
            </a:r>
            <a:r>
              <a:rPr sz="2000" spc="-20" dirty="0">
                <a:latin typeface="Arial"/>
                <a:cs typeface="Arial"/>
              </a:rPr>
              <a:t>VARIABLES </a:t>
            </a:r>
            <a:r>
              <a:rPr sz="2000" dirty="0">
                <a:latin typeface="Arial"/>
                <a:cs typeface="Arial"/>
              </a:rPr>
              <a:t>-  WHEN ONE  </a:t>
            </a:r>
            <a:r>
              <a:rPr sz="2000" spc="-20" dirty="0">
                <a:latin typeface="Arial"/>
                <a:cs typeface="Arial"/>
              </a:rPr>
              <a:t>VARIABLE  </a:t>
            </a:r>
            <a:r>
              <a:rPr sz="2000" dirty="0">
                <a:latin typeface="Arial"/>
                <a:cs typeface="Arial"/>
              </a:rPr>
              <a:t>DECREASES,  THE OTHER  INCREASES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0" y="5733288"/>
            <a:ext cx="3962400" cy="116205"/>
          </a:xfrm>
          <a:custGeom>
            <a:avLst/>
            <a:gdLst/>
            <a:ahLst/>
            <a:cxnLst/>
            <a:rect l="l" t="t" r="r" b="b"/>
            <a:pathLst>
              <a:path w="3962400" h="116204">
                <a:moveTo>
                  <a:pt x="115824" y="0"/>
                </a:moveTo>
                <a:lnTo>
                  <a:pt x="0" y="57912"/>
                </a:lnTo>
                <a:lnTo>
                  <a:pt x="115824" y="115824"/>
                </a:lnTo>
                <a:lnTo>
                  <a:pt x="115824" y="86868"/>
                </a:lnTo>
                <a:lnTo>
                  <a:pt x="86868" y="86868"/>
                </a:lnTo>
                <a:lnTo>
                  <a:pt x="86868" y="28956"/>
                </a:lnTo>
                <a:lnTo>
                  <a:pt x="115824" y="28956"/>
                </a:lnTo>
                <a:lnTo>
                  <a:pt x="115824" y="0"/>
                </a:lnTo>
                <a:close/>
              </a:path>
              <a:path w="3962400" h="116204">
                <a:moveTo>
                  <a:pt x="3846576" y="0"/>
                </a:moveTo>
                <a:lnTo>
                  <a:pt x="3846576" y="115824"/>
                </a:lnTo>
                <a:lnTo>
                  <a:pt x="3904488" y="86868"/>
                </a:lnTo>
                <a:lnTo>
                  <a:pt x="3875531" y="86868"/>
                </a:lnTo>
                <a:lnTo>
                  <a:pt x="3875531" y="28956"/>
                </a:lnTo>
                <a:lnTo>
                  <a:pt x="3904488" y="28956"/>
                </a:lnTo>
                <a:lnTo>
                  <a:pt x="3846576" y="0"/>
                </a:lnTo>
                <a:close/>
              </a:path>
              <a:path w="3962400" h="116204">
                <a:moveTo>
                  <a:pt x="115824" y="28956"/>
                </a:moveTo>
                <a:lnTo>
                  <a:pt x="86868" y="28956"/>
                </a:lnTo>
                <a:lnTo>
                  <a:pt x="86868" y="86868"/>
                </a:lnTo>
                <a:lnTo>
                  <a:pt x="115824" y="86868"/>
                </a:lnTo>
                <a:lnTo>
                  <a:pt x="115824" y="28956"/>
                </a:lnTo>
                <a:close/>
              </a:path>
              <a:path w="3962400" h="116204">
                <a:moveTo>
                  <a:pt x="3846576" y="28956"/>
                </a:moveTo>
                <a:lnTo>
                  <a:pt x="115824" y="28956"/>
                </a:lnTo>
                <a:lnTo>
                  <a:pt x="115824" y="86868"/>
                </a:lnTo>
                <a:lnTo>
                  <a:pt x="3846576" y="86868"/>
                </a:lnTo>
                <a:lnTo>
                  <a:pt x="3846576" y="28956"/>
                </a:lnTo>
                <a:close/>
              </a:path>
              <a:path w="3962400" h="116204">
                <a:moveTo>
                  <a:pt x="3904488" y="28956"/>
                </a:moveTo>
                <a:lnTo>
                  <a:pt x="3875531" y="28956"/>
                </a:lnTo>
                <a:lnTo>
                  <a:pt x="3875531" y="86868"/>
                </a:lnTo>
                <a:lnTo>
                  <a:pt x="3904488" y="86868"/>
                </a:lnTo>
                <a:lnTo>
                  <a:pt x="3962400" y="57912"/>
                </a:lnTo>
                <a:lnTo>
                  <a:pt x="390448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1088" y="2514600"/>
            <a:ext cx="116205" cy="3581400"/>
          </a:xfrm>
          <a:custGeom>
            <a:avLst/>
            <a:gdLst/>
            <a:ahLst/>
            <a:cxnLst/>
            <a:rect l="l" t="t" r="r" b="b"/>
            <a:pathLst>
              <a:path w="116204" h="3581400">
                <a:moveTo>
                  <a:pt x="28956" y="3465576"/>
                </a:moveTo>
                <a:lnTo>
                  <a:pt x="0" y="3465576"/>
                </a:lnTo>
                <a:lnTo>
                  <a:pt x="57912" y="3581400"/>
                </a:lnTo>
                <a:lnTo>
                  <a:pt x="101346" y="3494531"/>
                </a:lnTo>
                <a:lnTo>
                  <a:pt x="28956" y="3494531"/>
                </a:lnTo>
                <a:lnTo>
                  <a:pt x="28956" y="3465576"/>
                </a:lnTo>
                <a:close/>
              </a:path>
              <a:path w="116204" h="3581400">
                <a:moveTo>
                  <a:pt x="86867" y="86867"/>
                </a:moveTo>
                <a:lnTo>
                  <a:pt x="28956" y="86867"/>
                </a:lnTo>
                <a:lnTo>
                  <a:pt x="28956" y="3494531"/>
                </a:lnTo>
                <a:lnTo>
                  <a:pt x="86867" y="3494531"/>
                </a:lnTo>
                <a:lnTo>
                  <a:pt x="86867" y="86867"/>
                </a:lnTo>
                <a:close/>
              </a:path>
              <a:path w="116204" h="3581400">
                <a:moveTo>
                  <a:pt x="115824" y="3465576"/>
                </a:moveTo>
                <a:lnTo>
                  <a:pt x="86867" y="3465576"/>
                </a:lnTo>
                <a:lnTo>
                  <a:pt x="86867" y="3494531"/>
                </a:lnTo>
                <a:lnTo>
                  <a:pt x="101346" y="3494531"/>
                </a:lnTo>
                <a:lnTo>
                  <a:pt x="115824" y="3465576"/>
                </a:lnTo>
                <a:close/>
              </a:path>
              <a:path w="116204" h="3581400">
                <a:moveTo>
                  <a:pt x="57912" y="0"/>
                </a:moveTo>
                <a:lnTo>
                  <a:pt x="0" y="115824"/>
                </a:lnTo>
                <a:lnTo>
                  <a:pt x="28956" y="115824"/>
                </a:lnTo>
                <a:lnTo>
                  <a:pt x="28956" y="86867"/>
                </a:lnTo>
                <a:lnTo>
                  <a:pt x="101345" y="86867"/>
                </a:lnTo>
                <a:lnTo>
                  <a:pt x="57912" y="0"/>
                </a:lnTo>
                <a:close/>
              </a:path>
              <a:path w="116204" h="3581400">
                <a:moveTo>
                  <a:pt x="101345" y="86867"/>
                </a:moveTo>
                <a:lnTo>
                  <a:pt x="86867" y="86867"/>
                </a:lnTo>
                <a:lnTo>
                  <a:pt x="86867" y="115824"/>
                </a:lnTo>
                <a:lnTo>
                  <a:pt x="115824" y="115824"/>
                </a:lnTo>
                <a:lnTo>
                  <a:pt x="101345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6629" y="5965647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194" y="2840863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0" y="2819400"/>
            <a:ext cx="2590800" cy="2514600"/>
          </a:xfrm>
          <a:custGeom>
            <a:avLst/>
            <a:gdLst/>
            <a:ahLst/>
            <a:cxnLst/>
            <a:rect l="l" t="t" r="r" b="b"/>
            <a:pathLst>
              <a:path w="2590800" h="2514600">
                <a:moveTo>
                  <a:pt x="2590800" y="25146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88260" y="36702"/>
            <a:ext cx="5123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Correlation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1417319"/>
            <a:ext cx="0" cy="5441950"/>
          </a:xfrm>
          <a:custGeom>
            <a:avLst/>
            <a:gdLst/>
            <a:ahLst/>
            <a:cxnLst/>
            <a:rect l="l" t="t" r="r" b="b"/>
            <a:pathLst>
              <a:path h="5441950">
                <a:moveTo>
                  <a:pt x="0" y="0"/>
                </a:moveTo>
                <a:lnTo>
                  <a:pt x="0" y="5441441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83" y="1417319"/>
            <a:ext cx="0" cy="5440680"/>
          </a:xfrm>
          <a:custGeom>
            <a:avLst/>
            <a:gdLst/>
            <a:ahLst/>
            <a:cxnLst/>
            <a:rect l="l" t="t" r="r" b="b"/>
            <a:pathLst>
              <a:path h="5440680">
                <a:moveTo>
                  <a:pt x="0" y="0"/>
                </a:moveTo>
                <a:lnTo>
                  <a:pt x="0" y="544067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5" y="1417319"/>
            <a:ext cx="0" cy="5440680"/>
          </a:xfrm>
          <a:custGeom>
            <a:avLst/>
            <a:gdLst/>
            <a:ahLst/>
            <a:cxnLst/>
            <a:rect l="l" t="t" r="r" b="b"/>
            <a:pathLst>
              <a:path h="5440680">
                <a:moveTo>
                  <a:pt x="0" y="0"/>
                </a:moveTo>
                <a:lnTo>
                  <a:pt x="0" y="544067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1417319"/>
            <a:ext cx="304800" cy="5440680"/>
          </a:xfrm>
          <a:custGeom>
            <a:avLst/>
            <a:gdLst/>
            <a:ahLst/>
            <a:cxnLst/>
            <a:rect l="l" t="t" r="r" b="b"/>
            <a:pathLst>
              <a:path w="304800" h="5440680">
                <a:moveTo>
                  <a:pt x="0" y="5440679"/>
                </a:moveTo>
                <a:lnTo>
                  <a:pt x="304800" y="5440679"/>
                </a:lnTo>
                <a:lnTo>
                  <a:pt x="304800" y="0"/>
                </a:lnTo>
                <a:lnTo>
                  <a:pt x="0" y="0"/>
                </a:lnTo>
                <a:lnTo>
                  <a:pt x="0" y="5440679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1417319"/>
            <a:ext cx="0" cy="5440680"/>
          </a:xfrm>
          <a:custGeom>
            <a:avLst/>
            <a:gdLst/>
            <a:ahLst/>
            <a:cxnLst/>
            <a:rect l="l" t="t" r="r" b="b"/>
            <a:pathLst>
              <a:path h="5440680">
                <a:moveTo>
                  <a:pt x="0" y="0"/>
                </a:moveTo>
                <a:lnTo>
                  <a:pt x="0" y="544067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417320"/>
          </a:xfrm>
          <a:custGeom>
            <a:avLst/>
            <a:gdLst/>
            <a:ahLst/>
            <a:cxnLst/>
            <a:rect l="l" t="t" r="r" b="b"/>
            <a:pathLst>
              <a:path w="9144000" h="1417320">
                <a:moveTo>
                  <a:pt x="0" y="1417320"/>
                </a:moveTo>
                <a:lnTo>
                  <a:pt x="9144000" y="1417320"/>
                </a:lnTo>
                <a:lnTo>
                  <a:pt x="9144000" y="0"/>
                </a:lnTo>
                <a:lnTo>
                  <a:pt x="0" y="0"/>
                </a:lnTo>
                <a:lnTo>
                  <a:pt x="0" y="1417320"/>
                </a:lnTo>
                <a:close/>
              </a:path>
            </a:pathLst>
          </a:custGeom>
          <a:solidFill>
            <a:srgbClr val="FD6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51329" y="891666"/>
            <a:ext cx="4429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</a:rPr>
              <a:t>C</a:t>
            </a:r>
            <a:r>
              <a:rPr sz="2400" spc="-20" dirty="0">
                <a:solidFill>
                  <a:srgbClr val="FFFFFF"/>
                </a:solidFill>
              </a:rPr>
              <a:t>ORRELATION</a:t>
            </a:r>
            <a:r>
              <a:rPr sz="2400" spc="1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COEFFICIENT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535940" y="1549653"/>
            <a:ext cx="7910830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Coefficient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Correlation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measure of the  strength of the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linear relationship between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two</a:t>
            </a:r>
            <a:r>
              <a:rPr sz="2400" spc="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variables.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6385" marR="11303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54330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decimal number between .00 and </a:t>
            </a:r>
            <a:r>
              <a:rPr sz="2400" dirty="0">
                <a:latin typeface="Arial"/>
                <a:cs typeface="Arial"/>
              </a:rPr>
              <a:t>+1.00 </a:t>
            </a:r>
            <a:r>
              <a:rPr sz="2400" spc="-5" dirty="0">
                <a:latin typeface="Arial"/>
                <a:cs typeface="Arial"/>
              </a:rPr>
              <a:t>or –1.00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indicates the degree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quantitative variables  are related.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0377" y="4497323"/>
            <a:ext cx="4800600" cy="151130"/>
          </a:xfrm>
          <a:custGeom>
            <a:avLst/>
            <a:gdLst/>
            <a:ahLst/>
            <a:cxnLst/>
            <a:rect l="l" t="t" r="r" b="b"/>
            <a:pathLst>
              <a:path w="4800600" h="151129">
                <a:moveTo>
                  <a:pt x="150876" y="0"/>
                </a:moveTo>
                <a:lnTo>
                  <a:pt x="0" y="75437"/>
                </a:lnTo>
                <a:lnTo>
                  <a:pt x="150876" y="150875"/>
                </a:lnTo>
                <a:lnTo>
                  <a:pt x="150876" y="100583"/>
                </a:lnTo>
                <a:lnTo>
                  <a:pt x="125729" y="100583"/>
                </a:lnTo>
                <a:lnTo>
                  <a:pt x="125729" y="50292"/>
                </a:lnTo>
                <a:lnTo>
                  <a:pt x="150876" y="50292"/>
                </a:lnTo>
                <a:lnTo>
                  <a:pt x="150876" y="0"/>
                </a:lnTo>
                <a:close/>
              </a:path>
              <a:path w="4800600" h="151129">
                <a:moveTo>
                  <a:pt x="4649724" y="0"/>
                </a:moveTo>
                <a:lnTo>
                  <a:pt x="4649724" y="150875"/>
                </a:lnTo>
                <a:lnTo>
                  <a:pt x="4750308" y="100583"/>
                </a:lnTo>
                <a:lnTo>
                  <a:pt x="4674870" y="100583"/>
                </a:lnTo>
                <a:lnTo>
                  <a:pt x="4674870" y="50292"/>
                </a:lnTo>
                <a:lnTo>
                  <a:pt x="4750308" y="50292"/>
                </a:lnTo>
                <a:lnTo>
                  <a:pt x="4649724" y="0"/>
                </a:lnTo>
                <a:close/>
              </a:path>
              <a:path w="4800600" h="151129">
                <a:moveTo>
                  <a:pt x="150876" y="50292"/>
                </a:moveTo>
                <a:lnTo>
                  <a:pt x="125729" y="50292"/>
                </a:lnTo>
                <a:lnTo>
                  <a:pt x="125729" y="100583"/>
                </a:lnTo>
                <a:lnTo>
                  <a:pt x="150876" y="100583"/>
                </a:lnTo>
                <a:lnTo>
                  <a:pt x="150876" y="50292"/>
                </a:lnTo>
                <a:close/>
              </a:path>
              <a:path w="4800600" h="151129">
                <a:moveTo>
                  <a:pt x="4649724" y="50292"/>
                </a:moveTo>
                <a:lnTo>
                  <a:pt x="150876" y="50292"/>
                </a:lnTo>
                <a:lnTo>
                  <a:pt x="150876" y="100583"/>
                </a:lnTo>
                <a:lnTo>
                  <a:pt x="4649724" y="100583"/>
                </a:lnTo>
                <a:lnTo>
                  <a:pt x="4649724" y="50292"/>
                </a:lnTo>
                <a:close/>
              </a:path>
              <a:path w="4800600" h="151129">
                <a:moveTo>
                  <a:pt x="4750308" y="50292"/>
                </a:moveTo>
                <a:lnTo>
                  <a:pt x="4674870" y="50292"/>
                </a:lnTo>
                <a:lnTo>
                  <a:pt x="4674870" y="100583"/>
                </a:lnTo>
                <a:lnTo>
                  <a:pt x="4750308" y="100583"/>
                </a:lnTo>
                <a:lnTo>
                  <a:pt x="4800600" y="75437"/>
                </a:lnTo>
                <a:lnTo>
                  <a:pt x="475030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383" y="4357115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5615" y="4357115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43371" y="4357115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8375" y="4813757"/>
            <a:ext cx="4705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.00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4503" y="4813757"/>
            <a:ext cx="603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+1.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0619" y="4813757"/>
            <a:ext cx="546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60215" y="5208778"/>
            <a:ext cx="50800" cy="443865"/>
          </a:xfrm>
          <a:custGeom>
            <a:avLst/>
            <a:gdLst/>
            <a:ahLst/>
            <a:cxnLst/>
            <a:rect l="l" t="t" r="r" b="b"/>
            <a:pathLst>
              <a:path w="50800" h="443864">
                <a:moveTo>
                  <a:pt x="19050" y="392938"/>
                </a:moveTo>
                <a:lnTo>
                  <a:pt x="0" y="392938"/>
                </a:lnTo>
                <a:lnTo>
                  <a:pt x="25400" y="443738"/>
                </a:lnTo>
                <a:lnTo>
                  <a:pt x="44450" y="405638"/>
                </a:lnTo>
                <a:lnTo>
                  <a:pt x="19050" y="405638"/>
                </a:lnTo>
                <a:lnTo>
                  <a:pt x="19050" y="392938"/>
                </a:lnTo>
                <a:close/>
              </a:path>
              <a:path w="50800" h="443864">
                <a:moveTo>
                  <a:pt x="31750" y="0"/>
                </a:moveTo>
                <a:lnTo>
                  <a:pt x="19050" y="0"/>
                </a:lnTo>
                <a:lnTo>
                  <a:pt x="19050" y="405638"/>
                </a:lnTo>
                <a:lnTo>
                  <a:pt x="31750" y="405638"/>
                </a:lnTo>
                <a:lnTo>
                  <a:pt x="31750" y="0"/>
                </a:lnTo>
                <a:close/>
              </a:path>
              <a:path w="50800" h="443864">
                <a:moveTo>
                  <a:pt x="50800" y="392938"/>
                </a:moveTo>
                <a:lnTo>
                  <a:pt x="31750" y="392938"/>
                </a:lnTo>
                <a:lnTo>
                  <a:pt x="31750" y="405638"/>
                </a:lnTo>
                <a:lnTo>
                  <a:pt x="44450" y="405638"/>
                </a:lnTo>
                <a:lnTo>
                  <a:pt x="50800" y="392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7971" y="5137150"/>
            <a:ext cx="50800" cy="445770"/>
          </a:xfrm>
          <a:custGeom>
            <a:avLst/>
            <a:gdLst/>
            <a:ahLst/>
            <a:cxnLst/>
            <a:rect l="l" t="t" r="r" b="b"/>
            <a:pathLst>
              <a:path w="50800" h="445770">
                <a:moveTo>
                  <a:pt x="19050" y="394462"/>
                </a:moveTo>
                <a:lnTo>
                  <a:pt x="0" y="394462"/>
                </a:lnTo>
                <a:lnTo>
                  <a:pt x="25400" y="445262"/>
                </a:lnTo>
                <a:lnTo>
                  <a:pt x="44450" y="407162"/>
                </a:lnTo>
                <a:lnTo>
                  <a:pt x="19050" y="407162"/>
                </a:lnTo>
                <a:lnTo>
                  <a:pt x="19050" y="394462"/>
                </a:lnTo>
                <a:close/>
              </a:path>
              <a:path w="50800" h="445770">
                <a:moveTo>
                  <a:pt x="31750" y="0"/>
                </a:moveTo>
                <a:lnTo>
                  <a:pt x="19050" y="0"/>
                </a:lnTo>
                <a:lnTo>
                  <a:pt x="19050" y="407162"/>
                </a:lnTo>
                <a:lnTo>
                  <a:pt x="31750" y="407162"/>
                </a:lnTo>
                <a:lnTo>
                  <a:pt x="31750" y="0"/>
                </a:lnTo>
                <a:close/>
              </a:path>
              <a:path w="50800" h="445770">
                <a:moveTo>
                  <a:pt x="50800" y="394462"/>
                </a:moveTo>
                <a:lnTo>
                  <a:pt x="31750" y="394462"/>
                </a:lnTo>
                <a:lnTo>
                  <a:pt x="31750" y="407162"/>
                </a:lnTo>
                <a:lnTo>
                  <a:pt x="44450" y="407162"/>
                </a:lnTo>
                <a:lnTo>
                  <a:pt x="50800" y="394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3983" y="5137150"/>
            <a:ext cx="50800" cy="445770"/>
          </a:xfrm>
          <a:custGeom>
            <a:avLst/>
            <a:gdLst/>
            <a:ahLst/>
            <a:cxnLst/>
            <a:rect l="l" t="t" r="r" b="b"/>
            <a:pathLst>
              <a:path w="50800" h="445770">
                <a:moveTo>
                  <a:pt x="19050" y="394462"/>
                </a:moveTo>
                <a:lnTo>
                  <a:pt x="0" y="394462"/>
                </a:lnTo>
                <a:lnTo>
                  <a:pt x="25400" y="445262"/>
                </a:lnTo>
                <a:lnTo>
                  <a:pt x="44450" y="407162"/>
                </a:lnTo>
                <a:lnTo>
                  <a:pt x="19050" y="407162"/>
                </a:lnTo>
                <a:lnTo>
                  <a:pt x="19050" y="394462"/>
                </a:lnTo>
                <a:close/>
              </a:path>
              <a:path w="50800" h="445770">
                <a:moveTo>
                  <a:pt x="31750" y="0"/>
                </a:moveTo>
                <a:lnTo>
                  <a:pt x="19050" y="0"/>
                </a:lnTo>
                <a:lnTo>
                  <a:pt x="19050" y="407162"/>
                </a:lnTo>
                <a:lnTo>
                  <a:pt x="31750" y="407162"/>
                </a:lnTo>
                <a:lnTo>
                  <a:pt x="31750" y="0"/>
                </a:lnTo>
                <a:close/>
              </a:path>
              <a:path w="50800" h="445770">
                <a:moveTo>
                  <a:pt x="50800" y="394462"/>
                </a:moveTo>
                <a:lnTo>
                  <a:pt x="31750" y="394462"/>
                </a:lnTo>
                <a:lnTo>
                  <a:pt x="31750" y="407162"/>
                </a:lnTo>
                <a:lnTo>
                  <a:pt x="44450" y="407162"/>
                </a:lnTo>
                <a:lnTo>
                  <a:pt x="50800" y="394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5247" y="5886094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relationship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1375" y="5600191"/>
            <a:ext cx="149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strong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4514" y="5600191"/>
            <a:ext cx="158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strong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negative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WELCOME</vt:lpstr>
      <vt:lpstr>TOPIC</vt:lpstr>
      <vt:lpstr>Contents</vt:lpstr>
      <vt:lpstr>Introduction</vt:lpstr>
      <vt:lpstr>DEFINITION</vt:lpstr>
      <vt:lpstr>Types of correlation</vt:lpstr>
      <vt:lpstr>POSITIVE CORRELATION</vt:lpstr>
      <vt:lpstr>Negative Correlation</vt:lpstr>
      <vt:lpstr>CORRELATION COEFFICIENT</vt:lpstr>
      <vt:lpstr>TYPES OF CORRELATION COEFFICIENT</vt:lpstr>
      <vt:lpstr>Limitations of Correlation</vt:lpstr>
      <vt:lpstr>Application</vt:lpstr>
      <vt:lpstr>Application</vt:lpstr>
      <vt:lpstr>Application</vt:lpstr>
      <vt:lpstr>Application</vt:lpstr>
      <vt:lpstr>Application</vt:lpstr>
      <vt:lpstr>Application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hp</dc:creator>
  <cp:lastModifiedBy>user</cp:lastModifiedBy>
  <cp:revision>2</cp:revision>
  <dcterms:created xsi:type="dcterms:W3CDTF">2020-08-02T10:16:55Z</dcterms:created>
  <dcterms:modified xsi:type="dcterms:W3CDTF">2025-10-09T09:04:29Z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2020-08-02T00:00:00Z</vt:filetime>
  </property>
</Properties>
</file>