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69636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69636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69636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4007" y="70103"/>
            <a:ext cx="9013190" cy="6693534"/>
          </a:xfrm>
          <a:custGeom>
            <a:avLst/>
            <a:gdLst/>
            <a:ahLst/>
            <a:cxnLst/>
            <a:rect l="l" t="t" r="r" b="b"/>
            <a:pathLst>
              <a:path w="9013190" h="6693534">
                <a:moveTo>
                  <a:pt x="0" y="329946"/>
                </a:moveTo>
                <a:lnTo>
                  <a:pt x="3577" y="281184"/>
                </a:lnTo>
                <a:lnTo>
                  <a:pt x="13968" y="234645"/>
                </a:lnTo>
                <a:lnTo>
                  <a:pt x="30664" y="190840"/>
                </a:lnTo>
                <a:lnTo>
                  <a:pt x="53153" y="150277"/>
                </a:lnTo>
                <a:lnTo>
                  <a:pt x="80925" y="113468"/>
                </a:lnTo>
                <a:lnTo>
                  <a:pt x="113469" y="80923"/>
                </a:lnTo>
                <a:lnTo>
                  <a:pt x="150276" y="53151"/>
                </a:lnTo>
                <a:lnTo>
                  <a:pt x="190835" y="30662"/>
                </a:lnTo>
                <a:lnTo>
                  <a:pt x="234636" y="13967"/>
                </a:lnTo>
                <a:lnTo>
                  <a:pt x="281168" y="3576"/>
                </a:lnTo>
                <a:lnTo>
                  <a:pt x="329920" y="0"/>
                </a:lnTo>
                <a:lnTo>
                  <a:pt x="8682990" y="0"/>
                </a:lnTo>
                <a:lnTo>
                  <a:pt x="8731751" y="3576"/>
                </a:lnTo>
                <a:lnTo>
                  <a:pt x="8778290" y="13967"/>
                </a:lnTo>
                <a:lnTo>
                  <a:pt x="8822095" y="30662"/>
                </a:lnTo>
                <a:lnTo>
                  <a:pt x="8862658" y="53151"/>
                </a:lnTo>
                <a:lnTo>
                  <a:pt x="8899467" y="80923"/>
                </a:lnTo>
                <a:lnTo>
                  <a:pt x="8932012" y="113468"/>
                </a:lnTo>
                <a:lnTo>
                  <a:pt x="8959784" y="150277"/>
                </a:lnTo>
                <a:lnTo>
                  <a:pt x="8982273" y="190840"/>
                </a:lnTo>
                <a:lnTo>
                  <a:pt x="8998968" y="234645"/>
                </a:lnTo>
                <a:lnTo>
                  <a:pt x="9009359" y="281184"/>
                </a:lnTo>
                <a:lnTo>
                  <a:pt x="9012936" y="329946"/>
                </a:lnTo>
                <a:lnTo>
                  <a:pt x="9012936" y="6363487"/>
                </a:lnTo>
                <a:lnTo>
                  <a:pt x="9009359" y="6412239"/>
                </a:lnTo>
                <a:lnTo>
                  <a:pt x="8998968" y="6458771"/>
                </a:lnTo>
                <a:lnTo>
                  <a:pt x="8982273" y="6502572"/>
                </a:lnTo>
                <a:lnTo>
                  <a:pt x="8959784" y="6543131"/>
                </a:lnTo>
                <a:lnTo>
                  <a:pt x="8932012" y="6579938"/>
                </a:lnTo>
                <a:lnTo>
                  <a:pt x="8899467" y="6612482"/>
                </a:lnTo>
                <a:lnTo>
                  <a:pt x="8862658" y="6640254"/>
                </a:lnTo>
                <a:lnTo>
                  <a:pt x="8822095" y="6662743"/>
                </a:lnTo>
                <a:lnTo>
                  <a:pt x="8778290" y="6679439"/>
                </a:lnTo>
                <a:lnTo>
                  <a:pt x="8731751" y="6689830"/>
                </a:lnTo>
                <a:lnTo>
                  <a:pt x="8682990" y="6693408"/>
                </a:lnTo>
                <a:lnTo>
                  <a:pt x="329920" y="6693408"/>
                </a:lnTo>
                <a:lnTo>
                  <a:pt x="281168" y="6689830"/>
                </a:lnTo>
                <a:lnTo>
                  <a:pt x="234636" y="6679439"/>
                </a:lnTo>
                <a:lnTo>
                  <a:pt x="190835" y="6662743"/>
                </a:lnTo>
                <a:lnTo>
                  <a:pt x="150276" y="6640254"/>
                </a:lnTo>
                <a:lnTo>
                  <a:pt x="113469" y="6612482"/>
                </a:lnTo>
                <a:lnTo>
                  <a:pt x="80925" y="6579938"/>
                </a:lnTo>
                <a:lnTo>
                  <a:pt x="53153" y="6543131"/>
                </a:lnTo>
                <a:lnTo>
                  <a:pt x="30664" y="6502572"/>
                </a:lnTo>
                <a:lnTo>
                  <a:pt x="13968" y="6458771"/>
                </a:lnTo>
                <a:lnTo>
                  <a:pt x="3577" y="6412239"/>
                </a:lnTo>
                <a:lnTo>
                  <a:pt x="0" y="6363487"/>
                </a:lnTo>
                <a:lnTo>
                  <a:pt x="0" y="329946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4007" y="70103"/>
            <a:ext cx="9013190" cy="6693534"/>
          </a:xfrm>
          <a:custGeom>
            <a:avLst/>
            <a:gdLst/>
            <a:ahLst/>
            <a:cxnLst/>
            <a:rect l="l" t="t" r="r" b="b"/>
            <a:pathLst>
              <a:path w="9013190" h="6693534">
                <a:moveTo>
                  <a:pt x="8682990" y="0"/>
                </a:moveTo>
                <a:lnTo>
                  <a:pt x="329920" y="0"/>
                </a:lnTo>
                <a:lnTo>
                  <a:pt x="281168" y="3576"/>
                </a:lnTo>
                <a:lnTo>
                  <a:pt x="234636" y="13967"/>
                </a:lnTo>
                <a:lnTo>
                  <a:pt x="190835" y="30662"/>
                </a:lnTo>
                <a:lnTo>
                  <a:pt x="150276" y="53151"/>
                </a:lnTo>
                <a:lnTo>
                  <a:pt x="113469" y="80923"/>
                </a:lnTo>
                <a:lnTo>
                  <a:pt x="80925" y="113468"/>
                </a:lnTo>
                <a:lnTo>
                  <a:pt x="53153" y="150277"/>
                </a:lnTo>
                <a:lnTo>
                  <a:pt x="30664" y="190840"/>
                </a:lnTo>
                <a:lnTo>
                  <a:pt x="13968" y="234645"/>
                </a:lnTo>
                <a:lnTo>
                  <a:pt x="3577" y="281184"/>
                </a:lnTo>
                <a:lnTo>
                  <a:pt x="0" y="329946"/>
                </a:lnTo>
                <a:lnTo>
                  <a:pt x="0" y="6363487"/>
                </a:lnTo>
                <a:lnTo>
                  <a:pt x="3577" y="6412239"/>
                </a:lnTo>
                <a:lnTo>
                  <a:pt x="13968" y="6458771"/>
                </a:lnTo>
                <a:lnTo>
                  <a:pt x="30664" y="6502572"/>
                </a:lnTo>
                <a:lnTo>
                  <a:pt x="53153" y="6543131"/>
                </a:lnTo>
                <a:lnTo>
                  <a:pt x="80925" y="6579938"/>
                </a:lnTo>
                <a:lnTo>
                  <a:pt x="113469" y="6612482"/>
                </a:lnTo>
                <a:lnTo>
                  <a:pt x="150276" y="6640254"/>
                </a:lnTo>
                <a:lnTo>
                  <a:pt x="190835" y="6662743"/>
                </a:lnTo>
                <a:lnTo>
                  <a:pt x="234636" y="6679439"/>
                </a:lnTo>
                <a:lnTo>
                  <a:pt x="281168" y="6689830"/>
                </a:lnTo>
                <a:lnTo>
                  <a:pt x="329920" y="6693408"/>
                </a:lnTo>
                <a:lnTo>
                  <a:pt x="8682990" y="6693408"/>
                </a:lnTo>
                <a:lnTo>
                  <a:pt x="8731751" y="6689830"/>
                </a:lnTo>
                <a:lnTo>
                  <a:pt x="8778290" y="6679439"/>
                </a:lnTo>
                <a:lnTo>
                  <a:pt x="8822095" y="6662743"/>
                </a:lnTo>
                <a:lnTo>
                  <a:pt x="8862658" y="6640254"/>
                </a:lnTo>
                <a:lnTo>
                  <a:pt x="8899467" y="6612482"/>
                </a:lnTo>
                <a:lnTo>
                  <a:pt x="8932012" y="6579938"/>
                </a:lnTo>
                <a:lnTo>
                  <a:pt x="8959784" y="6543131"/>
                </a:lnTo>
                <a:lnTo>
                  <a:pt x="8982273" y="6502572"/>
                </a:lnTo>
                <a:lnTo>
                  <a:pt x="8998968" y="6458771"/>
                </a:lnTo>
                <a:lnTo>
                  <a:pt x="9009359" y="6412239"/>
                </a:lnTo>
                <a:lnTo>
                  <a:pt x="9012936" y="6363487"/>
                </a:lnTo>
                <a:lnTo>
                  <a:pt x="9012936" y="329946"/>
                </a:lnTo>
                <a:lnTo>
                  <a:pt x="9009359" y="281184"/>
                </a:lnTo>
                <a:lnTo>
                  <a:pt x="8998968" y="234645"/>
                </a:lnTo>
                <a:lnTo>
                  <a:pt x="8982273" y="190840"/>
                </a:lnTo>
                <a:lnTo>
                  <a:pt x="8959784" y="150277"/>
                </a:lnTo>
                <a:lnTo>
                  <a:pt x="8932012" y="113468"/>
                </a:lnTo>
                <a:lnTo>
                  <a:pt x="8899467" y="80923"/>
                </a:lnTo>
                <a:lnTo>
                  <a:pt x="8862658" y="53151"/>
                </a:lnTo>
                <a:lnTo>
                  <a:pt x="8822095" y="30662"/>
                </a:lnTo>
                <a:lnTo>
                  <a:pt x="8778290" y="13967"/>
                </a:lnTo>
                <a:lnTo>
                  <a:pt x="8731751" y="3576"/>
                </a:lnTo>
                <a:lnTo>
                  <a:pt x="86829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4007" y="70103"/>
            <a:ext cx="9013190" cy="6693534"/>
          </a:xfrm>
          <a:custGeom>
            <a:avLst/>
            <a:gdLst/>
            <a:ahLst/>
            <a:cxnLst/>
            <a:rect l="l" t="t" r="r" b="b"/>
            <a:pathLst>
              <a:path w="9013190" h="6693534">
                <a:moveTo>
                  <a:pt x="0" y="329946"/>
                </a:moveTo>
                <a:lnTo>
                  <a:pt x="3577" y="281184"/>
                </a:lnTo>
                <a:lnTo>
                  <a:pt x="13968" y="234645"/>
                </a:lnTo>
                <a:lnTo>
                  <a:pt x="30664" y="190840"/>
                </a:lnTo>
                <a:lnTo>
                  <a:pt x="53153" y="150277"/>
                </a:lnTo>
                <a:lnTo>
                  <a:pt x="80925" y="113468"/>
                </a:lnTo>
                <a:lnTo>
                  <a:pt x="113469" y="80923"/>
                </a:lnTo>
                <a:lnTo>
                  <a:pt x="150276" y="53151"/>
                </a:lnTo>
                <a:lnTo>
                  <a:pt x="190835" y="30662"/>
                </a:lnTo>
                <a:lnTo>
                  <a:pt x="234636" y="13967"/>
                </a:lnTo>
                <a:lnTo>
                  <a:pt x="281168" y="3576"/>
                </a:lnTo>
                <a:lnTo>
                  <a:pt x="329920" y="0"/>
                </a:lnTo>
                <a:lnTo>
                  <a:pt x="8682990" y="0"/>
                </a:lnTo>
                <a:lnTo>
                  <a:pt x="8731751" y="3576"/>
                </a:lnTo>
                <a:lnTo>
                  <a:pt x="8778290" y="13967"/>
                </a:lnTo>
                <a:lnTo>
                  <a:pt x="8822095" y="30662"/>
                </a:lnTo>
                <a:lnTo>
                  <a:pt x="8862658" y="53151"/>
                </a:lnTo>
                <a:lnTo>
                  <a:pt x="8899467" y="80923"/>
                </a:lnTo>
                <a:lnTo>
                  <a:pt x="8932012" y="113468"/>
                </a:lnTo>
                <a:lnTo>
                  <a:pt x="8959784" y="150277"/>
                </a:lnTo>
                <a:lnTo>
                  <a:pt x="8982273" y="190840"/>
                </a:lnTo>
                <a:lnTo>
                  <a:pt x="8998968" y="234645"/>
                </a:lnTo>
                <a:lnTo>
                  <a:pt x="9009359" y="281184"/>
                </a:lnTo>
                <a:lnTo>
                  <a:pt x="9012936" y="329946"/>
                </a:lnTo>
                <a:lnTo>
                  <a:pt x="9012936" y="6363487"/>
                </a:lnTo>
                <a:lnTo>
                  <a:pt x="9009359" y="6412239"/>
                </a:lnTo>
                <a:lnTo>
                  <a:pt x="8998968" y="6458771"/>
                </a:lnTo>
                <a:lnTo>
                  <a:pt x="8982273" y="6502572"/>
                </a:lnTo>
                <a:lnTo>
                  <a:pt x="8959784" y="6543131"/>
                </a:lnTo>
                <a:lnTo>
                  <a:pt x="8932012" y="6579938"/>
                </a:lnTo>
                <a:lnTo>
                  <a:pt x="8899467" y="6612482"/>
                </a:lnTo>
                <a:lnTo>
                  <a:pt x="8862658" y="6640254"/>
                </a:lnTo>
                <a:lnTo>
                  <a:pt x="8822095" y="6662743"/>
                </a:lnTo>
                <a:lnTo>
                  <a:pt x="8778290" y="6679439"/>
                </a:lnTo>
                <a:lnTo>
                  <a:pt x="8731751" y="6689830"/>
                </a:lnTo>
                <a:lnTo>
                  <a:pt x="8682990" y="6693408"/>
                </a:lnTo>
                <a:lnTo>
                  <a:pt x="329920" y="6693408"/>
                </a:lnTo>
                <a:lnTo>
                  <a:pt x="281168" y="6689830"/>
                </a:lnTo>
                <a:lnTo>
                  <a:pt x="234636" y="6679439"/>
                </a:lnTo>
                <a:lnTo>
                  <a:pt x="190835" y="6662743"/>
                </a:lnTo>
                <a:lnTo>
                  <a:pt x="150276" y="6640254"/>
                </a:lnTo>
                <a:lnTo>
                  <a:pt x="113469" y="6612482"/>
                </a:lnTo>
                <a:lnTo>
                  <a:pt x="80925" y="6579938"/>
                </a:lnTo>
                <a:lnTo>
                  <a:pt x="53153" y="6543131"/>
                </a:lnTo>
                <a:lnTo>
                  <a:pt x="30664" y="6502572"/>
                </a:lnTo>
                <a:lnTo>
                  <a:pt x="13968" y="6458771"/>
                </a:lnTo>
                <a:lnTo>
                  <a:pt x="3577" y="6412239"/>
                </a:lnTo>
                <a:lnTo>
                  <a:pt x="0" y="6363487"/>
                </a:lnTo>
                <a:lnTo>
                  <a:pt x="0" y="329946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4007" y="70103"/>
            <a:ext cx="9013190" cy="6693534"/>
          </a:xfrm>
          <a:custGeom>
            <a:avLst/>
            <a:gdLst/>
            <a:ahLst/>
            <a:cxnLst/>
            <a:rect l="l" t="t" r="r" b="b"/>
            <a:pathLst>
              <a:path w="9013190" h="6693534">
                <a:moveTo>
                  <a:pt x="0" y="329946"/>
                </a:moveTo>
                <a:lnTo>
                  <a:pt x="3577" y="281184"/>
                </a:lnTo>
                <a:lnTo>
                  <a:pt x="13968" y="234645"/>
                </a:lnTo>
                <a:lnTo>
                  <a:pt x="30664" y="190840"/>
                </a:lnTo>
                <a:lnTo>
                  <a:pt x="53153" y="150277"/>
                </a:lnTo>
                <a:lnTo>
                  <a:pt x="80925" y="113468"/>
                </a:lnTo>
                <a:lnTo>
                  <a:pt x="113469" y="80923"/>
                </a:lnTo>
                <a:lnTo>
                  <a:pt x="150276" y="53151"/>
                </a:lnTo>
                <a:lnTo>
                  <a:pt x="190835" y="30662"/>
                </a:lnTo>
                <a:lnTo>
                  <a:pt x="234636" y="13967"/>
                </a:lnTo>
                <a:lnTo>
                  <a:pt x="281168" y="3576"/>
                </a:lnTo>
                <a:lnTo>
                  <a:pt x="329920" y="0"/>
                </a:lnTo>
                <a:lnTo>
                  <a:pt x="8682990" y="0"/>
                </a:lnTo>
                <a:lnTo>
                  <a:pt x="8731751" y="3576"/>
                </a:lnTo>
                <a:lnTo>
                  <a:pt x="8778290" y="13967"/>
                </a:lnTo>
                <a:lnTo>
                  <a:pt x="8822095" y="30662"/>
                </a:lnTo>
                <a:lnTo>
                  <a:pt x="8862658" y="53151"/>
                </a:lnTo>
                <a:lnTo>
                  <a:pt x="8899467" y="80923"/>
                </a:lnTo>
                <a:lnTo>
                  <a:pt x="8932012" y="113468"/>
                </a:lnTo>
                <a:lnTo>
                  <a:pt x="8959784" y="150277"/>
                </a:lnTo>
                <a:lnTo>
                  <a:pt x="8982273" y="190840"/>
                </a:lnTo>
                <a:lnTo>
                  <a:pt x="8998968" y="234645"/>
                </a:lnTo>
                <a:lnTo>
                  <a:pt x="9009359" y="281184"/>
                </a:lnTo>
                <a:lnTo>
                  <a:pt x="9012936" y="329946"/>
                </a:lnTo>
                <a:lnTo>
                  <a:pt x="9012936" y="6363487"/>
                </a:lnTo>
                <a:lnTo>
                  <a:pt x="9009359" y="6412239"/>
                </a:lnTo>
                <a:lnTo>
                  <a:pt x="8998968" y="6458771"/>
                </a:lnTo>
                <a:lnTo>
                  <a:pt x="8982273" y="6502572"/>
                </a:lnTo>
                <a:lnTo>
                  <a:pt x="8959784" y="6543131"/>
                </a:lnTo>
                <a:lnTo>
                  <a:pt x="8932012" y="6579938"/>
                </a:lnTo>
                <a:lnTo>
                  <a:pt x="8899467" y="6612482"/>
                </a:lnTo>
                <a:lnTo>
                  <a:pt x="8862658" y="6640254"/>
                </a:lnTo>
                <a:lnTo>
                  <a:pt x="8822095" y="6662743"/>
                </a:lnTo>
                <a:lnTo>
                  <a:pt x="8778290" y="6679439"/>
                </a:lnTo>
                <a:lnTo>
                  <a:pt x="8731751" y="6689830"/>
                </a:lnTo>
                <a:lnTo>
                  <a:pt x="8682990" y="6693408"/>
                </a:lnTo>
                <a:lnTo>
                  <a:pt x="329920" y="6693408"/>
                </a:lnTo>
                <a:lnTo>
                  <a:pt x="281168" y="6689830"/>
                </a:lnTo>
                <a:lnTo>
                  <a:pt x="234636" y="6679439"/>
                </a:lnTo>
                <a:lnTo>
                  <a:pt x="190835" y="6662743"/>
                </a:lnTo>
                <a:lnTo>
                  <a:pt x="150276" y="6640254"/>
                </a:lnTo>
                <a:lnTo>
                  <a:pt x="113469" y="6612482"/>
                </a:lnTo>
                <a:lnTo>
                  <a:pt x="80925" y="6579938"/>
                </a:lnTo>
                <a:lnTo>
                  <a:pt x="53153" y="6543131"/>
                </a:lnTo>
                <a:lnTo>
                  <a:pt x="30664" y="6502572"/>
                </a:lnTo>
                <a:lnTo>
                  <a:pt x="13968" y="6458771"/>
                </a:lnTo>
                <a:lnTo>
                  <a:pt x="3577" y="6412239"/>
                </a:lnTo>
                <a:lnTo>
                  <a:pt x="0" y="6363487"/>
                </a:lnTo>
                <a:lnTo>
                  <a:pt x="0" y="329946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3444" y="201295"/>
            <a:ext cx="7157110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69636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444" y="3206664"/>
            <a:ext cx="7615555" cy="2236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531" y="70103"/>
            <a:ext cx="9012936" cy="66918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531" y="70103"/>
            <a:ext cx="9013190" cy="6692265"/>
          </a:xfrm>
          <a:custGeom>
            <a:avLst/>
            <a:gdLst/>
            <a:ahLst/>
            <a:cxnLst/>
            <a:rect l="l" t="t" r="r" b="b"/>
            <a:pathLst>
              <a:path w="9013190" h="6692265">
                <a:moveTo>
                  <a:pt x="0" y="329819"/>
                </a:moveTo>
                <a:lnTo>
                  <a:pt x="3576" y="281088"/>
                </a:lnTo>
                <a:lnTo>
                  <a:pt x="13965" y="234576"/>
                </a:lnTo>
                <a:lnTo>
                  <a:pt x="30656" y="190791"/>
                </a:lnTo>
                <a:lnTo>
                  <a:pt x="53139" y="150245"/>
                </a:lnTo>
                <a:lnTo>
                  <a:pt x="80905" y="113448"/>
                </a:lnTo>
                <a:lnTo>
                  <a:pt x="113441" y="80911"/>
                </a:lnTo>
                <a:lnTo>
                  <a:pt x="150240" y="53144"/>
                </a:lnTo>
                <a:lnTo>
                  <a:pt x="190789" y="30660"/>
                </a:lnTo>
                <a:lnTo>
                  <a:pt x="234580" y="13967"/>
                </a:lnTo>
                <a:lnTo>
                  <a:pt x="281102" y="3576"/>
                </a:lnTo>
                <a:lnTo>
                  <a:pt x="329844" y="0"/>
                </a:lnTo>
                <a:lnTo>
                  <a:pt x="8683117" y="0"/>
                </a:lnTo>
                <a:lnTo>
                  <a:pt x="8731847" y="3576"/>
                </a:lnTo>
                <a:lnTo>
                  <a:pt x="8778359" y="13967"/>
                </a:lnTo>
                <a:lnTo>
                  <a:pt x="8822144" y="30660"/>
                </a:lnTo>
                <a:lnTo>
                  <a:pt x="8862690" y="53144"/>
                </a:lnTo>
                <a:lnTo>
                  <a:pt x="8899487" y="80911"/>
                </a:lnTo>
                <a:lnTo>
                  <a:pt x="8932024" y="113448"/>
                </a:lnTo>
                <a:lnTo>
                  <a:pt x="8959791" y="150245"/>
                </a:lnTo>
                <a:lnTo>
                  <a:pt x="8982275" y="190791"/>
                </a:lnTo>
                <a:lnTo>
                  <a:pt x="8998968" y="234576"/>
                </a:lnTo>
                <a:lnTo>
                  <a:pt x="9009359" y="281088"/>
                </a:lnTo>
                <a:lnTo>
                  <a:pt x="9012936" y="329819"/>
                </a:lnTo>
                <a:lnTo>
                  <a:pt x="9012936" y="6362026"/>
                </a:lnTo>
                <a:lnTo>
                  <a:pt x="9009359" y="6410769"/>
                </a:lnTo>
                <a:lnTo>
                  <a:pt x="8998968" y="6457290"/>
                </a:lnTo>
                <a:lnTo>
                  <a:pt x="8982275" y="6501081"/>
                </a:lnTo>
                <a:lnTo>
                  <a:pt x="8959791" y="6541631"/>
                </a:lnTo>
                <a:lnTo>
                  <a:pt x="8932024" y="6578430"/>
                </a:lnTo>
                <a:lnTo>
                  <a:pt x="8899487" y="6610967"/>
                </a:lnTo>
                <a:lnTo>
                  <a:pt x="8862690" y="6638733"/>
                </a:lnTo>
                <a:lnTo>
                  <a:pt x="8822144" y="6661216"/>
                </a:lnTo>
                <a:lnTo>
                  <a:pt x="8778359" y="6677908"/>
                </a:lnTo>
                <a:lnTo>
                  <a:pt x="8731847" y="6688297"/>
                </a:lnTo>
                <a:lnTo>
                  <a:pt x="8683117" y="6691873"/>
                </a:lnTo>
                <a:lnTo>
                  <a:pt x="329844" y="6691873"/>
                </a:lnTo>
                <a:lnTo>
                  <a:pt x="281102" y="6688297"/>
                </a:lnTo>
                <a:lnTo>
                  <a:pt x="234580" y="6677908"/>
                </a:lnTo>
                <a:lnTo>
                  <a:pt x="190789" y="6661216"/>
                </a:lnTo>
                <a:lnTo>
                  <a:pt x="150240" y="6638733"/>
                </a:lnTo>
                <a:lnTo>
                  <a:pt x="113441" y="6610967"/>
                </a:lnTo>
                <a:lnTo>
                  <a:pt x="80905" y="6578430"/>
                </a:lnTo>
                <a:lnTo>
                  <a:pt x="53139" y="6541631"/>
                </a:lnTo>
                <a:lnTo>
                  <a:pt x="30656" y="6501081"/>
                </a:lnTo>
                <a:lnTo>
                  <a:pt x="13965" y="6457290"/>
                </a:lnTo>
                <a:lnTo>
                  <a:pt x="3576" y="6410769"/>
                </a:lnTo>
                <a:lnTo>
                  <a:pt x="0" y="6362026"/>
                </a:lnTo>
                <a:lnTo>
                  <a:pt x="0" y="329819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484" y="1395983"/>
            <a:ext cx="9022080" cy="121920"/>
          </a:xfrm>
          <a:custGeom>
            <a:avLst/>
            <a:gdLst/>
            <a:ahLst/>
            <a:cxnLst/>
            <a:rect l="l" t="t" r="r" b="b"/>
            <a:pathLst>
              <a:path w="9022080" h="121919">
                <a:moveTo>
                  <a:pt x="0" y="121920"/>
                </a:moveTo>
                <a:lnTo>
                  <a:pt x="9022080" y="121920"/>
                </a:lnTo>
                <a:lnTo>
                  <a:pt x="9022080" y="0"/>
                </a:lnTo>
                <a:lnTo>
                  <a:pt x="0" y="0"/>
                </a:lnTo>
                <a:lnTo>
                  <a:pt x="0" y="121920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84" y="2976372"/>
            <a:ext cx="9022080" cy="111760"/>
          </a:xfrm>
          <a:custGeom>
            <a:avLst/>
            <a:gdLst/>
            <a:ahLst/>
            <a:cxnLst/>
            <a:rect l="l" t="t" r="r" b="b"/>
            <a:pathLst>
              <a:path w="9022080" h="111760">
                <a:moveTo>
                  <a:pt x="0" y="111251"/>
                </a:moveTo>
                <a:lnTo>
                  <a:pt x="9022080" y="111251"/>
                </a:lnTo>
                <a:lnTo>
                  <a:pt x="9022080" y="0"/>
                </a:lnTo>
                <a:lnTo>
                  <a:pt x="0" y="0"/>
                </a:lnTo>
                <a:lnTo>
                  <a:pt x="0" y="111251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2484" y="1517903"/>
            <a:ext cx="9022080" cy="1458595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3136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70"/>
              </a:spcBef>
            </a:pPr>
            <a:r>
              <a:rPr sz="4800" b="0" dirty="0">
                <a:solidFill>
                  <a:srgbClr val="FFFFFF"/>
                </a:solidFill>
                <a:latin typeface="Times New Roman"/>
                <a:cs typeface="Times New Roman"/>
              </a:rPr>
              <a:t>Correlation</a:t>
            </a:r>
            <a:r>
              <a:rPr sz="4800" b="0" spc="-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800" b="0" spc="-5" dirty="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33394" y="3683889"/>
            <a:ext cx="223012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  <a:tabLst>
                <a:tab pos="960119" algn="l"/>
              </a:tabLst>
            </a:pPr>
            <a:r>
              <a:rPr lang="en-US" sz="2000" b="1" dirty="0" err="1" smtClean="0">
                <a:latin typeface="Arial"/>
                <a:cs typeface="Arial"/>
              </a:rPr>
              <a:t>Nazmul</a:t>
            </a:r>
            <a:r>
              <a:rPr lang="en-US" sz="2000" b="1" dirty="0" smtClean="0">
                <a:latin typeface="Arial"/>
                <a:cs typeface="Arial"/>
              </a:rPr>
              <a:t> Kader </a:t>
            </a:r>
            <a:r>
              <a:rPr lang="en-US" sz="2000" b="1" smtClean="0">
                <a:latin typeface="Arial"/>
                <a:cs typeface="Arial"/>
              </a:rPr>
              <a:t>Chowdhury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69875"/>
            <a:ext cx="369442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Times New Roman"/>
                <a:cs typeface="Times New Roman"/>
              </a:rPr>
              <a:t>Positive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Correlation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865782" y="914400"/>
            <a:ext cx="7474843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201295"/>
            <a:ext cx="4117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Negative</a:t>
            </a:r>
            <a:r>
              <a:rPr spc="-20" dirty="0"/>
              <a:t> </a:t>
            </a:r>
            <a:r>
              <a:rPr spc="-10" dirty="0"/>
              <a:t>Correlation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470405"/>
            <a:ext cx="7339330" cy="2662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206375" indent="-274320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In this type of </a:t>
            </a:r>
            <a:r>
              <a:rPr sz="2400" spc="-5" dirty="0">
                <a:latin typeface="Times New Roman"/>
                <a:cs typeface="Times New Roman"/>
              </a:rPr>
              <a:t>correlation,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two </a:t>
            </a:r>
            <a:r>
              <a:rPr sz="2400" dirty="0">
                <a:latin typeface="Times New Roman"/>
                <a:cs typeface="Times New Roman"/>
              </a:rPr>
              <a:t>variables </a:t>
            </a:r>
            <a:r>
              <a:rPr sz="2400" spc="-5" dirty="0">
                <a:latin typeface="Times New Roman"/>
                <a:cs typeface="Times New Roman"/>
              </a:rPr>
              <a:t>move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 opposite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direction.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D24717"/>
              </a:buClr>
              <a:buFont typeface="Wingdings 2"/>
              <a:buChar char=""/>
            </a:pPr>
            <a:endParaRPr sz="30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400" spc="-10" dirty="0">
                <a:latin typeface="Times New Roman"/>
                <a:cs typeface="Times New Roman"/>
              </a:rPr>
              <a:t>When </a:t>
            </a:r>
            <a:r>
              <a:rPr sz="2400" dirty="0">
                <a:latin typeface="Times New Roman"/>
                <a:cs typeface="Times New Roman"/>
              </a:rPr>
              <a:t>the value of one variable increases, the value of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 other variable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decreases.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For example, </a:t>
            </a:r>
            <a:r>
              <a:rPr sz="2400" dirty="0">
                <a:latin typeface="Times New Roman"/>
                <a:cs typeface="Times New Roman"/>
              </a:rPr>
              <a:t>the relationship between price and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demand.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201295"/>
            <a:ext cx="4117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Negative</a:t>
            </a:r>
            <a:r>
              <a:rPr spc="-20" dirty="0"/>
              <a:t> </a:t>
            </a:r>
            <a:r>
              <a:rPr spc="-10" dirty="0"/>
              <a:t>Correlation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465446" y="1371600"/>
            <a:ext cx="6687953" cy="4783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323215"/>
            <a:ext cx="5450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Perfect </a:t>
            </a:r>
            <a:r>
              <a:rPr dirty="0">
                <a:solidFill>
                  <a:srgbClr val="000000"/>
                </a:solidFill>
              </a:rPr>
              <a:t>Positive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Correlation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468881"/>
            <a:ext cx="761555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spc="-5" dirty="0">
                <a:latin typeface="Times New Roman"/>
                <a:cs typeface="Times New Roman"/>
              </a:rPr>
              <a:t>When there is a change in one variable </a:t>
            </a:r>
            <a:r>
              <a:rPr sz="2800" dirty="0">
                <a:latin typeface="Times New Roman"/>
                <a:cs typeface="Times New Roman"/>
              </a:rPr>
              <a:t>X, </a:t>
            </a:r>
            <a:r>
              <a:rPr sz="2800" spc="-5" dirty="0">
                <a:latin typeface="Times New Roman"/>
                <a:cs typeface="Times New Roman"/>
              </a:rPr>
              <a:t>and if  there is equal proportion of change in the </a:t>
            </a:r>
            <a:r>
              <a:rPr sz="2800" dirty="0">
                <a:latin typeface="Times New Roman"/>
                <a:cs typeface="Times New Roman"/>
              </a:rPr>
              <a:t>other  </a:t>
            </a:r>
            <a:r>
              <a:rPr sz="2800" spc="-5" dirty="0">
                <a:latin typeface="Times New Roman"/>
                <a:cs typeface="Times New Roman"/>
              </a:rPr>
              <a:t>variable </a:t>
            </a:r>
            <a:r>
              <a:rPr sz="2800" spc="-10" dirty="0">
                <a:latin typeface="Times New Roman"/>
                <a:cs typeface="Times New Roman"/>
              </a:rPr>
              <a:t>say </a:t>
            </a:r>
            <a:r>
              <a:rPr sz="2800" spc="-5" dirty="0">
                <a:latin typeface="Times New Roman"/>
                <a:cs typeface="Times New Roman"/>
              </a:rPr>
              <a:t>Y in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same </a:t>
            </a:r>
            <a:r>
              <a:rPr sz="2800" spc="-5" dirty="0">
                <a:latin typeface="Times New Roman"/>
                <a:cs typeface="Times New Roman"/>
              </a:rPr>
              <a:t>direction, then these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two  </a:t>
            </a:r>
            <a:r>
              <a:rPr sz="2800" spc="-5" dirty="0">
                <a:latin typeface="Times New Roman"/>
                <a:cs typeface="Times New Roman"/>
              </a:rPr>
              <a:t>variables are said to have a Perfect Positive  Correlation.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0"/>
            <a:ext cx="54521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Perfect Positive</a:t>
            </a:r>
            <a:r>
              <a:rPr spc="2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Correlation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536255" y="1522562"/>
            <a:ext cx="6125574" cy="4840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382650"/>
            <a:ext cx="6644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Perfectly Negative</a:t>
            </a:r>
            <a:r>
              <a:rPr sz="4000" dirty="0"/>
              <a:t> </a:t>
            </a:r>
            <a:r>
              <a:rPr sz="4000" spc="-10" dirty="0"/>
              <a:t>Correlation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1468882"/>
            <a:ext cx="7616825" cy="2007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Times New Roman"/>
                <a:cs typeface="Times New Roman"/>
              </a:rPr>
              <a:t>Between </a:t>
            </a:r>
            <a:r>
              <a:rPr sz="2600" dirty="0">
                <a:latin typeface="Times New Roman"/>
                <a:cs typeface="Times New Roman"/>
              </a:rPr>
              <a:t>two </a:t>
            </a:r>
            <a:r>
              <a:rPr sz="2600" spc="-5" dirty="0">
                <a:latin typeface="Times New Roman"/>
                <a:cs typeface="Times New Roman"/>
              </a:rPr>
              <a:t>variables </a:t>
            </a:r>
            <a:r>
              <a:rPr sz="2600" dirty="0">
                <a:latin typeface="Times New Roman"/>
                <a:cs typeface="Times New Roman"/>
              </a:rPr>
              <a:t>X </a:t>
            </a:r>
            <a:r>
              <a:rPr sz="2600" spc="-5" dirty="0">
                <a:latin typeface="Times New Roman"/>
                <a:cs typeface="Times New Roman"/>
              </a:rPr>
              <a:t>and </a:t>
            </a:r>
            <a:r>
              <a:rPr sz="2600" spc="-170" dirty="0">
                <a:latin typeface="Times New Roman"/>
                <a:cs typeface="Times New Roman"/>
              </a:rPr>
              <a:t>Y, </a:t>
            </a:r>
            <a:r>
              <a:rPr sz="2600" spc="-5" dirty="0">
                <a:latin typeface="Times New Roman"/>
                <a:cs typeface="Times New Roman"/>
              </a:rPr>
              <a:t>if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change </a:t>
            </a:r>
            <a:r>
              <a:rPr sz="2600" spc="-10" dirty="0">
                <a:latin typeface="Times New Roman"/>
                <a:cs typeface="Times New Roman"/>
              </a:rPr>
              <a:t>in </a:t>
            </a:r>
            <a:r>
              <a:rPr sz="2600" dirty="0">
                <a:latin typeface="Times New Roman"/>
                <a:cs typeface="Times New Roman"/>
              </a:rPr>
              <a:t>X  causes the </a:t>
            </a:r>
            <a:r>
              <a:rPr sz="2600" spc="-5" dirty="0">
                <a:latin typeface="Times New Roman"/>
                <a:cs typeface="Times New Roman"/>
              </a:rPr>
              <a:t>same </a:t>
            </a:r>
            <a:r>
              <a:rPr sz="2600" dirty="0">
                <a:latin typeface="Times New Roman"/>
                <a:cs typeface="Times New Roman"/>
              </a:rPr>
              <a:t>amount </a:t>
            </a:r>
            <a:r>
              <a:rPr sz="2600" spc="5" dirty="0">
                <a:latin typeface="Times New Roman"/>
                <a:cs typeface="Times New Roman"/>
              </a:rPr>
              <a:t>of </a:t>
            </a:r>
            <a:r>
              <a:rPr sz="2600" spc="-5" dirty="0">
                <a:latin typeface="Times New Roman"/>
                <a:cs typeface="Times New Roman"/>
              </a:rPr>
              <a:t>change </a:t>
            </a:r>
            <a:r>
              <a:rPr sz="2600" dirty="0">
                <a:latin typeface="Times New Roman"/>
                <a:cs typeface="Times New Roman"/>
              </a:rPr>
              <a:t>in Y in equal  proportion </a:t>
            </a:r>
            <a:r>
              <a:rPr sz="2600" spc="5" dirty="0">
                <a:latin typeface="Times New Roman"/>
                <a:cs typeface="Times New Roman"/>
              </a:rPr>
              <a:t>but </a:t>
            </a:r>
            <a:r>
              <a:rPr sz="2600" spc="-5" dirty="0">
                <a:latin typeface="Times New Roman"/>
                <a:cs typeface="Times New Roman"/>
              </a:rPr>
              <a:t>in </a:t>
            </a:r>
            <a:r>
              <a:rPr sz="2600" dirty="0">
                <a:latin typeface="Times New Roman"/>
                <a:cs typeface="Times New Roman"/>
              </a:rPr>
              <a:t>opposite direction,  then this </a:t>
            </a:r>
            <a:r>
              <a:rPr sz="2600" spc="-5" dirty="0">
                <a:latin typeface="Times New Roman"/>
                <a:cs typeface="Times New Roman"/>
              </a:rPr>
              <a:t>correlation </a:t>
            </a:r>
            <a:r>
              <a:rPr sz="2600" spc="-10" dirty="0">
                <a:latin typeface="Times New Roman"/>
                <a:cs typeface="Times New Roman"/>
              </a:rPr>
              <a:t>is </a:t>
            </a:r>
            <a:r>
              <a:rPr sz="2600" spc="-5" dirty="0">
                <a:latin typeface="Times New Roman"/>
                <a:cs typeface="Times New Roman"/>
              </a:rPr>
              <a:t>called as Perfectly Negative  Correlation.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201295"/>
            <a:ext cx="5984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Perfectly </a:t>
            </a:r>
            <a:r>
              <a:rPr dirty="0"/>
              <a:t>Negative</a:t>
            </a:r>
            <a:r>
              <a:rPr spc="-10" dirty="0"/>
              <a:t> Correlation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2301239" y="1904429"/>
            <a:ext cx="4236720" cy="38873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7594"/>
            <a:ext cx="3347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Zero</a:t>
            </a:r>
            <a:r>
              <a:rPr spc="-50" dirty="0"/>
              <a:t> </a:t>
            </a:r>
            <a:r>
              <a:rPr spc="-10" dirty="0"/>
              <a:t>Correlation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468881"/>
            <a:ext cx="761619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  <a:tab pos="1292225" algn="l"/>
                <a:tab pos="1508760" algn="l"/>
                <a:tab pos="1882139" algn="l"/>
                <a:tab pos="2000885" algn="l"/>
                <a:tab pos="2573020" algn="l"/>
                <a:tab pos="2731770" algn="l"/>
                <a:tab pos="4014470" algn="l"/>
                <a:tab pos="4092575" algn="l"/>
                <a:tab pos="4605020" algn="l"/>
                <a:tab pos="4782820" algn="l"/>
                <a:tab pos="5356225" algn="l"/>
                <a:tab pos="6374765" algn="l"/>
                <a:tab pos="6497955" algn="l"/>
                <a:tab pos="6868159" algn="l"/>
                <a:tab pos="7168515" algn="l"/>
              </a:tabLst>
            </a:pPr>
            <a:r>
              <a:rPr sz="2800" spc="-5" dirty="0">
                <a:latin typeface="Times New Roman"/>
                <a:cs typeface="Times New Roman"/>
              </a:rPr>
              <a:t>When	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two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vari</a:t>
            </a:r>
            <a:r>
              <a:rPr sz="2800" spc="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5" dirty="0">
                <a:latin typeface="Times New Roman"/>
                <a:cs typeface="Times New Roman"/>
              </a:rPr>
              <a:t>es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depen</a:t>
            </a:r>
            <a:r>
              <a:rPr sz="2800" spc="5" dirty="0">
                <a:latin typeface="Times New Roman"/>
                <a:cs typeface="Times New Roman"/>
              </a:rPr>
              <a:t>d</a:t>
            </a:r>
            <a:r>
              <a:rPr sz="2800" spc="-2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nt</a:t>
            </a:r>
            <a:r>
              <a:rPr sz="2800" dirty="0">
                <a:latin typeface="Times New Roman"/>
                <a:cs typeface="Times New Roman"/>
              </a:rPr>
              <a:t>		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e  change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		on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	</a:t>
            </a:r>
            <a:r>
              <a:rPr sz="2800" spc="-5" dirty="0">
                <a:latin typeface="Times New Roman"/>
                <a:cs typeface="Times New Roman"/>
              </a:rPr>
              <a:t>variable</a:t>
            </a:r>
            <a:r>
              <a:rPr sz="2800" dirty="0">
                <a:latin typeface="Times New Roman"/>
                <a:cs typeface="Times New Roman"/>
              </a:rPr>
              <a:t>		</a:t>
            </a:r>
            <a:r>
              <a:rPr sz="2800" spc="-5" dirty="0">
                <a:latin typeface="Times New Roman"/>
                <a:cs typeface="Times New Roman"/>
              </a:rPr>
              <a:t>has</a:t>
            </a:r>
            <a:r>
              <a:rPr sz="2800" dirty="0">
                <a:latin typeface="Times New Roman"/>
                <a:cs typeface="Times New Roman"/>
              </a:rPr>
              <a:t>		</a:t>
            </a:r>
            <a:r>
              <a:rPr sz="2800" spc="-5" dirty="0">
                <a:latin typeface="Times New Roman"/>
                <a:cs typeface="Times New Roman"/>
              </a:rPr>
              <a:t>no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spc="-60" dirty="0">
                <a:latin typeface="Times New Roman"/>
                <a:cs typeface="Times New Roman"/>
              </a:rPr>
              <a:t>f</a:t>
            </a:r>
            <a:r>
              <a:rPr sz="2800" spc="-5" dirty="0">
                <a:latin typeface="Times New Roman"/>
                <a:cs typeface="Times New Roman"/>
              </a:rPr>
              <a:t>fe</a:t>
            </a:r>
            <a:r>
              <a:rPr sz="2800" spc="-15" dirty="0">
                <a:latin typeface="Times New Roman"/>
                <a:cs typeface="Times New Roman"/>
              </a:rPr>
              <a:t>c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ot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er</a:t>
            </a:r>
            <a:endParaRPr sz="2800">
              <a:latin typeface="Times New Roman"/>
              <a:cs typeface="Times New Roman"/>
            </a:endParaRPr>
          </a:p>
          <a:p>
            <a:pPr marL="33274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variable,</a:t>
            </a:r>
            <a:endParaRPr sz="2800">
              <a:latin typeface="Times New Roman"/>
              <a:cs typeface="Times New Roman"/>
            </a:endParaRPr>
          </a:p>
          <a:p>
            <a:pPr marL="286385" marR="6985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then the correlation between these two variable </a:t>
            </a:r>
            <a:r>
              <a:rPr sz="2800" spc="-15" dirty="0">
                <a:latin typeface="Times New Roman"/>
                <a:cs typeface="Times New Roman"/>
              </a:rPr>
              <a:t>is  </a:t>
            </a:r>
            <a:r>
              <a:rPr sz="2800" spc="-5" dirty="0">
                <a:latin typeface="Times New Roman"/>
                <a:cs typeface="Times New Roman"/>
              </a:rPr>
              <a:t>known </a:t>
            </a:r>
            <a:r>
              <a:rPr sz="2800" spc="-10" dirty="0">
                <a:latin typeface="Times New Roman"/>
                <a:cs typeface="Times New Roman"/>
              </a:rPr>
              <a:t>as </a:t>
            </a:r>
            <a:r>
              <a:rPr sz="2800" spc="-5" dirty="0">
                <a:latin typeface="Times New Roman"/>
                <a:cs typeface="Times New Roman"/>
              </a:rPr>
              <a:t>Zero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Correlation.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201295"/>
            <a:ext cx="3347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Zero</a:t>
            </a:r>
            <a:r>
              <a:rPr spc="-50" dirty="0"/>
              <a:t> </a:t>
            </a:r>
            <a:r>
              <a:rPr spc="-10" dirty="0"/>
              <a:t>Correlation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600200" y="1295400"/>
            <a:ext cx="6400800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7450"/>
            <a:ext cx="65582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imes New Roman"/>
                <a:cs typeface="Times New Roman"/>
              </a:rPr>
              <a:t>Methods of </a:t>
            </a:r>
            <a:r>
              <a:rPr sz="4000" b="0" dirty="0">
                <a:latin typeface="Times New Roman"/>
                <a:cs typeface="Times New Roman"/>
              </a:rPr>
              <a:t>studying</a:t>
            </a:r>
            <a:r>
              <a:rPr sz="4000" b="0" spc="-20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correlation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04332" y="4163567"/>
            <a:ext cx="1987550" cy="473075"/>
          </a:xfrm>
          <a:custGeom>
            <a:avLst/>
            <a:gdLst/>
            <a:ahLst/>
            <a:cxnLst/>
            <a:rect l="l" t="t" r="r" b="b"/>
            <a:pathLst>
              <a:path w="1987550" h="473075">
                <a:moveTo>
                  <a:pt x="0" y="0"/>
                </a:moveTo>
                <a:lnTo>
                  <a:pt x="0" y="322198"/>
                </a:lnTo>
                <a:lnTo>
                  <a:pt x="1987168" y="322198"/>
                </a:lnTo>
                <a:lnTo>
                  <a:pt x="1987168" y="472820"/>
                </a:lnTo>
              </a:path>
            </a:pathLst>
          </a:custGeom>
          <a:ln w="12192">
            <a:solidFill>
              <a:srgbClr val="BE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04332" y="4163567"/>
            <a:ext cx="0" cy="473075"/>
          </a:xfrm>
          <a:custGeom>
            <a:avLst/>
            <a:gdLst/>
            <a:ahLst/>
            <a:cxnLst/>
            <a:rect l="l" t="t" r="r" b="b"/>
            <a:pathLst>
              <a:path h="473075">
                <a:moveTo>
                  <a:pt x="0" y="0"/>
                </a:moveTo>
                <a:lnTo>
                  <a:pt x="0" y="472820"/>
                </a:lnTo>
              </a:path>
            </a:pathLst>
          </a:custGeom>
          <a:ln w="12192">
            <a:solidFill>
              <a:srgbClr val="BE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17035" y="4163567"/>
            <a:ext cx="1987550" cy="473075"/>
          </a:xfrm>
          <a:custGeom>
            <a:avLst/>
            <a:gdLst/>
            <a:ahLst/>
            <a:cxnLst/>
            <a:rect l="l" t="t" r="r" b="b"/>
            <a:pathLst>
              <a:path w="1987550" h="473075">
                <a:moveTo>
                  <a:pt x="1987168" y="0"/>
                </a:moveTo>
                <a:lnTo>
                  <a:pt x="1987168" y="322198"/>
                </a:lnTo>
                <a:lnTo>
                  <a:pt x="0" y="322198"/>
                </a:lnTo>
                <a:lnTo>
                  <a:pt x="0" y="472820"/>
                </a:lnTo>
              </a:path>
            </a:pathLst>
          </a:custGeom>
          <a:ln w="12192">
            <a:solidFill>
              <a:srgbClr val="BE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7035" y="2659379"/>
            <a:ext cx="1987550" cy="473075"/>
          </a:xfrm>
          <a:custGeom>
            <a:avLst/>
            <a:gdLst/>
            <a:ahLst/>
            <a:cxnLst/>
            <a:rect l="l" t="t" r="r" b="b"/>
            <a:pathLst>
              <a:path w="1987550" h="473075">
                <a:moveTo>
                  <a:pt x="0" y="0"/>
                </a:moveTo>
                <a:lnTo>
                  <a:pt x="0" y="322199"/>
                </a:lnTo>
                <a:lnTo>
                  <a:pt x="1987168" y="322199"/>
                </a:lnTo>
                <a:lnTo>
                  <a:pt x="1987168" y="472821"/>
                </a:lnTo>
              </a:path>
            </a:pathLst>
          </a:custGeom>
          <a:ln w="12191">
            <a:solidFill>
              <a:srgbClr val="A838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29739" y="4163567"/>
            <a:ext cx="0" cy="473075"/>
          </a:xfrm>
          <a:custGeom>
            <a:avLst/>
            <a:gdLst/>
            <a:ahLst/>
            <a:cxnLst/>
            <a:rect l="l" t="t" r="r" b="b"/>
            <a:pathLst>
              <a:path h="473075">
                <a:moveTo>
                  <a:pt x="0" y="0"/>
                </a:moveTo>
                <a:lnTo>
                  <a:pt x="0" y="472820"/>
                </a:lnTo>
              </a:path>
            </a:pathLst>
          </a:custGeom>
          <a:ln w="12192">
            <a:solidFill>
              <a:srgbClr val="BE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9739" y="2659379"/>
            <a:ext cx="1987550" cy="473075"/>
          </a:xfrm>
          <a:custGeom>
            <a:avLst/>
            <a:gdLst/>
            <a:ahLst/>
            <a:cxnLst/>
            <a:rect l="l" t="t" r="r" b="b"/>
            <a:pathLst>
              <a:path w="1987550" h="473075">
                <a:moveTo>
                  <a:pt x="1987169" y="0"/>
                </a:moveTo>
                <a:lnTo>
                  <a:pt x="1987169" y="322199"/>
                </a:lnTo>
                <a:lnTo>
                  <a:pt x="0" y="322199"/>
                </a:lnTo>
                <a:lnTo>
                  <a:pt x="0" y="472821"/>
                </a:lnTo>
              </a:path>
            </a:pathLst>
          </a:custGeom>
          <a:ln w="12191">
            <a:solidFill>
              <a:srgbClr val="A838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03220" y="1626107"/>
            <a:ext cx="1626235" cy="1033780"/>
          </a:xfrm>
          <a:custGeom>
            <a:avLst/>
            <a:gdLst/>
            <a:ahLst/>
            <a:cxnLst/>
            <a:rect l="l" t="t" r="r" b="b"/>
            <a:pathLst>
              <a:path w="1626235" h="1033780">
                <a:moveTo>
                  <a:pt x="1522730" y="0"/>
                </a:moveTo>
                <a:lnTo>
                  <a:pt x="103378" y="0"/>
                </a:lnTo>
                <a:lnTo>
                  <a:pt x="63115" y="8116"/>
                </a:lnTo>
                <a:lnTo>
                  <a:pt x="30257" y="30257"/>
                </a:lnTo>
                <a:lnTo>
                  <a:pt x="8116" y="63115"/>
                </a:lnTo>
                <a:lnTo>
                  <a:pt x="0" y="103377"/>
                </a:lnTo>
                <a:lnTo>
                  <a:pt x="0" y="929893"/>
                </a:lnTo>
                <a:lnTo>
                  <a:pt x="8116" y="970156"/>
                </a:lnTo>
                <a:lnTo>
                  <a:pt x="30257" y="1003014"/>
                </a:lnTo>
                <a:lnTo>
                  <a:pt x="63115" y="1025155"/>
                </a:lnTo>
                <a:lnTo>
                  <a:pt x="103378" y="1033271"/>
                </a:lnTo>
                <a:lnTo>
                  <a:pt x="1522730" y="1033271"/>
                </a:lnTo>
                <a:lnTo>
                  <a:pt x="1562992" y="1025155"/>
                </a:lnTo>
                <a:lnTo>
                  <a:pt x="1595850" y="1003014"/>
                </a:lnTo>
                <a:lnTo>
                  <a:pt x="1617991" y="970156"/>
                </a:lnTo>
                <a:lnTo>
                  <a:pt x="1626108" y="929893"/>
                </a:lnTo>
                <a:lnTo>
                  <a:pt x="1626108" y="103377"/>
                </a:lnTo>
                <a:lnTo>
                  <a:pt x="1617991" y="63115"/>
                </a:lnTo>
                <a:lnTo>
                  <a:pt x="1595850" y="30257"/>
                </a:lnTo>
                <a:lnTo>
                  <a:pt x="1562992" y="8116"/>
                </a:lnTo>
                <a:lnTo>
                  <a:pt x="152273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03220" y="1626107"/>
            <a:ext cx="1626235" cy="1033780"/>
          </a:xfrm>
          <a:custGeom>
            <a:avLst/>
            <a:gdLst/>
            <a:ahLst/>
            <a:cxnLst/>
            <a:rect l="l" t="t" r="r" b="b"/>
            <a:pathLst>
              <a:path w="1626235" h="1033780">
                <a:moveTo>
                  <a:pt x="0" y="103377"/>
                </a:moveTo>
                <a:lnTo>
                  <a:pt x="8116" y="63115"/>
                </a:lnTo>
                <a:lnTo>
                  <a:pt x="30257" y="30257"/>
                </a:lnTo>
                <a:lnTo>
                  <a:pt x="63115" y="8116"/>
                </a:lnTo>
                <a:lnTo>
                  <a:pt x="103378" y="0"/>
                </a:lnTo>
                <a:lnTo>
                  <a:pt x="1522730" y="0"/>
                </a:lnTo>
                <a:lnTo>
                  <a:pt x="1562992" y="8116"/>
                </a:lnTo>
                <a:lnTo>
                  <a:pt x="1595850" y="30257"/>
                </a:lnTo>
                <a:lnTo>
                  <a:pt x="1617991" y="63115"/>
                </a:lnTo>
                <a:lnTo>
                  <a:pt x="1626108" y="103377"/>
                </a:lnTo>
                <a:lnTo>
                  <a:pt x="1626108" y="929893"/>
                </a:lnTo>
                <a:lnTo>
                  <a:pt x="1617991" y="970156"/>
                </a:lnTo>
                <a:lnTo>
                  <a:pt x="1595850" y="1003014"/>
                </a:lnTo>
                <a:lnTo>
                  <a:pt x="1562992" y="1025155"/>
                </a:lnTo>
                <a:lnTo>
                  <a:pt x="1522730" y="1033271"/>
                </a:lnTo>
                <a:lnTo>
                  <a:pt x="103378" y="1033271"/>
                </a:lnTo>
                <a:lnTo>
                  <a:pt x="63115" y="1025155"/>
                </a:lnTo>
                <a:lnTo>
                  <a:pt x="30257" y="1003014"/>
                </a:lnTo>
                <a:lnTo>
                  <a:pt x="8116" y="970156"/>
                </a:lnTo>
                <a:lnTo>
                  <a:pt x="0" y="929893"/>
                </a:lnTo>
                <a:lnTo>
                  <a:pt x="0" y="103377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84576" y="1798320"/>
            <a:ext cx="1626235" cy="1031875"/>
          </a:xfrm>
          <a:custGeom>
            <a:avLst/>
            <a:gdLst/>
            <a:ahLst/>
            <a:cxnLst/>
            <a:rect l="l" t="t" r="r" b="b"/>
            <a:pathLst>
              <a:path w="1626235" h="1031875">
                <a:moveTo>
                  <a:pt x="1522984" y="0"/>
                </a:moveTo>
                <a:lnTo>
                  <a:pt x="103124" y="0"/>
                </a:lnTo>
                <a:lnTo>
                  <a:pt x="63007" y="8112"/>
                </a:lnTo>
                <a:lnTo>
                  <a:pt x="30226" y="30225"/>
                </a:lnTo>
                <a:lnTo>
                  <a:pt x="8112" y="63007"/>
                </a:lnTo>
                <a:lnTo>
                  <a:pt x="0" y="103124"/>
                </a:lnTo>
                <a:lnTo>
                  <a:pt x="0" y="928624"/>
                </a:lnTo>
                <a:lnTo>
                  <a:pt x="8112" y="968740"/>
                </a:lnTo>
                <a:lnTo>
                  <a:pt x="30226" y="1001522"/>
                </a:lnTo>
                <a:lnTo>
                  <a:pt x="63007" y="1023635"/>
                </a:lnTo>
                <a:lnTo>
                  <a:pt x="103124" y="1031747"/>
                </a:lnTo>
                <a:lnTo>
                  <a:pt x="1522984" y="1031747"/>
                </a:lnTo>
                <a:lnTo>
                  <a:pt x="1563100" y="1023635"/>
                </a:lnTo>
                <a:lnTo>
                  <a:pt x="1595881" y="1001522"/>
                </a:lnTo>
                <a:lnTo>
                  <a:pt x="1617995" y="968740"/>
                </a:lnTo>
                <a:lnTo>
                  <a:pt x="1626108" y="928624"/>
                </a:lnTo>
                <a:lnTo>
                  <a:pt x="1626108" y="103124"/>
                </a:lnTo>
                <a:lnTo>
                  <a:pt x="1617995" y="63007"/>
                </a:lnTo>
                <a:lnTo>
                  <a:pt x="1595882" y="30225"/>
                </a:lnTo>
                <a:lnTo>
                  <a:pt x="1563100" y="8112"/>
                </a:lnTo>
                <a:lnTo>
                  <a:pt x="1522984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84576" y="1798320"/>
            <a:ext cx="1626235" cy="1031875"/>
          </a:xfrm>
          <a:custGeom>
            <a:avLst/>
            <a:gdLst/>
            <a:ahLst/>
            <a:cxnLst/>
            <a:rect l="l" t="t" r="r" b="b"/>
            <a:pathLst>
              <a:path w="1626235" h="1031875">
                <a:moveTo>
                  <a:pt x="0" y="103124"/>
                </a:moveTo>
                <a:lnTo>
                  <a:pt x="8112" y="63007"/>
                </a:lnTo>
                <a:lnTo>
                  <a:pt x="30226" y="30225"/>
                </a:lnTo>
                <a:lnTo>
                  <a:pt x="63007" y="8112"/>
                </a:lnTo>
                <a:lnTo>
                  <a:pt x="103124" y="0"/>
                </a:lnTo>
                <a:lnTo>
                  <a:pt x="1522984" y="0"/>
                </a:lnTo>
                <a:lnTo>
                  <a:pt x="1563100" y="8112"/>
                </a:lnTo>
                <a:lnTo>
                  <a:pt x="1595882" y="30225"/>
                </a:lnTo>
                <a:lnTo>
                  <a:pt x="1617995" y="63007"/>
                </a:lnTo>
                <a:lnTo>
                  <a:pt x="1626108" y="103124"/>
                </a:lnTo>
                <a:lnTo>
                  <a:pt x="1626108" y="928624"/>
                </a:lnTo>
                <a:lnTo>
                  <a:pt x="1617995" y="968740"/>
                </a:lnTo>
                <a:lnTo>
                  <a:pt x="1595881" y="1001522"/>
                </a:lnTo>
                <a:lnTo>
                  <a:pt x="1563100" y="1023635"/>
                </a:lnTo>
                <a:lnTo>
                  <a:pt x="1522984" y="1031747"/>
                </a:lnTo>
                <a:lnTo>
                  <a:pt x="103124" y="1031747"/>
                </a:lnTo>
                <a:lnTo>
                  <a:pt x="63007" y="1023635"/>
                </a:lnTo>
                <a:lnTo>
                  <a:pt x="30225" y="1001521"/>
                </a:lnTo>
                <a:lnTo>
                  <a:pt x="8112" y="968740"/>
                </a:lnTo>
                <a:lnTo>
                  <a:pt x="0" y="928624"/>
                </a:lnTo>
                <a:lnTo>
                  <a:pt x="0" y="103124"/>
                </a:lnTo>
                <a:close/>
              </a:path>
            </a:pathLst>
          </a:custGeom>
          <a:ln w="12191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56534" y="1862074"/>
            <a:ext cx="1282700" cy="85661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algn="ctr">
              <a:lnSpc>
                <a:spcPct val="86200"/>
              </a:lnSpc>
              <a:spcBef>
                <a:spcPts val="434"/>
              </a:spcBef>
            </a:pPr>
            <a:r>
              <a:rPr sz="2000" dirty="0">
                <a:latin typeface="Arial"/>
                <a:cs typeface="Arial"/>
              </a:rPr>
              <a:t>Methods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  studying  correlation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5924" y="3131820"/>
            <a:ext cx="1626235" cy="1031875"/>
          </a:xfrm>
          <a:custGeom>
            <a:avLst/>
            <a:gdLst/>
            <a:ahLst/>
            <a:cxnLst/>
            <a:rect l="l" t="t" r="r" b="b"/>
            <a:pathLst>
              <a:path w="1626235" h="1031875">
                <a:moveTo>
                  <a:pt x="1522983" y="0"/>
                </a:moveTo>
                <a:lnTo>
                  <a:pt x="103174" y="0"/>
                </a:lnTo>
                <a:lnTo>
                  <a:pt x="63013" y="8112"/>
                </a:lnTo>
                <a:lnTo>
                  <a:pt x="30218" y="30225"/>
                </a:lnTo>
                <a:lnTo>
                  <a:pt x="8107" y="63007"/>
                </a:lnTo>
                <a:lnTo>
                  <a:pt x="0" y="103124"/>
                </a:lnTo>
                <a:lnTo>
                  <a:pt x="0" y="928623"/>
                </a:lnTo>
                <a:lnTo>
                  <a:pt x="8107" y="968740"/>
                </a:lnTo>
                <a:lnTo>
                  <a:pt x="30218" y="1001521"/>
                </a:lnTo>
                <a:lnTo>
                  <a:pt x="63013" y="1023635"/>
                </a:lnTo>
                <a:lnTo>
                  <a:pt x="103174" y="1031747"/>
                </a:lnTo>
                <a:lnTo>
                  <a:pt x="1522983" y="1031747"/>
                </a:lnTo>
                <a:lnTo>
                  <a:pt x="1563100" y="1023635"/>
                </a:lnTo>
                <a:lnTo>
                  <a:pt x="1595882" y="1001521"/>
                </a:lnTo>
                <a:lnTo>
                  <a:pt x="1617995" y="968740"/>
                </a:lnTo>
                <a:lnTo>
                  <a:pt x="1626108" y="928623"/>
                </a:lnTo>
                <a:lnTo>
                  <a:pt x="1626108" y="103124"/>
                </a:lnTo>
                <a:lnTo>
                  <a:pt x="1617995" y="63007"/>
                </a:lnTo>
                <a:lnTo>
                  <a:pt x="1595882" y="30225"/>
                </a:lnTo>
                <a:lnTo>
                  <a:pt x="1563100" y="8112"/>
                </a:lnTo>
                <a:lnTo>
                  <a:pt x="1522983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5924" y="3131820"/>
            <a:ext cx="1626235" cy="1031875"/>
          </a:xfrm>
          <a:custGeom>
            <a:avLst/>
            <a:gdLst/>
            <a:ahLst/>
            <a:cxnLst/>
            <a:rect l="l" t="t" r="r" b="b"/>
            <a:pathLst>
              <a:path w="1626235" h="1031875">
                <a:moveTo>
                  <a:pt x="0" y="103124"/>
                </a:moveTo>
                <a:lnTo>
                  <a:pt x="8107" y="63007"/>
                </a:lnTo>
                <a:lnTo>
                  <a:pt x="30218" y="30225"/>
                </a:lnTo>
                <a:lnTo>
                  <a:pt x="63013" y="8112"/>
                </a:lnTo>
                <a:lnTo>
                  <a:pt x="103174" y="0"/>
                </a:lnTo>
                <a:lnTo>
                  <a:pt x="1522983" y="0"/>
                </a:lnTo>
                <a:lnTo>
                  <a:pt x="1563100" y="8112"/>
                </a:lnTo>
                <a:lnTo>
                  <a:pt x="1595882" y="30225"/>
                </a:lnTo>
                <a:lnTo>
                  <a:pt x="1617995" y="63007"/>
                </a:lnTo>
                <a:lnTo>
                  <a:pt x="1626108" y="103124"/>
                </a:lnTo>
                <a:lnTo>
                  <a:pt x="1626108" y="928623"/>
                </a:lnTo>
                <a:lnTo>
                  <a:pt x="1617995" y="968740"/>
                </a:lnTo>
                <a:lnTo>
                  <a:pt x="1595882" y="1001521"/>
                </a:lnTo>
                <a:lnTo>
                  <a:pt x="1563100" y="1023635"/>
                </a:lnTo>
                <a:lnTo>
                  <a:pt x="1522983" y="1031747"/>
                </a:lnTo>
                <a:lnTo>
                  <a:pt x="103174" y="1031747"/>
                </a:lnTo>
                <a:lnTo>
                  <a:pt x="63013" y="1023635"/>
                </a:lnTo>
                <a:lnTo>
                  <a:pt x="30218" y="1001521"/>
                </a:lnTo>
                <a:lnTo>
                  <a:pt x="8107" y="968740"/>
                </a:lnTo>
                <a:lnTo>
                  <a:pt x="0" y="928623"/>
                </a:lnTo>
                <a:lnTo>
                  <a:pt x="0" y="10312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97280" y="3304032"/>
            <a:ext cx="1626235" cy="1031875"/>
          </a:xfrm>
          <a:custGeom>
            <a:avLst/>
            <a:gdLst/>
            <a:ahLst/>
            <a:cxnLst/>
            <a:rect l="l" t="t" r="r" b="b"/>
            <a:pathLst>
              <a:path w="1626235" h="1031875">
                <a:moveTo>
                  <a:pt x="1522983" y="0"/>
                </a:moveTo>
                <a:lnTo>
                  <a:pt x="103174" y="0"/>
                </a:lnTo>
                <a:lnTo>
                  <a:pt x="63013" y="8112"/>
                </a:lnTo>
                <a:lnTo>
                  <a:pt x="30218" y="30225"/>
                </a:lnTo>
                <a:lnTo>
                  <a:pt x="8107" y="63007"/>
                </a:lnTo>
                <a:lnTo>
                  <a:pt x="0" y="103123"/>
                </a:lnTo>
                <a:lnTo>
                  <a:pt x="0" y="928623"/>
                </a:lnTo>
                <a:lnTo>
                  <a:pt x="8107" y="968740"/>
                </a:lnTo>
                <a:lnTo>
                  <a:pt x="30218" y="1001521"/>
                </a:lnTo>
                <a:lnTo>
                  <a:pt x="63013" y="1023635"/>
                </a:lnTo>
                <a:lnTo>
                  <a:pt x="103174" y="1031747"/>
                </a:lnTo>
                <a:lnTo>
                  <a:pt x="1522983" y="1031747"/>
                </a:lnTo>
                <a:lnTo>
                  <a:pt x="1563100" y="1023635"/>
                </a:lnTo>
                <a:lnTo>
                  <a:pt x="1595882" y="1001521"/>
                </a:lnTo>
                <a:lnTo>
                  <a:pt x="1617995" y="968740"/>
                </a:lnTo>
                <a:lnTo>
                  <a:pt x="1626108" y="928623"/>
                </a:lnTo>
                <a:lnTo>
                  <a:pt x="1626108" y="103123"/>
                </a:lnTo>
                <a:lnTo>
                  <a:pt x="1617995" y="63007"/>
                </a:lnTo>
                <a:lnTo>
                  <a:pt x="1595882" y="30225"/>
                </a:lnTo>
                <a:lnTo>
                  <a:pt x="1563100" y="8112"/>
                </a:lnTo>
                <a:lnTo>
                  <a:pt x="1522983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97280" y="3304032"/>
            <a:ext cx="1626235" cy="1031875"/>
          </a:xfrm>
          <a:custGeom>
            <a:avLst/>
            <a:gdLst/>
            <a:ahLst/>
            <a:cxnLst/>
            <a:rect l="l" t="t" r="r" b="b"/>
            <a:pathLst>
              <a:path w="1626235" h="1031875">
                <a:moveTo>
                  <a:pt x="0" y="103123"/>
                </a:moveTo>
                <a:lnTo>
                  <a:pt x="8107" y="63007"/>
                </a:lnTo>
                <a:lnTo>
                  <a:pt x="30218" y="30225"/>
                </a:lnTo>
                <a:lnTo>
                  <a:pt x="63013" y="8112"/>
                </a:lnTo>
                <a:lnTo>
                  <a:pt x="103174" y="0"/>
                </a:lnTo>
                <a:lnTo>
                  <a:pt x="1522983" y="0"/>
                </a:lnTo>
                <a:lnTo>
                  <a:pt x="1563100" y="8112"/>
                </a:lnTo>
                <a:lnTo>
                  <a:pt x="1595882" y="30225"/>
                </a:lnTo>
                <a:lnTo>
                  <a:pt x="1617995" y="63007"/>
                </a:lnTo>
                <a:lnTo>
                  <a:pt x="1626108" y="103123"/>
                </a:lnTo>
                <a:lnTo>
                  <a:pt x="1626108" y="928623"/>
                </a:lnTo>
                <a:lnTo>
                  <a:pt x="1617995" y="968740"/>
                </a:lnTo>
                <a:lnTo>
                  <a:pt x="1595882" y="1001521"/>
                </a:lnTo>
                <a:lnTo>
                  <a:pt x="1563100" y="1023635"/>
                </a:lnTo>
                <a:lnTo>
                  <a:pt x="1522983" y="1031747"/>
                </a:lnTo>
                <a:lnTo>
                  <a:pt x="103174" y="1031747"/>
                </a:lnTo>
                <a:lnTo>
                  <a:pt x="63013" y="1023635"/>
                </a:lnTo>
                <a:lnTo>
                  <a:pt x="30218" y="1001521"/>
                </a:lnTo>
                <a:lnTo>
                  <a:pt x="8107" y="968740"/>
                </a:lnTo>
                <a:lnTo>
                  <a:pt x="0" y="928623"/>
                </a:lnTo>
                <a:lnTo>
                  <a:pt x="0" y="103123"/>
                </a:lnTo>
                <a:close/>
              </a:path>
            </a:pathLst>
          </a:custGeom>
          <a:ln w="12192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51280" y="3498544"/>
            <a:ext cx="1116965" cy="595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4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Graphical</a:t>
            </a:r>
            <a:endParaRPr sz="2000">
              <a:latin typeface="Arial"/>
              <a:cs typeface="Arial"/>
            </a:endParaRPr>
          </a:p>
          <a:p>
            <a:pPr marL="133985">
              <a:lnSpc>
                <a:spcPts val="2240"/>
              </a:lnSpc>
            </a:pPr>
            <a:r>
              <a:rPr sz="2000" dirty="0">
                <a:latin typeface="Arial"/>
                <a:cs typeface="Arial"/>
              </a:rPr>
              <a:t>method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15924" y="4637532"/>
            <a:ext cx="1626235" cy="1031875"/>
          </a:xfrm>
          <a:custGeom>
            <a:avLst/>
            <a:gdLst/>
            <a:ahLst/>
            <a:cxnLst/>
            <a:rect l="l" t="t" r="r" b="b"/>
            <a:pathLst>
              <a:path w="1626235" h="1031875">
                <a:moveTo>
                  <a:pt x="1522983" y="0"/>
                </a:moveTo>
                <a:lnTo>
                  <a:pt x="103174" y="0"/>
                </a:lnTo>
                <a:lnTo>
                  <a:pt x="63013" y="8112"/>
                </a:lnTo>
                <a:lnTo>
                  <a:pt x="30218" y="30226"/>
                </a:lnTo>
                <a:lnTo>
                  <a:pt x="8107" y="63007"/>
                </a:lnTo>
                <a:lnTo>
                  <a:pt x="0" y="103124"/>
                </a:lnTo>
                <a:lnTo>
                  <a:pt x="0" y="928624"/>
                </a:lnTo>
                <a:lnTo>
                  <a:pt x="8107" y="968756"/>
                </a:lnTo>
                <a:lnTo>
                  <a:pt x="30218" y="1001536"/>
                </a:lnTo>
                <a:lnTo>
                  <a:pt x="63013" y="1023641"/>
                </a:lnTo>
                <a:lnTo>
                  <a:pt x="103174" y="1031748"/>
                </a:lnTo>
                <a:lnTo>
                  <a:pt x="1522983" y="1031748"/>
                </a:lnTo>
                <a:lnTo>
                  <a:pt x="1563100" y="1023641"/>
                </a:lnTo>
                <a:lnTo>
                  <a:pt x="1595882" y="1001536"/>
                </a:lnTo>
                <a:lnTo>
                  <a:pt x="1617995" y="968756"/>
                </a:lnTo>
                <a:lnTo>
                  <a:pt x="1626108" y="928624"/>
                </a:lnTo>
                <a:lnTo>
                  <a:pt x="1626108" y="103124"/>
                </a:lnTo>
                <a:lnTo>
                  <a:pt x="1617995" y="63007"/>
                </a:lnTo>
                <a:lnTo>
                  <a:pt x="1595882" y="30226"/>
                </a:lnTo>
                <a:lnTo>
                  <a:pt x="1563100" y="8112"/>
                </a:lnTo>
                <a:lnTo>
                  <a:pt x="1522983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5924" y="4637532"/>
            <a:ext cx="1626235" cy="1031875"/>
          </a:xfrm>
          <a:custGeom>
            <a:avLst/>
            <a:gdLst/>
            <a:ahLst/>
            <a:cxnLst/>
            <a:rect l="l" t="t" r="r" b="b"/>
            <a:pathLst>
              <a:path w="1626235" h="1031875">
                <a:moveTo>
                  <a:pt x="0" y="103124"/>
                </a:moveTo>
                <a:lnTo>
                  <a:pt x="8107" y="63007"/>
                </a:lnTo>
                <a:lnTo>
                  <a:pt x="30218" y="30226"/>
                </a:lnTo>
                <a:lnTo>
                  <a:pt x="63013" y="8112"/>
                </a:lnTo>
                <a:lnTo>
                  <a:pt x="103174" y="0"/>
                </a:lnTo>
                <a:lnTo>
                  <a:pt x="1522983" y="0"/>
                </a:lnTo>
                <a:lnTo>
                  <a:pt x="1563100" y="8112"/>
                </a:lnTo>
                <a:lnTo>
                  <a:pt x="1595882" y="30226"/>
                </a:lnTo>
                <a:lnTo>
                  <a:pt x="1617995" y="63007"/>
                </a:lnTo>
                <a:lnTo>
                  <a:pt x="1626108" y="103124"/>
                </a:lnTo>
                <a:lnTo>
                  <a:pt x="1626108" y="928624"/>
                </a:lnTo>
                <a:lnTo>
                  <a:pt x="1617995" y="968756"/>
                </a:lnTo>
                <a:lnTo>
                  <a:pt x="1595882" y="1001536"/>
                </a:lnTo>
                <a:lnTo>
                  <a:pt x="1563100" y="1023641"/>
                </a:lnTo>
                <a:lnTo>
                  <a:pt x="1522983" y="1031748"/>
                </a:lnTo>
                <a:lnTo>
                  <a:pt x="103174" y="1031748"/>
                </a:lnTo>
                <a:lnTo>
                  <a:pt x="63013" y="1023641"/>
                </a:lnTo>
                <a:lnTo>
                  <a:pt x="30218" y="1001536"/>
                </a:lnTo>
                <a:lnTo>
                  <a:pt x="8107" y="968756"/>
                </a:lnTo>
                <a:lnTo>
                  <a:pt x="0" y="928624"/>
                </a:lnTo>
                <a:lnTo>
                  <a:pt x="0" y="10312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97280" y="4808220"/>
            <a:ext cx="1626235" cy="1033780"/>
          </a:xfrm>
          <a:custGeom>
            <a:avLst/>
            <a:gdLst/>
            <a:ahLst/>
            <a:cxnLst/>
            <a:rect l="l" t="t" r="r" b="b"/>
            <a:pathLst>
              <a:path w="1626235" h="1033779">
                <a:moveTo>
                  <a:pt x="1522730" y="0"/>
                </a:moveTo>
                <a:lnTo>
                  <a:pt x="103327" y="0"/>
                </a:lnTo>
                <a:lnTo>
                  <a:pt x="63109" y="8116"/>
                </a:lnTo>
                <a:lnTo>
                  <a:pt x="30265" y="30257"/>
                </a:lnTo>
                <a:lnTo>
                  <a:pt x="8120" y="63115"/>
                </a:lnTo>
                <a:lnTo>
                  <a:pt x="0" y="103377"/>
                </a:lnTo>
                <a:lnTo>
                  <a:pt x="0" y="929944"/>
                </a:lnTo>
                <a:lnTo>
                  <a:pt x="8120" y="970162"/>
                </a:lnTo>
                <a:lnTo>
                  <a:pt x="30265" y="1003006"/>
                </a:lnTo>
                <a:lnTo>
                  <a:pt x="63109" y="1025151"/>
                </a:lnTo>
                <a:lnTo>
                  <a:pt x="103327" y="1033271"/>
                </a:lnTo>
                <a:lnTo>
                  <a:pt x="1522730" y="1033271"/>
                </a:lnTo>
                <a:lnTo>
                  <a:pt x="1562992" y="1025151"/>
                </a:lnTo>
                <a:lnTo>
                  <a:pt x="1595850" y="1003006"/>
                </a:lnTo>
                <a:lnTo>
                  <a:pt x="1617991" y="970162"/>
                </a:lnTo>
                <a:lnTo>
                  <a:pt x="1626108" y="929944"/>
                </a:lnTo>
                <a:lnTo>
                  <a:pt x="1626108" y="103377"/>
                </a:lnTo>
                <a:lnTo>
                  <a:pt x="1617991" y="63115"/>
                </a:lnTo>
                <a:lnTo>
                  <a:pt x="1595850" y="30257"/>
                </a:lnTo>
                <a:lnTo>
                  <a:pt x="1562992" y="8116"/>
                </a:lnTo>
                <a:lnTo>
                  <a:pt x="1522730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97280" y="4808220"/>
            <a:ext cx="1626235" cy="1033780"/>
          </a:xfrm>
          <a:custGeom>
            <a:avLst/>
            <a:gdLst/>
            <a:ahLst/>
            <a:cxnLst/>
            <a:rect l="l" t="t" r="r" b="b"/>
            <a:pathLst>
              <a:path w="1626235" h="1033779">
                <a:moveTo>
                  <a:pt x="0" y="103377"/>
                </a:moveTo>
                <a:lnTo>
                  <a:pt x="8120" y="63115"/>
                </a:lnTo>
                <a:lnTo>
                  <a:pt x="30265" y="30257"/>
                </a:lnTo>
                <a:lnTo>
                  <a:pt x="63109" y="8116"/>
                </a:lnTo>
                <a:lnTo>
                  <a:pt x="103327" y="0"/>
                </a:lnTo>
                <a:lnTo>
                  <a:pt x="1522730" y="0"/>
                </a:lnTo>
                <a:lnTo>
                  <a:pt x="1562992" y="8116"/>
                </a:lnTo>
                <a:lnTo>
                  <a:pt x="1595850" y="30257"/>
                </a:lnTo>
                <a:lnTo>
                  <a:pt x="1617991" y="63115"/>
                </a:lnTo>
                <a:lnTo>
                  <a:pt x="1626108" y="103377"/>
                </a:lnTo>
                <a:lnTo>
                  <a:pt x="1626108" y="929944"/>
                </a:lnTo>
                <a:lnTo>
                  <a:pt x="1617991" y="970162"/>
                </a:lnTo>
                <a:lnTo>
                  <a:pt x="1595850" y="1003006"/>
                </a:lnTo>
                <a:lnTo>
                  <a:pt x="1562992" y="1025151"/>
                </a:lnTo>
                <a:lnTo>
                  <a:pt x="1522730" y="1033271"/>
                </a:lnTo>
                <a:lnTo>
                  <a:pt x="103327" y="1033271"/>
                </a:lnTo>
                <a:lnTo>
                  <a:pt x="63109" y="1025151"/>
                </a:lnTo>
                <a:lnTo>
                  <a:pt x="30265" y="1003006"/>
                </a:lnTo>
                <a:lnTo>
                  <a:pt x="8120" y="970162"/>
                </a:lnTo>
                <a:lnTo>
                  <a:pt x="0" y="929944"/>
                </a:lnTo>
                <a:lnTo>
                  <a:pt x="0" y="103377"/>
                </a:lnTo>
                <a:close/>
              </a:path>
            </a:pathLst>
          </a:custGeom>
          <a:ln w="12192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436624" y="4873244"/>
            <a:ext cx="946150" cy="59499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5080" indent="57785">
              <a:lnSpc>
                <a:spcPts val="2080"/>
              </a:lnSpc>
              <a:spcBef>
                <a:spcPts val="440"/>
              </a:spcBef>
            </a:pPr>
            <a:r>
              <a:rPr sz="2000" dirty="0">
                <a:latin typeface="Arial"/>
                <a:cs typeface="Arial"/>
              </a:rPr>
              <a:t>Scatter  diag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am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890515" y="3131820"/>
            <a:ext cx="1626235" cy="1031875"/>
          </a:xfrm>
          <a:custGeom>
            <a:avLst/>
            <a:gdLst/>
            <a:ahLst/>
            <a:cxnLst/>
            <a:rect l="l" t="t" r="r" b="b"/>
            <a:pathLst>
              <a:path w="1626234" h="1031875">
                <a:moveTo>
                  <a:pt x="1522984" y="0"/>
                </a:moveTo>
                <a:lnTo>
                  <a:pt x="103124" y="0"/>
                </a:lnTo>
                <a:lnTo>
                  <a:pt x="63007" y="8112"/>
                </a:lnTo>
                <a:lnTo>
                  <a:pt x="30226" y="30225"/>
                </a:lnTo>
                <a:lnTo>
                  <a:pt x="8112" y="63007"/>
                </a:lnTo>
                <a:lnTo>
                  <a:pt x="0" y="103124"/>
                </a:lnTo>
                <a:lnTo>
                  <a:pt x="0" y="928623"/>
                </a:lnTo>
                <a:lnTo>
                  <a:pt x="8112" y="968740"/>
                </a:lnTo>
                <a:lnTo>
                  <a:pt x="30226" y="1001521"/>
                </a:lnTo>
                <a:lnTo>
                  <a:pt x="63007" y="1023635"/>
                </a:lnTo>
                <a:lnTo>
                  <a:pt x="103124" y="1031747"/>
                </a:lnTo>
                <a:lnTo>
                  <a:pt x="1522984" y="1031747"/>
                </a:lnTo>
                <a:lnTo>
                  <a:pt x="1563100" y="1023635"/>
                </a:lnTo>
                <a:lnTo>
                  <a:pt x="1595882" y="1001521"/>
                </a:lnTo>
                <a:lnTo>
                  <a:pt x="1617995" y="968740"/>
                </a:lnTo>
                <a:lnTo>
                  <a:pt x="1626108" y="928623"/>
                </a:lnTo>
                <a:lnTo>
                  <a:pt x="1626108" y="103124"/>
                </a:lnTo>
                <a:lnTo>
                  <a:pt x="1617995" y="63007"/>
                </a:lnTo>
                <a:lnTo>
                  <a:pt x="1595882" y="30225"/>
                </a:lnTo>
                <a:lnTo>
                  <a:pt x="1563100" y="8112"/>
                </a:lnTo>
                <a:lnTo>
                  <a:pt x="1522984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90515" y="3131820"/>
            <a:ext cx="1626235" cy="1031875"/>
          </a:xfrm>
          <a:custGeom>
            <a:avLst/>
            <a:gdLst/>
            <a:ahLst/>
            <a:cxnLst/>
            <a:rect l="l" t="t" r="r" b="b"/>
            <a:pathLst>
              <a:path w="1626234" h="1031875">
                <a:moveTo>
                  <a:pt x="0" y="103124"/>
                </a:moveTo>
                <a:lnTo>
                  <a:pt x="8112" y="63007"/>
                </a:lnTo>
                <a:lnTo>
                  <a:pt x="30226" y="30225"/>
                </a:lnTo>
                <a:lnTo>
                  <a:pt x="63007" y="8112"/>
                </a:lnTo>
                <a:lnTo>
                  <a:pt x="103124" y="0"/>
                </a:lnTo>
                <a:lnTo>
                  <a:pt x="1522984" y="0"/>
                </a:lnTo>
                <a:lnTo>
                  <a:pt x="1563100" y="8112"/>
                </a:lnTo>
                <a:lnTo>
                  <a:pt x="1595882" y="30225"/>
                </a:lnTo>
                <a:lnTo>
                  <a:pt x="1617995" y="63007"/>
                </a:lnTo>
                <a:lnTo>
                  <a:pt x="1626108" y="103124"/>
                </a:lnTo>
                <a:lnTo>
                  <a:pt x="1626108" y="928623"/>
                </a:lnTo>
                <a:lnTo>
                  <a:pt x="1617995" y="968740"/>
                </a:lnTo>
                <a:lnTo>
                  <a:pt x="1595882" y="1001521"/>
                </a:lnTo>
                <a:lnTo>
                  <a:pt x="1563100" y="1023635"/>
                </a:lnTo>
                <a:lnTo>
                  <a:pt x="1522984" y="1031747"/>
                </a:lnTo>
                <a:lnTo>
                  <a:pt x="103124" y="1031747"/>
                </a:lnTo>
                <a:lnTo>
                  <a:pt x="63007" y="1023635"/>
                </a:lnTo>
                <a:lnTo>
                  <a:pt x="30225" y="1001521"/>
                </a:lnTo>
                <a:lnTo>
                  <a:pt x="8112" y="968740"/>
                </a:lnTo>
                <a:lnTo>
                  <a:pt x="0" y="928623"/>
                </a:lnTo>
                <a:lnTo>
                  <a:pt x="0" y="10312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71871" y="3304032"/>
            <a:ext cx="1626235" cy="1031875"/>
          </a:xfrm>
          <a:custGeom>
            <a:avLst/>
            <a:gdLst/>
            <a:ahLst/>
            <a:cxnLst/>
            <a:rect l="l" t="t" r="r" b="b"/>
            <a:pathLst>
              <a:path w="1626234" h="1031875">
                <a:moveTo>
                  <a:pt x="1522983" y="0"/>
                </a:moveTo>
                <a:lnTo>
                  <a:pt x="103124" y="0"/>
                </a:lnTo>
                <a:lnTo>
                  <a:pt x="63007" y="8112"/>
                </a:lnTo>
                <a:lnTo>
                  <a:pt x="30225" y="30225"/>
                </a:lnTo>
                <a:lnTo>
                  <a:pt x="8112" y="63007"/>
                </a:lnTo>
                <a:lnTo>
                  <a:pt x="0" y="103123"/>
                </a:lnTo>
                <a:lnTo>
                  <a:pt x="0" y="928623"/>
                </a:lnTo>
                <a:lnTo>
                  <a:pt x="8112" y="968740"/>
                </a:lnTo>
                <a:lnTo>
                  <a:pt x="30226" y="1001521"/>
                </a:lnTo>
                <a:lnTo>
                  <a:pt x="63007" y="1023635"/>
                </a:lnTo>
                <a:lnTo>
                  <a:pt x="103124" y="1031747"/>
                </a:lnTo>
                <a:lnTo>
                  <a:pt x="1522983" y="1031747"/>
                </a:lnTo>
                <a:lnTo>
                  <a:pt x="1563100" y="1023635"/>
                </a:lnTo>
                <a:lnTo>
                  <a:pt x="1595881" y="1001521"/>
                </a:lnTo>
                <a:lnTo>
                  <a:pt x="1617995" y="968740"/>
                </a:lnTo>
                <a:lnTo>
                  <a:pt x="1626107" y="928623"/>
                </a:lnTo>
                <a:lnTo>
                  <a:pt x="1626107" y="103123"/>
                </a:lnTo>
                <a:lnTo>
                  <a:pt x="1617995" y="63007"/>
                </a:lnTo>
                <a:lnTo>
                  <a:pt x="1595881" y="30225"/>
                </a:lnTo>
                <a:lnTo>
                  <a:pt x="1563100" y="8112"/>
                </a:lnTo>
                <a:lnTo>
                  <a:pt x="1522983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71871" y="3304032"/>
            <a:ext cx="1626235" cy="1031875"/>
          </a:xfrm>
          <a:custGeom>
            <a:avLst/>
            <a:gdLst/>
            <a:ahLst/>
            <a:cxnLst/>
            <a:rect l="l" t="t" r="r" b="b"/>
            <a:pathLst>
              <a:path w="1626234" h="1031875">
                <a:moveTo>
                  <a:pt x="0" y="103123"/>
                </a:moveTo>
                <a:lnTo>
                  <a:pt x="8112" y="63007"/>
                </a:lnTo>
                <a:lnTo>
                  <a:pt x="30225" y="30225"/>
                </a:lnTo>
                <a:lnTo>
                  <a:pt x="63007" y="8112"/>
                </a:lnTo>
                <a:lnTo>
                  <a:pt x="103124" y="0"/>
                </a:lnTo>
                <a:lnTo>
                  <a:pt x="1522983" y="0"/>
                </a:lnTo>
                <a:lnTo>
                  <a:pt x="1563100" y="8112"/>
                </a:lnTo>
                <a:lnTo>
                  <a:pt x="1595881" y="30225"/>
                </a:lnTo>
                <a:lnTo>
                  <a:pt x="1617995" y="63007"/>
                </a:lnTo>
                <a:lnTo>
                  <a:pt x="1626107" y="103123"/>
                </a:lnTo>
                <a:lnTo>
                  <a:pt x="1626107" y="928623"/>
                </a:lnTo>
                <a:lnTo>
                  <a:pt x="1617995" y="968740"/>
                </a:lnTo>
                <a:lnTo>
                  <a:pt x="1595881" y="1001521"/>
                </a:lnTo>
                <a:lnTo>
                  <a:pt x="1563100" y="1023635"/>
                </a:lnTo>
                <a:lnTo>
                  <a:pt x="1522983" y="1031747"/>
                </a:lnTo>
                <a:lnTo>
                  <a:pt x="103124" y="1031747"/>
                </a:lnTo>
                <a:lnTo>
                  <a:pt x="63007" y="1023635"/>
                </a:lnTo>
                <a:lnTo>
                  <a:pt x="30225" y="1001521"/>
                </a:lnTo>
                <a:lnTo>
                  <a:pt x="8112" y="968740"/>
                </a:lnTo>
                <a:lnTo>
                  <a:pt x="0" y="928623"/>
                </a:lnTo>
                <a:lnTo>
                  <a:pt x="0" y="103123"/>
                </a:lnTo>
                <a:close/>
              </a:path>
            </a:pathLst>
          </a:custGeom>
          <a:ln w="12191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341365" y="3498544"/>
            <a:ext cx="1087120" cy="595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40"/>
              </a:lnSpc>
              <a:spcBef>
                <a:spcPts val="105"/>
              </a:spcBef>
            </a:pPr>
            <a:r>
              <a:rPr sz="2000" spc="-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lgebraic</a:t>
            </a:r>
            <a:endParaRPr sz="2000">
              <a:latin typeface="Arial"/>
              <a:cs typeface="Arial"/>
            </a:endParaRPr>
          </a:p>
          <a:p>
            <a:pPr marL="119380">
              <a:lnSpc>
                <a:spcPts val="2240"/>
              </a:lnSpc>
            </a:pPr>
            <a:r>
              <a:rPr sz="2000" dirty="0">
                <a:latin typeface="Arial"/>
                <a:cs typeface="Arial"/>
              </a:rPr>
              <a:t>method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903220" y="4637532"/>
            <a:ext cx="1626235" cy="1031875"/>
          </a:xfrm>
          <a:custGeom>
            <a:avLst/>
            <a:gdLst/>
            <a:ahLst/>
            <a:cxnLst/>
            <a:rect l="l" t="t" r="r" b="b"/>
            <a:pathLst>
              <a:path w="1626235" h="1031875">
                <a:moveTo>
                  <a:pt x="1522983" y="0"/>
                </a:moveTo>
                <a:lnTo>
                  <a:pt x="103124" y="0"/>
                </a:lnTo>
                <a:lnTo>
                  <a:pt x="63007" y="8112"/>
                </a:lnTo>
                <a:lnTo>
                  <a:pt x="30225" y="30226"/>
                </a:lnTo>
                <a:lnTo>
                  <a:pt x="8112" y="63007"/>
                </a:lnTo>
                <a:lnTo>
                  <a:pt x="0" y="103124"/>
                </a:lnTo>
                <a:lnTo>
                  <a:pt x="0" y="928624"/>
                </a:lnTo>
                <a:lnTo>
                  <a:pt x="8112" y="968756"/>
                </a:lnTo>
                <a:lnTo>
                  <a:pt x="30225" y="1001536"/>
                </a:lnTo>
                <a:lnTo>
                  <a:pt x="63007" y="1023641"/>
                </a:lnTo>
                <a:lnTo>
                  <a:pt x="103124" y="1031748"/>
                </a:lnTo>
                <a:lnTo>
                  <a:pt x="1522983" y="1031748"/>
                </a:lnTo>
                <a:lnTo>
                  <a:pt x="1563100" y="1023641"/>
                </a:lnTo>
                <a:lnTo>
                  <a:pt x="1595882" y="1001536"/>
                </a:lnTo>
                <a:lnTo>
                  <a:pt x="1617995" y="968756"/>
                </a:lnTo>
                <a:lnTo>
                  <a:pt x="1626108" y="928624"/>
                </a:lnTo>
                <a:lnTo>
                  <a:pt x="1626108" y="103124"/>
                </a:lnTo>
                <a:lnTo>
                  <a:pt x="1617995" y="63007"/>
                </a:lnTo>
                <a:lnTo>
                  <a:pt x="1595882" y="30226"/>
                </a:lnTo>
                <a:lnTo>
                  <a:pt x="1563100" y="8112"/>
                </a:lnTo>
                <a:lnTo>
                  <a:pt x="1522983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03220" y="4637532"/>
            <a:ext cx="1626235" cy="1031875"/>
          </a:xfrm>
          <a:custGeom>
            <a:avLst/>
            <a:gdLst/>
            <a:ahLst/>
            <a:cxnLst/>
            <a:rect l="l" t="t" r="r" b="b"/>
            <a:pathLst>
              <a:path w="1626235" h="1031875">
                <a:moveTo>
                  <a:pt x="0" y="103124"/>
                </a:moveTo>
                <a:lnTo>
                  <a:pt x="8112" y="63007"/>
                </a:lnTo>
                <a:lnTo>
                  <a:pt x="30226" y="30226"/>
                </a:lnTo>
                <a:lnTo>
                  <a:pt x="63007" y="8112"/>
                </a:lnTo>
                <a:lnTo>
                  <a:pt x="103124" y="0"/>
                </a:lnTo>
                <a:lnTo>
                  <a:pt x="1522983" y="0"/>
                </a:lnTo>
                <a:lnTo>
                  <a:pt x="1563100" y="8112"/>
                </a:lnTo>
                <a:lnTo>
                  <a:pt x="1595882" y="30226"/>
                </a:lnTo>
                <a:lnTo>
                  <a:pt x="1617995" y="63007"/>
                </a:lnTo>
                <a:lnTo>
                  <a:pt x="1626108" y="103124"/>
                </a:lnTo>
                <a:lnTo>
                  <a:pt x="1626108" y="928624"/>
                </a:lnTo>
                <a:lnTo>
                  <a:pt x="1617995" y="968756"/>
                </a:lnTo>
                <a:lnTo>
                  <a:pt x="1595882" y="1001536"/>
                </a:lnTo>
                <a:lnTo>
                  <a:pt x="1563100" y="1023641"/>
                </a:lnTo>
                <a:lnTo>
                  <a:pt x="1522983" y="1031748"/>
                </a:lnTo>
                <a:lnTo>
                  <a:pt x="103124" y="1031748"/>
                </a:lnTo>
                <a:lnTo>
                  <a:pt x="63007" y="1023641"/>
                </a:lnTo>
                <a:lnTo>
                  <a:pt x="30225" y="1001536"/>
                </a:lnTo>
                <a:lnTo>
                  <a:pt x="8112" y="968756"/>
                </a:lnTo>
                <a:lnTo>
                  <a:pt x="0" y="928624"/>
                </a:lnTo>
                <a:lnTo>
                  <a:pt x="0" y="10312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84576" y="4808220"/>
            <a:ext cx="1626235" cy="1033780"/>
          </a:xfrm>
          <a:custGeom>
            <a:avLst/>
            <a:gdLst/>
            <a:ahLst/>
            <a:cxnLst/>
            <a:rect l="l" t="t" r="r" b="b"/>
            <a:pathLst>
              <a:path w="1626235" h="1033779">
                <a:moveTo>
                  <a:pt x="1522729" y="0"/>
                </a:moveTo>
                <a:lnTo>
                  <a:pt x="103378" y="0"/>
                </a:lnTo>
                <a:lnTo>
                  <a:pt x="63115" y="8116"/>
                </a:lnTo>
                <a:lnTo>
                  <a:pt x="30257" y="30257"/>
                </a:lnTo>
                <a:lnTo>
                  <a:pt x="8116" y="63115"/>
                </a:lnTo>
                <a:lnTo>
                  <a:pt x="0" y="103377"/>
                </a:lnTo>
                <a:lnTo>
                  <a:pt x="0" y="929944"/>
                </a:lnTo>
                <a:lnTo>
                  <a:pt x="8116" y="970162"/>
                </a:lnTo>
                <a:lnTo>
                  <a:pt x="30257" y="1003006"/>
                </a:lnTo>
                <a:lnTo>
                  <a:pt x="63115" y="1025151"/>
                </a:lnTo>
                <a:lnTo>
                  <a:pt x="103378" y="1033271"/>
                </a:lnTo>
                <a:lnTo>
                  <a:pt x="1522729" y="1033271"/>
                </a:lnTo>
                <a:lnTo>
                  <a:pt x="1562992" y="1025151"/>
                </a:lnTo>
                <a:lnTo>
                  <a:pt x="1595850" y="1003006"/>
                </a:lnTo>
                <a:lnTo>
                  <a:pt x="1617991" y="970162"/>
                </a:lnTo>
                <a:lnTo>
                  <a:pt x="1626108" y="929944"/>
                </a:lnTo>
                <a:lnTo>
                  <a:pt x="1626108" y="103377"/>
                </a:lnTo>
                <a:lnTo>
                  <a:pt x="1617991" y="63115"/>
                </a:lnTo>
                <a:lnTo>
                  <a:pt x="1595850" y="30257"/>
                </a:lnTo>
                <a:lnTo>
                  <a:pt x="1562992" y="8116"/>
                </a:lnTo>
                <a:lnTo>
                  <a:pt x="1522729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84576" y="4808220"/>
            <a:ext cx="1626235" cy="1033780"/>
          </a:xfrm>
          <a:custGeom>
            <a:avLst/>
            <a:gdLst/>
            <a:ahLst/>
            <a:cxnLst/>
            <a:rect l="l" t="t" r="r" b="b"/>
            <a:pathLst>
              <a:path w="1626235" h="1033779">
                <a:moveTo>
                  <a:pt x="0" y="103377"/>
                </a:moveTo>
                <a:lnTo>
                  <a:pt x="8116" y="63115"/>
                </a:lnTo>
                <a:lnTo>
                  <a:pt x="30257" y="30257"/>
                </a:lnTo>
                <a:lnTo>
                  <a:pt x="63115" y="8116"/>
                </a:lnTo>
                <a:lnTo>
                  <a:pt x="103378" y="0"/>
                </a:lnTo>
                <a:lnTo>
                  <a:pt x="1522729" y="0"/>
                </a:lnTo>
                <a:lnTo>
                  <a:pt x="1562992" y="8116"/>
                </a:lnTo>
                <a:lnTo>
                  <a:pt x="1595850" y="30257"/>
                </a:lnTo>
                <a:lnTo>
                  <a:pt x="1617991" y="63115"/>
                </a:lnTo>
                <a:lnTo>
                  <a:pt x="1626108" y="103377"/>
                </a:lnTo>
                <a:lnTo>
                  <a:pt x="1626108" y="929944"/>
                </a:lnTo>
                <a:lnTo>
                  <a:pt x="1617991" y="970162"/>
                </a:lnTo>
                <a:lnTo>
                  <a:pt x="1595850" y="1003006"/>
                </a:lnTo>
                <a:lnTo>
                  <a:pt x="1562992" y="1025151"/>
                </a:lnTo>
                <a:lnTo>
                  <a:pt x="1522729" y="1033271"/>
                </a:lnTo>
                <a:lnTo>
                  <a:pt x="103378" y="1033271"/>
                </a:lnTo>
                <a:lnTo>
                  <a:pt x="63115" y="1025151"/>
                </a:lnTo>
                <a:lnTo>
                  <a:pt x="30257" y="1003006"/>
                </a:lnTo>
                <a:lnTo>
                  <a:pt x="8116" y="970162"/>
                </a:lnTo>
                <a:lnTo>
                  <a:pt x="0" y="929944"/>
                </a:lnTo>
                <a:lnTo>
                  <a:pt x="0" y="103377"/>
                </a:lnTo>
                <a:close/>
              </a:path>
            </a:pathLst>
          </a:custGeom>
          <a:ln w="12192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320288" y="4873244"/>
            <a:ext cx="1155065" cy="856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24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Karl</a:t>
            </a:r>
            <a:endParaRPr sz="2000">
              <a:latin typeface="Arial"/>
              <a:cs typeface="Arial"/>
            </a:endParaRPr>
          </a:p>
          <a:p>
            <a:pPr marL="12700" marR="5080" algn="ctr">
              <a:lnSpc>
                <a:spcPts val="2060"/>
              </a:lnSpc>
              <a:spcBef>
                <a:spcPts val="195"/>
              </a:spcBef>
            </a:pPr>
            <a:r>
              <a:rPr sz="2000" dirty="0">
                <a:latin typeface="Arial"/>
                <a:cs typeface="Arial"/>
              </a:rPr>
              <a:t>Pear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-40" dirty="0">
                <a:latin typeface="Arial"/>
                <a:cs typeface="Arial"/>
              </a:rPr>
              <a:t>’</a:t>
            </a:r>
            <a:r>
              <a:rPr sz="2000" dirty="0">
                <a:latin typeface="Arial"/>
                <a:cs typeface="Arial"/>
              </a:rPr>
              <a:t>s  method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890515" y="4637532"/>
            <a:ext cx="1626235" cy="1031875"/>
          </a:xfrm>
          <a:custGeom>
            <a:avLst/>
            <a:gdLst/>
            <a:ahLst/>
            <a:cxnLst/>
            <a:rect l="l" t="t" r="r" b="b"/>
            <a:pathLst>
              <a:path w="1626234" h="1031875">
                <a:moveTo>
                  <a:pt x="1522984" y="0"/>
                </a:moveTo>
                <a:lnTo>
                  <a:pt x="103124" y="0"/>
                </a:lnTo>
                <a:lnTo>
                  <a:pt x="63007" y="8112"/>
                </a:lnTo>
                <a:lnTo>
                  <a:pt x="30226" y="30226"/>
                </a:lnTo>
                <a:lnTo>
                  <a:pt x="8112" y="63007"/>
                </a:lnTo>
                <a:lnTo>
                  <a:pt x="0" y="103124"/>
                </a:lnTo>
                <a:lnTo>
                  <a:pt x="0" y="928624"/>
                </a:lnTo>
                <a:lnTo>
                  <a:pt x="8112" y="968756"/>
                </a:lnTo>
                <a:lnTo>
                  <a:pt x="30225" y="1001536"/>
                </a:lnTo>
                <a:lnTo>
                  <a:pt x="63007" y="1023641"/>
                </a:lnTo>
                <a:lnTo>
                  <a:pt x="103124" y="1031748"/>
                </a:lnTo>
                <a:lnTo>
                  <a:pt x="1522984" y="1031748"/>
                </a:lnTo>
                <a:lnTo>
                  <a:pt x="1563100" y="1023641"/>
                </a:lnTo>
                <a:lnTo>
                  <a:pt x="1595882" y="1001536"/>
                </a:lnTo>
                <a:lnTo>
                  <a:pt x="1617995" y="968756"/>
                </a:lnTo>
                <a:lnTo>
                  <a:pt x="1626108" y="928624"/>
                </a:lnTo>
                <a:lnTo>
                  <a:pt x="1626108" y="103124"/>
                </a:lnTo>
                <a:lnTo>
                  <a:pt x="1617995" y="63007"/>
                </a:lnTo>
                <a:lnTo>
                  <a:pt x="1595882" y="30226"/>
                </a:lnTo>
                <a:lnTo>
                  <a:pt x="1563100" y="8112"/>
                </a:lnTo>
                <a:lnTo>
                  <a:pt x="1522984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90515" y="4637532"/>
            <a:ext cx="1626235" cy="1031875"/>
          </a:xfrm>
          <a:custGeom>
            <a:avLst/>
            <a:gdLst/>
            <a:ahLst/>
            <a:cxnLst/>
            <a:rect l="l" t="t" r="r" b="b"/>
            <a:pathLst>
              <a:path w="1626234" h="1031875">
                <a:moveTo>
                  <a:pt x="0" y="103124"/>
                </a:moveTo>
                <a:lnTo>
                  <a:pt x="8112" y="63007"/>
                </a:lnTo>
                <a:lnTo>
                  <a:pt x="30226" y="30226"/>
                </a:lnTo>
                <a:lnTo>
                  <a:pt x="63007" y="8112"/>
                </a:lnTo>
                <a:lnTo>
                  <a:pt x="103124" y="0"/>
                </a:lnTo>
                <a:lnTo>
                  <a:pt x="1522984" y="0"/>
                </a:lnTo>
                <a:lnTo>
                  <a:pt x="1563100" y="8112"/>
                </a:lnTo>
                <a:lnTo>
                  <a:pt x="1595882" y="30226"/>
                </a:lnTo>
                <a:lnTo>
                  <a:pt x="1617995" y="63007"/>
                </a:lnTo>
                <a:lnTo>
                  <a:pt x="1626108" y="103124"/>
                </a:lnTo>
                <a:lnTo>
                  <a:pt x="1626108" y="928624"/>
                </a:lnTo>
                <a:lnTo>
                  <a:pt x="1617995" y="968756"/>
                </a:lnTo>
                <a:lnTo>
                  <a:pt x="1595882" y="1001536"/>
                </a:lnTo>
                <a:lnTo>
                  <a:pt x="1563100" y="1023641"/>
                </a:lnTo>
                <a:lnTo>
                  <a:pt x="1522984" y="1031748"/>
                </a:lnTo>
                <a:lnTo>
                  <a:pt x="103124" y="1031748"/>
                </a:lnTo>
                <a:lnTo>
                  <a:pt x="63007" y="1023641"/>
                </a:lnTo>
                <a:lnTo>
                  <a:pt x="30225" y="1001536"/>
                </a:lnTo>
                <a:lnTo>
                  <a:pt x="8112" y="968756"/>
                </a:lnTo>
                <a:lnTo>
                  <a:pt x="0" y="928624"/>
                </a:lnTo>
                <a:lnTo>
                  <a:pt x="0" y="10312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71871" y="4808220"/>
            <a:ext cx="1626235" cy="1033780"/>
          </a:xfrm>
          <a:custGeom>
            <a:avLst/>
            <a:gdLst/>
            <a:ahLst/>
            <a:cxnLst/>
            <a:rect l="l" t="t" r="r" b="b"/>
            <a:pathLst>
              <a:path w="1626234" h="1033779">
                <a:moveTo>
                  <a:pt x="1522729" y="0"/>
                </a:moveTo>
                <a:lnTo>
                  <a:pt x="103377" y="0"/>
                </a:lnTo>
                <a:lnTo>
                  <a:pt x="63115" y="8116"/>
                </a:lnTo>
                <a:lnTo>
                  <a:pt x="30257" y="30257"/>
                </a:lnTo>
                <a:lnTo>
                  <a:pt x="8116" y="63115"/>
                </a:lnTo>
                <a:lnTo>
                  <a:pt x="0" y="103377"/>
                </a:lnTo>
                <a:lnTo>
                  <a:pt x="0" y="929944"/>
                </a:lnTo>
                <a:lnTo>
                  <a:pt x="8116" y="970162"/>
                </a:lnTo>
                <a:lnTo>
                  <a:pt x="30257" y="1003006"/>
                </a:lnTo>
                <a:lnTo>
                  <a:pt x="63115" y="1025151"/>
                </a:lnTo>
                <a:lnTo>
                  <a:pt x="103377" y="1033271"/>
                </a:lnTo>
                <a:lnTo>
                  <a:pt x="1522729" y="1033271"/>
                </a:lnTo>
                <a:lnTo>
                  <a:pt x="1562992" y="1025151"/>
                </a:lnTo>
                <a:lnTo>
                  <a:pt x="1595850" y="1003006"/>
                </a:lnTo>
                <a:lnTo>
                  <a:pt x="1617991" y="970162"/>
                </a:lnTo>
                <a:lnTo>
                  <a:pt x="1626107" y="929944"/>
                </a:lnTo>
                <a:lnTo>
                  <a:pt x="1626107" y="103377"/>
                </a:lnTo>
                <a:lnTo>
                  <a:pt x="1617991" y="63115"/>
                </a:lnTo>
                <a:lnTo>
                  <a:pt x="1595850" y="30257"/>
                </a:lnTo>
                <a:lnTo>
                  <a:pt x="1562992" y="8116"/>
                </a:lnTo>
                <a:lnTo>
                  <a:pt x="1522729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71871" y="4808220"/>
            <a:ext cx="1626235" cy="1033780"/>
          </a:xfrm>
          <a:custGeom>
            <a:avLst/>
            <a:gdLst/>
            <a:ahLst/>
            <a:cxnLst/>
            <a:rect l="l" t="t" r="r" b="b"/>
            <a:pathLst>
              <a:path w="1626234" h="1033779">
                <a:moveTo>
                  <a:pt x="0" y="103377"/>
                </a:moveTo>
                <a:lnTo>
                  <a:pt x="8116" y="63115"/>
                </a:lnTo>
                <a:lnTo>
                  <a:pt x="30257" y="30257"/>
                </a:lnTo>
                <a:lnTo>
                  <a:pt x="63115" y="8116"/>
                </a:lnTo>
                <a:lnTo>
                  <a:pt x="103377" y="0"/>
                </a:lnTo>
                <a:lnTo>
                  <a:pt x="1522729" y="0"/>
                </a:lnTo>
                <a:lnTo>
                  <a:pt x="1562992" y="8116"/>
                </a:lnTo>
                <a:lnTo>
                  <a:pt x="1595850" y="30257"/>
                </a:lnTo>
                <a:lnTo>
                  <a:pt x="1617991" y="63115"/>
                </a:lnTo>
                <a:lnTo>
                  <a:pt x="1626107" y="103377"/>
                </a:lnTo>
                <a:lnTo>
                  <a:pt x="1626107" y="929944"/>
                </a:lnTo>
                <a:lnTo>
                  <a:pt x="1617991" y="970162"/>
                </a:lnTo>
                <a:lnTo>
                  <a:pt x="1595850" y="1003006"/>
                </a:lnTo>
                <a:lnTo>
                  <a:pt x="1562992" y="1025151"/>
                </a:lnTo>
                <a:lnTo>
                  <a:pt x="1522729" y="1033271"/>
                </a:lnTo>
                <a:lnTo>
                  <a:pt x="103377" y="1033271"/>
                </a:lnTo>
                <a:lnTo>
                  <a:pt x="63115" y="1025151"/>
                </a:lnTo>
                <a:lnTo>
                  <a:pt x="30257" y="1003006"/>
                </a:lnTo>
                <a:lnTo>
                  <a:pt x="8116" y="970162"/>
                </a:lnTo>
                <a:lnTo>
                  <a:pt x="0" y="929944"/>
                </a:lnTo>
                <a:lnTo>
                  <a:pt x="0" y="103377"/>
                </a:lnTo>
                <a:close/>
              </a:path>
            </a:pathLst>
          </a:custGeom>
          <a:ln w="12192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448046" y="5004561"/>
            <a:ext cx="874394" cy="59499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5080" indent="126364">
              <a:lnSpc>
                <a:spcPts val="2080"/>
              </a:lnSpc>
              <a:spcBef>
                <a:spcPts val="440"/>
              </a:spcBef>
            </a:pPr>
            <a:r>
              <a:rPr sz="2000" dirty="0">
                <a:latin typeface="Arial"/>
                <a:cs typeface="Arial"/>
              </a:rPr>
              <a:t>Rank  method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877811" y="4637532"/>
            <a:ext cx="1626235" cy="1031875"/>
          </a:xfrm>
          <a:custGeom>
            <a:avLst/>
            <a:gdLst/>
            <a:ahLst/>
            <a:cxnLst/>
            <a:rect l="l" t="t" r="r" b="b"/>
            <a:pathLst>
              <a:path w="1626234" h="1031875">
                <a:moveTo>
                  <a:pt x="1522984" y="0"/>
                </a:moveTo>
                <a:lnTo>
                  <a:pt x="103124" y="0"/>
                </a:lnTo>
                <a:lnTo>
                  <a:pt x="63007" y="8112"/>
                </a:lnTo>
                <a:lnTo>
                  <a:pt x="30225" y="30226"/>
                </a:lnTo>
                <a:lnTo>
                  <a:pt x="8112" y="63007"/>
                </a:lnTo>
                <a:lnTo>
                  <a:pt x="0" y="103124"/>
                </a:lnTo>
                <a:lnTo>
                  <a:pt x="0" y="928624"/>
                </a:lnTo>
                <a:lnTo>
                  <a:pt x="8112" y="968756"/>
                </a:lnTo>
                <a:lnTo>
                  <a:pt x="30226" y="1001536"/>
                </a:lnTo>
                <a:lnTo>
                  <a:pt x="63007" y="1023641"/>
                </a:lnTo>
                <a:lnTo>
                  <a:pt x="103124" y="1031748"/>
                </a:lnTo>
                <a:lnTo>
                  <a:pt x="1522984" y="1031748"/>
                </a:lnTo>
                <a:lnTo>
                  <a:pt x="1563100" y="1023641"/>
                </a:lnTo>
                <a:lnTo>
                  <a:pt x="1595882" y="1001536"/>
                </a:lnTo>
                <a:lnTo>
                  <a:pt x="1617995" y="968756"/>
                </a:lnTo>
                <a:lnTo>
                  <a:pt x="1626108" y="928624"/>
                </a:lnTo>
                <a:lnTo>
                  <a:pt x="1626108" y="103124"/>
                </a:lnTo>
                <a:lnTo>
                  <a:pt x="1617995" y="63007"/>
                </a:lnTo>
                <a:lnTo>
                  <a:pt x="1595882" y="30226"/>
                </a:lnTo>
                <a:lnTo>
                  <a:pt x="1563100" y="8112"/>
                </a:lnTo>
                <a:lnTo>
                  <a:pt x="1522984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77811" y="4637532"/>
            <a:ext cx="1626235" cy="1031875"/>
          </a:xfrm>
          <a:custGeom>
            <a:avLst/>
            <a:gdLst/>
            <a:ahLst/>
            <a:cxnLst/>
            <a:rect l="l" t="t" r="r" b="b"/>
            <a:pathLst>
              <a:path w="1626234" h="1031875">
                <a:moveTo>
                  <a:pt x="0" y="103124"/>
                </a:moveTo>
                <a:lnTo>
                  <a:pt x="8112" y="63007"/>
                </a:lnTo>
                <a:lnTo>
                  <a:pt x="30225" y="30226"/>
                </a:lnTo>
                <a:lnTo>
                  <a:pt x="63007" y="8112"/>
                </a:lnTo>
                <a:lnTo>
                  <a:pt x="103124" y="0"/>
                </a:lnTo>
                <a:lnTo>
                  <a:pt x="1522984" y="0"/>
                </a:lnTo>
                <a:lnTo>
                  <a:pt x="1563100" y="8112"/>
                </a:lnTo>
                <a:lnTo>
                  <a:pt x="1595882" y="30226"/>
                </a:lnTo>
                <a:lnTo>
                  <a:pt x="1617995" y="63007"/>
                </a:lnTo>
                <a:lnTo>
                  <a:pt x="1626108" y="103124"/>
                </a:lnTo>
                <a:lnTo>
                  <a:pt x="1626108" y="928624"/>
                </a:lnTo>
                <a:lnTo>
                  <a:pt x="1617995" y="968756"/>
                </a:lnTo>
                <a:lnTo>
                  <a:pt x="1595882" y="1001536"/>
                </a:lnTo>
                <a:lnTo>
                  <a:pt x="1563100" y="1023641"/>
                </a:lnTo>
                <a:lnTo>
                  <a:pt x="1522984" y="1031748"/>
                </a:lnTo>
                <a:lnTo>
                  <a:pt x="103124" y="1031748"/>
                </a:lnTo>
                <a:lnTo>
                  <a:pt x="63007" y="1023641"/>
                </a:lnTo>
                <a:lnTo>
                  <a:pt x="30226" y="1001536"/>
                </a:lnTo>
                <a:lnTo>
                  <a:pt x="8112" y="968756"/>
                </a:lnTo>
                <a:lnTo>
                  <a:pt x="0" y="928624"/>
                </a:lnTo>
                <a:lnTo>
                  <a:pt x="0" y="10312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59168" y="4808220"/>
            <a:ext cx="1626235" cy="1033780"/>
          </a:xfrm>
          <a:custGeom>
            <a:avLst/>
            <a:gdLst/>
            <a:ahLst/>
            <a:cxnLst/>
            <a:rect l="l" t="t" r="r" b="b"/>
            <a:pathLst>
              <a:path w="1626234" h="1033779">
                <a:moveTo>
                  <a:pt x="1522729" y="0"/>
                </a:moveTo>
                <a:lnTo>
                  <a:pt x="103377" y="0"/>
                </a:lnTo>
                <a:lnTo>
                  <a:pt x="63115" y="8116"/>
                </a:lnTo>
                <a:lnTo>
                  <a:pt x="30257" y="30257"/>
                </a:lnTo>
                <a:lnTo>
                  <a:pt x="8116" y="63115"/>
                </a:lnTo>
                <a:lnTo>
                  <a:pt x="0" y="103377"/>
                </a:lnTo>
                <a:lnTo>
                  <a:pt x="0" y="929944"/>
                </a:lnTo>
                <a:lnTo>
                  <a:pt x="8116" y="970162"/>
                </a:lnTo>
                <a:lnTo>
                  <a:pt x="30257" y="1003006"/>
                </a:lnTo>
                <a:lnTo>
                  <a:pt x="63115" y="1025151"/>
                </a:lnTo>
                <a:lnTo>
                  <a:pt x="103377" y="1033271"/>
                </a:lnTo>
                <a:lnTo>
                  <a:pt x="1522729" y="1033271"/>
                </a:lnTo>
                <a:lnTo>
                  <a:pt x="1562992" y="1025151"/>
                </a:lnTo>
                <a:lnTo>
                  <a:pt x="1595850" y="1003006"/>
                </a:lnTo>
                <a:lnTo>
                  <a:pt x="1617991" y="970162"/>
                </a:lnTo>
                <a:lnTo>
                  <a:pt x="1626107" y="929944"/>
                </a:lnTo>
                <a:lnTo>
                  <a:pt x="1626107" y="103377"/>
                </a:lnTo>
                <a:lnTo>
                  <a:pt x="1617991" y="63115"/>
                </a:lnTo>
                <a:lnTo>
                  <a:pt x="1595850" y="30257"/>
                </a:lnTo>
                <a:lnTo>
                  <a:pt x="1562992" y="8116"/>
                </a:lnTo>
                <a:lnTo>
                  <a:pt x="1522729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59168" y="4808220"/>
            <a:ext cx="1626235" cy="1033780"/>
          </a:xfrm>
          <a:custGeom>
            <a:avLst/>
            <a:gdLst/>
            <a:ahLst/>
            <a:cxnLst/>
            <a:rect l="l" t="t" r="r" b="b"/>
            <a:pathLst>
              <a:path w="1626234" h="1033779">
                <a:moveTo>
                  <a:pt x="0" y="103377"/>
                </a:moveTo>
                <a:lnTo>
                  <a:pt x="8116" y="63115"/>
                </a:lnTo>
                <a:lnTo>
                  <a:pt x="30257" y="30257"/>
                </a:lnTo>
                <a:lnTo>
                  <a:pt x="63115" y="8116"/>
                </a:lnTo>
                <a:lnTo>
                  <a:pt x="103377" y="0"/>
                </a:lnTo>
                <a:lnTo>
                  <a:pt x="1522729" y="0"/>
                </a:lnTo>
                <a:lnTo>
                  <a:pt x="1562992" y="8116"/>
                </a:lnTo>
                <a:lnTo>
                  <a:pt x="1595850" y="30257"/>
                </a:lnTo>
                <a:lnTo>
                  <a:pt x="1617991" y="63115"/>
                </a:lnTo>
                <a:lnTo>
                  <a:pt x="1626107" y="103377"/>
                </a:lnTo>
                <a:lnTo>
                  <a:pt x="1626107" y="929944"/>
                </a:lnTo>
                <a:lnTo>
                  <a:pt x="1617991" y="970162"/>
                </a:lnTo>
                <a:lnTo>
                  <a:pt x="1595850" y="1003006"/>
                </a:lnTo>
                <a:lnTo>
                  <a:pt x="1562992" y="1025151"/>
                </a:lnTo>
                <a:lnTo>
                  <a:pt x="1522729" y="1033271"/>
                </a:lnTo>
                <a:lnTo>
                  <a:pt x="103377" y="1033271"/>
                </a:lnTo>
                <a:lnTo>
                  <a:pt x="63115" y="1025151"/>
                </a:lnTo>
                <a:lnTo>
                  <a:pt x="30257" y="1003006"/>
                </a:lnTo>
                <a:lnTo>
                  <a:pt x="8116" y="970162"/>
                </a:lnTo>
                <a:lnTo>
                  <a:pt x="0" y="929944"/>
                </a:lnTo>
                <a:lnTo>
                  <a:pt x="0" y="103377"/>
                </a:lnTo>
                <a:close/>
              </a:path>
            </a:pathLst>
          </a:custGeom>
          <a:ln w="12192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229602" y="5004561"/>
            <a:ext cx="1285240" cy="59499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32715" marR="5080" indent="-120650">
              <a:lnSpc>
                <a:spcPts val="2080"/>
              </a:lnSpc>
              <a:spcBef>
                <a:spcPts val="440"/>
              </a:spcBef>
            </a:pPr>
            <a:r>
              <a:rPr sz="2000" dirty="0">
                <a:latin typeface="Arial"/>
                <a:cs typeface="Arial"/>
              </a:rPr>
              <a:t>Con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urre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t  deviation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7450"/>
            <a:ext cx="5105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latin typeface="Times New Roman"/>
                <a:cs typeface="Times New Roman"/>
              </a:rPr>
              <a:t>Definition </a:t>
            </a:r>
            <a:r>
              <a:rPr sz="4000" b="0" spc="-5" dirty="0">
                <a:latin typeface="Times New Roman"/>
                <a:cs typeface="Times New Roman"/>
              </a:rPr>
              <a:t>of</a:t>
            </a:r>
            <a:r>
              <a:rPr sz="4000" b="0" spc="-50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Correlation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773377"/>
            <a:ext cx="7617459" cy="3898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Times New Roman"/>
                <a:cs typeface="Times New Roman"/>
              </a:rPr>
              <a:t>Correlation is </a:t>
            </a:r>
            <a:r>
              <a:rPr sz="2600" dirty="0">
                <a:latin typeface="Times New Roman"/>
                <a:cs typeface="Times New Roman"/>
              </a:rPr>
              <a:t>the degree of </a:t>
            </a:r>
            <a:r>
              <a:rPr sz="2600" spc="-5" dirty="0">
                <a:latin typeface="Times New Roman"/>
                <a:cs typeface="Times New Roman"/>
              </a:rPr>
              <a:t>association between two </a:t>
            </a:r>
            <a:r>
              <a:rPr sz="2600" dirty="0">
                <a:latin typeface="Times New Roman"/>
                <a:cs typeface="Times New Roman"/>
              </a:rPr>
              <a:t>or  </a:t>
            </a:r>
            <a:r>
              <a:rPr sz="2600" spc="-5" dirty="0">
                <a:latin typeface="Times New Roman"/>
                <a:cs typeface="Times New Roman"/>
              </a:rPr>
              <a:t>more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variables.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24717"/>
              </a:buClr>
              <a:buFont typeface="Wingdings 2"/>
              <a:buChar char=""/>
            </a:pPr>
            <a:endParaRPr sz="3750">
              <a:latin typeface="Times New Roman"/>
              <a:cs typeface="Times New Roman"/>
            </a:endParaRPr>
          </a:p>
          <a:p>
            <a:pPr marL="286385" marR="7620" indent="-274320" algn="just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Times New Roman"/>
                <a:cs typeface="Times New Roman"/>
              </a:rPr>
              <a:t>If </a:t>
            </a:r>
            <a:r>
              <a:rPr sz="2600" dirty="0">
                <a:latin typeface="Times New Roman"/>
                <a:cs typeface="Times New Roman"/>
              </a:rPr>
              <a:t>two or </a:t>
            </a:r>
            <a:r>
              <a:rPr sz="2600" spc="-5" dirty="0">
                <a:latin typeface="Times New Roman"/>
                <a:cs typeface="Times New Roman"/>
              </a:rPr>
              <a:t>more quantities </a:t>
            </a:r>
            <a:r>
              <a:rPr sz="2600" dirty="0">
                <a:latin typeface="Times New Roman"/>
                <a:cs typeface="Times New Roman"/>
              </a:rPr>
              <a:t>vary </a:t>
            </a:r>
            <a:r>
              <a:rPr sz="2600" spc="-10" dirty="0">
                <a:latin typeface="Times New Roman"/>
                <a:cs typeface="Times New Roman"/>
              </a:rPr>
              <a:t>so </a:t>
            </a:r>
            <a:r>
              <a:rPr sz="2600" dirty="0">
                <a:latin typeface="Times New Roman"/>
                <a:cs typeface="Times New Roman"/>
              </a:rPr>
              <a:t>that </a:t>
            </a:r>
            <a:r>
              <a:rPr sz="2600" spc="-5" dirty="0">
                <a:latin typeface="Times New Roman"/>
                <a:cs typeface="Times New Roman"/>
              </a:rPr>
              <a:t>movements in  </a:t>
            </a:r>
            <a:r>
              <a:rPr sz="2600" dirty="0">
                <a:latin typeface="Times New Roman"/>
                <a:cs typeface="Times New Roman"/>
              </a:rPr>
              <a:t>one </a:t>
            </a:r>
            <a:r>
              <a:rPr sz="2600" spc="-5" dirty="0">
                <a:latin typeface="Times New Roman"/>
                <a:cs typeface="Times New Roman"/>
              </a:rPr>
              <a:t>tend to </a:t>
            </a:r>
            <a:r>
              <a:rPr sz="2600" dirty="0">
                <a:latin typeface="Times New Roman"/>
                <a:cs typeface="Times New Roman"/>
              </a:rPr>
              <a:t>be </a:t>
            </a:r>
            <a:r>
              <a:rPr sz="2600" spc="-5" dirty="0">
                <a:latin typeface="Times New Roman"/>
                <a:cs typeface="Times New Roman"/>
              </a:rPr>
              <a:t>accompanied by movements in </a:t>
            </a:r>
            <a:r>
              <a:rPr sz="2600" spc="-20" dirty="0">
                <a:latin typeface="Times New Roman"/>
                <a:cs typeface="Times New Roman"/>
              </a:rPr>
              <a:t>other,  </a:t>
            </a:r>
            <a:r>
              <a:rPr sz="2600" dirty="0">
                <a:latin typeface="Times New Roman"/>
                <a:cs typeface="Times New Roman"/>
              </a:rPr>
              <a:t>then they are </a:t>
            </a:r>
            <a:r>
              <a:rPr sz="2600" spc="-5" dirty="0">
                <a:latin typeface="Times New Roman"/>
                <a:cs typeface="Times New Roman"/>
              </a:rPr>
              <a:t>said to </a:t>
            </a:r>
            <a:r>
              <a:rPr sz="2600" dirty="0">
                <a:latin typeface="Times New Roman"/>
                <a:cs typeface="Times New Roman"/>
              </a:rPr>
              <a:t>be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correlated.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24717"/>
              </a:buClr>
              <a:buFont typeface="Wingdings 2"/>
              <a:buChar char=""/>
            </a:pPr>
            <a:endParaRPr sz="3750">
              <a:latin typeface="Times New Roman"/>
              <a:cs typeface="Times New Roman"/>
            </a:endParaRPr>
          </a:p>
          <a:p>
            <a:pPr marL="286385" marR="5715" indent="-274320" algn="just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Times New Roman"/>
                <a:cs typeface="Times New Roman"/>
              </a:rPr>
              <a:t>Coefficient </a:t>
            </a:r>
            <a:r>
              <a:rPr sz="2600" dirty="0">
                <a:latin typeface="Times New Roman"/>
                <a:cs typeface="Times New Roman"/>
              </a:rPr>
              <a:t>of </a:t>
            </a:r>
            <a:r>
              <a:rPr sz="2600" spc="-5" dirty="0">
                <a:latin typeface="Times New Roman"/>
                <a:cs typeface="Times New Roman"/>
              </a:rPr>
              <a:t>correlation is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numerical measure </a:t>
            </a:r>
            <a:r>
              <a:rPr sz="2600" dirty="0">
                <a:latin typeface="Times New Roman"/>
                <a:cs typeface="Times New Roman"/>
              </a:rPr>
              <a:t>of </a:t>
            </a:r>
            <a:r>
              <a:rPr sz="2600" spc="-5" dirty="0">
                <a:latin typeface="Times New Roman"/>
                <a:cs typeface="Times New Roman"/>
              </a:rPr>
              <a:t>the  </a:t>
            </a:r>
            <a:r>
              <a:rPr sz="2600" dirty="0">
                <a:latin typeface="Times New Roman"/>
                <a:cs typeface="Times New Roman"/>
              </a:rPr>
              <a:t>degree of </a:t>
            </a:r>
            <a:r>
              <a:rPr sz="2600" spc="-5" dirty="0">
                <a:latin typeface="Times New Roman"/>
                <a:cs typeface="Times New Roman"/>
              </a:rPr>
              <a:t>association </a:t>
            </a:r>
            <a:r>
              <a:rPr sz="2600" dirty="0">
                <a:latin typeface="Times New Roman"/>
                <a:cs typeface="Times New Roman"/>
              </a:rPr>
              <a:t>between two or </a:t>
            </a:r>
            <a:r>
              <a:rPr sz="2600" spc="-5" dirty="0">
                <a:latin typeface="Times New Roman"/>
                <a:cs typeface="Times New Roman"/>
              </a:rPr>
              <a:t>more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variables.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749934"/>
            <a:ext cx="7557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Times New Roman"/>
                <a:cs typeface="Times New Roman"/>
              </a:rPr>
              <a:t>Karl </a:t>
            </a:r>
            <a:r>
              <a:rPr b="0" spc="-30" dirty="0">
                <a:latin typeface="Times New Roman"/>
                <a:cs typeface="Times New Roman"/>
              </a:rPr>
              <a:t>Pearson’s </a:t>
            </a:r>
            <a:r>
              <a:rPr b="0" spc="-10" dirty="0">
                <a:latin typeface="Times New Roman"/>
                <a:cs typeface="Times New Roman"/>
              </a:rPr>
              <a:t>Coefficient </a:t>
            </a:r>
            <a:r>
              <a:rPr b="0" dirty="0">
                <a:latin typeface="Times New Roman"/>
                <a:cs typeface="Times New Roman"/>
              </a:rPr>
              <a:t>of</a:t>
            </a:r>
            <a:r>
              <a:rPr b="0" spc="5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Correlation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468882"/>
            <a:ext cx="7614920" cy="2708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Times New Roman"/>
                <a:cs typeface="Times New Roman"/>
              </a:rPr>
              <a:t>It is </a:t>
            </a:r>
            <a:r>
              <a:rPr sz="2600" dirty="0">
                <a:latin typeface="Times New Roman"/>
                <a:cs typeface="Times New Roman"/>
              </a:rPr>
              <a:t>the most widely used </a:t>
            </a:r>
            <a:r>
              <a:rPr sz="2600" spc="-5" dirty="0">
                <a:latin typeface="Times New Roman"/>
                <a:cs typeface="Times New Roman"/>
              </a:rPr>
              <a:t>method </a:t>
            </a:r>
            <a:r>
              <a:rPr sz="2600" dirty="0">
                <a:latin typeface="Times New Roman"/>
                <a:cs typeface="Times New Roman"/>
              </a:rPr>
              <a:t>of </a:t>
            </a:r>
            <a:r>
              <a:rPr sz="2600" spc="-5" dirty="0">
                <a:latin typeface="Times New Roman"/>
                <a:cs typeface="Times New Roman"/>
              </a:rPr>
              <a:t>measuring linear  relationship </a:t>
            </a:r>
            <a:r>
              <a:rPr sz="2600" dirty="0">
                <a:latin typeface="Times New Roman"/>
                <a:cs typeface="Times New Roman"/>
              </a:rPr>
              <a:t>between two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variables.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Font typeface="Wingdings 2"/>
              <a:buChar char=""/>
            </a:pPr>
            <a:endParaRPr sz="375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Times New Roman"/>
                <a:cs typeface="Times New Roman"/>
              </a:rPr>
              <a:t>Assumptions of Karl </a:t>
            </a:r>
            <a:r>
              <a:rPr sz="2600" spc="-20" dirty="0">
                <a:latin typeface="Times New Roman"/>
                <a:cs typeface="Times New Roman"/>
              </a:rPr>
              <a:t>Pearson’s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Coefficient:</a:t>
            </a:r>
            <a:endParaRPr sz="26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AutoNum type="arabicPeriod"/>
              <a:tabLst>
                <a:tab pos="527685" algn="l"/>
                <a:tab pos="528320" algn="l"/>
              </a:tabLst>
            </a:pPr>
            <a:r>
              <a:rPr sz="2600" dirty="0">
                <a:latin typeface="Times New Roman"/>
                <a:cs typeface="Times New Roman"/>
              </a:rPr>
              <a:t>There </a:t>
            </a:r>
            <a:r>
              <a:rPr sz="2600" spc="-5" dirty="0">
                <a:latin typeface="Times New Roman"/>
                <a:cs typeface="Times New Roman"/>
              </a:rPr>
              <a:t>is linear relationship </a:t>
            </a:r>
            <a:r>
              <a:rPr sz="2600" dirty="0">
                <a:latin typeface="Times New Roman"/>
                <a:cs typeface="Times New Roman"/>
              </a:rPr>
              <a:t>between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variables.</a:t>
            </a:r>
            <a:endParaRPr sz="26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AutoNum type="arabicPeriod"/>
              <a:tabLst>
                <a:tab pos="527685" algn="l"/>
                <a:tab pos="528320" algn="l"/>
              </a:tabLst>
            </a:pPr>
            <a:r>
              <a:rPr sz="2600" dirty="0">
                <a:latin typeface="Times New Roman"/>
                <a:cs typeface="Times New Roman"/>
              </a:rPr>
              <a:t>There </a:t>
            </a:r>
            <a:r>
              <a:rPr sz="2600" spc="-5" dirty="0">
                <a:latin typeface="Times New Roman"/>
                <a:cs typeface="Times New Roman"/>
              </a:rPr>
              <a:t>is cause </a:t>
            </a:r>
            <a:r>
              <a:rPr sz="2600" dirty="0">
                <a:latin typeface="Times New Roman"/>
                <a:cs typeface="Times New Roman"/>
              </a:rPr>
              <a:t>and </a:t>
            </a:r>
            <a:r>
              <a:rPr sz="2600" spc="-15" dirty="0">
                <a:latin typeface="Times New Roman"/>
                <a:cs typeface="Times New Roman"/>
              </a:rPr>
              <a:t>effect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relationship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324738"/>
            <a:ext cx="737997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Calculating the Co-efficient of</a:t>
            </a:r>
            <a:r>
              <a:rPr sz="3200" spc="-114" dirty="0"/>
              <a:t> </a:t>
            </a:r>
            <a:r>
              <a:rPr sz="3200" spc="-5" dirty="0"/>
              <a:t>Correlation  </a:t>
            </a:r>
            <a:r>
              <a:rPr sz="3200" dirty="0"/>
              <a:t>by Karl Pearson</a:t>
            </a:r>
            <a:r>
              <a:rPr sz="3200" spc="-60" dirty="0"/>
              <a:t> </a:t>
            </a:r>
            <a:r>
              <a:rPr sz="3200" dirty="0"/>
              <a:t>Method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066800" y="1295400"/>
            <a:ext cx="7010400" cy="480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7450"/>
            <a:ext cx="1830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imes New Roman"/>
                <a:cs typeface="Times New Roman"/>
              </a:rPr>
              <a:t>Examp</a:t>
            </a:r>
            <a:r>
              <a:rPr sz="4000" b="0" dirty="0">
                <a:latin typeface="Times New Roman"/>
                <a:cs typeface="Times New Roman"/>
              </a:rPr>
              <a:t>l</a:t>
            </a:r>
            <a:r>
              <a:rPr sz="4000" b="0" spc="-5" dirty="0">
                <a:latin typeface="Times New Roman"/>
                <a:cs typeface="Times New Roman"/>
              </a:rPr>
              <a:t>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468882"/>
            <a:ext cx="7616190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  <a:tab pos="1210310" algn="l"/>
                <a:tab pos="1821180" algn="l"/>
                <a:tab pos="3313429" algn="l"/>
                <a:tab pos="4014470" algn="l"/>
                <a:tab pos="4498340" algn="l"/>
                <a:tab pos="6458585" algn="l"/>
                <a:tab pos="7198995" algn="l"/>
              </a:tabLst>
            </a:pPr>
            <a:r>
              <a:rPr sz="2600" dirty="0">
                <a:latin typeface="Times New Roman"/>
                <a:cs typeface="Times New Roman"/>
              </a:rPr>
              <a:t>From	the	follow</a:t>
            </a:r>
            <a:r>
              <a:rPr sz="2600" spc="-15" dirty="0"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ng	s</a:t>
            </a:r>
            <a:r>
              <a:rPr sz="2600" spc="-15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ts	</a:t>
            </a:r>
            <a:r>
              <a:rPr sz="2600" spc="5" dirty="0">
                <a:latin typeface="Times New Roman"/>
                <a:cs typeface="Times New Roman"/>
              </a:rPr>
              <a:t>o</a:t>
            </a:r>
            <a:r>
              <a:rPr sz="2600" dirty="0">
                <a:latin typeface="Times New Roman"/>
                <a:cs typeface="Times New Roman"/>
              </a:rPr>
              <a:t>f	o</a:t>
            </a:r>
            <a:r>
              <a:rPr sz="2600" spc="10" dirty="0">
                <a:latin typeface="Times New Roman"/>
                <a:cs typeface="Times New Roman"/>
              </a:rPr>
              <a:t>b</a:t>
            </a:r>
            <a:r>
              <a:rPr sz="2600" dirty="0">
                <a:latin typeface="Times New Roman"/>
                <a:cs typeface="Times New Roman"/>
              </a:rPr>
              <a:t>s</a:t>
            </a:r>
            <a:r>
              <a:rPr sz="2600" spc="-15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rvat</a:t>
            </a:r>
            <a:r>
              <a:rPr sz="2600" spc="-15" dirty="0"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o</a:t>
            </a:r>
            <a:r>
              <a:rPr sz="2600" spc="10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s,	find	the  </a:t>
            </a:r>
            <a:r>
              <a:rPr sz="2600" spc="-5" dirty="0">
                <a:latin typeface="Times New Roman"/>
                <a:cs typeface="Times New Roman"/>
              </a:rPr>
              <a:t>coefficients </a:t>
            </a:r>
            <a:r>
              <a:rPr sz="2600" spc="5" dirty="0">
                <a:latin typeface="Times New Roman"/>
                <a:cs typeface="Times New Roman"/>
              </a:rPr>
              <a:t>of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correlation: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2262352"/>
            <a:ext cx="1323975" cy="970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R="27940" algn="r">
              <a:lnSpc>
                <a:spcPct val="100000"/>
              </a:lnSpc>
              <a:spcBef>
                <a:spcPts val="700"/>
              </a:spcBef>
            </a:pPr>
            <a:r>
              <a:rPr sz="2600" dirty="0">
                <a:latin typeface="Times New Roman"/>
                <a:cs typeface="Times New Roman"/>
              </a:rPr>
              <a:t>(a) X :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25</a:t>
            </a:r>
            <a:endParaRPr sz="26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Times New Roman"/>
                <a:cs typeface="Times New Roman"/>
              </a:rPr>
              <a:t>Y :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40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78938" y="2262352"/>
            <a:ext cx="4506595" cy="970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1985010" algn="l"/>
                <a:tab pos="3112770" algn="l"/>
                <a:tab pos="4185920" algn="l"/>
              </a:tabLst>
            </a:pPr>
            <a:r>
              <a:rPr sz="2600" spc="5" dirty="0">
                <a:latin typeface="Times New Roman"/>
                <a:cs typeface="Times New Roman"/>
              </a:rPr>
              <a:t>3</a:t>
            </a:r>
            <a:r>
              <a:rPr sz="2600" dirty="0">
                <a:latin typeface="Times New Roman"/>
                <a:cs typeface="Times New Roman"/>
              </a:rPr>
              <a:t>5	(b)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X :	8	</a:t>
            </a:r>
            <a:r>
              <a:rPr sz="2600" spc="-90" dirty="0">
                <a:latin typeface="Times New Roman"/>
                <a:cs typeface="Times New Roman"/>
              </a:rPr>
              <a:t>11</a:t>
            </a:r>
            <a:endParaRPr sz="2600">
              <a:latin typeface="Times New Roman"/>
              <a:cs typeface="Times New Roman"/>
            </a:endParaRPr>
          </a:p>
          <a:p>
            <a:pPr marL="35560">
              <a:lnSpc>
                <a:spcPct val="100000"/>
              </a:lnSpc>
              <a:spcBef>
                <a:spcPts val="600"/>
              </a:spcBef>
              <a:tabLst>
                <a:tab pos="2468245" algn="l"/>
                <a:tab pos="3859529" algn="l"/>
              </a:tabLst>
            </a:pPr>
            <a:r>
              <a:rPr sz="2600" dirty="0">
                <a:latin typeface="Times New Roman"/>
                <a:cs typeface="Times New Roman"/>
              </a:rPr>
              <a:t>41	Y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5" dirty="0">
                <a:latin typeface="Times New Roman"/>
                <a:cs typeface="Times New Roman"/>
              </a:rPr>
              <a:t> 190	100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2370455" algn="l"/>
              </a:tabLst>
            </a:pPr>
            <a:r>
              <a:rPr dirty="0"/>
              <a:t>Ans: </a:t>
            </a:r>
            <a:r>
              <a:rPr spc="-5" dirty="0"/>
              <a:t>(a) </a:t>
            </a:r>
            <a:r>
              <a:rPr dirty="0"/>
              <a:t>r</a:t>
            </a:r>
            <a:r>
              <a:rPr spc="-25" dirty="0"/>
              <a:t> </a:t>
            </a:r>
            <a:r>
              <a:rPr dirty="0"/>
              <a:t>=</a:t>
            </a:r>
            <a:r>
              <a:rPr spc="-5" dirty="0"/>
              <a:t> </a:t>
            </a:r>
            <a:r>
              <a:rPr dirty="0"/>
              <a:t>1	(b) r =</a:t>
            </a:r>
            <a:r>
              <a:rPr spc="-45" dirty="0"/>
              <a:t> </a:t>
            </a:r>
            <a:r>
              <a:rPr dirty="0"/>
              <a:t>-1</a:t>
            </a: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</a:pPr>
            <a:r>
              <a:rPr dirty="0"/>
              <a:t>So, </a:t>
            </a:r>
            <a:r>
              <a:rPr spc="-5" dirty="0"/>
              <a:t>in case </a:t>
            </a:r>
            <a:r>
              <a:rPr dirty="0"/>
              <a:t>(a) the </a:t>
            </a:r>
            <a:r>
              <a:rPr spc="-5" dirty="0"/>
              <a:t>variable </a:t>
            </a:r>
            <a:r>
              <a:rPr dirty="0"/>
              <a:t>X </a:t>
            </a:r>
            <a:r>
              <a:rPr spc="-5" dirty="0"/>
              <a:t>and </a:t>
            </a:r>
            <a:r>
              <a:rPr dirty="0"/>
              <a:t>Y are </a:t>
            </a:r>
            <a:r>
              <a:rPr spc="-5" dirty="0"/>
              <a:t>perfectly </a:t>
            </a:r>
            <a:r>
              <a:rPr dirty="0"/>
              <a:t>positive  </a:t>
            </a:r>
            <a:r>
              <a:rPr spc="-5" dirty="0"/>
              <a:t>correlated to each</a:t>
            </a:r>
            <a:r>
              <a:rPr spc="-10" dirty="0"/>
              <a:t> </a:t>
            </a:r>
            <a:r>
              <a:rPr spc="-25" dirty="0"/>
              <a:t>other.</a:t>
            </a:r>
          </a:p>
          <a:p>
            <a:pPr marL="286385" marR="6350" indent="-274320">
              <a:lnSpc>
                <a:spcPct val="100000"/>
              </a:lnSpc>
              <a:spcBef>
                <a:spcPts val="600"/>
              </a:spcBef>
              <a:tabLst>
                <a:tab pos="765175" algn="l"/>
                <a:tab pos="1205865" algn="l"/>
                <a:tab pos="1953895" algn="l"/>
                <a:tab pos="2522855" algn="l"/>
                <a:tab pos="3107690" algn="l"/>
                <a:tab pos="4353560" algn="l"/>
                <a:tab pos="4775200" algn="l"/>
                <a:tab pos="5435600" algn="l"/>
                <a:tab pos="5843905" algn="l"/>
                <a:tab pos="6429375" algn="l"/>
              </a:tabLst>
            </a:pPr>
            <a:r>
              <a:rPr dirty="0"/>
              <a:t>And	</a:t>
            </a:r>
            <a:r>
              <a:rPr spc="-5" dirty="0"/>
              <a:t>i</a:t>
            </a:r>
            <a:r>
              <a:rPr dirty="0"/>
              <a:t>n	c</a:t>
            </a:r>
            <a:r>
              <a:rPr spc="-25" dirty="0"/>
              <a:t>a</a:t>
            </a:r>
            <a:r>
              <a:rPr dirty="0"/>
              <a:t>se	(b)	the	vari</a:t>
            </a:r>
            <a:r>
              <a:rPr spc="-15" dirty="0"/>
              <a:t>a</a:t>
            </a:r>
            <a:r>
              <a:rPr dirty="0"/>
              <a:t>ble	X	a</a:t>
            </a:r>
            <a:r>
              <a:rPr spc="-15" dirty="0"/>
              <a:t>n</a:t>
            </a:r>
            <a:r>
              <a:rPr dirty="0"/>
              <a:t>d	Y	are	perf</a:t>
            </a:r>
            <a:r>
              <a:rPr spc="-25" dirty="0"/>
              <a:t>e</a:t>
            </a:r>
            <a:r>
              <a:rPr dirty="0"/>
              <a:t>c</a:t>
            </a:r>
            <a:r>
              <a:rPr spc="-10" dirty="0"/>
              <a:t>t</a:t>
            </a:r>
            <a:r>
              <a:rPr dirty="0"/>
              <a:t>ly  negative </a:t>
            </a:r>
            <a:r>
              <a:rPr spc="-5" dirty="0"/>
              <a:t>correlated </a:t>
            </a:r>
            <a:r>
              <a:rPr dirty="0"/>
              <a:t>to </a:t>
            </a:r>
            <a:r>
              <a:rPr spc="-5" dirty="0"/>
              <a:t>each</a:t>
            </a:r>
            <a:r>
              <a:rPr spc="-45" dirty="0"/>
              <a:t> </a:t>
            </a:r>
            <a:r>
              <a:rPr spc="-25" dirty="0"/>
              <a:t>other.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7450"/>
            <a:ext cx="74644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imes New Roman"/>
                <a:cs typeface="Times New Roman"/>
              </a:rPr>
              <a:t>Features of </a:t>
            </a:r>
            <a:r>
              <a:rPr sz="4000" b="0" spc="-10" dirty="0">
                <a:latin typeface="Times New Roman"/>
                <a:cs typeface="Times New Roman"/>
              </a:rPr>
              <a:t>coefficient </a:t>
            </a:r>
            <a:r>
              <a:rPr sz="4000" b="0" spc="-5" dirty="0">
                <a:latin typeface="Times New Roman"/>
                <a:cs typeface="Times New Roman"/>
              </a:rPr>
              <a:t>of</a:t>
            </a:r>
            <a:r>
              <a:rPr sz="4000" b="0" spc="45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correlation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393666"/>
            <a:ext cx="7325359" cy="333311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Times New Roman"/>
                <a:cs typeface="Times New Roman"/>
              </a:rPr>
              <a:t>Ranges between </a:t>
            </a:r>
            <a:r>
              <a:rPr sz="2600" spc="-5" dirty="0">
                <a:latin typeface="Times New Roman"/>
                <a:cs typeface="Times New Roman"/>
              </a:rPr>
              <a:t>-1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1.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Times New Roman"/>
                <a:cs typeface="Times New Roman"/>
              </a:rPr>
              <a:t>Closer to -1, stronger the negative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relationship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Times New Roman"/>
                <a:cs typeface="Times New Roman"/>
              </a:rPr>
              <a:t>Closer </a:t>
            </a:r>
            <a:r>
              <a:rPr sz="2600" spc="-5" dirty="0">
                <a:latin typeface="Times New Roman"/>
                <a:cs typeface="Times New Roman"/>
              </a:rPr>
              <a:t>to </a:t>
            </a:r>
            <a:r>
              <a:rPr sz="2600" dirty="0">
                <a:latin typeface="Times New Roman"/>
                <a:cs typeface="Times New Roman"/>
              </a:rPr>
              <a:t>1, stronger the positive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relationship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Times New Roman"/>
                <a:cs typeface="Times New Roman"/>
              </a:rPr>
              <a:t>Closer </a:t>
            </a:r>
            <a:r>
              <a:rPr sz="2600" spc="-5" dirty="0">
                <a:latin typeface="Times New Roman"/>
                <a:cs typeface="Times New Roman"/>
              </a:rPr>
              <a:t>to </a:t>
            </a:r>
            <a:r>
              <a:rPr sz="2600" dirty="0">
                <a:latin typeface="Times New Roman"/>
                <a:cs typeface="Times New Roman"/>
              </a:rPr>
              <a:t>0, weaker 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relationship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Times New Roman"/>
                <a:cs typeface="Times New Roman"/>
              </a:rPr>
              <a:t>If r=0 </a:t>
            </a:r>
            <a:r>
              <a:rPr sz="2600" dirty="0">
                <a:latin typeface="Times New Roman"/>
                <a:cs typeface="Times New Roman"/>
              </a:rPr>
              <a:t>there </a:t>
            </a:r>
            <a:r>
              <a:rPr sz="2600" spc="-5" dirty="0">
                <a:latin typeface="Times New Roman"/>
                <a:cs typeface="Times New Roman"/>
              </a:rPr>
              <a:t>is </a:t>
            </a:r>
            <a:r>
              <a:rPr sz="2600" dirty="0">
                <a:latin typeface="Times New Roman"/>
                <a:cs typeface="Times New Roman"/>
              </a:rPr>
              <a:t>no </a:t>
            </a:r>
            <a:r>
              <a:rPr sz="2600" spc="-5" dirty="0">
                <a:latin typeface="Times New Roman"/>
                <a:cs typeface="Times New Roman"/>
              </a:rPr>
              <a:t>relationship </a:t>
            </a:r>
            <a:r>
              <a:rPr sz="2600" dirty="0">
                <a:latin typeface="Times New Roman"/>
                <a:cs typeface="Times New Roman"/>
              </a:rPr>
              <a:t>between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variable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Times New Roman"/>
                <a:cs typeface="Times New Roman"/>
              </a:rPr>
              <a:t>If </a:t>
            </a:r>
            <a:r>
              <a:rPr sz="2600" dirty="0">
                <a:latin typeface="Times New Roman"/>
                <a:cs typeface="Times New Roman"/>
              </a:rPr>
              <a:t>+0.75≤ r </a:t>
            </a:r>
            <a:r>
              <a:rPr sz="2600" spc="-5" dirty="0">
                <a:latin typeface="Times New Roman"/>
                <a:cs typeface="Times New Roman"/>
              </a:rPr>
              <a:t>≤+1 </a:t>
            </a:r>
            <a:r>
              <a:rPr sz="2600" dirty="0">
                <a:latin typeface="Times New Roman"/>
                <a:cs typeface="Times New Roman"/>
              </a:rPr>
              <a:t>there exist high positive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relationship.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Times New Roman"/>
                <a:cs typeface="Times New Roman"/>
              </a:rPr>
              <a:t>If </a:t>
            </a:r>
            <a:r>
              <a:rPr sz="2600" dirty="0">
                <a:latin typeface="Times New Roman"/>
                <a:cs typeface="Times New Roman"/>
              </a:rPr>
              <a:t>-0.75≥r≥-1 there exist high negative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relationship.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7450"/>
            <a:ext cx="3338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imes New Roman"/>
                <a:cs typeface="Times New Roman"/>
              </a:rPr>
              <a:t>Scatter</a:t>
            </a:r>
            <a:r>
              <a:rPr sz="4000" b="0" spc="-55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Diagram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468882"/>
            <a:ext cx="7615555" cy="3501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first step in determining whether there is </a:t>
            </a:r>
            <a:r>
              <a:rPr sz="2600" dirty="0">
                <a:latin typeface="Times New Roman"/>
                <a:cs typeface="Times New Roman"/>
              </a:rPr>
              <a:t>a  </a:t>
            </a:r>
            <a:r>
              <a:rPr sz="2600" spc="-5" dirty="0">
                <a:latin typeface="Times New Roman"/>
                <a:cs typeface="Times New Roman"/>
              </a:rPr>
              <a:t>relationship </a:t>
            </a:r>
            <a:r>
              <a:rPr sz="2600" dirty="0">
                <a:latin typeface="Times New Roman"/>
                <a:cs typeface="Times New Roman"/>
              </a:rPr>
              <a:t>between </a:t>
            </a:r>
            <a:r>
              <a:rPr sz="2600" spc="-5" dirty="0">
                <a:latin typeface="Times New Roman"/>
                <a:cs typeface="Times New Roman"/>
              </a:rPr>
              <a:t>two variable is </a:t>
            </a:r>
            <a:r>
              <a:rPr sz="2600" dirty="0">
                <a:latin typeface="Times New Roman"/>
                <a:cs typeface="Times New Roman"/>
              </a:rPr>
              <a:t>to examine the  graph of observed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data.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Font typeface="Wingdings 2"/>
              <a:buChar char=""/>
            </a:pPr>
            <a:endParaRPr sz="375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5" dirty="0">
                <a:latin typeface="Times New Roman"/>
                <a:cs typeface="Times New Roman"/>
              </a:rPr>
              <a:t>The </a:t>
            </a:r>
            <a:r>
              <a:rPr sz="2600" dirty="0">
                <a:latin typeface="Times New Roman"/>
                <a:cs typeface="Times New Roman"/>
              </a:rPr>
              <a:t>graph or </a:t>
            </a:r>
            <a:r>
              <a:rPr sz="2600" spc="-5" dirty="0">
                <a:latin typeface="Times New Roman"/>
                <a:cs typeface="Times New Roman"/>
              </a:rPr>
              <a:t>chart is called scatter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diagram.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Font typeface="Wingdings 2"/>
              <a:buChar char=""/>
            </a:pPr>
            <a:endParaRPr sz="375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scatter </a:t>
            </a:r>
            <a:r>
              <a:rPr sz="2600" dirty="0">
                <a:latin typeface="Times New Roman"/>
                <a:cs typeface="Times New Roman"/>
              </a:rPr>
              <a:t>diagram </a:t>
            </a:r>
            <a:r>
              <a:rPr sz="2600" spc="-5" dirty="0">
                <a:latin typeface="Times New Roman"/>
                <a:cs typeface="Times New Roman"/>
              </a:rPr>
              <a:t>gives </a:t>
            </a:r>
            <a:r>
              <a:rPr sz="2600" dirty="0">
                <a:latin typeface="Times New Roman"/>
                <a:cs typeface="Times New Roman"/>
              </a:rPr>
              <a:t>us </a:t>
            </a:r>
            <a:r>
              <a:rPr sz="2600" spc="-5" dirty="0">
                <a:latin typeface="Times New Roman"/>
                <a:cs typeface="Times New Roman"/>
              </a:rPr>
              <a:t>information </a:t>
            </a:r>
            <a:r>
              <a:rPr sz="2600" dirty="0">
                <a:latin typeface="Times New Roman"/>
                <a:cs typeface="Times New Roman"/>
              </a:rPr>
              <a:t>about </a:t>
            </a:r>
            <a:r>
              <a:rPr sz="2600" spc="-5" dirty="0">
                <a:latin typeface="Times New Roman"/>
                <a:cs typeface="Times New Roman"/>
              </a:rPr>
              <a:t>patterns  </a:t>
            </a:r>
            <a:r>
              <a:rPr sz="2600" dirty="0">
                <a:latin typeface="Times New Roman"/>
                <a:cs typeface="Times New Roman"/>
              </a:rPr>
              <a:t>that </a:t>
            </a:r>
            <a:r>
              <a:rPr sz="2600" spc="-5" dirty="0">
                <a:latin typeface="Times New Roman"/>
                <a:cs typeface="Times New Roman"/>
              </a:rPr>
              <a:t>indicates </a:t>
            </a:r>
            <a:r>
              <a:rPr sz="2600" dirty="0">
                <a:latin typeface="Times New Roman"/>
                <a:cs typeface="Times New Roman"/>
              </a:rPr>
              <a:t>that </a:t>
            </a:r>
            <a:r>
              <a:rPr sz="2600" spc="-5" dirty="0">
                <a:latin typeface="Times New Roman"/>
                <a:cs typeface="Times New Roman"/>
              </a:rPr>
              <a:t>variables </a:t>
            </a:r>
            <a:r>
              <a:rPr sz="2600" dirty="0">
                <a:latin typeface="Times New Roman"/>
                <a:cs typeface="Times New Roman"/>
              </a:rPr>
              <a:t>are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related.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Scatter Plot ( Scatter diagram or</a:t>
            </a:r>
            <a:r>
              <a:rPr spc="-114" dirty="0"/>
              <a:t> </a:t>
            </a:r>
            <a:r>
              <a:rPr spc="-5" dirty="0"/>
              <a:t>dot  diagram 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468882"/>
            <a:ext cx="7617459" cy="4142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Times New Roman"/>
                <a:cs typeface="Times New Roman"/>
              </a:rPr>
              <a:t>In </a:t>
            </a:r>
            <a:r>
              <a:rPr sz="2600" dirty="0">
                <a:latin typeface="Times New Roman"/>
                <a:cs typeface="Times New Roman"/>
              </a:rPr>
              <a:t>this </a:t>
            </a:r>
            <a:r>
              <a:rPr sz="2600" spc="-5" dirty="0">
                <a:latin typeface="Times New Roman"/>
                <a:cs typeface="Times New Roman"/>
              </a:rPr>
              <a:t>method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values </a:t>
            </a:r>
            <a:r>
              <a:rPr sz="2600" dirty="0">
                <a:latin typeface="Times New Roman"/>
                <a:cs typeface="Times New Roman"/>
              </a:rPr>
              <a:t>of the two </a:t>
            </a:r>
            <a:r>
              <a:rPr sz="2600" spc="-5" dirty="0">
                <a:latin typeface="Times New Roman"/>
                <a:cs typeface="Times New Roman"/>
              </a:rPr>
              <a:t>variables </a:t>
            </a:r>
            <a:r>
              <a:rPr sz="2600" dirty="0">
                <a:latin typeface="Times New Roman"/>
                <a:cs typeface="Times New Roman"/>
              </a:rPr>
              <a:t>are  plotted </a:t>
            </a:r>
            <a:r>
              <a:rPr sz="2600" spc="-5" dirty="0">
                <a:latin typeface="Times New Roman"/>
                <a:cs typeface="Times New Roman"/>
              </a:rPr>
              <a:t>on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graph </a:t>
            </a:r>
            <a:r>
              <a:rPr sz="2600" spc="-25" dirty="0">
                <a:latin typeface="Times New Roman"/>
                <a:cs typeface="Times New Roman"/>
              </a:rPr>
              <a:t>paper. </a:t>
            </a:r>
            <a:r>
              <a:rPr sz="2600" dirty="0">
                <a:latin typeface="Times New Roman"/>
                <a:cs typeface="Times New Roman"/>
              </a:rPr>
              <a:t>One </a:t>
            </a:r>
            <a:r>
              <a:rPr sz="2600" spc="-5" dirty="0">
                <a:latin typeface="Times New Roman"/>
                <a:cs typeface="Times New Roman"/>
              </a:rPr>
              <a:t>is taken along the  horizontal (x-axis) </a:t>
            </a:r>
            <a:r>
              <a:rPr sz="2600" dirty="0">
                <a:latin typeface="Times New Roman"/>
                <a:cs typeface="Times New Roman"/>
              </a:rPr>
              <a:t>and the other </a:t>
            </a:r>
            <a:r>
              <a:rPr sz="2600" spc="-5" dirty="0">
                <a:latin typeface="Times New Roman"/>
                <a:cs typeface="Times New Roman"/>
              </a:rPr>
              <a:t>along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vertical </a:t>
            </a:r>
            <a:r>
              <a:rPr sz="2600" dirty="0">
                <a:latin typeface="Times New Roman"/>
                <a:cs typeface="Times New Roman"/>
              </a:rPr>
              <a:t>(y-  </a:t>
            </a:r>
            <a:r>
              <a:rPr sz="2600" spc="-5" dirty="0">
                <a:latin typeface="Times New Roman"/>
                <a:cs typeface="Times New Roman"/>
              </a:rPr>
              <a:t>axis).</a:t>
            </a:r>
            <a:endParaRPr sz="2600">
              <a:latin typeface="Times New Roman"/>
              <a:cs typeface="Times New Roman"/>
            </a:endParaRPr>
          </a:p>
          <a:p>
            <a:pPr marL="286385" marR="5715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Times New Roman"/>
                <a:cs typeface="Times New Roman"/>
              </a:rPr>
              <a:t>By plotting the data, we get points (dots) on the </a:t>
            </a:r>
            <a:r>
              <a:rPr sz="2600" spc="-5" dirty="0">
                <a:latin typeface="Times New Roman"/>
                <a:cs typeface="Times New Roman"/>
              </a:rPr>
              <a:t>graph  which </a:t>
            </a:r>
            <a:r>
              <a:rPr sz="2600" dirty="0">
                <a:latin typeface="Times New Roman"/>
                <a:cs typeface="Times New Roman"/>
              </a:rPr>
              <a:t>are </a:t>
            </a:r>
            <a:r>
              <a:rPr sz="2600" spc="-5" dirty="0">
                <a:latin typeface="Times New Roman"/>
                <a:cs typeface="Times New Roman"/>
              </a:rPr>
              <a:t>generally scattered and hence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name  ‘Scatter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Plot’.</a:t>
            </a:r>
            <a:endParaRPr sz="2600">
              <a:latin typeface="Times New Roman"/>
              <a:cs typeface="Times New Roman"/>
            </a:endParaRPr>
          </a:p>
          <a:p>
            <a:pPr marL="286385" marR="6985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Times New Roman"/>
                <a:cs typeface="Times New Roman"/>
              </a:rPr>
              <a:t>The points plotted </a:t>
            </a:r>
            <a:r>
              <a:rPr sz="2600" spc="-5" dirty="0">
                <a:latin typeface="Times New Roman"/>
                <a:cs typeface="Times New Roman"/>
              </a:rPr>
              <a:t>on graph </a:t>
            </a:r>
            <a:r>
              <a:rPr sz="2600" spc="-10" dirty="0">
                <a:latin typeface="Times New Roman"/>
                <a:cs typeface="Times New Roman"/>
              </a:rPr>
              <a:t>may </a:t>
            </a:r>
            <a:r>
              <a:rPr sz="2600" spc="-5" dirty="0">
                <a:latin typeface="Times New Roman"/>
                <a:cs typeface="Times New Roman"/>
              </a:rPr>
              <a:t>cluster around </a:t>
            </a:r>
            <a:r>
              <a:rPr sz="2600" dirty="0">
                <a:latin typeface="Times New Roman"/>
                <a:cs typeface="Times New Roman"/>
              </a:rPr>
              <a:t>a  </a:t>
            </a:r>
            <a:r>
              <a:rPr sz="2600" spc="-5" dirty="0">
                <a:latin typeface="Times New Roman"/>
                <a:cs typeface="Times New Roman"/>
              </a:rPr>
              <a:t>straight </a:t>
            </a:r>
            <a:r>
              <a:rPr sz="2600" dirty="0">
                <a:latin typeface="Times New Roman"/>
                <a:cs typeface="Times New Roman"/>
              </a:rPr>
              <a:t>line </a:t>
            </a:r>
            <a:r>
              <a:rPr sz="2600" spc="5" dirty="0">
                <a:latin typeface="Times New Roman"/>
                <a:cs typeface="Times New Roman"/>
              </a:rPr>
              <a:t>or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curve </a:t>
            </a:r>
            <a:r>
              <a:rPr sz="2600" dirty="0">
                <a:latin typeface="Times New Roman"/>
                <a:cs typeface="Times New Roman"/>
              </a:rPr>
              <a:t>or </a:t>
            </a:r>
            <a:r>
              <a:rPr sz="2600" spc="-5" dirty="0">
                <a:latin typeface="Times New Roman"/>
                <a:cs typeface="Times New Roman"/>
              </a:rPr>
              <a:t>may </a:t>
            </a:r>
            <a:r>
              <a:rPr sz="2600" dirty="0">
                <a:latin typeface="Times New Roman"/>
                <a:cs typeface="Times New Roman"/>
              </a:rPr>
              <a:t>not show </a:t>
            </a:r>
            <a:r>
              <a:rPr sz="2600" spc="-5" dirty="0">
                <a:latin typeface="Times New Roman"/>
                <a:cs typeface="Times New Roman"/>
              </a:rPr>
              <a:t>any tendency 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association.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11178" y="2270801"/>
            <a:ext cx="1608455" cy="3793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505">
              <a:lnSpc>
                <a:spcPts val="1635"/>
              </a:lnSpc>
            </a:pPr>
            <a:r>
              <a:rPr sz="1500" b="1" dirty="0">
                <a:latin typeface="Times New Roman"/>
                <a:cs typeface="Times New Roman"/>
              </a:rPr>
              <a:t>sing </a:t>
            </a:r>
            <a:r>
              <a:rPr sz="1500" b="1" spc="-5" dirty="0">
                <a:latin typeface="Times New Roman"/>
                <a:cs typeface="Times New Roman"/>
              </a:rPr>
              <a:t>upwards,</a:t>
            </a:r>
            <a:r>
              <a:rPr sz="1500" b="1" spc="7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the</a:t>
            </a:r>
            <a:endParaRPr sz="1500">
              <a:latin typeface="Times New Roman"/>
              <a:cs typeface="Times New Roman"/>
            </a:endParaRPr>
          </a:p>
          <a:p>
            <a:pPr marL="175260">
              <a:lnSpc>
                <a:spcPct val="100000"/>
              </a:lnSpc>
            </a:pPr>
            <a:r>
              <a:rPr sz="1500" b="1" dirty="0">
                <a:latin typeface="Times New Roman"/>
                <a:cs typeface="Times New Roman"/>
              </a:rPr>
              <a:t>fig.3)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75260" indent="-83185">
              <a:lnSpc>
                <a:spcPct val="100000"/>
              </a:lnSpc>
              <a:spcBef>
                <a:spcPts val="1160"/>
              </a:spcBef>
            </a:pPr>
            <a:r>
              <a:rPr sz="1500" b="1" spc="-5" dirty="0">
                <a:latin typeface="Times New Roman"/>
                <a:cs typeface="Times New Roman"/>
              </a:rPr>
              <a:t>alling downwards,  (see</a:t>
            </a:r>
            <a:r>
              <a:rPr sz="1500" b="1" spc="-1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fig.4)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83820" indent="45720">
              <a:lnSpc>
                <a:spcPct val="100000"/>
              </a:lnSpc>
              <a:spcBef>
                <a:spcPts val="1160"/>
              </a:spcBef>
            </a:pPr>
            <a:r>
              <a:rPr sz="1500" b="1" spc="-10" dirty="0">
                <a:latin typeface="Times New Roman"/>
                <a:cs typeface="Times New Roman"/>
              </a:rPr>
              <a:t>broad </a:t>
            </a:r>
            <a:r>
              <a:rPr sz="1500" b="1" spc="-5" dirty="0">
                <a:latin typeface="Times New Roman"/>
                <a:cs typeface="Times New Roman"/>
              </a:rPr>
              <a:t>strip, rising  </a:t>
            </a:r>
            <a:r>
              <a:rPr sz="1500" b="1" dirty="0">
                <a:latin typeface="Times New Roman"/>
                <a:cs typeface="Times New Roman"/>
              </a:rPr>
              <a:t>ositive </a:t>
            </a:r>
            <a:r>
              <a:rPr sz="1500" b="1" spc="-5" dirty="0">
                <a:latin typeface="Times New Roman"/>
                <a:cs typeface="Times New Roman"/>
              </a:rPr>
              <a:t>(see</a:t>
            </a:r>
            <a:r>
              <a:rPr sz="1500" b="1" spc="-6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fig.5)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indent="48895">
              <a:lnSpc>
                <a:spcPct val="100000"/>
              </a:lnSpc>
              <a:spcBef>
                <a:spcPts val="1160"/>
              </a:spcBef>
            </a:pPr>
            <a:r>
              <a:rPr sz="1500" b="1" spc="-5" dirty="0">
                <a:latin typeface="Times New Roman"/>
                <a:cs typeface="Times New Roman"/>
              </a:rPr>
              <a:t>ver </a:t>
            </a:r>
            <a:r>
              <a:rPr sz="1500" b="1" dirty="0">
                <a:latin typeface="Times New Roman"/>
                <a:cs typeface="Times New Roman"/>
              </a:rPr>
              <a:t>a </a:t>
            </a:r>
            <a:r>
              <a:rPr sz="1500" b="1" spc="-10" dirty="0">
                <a:latin typeface="Times New Roman"/>
                <a:cs typeface="Times New Roman"/>
              </a:rPr>
              <a:t>broad </a:t>
            </a:r>
            <a:r>
              <a:rPr sz="1500" b="1" spc="-5" dirty="0">
                <a:latin typeface="Times New Roman"/>
                <a:cs typeface="Times New Roman"/>
              </a:rPr>
              <a:t>strip,  ow  </a:t>
            </a:r>
            <a:r>
              <a:rPr sz="1500" b="1" spc="-10" dirty="0">
                <a:latin typeface="Times New Roman"/>
                <a:cs typeface="Times New Roman"/>
              </a:rPr>
              <a:t>degree</a:t>
            </a:r>
            <a:r>
              <a:rPr sz="1500" b="1" spc="85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negative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95885">
              <a:lnSpc>
                <a:spcPct val="100000"/>
              </a:lnSpc>
              <a:spcBef>
                <a:spcPts val="1125"/>
              </a:spcBef>
              <a:tabLst>
                <a:tab pos="557530" algn="l"/>
                <a:tab pos="1310640" algn="l"/>
              </a:tabLst>
            </a:pPr>
            <a:r>
              <a:rPr sz="1500" b="1" spc="-30" dirty="0">
                <a:latin typeface="Times New Roman"/>
                <a:cs typeface="Times New Roman"/>
              </a:rPr>
              <a:t>r</a:t>
            </a:r>
            <a:r>
              <a:rPr sz="1500" b="1" spc="-10" dirty="0">
                <a:latin typeface="Times New Roman"/>
                <a:cs typeface="Times New Roman"/>
              </a:rPr>
              <a:t>e</a:t>
            </a:r>
            <a:r>
              <a:rPr sz="1500" b="1" spc="-5" dirty="0">
                <a:latin typeface="Times New Roman"/>
                <a:cs typeface="Times New Roman"/>
              </a:rPr>
              <a:t>d</a:t>
            </a:r>
            <a:r>
              <a:rPr sz="1500" b="1" dirty="0">
                <a:latin typeface="Times New Roman"/>
                <a:cs typeface="Times New Roman"/>
              </a:rPr>
              <a:t>)	w</a:t>
            </a:r>
            <a:r>
              <a:rPr sz="1500" b="1" spc="-5" dirty="0">
                <a:latin typeface="Times New Roman"/>
                <a:cs typeface="Times New Roman"/>
              </a:rPr>
              <a:t>ith</a:t>
            </a:r>
            <a:r>
              <a:rPr sz="1500" b="1" dirty="0">
                <a:latin typeface="Times New Roman"/>
                <a:cs typeface="Times New Roman"/>
              </a:rPr>
              <a:t>o</a:t>
            </a:r>
            <a:r>
              <a:rPr sz="1500" b="1" spc="-15" dirty="0">
                <a:latin typeface="Times New Roman"/>
                <a:cs typeface="Times New Roman"/>
              </a:rPr>
              <a:t>u</a:t>
            </a:r>
            <a:r>
              <a:rPr sz="1500" b="1" dirty="0">
                <a:latin typeface="Times New Roman"/>
                <a:cs typeface="Times New Roman"/>
              </a:rPr>
              <a:t>t	a</a:t>
            </a:r>
            <a:r>
              <a:rPr sz="1500" b="1" spc="-15" dirty="0">
                <a:latin typeface="Times New Roman"/>
                <a:cs typeface="Times New Roman"/>
              </a:rPr>
              <a:t>n</a:t>
            </a:r>
            <a:r>
              <a:rPr sz="1500" b="1" dirty="0">
                <a:latin typeface="Times New Roman"/>
                <a:cs typeface="Times New Roman"/>
              </a:rPr>
              <a:t>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560578"/>
            <a:ext cx="4796790" cy="597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AutoNum type="romanLcParenR"/>
              <a:tabLst>
                <a:tab pos="185420" algn="l"/>
              </a:tabLst>
            </a:pPr>
            <a:r>
              <a:rPr sz="1500" b="1" spc="-5" dirty="0">
                <a:latin typeface="Times New Roman"/>
                <a:cs typeface="Times New Roman"/>
              </a:rPr>
              <a:t>If all points lie </a:t>
            </a:r>
            <a:r>
              <a:rPr sz="1500" b="1" spc="-10" dirty="0">
                <a:latin typeface="Times New Roman"/>
                <a:cs typeface="Times New Roman"/>
              </a:rPr>
              <a:t>on </a:t>
            </a:r>
            <a:r>
              <a:rPr sz="1500" b="1" dirty="0">
                <a:latin typeface="Times New Roman"/>
                <a:cs typeface="Times New Roman"/>
              </a:rPr>
              <a:t>a </a:t>
            </a:r>
            <a:r>
              <a:rPr sz="1500" b="1" spc="-5" dirty="0">
                <a:latin typeface="Times New Roman"/>
                <a:cs typeface="Times New Roman"/>
              </a:rPr>
              <a:t>rising straight line the </a:t>
            </a:r>
            <a:r>
              <a:rPr sz="1500" b="1" spc="-10" dirty="0">
                <a:latin typeface="Times New Roman"/>
                <a:cs typeface="Times New Roman"/>
              </a:rPr>
              <a:t>correlation </a:t>
            </a:r>
            <a:r>
              <a:rPr sz="1500" b="1" spc="-5" dirty="0">
                <a:latin typeface="Times New Roman"/>
                <a:cs typeface="Times New Roman"/>
              </a:rPr>
              <a:t>is  perfectly </a:t>
            </a:r>
            <a:r>
              <a:rPr sz="1500" b="1" dirty="0">
                <a:latin typeface="Times New Roman"/>
                <a:cs typeface="Times New Roman"/>
              </a:rPr>
              <a:t>positive and r = </a:t>
            </a:r>
            <a:r>
              <a:rPr sz="1500" b="1" spc="-5" dirty="0">
                <a:latin typeface="Times New Roman"/>
                <a:cs typeface="Times New Roman"/>
              </a:rPr>
              <a:t>+1 (see </a:t>
            </a:r>
            <a:r>
              <a:rPr sz="1500" b="1" dirty="0">
                <a:latin typeface="Times New Roman"/>
                <a:cs typeface="Times New Roman"/>
              </a:rPr>
              <a:t>fig.1</a:t>
            </a:r>
            <a:r>
              <a:rPr sz="1500" b="1" spc="-9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romanLcParenR"/>
            </a:pPr>
            <a:endParaRPr sz="1600">
              <a:latin typeface="Times New Roman"/>
              <a:cs typeface="Times New Roman"/>
            </a:endParaRPr>
          </a:p>
          <a:p>
            <a:pPr marL="12700" marR="5715">
              <a:lnSpc>
                <a:spcPct val="100000"/>
              </a:lnSpc>
              <a:spcBef>
                <a:spcPts val="1160"/>
              </a:spcBef>
              <a:buAutoNum type="romanLcParenR"/>
              <a:tabLst>
                <a:tab pos="243204" algn="l"/>
              </a:tabLst>
            </a:pPr>
            <a:r>
              <a:rPr sz="1500" b="1" spc="-5" dirty="0">
                <a:latin typeface="Times New Roman"/>
                <a:cs typeface="Times New Roman"/>
              </a:rPr>
              <a:t>If </a:t>
            </a:r>
            <a:r>
              <a:rPr sz="1500" b="1" dirty="0">
                <a:latin typeface="Times New Roman"/>
                <a:cs typeface="Times New Roman"/>
              </a:rPr>
              <a:t>all </a:t>
            </a:r>
            <a:r>
              <a:rPr sz="1500" b="1" spc="-5" dirty="0">
                <a:latin typeface="Times New Roman"/>
                <a:cs typeface="Times New Roman"/>
              </a:rPr>
              <a:t>points </a:t>
            </a:r>
            <a:r>
              <a:rPr sz="1500" b="1" dirty="0">
                <a:latin typeface="Times New Roman"/>
                <a:cs typeface="Times New Roman"/>
              </a:rPr>
              <a:t>lie on a </a:t>
            </a:r>
            <a:r>
              <a:rPr sz="1500" b="1" spc="-5" dirty="0">
                <a:latin typeface="Times New Roman"/>
                <a:cs typeface="Times New Roman"/>
              </a:rPr>
              <a:t>falling straight line </a:t>
            </a:r>
            <a:r>
              <a:rPr sz="1500" b="1" dirty="0">
                <a:latin typeface="Times New Roman"/>
                <a:cs typeface="Times New Roman"/>
              </a:rPr>
              <a:t>the </a:t>
            </a:r>
            <a:r>
              <a:rPr sz="1500" b="1" spc="-10" dirty="0">
                <a:latin typeface="Times New Roman"/>
                <a:cs typeface="Times New Roman"/>
              </a:rPr>
              <a:t>correlation  </a:t>
            </a:r>
            <a:r>
              <a:rPr sz="1500" b="1" spc="-5" dirty="0">
                <a:latin typeface="Times New Roman"/>
                <a:cs typeface="Times New Roman"/>
              </a:rPr>
              <a:t>is perfectly negative </a:t>
            </a:r>
            <a:r>
              <a:rPr sz="1500" b="1" dirty="0">
                <a:latin typeface="Times New Roman"/>
                <a:cs typeface="Times New Roman"/>
              </a:rPr>
              <a:t>and r = -1 </a:t>
            </a:r>
            <a:r>
              <a:rPr sz="1500" b="1" spc="-5" dirty="0">
                <a:latin typeface="Times New Roman"/>
                <a:cs typeface="Times New Roman"/>
              </a:rPr>
              <a:t>(see</a:t>
            </a:r>
            <a:r>
              <a:rPr sz="1500" b="1" spc="-8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fig.2)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romanLcParenR"/>
            </a:pPr>
            <a:endParaRPr sz="1600">
              <a:latin typeface="Times New Roman"/>
              <a:cs typeface="Times New Roman"/>
            </a:endParaRPr>
          </a:p>
          <a:p>
            <a:pPr marL="12700" marR="1483995">
              <a:lnSpc>
                <a:spcPct val="100000"/>
              </a:lnSpc>
              <a:spcBef>
                <a:spcPts val="1160"/>
              </a:spcBef>
              <a:buAutoNum type="romanLcParenR"/>
              <a:tabLst>
                <a:tab pos="314960" algn="l"/>
              </a:tabLst>
            </a:pPr>
            <a:r>
              <a:rPr sz="1500" b="1" spc="-5" dirty="0">
                <a:latin typeface="Times New Roman"/>
                <a:cs typeface="Times New Roman"/>
              </a:rPr>
              <a:t>If </a:t>
            </a:r>
            <a:r>
              <a:rPr sz="1500" b="1" dirty="0">
                <a:latin typeface="Times New Roman"/>
                <a:cs typeface="Times New Roman"/>
              </a:rPr>
              <a:t>the </a:t>
            </a:r>
            <a:r>
              <a:rPr sz="1500" b="1" spc="-5" dirty="0">
                <a:latin typeface="Times New Roman"/>
                <a:cs typeface="Times New Roman"/>
              </a:rPr>
              <a:t>points lie in </a:t>
            </a:r>
            <a:r>
              <a:rPr sz="1500" b="1" spc="-10" dirty="0">
                <a:latin typeface="Times New Roman"/>
                <a:cs typeface="Times New Roman"/>
              </a:rPr>
              <a:t>narrow </a:t>
            </a:r>
            <a:r>
              <a:rPr sz="1500" b="1" spc="-5" dirty="0">
                <a:latin typeface="Times New Roman"/>
                <a:cs typeface="Times New Roman"/>
              </a:rPr>
              <a:t>strip, ri  correlation is </a:t>
            </a:r>
            <a:r>
              <a:rPr sz="1500" b="1" dirty="0">
                <a:latin typeface="Times New Roman"/>
                <a:cs typeface="Times New Roman"/>
              </a:rPr>
              <a:t>high </a:t>
            </a:r>
            <a:r>
              <a:rPr sz="1500" b="1" spc="-10" dirty="0">
                <a:latin typeface="Times New Roman"/>
                <a:cs typeface="Times New Roman"/>
              </a:rPr>
              <a:t>degree </a:t>
            </a:r>
            <a:r>
              <a:rPr sz="1500" b="1" dirty="0">
                <a:latin typeface="Times New Roman"/>
                <a:cs typeface="Times New Roman"/>
              </a:rPr>
              <a:t>of positive</a:t>
            </a:r>
            <a:r>
              <a:rPr sz="1500" b="1" spc="-110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(see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romanLcParenR"/>
            </a:pPr>
            <a:endParaRPr sz="1600">
              <a:latin typeface="Times New Roman"/>
              <a:cs typeface="Times New Roman"/>
            </a:endParaRPr>
          </a:p>
          <a:p>
            <a:pPr marL="12700" marR="1482090">
              <a:lnSpc>
                <a:spcPct val="100000"/>
              </a:lnSpc>
              <a:spcBef>
                <a:spcPts val="1160"/>
              </a:spcBef>
              <a:buAutoNum type="romanLcParenR"/>
              <a:tabLst>
                <a:tab pos="293370" algn="l"/>
              </a:tabLst>
            </a:pPr>
            <a:r>
              <a:rPr sz="1500" b="1" spc="-5" dirty="0">
                <a:latin typeface="Times New Roman"/>
                <a:cs typeface="Times New Roman"/>
              </a:rPr>
              <a:t>If </a:t>
            </a:r>
            <a:r>
              <a:rPr sz="1500" b="1" dirty="0">
                <a:latin typeface="Times New Roman"/>
                <a:cs typeface="Times New Roman"/>
              </a:rPr>
              <a:t>the </a:t>
            </a:r>
            <a:r>
              <a:rPr sz="1500" b="1" spc="-5" dirty="0">
                <a:latin typeface="Times New Roman"/>
                <a:cs typeface="Times New Roman"/>
              </a:rPr>
              <a:t>points lie in </a:t>
            </a:r>
            <a:r>
              <a:rPr sz="1500" b="1" dirty="0">
                <a:latin typeface="Times New Roman"/>
                <a:cs typeface="Times New Roman"/>
              </a:rPr>
              <a:t>a </a:t>
            </a:r>
            <a:r>
              <a:rPr sz="1500" b="1" spc="-15" dirty="0">
                <a:latin typeface="Times New Roman"/>
                <a:cs typeface="Times New Roman"/>
              </a:rPr>
              <a:t>narrow </a:t>
            </a:r>
            <a:r>
              <a:rPr sz="1500" b="1" spc="-5" dirty="0">
                <a:latin typeface="Times New Roman"/>
                <a:cs typeface="Times New Roman"/>
              </a:rPr>
              <a:t>strip, </a:t>
            </a:r>
            <a:r>
              <a:rPr sz="1500" b="1" dirty="0">
                <a:latin typeface="Times New Roman"/>
                <a:cs typeface="Times New Roman"/>
              </a:rPr>
              <a:t>f  the </a:t>
            </a:r>
            <a:r>
              <a:rPr sz="1500" b="1" spc="-5" dirty="0">
                <a:latin typeface="Times New Roman"/>
                <a:cs typeface="Times New Roman"/>
              </a:rPr>
              <a:t>correlation is </a:t>
            </a:r>
            <a:r>
              <a:rPr sz="1500" b="1" dirty="0">
                <a:latin typeface="Times New Roman"/>
                <a:cs typeface="Times New Roman"/>
              </a:rPr>
              <a:t>high </a:t>
            </a:r>
            <a:r>
              <a:rPr sz="1500" b="1" spc="-10" dirty="0">
                <a:latin typeface="Times New Roman"/>
                <a:cs typeface="Times New Roman"/>
              </a:rPr>
              <a:t>degree </a:t>
            </a:r>
            <a:r>
              <a:rPr sz="1500" b="1" dirty="0">
                <a:latin typeface="Times New Roman"/>
                <a:cs typeface="Times New Roman"/>
              </a:rPr>
              <a:t>of</a:t>
            </a:r>
            <a:r>
              <a:rPr sz="1500" b="1" spc="-75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negative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romanLcParenR"/>
            </a:pPr>
            <a:endParaRPr sz="1600">
              <a:latin typeface="Times New Roman"/>
              <a:cs typeface="Times New Roman"/>
            </a:endParaRPr>
          </a:p>
          <a:p>
            <a:pPr marL="12700" marR="1529715">
              <a:lnSpc>
                <a:spcPct val="100000"/>
              </a:lnSpc>
              <a:spcBef>
                <a:spcPts val="1165"/>
              </a:spcBef>
              <a:buAutoNum type="romanLcParenR"/>
              <a:tabLst>
                <a:tab pos="223520" algn="l"/>
              </a:tabLst>
            </a:pPr>
            <a:r>
              <a:rPr sz="1500" b="1" spc="-5" dirty="0">
                <a:latin typeface="Times New Roman"/>
                <a:cs typeface="Times New Roman"/>
              </a:rPr>
              <a:t>If the points </a:t>
            </a:r>
            <a:r>
              <a:rPr sz="1500" b="1" spc="-10" dirty="0">
                <a:latin typeface="Times New Roman"/>
                <a:cs typeface="Times New Roman"/>
              </a:rPr>
              <a:t>are spread </a:t>
            </a:r>
            <a:r>
              <a:rPr sz="1500" b="1" spc="-5" dirty="0">
                <a:latin typeface="Times New Roman"/>
                <a:cs typeface="Times New Roman"/>
              </a:rPr>
              <a:t>widely over </a:t>
            </a:r>
            <a:r>
              <a:rPr sz="1500" b="1" dirty="0">
                <a:latin typeface="Times New Roman"/>
                <a:cs typeface="Times New Roman"/>
              </a:rPr>
              <a:t>a  upwards, the </a:t>
            </a:r>
            <a:r>
              <a:rPr sz="1500" b="1" spc="-5" dirty="0">
                <a:latin typeface="Times New Roman"/>
                <a:cs typeface="Times New Roman"/>
              </a:rPr>
              <a:t>correlation is </a:t>
            </a:r>
            <a:r>
              <a:rPr sz="1500" b="1" dirty="0">
                <a:latin typeface="Times New Roman"/>
                <a:cs typeface="Times New Roman"/>
              </a:rPr>
              <a:t>low </a:t>
            </a:r>
            <a:r>
              <a:rPr sz="1500" b="1" spc="-10" dirty="0">
                <a:latin typeface="Times New Roman"/>
                <a:cs typeface="Times New Roman"/>
              </a:rPr>
              <a:t>degree</a:t>
            </a:r>
            <a:r>
              <a:rPr sz="1500" b="1" spc="-120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p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romanLcParenR"/>
            </a:pPr>
            <a:endParaRPr sz="1600">
              <a:latin typeface="Times New Roman"/>
              <a:cs typeface="Times New Roman"/>
            </a:endParaRPr>
          </a:p>
          <a:p>
            <a:pPr marL="12700" marR="1564640" algn="just">
              <a:lnSpc>
                <a:spcPct val="100000"/>
              </a:lnSpc>
              <a:spcBef>
                <a:spcPts val="1160"/>
              </a:spcBef>
              <a:buAutoNum type="romanLcParenR"/>
              <a:tabLst>
                <a:tab pos="322580" algn="l"/>
              </a:tabLst>
            </a:pPr>
            <a:r>
              <a:rPr sz="1500" b="1" spc="-5" dirty="0">
                <a:latin typeface="Times New Roman"/>
                <a:cs typeface="Times New Roman"/>
              </a:rPr>
              <a:t>If </a:t>
            </a:r>
            <a:r>
              <a:rPr sz="1500" b="1" dirty="0">
                <a:latin typeface="Times New Roman"/>
                <a:cs typeface="Times New Roman"/>
              </a:rPr>
              <a:t>the </a:t>
            </a:r>
            <a:r>
              <a:rPr sz="1500" b="1" spc="-5" dirty="0">
                <a:latin typeface="Times New Roman"/>
                <a:cs typeface="Times New Roman"/>
              </a:rPr>
              <a:t>points </a:t>
            </a:r>
            <a:r>
              <a:rPr sz="1500" b="1" spc="-10" dirty="0">
                <a:latin typeface="Times New Roman"/>
                <a:cs typeface="Times New Roman"/>
              </a:rPr>
              <a:t>are spread </a:t>
            </a:r>
            <a:r>
              <a:rPr sz="1500" b="1" spc="-5" dirty="0">
                <a:latin typeface="Times New Roman"/>
                <a:cs typeface="Times New Roman"/>
              </a:rPr>
              <a:t>widely </a:t>
            </a:r>
            <a:r>
              <a:rPr sz="1500" b="1" dirty="0">
                <a:latin typeface="Times New Roman"/>
                <a:cs typeface="Times New Roman"/>
              </a:rPr>
              <a:t>o  </a:t>
            </a:r>
            <a:r>
              <a:rPr sz="1500" b="1" spc="-5" dirty="0">
                <a:latin typeface="Times New Roman"/>
                <a:cs typeface="Times New Roman"/>
              </a:rPr>
              <a:t>falling downward, </a:t>
            </a:r>
            <a:r>
              <a:rPr sz="1500" b="1" dirty="0">
                <a:latin typeface="Times New Roman"/>
                <a:cs typeface="Times New Roman"/>
              </a:rPr>
              <a:t>the </a:t>
            </a:r>
            <a:r>
              <a:rPr sz="1500" b="1" spc="-10" dirty="0">
                <a:latin typeface="Times New Roman"/>
                <a:cs typeface="Times New Roman"/>
              </a:rPr>
              <a:t>correlation </a:t>
            </a:r>
            <a:r>
              <a:rPr sz="1500" b="1" spc="-5" dirty="0">
                <a:latin typeface="Times New Roman"/>
                <a:cs typeface="Times New Roman"/>
              </a:rPr>
              <a:t>is </a:t>
            </a:r>
            <a:r>
              <a:rPr sz="1500" b="1" dirty="0">
                <a:latin typeface="Times New Roman"/>
                <a:cs typeface="Times New Roman"/>
              </a:rPr>
              <a:t>l  </a:t>
            </a:r>
            <a:r>
              <a:rPr sz="1500" b="1" spc="-5" dirty="0">
                <a:latin typeface="Times New Roman"/>
                <a:cs typeface="Times New Roman"/>
              </a:rPr>
              <a:t>(see</a:t>
            </a:r>
            <a:r>
              <a:rPr sz="1500" b="1" spc="-1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fig.6)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romanLcParenR"/>
            </a:pPr>
            <a:endParaRPr sz="1600">
              <a:latin typeface="Times New Roman"/>
              <a:cs typeface="Times New Roman"/>
            </a:endParaRPr>
          </a:p>
          <a:p>
            <a:pPr marL="405765" indent="-393700" algn="just">
              <a:lnSpc>
                <a:spcPct val="100000"/>
              </a:lnSpc>
              <a:spcBef>
                <a:spcPts val="1160"/>
              </a:spcBef>
              <a:buAutoNum type="romanLcParenR"/>
              <a:tabLst>
                <a:tab pos="406400" algn="l"/>
              </a:tabLst>
            </a:pPr>
            <a:r>
              <a:rPr sz="1500" b="1" spc="-10" dirty="0">
                <a:latin typeface="Times New Roman"/>
                <a:cs typeface="Times New Roman"/>
              </a:rPr>
              <a:t>If </a:t>
            </a:r>
            <a:r>
              <a:rPr sz="1500" b="1" dirty="0">
                <a:latin typeface="Times New Roman"/>
                <a:cs typeface="Times New Roman"/>
              </a:rPr>
              <a:t>the </a:t>
            </a:r>
            <a:r>
              <a:rPr sz="1500" b="1" spc="-5" dirty="0">
                <a:latin typeface="Times New Roman"/>
                <a:cs typeface="Times New Roman"/>
              </a:rPr>
              <a:t>points </a:t>
            </a:r>
            <a:r>
              <a:rPr sz="1500" b="1" spc="-10" dirty="0">
                <a:latin typeface="Times New Roman"/>
                <a:cs typeface="Times New Roman"/>
              </a:rPr>
              <a:t>are spread</a:t>
            </a:r>
            <a:r>
              <a:rPr sz="1500" b="1" spc="210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(scatte</a:t>
            </a:r>
            <a:endParaRPr sz="1500">
              <a:latin typeface="Times New Roman"/>
              <a:cs typeface="Times New Roman"/>
            </a:endParaRPr>
          </a:p>
          <a:p>
            <a:pPr marL="12700" marR="5715">
              <a:lnSpc>
                <a:spcPct val="100000"/>
              </a:lnSpc>
            </a:pPr>
            <a:r>
              <a:rPr sz="1500" b="1" spc="-5" dirty="0">
                <a:latin typeface="Times New Roman"/>
                <a:cs typeface="Times New Roman"/>
              </a:rPr>
              <a:t>specific pattern, </a:t>
            </a:r>
            <a:r>
              <a:rPr sz="1500" b="1" dirty="0">
                <a:latin typeface="Times New Roman"/>
                <a:cs typeface="Times New Roman"/>
              </a:rPr>
              <a:t>the </a:t>
            </a:r>
            <a:r>
              <a:rPr sz="1500" b="1" spc="-10" dirty="0">
                <a:latin typeface="Times New Roman"/>
                <a:cs typeface="Times New Roman"/>
              </a:rPr>
              <a:t>correlation </a:t>
            </a:r>
            <a:r>
              <a:rPr sz="1500" b="1" spc="-5" dirty="0">
                <a:latin typeface="Times New Roman"/>
                <a:cs typeface="Times New Roman"/>
              </a:rPr>
              <a:t>is absent. i.e. </a:t>
            </a:r>
            <a:r>
              <a:rPr sz="1500" b="1" dirty="0">
                <a:latin typeface="Times New Roman"/>
                <a:cs typeface="Times New Roman"/>
              </a:rPr>
              <a:t>r = 0. </a:t>
            </a:r>
            <a:r>
              <a:rPr sz="1500" b="1" spc="-5" dirty="0">
                <a:latin typeface="Times New Roman"/>
                <a:cs typeface="Times New Roman"/>
              </a:rPr>
              <a:t>(see  </a:t>
            </a:r>
            <a:r>
              <a:rPr sz="1500" b="1" dirty="0">
                <a:latin typeface="Times New Roman"/>
                <a:cs typeface="Times New Roman"/>
              </a:rPr>
              <a:t>fig.7)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22191" y="1600200"/>
            <a:ext cx="4014216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69875"/>
            <a:ext cx="50539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Times New Roman"/>
                <a:cs typeface="Times New Roman"/>
              </a:rPr>
              <a:t>Scatter diagram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continue…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76629"/>
            <a:ext cx="8074025" cy="53822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6385" marR="5715" indent="-274320" algn="just">
              <a:lnSpc>
                <a:spcPts val="2590"/>
              </a:lnSpc>
              <a:spcBef>
                <a:spcPts val="425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A scatter diagram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data helps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having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visual idea  </a:t>
            </a:r>
            <a:r>
              <a:rPr sz="2400" dirty="0">
                <a:latin typeface="Times New Roman"/>
                <a:cs typeface="Times New Roman"/>
              </a:rPr>
              <a:t>about the nature of association between </a:t>
            </a:r>
            <a:r>
              <a:rPr sz="2400" spc="-5" dirty="0">
                <a:latin typeface="Times New Roman"/>
                <a:cs typeface="Times New Roman"/>
              </a:rPr>
              <a:t>two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variables.</a:t>
            </a:r>
            <a:endParaRPr sz="2400">
              <a:latin typeface="Times New Roman"/>
              <a:cs typeface="Times New Roman"/>
            </a:endParaRPr>
          </a:p>
          <a:p>
            <a:pPr marL="287020" indent="-274320" algn="just">
              <a:lnSpc>
                <a:spcPts val="2740"/>
              </a:lnSpc>
              <a:spcBef>
                <a:spcPts val="275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point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cluster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along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straight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line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association</a:t>
            </a:r>
            <a:endParaRPr sz="2400">
              <a:latin typeface="Times New Roman"/>
              <a:cs typeface="Times New Roman"/>
            </a:endParaRPr>
          </a:p>
          <a:p>
            <a:pPr marL="286385" algn="just">
              <a:lnSpc>
                <a:spcPts val="2740"/>
              </a:lnSpc>
            </a:pPr>
            <a:r>
              <a:rPr sz="2400" spc="-5" dirty="0">
                <a:latin typeface="Times New Roman"/>
                <a:cs typeface="Times New Roman"/>
              </a:rPr>
              <a:t>between </a:t>
            </a:r>
            <a:r>
              <a:rPr sz="2400" dirty="0">
                <a:latin typeface="Times New Roman"/>
                <a:cs typeface="Times New Roman"/>
              </a:rPr>
              <a:t>variable is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linear.</a:t>
            </a:r>
            <a:endParaRPr sz="2400">
              <a:latin typeface="Times New Roman"/>
              <a:cs typeface="Times New Roman"/>
            </a:endParaRPr>
          </a:p>
          <a:p>
            <a:pPr marL="286385" marR="5715" indent="-274320" algn="just">
              <a:lnSpc>
                <a:spcPts val="2590"/>
              </a:lnSpc>
              <a:spcBef>
                <a:spcPts val="640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If the </a:t>
            </a:r>
            <a:r>
              <a:rPr sz="2400" spc="-5" dirty="0">
                <a:latin typeface="Times New Roman"/>
                <a:cs typeface="Times New Roman"/>
              </a:rPr>
              <a:t>points cluster </a:t>
            </a:r>
            <a:r>
              <a:rPr sz="2400" dirty="0">
                <a:latin typeface="Times New Roman"/>
                <a:cs typeface="Times New Roman"/>
              </a:rPr>
              <a:t>along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curve,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association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non-  </a:t>
            </a:r>
            <a:r>
              <a:rPr sz="2400" dirty="0">
                <a:latin typeface="Times New Roman"/>
                <a:cs typeface="Times New Roman"/>
              </a:rPr>
              <a:t>linear 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curvilinear.</a:t>
            </a:r>
            <a:endParaRPr sz="2400">
              <a:latin typeface="Times New Roman"/>
              <a:cs typeface="Times New Roman"/>
            </a:endParaRPr>
          </a:p>
          <a:p>
            <a:pPr marL="286385" marR="6985" indent="-274320" algn="just">
              <a:lnSpc>
                <a:spcPct val="90000"/>
              </a:lnSpc>
              <a:spcBef>
                <a:spcPts val="565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If the </a:t>
            </a:r>
            <a:r>
              <a:rPr sz="2400" spc="-5" dirty="0">
                <a:latin typeface="Times New Roman"/>
                <a:cs typeface="Times New Roman"/>
              </a:rPr>
              <a:t>points </a:t>
            </a:r>
            <a:r>
              <a:rPr sz="2400" dirty="0">
                <a:latin typeface="Times New Roman"/>
                <a:cs typeface="Times New Roman"/>
              </a:rPr>
              <a:t>neither </a:t>
            </a:r>
            <a:r>
              <a:rPr sz="2400" spc="-5" dirty="0">
                <a:latin typeface="Times New Roman"/>
                <a:cs typeface="Times New Roman"/>
              </a:rPr>
              <a:t>cluster along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straight line </a:t>
            </a:r>
            <a:r>
              <a:rPr sz="2400" dirty="0">
                <a:latin typeface="Times New Roman"/>
                <a:cs typeface="Times New Roman"/>
              </a:rPr>
              <a:t>nor along a  curve, </a:t>
            </a:r>
            <a:r>
              <a:rPr sz="2400" spc="-5" dirty="0">
                <a:latin typeface="Times New Roman"/>
                <a:cs typeface="Times New Roman"/>
              </a:rPr>
              <a:t>there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absence of </a:t>
            </a:r>
            <a:r>
              <a:rPr sz="2400" dirty="0">
                <a:latin typeface="Times New Roman"/>
                <a:cs typeface="Times New Roman"/>
              </a:rPr>
              <a:t>any </a:t>
            </a:r>
            <a:r>
              <a:rPr sz="2400" spc="-5" dirty="0">
                <a:latin typeface="Times New Roman"/>
                <a:cs typeface="Times New Roman"/>
              </a:rPr>
              <a:t>association between</a:t>
            </a:r>
            <a:r>
              <a:rPr sz="2400" spc="5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 </a:t>
            </a:r>
            <a:r>
              <a:rPr sz="2400" dirty="0">
                <a:latin typeface="Times New Roman"/>
                <a:cs typeface="Times New Roman"/>
              </a:rPr>
              <a:t>variables.</a:t>
            </a:r>
            <a:endParaRPr sz="240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ts val="2590"/>
              </a:lnSpc>
              <a:spcBef>
                <a:spcPts val="640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When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low/high value </a:t>
            </a:r>
            <a:r>
              <a:rPr sz="2400" dirty="0">
                <a:latin typeface="Times New Roman"/>
                <a:cs typeface="Times New Roman"/>
              </a:rPr>
              <a:t>of one </a:t>
            </a:r>
            <a:r>
              <a:rPr sz="2400" spc="-5" dirty="0">
                <a:latin typeface="Times New Roman"/>
                <a:cs typeface="Times New Roman"/>
              </a:rPr>
              <a:t>variable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associated with  </a:t>
            </a:r>
            <a:r>
              <a:rPr sz="2400" dirty="0">
                <a:latin typeface="Times New Roman"/>
                <a:cs typeface="Times New Roman"/>
              </a:rPr>
              <a:t>low/high </a:t>
            </a:r>
            <a:r>
              <a:rPr sz="2400" spc="-5" dirty="0">
                <a:latin typeface="Times New Roman"/>
                <a:cs typeface="Times New Roman"/>
              </a:rPr>
              <a:t>value </a:t>
            </a:r>
            <a:r>
              <a:rPr sz="2400" dirty="0">
                <a:latin typeface="Times New Roman"/>
                <a:cs typeface="Times New Roman"/>
              </a:rPr>
              <a:t>of other </a:t>
            </a:r>
            <a:r>
              <a:rPr sz="2400" spc="-5" dirty="0">
                <a:latin typeface="Times New Roman"/>
                <a:cs typeface="Times New Roman"/>
              </a:rPr>
              <a:t>variable </a:t>
            </a:r>
            <a:r>
              <a:rPr sz="2400" spc="-15" dirty="0">
                <a:latin typeface="Times New Roman"/>
                <a:cs typeface="Times New Roman"/>
              </a:rPr>
              <a:t>respectively, </a:t>
            </a:r>
            <a:r>
              <a:rPr sz="2400" spc="-5" dirty="0">
                <a:latin typeface="Times New Roman"/>
                <a:cs typeface="Times New Roman"/>
              </a:rPr>
              <a:t>the association </a:t>
            </a:r>
            <a:r>
              <a:rPr sz="2400" dirty="0">
                <a:latin typeface="Times New Roman"/>
                <a:cs typeface="Times New Roman"/>
              </a:rPr>
              <a:t>is  called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positive.</a:t>
            </a:r>
            <a:endParaRPr sz="240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ts val="2590"/>
              </a:lnSpc>
              <a:spcBef>
                <a:spcPts val="610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contrast if </a:t>
            </a:r>
            <a:r>
              <a:rPr sz="2400" dirty="0">
                <a:latin typeface="Times New Roman"/>
                <a:cs typeface="Times New Roman"/>
              </a:rPr>
              <a:t>low/high </a:t>
            </a:r>
            <a:r>
              <a:rPr sz="2400" spc="-5" dirty="0">
                <a:latin typeface="Times New Roman"/>
                <a:cs typeface="Times New Roman"/>
              </a:rPr>
              <a:t>value </a:t>
            </a:r>
            <a:r>
              <a:rPr sz="2400" dirty="0">
                <a:latin typeface="Times New Roman"/>
                <a:cs typeface="Times New Roman"/>
              </a:rPr>
              <a:t>of one </a:t>
            </a:r>
            <a:r>
              <a:rPr sz="2400" spc="-5" dirty="0">
                <a:latin typeface="Times New Roman"/>
                <a:cs typeface="Times New Roman"/>
              </a:rPr>
              <a:t>variable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associated with  high/low value </a:t>
            </a:r>
            <a:r>
              <a:rPr sz="2400" dirty="0">
                <a:latin typeface="Times New Roman"/>
                <a:cs typeface="Times New Roman"/>
              </a:rPr>
              <a:t>of other </a:t>
            </a:r>
            <a:r>
              <a:rPr sz="2400" spc="-5" dirty="0">
                <a:latin typeface="Times New Roman"/>
                <a:cs typeface="Times New Roman"/>
              </a:rPr>
              <a:t>variable </a:t>
            </a:r>
            <a:r>
              <a:rPr sz="2400" spc="-15" dirty="0">
                <a:latin typeface="Times New Roman"/>
                <a:cs typeface="Times New Roman"/>
              </a:rPr>
              <a:t>respectively, </a:t>
            </a:r>
            <a:r>
              <a:rPr sz="2400" spc="-5" dirty="0">
                <a:latin typeface="Times New Roman"/>
                <a:cs typeface="Times New Roman"/>
              </a:rPr>
              <a:t>the association </a:t>
            </a:r>
            <a:r>
              <a:rPr sz="2400" dirty="0">
                <a:latin typeface="Times New Roman"/>
                <a:cs typeface="Times New Roman"/>
              </a:rPr>
              <a:t>is  called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negative.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7450"/>
            <a:ext cx="1830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imes New Roman"/>
                <a:cs typeface="Times New Roman"/>
              </a:rPr>
              <a:t>Examp</a:t>
            </a:r>
            <a:r>
              <a:rPr sz="4000" b="0" dirty="0">
                <a:latin typeface="Times New Roman"/>
                <a:cs typeface="Times New Roman"/>
              </a:rPr>
              <a:t>l</a:t>
            </a:r>
            <a:r>
              <a:rPr sz="4000" b="0" spc="-5" dirty="0">
                <a:latin typeface="Times New Roman"/>
                <a:cs typeface="Times New Roman"/>
              </a:rPr>
              <a:t>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468882"/>
            <a:ext cx="7614920" cy="1215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Times New Roman"/>
                <a:cs typeface="Times New Roman"/>
              </a:rPr>
              <a:t>Draw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scatter </a:t>
            </a:r>
            <a:r>
              <a:rPr sz="2600" dirty="0">
                <a:latin typeface="Times New Roman"/>
                <a:cs typeface="Times New Roman"/>
              </a:rPr>
              <a:t>diagram from following data and  indicate </a:t>
            </a:r>
            <a:r>
              <a:rPr sz="2600" spc="-5" dirty="0">
                <a:latin typeface="Times New Roman"/>
                <a:cs typeface="Times New Roman"/>
              </a:rPr>
              <a:t>whether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correlation between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variable is  </a:t>
            </a:r>
            <a:r>
              <a:rPr sz="2600" dirty="0">
                <a:latin typeface="Times New Roman"/>
                <a:cs typeface="Times New Roman"/>
              </a:rPr>
              <a:t>positive or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negative.</a:t>
            </a:r>
            <a:endParaRPr sz="26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2250" y="3727450"/>
          <a:ext cx="8688699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4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99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993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993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993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8993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8993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8994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8994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78994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90805" marR="1536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ight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(inch)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72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70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70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70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90805" marR="1606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55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ght  (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kgs.)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7450"/>
            <a:ext cx="30289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imes New Roman"/>
                <a:cs typeface="Times New Roman"/>
              </a:rPr>
              <a:t>Standard</a:t>
            </a:r>
            <a:r>
              <a:rPr sz="4000" b="0" spc="-50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Error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2644" y="1468882"/>
            <a:ext cx="7677150" cy="2444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7185" marR="177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337820" algn="l"/>
                <a:tab pos="1642110" algn="l"/>
                <a:tab pos="2409190" algn="l"/>
                <a:tab pos="2814320" algn="l"/>
                <a:tab pos="4345940" algn="l"/>
                <a:tab pos="4751705" algn="l"/>
                <a:tab pos="6311265" algn="l"/>
                <a:tab pos="6658609" algn="l"/>
                <a:tab pos="7394575" algn="l"/>
              </a:tabLst>
            </a:pPr>
            <a:r>
              <a:rPr sz="2600" dirty="0">
                <a:latin typeface="Times New Roman"/>
                <a:cs typeface="Times New Roman"/>
              </a:rPr>
              <a:t>Stan</a:t>
            </a:r>
            <a:r>
              <a:rPr sz="2600" spc="5" dirty="0">
                <a:latin typeface="Times New Roman"/>
                <a:cs typeface="Times New Roman"/>
              </a:rPr>
              <a:t>d</a:t>
            </a:r>
            <a:r>
              <a:rPr sz="2600" spc="-20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rd	</a:t>
            </a:r>
            <a:r>
              <a:rPr sz="2600" spc="-20" dirty="0">
                <a:latin typeface="Times New Roman"/>
                <a:cs typeface="Times New Roman"/>
              </a:rPr>
              <a:t>er</a:t>
            </a:r>
            <a:r>
              <a:rPr sz="2600" dirty="0">
                <a:latin typeface="Times New Roman"/>
                <a:cs typeface="Times New Roman"/>
              </a:rPr>
              <a:t>ror	</a:t>
            </a:r>
            <a:r>
              <a:rPr sz="2600" spc="5" dirty="0">
                <a:latin typeface="Times New Roman"/>
                <a:cs typeface="Times New Roman"/>
              </a:rPr>
              <a:t>o</a:t>
            </a:r>
            <a:r>
              <a:rPr sz="2600" dirty="0">
                <a:latin typeface="Times New Roman"/>
                <a:cs typeface="Times New Roman"/>
              </a:rPr>
              <a:t>f	</a:t>
            </a:r>
            <a:r>
              <a:rPr sz="2600" spc="-20" dirty="0">
                <a:latin typeface="Times New Roman"/>
                <a:cs typeface="Times New Roman"/>
              </a:rPr>
              <a:t>c</a:t>
            </a:r>
            <a:r>
              <a:rPr sz="2600" dirty="0">
                <a:latin typeface="Times New Roman"/>
                <a:cs typeface="Times New Roman"/>
              </a:rPr>
              <a:t>oe</a:t>
            </a:r>
            <a:r>
              <a:rPr sz="2600" spc="-65" dirty="0">
                <a:latin typeface="Times New Roman"/>
                <a:cs typeface="Times New Roman"/>
              </a:rPr>
              <a:t>f</a:t>
            </a:r>
            <a:r>
              <a:rPr sz="2600" dirty="0">
                <a:latin typeface="Times New Roman"/>
                <a:cs typeface="Times New Roman"/>
              </a:rPr>
              <a:t>fi</a:t>
            </a:r>
            <a:r>
              <a:rPr sz="2600" spc="-15" dirty="0">
                <a:latin typeface="Times New Roman"/>
                <a:cs typeface="Times New Roman"/>
              </a:rPr>
              <a:t>c</a:t>
            </a:r>
            <a:r>
              <a:rPr sz="2600" dirty="0">
                <a:latin typeface="Times New Roman"/>
                <a:cs typeface="Times New Roman"/>
              </a:rPr>
              <a:t>i</a:t>
            </a:r>
            <a:r>
              <a:rPr sz="2600" spc="-10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nt	</a:t>
            </a:r>
            <a:r>
              <a:rPr sz="2600" spc="5" dirty="0">
                <a:latin typeface="Times New Roman"/>
                <a:cs typeface="Times New Roman"/>
              </a:rPr>
              <a:t>o</a:t>
            </a:r>
            <a:r>
              <a:rPr sz="2600" dirty="0">
                <a:latin typeface="Times New Roman"/>
                <a:cs typeface="Times New Roman"/>
              </a:rPr>
              <a:t>f	</a:t>
            </a:r>
            <a:r>
              <a:rPr sz="2600" spc="-20" dirty="0">
                <a:latin typeface="Times New Roman"/>
                <a:cs typeface="Times New Roman"/>
              </a:rPr>
              <a:t>c</a:t>
            </a:r>
            <a:r>
              <a:rPr sz="2600" dirty="0">
                <a:latin typeface="Times New Roman"/>
                <a:cs typeface="Times New Roman"/>
              </a:rPr>
              <a:t>orre</a:t>
            </a:r>
            <a:r>
              <a:rPr sz="2600" spc="-10" dirty="0">
                <a:latin typeface="Times New Roman"/>
                <a:cs typeface="Times New Roman"/>
              </a:rPr>
              <a:t>l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ion	</a:t>
            </a:r>
            <a:r>
              <a:rPr sz="2600" spc="-20" dirty="0"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s	used	</a:t>
            </a:r>
            <a:r>
              <a:rPr sz="2600" spc="-5" dirty="0">
                <a:latin typeface="Times New Roman"/>
                <a:cs typeface="Times New Roman"/>
              </a:rPr>
              <a:t>to  </a:t>
            </a:r>
            <a:r>
              <a:rPr sz="2600" dirty="0">
                <a:latin typeface="Times New Roman"/>
                <a:cs typeface="Times New Roman"/>
              </a:rPr>
              <a:t>find out probable </a:t>
            </a:r>
            <a:r>
              <a:rPr sz="2600" spc="-5" dirty="0">
                <a:latin typeface="Times New Roman"/>
                <a:cs typeface="Times New Roman"/>
              </a:rPr>
              <a:t>error </a:t>
            </a:r>
            <a:r>
              <a:rPr sz="2600" dirty="0">
                <a:latin typeface="Times New Roman"/>
                <a:cs typeface="Times New Roman"/>
              </a:rPr>
              <a:t>of </a:t>
            </a:r>
            <a:r>
              <a:rPr sz="2600" spc="-10" dirty="0">
                <a:latin typeface="Times New Roman"/>
                <a:cs typeface="Times New Roman"/>
              </a:rPr>
              <a:t>coefficient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correlation.</a:t>
            </a:r>
            <a:endParaRPr sz="2600">
              <a:latin typeface="Times New Roman"/>
              <a:cs typeface="Times New Roman"/>
            </a:endParaRPr>
          </a:p>
          <a:p>
            <a:pPr marL="3371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337820" algn="l"/>
              </a:tabLst>
            </a:pPr>
            <a:r>
              <a:rPr sz="2600" dirty="0">
                <a:latin typeface="Times New Roman"/>
                <a:cs typeface="Times New Roman"/>
              </a:rPr>
              <a:t>Where r = </a:t>
            </a:r>
            <a:r>
              <a:rPr sz="2600" spc="-10" dirty="0">
                <a:latin typeface="Times New Roman"/>
                <a:cs typeface="Times New Roman"/>
              </a:rPr>
              <a:t>coefficient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correlation</a:t>
            </a:r>
            <a:endParaRPr sz="2600">
              <a:latin typeface="Times New Roman"/>
              <a:cs typeface="Times New Roman"/>
            </a:endParaRPr>
          </a:p>
          <a:p>
            <a:pPr marL="3371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337820" algn="l"/>
              </a:tabLst>
            </a:pPr>
            <a:r>
              <a:rPr sz="2600" dirty="0">
                <a:latin typeface="Times New Roman"/>
                <a:cs typeface="Times New Roman"/>
              </a:rPr>
              <a:t>N = Number of observed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pairs</a:t>
            </a:r>
            <a:endParaRPr sz="2600">
              <a:latin typeface="Times New Roman"/>
              <a:cs typeface="Times New Roman"/>
            </a:endParaRPr>
          </a:p>
          <a:p>
            <a:pPr marL="337185" indent="-274320">
              <a:lnSpc>
                <a:spcPct val="100000"/>
              </a:lnSpc>
              <a:spcBef>
                <a:spcPts val="55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337820" algn="l"/>
                <a:tab pos="934719" algn="l"/>
                <a:tab pos="2675890" algn="l"/>
                <a:tab pos="3324860" algn="l"/>
              </a:tabLst>
            </a:pPr>
            <a:r>
              <a:rPr sz="2600" dirty="0">
                <a:latin typeface="Times New Roman"/>
                <a:cs typeface="Times New Roman"/>
              </a:rPr>
              <a:t>So	S.E.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</a:t>
            </a:r>
            <a:r>
              <a:rPr sz="4000" dirty="0">
                <a:latin typeface="Times New Roman"/>
                <a:cs typeface="Times New Roman"/>
              </a:rPr>
              <a:t>-r</a:t>
            </a:r>
            <a:r>
              <a:rPr sz="3975" baseline="25157" dirty="0">
                <a:latin typeface="Times New Roman"/>
                <a:cs typeface="Times New Roman"/>
              </a:rPr>
              <a:t>2	</a:t>
            </a:r>
            <a:r>
              <a:rPr sz="4000" b="1" spc="-5" dirty="0">
                <a:latin typeface="Times New Roman"/>
                <a:cs typeface="Times New Roman"/>
              </a:rPr>
              <a:t>/	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86961" y="3658361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39361" y="3353561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0" y="533400"/>
                </a:moveTo>
                <a:lnTo>
                  <a:pt x="762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15561" y="3353561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7450"/>
            <a:ext cx="183133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imes New Roman"/>
                <a:cs typeface="Times New Roman"/>
              </a:rPr>
              <a:t>Meaning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468882"/>
            <a:ext cx="7616825" cy="3752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Times New Roman"/>
                <a:cs typeface="Times New Roman"/>
              </a:rPr>
              <a:t>Correlation is </a:t>
            </a:r>
            <a:r>
              <a:rPr sz="2600" dirty="0">
                <a:latin typeface="Times New Roman"/>
                <a:cs typeface="Times New Roman"/>
              </a:rPr>
              <a:t>the most popular </a:t>
            </a:r>
            <a:r>
              <a:rPr sz="2600" spc="-5" dirty="0">
                <a:latin typeface="Times New Roman"/>
                <a:cs typeface="Times New Roman"/>
              </a:rPr>
              <a:t>statistical measure </a:t>
            </a:r>
            <a:r>
              <a:rPr sz="2600" dirty="0">
                <a:latin typeface="Times New Roman"/>
                <a:cs typeface="Times New Roman"/>
              </a:rPr>
              <a:t>that  </a:t>
            </a:r>
            <a:r>
              <a:rPr sz="2600" spc="-5" dirty="0">
                <a:latin typeface="Times New Roman"/>
                <a:cs typeface="Times New Roman"/>
              </a:rPr>
              <a:t>indicates </a:t>
            </a:r>
            <a:r>
              <a:rPr sz="2600" spc="5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relationship between </a:t>
            </a:r>
            <a:r>
              <a:rPr sz="2600" dirty="0">
                <a:latin typeface="Times New Roman"/>
                <a:cs typeface="Times New Roman"/>
              </a:rPr>
              <a:t>two or </a:t>
            </a:r>
            <a:r>
              <a:rPr sz="2600" spc="-5" dirty="0">
                <a:latin typeface="Times New Roman"/>
                <a:cs typeface="Times New Roman"/>
              </a:rPr>
              <a:t>more  variables.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615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It is concerned with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finding:</a:t>
            </a:r>
            <a:endParaRPr sz="28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414"/>
              </a:spcBef>
              <a:buClr>
                <a:srgbClr val="9B2C1F"/>
              </a:buClr>
              <a:buSzPct val="85416"/>
              <a:buFont typeface="Wingdings 2"/>
              <a:buChar char=""/>
              <a:tabLst>
                <a:tab pos="561340" algn="l"/>
              </a:tabLst>
            </a:pPr>
            <a:r>
              <a:rPr sz="2400" dirty="0">
                <a:latin typeface="Arial"/>
                <a:cs typeface="Arial"/>
              </a:rPr>
              <a:t>Whether </a:t>
            </a:r>
            <a:r>
              <a:rPr sz="2400" spc="-5" dirty="0">
                <a:latin typeface="Arial"/>
                <a:cs typeface="Arial"/>
              </a:rPr>
              <a:t>or not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relationship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exist?</a:t>
            </a:r>
            <a:endParaRPr sz="24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395"/>
              </a:spcBef>
              <a:buClr>
                <a:srgbClr val="9B2C1F"/>
              </a:buClr>
              <a:buSzPct val="85416"/>
              <a:buFont typeface="Wingdings 2"/>
              <a:buChar char=""/>
              <a:tabLst>
                <a:tab pos="561340" algn="l"/>
              </a:tabLst>
            </a:pPr>
            <a:r>
              <a:rPr sz="2400" spc="-5" dirty="0">
                <a:latin typeface="Arial"/>
                <a:cs typeface="Arial"/>
              </a:rPr>
              <a:t>Degree of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correlation?</a:t>
            </a:r>
            <a:endParaRPr sz="2400">
              <a:latin typeface="Arial"/>
              <a:cs typeface="Arial"/>
            </a:endParaRPr>
          </a:p>
          <a:p>
            <a:pPr marL="560705" marR="7620" lvl="1" indent="-228600">
              <a:lnSpc>
                <a:spcPct val="100000"/>
              </a:lnSpc>
              <a:spcBef>
                <a:spcPts val="409"/>
              </a:spcBef>
              <a:buClr>
                <a:srgbClr val="9B2C1F"/>
              </a:buClr>
              <a:buSzPct val="85416"/>
              <a:buFont typeface="Wingdings 2"/>
              <a:buChar char=""/>
              <a:tabLst>
                <a:tab pos="561340" algn="l"/>
              </a:tabLst>
            </a:pPr>
            <a:r>
              <a:rPr sz="2400" spc="-5" dirty="0">
                <a:latin typeface="Arial"/>
                <a:cs typeface="Arial"/>
              </a:rPr>
              <a:t>Direction of relationship within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variables (Direct  or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indirect)?</a:t>
            </a:r>
            <a:endParaRPr sz="24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384"/>
              </a:spcBef>
              <a:buClr>
                <a:srgbClr val="9B2C1F"/>
              </a:buClr>
              <a:buSzPct val="85416"/>
              <a:buFont typeface="Wingdings 2"/>
              <a:buChar char=""/>
              <a:tabLst>
                <a:tab pos="561340" algn="l"/>
              </a:tabLst>
            </a:pPr>
            <a:r>
              <a:rPr sz="2400" spc="-5" dirty="0">
                <a:latin typeface="Arial"/>
                <a:cs typeface="Arial"/>
              </a:rPr>
              <a:t>Relationship is </a:t>
            </a:r>
            <a:r>
              <a:rPr sz="2400" dirty="0">
                <a:latin typeface="Arial"/>
                <a:cs typeface="Arial"/>
              </a:rPr>
              <a:t>strong </a:t>
            </a:r>
            <a:r>
              <a:rPr sz="2400" spc="-5" dirty="0">
                <a:latin typeface="Arial"/>
                <a:cs typeface="Arial"/>
              </a:rPr>
              <a:t>or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Weak?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7450"/>
            <a:ext cx="3029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imes New Roman"/>
                <a:cs typeface="Times New Roman"/>
              </a:rPr>
              <a:t>Probable</a:t>
            </a:r>
            <a:r>
              <a:rPr sz="4000" b="0" spc="-45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Error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468882"/>
            <a:ext cx="7617459" cy="2556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probable error of </a:t>
            </a:r>
            <a:r>
              <a:rPr sz="2600" spc="-10" dirty="0">
                <a:latin typeface="Times New Roman"/>
                <a:cs typeface="Times New Roman"/>
              </a:rPr>
              <a:t>coefficient </a:t>
            </a:r>
            <a:r>
              <a:rPr sz="2600" dirty="0">
                <a:latin typeface="Times New Roman"/>
                <a:cs typeface="Times New Roman"/>
              </a:rPr>
              <a:t>of </a:t>
            </a:r>
            <a:r>
              <a:rPr sz="2600" spc="-5" dirty="0">
                <a:latin typeface="Times New Roman"/>
                <a:cs typeface="Times New Roman"/>
              </a:rPr>
              <a:t>correlation is an  </a:t>
            </a:r>
            <a:r>
              <a:rPr sz="2600" dirty="0">
                <a:latin typeface="Times New Roman"/>
                <a:cs typeface="Times New Roman"/>
              </a:rPr>
              <a:t>amount which </a:t>
            </a:r>
            <a:r>
              <a:rPr sz="2600" spc="-5" dirty="0">
                <a:latin typeface="Times New Roman"/>
                <a:cs typeface="Times New Roman"/>
              </a:rPr>
              <a:t>if </a:t>
            </a:r>
            <a:r>
              <a:rPr sz="2600" dirty="0">
                <a:latin typeface="Times New Roman"/>
                <a:cs typeface="Times New Roman"/>
              </a:rPr>
              <a:t>added to or </a:t>
            </a:r>
            <a:r>
              <a:rPr sz="2600" spc="-5" dirty="0">
                <a:latin typeface="Times New Roman"/>
                <a:cs typeface="Times New Roman"/>
              </a:rPr>
              <a:t>subtracted from </a:t>
            </a:r>
            <a:r>
              <a:rPr sz="2600" dirty="0">
                <a:latin typeface="Times New Roman"/>
                <a:cs typeface="Times New Roman"/>
              </a:rPr>
              <a:t>values of  r gives </a:t>
            </a:r>
            <a:r>
              <a:rPr sz="2600" spc="-5" dirty="0">
                <a:latin typeface="Times New Roman"/>
                <a:cs typeface="Times New Roman"/>
              </a:rPr>
              <a:t>upper limit </a:t>
            </a:r>
            <a:r>
              <a:rPr sz="2600" dirty="0">
                <a:latin typeface="Times New Roman"/>
                <a:cs typeface="Times New Roman"/>
              </a:rPr>
              <a:t>and </a:t>
            </a:r>
            <a:r>
              <a:rPr sz="2600" spc="-5" dirty="0">
                <a:latin typeface="Times New Roman"/>
                <a:cs typeface="Times New Roman"/>
              </a:rPr>
              <a:t>lower limit </a:t>
            </a:r>
            <a:r>
              <a:rPr sz="2600" dirty="0">
                <a:latin typeface="Times New Roman"/>
                <a:cs typeface="Times New Roman"/>
              </a:rPr>
              <a:t>within </a:t>
            </a:r>
            <a:r>
              <a:rPr sz="2600" spc="-5" dirty="0">
                <a:latin typeface="Times New Roman"/>
                <a:cs typeface="Times New Roman"/>
              </a:rPr>
              <a:t>which </a:t>
            </a:r>
            <a:r>
              <a:rPr sz="2600" dirty="0">
                <a:latin typeface="Times New Roman"/>
                <a:cs typeface="Times New Roman"/>
              </a:rPr>
              <a:t>this  </a:t>
            </a:r>
            <a:r>
              <a:rPr sz="2600" spc="-10" dirty="0">
                <a:latin typeface="Times New Roman"/>
                <a:cs typeface="Times New Roman"/>
              </a:rPr>
              <a:t>coefficient </a:t>
            </a:r>
            <a:r>
              <a:rPr sz="2600" spc="-5" dirty="0">
                <a:latin typeface="Times New Roman"/>
                <a:cs typeface="Times New Roman"/>
              </a:rPr>
              <a:t>is expected to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be.</a:t>
            </a:r>
            <a:endParaRPr sz="2600">
              <a:latin typeface="Times New Roman"/>
              <a:cs typeface="Times New Roman"/>
            </a:endParaRPr>
          </a:p>
          <a:p>
            <a:pPr marL="286385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Times New Roman"/>
                <a:cs typeface="Times New Roman"/>
              </a:rPr>
              <a:t>Probable </a:t>
            </a:r>
            <a:r>
              <a:rPr sz="2600" spc="-5" dirty="0">
                <a:latin typeface="Times New Roman"/>
                <a:cs typeface="Times New Roman"/>
              </a:rPr>
              <a:t>error is </a:t>
            </a:r>
            <a:r>
              <a:rPr sz="2600" dirty="0">
                <a:latin typeface="Times New Roman"/>
                <a:cs typeface="Times New Roman"/>
              </a:rPr>
              <a:t>0.6745 </a:t>
            </a:r>
            <a:r>
              <a:rPr sz="2600" spc="-5" dirty="0">
                <a:latin typeface="Times New Roman"/>
                <a:cs typeface="Times New Roman"/>
              </a:rPr>
              <a:t>time </a:t>
            </a:r>
            <a:r>
              <a:rPr sz="2600" dirty="0">
                <a:latin typeface="Times New Roman"/>
                <a:cs typeface="Times New Roman"/>
              </a:rPr>
              <a:t>of Standard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Error</a:t>
            </a:r>
            <a:endParaRPr sz="2600">
              <a:latin typeface="Times New Roman"/>
              <a:cs typeface="Times New Roman"/>
            </a:endParaRPr>
          </a:p>
          <a:p>
            <a:pPr marL="286385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Times New Roman"/>
                <a:cs typeface="Times New Roman"/>
              </a:rPr>
              <a:t>That </a:t>
            </a:r>
            <a:r>
              <a:rPr sz="2600" spc="-5" dirty="0">
                <a:latin typeface="Times New Roman"/>
                <a:cs typeface="Times New Roman"/>
              </a:rPr>
              <a:t>means </a:t>
            </a:r>
            <a:r>
              <a:rPr sz="2600" dirty="0">
                <a:latin typeface="Times New Roman"/>
                <a:cs typeface="Times New Roman"/>
              </a:rPr>
              <a:t>Probable </a:t>
            </a:r>
            <a:r>
              <a:rPr sz="2600" spc="-5" dirty="0">
                <a:latin typeface="Times New Roman"/>
                <a:cs typeface="Times New Roman"/>
              </a:rPr>
              <a:t>error </a:t>
            </a:r>
            <a:r>
              <a:rPr sz="2600" dirty="0">
                <a:latin typeface="Times New Roman"/>
                <a:cs typeface="Times New Roman"/>
              </a:rPr>
              <a:t>= 0.6745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(S.E.)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7450"/>
            <a:ext cx="4383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imes New Roman"/>
                <a:cs typeface="Times New Roman"/>
              </a:rPr>
              <a:t>Use </a:t>
            </a:r>
            <a:r>
              <a:rPr sz="4000" b="0" dirty="0">
                <a:latin typeface="Times New Roman"/>
                <a:cs typeface="Times New Roman"/>
              </a:rPr>
              <a:t>of probable</a:t>
            </a:r>
            <a:r>
              <a:rPr sz="4000" b="0" spc="-85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error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468882"/>
            <a:ext cx="7616190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Times New Roman"/>
                <a:cs typeface="Times New Roman"/>
              </a:rPr>
              <a:t>It is </a:t>
            </a:r>
            <a:r>
              <a:rPr sz="2600" dirty="0">
                <a:latin typeface="Times New Roman"/>
                <a:cs typeface="Times New Roman"/>
              </a:rPr>
              <a:t>used </a:t>
            </a:r>
            <a:r>
              <a:rPr sz="2600" spc="-5" dirty="0">
                <a:latin typeface="Times New Roman"/>
                <a:cs typeface="Times New Roman"/>
              </a:rPr>
              <a:t>to determine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reliability </a:t>
            </a:r>
            <a:r>
              <a:rPr sz="2600" dirty="0">
                <a:latin typeface="Times New Roman"/>
                <a:cs typeface="Times New Roman"/>
              </a:rPr>
              <a:t>of </a:t>
            </a:r>
            <a:r>
              <a:rPr sz="2600" spc="-10" dirty="0">
                <a:latin typeface="Times New Roman"/>
                <a:cs typeface="Times New Roman"/>
              </a:rPr>
              <a:t>coefficient </a:t>
            </a:r>
            <a:r>
              <a:rPr sz="2600" spc="5" dirty="0">
                <a:latin typeface="Times New Roman"/>
                <a:cs typeface="Times New Roman"/>
              </a:rPr>
              <a:t>of  </a:t>
            </a:r>
            <a:r>
              <a:rPr sz="2600" spc="-5" dirty="0">
                <a:latin typeface="Times New Roman"/>
                <a:cs typeface="Times New Roman"/>
              </a:rPr>
              <a:t>correlation.</a:t>
            </a:r>
            <a:endParaRPr sz="2600">
              <a:latin typeface="Times New Roman"/>
              <a:cs typeface="Times New Roman"/>
            </a:endParaRPr>
          </a:p>
          <a:p>
            <a:pPr marL="286385" marR="5715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Times New Roman"/>
                <a:cs typeface="Times New Roman"/>
              </a:rPr>
              <a:t>For </a:t>
            </a:r>
            <a:r>
              <a:rPr sz="2600" spc="-5" dirty="0">
                <a:latin typeface="Times New Roman"/>
                <a:cs typeface="Times New Roman"/>
              </a:rPr>
              <a:t>ex. If ratio </a:t>
            </a:r>
            <a:r>
              <a:rPr sz="2600" dirty="0">
                <a:latin typeface="Times New Roman"/>
                <a:cs typeface="Times New Roman"/>
              </a:rPr>
              <a:t>of r </a:t>
            </a:r>
            <a:r>
              <a:rPr sz="2600" spc="-5" dirty="0">
                <a:latin typeface="Times New Roman"/>
                <a:cs typeface="Times New Roman"/>
              </a:rPr>
              <a:t>and </a:t>
            </a:r>
            <a:r>
              <a:rPr sz="2600" spc="-70" dirty="0">
                <a:latin typeface="Times New Roman"/>
                <a:cs typeface="Times New Roman"/>
              </a:rPr>
              <a:t>P.E. </a:t>
            </a:r>
            <a:r>
              <a:rPr sz="2600" spc="-5" dirty="0">
                <a:latin typeface="Times New Roman"/>
                <a:cs typeface="Times New Roman"/>
              </a:rPr>
              <a:t>is greater </a:t>
            </a:r>
            <a:r>
              <a:rPr sz="2600" spc="-10" dirty="0">
                <a:latin typeface="Times New Roman"/>
                <a:cs typeface="Times New Roman"/>
              </a:rPr>
              <a:t>than </a:t>
            </a:r>
            <a:r>
              <a:rPr sz="2600" dirty="0">
                <a:latin typeface="Times New Roman"/>
                <a:cs typeface="Times New Roman"/>
              </a:rPr>
              <a:t>6 </a:t>
            </a:r>
            <a:r>
              <a:rPr sz="2600" spc="-5" dirty="0">
                <a:latin typeface="Times New Roman"/>
                <a:cs typeface="Times New Roman"/>
              </a:rPr>
              <a:t>then  </a:t>
            </a:r>
            <a:r>
              <a:rPr sz="2600" spc="-10" dirty="0">
                <a:latin typeface="Times New Roman"/>
                <a:cs typeface="Times New Roman"/>
              </a:rPr>
              <a:t>coefficient </a:t>
            </a:r>
            <a:r>
              <a:rPr sz="2600" spc="-5" dirty="0">
                <a:latin typeface="Times New Roman"/>
                <a:cs typeface="Times New Roman"/>
              </a:rPr>
              <a:t>is reliable, i.e. </a:t>
            </a:r>
            <a:r>
              <a:rPr sz="2600" dirty="0">
                <a:latin typeface="Times New Roman"/>
                <a:cs typeface="Times New Roman"/>
              </a:rPr>
              <a:t>there </a:t>
            </a:r>
            <a:r>
              <a:rPr sz="2600" spc="-5" dirty="0">
                <a:latin typeface="Times New Roman"/>
                <a:cs typeface="Times New Roman"/>
              </a:rPr>
              <a:t>is relationship between  variable.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Times New Roman"/>
                <a:cs typeface="Times New Roman"/>
              </a:rPr>
              <a:t>If ratio </a:t>
            </a:r>
            <a:r>
              <a:rPr sz="2600" dirty="0">
                <a:latin typeface="Times New Roman"/>
                <a:cs typeface="Times New Roman"/>
              </a:rPr>
              <a:t>of r and PE </a:t>
            </a:r>
            <a:r>
              <a:rPr sz="2600" spc="-5" dirty="0">
                <a:latin typeface="Times New Roman"/>
                <a:cs typeface="Times New Roman"/>
              </a:rPr>
              <a:t>is less </a:t>
            </a:r>
            <a:r>
              <a:rPr sz="2600" dirty="0">
                <a:latin typeface="Times New Roman"/>
                <a:cs typeface="Times New Roman"/>
              </a:rPr>
              <a:t>than 6 </a:t>
            </a:r>
            <a:r>
              <a:rPr sz="2600" spc="-5" dirty="0">
                <a:latin typeface="Times New Roman"/>
                <a:cs typeface="Times New Roman"/>
              </a:rPr>
              <a:t>then </a:t>
            </a:r>
            <a:r>
              <a:rPr sz="2600" spc="-10" dirty="0">
                <a:latin typeface="Times New Roman"/>
                <a:cs typeface="Times New Roman"/>
              </a:rPr>
              <a:t>coefficient </a:t>
            </a:r>
            <a:r>
              <a:rPr sz="2600" spc="-5" dirty="0">
                <a:latin typeface="Times New Roman"/>
                <a:cs typeface="Times New Roman"/>
              </a:rPr>
              <a:t>is </a:t>
            </a:r>
            <a:r>
              <a:rPr sz="2600" spc="5" dirty="0">
                <a:latin typeface="Times New Roman"/>
                <a:cs typeface="Times New Roman"/>
              </a:rPr>
              <a:t>not  </a:t>
            </a:r>
            <a:r>
              <a:rPr sz="2600" spc="-5" dirty="0">
                <a:latin typeface="Times New Roman"/>
                <a:cs typeface="Times New Roman"/>
              </a:rPr>
              <a:t>reliable, i.e. </a:t>
            </a:r>
            <a:r>
              <a:rPr sz="2600" dirty="0">
                <a:latin typeface="Times New Roman"/>
                <a:cs typeface="Times New Roman"/>
              </a:rPr>
              <a:t>there </a:t>
            </a:r>
            <a:r>
              <a:rPr sz="2600" spc="-5" dirty="0">
                <a:latin typeface="Times New Roman"/>
                <a:cs typeface="Times New Roman"/>
              </a:rPr>
              <a:t>is </a:t>
            </a:r>
            <a:r>
              <a:rPr sz="2600" dirty="0">
                <a:latin typeface="Times New Roman"/>
                <a:cs typeface="Times New Roman"/>
              </a:rPr>
              <a:t>no </a:t>
            </a:r>
            <a:r>
              <a:rPr sz="2600" spc="-5" dirty="0">
                <a:latin typeface="Times New Roman"/>
                <a:cs typeface="Times New Roman"/>
              </a:rPr>
              <a:t>relationship </a:t>
            </a:r>
            <a:r>
              <a:rPr sz="2600" dirty="0">
                <a:latin typeface="Times New Roman"/>
                <a:cs typeface="Times New Roman"/>
              </a:rPr>
              <a:t>between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variable.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7450"/>
            <a:ext cx="1830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imes New Roman"/>
                <a:cs typeface="Times New Roman"/>
              </a:rPr>
              <a:t>Examp</a:t>
            </a:r>
            <a:r>
              <a:rPr sz="4000" b="0" dirty="0">
                <a:latin typeface="Times New Roman"/>
                <a:cs typeface="Times New Roman"/>
              </a:rPr>
              <a:t>l</a:t>
            </a:r>
            <a:r>
              <a:rPr sz="4000" b="0" spc="-5" dirty="0">
                <a:latin typeface="Times New Roman"/>
                <a:cs typeface="Times New Roman"/>
              </a:rPr>
              <a:t>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393666"/>
            <a:ext cx="7153275" cy="333311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Times New Roman"/>
                <a:cs typeface="Times New Roman"/>
              </a:rPr>
              <a:t>If </a:t>
            </a:r>
            <a:r>
              <a:rPr sz="2600" dirty="0">
                <a:latin typeface="Times New Roman"/>
                <a:cs typeface="Times New Roman"/>
              </a:rPr>
              <a:t>r = 0.8 and N = </a:t>
            </a:r>
            <a:r>
              <a:rPr sz="2600" spc="5" dirty="0">
                <a:latin typeface="Times New Roman"/>
                <a:cs typeface="Times New Roman"/>
              </a:rPr>
              <a:t>36,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find</a:t>
            </a:r>
            <a:endParaRPr sz="26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AutoNum type="alphaLcParenBoth"/>
              <a:tabLst>
                <a:tab pos="527685" algn="l"/>
                <a:tab pos="528320" algn="l"/>
              </a:tabLst>
            </a:pPr>
            <a:r>
              <a:rPr sz="2600" dirty="0">
                <a:latin typeface="Times New Roman"/>
                <a:cs typeface="Times New Roman"/>
              </a:rPr>
              <a:t>Standard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Error</a:t>
            </a:r>
            <a:endParaRPr sz="26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AutoNum type="alphaLcParenBoth"/>
              <a:tabLst>
                <a:tab pos="527685" algn="l"/>
                <a:tab pos="528320" algn="l"/>
              </a:tabLst>
            </a:pPr>
            <a:r>
              <a:rPr sz="2600" dirty="0">
                <a:latin typeface="Times New Roman"/>
                <a:cs typeface="Times New Roman"/>
              </a:rPr>
              <a:t>Probable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Error</a:t>
            </a:r>
            <a:endParaRPr sz="2600">
              <a:latin typeface="Times New Roman"/>
              <a:cs typeface="Times New Roman"/>
            </a:endParaRPr>
          </a:p>
          <a:p>
            <a:pPr marL="12700" marR="4410075">
              <a:lnSpc>
                <a:spcPct val="119200"/>
              </a:lnSpc>
              <a:buClr>
                <a:srgbClr val="D24717"/>
              </a:buClr>
              <a:buSzPct val="84615"/>
              <a:buAutoNum type="alphaLcParenBoth"/>
              <a:tabLst>
                <a:tab pos="527685" algn="l"/>
                <a:tab pos="528320" algn="l"/>
              </a:tabLst>
            </a:pPr>
            <a:r>
              <a:rPr sz="2600" dirty="0">
                <a:latin typeface="Times New Roman"/>
                <a:cs typeface="Times New Roman"/>
              </a:rPr>
              <a:t>Check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reliability  </a:t>
            </a:r>
            <a:r>
              <a:rPr sz="2600" dirty="0">
                <a:latin typeface="Times New Roman"/>
                <a:cs typeface="Times New Roman"/>
              </a:rPr>
              <a:t>Ans. </a:t>
            </a:r>
            <a:r>
              <a:rPr sz="2600" spc="-5" dirty="0">
                <a:latin typeface="Times New Roman"/>
                <a:cs typeface="Times New Roman"/>
              </a:rPr>
              <a:t>(a)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0.06</a:t>
            </a:r>
            <a:endParaRPr sz="2600">
              <a:latin typeface="Times New Roman"/>
              <a:cs typeface="Times New Roman"/>
            </a:endParaRPr>
          </a:p>
          <a:p>
            <a:pPr marL="774065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Times New Roman"/>
                <a:cs typeface="Times New Roman"/>
              </a:rPr>
              <a:t>(b)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0.04</a:t>
            </a:r>
            <a:endParaRPr sz="2600">
              <a:latin typeface="Times New Roman"/>
              <a:cs typeface="Times New Roman"/>
            </a:endParaRPr>
          </a:p>
          <a:p>
            <a:pPr marL="774065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Times New Roman"/>
                <a:cs typeface="Times New Roman"/>
              </a:rPr>
              <a:t>(c) </a:t>
            </a:r>
            <a:r>
              <a:rPr sz="2600" spc="-5" dirty="0">
                <a:latin typeface="Times New Roman"/>
                <a:cs typeface="Times New Roman"/>
              </a:rPr>
              <a:t>ratio </a:t>
            </a:r>
            <a:r>
              <a:rPr sz="2600" dirty="0">
                <a:latin typeface="Times New Roman"/>
                <a:cs typeface="Times New Roman"/>
              </a:rPr>
              <a:t>of r </a:t>
            </a:r>
            <a:r>
              <a:rPr sz="2600" spc="-5" dirty="0">
                <a:latin typeface="Times New Roman"/>
                <a:cs typeface="Times New Roman"/>
              </a:rPr>
              <a:t>to </a:t>
            </a:r>
            <a:r>
              <a:rPr sz="2600" dirty="0">
                <a:latin typeface="Times New Roman"/>
                <a:cs typeface="Times New Roman"/>
              </a:rPr>
              <a:t>PE </a:t>
            </a:r>
            <a:r>
              <a:rPr sz="2600" spc="-5" dirty="0">
                <a:latin typeface="Times New Roman"/>
                <a:cs typeface="Times New Roman"/>
              </a:rPr>
              <a:t>is </a:t>
            </a:r>
            <a:r>
              <a:rPr sz="2600" dirty="0">
                <a:latin typeface="Times New Roman"/>
                <a:cs typeface="Times New Roman"/>
              </a:rPr>
              <a:t>20 </a:t>
            </a:r>
            <a:r>
              <a:rPr sz="2600" spc="-5" dirty="0">
                <a:latin typeface="Times New Roman"/>
                <a:cs typeface="Times New Roman"/>
              </a:rPr>
              <a:t>so </a:t>
            </a:r>
            <a:r>
              <a:rPr sz="2600" spc="-10" dirty="0">
                <a:latin typeface="Times New Roman"/>
                <a:cs typeface="Times New Roman"/>
              </a:rPr>
              <a:t>coefficient </a:t>
            </a:r>
            <a:r>
              <a:rPr sz="2600" spc="-5" dirty="0">
                <a:latin typeface="Times New Roman"/>
                <a:cs typeface="Times New Roman"/>
              </a:rPr>
              <a:t>is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reliable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7450"/>
            <a:ext cx="202818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imes New Roman"/>
                <a:cs typeface="Times New Roman"/>
              </a:rPr>
              <a:t>Examples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39" y="1393666"/>
            <a:ext cx="7767955" cy="318071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655" algn="l"/>
              </a:tabLst>
            </a:pPr>
            <a:r>
              <a:rPr sz="2600" dirty="0">
                <a:latin typeface="Times New Roman"/>
                <a:cs typeface="Times New Roman"/>
              </a:rPr>
              <a:t>Relationship between income and years of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experience</a:t>
            </a:r>
            <a:endParaRPr sz="2600">
              <a:latin typeface="Times New Roman"/>
              <a:cs typeface="Times New Roman"/>
            </a:endParaRPr>
          </a:p>
          <a:p>
            <a:pPr marL="287020" marR="5715" indent="-27495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655" algn="l"/>
                <a:tab pos="2109470" algn="l"/>
                <a:tab pos="3359785" algn="l"/>
                <a:tab pos="4504690" algn="l"/>
                <a:tab pos="4931410" algn="l"/>
                <a:tab pos="6036310" algn="l"/>
                <a:tab pos="6665595" algn="l"/>
                <a:tab pos="7479665" algn="l"/>
              </a:tabLst>
            </a:pPr>
            <a:r>
              <a:rPr sz="2600" dirty="0">
                <a:latin typeface="Times New Roman"/>
                <a:cs typeface="Times New Roman"/>
              </a:rPr>
              <a:t>Re</a:t>
            </a:r>
            <a:r>
              <a:rPr sz="2600" spc="-10" dirty="0">
                <a:latin typeface="Times New Roman"/>
                <a:cs typeface="Times New Roman"/>
              </a:rPr>
              <a:t>l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5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ionsh</a:t>
            </a:r>
            <a:r>
              <a:rPr sz="2600" spc="-15" dirty="0"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p	be</a:t>
            </a:r>
            <a:r>
              <a:rPr sz="2600" spc="-15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we</a:t>
            </a:r>
            <a:r>
              <a:rPr sz="2600" spc="-15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n	a</a:t>
            </a:r>
            <a:r>
              <a:rPr sz="2600" spc="-15" dirty="0">
                <a:latin typeface="Times New Roman"/>
                <a:cs typeface="Times New Roman"/>
              </a:rPr>
              <a:t>m</a:t>
            </a:r>
            <a:r>
              <a:rPr sz="2600" dirty="0">
                <a:latin typeface="Times New Roman"/>
                <a:cs typeface="Times New Roman"/>
              </a:rPr>
              <a:t>o</a:t>
            </a:r>
            <a:r>
              <a:rPr sz="2600" spc="5" dirty="0">
                <a:latin typeface="Times New Roman"/>
                <a:cs typeface="Times New Roman"/>
              </a:rPr>
              <a:t>u</a:t>
            </a:r>
            <a:r>
              <a:rPr sz="2600" dirty="0">
                <a:latin typeface="Times New Roman"/>
                <a:cs typeface="Times New Roman"/>
              </a:rPr>
              <a:t>nt	</a:t>
            </a:r>
            <a:r>
              <a:rPr sz="2600" spc="-10" dirty="0">
                <a:latin typeface="Times New Roman"/>
                <a:cs typeface="Times New Roman"/>
              </a:rPr>
              <a:t>o</a:t>
            </a:r>
            <a:r>
              <a:rPr sz="2600" dirty="0">
                <a:latin typeface="Times New Roman"/>
                <a:cs typeface="Times New Roman"/>
              </a:rPr>
              <a:t>f	r</a:t>
            </a:r>
            <a:r>
              <a:rPr sz="2600" spc="-15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inf</a:t>
            </a:r>
            <a:r>
              <a:rPr sz="2600" spc="-10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ll	and	yie</a:t>
            </a:r>
            <a:r>
              <a:rPr sz="2600" spc="-15" dirty="0">
                <a:latin typeface="Times New Roman"/>
                <a:cs typeface="Times New Roman"/>
              </a:rPr>
              <a:t>l</a:t>
            </a:r>
            <a:r>
              <a:rPr sz="2600" dirty="0">
                <a:latin typeface="Times New Roman"/>
                <a:cs typeface="Times New Roman"/>
              </a:rPr>
              <a:t>d	</a:t>
            </a:r>
            <a:r>
              <a:rPr sz="2600" spc="-10" dirty="0">
                <a:latin typeface="Times New Roman"/>
                <a:cs typeface="Times New Roman"/>
              </a:rPr>
              <a:t>of  </a:t>
            </a:r>
            <a:r>
              <a:rPr sz="2600" spc="-5" dirty="0">
                <a:latin typeface="Times New Roman"/>
                <a:cs typeface="Times New Roman"/>
              </a:rPr>
              <a:t>rice</a:t>
            </a:r>
            <a:endParaRPr sz="2600">
              <a:latin typeface="Times New Roman"/>
              <a:cs typeface="Times New Roman"/>
            </a:endParaRPr>
          </a:p>
          <a:p>
            <a:pPr marL="287020" indent="-274955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655" algn="l"/>
              </a:tabLst>
            </a:pPr>
            <a:r>
              <a:rPr sz="2600" dirty="0">
                <a:latin typeface="Times New Roman"/>
                <a:cs typeface="Times New Roman"/>
              </a:rPr>
              <a:t>Relationship between price and demand of a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commodity</a:t>
            </a:r>
            <a:endParaRPr sz="2600">
              <a:latin typeface="Times New Roman"/>
              <a:cs typeface="Times New Roman"/>
            </a:endParaRPr>
          </a:p>
          <a:p>
            <a:pPr marL="287020" marR="5080" indent="-27495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Times New Roman"/>
                <a:cs typeface="Times New Roman"/>
              </a:rPr>
              <a:t>Relationship </a:t>
            </a:r>
            <a:r>
              <a:rPr sz="2600" dirty="0">
                <a:latin typeface="Times New Roman"/>
                <a:cs typeface="Times New Roman"/>
              </a:rPr>
              <a:t>between nature </a:t>
            </a:r>
            <a:r>
              <a:rPr sz="2600" spc="5" dirty="0">
                <a:latin typeface="Times New Roman"/>
                <a:cs typeface="Times New Roman"/>
              </a:rPr>
              <a:t>of </a:t>
            </a:r>
            <a:r>
              <a:rPr sz="2600" spc="-5" dirty="0">
                <a:latin typeface="Times New Roman"/>
                <a:cs typeface="Times New Roman"/>
              </a:rPr>
              <a:t>work and motivation to  </a:t>
            </a:r>
            <a:r>
              <a:rPr sz="2600" dirty="0">
                <a:latin typeface="Times New Roman"/>
                <a:cs typeface="Times New Roman"/>
              </a:rPr>
              <a:t>work</a:t>
            </a:r>
            <a:endParaRPr sz="2600">
              <a:latin typeface="Times New Roman"/>
              <a:cs typeface="Times New Roman"/>
            </a:endParaRPr>
          </a:p>
          <a:p>
            <a:pPr marL="287020" indent="-27495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655" algn="l"/>
              </a:tabLst>
            </a:pPr>
            <a:r>
              <a:rPr sz="2600" dirty="0">
                <a:latin typeface="Times New Roman"/>
                <a:cs typeface="Times New Roman"/>
              </a:rPr>
              <a:t>Relationship between height and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weight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7450"/>
            <a:ext cx="6132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imes New Roman"/>
                <a:cs typeface="Times New Roman"/>
              </a:rPr>
              <a:t>Scope of Correlation</a:t>
            </a:r>
            <a:r>
              <a:rPr sz="4000" b="0" spc="-225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Analysis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468882"/>
            <a:ext cx="7616190" cy="3898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7620" indent="-274320" algn="just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existence </a:t>
            </a:r>
            <a:r>
              <a:rPr sz="2600" dirty="0">
                <a:latin typeface="Times New Roman"/>
                <a:cs typeface="Times New Roman"/>
              </a:rPr>
              <a:t>of </a:t>
            </a:r>
            <a:r>
              <a:rPr sz="2600" spc="-5" dirty="0">
                <a:latin typeface="Times New Roman"/>
                <a:cs typeface="Times New Roman"/>
              </a:rPr>
              <a:t>correlation between two </a:t>
            </a:r>
            <a:r>
              <a:rPr sz="2600" dirty="0">
                <a:latin typeface="Times New Roman"/>
                <a:cs typeface="Times New Roman"/>
              </a:rPr>
              <a:t>(or </a:t>
            </a:r>
            <a:r>
              <a:rPr sz="2600" spc="-5" dirty="0">
                <a:latin typeface="Times New Roman"/>
                <a:cs typeface="Times New Roman"/>
              </a:rPr>
              <a:t>more)  variables </a:t>
            </a:r>
            <a:r>
              <a:rPr sz="2600" dirty="0">
                <a:latin typeface="Times New Roman"/>
                <a:cs typeface="Times New Roman"/>
              </a:rPr>
              <a:t>only </a:t>
            </a:r>
            <a:r>
              <a:rPr sz="2600" spc="-5" dirty="0">
                <a:latin typeface="Times New Roman"/>
                <a:cs typeface="Times New Roman"/>
              </a:rPr>
              <a:t>implies </a:t>
            </a:r>
            <a:r>
              <a:rPr sz="2600" dirty="0">
                <a:latin typeface="Times New Roman"/>
                <a:cs typeface="Times New Roman"/>
              </a:rPr>
              <a:t>that </a:t>
            </a:r>
            <a:r>
              <a:rPr sz="2600" spc="-5" dirty="0">
                <a:latin typeface="Times New Roman"/>
                <a:cs typeface="Times New Roman"/>
              </a:rPr>
              <a:t>these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variables:</a:t>
            </a:r>
            <a:endParaRPr sz="2600">
              <a:latin typeface="Times New Roman"/>
              <a:cs typeface="Times New Roman"/>
            </a:endParaRPr>
          </a:p>
          <a:p>
            <a:pPr marL="527685" indent="-5156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AutoNum type="arabicPeriod"/>
              <a:tabLst>
                <a:tab pos="528320" algn="l"/>
              </a:tabLst>
            </a:pPr>
            <a:r>
              <a:rPr sz="2600" dirty="0">
                <a:latin typeface="Times New Roman"/>
                <a:cs typeface="Times New Roman"/>
              </a:rPr>
              <a:t>Either </a:t>
            </a:r>
            <a:r>
              <a:rPr sz="2600" spc="-5" dirty="0">
                <a:latin typeface="Times New Roman"/>
                <a:cs typeface="Times New Roman"/>
              </a:rPr>
              <a:t>tend to increase </a:t>
            </a:r>
            <a:r>
              <a:rPr sz="2600" dirty="0">
                <a:latin typeface="Times New Roman"/>
                <a:cs typeface="Times New Roman"/>
              </a:rPr>
              <a:t>or </a:t>
            </a:r>
            <a:r>
              <a:rPr sz="2600" spc="-5" dirty="0">
                <a:latin typeface="Times New Roman"/>
                <a:cs typeface="Times New Roman"/>
              </a:rPr>
              <a:t>decreased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together</a:t>
            </a:r>
            <a:endParaRPr sz="2600">
              <a:latin typeface="Times New Roman"/>
              <a:cs typeface="Times New Roman"/>
            </a:endParaRPr>
          </a:p>
          <a:p>
            <a:pPr marL="527685" marR="6350" indent="-5156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AutoNum type="arabicPeriod"/>
              <a:tabLst>
                <a:tab pos="528320" algn="l"/>
              </a:tabLst>
            </a:pPr>
            <a:r>
              <a:rPr sz="2600" dirty="0">
                <a:latin typeface="Times New Roman"/>
                <a:cs typeface="Times New Roman"/>
              </a:rPr>
              <a:t>An </a:t>
            </a:r>
            <a:r>
              <a:rPr sz="2600" spc="-10" dirty="0">
                <a:latin typeface="Times New Roman"/>
                <a:cs typeface="Times New Roman"/>
              </a:rPr>
              <a:t>increase </a:t>
            </a:r>
            <a:r>
              <a:rPr sz="2600" dirty="0">
                <a:latin typeface="Times New Roman"/>
                <a:cs typeface="Times New Roman"/>
              </a:rPr>
              <a:t>(or </a:t>
            </a:r>
            <a:r>
              <a:rPr sz="2600" spc="-5" dirty="0">
                <a:latin typeface="Times New Roman"/>
                <a:cs typeface="Times New Roman"/>
              </a:rPr>
              <a:t>decrease) in </a:t>
            </a:r>
            <a:r>
              <a:rPr sz="2600" dirty="0">
                <a:latin typeface="Times New Roman"/>
                <a:cs typeface="Times New Roman"/>
              </a:rPr>
              <a:t>one </a:t>
            </a:r>
            <a:r>
              <a:rPr sz="2600" spc="-5" dirty="0">
                <a:latin typeface="Times New Roman"/>
                <a:cs typeface="Times New Roman"/>
              </a:rPr>
              <a:t>is accompanied </a:t>
            </a:r>
            <a:r>
              <a:rPr sz="2600" spc="-10" dirty="0">
                <a:latin typeface="Times New Roman"/>
                <a:cs typeface="Times New Roman"/>
              </a:rPr>
              <a:t>by  </a:t>
            </a:r>
            <a:r>
              <a:rPr sz="2600" dirty="0">
                <a:latin typeface="Times New Roman"/>
                <a:cs typeface="Times New Roman"/>
              </a:rPr>
              <a:t>the corresponding </a:t>
            </a:r>
            <a:r>
              <a:rPr sz="2600" spc="-5" dirty="0">
                <a:latin typeface="Times New Roman"/>
                <a:cs typeface="Times New Roman"/>
              </a:rPr>
              <a:t>decrease </a:t>
            </a:r>
            <a:r>
              <a:rPr sz="2600" dirty="0">
                <a:latin typeface="Times New Roman"/>
                <a:cs typeface="Times New Roman"/>
              </a:rPr>
              <a:t>(or </a:t>
            </a:r>
            <a:r>
              <a:rPr sz="2600" spc="-5" dirty="0">
                <a:latin typeface="Times New Roman"/>
                <a:cs typeface="Times New Roman"/>
              </a:rPr>
              <a:t>increase) </a:t>
            </a:r>
            <a:r>
              <a:rPr sz="2600" dirty="0">
                <a:latin typeface="Times New Roman"/>
                <a:cs typeface="Times New Roman"/>
              </a:rPr>
              <a:t>in the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other.</a:t>
            </a:r>
            <a:endParaRPr sz="2600">
              <a:latin typeface="Times New Roman"/>
              <a:cs typeface="Times New Roman"/>
            </a:endParaRPr>
          </a:p>
          <a:p>
            <a:pPr marL="527685" marR="5080" indent="-5156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528320" algn="l"/>
              </a:tabLst>
            </a:pPr>
            <a:r>
              <a:rPr sz="2600" spc="-5" dirty="0">
                <a:latin typeface="Times New Roman"/>
                <a:cs typeface="Times New Roman"/>
              </a:rPr>
              <a:t>Correlation analysis </a:t>
            </a:r>
            <a:r>
              <a:rPr sz="2600" dirty="0">
                <a:latin typeface="Times New Roman"/>
                <a:cs typeface="Times New Roman"/>
              </a:rPr>
              <a:t>does not </a:t>
            </a:r>
            <a:r>
              <a:rPr sz="2600" spc="-5" dirty="0">
                <a:latin typeface="Times New Roman"/>
                <a:cs typeface="Times New Roman"/>
              </a:rPr>
              <a:t>answer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questions  like </a:t>
            </a:r>
            <a:r>
              <a:rPr sz="2600" dirty="0">
                <a:latin typeface="Times New Roman"/>
                <a:cs typeface="Times New Roman"/>
              </a:rPr>
              <a:t>why </a:t>
            </a:r>
            <a:r>
              <a:rPr sz="2600" spc="-5" dirty="0">
                <a:latin typeface="Times New Roman"/>
                <a:cs typeface="Times New Roman"/>
              </a:rPr>
              <a:t>there is cause and </a:t>
            </a:r>
            <a:r>
              <a:rPr sz="2600" spc="-15" dirty="0">
                <a:latin typeface="Times New Roman"/>
                <a:cs typeface="Times New Roman"/>
              </a:rPr>
              <a:t>effect</a:t>
            </a:r>
            <a:r>
              <a:rPr sz="2600" spc="6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between two  variables.</a:t>
            </a:r>
            <a:endParaRPr sz="2600">
              <a:latin typeface="Times New Roman"/>
              <a:cs typeface="Times New Roman"/>
            </a:endParaRPr>
          </a:p>
          <a:p>
            <a:pPr marL="527685" indent="-5156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528320" algn="l"/>
              </a:tabLst>
            </a:pPr>
            <a:r>
              <a:rPr sz="2600" spc="-5" dirty="0">
                <a:latin typeface="Times New Roman"/>
                <a:cs typeface="Times New Roman"/>
              </a:rPr>
              <a:t>It may </a:t>
            </a:r>
            <a:r>
              <a:rPr sz="2600" dirty="0">
                <a:latin typeface="Times New Roman"/>
                <a:cs typeface="Times New Roman"/>
              </a:rPr>
              <a:t>be due to following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reasons: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46075"/>
            <a:ext cx="53187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Scope of </a:t>
            </a:r>
            <a:r>
              <a:rPr b="0" spc="-5" dirty="0">
                <a:latin typeface="Times New Roman"/>
                <a:cs typeface="Times New Roman"/>
              </a:rPr>
              <a:t>correlation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87882"/>
            <a:ext cx="8089900" cy="5010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Times New Roman"/>
                <a:cs typeface="Times New Roman"/>
              </a:rPr>
              <a:t>One of </a:t>
            </a:r>
            <a:r>
              <a:rPr sz="2600" spc="-5" dirty="0">
                <a:latin typeface="Times New Roman"/>
                <a:cs typeface="Times New Roman"/>
              </a:rPr>
              <a:t>the variable may </a:t>
            </a:r>
            <a:r>
              <a:rPr sz="2600" dirty="0">
                <a:latin typeface="Times New Roman"/>
                <a:cs typeface="Times New Roman"/>
              </a:rPr>
              <a:t>be </a:t>
            </a:r>
            <a:r>
              <a:rPr sz="2600" spc="-10" dirty="0">
                <a:latin typeface="Times New Roman"/>
                <a:cs typeface="Times New Roman"/>
              </a:rPr>
              <a:t>affecting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30" dirty="0">
                <a:latin typeface="Times New Roman"/>
                <a:cs typeface="Times New Roman"/>
              </a:rPr>
              <a:t>other. </a:t>
            </a:r>
            <a:r>
              <a:rPr sz="2600" dirty="0">
                <a:latin typeface="Times New Roman"/>
                <a:cs typeface="Times New Roman"/>
              </a:rPr>
              <a:t>A  </a:t>
            </a:r>
            <a:r>
              <a:rPr sz="2600" spc="-5" dirty="0">
                <a:latin typeface="Times New Roman"/>
                <a:cs typeface="Times New Roman"/>
              </a:rPr>
              <a:t>correlation calculated from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data </a:t>
            </a:r>
            <a:r>
              <a:rPr sz="2600" dirty="0">
                <a:latin typeface="Times New Roman"/>
                <a:cs typeface="Times New Roman"/>
              </a:rPr>
              <a:t>on demand </a:t>
            </a:r>
            <a:r>
              <a:rPr sz="2600" spc="-5" dirty="0">
                <a:latin typeface="Times New Roman"/>
                <a:cs typeface="Times New Roman"/>
              </a:rPr>
              <a:t>and </a:t>
            </a:r>
            <a:r>
              <a:rPr sz="2600" dirty="0">
                <a:latin typeface="Times New Roman"/>
                <a:cs typeface="Times New Roman"/>
              </a:rPr>
              <a:t>price  will only show that degree of </a:t>
            </a:r>
            <a:r>
              <a:rPr sz="2600" spc="-5" dirty="0">
                <a:latin typeface="Times New Roman"/>
                <a:cs typeface="Times New Roman"/>
              </a:rPr>
              <a:t>association between </a:t>
            </a:r>
            <a:r>
              <a:rPr sz="2600" dirty="0">
                <a:latin typeface="Times New Roman"/>
                <a:cs typeface="Times New Roman"/>
              </a:rPr>
              <a:t>demand  and price </a:t>
            </a:r>
            <a:r>
              <a:rPr sz="2600" spc="-5" dirty="0">
                <a:latin typeface="Times New Roman"/>
                <a:cs typeface="Times New Roman"/>
              </a:rPr>
              <a:t>is </a:t>
            </a:r>
            <a:r>
              <a:rPr sz="2600" dirty="0">
                <a:latin typeface="Times New Roman"/>
                <a:cs typeface="Times New Roman"/>
              </a:rPr>
              <a:t>high. </a:t>
            </a:r>
            <a:r>
              <a:rPr sz="2600" spc="-5" dirty="0">
                <a:latin typeface="Times New Roman"/>
                <a:cs typeface="Times New Roman"/>
              </a:rPr>
              <a:t>It </a:t>
            </a:r>
            <a:r>
              <a:rPr sz="2600" dirty="0">
                <a:latin typeface="Times New Roman"/>
                <a:cs typeface="Times New Roman"/>
              </a:rPr>
              <a:t>will </a:t>
            </a:r>
            <a:r>
              <a:rPr sz="2600" spc="5" dirty="0">
                <a:latin typeface="Times New Roman"/>
                <a:cs typeface="Times New Roman"/>
              </a:rPr>
              <a:t>not </a:t>
            </a:r>
            <a:r>
              <a:rPr sz="2600" dirty="0">
                <a:latin typeface="Times New Roman"/>
                <a:cs typeface="Times New Roman"/>
              </a:rPr>
              <a:t>show why </a:t>
            </a:r>
            <a:r>
              <a:rPr sz="2600" spc="-5" dirty="0">
                <a:latin typeface="Times New Roman"/>
                <a:cs typeface="Times New Roman"/>
              </a:rPr>
              <a:t>it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happens.</a:t>
            </a:r>
            <a:endParaRPr sz="2600">
              <a:latin typeface="Times New Roman"/>
              <a:cs typeface="Times New Roman"/>
            </a:endParaRPr>
          </a:p>
          <a:p>
            <a:pPr marL="286385" marR="22225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two variables </a:t>
            </a:r>
            <a:r>
              <a:rPr sz="2600" dirty="0">
                <a:latin typeface="Times New Roman"/>
                <a:cs typeface="Times New Roman"/>
              </a:rPr>
              <a:t>may </a:t>
            </a:r>
            <a:r>
              <a:rPr sz="2600" spc="-5" dirty="0">
                <a:latin typeface="Times New Roman"/>
                <a:cs typeface="Times New Roman"/>
              </a:rPr>
              <a:t>act </a:t>
            </a:r>
            <a:r>
              <a:rPr sz="2600" spc="-10" dirty="0">
                <a:latin typeface="Times New Roman"/>
                <a:cs typeface="Times New Roman"/>
              </a:rPr>
              <a:t>upon each </a:t>
            </a:r>
            <a:r>
              <a:rPr sz="2600" spc="-30" dirty="0">
                <a:latin typeface="Times New Roman"/>
                <a:cs typeface="Times New Roman"/>
              </a:rPr>
              <a:t>other. </a:t>
            </a:r>
            <a:r>
              <a:rPr sz="2600" dirty="0">
                <a:latin typeface="Times New Roman"/>
                <a:cs typeface="Times New Roman"/>
              </a:rPr>
              <a:t>Cause </a:t>
            </a:r>
            <a:r>
              <a:rPr sz="2600" spc="-5" dirty="0">
                <a:latin typeface="Times New Roman"/>
                <a:cs typeface="Times New Roman"/>
              </a:rPr>
              <a:t>and  </a:t>
            </a:r>
            <a:r>
              <a:rPr sz="2600" spc="-15" dirty="0">
                <a:latin typeface="Times New Roman"/>
                <a:cs typeface="Times New Roman"/>
              </a:rPr>
              <a:t>effect </a:t>
            </a:r>
            <a:r>
              <a:rPr sz="2600" spc="-5" dirty="0">
                <a:latin typeface="Times New Roman"/>
                <a:cs typeface="Times New Roman"/>
              </a:rPr>
              <a:t>is </a:t>
            </a:r>
            <a:r>
              <a:rPr sz="2600" dirty="0">
                <a:latin typeface="Times New Roman"/>
                <a:cs typeface="Times New Roman"/>
              </a:rPr>
              <a:t>here </a:t>
            </a:r>
            <a:r>
              <a:rPr sz="2600" spc="-5" dirty="0">
                <a:latin typeface="Times New Roman"/>
                <a:cs typeface="Times New Roman"/>
              </a:rPr>
              <a:t>also, </a:t>
            </a:r>
            <a:r>
              <a:rPr sz="2600" spc="5" dirty="0">
                <a:latin typeface="Times New Roman"/>
                <a:cs typeface="Times New Roman"/>
              </a:rPr>
              <a:t>but </a:t>
            </a:r>
            <a:r>
              <a:rPr sz="2600" spc="-5" dirty="0">
                <a:latin typeface="Times New Roman"/>
                <a:cs typeface="Times New Roman"/>
              </a:rPr>
              <a:t>it is </a:t>
            </a:r>
            <a:r>
              <a:rPr sz="2600" spc="-10" dirty="0">
                <a:latin typeface="Times New Roman"/>
                <a:cs typeface="Times New Roman"/>
              </a:rPr>
              <a:t>difficult </a:t>
            </a:r>
            <a:r>
              <a:rPr sz="2600" spc="-5" dirty="0">
                <a:latin typeface="Times New Roman"/>
                <a:cs typeface="Times New Roman"/>
              </a:rPr>
              <a:t>to </a:t>
            </a:r>
            <a:r>
              <a:rPr sz="2600" dirty="0">
                <a:latin typeface="Times New Roman"/>
                <a:cs typeface="Times New Roman"/>
              </a:rPr>
              <a:t>find </a:t>
            </a:r>
            <a:r>
              <a:rPr sz="2600" spc="-5" dirty="0">
                <a:latin typeface="Times New Roman"/>
                <a:cs typeface="Times New Roman"/>
              </a:rPr>
              <a:t>which variable  is </a:t>
            </a:r>
            <a:r>
              <a:rPr sz="2600" dirty="0">
                <a:latin typeface="Times New Roman"/>
                <a:cs typeface="Times New Roman"/>
              </a:rPr>
              <a:t>independent and which </a:t>
            </a:r>
            <a:r>
              <a:rPr sz="2600" spc="-5" dirty="0">
                <a:latin typeface="Times New Roman"/>
                <a:cs typeface="Times New Roman"/>
              </a:rPr>
              <a:t>is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dependent.</a:t>
            </a:r>
            <a:endParaRPr sz="2600">
              <a:latin typeface="Times New Roman"/>
              <a:cs typeface="Times New Roman"/>
            </a:endParaRPr>
          </a:p>
          <a:p>
            <a:pPr marL="286385" marR="20320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Times New Roman"/>
                <a:cs typeface="Times New Roman"/>
              </a:rPr>
              <a:t>The two </a:t>
            </a:r>
            <a:r>
              <a:rPr sz="2600" spc="-5" dirty="0">
                <a:latin typeface="Times New Roman"/>
                <a:cs typeface="Times New Roman"/>
              </a:rPr>
              <a:t>variables </a:t>
            </a:r>
            <a:r>
              <a:rPr sz="2600" dirty="0">
                <a:latin typeface="Times New Roman"/>
                <a:cs typeface="Times New Roman"/>
              </a:rPr>
              <a:t>may be </a:t>
            </a:r>
            <a:r>
              <a:rPr sz="2600" spc="-10" dirty="0">
                <a:latin typeface="Times New Roman"/>
                <a:cs typeface="Times New Roman"/>
              </a:rPr>
              <a:t>acted </a:t>
            </a:r>
            <a:r>
              <a:rPr sz="2600" dirty="0">
                <a:latin typeface="Times New Roman"/>
                <a:cs typeface="Times New Roman"/>
              </a:rPr>
              <a:t>upon </a:t>
            </a:r>
            <a:r>
              <a:rPr sz="2600" spc="-5" dirty="0">
                <a:latin typeface="Times New Roman"/>
                <a:cs typeface="Times New Roman"/>
              </a:rPr>
              <a:t>by </a:t>
            </a:r>
            <a:r>
              <a:rPr sz="2600" dirty="0">
                <a:latin typeface="Times New Roman"/>
                <a:cs typeface="Times New Roman"/>
              </a:rPr>
              <a:t>the outside  </a:t>
            </a:r>
            <a:r>
              <a:rPr sz="2600" spc="-5" dirty="0">
                <a:latin typeface="Times New Roman"/>
                <a:cs typeface="Times New Roman"/>
              </a:rPr>
              <a:t>influence. Such correlation is called spurious </a:t>
            </a:r>
            <a:r>
              <a:rPr sz="2600" dirty="0">
                <a:latin typeface="Times New Roman"/>
                <a:cs typeface="Times New Roman"/>
              </a:rPr>
              <a:t>or </a:t>
            </a:r>
            <a:r>
              <a:rPr sz="2600" spc="-5" dirty="0">
                <a:latin typeface="Times New Roman"/>
                <a:cs typeface="Times New Roman"/>
              </a:rPr>
              <a:t>nonsense  correlation.</a:t>
            </a:r>
            <a:endParaRPr sz="2600">
              <a:latin typeface="Times New Roman"/>
              <a:cs typeface="Times New Roman"/>
            </a:endParaRPr>
          </a:p>
          <a:p>
            <a:pPr marL="286385" marR="21590" indent="-274320" algn="just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Times New Roman"/>
                <a:cs typeface="Times New Roman"/>
              </a:rPr>
              <a:t>A high </a:t>
            </a:r>
            <a:r>
              <a:rPr sz="2600" spc="-5" dirty="0">
                <a:latin typeface="Times New Roman"/>
                <a:cs typeface="Times New Roman"/>
              </a:rPr>
              <a:t>value </a:t>
            </a:r>
            <a:r>
              <a:rPr sz="2600" dirty="0">
                <a:latin typeface="Times New Roman"/>
                <a:cs typeface="Times New Roman"/>
              </a:rPr>
              <a:t>of the </a:t>
            </a:r>
            <a:r>
              <a:rPr sz="2600" spc="-5" dirty="0">
                <a:latin typeface="Times New Roman"/>
                <a:cs typeface="Times New Roman"/>
              </a:rPr>
              <a:t>correlation may </a:t>
            </a:r>
            <a:r>
              <a:rPr sz="2600" dirty="0">
                <a:latin typeface="Times New Roman"/>
                <a:cs typeface="Times New Roman"/>
              </a:rPr>
              <a:t>be </a:t>
            </a:r>
            <a:r>
              <a:rPr sz="2600" spc="5" dirty="0">
                <a:latin typeface="Times New Roman"/>
                <a:cs typeface="Times New Roman"/>
              </a:rPr>
              <a:t>due </a:t>
            </a:r>
            <a:r>
              <a:rPr sz="2600" spc="-5" dirty="0">
                <a:latin typeface="Times New Roman"/>
                <a:cs typeface="Times New Roman"/>
              </a:rPr>
              <a:t>to </a:t>
            </a:r>
            <a:r>
              <a:rPr sz="2600" dirty="0">
                <a:latin typeface="Times New Roman"/>
                <a:cs typeface="Times New Roman"/>
              </a:rPr>
              <a:t>sheet  coincidence ( or pure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chance)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8400" y="304800"/>
            <a:ext cx="4724400" cy="838200"/>
          </a:xfrm>
          <a:custGeom>
            <a:avLst/>
            <a:gdLst/>
            <a:ahLst/>
            <a:cxnLst/>
            <a:rect l="l" t="t" r="r" b="b"/>
            <a:pathLst>
              <a:path w="4724400" h="838200">
                <a:moveTo>
                  <a:pt x="0" y="838200"/>
                </a:moveTo>
                <a:lnTo>
                  <a:pt x="4724400" y="838200"/>
                </a:lnTo>
                <a:lnTo>
                  <a:pt x="47244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12192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4495" y="455421"/>
            <a:ext cx="47123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0530">
              <a:lnSpc>
                <a:spcPct val="100000"/>
              </a:lnSpc>
              <a:spcBef>
                <a:spcPts val="105"/>
              </a:spcBef>
            </a:pPr>
            <a:r>
              <a:rPr sz="3200" spc="-50" dirty="0">
                <a:solidFill>
                  <a:srgbClr val="000000"/>
                </a:solidFill>
                <a:latin typeface="Arial"/>
                <a:cs typeface="Arial"/>
              </a:rPr>
              <a:t>Types 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32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correlation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8200" y="114300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76200" y="495300"/>
                </a:moveTo>
                <a:lnTo>
                  <a:pt x="0" y="495300"/>
                </a:lnTo>
                <a:lnTo>
                  <a:pt x="38100" y="533400"/>
                </a:lnTo>
                <a:lnTo>
                  <a:pt x="76200" y="495300"/>
                </a:lnTo>
                <a:close/>
              </a:path>
              <a:path w="76200" h="533400">
                <a:moveTo>
                  <a:pt x="57150" y="0"/>
                </a:moveTo>
                <a:lnTo>
                  <a:pt x="19050" y="0"/>
                </a:lnTo>
                <a:lnTo>
                  <a:pt x="19050" y="495300"/>
                </a:lnTo>
                <a:lnTo>
                  <a:pt x="57150" y="495300"/>
                </a:lnTo>
                <a:lnTo>
                  <a:pt x="5715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48200" y="114300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0" y="495300"/>
                </a:moveTo>
                <a:lnTo>
                  <a:pt x="19050" y="495300"/>
                </a:lnTo>
                <a:lnTo>
                  <a:pt x="19050" y="0"/>
                </a:lnTo>
                <a:lnTo>
                  <a:pt x="57150" y="0"/>
                </a:lnTo>
                <a:lnTo>
                  <a:pt x="57150" y="495300"/>
                </a:lnTo>
                <a:lnTo>
                  <a:pt x="76200" y="495300"/>
                </a:lnTo>
                <a:lnTo>
                  <a:pt x="38100" y="533400"/>
                </a:lnTo>
                <a:lnTo>
                  <a:pt x="0" y="495300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05000" y="1676400"/>
            <a:ext cx="5715000" cy="1905"/>
          </a:xfrm>
          <a:custGeom>
            <a:avLst/>
            <a:gdLst/>
            <a:ahLst/>
            <a:cxnLst/>
            <a:rect l="l" t="t" r="r" b="b"/>
            <a:pathLst>
              <a:path w="5715000" h="1905">
                <a:moveTo>
                  <a:pt x="0" y="0"/>
                </a:moveTo>
                <a:lnTo>
                  <a:pt x="5715000" y="1650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53564" y="1676400"/>
            <a:ext cx="103505" cy="457200"/>
          </a:xfrm>
          <a:custGeom>
            <a:avLst/>
            <a:gdLst/>
            <a:ahLst/>
            <a:cxnLst/>
            <a:rect l="l" t="t" r="r" b="b"/>
            <a:pathLst>
              <a:path w="103505" h="457200">
                <a:moveTo>
                  <a:pt x="7112" y="361061"/>
                </a:moveTo>
                <a:lnTo>
                  <a:pt x="4064" y="362838"/>
                </a:lnTo>
                <a:lnTo>
                  <a:pt x="1016" y="364489"/>
                </a:lnTo>
                <a:lnTo>
                  <a:pt x="0" y="368426"/>
                </a:lnTo>
                <a:lnTo>
                  <a:pt x="51435" y="457200"/>
                </a:lnTo>
                <a:lnTo>
                  <a:pt x="58844" y="444626"/>
                </a:lnTo>
                <a:lnTo>
                  <a:pt x="45085" y="444626"/>
                </a:lnTo>
                <a:lnTo>
                  <a:pt x="45172" y="420992"/>
                </a:lnTo>
                <a:lnTo>
                  <a:pt x="11049" y="362076"/>
                </a:lnTo>
                <a:lnTo>
                  <a:pt x="7112" y="361061"/>
                </a:lnTo>
                <a:close/>
              </a:path>
              <a:path w="103505" h="457200">
                <a:moveTo>
                  <a:pt x="45172" y="420992"/>
                </a:moveTo>
                <a:lnTo>
                  <a:pt x="45085" y="444626"/>
                </a:lnTo>
                <a:lnTo>
                  <a:pt x="57785" y="444626"/>
                </a:lnTo>
                <a:lnTo>
                  <a:pt x="57796" y="441451"/>
                </a:lnTo>
                <a:lnTo>
                  <a:pt x="45974" y="441451"/>
                </a:lnTo>
                <a:lnTo>
                  <a:pt x="51537" y="431981"/>
                </a:lnTo>
                <a:lnTo>
                  <a:pt x="45172" y="420992"/>
                </a:lnTo>
                <a:close/>
              </a:path>
              <a:path w="103505" h="457200">
                <a:moveTo>
                  <a:pt x="96393" y="361314"/>
                </a:moveTo>
                <a:lnTo>
                  <a:pt x="92456" y="362330"/>
                </a:lnTo>
                <a:lnTo>
                  <a:pt x="57871" y="421199"/>
                </a:lnTo>
                <a:lnTo>
                  <a:pt x="57785" y="444626"/>
                </a:lnTo>
                <a:lnTo>
                  <a:pt x="58844" y="444626"/>
                </a:lnTo>
                <a:lnTo>
                  <a:pt x="101727" y="371855"/>
                </a:lnTo>
                <a:lnTo>
                  <a:pt x="103505" y="368808"/>
                </a:lnTo>
                <a:lnTo>
                  <a:pt x="102489" y="364871"/>
                </a:lnTo>
                <a:lnTo>
                  <a:pt x="96393" y="361314"/>
                </a:lnTo>
                <a:close/>
              </a:path>
              <a:path w="103505" h="457200">
                <a:moveTo>
                  <a:pt x="51537" y="431981"/>
                </a:moveTo>
                <a:lnTo>
                  <a:pt x="45974" y="441451"/>
                </a:lnTo>
                <a:lnTo>
                  <a:pt x="57023" y="441451"/>
                </a:lnTo>
                <a:lnTo>
                  <a:pt x="51537" y="431981"/>
                </a:lnTo>
                <a:close/>
              </a:path>
              <a:path w="103505" h="457200">
                <a:moveTo>
                  <a:pt x="57871" y="421199"/>
                </a:moveTo>
                <a:lnTo>
                  <a:pt x="51537" y="431981"/>
                </a:lnTo>
                <a:lnTo>
                  <a:pt x="57023" y="441451"/>
                </a:lnTo>
                <a:lnTo>
                  <a:pt x="57796" y="441451"/>
                </a:lnTo>
                <a:lnTo>
                  <a:pt x="57871" y="421199"/>
                </a:lnTo>
                <a:close/>
              </a:path>
              <a:path w="103505" h="457200">
                <a:moveTo>
                  <a:pt x="59436" y="0"/>
                </a:moveTo>
                <a:lnTo>
                  <a:pt x="46736" y="0"/>
                </a:lnTo>
                <a:lnTo>
                  <a:pt x="45395" y="361061"/>
                </a:lnTo>
                <a:lnTo>
                  <a:pt x="45292" y="421199"/>
                </a:lnTo>
                <a:lnTo>
                  <a:pt x="51537" y="431981"/>
                </a:lnTo>
                <a:lnTo>
                  <a:pt x="57871" y="421199"/>
                </a:lnTo>
                <a:lnTo>
                  <a:pt x="59436" y="0"/>
                </a:lnTo>
                <a:close/>
              </a:path>
            </a:pathLst>
          </a:custGeom>
          <a:solidFill>
            <a:srgbClr val="AE3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68692" y="1676400"/>
            <a:ext cx="103505" cy="381000"/>
          </a:xfrm>
          <a:custGeom>
            <a:avLst/>
            <a:gdLst/>
            <a:ahLst/>
            <a:cxnLst/>
            <a:rect l="l" t="t" r="r" b="b"/>
            <a:pathLst>
              <a:path w="103504" h="381000">
                <a:moveTo>
                  <a:pt x="7111" y="284734"/>
                </a:moveTo>
                <a:lnTo>
                  <a:pt x="1015" y="288289"/>
                </a:lnTo>
                <a:lnTo>
                  <a:pt x="0" y="292226"/>
                </a:lnTo>
                <a:lnTo>
                  <a:pt x="1777" y="295275"/>
                </a:lnTo>
                <a:lnTo>
                  <a:pt x="51307" y="381000"/>
                </a:lnTo>
                <a:lnTo>
                  <a:pt x="58717" y="368426"/>
                </a:lnTo>
                <a:lnTo>
                  <a:pt x="44957" y="368426"/>
                </a:lnTo>
                <a:lnTo>
                  <a:pt x="45063" y="344823"/>
                </a:lnTo>
                <a:lnTo>
                  <a:pt x="10922" y="285876"/>
                </a:lnTo>
                <a:lnTo>
                  <a:pt x="7111" y="284734"/>
                </a:lnTo>
                <a:close/>
              </a:path>
              <a:path w="103504" h="381000">
                <a:moveTo>
                  <a:pt x="45063" y="344823"/>
                </a:moveTo>
                <a:lnTo>
                  <a:pt x="44957" y="368426"/>
                </a:lnTo>
                <a:lnTo>
                  <a:pt x="57657" y="368426"/>
                </a:lnTo>
                <a:lnTo>
                  <a:pt x="57672" y="365251"/>
                </a:lnTo>
                <a:lnTo>
                  <a:pt x="45847" y="365251"/>
                </a:lnTo>
                <a:lnTo>
                  <a:pt x="51419" y="355796"/>
                </a:lnTo>
                <a:lnTo>
                  <a:pt x="45063" y="344823"/>
                </a:lnTo>
                <a:close/>
              </a:path>
              <a:path w="103504" h="381000">
                <a:moveTo>
                  <a:pt x="96265" y="285114"/>
                </a:moveTo>
                <a:lnTo>
                  <a:pt x="92455" y="286130"/>
                </a:lnTo>
                <a:lnTo>
                  <a:pt x="90677" y="289178"/>
                </a:lnTo>
                <a:lnTo>
                  <a:pt x="57762" y="345032"/>
                </a:lnTo>
                <a:lnTo>
                  <a:pt x="57657" y="368426"/>
                </a:lnTo>
                <a:lnTo>
                  <a:pt x="58717" y="368426"/>
                </a:lnTo>
                <a:lnTo>
                  <a:pt x="101600" y="295655"/>
                </a:lnTo>
                <a:lnTo>
                  <a:pt x="103377" y="292608"/>
                </a:lnTo>
                <a:lnTo>
                  <a:pt x="102361" y="288671"/>
                </a:lnTo>
                <a:lnTo>
                  <a:pt x="96265" y="285114"/>
                </a:lnTo>
                <a:close/>
              </a:path>
              <a:path w="103504" h="381000">
                <a:moveTo>
                  <a:pt x="51419" y="355796"/>
                </a:moveTo>
                <a:lnTo>
                  <a:pt x="45847" y="365251"/>
                </a:lnTo>
                <a:lnTo>
                  <a:pt x="56896" y="365251"/>
                </a:lnTo>
                <a:lnTo>
                  <a:pt x="51419" y="355796"/>
                </a:lnTo>
                <a:close/>
              </a:path>
              <a:path w="103504" h="381000">
                <a:moveTo>
                  <a:pt x="57762" y="345032"/>
                </a:moveTo>
                <a:lnTo>
                  <a:pt x="51419" y="355796"/>
                </a:lnTo>
                <a:lnTo>
                  <a:pt x="56896" y="365251"/>
                </a:lnTo>
                <a:lnTo>
                  <a:pt x="57672" y="365251"/>
                </a:lnTo>
                <a:lnTo>
                  <a:pt x="57762" y="345032"/>
                </a:lnTo>
                <a:close/>
              </a:path>
              <a:path w="103504" h="381000">
                <a:moveTo>
                  <a:pt x="59308" y="0"/>
                </a:moveTo>
                <a:lnTo>
                  <a:pt x="46608" y="0"/>
                </a:lnTo>
                <a:lnTo>
                  <a:pt x="45299" y="292226"/>
                </a:lnTo>
                <a:lnTo>
                  <a:pt x="45184" y="345032"/>
                </a:lnTo>
                <a:lnTo>
                  <a:pt x="51419" y="355796"/>
                </a:lnTo>
                <a:lnTo>
                  <a:pt x="57762" y="345032"/>
                </a:lnTo>
                <a:lnTo>
                  <a:pt x="59308" y="0"/>
                </a:lnTo>
                <a:close/>
              </a:path>
            </a:pathLst>
          </a:custGeom>
          <a:solidFill>
            <a:srgbClr val="AE3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71440" y="1676400"/>
            <a:ext cx="103505" cy="457200"/>
          </a:xfrm>
          <a:custGeom>
            <a:avLst/>
            <a:gdLst/>
            <a:ahLst/>
            <a:cxnLst/>
            <a:rect l="l" t="t" r="r" b="b"/>
            <a:pathLst>
              <a:path w="103504" h="457200">
                <a:moveTo>
                  <a:pt x="7112" y="361061"/>
                </a:moveTo>
                <a:lnTo>
                  <a:pt x="4063" y="362838"/>
                </a:lnTo>
                <a:lnTo>
                  <a:pt x="1016" y="364489"/>
                </a:lnTo>
                <a:lnTo>
                  <a:pt x="0" y="368426"/>
                </a:lnTo>
                <a:lnTo>
                  <a:pt x="51435" y="457200"/>
                </a:lnTo>
                <a:lnTo>
                  <a:pt x="58844" y="444626"/>
                </a:lnTo>
                <a:lnTo>
                  <a:pt x="45085" y="444626"/>
                </a:lnTo>
                <a:lnTo>
                  <a:pt x="45172" y="420992"/>
                </a:lnTo>
                <a:lnTo>
                  <a:pt x="11049" y="362076"/>
                </a:lnTo>
                <a:lnTo>
                  <a:pt x="7112" y="361061"/>
                </a:lnTo>
                <a:close/>
              </a:path>
              <a:path w="103504" h="457200">
                <a:moveTo>
                  <a:pt x="45172" y="420992"/>
                </a:moveTo>
                <a:lnTo>
                  <a:pt x="45085" y="444626"/>
                </a:lnTo>
                <a:lnTo>
                  <a:pt x="57785" y="444626"/>
                </a:lnTo>
                <a:lnTo>
                  <a:pt x="57796" y="441451"/>
                </a:lnTo>
                <a:lnTo>
                  <a:pt x="45974" y="441451"/>
                </a:lnTo>
                <a:lnTo>
                  <a:pt x="51537" y="431981"/>
                </a:lnTo>
                <a:lnTo>
                  <a:pt x="45172" y="420992"/>
                </a:lnTo>
                <a:close/>
              </a:path>
              <a:path w="103504" h="457200">
                <a:moveTo>
                  <a:pt x="96393" y="361314"/>
                </a:moveTo>
                <a:lnTo>
                  <a:pt x="92456" y="362330"/>
                </a:lnTo>
                <a:lnTo>
                  <a:pt x="57871" y="421199"/>
                </a:lnTo>
                <a:lnTo>
                  <a:pt x="57785" y="444626"/>
                </a:lnTo>
                <a:lnTo>
                  <a:pt x="58844" y="444626"/>
                </a:lnTo>
                <a:lnTo>
                  <a:pt x="101726" y="371855"/>
                </a:lnTo>
                <a:lnTo>
                  <a:pt x="103505" y="368808"/>
                </a:lnTo>
                <a:lnTo>
                  <a:pt x="102488" y="364871"/>
                </a:lnTo>
                <a:lnTo>
                  <a:pt x="96393" y="361314"/>
                </a:lnTo>
                <a:close/>
              </a:path>
              <a:path w="103504" h="457200">
                <a:moveTo>
                  <a:pt x="51537" y="431981"/>
                </a:moveTo>
                <a:lnTo>
                  <a:pt x="45974" y="441451"/>
                </a:lnTo>
                <a:lnTo>
                  <a:pt x="57023" y="441451"/>
                </a:lnTo>
                <a:lnTo>
                  <a:pt x="51537" y="431981"/>
                </a:lnTo>
                <a:close/>
              </a:path>
              <a:path w="103504" h="457200">
                <a:moveTo>
                  <a:pt x="57871" y="421199"/>
                </a:moveTo>
                <a:lnTo>
                  <a:pt x="51537" y="431981"/>
                </a:lnTo>
                <a:lnTo>
                  <a:pt x="57023" y="441451"/>
                </a:lnTo>
                <a:lnTo>
                  <a:pt x="57796" y="441451"/>
                </a:lnTo>
                <a:lnTo>
                  <a:pt x="57871" y="421199"/>
                </a:lnTo>
                <a:close/>
              </a:path>
              <a:path w="103504" h="457200">
                <a:moveTo>
                  <a:pt x="59436" y="0"/>
                </a:moveTo>
                <a:lnTo>
                  <a:pt x="46736" y="0"/>
                </a:lnTo>
                <a:lnTo>
                  <a:pt x="45395" y="361061"/>
                </a:lnTo>
                <a:lnTo>
                  <a:pt x="45292" y="421199"/>
                </a:lnTo>
                <a:lnTo>
                  <a:pt x="51537" y="431981"/>
                </a:lnTo>
                <a:lnTo>
                  <a:pt x="57871" y="421199"/>
                </a:lnTo>
                <a:lnTo>
                  <a:pt x="59436" y="0"/>
                </a:lnTo>
                <a:close/>
              </a:path>
            </a:pathLst>
          </a:custGeom>
          <a:solidFill>
            <a:srgbClr val="AE3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6800" y="2133600"/>
            <a:ext cx="2209800" cy="838200"/>
          </a:xfrm>
          <a:custGeom>
            <a:avLst/>
            <a:gdLst/>
            <a:ahLst/>
            <a:cxnLst/>
            <a:rect l="l" t="t" r="r" b="b"/>
            <a:pathLst>
              <a:path w="2209800" h="838200">
                <a:moveTo>
                  <a:pt x="0" y="139700"/>
                </a:moveTo>
                <a:lnTo>
                  <a:pt x="7122" y="95520"/>
                </a:lnTo>
                <a:lnTo>
                  <a:pt x="26954" y="57168"/>
                </a:lnTo>
                <a:lnTo>
                  <a:pt x="57195" y="26936"/>
                </a:lnTo>
                <a:lnTo>
                  <a:pt x="95544" y="7116"/>
                </a:lnTo>
                <a:lnTo>
                  <a:pt x="139700" y="0"/>
                </a:lnTo>
                <a:lnTo>
                  <a:pt x="2070100" y="0"/>
                </a:lnTo>
                <a:lnTo>
                  <a:pt x="2114279" y="7116"/>
                </a:lnTo>
                <a:lnTo>
                  <a:pt x="2152631" y="26936"/>
                </a:lnTo>
                <a:lnTo>
                  <a:pt x="2182863" y="57168"/>
                </a:lnTo>
                <a:lnTo>
                  <a:pt x="2202683" y="95520"/>
                </a:lnTo>
                <a:lnTo>
                  <a:pt x="2209800" y="139700"/>
                </a:lnTo>
                <a:lnTo>
                  <a:pt x="2209800" y="698500"/>
                </a:lnTo>
                <a:lnTo>
                  <a:pt x="2202683" y="742679"/>
                </a:lnTo>
                <a:lnTo>
                  <a:pt x="2182863" y="781031"/>
                </a:lnTo>
                <a:lnTo>
                  <a:pt x="2152631" y="811263"/>
                </a:lnTo>
                <a:lnTo>
                  <a:pt x="2114279" y="831083"/>
                </a:lnTo>
                <a:lnTo>
                  <a:pt x="2070100" y="838200"/>
                </a:lnTo>
                <a:lnTo>
                  <a:pt x="139700" y="838200"/>
                </a:lnTo>
                <a:lnTo>
                  <a:pt x="95544" y="831083"/>
                </a:lnTo>
                <a:lnTo>
                  <a:pt x="57195" y="811263"/>
                </a:lnTo>
                <a:lnTo>
                  <a:pt x="26954" y="781031"/>
                </a:lnTo>
                <a:lnTo>
                  <a:pt x="7122" y="742679"/>
                </a:lnTo>
                <a:lnTo>
                  <a:pt x="0" y="698500"/>
                </a:lnTo>
                <a:lnTo>
                  <a:pt x="0" y="1397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86002" y="2100198"/>
            <a:ext cx="1769110" cy="894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On the basis</a:t>
            </a:r>
            <a:r>
              <a:rPr sz="1900" b="1" spc="-45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of  direction of  change</a:t>
            </a:r>
            <a:endParaRPr sz="19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05200" y="2133600"/>
            <a:ext cx="2514600" cy="838200"/>
          </a:xfrm>
          <a:custGeom>
            <a:avLst/>
            <a:gdLst/>
            <a:ahLst/>
            <a:cxnLst/>
            <a:rect l="l" t="t" r="r" b="b"/>
            <a:pathLst>
              <a:path w="2514600" h="838200">
                <a:moveTo>
                  <a:pt x="0" y="139700"/>
                </a:moveTo>
                <a:lnTo>
                  <a:pt x="7116" y="95520"/>
                </a:lnTo>
                <a:lnTo>
                  <a:pt x="26936" y="57168"/>
                </a:lnTo>
                <a:lnTo>
                  <a:pt x="57168" y="26936"/>
                </a:lnTo>
                <a:lnTo>
                  <a:pt x="95520" y="7116"/>
                </a:lnTo>
                <a:lnTo>
                  <a:pt x="139700" y="0"/>
                </a:lnTo>
                <a:lnTo>
                  <a:pt x="2374900" y="0"/>
                </a:lnTo>
                <a:lnTo>
                  <a:pt x="2419079" y="7116"/>
                </a:lnTo>
                <a:lnTo>
                  <a:pt x="2457431" y="26936"/>
                </a:lnTo>
                <a:lnTo>
                  <a:pt x="2487663" y="57168"/>
                </a:lnTo>
                <a:lnTo>
                  <a:pt x="2507483" y="95520"/>
                </a:lnTo>
                <a:lnTo>
                  <a:pt x="2514600" y="139700"/>
                </a:lnTo>
                <a:lnTo>
                  <a:pt x="2514600" y="698500"/>
                </a:lnTo>
                <a:lnTo>
                  <a:pt x="2507483" y="742679"/>
                </a:lnTo>
                <a:lnTo>
                  <a:pt x="2487663" y="781031"/>
                </a:lnTo>
                <a:lnTo>
                  <a:pt x="2457431" y="811263"/>
                </a:lnTo>
                <a:lnTo>
                  <a:pt x="2419079" y="831083"/>
                </a:lnTo>
                <a:lnTo>
                  <a:pt x="2374900" y="838200"/>
                </a:lnTo>
                <a:lnTo>
                  <a:pt x="139700" y="838200"/>
                </a:lnTo>
                <a:lnTo>
                  <a:pt x="95520" y="831083"/>
                </a:lnTo>
                <a:lnTo>
                  <a:pt x="57168" y="811263"/>
                </a:lnTo>
                <a:lnTo>
                  <a:pt x="26936" y="781031"/>
                </a:lnTo>
                <a:lnTo>
                  <a:pt x="7116" y="742679"/>
                </a:lnTo>
                <a:lnTo>
                  <a:pt x="0" y="698500"/>
                </a:lnTo>
                <a:lnTo>
                  <a:pt x="0" y="1397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66871" y="2260219"/>
            <a:ext cx="2192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717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On </a:t>
            </a:r>
            <a:r>
              <a:rPr sz="1800" b="1" spc="-5" dirty="0">
                <a:latin typeface="Arial"/>
                <a:cs typeface="Arial"/>
              </a:rPr>
              <a:t>the basis </a:t>
            </a:r>
            <a:r>
              <a:rPr sz="1800" b="1" dirty="0">
                <a:latin typeface="Arial"/>
                <a:cs typeface="Arial"/>
              </a:rPr>
              <a:t>of  number of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variables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477000" y="2133600"/>
            <a:ext cx="2286000" cy="838200"/>
          </a:xfrm>
          <a:custGeom>
            <a:avLst/>
            <a:gdLst/>
            <a:ahLst/>
            <a:cxnLst/>
            <a:rect l="l" t="t" r="r" b="b"/>
            <a:pathLst>
              <a:path w="2286000" h="838200">
                <a:moveTo>
                  <a:pt x="0" y="139700"/>
                </a:moveTo>
                <a:lnTo>
                  <a:pt x="7116" y="95520"/>
                </a:lnTo>
                <a:lnTo>
                  <a:pt x="26936" y="57168"/>
                </a:lnTo>
                <a:lnTo>
                  <a:pt x="57168" y="26936"/>
                </a:lnTo>
                <a:lnTo>
                  <a:pt x="95520" y="7116"/>
                </a:lnTo>
                <a:lnTo>
                  <a:pt x="139700" y="0"/>
                </a:lnTo>
                <a:lnTo>
                  <a:pt x="2146300" y="0"/>
                </a:lnTo>
                <a:lnTo>
                  <a:pt x="2190479" y="7116"/>
                </a:lnTo>
                <a:lnTo>
                  <a:pt x="2228831" y="26936"/>
                </a:lnTo>
                <a:lnTo>
                  <a:pt x="2259063" y="57168"/>
                </a:lnTo>
                <a:lnTo>
                  <a:pt x="2278883" y="95520"/>
                </a:lnTo>
                <a:lnTo>
                  <a:pt x="2286000" y="139700"/>
                </a:lnTo>
                <a:lnTo>
                  <a:pt x="2286000" y="698500"/>
                </a:lnTo>
                <a:lnTo>
                  <a:pt x="2278883" y="742679"/>
                </a:lnTo>
                <a:lnTo>
                  <a:pt x="2259063" y="781031"/>
                </a:lnTo>
                <a:lnTo>
                  <a:pt x="2228831" y="811263"/>
                </a:lnTo>
                <a:lnTo>
                  <a:pt x="2190479" y="831083"/>
                </a:lnTo>
                <a:lnTo>
                  <a:pt x="2146300" y="838200"/>
                </a:lnTo>
                <a:lnTo>
                  <a:pt x="139700" y="838200"/>
                </a:lnTo>
                <a:lnTo>
                  <a:pt x="95520" y="831083"/>
                </a:lnTo>
                <a:lnTo>
                  <a:pt x="57168" y="811263"/>
                </a:lnTo>
                <a:lnTo>
                  <a:pt x="26936" y="781031"/>
                </a:lnTo>
                <a:lnTo>
                  <a:pt x="7116" y="742679"/>
                </a:lnTo>
                <a:lnTo>
                  <a:pt x="0" y="698500"/>
                </a:lnTo>
                <a:lnTo>
                  <a:pt x="0" y="1397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782181" y="2260219"/>
            <a:ext cx="1677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79" marR="5080" indent="-24701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On </a:t>
            </a:r>
            <a:r>
              <a:rPr sz="1800" b="1" spc="-5" dirty="0">
                <a:latin typeface="Arial"/>
                <a:cs typeface="Arial"/>
              </a:rPr>
              <a:t>the basis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  proportion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4540" y="3322376"/>
            <a:ext cx="2318385" cy="231330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02235" indent="-90170">
              <a:lnSpc>
                <a:spcPct val="100000"/>
              </a:lnSpc>
              <a:spcBef>
                <a:spcPts val="1305"/>
              </a:spcBef>
              <a:buSzPct val="95000"/>
              <a:buFont typeface="Arial"/>
              <a:buChar char="•"/>
              <a:tabLst>
                <a:tab pos="102870" algn="l"/>
              </a:tabLst>
            </a:pPr>
            <a:r>
              <a:rPr sz="2000" b="1" dirty="0">
                <a:latin typeface="Times New Roman"/>
                <a:cs typeface="Times New Roman"/>
              </a:rPr>
              <a:t>Positive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correlation</a:t>
            </a:r>
            <a:endParaRPr sz="2000">
              <a:latin typeface="Times New Roman"/>
              <a:cs typeface="Times New Roman"/>
            </a:endParaRPr>
          </a:p>
          <a:p>
            <a:pPr marL="102235" indent="-90170">
              <a:lnSpc>
                <a:spcPct val="100000"/>
              </a:lnSpc>
              <a:spcBef>
                <a:spcPts val="1200"/>
              </a:spcBef>
              <a:buSzPct val="95000"/>
              <a:buFont typeface="Arial"/>
              <a:buChar char="•"/>
              <a:tabLst>
                <a:tab pos="102870" algn="l"/>
              </a:tabLst>
            </a:pPr>
            <a:r>
              <a:rPr sz="2000" b="1" dirty="0">
                <a:latin typeface="Times New Roman"/>
                <a:cs typeface="Times New Roman"/>
              </a:rPr>
              <a:t>Negative</a:t>
            </a:r>
            <a:r>
              <a:rPr sz="2000" b="1" spc="-8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correlation</a:t>
            </a:r>
            <a:endParaRPr sz="2000">
              <a:latin typeface="Times New Roman"/>
              <a:cs typeface="Times New Roman"/>
            </a:endParaRPr>
          </a:p>
          <a:p>
            <a:pPr marL="102235" indent="-90170">
              <a:lnSpc>
                <a:spcPct val="100000"/>
              </a:lnSpc>
              <a:spcBef>
                <a:spcPts val="1200"/>
              </a:spcBef>
              <a:buSzPct val="95000"/>
              <a:buFont typeface="Arial"/>
              <a:buChar char="•"/>
              <a:tabLst>
                <a:tab pos="102870" algn="l"/>
              </a:tabLst>
            </a:pPr>
            <a:r>
              <a:rPr sz="2000" b="1" dirty="0">
                <a:latin typeface="Times New Roman"/>
                <a:cs typeface="Times New Roman"/>
              </a:rPr>
              <a:t>Perfectly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Positive</a:t>
            </a:r>
            <a:endParaRPr sz="20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1200"/>
              </a:spcBef>
              <a:buSzPct val="95000"/>
              <a:buFont typeface="Arial"/>
              <a:buChar char="•"/>
              <a:tabLst>
                <a:tab pos="165100" algn="l"/>
              </a:tabLst>
            </a:pPr>
            <a:r>
              <a:rPr sz="2000" b="1" dirty="0">
                <a:latin typeface="Times New Roman"/>
                <a:cs typeface="Times New Roman"/>
              </a:rPr>
              <a:t>Perfectly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Negative</a:t>
            </a:r>
            <a:endParaRPr sz="20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1205"/>
              </a:spcBef>
              <a:buSzPct val="95000"/>
              <a:buFont typeface="Arial"/>
              <a:buChar char="•"/>
              <a:tabLst>
                <a:tab pos="165100" algn="l"/>
              </a:tabLst>
            </a:pPr>
            <a:r>
              <a:rPr sz="2000" b="1" spc="-15" dirty="0">
                <a:latin typeface="Times New Roman"/>
                <a:cs typeface="Times New Roman"/>
              </a:rPr>
              <a:t>Zero</a:t>
            </a:r>
            <a:r>
              <a:rPr sz="2000" b="1" spc="-5" dirty="0">
                <a:latin typeface="Times New Roman"/>
                <a:cs typeface="Times New Roman"/>
              </a:rPr>
              <a:t> Correlation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57400" y="29718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152400" y="304800"/>
                </a:moveTo>
                <a:lnTo>
                  <a:pt x="0" y="304800"/>
                </a:lnTo>
                <a:lnTo>
                  <a:pt x="76200" y="381000"/>
                </a:lnTo>
                <a:lnTo>
                  <a:pt x="152400" y="304800"/>
                </a:lnTo>
                <a:close/>
              </a:path>
              <a:path w="152400" h="381000">
                <a:moveTo>
                  <a:pt x="114300" y="0"/>
                </a:moveTo>
                <a:lnTo>
                  <a:pt x="38100" y="0"/>
                </a:lnTo>
                <a:lnTo>
                  <a:pt x="38100" y="304800"/>
                </a:lnTo>
                <a:lnTo>
                  <a:pt x="114300" y="304800"/>
                </a:lnTo>
                <a:lnTo>
                  <a:pt x="1143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57400" y="29718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152400" y="304800"/>
                </a:moveTo>
                <a:lnTo>
                  <a:pt x="114300" y="304800"/>
                </a:lnTo>
                <a:lnTo>
                  <a:pt x="114300" y="0"/>
                </a:lnTo>
                <a:lnTo>
                  <a:pt x="38100" y="0"/>
                </a:lnTo>
                <a:lnTo>
                  <a:pt x="38100" y="304800"/>
                </a:lnTo>
                <a:lnTo>
                  <a:pt x="0" y="304800"/>
                </a:lnTo>
                <a:lnTo>
                  <a:pt x="76200" y="381000"/>
                </a:lnTo>
                <a:lnTo>
                  <a:pt x="152400" y="304800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508375" y="3302635"/>
            <a:ext cx="2642235" cy="3003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 indent="-99060" algn="just">
              <a:lnSpc>
                <a:spcPct val="100000"/>
              </a:lnSpc>
              <a:spcBef>
                <a:spcPts val="95"/>
              </a:spcBef>
              <a:buSzPct val="95454"/>
              <a:buFont typeface="Arial"/>
              <a:buChar char="•"/>
              <a:tabLst>
                <a:tab pos="111760" algn="l"/>
              </a:tabLst>
            </a:pPr>
            <a:r>
              <a:rPr sz="2200" b="1" spc="-5" dirty="0">
                <a:latin typeface="Arial"/>
                <a:cs typeface="Arial"/>
              </a:rPr>
              <a:t>Simple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correlation</a:t>
            </a:r>
            <a:endParaRPr sz="2200">
              <a:latin typeface="Arial"/>
              <a:cs typeface="Arial"/>
            </a:endParaRPr>
          </a:p>
          <a:p>
            <a:pPr marL="90170" algn="just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(only 2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variables)</a:t>
            </a:r>
            <a:endParaRPr sz="2200">
              <a:latin typeface="Arial"/>
              <a:cs typeface="Arial"/>
            </a:endParaRPr>
          </a:p>
          <a:p>
            <a:pPr marL="111760" indent="-99060" algn="just">
              <a:lnSpc>
                <a:spcPct val="100000"/>
              </a:lnSpc>
              <a:spcBef>
                <a:spcPts val="840"/>
              </a:spcBef>
              <a:buSzPct val="95454"/>
              <a:buFont typeface="Arial"/>
              <a:buChar char="•"/>
              <a:tabLst>
                <a:tab pos="111760" algn="l"/>
              </a:tabLst>
            </a:pPr>
            <a:r>
              <a:rPr sz="2200" b="1" spc="-5" dirty="0">
                <a:latin typeface="Arial"/>
                <a:cs typeface="Arial"/>
              </a:rPr>
              <a:t>Partial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correlation</a:t>
            </a:r>
            <a:endParaRPr sz="2200">
              <a:latin typeface="Arial"/>
              <a:cs typeface="Arial"/>
            </a:endParaRPr>
          </a:p>
          <a:p>
            <a:pPr marL="12700" marR="125730" algn="just">
              <a:lnSpc>
                <a:spcPct val="100000"/>
              </a:lnSpc>
              <a:spcBef>
                <a:spcPts val="480"/>
              </a:spcBef>
            </a:pPr>
            <a:r>
              <a:rPr sz="2200" spc="-10" dirty="0">
                <a:latin typeface="Arial"/>
                <a:cs typeface="Arial"/>
              </a:rPr>
              <a:t>(Effect </a:t>
            </a:r>
            <a:r>
              <a:rPr sz="2200" spc="-5" dirty="0">
                <a:latin typeface="Arial"/>
                <a:cs typeface="Arial"/>
              </a:rPr>
              <a:t>of only two </a:t>
            </a:r>
            <a:r>
              <a:rPr sz="2200" dirty="0">
                <a:latin typeface="Arial"/>
                <a:cs typeface="Arial"/>
              </a:rPr>
              <a:t>is  </a:t>
            </a:r>
            <a:r>
              <a:rPr sz="2200" spc="-5" dirty="0">
                <a:latin typeface="Arial"/>
                <a:cs typeface="Arial"/>
              </a:rPr>
              <a:t>studied while others  are kept constant)</a:t>
            </a:r>
            <a:endParaRPr sz="2200">
              <a:latin typeface="Arial"/>
              <a:cs typeface="Arial"/>
            </a:endParaRPr>
          </a:p>
          <a:p>
            <a:pPr marL="108585" indent="-96520" algn="just">
              <a:lnSpc>
                <a:spcPct val="100000"/>
              </a:lnSpc>
              <a:spcBef>
                <a:spcPts val="819"/>
              </a:spcBef>
              <a:buSzPct val="95348"/>
              <a:buFont typeface="Arial"/>
              <a:buChar char="•"/>
              <a:tabLst>
                <a:tab pos="109220" algn="l"/>
              </a:tabLst>
            </a:pPr>
            <a:r>
              <a:rPr sz="2150" b="1" spc="-5" dirty="0">
                <a:latin typeface="Arial"/>
                <a:cs typeface="Arial"/>
              </a:rPr>
              <a:t>Multiple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b="1" dirty="0">
                <a:latin typeface="Arial"/>
                <a:cs typeface="Arial"/>
              </a:rPr>
              <a:t>correlation</a:t>
            </a:r>
            <a:endParaRPr sz="215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489"/>
              </a:spcBef>
            </a:pPr>
            <a:r>
              <a:rPr sz="2000" dirty="0">
                <a:latin typeface="Arial"/>
                <a:cs typeface="Arial"/>
              </a:rPr>
              <a:t>(More than 2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variables)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24400" y="29718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152400" y="304800"/>
                </a:moveTo>
                <a:lnTo>
                  <a:pt x="0" y="304800"/>
                </a:lnTo>
                <a:lnTo>
                  <a:pt x="76200" y="381000"/>
                </a:lnTo>
                <a:lnTo>
                  <a:pt x="152400" y="304800"/>
                </a:lnTo>
                <a:close/>
              </a:path>
              <a:path w="152400" h="381000">
                <a:moveTo>
                  <a:pt x="114300" y="0"/>
                </a:moveTo>
                <a:lnTo>
                  <a:pt x="38100" y="0"/>
                </a:lnTo>
                <a:lnTo>
                  <a:pt x="38100" y="304800"/>
                </a:lnTo>
                <a:lnTo>
                  <a:pt x="114300" y="304800"/>
                </a:lnTo>
                <a:lnTo>
                  <a:pt x="1143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24400" y="29718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152400" y="304800"/>
                </a:moveTo>
                <a:lnTo>
                  <a:pt x="114300" y="304800"/>
                </a:lnTo>
                <a:lnTo>
                  <a:pt x="114300" y="0"/>
                </a:lnTo>
                <a:lnTo>
                  <a:pt x="38100" y="0"/>
                </a:lnTo>
                <a:lnTo>
                  <a:pt x="38100" y="304800"/>
                </a:lnTo>
                <a:lnTo>
                  <a:pt x="0" y="304800"/>
                </a:lnTo>
                <a:lnTo>
                  <a:pt x="76200" y="381000"/>
                </a:lnTo>
                <a:lnTo>
                  <a:pt x="152400" y="304800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785229" y="3454730"/>
            <a:ext cx="1758950" cy="166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5348"/>
              <a:buFont typeface="Arial"/>
              <a:buChar char="•"/>
              <a:tabLst>
                <a:tab pos="109220" algn="l"/>
              </a:tabLst>
            </a:pPr>
            <a:r>
              <a:rPr sz="2150" b="1" spc="-5" dirty="0">
                <a:latin typeface="Arial"/>
                <a:cs typeface="Arial"/>
              </a:rPr>
              <a:t>Linear  </a:t>
            </a:r>
            <a:r>
              <a:rPr sz="2150" b="1" dirty="0">
                <a:latin typeface="Arial"/>
                <a:cs typeface="Arial"/>
              </a:rPr>
              <a:t>correlation  </a:t>
            </a:r>
            <a:r>
              <a:rPr sz="2150" dirty="0">
                <a:latin typeface="Arial"/>
                <a:cs typeface="Arial"/>
              </a:rPr>
              <a:t>(amount </a:t>
            </a:r>
            <a:r>
              <a:rPr sz="2150" spc="-5" dirty="0">
                <a:latin typeface="Arial"/>
                <a:cs typeface="Arial"/>
              </a:rPr>
              <a:t>of  </a:t>
            </a:r>
            <a:r>
              <a:rPr sz="2150" dirty="0">
                <a:latin typeface="Arial"/>
                <a:cs typeface="Arial"/>
              </a:rPr>
              <a:t>change </a:t>
            </a:r>
            <a:r>
              <a:rPr sz="2150" spc="-5" dirty="0">
                <a:latin typeface="Arial"/>
                <a:cs typeface="Arial"/>
              </a:rPr>
              <a:t>in  </a:t>
            </a:r>
            <a:r>
              <a:rPr sz="2150" dirty="0">
                <a:latin typeface="Arial"/>
                <a:cs typeface="Arial"/>
              </a:rPr>
              <a:t>constant</a:t>
            </a:r>
            <a:r>
              <a:rPr sz="2150" spc="-9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ratio)</a:t>
            </a:r>
            <a:endParaRPr sz="21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85229" y="5421579"/>
            <a:ext cx="1685289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SzPct val="95348"/>
              <a:buFont typeface="Arial"/>
              <a:buChar char="•"/>
              <a:tabLst>
                <a:tab pos="109220" algn="l"/>
              </a:tabLst>
            </a:pPr>
            <a:r>
              <a:rPr sz="2150" b="1" spc="-5" dirty="0">
                <a:latin typeface="Arial"/>
                <a:cs typeface="Arial"/>
              </a:rPr>
              <a:t>Non –</a:t>
            </a:r>
            <a:r>
              <a:rPr sz="2150" b="1" spc="-55" dirty="0">
                <a:latin typeface="Arial"/>
                <a:cs typeface="Arial"/>
              </a:rPr>
              <a:t> </a:t>
            </a:r>
            <a:r>
              <a:rPr sz="2150" b="1" spc="-5" dirty="0">
                <a:latin typeface="Arial"/>
                <a:cs typeface="Arial"/>
              </a:rPr>
              <a:t>linear  </a:t>
            </a:r>
            <a:r>
              <a:rPr sz="2150" b="1" dirty="0">
                <a:latin typeface="Arial"/>
                <a:cs typeface="Arial"/>
              </a:rPr>
              <a:t>correlation</a:t>
            </a:r>
            <a:endParaRPr sz="21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543800" y="29718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152400" y="304800"/>
                </a:moveTo>
                <a:lnTo>
                  <a:pt x="0" y="304800"/>
                </a:lnTo>
                <a:lnTo>
                  <a:pt x="76200" y="381000"/>
                </a:lnTo>
                <a:lnTo>
                  <a:pt x="152400" y="304800"/>
                </a:lnTo>
                <a:close/>
              </a:path>
              <a:path w="152400" h="381000">
                <a:moveTo>
                  <a:pt x="114300" y="0"/>
                </a:moveTo>
                <a:lnTo>
                  <a:pt x="38100" y="0"/>
                </a:lnTo>
                <a:lnTo>
                  <a:pt x="38100" y="304800"/>
                </a:lnTo>
                <a:lnTo>
                  <a:pt x="114300" y="304800"/>
                </a:lnTo>
                <a:lnTo>
                  <a:pt x="1143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43800" y="29718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152400" y="304800"/>
                </a:moveTo>
                <a:lnTo>
                  <a:pt x="114300" y="304800"/>
                </a:lnTo>
                <a:lnTo>
                  <a:pt x="114300" y="0"/>
                </a:lnTo>
                <a:lnTo>
                  <a:pt x="38100" y="0"/>
                </a:lnTo>
                <a:lnTo>
                  <a:pt x="38100" y="304800"/>
                </a:lnTo>
                <a:lnTo>
                  <a:pt x="0" y="304800"/>
                </a:lnTo>
                <a:lnTo>
                  <a:pt x="76200" y="381000"/>
                </a:lnTo>
                <a:lnTo>
                  <a:pt x="152400" y="304800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7450"/>
            <a:ext cx="44938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65" dirty="0"/>
              <a:t>Types </a:t>
            </a:r>
            <a:r>
              <a:rPr sz="4000" spc="-5" dirty="0"/>
              <a:t>of</a:t>
            </a:r>
            <a:r>
              <a:rPr sz="4000" spc="30" dirty="0"/>
              <a:t> </a:t>
            </a:r>
            <a:r>
              <a:rPr sz="4000" spc="-10" dirty="0"/>
              <a:t>Correlation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40739" y="1912061"/>
            <a:ext cx="7642225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Correlation on the basis of direction of change is as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following: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718185" indent="-431800">
              <a:lnSpc>
                <a:spcPct val="100000"/>
              </a:lnSpc>
              <a:buAutoNum type="arabicParenBoth"/>
              <a:tabLst>
                <a:tab pos="718820" algn="l"/>
                <a:tab pos="1852295" algn="l"/>
              </a:tabLst>
            </a:pPr>
            <a:r>
              <a:rPr sz="2400" dirty="0">
                <a:latin typeface="Times New Roman"/>
                <a:cs typeface="Times New Roman"/>
              </a:rPr>
              <a:t>Positive	</a:t>
            </a:r>
            <a:r>
              <a:rPr sz="2400" spc="-5" dirty="0">
                <a:latin typeface="Times New Roman"/>
                <a:cs typeface="Times New Roman"/>
              </a:rPr>
              <a:t>Correlation</a:t>
            </a:r>
            <a:endParaRPr sz="2400">
              <a:latin typeface="Times New Roman"/>
              <a:cs typeface="Times New Roman"/>
            </a:endParaRPr>
          </a:p>
          <a:p>
            <a:pPr marL="718185" indent="-431800">
              <a:lnSpc>
                <a:spcPct val="100000"/>
              </a:lnSpc>
              <a:buAutoNum type="arabicParenBoth"/>
              <a:tabLst>
                <a:tab pos="718820" algn="l"/>
              </a:tabLst>
            </a:pPr>
            <a:r>
              <a:rPr sz="2400" dirty="0">
                <a:latin typeface="Times New Roman"/>
                <a:cs typeface="Times New Roman"/>
              </a:rPr>
              <a:t>Negative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Correlation</a:t>
            </a:r>
            <a:endParaRPr sz="2400">
              <a:latin typeface="Times New Roman"/>
              <a:cs typeface="Times New Roman"/>
            </a:endParaRPr>
          </a:p>
          <a:p>
            <a:pPr marL="718820" indent="-432434">
              <a:lnSpc>
                <a:spcPct val="100000"/>
              </a:lnSpc>
              <a:buAutoNum type="arabicParenBoth"/>
              <a:tabLst>
                <a:tab pos="719455" algn="l"/>
              </a:tabLst>
            </a:pPr>
            <a:r>
              <a:rPr sz="2400" dirty="0">
                <a:latin typeface="Times New Roman"/>
                <a:cs typeface="Times New Roman"/>
              </a:rPr>
              <a:t>Perfectly Positive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Correlation</a:t>
            </a:r>
            <a:endParaRPr sz="2400">
              <a:latin typeface="Times New Roman"/>
              <a:cs typeface="Times New Roman"/>
            </a:endParaRPr>
          </a:p>
          <a:p>
            <a:pPr marL="718185" indent="-431800">
              <a:lnSpc>
                <a:spcPct val="100000"/>
              </a:lnSpc>
              <a:buAutoNum type="arabicParenBoth"/>
              <a:tabLst>
                <a:tab pos="718820" algn="l"/>
              </a:tabLst>
            </a:pPr>
            <a:r>
              <a:rPr sz="2400" dirty="0">
                <a:latin typeface="Times New Roman"/>
                <a:cs typeface="Times New Roman"/>
              </a:rPr>
              <a:t>Perfectly Negative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Correlation</a:t>
            </a:r>
            <a:endParaRPr sz="2400">
              <a:latin typeface="Times New Roman"/>
              <a:cs typeface="Times New Roman"/>
            </a:endParaRPr>
          </a:p>
          <a:p>
            <a:pPr marL="718185" indent="-431800">
              <a:lnSpc>
                <a:spcPct val="100000"/>
              </a:lnSpc>
              <a:buAutoNum type="arabicParenBoth"/>
              <a:tabLst>
                <a:tab pos="718820" algn="l"/>
              </a:tabLst>
            </a:pPr>
            <a:r>
              <a:rPr sz="2400" dirty="0">
                <a:latin typeface="Times New Roman"/>
                <a:cs typeface="Times New Roman"/>
              </a:rPr>
              <a:t>Zero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Correlation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201295"/>
            <a:ext cx="3939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Positive</a:t>
            </a:r>
            <a:r>
              <a:rPr spc="-35" dirty="0"/>
              <a:t> </a:t>
            </a:r>
            <a:r>
              <a:rPr spc="-10" dirty="0"/>
              <a:t>Correlation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64082"/>
            <a:ext cx="7733665" cy="2480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Times New Roman"/>
                <a:cs typeface="Times New Roman"/>
              </a:rPr>
              <a:t>When two </a:t>
            </a:r>
            <a:r>
              <a:rPr sz="2600" spc="-5" dirty="0">
                <a:latin typeface="Times New Roman"/>
                <a:cs typeface="Times New Roman"/>
              </a:rPr>
              <a:t>variables </a:t>
            </a:r>
            <a:r>
              <a:rPr sz="2600" dirty="0">
                <a:latin typeface="Times New Roman"/>
                <a:cs typeface="Times New Roman"/>
              </a:rPr>
              <a:t>move </a:t>
            </a:r>
            <a:r>
              <a:rPr sz="2600" spc="-10" dirty="0">
                <a:latin typeface="Times New Roman"/>
                <a:cs typeface="Times New Roman"/>
              </a:rPr>
              <a:t>in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10" dirty="0">
                <a:latin typeface="Times New Roman"/>
                <a:cs typeface="Times New Roman"/>
              </a:rPr>
              <a:t>same </a:t>
            </a:r>
            <a:r>
              <a:rPr sz="2600" spc="-5" dirty="0">
                <a:latin typeface="Times New Roman"/>
                <a:cs typeface="Times New Roman"/>
              </a:rPr>
              <a:t>direction </a:t>
            </a:r>
            <a:r>
              <a:rPr sz="2600" dirty="0">
                <a:latin typeface="Times New Roman"/>
                <a:cs typeface="Times New Roman"/>
              </a:rPr>
              <a:t>then the  </a:t>
            </a:r>
            <a:r>
              <a:rPr sz="2600" spc="-5" dirty="0">
                <a:latin typeface="Times New Roman"/>
                <a:cs typeface="Times New Roman"/>
              </a:rPr>
              <a:t>correlation </a:t>
            </a:r>
            <a:r>
              <a:rPr sz="2600" dirty="0">
                <a:latin typeface="Times New Roman"/>
                <a:cs typeface="Times New Roman"/>
              </a:rPr>
              <a:t>between these two </a:t>
            </a:r>
            <a:r>
              <a:rPr sz="2600" spc="-5" dirty="0">
                <a:latin typeface="Times New Roman"/>
                <a:cs typeface="Times New Roman"/>
              </a:rPr>
              <a:t>variables </a:t>
            </a:r>
            <a:r>
              <a:rPr sz="2600" dirty="0">
                <a:latin typeface="Times New Roman"/>
                <a:cs typeface="Times New Roman"/>
              </a:rPr>
              <a:t>is </a:t>
            </a:r>
            <a:r>
              <a:rPr sz="2600" spc="-5" dirty="0">
                <a:latin typeface="Times New Roman"/>
                <a:cs typeface="Times New Roman"/>
              </a:rPr>
              <a:t>said </a:t>
            </a:r>
            <a:r>
              <a:rPr sz="2600" dirty="0">
                <a:latin typeface="Times New Roman"/>
                <a:cs typeface="Times New Roman"/>
              </a:rPr>
              <a:t>to be  PositiveCorrelation.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D24717"/>
              </a:buClr>
              <a:buFont typeface="Wingdings 2"/>
              <a:buChar char=""/>
            </a:pPr>
            <a:endParaRPr sz="3200">
              <a:latin typeface="Times New Roman"/>
              <a:cs typeface="Times New Roman"/>
            </a:endParaRPr>
          </a:p>
          <a:p>
            <a:pPr marL="286385" marR="295910" indent="-274320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Times New Roman"/>
                <a:cs typeface="Times New Roman"/>
              </a:rPr>
              <a:t>When the value of </a:t>
            </a:r>
            <a:r>
              <a:rPr sz="2600" spc="5" dirty="0">
                <a:latin typeface="Times New Roman"/>
                <a:cs typeface="Times New Roman"/>
              </a:rPr>
              <a:t>one </a:t>
            </a:r>
            <a:r>
              <a:rPr sz="2600" spc="-5" dirty="0">
                <a:latin typeface="Times New Roman"/>
                <a:cs typeface="Times New Roman"/>
              </a:rPr>
              <a:t>variable increases, the </a:t>
            </a:r>
            <a:r>
              <a:rPr sz="2600" dirty="0">
                <a:latin typeface="Times New Roman"/>
                <a:cs typeface="Times New Roman"/>
              </a:rPr>
              <a:t>value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  other value </a:t>
            </a:r>
            <a:r>
              <a:rPr sz="2600" spc="-5" dirty="0">
                <a:latin typeface="Times New Roman"/>
                <a:cs typeface="Times New Roman"/>
              </a:rPr>
              <a:t>also increases at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same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rate.</a:t>
            </a:r>
            <a:endParaRPr sz="26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6890" y="4137871"/>
          <a:ext cx="6104253" cy="1314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97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72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86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20189">
                <a:tc>
                  <a:txBody>
                    <a:bodyPr/>
                    <a:lstStyle/>
                    <a:p>
                      <a:pPr marL="31750">
                        <a:lnSpc>
                          <a:spcPts val="2875"/>
                        </a:lnSpc>
                      </a:pPr>
                      <a:r>
                        <a:rPr sz="26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For example</a:t>
                      </a:r>
                      <a:r>
                        <a:rPr sz="2600" b="1" u="heavy" spc="-3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: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226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5"/>
                        </a:spcBef>
                        <a:tabLst>
                          <a:tab pos="2774950" algn="l"/>
                        </a:tabLst>
                      </a:pPr>
                      <a:r>
                        <a:rPr sz="2600" spc="-10" dirty="0">
                          <a:latin typeface="Times New Roman"/>
                          <a:cs typeface="Times New Roman"/>
                        </a:rPr>
                        <a:t>Training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Rs.)	: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350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360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370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14859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380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1881">
                <a:tc>
                  <a:txBody>
                    <a:bodyPr/>
                    <a:lstStyle/>
                    <a:p>
                      <a:pPr marL="31750">
                        <a:lnSpc>
                          <a:spcPts val="3065"/>
                        </a:lnSpc>
                        <a:spcBef>
                          <a:spcPts val="155"/>
                        </a:spcBef>
                        <a:tabLst>
                          <a:tab pos="2774950" algn="l"/>
                        </a:tabLst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performance</a:t>
                      </a:r>
                      <a:r>
                        <a:rPr sz="2600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Kg.)	: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3065"/>
                        </a:lnSpc>
                        <a:spcBef>
                          <a:spcPts val="155"/>
                        </a:spcBef>
                      </a:pPr>
                      <a:r>
                        <a:rPr sz="2600" spc="5" dirty="0">
                          <a:latin typeface="Arial"/>
                          <a:cs typeface="Arial"/>
                        </a:rPr>
                        <a:t>30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ts val="3065"/>
                        </a:lnSpc>
                        <a:spcBef>
                          <a:spcPts val="155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40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ts val="3065"/>
                        </a:lnSpc>
                        <a:spcBef>
                          <a:spcPts val="155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50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146685" algn="ctr">
                        <a:lnSpc>
                          <a:spcPts val="3065"/>
                        </a:lnSpc>
                        <a:spcBef>
                          <a:spcPts val="155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60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1433</Words>
  <Application>Microsoft Office PowerPoint</Application>
  <PresentationFormat>On-screen Show (4:3)</PresentationFormat>
  <Paragraphs>213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Correlation Analysis</vt:lpstr>
      <vt:lpstr>Definition of Correlation</vt:lpstr>
      <vt:lpstr>Meaning</vt:lpstr>
      <vt:lpstr>Examples</vt:lpstr>
      <vt:lpstr>Scope of Correlation Analysis</vt:lpstr>
      <vt:lpstr>Scope of correlation analysis</vt:lpstr>
      <vt:lpstr>Types of correlation</vt:lpstr>
      <vt:lpstr>Types of Correlation</vt:lpstr>
      <vt:lpstr>Positive Correlation</vt:lpstr>
      <vt:lpstr>Positive Correlation</vt:lpstr>
      <vt:lpstr>Negative Correlation</vt:lpstr>
      <vt:lpstr>Negative Correlation</vt:lpstr>
      <vt:lpstr>Perfect Positive Correlation</vt:lpstr>
      <vt:lpstr>Perfect Positive Correlation</vt:lpstr>
      <vt:lpstr>Perfectly Negative Correlation</vt:lpstr>
      <vt:lpstr>Perfectly Negative Correlation</vt:lpstr>
      <vt:lpstr>Zero Correlation</vt:lpstr>
      <vt:lpstr>Zero Correlation</vt:lpstr>
      <vt:lpstr>Methods of studying correlation</vt:lpstr>
      <vt:lpstr>Karl Pearson’s Coefficient of Correlation</vt:lpstr>
      <vt:lpstr>Calculating the Co-efficient of Correlation  by Karl Pearson Method</vt:lpstr>
      <vt:lpstr>Example</vt:lpstr>
      <vt:lpstr>Features of coefficient of correlation</vt:lpstr>
      <vt:lpstr>Scatter Diagram</vt:lpstr>
      <vt:lpstr>Scatter Plot ( Scatter diagram or dot  diagram )</vt:lpstr>
      <vt:lpstr>PowerPoint Presentation</vt:lpstr>
      <vt:lpstr>Scatter diagram continue…</vt:lpstr>
      <vt:lpstr>Example</vt:lpstr>
      <vt:lpstr>Standard Error</vt:lpstr>
      <vt:lpstr>Probable Error</vt:lpstr>
      <vt:lpstr>Use of probable error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Analysis</dc:title>
  <dc:creator>hp</dc:creator>
  <cp:lastModifiedBy>user</cp:lastModifiedBy>
  <cp:revision>2</cp:revision>
  <dcterms:created xsi:type="dcterms:W3CDTF">2020-08-02T10:11:47Z</dcterms:created>
  <dcterms:modified xsi:type="dcterms:W3CDTF">2025-10-09T09:06:25Z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2016-10-30T00:00:00Z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2020-08-02T00:00:00Z</vt:filetime>
  </property>
</Properties>
</file>