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D535-19C2-4084-9250-EEFA6C82286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05B5-BA02-4DF3-849F-FBD6C83B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667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D535-19C2-4084-9250-EEFA6C82286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05B5-BA02-4DF3-849F-FBD6C83B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003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D535-19C2-4084-9250-EEFA6C82286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05B5-BA02-4DF3-849F-FBD6C83B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834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D535-19C2-4084-9250-EEFA6C82286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05B5-BA02-4DF3-849F-FBD6C83B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62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D535-19C2-4084-9250-EEFA6C82286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05B5-BA02-4DF3-849F-FBD6C83B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858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D535-19C2-4084-9250-EEFA6C82286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05B5-BA02-4DF3-849F-FBD6C83B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012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D535-19C2-4084-9250-EEFA6C82286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05B5-BA02-4DF3-849F-FBD6C83B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24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D535-19C2-4084-9250-EEFA6C82286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05B5-BA02-4DF3-849F-FBD6C83B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15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D535-19C2-4084-9250-EEFA6C82286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05B5-BA02-4DF3-849F-FBD6C83B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380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D535-19C2-4084-9250-EEFA6C82286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05B5-BA02-4DF3-849F-FBD6C83B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593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FD535-19C2-4084-9250-EEFA6C82286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5405B5-BA02-4DF3-849F-FBD6C83B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95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FD535-19C2-4084-9250-EEFA6C822866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5405B5-BA02-4DF3-849F-FBD6C83B1C8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705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Differentiability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Nazmul</a:t>
            </a:r>
            <a:r>
              <a:rPr lang="en-US" dirty="0"/>
              <a:t> Kader </a:t>
            </a:r>
            <a:r>
              <a:rPr lang="en-US" dirty="0" err="1"/>
              <a:t>Chowdhury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476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352800" y="228600"/>
            <a:ext cx="31904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Introduction to Differentiability</a:t>
            </a:r>
          </a:p>
        </p:txBody>
      </p:sp>
      <p:sp>
        <p:nvSpPr>
          <p:cNvPr id="5" name="Rectangle 4"/>
          <p:cNvSpPr/>
          <p:nvPr/>
        </p:nvSpPr>
        <p:spPr>
          <a:xfrm>
            <a:off x="1295400" y="1143000"/>
            <a:ext cx="64008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/>
              <a:t>Definition:</a:t>
            </a:r>
            <a:br>
              <a:rPr lang="en-US" sz="2400" dirty="0"/>
            </a:br>
            <a:r>
              <a:rPr lang="en-US" sz="2400" dirty="0"/>
              <a:t>A function f(x)  is </a:t>
            </a:r>
            <a:r>
              <a:rPr lang="en-US" sz="2400" i="1" dirty="0"/>
              <a:t>differentiable</a:t>
            </a:r>
            <a:r>
              <a:rPr lang="en-US" sz="2400" dirty="0"/>
              <a:t> at a point x= a if its derivative exists at that point.</a:t>
            </a:r>
          </a:p>
        </p:txBody>
      </p:sp>
      <p:sp>
        <p:nvSpPr>
          <p:cNvPr id="6" name="Rectangle 5"/>
          <p:cNvSpPr/>
          <p:nvPr/>
        </p:nvSpPr>
        <p:spPr>
          <a:xfrm>
            <a:off x="1447800" y="2846614"/>
            <a:ext cx="70866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/>
              <a:t>Geometric meaning:</a:t>
            </a:r>
            <a:br>
              <a:rPr lang="en-US" sz="2000" dirty="0"/>
            </a:br>
            <a:r>
              <a:rPr lang="en-US" sz="2000" dirty="0"/>
              <a:t>The curve has a well-defined, unique tangent line at x = a.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286" y="3703864"/>
            <a:ext cx="4191000" cy="285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/>
              <p:cNvSpPr/>
              <p:nvPr/>
            </p:nvSpPr>
            <p:spPr>
              <a:xfrm>
                <a:off x="5418162" y="3962400"/>
                <a:ext cx="3376886" cy="922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Symbolically: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𝒇</m:t>
                      </m:r>
                      <m:r>
                        <a:rPr lang="en-US" b="1" i="0" smtClean="0">
                          <a:latin typeface="Cambria Math"/>
                        </a:rPr>
                        <m:t>′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𝒉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𝒂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</a:rPr>
                                <m:t>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8162" y="3962400"/>
                <a:ext cx="3376886" cy="922560"/>
              </a:xfrm>
              <a:prstGeom prst="rect">
                <a:avLst/>
              </a:prstGeom>
              <a:blipFill rotWithShape="1">
                <a:blip r:embed="rId3"/>
                <a:stretch>
                  <a:fillRect l="-1625" t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6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71790"/>
            <a:ext cx="47277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Conditions for Differentiability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2059052" y="1295400"/>
            <a:ext cx="5791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A function f(x) is differentiable at x =a if:</a:t>
            </a:r>
          </a:p>
          <a:p>
            <a:endParaRPr lang="en-US" sz="2800" dirty="0"/>
          </a:p>
          <a:p>
            <a:r>
              <a:rPr lang="en-US" sz="2800" b="1" dirty="0"/>
              <a:t>It is defined</a:t>
            </a:r>
            <a:r>
              <a:rPr lang="en-US" sz="2800" dirty="0"/>
              <a:t> at x= a.</a:t>
            </a:r>
          </a:p>
          <a:p>
            <a:endParaRPr lang="en-US" sz="2800" dirty="0"/>
          </a:p>
          <a:p>
            <a:r>
              <a:rPr lang="en-US" sz="2800" b="1" dirty="0"/>
              <a:t>It is continuous</a:t>
            </a:r>
            <a:r>
              <a:rPr lang="en-US" sz="2800" dirty="0"/>
              <a:t> at x=a.</a:t>
            </a:r>
          </a:p>
          <a:p>
            <a:endParaRPr lang="en-US" sz="2800" dirty="0"/>
          </a:p>
          <a:p>
            <a:r>
              <a:rPr lang="en-US" sz="2800" b="1" dirty="0"/>
              <a:t>Left-hand derivative (LHD)</a:t>
            </a:r>
            <a:r>
              <a:rPr lang="en-US" sz="2800" dirty="0"/>
              <a:t> and </a:t>
            </a:r>
            <a:r>
              <a:rPr lang="en-US" sz="2800" b="1" dirty="0"/>
              <a:t>Right-hand derivative (RHD)</a:t>
            </a:r>
            <a:r>
              <a:rPr lang="en-US" sz="2800" dirty="0"/>
              <a:t> both exist.</a:t>
            </a:r>
          </a:p>
          <a:p>
            <a:r>
              <a:rPr lang="en-US" sz="2800" b="1" dirty="0"/>
              <a:t>LHD = RHD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327947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590800" y="228600"/>
            <a:ext cx="429380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/>
              <a:t>Right-Hand Differentiability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/>
              <p:cNvSpPr/>
              <p:nvPr/>
            </p:nvSpPr>
            <p:spPr>
              <a:xfrm>
                <a:off x="2819400" y="1447800"/>
                <a:ext cx="3424655" cy="9225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/>
                  <a:t>Right-hand derivative at x= a is: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/>
                        </a:rPr>
                        <m:t>𝑹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𝒇</m:t>
                          </m:r>
                        </m:e>
                        <m:sup>
                          <m:r>
                            <a:rPr lang="en-US" b="1" i="1" smtClean="0">
                              <a:latin typeface="Cambria Math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/>
                            </a:rPr>
                            <m:t>𝒂</m:t>
                          </m:r>
                        </m:e>
                      </m:d>
                      <m:r>
                        <a:rPr lang="en-US" b="1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a:rPr lang="en-US" b="1" i="0" smtClean="0">
                                  <a:latin typeface="Cambria Math"/>
                                </a:rPr>
                                <m:t>𝐥𝐢𝐦</m:t>
                              </m:r>
                            </m:e>
                            <m:lim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𝒉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→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𝟎</m:t>
                                  </m:r>
                                </m:e>
                              </m:d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/>
                                </a:rPr>
                                <m:t>𝒇</m:t>
                              </m:r>
                              <m:d>
                                <m:d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𝒂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b="1" i="1" smtClean="0">
                                      <a:latin typeface="Cambria Math"/>
                                    </a:rPr>
                                    <m:t>𝒉</m:t>
                                  </m:r>
                                </m:e>
                              </m:d>
                              <m:r>
                                <a:rPr lang="en-US" b="1" i="1" smtClean="0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𝒇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𝒂</m:t>
                              </m:r>
                              <m:r>
                                <a:rPr lang="en-US" b="1" i="1" smtClean="0">
                                  <a:latin typeface="Cambria Math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/>
                                </a:rPr>
                                <m:t>𝒉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Rectangle 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9400" y="1447800"/>
                <a:ext cx="3424655" cy="922560"/>
              </a:xfrm>
              <a:prstGeom prst="rect">
                <a:avLst/>
              </a:prstGeom>
              <a:blipFill rotWithShape="1">
                <a:blip r:embed="rId2"/>
                <a:stretch>
                  <a:fillRect l="-1604" t="-3311" r="-12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36858" y="3244333"/>
                <a:ext cx="4189737" cy="154414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2800" b="1" dirty="0"/>
                  <a:t>LEFT</a:t>
                </a:r>
                <a:r>
                  <a:rPr lang="en-US" sz="2800" b="1" dirty="0" err="1"/>
                  <a:t>-Hand</a:t>
                </a:r>
                <a:r>
                  <a:rPr lang="en-US" sz="2800" b="1" dirty="0"/>
                  <a:t> Differentiability</a:t>
                </a:r>
              </a:p>
              <a:p>
                <a:pPr algn="ctr"/>
                <a:endParaRPr lang="en-US" b="1" dirty="0"/>
              </a:p>
              <a:p>
                <a:pPr algn="ctr"/>
                <a:r>
                  <a:rPr lang="en-US" dirty="0"/>
                  <a:t>left-hand derivative at x= a is:</a:t>
                </a:r>
              </a:p>
              <a:p>
                <a:pPr algn="ctr"/>
                <a:r>
                  <a:rPr lang="en-US" b="1" dirty="0"/>
                  <a:t>L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/>
                          </a:rPr>
                          <m:t>𝒇</m:t>
                        </m:r>
                      </m:e>
                      <m:sup>
                        <m:r>
                          <a:rPr lang="en-US" b="1" i="1" smtClean="0">
                            <a:latin typeface="Cambria Math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/>
                          </a:rPr>
                          <m:t>𝒂</m:t>
                        </m:r>
                      </m:e>
                    </m:d>
                    <m:r>
                      <a:rPr lang="en-US" b="1" i="1" smtClean="0">
                        <a:latin typeface="Cambria Math"/>
                      </a:rPr>
                      <m:t>=</m:t>
                    </m:r>
                    <m:func>
                      <m:func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a:rPr lang="en-US" b="1" i="0" smtClean="0">
                                <a:latin typeface="Cambria Math"/>
                              </a:rPr>
                              <m:t>𝐥𝐢𝐦</m:t>
                            </m:r>
                          </m:e>
                          <m:lim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𝒉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𝟎</m:t>
                                </m:r>
                              </m:e>
                            </m:d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1" i="1" smtClean="0">
                                <a:latin typeface="Cambria Math"/>
                              </a:rPr>
                              <m:t>𝒇</m:t>
                            </m:r>
                            <m:d>
                              <m:d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1" smtClean="0">
                                    <a:latin typeface="Cambria Math"/>
                                  </a:rPr>
                                  <m:t>𝒂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b="1" i="1" smtClean="0">
                                    <a:latin typeface="Cambria Math"/>
                                  </a:rPr>
                                  <m:t>𝒉</m:t>
                                </m:r>
                              </m:e>
                            </m:d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𝒇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(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𝒂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)</m:t>
                            </m:r>
                          </m:num>
                          <m:den>
                            <m:r>
                              <a:rPr lang="en-US" b="1" i="1" smtClean="0">
                                <a:latin typeface="Cambria Math"/>
                              </a:rPr>
                              <m:t>−</m:t>
                            </m:r>
                            <m:r>
                              <a:rPr lang="en-US" b="1" i="1" smtClean="0">
                                <a:latin typeface="Cambria Math"/>
                              </a:rPr>
                              <m:t>𝒉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6858" y="3244333"/>
                <a:ext cx="4189737" cy="1544141"/>
              </a:xfrm>
              <a:prstGeom prst="rect">
                <a:avLst/>
              </a:prstGeom>
              <a:blipFill rotWithShape="1">
                <a:blip r:embed="rId3"/>
                <a:stretch>
                  <a:fillRect l="-2329" t="-3543" r="-3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364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29000" y="157233"/>
            <a:ext cx="1990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Problems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438400" y="840241"/>
                <a:ext cx="4559453" cy="114018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𝑑𝑒𝑓𝑖𝑛𝑒𝑑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𝑎𝑠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r>
                  <a:rPr lang="en-US" dirty="0"/>
                  <a:t>f(x)=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1+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&lt;2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5−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 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≥2</m:t>
                            </m:r>
                          </m:e>
                        </m:eqArr>
                      </m:e>
                    </m:d>
                  </m:oMath>
                </a14:m>
                <a:endParaRPr lang="en-US" b="0" i="1" dirty="0">
                  <a:latin typeface="Cambria Math"/>
                </a:endParaRPr>
              </a:p>
              <a:p>
                <a:r>
                  <a:rPr lang="en-US" i="1" dirty="0">
                    <a:latin typeface="Cambria Math"/>
                  </a:rPr>
                  <a:t>Is this function f(x) differentiable at  </a:t>
                </a:r>
                <a:r>
                  <a:rPr lang="en-US" i="1" dirty="0" err="1">
                    <a:latin typeface="Cambria Math"/>
                  </a:rPr>
                  <a:t>at</a:t>
                </a:r>
                <a:r>
                  <a:rPr lang="en-US" i="1" dirty="0">
                    <a:latin typeface="Cambria Math"/>
                  </a:rPr>
                  <a:t> x=2?</a:t>
                </a:r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8400" y="840241"/>
                <a:ext cx="4559453" cy="1140184"/>
              </a:xfrm>
              <a:prstGeom prst="rect">
                <a:avLst/>
              </a:prstGeom>
              <a:blipFill rotWithShape="1">
                <a:blip r:embed="rId2"/>
                <a:stretch>
                  <a:fillRect l="-1070" t="-3209" r="-1203" b="-74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2286000" y="2514600"/>
                <a:ext cx="4572000" cy="1140184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𝑑𝑒𝑓𝑖𝑛𝑒𝑑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𝑎𝑠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r>
                  <a:rPr lang="en-US" dirty="0"/>
                  <a:t>f(x)=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; 0&lt;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&lt;1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−1 ;1&lt;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≤2</m:t>
                            </m:r>
                          </m:e>
                        </m:eqArr>
                      </m:e>
                    </m:d>
                  </m:oMath>
                </a14:m>
                <a:endParaRPr lang="en-US" b="0" i="1" dirty="0">
                  <a:latin typeface="Cambria Math"/>
                </a:endParaRPr>
              </a:p>
              <a:p>
                <a:r>
                  <a:rPr lang="en-US" i="1" dirty="0">
                    <a:latin typeface="Cambria Math"/>
                  </a:rPr>
                  <a:t>Is this function f(x) differentiable at  </a:t>
                </a:r>
                <a:r>
                  <a:rPr lang="en-US" i="1" dirty="0" err="1">
                    <a:latin typeface="Cambria Math"/>
                  </a:rPr>
                  <a:t>at</a:t>
                </a:r>
                <a:r>
                  <a:rPr lang="en-US" i="1" dirty="0">
                    <a:latin typeface="Cambria Math"/>
                  </a:rPr>
                  <a:t>  x=1?</a:t>
                </a:r>
                <a:endParaRPr lang="en-US" b="0" i="1" dirty="0">
                  <a:latin typeface="Cambria Math"/>
                </a:endParaRP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6000" y="2514600"/>
                <a:ext cx="4572000" cy="1140184"/>
              </a:xfrm>
              <a:prstGeom prst="rect">
                <a:avLst/>
              </a:prstGeom>
              <a:blipFill rotWithShape="1">
                <a:blip r:embed="rId3"/>
                <a:stretch>
                  <a:fillRect l="-1067" t="-3209" r="-2000" b="-6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052518" y="4114800"/>
                <a:ext cx="4796082" cy="15306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Discuss differentiability of </a:t>
                </a:r>
              </a:p>
              <a:p>
                <a:r>
                  <a:rPr lang="en-US" dirty="0"/>
                  <a:t>f(x)=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5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−4;0≤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≤1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/>
                              </a:rPr>
                              <m:t>−3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;1&lt;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&lt;2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3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−4;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≥2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At x =1 and 2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518" y="4114800"/>
                <a:ext cx="4796082" cy="1530612"/>
              </a:xfrm>
              <a:prstGeom prst="rect">
                <a:avLst/>
              </a:prstGeom>
              <a:blipFill rotWithShape="1">
                <a:blip r:embed="rId4"/>
                <a:stretch>
                  <a:fillRect l="-1144" t="-1992" b="-55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3569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2209800" y="914400"/>
                <a:ext cx="4572000" cy="1882503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𝐼𝑓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𝑑𝑒𝑓𝑖𝑛𝑒𝑑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𝑎𝑠</m:t>
                      </m:r>
                      <m:r>
                        <a:rPr lang="en-US" b="0" i="1" smtClean="0">
                          <a:latin typeface="Cambria Math"/>
                        </a:rPr>
                        <m:t>:</m:t>
                      </m:r>
                    </m:oMath>
                  </m:oMathPara>
                </a14:m>
                <a:endParaRPr lang="en-US" b="0" i="1" dirty="0">
                  <a:latin typeface="Cambria Math"/>
                </a:endParaRPr>
              </a:p>
              <a:p>
                <a:endParaRPr lang="en-US" b="0" i="0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/>
                        </a:rPr>
                        <m:t>f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/>
                            </a:rPr>
                            <m:t>x</m:t>
                          </m:r>
                        </m:e>
                      </m:d>
                      <m:r>
                        <a:rPr lang="en-US" sz="2400" b="0" i="0" smtClean="0">
                          <a:latin typeface="Cambria Math"/>
                        </a:rPr>
                        <m:t>=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2400" b="0" i="1" smtClean="0">
                                <a:latin typeface="Cambria Math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−3;  0≤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≤2</m:t>
                            </m:r>
                          </m:e>
                        </m:mr>
                        <m:m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/>
                              </a:rPr>
                              <m:t>−3;    2&lt;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/>
                              </a:rPr>
                              <m:t>≤4</m:t>
                            </m:r>
                          </m:e>
                        </m:mr>
                      </m:m>
                      <m:r>
                        <a:rPr lang="en-US" sz="2400" b="0" i="1" smtClean="0">
                          <a:latin typeface="Cambria Math"/>
                        </a:rPr>
                        <m:t> </m:t>
                      </m:r>
                    </m:oMath>
                  </m:oMathPara>
                </a14:m>
                <a:endParaRPr lang="en-US" sz="2400" b="0" i="1" dirty="0"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𝑠h𝑜𝑤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𝑡h𝑎𝑡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𝑡h𝑒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𝑓𝑢𝑛𝑐𝑡𝑖𝑜𝑛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𝑖𝑠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𝑐𝑜𝑛𝑡𝑖𝑛𝑜𝑢𝑠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𝑏𝑢𝑡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𝑛𝑜𝑡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𝑑𝑖𝑓𝑓𝑒𝑟𝑒𝑛𝑡𝑖𝑎𝑏𝑙𝑒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𝑎𝑡</m:t>
                      </m:r>
                      <m:r>
                        <a:rPr lang="en-US" b="0" i="1" smtClean="0">
                          <a:latin typeface="Cambria Math"/>
                        </a:rPr>
                        <m:t> </m:t>
                      </m:r>
                      <m:r>
                        <a:rPr lang="en-US" b="0" i="1" smtClean="0">
                          <a:latin typeface="Cambria Math"/>
                        </a:rPr>
                        <m:t>𝑥</m:t>
                      </m:r>
                      <m:r>
                        <a:rPr lang="en-US" b="0" i="1" smtClean="0">
                          <a:latin typeface="Cambria Math"/>
                        </a:rPr>
                        <m:t>=2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9800" y="914400"/>
                <a:ext cx="4572000" cy="1882503"/>
              </a:xfrm>
              <a:prstGeom prst="rect">
                <a:avLst/>
              </a:prstGeom>
              <a:blipFill rotWithShape="1">
                <a:blip r:embed="rId2"/>
                <a:stretch>
                  <a:fillRect l="-1200" t="-1942" r="-55467" b="-4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03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239</Words>
  <Application>Microsoft Office PowerPoint</Application>
  <PresentationFormat>On-screen Show (4:3)</PresentationFormat>
  <Paragraphs>37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Cambria Math</vt:lpstr>
      <vt:lpstr>Office Theme</vt:lpstr>
      <vt:lpstr>Differentiability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Differentiability</dc:title>
  <dc:creator>user</dc:creator>
  <cp:lastModifiedBy>Nazmul kader Chowdhury</cp:lastModifiedBy>
  <cp:revision>3</cp:revision>
  <dcterms:created xsi:type="dcterms:W3CDTF">2025-08-09T04:26:23Z</dcterms:created>
  <dcterms:modified xsi:type="dcterms:W3CDTF">2025-08-12T08:27:38Z</dcterms:modified>
</cp:coreProperties>
</file>