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D2D48-60BF-4F92-863F-65AFAB442330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E58A3-28B7-4A15-B515-3B586D1D6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58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9902-5318-4730-B118-245F75D2DE11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31BF-73CC-4504-BCB4-382AC2F14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2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9902-5318-4730-B118-245F75D2DE11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31BF-73CC-4504-BCB4-382AC2F14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2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9902-5318-4730-B118-245F75D2DE11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31BF-73CC-4504-BCB4-382AC2F14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6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9902-5318-4730-B118-245F75D2DE11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31BF-73CC-4504-BCB4-382AC2F14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7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9902-5318-4730-B118-245F75D2DE11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31BF-73CC-4504-BCB4-382AC2F14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4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9902-5318-4730-B118-245F75D2DE11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31BF-73CC-4504-BCB4-382AC2F14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5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9902-5318-4730-B118-245F75D2DE11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31BF-73CC-4504-BCB4-382AC2F14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6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9902-5318-4730-B118-245F75D2DE11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31BF-73CC-4504-BCB4-382AC2F14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1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9902-5318-4730-B118-245F75D2DE11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31BF-73CC-4504-BCB4-382AC2F14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0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9902-5318-4730-B118-245F75D2DE11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31BF-73CC-4504-BCB4-382AC2F14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9902-5318-4730-B118-245F75D2DE11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131BF-73CC-4504-BCB4-382AC2F14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4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C9902-5318-4730-B118-245F75D2DE11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131BF-73CC-4504-BCB4-382AC2F14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9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LEIBNITZ THEOREM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Nazmul</a:t>
            </a:r>
            <a:r>
              <a:rPr lang="en-US" dirty="0"/>
              <a:t> Kader </a:t>
            </a:r>
            <a:r>
              <a:rPr lang="en-US" dirty="0" err="1"/>
              <a:t>Chowdhury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8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43200" y="1371600"/>
                <a:ext cx="2954655" cy="420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𝐷𝑦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endParaRPr lang="en-US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endParaRPr lang="en-US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endParaRPr lang="en-US" b="0" i="1" dirty="0">
                  <a:latin typeface="Cambria Math"/>
                </a:endParaRPr>
              </a:p>
              <a:p>
                <a:r>
                  <a:rPr lang="en-US" i="1" dirty="0">
                    <a:latin typeface="Cambria Math"/>
                  </a:rPr>
                  <a:t>…………………………………………</a:t>
                </a:r>
              </a:p>
              <a:p>
                <a:r>
                  <a:rPr lang="en-US" i="1" dirty="0">
                    <a:latin typeface="Cambria Math"/>
                  </a:rPr>
                  <a:t>………………………………………</a:t>
                </a:r>
              </a:p>
              <a:p>
                <a:endParaRPr lang="en-US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371600"/>
                <a:ext cx="2954655" cy="4202048"/>
              </a:xfrm>
              <a:prstGeom prst="rect">
                <a:avLst/>
              </a:prstGeom>
              <a:blipFill rotWithShape="1">
                <a:blip r:embed="rId2"/>
                <a:stretch>
                  <a:fillRect l="-1649" r="-2887" b="-1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33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17" y="2380166"/>
            <a:ext cx="8638664" cy="947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81400" y="838200"/>
            <a:ext cx="2008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LEIBNITZ THEOREM</a:t>
            </a:r>
          </a:p>
        </p:txBody>
      </p:sp>
    </p:spTree>
    <p:extLst>
      <p:ext uri="{BB962C8B-B14F-4D97-AF65-F5344CB8AC3E}">
        <p14:creationId xmlns:p14="http://schemas.microsoft.com/office/powerpoint/2010/main" val="3477738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447800" y="990600"/>
                <a:ext cx="7053478" cy="1756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 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+2 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endParaRPr lang="en-US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+4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+2)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990600"/>
                <a:ext cx="7053478" cy="1756122"/>
              </a:xfrm>
              <a:prstGeom prst="rect">
                <a:avLst/>
              </a:prstGeom>
              <a:blipFill rotWithShape="1">
                <a:blip r:embed="rId2"/>
                <a:stretch>
                  <a:fillRect l="-778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962400" y="457200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612318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981200" y="914400"/>
                <a:ext cx="5567165" cy="15589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1)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𝑰𝒇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</a:rPr>
                      <m:t>𝒚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𝐭𝐚𝐧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sup>
                        </m:sSup>
                      </m:fName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</m:func>
                    <m:r>
                      <a:rPr lang="en-US" b="1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</a:rPr>
                      <m:t>𝒕𝒉𝒆𝒏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</a:rPr>
                      <m:t>𝒔𝒉𝒐𝒘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</a:rPr>
                      <m:t>𝒕𝒉𝒂𝒕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endParaRPr lang="en-US" b="1" i="1" dirty="0">
                  <a:latin typeface="Cambria Math"/>
                </a:endParaRPr>
              </a:p>
              <a:p>
                <a:endParaRPr lang="en-US" b="1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𝒂</m:t>
                          </m:r>
                        </m:e>
                      </m:d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𝒚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𝒏𝒙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latin typeface="Cambria Math"/>
                        </a:rPr>
                        <m:t>𝒏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e>
                      </m:d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𝒚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i="1" dirty="0">
                  <a:latin typeface="Cambria Math"/>
                </a:endParaRPr>
              </a:p>
              <a:p>
                <a:endParaRPr lang="en-US" b="1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𝒃</m:t>
                          </m:r>
                        </m:e>
                      </m:d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e>
                      </m:d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latin typeface="Cambria Math"/>
                        </a:rPr>
                        <m:t>𝒏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e>
                      </m:d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914400"/>
                <a:ext cx="5567165" cy="1558953"/>
              </a:xfrm>
              <a:prstGeom prst="rect">
                <a:avLst/>
              </a:prstGeom>
              <a:blipFill>
                <a:blip r:embed="rId2"/>
                <a:stretch>
                  <a:fillRect l="-876" t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981200" y="3202578"/>
                <a:ext cx="4953920" cy="1369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2)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𝑰𝒇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</a:rPr>
                      <m:t>𝒚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0" smtClean="0">
                                        <a:latin typeface="Cambria Math"/>
                                      </a:rPr>
                                      <m:t>𝐬𝐢𝐧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</a:rPr>
                      <m:t>𝒔𝒉𝒐𝒘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</a:rPr>
                      <m:t>𝒕𝒉𝒂𝒕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endParaRPr lang="en-US" b="1" i="1" dirty="0">
                  <a:latin typeface="Cambria Math"/>
                </a:endParaRPr>
              </a:p>
              <a:p>
                <a:endParaRPr lang="en-US" b="1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𝒊</m:t>
                          </m:r>
                        </m:e>
                      </m:d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latin typeface="Cambria Math"/>
                        </a:rPr>
                        <m:t>𝒙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1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𝒊𝒊</m:t>
                          </m:r>
                        </m:e>
                      </m:d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𝒙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202578"/>
                <a:ext cx="4953920" cy="1369029"/>
              </a:xfrm>
              <a:prstGeom prst="rect">
                <a:avLst/>
              </a:prstGeom>
              <a:blipFill rotWithShape="1">
                <a:blip r:embed="rId3"/>
                <a:stretch>
                  <a:fillRect l="-984" r="-984" b="-4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510625" y="164812"/>
            <a:ext cx="1789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192248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133600" y="533400"/>
                <a:ext cx="5238678" cy="1006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3)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𝑰𝒇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</a:rPr>
                      <m:t>𝒚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𝒆</m:t>
                        </m:r>
                      </m:e>
                      <m:sup>
                        <m:func>
                          <m:func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0" smtClean="0">
                                    <a:latin typeface="Cambria Math"/>
                                  </a:rPr>
                                  <m:t>𝐚𝐬𝐢𝐧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𝟏</m:t>
                                </m:r>
                              </m:sup>
                            </m:sSup>
                          </m:fName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</m:func>
                      </m:sup>
                    </m:sSup>
                    <m:r>
                      <a:rPr lang="en-US" b="1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</a:rPr>
                      <m:t>𝒔𝒉𝒐𝒘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</a:rPr>
                      <m:t>𝒕𝒉𝒂𝒕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</m:oMath>
                </a14:m>
                <a:endParaRPr lang="en-US" b="1" i="1" dirty="0">
                  <a:latin typeface="Cambria Math"/>
                </a:endParaRPr>
              </a:p>
              <a:p>
                <a:endParaRPr lang="en-US" b="1" i="0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/>
                            </a:rPr>
                            <m:t>𝟏</m:t>
                          </m:r>
                          <m:r>
                            <a:rPr lang="en-US" b="1" i="0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b="1" i="0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</a:rPr>
                            <m:t>𝐲</m:t>
                          </m:r>
                        </m:e>
                        <m:sub>
                          <m:r>
                            <a:rPr lang="en-US" b="1" i="0" smtClean="0">
                              <a:latin typeface="Cambria Math"/>
                            </a:rPr>
                            <m:t>𝐧</m:t>
                          </m:r>
                          <m:r>
                            <a:rPr lang="en-US" b="1" i="0" smtClean="0">
                              <a:latin typeface="Cambria Math"/>
                            </a:rPr>
                            <m:t>+</m:t>
                          </m:r>
                          <m:r>
                            <a:rPr lang="en-US" b="1" i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0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/>
                            </a:rPr>
                            <m:t>𝟐𝐧</m:t>
                          </m:r>
                          <m:r>
                            <a:rPr lang="en-US" b="1" i="0" smtClean="0">
                              <a:latin typeface="Cambria Math"/>
                            </a:rPr>
                            <m:t>+</m:t>
                          </m:r>
                          <m:r>
                            <a:rPr lang="en-US" b="1" i="0" smtClean="0">
                              <a:latin typeface="Cambria Math"/>
                            </a:rPr>
                            <m:t>𝟏</m:t>
                          </m:r>
                        </m:e>
                      </m:d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</a:rPr>
                            <m:t>𝐱𝐲</m:t>
                          </m:r>
                        </m:e>
                        <m:sub>
                          <m:r>
                            <a:rPr lang="en-US" b="1" i="0" smtClean="0">
                              <a:latin typeface="Cambria Math"/>
                            </a:rPr>
                            <m:t>𝐧</m:t>
                          </m:r>
                          <m:r>
                            <a:rPr lang="en-US" b="1" i="0" smtClean="0">
                              <a:latin typeface="Cambria Math"/>
                            </a:rPr>
                            <m:t>+</m:t>
                          </m:r>
                          <m:r>
                            <a:rPr lang="en-US" b="1" i="0" smtClean="0">
                              <a:latin typeface="Cambria Math"/>
                            </a:rPr>
                            <m:t>𝟏</m:t>
                          </m:r>
                          <m:r>
                            <a:rPr lang="en-US" b="1" i="0" smtClean="0"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en-US" b="1" i="0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b="1" i="0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0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𝐚</m:t>
                              </m:r>
                            </m:e>
                            <m:sup>
                              <m:r>
                                <a:rPr lang="en-US" b="1" i="0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/>
                            </a:rPr>
                            <m:t>𝐲</m:t>
                          </m:r>
                        </m:e>
                        <m:sub>
                          <m:r>
                            <a:rPr lang="en-US" b="1" i="0" smtClean="0">
                              <a:latin typeface="Cambria Math"/>
                            </a:rPr>
                            <m:t>𝐧</m:t>
                          </m:r>
                        </m:sub>
                      </m:sSub>
                      <m:r>
                        <a:rPr lang="en-US" b="1" i="0" smtClean="0">
                          <a:latin typeface="Cambria Math"/>
                        </a:rPr>
                        <m:t>=</m:t>
                      </m:r>
                      <m:r>
                        <a:rPr lang="en-US" b="1" i="0" smtClean="0"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33400"/>
                <a:ext cx="5238678" cy="1006494"/>
              </a:xfrm>
              <a:prstGeom prst="rect">
                <a:avLst/>
              </a:prstGeom>
              <a:blipFill rotWithShape="1">
                <a:blip r:embed="rId2"/>
                <a:stretch>
                  <a:fillRect l="-931" r="-931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4636" y="2673927"/>
                <a:ext cx="9237144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𝟒</m:t>
                      </m:r>
                      <m:r>
                        <a:rPr lang="en-US" b="1" i="1" smtClean="0">
                          <a:latin typeface="Cambria Math"/>
                        </a:rPr>
                        <m:t>) </m:t>
                      </m:r>
                      <m:r>
                        <a:rPr lang="en-US" b="1" i="1" smtClean="0">
                          <a:latin typeface="Cambria Math"/>
                        </a:rPr>
                        <m:t>𝑰𝒇</m:t>
                      </m:r>
                      <m:func>
                        <m:func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smtClean="0">
                              <a:latin typeface="Cambria Math"/>
                            </a:rPr>
                            <m:t>𝐥𝐨𝐠</m:t>
                          </m:r>
                        </m:fName>
                        <m:e>
                          <m:r>
                            <a:rPr lang="en-US" b="1" i="1" smtClean="0">
                              <a:latin typeface="Cambria Math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0" smtClean="0">
                                      <a:latin typeface="Cambria Math"/>
                                    </a:rPr>
                                    <m:t>𝐭𝐚𝐧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𝟏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</m:func>
                          <m:r>
                            <a:rPr lang="en-US" b="1" i="1" smtClean="0">
                              <a:latin typeface="Cambria Math"/>
                            </a:rPr>
                            <m:t>𝒕𝒉𝒆𝒏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𝒔𝒉𝒐𝒘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𝒕𝒉𝒂𝒕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𝒏𝒙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6" y="2673927"/>
                <a:ext cx="9237144" cy="404983"/>
              </a:xfrm>
              <a:prstGeom prst="rect">
                <a:avLst/>
              </a:prstGeom>
              <a:blipFill rotWithShape="1">
                <a:blip r:embed="rId3"/>
                <a:stretch>
                  <a:fillRect t="-1515" r="-396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43000" y="3886200"/>
                <a:ext cx="6120586" cy="994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5</a:t>
                </a:r>
                <a:r>
                  <a:rPr lang="en-US" b="1" dirty="0"/>
                  <a:t>)               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𝑰𝒇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latin typeface="Cambria Math"/>
                      </a:rPr>
                      <m:t>𝒚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latin typeface="Cambria Math"/>
                          </a:rPr>
                          <m:t>𝐬𝐢𝐧</m:t>
                        </m:r>
                      </m:fName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𝒎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 .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𝒔𝒊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𝒏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/>
                              </a:rPr>
                              <m:t>𝒙</m:t>
                            </m:r>
                          </m:e>
                        </m:d>
                      </m:e>
                    </m:func>
                  </m:oMath>
                </a14:m>
                <a:endParaRPr lang="en-US" b="1" i="1" dirty="0">
                  <a:latin typeface="Cambria Math"/>
                </a:endParaRPr>
              </a:p>
              <a:p>
                <a:endParaRPr lang="en-US" b="1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𝒔𝒉𝒐𝒘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latin typeface="Cambria Math"/>
                        </a:rPr>
                        <m:t>𝒕𝒉𝒂𝒕</m:t>
                      </m:r>
                      <m:r>
                        <a:rPr lang="en-US" b="1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𝒙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𝒎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886200"/>
                <a:ext cx="6120586" cy="994631"/>
              </a:xfrm>
              <a:prstGeom prst="rect">
                <a:avLst/>
              </a:prstGeom>
              <a:blipFill rotWithShape="1">
                <a:blip r:embed="rId4"/>
                <a:stretch>
                  <a:fillRect l="-896" t="-1840" r="-797" b="-7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139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171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Office Theme</vt:lpstr>
      <vt:lpstr>LEIBNITZ THEOREM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LEIBNITZ THEOREM</dc:title>
  <dc:creator>user</dc:creator>
  <cp:lastModifiedBy>Nazmul kader Chowdhury</cp:lastModifiedBy>
  <cp:revision>7</cp:revision>
  <dcterms:created xsi:type="dcterms:W3CDTF">2025-08-10T07:47:27Z</dcterms:created>
  <dcterms:modified xsi:type="dcterms:W3CDTF">2025-08-12T08:25:53Z</dcterms:modified>
</cp:coreProperties>
</file>