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4" r:id="rId6"/>
    <p:sldId id="265" r:id="rId7"/>
    <p:sldId id="266" r:id="rId8"/>
    <p:sldId id="268" r:id="rId9"/>
    <p:sldId id="267" r:id="rId10"/>
    <p:sldId id="260" r:id="rId11"/>
    <p:sldId id="262" r:id="rId12"/>
    <p:sldId id="263" r:id="rId13"/>
    <p:sldId id="2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526A5-4548-01FF-9FEF-4F7B2BFBF4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813D16-44C4-36F5-ED5C-E46904734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F5DA5-3EAB-7608-554F-07E4D7C1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3503-C869-49EF-A29B-787D3D1705AE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DB9F5-2438-FC2F-5C46-06BC6A7D6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1D81B-7C21-93CB-D749-E62AE2837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8B0-94C3-46EB-A2C3-40F8BC20F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464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10593-2305-0643-2557-FCB051E7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64D8A9-0A51-2237-0C14-86143BEAA4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B43C5D-2D12-F748-F2B2-325314331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3503-C869-49EF-A29B-787D3D1705AE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E4F31-F488-9B35-47C6-78CBB736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2F7C2-4146-267E-D734-673E95C0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8B0-94C3-46EB-A2C3-40F8BC20F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66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502873-D384-C7AF-DAAF-43CF67648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C6462-567D-FB96-D1DE-12D62034A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3EAEC-266D-EFC7-1DB2-262C86142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3503-C869-49EF-A29B-787D3D1705AE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0E27E-907F-AC14-6E59-062321F12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0770D-14B2-71FF-AE1F-76E02431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8B0-94C3-46EB-A2C3-40F8BC20F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02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9F804-C8DC-6B49-B86C-12356FFE6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BD720-1476-E8E9-C52F-3B50BB876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F3C8B-957A-AE87-5BD0-51DB6DD7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3503-C869-49EF-A29B-787D3D1705AE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06FF3-60AD-10DD-BF76-62F3ACCBB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4294F-1FD1-6222-BCCD-3B3DB4F02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8B0-94C3-46EB-A2C3-40F8BC20F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C08AC-7F33-CB98-79A3-35B431C3B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149E9-01E4-AF18-A7F7-BD9687EE82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A7CCE-4C7C-3BEB-1D91-01C9D84A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3503-C869-49EF-A29B-787D3D1705AE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33CAA-FFA8-6C2E-B303-72763C35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D35C7-1A17-7F91-93E0-12E1D6ED9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8B0-94C3-46EB-A2C3-40F8BC20F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67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E40BF-F51E-B2EA-63FF-54BE8734E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4F5C5-828C-0436-8503-F1BE7513B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C8E4F8-1944-CA6C-DB2B-08B60B429C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A7FED-CF6C-028E-9518-502EAAA6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3503-C869-49EF-A29B-787D3D1705AE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9D607-29AB-9146-E291-94566C6E6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410A3-2527-C3A9-357A-F3D363B66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8B0-94C3-46EB-A2C3-40F8BC20F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05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84E65-5B21-4EAB-71CD-CD27139F7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3A862-5573-9DF4-4033-A638272E2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2D9B7-D614-6721-5B9D-5A53AEAFC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6D6D28-6389-F454-312D-18AB758A2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00E719-0FDE-FADA-4DEA-BA7E160BB2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B3B979-C62F-F379-8D42-757C7EE0B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3503-C869-49EF-A29B-787D3D1705AE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CE0A6-E383-A08E-95DE-F1CE4729D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254E4E-62AD-7E07-7891-319E84275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8B0-94C3-46EB-A2C3-40F8BC20F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62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FD6C-3748-D541-BA88-7D4751F5F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B5A44-3FC9-06CA-DB01-CA97EE514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3503-C869-49EF-A29B-787D3D1705AE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F9EF3A-2A46-C9C1-4F1C-BB10762A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8258BF-268D-BE33-01D0-030517CC0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8B0-94C3-46EB-A2C3-40F8BC20F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6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EC59F-A018-4295-2157-1D7AF4BB2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3503-C869-49EF-A29B-787D3D1705AE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60DFF5-1C94-536C-8118-5D87E6FE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DFEA73-FD66-0601-3E92-F21C5FF6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8B0-94C3-46EB-A2C3-40F8BC20F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96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98AA3-B5E9-F4AD-3598-1941FC86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97E8C-32D0-1FF2-DE7A-6EC1079E6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E71B4-E400-8B5D-80F0-155382AA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E0F47-D7A5-12B4-6B8E-EE57CDB0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3503-C869-49EF-A29B-787D3D1705AE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8D64B-35F9-5D11-16F9-DFA9B7D2F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31F98-971E-AD2C-977A-DD15CA1F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8B0-94C3-46EB-A2C3-40F8BC20F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5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CB171-0C18-F270-9F22-FFAD289E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FC13B8-924D-E1A7-B0CC-8B1B24374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F20DB-7A68-B8A1-5FE8-8F5A92D8C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B2CDC-A05B-1AFE-3047-2B3BD426C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23503-C869-49EF-A29B-787D3D1705AE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E612F-86F7-B49C-3494-9F7464477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E35A4-4E1E-CCF8-987E-8FBC6C63A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9C8B0-94C3-46EB-A2C3-40F8BC20F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2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A2B2CD-1E2E-34E9-85A7-42280694F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1C42E-5480-EC9B-0C35-9141E782B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0D975-4358-A1B6-9414-6FD1FC40DD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23503-C869-49EF-A29B-787D3D1705AE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FA663-EFEA-D5C3-00F0-204A945D3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2F765-F577-D835-8C0D-2423AF4C3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9C8B0-94C3-46EB-A2C3-40F8BC20F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786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B1EE1-CA9C-8A46-C46A-66A52DE1E6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Applications of Sets in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BF5B91-2A3B-C9D3-5B8C-1F3E269335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Nazmul Kader Chowdhury</a:t>
            </a:r>
          </a:p>
        </p:txBody>
      </p:sp>
    </p:spTree>
    <p:extLst>
      <p:ext uri="{BB962C8B-B14F-4D97-AF65-F5344CB8AC3E}">
        <p14:creationId xmlns:p14="http://schemas.microsoft.com/office/powerpoint/2010/main" val="4238642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29E440E-CE7F-4E3A-464D-F6A248323960}"/>
              </a:ext>
            </a:extLst>
          </p:cNvPr>
          <p:cNvSpPr txBox="1"/>
          <p:nvPr/>
        </p:nvSpPr>
        <p:spPr>
          <a:xfrm>
            <a:off x="2671713" y="797186"/>
            <a:ext cx="7518661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 survey of 200 customers showed: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120 buy </a:t>
            </a:r>
            <a:r>
              <a:rPr lang="en-US" sz="2800" b="1" dirty="0"/>
              <a:t>organic products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90 buy </a:t>
            </a:r>
            <a:r>
              <a:rPr lang="en-US" sz="2800" b="1" dirty="0"/>
              <a:t>imported items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60 buy </a:t>
            </a:r>
            <a:r>
              <a:rPr lang="en-US" sz="2800" b="1" dirty="0"/>
              <a:t>both</a:t>
            </a:r>
            <a:endParaRPr lang="en-US" sz="2800" dirty="0"/>
          </a:p>
          <a:p>
            <a:r>
              <a:rPr lang="en-US" sz="2800" b="1" dirty="0"/>
              <a:t>Questions:</a:t>
            </a:r>
            <a:br>
              <a:rPr lang="en-US" sz="2800" dirty="0"/>
            </a:br>
            <a:r>
              <a:rPr lang="en-US" sz="2800" dirty="0"/>
              <a:t>a) How many customers buy </a:t>
            </a:r>
            <a:r>
              <a:rPr lang="en-US" sz="2800" b="1" dirty="0"/>
              <a:t>only organic</a:t>
            </a:r>
            <a:r>
              <a:rPr lang="en-US" sz="2800" dirty="0"/>
              <a:t>?</a:t>
            </a:r>
            <a:br>
              <a:rPr lang="en-US" sz="2800" dirty="0"/>
            </a:br>
            <a:r>
              <a:rPr lang="en-US" sz="2800" dirty="0"/>
              <a:t>b) How many buy </a:t>
            </a:r>
            <a:r>
              <a:rPr lang="en-US" sz="2800" b="1" dirty="0"/>
              <a:t>only imported</a:t>
            </a:r>
            <a:r>
              <a:rPr lang="en-US" sz="2800" dirty="0"/>
              <a:t>?</a:t>
            </a:r>
            <a:br>
              <a:rPr lang="en-US" sz="2800" dirty="0"/>
            </a:br>
            <a:r>
              <a:rPr lang="en-US" sz="2800" dirty="0"/>
              <a:t>c) How many buy </a:t>
            </a:r>
            <a:r>
              <a:rPr lang="en-US" sz="2800" b="1" dirty="0"/>
              <a:t>neither</a:t>
            </a:r>
            <a:r>
              <a:rPr lang="en-US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43100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27399B-20DD-C8CA-9AEA-7A96FE65DD77}"/>
              </a:ext>
            </a:extLst>
          </p:cNvPr>
          <p:cNvSpPr txBox="1"/>
          <p:nvPr/>
        </p:nvSpPr>
        <p:spPr>
          <a:xfrm>
            <a:off x="1866507" y="904972"/>
            <a:ext cx="881406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You manage a digital marketing agency.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500 users clicked on your </a:t>
            </a:r>
            <a:r>
              <a:rPr lang="en-US" sz="2400" b="1" dirty="0"/>
              <a:t>Facebook ad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350 users clicked on your </a:t>
            </a:r>
            <a:r>
              <a:rPr lang="en-US" sz="2400" b="1" dirty="0"/>
              <a:t>Instagram ad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200 users clicked on </a:t>
            </a:r>
            <a:r>
              <a:rPr lang="en-US" sz="2400" b="1" dirty="0"/>
              <a:t>both ads</a:t>
            </a:r>
            <a:endParaRPr lang="en-US" sz="2400" dirty="0"/>
          </a:p>
          <a:p>
            <a:r>
              <a:rPr lang="en-US" sz="2400" b="1" dirty="0"/>
              <a:t>Questions:</a:t>
            </a:r>
            <a:br>
              <a:rPr lang="en-US" sz="2400" dirty="0"/>
            </a:br>
            <a:r>
              <a:rPr lang="en-US" sz="2400" dirty="0"/>
              <a:t>a) How many users clicked </a:t>
            </a:r>
            <a:r>
              <a:rPr lang="en-US" sz="2400" b="1" dirty="0"/>
              <a:t>only Facebook</a:t>
            </a:r>
            <a:r>
              <a:rPr lang="en-US" sz="2400" dirty="0"/>
              <a:t> ad?</a:t>
            </a:r>
            <a:br>
              <a:rPr lang="en-US" sz="2400" dirty="0"/>
            </a:br>
            <a:r>
              <a:rPr lang="en-US" sz="2400" dirty="0"/>
              <a:t>b) How many clicked </a:t>
            </a:r>
            <a:r>
              <a:rPr lang="en-US" sz="2400" b="1" dirty="0"/>
              <a:t>only Instagram</a:t>
            </a:r>
            <a:r>
              <a:rPr lang="en-US" sz="2400" dirty="0"/>
              <a:t>?</a:t>
            </a:r>
            <a:br>
              <a:rPr lang="en-US" sz="2400" dirty="0"/>
            </a:br>
            <a:r>
              <a:rPr lang="en-US" sz="2400" dirty="0"/>
              <a:t>c) How many clicked </a:t>
            </a:r>
            <a:r>
              <a:rPr lang="en-US" sz="2400" b="1" dirty="0"/>
              <a:t>at least one</a:t>
            </a:r>
            <a:r>
              <a:rPr lang="en-US" sz="2400" dirty="0"/>
              <a:t> ad?</a:t>
            </a:r>
            <a:br>
              <a:rPr lang="en-US" sz="2400" dirty="0"/>
            </a:br>
            <a:r>
              <a:rPr lang="en-US" sz="2400" dirty="0"/>
              <a:t>d) How many users didn’t click on </a:t>
            </a:r>
            <a:r>
              <a:rPr lang="en-US" sz="2400" b="1" dirty="0"/>
              <a:t>either ad</a:t>
            </a:r>
            <a:r>
              <a:rPr lang="en-US" sz="2400" dirty="0"/>
              <a:t>, if the total audience was 800?</a:t>
            </a:r>
          </a:p>
        </p:txBody>
      </p:sp>
    </p:spTree>
    <p:extLst>
      <p:ext uri="{BB962C8B-B14F-4D97-AF65-F5344CB8AC3E}">
        <p14:creationId xmlns:p14="http://schemas.microsoft.com/office/powerpoint/2010/main" val="3675639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D967F-7862-ABC0-3A66-C04C5F9EF4E4}"/>
              </a:ext>
            </a:extLst>
          </p:cNvPr>
          <p:cNvSpPr txBox="1"/>
          <p:nvPr/>
        </p:nvSpPr>
        <p:spPr>
          <a:xfrm>
            <a:off x="2841396" y="586174"/>
            <a:ext cx="728299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 total of 400 users visited your website: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240 viewed </a:t>
            </a:r>
            <a:r>
              <a:rPr lang="en-US" sz="2400" b="1" dirty="0"/>
              <a:t>smartphones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180 viewed </a:t>
            </a:r>
            <a:r>
              <a:rPr lang="en-US" sz="2400" b="1" dirty="0"/>
              <a:t>laptops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100 viewed </a:t>
            </a:r>
            <a:r>
              <a:rPr lang="en-US" sz="2400" b="1" dirty="0"/>
              <a:t>both</a:t>
            </a:r>
            <a:endParaRPr lang="en-US" sz="2400" dirty="0"/>
          </a:p>
          <a:p>
            <a:r>
              <a:rPr lang="en-US" sz="2400" b="1" dirty="0"/>
              <a:t>Questions:</a:t>
            </a:r>
            <a:br>
              <a:rPr lang="en-US" sz="2400" dirty="0"/>
            </a:br>
            <a:r>
              <a:rPr lang="en-US" sz="2400" dirty="0"/>
              <a:t>a) How many users viewed </a:t>
            </a:r>
            <a:r>
              <a:rPr lang="en-US" sz="2400" b="1" dirty="0"/>
              <a:t>only smartphones</a:t>
            </a:r>
            <a:r>
              <a:rPr lang="en-US" sz="2400" dirty="0"/>
              <a:t>?</a:t>
            </a:r>
            <a:br>
              <a:rPr lang="en-US" sz="2400" dirty="0"/>
            </a:br>
            <a:r>
              <a:rPr lang="en-US" sz="2400" dirty="0"/>
              <a:t>b) How many viewed </a:t>
            </a:r>
            <a:r>
              <a:rPr lang="en-US" sz="2400" b="1" dirty="0"/>
              <a:t>only laptops</a:t>
            </a:r>
            <a:r>
              <a:rPr lang="en-US" sz="2400" dirty="0"/>
              <a:t>?</a:t>
            </a:r>
            <a:br>
              <a:rPr lang="en-US" sz="2400" dirty="0"/>
            </a:br>
            <a:r>
              <a:rPr lang="en-US" sz="2400" dirty="0"/>
              <a:t>c) How many viewed </a:t>
            </a:r>
            <a:r>
              <a:rPr lang="en-US" sz="2400" b="1" dirty="0"/>
              <a:t>at least one</a:t>
            </a:r>
            <a:r>
              <a:rPr lang="en-US" sz="2400" dirty="0"/>
              <a:t> product?</a:t>
            </a:r>
            <a:br>
              <a:rPr lang="en-US" sz="2400" dirty="0"/>
            </a:br>
            <a:r>
              <a:rPr lang="en-US" sz="2400" dirty="0"/>
              <a:t>d) How will you plan separate and joint email campaigns for them?</a:t>
            </a:r>
          </a:p>
        </p:txBody>
      </p:sp>
    </p:spTree>
    <p:extLst>
      <p:ext uri="{BB962C8B-B14F-4D97-AF65-F5344CB8AC3E}">
        <p14:creationId xmlns:p14="http://schemas.microsoft.com/office/powerpoint/2010/main" val="2241231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85195E0-8F0B-BEF6-A7F3-2188E9EB2954}"/>
              </a:ext>
            </a:extLst>
          </p:cNvPr>
          <p:cNvSpPr txBox="1"/>
          <p:nvPr/>
        </p:nvSpPr>
        <p:spPr>
          <a:xfrm>
            <a:off x="2415619" y="575035"/>
            <a:ext cx="753908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400" b="0" i="0" dirty="0">
                <a:solidFill>
                  <a:srgbClr val="444444"/>
                </a:solidFill>
                <a:effectLst/>
                <a:latin typeface="Raleway" panose="020F0502020204030204" pitchFamily="2" charset="0"/>
              </a:rPr>
              <a:t>Suppose that in a town, 800 people are selected. 280 go to work by car only, 220 go to work by bicycle only and 140 use both ways – sometimes go with a car and sometimes with a bicycle.</a:t>
            </a:r>
          </a:p>
          <a:p>
            <a:pPr algn="l" fontAlgn="base"/>
            <a:r>
              <a:rPr lang="en-US" sz="2400" b="0" i="0" dirty="0">
                <a:solidFill>
                  <a:srgbClr val="444444"/>
                </a:solidFill>
                <a:effectLst/>
                <a:latin typeface="Raleway" panose="020F0502020204030204" pitchFamily="2" charset="0"/>
              </a:rPr>
              <a:t>Here are some important questions we will find the answers: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F33BA1-EAFC-568C-FFEB-B56764729D5B}"/>
              </a:ext>
            </a:extLst>
          </p:cNvPr>
          <p:cNvSpPr txBox="1"/>
          <p:nvPr/>
        </p:nvSpPr>
        <p:spPr>
          <a:xfrm>
            <a:off x="2651289" y="3325305"/>
            <a:ext cx="609442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Raleway" pitchFamily="2" charset="0"/>
              </a:rPr>
              <a:t>How many people go to work by car only?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Raleway" pitchFamily="2" charset="0"/>
              </a:rPr>
              <a:t>How many people go to work by bicycle only?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Raleway" pitchFamily="2" charset="0"/>
              </a:rPr>
              <a:t>How many people go by neither car nor bicycle?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Raleway" pitchFamily="2" charset="0"/>
              </a:rPr>
              <a:t>How many people use at least one of both transportation types?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444444"/>
                </a:solidFill>
                <a:effectLst/>
                <a:latin typeface="Raleway" pitchFamily="2" charset="0"/>
              </a:rPr>
              <a:t>How many people use only one of car or bicycle?</a:t>
            </a:r>
          </a:p>
        </p:txBody>
      </p:sp>
    </p:spTree>
    <p:extLst>
      <p:ext uri="{BB962C8B-B14F-4D97-AF65-F5344CB8AC3E}">
        <p14:creationId xmlns:p14="http://schemas.microsoft.com/office/powerpoint/2010/main" val="171979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8795FED-55B4-82DF-8428-47FBBC58C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8675" y="795654"/>
            <a:ext cx="6617617" cy="4830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6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07AAB2-89D5-88CC-6BA0-D9266BC1C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0" y="1343025"/>
            <a:ext cx="57150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330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90EDF3-57DF-AAA2-DF39-CD6F74219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114" y="216816"/>
            <a:ext cx="8333772" cy="651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048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2095589-1690-3B19-378E-D49FF39A04C7}"/>
              </a:ext>
            </a:extLst>
          </p:cNvPr>
          <p:cNvSpPr txBox="1"/>
          <p:nvPr/>
        </p:nvSpPr>
        <p:spPr>
          <a:xfrm>
            <a:off x="1925424" y="498431"/>
            <a:ext cx="849119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Problem:</a:t>
            </a:r>
            <a:br>
              <a:rPr lang="en-US" sz="2800" dirty="0"/>
            </a:br>
            <a:r>
              <a:rPr lang="en-US" sz="2800" dirty="0"/>
              <a:t>Out of 100 customers: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60 bought tea (T)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45 bought coffee (C)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25 bought both</a:t>
            </a:r>
          </a:p>
          <a:p>
            <a:r>
              <a:rPr lang="en-US" sz="2800" b="1" dirty="0"/>
              <a:t>Find:</a:t>
            </a:r>
            <a:br>
              <a:rPr lang="en-US" sz="2800" dirty="0"/>
            </a:br>
            <a:r>
              <a:rPr lang="en-US" sz="2800" dirty="0"/>
              <a:t>a) Number of customers who bought </a:t>
            </a:r>
            <a:r>
              <a:rPr lang="en-US" sz="2800" b="1" dirty="0"/>
              <a:t>only tea</a:t>
            </a:r>
            <a:br>
              <a:rPr lang="en-US" sz="2800" dirty="0"/>
            </a:br>
            <a:r>
              <a:rPr lang="en-US" sz="2800" dirty="0"/>
              <a:t>b) Number who bought </a:t>
            </a:r>
            <a:r>
              <a:rPr lang="en-US" sz="2800" b="1" dirty="0"/>
              <a:t>only coffee</a:t>
            </a:r>
            <a:br>
              <a:rPr lang="en-US" sz="2800" dirty="0"/>
            </a:br>
            <a:r>
              <a:rPr lang="en-US" sz="2800" dirty="0"/>
              <a:t>c) Number who bought </a:t>
            </a:r>
            <a:r>
              <a:rPr lang="en-US" sz="2800" b="1" dirty="0"/>
              <a:t>neither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5403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07A0A6-DCF4-F09C-B8A4-FA1E0D8558C5}"/>
              </a:ext>
            </a:extLst>
          </p:cNvPr>
          <p:cNvSpPr txBox="1"/>
          <p:nvPr/>
        </p:nvSpPr>
        <p:spPr>
          <a:xfrm>
            <a:off x="2085680" y="267821"/>
            <a:ext cx="8613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Number of customers who bought only tea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65D28-0224-3F7D-64E7-97249E746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3397" y="1836272"/>
            <a:ext cx="4307141" cy="277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2395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6B660C-356E-9AF8-60AE-E52E0FFA2B07}"/>
              </a:ext>
            </a:extLst>
          </p:cNvPr>
          <p:cNvSpPr txBox="1"/>
          <p:nvPr/>
        </p:nvSpPr>
        <p:spPr>
          <a:xfrm>
            <a:off x="3000081" y="299005"/>
            <a:ext cx="75579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Number who bought only coffee</a:t>
            </a:r>
            <a:br>
              <a:rPr lang="en-US" sz="1800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9F172-1A23-80EA-FA5D-C6092F3E4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599" y="1767295"/>
            <a:ext cx="3830802" cy="2870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817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02C92E0-753B-1A4D-C667-D32B02561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3841" y="1993670"/>
            <a:ext cx="3304318" cy="22861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E78155-AA7C-EE40-A8E2-10BBD8A8F4C0}"/>
              </a:ext>
            </a:extLst>
          </p:cNvPr>
          <p:cNvSpPr txBox="1"/>
          <p:nvPr/>
        </p:nvSpPr>
        <p:spPr>
          <a:xfrm>
            <a:off x="2498103" y="301657"/>
            <a:ext cx="78009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Number of Students Who bought at least one thing</a:t>
            </a:r>
          </a:p>
        </p:txBody>
      </p:sp>
    </p:spTree>
    <p:extLst>
      <p:ext uri="{BB962C8B-B14F-4D97-AF65-F5344CB8AC3E}">
        <p14:creationId xmlns:p14="http://schemas.microsoft.com/office/powerpoint/2010/main" val="388542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8867FF-7F56-7F2B-FD6D-CB195D686009}"/>
              </a:ext>
            </a:extLst>
          </p:cNvPr>
          <p:cNvSpPr txBox="1"/>
          <p:nvPr/>
        </p:nvSpPr>
        <p:spPr>
          <a:xfrm>
            <a:off x="3499702" y="267820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Number who bought neither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DDA845-5670-7277-DE98-03E7289B164C}"/>
              </a:ext>
            </a:extLst>
          </p:cNvPr>
          <p:cNvSpPr/>
          <p:nvPr/>
        </p:nvSpPr>
        <p:spPr>
          <a:xfrm>
            <a:off x="3016577" y="1602557"/>
            <a:ext cx="5552388" cy="26206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770F5C3-1527-5287-591D-E6E513F1E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3012" y="1937011"/>
            <a:ext cx="3304318" cy="228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302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382</Words>
  <Application>Microsoft Office PowerPoint</Application>
  <PresentationFormat>Widescreen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Raleway</vt:lpstr>
      <vt:lpstr>Office Theme</vt:lpstr>
      <vt:lpstr>Applications of Sets in Business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Applications of Sets in Business</dc:title>
  <dc:creator>Nazmul kader Chowdhury</dc:creator>
  <cp:lastModifiedBy>Nazmul kader Chowdhury</cp:lastModifiedBy>
  <cp:revision>1</cp:revision>
  <dcterms:created xsi:type="dcterms:W3CDTF">2025-08-01T19:22:13Z</dcterms:created>
  <dcterms:modified xsi:type="dcterms:W3CDTF">2025-08-01T19:48:09Z</dcterms:modified>
</cp:coreProperties>
</file>