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1" r:id="rId5"/>
    <p:sldId id="262" r:id="rId6"/>
    <p:sldId id="263" r:id="rId7"/>
    <p:sldId id="264" r:id="rId8"/>
    <p:sldId id="265" r:id="rId9"/>
    <p:sldId id="257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F2B8D-9AD2-2676-94A4-79C35BB8F8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11FACD7-0DFE-A138-C1EA-6EBA54BA52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927B29-4793-B082-A99E-A10039793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E5E664-F9EF-E17F-C68A-5C94333EF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FD2BF-6AF9-E437-A6E3-18DFA0D98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02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A9970-6BD8-CA06-46AA-8576C593D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0AABC5-2C86-95CA-B449-0CE9A4BF5D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0BF58C-7FCB-EF45-558F-C81737AA7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AF682-6713-30C1-BA36-CC460E7DE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C11DA-0863-23A4-EF24-4BA335096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23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A0B4F4-6E55-97EB-950C-565DD647B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18D43E-6F50-AD35-DEFA-A40DF70687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D84A3-A3F2-54C9-4FAA-A6D0E8E29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7E7B0A-F153-F462-9D19-B06B50828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E745D-9B05-8CBA-38BC-C41CAE055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49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D8248-6457-5EB6-CABB-D5194118B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7C23-8776-B492-85A6-8BEC5C909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34469E-D6B6-5512-1082-5D1B8ABBF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8FAB8-11EE-718E-681F-0850D6BCA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3E9FE-D52E-DA42-4BAF-C3FB397B5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813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55A52-0B32-E438-0564-48FB363381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684817-2C72-5DF8-983B-A5D4FD80C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1F323-003B-6FD6-FBBF-0EF3C588D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C3490-B921-567D-ACC2-7EE39FF4B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67C2-8A31-9635-9356-48711E813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260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DA076-E563-48A3-C683-A077F402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BE9D1-C821-3B08-4AA9-A24947D73C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4C2E18-5C91-CFDD-B2FA-43D91FAE25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FF121-C8A6-8FB3-A621-CEECAC9C9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DD6F10-3279-7141-65BF-4AACFE0E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2478B5-A4E4-0916-7F47-16228D15C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582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AA18C-64E5-19E9-E6B8-F5C5540584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7C2802-DE9F-5BDF-BBF5-9BE0DE8106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5D6E26-E705-3404-F28A-3348391AA7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07CF0A-8AE0-299F-2241-0A38E67EA7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7D359F-17D2-7CF3-F0DE-65894C5D04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1CDC89A-BE62-7B40-559C-6CC85DF82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3FE2D-53DF-1BA4-444C-BC0A1709B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E83BFC-113C-A566-EE02-C78F6C715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744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09BAF-3685-130D-0937-3782234DE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8D4A23-B3F4-BBD4-4D84-72A8C985B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A462A0-792F-C1BB-C65E-23B1355FF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3610B3-89EB-84CF-CF45-5C794E8DE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9040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E38CAC-1D87-95BE-3DE3-4C9FE968B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0DA503-B4EA-38C2-8365-31CF352C5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81AA18-1A94-459F-0759-ABBC8A929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08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F9CC-0EE4-D0EB-FB1B-5EF85E560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322A7-FFF4-18C5-70B7-CF322A75D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EBD75-E20B-1338-F72D-E71A10009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4AC8F9-E265-C6C8-5140-3FC811B1A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CBEE7-B8B7-76B3-6079-B41648CD9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1A470-97E4-04AF-FB30-E0363E84F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374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15095-CFED-B0B0-BDD6-69DE837FB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6A9AA0-D51B-9D9B-74A3-1C2205648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1BC89-2243-C659-21E2-C381C73DC5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9F143D-4560-8288-A55C-8CC3B510B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274A-1858-09C0-9DE3-5683F72CB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7F1EB9-3577-D3D5-17AB-F9B8BE82F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525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E5B0A-0E0F-7228-C140-127DE34EB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7D29A-B5CC-86F0-057E-569447A8B6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394744-B312-06A0-ADBF-1B0AD8CE4C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46E9F-8B16-4CFA-8B7C-ED4E5F78C3E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81022-569F-5AB5-88A9-220B39F7E2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FBA717-3D1E-A908-FD18-E1766822C0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72D07-F1E7-4113-9C21-15FACFF8CB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7145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Title 1">
            <a:extLst>
              <a:ext uri="{FF2B5EF4-FFF2-40B4-BE49-F238E27FC236}">
                <a16:creationId xmlns:a16="http://schemas.microsoft.com/office/drawing/2014/main" id="{95EE7A2B-FE54-2490-3763-A8D2EF99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33877" y="1144047"/>
            <a:ext cx="9144000" cy="2387600"/>
          </a:xfrm>
        </p:spPr>
        <p:txBody>
          <a:bodyPr/>
          <a:lstStyle/>
          <a:p>
            <a:r>
              <a:rPr lang="en-US" b="1" dirty="0"/>
              <a:t>Differential Equation and its 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306653-97C3-E853-AD5E-3130E555F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5012" y="3679859"/>
            <a:ext cx="9144000" cy="1655762"/>
          </a:xfrm>
        </p:spPr>
        <p:txBody>
          <a:bodyPr/>
          <a:lstStyle/>
          <a:p>
            <a:r>
              <a:rPr lang="en-US" b="1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281655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D5CFBF5-0631-F5B0-EA80-4B94F3312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897212"/>
            <a:ext cx="8353425" cy="1903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7623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7650741-B4E4-B6A4-0577-A87A82643ACD}"/>
              </a:ext>
            </a:extLst>
          </p:cNvPr>
          <p:cNvSpPr txBox="1"/>
          <p:nvPr/>
        </p:nvSpPr>
        <p:spPr>
          <a:xfrm>
            <a:off x="4637988" y="377072"/>
            <a:ext cx="1887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Equation?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F9172A-7708-B034-834F-23C2A2C28D29}"/>
              </a:ext>
            </a:extLst>
          </p:cNvPr>
          <p:cNvSpPr txBox="1"/>
          <p:nvPr/>
        </p:nvSpPr>
        <p:spPr>
          <a:xfrm>
            <a:off x="2206153" y="1395167"/>
            <a:ext cx="7779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</a:t>
            </a:r>
            <a:r>
              <a:rPr lang="en-US" b="1" dirty="0"/>
              <a:t>equation</a:t>
            </a:r>
            <a:r>
              <a:rPr lang="en-US" dirty="0"/>
              <a:t> is a </a:t>
            </a:r>
            <a:r>
              <a:rPr lang="en-US" b="1" dirty="0"/>
              <a:t>mathematical statement</a:t>
            </a:r>
            <a:r>
              <a:rPr lang="en-US" dirty="0"/>
              <a:t> that shows </a:t>
            </a:r>
            <a:r>
              <a:rPr lang="en-US" b="1" dirty="0"/>
              <a:t>two expressions are equal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always contains an </a:t>
            </a:r>
            <a:r>
              <a:rPr lang="en-US" b="1" dirty="0"/>
              <a:t>equals sign (=)</a:t>
            </a:r>
            <a:r>
              <a:rPr lang="en-US" dirty="0"/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45FEC3-0D25-8502-CB72-DBB58E343A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728" y="2487848"/>
            <a:ext cx="3734124" cy="18823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A71F9B-BA07-2010-E244-25D68AA20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2519" y="2395673"/>
            <a:ext cx="3010161" cy="1882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BFC863-C12E-C3E3-D5A3-EF03C82570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3149" y="4816501"/>
            <a:ext cx="2209992" cy="1691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24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EC6BC6E-ED72-5FFE-9752-1A4EDC9014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800" y="821739"/>
            <a:ext cx="9394750" cy="180457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0BB834-4127-B13B-CA9F-8CEB4C8066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198" y="3132394"/>
            <a:ext cx="9388654" cy="25605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A1800B-A01F-F456-BB35-715CC5E34F4D}"/>
              </a:ext>
            </a:extLst>
          </p:cNvPr>
          <p:cNvSpPr txBox="1"/>
          <p:nvPr/>
        </p:nvSpPr>
        <p:spPr>
          <a:xfrm>
            <a:off x="4886144" y="311965"/>
            <a:ext cx="20006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What is Derivative?</a:t>
            </a:r>
          </a:p>
        </p:txBody>
      </p:sp>
    </p:spTree>
    <p:extLst>
      <p:ext uri="{BB962C8B-B14F-4D97-AF65-F5344CB8AC3E}">
        <p14:creationId xmlns:p14="http://schemas.microsoft.com/office/powerpoint/2010/main" val="1407240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80C5EF-15BE-242E-B361-8EE8CAFB2B28}"/>
              </a:ext>
            </a:extLst>
          </p:cNvPr>
          <p:cNvSpPr txBox="1"/>
          <p:nvPr/>
        </p:nvSpPr>
        <p:spPr>
          <a:xfrm>
            <a:off x="4270342" y="405352"/>
            <a:ext cx="4538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What is Differential Equation?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1AB577-7081-FBC8-942D-8DDDE68C0C71}"/>
              </a:ext>
            </a:extLst>
          </p:cNvPr>
          <p:cNvSpPr txBox="1"/>
          <p:nvPr/>
        </p:nvSpPr>
        <p:spPr>
          <a:xfrm>
            <a:off x="2529191" y="1284051"/>
            <a:ext cx="7877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differential equation</a:t>
            </a:r>
            <a:r>
              <a:rPr lang="en-US" dirty="0"/>
              <a:t> is an </a:t>
            </a:r>
            <a:r>
              <a:rPr lang="en-US" b="1" dirty="0"/>
              <a:t>equation that involves a function and its derivatives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622FCF-36DD-A300-522F-A48CFDC7DD77}"/>
                  </a:ext>
                </a:extLst>
              </p:cNvPr>
              <p:cNvSpPr txBox="1"/>
              <p:nvPr/>
            </p:nvSpPr>
            <p:spPr>
              <a:xfrm>
                <a:off x="861910" y="4336698"/>
                <a:ext cx="4613919" cy="9251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1622FCF-36DD-A300-522F-A48CFDC7DD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910" y="4336698"/>
                <a:ext cx="4613919" cy="9251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70300F-77A6-7BAA-8D0C-944BF12ABBA9}"/>
                  </a:ext>
                </a:extLst>
              </p:cNvPr>
              <p:cNvSpPr txBox="1"/>
              <p:nvPr/>
            </p:nvSpPr>
            <p:spPr>
              <a:xfrm>
                <a:off x="6468058" y="3534497"/>
                <a:ext cx="3109812" cy="5241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/>
                  <a:t>9y = </a:t>
                </a:r>
                <a:r>
                  <a:rPr lang="en-US" dirty="0" err="1"/>
                  <a:t>logx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770300F-77A6-7BAA-8D0C-944BF12ABB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8058" y="3534497"/>
                <a:ext cx="3109812" cy="524182"/>
              </a:xfrm>
              <a:prstGeom prst="rect">
                <a:avLst/>
              </a:prstGeom>
              <a:blipFill>
                <a:blip r:embed="rId3"/>
                <a:stretch>
                  <a:fillRect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EECD6F-BC77-44EE-D765-D395954BE02A}"/>
                  </a:ext>
                </a:extLst>
              </p:cNvPr>
              <p:cNvSpPr txBox="1"/>
              <p:nvPr/>
            </p:nvSpPr>
            <p:spPr>
              <a:xfrm>
                <a:off x="2109888" y="3459318"/>
                <a:ext cx="6094378" cy="555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/>
                  <a:t> = </a:t>
                </a:r>
                <a:r>
                  <a:rPr lang="en-US" b="0" dirty="0" err="1"/>
                  <a:t>cosx</a:t>
                </a:r>
                <a:r>
                  <a:rPr lang="en-US" b="0" dirty="0"/>
                  <a:t>  </a:t>
                </a: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CEECD6F-BC77-44EE-D765-D395954BE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888" y="3459318"/>
                <a:ext cx="6094378" cy="5551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4A98B94-A949-DCAD-A13E-9B655D903C9D}"/>
              </a:ext>
            </a:extLst>
          </p:cNvPr>
          <p:cNvSpPr txBox="1"/>
          <p:nvPr/>
        </p:nvSpPr>
        <p:spPr>
          <a:xfrm>
            <a:off x="2441590" y="2850486"/>
            <a:ext cx="1092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F5FA14-8985-0219-411B-21C87852B356}"/>
              </a:ext>
            </a:extLst>
          </p:cNvPr>
          <p:cNvSpPr txBox="1"/>
          <p:nvPr/>
        </p:nvSpPr>
        <p:spPr>
          <a:xfrm>
            <a:off x="2691116" y="1883412"/>
            <a:ext cx="41445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Derivative? Can you remember it?</a:t>
            </a:r>
          </a:p>
          <a:p>
            <a:r>
              <a:rPr lang="en-US" dirty="0"/>
              <a:t> What is variable? remember</a:t>
            </a:r>
          </a:p>
        </p:txBody>
      </p:sp>
    </p:spTree>
    <p:extLst>
      <p:ext uri="{BB962C8B-B14F-4D97-AF65-F5344CB8AC3E}">
        <p14:creationId xmlns:p14="http://schemas.microsoft.com/office/powerpoint/2010/main" val="281907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6CB815-E5A0-3FD8-2E45-601E08DB43F3}"/>
              </a:ext>
            </a:extLst>
          </p:cNvPr>
          <p:cNvSpPr txBox="1"/>
          <p:nvPr/>
        </p:nvSpPr>
        <p:spPr>
          <a:xfrm>
            <a:off x="3888918" y="419100"/>
            <a:ext cx="4619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Types of Differential Equations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4A9657-6DEE-BFCF-6779-92B74DACFF21}"/>
              </a:ext>
            </a:extLst>
          </p:cNvPr>
          <p:cNvSpPr txBox="1"/>
          <p:nvPr/>
        </p:nvSpPr>
        <p:spPr>
          <a:xfrm>
            <a:off x="2190750" y="1057275"/>
            <a:ext cx="62267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Differential equations are mainly classified into two broad types:</a:t>
            </a:r>
          </a:p>
          <a:p>
            <a:r>
              <a:rPr lang="en-US" b="1" dirty="0"/>
              <a:t>1/ Ordinary Differential Equation (ODE)</a:t>
            </a:r>
          </a:p>
          <a:p>
            <a:r>
              <a:rPr lang="en-US" dirty="0"/>
              <a:t>2/ Partial Differential Equation(PDE)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53D633-1102-86D4-17D7-D3F166FABD42}"/>
              </a:ext>
            </a:extLst>
          </p:cNvPr>
          <p:cNvSpPr/>
          <p:nvPr/>
        </p:nvSpPr>
        <p:spPr>
          <a:xfrm>
            <a:off x="5786438" y="2419946"/>
            <a:ext cx="188595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Differential Equation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4A2D868-7494-6DCB-9AF9-97DD87D16BDD}"/>
              </a:ext>
            </a:extLst>
          </p:cNvPr>
          <p:cNvCxnSpPr>
            <a:cxnSpLocks/>
          </p:cNvCxnSpPr>
          <p:nvPr/>
        </p:nvCxnSpPr>
        <p:spPr>
          <a:xfrm>
            <a:off x="7086600" y="3286125"/>
            <a:ext cx="1019175" cy="105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9C6889-8958-1F7F-66D3-C3272B18D87B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5529263" y="3334346"/>
            <a:ext cx="1200150" cy="10572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D0193ACB-787F-4EF7-6352-3063710301D0}"/>
              </a:ext>
            </a:extLst>
          </p:cNvPr>
          <p:cNvSpPr/>
          <p:nvPr/>
        </p:nvSpPr>
        <p:spPr>
          <a:xfrm>
            <a:off x="7839075" y="4391621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PDE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A754EB-3BA1-3C19-239F-3AAA08D897E8}"/>
              </a:ext>
            </a:extLst>
          </p:cNvPr>
          <p:cNvSpPr/>
          <p:nvPr/>
        </p:nvSpPr>
        <p:spPr>
          <a:xfrm>
            <a:off x="4962525" y="4343400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ODE </a:t>
            </a:r>
          </a:p>
        </p:txBody>
      </p:sp>
    </p:spTree>
    <p:extLst>
      <p:ext uri="{BB962C8B-B14F-4D97-AF65-F5344CB8AC3E}">
        <p14:creationId xmlns:p14="http://schemas.microsoft.com/office/powerpoint/2010/main" val="586911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851D806-9F2F-A5FB-0394-A11BECB5B631}"/>
              </a:ext>
            </a:extLst>
          </p:cNvPr>
          <p:cNvSpPr txBox="1"/>
          <p:nvPr/>
        </p:nvSpPr>
        <p:spPr>
          <a:xfrm>
            <a:off x="1476375" y="609600"/>
            <a:ext cx="1882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ODE?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724C24-3261-FCC5-78BB-5AC2914AE7EC}"/>
              </a:ext>
            </a:extLst>
          </p:cNvPr>
          <p:cNvSpPr txBox="1"/>
          <p:nvPr/>
        </p:nvSpPr>
        <p:spPr>
          <a:xfrm>
            <a:off x="495300" y="1708071"/>
            <a:ext cx="4738220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Ordinary Differential Equations (ODE)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Contains </a:t>
            </a:r>
            <a:r>
              <a:rPr lang="en-US" sz="2000" b="1" dirty="0"/>
              <a:t>one independent variable</a:t>
            </a:r>
            <a:r>
              <a:rPr lang="en-US" sz="2000" dirty="0"/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Derivatives are </a:t>
            </a:r>
            <a:r>
              <a:rPr lang="en-US" sz="2000" b="1" dirty="0"/>
              <a:t>ordinary derivatives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Function depends only on a </a:t>
            </a:r>
            <a:r>
              <a:rPr lang="en-US" sz="2000" b="1" dirty="0"/>
              <a:t>single variable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52BC67-37B4-CEC3-050C-AF9B40300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159" y="3671716"/>
            <a:ext cx="2575783" cy="123454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C3CA6C-F9B7-1742-548F-4F4352F9BEAF}"/>
              </a:ext>
            </a:extLst>
          </p:cNvPr>
          <p:cNvSpPr txBox="1"/>
          <p:nvPr/>
        </p:nvSpPr>
        <p:spPr>
          <a:xfrm>
            <a:off x="8965294" y="466725"/>
            <a:ext cx="1837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is PDE?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D0AAC1-0742-4ABE-C390-1E1B66FD926E}"/>
              </a:ext>
            </a:extLst>
          </p:cNvPr>
          <p:cNvSpPr txBox="1"/>
          <p:nvPr/>
        </p:nvSpPr>
        <p:spPr>
          <a:xfrm>
            <a:off x="7103590" y="1494119"/>
            <a:ext cx="49381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Partial Differential Equations (PDE)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Involves </a:t>
            </a:r>
            <a:r>
              <a:rPr lang="en-US" sz="2000" b="1" dirty="0"/>
              <a:t>two or more independent variables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Uses </a:t>
            </a:r>
            <a:r>
              <a:rPr lang="en-US" sz="2000" b="1" dirty="0"/>
              <a:t>partial derivatives</a:t>
            </a:r>
            <a:r>
              <a:rPr lang="en-US" sz="2000" dirty="0"/>
              <a:t> (denoted by ∂)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Function depends on </a:t>
            </a:r>
            <a:r>
              <a:rPr lang="en-US" sz="2000" b="1" dirty="0"/>
              <a:t>multiple variables</a:t>
            </a:r>
            <a:endParaRPr lang="en-US" sz="20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3C7B42-6D7E-BF5F-120E-1A25FE10FB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590" y="3660286"/>
            <a:ext cx="3939881" cy="1257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4582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C84324F-E1BA-4523-E956-69E4C878182A}"/>
              </a:ext>
            </a:extLst>
          </p:cNvPr>
          <p:cNvSpPr txBox="1"/>
          <p:nvPr/>
        </p:nvSpPr>
        <p:spPr>
          <a:xfrm>
            <a:off x="4314825" y="348734"/>
            <a:ext cx="35623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Degree and Order Of 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0D741C2-FAAB-708A-C805-08C1CC0F2762}"/>
              </a:ext>
            </a:extLst>
          </p:cNvPr>
          <p:cNvSpPr txBox="1"/>
          <p:nvPr/>
        </p:nvSpPr>
        <p:spPr>
          <a:xfrm>
            <a:off x="323850" y="1797784"/>
            <a:ext cx="439102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A. Order of a Differential Equation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order</a:t>
            </a:r>
            <a:r>
              <a:rPr lang="en-US" sz="2000" dirty="0"/>
              <a:t> is the </a:t>
            </a:r>
            <a:r>
              <a:rPr lang="en-US" sz="2000" b="1" dirty="0"/>
              <a:t>highest derivative</a:t>
            </a:r>
            <a:r>
              <a:rPr lang="en-US" sz="2000" dirty="0"/>
              <a:t> present in the equation.</a:t>
            </a:r>
          </a:p>
          <a:p>
            <a:endParaRPr lang="en-US" sz="2000" dirty="0"/>
          </a:p>
          <a:p>
            <a:r>
              <a:rPr lang="en-US" sz="2000" b="1" dirty="0"/>
              <a:t>Example: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7AD87F-6799-BB36-CA5A-46A33A53D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553" y="3670730"/>
            <a:ext cx="4313294" cy="14555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0693E37-C6F9-1E40-3AE0-2298759050C2}"/>
              </a:ext>
            </a:extLst>
          </p:cNvPr>
          <p:cNvSpPr txBox="1"/>
          <p:nvPr/>
        </p:nvSpPr>
        <p:spPr>
          <a:xfrm>
            <a:off x="1467023" y="892089"/>
            <a:ext cx="10523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10E7B-7319-C058-3E96-D3BE954874B8}"/>
              </a:ext>
            </a:extLst>
          </p:cNvPr>
          <p:cNvSpPr txBox="1"/>
          <p:nvPr/>
        </p:nvSpPr>
        <p:spPr>
          <a:xfrm>
            <a:off x="7187729" y="1534133"/>
            <a:ext cx="4080345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degree</a:t>
            </a:r>
            <a:r>
              <a:rPr lang="en-US" sz="2000" dirty="0"/>
              <a:t> is the </a:t>
            </a:r>
            <a:r>
              <a:rPr lang="en-US" sz="2000" b="1" dirty="0"/>
              <a:t>power</a:t>
            </a:r>
            <a:r>
              <a:rPr lang="en-US" sz="2000" dirty="0"/>
              <a:t> of the </a:t>
            </a:r>
            <a:r>
              <a:rPr lang="en-US" sz="2000" b="1" dirty="0"/>
              <a:t>highest derivative</a:t>
            </a:r>
            <a:r>
              <a:rPr lang="en-US" sz="2000" dirty="0"/>
              <a:t>, provided the equation 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Free from radicals (roots), and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Free from fractions involving derivatives</a:t>
            </a:r>
          </a:p>
          <a:p>
            <a:endParaRPr lang="en-US" dirty="0"/>
          </a:p>
          <a:p>
            <a:r>
              <a:rPr lang="en-US" sz="2000" b="1" dirty="0"/>
              <a:t>Example: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F2C780A-57B2-0A60-362C-D4C0EE42FF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372" y="3989824"/>
            <a:ext cx="7331075" cy="2110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435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7464D1D-7F33-09D4-B972-2DAA0C169A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542" y="133585"/>
            <a:ext cx="9278916" cy="329541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24CB39-9C13-4340-CA18-623148422A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756" y="5551352"/>
            <a:ext cx="9655377" cy="124973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04DDAF8-A742-084C-094A-1AA3782F14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4587" y="3429000"/>
            <a:ext cx="6230652" cy="21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34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E90A1A-D6AB-6144-6096-0B232EC1D427}"/>
              </a:ext>
            </a:extLst>
          </p:cNvPr>
          <p:cNvSpPr txBox="1"/>
          <p:nvPr/>
        </p:nvSpPr>
        <p:spPr>
          <a:xfrm>
            <a:off x="4601408" y="233953"/>
            <a:ext cx="4180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Degree and Order Of ODE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59A5E9-9130-E50B-F8CA-90643DECF993}"/>
                  </a:ext>
                </a:extLst>
              </p:cNvPr>
              <p:cNvSpPr txBox="1"/>
              <p:nvPr/>
            </p:nvSpPr>
            <p:spPr>
              <a:xfrm>
                <a:off x="9554432" y="1427636"/>
                <a:ext cx="1743939" cy="8327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𝑠𝑖𝑛𝑥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559A5E9-9130-E50B-F8CA-90643DECF9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4432" y="1427636"/>
                <a:ext cx="1743939" cy="8327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F65EF8-C4D0-F6AA-7C61-419B2D5A62A1}"/>
                  </a:ext>
                </a:extLst>
              </p:cNvPr>
              <p:cNvSpPr txBox="1"/>
              <p:nvPr/>
            </p:nvSpPr>
            <p:spPr>
              <a:xfrm>
                <a:off x="9656275" y="2405373"/>
                <a:ext cx="1273554" cy="6031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1F65EF8-C4D0-F6AA-7C61-419B2D5A62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6275" y="2405373"/>
                <a:ext cx="1273554" cy="60311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8540D-E6A8-2025-6934-37220D339A47}"/>
                  </a:ext>
                </a:extLst>
              </p:cNvPr>
              <p:cNvSpPr txBox="1"/>
              <p:nvPr/>
            </p:nvSpPr>
            <p:spPr>
              <a:xfrm>
                <a:off x="8803284" y="3569828"/>
                <a:ext cx="2930802" cy="4318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+7</m:t>
                    </m:r>
                    <m:f>
                      <m:fPr>
                        <m:ctrlPr>
                          <a:rPr lang="en-US" b="0" i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US" dirty="0"/>
                  <a:t>9y = </a:t>
                </a:r>
                <a:r>
                  <a:rPr lang="en-US" dirty="0" err="1"/>
                  <a:t>logx</a:t>
                </a:r>
                <a:r>
                  <a:rPr lang="en-US" dirty="0"/>
                  <a:t> 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6C8540D-E6A8-2025-6934-37220D339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84" y="3569828"/>
                <a:ext cx="2930802" cy="431849"/>
              </a:xfrm>
              <a:prstGeom prst="rect">
                <a:avLst/>
              </a:prstGeom>
              <a:blipFill>
                <a:blip r:embed="rId4"/>
                <a:stretch>
                  <a:fillRect r="-228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C305DE-1330-16D2-AA0E-D2EF9A0CD745}"/>
                  </a:ext>
                </a:extLst>
              </p:cNvPr>
              <p:cNvSpPr txBox="1"/>
              <p:nvPr/>
            </p:nvSpPr>
            <p:spPr>
              <a:xfrm>
                <a:off x="9408625" y="4487459"/>
                <a:ext cx="1380121" cy="5740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kz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FC305DE-1330-16D2-AA0E-D2EF9A0CD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8625" y="4487459"/>
                <a:ext cx="1380121" cy="57400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737A4E-3267-05C4-6FD5-A5E3E759BC75}"/>
                  </a:ext>
                </a:extLst>
              </p:cNvPr>
              <p:cNvSpPr txBox="1"/>
              <p:nvPr/>
            </p:nvSpPr>
            <p:spPr>
              <a:xfrm>
                <a:off x="8803284" y="5547244"/>
                <a:ext cx="2348785" cy="7398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den>
                    </m:f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b="0" dirty="0"/>
                  <a:t> = </a:t>
                </a:r>
                <a:r>
                  <a:rPr lang="en-US" b="0" dirty="0" err="1"/>
                  <a:t>cosx</a:t>
                </a:r>
                <a:r>
                  <a:rPr lang="en-US" b="0" dirty="0"/>
                  <a:t>  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C737A4E-3267-05C4-6FD5-A5E3E759B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3284" y="5547244"/>
                <a:ext cx="2348785" cy="739818"/>
              </a:xfrm>
              <a:prstGeom prst="rect">
                <a:avLst/>
              </a:prstGeom>
              <a:blipFill>
                <a:blip r:embed="rId6"/>
                <a:stretch>
                  <a:fillRect r="-1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EFC99CCB-9684-4FA2-DFC6-1CE7369C77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4079" y="1210232"/>
            <a:ext cx="4316342" cy="299339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5E1A8BC-62EB-896F-753C-9920610C5E6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39931" y="4656686"/>
            <a:ext cx="5960967" cy="137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83995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277</Words>
  <Application>Microsoft Office PowerPoint</Application>
  <PresentationFormat>Widescreen</PresentationFormat>
  <Paragraphs>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Office Theme</vt:lpstr>
      <vt:lpstr>Differential Equation and its Classification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Differential Equation and its Classification</dc:title>
  <dc:creator>Nazmul kader Chowdhury</dc:creator>
  <cp:lastModifiedBy>Nazmul kader Chowdhury</cp:lastModifiedBy>
  <cp:revision>1</cp:revision>
  <dcterms:created xsi:type="dcterms:W3CDTF">2025-07-20T13:43:41Z</dcterms:created>
  <dcterms:modified xsi:type="dcterms:W3CDTF">2025-07-20T14:10:19Z</dcterms:modified>
</cp:coreProperties>
</file>