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4" r:id="rId5"/>
    <p:sldId id="271" r:id="rId6"/>
    <p:sldId id="275" r:id="rId7"/>
    <p:sldId id="272" r:id="rId8"/>
    <p:sldId id="27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A353E-342F-78CE-4007-82BC9F2B4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8E9E3B-BFE7-EFA7-EF83-BDE0BFBD3A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689F6-89BE-9157-7E75-93B8E2D90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A27EF-2573-445D-9759-A5663455985F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36337-3A62-FA92-C47E-059A01D22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C0602-E9AB-E8CA-7D95-C33596066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28D9-998C-4E7A-9107-1743DFDD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99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6AF3A-D7FC-B16A-4009-A53BB75A4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32244A-144C-1C80-2FC0-BC6E453651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1D48C-364A-B43A-1191-10EE876D6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A27EF-2573-445D-9759-A5663455985F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4C5E4-CDDB-2FDB-01A9-F109BD45E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6F6C2-5760-08A3-0EE7-9902C6FD2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28D9-998C-4E7A-9107-1743DFDD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909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F6A01B-A467-5581-C9B1-324599FC89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5A2407-69BC-36BE-065D-19541CF4D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000E7-7692-65A0-39B9-9708E0062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A27EF-2573-445D-9759-A5663455985F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678AD-D3FB-C226-F3A7-86AA18B28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59DEC-14B7-0340-BC32-1D6E8C779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28D9-998C-4E7A-9107-1743DFDD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977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B7AED-20BF-714C-EFA0-F7440ADD9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9133B-CDDF-B423-7606-D44902D4F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F46E2-5037-A6DD-1721-439A824EB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A27EF-2573-445D-9759-A5663455985F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42CCF-21FE-6D64-7955-A1A8A077A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C9078-70B6-5A6C-6BB7-3DA984381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28D9-998C-4E7A-9107-1743DFDD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95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E9196-DF98-C754-40F8-2BEB93A4C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0B13E-CC0F-12ED-6B54-92D306829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322B9-4322-05CA-7E33-D90253FEF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A27EF-2573-445D-9759-A5663455985F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EC24F-8179-F0A1-D00F-3918CC8D6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E2CF7-F3C5-1E7A-A9E9-23902941E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28D9-998C-4E7A-9107-1743DFDD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6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A9511-288F-7C77-EF48-D1BD138F8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C709C-1B48-3C49-6924-F200FF644F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AC997-C3D5-1D7A-733A-683ECBDDB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8B10F-A87A-1FBB-BBD9-4F2EDC264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A27EF-2573-445D-9759-A5663455985F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1DA8FD-5A48-B7B0-D74E-7FC1ABD77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A10C9F-7DE2-02C3-0FC4-44A48893A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28D9-998C-4E7A-9107-1743DFDD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79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39B1A-95FC-B0DF-183A-55996116E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0C136-04B5-E672-0CD2-A83EAE36A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9F2B4F-FBC4-A7D5-9B34-06A0ECFAB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CBA3B7-33F5-A9D1-675D-70651A63F3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6953DD-6ADA-8C6C-8E47-E13D411991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81F919-167E-C3B8-FC5D-41D3491DE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A27EF-2573-445D-9759-A5663455985F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92FEF9-4814-4EDE-8E29-E6189F1A7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115E80-42FB-2847-5D8E-7F7E88864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28D9-998C-4E7A-9107-1743DFDD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171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83E4C-6760-DA0E-1438-8A82E1255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363E03-CE3C-146C-AB73-92AE6CB49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A27EF-2573-445D-9759-A5663455985F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DEAA68-C2E9-3218-37FF-6250C3E22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5E64C1-70EE-CD31-B13C-284DE677E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28D9-998C-4E7A-9107-1743DFDD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243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C1850B-BEF5-8589-7AAB-BC8084295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A27EF-2573-445D-9759-A5663455985F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03BBE0-AE96-2734-4588-5FDA44E30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12BE0B-EA19-73C3-72F2-37343D2ED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28D9-998C-4E7A-9107-1743DFDD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551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534B0-EC65-3217-E7C7-965B48A80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44512-7686-375C-E447-1A494F06B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5E3190-CCA2-AADD-6452-693826368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DD8E72-D4DB-8066-E8F1-B75B4A6F1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A27EF-2573-445D-9759-A5663455985F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98FD3-0E43-6F4D-623C-55C37D973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AD5D9-83A3-A11C-52B9-3D6D3FA3A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28D9-998C-4E7A-9107-1743DFDD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86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F7703-2650-6AE7-4918-55CF3348A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A6A2AD-6734-6987-1D36-7ACFFC8564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EDDFFF-3C57-F8E3-7369-74A278362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8220D-CBC7-68DB-593D-2D129B034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A27EF-2573-445D-9759-A5663455985F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DC5642-D5B8-17D0-CD66-DA1683E57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C46D8F-AA51-7B78-E9EF-D2BD6F9E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28D9-998C-4E7A-9107-1743DFDD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0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220B9F-D3A0-98F3-66B3-9F0358C26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28ABA-2CEE-94C4-D4CF-F0F78DB9B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CF5CD-370D-0664-875D-5519B69B43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A27EF-2573-445D-9759-A5663455985F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F8E5F-DD5E-9C01-98C9-581ABCF52A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E4F51-41CD-7B1D-0639-DA46D2757E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628D9-998C-4E7A-9107-1743DFDD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78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vvzTEbp9lr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7D18F-D87A-61DC-B1DD-2B22503A9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360362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GRADIENT,DIVERGENCE AND CURL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sz="2700" b="1" dirty="0">
                <a:solidFill>
                  <a:srgbClr val="FF0000"/>
                </a:solidFill>
              </a:rPr>
              <a:t>NAZMUL KADER CHOWDHURY</a:t>
            </a:r>
            <a:br>
              <a:rPr lang="en-US" b="1" dirty="0">
                <a:solidFill>
                  <a:srgbClr val="FF0000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499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12530-3E32-7185-87DE-3C756668A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OPERATOR 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E92554-102E-A5B1-54FA-89EE74C3F1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dirty="0"/>
                  <a:t>k</a:t>
                </a:r>
              </a:p>
              <a:p>
                <a:r>
                  <a:rPr lang="en-US" b="1" dirty="0"/>
                  <a:t>Purpose</a:t>
                </a:r>
                <a:r>
                  <a:rPr lang="en-US" dirty="0"/>
                  <a:t>: It forms the foundation for operations like </a:t>
                </a:r>
                <a:r>
                  <a:rPr lang="en-US" b="1" dirty="0"/>
                  <a:t>gradient</a:t>
                </a:r>
                <a:r>
                  <a:rPr lang="en-US" dirty="0"/>
                  <a:t>, </a:t>
                </a:r>
                <a:r>
                  <a:rPr lang="en-US" b="1" dirty="0"/>
                  <a:t>divergence</a:t>
                </a:r>
                <a:r>
                  <a:rPr lang="en-US" dirty="0"/>
                  <a:t>, and </a:t>
                </a:r>
                <a:r>
                  <a:rPr lang="en-US" b="1" dirty="0"/>
                  <a:t>curl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E92554-102E-A5B1-54FA-89EE74C3F1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5020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4678F6-844B-9996-97B5-9ABE765B6B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</a:t>
                </a:r>
                <a:r>
                  <a:rPr lang="en-US" b="1" dirty="0"/>
                  <a:t>gradient</a:t>
                </a:r>
                <a:r>
                  <a:rPr lang="en-US" dirty="0"/>
                  <a:t> of a scalar field </a:t>
                </a:r>
                <a:r>
                  <a:rPr lang="en-US" b="1" dirty="0"/>
                  <a:t>f(x, y, z)</a:t>
                </a:r>
                <a:r>
                  <a:rPr lang="en-US" dirty="0"/>
                  <a:t> points in the direction of the greatest rate of increase of </a:t>
                </a:r>
                <a:r>
                  <a:rPr lang="en-US" b="1" dirty="0"/>
                  <a:t>f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It converts a scalar field into a vector field.</a:t>
                </a:r>
              </a:p>
              <a:p>
                <a:r>
                  <a:rPr lang="en-US" b="1" dirty="0"/>
                  <a:t>Formula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dirty="0"/>
                  <a:t>k</a:t>
                </a:r>
              </a:p>
              <a:p>
                <a:r>
                  <a:rPr lang="en-US" dirty="0"/>
                  <a:t>Where F is a Scalar </a:t>
                </a:r>
              </a:p>
              <a:p>
                <a:pPr marL="0" indent="0">
                  <a:buNone/>
                </a:pPr>
                <a:r>
                  <a:rPr lang="en-US" dirty="0"/>
                  <a:t>That means F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b="0" dirty="0"/>
                  <a:t>  (</a:t>
                </a:r>
                <a:r>
                  <a:rPr lang="en-US" b="1" dirty="0"/>
                  <a:t>No I, j , k)</a:t>
                </a:r>
              </a:p>
              <a:p>
                <a:pPr marL="0" indent="0">
                  <a:buNone/>
                </a:pP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= a vector field.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4678F6-844B-9996-97B5-9ABE765B6B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A82F518-6AFD-A927-4359-F8D422FA88FB}"/>
              </a:ext>
            </a:extLst>
          </p:cNvPr>
          <p:cNvSpPr txBox="1"/>
          <p:nvPr/>
        </p:nvSpPr>
        <p:spPr>
          <a:xfrm>
            <a:off x="1457325" y="914400"/>
            <a:ext cx="5421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GRADIENT (Scalar to vector)</a:t>
            </a:r>
          </a:p>
        </p:txBody>
      </p:sp>
    </p:spTree>
    <p:extLst>
      <p:ext uri="{BB962C8B-B14F-4D97-AF65-F5344CB8AC3E}">
        <p14:creationId xmlns:p14="http://schemas.microsoft.com/office/powerpoint/2010/main" val="3589959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C71AF-E69D-61B4-C854-2E4B414F7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Divergence (Vector to Scalar)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3FC2BE-5C1B-4996-CB04-6C153C45AA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6"/>
                <a:ext cx="9568992" cy="234102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 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dirty="0"/>
                  <a:t>=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dirty="0"/>
                  <a:t>k) .(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dirty="0"/>
                  <a:t> )</a:t>
                </a:r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vector.</a:t>
                </a:r>
              </a:p>
              <a:p>
                <a:r>
                  <a:rPr lang="en-US" dirty="0"/>
                  <a:t>It converts a vector field into a scalar field.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r>
                  <a:rPr lang="en-US" dirty="0"/>
                  <a:t> = a vector field.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3FC2BE-5C1B-4996-CB04-6C153C45AA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6"/>
                <a:ext cx="9568992" cy="2341022"/>
              </a:xfrm>
              <a:blipFill>
                <a:blip r:embed="rId2"/>
                <a:stretch>
                  <a:fillRect l="-1147" b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7320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48765B-D1E2-6BA9-38CA-F164C5D3ACC5}"/>
              </a:ext>
            </a:extLst>
          </p:cNvPr>
          <p:cNvSpPr txBox="1"/>
          <p:nvPr/>
        </p:nvSpPr>
        <p:spPr>
          <a:xfrm>
            <a:off x="3685881" y="150829"/>
            <a:ext cx="39616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What is divergence?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CAAEF03-CE59-A971-B6AC-D115209B9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496" y="1054661"/>
            <a:ext cx="11313866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If ∇⋅F&gt;0, more fluid is leaving a region than entering →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Source (Expansion).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If ∇⋅F&lt;0, more fluid is entering than leaving →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Sink (Compression).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If ∇⋅F=0, the fluid is incompressible →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Steady flow.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4D50B3-C818-523D-44B0-E7FF056B4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409" y="2810922"/>
            <a:ext cx="8116479" cy="375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830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BBD5B-F66E-F0AA-FA39-99DD2A065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8BD39-BB3B-CFD5-5554-70D2C6BB7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C062FC-3DA2-0A7A-65C9-72351FE81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485" y="487425"/>
            <a:ext cx="10265030" cy="5883150"/>
          </a:xfrm>
          <a:prstGeom prst="rect">
            <a:avLst/>
          </a:prstGeom>
        </p:spPr>
      </p:pic>
      <p:pic>
        <p:nvPicPr>
          <p:cNvPr id="5" name="Picture 2" descr="Derivation of the continuity equation (conservation of mass) | tec-science">
            <a:extLst>
              <a:ext uri="{FF2B5EF4-FFF2-40B4-BE49-F238E27FC236}">
                <a16:creationId xmlns:a16="http://schemas.microsoft.com/office/drawing/2014/main" id="{8BA19C6F-50CA-1388-42F3-2AD345CB3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320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789F-CF3D-3B74-7E74-D3FDB35B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CURL (VECTOR TO VECTOR)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A2812-9D75-9BC0-9DB7-5A56BA8BF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Definition</a:t>
            </a:r>
            <a:r>
              <a:rPr lang="en-US" dirty="0"/>
              <a:t>: The </a:t>
            </a:r>
            <a:r>
              <a:rPr lang="en-US" b="1" dirty="0"/>
              <a:t>curl</a:t>
            </a:r>
            <a:r>
              <a:rPr lang="en-US" dirty="0"/>
              <a:t> of a vector field </a:t>
            </a:r>
            <a:r>
              <a:rPr lang="en-US" b="1" dirty="0"/>
              <a:t>F</a:t>
            </a:r>
            <a:r>
              <a:rPr lang="en-US" dirty="0"/>
              <a:t> measures the rotation or circulation of the field.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47B478-5B8A-2153-65FD-C720C9079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438" y="2779089"/>
            <a:ext cx="4290432" cy="207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336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5638A9-2B12-F4CD-7861-F706D53D3755}"/>
              </a:ext>
            </a:extLst>
          </p:cNvPr>
          <p:cNvSpPr txBox="1"/>
          <p:nvPr/>
        </p:nvSpPr>
        <p:spPr>
          <a:xfrm>
            <a:off x="4409394" y="254523"/>
            <a:ext cx="264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j-lt"/>
              </a:rPr>
              <a:t>What is Curl?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8EBC05-05C6-31E0-075D-9E365C4037C4}"/>
              </a:ext>
            </a:extLst>
          </p:cNvPr>
          <p:cNvSpPr txBox="1"/>
          <p:nvPr/>
        </p:nvSpPr>
        <p:spPr>
          <a:xfrm>
            <a:off x="650449" y="1027521"/>
            <a:ext cx="4359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(19) Curl - Grad, Div and Curl (3/3) - YouTube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4A6421B-7A51-FD09-E66A-E58A33292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950" y="1538751"/>
            <a:ext cx="11411394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If ∇×V=0, the fluid moves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without rotation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(purely translational).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If ∇×V=0, the flow has a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rotational component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(like a whirlpool or tornado).</a:t>
            </a:r>
          </a:p>
        </p:txBody>
      </p:sp>
    </p:spTree>
    <p:extLst>
      <p:ext uri="{BB962C8B-B14F-4D97-AF65-F5344CB8AC3E}">
        <p14:creationId xmlns:p14="http://schemas.microsoft.com/office/powerpoint/2010/main" val="385799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307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GRADIENT,DIVERGENCE AND CURL NAZMUL KADER CHOWDHURY </vt:lpstr>
      <vt:lpstr>DIFFERENTIAL OPERATOR DEL</vt:lpstr>
      <vt:lpstr>PowerPoint Presentation</vt:lpstr>
      <vt:lpstr>Divergence (Vector to Scalar)</vt:lpstr>
      <vt:lpstr>PowerPoint Presentation</vt:lpstr>
      <vt:lpstr>PowerPoint Presentation</vt:lpstr>
      <vt:lpstr>CURL (VECTOR TO VECTOR)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GRADIENT,DIVERGENCE AND CURL NAZMUL KADER CHOWDHURY </dc:title>
  <dc:creator>Nazmul kader Chowdhury</dc:creator>
  <cp:lastModifiedBy>Nazmul kader Chowdhury</cp:lastModifiedBy>
  <cp:revision>14</cp:revision>
  <dcterms:created xsi:type="dcterms:W3CDTF">2025-02-11T12:09:57Z</dcterms:created>
  <dcterms:modified xsi:type="dcterms:W3CDTF">2025-09-13T23:18:45Z</dcterms:modified>
</cp:coreProperties>
</file>