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83884a3b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83884a3b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183884a3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183884a3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83884a3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83884a3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183884a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183884a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183884a3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183884a3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183884a3b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183884a3b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183884a3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183884a3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183884a3b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183884a3b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183884a3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183884a3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83884a3b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83884a3b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183884a3b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183884a3b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870550" y="-405200"/>
            <a:ext cx="6594900" cy="1721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GB"/>
              <a:t>Paper Review</a:t>
            </a:r>
            <a:endParaRPr/>
          </a:p>
        </p:txBody>
      </p:sp>
      <p:sp>
        <p:nvSpPr>
          <p:cNvPr id="57" name="Google Shape;57;p13"/>
          <p:cNvSpPr txBox="1"/>
          <p:nvPr>
            <p:ph idx="1" type="subTitle"/>
          </p:nvPr>
        </p:nvSpPr>
        <p:spPr>
          <a:xfrm>
            <a:off x="1329900" y="2279925"/>
            <a:ext cx="6666600" cy="256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Course Title: CSE424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GB">
                <a:latin typeface="Times New Roman"/>
                <a:ea typeface="Times New Roman"/>
                <a:cs typeface="Times New Roman"/>
                <a:sym typeface="Times New Roman"/>
              </a:rPr>
              <a:t>Reviewer:</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Name:  Md. Asif Shahriar</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Id:        20301328</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Sec:     01</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Potential Applications</a:t>
            </a:r>
            <a:endParaRPr/>
          </a:p>
        </p:txBody>
      </p:sp>
      <p:sp>
        <p:nvSpPr>
          <p:cNvPr id="113" name="Google Shape;113;p22"/>
          <p:cNvSpPr txBox="1"/>
          <p:nvPr>
            <p:ph idx="1" type="body"/>
          </p:nvPr>
        </p:nvSpPr>
        <p:spPr>
          <a:xfrm>
            <a:off x="311700" y="959425"/>
            <a:ext cx="8520600" cy="3588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This technology can be applied in various fields, including:</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GB" sz="1600">
                <a:solidFill>
                  <a:srgbClr val="000000"/>
                </a:solidFill>
                <a:latin typeface="Arial"/>
                <a:ea typeface="Arial"/>
                <a:cs typeface="Arial"/>
                <a:sym typeface="Arial"/>
              </a:rPr>
              <a:t>Security and Surveillance: Script based pattern recognition can enhance facial recognition systems for improved security and surveillance measures.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Marketing and Advertising: This technology can be used to analyze customer reactions and engagement with advertisements and marketing campaigns.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Healthcare: Script based pattern recognition can assist in medical diagnoses and monitoring patient conditions.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Entertainment and Gaming: This technology can enhance interactive experiences in virtual reality and gaming applications.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Developments</a:t>
            </a:r>
            <a:endParaRPr/>
          </a:p>
        </p:txBody>
      </p:sp>
      <p:sp>
        <p:nvSpPr>
          <p:cNvPr id="119" name="Google Shape;119;p23"/>
          <p:cNvSpPr txBox="1"/>
          <p:nvPr>
            <p:ph idx="1" type="body"/>
          </p:nvPr>
        </p:nvSpPr>
        <p:spPr>
          <a:xfrm>
            <a:off x="311700" y="1209250"/>
            <a:ext cx="8520600" cy="3359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As script based pattern recognition continues to evolve, future developments may include:</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GB" sz="1600">
                <a:solidFill>
                  <a:srgbClr val="000000"/>
                </a:solidFill>
                <a:latin typeface="Arial"/>
                <a:ea typeface="Arial"/>
                <a:cs typeface="Arial"/>
                <a:sym typeface="Arial"/>
              </a:rPr>
              <a:t>Improved Accuracy: Advancements in machine learning algorithms and data collection techniques can lead to higher accuracy in recognizing and tracking facial patterns.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Real-time Analysis: Future developments may focus on real-time analysis of facial expressions and emotions for immediate response and feedback.</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Integration with IoT: Script based pattern recognition can be integrated with Internet of Things (IoT) devices for seamless tracking and analysis in various environments.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2600"/>
          </a:p>
        </p:txBody>
      </p:sp>
      <p:pic>
        <p:nvPicPr>
          <p:cNvPr id="120" name="Google Shape;120;p23"/>
          <p:cNvPicPr preferRelativeResize="0"/>
          <p:nvPr/>
        </p:nvPicPr>
        <p:blipFill>
          <a:blip r:embed="rId3">
            <a:alphaModFix/>
          </a:blip>
          <a:stretch>
            <a:fillRect/>
          </a:stretch>
        </p:blipFill>
        <p:spPr>
          <a:xfrm>
            <a:off x="6463863" y="-52787"/>
            <a:ext cx="2619375" cy="174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200">
                <a:latin typeface="Comic Sans MS"/>
                <a:ea typeface="Comic Sans MS"/>
                <a:cs typeface="Comic Sans MS"/>
                <a:sym typeface="Comic Sans MS"/>
              </a:rPr>
              <a:t>“</a:t>
            </a:r>
            <a:r>
              <a:rPr b="1" lang="en-GB" sz="2200">
                <a:latin typeface="Comic Sans MS"/>
                <a:ea typeface="Comic Sans MS"/>
                <a:cs typeface="Comic Sans MS"/>
                <a:sym typeface="Comic Sans MS"/>
              </a:rPr>
              <a:t>Script Based Pattern Recognition for Portrait Tracking System on</a:t>
            </a:r>
            <a:endParaRPr b="1" sz="2200">
              <a:latin typeface="Comic Sans MS"/>
              <a:ea typeface="Comic Sans MS"/>
              <a:cs typeface="Comic Sans MS"/>
              <a:sym typeface="Comic Sans MS"/>
            </a:endParaRPr>
          </a:p>
          <a:p>
            <a:pPr indent="0" lvl="0" marL="0" rtl="0" algn="l">
              <a:lnSpc>
                <a:spcPct val="115000"/>
              </a:lnSpc>
              <a:spcBef>
                <a:spcPts val="0"/>
              </a:spcBef>
              <a:spcAft>
                <a:spcPts val="0"/>
              </a:spcAft>
              <a:buNone/>
            </a:pPr>
            <a:r>
              <a:rPr b="1" lang="en-GB" sz="2200">
                <a:latin typeface="Comic Sans MS"/>
                <a:ea typeface="Comic Sans MS"/>
                <a:cs typeface="Comic Sans MS"/>
                <a:sym typeface="Comic Sans MS"/>
              </a:rPr>
              <a:t>Broadcast Online Scenes</a:t>
            </a:r>
            <a:r>
              <a:rPr lang="en-GB" sz="2200">
                <a:latin typeface="Comic Sans MS"/>
                <a:ea typeface="Comic Sans MS"/>
                <a:cs typeface="Comic Sans MS"/>
                <a:sym typeface="Comic Sans MS"/>
              </a:rPr>
              <a:t>”</a:t>
            </a:r>
            <a:endParaRPr b="1" sz="2200">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2156075"/>
            <a:ext cx="8520600" cy="2412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400"/>
              <a:t>    </a:t>
            </a:r>
            <a:r>
              <a:rPr lang="en-GB" sz="2400">
                <a:solidFill>
                  <a:srgbClr val="000000"/>
                </a:solidFill>
                <a:latin typeface="Comic Sans MS"/>
                <a:ea typeface="Comic Sans MS"/>
                <a:cs typeface="Comic Sans MS"/>
                <a:sym typeface="Comic Sans MS"/>
              </a:rPr>
              <a:t>Author:                     Qinyun Liu and Xiaopeng Xu</a:t>
            </a:r>
            <a:endParaRPr sz="2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lang="en-GB" sz="2400">
                <a:solidFill>
                  <a:srgbClr val="000000"/>
                </a:solidFill>
                <a:latin typeface="Comic Sans MS"/>
                <a:ea typeface="Comic Sans MS"/>
                <a:cs typeface="Comic Sans MS"/>
                <a:sym typeface="Comic Sans MS"/>
              </a:rPr>
              <a:t>   Publication Name:      IEEE</a:t>
            </a:r>
            <a:endParaRPr sz="2400">
              <a:solidFill>
                <a:srgbClr val="000000"/>
              </a:solidFill>
              <a:latin typeface="Comic Sans MS"/>
              <a:ea typeface="Comic Sans MS"/>
              <a:cs typeface="Comic Sans MS"/>
              <a:sym typeface="Comic Sans MS"/>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9" name="Google Shape;69;p15"/>
          <p:cNvSpPr txBox="1"/>
          <p:nvPr>
            <p:ph idx="1" type="body"/>
          </p:nvPr>
        </p:nvSpPr>
        <p:spPr>
          <a:xfrm>
            <a:off x="311700" y="1242825"/>
            <a:ext cx="8520600" cy="29391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None/>
            </a:pPr>
            <a:r>
              <a:t/>
            </a:r>
            <a:endParaRPr b="1" sz="1700">
              <a:solidFill>
                <a:srgbClr val="000000"/>
              </a:solidFill>
              <a:latin typeface="Arial"/>
              <a:ea typeface="Arial"/>
              <a:cs typeface="Arial"/>
              <a:sym typeface="Arial"/>
            </a:endParaRPr>
          </a:p>
          <a:p>
            <a:pPr indent="0" lvl="0" marL="0" rtl="0" algn="l">
              <a:spcBef>
                <a:spcPts val="1800"/>
              </a:spcBef>
              <a:spcAft>
                <a:spcPts val="0"/>
              </a:spcAft>
              <a:buNone/>
            </a:pPr>
            <a:r>
              <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en-GB" sz="1900">
                <a:solidFill>
                  <a:srgbClr val="000000"/>
                </a:solidFill>
                <a:latin typeface="Arial"/>
                <a:ea typeface="Arial"/>
                <a:cs typeface="Arial"/>
                <a:sym typeface="Arial"/>
              </a:rPr>
              <a:t>Script based pattern recognition is a cutting-edge technology that holds great potential for a portrait tracking system. This system utilizes advanced algorithms to analyze and identify patterns in scripts, enabling accurate and efficient tracking of individuals in various scenarios. In this page, we will explore the importance and relevance of this system in the field of surveillance, security, and data analysis.</a:t>
            </a:r>
            <a:endParaRPr sz="19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5117550" y="0"/>
            <a:ext cx="3714750" cy="207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48150" y="16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Portrait Tracking System</a:t>
            </a:r>
            <a:endParaRPr/>
          </a:p>
        </p:txBody>
      </p:sp>
      <p:sp>
        <p:nvSpPr>
          <p:cNvPr id="76" name="Google Shape;76;p16"/>
          <p:cNvSpPr txBox="1"/>
          <p:nvPr>
            <p:ph idx="1" type="body"/>
          </p:nvPr>
        </p:nvSpPr>
        <p:spPr>
          <a:xfrm>
            <a:off x="248725" y="1148375"/>
            <a:ext cx="8520600" cy="37473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GB" sz="1655">
                <a:solidFill>
                  <a:srgbClr val="000000"/>
                </a:solidFill>
                <a:latin typeface="Arial"/>
                <a:ea typeface="Arial"/>
                <a:cs typeface="Arial"/>
                <a:sym typeface="Arial"/>
              </a:rPr>
              <a:t>A portrait tracking system is a technology that enables the identification and tracking of individuals' faces in images or videos. It uses advanced pattern recognition algorithms to analyze facial features and match them against a database of known individuals. The system consists of several components that work together to achieve accurate and reliable face tracking.</a:t>
            </a:r>
            <a:endParaRPr/>
          </a:p>
        </p:txBody>
      </p:sp>
      <p:pic>
        <p:nvPicPr>
          <p:cNvPr id="77" name="Google Shape;77;p16"/>
          <p:cNvPicPr preferRelativeResize="0"/>
          <p:nvPr/>
        </p:nvPicPr>
        <p:blipFill>
          <a:blip r:embed="rId3">
            <a:alphaModFix/>
          </a:blip>
          <a:stretch>
            <a:fillRect/>
          </a:stretch>
        </p:blipFill>
        <p:spPr>
          <a:xfrm>
            <a:off x="4572000" y="2476500"/>
            <a:ext cx="371475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 of a Portrait Tracking System</a:t>
            </a:r>
            <a:endParaRPr/>
          </a:p>
        </p:txBody>
      </p:sp>
      <p:sp>
        <p:nvSpPr>
          <p:cNvPr id="83" name="Google Shape;83;p17"/>
          <p:cNvSpPr txBox="1"/>
          <p:nvPr>
            <p:ph idx="1" type="body"/>
          </p:nvPr>
        </p:nvSpPr>
        <p:spPr>
          <a:xfrm>
            <a:off x="311700" y="1431775"/>
            <a:ext cx="8520600" cy="3180900"/>
          </a:xfrm>
          <a:prstGeom prst="rect">
            <a:avLst/>
          </a:prstGeom>
        </p:spPr>
        <p:txBody>
          <a:bodyPr anchorCtr="0" anchor="t" bIns="91425" lIns="91425" spcFirstLastPara="1" rIns="91425" wrap="square" tIns="91425">
            <a:normAutofit fontScale="62500" lnSpcReduction="10000"/>
          </a:bodyPr>
          <a:lstStyle/>
          <a:p>
            <a:pPr indent="0" lvl="0" marL="0" rtl="0" algn="l">
              <a:spcBef>
                <a:spcPts val="1200"/>
              </a:spcBef>
              <a:spcAft>
                <a:spcPts val="0"/>
              </a:spcAft>
              <a:buNone/>
            </a:pPr>
            <a:r>
              <a:rPr lang="en-GB" sz="2082">
                <a:solidFill>
                  <a:srgbClr val="000000"/>
                </a:solidFill>
                <a:latin typeface="Arial"/>
                <a:ea typeface="Arial"/>
                <a:cs typeface="Arial"/>
                <a:sym typeface="Arial"/>
              </a:rPr>
              <a:t>1. Facial Detection: The system uses computer vision techniques to detect and locate faces in images or videos. This component is responsible for identifying the presence of a face in a given frame.</a:t>
            </a:r>
            <a:endParaRPr sz="2082">
              <a:solidFill>
                <a:srgbClr val="000000"/>
              </a:solidFill>
              <a:latin typeface="Arial"/>
              <a:ea typeface="Arial"/>
              <a:cs typeface="Arial"/>
              <a:sym typeface="Arial"/>
            </a:endParaRPr>
          </a:p>
          <a:p>
            <a:pPr indent="0" lvl="0" marL="0" rtl="0" algn="l">
              <a:spcBef>
                <a:spcPts val="1200"/>
              </a:spcBef>
              <a:spcAft>
                <a:spcPts val="0"/>
              </a:spcAft>
              <a:buNone/>
            </a:pPr>
            <a:r>
              <a:rPr lang="en-GB" sz="2082">
                <a:solidFill>
                  <a:srgbClr val="000000"/>
                </a:solidFill>
                <a:latin typeface="Arial"/>
                <a:ea typeface="Arial"/>
                <a:cs typeface="Arial"/>
                <a:sym typeface="Arial"/>
              </a:rPr>
              <a:t>2. Facial Recognition: Once a face is detected, the system analyzes the facial features and compares them to a database of known individuals. It uses pattern recognition algorithms to match the detected face with the closest match in the database.</a:t>
            </a:r>
            <a:endParaRPr sz="2082">
              <a:solidFill>
                <a:srgbClr val="000000"/>
              </a:solidFill>
              <a:latin typeface="Arial"/>
              <a:ea typeface="Arial"/>
              <a:cs typeface="Arial"/>
              <a:sym typeface="Arial"/>
            </a:endParaRPr>
          </a:p>
          <a:p>
            <a:pPr indent="0" lvl="0" marL="0" rtl="0" algn="l">
              <a:spcBef>
                <a:spcPts val="1200"/>
              </a:spcBef>
              <a:spcAft>
                <a:spcPts val="0"/>
              </a:spcAft>
              <a:buNone/>
            </a:pPr>
            <a:r>
              <a:rPr lang="en-GB" sz="2082">
                <a:solidFill>
                  <a:srgbClr val="000000"/>
                </a:solidFill>
                <a:latin typeface="Arial"/>
                <a:ea typeface="Arial"/>
                <a:cs typeface="Arial"/>
                <a:sym typeface="Arial"/>
              </a:rPr>
              <a:t>3. Tracking and Monitoring: The system tracks the movement of the identified face across multiple frames in a video or image sequence. It continuously updates the position and orientation of the face to enable real-time tracking and monitoring.</a:t>
            </a:r>
            <a:endParaRPr sz="2082">
              <a:solidFill>
                <a:srgbClr val="000000"/>
              </a:solidFill>
              <a:latin typeface="Arial"/>
              <a:ea typeface="Arial"/>
              <a:cs typeface="Arial"/>
              <a:sym typeface="Arial"/>
            </a:endParaRPr>
          </a:p>
          <a:p>
            <a:pPr indent="0" lvl="0" marL="0" rtl="0" algn="l">
              <a:spcBef>
                <a:spcPts val="1200"/>
              </a:spcBef>
              <a:spcAft>
                <a:spcPts val="0"/>
              </a:spcAft>
              <a:buNone/>
            </a:pPr>
            <a:r>
              <a:rPr lang="en-GB" sz="2082">
                <a:solidFill>
                  <a:srgbClr val="000000"/>
                </a:solidFill>
                <a:latin typeface="Arial"/>
                <a:ea typeface="Arial"/>
                <a:cs typeface="Arial"/>
                <a:sym typeface="Arial"/>
              </a:rPr>
              <a:t>4. Database Management: The system maintains a database of known individuals' faces and their corresponding information. It allows for the storage, retrieval, and updating of face data for efficient and accurate recognition.</a:t>
            </a:r>
            <a:endParaRPr sz="2082">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61650"/>
            <a:ext cx="8520600" cy="8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Script-Based Approach </a:t>
            </a:r>
            <a:endParaRPr sz="2500"/>
          </a:p>
        </p:txBody>
      </p:sp>
      <p:sp>
        <p:nvSpPr>
          <p:cNvPr id="89" name="Google Shape;89;p18"/>
          <p:cNvSpPr txBox="1"/>
          <p:nvPr>
            <p:ph idx="1" type="body"/>
          </p:nvPr>
        </p:nvSpPr>
        <p:spPr>
          <a:xfrm>
            <a:off x="311700" y="1158875"/>
            <a:ext cx="8520600" cy="3808800"/>
          </a:xfrm>
          <a:prstGeom prst="rect">
            <a:avLst/>
          </a:prstGeom>
        </p:spPr>
        <p:txBody>
          <a:bodyPr anchorCtr="0" anchor="t" bIns="91425" lIns="91425" spcFirstLastPara="1" rIns="91425" wrap="square" tIns="91425">
            <a:normAutofit fontScale="47500" lnSpcReduction="20000"/>
          </a:bodyPr>
          <a:lstStyle/>
          <a:p>
            <a:pPr indent="0" lvl="0" marL="0" rtl="0" algn="l">
              <a:spcBef>
                <a:spcPts val="1200"/>
              </a:spcBef>
              <a:spcAft>
                <a:spcPts val="0"/>
              </a:spcAft>
              <a:buNone/>
            </a:pPr>
            <a:r>
              <a:rPr lang="en-GB" sz="2214">
                <a:solidFill>
                  <a:srgbClr val="000000"/>
                </a:solidFill>
                <a:latin typeface="Arial"/>
                <a:ea typeface="Arial"/>
                <a:cs typeface="Arial"/>
                <a:sym typeface="Arial"/>
              </a:rPr>
              <a:t>In a script-based approach to pattern recognition for a portrait tracking system, patterns are identified and tracked using predefined scripts or rules.</a:t>
            </a:r>
            <a:endParaRPr sz="2214">
              <a:solidFill>
                <a:srgbClr val="000000"/>
              </a:solidFill>
              <a:latin typeface="Arial"/>
              <a:ea typeface="Arial"/>
              <a:cs typeface="Arial"/>
              <a:sym typeface="Arial"/>
            </a:endParaRPr>
          </a:p>
          <a:p>
            <a:pPr indent="0" lvl="0" marL="0" rtl="0" algn="l">
              <a:spcBef>
                <a:spcPts val="1400"/>
              </a:spcBef>
              <a:spcAft>
                <a:spcPts val="0"/>
              </a:spcAft>
              <a:buNone/>
            </a:pPr>
            <a:r>
              <a:rPr b="1" lang="en-GB" sz="2414">
                <a:solidFill>
                  <a:srgbClr val="000000"/>
                </a:solidFill>
                <a:latin typeface="Arial"/>
                <a:ea typeface="Arial"/>
                <a:cs typeface="Arial"/>
                <a:sym typeface="Arial"/>
              </a:rPr>
              <a:t>Advantages</a:t>
            </a:r>
            <a:endParaRPr b="1" sz="2414">
              <a:solidFill>
                <a:srgbClr val="000000"/>
              </a:solidFill>
              <a:latin typeface="Arial"/>
              <a:ea typeface="Arial"/>
              <a:cs typeface="Arial"/>
              <a:sym typeface="Arial"/>
            </a:endParaRPr>
          </a:p>
          <a:p>
            <a:pPr indent="0" lvl="0" marL="0" rtl="0" algn="l">
              <a:spcBef>
                <a:spcPts val="1200"/>
              </a:spcBef>
              <a:spcAft>
                <a:spcPts val="0"/>
              </a:spcAft>
              <a:buNone/>
            </a:pPr>
            <a:r>
              <a:rPr lang="en-GB" sz="2214">
                <a:solidFill>
                  <a:srgbClr val="000000"/>
                </a:solidFill>
                <a:latin typeface="Arial"/>
                <a:ea typeface="Arial"/>
                <a:cs typeface="Arial"/>
                <a:sym typeface="Arial"/>
              </a:rPr>
              <a:t>1. Accuracy: The script-based approach can provide high accuracy in pattern recognition as it relies on predefined rules and scripts.</a:t>
            </a:r>
            <a:endParaRPr sz="2214">
              <a:solidFill>
                <a:srgbClr val="000000"/>
              </a:solidFill>
              <a:latin typeface="Arial"/>
              <a:ea typeface="Arial"/>
              <a:cs typeface="Arial"/>
              <a:sym typeface="Arial"/>
            </a:endParaRPr>
          </a:p>
          <a:p>
            <a:pPr indent="0" lvl="0" marL="0" rtl="0" algn="l">
              <a:spcBef>
                <a:spcPts val="1200"/>
              </a:spcBef>
              <a:spcAft>
                <a:spcPts val="0"/>
              </a:spcAft>
              <a:buNone/>
            </a:pPr>
            <a:r>
              <a:rPr lang="en-GB" sz="2214">
                <a:solidFill>
                  <a:srgbClr val="000000"/>
                </a:solidFill>
                <a:latin typeface="Arial"/>
                <a:ea typeface="Arial"/>
                <a:cs typeface="Arial"/>
                <a:sym typeface="Arial"/>
              </a:rPr>
              <a:t>2. Speed: Since the patterns are recognized based on predefined scripts, the process can be faster compared to other approaches.</a:t>
            </a:r>
            <a:endParaRPr sz="2214">
              <a:solidFill>
                <a:srgbClr val="000000"/>
              </a:solidFill>
              <a:latin typeface="Arial"/>
              <a:ea typeface="Arial"/>
              <a:cs typeface="Arial"/>
              <a:sym typeface="Arial"/>
            </a:endParaRPr>
          </a:p>
          <a:p>
            <a:pPr indent="0" lvl="0" marL="0" rtl="0" algn="l">
              <a:spcBef>
                <a:spcPts val="1200"/>
              </a:spcBef>
              <a:spcAft>
                <a:spcPts val="0"/>
              </a:spcAft>
              <a:buNone/>
            </a:pPr>
            <a:r>
              <a:rPr lang="en-GB" sz="2214">
                <a:solidFill>
                  <a:srgbClr val="000000"/>
                </a:solidFill>
                <a:latin typeface="Arial"/>
                <a:ea typeface="Arial"/>
                <a:cs typeface="Arial"/>
                <a:sym typeface="Arial"/>
              </a:rPr>
              <a:t>3. Flexibility: The script-based approach allows for easy customization and adaptation to different patterns and tracking requirements.</a:t>
            </a:r>
            <a:endParaRPr sz="2214">
              <a:solidFill>
                <a:srgbClr val="000000"/>
              </a:solidFill>
              <a:latin typeface="Arial"/>
              <a:ea typeface="Arial"/>
              <a:cs typeface="Arial"/>
              <a:sym typeface="Arial"/>
            </a:endParaRPr>
          </a:p>
          <a:p>
            <a:pPr indent="0" lvl="0" marL="0" rtl="0" algn="l">
              <a:spcBef>
                <a:spcPts val="1400"/>
              </a:spcBef>
              <a:spcAft>
                <a:spcPts val="0"/>
              </a:spcAft>
              <a:buNone/>
            </a:pPr>
            <a:r>
              <a:rPr b="1" lang="en-GB" sz="2414">
                <a:solidFill>
                  <a:srgbClr val="000000"/>
                </a:solidFill>
                <a:latin typeface="Arial"/>
                <a:ea typeface="Arial"/>
                <a:cs typeface="Arial"/>
                <a:sym typeface="Arial"/>
              </a:rPr>
              <a:t>Disadvantages</a:t>
            </a:r>
            <a:endParaRPr b="1" sz="3164">
              <a:solidFill>
                <a:srgbClr val="000000"/>
              </a:solidFill>
              <a:latin typeface="Arial"/>
              <a:ea typeface="Arial"/>
              <a:cs typeface="Arial"/>
              <a:sym typeface="Arial"/>
            </a:endParaRPr>
          </a:p>
          <a:p>
            <a:pPr indent="0" lvl="0" marL="0" rtl="0" algn="l">
              <a:spcBef>
                <a:spcPts val="1200"/>
              </a:spcBef>
              <a:spcAft>
                <a:spcPts val="0"/>
              </a:spcAft>
              <a:buNone/>
            </a:pPr>
            <a:r>
              <a:rPr lang="en-GB" sz="2214">
                <a:solidFill>
                  <a:srgbClr val="000000"/>
                </a:solidFill>
                <a:latin typeface="Arial"/>
                <a:ea typeface="Arial"/>
                <a:cs typeface="Arial"/>
                <a:sym typeface="Arial"/>
              </a:rPr>
              <a:t>1. Limited Generalization: The script-based approach may struggle with recognizing patterns that are not covered by the predefined scripts.</a:t>
            </a:r>
            <a:endParaRPr sz="2214">
              <a:solidFill>
                <a:srgbClr val="000000"/>
              </a:solidFill>
              <a:latin typeface="Arial"/>
              <a:ea typeface="Arial"/>
              <a:cs typeface="Arial"/>
              <a:sym typeface="Arial"/>
            </a:endParaRPr>
          </a:p>
          <a:p>
            <a:pPr indent="0" lvl="0" marL="0" rtl="0" algn="l">
              <a:spcBef>
                <a:spcPts val="1200"/>
              </a:spcBef>
              <a:spcAft>
                <a:spcPts val="0"/>
              </a:spcAft>
              <a:buNone/>
            </a:pPr>
            <a:r>
              <a:rPr lang="en-GB" sz="2214">
                <a:solidFill>
                  <a:srgbClr val="000000"/>
                </a:solidFill>
                <a:latin typeface="Arial"/>
                <a:ea typeface="Arial"/>
                <a:cs typeface="Arial"/>
                <a:sym typeface="Arial"/>
              </a:rPr>
              <a:t>2. Maintenance: As the patterns and tracking requirements evolve, the scripts need to be updated and maintained, which can be time-consuming.</a:t>
            </a:r>
            <a:endParaRPr sz="2214">
              <a:solidFill>
                <a:srgbClr val="000000"/>
              </a:solidFill>
              <a:latin typeface="Arial"/>
              <a:ea typeface="Arial"/>
              <a:cs typeface="Arial"/>
              <a:sym typeface="Arial"/>
            </a:endParaRPr>
          </a:p>
          <a:p>
            <a:pPr indent="0" lvl="0" marL="0" rtl="0" algn="l">
              <a:spcBef>
                <a:spcPts val="1200"/>
              </a:spcBef>
              <a:spcAft>
                <a:spcPts val="0"/>
              </a:spcAft>
              <a:buNone/>
            </a:pPr>
            <a:r>
              <a:rPr lang="en-GB" sz="2214">
                <a:solidFill>
                  <a:srgbClr val="000000"/>
                </a:solidFill>
                <a:latin typeface="Arial"/>
                <a:ea typeface="Arial"/>
                <a:cs typeface="Arial"/>
                <a:sym typeface="Arial"/>
              </a:rPr>
              <a:t>3. Complexity: Developing and fine-tuning the scripts for accurate pattern recognition can be a complex task, requiring expertise and resources.</a:t>
            </a:r>
            <a:endParaRPr sz="2214">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19675"/>
            <a:ext cx="6460800" cy="8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Online </a:t>
            </a:r>
            <a:r>
              <a:rPr lang="en-GB"/>
              <a:t>Scenes</a:t>
            </a:r>
            <a:endParaRPr/>
          </a:p>
        </p:txBody>
      </p:sp>
      <p:sp>
        <p:nvSpPr>
          <p:cNvPr id="95" name="Google Shape;95;p19"/>
          <p:cNvSpPr txBox="1"/>
          <p:nvPr>
            <p:ph idx="1" type="body"/>
          </p:nvPr>
        </p:nvSpPr>
        <p:spPr>
          <a:xfrm>
            <a:off x="311700" y="770475"/>
            <a:ext cx="8520600" cy="42513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700">
                <a:solidFill>
                  <a:srgbClr val="000000"/>
                </a:solidFill>
                <a:latin typeface="Arial"/>
                <a:ea typeface="Arial"/>
                <a:cs typeface="Arial"/>
                <a:sym typeface="Arial"/>
              </a:rPr>
              <a:t>Challenges</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en-GB" sz="1500" u="sng">
                <a:solidFill>
                  <a:srgbClr val="000000"/>
                </a:solidFill>
                <a:latin typeface="Arial"/>
                <a:ea typeface="Arial"/>
                <a:cs typeface="Arial"/>
                <a:sym typeface="Arial"/>
              </a:rPr>
              <a:t>1. Variability in Scene Content</a:t>
            </a:r>
            <a:endParaRPr b="1" sz="1500" u="sng">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Online scenes can vary greatly in terms of content, making it difficult to develop a single script that can accurately recognize patterns in all scenarios.</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GB" sz="1500" u="sng">
                <a:solidFill>
                  <a:srgbClr val="000000"/>
                </a:solidFill>
                <a:latin typeface="Arial"/>
                <a:ea typeface="Arial"/>
                <a:cs typeface="Arial"/>
                <a:sym typeface="Arial"/>
              </a:rPr>
              <a:t>2. Real-Time Processing</a:t>
            </a:r>
            <a:endParaRPr b="1" sz="1500" u="sng">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Processing online scenes in real-time requires efficient algorithms and computational resources to handle the high volume of data.</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GB" sz="1500" u="sng">
                <a:solidFill>
                  <a:srgbClr val="000000"/>
                </a:solidFill>
                <a:latin typeface="Arial"/>
                <a:ea typeface="Arial"/>
                <a:cs typeface="Arial"/>
                <a:sym typeface="Arial"/>
              </a:rPr>
              <a:t>3. Noise and Distortions</a:t>
            </a:r>
            <a:endParaRPr b="1" sz="1500" u="sng">
              <a:solidFill>
                <a:srgbClr val="000000"/>
              </a:solidFill>
              <a:latin typeface="Arial"/>
              <a:ea typeface="Arial"/>
              <a:cs typeface="Arial"/>
              <a:sym typeface="Arial"/>
            </a:endParaRPr>
          </a:p>
          <a:p>
            <a:pPr indent="0" lvl="0" marL="0" rtl="0" algn="l">
              <a:spcBef>
                <a:spcPts val="1200"/>
              </a:spcBef>
              <a:spcAft>
                <a:spcPts val="0"/>
              </a:spcAft>
              <a:buNone/>
            </a:pPr>
            <a:r>
              <a:rPr lang="en-GB" sz="1500">
                <a:solidFill>
                  <a:srgbClr val="000000"/>
                </a:solidFill>
                <a:latin typeface="Arial"/>
                <a:ea typeface="Arial"/>
                <a:cs typeface="Arial"/>
                <a:sym typeface="Arial"/>
              </a:rPr>
              <a:t>Online scenes often contain noise and distortions, such as compression artifacts or low lighting conditions, which can affect the accuracy of pattern recognition.</a:t>
            </a:r>
            <a:endParaRPr sz="1500">
              <a:solidFill>
                <a:srgbClr val="000000"/>
              </a:solidFill>
              <a:latin typeface="Arial"/>
              <a:ea typeface="Arial"/>
              <a:cs typeface="Arial"/>
              <a:sym typeface="Arial"/>
            </a:endParaRPr>
          </a:p>
          <a:p>
            <a:pPr indent="0" lvl="0" marL="0" rtl="0" algn="l">
              <a:spcBef>
                <a:spcPts val="1200"/>
              </a:spcBef>
              <a:spcAft>
                <a:spcPts val="200"/>
              </a:spcAft>
              <a:buNone/>
            </a:pPr>
            <a:r>
              <a:t/>
            </a:r>
            <a:endParaRPr b="1" sz="1500" u="sng">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98675"/>
            <a:ext cx="8520600" cy="7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a:t>
            </a:r>
            <a:endParaRPr/>
          </a:p>
        </p:txBody>
      </p:sp>
      <p:sp>
        <p:nvSpPr>
          <p:cNvPr id="101" name="Google Shape;101;p20"/>
          <p:cNvSpPr txBox="1"/>
          <p:nvPr>
            <p:ph idx="1" type="body"/>
          </p:nvPr>
        </p:nvSpPr>
        <p:spPr>
          <a:xfrm>
            <a:off x="311700" y="833375"/>
            <a:ext cx="8520600" cy="394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600">
                <a:solidFill>
                  <a:srgbClr val="000000"/>
                </a:solidFill>
                <a:latin typeface="Arial"/>
                <a:ea typeface="Arial"/>
                <a:cs typeface="Arial"/>
                <a:sym typeface="Arial"/>
              </a:rPr>
              <a:t>1. Adaptive Scripts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Develop adaptive scripts that can dynamically adjust to different scene contents, allowing for more accurate pattern recognition.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2. Parallel Processing</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Utilize parallel processing techniques to distribute the computational load across multiple processors or machines, enabling real-time processing of online scenes.</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GB" sz="1600">
                <a:solidFill>
                  <a:srgbClr val="000000"/>
                </a:solidFill>
                <a:latin typeface="Arial"/>
                <a:ea typeface="Arial"/>
                <a:cs typeface="Arial"/>
                <a:sym typeface="Arial"/>
              </a:rPr>
              <a:t>3. Preprocessing Techniques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GB" sz="1600">
                <a:solidFill>
                  <a:srgbClr val="000000"/>
                </a:solidFill>
                <a:latin typeface="Arial"/>
                <a:ea typeface="Arial"/>
                <a:cs typeface="Arial"/>
                <a:sym typeface="Arial"/>
              </a:rPr>
              <a:t>Apply preprocessing techniques, such as noise reduction algorithms or image enhancement methods, to mitigate the effects of noise and distortions in online scenes.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07" name="Google Shape;107;p21"/>
          <p:cNvSpPr txBox="1"/>
          <p:nvPr>
            <p:ph idx="1" type="body"/>
          </p:nvPr>
        </p:nvSpPr>
        <p:spPr>
          <a:xfrm>
            <a:off x="311700" y="1988125"/>
            <a:ext cx="8520600" cy="258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Comic Sans MS"/>
                <a:ea typeface="Comic Sans MS"/>
                <a:cs typeface="Comic Sans MS"/>
                <a:sym typeface="Comic Sans MS"/>
              </a:rPr>
              <a:t>In conclusion, script based pattern recognition for a portrait tracking system has the potential to revolutionize various industries and applications—-------</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