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78" r:id="rId8"/>
    <p:sldId id="283" r:id="rId9"/>
    <p:sldId id="264" r:id="rId10"/>
    <p:sldId id="273" r:id="rId11"/>
    <p:sldId id="279" r:id="rId12"/>
    <p:sldId id="274" r:id="rId13"/>
    <p:sldId id="281" r:id="rId14"/>
    <p:sldId id="28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7379-1621-48EA-B882-10C82BD8A57E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F34F-9922-4DEA-A092-F5D3392C6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1484784"/>
            <a:ext cx="53285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Anaconda Distribution</a:t>
            </a:r>
          </a:p>
          <a:p>
            <a:endParaRPr lang="en-US" dirty="0" smtClean="0"/>
          </a:p>
          <a:p>
            <a:r>
              <a:rPr lang="en-US" sz="2400" dirty="0" smtClean="0"/>
              <a:t>Python 3.7</a:t>
            </a:r>
            <a:endParaRPr lang="en-US" sz="2400" dirty="0"/>
          </a:p>
          <a:p>
            <a:r>
              <a:rPr lang="en-US" sz="2400" dirty="0" smtClean="0"/>
              <a:t>Jupyter Notebook</a:t>
            </a:r>
          </a:p>
          <a:p>
            <a:r>
              <a:rPr lang="en-US" sz="2400" dirty="0" smtClean="0"/>
              <a:t>Numpy</a:t>
            </a:r>
          </a:p>
          <a:p>
            <a:r>
              <a:rPr lang="en-US" sz="2400" dirty="0" smtClean="0"/>
              <a:t>Pandas</a:t>
            </a:r>
          </a:p>
          <a:p>
            <a:r>
              <a:rPr lang="en-US" sz="2400" dirty="0" smtClean="0"/>
              <a:t>Matplotlib</a:t>
            </a:r>
            <a:endParaRPr lang="en-US" sz="2400" dirty="0" smtClean="0"/>
          </a:p>
          <a:p>
            <a:r>
              <a:rPr lang="en-US" sz="2400" dirty="0" smtClean="0"/>
              <a:t>Scikit-learn</a:t>
            </a:r>
          </a:p>
          <a:p>
            <a:r>
              <a:rPr lang="en-US" sz="2400" dirty="0" smtClean="0"/>
              <a:t>Tensorflow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3326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Software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39752" y="90872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α</a:t>
            </a:r>
            <a:r>
              <a:rPr lang="en-US" b="1" dirty="0" smtClean="0"/>
              <a:t>&gt; 0, </a:t>
            </a:r>
            <a:r>
              <a:rPr lang="en-US" b="1" dirty="0" smtClean="0"/>
              <a:t>default value 1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 is the number of unique </a:t>
            </a:r>
            <a:r>
              <a:rPr lang="en-US" b="1" dirty="0" smtClean="0"/>
              <a:t>words in the document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3797895"/>
            <a:ext cx="878497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 smtClean="0"/>
              <a:t>P(word)  = (word count + 1)/ (total no. of words + No of unique words )</a:t>
            </a:r>
            <a:endParaRPr lang="en-IN" sz="21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Laplace smoothing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4941168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P(</a:t>
            </a:r>
            <a:r>
              <a:rPr lang="en-US" sz="2400" b="1" dirty="0" err="1" smtClean="0"/>
              <a:t>close|sports</a:t>
            </a:r>
            <a:r>
              <a:rPr lang="en-US" sz="2400" b="1" dirty="0" smtClean="0"/>
              <a:t>) = </a:t>
            </a:r>
            <a:r>
              <a:rPr lang="en-US" sz="2400" b="1" dirty="0" smtClean="0"/>
              <a:t>                                      p(</a:t>
            </a:r>
            <a:r>
              <a:rPr lang="en-US" sz="2400" b="1" dirty="0" err="1" smtClean="0"/>
              <a:t>A|sports</a:t>
            </a:r>
            <a:r>
              <a:rPr lang="en-US" sz="2400" b="1" dirty="0" smtClean="0"/>
              <a:t>) </a:t>
            </a:r>
            <a:r>
              <a:rPr lang="en-US" sz="2400" b="1" dirty="0" smtClean="0"/>
              <a:t>=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P(</a:t>
            </a:r>
            <a:r>
              <a:rPr lang="en-US" sz="2400" b="1" dirty="0" err="1" smtClean="0"/>
              <a:t>very|sports</a:t>
            </a:r>
            <a:r>
              <a:rPr lang="en-US" sz="2400" b="1" dirty="0" smtClean="0"/>
              <a:t>) = </a:t>
            </a:r>
            <a:r>
              <a:rPr lang="en-US" sz="2400" b="1" dirty="0" smtClean="0"/>
              <a:t>                                  p(</a:t>
            </a:r>
            <a:r>
              <a:rPr lang="en-US" sz="2400" b="1" dirty="0" err="1" smtClean="0"/>
              <a:t>game|sports</a:t>
            </a:r>
            <a:r>
              <a:rPr lang="en-US" sz="2400" b="1" dirty="0" smtClean="0"/>
              <a:t>) = </a:t>
            </a:r>
            <a:r>
              <a:rPr lang="en-US" sz="2000" b="1" dirty="0" smtClean="0"/>
              <a:t>	</a:t>
            </a:r>
          </a:p>
          <a:p>
            <a:endParaRPr lang="en-IN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908720"/>
            <a:ext cx="1872208" cy="861429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941168"/>
            <a:ext cx="839050" cy="576064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3" y="4941168"/>
            <a:ext cx="943931" cy="648072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5733256"/>
            <a:ext cx="839050" cy="576064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5733256"/>
            <a:ext cx="871923" cy="598634"/>
          </a:xfrm>
          <a:prstGeom prst="rect">
            <a:avLst/>
          </a:prstGeom>
          <a:noFill/>
        </p:spPr>
      </p:pic>
      <p:pic>
        <p:nvPicPr>
          <p:cNvPr id="3087" name="Picture 15" descr="C:\Users\Anil\Desktop\Picture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4644008" cy="1224136"/>
          </a:xfrm>
          <a:prstGeom prst="rect">
            <a:avLst/>
          </a:prstGeom>
          <a:noFill/>
        </p:spPr>
      </p:pic>
      <p:pic>
        <p:nvPicPr>
          <p:cNvPr id="3088" name="Picture 16" descr="C:\Users\Anil\Desktop\Picture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0"/>
            <a:ext cx="4644008" cy="2420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332656"/>
          <a:ext cx="554461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39"/>
                <a:gridCol w="1869229"/>
                <a:gridCol w="2889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P(</a:t>
                      </a:r>
                      <a:r>
                        <a:rPr lang="en-US" sz="2000" b="1" dirty="0" err="1" smtClean="0"/>
                        <a:t>word|sports</a:t>
                      </a:r>
                      <a:r>
                        <a:rPr lang="en-US" sz="2000" b="1" dirty="0" smtClean="0"/>
                        <a:t>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P(</a:t>
                      </a:r>
                      <a:r>
                        <a:rPr lang="en-US" sz="2000" b="1" dirty="0" err="1" smtClean="0"/>
                        <a:t>word|non</a:t>
                      </a:r>
                      <a:r>
                        <a:rPr lang="en-US" sz="2000" b="1" baseline="0" dirty="0" smtClean="0"/>
                        <a:t> sports</a:t>
                      </a:r>
                      <a:r>
                        <a:rPr lang="en-US" sz="2000" b="1" dirty="0" smtClean="0"/>
                        <a:t>)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3/25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2/23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Very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2/25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1/23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Close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1/25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2/23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game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3/25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1/23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2924944"/>
            <a:ext cx="9144000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 smtClean="0"/>
              <a:t>P(</a:t>
            </a:r>
            <a:r>
              <a:rPr lang="en-US" sz="1950" b="1" dirty="0" err="1" smtClean="0"/>
              <a:t>sample|Sports</a:t>
            </a:r>
            <a:r>
              <a:rPr lang="en-US" sz="1950" b="1" dirty="0" smtClean="0"/>
              <a:t>) = P(</a:t>
            </a:r>
            <a:r>
              <a:rPr lang="en-US" sz="1950" b="1" dirty="0" err="1" smtClean="0"/>
              <a:t>A|Sports</a:t>
            </a:r>
            <a:r>
              <a:rPr lang="en-US" sz="1950" b="1" dirty="0" smtClean="0"/>
              <a:t>) *  P(</a:t>
            </a:r>
            <a:r>
              <a:rPr lang="en-US" sz="1950" b="1" dirty="0" err="1" smtClean="0"/>
              <a:t>very|Sports</a:t>
            </a:r>
            <a:r>
              <a:rPr lang="en-US" sz="1950" b="1" dirty="0" smtClean="0"/>
              <a:t>) * P(</a:t>
            </a:r>
            <a:r>
              <a:rPr lang="en-US" sz="1950" b="1" dirty="0" err="1" smtClean="0"/>
              <a:t>close|Sports</a:t>
            </a:r>
            <a:r>
              <a:rPr lang="en-US" sz="1950" b="1" dirty="0" smtClean="0"/>
              <a:t>) * P(game| Sports) </a:t>
            </a:r>
          </a:p>
          <a:p>
            <a:r>
              <a:rPr lang="en-US" sz="2000" b="1" dirty="0" smtClean="0"/>
              <a:t>	            </a:t>
            </a:r>
          </a:p>
          <a:p>
            <a:r>
              <a:rPr lang="en-US" sz="2000" b="1" dirty="0"/>
              <a:t>	 </a:t>
            </a:r>
            <a:r>
              <a:rPr lang="en-US" sz="2000" b="1" dirty="0" smtClean="0"/>
              <a:t>              =	  </a:t>
            </a:r>
            <a:r>
              <a:rPr lang="en-US" sz="2000" b="1" dirty="0" smtClean="0"/>
              <a:t>0.0000461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1950" b="1" dirty="0" smtClean="0"/>
              <a:t>P(sample| non </a:t>
            </a:r>
            <a:r>
              <a:rPr lang="en-US" sz="1950" b="1" dirty="0" smtClean="0"/>
              <a:t>S</a:t>
            </a:r>
            <a:r>
              <a:rPr lang="en-US" sz="1950" b="1" dirty="0" smtClean="0"/>
              <a:t>ports) = P(A| non Sports) *  P(very| non </a:t>
            </a:r>
            <a:r>
              <a:rPr lang="en-US" sz="1950" b="1" dirty="0" smtClean="0"/>
              <a:t>S</a:t>
            </a:r>
            <a:r>
              <a:rPr lang="en-US" sz="1950" b="1" dirty="0" smtClean="0"/>
              <a:t>ports) * P(close| non Sports)   			* P(game| non Sports) </a:t>
            </a:r>
          </a:p>
          <a:p>
            <a:endParaRPr lang="en-US" sz="1950" b="1" dirty="0" smtClean="0"/>
          </a:p>
          <a:p>
            <a:r>
              <a:rPr lang="en-US" sz="1950" b="1" dirty="0" smtClean="0"/>
              <a:t>		= 	0.0000143</a:t>
            </a:r>
          </a:p>
          <a:p>
            <a:endParaRPr lang="en-US" b="1" dirty="0" smtClean="0"/>
          </a:p>
          <a:p>
            <a:r>
              <a:rPr lang="en-US" sz="2000" b="1" dirty="0" smtClean="0"/>
              <a:t>P(sample</a:t>
            </a:r>
            <a:r>
              <a:rPr lang="en-US" sz="2000" b="1" dirty="0" smtClean="0"/>
              <a:t>| </a:t>
            </a:r>
            <a:r>
              <a:rPr lang="en-US" sz="2000" b="1" dirty="0" smtClean="0"/>
              <a:t>Sports</a:t>
            </a:r>
            <a:r>
              <a:rPr lang="en-US" sz="2000" b="1" dirty="0" smtClean="0"/>
              <a:t>) is high. Therefore it belongs to sports category</a:t>
            </a:r>
            <a:r>
              <a:rPr lang="en-US" b="1" dirty="0" smtClean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064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Decision Tree</a:t>
            </a:r>
            <a:endParaRPr lang="en-IN" sz="3600" b="1" dirty="0">
              <a:solidFill>
                <a:srgbClr val="FF0000"/>
              </a:solidFill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4320480" y="260648"/>
            <a:ext cx="4788024" cy="3384376"/>
            <a:chOff x="4355976" y="188640"/>
            <a:chExt cx="4788024" cy="3384376"/>
          </a:xfrm>
        </p:grpSpPr>
        <p:sp>
          <p:nvSpPr>
            <p:cNvPr id="4" name="Oval 3"/>
            <p:cNvSpPr/>
            <p:nvPr/>
          </p:nvSpPr>
          <p:spPr>
            <a:xfrm>
              <a:off x="5868144" y="188640"/>
              <a:ext cx="2016224" cy="9087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Employed?</a:t>
              </a:r>
              <a:endParaRPr lang="en-IN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308304" y="1556792"/>
              <a:ext cx="1656184" cy="64807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Income?</a:t>
              </a:r>
              <a:endParaRPr lang="en-IN" sz="2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1556792"/>
              <a:ext cx="1512168" cy="64807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Credit score?</a:t>
              </a:r>
              <a:endParaRPr lang="en-IN" sz="2400" dirty="0"/>
            </a:p>
          </p:txBody>
        </p:sp>
        <p:cxnSp>
          <p:nvCxnSpPr>
            <p:cNvPr id="8" name="Straight Arrow Connector 7"/>
            <p:cNvCxnSpPr>
              <a:stCxn id="4" idx="4"/>
              <a:endCxn id="6" idx="0"/>
            </p:cNvCxnSpPr>
            <p:nvPr/>
          </p:nvCxnSpPr>
          <p:spPr>
            <a:xfrm flipH="1">
              <a:off x="5616116" y="1097360"/>
              <a:ext cx="1260140" cy="4594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>
              <a:off x="6876256" y="1097360"/>
              <a:ext cx="1260140" cy="4594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08104" y="9807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2360" y="9807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55976" y="3068960"/>
              <a:ext cx="108012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Approve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52120" y="3068960"/>
              <a:ext cx="108012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Reject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76256" y="3068960"/>
              <a:ext cx="108012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Approve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28384" y="3068960"/>
              <a:ext cx="108012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Reject</a:t>
              </a:r>
              <a:endParaRPr lang="en-IN" dirty="0"/>
            </a:p>
          </p:txBody>
        </p:sp>
        <p:cxnSp>
          <p:nvCxnSpPr>
            <p:cNvPr id="18" name="Straight Arrow Connector 17"/>
            <p:cNvCxnSpPr>
              <a:stCxn id="6" idx="4"/>
              <a:endCxn id="13" idx="0"/>
            </p:cNvCxnSpPr>
            <p:nvPr/>
          </p:nvCxnSpPr>
          <p:spPr>
            <a:xfrm flipH="1">
              <a:off x="4896036" y="2204864"/>
              <a:ext cx="72008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4"/>
              <a:endCxn id="14" idx="0"/>
            </p:cNvCxnSpPr>
            <p:nvPr/>
          </p:nvCxnSpPr>
          <p:spPr>
            <a:xfrm>
              <a:off x="5616116" y="2204864"/>
              <a:ext cx="57606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52320" y="2204864"/>
              <a:ext cx="72008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172400" y="2204864"/>
              <a:ext cx="57606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72000" y="22768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0152" y="22768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22768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95928" y="22768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IN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79512" y="1700808"/>
          <a:ext cx="41044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62"/>
                <a:gridCol w="830466"/>
                <a:gridCol w="1026114"/>
                <a:gridCol w="10261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23528" y="908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dirty="0" smtClean="0"/>
              <a:t>Entropy </a:t>
            </a:r>
            <a:r>
              <a:rPr lang="en-US" dirty="0" smtClean="0"/>
              <a:t>Function, </a:t>
            </a:r>
            <a:r>
              <a:rPr lang="en-US" dirty="0" smtClean="0"/>
              <a:t>Information,  </a:t>
            </a:r>
            <a:r>
              <a:rPr lang="en-US" dirty="0" smtClean="0"/>
              <a:t>G</a:t>
            </a:r>
            <a:r>
              <a:rPr lang="en-US" dirty="0" smtClean="0"/>
              <a:t>ain</a:t>
            </a:r>
            <a:endParaRPr lang="en-IN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077072"/>
            <a:ext cx="5490610" cy="64807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7" y="4869160"/>
            <a:ext cx="4410491" cy="648072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5805264"/>
            <a:ext cx="4536504" cy="396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093296"/>
          </a:xfrm>
        </p:spPr>
        <p:txBody>
          <a:bodyPr/>
          <a:lstStyle/>
          <a:p>
            <a:pPr algn="just"/>
            <a:r>
              <a:rPr lang="en-US" altLang="en-US" sz="2400" b="1" dirty="0" smtClean="0"/>
              <a:t>Support </a:t>
            </a:r>
            <a:r>
              <a:rPr lang="en-US" altLang="en-US" sz="2400" b="1" dirty="0" smtClean="0"/>
              <a:t>vector machines</a:t>
            </a:r>
            <a:r>
              <a:rPr lang="en-US" altLang="en-US" sz="2400" dirty="0" smtClean="0"/>
              <a:t> </a:t>
            </a:r>
            <a:r>
              <a:rPr lang="en-US" altLang="en-US" sz="2400" b="1" dirty="0" smtClean="0"/>
              <a:t>(SVM) </a:t>
            </a:r>
            <a:r>
              <a:rPr lang="en-US" altLang="en-US" sz="2400" dirty="0" smtClean="0"/>
              <a:t>are supervised learning models with associated learning algorithms that analyze data used for classification and regression analysis.</a:t>
            </a:r>
          </a:p>
          <a:p>
            <a:endParaRPr lang="en-IN" dirty="0"/>
          </a:p>
        </p:txBody>
      </p:sp>
      <p:grpSp>
        <p:nvGrpSpPr>
          <p:cNvPr id="2" name="Group 15"/>
          <p:cNvGrpSpPr/>
          <p:nvPr/>
        </p:nvGrpSpPr>
        <p:grpSpPr>
          <a:xfrm>
            <a:off x="0" y="1844824"/>
            <a:ext cx="2456597" cy="3590838"/>
            <a:chOff x="0" y="1396158"/>
            <a:chExt cx="3275463" cy="35908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0791" y="1396158"/>
              <a:ext cx="2926307" cy="309804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0" y="4617664"/>
              <a:ext cx="3275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SVM Classifier</a:t>
              </a:r>
              <a:endParaRPr lang="en-IN" dirty="0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267744" y="2132856"/>
            <a:ext cx="2292827" cy="4348655"/>
            <a:chOff x="3114812" y="1639439"/>
            <a:chExt cx="3057102" cy="43486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953" y="1639439"/>
              <a:ext cx="3026961" cy="28397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14812" y="4510766"/>
              <a:ext cx="305710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Find an ideal line/ hyperplane that separates this dataset into red and blue categories</a:t>
              </a:r>
              <a:endParaRPr lang="en-IN" dirty="0"/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4644008" y="2348880"/>
            <a:ext cx="2196435" cy="4157274"/>
            <a:chOff x="6171914" y="1806369"/>
            <a:chExt cx="2928580" cy="41572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1914" y="1806369"/>
              <a:ext cx="2928580" cy="309804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80238" y="4763314"/>
              <a:ext cx="27784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Which line according to you best separates the data???</a:t>
              </a:r>
              <a:endParaRPr lang="en-IN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6896173" y="2513126"/>
            <a:ext cx="2247827" cy="4344874"/>
            <a:chOff x="9130352" y="2552132"/>
            <a:chExt cx="2997103" cy="4344874"/>
          </a:xfrm>
        </p:grpSpPr>
        <p:pic>
          <p:nvPicPr>
            <p:cNvPr id="1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30352" y="2552132"/>
              <a:ext cx="2852388" cy="34528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67017" y="6250675"/>
              <a:ext cx="2960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dirty="0"/>
                <a:t>Non-linearly separable data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19672" y="446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Support Vector Machine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52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976" y="56574"/>
            <a:ext cx="2681864" cy="3084394"/>
          </a:xfrm>
        </p:spPr>
      </p:pic>
      <p:grpSp>
        <p:nvGrpSpPr>
          <p:cNvPr id="2" name="Group 12"/>
          <p:cNvGrpSpPr/>
          <p:nvPr/>
        </p:nvGrpSpPr>
        <p:grpSpPr>
          <a:xfrm>
            <a:off x="3504350" y="176547"/>
            <a:ext cx="3011866" cy="3911558"/>
            <a:chOff x="4672465" y="13228"/>
            <a:chExt cx="4015821" cy="39115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72465" y="13228"/>
              <a:ext cx="3952920" cy="3275462"/>
            </a:xfrm>
            <a:prstGeom prst="rect">
              <a:avLst/>
            </a:prstGeom>
          </p:spPr>
        </p:pic>
        <p:grpSp>
          <p:nvGrpSpPr>
            <p:cNvPr id="3" name="Group 11"/>
            <p:cNvGrpSpPr/>
            <p:nvPr/>
          </p:nvGrpSpPr>
          <p:grpSpPr>
            <a:xfrm>
              <a:off x="4847860" y="3288690"/>
              <a:ext cx="3840426" cy="636096"/>
              <a:chOff x="4847860" y="3288690"/>
              <a:chExt cx="3840426" cy="6360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47860" y="3288690"/>
                <a:ext cx="3840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Dataset on higher dimension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72062" y="3555454"/>
                <a:ext cx="1953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z = x²+y²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660232" y="404664"/>
            <a:ext cx="2333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purple line separating the data in higher dimension be z=k, where k is a constant. Since, z=x²+y² we get x² + y² = k; which is an equation of a circle.</a:t>
            </a:r>
            <a:endParaRPr lang="en-IN" dirty="0"/>
          </a:p>
        </p:txBody>
      </p:sp>
      <p:grpSp>
        <p:nvGrpSpPr>
          <p:cNvPr id="5" name="Group 13"/>
          <p:cNvGrpSpPr/>
          <p:nvPr/>
        </p:nvGrpSpPr>
        <p:grpSpPr>
          <a:xfrm>
            <a:off x="30709" y="3658022"/>
            <a:ext cx="5117355" cy="2964629"/>
            <a:chOff x="40944" y="3658022"/>
            <a:chExt cx="5672110" cy="29646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44" y="3658022"/>
              <a:ext cx="4039737" cy="296462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16771" y="4725144"/>
              <a:ext cx="15962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Decision boundary in original dimensions</a:t>
              </a:r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1520" y="3068960"/>
            <a:ext cx="277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Non-linearly separable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67816344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Linear Regression &amp; Logistic Regression using Tensorflow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0466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Supervised Machine Learning techniques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4464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Linear Regression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Logistic Regression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Decision tree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Naïve Bayes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Support Vector Machine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9038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Steps in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744661"/>
            <a:ext cx="864096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Import the packages required</a:t>
            </a:r>
          </a:p>
          <a:p>
            <a:r>
              <a:rPr lang="en-US" sz="2400" dirty="0" smtClean="0"/>
              <a:t>	</a:t>
            </a:r>
            <a:r>
              <a:rPr lang="en-IN" sz="2400" dirty="0" smtClean="0"/>
              <a:t>import pandas as pd</a:t>
            </a:r>
          </a:p>
          <a:p>
            <a:r>
              <a:rPr lang="en-IN" sz="2400" dirty="0" smtClean="0"/>
              <a:t>	import numpy as np</a:t>
            </a:r>
          </a:p>
          <a:p>
            <a:r>
              <a:rPr lang="en-IN" sz="2400" dirty="0" smtClean="0"/>
              <a:t>	import matplotlib.pyplot as plt</a:t>
            </a:r>
          </a:p>
          <a:p>
            <a:endParaRPr lang="en-IN" sz="800" dirty="0" smtClean="0"/>
          </a:p>
          <a:p>
            <a:pPr marL="342900" indent="-342900"/>
            <a:endParaRPr lang="en-US" sz="1100" dirty="0" smtClean="0"/>
          </a:p>
          <a:p>
            <a:pPr marL="342900" indent="-342900"/>
            <a:r>
              <a:rPr lang="en-US" sz="2400" dirty="0" smtClean="0"/>
              <a:t>2.  Load the Data</a:t>
            </a:r>
          </a:p>
          <a:p>
            <a:pPr marL="342900" indent="-342900"/>
            <a:r>
              <a:rPr lang="en-IN" sz="2400" dirty="0" smtClean="0"/>
              <a:t>		df = pd.read_csv('data.csv’)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3.  Split the data into Training set and Test set</a:t>
            </a:r>
          </a:p>
          <a:p>
            <a:pPr marL="1257300" lvl="2" indent="-342900"/>
            <a:r>
              <a:rPr lang="en-IN" sz="2400" dirty="0" smtClean="0"/>
              <a:t>train_test_split( </a:t>
            </a:r>
            <a:r>
              <a:rPr lang="en-IN" sz="2400" b="1" dirty="0"/>
              <a:t>... </a:t>
            </a:r>
            <a:r>
              <a:rPr lang="en-IN" sz="2400" dirty="0" smtClean="0"/>
              <a:t>X, y, test_size</a:t>
            </a:r>
            <a:r>
              <a:rPr lang="en-IN" sz="2400" dirty="0"/>
              <a:t>=0.33</a:t>
            </a:r>
            <a:r>
              <a:rPr lang="en-IN" sz="2400" dirty="0" smtClean="0"/>
              <a:t>, random_state</a:t>
            </a:r>
            <a:r>
              <a:rPr lang="en-IN" sz="2400" dirty="0"/>
              <a:t>=42</a:t>
            </a:r>
            <a:r>
              <a:rPr lang="en-IN" sz="2400" dirty="0" smtClean="0"/>
              <a:t>)</a:t>
            </a:r>
          </a:p>
          <a:p>
            <a:pPr marL="1257300" lvl="2" indent="-342900"/>
            <a:endParaRPr lang="en-US" sz="2400" dirty="0"/>
          </a:p>
          <a:p>
            <a:pPr marL="457200" indent="-457200"/>
            <a:r>
              <a:rPr lang="en-US" sz="2400" dirty="0" smtClean="0"/>
              <a:t>4. Train the model using Training set :   </a:t>
            </a:r>
            <a:r>
              <a:rPr lang="en-US" sz="2400" dirty="0" smtClean="0"/>
              <a:t>fit(</a:t>
            </a:r>
            <a:r>
              <a:rPr lang="en-US" sz="2400" dirty="0" err="1" smtClean="0"/>
              <a:t>Xtrain,Ytrain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5. Test the model Test set : </a:t>
            </a:r>
            <a:r>
              <a:rPr lang="en-US" sz="2400" dirty="0"/>
              <a:t>	</a:t>
            </a:r>
            <a:r>
              <a:rPr lang="en-US" sz="2400" dirty="0" smtClean="0"/>
              <a:t>predict(</a:t>
            </a:r>
            <a:r>
              <a:rPr lang="en-US" sz="2400" dirty="0" err="1" smtClean="0"/>
              <a:t>Xtest</a:t>
            </a:r>
            <a:r>
              <a:rPr lang="en-US" sz="2400" dirty="0" smtClean="0"/>
              <a:t>, </a:t>
            </a:r>
            <a:r>
              <a:rPr lang="en-US" sz="2400" dirty="0" err="1" smtClean="0"/>
              <a:t>Ytest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6. Evaluate the performance of the model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-2738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Performance Metrices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18" y="620688"/>
          <a:ext cx="4464498" cy="581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08"/>
                <a:gridCol w="1488165"/>
                <a:gridCol w="1771625"/>
              </a:tblGrid>
              <a:tr h="49059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Persons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 label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Predicted label</a:t>
                      </a:r>
                      <a:endParaRPr lang="en-IN" sz="24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Diabetic</a:t>
                      </a:r>
                      <a:endParaRPr lang="en-IN" sz="2000" dirty="0"/>
                    </a:p>
                  </a:txBody>
                  <a:tcPr/>
                </a:tc>
              </a:tr>
              <a:tr h="5793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Diabetic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  <a:tr h="490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Diabetic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Diabetic 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040" y="278092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:  06</a:t>
            </a:r>
          </a:p>
          <a:p>
            <a:r>
              <a:rPr lang="en-US" dirty="0" smtClean="0"/>
              <a:t>True Negative : 02</a:t>
            </a:r>
          </a:p>
          <a:p>
            <a:r>
              <a:rPr lang="en-US" dirty="0" smtClean="0"/>
              <a:t>False Positive : 01</a:t>
            </a:r>
          </a:p>
          <a:p>
            <a:r>
              <a:rPr lang="en-US" dirty="0" smtClean="0"/>
              <a:t>False Negative : 01 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5568" y="620688"/>
          <a:ext cx="37809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53"/>
                <a:gridCol w="1193977"/>
                <a:gridCol w="1857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2040" y="400506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TP+TN / TP+TN+FP+FN</a:t>
            </a:r>
          </a:p>
          <a:p>
            <a:endParaRPr lang="en-US" dirty="0"/>
          </a:p>
          <a:p>
            <a:r>
              <a:rPr lang="en-US" dirty="0" smtClean="0"/>
              <a:t>Accuracy : 08/10= 80%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5229200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Precision: TP/ TP+FP</a:t>
            </a:r>
          </a:p>
          <a:p>
            <a:endParaRPr lang="en-US" sz="400" dirty="0"/>
          </a:p>
          <a:p>
            <a:r>
              <a:rPr lang="en-US" dirty="0" smtClean="0"/>
              <a:t>Recall : TP/ TP+FN 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6064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Linear Regression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836713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Used Mainly for Prediction &amp; Estimation</a:t>
            </a:r>
          </a:p>
          <a:p>
            <a:pPr algn="just"/>
            <a:endParaRPr lang="en-IN" sz="2000" dirty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It is a linear</a:t>
            </a:r>
            <a:r>
              <a:rPr lang="en-IN" sz="2000" dirty="0"/>
              <a:t> approach to </a:t>
            </a:r>
            <a:r>
              <a:rPr lang="en-IN" sz="2000" dirty="0" smtClean="0"/>
              <a:t>modelling </a:t>
            </a:r>
            <a:r>
              <a:rPr lang="en-IN" sz="2000" dirty="0"/>
              <a:t>the relationship between a scalar response (or dependent variable) and one or more explanatory variables (or independent variables). </a:t>
            </a:r>
            <a:endParaRPr lang="en-IN" sz="2000" dirty="0" smtClean="0"/>
          </a:p>
          <a:p>
            <a:pPr algn="just"/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IN" sz="2000" dirty="0"/>
              <a:t>The case of one explanatory variable is called simple </a:t>
            </a:r>
            <a:r>
              <a:rPr lang="en-IN" sz="2000" b="1" dirty="0"/>
              <a:t>linear</a:t>
            </a:r>
            <a:r>
              <a:rPr lang="en-IN" sz="2000" dirty="0"/>
              <a:t> </a:t>
            </a:r>
            <a:r>
              <a:rPr lang="en-IN" sz="2000" b="1" dirty="0"/>
              <a:t>regression</a:t>
            </a:r>
            <a:r>
              <a:rPr lang="en-IN" sz="20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IN" sz="2000" dirty="0"/>
              <a:t>The simplest form of the regression </a:t>
            </a:r>
            <a:r>
              <a:rPr lang="en-IN" sz="2000" dirty="0" smtClean="0"/>
              <a:t>equation is: </a:t>
            </a:r>
            <a:r>
              <a:rPr lang="en-IN" sz="2000" dirty="0"/>
              <a:t>y = c + </a:t>
            </a:r>
            <a:r>
              <a:rPr lang="en-IN" sz="2000" dirty="0" smtClean="0"/>
              <a:t>b*x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	where, </a:t>
            </a:r>
            <a:r>
              <a:rPr lang="en-IN" sz="2000" dirty="0"/>
              <a:t>y = estimated dependent variable </a:t>
            </a:r>
            <a:r>
              <a:rPr lang="en-IN" sz="2000" dirty="0" smtClean="0"/>
              <a:t>score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	 c = Constant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	 b = regression coefficient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	 x = score of the independent variable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0" y="486916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IN" dirty="0"/>
              <a:t>D</a:t>
            </a:r>
            <a:r>
              <a:rPr lang="en-IN" dirty="0" smtClean="0"/>
              <a:t>oes the given set </a:t>
            </a:r>
            <a:r>
              <a:rPr lang="en-IN" dirty="0"/>
              <a:t>of predictor variables </a:t>
            </a:r>
            <a:r>
              <a:rPr lang="en-IN" dirty="0" smtClean="0"/>
              <a:t> are good enough </a:t>
            </a:r>
            <a:r>
              <a:rPr lang="en-IN" dirty="0"/>
              <a:t>in predicting an outcome (dependent) variable</a:t>
            </a:r>
            <a:r>
              <a:rPr lang="en-IN" dirty="0" smtClean="0"/>
              <a:t>?</a:t>
            </a:r>
          </a:p>
          <a:p>
            <a:pPr marL="342900" indent="-342900">
              <a:buAutoNum type="arabicParenBoth"/>
            </a:pPr>
            <a:r>
              <a:rPr lang="en-IN" dirty="0" smtClean="0"/>
              <a:t>Which </a:t>
            </a:r>
            <a:r>
              <a:rPr lang="en-IN" dirty="0"/>
              <a:t>variables in particular are significant predictors of the outcome </a:t>
            </a:r>
            <a:r>
              <a:rPr lang="en-IN" dirty="0" smtClean="0"/>
              <a:t>variable?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776413"/>
            <a:ext cx="79819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26064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Forecast monthly sales by studying the relationship between the monthly e commerce sales and the online advertising costs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757363"/>
            <a:ext cx="83915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83671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To predict is a student will get admitted to a school based on his CGPA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26064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Logistic Regression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5" y="908719"/>
          <a:ext cx="8496945" cy="482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90"/>
                <a:gridCol w="2850188"/>
                <a:gridCol w="3947367"/>
              </a:tblGrid>
              <a:tr h="672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Linear Regression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Logistic Regression</a:t>
                      </a:r>
                      <a:endParaRPr lang="en-IN" sz="2800" dirty="0"/>
                    </a:p>
                  </a:txBody>
                  <a:tcPr/>
                </a:tc>
              </a:tr>
              <a:tr h="116009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Variable</a:t>
                      </a:r>
                      <a:r>
                        <a:rPr lang="en-US" sz="2000" b="1" baseline="0" dirty="0" smtClean="0"/>
                        <a:t> type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Dependent variable is continuous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Dependent</a:t>
                      </a:r>
                      <a:r>
                        <a:rPr lang="en-US" sz="2400" baseline="0" dirty="0" smtClean="0"/>
                        <a:t> variable is binary in nature</a:t>
                      </a:r>
                      <a:endParaRPr lang="en-IN" sz="2400" dirty="0"/>
                    </a:p>
                  </a:txBody>
                  <a:tcPr/>
                </a:tc>
              </a:tr>
              <a:tr h="116009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 of problem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Solves regression problems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Solves categorical problems</a:t>
                      </a:r>
                      <a:endParaRPr lang="en-IN" sz="2400" dirty="0"/>
                    </a:p>
                  </a:txBody>
                  <a:tcPr/>
                </a:tc>
              </a:tr>
              <a:tr h="67212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Best fit line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Straight line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 Curve</a:t>
                      </a:r>
                      <a:endParaRPr lang="en-IN" sz="2400" dirty="0"/>
                    </a:p>
                  </a:txBody>
                  <a:tcPr/>
                </a:tc>
              </a:tr>
              <a:tr h="116009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Applications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Business domain, Forecasting</a:t>
                      </a:r>
                      <a:r>
                        <a:rPr lang="en-US" sz="2400" baseline="0" dirty="0" smtClean="0"/>
                        <a:t> sales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Classification problems, Cyber security, image processing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886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Naïve Bayes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Learning algorithm based on Bayes Theorem.</a:t>
            </a:r>
          </a:p>
          <a:p>
            <a:endParaRPr lang="en-US" b="1" dirty="0"/>
          </a:p>
          <a:p>
            <a:r>
              <a:rPr lang="en-US" b="1" dirty="0" smtClean="0"/>
              <a:t>Bayes Theorem P(A|B) =    P(B|A) P(A)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P(A ) : Prior probability, P(B|A) : Posterior probability</a:t>
            </a:r>
            <a:endParaRPr lang="en-US" b="1" dirty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55776" y="1772816"/>
            <a:ext cx="1080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5776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P(B)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708920"/>
            <a:ext cx="4608512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Text		      Category</a:t>
            </a:r>
          </a:p>
          <a:p>
            <a:endParaRPr lang="en-US" b="1" dirty="0" smtClean="0"/>
          </a:p>
          <a:p>
            <a:r>
              <a:rPr lang="en-US" b="1" dirty="0" smtClean="0"/>
              <a:t>“A great game”		        Sports</a:t>
            </a:r>
          </a:p>
          <a:p>
            <a:r>
              <a:rPr lang="en-US" b="1" dirty="0" smtClean="0"/>
              <a:t>“The election was over”	        Non Sports</a:t>
            </a:r>
          </a:p>
          <a:p>
            <a:r>
              <a:rPr lang="en-US" b="1" dirty="0" smtClean="0"/>
              <a:t>“very clean match”		        Sports</a:t>
            </a:r>
          </a:p>
          <a:p>
            <a:r>
              <a:rPr lang="en-US" b="1" dirty="0" smtClean="0"/>
              <a:t>“A clean but forgettable game”      Sports</a:t>
            </a:r>
          </a:p>
          <a:p>
            <a:r>
              <a:rPr lang="en-US" b="1" dirty="0" smtClean="0"/>
              <a:t>“It was a close election”	        Non Sports</a:t>
            </a:r>
          </a:p>
          <a:p>
            <a:r>
              <a:rPr lang="en-US" b="1" dirty="0" smtClean="0"/>
              <a:t>“A very close game”	           ?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3284984"/>
            <a:ext cx="399593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Total words in sports : 11</a:t>
            </a:r>
          </a:p>
          <a:p>
            <a:r>
              <a:rPr lang="en-US" b="1" dirty="0" smtClean="0"/>
              <a:t>Total words in non sports : 9</a:t>
            </a:r>
          </a:p>
          <a:p>
            <a:r>
              <a:rPr lang="en-US" b="1" dirty="0" smtClean="0"/>
              <a:t>Total unique </a:t>
            </a:r>
            <a:r>
              <a:rPr lang="en-US" b="1" dirty="0" smtClean="0"/>
              <a:t>words in the dataset </a:t>
            </a:r>
            <a:r>
              <a:rPr lang="en-US" b="1" dirty="0" smtClean="0"/>
              <a:t>: 14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405" y="5301208"/>
            <a:ext cx="901739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 smtClean="0"/>
              <a:t>P(</a:t>
            </a:r>
            <a:r>
              <a:rPr lang="en-US" sz="1950" b="1" dirty="0" err="1" smtClean="0"/>
              <a:t>sample|Sports</a:t>
            </a:r>
            <a:r>
              <a:rPr lang="en-US" sz="1950" b="1" dirty="0" smtClean="0"/>
              <a:t>) = P(</a:t>
            </a:r>
            <a:r>
              <a:rPr lang="en-US" sz="1950" b="1" dirty="0" err="1" smtClean="0"/>
              <a:t>A|Sports</a:t>
            </a:r>
            <a:r>
              <a:rPr lang="en-US" sz="1950" b="1" dirty="0" smtClean="0"/>
              <a:t>) *  P(</a:t>
            </a:r>
            <a:r>
              <a:rPr lang="en-US" sz="1950" b="1" dirty="0" err="1" smtClean="0"/>
              <a:t>very|Sports</a:t>
            </a:r>
            <a:r>
              <a:rPr lang="en-US" sz="1950" b="1" dirty="0" smtClean="0"/>
              <a:t>) * P(</a:t>
            </a:r>
            <a:r>
              <a:rPr lang="en-US" sz="1950" b="1" dirty="0" err="1" smtClean="0"/>
              <a:t>close|Sports</a:t>
            </a:r>
            <a:r>
              <a:rPr lang="en-US" sz="1950" b="1" dirty="0" smtClean="0"/>
              <a:t>) * P(game| Sports) </a:t>
            </a:r>
          </a:p>
          <a:p>
            <a:r>
              <a:rPr lang="en-US" dirty="0" smtClean="0"/>
              <a:t>	            </a:t>
            </a:r>
          </a:p>
          <a:p>
            <a:r>
              <a:rPr lang="en-US" dirty="0"/>
              <a:t>	</a:t>
            </a:r>
            <a:r>
              <a:rPr lang="en-US" b="1" dirty="0"/>
              <a:t> </a:t>
            </a:r>
            <a:r>
              <a:rPr lang="en-US" b="1" dirty="0" smtClean="0"/>
              <a:t>              =	    2/11 *  1/11 * 0/11 * </a:t>
            </a:r>
            <a:r>
              <a:rPr lang="en-US" b="1" dirty="0" smtClean="0"/>
              <a:t>2/11  </a:t>
            </a:r>
          </a:p>
          <a:p>
            <a:r>
              <a:rPr lang="en-US" b="1" dirty="0" smtClean="0"/>
              <a:t>	 </a:t>
            </a:r>
            <a:r>
              <a:rPr lang="en-US" b="1" dirty="0" smtClean="0"/>
              <a:t>              =     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559</Words>
  <Application>Microsoft Office PowerPoint</Application>
  <PresentationFormat>On-screen Show (4:3)</PresentationFormat>
  <Paragraphs>227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Anil</cp:lastModifiedBy>
  <cp:revision>82</cp:revision>
  <dcterms:created xsi:type="dcterms:W3CDTF">2020-01-29T03:44:00Z</dcterms:created>
  <dcterms:modified xsi:type="dcterms:W3CDTF">2020-01-30T09:46:31Z</dcterms:modified>
</cp:coreProperties>
</file>