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sldIdLst>
    <p:sldId id="256" r:id="rId2"/>
    <p:sldId id="263" r:id="rId3"/>
    <p:sldId id="257" r:id="rId4"/>
    <p:sldId id="296" r:id="rId5"/>
    <p:sldId id="297" r:id="rId6"/>
    <p:sldId id="258" r:id="rId7"/>
    <p:sldId id="294" r:id="rId8"/>
    <p:sldId id="299" r:id="rId9"/>
    <p:sldId id="291" r:id="rId10"/>
    <p:sldId id="289" r:id="rId11"/>
    <p:sldId id="290" r:id="rId12"/>
    <p:sldId id="288" r:id="rId13"/>
    <p:sldId id="292" r:id="rId14"/>
    <p:sldId id="287" r:id="rId15"/>
    <p:sldId id="293" r:id="rId16"/>
    <p:sldId id="280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yan Mehta" initials="AM" lastIdx="4" clrIdx="0">
    <p:extLst>
      <p:ext uri="{19B8F6BF-5375-455C-9EA6-DF929625EA0E}">
        <p15:presenceInfo xmlns:p15="http://schemas.microsoft.com/office/powerpoint/2012/main" userId="56137e14f2e10b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62" autoAdjust="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E873C-969F-4B1B-8798-D5F6C57F437A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649A6-AD23-418F-9FC1-725B9DEEDD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956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605DD5E-0F96-4A31-87F8-D1F23C33A526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DA68D9E-8E60-430D-B0AF-B6C0EB4FBC20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0882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DD5E-0F96-4A31-87F8-D1F23C33A526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8D9E-8E60-430D-B0AF-B6C0EB4FB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31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DD5E-0F96-4A31-87F8-D1F23C33A526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8D9E-8E60-430D-B0AF-B6C0EB4FB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4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DD5E-0F96-4A31-87F8-D1F23C33A526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8D9E-8E60-430D-B0AF-B6C0EB4FB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76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05DD5E-0F96-4A31-87F8-D1F23C33A526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A68D9E-8E60-430D-B0AF-B6C0EB4FBC2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51566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DD5E-0F96-4A31-87F8-D1F23C33A526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8D9E-8E60-430D-B0AF-B6C0EB4FB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15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DD5E-0F96-4A31-87F8-D1F23C33A526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8D9E-8E60-430D-B0AF-B6C0EB4FB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22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DD5E-0F96-4A31-87F8-D1F23C33A526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8D9E-8E60-430D-B0AF-B6C0EB4FB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5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DD5E-0F96-4A31-87F8-D1F23C33A526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8D9E-8E60-430D-B0AF-B6C0EB4FB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46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05DD5E-0F96-4A31-87F8-D1F23C33A526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A68D9E-8E60-430D-B0AF-B6C0EB4FBC2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89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05DD5E-0F96-4A31-87F8-D1F23C33A526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A68D9E-8E60-430D-B0AF-B6C0EB4FBC2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960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605DD5E-0F96-4A31-87F8-D1F23C33A526}" type="datetimeFigureOut">
              <a:rPr lang="en-IN" smtClean="0"/>
              <a:t>17-11-2020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DA68D9E-8E60-430D-B0AF-B6C0EB4FBC2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974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1EF6E-9D37-42D2-B263-6CB15C027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2462" y="0"/>
            <a:ext cx="8361229" cy="712150"/>
          </a:xfrm>
        </p:spPr>
        <p:txBody>
          <a:bodyPr/>
          <a:lstStyle/>
          <a:p>
            <a:r>
              <a:rPr lang="en-IN" sz="4000" dirty="0">
                <a:latin typeface="MV Boli" panose="02000500030200090000" pitchFamily="2" charset="0"/>
                <a:cs typeface="MV Boli" panose="02000500030200090000" pitchFamily="2" charset="0"/>
              </a:rPr>
              <a:t>B.Tech Project Report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7507C-466C-48D8-97B6-9DDE940A7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3013886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Team Members:</a:t>
            </a:r>
          </a:p>
          <a:p>
            <a:pPr marL="457200" indent="-457200">
              <a:buAutoNum type="arabicPeriod"/>
            </a:pPr>
            <a:r>
              <a:rPr lang="en-IN" dirty="0"/>
              <a:t>Aryan Mehta(B17EE012)</a:t>
            </a:r>
          </a:p>
          <a:p>
            <a:pPr marL="457200" indent="-457200">
              <a:buAutoNum type="arabicPeriod"/>
            </a:pPr>
            <a:r>
              <a:rPr lang="en-IN" dirty="0"/>
              <a:t>Asif Ahmed(B17EE013)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862942-A553-4423-888F-EBD0B72A2B8C}"/>
              </a:ext>
            </a:extLst>
          </p:cNvPr>
          <p:cNvSpPr txBox="1"/>
          <p:nvPr/>
        </p:nvSpPr>
        <p:spPr>
          <a:xfrm>
            <a:off x="3232334" y="4556839"/>
            <a:ext cx="58782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100" b="1" dirty="0"/>
              <a:t>Project Supervisor:</a:t>
            </a:r>
          </a:p>
          <a:p>
            <a:pPr algn="ctr"/>
            <a:r>
              <a:rPr lang="en-IN" sz="2100" dirty="0" err="1"/>
              <a:t>Dr.</a:t>
            </a:r>
            <a:r>
              <a:rPr lang="en-IN" sz="2100" dirty="0"/>
              <a:t> Himanshu Kumar</a:t>
            </a:r>
            <a:endParaRPr lang="en-IN" sz="21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18DAF-ED00-44C0-8115-9AEF619A1479}"/>
              </a:ext>
            </a:extLst>
          </p:cNvPr>
          <p:cNvSpPr txBox="1"/>
          <p:nvPr/>
        </p:nvSpPr>
        <p:spPr>
          <a:xfrm>
            <a:off x="2301151" y="1598284"/>
            <a:ext cx="7943849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b="1" dirty="0"/>
              <a:t>Project Title: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 Face Aging using Identity Preserved conditional Generative Adversarial Network </a:t>
            </a:r>
            <a:endParaRPr lang="en-IN" sz="2500" b="1" dirty="0"/>
          </a:p>
        </p:txBody>
      </p:sp>
    </p:spTree>
    <p:extLst>
      <p:ext uri="{BB962C8B-B14F-4D97-AF65-F5344CB8AC3E}">
        <p14:creationId xmlns:p14="http://schemas.microsoft.com/office/powerpoint/2010/main" val="601367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5A89-2743-4DB9-BE31-99012974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75" y="96225"/>
            <a:ext cx="9601200" cy="1485900"/>
          </a:xfrm>
        </p:spPr>
        <p:txBody>
          <a:bodyPr/>
          <a:lstStyle/>
          <a:p>
            <a:pPr algn="ctr"/>
            <a:r>
              <a:rPr lang="en-IN" b="1" dirty="0">
                <a:latin typeface="MV Boli" panose="02000500030200090000" pitchFamily="2" charset="0"/>
                <a:cs typeface="MV Boli" panose="02000500030200090000" pitchFamily="2" charset="0"/>
              </a:rPr>
              <a:t>Result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89363-8F06-4F73-9945-741E8F3A7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798136"/>
            <a:ext cx="9601200" cy="3581400"/>
          </a:xfrm>
        </p:spPr>
        <p:txBody>
          <a:bodyPr/>
          <a:lstStyle/>
          <a:p>
            <a:r>
              <a:rPr lang="en-US" sz="18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Our model’s results:</a:t>
            </a:r>
          </a:p>
          <a:p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Input	          10-20                    20-40 		40-50	          50+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A54F3-2592-4772-A12D-D7A54D696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037" y="2191934"/>
            <a:ext cx="7728786" cy="17164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AD76B-A360-40D5-A874-446C262B1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354" y="3908400"/>
            <a:ext cx="6173469" cy="29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46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5A89-2743-4DB9-BE31-99012974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MV Boli" panose="02000500030200090000" pitchFamily="2" charset="0"/>
                <a:cs typeface="MV Boli" panose="02000500030200090000" pitchFamily="2" charset="0"/>
              </a:rPr>
              <a:t>Result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89363-8F06-4F73-9945-741E8F3A7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en-US" sz="18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Our model’s results:</a:t>
            </a:r>
          </a:p>
          <a:p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        Input            10-20             20-40 	    40-50	            50+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539BB-B4A6-4B94-BF24-559AE98D0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953" y="3036513"/>
            <a:ext cx="5936494" cy="13183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3F40C5-6706-44D0-9542-2B50C5267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500" y="4354887"/>
            <a:ext cx="4701947" cy="24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82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5A89-2743-4DB9-BE31-99012974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MV Boli" panose="02000500030200090000" pitchFamily="2" charset="0"/>
                <a:cs typeface="MV Boli" panose="02000500030200090000" pitchFamily="2" charset="0"/>
              </a:rPr>
              <a:t>Result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89363-8F06-4F73-9945-741E8F3A7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Our model’s results on our faces:</a:t>
            </a:r>
          </a:p>
          <a:p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Input	          10-20                    20-40 		40-50	          50+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4FD459-FFDC-4C3E-8B92-1753CA23E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3549451"/>
            <a:ext cx="7600949" cy="181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5A89-2743-4DB9-BE31-99012974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MV Boli" panose="02000500030200090000" pitchFamily="2" charset="0"/>
                <a:cs typeface="MV Boli" panose="02000500030200090000" pitchFamily="2" charset="0"/>
              </a:rPr>
              <a:t>Result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89363-8F06-4F73-9945-741E8F3A7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5426"/>
            <a:ext cx="9601200" cy="3581400"/>
          </a:xfrm>
        </p:spPr>
        <p:txBody>
          <a:bodyPr/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Improvement result: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B98CC0-BE02-4564-99E7-B26D527C0F99}"/>
              </a:ext>
            </a:extLst>
          </p:cNvPr>
          <p:cNvCxnSpPr>
            <a:cxnSpLocks/>
          </p:cNvCxnSpPr>
          <p:nvPr/>
        </p:nvCxnSpPr>
        <p:spPr>
          <a:xfrm flipV="1">
            <a:off x="3741483" y="3785301"/>
            <a:ext cx="18839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910E76-7889-4EDA-9FD8-20C4AB0714EA}"/>
              </a:ext>
            </a:extLst>
          </p:cNvPr>
          <p:cNvCxnSpPr/>
          <p:nvPr/>
        </p:nvCxnSpPr>
        <p:spPr>
          <a:xfrm flipV="1">
            <a:off x="3741483" y="5882640"/>
            <a:ext cx="18839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4539BA2-6BCB-4FED-9D59-5EAD0CF49694}"/>
              </a:ext>
            </a:extLst>
          </p:cNvPr>
          <p:cNvSpPr txBox="1"/>
          <p:nvPr/>
        </p:nvSpPr>
        <p:spPr>
          <a:xfrm>
            <a:off x="3877661" y="3372220"/>
            <a:ext cx="168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Target=Female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4A6CC5-29BB-4436-9D80-BCB77880FF95}"/>
              </a:ext>
            </a:extLst>
          </p:cNvPr>
          <p:cNvSpPr txBox="1"/>
          <p:nvPr/>
        </p:nvSpPr>
        <p:spPr>
          <a:xfrm>
            <a:off x="3989957" y="5398903"/>
            <a:ext cx="146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Target=Male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8DF1D1-3D2A-48BA-A583-5F05A3243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598" y="2955222"/>
            <a:ext cx="1509884" cy="16601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AF05F9-AC3D-4963-8509-F0E6AA2A4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597" y="5052561"/>
            <a:ext cx="1509884" cy="1660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4B3C04-E836-4AB2-B47B-8510F092C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572" y="2955222"/>
            <a:ext cx="1522416" cy="16601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664A38-D714-4A15-A444-F2E2819C5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129" y="5030268"/>
            <a:ext cx="1527538" cy="168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41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5A89-2743-4DB9-BE31-99012974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MV Boli" panose="02000500030200090000" pitchFamily="2" charset="0"/>
                <a:cs typeface="MV Boli" panose="02000500030200090000" pitchFamily="2" charset="0"/>
              </a:rPr>
              <a:t>Result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89363-8F06-4F73-9945-741E8F3A7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Graph: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AA2E61-85AB-461D-AEFC-77E3DD762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723" y="2832631"/>
            <a:ext cx="3556672" cy="3034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CF98B7-CD8F-4573-9278-F5BB43C35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900" y="2832631"/>
            <a:ext cx="5241873" cy="303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83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5A89-2743-4DB9-BE31-99012974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Bahnschrift Light" panose="020B0502040204020203" pitchFamily="34" charset="0"/>
                <a:cs typeface="MV Boli" panose="02000500030200090000" pitchFamily="2" charset="0"/>
              </a:rPr>
              <a:t>Conclusion and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89363-8F06-4F73-9945-741E8F3A7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54719"/>
            <a:ext cx="9601200" cy="3581400"/>
          </a:xfrm>
        </p:spPr>
        <p:txBody>
          <a:bodyPr/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Conclusion:</a:t>
            </a:r>
          </a:p>
          <a:p>
            <a:endParaRPr lang="en-US" sz="1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We conclude that conditional GANs are very useful when synthesizin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g images with desired properties as seen in case of IPCGANs.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Further 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improvement that could have been made that we identified was to create a dataset with ethnicity labels and shape our model to learn aging pattern based on ethnicity also.</a:t>
            </a:r>
            <a:endParaRPr lang="en-US" sz="18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92C43-385C-45D4-8345-B98BE987F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484" y="4276890"/>
            <a:ext cx="4466346" cy="225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37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E3EB-B6AE-4C7F-9585-41DC4C1EE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0680"/>
            <a:ext cx="9601200" cy="1485900"/>
          </a:xfrm>
        </p:spPr>
        <p:txBody>
          <a:bodyPr/>
          <a:lstStyle/>
          <a:p>
            <a:r>
              <a:rPr lang="en-IN" b="1" dirty="0">
                <a:latin typeface="MV Boli" panose="02000500030200090000" pitchFamily="2" charset="0"/>
                <a:cs typeface="MV Boli" panose="02000500030200090000" pitchFamily="2" charset="0"/>
              </a:rPr>
              <a:t>References and Acknowledgements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AA208-C01F-469F-B3C7-64A86CB17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46580"/>
            <a:ext cx="9601200" cy="4241800"/>
          </a:xfrm>
        </p:spPr>
        <p:txBody>
          <a:bodyPr>
            <a:norm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X. Tang, Z. Wang, W. Luo and S. Gao, "Face Aging with Identity-Preserved Conditional Generative Adversarial Networks," 2018 IEEE/CVF Conference on Computer Vision and Pattern Recognition, Salt Lake City, UT, 2018, pp. 7939-7947,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doi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10.1109/CVPR.2018.00828.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Dataset: IMDB-wiki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Antipov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G.,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Baccouche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M., &amp;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Dugelay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J. (2017, May 30). Face Aging With Conditional Generative Adversarial Networks, from https://arxiv.org/abs/1702.01983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Tsang, S. (2020, April 18). Review: CGAN - Conditional GAN (GAN), from https://medium.com/ai-in-plain-english/review-cgan-conditional-gan-gan-78dd42eee41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Elhamraoui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Z. (2020, May 16). InceptionResNetV2 Simple Introduction, from https://medium.com/@zahraelhamraoui1997/inceptionresnetv2-simple-introduction-9a2000edcdb6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7013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41223F-0436-486D-AF23-68C38ABDA669}"/>
              </a:ext>
            </a:extLst>
          </p:cNvPr>
          <p:cNvSpPr/>
          <p:nvPr/>
        </p:nvSpPr>
        <p:spPr>
          <a:xfrm>
            <a:off x="2035240" y="1951335"/>
            <a:ext cx="8568564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0" b="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164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6D733-59F5-4D97-AEEA-C252E9F9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Objectives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C32CE-96CC-4BE2-83B4-A1EE10FE9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86200"/>
          </a:xfrm>
        </p:spPr>
        <p:txBody>
          <a:bodyPr>
            <a:normAutofit/>
          </a:bodyPr>
          <a:lstStyle/>
          <a:p>
            <a:r>
              <a:rPr lang="en-IN" sz="2600" dirty="0"/>
              <a:t>Introduction</a:t>
            </a:r>
          </a:p>
          <a:p>
            <a:r>
              <a:rPr lang="en-IN" sz="2600" dirty="0"/>
              <a:t>Motivation</a:t>
            </a:r>
          </a:p>
          <a:p>
            <a:r>
              <a:rPr lang="en-IN" sz="2600" dirty="0"/>
              <a:t>Methodology</a:t>
            </a:r>
          </a:p>
          <a:p>
            <a:r>
              <a:rPr lang="en-IN" sz="2600" dirty="0"/>
              <a:t>Results</a:t>
            </a:r>
          </a:p>
          <a:p>
            <a:r>
              <a:rPr lang="en-IN" sz="2600" dirty="0"/>
              <a:t>References</a:t>
            </a:r>
          </a:p>
          <a:p>
            <a:pPr marL="0" indent="0">
              <a:buNone/>
            </a:pPr>
            <a:r>
              <a:rPr lang="en-IN" sz="2600" dirty="0"/>
              <a:t>	End</a:t>
            </a:r>
          </a:p>
        </p:txBody>
      </p:sp>
    </p:spTree>
    <p:extLst>
      <p:ext uri="{BB962C8B-B14F-4D97-AF65-F5344CB8AC3E}">
        <p14:creationId xmlns:p14="http://schemas.microsoft.com/office/powerpoint/2010/main" val="96660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33DC-05C5-4A38-BC91-B7D9C35B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Bahnschrift" panose="020B0502040204020203" pitchFamily="34" charset="0"/>
                <a:cs typeface="MV Boli" panose="02000500030200090000" pitchFamily="2" charset="0"/>
              </a:rPr>
              <a:t>Introduction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87342D1-7692-41FE-83C5-4263A8E61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5484"/>
            <a:ext cx="9601200" cy="3581400"/>
          </a:xfrm>
        </p:spPr>
        <p:txBody>
          <a:bodyPr/>
          <a:lstStyle/>
          <a:p>
            <a:r>
              <a:rPr lang="en-US" dirty="0"/>
              <a:t>Face aging has many applications in todays world like for finding missing children, entertainment.</a:t>
            </a:r>
          </a:p>
          <a:p>
            <a:r>
              <a:rPr lang="en-US" dirty="0"/>
              <a:t>But currently existing models, most of them require sequential data for every person, which is not easy to collect and organize, so we need to find a solution to that.</a:t>
            </a:r>
          </a:p>
          <a:p>
            <a:pPr marL="0" indent="0">
              <a:buNone/>
            </a:pPr>
            <a:r>
              <a:rPr lang="en-US" b="1" dirty="0"/>
              <a:t>			</a:t>
            </a:r>
            <a:endParaRPr lang="en-US" sz="3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FBEAF3-9C94-4E8A-865D-EF1344158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174" y="4492101"/>
            <a:ext cx="1951608" cy="1951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B92823-553A-4CC4-879E-789FECD61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272" y="4492101"/>
            <a:ext cx="1951608" cy="1951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4C9D36-2A14-40CE-9684-F250B69673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160" y="4492101"/>
            <a:ext cx="1951608" cy="195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01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A0F6-D575-45B8-9996-37820E84B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995" y="351257"/>
            <a:ext cx="10711543" cy="1485900"/>
          </a:xfrm>
        </p:spPr>
        <p:txBody>
          <a:bodyPr/>
          <a:lstStyle/>
          <a:p>
            <a:pPr algn="ctr"/>
            <a:r>
              <a:rPr lang="en-IN" b="1" dirty="0">
                <a:latin typeface="Bahnschrift Light" panose="020B0502040204020203" pitchFamily="34" charset="0"/>
                <a:cs typeface="Arial" panose="020B0604020202020204" pitchFamily="34" charset="0"/>
              </a:rPr>
              <a:t>Basic Functioning of GANs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6752D7-DC81-4F76-B2EE-13EE8897B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950" y="1482247"/>
            <a:ext cx="8265110" cy="494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6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0788FD3B-8FC2-4E4E-BBAF-076A451FA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156" y="4292770"/>
            <a:ext cx="5159187" cy="23700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2FC59C0-F02F-489F-8F6F-A2D0C72C2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algn="ctr"/>
            <a:r>
              <a:rPr lang="en-IN" b="1" dirty="0">
                <a:latin typeface="Bahnschrift Light" panose="020B0502040204020203" pitchFamily="34" charset="0"/>
                <a:cs typeface="MV Boli" panose="02000500030200090000" pitchFamily="2" charset="0"/>
              </a:rPr>
              <a:t>Our </a:t>
            </a:r>
            <a:r>
              <a:rPr lang="en-IN" b="1" dirty="0" err="1">
                <a:latin typeface="Bahnschrift Light" panose="020B0502040204020203" pitchFamily="34" charset="0"/>
                <a:cs typeface="MV Boli" panose="02000500030200090000" pitchFamily="2" charset="0"/>
              </a:rPr>
              <a:t>cGAN</a:t>
            </a:r>
            <a:r>
              <a:rPr lang="en-IN" b="1" dirty="0">
                <a:latin typeface="Bahnschrift Light" panose="020B0502040204020203" pitchFamily="34" charset="0"/>
                <a:cs typeface="MV Boli" panose="02000500030200090000" pitchFamily="2" charset="0"/>
              </a:rPr>
              <a:t>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8AE5EC-4669-4C63-B465-0D8A48B572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323"/>
          <a:stretch/>
        </p:blipFill>
        <p:spPr>
          <a:xfrm>
            <a:off x="1493344" y="4292770"/>
            <a:ext cx="4061812" cy="168893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4F8F67-3728-4A00-814F-869F05FF365E}"/>
              </a:ext>
            </a:extLst>
          </p:cNvPr>
          <p:cNvSpPr/>
          <p:nvPr/>
        </p:nvSpPr>
        <p:spPr>
          <a:xfrm>
            <a:off x="3107184" y="5770485"/>
            <a:ext cx="1358284" cy="2112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A37DD5B-15D6-4665-9964-04E1DAB64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es-E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Generator</a:t>
            </a:r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</a:rPr>
              <a:t>					</a:t>
            </a:r>
            <a:r>
              <a:rPr lang="es-E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Discriminator</a:t>
            </a:r>
            <a:endParaRPr lang="es-E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</a:rPr>
              <a:t>L</a:t>
            </a:r>
            <a:r>
              <a:rPr lang="es-ES" sz="1050" b="1" dirty="0">
                <a:solidFill>
                  <a:srgbClr val="000000"/>
                </a:solidFill>
                <a:latin typeface="Calibri" panose="020F0502020204030204" pitchFamily="34" charset="0"/>
              </a:rPr>
              <a:t>G</a:t>
            </a:r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</a:rPr>
              <a:t>=1/2(</a:t>
            </a:r>
            <a:r>
              <a:rPr lang="es-E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E</a:t>
            </a:r>
            <a:r>
              <a:rPr lang="es-ES" sz="105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x~p</a:t>
            </a:r>
            <a:r>
              <a:rPr lang="es-ES" sz="1050" b="1" dirty="0">
                <a:solidFill>
                  <a:srgbClr val="000000"/>
                </a:solidFill>
                <a:latin typeface="Calibri" panose="020F0502020204030204" pitchFamily="34" charset="0"/>
              </a:rPr>
              <a:t>(x)</a:t>
            </a:r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</a:rPr>
              <a:t>)[D(G(</a:t>
            </a:r>
            <a:r>
              <a:rPr lang="es-E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x|C</a:t>
            </a:r>
            <a:r>
              <a:rPr lang="es-ES" sz="105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</a:rPr>
              <a:t>)-1)</a:t>
            </a:r>
            <a:r>
              <a:rPr lang="es-ES" b="1" baseline="3000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</a:rPr>
              <a:t>]			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</a:t>
            </a:r>
            <a:r>
              <a:rPr lang="en-US" sz="105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=1/2(</a:t>
            </a:r>
            <a:r>
              <a:rPr lang="en-US" sz="20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</a:t>
            </a:r>
            <a:r>
              <a:rPr lang="en-US" sz="105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y</a:t>
            </a:r>
            <a:r>
              <a:rPr lang="en-US" sz="105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~p</a:t>
            </a:r>
            <a:r>
              <a:rPr lang="en-US" sz="105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(y)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)[(D(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y</a:t>
            </a:r>
            <a:r>
              <a:rPr lang="en-US" sz="20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|C</a:t>
            </a:r>
            <a:r>
              <a:rPr lang="en-US" sz="105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)-1</a:t>
            </a:r>
            <a:r>
              <a:rPr lang="en-US" sz="2000" b="1" i="0" u="none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)^2]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</a:p>
          <a:p>
            <a:pPr marL="0" indent="0">
              <a:buNone/>
            </a:pPr>
            <a:r>
              <a:rPr lang="pt-BR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                                               		    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1/2(</a:t>
            </a:r>
            <a:r>
              <a:rPr lang="en-US" sz="20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</a:t>
            </a:r>
            <a:r>
              <a:rPr lang="en-US" sz="105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en-US" sz="105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~p</a:t>
            </a:r>
            <a:r>
              <a:rPr lang="en-US" sz="105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(x)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)[(D(G(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en-US" sz="20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|C</a:t>
            </a:r>
            <a:r>
              <a:rPr lang="en-US" sz="105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))^2] + L</a:t>
            </a:r>
            <a:r>
              <a:rPr lang="en-US" sz="105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age 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latin typeface="Calibri" panose="020F0502020204030204" pitchFamily="34" charset="0"/>
              </a:rPr>
              <a:t>						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</a:t>
            </a:r>
            <a:r>
              <a:rPr lang="en-US" sz="105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age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= </a:t>
            </a:r>
            <a:r>
              <a:rPr lang="el-GR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Σ</a:t>
            </a:r>
            <a:r>
              <a:rPr lang="en-US" sz="105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y</a:t>
            </a:r>
            <a:r>
              <a:rPr lang="en-US" sz="105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ꞓp</a:t>
            </a:r>
            <a:r>
              <a:rPr lang="en-US" sz="105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(y)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l(D(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y</a:t>
            </a:r>
            <a:r>
              <a:rPr lang="en-US" sz="20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|C</a:t>
            </a:r>
            <a:r>
              <a:rPr lang="en-US" sz="105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),C</a:t>
            </a:r>
            <a:r>
              <a:rPr lang="en-US" sz="105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en-US" sz="2000" dirty="0"/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530352" lvl="1" indent="0">
              <a:buNone/>
            </a:pPr>
            <a:r>
              <a:rPr lang="en-US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	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5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A0F6-D575-45B8-9996-37820E84B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995" y="377890"/>
            <a:ext cx="10711543" cy="1485900"/>
          </a:xfrm>
        </p:spPr>
        <p:txBody>
          <a:bodyPr/>
          <a:lstStyle/>
          <a:p>
            <a:pPr algn="ctr"/>
            <a:r>
              <a:rPr lang="en-IN" b="1" dirty="0">
                <a:latin typeface="Bahnschrift" panose="020B0502040204020203" pitchFamily="34" charset="0"/>
                <a:cs typeface="MV Boli" panose="02000500030200090000" pitchFamily="2" charset="0"/>
              </a:rPr>
              <a:t>Problem??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E9034-7C49-46DC-8A33-F4A334DD1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major concern in the pre-existing models as described in previous slide is that face is aged but identity is not preserved.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B271C-3AEC-4977-8641-0EEDA4288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307" y="3873652"/>
            <a:ext cx="2053700" cy="2073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AA2A44-3AB3-4AC7-BE0D-60D7D2D66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100" y="3873653"/>
            <a:ext cx="2053701" cy="207326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52F745-7252-4242-8EA7-0F370E13DE84}"/>
              </a:ext>
            </a:extLst>
          </p:cNvPr>
          <p:cNvCxnSpPr>
            <a:cxnSpLocks/>
          </p:cNvCxnSpPr>
          <p:nvPr/>
        </p:nvCxnSpPr>
        <p:spPr>
          <a:xfrm flipV="1">
            <a:off x="4114905" y="4813915"/>
            <a:ext cx="18212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71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A0F6-D575-45B8-9996-37820E84B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995" y="377890"/>
            <a:ext cx="10711543" cy="1485900"/>
          </a:xfrm>
        </p:spPr>
        <p:txBody>
          <a:bodyPr/>
          <a:lstStyle/>
          <a:p>
            <a:pPr algn="ctr"/>
            <a:r>
              <a:rPr lang="en-IN" b="1" dirty="0">
                <a:latin typeface="Bahnschrift" panose="020B0502040204020203" pitchFamily="34" charset="0"/>
                <a:cs typeface="MV Boli" panose="02000500030200090000" pitchFamily="2" charset="0"/>
              </a:rPr>
              <a:t>Resolving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E9034-7C49-46DC-8A33-F4A334DD1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When we added preservation loss as an extra factor, resulting image was identifiable as person in input image.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B271C-3AEC-4977-8641-0EEDA4288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041" y="3873653"/>
            <a:ext cx="2106965" cy="212701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52F745-7252-4242-8EA7-0F370E13DE84}"/>
              </a:ext>
            </a:extLst>
          </p:cNvPr>
          <p:cNvCxnSpPr>
            <a:cxnSpLocks/>
          </p:cNvCxnSpPr>
          <p:nvPr/>
        </p:nvCxnSpPr>
        <p:spPr>
          <a:xfrm flipV="1">
            <a:off x="4114905" y="4813915"/>
            <a:ext cx="18212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F81C73D-EA02-4B69-8B8B-DA928EF6D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799" y="3873653"/>
            <a:ext cx="2106965" cy="213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6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89363-8F06-4F73-9945-741E8F3A7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Generator</a:t>
            </a:r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</a:rPr>
              <a:t>					</a:t>
            </a:r>
            <a:r>
              <a:rPr lang="es-E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Discriminator</a:t>
            </a:r>
            <a:endParaRPr lang="es-E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</a:rPr>
              <a:t>L</a:t>
            </a:r>
            <a:r>
              <a:rPr lang="es-ES" sz="1050" b="1" dirty="0">
                <a:solidFill>
                  <a:srgbClr val="000000"/>
                </a:solidFill>
                <a:latin typeface="Calibri" panose="020F0502020204030204" pitchFamily="34" charset="0"/>
              </a:rPr>
              <a:t>G</a:t>
            </a:r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</a:rPr>
              <a:t>=1/2(</a:t>
            </a:r>
            <a:r>
              <a:rPr lang="es-E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E</a:t>
            </a:r>
            <a:r>
              <a:rPr lang="es-ES" sz="105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x~p</a:t>
            </a:r>
            <a:r>
              <a:rPr lang="es-ES" sz="1050" b="1" dirty="0">
                <a:solidFill>
                  <a:srgbClr val="000000"/>
                </a:solidFill>
                <a:latin typeface="Calibri" panose="020F0502020204030204" pitchFamily="34" charset="0"/>
              </a:rPr>
              <a:t>(x)</a:t>
            </a:r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</a:rPr>
              <a:t>)[D(G(</a:t>
            </a:r>
            <a:r>
              <a:rPr lang="es-E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x|C</a:t>
            </a:r>
            <a:r>
              <a:rPr lang="es-ES" sz="105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</a:rPr>
              <a:t>)-1)</a:t>
            </a:r>
            <a:r>
              <a:rPr lang="es-ES" b="1" baseline="3000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</a:rPr>
              <a:t>]			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</a:t>
            </a:r>
            <a:r>
              <a:rPr lang="en-US" sz="105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=1/2(</a:t>
            </a:r>
            <a:r>
              <a:rPr lang="en-US" sz="20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</a:t>
            </a:r>
            <a:r>
              <a:rPr lang="en-US" sz="105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y</a:t>
            </a:r>
            <a:r>
              <a:rPr lang="en-US" sz="105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~p</a:t>
            </a:r>
            <a:r>
              <a:rPr lang="en-US" sz="105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(y)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)[(D(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y</a:t>
            </a:r>
            <a:r>
              <a:rPr lang="en-US" sz="20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|C</a:t>
            </a:r>
            <a:r>
              <a:rPr lang="en-US" sz="105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)-1</a:t>
            </a:r>
            <a:r>
              <a:rPr lang="en-US" sz="2000" b="1" i="0" u="none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)^2]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</a:p>
          <a:p>
            <a:r>
              <a:rPr lang="pt-BR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</a:t>
            </a:r>
            <a:r>
              <a:rPr lang="pt-BR" sz="105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identity</a:t>
            </a:r>
            <a:r>
              <a:rPr lang="pt-BR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= Σ</a:t>
            </a:r>
            <a:r>
              <a:rPr lang="pt-BR" sz="105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xꞓp(x) </a:t>
            </a:r>
            <a:r>
              <a:rPr lang="pt-BR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|| h(x)-h(G(x|C</a:t>
            </a:r>
            <a:r>
              <a:rPr lang="pt-BR" sz="105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pt-BR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)) ||^2		    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1/2(</a:t>
            </a:r>
            <a:r>
              <a:rPr lang="en-US" sz="20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</a:t>
            </a:r>
            <a:r>
              <a:rPr lang="en-US" sz="105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en-US" sz="105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~p</a:t>
            </a:r>
            <a:r>
              <a:rPr lang="en-US" sz="105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(x)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)[(D(G(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en-US" sz="20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|C</a:t>
            </a:r>
            <a:r>
              <a:rPr lang="en-US" sz="105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))^2] + L</a:t>
            </a:r>
            <a:r>
              <a:rPr lang="en-US" sz="105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age 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latin typeface="Calibri" panose="020F0502020204030204" pitchFamily="34" charset="0"/>
              </a:rPr>
              <a:t>						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</a:t>
            </a:r>
            <a:r>
              <a:rPr lang="en-US" sz="105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age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= </a:t>
            </a:r>
            <a:r>
              <a:rPr lang="el-GR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Σ</a:t>
            </a:r>
            <a:r>
              <a:rPr lang="en-US" sz="105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y</a:t>
            </a:r>
            <a:r>
              <a:rPr lang="en-US" sz="105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ꞓp</a:t>
            </a:r>
            <a:r>
              <a:rPr lang="en-US" sz="105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(y)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l(D(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y</a:t>
            </a:r>
            <a:r>
              <a:rPr lang="en-US" sz="20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|C</a:t>
            </a:r>
            <a:r>
              <a:rPr lang="en-US" sz="105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),C</a:t>
            </a:r>
            <a:r>
              <a:rPr lang="en-US" sz="105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en-US" sz="2000" dirty="0"/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530352" lvl="1" indent="0">
              <a:buNone/>
            </a:pPr>
            <a:r>
              <a:rPr lang="en-US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					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788FD3B-8FC2-4E4E-BBAF-076A451FA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156" y="4292770"/>
            <a:ext cx="5159187" cy="23700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2FC59C0-F02F-489F-8F6F-A2D0C72C2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algn="ctr"/>
            <a:r>
              <a:rPr lang="en-IN" b="1" dirty="0" err="1">
                <a:latin typeface="Bahnschrift Light" panose="020B0502040204020203" pitchFamily="34" charset="0"/>
                <a:cs typeface="MV Boli" panose="02000500030200090000" pitchFamily="2" charset="0"/>
              </a:rPr>
              <a:t>cGAN</a:t>
            </a:r>
            <a:r>
              <a:rPr lang="en-IN" b="1" dirty="0">
                <a:latin typeface="Bahnschrift Light" panose="020B0502040204020203" pitchFamily="34" charset="0"/>
                <a:cs typeface="MV Boli" panose="02000500030200090000" pitchFamily="2" charset="0"/>
              </a:rPr>
              <a:t> with Identity Preservation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826585-1A74-4A67-82FC-43AED9532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344" y="4292770"/>
            <a:ext cx="4061812" cy="249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9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F2A426-B901-4177-87A7-FF2B2F47D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984" y="4006168"/>
            <a:ext cx="1463167" cy="15317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33A8C5-D593-4AFD-B580-52A85146D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592" y="2973881"/>
            <a:ext cx="1493649" cy="15469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218515-CE60-47EC-85F3-BA9455713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592" y="4768235"/>
            <a:ext cx="1493649" cy="153937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B98CC0-BE02-4564-99E7-B26D527C0F99}"/>
              </a:ext>
            </a:extLst>
          </p:cNvPr>
          <p:cNvCxnSpPr>
            <a:cxnSpLocks/>
          </p:cNvCxnSpPr>
          <p:nvPr/>
        </p:nvCxnSpPr>
        <p:spPr>
          <a:xfrm flipV="1">
            <a:off x="5801101" y="3747378"/>
            <a:ext cx="2250067" cy="77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910E76-7889-4EDA-9FD8-20C4AB0714EA}"/>
              </a:ext>
            </a:extLst>
          </p:cNvPr>
          <p:cNvCxnSpPr>
            <a:cxnSpLocks/>
          </p:cNvCxnSpPr>
          <p:nvPr/>
        </p:nvCxnSpPr>
        <p:spPr>
          <a:xfrm>
            <a:off x="5765151" y="4946094"/>
            <a:ext cx="2321966" cy="591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4539BA2-6BCB-4FED-9D59-5EAD0CF49694}"/>
              </a:ext>
            </a:extLst>
          </p:cNvPr>
          <p:cNvSpPr txBox="1"/>
          <p:nvPr/>
        </p:nvSpPr>
        <p:spPr>
          <a:xfrm>
            <a:off x="5883575" y="3669546"/>
            <a:ext cx="168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Target=Female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4A6CC5-29BB-4436-9D80-BCB77880FF95}"/>
              </a:ext>
            </a:extLst>
          </p:cNvPr>
          <p:cNvSpPr txBox="1"/>
          <p:nvPr/>
        </p:nvSpPr>
        <p:spPr>
          <a:xfrm>
            <a:off x="6096000" y="5274537"/>
            <a:ext cx="146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Target=Male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77360C4-0688-445C-A86B-BD99477E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algn="ctr"/>
            <a:r>
              <a:rPr lang="en-US" b="1" dirty="0">
                <a:latin typeface="Bahnschrift Light" panose="020B0502040204020203" pitchFamily="34" charset="0"/>
              </a:rPr>
              <a:t>Improvement and Modification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661BA15-C5CC-4C05-83E9-34D5256EA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6251" y="1933326"/>
            <a:ext cx="9601200" cy="3581400"/>
          </a:xfrm>
        </p:spPr>
        <p:txBody>
          <a:bodyPr>
            <a:normAutofit/>
          </a:bodyPr>
          <a:lstStyle/>
          <a:p>
            <a:r>
              <a:rPr lang="en-US" sz="2200" b="1" i="0" u="sng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We observed that in young age region the features of male and female are very similar, to overcome that providing an extra condition of gender improved the model. </a:t>
            </a:r>
          </a:p>
          <a:p>
            <a:endParaRPr lang="en-US" sz="2200" b="1" u="sng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200" b="1" u="sng" dirty="0"/>
          </a:p>
        </p:txBody>
      </p:sp>
    </p:spTree>
    <p:extLst>
      <p:ext uri="{BB962C8B-B14F-4D97-AF65-F5344CB8AC3E}">
        <p14:creationId xmlns:p14="http://schemas.microsoft.com/office/powerpoint/2010/main" val="116215087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345</TotalTime>
  <Words>727</Words>
  <Application>Microsoft Office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Bahnschrift</vt:lpstr>
      <vt:lpstr>Bahnschrift Light</vt:lpstr>
      <vt:lpstr>Calibri</vt:lpstr>
      <vt:lpstr>Franklin Gothic Book</vt:lpstr>
      <vt:lpstr>MV Boli</vt:lpstr>
      <vt:lpstr>Symbol</vt:lpstr>
      <vt:lpstr>Times New Roman</vt:lpstr>
      <vt:lpstr>Crop</vt:lpstr>
      <vt:lpstr>B.Tech Project Report </vt:lpstr>
      <vt:lpstr>Objectives :</vt:lpstr>
      <vt:lpstr>Introduction</vt:lpstr>
      <vt:lpstr>Basic Functioning of GANs</vt:lpstr>
      <vt:lpstr>Our cGAN Model</vt:lpstr>
      <vt:lpstr>Problem??</vt:lpstr>
      <vt:lpstr>Resolving the Problem</vt:lpstr>
      <vt:lpstr>cGAN with Identity Preservation</vt:lpstr>
      <vt:lpstr>Improvement and Modification</vt:lpstr>
      <vt:lpstr>Result and Conclusion</vt:lpstr>
      <vt:lpstr>Result and Conclusion</vt:lpstr>
      <vt:lpstr>Result and Conclusion</vt:lpstr>
      <vt:lpstr>Result and Conclusion</vt:lpstr>
      <vt:lpstr>Result and Conclusion</vt:lpstr>
      <vt:lpstr>Conclusion and Future Scope</vt:lpstr>
      <vt:lpstr>References and Acknowledgements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Aryan Mehta</dc:creator>
  <cp:lastModifiedBy>Aryan Mehta</cp:lastModifiedBy>
  <cp:revision>82</cp:revision>
  <dcterms:created xsi:type="dcterms:W3CDTF">2019-04-21T10:07:43Z</dcterms:created>
  <dcterms:modified xsi:type="dcterms:W3CDTF">2020-11-17T14:10:36Z</dcterms:modified>
</cp:coreProperties>
</file>