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528E-D354-44DC-9C7E-A7728308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C6380-4AF1-45DC-92F9-ECC1A0148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0EBF-62F5-48FC-A2DC-38646E00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FB38-AB0D-490E-B3F5-C58FC76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1A1E-0A97-4AAB-B72A-E709223F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347-8472-4D03-99C4-5DE0BBE7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9D624-4F0E-44E1-87A4-F3A07929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BD24-9DE8-4653-92AE-E02CAF0B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DCDC-F420-4695-9CC0-CC1A41B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A4FB-CB57-4958-BB62-EB90934B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6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F0663-2FDC-4CCE-ACA3-A7AF3ABAF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BBD94-B553-49C9-AD86-DD32DBDED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79D9-D4E8-4F1D-A875-8644302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E851-C88B-4C63-B28D-1C12E228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3DD7-777D-48CE-B4D6-4F05F3D8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DD15-FEA6-460D-ADCA-5F0A1B93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1845-AB49-43F8-8FF0-599A2BA6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0378-3DF3-4AC3-9527-058C3185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70FA-31E4-419D-8C64-B2808CB7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6768-620C-498C-AAC3-08624E3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9861-E772-4975-BC25-B60E9DC6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CB36-A196-4A43-818B-80DC7FCA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44D0-E60A-49C7-A74F-1DEC7EF4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4266-6EEB-4CD4-B470-31F63E78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EB-9C00-48F5-B0B3-D6A8801C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BD9F-686E-42B1-A0E8-A598C20E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18EF-CDBA-4B20-8B26-231EF0D8A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46C8-B798-4865-BE32-D3CB68DD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D7D16-3A59-4ECB-B69E-2F548F9C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4E1F-C367-40B8-AB51-49081B0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4BB0-D2AB-4853-92FC-6D2C7C33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F9AC-D80B-4C94-92E8-BEAD8684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AA2B-96CC-4B84-9EE5-19D14B2F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808EE-5C32-4683-BCB3-414764F8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4B132-91DB-4714-8D46-AAB353E7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7D8BF-DE6A-43DD-AAEF-4A4608B7B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63868-F81F-4646-A243-9B3CF733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99336-B73B-4E0C-B811-E742D50E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B08BA-B084-452E-85D4-E6F7B8A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B4DE-E0EB-4960-AC0C-DA79171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FB14-BB54-459D-8CBE-9B0AAC73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5D7AB-32A6-45E2-BCCA-EC00D902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E52A-DF6D-41EF-A513-BBAD252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62855-4D1C-4ED8-845D-FBBA2E15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B8808-0B4D-4AE0-BDBB-99F4E5F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3C91-2170-4609-9266-0020DEEA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A531-ECA7-43CA-A0C5-F2AB74AF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994E-063D-4F1F-9DEC-5CD0E74C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CDEB6-8A6E-4DF2-90C7-18818CFBA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26EB-2FA0-4287-B321-A93840DD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D8E9-008B-4B45-93F7-2F995A6A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6832-AE83-4813-8E97-DCF837A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0E6-E240-4103-ACCD-1B7E076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ECF9C-403C-4A92-9D36-3AB0C384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AB93-A335-41E3-BDF4-73965A9C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E473-186B-4D6B-AFB2-12BC62EA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E2558-FB36-4F41-8651-6DD440B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2C22-6FCD-40FD-B803-3C7C79EB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4F6DE-EA2A-4BEF-9405-8C43EF36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9B7E-FFF9-4AD4-92B6-BF87CE161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FC37-7261-4C3B-855A-D95F3AE97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7724-748E-4CA3-BCDF-B9AAE693CA5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9D94-0D8D-4164-9049-D8C4779BB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9EFD-6310-4F75-9EDC-51B1D565D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3352-8716-4337-A6C6-1BD57EB45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5.pn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2C733F-6B66-4F08-A885-7FCA452A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23" y="515923"/>
            <a:ext cx="5826154" cy="5826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7BC65-2AEA-48E5-A517-996DE8D88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7" y="410427"/>
            <a:ext cx="10736063" cy="6037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554EA-EC2C-406D-8185-A4A91B28F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800055"/>
            <a:ext cx="9144000" cy="2517351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CSE316</a:t>
            </a:r>
            <a:b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Microprocessors,</a:t>
            </a:r>
            <a:b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Microcontrollers, and</a:t>
            </a:r>
            <a:b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Embedded Systems</a:t>
            </a:r>
            <a:b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GB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Sessional</a:t>
            </a:r>
            <a:endParaRPr lang="en-US" sz="3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16444-4EFB-4C56-94A3-B378BC864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12" y="1602449"/>
            <a:ext cx="1667310" cy="786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6D3F6-9CE3-4179-AECD-743A36C2F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4429" y="3833406"/>
            <a:ext cx="1667310" cy="7865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F45C56-6FFF-470F-9245-248E1CAC3AE4}"/>
              </a:ext>
            </a:extLst>
          </p:cNvPr>
          <p:cNvSpPr txBox="1"/>
          <p:nvPr/>
        </p:nvSpPr>
        <p:spPr>
          <a:xfrm>
            <a:off x="2682687" y="892360"/>
            <a:ext cx="71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Project Proposal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9FFE5-657B-4B72-8FBB-B07C05AF2257}"/>
              </a:ext>
            </a:extLst>
          </p:cNvPr>
          <p:cNvSpPr txBox="1"/>
          <p:nvPr/>
        </p:nvSpPr>
        <p:spPr>
          <a:xfrm>
            <a:off x="2553419" y="4697589"/>
            <a:ext cx="7000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  <a:latin typeface="Agency FB" panose="020B0503020202020204" pitchFamily="34" charset="0"/>
              </a:rPr>
              <a:t>Group – 39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  <a:latin typeface="Agency FB" panose="020B0503020202020204" pitchFamily="34" charset="0"/>
              </a:rPr>
              <a:t>1705092 – Asif </a:t>
            </a:r>
            <a:r>
              <a:rPr lang="en-GB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Ajrof</a:t>
            </a:r>
            <a:endParaRPr lang="en-GB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r"/>
            <a:r>
              <a:rPr lang="en-GB" sz="3200" dirty="0">
                <a:solidFill>
                  <a:schemeClr val="bg1"/>
                </a:solidFill>
                <a:latin typeface="Agency FB" panose="020B0503020202020204" pitchFamily="34" charset="0"/>
              </a:rPr>
              <a:t>1705093 – Fatima </a:t>
            </a:r>
            <a:r>
              <a:rPr lang="en-GB" sz="3200" dirty="0" err="1">
                <a:solidFill>
                  <a:schemeClr val="bg1"/>
                </a:solidFill>
                <a:latin typeface="Agency FB" panose="020B0503020202020204" pitchFamily="34" charset="0"/>
              </a:rPr>
              <a:t>Nawmi</a:t>
            </a:r>
            <a:endParaRPr lang="en-GB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9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B7BC65-2AEA-48E5-A517-996DE8D8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06" y="947357"/>
            <a:ext cx="8826383" cy="4963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554EA-EC2C-406D-8185-A4A91B28F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2222" y="2785018"/>
            <a:ext cx="5827550" cy="78659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THANK YOU</a:t>
            </a:r>
            <a:endParaRPr lang="en-US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16444-4EFB-4C56-94A3-B378BC864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22" y="2256790"/>
            <a:ext cx="1667310" cy="786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6D3F6-9CE3-4179-AECD-743A36C2F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58516" y="3228982"/>
            <a:ext cx="1667310" cy="786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A9FFE5-657B-4B72-8FBB-B07C05AF2257}"/>
              </a:ext>
            </a:extLst>
          </p:cNvPr>
          <p:cNvSpPr txBox="1"/>
          <p:nvPr/>
        </p:nvSpPr>
        <p:spPr>
          <a:xfrm>
            <a:off x="1682806" y="5959986"/>
            <a:ext cx="882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1705092 – Asif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Ajrof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                                                                                                                         1705093 – Fatima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Nawmi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8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63C-F5EE-4F0D-83AF-7B17355D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0" y="1031875"/>
            <a:ext cx="4938424" cy="1325563"/>
          </a:xfrm>
        </p:spPr>
        <p:txBody>
          <a:bodyPr/>
          <a:lstStyle/>
          <a:p>
            <a:pPr algn="r"/>
            <a:r>
              <a:rPr lang="en-GB" b="1" dirty="0">
                <a:latin typeface="Bahnschrift Condensed" panose="020B0502040204020203" pitchFamily="34" charset="0"/>
              </a:rPr>
              <a:t>What Are We Making?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8139B-36DE-417D-877F-5B6BE11B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51" y="1348047"/>
            <a:ext cx="4619048" cy="416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4BBE2-303E-4E41-B223-2C17E867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44982" y="1695276"/>
            <a:ext cx="1575167" cy="743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23B0C4-9D8A-41C6-9D56-BFAC13F9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35" y="2922595"/>
            <a:ext cx="3828939" cy="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E71F50-F65E-4840-BE56-01365C6D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2" y="349060"/>
            <a:ext cx="10515600" cy="1325563"/>
          </a:xfrm>
        </p:spPr>
        <p:txBody>
          <a:bodyPr/>
          <a:lstStyle/>
          <a:p>
            <a:r>
              <a:rPr lang="en-GB" b="1" dirty="0">
                <a:latin typeface="Bahnschrift Condensed" panose="020B0502040204020203" pitchFamily="34" charset="0"/>
              </a:rPr>
              <a:t>Why</a:t>
            </a:r>
            <a:r>
              <a:rPr lang="en-GB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TETRIS  </a:t>
            </a:r>
            <a:r>
              <a:rPr lang="en-GB" b="1" dirty="0">
                <a:latin typeface="Bahnschrift Condensed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C6A3-3FD0-4246-8015-D7667A1C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 algn="just">
              <a:lnSpc>
                <a:spcPct val="10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dirty="0">
                <a:latin typeface="Book Antiqua" panose="02040602050305030304" pitchFamily="18" charset="0"/>
              </a:rPr>
              <a:t>It will give us a good working knowledge of incorporating multiple components such as LED matrix, LCD screen, Buzzer, Thumb Joystick with Microcontroller.</a:t>
            </a:r>
            <a:endParaRPr lang="en-US" dirty="0">
              <a:latin typeface="Book Antiqua" panose="02040602050305030304" pitchFamily="18" charset="0"/>
            </a:endParaRPr>
          </a:p>
          <a:p>
            <a:pPr indent="-274320" algn="just">
              <a:lnSpc>
                <a:spcPct val="10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dirty="0">
                <a:latin typeface="Book Antiqua" panose="02040602050305030304" pitchFamily="18" charset="0"/>
              </a:rPr>
              <a:t>Implementing the logistics of the game we will learn first hand how to use logistics in real life hardware.</a:t>
            </a:r>
          </a:p>
          <a:p>
            <a:pPr indent="-274320" algn="just">
              <a:lnSpc>
                <a:spcPct val="10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dirty="0">
                <a:latin typeface="Book Antiqua" panose="02040602050305030304" pitchFamily="18" charset="0"/>
              </a:rPr>
              <a:t>Another reason for choosing this particular game is of course the reminiscence of the popular arcade game that we all played growing 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0B5DD-F706-4DE9-8860-FA81C06C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93972" y="890101"/>
            <a:ext cx="1575167" cy="743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44D3B-5E3E-4B98-8289-774F048F9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96" y="799154"/>
            <a:ext cx="1595438" cy="3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8" y="365125"/>
            <a:ext cx="5775121" cy="1325563"/>
          </a:xfrm>
        </p:spPr>
        <p:txBody>
          <a:bodyPr/>
          <a:lstStyle/>
          <a:p>
            <a:pPr algn="r"/>
            <a:r>
              <a:rPr lang="en-GB" b="1" dirty="0">
                <a:latin typeface="Bahnschrift Condensed" panose="020B0502040204020203" pitchFamily="34" charset="0"/>
              </a:rPr>
              <a:t>How Do We Implement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1052-2A69-4857-9CEA-B21B5A2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50" y="2018572"/>
            <a:ext cx="5447950" cy="4351338"/>
          </a:xfrm>
        </p:spPr>
        <p:txBody>
          <a:bodyPr>
            <a:normAutofit/>
          </a:bodyPr>
          <a:lstStyle/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For the game console we will use two </a:t>
            </a:r>
            <a:r>
              <a:rPr lang="en-GB" sz="2400" b="1" dirty="0">
                <a:latin typeface="Book Antiqua" panose="02040602050305030304" pitchFamily="18" charset="0"/>
              </a:rPr>
              <a:t>LED dot matrices</a:t>
            </a:r>
            <a:r>
              <a:rPr lang="en-GB" sz="2400" dirty="0">
                <a:latin typeface="Book Antiqua" panose="02040602050305030304" pitchFamily="18" charset="0"/>
              </a:rPr>
              <a:t>, and another LED dot matrix for showing the next piece.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481821" y="941825"/>
            <a:ext cx="1575167" cy="74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DCD2E-EDEA-4CCD-8DE3-7AD00685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1" y="677779"/>
            <a:ext cx="4026177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8" y="365125"/>
            <a:ext cx="5775121" cy="1325563"/>
          </a:xfrm>
        </p:spPr>
        <p:txBody>
          <a:bodyPr/>
          <a:lstStyle/>
          <a:p>
            <a:pPr algn="r"/>
            <a:r>
              <a:rPr lang="en-GB" b="1" dirty="0">
                <a:latin typeface="Bahnschrift Condensed" panose="020B0502040204020203" pitchFamily="34" charset="0"/>
              </a:rPr>
              <a:t>The Movement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1052-2A69-4857-9CEA-B21B5A2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50" y="2018572"/>
            <a:ext cx="5447950" cy="4351338"/>
          </a:xfrm>
        </p:spPr>
        <p:txBody>
          <a:bodyPr>
            <a:normAutofit/>
          </a:bodyPr>
          <a:lstStyle/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We will use a </a:t>
            </a:r>
            <a:r>
              <a:rPr lang="en-GB" sz="2400" b="1" dirty="0">
                <a:latin typeface="Book Antiqua" panose="02040602050305030304" pitchFamily="18" charset="0"/>
              </a:rPr>
              <a:t>thumb joystick</a:t>
            </a:r>
            <a:r>
              <a:rPr lang="en-GB" sz="2400" dirty="0">
                <a:latin typeface="Book Antiqua" panose="02040602050305030304" pitchFamily="18" charset="0"/>
              </a:rPr>
              <a:t> for movement and rotation of the pieces.</a:t>
            </a:r>
          </a:p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A Tetris piece can be moved </a:t>
            </a:r>
            <a:r>
              <a:rPr lang="en-GB" sz="2400" b="1" dirty="0">
                <a:latin typeface="Book Antiqua" panose="02040602050305030304" pitchFamily="18" charset="0"/>
              </a:rPr>
              <a:t>left</a:t>
            </a:r>
            <a:r>
              <a:rPr lang="en-GB" sz="2400" dirty="0">
                <a:latin typeface="Book Antiqua" panose="02040602050305030304" pitchFamily="18" charset="0"/>
              </a:rPr>
              <a:t> or </a:t>
            </a:r>
            <a:r>
              <a:rPr lang="en-GB" sz="2400" b="1" dirty="0">
                <a:latin typeface="Book Antiqua" panose="02040602050305030304" pitchFamily="18" charset="0"/>
              </a:rPr>
              <a:t>right </a:t>
            </a:r>
            <a:r>
              <a:rPr lang="en-GB" sz="2400" dirty="0">
                <a:latin typeface="Book Antiqua" panose="02040602050305030304" pitchFamily="18" charset="0"/>
              </a:rPr>
              <a:t>to position and </a:t>
            </a:r>
            <a:r>
              <a:rPr lang="en-GB" sz="2400" b="1" dirty="0">
                <a:latin typeface="Book Antiqua" panose="02040602050305030304" pitchFamily="18" charset="0"/>
              </a:rPr>
              <a:t>down</a:t>
            </a:r>
            <a:r>
              <a:rPr lang="en-GB" sz="2400" dirty="0">
                <a:latin typeface="Book Antiqua" panose="02040602050305030304" pitchFamily="18" charset="0"/>
              </a:rPr>
              <a:t> to drop faster with the joystick.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123852" y="984956"/>
            <a:ext cx="1575167" cy="74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DCD2E-EDEA-4CCD-8DE3-7AD00685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1" y="677779"/>
            <a:ext cx="4026177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8" y="365125"/>
            <a:ext cx="5775121" cy="1325563"/>
          </a:xfrm>
        </p:spPr>
        <p:txBody>
          <a:bodyPr/>
          <a:lstStyle/>
          <a:p>
            <a:pPr algn="r"/>
            <a:r>
              <a:rPr lang="en-GB" b="1" dirty="0">
                <a:latin typeface="Bahnschrift Condensed" panose="020B0502040204020203" pitchFamily="34" charset="0"/>
              </a:rPr>
              <a:t>Score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1052-2A69-4857-9CEA-B21B5A2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50" y="2018572"/>
            <a:ext cx="5447950" cy="4351338"/>
          </a:xfrm>
        </p:spPr>
        <p:txBody>
          <a:bodyPr>
            <a:normAutofit/>
          </a:bodyPr>
          <a:lstStyle/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An </a:t>
            </a:r>
            <a:r>
              <a:rPr lang="en-GB" sz="2400" b="1" dirty="0">
                <a:latin typeface="Book Antiqua" panose="02040602050305030304" pitchFamily="18" charset="0"/>
              </a:rPr>
              <a:t>LCD</a:t>
            </a:r>
            <a:r>
              <a:rPr lang="en-GB" sz="2400" dirty="0">
                <a:latin typeface="Book Antiqua" panose="02040602050305030304" pitchFamily="18" charset="0"/>
              </a:rPr>
              <a:t> screen will show the score.</a:t>
            </a:r>
          </a:p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When a row is filled, it disappears and one point is added. If four rows are filled in one move the point is double. </a:t>
            </a:r>
          </a:p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The game finishes when the stack of pieces reach the top.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645818" y="941825"/>
            <a:ext cx="1575167" cy="74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DCD2E-EDEA-4CCD-8DE3-7AD00685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1" y="677779"/>
            <a:ext cx="4026177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0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8" y="365125"/>
            <a:ext cx="5775121" cy="1325563"/>
          </a:xfrm>
        </p:spPr>
        <p:txBody>
          <a:bodyPr/>
          <a:lstStyle/>
          <a:p>
            <a:pPr algn="r"/>
            <a:r>
              <a:rPr lang="en-GB" b="1" dirty="0">
                <a:latin typeface="Bahnschrift Condensed" panose="020B0502040204020203" pitchFamily="34" charset="0"/>
              </a:rPr>
              <a:t>Sound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1052-2A69-4857-9CEA-B21B5A21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850" y="2018572"/>
            <a:ext cx="5447950" cy="4351338"/>
          </a:xfrm>
        </p:spPr>
        <p:txBody>
          <a:bodyPr>
            <a:normAutofit/>
          </a:bodyPr>
          <a:lstStyle/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For sound effects, a </a:t>
            </a:r>
            <a:r>
              <a:rPr lang="en-GB" sz="2400" b="1" dirty="0">
                <a:latin typeface="Book Antiqua" panose="02040602050305030304" pitchFamily="18" charset="0"/>
              </a:rPr>
              <a:t>buzzer</a:t>
            </a:r>
            <a:r>
              <a:rPr lang="en-GB" sz="2400" dirty="0">
                <a:latin typeface="Book Antiqua" panose="02040602050305030304" pitchFamily="18" charset="0"/>
              </a:rPr>
              <a:t> will be used.</a:t>
            </a:r>
          </a:p>
          <a:p>
            <a:pPr indent="-274320" algn="just">
              <a:lnSpc>
                <a:spcPct val="120000"/>
              </a:lnSpc>
              <a:spcAft>
                <a:spcPts val="200"/>
              </a:spcAft>
              <a:buSzPct val="60000"/>
              <a:buBlip>
                <a:blip r:embed="rId2"/>
              </a:buBlip>
            </a:pPr>
            <a:r>
              <a:rPr lang="en-GB" sz="2400" dirty="0">
                <a:latin typeface="Book Antiqua" panose="02040602050305030304" pitchFamily="18" charset="0"/>
              </a:rPr>
              <a:t>The buzzer will make a </a:t>
            </a:r>
            <a:r>
              <a:rPr lang="en-GB" sz="2400" b="1" dirty="0">
                <a:latin typeface="Book Antiqua" panose="02040602050305030304" pitchFamily="18" charset="0"/>
              </a:rPr>
              <a:t>beep</a:t>
            </a:r>
            <a:r>
              <a:rPr lang="en-GB" sz="2400" dirty="0">
                <a:latin typeface="Book Antiqua" panose="02040602050305030304" pitchFamily="18" charset="0"/>
              </a:rPr>
              <a:t> sound on rotations and row fills.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645818" y="941825"/>
            <a:ext cx="1575167" cy="74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DCD2E-EDEA-4CCD-8DE3-7AD006859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21" y="677779"/>
            <a:ext cx="4026177" cy="55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9" y="278424"/>
            <a:ext cx="10473593" cy="1325563"/>
          </a:xfrm>
        </p:spPr>
        <p:txBody>
          <a:bodyPr/>
          <a:lstStyle/>
          <a:p>
            <a:r>
              <a:rPr lang="en-GB" b="1" dirty="0">
                <a:latin typeface="Bahnschrift Condensed" panose="020B0502040204020203" pitchFamily="34" charset="0"/>
              </a:rPr>
              <a:t>Components 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71E982-5338-4490-9F39-E5B50811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3" y="171697"/>
            <a:ext cx="3400425" cy="283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9284" y="947565"/>
            <a:ext cx="1575167" cy="74312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6AC3C3-5217-45D5-9A9F-068F377F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9" y="1879701"/>
            <a:ext cx="4419048" cy="266666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49A51-82DB-4534-AD95-19D2A2035926}"/>
              </a:ext>
            </a:extLst>
          </p:cNvPr>
          <p:cNvSpPr txBox="1"/>
          <p:nvPr/>
        </p:nvSpPr>
        <p:spPr>
          <a:xfrm>
            <a:off x="1733725" y="4650585"/>
            <a:ext cx="270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Book Antiqua" panose="02040602050305030304" pitchFamily="18" charset="0"/>
              </a:rPr>
              <a:t>Microcontroller ATMEGA32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412B5-1F84-4B41-ADAB-825FE97DDD98}"/>
              </a:ext>
            </a:extLst>
          </p:cNvPr>
          <p:cNvSpPr txBox="1"/>
          <p:nvPr/>
        </p:nvSpPr>
        <p:spPr>
          <a:xfrm>
            <a:off x="7105257" y="2951424"/>
            <a:ext cx="366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Book Antiqua" panose="02040602050305030304" pitchFamily="18" charset="0"/>
              </a:rPr>
              <a:t>8x8 LED Dot Matrix 2.4’’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E81B2-E2FD-4D62-8D4A-E546A1A18501}"/>
              </a:ext>
            </a:extLst>
          </p:cNvPr>
          <p:cNvSpPr txBox="1"/>
          <p:nvPr/>
        </p:nvSpPr>
        <p:spPr>
          <a:xfrm>
            <a:off x="7180654" y="5966539"/>
            <a:ext cx="3660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Book Antiqua" panose="02040602050305030304" pitchFamily="18" charset="0"/>
              </a:rPr>
              <a:t>16x2 LCD Screen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D173ED-3493-46B6-8C5E-E4CA375EA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29" y="3757645"/>
            <a:ext cx="4495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6678B-B8EB-4BF4-80E8-771A1085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62" y="369015"/>
            <a:ext cx="2663820" cy="1997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35273-231B-4100-88ED-1A78730CD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3" y="2923326"/>
            <a:ext cx="2586999" cy="2586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4C48B5E-C2B6-44A6-90F9-DE3A25E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69" y="278424"/>
            <a:ext cx="10473593" cy="1325563"/>
          </a:xfrm>
        </p:spPr>
        <p:txBody>
          <a:bodyPr/>
          <a:lstStyle/>
          <a:p>
            <a:r>
              <a:rPr lang="en-GB" b="1" dirty="0">
                <a:latin typeface="Bahnschrift Condensed" panose="020B0502040204020203" pitchFamily="34" charset="0"/>
              </a:rPr>
              <a:t>Components </a:t>
            </a:r>
            <a:endParaRPr lang="en-US" b="1" dirty="0">
              <a:latin typeface="Bahnschrift Condense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20BAD6-621E-401D-90E5-D7F22B9001C5}"/>
              </a:ext>
            </a:extLst>
          </p:cNvPr>
          <p:cNvSpPr txBox="1">
            <a:spLocks/>
          </p:cNvSpPr>
          <p:nvPr/>
        </p:nvSpPr>
        <p:spPr>
          <a:xfrm>
            <a:off x="6373370" y="278424"/>
            <a:ext cx="493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spc="-15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23ED-EED3-40C1-9C00-BC47A4E35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9284" y="947565"/>
            <a:ext cx="1575167" cy="743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49A51-82DB-4534-AD95-19D2A2035926}"/>
              </a:ext>
            </a:extLst>
          </p:cNvPr>
          <p:cNvSpPr txBox="1"/>
          <p:nvPr/>
        </p:nvSpPr>
        <p:spPr>
          <a:xfrm>
            <a:off x="4378093" y="2303984"/>
            <a:ext cx="212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Analog 2-Axis</a:t>
            </a:r>
          </a:p>
          <a:p>
            <a:pPr algn="ctr"/>
            <a:r>
              <a:rPr lang="en-GB" sz="2000" dirty="0">
                <a:latin typeface="Book Antiqua" panose="02040602050305030304" pitchFamily="18" charset="0"/>
              </a:rPr>
              <a:t>Thumb Joystick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BE029A-63AF-4765-9A2B-4969BCDA5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04" y="474157"/>
            <a:ext cx="1892723" cy="1892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533AE4-BF41-42BC-90AF-9FA17661F8B8}"/>
              </a:ext>
            </a:extLst>
          </p:cNvPr>
          <p:cNvSpPr txBox="1"/>
          <p:nvPr/>
        </p:nvSpPr>
        <p:spPr>
          <a:xfrm>
            <a:off x="7111249" y="2303984"/>
            <a:ext cx="212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Buzzer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75C91-53C9-4AE4-BA76-649F09E2908B}"/>
              </a:ext>
            </a:extLst>
          </p:cNvPr>
          <p:cNvSpPr txBox="1"/>
          <p:nvPr/>
        </p:nvSpPr>
        <p:spPr>
          <a:xfrm>
            <a:off x="817932" y="5694883"/>
            <a:ext cx="258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Book Antiqua" panose="02040602050305030304" pitchFamily="18" charset="0"/>
              </a:rPr>
              <a:t>USBasp</a:t>
            </a:r>
            <a:r>
              <a:rPr lang="en-GB" sz="2000" dirty="0">
                <a:latin typeface="Book Antiqua" panose="02040602050305030304" pitchFamily="18" charset="0"/>
              </a:rPr>
              <a:t> Programmer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69F4F9-63BC-44DB-AC24-30D8A3009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07457" y="155112"/>
            <a:ext cx="1417706" cy="24256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C48E4A-692F-4346-9811-51F1429226C2}"/>
              </a:ext>
            </a:extLst>
          </p:cNvPr>
          <p:cNvSpPr txBox="1"/>
          <p:nvPr/>
        </p:nvSpPr>
        <p:spPr>
          <a:xfrm>
            <a:off x="9451594" y="2303984"/>
            <a:ext cx="212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9V Battery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BCDD5E-FF2A-462C-A757-843D6FE68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16" y="3404091"/>
            <a:ext cx="1756364" cy="17563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EEA7D2-ADB1-430A-8BE7-CD1B791A83EC}"/>
              </a:ext>
            </a:extLst>
          </p:cNvPr>
          <p:cNvSpPr txBox="1"/>
          <p:nvPr/>
        </p:nvSpPr>
        <p:spPr>
          <a:xfrm>
            <a:off x="7322397" y="5669974"/>
            <a:ext cx="181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Resistors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3747C1-CE9A-44C1-87CB-4EEA423D69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49" y="3429000"/>
            <a:ext cx="1647825" cy="1847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7807FF-A986-44E3-9DBD-17D166626307}"/>
              </a:ext>
            </a:extLst>
          </p:cNvPr>
          <p:cNvSpPr txBox="1"/>
          <p:nvPr/>
        </p:nvSpPr>
        <p:spPr>
          <a:xfrm>
            <a:off x="9879787" y="5719792"/>
            <a:ext cx="181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Potentiometer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5A2343-DD53-4D24-B9B3-BBE92A1A9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11" y="3084129"/>
            <a:ext cx="3214075" cy="26934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6B475F-E5EE-41FF-A7F8-CB4292D94776}"/>
              </a:ext>
            </a:extLst>
          </p:cNvPr>
          <p:cNvSpPr txBox="1"/>
          <p:nvPr/>
        </p:nvSpPr>
        <p:spPr>
          <a:xfrm>
            <a:off x="4300581" y="5784396"/>
            <a:ext cx="181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ook Antiqua" panose="02040602050305030304" pitchFamily="18" charset="0"/>
              </a:rPr>
              <a:t>Breadboard</a:t>
            </a:r>
          </a:p>
          <a:p>
            <a:pPr algn="ctr"/>
            <a:r>
              <a:rPr lang="en-GB" sz="2000" dirty="0">
                <a:latin typeface="Book Antiqua" panose="02040602050305030304" pitchFamily="18" charset="0"/>
              </a:rPr>
              <a:t>and Wiring</a:t>
            </a:r>
          </a:p>
        </p:txBody>
      </p:sp>
    </p:spTree>
    <p:extLst>
      <p:ext uri="{BB962C8B-B14F-4D97-AF65-F5344CB8AC3E}">
        <p14:creationId xmlns:p14="http://schemas.microsoft.com/office/powerpoint/2010/main" val="18090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Bahnschrift Condensed</vt:lpstr>
      <vt:lpstr>Book Antiqua</vt:lpstr>
      <vt:lpstr>Bookman Old Style</vt:lpstr>
      <vt:lpstr>Calibri</vt:lpstr>
      <vt:lpstr>Calibri Light</vt:lpstr>
      <vt:lpstr>Office Theme</vt:lpstr>
      <vt:lpstr>CSE316 Microprocessors, Microcontrollers, and Embedded Systems Sessional</vt:lpstr>
      <vt:lpstr>What Are We Making?</vt:lpstr>
      <vt:lpstr>Why   TETRIS  ?</vt:lpstr>
      <vt:lpstr>How Do We Implement ?</vt:lpstr>
      <vt:lpstr>The Movement</vt:lpstr>
      <vt:lpstr>Score</vt:lpstr>
      <vt:lpstr>Sound</vt:lpstr>
      <vt:lpstr>Components </vt:lpstr>
      <vt:lpstr>Components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CSE316 Microprocessors, Microcontrollers, and Embedded Systems Sessional</dc:title>
  <dc:creator>Asif Ajrof</dc:creator>
  <cp:lastModifiedBy>Luk Acoufyl</cp:lastModifiedBy>
  <cp:revision>50</cp:revision>
  <cp:lastPrinted>2021-06-13T05:14:06Z</cp:lastPrinted>
  <dcterms:created xsi:type="dcterms:W3CDTF">2021-06-12T18:16:19Z</dcterms:created>
  <dcterms:modified xsi:type="dcterms:W3CDTF">2021-06-13T09:15:37Z</dcterms:modified>
</cp:coreProperties>
</file>