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7" r:id="rId20"/>
    <p:sldId id="278" r:id="rId21"/>
    <p:sldId id="280" r:id="rId22"/>
    <p:sldId id="279" r:id="rId23"/>
    <p:sldId id="274" r:id="rId24"/>
    <p:sldId id="273"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C00000"/>
                </a:solidFill>
                <a:latin typeface="Franklin Gothic Medium"/>
                <a:cs typeface="Calibri Light"/>
              </a:rPr>
              <a:t>CUSTOMER RETENTION PRESENTATION</a:t>
            </a:r>
            <a:br>
              <a:rPr lang="en-US" b="1" dirty="0">
                <a:solidFill>
                  <a:srgbClr val="C00000"/>
                </a:solidFill>
                <a:latin typeface="Franklin Gothic Medium"/>
                <a:cs typeface="Calibri Light"/>
              </a:rPr>
            </a:br>
            <a:r>
              <a:rPr lang="en-US" b="1" dirty="0">
                <a:solidFill>
                  <a:srgbClr val="C00000"/>
                </a:solidFill>
                <a:latin typeface="Franklin Gothic Medium"/>
                <a:cs typeface="Calibri Light"/>
              </a:rPr>
              <a:t>           </a:t>
            </a:r>
            <a:r>
              <a:rPr lang="en-US" b="1">
                <a:solidFill>
                  <a:schemeClr val="accent6">
                    <a:lumMod val="75000"/>
                  </a:schemeClr>
                </a:solidFill>
                <a:latin typeface="Franklin Gothic Medium"/>
                <a:cs typeface="Calibri Light"/>
              </a:rPr>
              <a:t>By</a:t>
            </a:r>
            <a:r>
              <a:rPr lang="en-US" b="1">
                <a:solidFill>
                  <a:srgbClr val="C00000"/>
                </a:solidFill>
                <a:latin typeface="Franklin Gothic Medium"/>
                <a:cs typeface="Calibri Light"/>
              </a:rPr>
              <a:t>- </a:t>
            </a:r>
            <a:r>
              <a:rPr lang="en-US" b="1">
                <a:latin typeface="Franklin Gothic Medium"/>
                <a:cs typeface="Calibri Light"/>
              </a:rPr>
              <a:t>ABHISHEK PANDEY</a:t>
            </a:r>
            <a:endParaRPr lang="en-US" b="1" dirty="0">
              <a:latin typeface="Franklin Gothic Medium"/>
              <a:cs typeface="Calibri Light"/>
            </a:endParaRPr>
          </a:p>
        </p:txBody>
      </p:sp>
      <p:pic>
        <p:nvPicPr>
          <p:cNvPr id="4" name="Picture 4" descr="Diagram&#10;&#10;Description automatically generated">
            <a:extLst>
              <a:ext uri="{FF2B5EF4-FFF2-40B4-BE49-F238E27FC236}">
                <a16:creationId xmlns:a16="http://schemas.microsoft.com/office/drawing/2014/main" id="{B4894182-AA49-42EB-A654-5EB0898EFCE7}"/>
              </a:ext>
            </a:extLst>
          </p:cNvPr>
          <p:cNvPicPr>
            <a:picLocks noGrp="1" noChangeAspect="1"/>
          </p:cNvPicPr>
          <p:nvPr>
            <p:ph idx="1"/>
          </p:nvPr>
        </p:nvPicPr>
        <p:blipFill>
          <a:blip r:embed="rId2"/>
          <a:stretch>
            <a:fillRect/>
          </a:stretch>
        </p:blipFill>
        <p:spPr>
          <a:xfrm>
            <a:off x="2047875" y="1920081"/>
            <a:ext cx="8096250" cy="4162425"/>
          </a:xfr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597F2334-1BEA-464E-B3CE-7165430F3A2E}"/>
              </a:ext>
            </a:extLst>
          </p:cNvPr>
          <p:cNvPicPr>
            <a:picLocks noChangeAspect="1"/>
          </p:cNvPicPr>
          <p:nvPr/>
        </p:nvPicPr>
        <p:blipFill>
          <a:blip r:embed="rId2"/>
          <a:stretch>
            <a:fillRect/>
          </a:stretch>
        </p:blipFill>
        <p:spPr>
          <a:xfrm>
            <a:off x="953478" y="-64310"/>
            <a:ext cx="9181122" cy="5687312"/>
          </a:xfrm>
          <a:prstGeom prst="rect">
            <a:avLst/>
          </a:prstGeom>
        </p:spPr>
      </p:pic>
    </p:spTree>
    <p:extLst>
      <p:ext uri="{BB962C8B-B14F-4D97-AF65-F5344CB8AC3E}">
        <p14:creationId xmlns:p14="http://schemas.microsoft.com/office/powerpoint/2010/main" val="2949168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76C6202C-2E20-4248-8505-2522324F06D2}"/>
              </a:ext>
            </a:extLst>
          </p:cNvPr>
          <p:cNvPicPr>
            <a:picLocks noChangeAspect="1"/>
          </p:cNvPicPr>
          <p:nvPr/>
        </p:nvPicPr>
        <p:blipFill>
          <a:blip r:embed="rId2"/>
          <a:stretch>
            <a:fillRect/>
          </a:stretch>
        </p:blipFill>
        <p:spPr>
          <a:xfrm>
            <a:off x="1744785" y="925796"/>
            <a:ext cx="9190890" cy="4410486"/>
          </a:xfrm>
          <a:prstGeom prst="rect">
            <a:avLst/>
          </a:prstGeom>
        </p:spPr>
      </p:pic>
    </p:spTree>
    <p:extLst>
      <p:ext uri="{BB962C8B-B14F-4D97-AF65-F5344CB8AC3E}">
        <p14:creationId xmlns:p14="http://schemas.microsoft.com/office/powerpoint/2010/main" val="1861781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4BF2A291-1CC1-486B-A291-2B55DAF362E5}"/>
              </a:ext>
            </a:extLst>
          </p:cNvPr>
          <p:cNvPicPr>
            <a:picLocks noChangeAspect="1"/>
          </p:cNvPicPr>
          <p:nvPr/>
        </p:nvPicPr>
        <p:blipFill>
          <a:blip r:embed="rId2"/>
          <a:stretch>
            <a:fillRect/>
          </a:stretch>
        </p:blipFill>
        <p:spPr>
          <a:xfrm>
            <a:off x="904632" y="823302"/>
            <a:ext cx="9562121" cy="4996472"/>
          </a:xfrm>
          <a:prstGeom prst="rect">
            <a:avLst/>
          </a:prstGeom>
        </p:spPr>
      </p:pic>
    </p:spTree>
    <p:extLst>
      <p:ext uri="{BB962C8B-B14F-4D97-AF65-F5344CB8AC3E}">
        <p14:creationId xmlns:p14="http://schemas.microsoft.com/office/powerpoint/2010/main" val="1557243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3D7A9EB5-B3A5-469F-9C44-F73C0D1F8B55}"/>
              </a:ext>
            </a:extLst>
          </p:cNvPr>
          <p:cNvPicPr>
            <a:picLocks noChangeAspect="1"/>
          </p:cNvPicPr>
          <p:nvPr/>
        </p:nvPicPr>
        <p:blipFill>
          <a:blip r:embed="rId2"/>
          <a:stretch>
            <a:fillRect/>
          </a:stretch>
        </p:blipFill>
        <p:spPr>
          <a:xfrm>
            <a:off x="1178170" y="797645"/>
            <a:ext cx="9259276" cy="5018479"/>
          </a:xfrm>
          <a:prstGeom prst="rect">
            <a:avLst/>
          </a:prstGeom>
        </p:spPr>
      </p:pic>
    </p:spTree>
    <p:extLst>
      <p:ext uri="{BB962C8B-B14F-4D97-AF65-F5344CB8AC3E}">
        <p14:creationId xmlns:p14="http://schemas.microsoft.com/office/powerpoint/2010/main" val="2610082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10;&#10;Description automatically generated">
            <a:extLst>
              <a:ext uri="{FF2B5EF4-FFF2-40B4-BE49-F238E27FC236}">
                <a16:creationId xmlns:a16="http://schemas.microsoft.com/office/drawing/2014/main" id="{983DAAD5-4DD4-410B-9BF8-2F487D6C420C}"/>
              </a:ext>
            </a:extLst>
          </p:cNvPr>
          <p:cNvPicPr>
            <a:picLocks noChangeAspect="1"/>
          </p:cNvPicPr>
          <p:nvPr/>
        </p:nvPicPr>
        <p:blipFill>
          <a:blip r:embed="rId2"/>
          <a:stretch>
            <a:fillRect/>
          </a:stretch>
        </p:blipFill>
        <p:spPr>
          <a:xfrm>
            <a:off x="1236785" y="1712371"/>
            <a:ext cx="9659815" cy="3667719"/>
          </a:xfrm>
          <a:prstGeom prst="rect">
            <a:avLst/>
          </a:prstGeom>
        </p:spPr>
      </p:pic>
    </p:spTree>
    <p:extLst>
      <p:ext uri="{BB962C8B-B14F-4D97-AF65-F5344CB8AC3E}">
        <p14:creationId xmlns:p14="http://schemas.microsoft.com/office/powerpoint/2010/main" val="1488644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waterfall chart&#10;&#10;Description automatically generated">
            <a:extLst>
              <a:ext uri="{FF2B5EF4-FFF2-40B4-BE49-F238E27FC236}">
                <a16:creationId xmlns:a16="http://schemas.microsoft.com/office/drawing/2014/main" id="{9A158D87-48D7-4936-A79B-4AAE9D1B33F1}"/>
              </a:ext>
            </a:extLst>
          </p:cNvPr>
          <p:cNvPicPr>
            <a:picLocks noChangeAspect="1"/>
          </p:cNvPicPr>
          <p:nvPr/>
        </p:nvPicPr>
        <p:blipFill>
          <a:blip r:embed="rId2"/>
          <a:stretch>
            <a:fillRect/>
          </a:stretch>
        </p:blipFill>
        <p:spPr>
          <a:xfrm>
            <a:off x="1295400" y="676830"/>
            <a:ext cx="9972430" cy="5621570"/>
          </a:xfrm>
          <a:prstGeom prst="rect">
            <a:avLst/>
          </a:prstGeom>
        </p:spPr>
      </p:pic>
    </p:spTree>
    <p:extLst>
      <p:ext uri="{BB962C8B-B14F-4D97-AF65-F5344CB8AC3E}">
        <p14:creationId xmlns:p14="http://schemas.microsoft.com/office/powerpoint/2010/main" val="2838989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288569D7-F488-463F-922A-419C59F87365}"/>
              </a:ext>
            </a:extLst>
          </p:cNvPr>
          <p:cNvPicPr>
            <a:picLocks noChangeAspect="1"/>
          </p:cNvPicPr>
          <p:nvPr/>
        </p:nvPicPr>
        <p:blipFill>
          <a:blip r:embed="rId2"/>
          <a:stretch>
            <a:fillRect/>
          </a:stretch>
        </p:blipFill>
        <p:spPr>
          <a:xfrm>
            <a:off x="2106247" y="1298091"/>
            <a:ext cx="7911121" cy="4760050"/>
          </a:xfrm>
          <a:prstGeom prst="rect">
            <a:avLst/>
          </a:prstGeom>
        </p:spPr>
      </p:pic>
    </p:spTree>
    <p:extLst>
      <p:ext uri="{BB962C8B-B14F-4D97-AF65-F5344CB8AC3E}">
        <p14:creationId xmlns:p14="http://schemas.microsoft.com/office/powerpoint/2010/main" val="1216956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1616ECF6-3C72-4481-88C9-E1E50A412B70}"/>
              </a:ext>
            </a:extLst>
          </p:cNvPr>
          <p:cNvPicPr>
            <a:picLocks noChangeAspect="1"/>
          </p:cNvPicPr>
          <p:nvPr/>
        </p:nvPicPr>
        <p:blipFill>
          <a:blip r:embed="rId2"/>
          <a:stretch>
            <a:fillRect/>
          </a:stretch>
        </p:blipFill>
        <p:spPr>
          <a:xfrm>
            <a:off x="1227016" y="218457"/>
            <a:ext cx="9523046" cy="5512545"/>
          </a:xfrm>
          <a:prstGeom prst="rect">
            <a:avLst/>
          </a:prstGeom>
        </p:spPr>
      </p:pic>
    </p:spTree>
    <p:extLst>
      <p:ext uri="{BB962C8B-B14F-4D97-AF65-F5344CB8AC3E}">
        <p14:creationId xmlns:p14="http://schemas.microsoft.com/office/powerpoint/2010/main" val="1716625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0CE4C18F-0E44-46CE-B903-371237A0BE1E}"/>
              </a:ext>
            </a:extLst>
          </p:cNvPr>
          <p:cNvPicPr>
            <a:picLocks noChangeAspect="1"/>
          </p:cNvPicPr>
          <p:nvPr/>
        </p:nvPicPr>
        <p:blipFill>
          <a:blip r:embed="rId2"/>
          <a:stretch>
            <a:fillRect/>
          </a:stretch>
        </p:blipFill>
        <p:spPr>
          <a:xfrm>
            <a:off x="816709" y="1322381"/>
            <a:ext cx="10167814" cy="4604007"/>
          </a:xfrm>
          <a:prstGeom prst="rect">
            <a:avLst/>
          </a:prstGeom>
        </p:spPr>
      </p:pic>
    </p:spTree>
    <p:extLst>
      <p:ext uri="{BB962C8B-B14F-4D97-AF65-F5344CB8AC3E}">
        <p14:creationId xmlns:p14="http://schemas.microsoft.com/office/powerpoint/2010/main" val="48424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061D3157-9FB2-40A5-A870-84F5A794F4BC}"/>
              </a:ext>
            </a:extLst>
          </p:cNvPr>
          <p:cNvPicPr>
            <a:picLocks noChangeAspect="1"/>
          </p:cNvPicPr>
          <p:nvPr/>
        </p:nvPicPr>
        <p:blipFill>
          <a:blip r:embed="rId2"/>
          <a:stretch>
            <a:fillRect/>
          </a:stretch>
        </p:blipFill>
        <p:spPr>
          <a:xfrm>
            <a:off x="797170" y="1021585"/>
            <a:ext cx="10275276" cy="4453369"/>
          </a:xfrm>
          <a:prstGeom prst="rect">
            <a:avLst/>
          </a:prstGeom>
        </p:spPr>
      </p:pic>
    </p:spTree>
    <p:extLst>
      <p:ext uri="{BB962C8B-B14F-4D97-AF65-F5344CB8AC3E}">
        <p14:creationId xmlns:p14="http://schemas.microsoft.com/office/powerpoint/2010/main" val="361415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FCCF-DD29-4794-AABE-FA1581FD9854}"/>
              </a:ext>
            </a:extLst>
          </p:cNvPr>
          <p:cNvSpPr>
            <a:spLocks noGrp="1"/>
          </p:cNvSpPr>
          <p:nvPr>
            <p:ph type="title"/>
          </p:nvPr>
        </p:nvSpPr>
        <p:spPr>
          <a:xfrm>
            <a:off x="838200" y="208550"/>
            <a:ext cx="10515600" cy="1503014"/>
          </a:xfrm>
        </p:spPr>
        <p:txBody>
          <a:bodyPr>
            <a:normAutofit/>
          </a:bodyPr>
          <a:lstStyle/>
          <a:p>
            <a:r>
              <a:rPr lang="en-US" sz="3200" b="1" dirty="0">
                <a:solidFill>
                  <a:schemeClr val="tx1">
                    <a:lumMod val="75000"/>
                    <a:lumOff val="25000"/>
                  </a:schemeClr>
                </a:solidFill>
                <a:latin typeface="Franklin Gothic Medium"/>
              </a:rPr>
              <a:t>E-retail factors for customer activation and retention: A case study from Indian e-commerce customers.</a:t>
            </a:r>
            <a:endParaRPr lang="en-US" sz="3200" b="1" dirty="0">
              <a:solidFill>
                <a:schemeClr val="tx1">
                  <a:lumMod val="75000"/>
                  <a:lumOff val="25000"/>
                </a:schemeClr>
              </a:solidFill>
              <a:latin typeface="Franklin Gothic Medium"/>
              <a:cs typeface="Calibri Light"/>
            </a:endParaRPr>
          </a:p>
          <a:p>
            <a:endParaRPr lang="en-US" dirty="0">
              <a:cs typeface="Calibri Light"/>
            </a:endParaRPr>
          </a:p>
        </p:txBody>
      </p:sp>
      <p:sp>
        <p:nvSpPr>
          <p:cNvPr id="3" name="Content Placeholder 2">
            <a:extLst>
              <a:ext uri="{FF2B5EF4-FFF2-40B4-BE49-F238E27FC236}">
                <a16:creationId xmlns:a16="http://schemas.microsoft.com/office/drawing/2014/main" id="{FC27E32D-69B6-477E-9F7D-368A8C4CB190}"/>
              </a:ext>
            </a:extLst>
          </p:cNvPr>
          <p:cNvSpPr>
            <a:spLocks noGrp="1"/>
          </p:cNvSpPr>
          <p:nvPr>
            <p:ph idx="1"/>
          </p:nvPr>
        </p:nvSpPr>
        <p:spPr>
          <a:xfrm>
            <a:off x="838200" y="1825625"/>
            <a:ext cx="10515600" cy="5029829"/>
          </a:xfrm>
        </p:spPr>
        <p:txBody>
          <a:bodyPr vert="horz" lIns="91440" tIns="45720" rIns="91440" bIns="45720" rtlCol="0" anchor="t">
            <a:noAutofit/>
          </a:bodyPr>
          <a:lstStyle/>
          <a:p>
            <a:r>
              <a:rPr lang="en-US" sz="2000" dirty="0">
                <a:solidFill>
                  <a:srgbClr val="002060"/>
                </a:solidFill>
                <a:latin typeface="Book Antiqua"/>
                <a:ea typeface="+mn-lt"/>
                <a:cs typeface="+mn-lt"/>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 Be careful: There are two sheets (one is detailed) and second is encoded in the excel file. You may use any of them by extracting in separate excel sheet. The number of column(s) is more than 47. Read the column header carefully. Note : Data Scientists have to apply their analytical skills to give findings and conclusions in detailed data analysis written in </a:t>
            </a:r>
            <a:r>
              <a:rPr lang="en-US" sz="2000" dirty="0" err="1">
                <a:solidFill>
                  <a:srgbClr val="002060"/>
                </a:solidFill>
                <a:latin typeface="Book Antiqua"/>
                <a:ea typeface="+mn-lt"/>
                <a:cs typeface="+mn-lt"/>
              </a:rPr>
              <a:t>jupyter</a:t>
            </a:r>
            <a:r>
              <a:rPr lang="en-US" sz="2000" dirty="0">
                <a:solidFill>
                  <a:srgbClr val="002060"/>
                </a:solidFill>
                <a:latin typeface="Book Antiqua"/>
                <a:ea typeface="+mn-lt"/>
                <a:cs typeface="+mn-lt"/>
              </a:rPr>
              <a:t> notebook . Only data analysis is required.</a:t>
            </a:r>
            <a:br>
              <a:rPr lang="en-US" sz="2000" dirty="0">
                <a:solidFill>
                  <a:srgbClr val="002060"/>
                </a:solidFill>
                <a:latin typeface="Book Antiqua"/>
                <a:ea typeface="+mn-lt"/>
                <a:cs typeface="+mn-lt"/>
              </a:rPr>
            </a:br>
            <a:r>
              <a:rPr lang="en-US" sz="2000" dirty="0">
                <a:solidFill>
                  <a:srgbClr val="002060"/>
                </a:solidFill>
                <a:latin typeface="Book Antiqua"/>
                <a:ea typeface="+mn-lt"/>
                <a:cs typeface="+mn-lt"/>
              </a:rPr>
              <a:t>Need not to create machine learning models /but still if anybody comes with it that is welcome.</a:t>
            </a:r>
            <a:endParaRPr lang="en-US" sz="2000" dirty="0">
              <a:solidFill>
                <a:srgbClr val="002060"/>
              </a:solidFill>
              <a:latin typeface="Book Antiqua"/>
            </a:endParaRPr>
          </a:p>
        </p:txBody>
      </p:sp>
    </p:spTree>
    <p:extLst>
      <p:ext uri="{BB962C8B-B14F-4D97-AF65-F5344CB8AC3E}">
        <p14:creationId xmlns:p14="http://schemas.microsoft.com/office/powerpoint/2010/main" val="4285047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9B580256-9C4E-4574-80BB-38CD932B3075}"/>
              </a:ext>
            </a:extLst>
          </p:cNvPr>
          <p:cNvPicPr>
            <a:picLocks noChangeAspect="1"/>
          </p:cNvPicPr>
          <p:nvPr/>
        </p:nvPicPr>
        <p:blipFill>
          <a:blip r:embed="rId2"/>
          <a:stretch>
            <a:fillRect/>
          </a:stretch>
        </p:blipFill>
        <p:spPr>
          <a:xfrm>
            <a:off x="1815341" y="1295124"/>
            <a:ext cx="8211797" cy="4179830"/>
          </a:xfrm>
          <a:prstGeom prst="rect">
            <a:avLst/>
          </a:prstGeom>
        </p:spPr>
      </p:pic>
    </p:spTree>
    <p:extLst>
      <p:ext uri="{BB962C8B-B14F-4D97-AF65-F5344CB8AC3E}">
        <p14:creationId xmlns:p14="http://schemas.microsoft.com/office/powerpoint/2010/main" val="2940741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1B32F51B-393D-4956-B7B5-EB762DDAFB41}"/>
              </a:ext>
            </a:extLst>
          </p:cNvPr>
          <p:cNvPicPr>
            <a:picLocks noChangeAspect="1"/>
          </p:cNvPicPr>
          <p:nvPr/>
        </p:nvPicPr>
        <p:blipFill>
          <a:blip r:embed="rId2"/>
          <a:stretch>
            <a:fillRect/>
          </a:stretch>
        </p:blipFill>
        <p:spPr>
          <a:xfrm>
            <a:off x="1017882" y="1553084"/>
            <a:ext cx="9394236" cy="4015239"/>
          </a:xfrm>
          <a:prstGeom prst="rect">
            <a:avLst/>
          </a:prstGeom>
        </p:spPr>
      </p:pic>
    </p:spTree>
    <p:extLst>
      <p:ext uri="{BB962C8B-B14F-4D97-AF65-F5344CB8AC3E}">
        <p14:creationId xmlns:p14="http://schemas.microsoft.com/office/powerpoint/2010/main" val="184504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 histogram&#10;&#10;Description automatically generated">
            <a:extLst>
              <a:ext uri="{FF2B5EF4-FFF2-40B4-BE49-F238E27FC236}">
                <a16:creationId xmlns:a16="http://schemas.microsoft.com/office/drawing/2014/main" id="{FDA365E3-E975-40F8-8AA5-9AE04620428F}"/>
              </a:ext>
            </a:extLst>
          </p:cNvPr>
          <p:cNvPicPr>
            <a:picLocks noChangeAspect="1"/>
          </p:cNvPicPr>
          <p:nvPr/>
        </p:nvPicPr>
        <p:blipFill>
          <a:blip r:embed="rId2"/>
          <a:stretch>
            <a:fillRect/>
          </a:stretch>
        </p:blipFill>
        <p:spPr>
          <a:xfrm>
            <a:off x="1055512" y="1072378"/>
            <a:ext cx="10090383" cy="4732058"/>
          </a:xfrm>
          <a:prstGeom prst="rect">
            <a:avLst/>
          </a:prstGeom>
        </p:spPr>
      </p:pic>
    </p:spTree>
    <p:extLst>
      <p:ext uri="{BB962C8B-B14F-4D97-AF65-F5344CB8AC3E}">
        <p14:creationId xmlns:p14="http://schemas.microsoft.com/office/powerpoint/2010/main" val="992530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97ABDA-A21B-42C8-8BD1-60B3CD732CF1}"/>
              </a:ext>
            </a:extLst>
          </p:cNvPr>
          <p:cNvSpPr txBox="1"/>
          <p:nvPr/>
        </p:nvSpPr>
        <p:spPr>
          <a:xfrm>
            <a:off x="200629" y="181337"/>
            <a:ext cx="11703933"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1"/>
                </a:solidFill>
                <a:latin typeface="inherit"/>
              </a:rPr>
              <a:t>Observations from Multiple Options based Questions</a:t>
            </a:r>
          </a:p>
          <a:p>
            <a:pPr algn="r"/>
            <a:endParaRPr lang="en-US">
              <a:solidFill>
                <a:srgbClr val="303F9F"/>
              </a:solidFill>
              <a:latin typeface="Courier New"/>
              <a:cs typeface="Courier New"/>
            </a:endParaRPr>
          </a:p>
          <a:p>
            <a:r>
              <a:rPr lang="en-US" sz="2000" b="1">
                <a:latin typeface="Franklin Gothic Medium"/>
              </a:rPr>
              <a:t>Maximum people have shopped from these 5 companies - Amazon.in, Flipkart.com, Paytm.com, Myntra.com, Snapdeal.com.</a:t>
            </a:r>
            <a:endParaRPr lang="en-US" sz="2000" b="1" dirty="0">
              <a:latin typeface="Franklin Gothic Medium"/>
            </a:endParaRPr>
          </a:p>
          <a:p>
            <a:r>
              <a:rPr lang="en-US" sz="2000" b="1">
                <a:latin typeface="Franklin Gothic Medium"/>
              </a:rPr>
              <a:t>Most people find Easy to use website or application are - Amazon.in, Flipkart.com, Paytm.com, Myntra.com, Snapdeal.com Also, Amazon.com and Flipkart.com are the major choices.</a:t>
            </a:r>
            <a:endParaRPr lang="en-US" sz="2000" b="1" dirty="0">
              <a:latin typeface="Franklin Gothic Medium"/>
            </a:endParaRPr>
          </a:p>
          <a:p>
            <a:r>
              <a:rPr lang="en-US" sz="2000" b="1">
                <a:latin typeface="Franklin Gothic Medium"/>
              </a:rPr>
              <a:t>In terms of Visual appealing web-page layout also, Amazon.com and Flipkart.com seem to take the lead.</a:t>
            </a:r>
            <a:endParaRPr lang="en-US" sz="2000" b="1" dirty="0">
              <a:latin typeface="Franklin Gothic Medium"/>
            </a:endParaRPr>
          </a:p>
          <a:p>
            <a:r>
              <a:rPr lang="en-US" sz="2000" b="1">
                <a:latin typeface="Franklin Gothic Medium"/>
              </a:rPr>
              <a:t>Talking about Wide variety of product on offer: Amazon.com and Flipkart.com are the major choices.</a:t>
            </a:r>
            <a:endParaRPr lang="en-US" sz="2000" b="1" dirty="0">
              <a:latin typeface="Franklin Gothic Medium"/>
            </a:endParaRPr>
          </a:p>
          <a:p>
            <a:r>
              <a:rPr lang="en-US" sz="2000" b="1">
                <a:latin typeface="Franklin Gothic Medium"/>
              </a:rPr>
              <a:t>Complete, relevant description information of products: Once again, maximum people have chosen to go with mazon.com and Flipkart.com</a:t>
            </a:r>
            <a:endParaRPr lang="en-US" sz="2000" b="1" dirty="0">
              <a:latin typeface="Franklin Gothic Medium"/>
            </a:endParaRPr>
          </a:p>
          <a:p>
            <a:r>
              <a:rPr lang="en-US" sz="2000" b="1">
                <a:latin typeface="Franklin Gothic Medium"/>
              </a:rPr>
              <a:t>Fast loading website speed of website and application: Amazon seems to take the lead in this category, although paytm and Flipkart are not far behind.</a:t>
            </a:r>
            <a:endParaRPr lang="en-US" sz="2000" b="1" dirty="0">
              <a:latin typeface="Franklin Gothic Medium"/>
            </a:endParaRPr>
          </a:p>
          <a:p>
            <a:r>
              <a:rPr lang="en-US" sz="2000" b="1">
                <a:latin typeface="Franklin Gothic Medium"/>
              </a:rPr>
              <a:t>Reliability of the website or application: Amazon seems to take the lead in this category too, although Flipkart and paytm are not far behind.</a:t>
            </a:r>
            <a:endParaRPr lang="en-US" sz="2000" b="1" dirty="0">
              <a:latin typeface="Franklin Gothic Medium"/>
            </a:endParaRPr>
          </a:p>
          <a:p>
            <a:r>
              <a:rPr lang="en-US" sz="2000" b="1">
                <a:latin typeface="Franklin Gothic Medium"/>
              </a:rPr>
              <a:t>Quickness to complete purchase: Amazon seems to take the lead in this category too, although Flipkart and paytm are not far behind.</a:t>
            </a:r>
            <a:endParaRPr lang="en-US" sz="2000" b="1" dirty="0">
              <a:latin typeface="Franklin Gothic Medium"/>
            </a:endParaRPr>
          </a:p>
          <a:p>
            <a:r>
              <a:rPr lang="en-US" sz="2000" b="1">
                <a:latin typeface="Franklin Gothic Medium"/>
              </a:rPr>
              <a:t>Availability of several payment options: Here, Amazon and Flipkart, both are the favourites. Although a lot of people also tend to go towards Myntra</a:t>
            </a:r>
            <a:endParaRPr lang="en-US" sz="2000" b="1" dirty="0">
              <a:latin typeface="Franklin Gothic Medium"/>
            </a:endParaRPr>
          </a:p>
          <a:p>
            <a:r>
              <a:rPr lang="en-US" sz="2000" b="1">
                <a:latin typeface="Franklin Gothic Medium"/>
              </a:rPr>
              <a:t>Speedy order delivery: Amazon seems to take the lead in this category too, followed by Flipkart.</a:t>
            </a:r>
            <a:endParaRPr lang="en-US" sz="2000" b="1" dirty="0">
              <a:latin typeface="Franklin Gothic Medium"/>
            </a:endParaRPr>
          </a:p>
          <a:p>
            <a:endParaRPr lang="en-US" sz="2000" b="1" dirty="0">
              <a:latin typeface="Franklin Gothic Medium"/>
            </a:endParaRPr>
          </a:p>
        </p:txBody>
      </p:sp>
    </p:spTree>
    <p:extLst>
      <p:ext uri="{BB962C8B-B14F-4D97-AF65-F5344CB8AC3E}">
        <p14:creationId xmlns:p14="http://schemas.microsoft.com/office/powerpoint/2010/main" val="3647449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01A8B4-26B5-49A1-AFE9-258A891C7B11}"/>
              </a:ext>
            </a:extLst>
          </p:cNvPr>
          <p:cNvSpPr>
            <a:spLocks noGrp="1"/>
          </p:cNvSpPr>
          <p:nvPr>
            <p:ph idx="4294967295"/>
          </p:nvPr>
        </p:nvSpPr>
        <p:spPr>
          <a:xfrm>
            <a:off x="0" y="118360"/>
            <a:ext cx="10515600" cy="6685565"/>
          </a:xfrm>
        </p:spPr>
        <p:txBody>
          <a:bodyPr vert="horz" lIns="91440" tIns="45720" rIns="91440" bIns="45720" rtlCol="0" anchor="t">
            <a:noAutofit/>
          </a:bodyPr>
          <a:lstStyle/>
          <a:p>
            <a:pPr>
              <a:lnSpc>
                <a:spcPct val="100000"/>
              </a:lnSpc>
              <a:spcBef>
                <a:spcPts val="0"/>
              </a:spcBef>
            </a:pPr>
            <a:r>
              <a:rPr lang="en-US" sz="1800">
                <a:latin typeface="Franklin Gothic Medium"/>
                <a:ea typeface="+mn-lt"/>
                <a:cs typeface="+mn-lt"/>
              </a:rPr>
              <a:t>Privacy of customers’ information: Amazon has a good reputation for maintaining privacy, followed by Flipkart</a:t>
            </a:r>
          </a:p>
          <a:p>
            <a:pPr>
              <a:lnSpc>
                <a:spcPct val="100000"/>
              </a:lnSpc>
              <a:spcBef>
                <a:spcPts val="0"/>
              </a:spcBef>
            </a:pPr>
            <a:r>
              <a:rPr lang="en-US" sz="1800">
                <a:latin typeface="Franklin Gothic Medium"/>
                <a:ea typeface="+mn-lt"/>
                <a:cs typeface="+mn-lt"/>
              </a:rPr>
              <a:t>Security of customer financial information: Here other than Amazon and Flipkart, Paytm.com, Myntra.com, Snapdeal.com are also trusted by a lot of people. This shows that all compamnies pay special attention to security.</a:t>
            </a:r>
          </a:p>
          <a:p>
            <a:pPr>
              <a:lnSpc>
                <a:spcPct val="100000"/>
              </a:lnSpc>
              <a:spcBef>
                <a:spcPts val="0"/>
              </a:spcBef>
            </a:pPr>
            <a:r>
              <a:rPr lang="en-US" sz="1800">
                <a:latin typeface="Franklin Gothic Medium"/>
                <a:ea typeface="+mn-lt"/>
                <a:cs typeface="+mn-lt"/>
              </a:rPr>
              <a:t>Perceived Trustworthiness: Amazon and Flipkart are winners here as well. Although Myntra.com and Snapdeal.com are also not far behind.</a:t>
            </a:r>
          </a:p>
          <a:p>
            <a:pPr>
              <a:lnSpc>
                <a:spcPct val="100000"/>
              </a:lnSpc>
              <a:spcBef>
                <a:spcPts val="0"/>
              </a:spcBef>
            </a:pPr>
            <a:r>
              <a:rPr lang="en-US" sz="1800">
                <a:latin typeface="Franklin Gothic Medium"/>
                <a:ea typeface="+mn-lt"/>
                <a:cs typeface="+mn-lt"/>
              </a:rPr>
              <a:t>Presence of online assistance through multi-channel: Amazon.in, Flipkart.com, Myntra.com, Snapdeal</a:t>
            </a:r>
          </a:p>
          <a:p>
            <a:pPr>
              <a:lnSpc>
                <a:spcPct val="100000"/>
              </a:lnSpc>
              <a:spcBef>
                <a:spcPts val="0"/>
              </a:spcBef>
            </a:pPr>
            <a:r>
              <a:rPr lang="en-US" sz="1800">
                <a:latin typeface="Franklin Gothic Medium"/>
                <a:ea typeface="+mn-lt"/>
                <a:cs typeface="+mn-lt"/>
              </a:rPr>
              <a:t>Longer time to get logged in (promotion, sales period): Amazon, paytm</a:t>
            </a:r>
          </a:p>
          <a:p>
            <a:pPr>
              <a:lnSpc>
                <a:spcPct val="100000"/>
              </a:lnSpc>
              <a:spcBef>
                <a:spcPts val="0"/>
              </a:spcBef>
            </a:pPr>
            <a:r>
              <a:rPr lang="en-US" sz="1800">
                <a:latin typeface="Franklin Gothic Medium"/>
                <a:ea typeface="+mn-lt"/>
                <a:cs typeface="+mn-lt"/>
              </a:rPr>
              <a:t>Longer time in displaying graphics and photos (promotion, sales period): Amazon.in, Flipkart.com</a:t>
            </a:r>
          </a:p>
          <a:p>
            <a:pPr>
              <a:lnSpc>
                <a:spcPct val="100000"/>
              </a:lnSpc>
              <a:spcBef>
                <a:spcPts val="0"/>
              </a:spcBef>
            </a:pPr>
            <a:r>
              <a:rPr lang="en-US" sz="1800">
                <a:latin typeface="Franklin Gothic Medium"/>
                <a:ea typeface="+mn-lt"/>
                <a:cs typeface="+mn-lt"/>
              </a:rPr>
              <a:t>Late declaration of price: Myntra, Paytm, Snapdeal. These companies should work on this area to improve.</a:t>
            </a:r>
          </a:p>
          <a:p>
            <a:pPr>
              <a:lnSpc>
                <a:spcPct val="100000"/>
              </a:lnSpc>
              <a:spcBef>
                <a:spcPts val="0"/>
              </a:spcBef>
            </a:pPr>
            <a:r>
              <a:rPr lang="en-US" sz="1800">
                <a:latin typeface="Franklin Gothic Medium"/>
                <a:ea typeface="+mn-lt"/>
                <a:cs typeface="+mn-lt"/>
              </a:rPr>
              <a:t>Longer page loading time (promotion, sales period): Myntra and Paytm have bad feedback in this. Flipkart should also have a look into it, as it is at the 3rd place.</a:t>
            </a:r>
          </a:p>
          <a:p>
            <a:pPr>
              <a:lnSpc>
                <a:spcPct val="100000"/>
              </a:lnSpc>
              <a:spcBef>
                <a:spcPts val="0"/>
              </a:spcBef>
            </a:pPr>
            <a:r>
              <a:rPr lang="en-US" sz="1800">
                <a:latin typeface="Franklin Gothic Medium"/>
                <a:ea typeface="+mn-lt"/>
                <a:cs typeface="+mn-lt"/>
              </a:rPr>
              <a:t>Limited mode of payment on most products (promotion, sales period): Snapdeal is the most voted answer for this.</a:t>
            </a:r>
          </a:p>
          <a:p>
            <a:pPr>
              <a:lnSpc>
                <a:spcPct val="100000"/>
              </a:lnSpc>
              <a:spcBef>
                <a:spcPts val="0"/>
              </a:spcBef>
            </a:pPr>
            <a:r>
              <a:rPr lang="en-US" sz="1800">
                <a:latin typeface="Franklin Gothic Medium"/>
                <a:ea typeface="+mn-lt"/>
                <a:cs typeface="+mn-lt"/>
              </a:rPr>
              <a:t>Longer delivery period: Paytm and Snapdeal need to shorten their delivery time.</a:t>
            </a:r>
          </a:p>
          <a:p>
            <a:pPr>
              <a:lnSpc>
                <a:spcPct val="100000"/>
              </a:lnSpc>
              <a:spcBef>
                <a:spcPts val="0"/>
              </a:spcBef>
            </a:pPr>
            <a:r>
              <a:rPr lang="en-US" sz="1800">
                <a:latin typeface="Franklin Gothic Medium"/>
                <a:ea typeface="+mn-lt"/>
                <a:cs typeface="+mn-lt"/>
              </a:rPr>
              <a:t>Change in website/Application design: Amazon.in</a:t>
            </a:r>
          </a:p>
          <a:p>
            <a:pPr>
              <a:lnSpc>
                <a:spcPct val="100000"/>
              </a:lnSpc>
              <a:spcBef>
                <a:spcPts val="0"/>
              </a:spcBef>
            </a:pPr>
            <a:r>
              <a:rPr lang="en-US" sz="1800">
                <a:latin typeface="Franklin Gothic Medium"/>
                <a:ea typeface="+mn-lt"/>
                <a:cs typeface="+mn-lt"/>
              </a:rPr>
              <a:t>Frequent disruption when moving from one page to another: Amazon.in</a:t>
            </a:r>
          </a:p>
          <a:p>
            <a:pPr>
              <a:lnSpc>
                <a:spcPct val="100000"/>
              </a:lnSpc>
              <a:spcBef>
                <a:spcPts val="0"/>
              </a:spcBef>
            </a:pPr>
            <a:r>
              <a:rPr lang="en-US" sz="1800">
                <a:latin typeface="Franklin Gothic Medium"/>
                <a:ea typeface="+mn-lt"/>
                <a:cs typeface="+mn-lt"/>
              </a:rPr>
              <a:t>Website is as efficient as before: Amazon.in</a:t>
            </a:r>
          </a:p>
          <a:p>
            <a:pPr>
              <a:lnSpc>
                <a:spcPct val="100000"/>
              </a:lnSpc>
              <a:spcBef>
                <a:spcPts val="0"/>
              </a:spcBef>
            </a:pPr>
            <a:r>
              <a:rPr lang="en-US" sz="1800">
                <a:latin typeface="Franklin Gothic Medium"/>
                <a:ea typeface="+mn-lt"/>
                <a:cs typeface="+mn-lt"/>
              </a:rPr>
              <a:t>Which of the Indian online retailer would you recommend to a friend?: Amazon/Flipkart</a:t>
            </a:r>
          </a:p>
          <a:p>
            <a:endParaRPr lang="en-US" sz="1800" dirty="0">
              <a:solidFill>
                <a:schemeClr val="accent6">
                  <a:lumMod val="75000"/>
                </a:schemeClr>
              </a:solidFill>
              <a:latin typeface="Rockwell"/>
              <a:cs typeface="Calibri"/>
            </a:endParaRPr>
          </a:p>
        </p:txBody>
      </p:sp>
    </p:spTree>
    <p:extLst>
      <p:ext uri="{BB962C8B-B14F-4D97-AF65-F5344CB8AC3E}">
        <p14:creationId xmlns:p14="http://schemas.microsoft.com/office/powerpoint/2010/main" val="3416698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96647A-AA53-4A79-9D41-3B2A57DD3704}"/>
              </a:ext>
            </a:extLst>
          </p:cNvPr>
          <p:cNvSpPr>
            <a:spLocks noGrp="1"/>
          </p:cNvSpPr>
          <p:nvPr>
            <p:ph idx="4294967295"/>
          </p:nvPr>
        </p:nvSpPr>
        <p:spPr>
          <a:xfrm>
            <a:off x="0" y="272689"/>
            <a:ext cx="10515600" cy="5904274"/>
          </a:xfrm>
        </p:spPr>
        <p:txBody>
          <a:bodyPr vert="horz" lIns="91440" tIns="45720" rIns="91440" bIns="45720" rtlCol="0" anchor="t">
            <a:normAutofit lnSpcReduction="10000"/>
          </a:bodyPr>
          <a:lstStyle/>
          <a:p>
            <a:pPr algn="r">
              <a:lnSpc>
                <a:spcPct val="100000"/>
              </a:lnSpc>
              <a:spcBef>
                <a:spcPts val="0"/>
              </a:spcBef>
            </a:pPr>
            <a:endParaRPr lang="en-US">
              <a:cs typeface="Calibri" panose="020F0502020204030204"/>
            </a:endParaRPr>
          </a:p>
          <a:p>
            <a:pPr marL="0" indent="0">
              <a:lnSpc>
                <a:spcPct val="100000"/>
              </a:lnSpc>
              <a:spcBef>
                <a:spcPts val="0"/>
              </a:spcBef>
              <a:buNone/>
            </a:pPr>
            <a:r>
              <a:rPr lang="en-US" b="1" dirty="0">
                <a:ea typeface="+mn-lt"/>
                <a:cs typeface="+mn-lt"/>
              </a:rPr>
              <a:t>  </a:t>
            </a:r>
            <a:r>
              <a:rPr lang="en-US" sz="3200" b="1">
                <a:ea typeface="+mn-lt"/>
                <a:cs typeface="+mn-lt"/>
              </a:rPr>
              <a:t>Conclusion</a:t>
            </a:r>
            <a:endParaRPr lang="en-US" sz="3200" dirty="0">
              <a:ea typeface="+mn-lt"/>
              <a:cs typeface="+mn-lt"/>
            </a:endParaRPr>
          </a:p>
          <a:p>
            <a:pPr>
              <a:lnSpc>
                <a:spcPct val="100000"/>
              </a:lnSpc>
              <a:spcBef>
                <a:spcPts val="0"/>
              </a:spcBef>
            </a:pPr>
            <a:endParaRPr lang="en-US" sz="3200" dirty="0">
              <a:ea typeface="+mn-lt"/>
              <a:cs typeface="+mn-lt"/>
            </a:endParaRPr>
          </a:p>
          <a:p>
            <a:pPr algn="r">
              <a:lnSpc>
                <a:spcPct val="100000"/>
              </a:lnSpc>
              <a:spcBef>
                <a:spcPts val="0"/>
              </a:spcBef>
            </a:pPr>
            <a:endParaRPr lang="en-US" dirty="0">
              <a:ea typeface="+mn-lt"/>
              <a:cs typeface="+mn-lt"/>
            </a:endParaRPr>
          </a:p>
          <a:p>
            <a:pPr>
              <a:lnSpc>
                <a:spcPct val="100000"/>
              </a:lnSpc>
              <a:spcBef>
                <a:spcPts val="0"/>
              </a:spcBef>
            </a:pPr>
            <a:r>
              <a:rPr lang="en-US" sz="4000">
                <a:ea typeface="+mn-lt"/>
                <a:cs typeface="+mn-lt"/>
              </a:rPr>
              <a:t>Comparing the Customer's Perceptions and the Company's performance we can conclude that the Companies likely to have</a:t>
            </a:r>
          </a:p>
          <a:p>
            <a:pPr>
              <a:lnSpc>
                <a:spcPct val="100000"/>
              </a:lnSpc>
              <a:spcBef>
                <a:spcPts val="0"/>
              </a:spcBef>
            </a:pPr>
            <a:r>
              <a:rPr lang="en-US" sz="4000">
                <a:ea typeface="+mn-lt"/>
                <a:cs typeface="+mn-lt"/>
              </a:rPr>
              <a:t>High Customer Satisfaction and Retenton:</a:t>
            </a:r>
          </a:p>
          <a:p>
            <a:pPr>
              <a:lnSpc>
                <a:spcPct val="100000"/>
              </a:lnSpc>
              <a:spcBef>
                <a:spcPts val="0"/>
              </a:spcBef>
            </a:pPr>
            <a:r>
              <a:rPr lang="en-US" sz="4000">
                <a:ea typeface="+mn-lt"/>
                <a:cs typeface="+mn-lt"/>
              </a:rPr>
              <a:t>Amazon.com Flipkart.com High Risk of Customer Churn:</a:t>
            </a:r>
          </a:p>
          <a:p>
            <a:pPr>
              <a:lnSpc>
                <a:spcPct val="100000"/>
              </a:lnSpc>
              <a:spcBef>
                <a:spcPts val="0"/>
              </a:spcBef>
            </a:pPr>
            <a:r>
              <a:rPr lang="en-US" sz="4000">
                <a:ea typeface="+mn-lt"/>
                <a:cs typeface="+mn-lt"/>
              </a:rPr>
              <a:t>Myntra.com Snapdeal.com</a:t>
            </a:r>
          </a:p>
        </p:txBody>
      </p:sp>
    </p:spTree>
    <p:extLst>
      <p:ext uri="{BB962C8B-B14F-4D97-AF65-F5344CB8AC3E}">
        <p14:creationId xmlns:p14="http://schemas.microsoft.com/office/powerpoint/2010/main" val="61934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8A188726-DD7A-434A-940D-D3810D26398D}"/>
              </a:ext>
            </a:extLst>
          </p:cNvPr>
          <p:cNvPicPr>
            <a:picLocks noChangeAspect="1"/>
          </p:cNvPicPr>
          <p:nvPr/>
        </p:nvPicPr>
        <p:blipFill>
          <a:blip r:embed="rId2"/>
          <a:stretch>
            <a:fillRect/>
          </a:stretch>
        </p:blipFill>
        <p:spPr>
          <a:xfrm>
            <a:off x="1568215" y="425183"/>
            <a:ext cx="9224178" cy="5908496"/>
          </a:xfrm>
          <a:prstGeom prst="rect">
            <a:avLst/>
          </a:prstGeom>
        </p:spPr>
      </p:pic>
    </p:spTree>
    <p:extLst>
      <p:ext uri="{BB962C8B-B14F-4D97-AF65-F5344CB8AC3E}">
        <p14:creationId xmlns:p14="http://schemas.microsoft.com/office/powerpoint/2010/main" val="383109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677FCF33-C49C-4BA7-A4D3-90B35C252799}"/>
              </a:ext>
            </a:extLst>
          </p:cNvPr>
          <p:cNvPicPr>
            <a:picLocks noChangeAspect="1"/>
          </p:cNvPicPr>
          <p:nvPr/>
        </p:nvPicPr>
        <p:blipFill>
          <a:blip r:embed="rId2"/>
          <a:stretch>
            <a:fillRect/>
          </a:stretch>
        </p:blipFill>
        <p:spPr>
          <a:xfrm>
            <a:off x="846016" y="310502"/>
            <a:ext cx="9161583" cy="5367532"/>
          </a:xfrm>
          <a:prstGeom prst="rect">
            <a:avLst/>
          </a:prstGeom>
        </p:spPr>
      </p:pic>
    </p:spTree>
    <p:extLst>
      <p:ext uri="{BB962C8B-B14F-4D97-AF65-F5344CB8AC3E}">
        <p14:creationId xmlns:p14="http://schemas.microsoft.com/office/powerpoint/2010/main" val="13888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9F42B0D8-3FC6-45AD-9D92-AD6566B00803}"/>
              </a:ext>
            </a:extLst>
          </p:cNvPr>
          <p:cNvPicPr>
            <a:picLocks noChangeAspect="1"/>
          </p:cNvPicPr>
          <p:nvPr/>
        </p:nvPicPr>
        <p:blipFill>
          <a:blip r:embed="rId2"/>
          <a:stretch>
            <a:fillRect/>
          </a:stretch>
        </p:blipFill>
        <p:spPr>
          <a:xfrm>
            <a:off x="1725247" y="577002"/>
            <a:ext cx="8047891" cy="4648920"/>
          </a:xfrm>
          <a:prstGeom prst="rect">
            <a:avLst/>
          </a:prstGeom>
        </p:spPr>
      </p:pic>
    </p:spTree>
    <p:extLst>
      <p:ext uri="{BB962C8B-B14F-4D97-AF65-F5344CB8AC3E}">
        <p14:creationId xmlns:p14="http://schemas.microsoft.com/office/powerpoint/2010/main" val="465912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AB601A8D-99F1-4D02-A0A6-F400CB06CEAD}"/>
              </a:ext>
            </a:extLst>
          </p:cNvPr>
          <p:cNvPicPr>
            <a:picLocks noChangeAspect="1"/>
          </p:cNvPicPr>
          <p:nvPr/>
        </p:nvPicPr>
        <p:blipFill>
          <a:blip r:embed="rId2"/>
          <a:stretch>
            <a:fillRect/>
          </a:stretch>
        </p:blipFill>
        <p:spPr>
          <a:xfrm>
            <a:off x="1373554" y="398963"/>
            <a:ext cx="9269045" cy="4780304"/>
          </a:xfrm>
          <a:prstGeom prst="rect">
            <a:avLst/>
          </a:prstGeom>
        </p:spPr>
      </p:pic>
    </p:spTree>
    <p:extLst>
      <p:ext uri="{BB962C8B-B14F-4D97-AF65-F5344CB8AC3E}">
        <p14:creationId xmlns:p14="http://schemas.microsoft.com/office/powerpoint/2010/main" val="228992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94B20666-C0B1-4E65-903D-B0B5E1DA1B27}"/>
              </a:ext>
            </a:extLst>
          </p:cNvPr>
          <p:cNvPicPr>
            <a:picLocks noChangeAspect="1"/>
          </p:cNvPicPr>
          <p:nvPr/>
        </p:nvPicPr>
        <p:blipFill>
          <a:blip r:embed="rId2"/>
          <a:stretch>
            <a:fillRect/>
          </a:stretch>
        </p:blipFill>
        <p:spPr>
          <a:xfrm>
            <a:off x="1376087" y="1210660"/>
            <a:ext cx="8865974" cy="4847710"/>
          </a:xfrm>
          <a:prstGeom prst="rect">
            <a:avLst/>
          </a:prstGeom>
        </p:spPr>
      </p:pic>
    </p:spTree>
    <p:extLst>
      <p:ext uri="{BB962C8B-B14F-4D97-AF65-F5344CB8AC3E}">
        <p14:creationId xmlns:p14="http://schemas.microsoft.com/office/powerpoint/2010/main" val="2546789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2D745BCA-9429-463C-B0F7-2C92580A04D3}"/>
              </a:ext>
            </a:extLst>
          </p:cNvPr>
          <p:cNvPicPr>
            <a:picLocks noChangeAspect="1"/>
          </p:cNvPicPr>
          <p:nvPr/>
        </p:nvPicPr>
        <p:blipFill>
          <a:blip r:embed="rId2"/>
          <a:stretch>
            <a:fillRect/>
          </a:stretch>
        </p:blipFill>
        <p:spPr>
          <a:xfrm>
            <a:off x="1354016" y="1590509"/>
            <a:ext cx="8448430" cy="4507367"/>
          </a:xfrm>
          <a:prstGeom prst="rect">
            <a:avLst/>
          </a:prstGeom>
        </p:spPr>
      </p:pic>
    </p:spTree>
    <p:extLst>
      <p:ext uri="{BB962C8B-B14F-4D97-AF65-F5344CB8AC3E}">
        <p14:creationId xmlns:p14="http://schemas.microsoft.com/office/powerpoint/2010/main" val="1776247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0474FA96-5D6D-4003-852B-B1B6C1F384C8}"/>
              </a:ext>
            </a:extLst>
          </p:cNvPr>
          <p:cNvPicPr>
            <a:picLocks noChangeAspect="1"/>
          </p:cNvPicPr>
          <p:nvPr/>
        </p:nvPicPr>
        <p:blipFill>
          <a:blip r:embed="rId2"/>
          <a:stretch>
            <a:fillRect/>
          </a:stretch>
        </p:blipFill>
        <p:spPr>
          <a:xfrm>
            <a:off x="1891324" y="1173299"/>
            <a:ext cx="9708660" cy="5029171"/>
          </a:xfrm>
          <a:prstGeom prst="rect">
            <a:avLst/>
          </a:prstGeom>
        </p:spPr>
      </p:pic>
    </p:spTree>
    <p:extLst>
      <p:ext uri="{BB962C8B-B14F-4D97-AF65-F5344CB8AC3E}">
        <p14:creationId xmlns:p14="http://schemas.microsoft.com/office/powerpoint/2010/main" val="38501253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CUSTOMER RETENTION PRESENTATION            By- ABHISHEK PANDEY</vt:lpstr>
      <vt:lpstr>E-retail factors for customer activation and retention: A case study from Indian e-commerce customers.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ABHISHEK PANDEY</cp:lastModifiedBy>
  <cp:revision>133</cp:revision>
  <dcterms:created xsi:type="dcterms:W3CDTF">2021-11-12T12:26:24Z</dcterms:created>
  <dcterms:modified xsi:type="dcterms:W3CDTF">2021-11-12T14:17:16Z</dcterms:modified>
</cp:coreProperties>
</file>