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1" d="100"/>
          <a:sy n="51" d="100"/>
        </p:scale>
        <p:origin x="-552"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2/5/2022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High-dimensional_space" TargetMode="External"/><Relationship Id="rId7" Type="http://schemas.openxmlformats.org/officeDocument/2006/relationships/image" Target="../media/image30.png"/><Relationship Id="rId2" Type="http://schemas.openxmlformats.org/officeDocument/2006/relationships/hyperlink" Target="https://en.wikipedia.org/wiki/Hyperplane" TargetMode="Externa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hyperlink" Target="https://en.wikipedia.org/wiki/Generalization_error" TargetMode="External"/><Relationship Id="rId4" Type="http://schemas.openxmlformats.org/officeDocument/2006/relationships/hyperlink" Target="https://en.wikipedia.org/wiki/Regression_analysi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india-travel.blogspot.com/2012/01/cheap-airline-travel-india-from-uk.html"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scikit-learn.org/stable/modules/generated/sklearn.linear_model.SGDRegressor.html#sklearn.linear_model.SGDRegressor" TargetMode="Externa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makemytrip.com/" TargetMode="External"/><Relationship Id="rId2" Type="http://schemas.openxmlformats.org/officeDocument/2006/relationships/hyperlink" Target="http://www.yatra.com/" TargetMode="External"/><Relationship Id="rId1" Type="http://schemas.openxmlformats.org/officeDocument/2006/relationships/slideLayout" Target="../slideLayouts/slideLayout2.xml"/><Relationship Id="rId5" Type="http://schemas.openxmlformats.org/officeDocument/2006/relationships/hyperlink" Target="http://www.vimaansafar.com/" TargetMode="External"/><Relationship Id="rId4" Type="http://schemas.openxmlformats.org/officeDocument/2006/relationships/hyperlink" Target="http://www.tripodeal.com/"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43.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81355"/>
            <a:ext cx="8689976" cy="1301260"/>
          </a:xfrm>
        </p:spPr>
        <p:txBody>
          <a:bodyPr/>
          <a:lstStyle/>
          <a:p>
            <a:r>
              <a:rPr lang="en-US" dirty="0" smtClean="0"/>
              <a:t>FLIGHT PRICE PREDICTION</a:t>
            </a:r>
            <a:endParaRPr lang="en-IN" dirty="0"/>
          </a:p>
        </p:txBody>
      </p:sp>
      <p:sp>
        <p:nvSpPr>
          <p:cNvPr id="3" name="Subtitle 2"/>
          <p:cNvSpPr>
            <a:spLocks noGrp="1"/>
          </p:cNvSpPr>
          <p:nvPr>
            <p:ph type="subTitle" idx="1"/>
          </p:nvPr>
        </p:nvSpPr>
        <p:spPr/>
        <p:txBody>
          <a:bodyPr/>
          <a:lstStyle/>
          <a:p>
            <a:r>
              <a:rPr lang="en-US" dirty="0" smtClean="0">
                <a:solidFill>
                  <a:schemeClr val="tx1"/>
                </a:solidFill>
              </a:rPr>
              <a:t>Presented by:</a:t>
            </a:r>
          </a:p>
          <a:p>
            <a:r>
              <a:rPr lang="en-US" dirty="0" err="1" smtClean="0">
                <a:solidFill>
                  <a:schemeClr val="tx1"/>
                </a:solidFill>
              </a:rPr>
              <a:t>Asif</a:t>
            </a:r>
            <a:r>
              <a:rPr lang="en-US" dirty="0" smtClean="0">
                <a:solidFill>
                  <a:schemeClr val="tx1"/>
                </a:solidFill>
              </a:rPr>
              <a:t> </a:t>
            </a:r>
            <a:r>
              <a:rPr lang="en-US" smtClean="0">
                <a:solidFill>
                  <a:schemeClr val="tx1"/>
                </a:solidFill>
              </a:rPr>
              <a:t>ansar</a:t>
            </a:r>
            <a:endParaRPr lang="en-IN" dirty="0">
              <a:solidFill>
                <a:schemeClr val="tx1"/>
              </a:solidFill>
            </a:endParaRPr>
          </a:p>
        </p:txBody>
      </p:sp>
      <p:pic>
        <p:nvPicPr>
          <p:cNvPr id="4" name="Picture 3">
            <a:extLst>
              <a:ext uri="{FF2B5EF4-FFF2-40B4-BE49-F238E27FC236}">
                <a16:creationId xmlns:a16="http://schemas.microsoft.com/office/drawing/2014/main" xmlns="" id="{84D06E46-3FC2-48D8-9236-E6E9D5DBEF7A}"/>
              </a:ext>
            </a:extLst>
          </p:cNvPr>
          <p:cNvPicPr>
            <a:picLocks noChangeAspect="1"/>
          </p:cNvPicPr>
          <p:nvPr/>
        </p:nvPicPr>
        <p:blipFill>
          <a:blip r:embed="rId2"/>
          <a:stretch>
            <a:fillRect/>
          </a:stretch>
        </p:blipFill>
        <p:spPr>
          <a:xfrm>
            <a:off x="890954" y="3402623"/>
            <a:ext cx="2743200" cy="1995055"/>
          </a:xfrm>
          <a:prstGeom prst="rect">
            <a:avLst/>
          </a:prstGeom>
        </p:spPr>
      </p:pic>
    </p:spTree>
    <p:extLst>
      <p:ext uri="{BB962C8B-B14F-4D97-AF65-F5344CB8AC3E}">
        <p14:creationId xmlns:p14="http://schemas.microsoft.com/office/powerpoint/2010/main" val="2259057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028699"/>
          </a:xfrm>
        </p:spPr>
        <p:txBody>
          <a:bodyPr>
            <a:normAutofit fontScale="90000"/>
          </a:bodyPr>
          <a:lstStyle/>
          <a:p>
            <a:r>
              <a:rPr lang="en-US" u="sng" dirty="0">
                <a:latin typeface="Bookman Old Style" panose="02050604050505020204" pitchFamily="18" charset="0"/>
              </a:rPr>
              <a:t>Univariate Analysis: Visualizing Counts of Categorical Variables</a:t>
            </a:r>
            <a:endParaRPr lang="en-IN" u="sng" dirty="0">
              <a:latin typeface="Bookman Old Style" panose="02050604050505020204" pitchFamily="18"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80698" y="1028700"/>
            <a:ext cx="3518075" cy="287508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750" y="1028700"/>
            <a:ext cx="4181118" cy="287508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4101" y="4010441"/>
            <a:ext cx="3931998" cy="2872372"/>
          </a:xfrm>
          <a:prstGeom prst="rect">
            <a:avLst/>
          </a:prstGeom>
        </p:spPr>
      </p:pic>
    </p:spTree>
    <p:extLst>
      <p:ext uri="{BB962C8B-B14F-4D97-AF65-F5344CB8AC3E}">
        <p14:creationId xmlns:p14="http://schemas.microsoft.com/office/powerpoint/2010/main" val="3761545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151791"/>
          </a:xfrm>
        </p:spPr>
        <p:txBody>
          <a:bodyPr>
            <a:normAutofit fontScale="90000"/>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r>
              <a:rPr lang="en-IN" sz="3200" u="sng" spc="50" dirty="0">
                <a:ln w="0"/>
                <a:effectLst>
                  <a:innerShdw blurRad="63500" dist="50800" dir="13500000">
                    <a:srgbClr val="000000">
                      <a:alpha val="50000"/>
                    </a:srgbClr>
                  </a:innerShdw>
                </a:effectLst>
                <a:latin typeface="Bookman Old Style" panose="02050604050505020204" pitchFamily="18" charset="0"/>
              </a:rPr>
              <a:t/>
            </a:r>
            <a:br>
              <a:rPr lang="en-IN" sz="3200" u="sng" spc="50" dirty="0">
                <a:ln w="0"/>
                <a:effectLst>
                  <a:innerShdw blurRad="63500" dist="50800" dir="13500000">
                    <a:srgbClr val="000000">
                      <a:alpha val="50000"/>
                    </a:srgbClr>
                  </a:innerShdw>
                </a:effectLst>
                <a:latin typeface="Bookman Old Style" panose="02050604050505020204" pitchFamily="18" charset="0"/>
              </a:rPr>
            </a:br>
            <a:endParaRPr lang="en-IN" sz="3200" u="sng" dirty="0">
              <a:latin typeface="Bookman Old Style" panose="02050604050505020204" pitchFamily="18"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1763" y="870438"/>
            <a:ext cx="11957050" cy="2593731"/>
          </a:xfrm>
        </p:spPr>
      </p:pic>
      <p:sp>
        <p:nvSpPr>
          <p:cNvPr id="5" name="Rectangle 4"/>
          <p:cNvSpPr/>
          <p:nvPr/>
        </p:nvSpPr>
        <p:spPr>
          <a:xfrm>
            <a:off x="333743" y="3798275"/>
            <a:ext cx="11351234" cy="1754326"/>
          </a:xfrm>
          <a:prstGeom prst="rect">
            <a:avLst/>
          </a:prstGeom>
        </p:spPr>
        <p:txBody>
          <a:bodyPr wrap="square">
            <a:spAutoFit/>
          </a:bodyPr>
          <a:lstStyle/>
          <a:p>
            <a:pPr marL="285750" indent="-285750" algn="just">
              <a:buFont typeface="Wingdings" panose="05000000000000000000" pitchFamily="2" charset="2"/>
              <a:buChar char="ü"/>
            </a:pPr>
            <a:r>
              <a:rPr lang="en-US" b="1" dirty="0">
                <a:latin typeface="Century" panose="02040604050505020304" pitchFamily="18" charset="0"/>
              </a:rPr>
              <a:t>Airline vs Price:</a:t>
            </a:r>
            <a:r>
              <a:rPr lang="en-US" dirty="0">
                <a:latin typeface="Century" panose="02040604050505020304" pitchFamily="18" charset="0"/>
              </a:rPr>
              <a:t> From the bar plot we can notice "</a:t>
            </a:r>
            <a:r>
              <a:rPr lang="en-US" dirty="0" err="1">
                <a:latin typeface="Century" panose="02040604050505020304" pitchFamily="18" charset="0"/>
              </a:rPr>
              <a:t>Vistara</a:t>
            </a:r>
            <a:r>
              <a:rPr lang="en-US" dirty="0">
                <a:latin typeface="Century" panose="02040604050505020304" pitchFamily="18" charset="0"/>
              </a:rPr>
              <a:t>" and "Air India" airlines have highest ticket prices compared to other airlines.</a:t>
            </a:r>
          </a:p>
          <a:p>
            <a:pPr marL="285750" indent="-285750" algn="just">
              <a:buFont typeface="Wingdings" panose="05000000000000000000" pitchFamily="2" charset="2"/>
              <a:buChar char="ü"/>
            </a:pPr>
            <a:r>
              <a:rPr lang="en-US" b="1" dirty="0" smtClean="0">
                <a:latin typeface="Century" panose="02040604050505020304" pitchFamily="18" charset="0"/>
              </a:rPr>
              <a:t>Total Stops </a:t>
            </a:r>
            <a:r>
              <a:rPr lang="en-US" b="1" dirty="0">
                <a:latin typeface="Century" panose="02040604050505020304" pitchFamily="18" charset="0"/>
              </a:rPr>
              <a:t>vs Price:</a:t>
            </a:r>
            <a:r>
              <a:rPr lang="en-US" dirty="0">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p:txBody>
      </p:sp>
    </p:spTree>
    <p:extLst>
      <p:ext uri="{BB962C8B-B14F-4D97-AF65-F5344CB8AC3E}">
        <p14:creationId xmlns:p14="http://schemas.microsoft.com/office/powerpoint/2010/main" val="16209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547"/>
            <a:ext cx="10364451" cy="949568"/>
          </a:xfrm>
        </p:spPr>
        <p:txBody>
          <a:bodyPr>
            <a:normAutofit fontScale="90000"/>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200" u="sng" spc="50" dirty="0">
              <a:ln w="0"/>
              <a:effectLst>
                <a:innerShdw blurRad="63500" dist="50800" dir="13500000">
                  <a:srgbClr val="000000">
                    <a:alpha val="50000"/>
                  </a:srgbClr>
                </a:innerShdw>
              </a:effectLst>
              <a:latin typeface="Bookman Old Style" panose="02050604050505020204" pitchFamily="18" charset="0"/>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75431" y="1011115"/>
            <a:ext cx="11641137" cy="3235569"/>
          </a:xfrm>
        </p:spPr>
      </p:pic>
      <p:sp>
        <p:nvSpPr>
          <p:cNvPr id="7" name="Rectangle 6"/>
          <p:cNvSpPr/>
          <p:nvPr/>
        </p:nvSpPr>
        <p:spPr>
          <a:xfrm>
            <a:off x="275431" y="4734587"/>
            <a:ext cx="5580246" cy="923330"/>
          </a:xfrm>
          <a:prstGeom prst="rect">
            <a:avLst/>
          </a:prstGeom>
        </p:spPr>
        <p:txBody>
          <a:bodyPr wrap="square">
            <a:spAutoFit/>
          </a:bodyPr>
          <a:lstStyle/>
          <a:p>
            <a:r>
              <a:rPr lang="en-US" b="1" dirty="0">
                <a:latin typeface="Century" panose="02040604050505020304" pitchFamily="18" charset="0"/>
              </a:rPr>
              <a:t>Source vs Price:</a:t>
            </a:r>
            <a:r>
              <a:rPr lang="en-US" dirty="0">
                <a:latin typeface="Century" panose="02040604050505020304" pitchFamily="18" charset="0"/>
              </a:rPr>
              <a:t> From the box plot we can observe the flights from </a:t>
            </a:r>
            <a:r>
              <a:rPr lang="en-US" dirty="0" smtClean="0">
                <a:latin typeface="Century" panose="02040604050505020304" pitchFamily="18" charset="0"/>
              </a:rPr>
              <a:t>Kochi </a:t>
            </a:r>
            <a:r>
              <a:rPr lang="en-US" dirty="0">
                <a:latin typeface="Century" panose="02040604050505020304" pitchFamily="18" charset="0"/>
              </a:rPr>
              <a:t>are having somewhat higher prices compared to other sources</a:t>
            </a:r>
            <a:endParaRPr lang="en-IN" dirty="0"/>
          </a:p>
        </p:txBody>
      </p:sp>
      <p:sp>
        <p:nvSpPr>
          <p:cNvPr id="8" name="Rectangle 7"/>
          <p:cNvSpPr/>
          <p:nvPr/>
        </p:nvSpPr>
        <p:spPr>
          <a:xfrm>
            <a:off x="6312877" y="4734587"/>
            <a:ext cx="5723792" cy="923330"/>
          </a:xfrm>
          <a:prstGeom prst="rect">
            <a:avLst/>
          </a:prstGeom>
        </p:spPr>
        <p:txBody>
          <a:bodyPr wrap="square">
            <a:spAutoFit/>
          </a:bodyPr>
          <a:lstStyle/>
          <a:p>
            <a:pPr algn="just"/>
            <a:r>
              <a:rPr lang="en-US" b="1" dirty="0" smtClean="0">
                <a:latin typeface="Century" panose="02040604050505020304" pitchFamily="18" charset="0"/>
              </a:rPr>
              <a:t> Destination </a:t>
            </a:r>
            <a:r>
              <a:rPr lang="en-US" b="1" dirty="0">
                <a:latin typeface="Century" panose="02040604050505020304" pitchFamily="18" charset="0"/>
              </a:rPr>
              <a:t>vs Price:</a:t>
            </a:r>
            <a:r>
              <a:rPr lang="en-US" dirty="0">
                <a:latin typeface="Century" panose="02040604050505020304" pitchFamily="18" charset="0"/>
              </a:rPr>
              <a:t> From the </a:t>
            </a:r>
            <a:r>
              <a:rPr lang="en-US" dirty="0" err="1">
                <a:latin typeface="Century" panose="02040604050505020304" pitchFamily="18" charset="0"/>
              </a:rPr>
              <a:t>boxen</a:t>
            </a:r>
            <a:r>
              <a:rPr lang="en-US" dirty="0">
                <a:latin typeface="Century" panose="02040604050505020304" pitchFamily="18" charset="0"/>
              </a:rPr>
              <a:t> plot we can notice that the flights travelling to </a:t>
            </a:r>
            <a:r>
              <a:rPr lang="en-US" dirty="0" smtClean="0">
                <a:latin typeface="Century" panose="02040604050505020304" pitchFamily="18" charset="0"/>
              </a:rPr>
              <a:t>Bengaluru </a:t>
            </a:r>
            <a:r>
              <a:rPr lang="en-US" dirty="0">
                <a:latin typeface="Century" panose="02040604050505020304" pitchFamily="18" charset="0"/>
              </a:rPr>
              <a:t>have higher flight ticket prices.</a:t>
            </a:r>
          </a:p>
        </p:txBody>
      </p:sp>
    </p:spTree>
    <p:extLst>
      <p:ext uri="{BB962C8B-B14F-4D97-AF65-F5344CB8AC3E}">
        <p14:creationId xmlns:p14="http://schemas.microsoft.com/office/powerpoint/2010/main" val="431891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028699"/>
          </a:xfrm>
        </p:spPr>
        <p:txBody>
          <a:bodyPr>
            <a:normAutofit/>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2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Content Placeholder 2"/>
          <p:cNvSpPr>
            <a:spLocks noGrp="1"/>
          </p:cNvSpPr>
          <p:nvPr>
            <p:ph sz="quarter" idx="13"/>
          </p:nvPr>
        </p:nvSpPr>
        <p:spPr>
          <a:xfrm>
            <a:off x="202223" y="1028701"/>
            <a:ext cx="5336931" cy="4967653"/>
          </a:xfrm>
        </p:spPr>
        <p:txBody>
          <a:bodyPr>
            <a:normAutofit fontScale="92500"/>
          </a:bodyPr>
          <a:lstStyle/>
          <a:p>
            <a:pPr marL="285750" indent="-285750" algn="just">
              <a:buFont typeface="Wingdings" panose="05000000000000000000" pitchFamily="2" charset="2"/>
              <a:buChar char="Ø"/>
            </a:pPr>
            <a:r>
              <a:rPr lang="en-US" b="1" cap="none" dirty="0" smtClean="0">
                <a:latin typeface="Century" panose="02040604050505020304" pitchFamily="18" charset="0"/>
              </a:rPr>
              <a:t>Departure Hour vs price:</a:t>
            </a:r>
            <a:r>
              <a:rPr lang="en-US" cap="none" dirty="0" smtClean="0">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Ø"/>
            </a:pPr>
            <a:r>
              <a:rPr lang="en-US" b="1" cap="none" dirty="0" smtClean="0">
                <a:latin typeface="Century" panose="02040604050505020304" pitchFamily="18" charset="0"/>
              </a:rPr>
              <a:t>Departure Min vs price:</a:t>
            </a:r>
            <a:r>
              <a:rPr lang="en-US" cap="none" dirty="0" smtClean="0">
                <a:latin typeface="Century" panose="02040604050505020304" pitchFamily="18" charset="0"/>
              </a:rPr>
              <a:t> the </a:t>
            </a:r>
            <a:r>
              <a:rPr lang="en-US" cap="none" dirty="0" err="1" smtClean="0">
                <a:latin typeface="Century" panose="02040604050505020304" pitchFamily="18" charset="0"/>
              </a:rPr>
              <a:t>boxen</a:t>
            </a:r>
            <a:r>
              <a:rPr lang="en-US" cap="none" dirty="0" smtClean="0">
                <a:latin typeface="Century" panose="02040604050505020304" pitchFamily="18" charset="0"/>
              </a:rPr>
              <a:t> plot and line plot gives there is no significant difference between price and departure min.</a:t>
            </a:r>
            <a:endParaRPr lang="en-US" cap="none" dirty="0">
              <a:latin typeface="Century" panose="020406040505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8938" y="597877"/>
            <a:ext cx="6410840" cy="5574322"/>
          </a:xfrm>
          <a:prstGeom prst="rect">
            <a:avLst/>
          </a:prstGeom>
        </p:spPr>
      </p:pic>
    </p:spTree>
    <p:extLst>
      <p:ext uri="{BB962C8B-B14F-4D97-AF65-F5344CB8AC3E}">
        <p14:creationId xmlns:p14="http://schemas.microsoft.com/office/powerpoint/2010/main" val="2314720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011114"/>
          </a:xfrm>
        </p:spPr>
        <p:txBody>
          <a:bodyPr>
            <a:normAutofit/>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2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Content Placeholder 2"/>
          <p:cNvSpPr>
            <a:spLocks noGrp="1"/>
          </p:cNvSpPr>
          <p:nvPr>
            <p:ph sz="quarter" idx="13"/>
          </p:nvPr>
        </p:nvSpPr>
        <p:spPr>
          <a:xfrm>
            <a:off x="913775" y="1011116"/>
            <a:ext cx="5610118" cy="5002822"/>
          </a:xfrm>
        </p:spPr>
        <p:txBody>
          <a:bodyPr>
            <a:normAutofit fontScale="92500"/>
          </a:bodyPr>
          <a:lstStyle/>
          <a:p>
            <a:pPr marL="285750" indent="-285750" algn="just">
              <a:buFont typeface="Wingdings" panose="05000000000000000000" pitchFamily="2" charset="2"/>
              <a:buChar char="Ø"/>
            </a:pPr>
            <a:r>
              <a:rPr lang="en-US" b="1" cap="none" dirty="0" smtClean="0">
                <a:latin typeface="Century" panose="02040604050505020304" pitchFamily="18" charset="0"/>
              </a:rPr>
              <a:t>Arrival Hour vs price:</a:t>
            </a:r>
            <a:r>
              <a:rPr lang="en-US" cap="none" dirty="0" smtClean="0">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a:t>
            </a:r>
            <a:r>
              <a:rPr lang="en-US" cap="none" dirty="0" err="1" smtClean="0">
                <a:latin typeface="Century" panose="02040604050505020304" pitchFamily="18" charset="0"/>
              </a:rPr>
              <a:t>conlude</a:t>
            </a:r>
            <a:r>
              <a:rPr lang="en-US" cap="none" dirty="0" smtClean="0">
                <a:latin typeface="Century" panose="02040604050505020304" pitchFamily="18" charset="0"/>
              </a:rPr>
              <a:t> this column has some positive correlation with price.</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Ø"/>
            </a:pPr>
            <a:r>
              <a:rPr lang="en-US" b="1" cap="none" dirty="0" smtClean="0">
                <a:latin typeface="Century" panose="02040604050505020304" pitchFamily="18" charset="0"/>
              </a:rPr>
              <a:t>Arrival Min vs price:</a:t>
            </a:r>
            <a:r>
              <a:rPr lang="en-US" cap="none" dirty="0" smtClean="0">
                <a:latin typeface="Century" panose="02040604050505020304" pitchFamily="18" charset="0"/>
              </a:rPr>
              <a:t> there is no significant difference between this feature and price. We can say flight ticket prices are not much dependent on the </a:t>
            </a:r>
            <a:r>
              <a:rPr lang="en-US" cap="none" dirty="0" err="1" smtClean="0">
                <a:latin typeface="Century" panose="02040604050505020304" pitchFamily="18" charset="0"/>
              </a:rPr>
              <a:t>arrival_min</a:t>
            </a:r>
            <a:r>
              <a:rPr lang="en-US" cap="none" dirty="0" smtClean="0">
                <a:latin typeface="Century" panose="02040604050505020304" pitchFamily="18" charset="0"/>
              </a:rPr>
              <a:t>.</a:t>
            </a:r>
          </a:p>
          <a:p>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893" y="1011115"/>
            <a:ext cx="5615852" cy="4818183"/>
          </a:xfrm>
          <a:prstGeom prst="rect">
            <a:avLst/>
          </a:prstGeom>
        </p:spPr>
      </p:pic>
    </p:spTree>
    <p:extLst>
      <p:ext uri="{BB962C8B-B14F-4D97-AF65-F5344CB8AC3E}">
        <p14:creationId xmlns:p14="http://schemas.microsoft.com/office/powerpoint/2010/main" val="3885369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85799"/>
          </a:xfrm>
        </p:spPr>
        <p:txBody>
          <a:bodyPr>
            <a:normAutofit/>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a:t>
            </a:r>
            <a:endParaRPr lang="en-IN" sz="3200" u="sng" spc="50" dirty="0">
              <a:ln w="0"/>
              <a:effectLst>
                <a:innerShdw blurRad="63500" dist="50800" dir="13500000">
                  <a:srgbClr val="000000">
                    <a:alpha val="50000"/>
                  </a:srgbClr>
                </a:innerShdw>
              </a:effectLst>
              <a:latin typeface="Bookman Old Style" panose="02050604050505020204" pitchFamily="18"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33470" y="757182"/>
            <a:ext cx="4027666" cy="29795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459" y="535294"/>
            <a:ext cx="7239449" cy="3201438"/>
          </a:xfrm>
          <a:prstGeom prst="rect">
            <a:avLst/>
          </a:prstGeom>
        </p:spPr>
      </p:pic>
      <p:sp>
        <p:nvSpPr>
          <p:cNvPr id="6" name="Rectangle 5"/>
          <p:cNvSpPr/>
          <p:nvPr/>
        </p:nvSpPr>
        <p:spPr>
          <a:xfrm>
            <a:off x="366346" y="4156475"/>
            <a:ext cx="3954113" cy="2031325"/>
          </a:xfrm>
          <a:prstGeom prst="rect">
            <a:avLst/>
          </a:prstGeom>
        </p:spPr>
        <p:txBody>
          <a:bodyPr wrap="square">
            <a:spAutoFit/>
          </a:bodyPr>
          <a:lstStyle/>
          <a:p>
            <a:pPr marL="285750" indent="-285750" algn="just">
              <a:buFont typeface="Wingdings" panose="05000000000000000000" pitchFamily="2" charset="2"/>
              <a:buChar char="Ø"/>
            </a:pPr>
            <a:r>
              <a:rPr lang="en-US" b="1" dirty="0">
                <a:latin typeface="Century" panose="02040604050505020304" pitchFamily="18" charset="0"/>
              </a:rPr>
              <a:t>Duration vs Price:</a:t>
            </a:r>
            <a:r>
              <a:rPr lang="en-US" dirty="0">
                <a:latin typeface="Century" panose="02040604050505020304" pitchFamily="18" charset="0"/>
              </a:rPr>
              <a:t> From the </a:t>
            </a:r>
            <a:r>
              <a:rPr lang="en-US" dirty="0" err="1">
                <a:latin typeface="Century" panose="02040604050505020304" pitchFamily="18" charset="0"/>
              </a:rPr>
              <a:t>reg</a:t>
            </a:r>
            <a:r>
              <a:rPr lang="en-US" dirty="0">
                <a:latin typeface="Century" panose="02040604050505020304" pitchFamily="18" charset="0"/>
              </a:rPr>
              <a:t> plot we can observe some positive linear relation between Duration and Price. Flights having 1-12 hours of duration, they have ticket price of around 15000.</a:t>
            </a:r>
          </a:p>
        </p:txBody>
      </p:sp>
      <p:sp>
        <p:nvSpPr>
          <p:cNvPr id="7" name="Rectangle 6"/>
          <p:cNvSpPr/>
          <p:nvPr/>
        </p:nvSpPr>
        <p:spPr>
          <a:xfrm>
            <a:off x="4744914" y="4156475"/>
            <a:ext cx="6922477" cy="2585323"/>
          </a:xfrm>
          <a:prstGeom prst="rect">
            <a:avLst/>
          </a:prstGeom>
        </p:spPr>
        <p:txBody>
          <a:bodyPr wrap="square">
            <a:spAutoFit/>
          </a:bodyPr>
          <a:lstStyle/>
          <a:p>
            <a:pPr marL="285750" indent="-285750">
              <a:buFont typeface="Wingdings" panose="05000000000000000000" pitchFamily="2" charset="2"/>
              <a:buChar char="Ø"/>
            </a:pPr>
            <a:r>
              <a:rPr lang="en-US" b="1" dirty="0" smtClean="0">
                <a:solidFill>
                  <a:srgbClr val="000000"/>
                </a:solidFill>
                <a:latin typeface="Helvetica Neue"/>
              </a:rPr>
              <a:t>Source vs </a:t>
            </a:r>
            <a:r>
              <a:rPr lang="en-US" b="1" dirty="0" err="1" smtClean="0">
                <a:solidFill>
                  <a:srgbClr val="000000"/>
                </a:solidFill>
                <a:latin typeface="Helvetica Neue"/>
              </a:rPr>
              <a:t>Price</a:t>
            </a:r>
            <a:r>
              <a:rPr lang="en-US" dirty="0" err="1" smtClean="0">
                <a:solidFill>
                  <a:srgbClr val="000000"/>
                </a:solidFill>
                <a:latin typeface="Helvetica Neue"/>
              </a:rPr>
              <a:t>:The</a:t>
            </a:r>
            <a:r>
              <a:rPr lang="en-US" dirty="0" smtClean="0">
                <a:solidFill>
                  <a:srgbClr val="000000"/>
                </a:solidFill>
                <a:latin typeface="Helvetica Neue"/>
              </a:rPr>
              <a:t> </a:t>
            </a:r>
            <a:r>
              <a:rPr lang="en-US" dirty="0">
                <a:solidFill>
                  <a:srgbClr val="000000"/>
                </a:solidFill>
                <a:latin typeface="Helvetica Neue"/>
              </a:rPr>
              <a:t>plot showing the region wise count of airlines shows that New Delhi, Kolkata, Mumbai and Bengaluru Source is not having True jet flight, Hyderabad source is not having Go First, </a:t>
            </a:r>
            <a:r>
              <a:rPr lang="en-US" dirty="0" err="1">
                <a:solidFill>
                  <a:srgbClr val="000000"/>
                </a:solidFill>
                <a:latin typeface="Helvetica Neue"/>
              </a:rPr>
              <a:t>SpiceJet,AirAsia</a:t>
            </a:r>
            <a:r>
              <a:rPr lang="en-US" dirty="0">
                <a:solidFill>
                  <a:srgbClr val="000000"/>
                </a:solidFill>
                <a:latin typeface="Helvetica Neue"/>
              </a:rPr>
              <a:t> and True Jet flights, Kochi is not having Go </a:t>
            </a:r>
            <a:r>
              <a:rPr lang="en-US" dirty="0" err="1">
                <a:solidFill>
                  <a:srgbClr val="000000"/>
                </a:solidFill>
                <a:latin typeface="Helvetica Neue"/>
              </a:rPr>
              <a:t>First,SpiceJet</a:t>
            </a:r>
            <a:r>
              <a:rPr lang="en-US" dirty="0">
                <a:solidFill>
                  <a:srgbClr val="000000"/>
                </a:solidFill>
                <a:latin typeface="Helvetica Neue"/>
              </a:rPr>
              <a:t> and True jet flights, Ahmedabad is not having Go </a:t>
            </a:r>
            <a:r>
              <a:rPr lang="en-US" dirty="0" err="1">
                <a:solidFill>
                  <a:srgbClr val="000000"/>
                </a:solidFill>
                <a:latin typeface="Helvetica Neue"/>
              </a:rPr>
              <a:t>FirstAirAsia</a:t>
            </a:r>
            <a:r>
              <a:rPr lang="en-US" dirty="0">
                <a:solidFill>
                  <a:srgbClr val="000000"/>
                </a:solidFill>
                <a:latin typeface="Helvetica Neue"/>
              </a:rPr>
              <a:t> flights, Chennai is not having Go </a:t>
            </a:r>
            <a:r>
              <a:rPr lang="en-US" dirty="0" err="1">
                <a:solidFill>
                  <a:srgbClr val="000000"/>
                </a:solidFill>
                <a:latin typeface="Helvetica Neue"/>
              </a:rPr>
              <a:t>First,Go</a:t>
            </a:r>
            <a:r>
              <a:rPr lang="en-US" dirty="0">
                <a:solidFill>
                  <a:srgbClr val="000000"/>
                </a:solidFill>
                <a:latin typeface="Helvetica Neue"/>
              </a:rPr>
              <a:t> Air and True jet flights. Air India flights are in higher count in almost all the regions except Kolkata. Kolkata has </a:t>
            </a:r>
            <a:r>
              <a:rPr lang="en-US" dirty="0" err="1">
                <a:solidFill>
                  <a:srgbClr val="000000"/>
                </a:solidFill>
                <a:latin typeface="Helvetica Neue"/>
              </a:rPr>
              <a:t>Vistara</a:t>
            </a:r>
            <a:r>
              <a:rPr lang="en-US" dirty="0">
                <a:solidFill>
                  <a:srgbClr val="000000"/>
                </a:solidFill>
                <a:latin typeface="Helvetica Neue"/>
              </a:rPr>
              <a:t> flights in higher count.</a:t>
            </a:r>
            <a:endParaRPr lang="en-IN" dirty="0"/>
          </a:p>
        </p:txBody>
      </p:sp>
    </p:spTree>
    <p:extLst>
      <p:ext uri="{BB962C8B-B14F-4D97-AF65-F5344CB8AC3E}">
        <p14:creationId xmlns:p14="http://schemas.microsoft.com/office/powerpoint/2010/main" val="4257667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
            <a:ext cx="10364451" cy="720968"/>
          </a:xfrm>
        </p:spPr>
        <p:txBody>
          <a:bodyPr>
            <a:normAutofit/>
          </a:bodyPr>
          <a:lstStyle/>
          <a:p>
            <a:r>
              <a:rPr lang="en-US" sz="2800" u="sng" dirty="0">
                <a:latin typeface="Bookman Old Style" panose="02050604050505020204" pitchFamily="18" charset="0"/>
              </a:rPr>
              <a:t>Correlation Between Features and Label</a:t>
            </a:r>
            <a:endParaRPr lang="en-IN" sz="2800" u="sng" dirty="0">
              <a:latin typeface="Bookman Old Style" panose="02050604050505020204" pitchFamily="18" charset="0"/>
            </a:endParaRPr>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16523" y="800713"/>
            <a:ext cx="5090718" cy="3771287"/>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7241" y="720725"/>
            <a:ext cx="6638221" cy="3851275"/>
          </a:xfrm>
          <a:prstGeom prst="rect">
            <a:avLst/>
          </a:prstGeom>
        </p:spPr>
      </p:pic>
      <p:sp>
        <p:nvSpPr>
          <p:cNvPr id="9" name="TextBox 8">
            <a:extLst>
              <a:ext uri="{FF2B5EF4-FFF2-40B4-BE49-F238E27FC236}">
                <a16:creationId xmlns:a16="http://schemas.microsoft.com/office/drawing/2014/main" xmlns="" id="{A5D45E1B-C837-4673-B085-9EB8F28FE97A}"/>
              </a:ext>
            </a:extLst>
          </p:cNvPr>
          <p:cNvSpPr txBox="1"/>
          <p:nvPr/>
        </p:nvSpPr>
        <p:spPr>
          <a:xfrm>
            <a:off x="245107" y="4928895"/>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spTree>
    <p:extLst>
      <p:ext uri="{BB962C8B-B14F-4D97-AF65-F5344CB8AC3E}">
        <p14:creationId xmlns:p14="http://schemas.microsoft.com/office/powerpoint/2010/main" val="3287164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24253"/>
          </a:xfrm>
        </p:spPr>
        <p:txBody>
          <a:bodyPr>
            <a:normAutofit/>
          </a:bodyPr>
          <a:lstStyle/>
          <a:p>
            <a:r>
              <a:rPr lang="en-US" u="sng" dirty="0" smtClean="0"/>
              <a:t>Data analysis steps</a:t>
            </a:r>
            <a:endParaRPr lang="en-IN" u="sng" dirty="0"/>
          </a:p>
        </p:txBody>
      </p:sp>
      <p:sp>
        <p:nvSpPr>
          <p:cNvPr id="3" name="Content Placeholder 2"/>
          <p:cNvSpPr>
            <a:spLocks noGrp="1"/>
          </p:cNvSpPr>
          <p:nvPr>
            <p:ph sz="quarter" idx="13"/>
          </p:nvPr>
        </p:nvSpPr>
        <p:spPr>
          <a:xfrm>
            <a:off x="378069" y="624254"/>
            <a:ext cx="11813931" cy="5890846"/>
          </a:xfrm>
        </p:spPr>
        <p:txBody>
          <a:bodyPr>
            <a:normAutofit fontScale="92500" lnSpcReduction="20000"/>
          </a:bodyPr>
          <a:lstStyle/>
          <a:p>
            <a:pPr marL="285750" indent="-285750" algn="just">
              <a:buFont typeface="Wingdings" panose="05000000000000000000" pitchFamily="2" charset="2"/>
              <a:buChar char="v"/>
            </a:pPr>
            <a:r>
              <a:rPr lang="en-US" cap="none" dirty="0" smtClean="0">
                <a:latin typeface="Century" panose="02040604050505020304" pitchFamily="18" charset="0"/>
              </a:rPr>
              <a:t>I have done feature engineering steps like feature extraction and feature selection to improve data normality and linearity.</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v"/>
            </a:pPr>
            <a:r>
              <a:rPr lang="en-US" cap="none" dirty="0" smtClean="0">
                <a:latin typeface="Century" panose="02040604050505020304" pitchFamily="18" charset="0"/>
              </a:rPr>
              <a:t>Identified outliers using boxplots and found no outliers in numerical variables.</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v"/>
            </a:pPr>
            <a:r>
              <a:rPr lang="en-US" cap="none" dirty="0" smtClean="0">
                <a:latin typeface="Century" panose="02040604050505020304" pitchFamily="18" charset="0"/>
              </a:rPr>
              <a:t>Identified skewness using distribution plots and removed skewness using square root transformation method.</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v"/>
            </a:pPr>
            <a:r>
              <a:rPr lang="en-US" cap="none" dirty="0" smtClean="0">
                <a:latin typeface="Century" panose="02040604050505020304" pitchFamily="18" charset="0"/>
              </a:rPr>
              <a:t>Used </a:t>
            </a:r>
            <a:r>
              <a:rPr lang="en-US" cap="none" dirty="0" err="1" smtClean="0">
                <a:latin typeface="Century" panose="02040604050505020304" pitchFamily="18" charset="0"/>
              </a:rPr>
              <a:t>pearson’s</a:t>
            </a:r>
            <a:r>
              <a:rPr lang="en-US" cap="none" dirty="0" smtClean="0">
                <a:latin typeface="Century" panose="02040604050505020304" pitchFamily="18" charset="0"/>
              </a:rPr>
              <a:t> correlation coefficient to check the correlation between dependent and independent variables. To visualize the correlation I have used </a:t>
            </a:r>
            <a:r>
              <a:rPr lang="en-US" cap="none" dirty="0" err="1" smtClean="0">
                <a:latin typeface="Century" panose="02040604050505020304" pitchFamily="18" charset="0"/>
              </a:rPr>
              <a:t>heatmap</a:t>
            </a:r>
            <a:r>
              <a:rPr lang="en-US" cap="none" dirty="0" smtClean="0">
                <a:latin typeface="Century" panose="02040604050505020304" pitchFamily="18" charset="0"/>
              </a:rPr>
              <a:t> and bar plot. </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v"/>
            </a:pPr>
            <a:r>
              <a:rPr lang="en-US" cap="none" dirty="0" smtClean="0">
                <a:latin typeface="Century" panose="02040604050505020304" pitchFamily="18" charset="0"/>
              </a:rPr>
              <a:t>I have used </a:t>
            </a:r>
            <a:r>
              <a:rPr lang="en-US" cap="none" dirty="0" err="1" smtClean="0">
                <a:latin typeface="Century" panose="02040604050505020304" pitchFamily="18" charset="0"/>
              </a:rPr>
              <a:t>standardscalar</a:t>
            </a:r>
            <a:r>
              <a:rPr lang="en-US" cap="none" dirty="0" smtClean="0">
                <a:latin typeface="Century" panose="02040604050505020304" pitchFamily="18" charset="0"/>
              </a:rPr>
              <a:t> method to scale the data to overcome with the issue of data biasness.</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v"/>
            </a:pPr>
            <a:r>
              <a:rPr lang="en-US" cap="none" dirty="0" smtClean="0">
                <a:latin typeface="Century" panose="02040604050505020304" pitchFamily="18" charset="0"/>
              </a:rPr>
              <a:t>Split train and test to build machine learning models. Found best random state and best accuracy. Model building process will be shown in the further steps.</a:t>
            </a:r>
            <a:endParaRPr lang="en-IN" cap="none" dirty="0">
              <a:latin typeface="Century" panose="02040604050505020304" pitchFamily="18" charset="0"/>
            </a:endParaRPr>
          </a:p>
        </p:txBody>
      </p:sp>
    </p:spTree>
    <p:extLst>
      <p:ext uri="{BB962C8B-B14F-4D97-AF65-F5344CB8AC3E}">
        <p14:creationId xmlns:p14="http://schemas.microsoft.com/office/powerpoint/2010/main" val="3067126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4301"/>
            <a:ext cx="10364451" cy="844061"/>
          </a:xfrm>
        </p:spPr>
        <p:txBody>
          <a:bodyPr/>
          <a:lstStyle/>
          <a:p>
            <a:pPr algn="l"/>
            <a:r>
              <a:rPr lang="en-US" u="sng" dirty="0" smtClean="0"/>
              <a:t>ASSUMPTIONS</a:t>
            </a:r>
            <a:endParaRPr lang="en-IN" u="sng" dirty="0"/>
          </a:p>
        </p:txBody>
      </p:sp>
      <p:sp>
        <p:nvSpPr>
          <p:cNvPr id="3" name="Content Placeholder 2"/>
          <p:cNvSpPr>
            <a:spLocks noGrp="1"/>
          </p:cNvSpPr>
          <p:nvPr>
            <p:ph sz="quarter" idx="13"/>
          </p:nvPr>
        </p:nvSpPr>
        <p:spPr>
          <a:xfrm>
            <a:off x="316523" y="870438"/>
            <a:ext cx="11781692" cy="5855677"/>
          </a:xfrm>
        </p:spPr>
        <p:txBody>
          <a:bodyPr>
            <a:normAutofit/>
          </a:bodyPr>
          <a:lstStyle/>
          <a:p>
            <a:pPr marL="285750" indent="-285750" algn="just">
              <a:buFont typeface="Wingdings" panose="05000000000000000000" pitchFamily="2" charset="2"/>
              <a:buChar char="ü"/>
            </a:pPr>
            <a:r>
              <a:rPr lang="en-US" cap="none" dirty="0" smtClean="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a:t>
            </a:r>
            <a:r>
              <a:rPr lang="en-US" cap="none" dirty="0" err="1" smtClean="0">
                <a:latin typeface="Century" panose="02040604050505020304" pitchFamily="18" charset="0"/>
              </a:rPr>
              <a:t>yatra</a:t>
            </a:r>
            <a:r>
              <a:rPr lang="en-US" cap="none" dirty="0" smtClean="0">
                <a:latin typeface="Century" panose="02040604050505020304" pitchFamily="18" charset="0"/>
              </a:rPr>
              <a:t> website using web scraping.</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ü"/>
            </a:pPr>
            <a:r>
              <a:rPr lang="en-US" cap="none" dirty="0" smtClean="0">
                <a:latin typeface="Century" panose="02040604050505020304" pitchFamily="18" charset="0"/>
              </a:rPr>
              <a:t>Secondly, from the distribution plots </a:t>
            </a:r>
            <a:r>
              <a:rPr lang="en-US" cap="none" dirty="0" err="1" smtClean="0">
                <a:latin typeface="Century" panose="02040604050505020304" pitchFamily="18" charset="0"/>
              </a:rPr>
              <a:t>i</a:t>
            </a:r>
            <a:r>
              <a:rPr lang="en-US" cap="none" dirty="0" smtClean="0">
                <a:latin typeface="Century" panose="02040604050505020304" pitchFamily="18" charset="0"/>
              </a:rPr>
              <a:t> found skewness in duration column and from box plots </a:t>
            </a:r>
            <a:r>
              <a:rPr lang="en-US" cap="none" dirty="0" err="1" smtClean="0">
                <a:latin typeface="Century" panose="02040604050505020304" pitchFamily="18" charset="0"/>
              </a:rPr>
              <a:t>i</a:t>
            </a:r>
            <a:r>
              <a:rPr lang="en-US" cap="none" dirty="0" smtClean="0">
                <a:latin typeface="Century" panose="02040604050505020304" pitchFamily="18" charset="0"/>
              </a:rPr>
              <a:t>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cap="none" dirty="0" smtClean="0">
              <a:latin typeface="Century" panose="02040604050505020304" pitchFamily="18" charset="0"/>
            </a:endParaRPr>
          </a:p>
          <a:p>
            <a:pPr marL="285750" indent="-285750" algn="just">
              <a:buFont typeface="Wingdings" panose="05000000000000000000" pitchFamily="2" charset="2"/>
              <a:buChar char="ü"/>
            </a:pPr>
            <a:r>
              <a:rPr lang="en-US" cap="none" dirty="0" smtClean="0">
                <a:latin typeface="Century" panose="02040604050505020304" pitchFamily="18" charset="0"/>
              </a:rPr>
              <a:t>So, </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i</a:t>
            </a:r>
            <a:r>
              <a:rPr lang="en-IN" cap="none" dirty="0" smtClean="0">
                <a:latin typeface="Century" panose="02040604050505020304" pitchFamily="18" charset="0"/>
                <a:ea typeface="Calibri" panose="020F0502020204030204" pitchFamily="34" charset="0"/>
                <a:cs typeface="Times New Roman" panose="02020603050405020304" pitchFamily="18" charset="0"/>
              </a:rPr>
              <a:t> suggest that the sellers and buyers take this model into consideration the features that were deemed as most important as seen in this study might help them estimate the </a:t>
            </a:r>
            <a:r>
              <a:rPr lang="en-US" cap="none" dirty="0" smtClean="0">
                <a:latin typeface="Century" panose="02040604050505020304" pitchFamily="18" charset="0"/>
                <a:ea typeface="Calibri" panose="020F0502020204030204" pitchFamily="34" charset="0"/>
                <a:cs typeface="Times New Roman" panose="02020603050405020304" pitchFamily="18" charset="0"/>
              </a:rPr>
              <a:t>flight ticket price.</a:t>
            </a:r>
            <a:endParaRPr lang="en-IN" cap="none" dirty="0">
              <a:latin typeface="Century" panose="02040604050505020304" pitchFamily="18" charset="0"/>
            </a:endParaRPr>
          </a:p>
        </p:txBody>
      </p:sp>
    </p:spTree>
    <p:extLst>
      <p:ext uri="{BB962C8B-B14F-4D97-AF65-F5344CB8AC3E}">
        <p14:creationId xmlns:p14="http://schemas.microsoft.com/office/powerpoint/2010/main" val="4278660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79131"/>
            <a:ext cx="10364451" cy="720969"/>
          </a:xfrm>
        </p:spPr>
        <p:txBody>
          <a:bodyPr/>
          <a:lstStyle/>
          <a:p>
            <a:r>
              <a:rPr lang="en-US" u="sng" dirty="0" smtClean="0"/>
              <a:t>MODEL BUILDING</a:t>
            </a:r>
            <a:endParaRPr lang="en-IN" u="sng" dirty="0"/>
          </a:p>
        </p:txBody>
      </p:sp>
      <p:sp>
        <p:nvSpPr>
          <p:cNvPr id="3" name="Content Placeholder 2"/>
          <p:cNvSpPr>
            <a:spLocks noGrp="1"/>
          </p:cNvSpPr>
          <p:nvPr>
            <p:ph sz="quarter" idx="13"/>
          </p:nvPr>
        </p:nvSpPr>
        <p:spPr>
          <a:xfrm>
            <a:off x="913774" y="870438"/>
            <a:ext cx="10363826" cy="5697416"/>
          </a:xfrm>
        </p:spPr>
        <p:txBody>
          <a:bodyPr>
            <a:normAutofit fontScale="85000" lnSpcReduction="20000"/>
          </a:bodyPr>
          <a:lstStyle/>
          <a:p>
            <a:pPr marL="285750" indent="-285750" algn="just">
              <a:buFont typeface="Wingdings" panose="05000000000000000000" pitchFamily="2" charset="2"/>
              <a:buChar char="Ø"/>
            </a:pPr>
            <a:r>
              <a:rPr lang="en-IN" sz="1800" cap="none" dirty="0" smtClean="0">
                <a:latin typeface="Century" panose="02040604050505020304" pitchFamily="18" charset="0"/>
                <a:ea typeface="Calibri" panose="020F0502020204030204" pitchFamily="34" charset="0"/>
              </a:rPr>
              <a:t>In this problem “</a:t>
            </a:r>
            <a:r>
              <a:rPr lang="en-IN" cap="none" dirty="0" smtClean="0">
                <a:latin typeface="Century" panose="02040604050505020304" pitchFamily="18" charset="0"/>
                <a:ea typeface="Calibri" panose="020F0502020204030204" pitchFamily="34" charset="0"/>
              </a:rPr>
              <a:t>price”</a:t>
            </a:r>
            <a:r>
              <a:rPr lang="en-IN" sz="1800" cap="none" dirty="0" smtClean="0">
                <a:latin typeface="Century" panose="02040604050505020304" pitchFamily="18" charset="0"/>
                <a:ea typeface="Calibri" panose="020F0502020204030204" pitchFamily="34" charset="0"/>
              </a:rPr>
              <a:t> is</a:t>
            </a:r>
            <a:r>
              <a:rPr lang="en-IN" cap="none" dirty="0" smtClean="0">
                <a:latin typeface="Century" panose="02040604050505020304" pitchFamily="18" charset="0"/>
                <a:ea typeface="Calibri" panose="020F0502020204030204" pitchFamily="34" charset="0"/>
              </a:rPr>
              <a:t> </a:t>
            </a:r>
            <a:r>
              <a:rPr lang="en-IN" sz="1800" cap="none" dirty="0" smtClean="0">
                <a:latin typeface="Century" panose="02040604050505020304" pitchFamily="18" charset="0"/>
                <a:ea typeface="Calibri" panose="020F0502020204030204" pitchFamily="34" charset="0"/>
              </a:rPr>
              <a:t>our target variable which is continuous in nature where we  need to predic</a:t>
            </a:r>
            <a:r>
              <a:rPr lang="en-IN" cap="none" dirty="0" smtClean="0">
                <a:latin typeface="Century" panose="02040604050505020304" pitchFamily="18" charset="0"/>
                <a:ea typeface="Calibri" panose="020F0502020204030204" pitchFamily="34" charset="0"/>
              </a:rPr>
              <a:t>t the price of flight tickets</a:t>
            </a:r>
            <a:r>
              <a:rPr lang="en-IN" sz="1800" cap="none" dirty="0" smtClean="0">
                <a:latin typeface="Century" panose="02040604050505020304" pitchFamily="18" charset="0"/>
                <a:ea typeface="Calibri" panose="020F0502020204030204" pitchFamily="34" charset="0"/>
              </a:rPr>
              <a:t>. </a:t>
            </a:r>
            <a:r>
              <a:rPr lang="en-IN" sz="1800" cap="none" dirty="0" smtClean="0">
                <a:latin typeface="Century" panose="02040604050505020304" pitchFamily="18" charset="0"/>
                <a:ea typeface="Calibri" panose="020F0502020204030204" pitchFamily="34" charset="0"/>
                <a:cs typeface="Times New Roman" panose="02020603050405020304" pitchFamily="18" charset="0"/>
              </a:rPr>
              <a:t>F</a:t>
            </a:r>
            <a:r>
              <a:rPr lang="en-IN" sz="1800" cap="none" dirty="0" smtClean="0">
                <a:latin typeface="Century" panose="02040604050505020304" pitchFamily="18" charset="0"/>
                <a:ea typeface="Calibri" panose="020F0502020204030204" pitchFamily="34" charset="0"/>
              </a:rPr>
              <a:t>rom this I can conclude that it is a </a:t>
            </a:r>
            <a:r>
              <a:rPr lang="en-IN" cap="none" dirty="0" smtClean="0">
                <a:latin typeface="Century" panose="02040604050505020304" pitchFamily="18" charset="0"/>
                <a:ea typeface="Calibri" panose="020F0502020204030204" pitchFamily="34" charset="0"/>
              </a:rPr>
              <a:t>regression</a:t>
            </a:r>
            <a:r>
              <a:rPr lang="en-IN" sz="1800" cap="none" dirty="0" smtClean="0">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cap="none" dirty="0" smtClean="0">
                <a:latin typeface="Century" panose="02040604050505020304" pitchFamily="18" charset="0"/>
                <a:ea typeface="Calibri" panose="020F0502020204030204" pitchFamily="34" charset="0"/>
                <a:cs typeface="Calibri" panose="020F0502020204030204" pitchFamily="34" charset="0"/>
              </a:rPr>
              <a:t>After the pre-processing and data cleaning </a:t>
            </a:r>
            <a:r>
              <a:rPr lang="en-IN" sz="1800" cap="none" dirty="0" err="1" smtClean="0">
                <a:latin typeface="Century" panose="02040604050505020304" pitchFamily="18" charset="0"/>
                <a:ea typeface="Calibri" panose="020F0502020204030204" pitchFamily="34" charset="0"/>
                <a:cs typeface="Calibri" panose="020F0502020204030204" pitchFamily="34" charset="0"/>
              </a:rPr>
              <a:t>i</a:t>
            </a:r>
            <a:r>
              <a:rPr lang="en-IN" sz="1800" cap="none" dirty="0" smtClean="0">
                <a:latin typeface="Century" panose="02040604050505020304" pitchFamily="18" charset="0"/>
                <a:ea typeface="Calibri" panose="020F0502020204030204" pitchFamily="34" charset="0"/>
                <a:cs typeface="Calibri" panose="020F0502020204030204" pitchFamily="34" charset="0"/>
              </a:rPr>
              <a:t> left with </a:t>
            </a:r>
            <a:r>
              <a:rPr lang="en-IN" cap="none" dirty="0" smtClean="0">
                <a:latin typeface="Century" panose="02040604050505020304" pitchFamily="18" charset="0"/>
                <a:ea typeface="Calibri" panose="020F0502020204030204" pitchFamily="34" charset="0"/>
                <a:cs typeface="Calibri" panose="020F0502020204030204" pitchFamily="34" charset="0"/>
              </a:rPr>
              <a:t>11</a:t>
            </a:r>
            <a:r>
              <a:rPr lang="en-IN" sz="1800" cap="none" dirty="0" smtClean="0">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a:t>
            </a:r>
            <a:r>
              <a:rPr lang="en-IN" sz="1800" cap="none" dirty="0" err="1" smtClean="0">
                <a:latin typeface="Century" panose="02040604050505020304" pitchFamily="18" charset="0"/>
                <a:ea typeface="Calibri" panose="020F0502020204030204" pitchFamily="34" charset="0"/>
                <a:cs typeface="Calibri" panose="020F0502020204030204" pitchFamily="34" charset="0"/>
              </a:rPr>
              <a:t>i</a:t>
            </a:r>
            <a:r>
              <a:rPr lang="en-IN" sz="1800" cap="none" dirty="0" smtClean="0">
                <a:latin typeface="Century" panose="02040604050505020304" pitchFamily="18" charset="0"/>
                <a:ea typeface="Calibri" panose="020F0502020204030204" pitchFamily="34" charset="0"/>
                <a:cs typeface="Calibri" panose="020F0502020204030204" pitchFamily="34" charset="0"/>
              </a:rPr>
              <a:t> used these independent features for model building and prediction. </a:t>
            </a:r>
            <a:r>
              <a:rPr lang="en-IN" sz="1800" cap="none" dirty="0" smtClean="0">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Times New Roman" panose="02020603050405020304" pitchFamily="18" charset="0"/>
              </a:rPr>
              <a:t>Linear Regression</a:t>
            </a:r>
          </a:p>
          <a:p>
            <a:pPr marL="857250" lvl="1" indent="-400050" algn="just">
              <a:lnSpc>
                <a:spcPct val="107000"/>
              </a:lnSpc>
              <a:spcAft>
                <a:spcPts val="800"/>
              </a:spcAft>
              <a:buFont typeface="+mj-lt"/>
              <a:buAutoNum type="romanLcPeriod"/>
            </a:pPr>
            <a:r>
              <a:rPr lang="en-US" cap="none" dirty="0" smtClean="0">
                <a:latin typeface="Century" panose="02040604050505020304" pitchFamily="18" charset="0"/>
                <a:ea typeface="Calibri" panose="020F0502020204030204" pitchFamily="34" charset="0"/>
                <a:cs typeface="Times New Roman" panose="02020603050405020304" pitchFamily="18" charset="0"/>
              </a:rPr>
              <a:t>Lasso </a:t>
            </a:r>
            <a:r>
              <a:rPr lang="en-US" cap="none" dirty="0" err="1">
                <a:latin typeface="Century" panose="02040604050505020304" pitchFamily="18" charset="0"/>
                <a:ea typeface="Calibri" panose="020F0502020204030204" pitchFamily="34" charset="0"/>
                <a:cs typeface="Times New Roman" panose="02020603050405020304" pitchFamily="18" charset="0"/>
              </a:rPr>
              <a:t>R</a:t>
            </a:r>
            <a:r>
              <a:rPr lang="en-US"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US"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US" cap="none" dirty="0" smtClean="0">
                <a:latin typeface="Century" panose="02040604050505020304" pitchFamily="18" charset="0"/>
                <a:ea typeface="Calibri" panose="020F0502020204030204" pitchFamily="34" charset="0"/>
                <a:cs typeface="Times New Roman" panose="02020603050405020304" pitchFamily="18" charset="0"/>
              </a:rPr>
              <a:t>Ridge </a:t>
            </a:r>
            <a:r>
              <a:rPr lang="en-US" cap="none" dirty="0" err="1">
                <a:latin typeface="Century" panose="02040604050505020304" pitchFamily="18" charset="0"/>
                <a:ea typeface="Calibri" panose="020F0502020204030204" pitchFamily="34" charset="0"/>
                <a:cs typeface="Times New Roman" panose="02020603050405020304" pitchFamily="18" charset="0"/>
              </a:rPr>
              <a:t>R</a:t>
            </a:r>
            <a:r>
              <a:rPr lang="en-US"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US"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US" cap="none" dirty="0" smtClean="0">
                <a:latin typeface="Century" panose="02040604050505020304" pitchFamily="18" charset="0"/>
                <a:ea typeface="Calibri" panose="020F0502020204030204" pitchFamily="34" charset="0"/>
                <a:cs typeface="Times New Roman" panose="02020603050405020304" pitchFamily="18" charset="0"/>
              </a:rPr>
              <a:t>Decision Tree </a:t>
            </a:r>
            <a:r>
              <a:rPr lang="en-US" cap="none" dirty="0" err="1">
                <a:latin typeface="Century" panose="02040604050505020304" pitchFamily="18" charset="0"/>
                <a:ea typeface="Calibri" panose="020F0502020204030204" pitchFamily="34" charset="0"/>
                <a:cs typeface="Times New Roman" panose="02020603050405020304" pitchFamily="18" charset="0"/>
              </a:rPr>
              <a:t>R</a:t>
            </a:r>
            <a:r>
              <a:rPr lang="en-US"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US"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US" cap="none" dirty="0" err="1" smtClean="0">
                <a:latin typeface="Century" panose="02040604050505020304" pitchFamily="18" charset="0"/>
                <a:ea typeface="Calibri" panose="020F0502020204030204" pitchFamily="34" charset="0"/>
                <a:cs typeface="Times New Roman" panose="02020603050405020304" pitchFamily="18" charset="0"/>
              </a:rPr>
              <a:t>KNeighbors</a:t>
            </a:r>
            <a:r>
              <a:rPr lang="en-US" cap="none" dirty="0" smtClean="0">
                <a:latin typeface="Century" panose="02040604050505020304" pitchFamily="18" charset="0"/>
                <a:ea typeface="Calibri" panose="020F0502020204030204" pitchFamily="34" charset="0"/>
                <a:cs typeface="Times New Roman" panose="02020603050405020304" pitchFamily="18" charset="0"/>
              </a:rPr>
              <a:t> </a:t>
            </a:r>
            <a:r>
              <a:rPr lang="en-US" cap="none" dirty="0" err="1">
                <a:latin typeface="Century" panose="02040604050505020304" pitchFamily="18" charset="0"/>
                <a:ea typeface="Calibri" panose="020F0502020204030204" pitchFamily="34" charset="0"/>
                <a:cs typeface="Times New Roman" panose="02020603050405020304" pitchFamily="18" charset="0"/>
              </a:rPr>
              <a:t>R</a:t>
            </a:r>
            <a:r>
              <a:rPr lang="en-US"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US"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US" cap="none" dirty="0" smtClean="0">
                <a:latin typeface="Century" panose="02040604050505020304" pitchFamily="18" charset="0"/>
                <a:ea typeface="Calibri" panose="020F0502020204030204" pitchFamily="34" charset="0"/>
                <a:cs typeface="Times New Roman" panose="02020603050405020304" pitchFamily="18" charset="0"/>
              </a:rPr>
              <a:t>Support Vector </a:t>
            </a:r>
            <a:r>
              <a:rPr lang="en-US" cap="none" dirty="0" err="1" smtClean="0">
                <a:latin typeface="Century" panose="02040604050505020304" pitchFamily="18" charset="0"/>
                <a:ea typeface="Calibri" panose="020F0502020204030204" pitchFamily="34" charset="0"/>
                <a:cs typeface="Times New Roman" panose="02020603050405020304" pitchFamily="18" charset="0"/>
              </a:rPr>
              <a:t>Regressor</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Times New Roman" panose="02020603050405020304" pitchFamily="18" charset="0"/>
              </a:rPr>
              <a:t>Random Forest </a:t>
            </a:r>
            <a:r>
              <a:rPr lang="en-IN" cap="none" dirty="0" err="1">
                <a:latin typeface="Century" panose="02040604050505020304" pitchFamily="18" charset="0"/>
                <a:ea typeface="Calibri" panose="020F0502020204030204" pitchFamily="34" charset="0"/>
                <a:cs typeface="Times New Roman" panose="02020603050405020304" pitchFamily="18" charset="0"/>
              </a:rPr>
              <a:t>R</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Calibri" panose="020F0502020204030204" pitchFamily="34" charset="0"/>
              </a:rPr>
              <a:t>Ada Boost </a:t>
            </a:r>
            <a:r>
              <a:rPr lang="en-IN" cap="none" dirty="0" err="1">
                <a:latin typeface="Century" panose="02040604050505020304" pitchFamily="18" charset="0"/>
                <a:ea typeface="Calibri" panose="020F0502020204030204" pitchFamily="34" charset="0"/>
                <a:cs typeface="Times New Roman" panose="02020603050405020304" pitchFamily="18" charset="0"/>
              </a:rPr>
              <a:t>R</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Calibri" panose="020F0502020204030204" pitchFamily="34" charset="0"/>
              </a:rPr>
              <a:t>Gradient Boosting </a:t>
            </a:r>
            <a:r>
              <a:rPr lang="en-IN" cap="none" dirty="0" err="1">
                <a:latin typeface="Century" panose="02040604050505020304" pitchFamily="18" charset="0"/>
                <a:ea typeface="Calibri" panose="020F0502020204030204" pitchFamily="34" charset="0"/>
                <a:cs typeface="Times New Roman" panose="02020603050405020304" pitchFamily="18" charset="0"/>
              </a:rPr>
              <a:t>R</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egressor</a:t>
            </a:r>
            <a:r>
              <a:rPr lang="en-IN" cap="none" dirty="0" smtClean="0">
                <a:latin typeface="Century" panose="02040604050505020304" pitchFamily="18" charset="0"/>
                <a:ea typeface="Calibri" panose="020F0502020204030204" pitchFamily="34" charset="0"/>
                <a:cs typeface="Times New Roman" panose="02020603050405020304" pitchFamily="18" charset="0"/>
              </a:rPr>
              <a:t> </a:t>
            </a: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Calibri" panose="020F0502020204030204" pitchFamily="34" charset="0"/>
              </a:rPr>
              <a:t>Extreme Gradient </a:t>
            </a:r>
            <a:r>
              <a:rPr lang="en-IN" cap="none" dirty="0">
                <a:latin typeface="Century" panose="02040604050505020304" pitchFamily="18" charset="0"/>
                <a:ea typeface="Calibri" panose="020F0502020204030204" pitchFamily="34" charset="0"/>
                <a:cs typeface="Calibri" panose="020F0502020204030204" pitchFamily="34" charset="0"/>
              </a:rPr>
              <a:t>B</a:t>
            </a:r>
            <a:r>
              <a:rPr lang="en-IN" cap="none" dirty="0" smtClean="0">
                <a:latin typeface="Century" panose="02040604050505020304" pitchFamily="18" charset="0"/>
                <a:ea typeface="Calibri" panose="020F0502020204030204" pitchFamily="34" charset="0"/>
                <a:cs typeface="Calibri" panose="020F0502020204030204" pitchFamily="34" charset="0"/>
              </a:rPr>
              <a:t>oosting (XGB)</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Regressor</a:t>
            </a:r>
            <a:r>
              <a:rPr lang="en-IN" cap="none" dirty="0" smtClean="0">
                <a:latin typeface="Century" panose="02040604050505020304" pitchFamily="18" charset="0"/>
                <a:ea typeface="Calibri" panose="020F0502020204030204" pitchFamily="34" charset="0"/>
                <a:cs typeface="Calibri" panose="020F0502020204030204" pitchFamily="34" charset="0"/>
              </a:rPr>
              <a:t> </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Calibri" panose="020F0502020204030204" pitchFamily="34" charset="0"/>
              </a:rPr>
              <a:t>Stochastic Gradient Descent (SGD) </a:t>
            </a:r>
            <a:r>
              <a:rPr lang="en-IN" cap="none" dirty="0" err="1">
                <a:latin typeface="Century" panose="02040604050505020304" pitchFamily="18" charset="0"/>
                <a:ea typeface="Calibri" panose="020F0502020204030204" pitchFamily="34" charset="0"/>
                <a:cs typeface="Times New Roman" panose="02020603050405020304" pitchFamily="18" charset="0"/>
              </a:rPr>
              <a:t>R</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IN" cap="none"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475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4301"/>
            <a:ext cx="10364451" cy="993530"/>
          </a:xfrm>
        </p:spPr>
        <p:txBody>
          <a:bodyPr/>
          <a:lstStyle/>
          <a:p>
            <a:pPr algn="l"/>
            <a:r>
              <a:rPr lang="en-US" u="sng" dirty="0" smtClean="0"/>
              <a:t>Contents</a:t>
            </a:r>
            <a:endParaRPr lang="en-IN" u="sng" dirty="0"/>
          </a:p>
        </p:txBody>
      </p:sp>
      <p:sp>
        <p:nvSpPr>
          <p:cNvPr id="3" name="Content Placeholder 2"/>
          <p:cNvSpPr>
            <a:spLocks noGrp="1"/>
          </p:cNvSpPr>
          <p:nvPr>
            <p:ph sz="quarter" idx="13"/>
          </p:nvPr>
        </p:nvSpPr>
        <p:spPr>
          <a:xfrm>
            <a:off x="913774" y="1107831"/>
            <a:ext cx="10363826" cy="5495191"/>
          </a:xfrm>
        </p:spPr>
        <p:txBody>
          <a:bodyPr>
            <a:normAutofit fontScale="92500" lnSpcReduction="10000"/>
          </a:bodyPr>
          <a:lstStyle/>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Benefits of Flight Price Prediction</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dirty="0" smtClean="0">
                <a:latin typeface="Century" panose="02040604050505020304" pitchFamily="18" charset="0"/>
                <a:ea typeface="Microsoft Sans Serif" panose="020B0604020202020204" pitchFamily="34" charset="0"/>
                <a:cs typeface="Microsoft Sans Serif" panose="020B0604020202020204" pitchFamily="34" charset="0"/>
              </a:rPr>
              <a:t>Saving </a:t>
            </a:r>
            <a:r>
              <a:rPr lang="en-US" dirty="0">
                <a:latin typeface="Century" panose="02040604050505020304" pitchFamily="18" charset="0"/>
                <a:ea typeface="Microsoft Sans Serif" panose="020B0604020202020204" pitchFamily="34" charset="0"/>
                <a:cs typeface="Microsoft Sans Serif" panose="020B0604020202020204" pitchFamily="34" charset="0"/>
              </a:rPr>
              <a:t>the model and prediction results</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3992845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24253"/>
          </a:xfrm>
        </p:spPr>
        <p:txBody>
          <a:bodyPr/>
          <a:lstStyle/>
          <a:p>
            <a:r>
              <a:rPr lang="en-US" u="sng" dirty="0" smtClean="0"/>
              <a:t>LINEAR REGRESSION</a:t>
            </a:r>
            <a:endParaRPr lang="en-IN" u="sng" dirty="0"/>
          </a:p>
        </p:txBody>
      </p:sp>
      <p:sp>
        <p:nvSpPr>
          <p:cNvPr id="3" name="Content Placeholder 2"/>
          <p:cNvSpPr>
            <a:spLocks noGrp="1"/>
          </p:cNvSpPr>
          <p:nvPr>
            <p:ph sz="quarter" idx="13"/>
          </p:nvPr>
        </p:nvSpPr>
        <p:spPr>
          <a:xfrm>
            <a:off x="123093" y="536331"/>
            <a:ext cx="11966330" cy="6189783"/>
          </a:xfrm>
        </p:spPr>
        <p:txBody>
          <a:bodyPr/>
          <a:lstStyle/>
          <a:p>
            <a:r>
              <a:rPr lang="en-IN" b="1" dirty="0"/>
              <a:t>Linear Regression </a:t>
            </a:r>
            <a:r>
              <a:rPr lang="en-IN" dirty="0"/>
              <a:t>is a machine learning algorithm based on supervised learning. It is a model that assumes a linear relationship between the input variables (x) and the single output variable (y) </a:t>
            </a:r>
            <a:r>
              <a:rPr lang="en-IN" dirty="0" err="1"/>
              <a:t>i.e</a:t>
            </a:r>
            <a:r>
              <a:rPr lang="en-IN" dirty="0"/>
              <a:t> </a:t>
            </a:r>
            <a:r>
              <a:rPr lang="en-IN" dirty="0" smtClean="0"/>
              <a:t>Y=</a:t>
            </a:r>
            <a:r>
              <a:rPr lang="en-IN" dirty="0" err="1" smtClean="0"/>
              <a:t>bX+c</a:t>
            </a:r>
            <a:endParaRPr lang="en-IN" dirty="0" smtClean="0"/>
          </a:p>
          <a:p>
            <a:pPr marL="0" indent="0">
              <a:buNone/>
            </a:pP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93" y="1665161"/>
            <a:ext cx="5653453" cy="356284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6546" y="1665161"/>
            <a:ext cx="6354062" cy="3689354"/>
          </a:xfrm>
          <a:prstGeom prst="rect">
            <a:avLst/>
          </a:prstGeom>
        </p:spPr>
      </p:pic>
      <p:sp>
        <p:nvSpPr>
          <p:cNvPr id="6" name="Rectangle 5"/>
          <p:cNvSpPr/>
          <p:nvPr/>
        </p:nvSpPr>
        <p:spPr>
          <a:xfrm>
            <a:off x="123094" y="5245038"/>
            <a:ext cx="11155132" cy="1277786"/>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Linear Regression model and checked for its evaluation metrics. The model is giving R2 score as -68136.05710272539%.</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8294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24253"/>
          </a:xfrm>
        </p:spPr>
        <p:txBody>
          <a:bodyPr/>
          <a:lstStyle/>
          <a:p>
            <a:r>
              <a:rPr lang="en-US" u="sng" smtClean="0"/>
              <a:t>Lasso regressor</a:t>
            </a:r>
            <a:endParaRPr lang="en-IN" u="sng"/>
          </a:p>
        </p:txBody>
      </p:sp>
      <p:sp>
        <p:nvSpPr>
          <p:cNvPr id="3" name="Content Placeholder 2"/>
          <p:cNvSpPr>
            <a:spLocks noGrp="1"/>
          </p:cNvSpPr>
          <p:nvPr>
            <p:ph sz="quarter" idx="13"/>
          </p:nvPr>
        </p:nvSpPr>
        <p:spPr>
          <a:xfrm>
            <a:off x="131885" y="624254"/>
            <a:ext cx="11983915" cy="6031523"/>
          </a:xfrm>
        </p:spPr>
        <p:txBody>
          <a:bodyPr/>
          <a:lstStyle/>
          <a:p>
            <a:r>
              <a:rPr lang="en-IN" b="1" cap="none" dirty="0" smtClean="0"/>
              <a:t>Least absolute shrinkage and selection operator (lasso) </a:t>
            </a:r>
            <a:r>
              <a:rPr lang="en-IN" cap="none" dirty="0" smtClean="0"/>
              <a:t>is a regression technique. Lasso is a powerful technique that performs regularisation and feature selection. In lasso instead of squaring the slope like ridge regression, the absolute value of the slope is added as a penalty </a:t>
            </a:r>
            <a:r>
              <a:rPr lang="en-IN" cap="none" smtClean="0"/>
              <a:t>term.</a:t>
            </a:r>
          </a:p>
          <a:p>
            <a:pPr marL="0" indent="0">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69" y="1872929"/>
            <a:ext cx="4563112" cy="29379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7623" y="1809851"/>
            <a:ext cx="6315956" cy="3001074"/>
          </a:xfrm>
          <a:prstGeom prst="rect">
            <a:avLst/>
          </a:prstGeom>
        </p:spPr>
      </p:pic>
      <p:sp>
        <p:nvSpPr>
          <p:cNvPr id="6" name="Rectangle 5"/>
          <p:cNvSpPr/>
          <p:nvPr/>
        </p:nvSpPr>
        <p:spPr>
          <a:xfrm>
            <a:off x="293470" y="4920421"/>
            <a:ext cx="11479430"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Lasso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19.20%.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4988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89084"/>
          </a:xfrm>
        </p:spPr>
        <p:txBody>
          <a:bodyPr/>
          <a:lstStyle/>
          <a:p>
            <a:r>
              <a:rPr lang="en-US" u="sng" smtClean="0"/>
              <a:t>RIDGE REGRESSOR</a:t>
            </a:r>
            <a:endParaRPr lang="en-IN" u="sng"/>
          </a:p>
        </p:txBody>
      </p:sp>
      <p:sp>
        <p:nvSpPr>
          <p:cNvPr id="3" name="Content Placeholder 2"/>
          <p:cNvSpPr>
            <a:spLocks noGrp="1"/>
          </p:cNvSpPr>
          <p:nvPr>
            <p:ph sz="quarter" idx="13"/>
          </p:nvPr>
        </p:nvSpPr>
        <p:spPr>
          <a:xfrm>
            <a:off x="79131" y="589086"/>
            <a:ext cx="12045461" cy="6180991"/>
          </a:xfrm>
        </p:spPr>
        <p:txBody>
          <a:bodyPr/>
          <a:lstStyle/>
          <a:p>
            <a:r>
              <a:rPr lang="en-IN" b="1" cap="none" dirty="0" smtClean="0"/>
              <a:t>The ridge regression </a:t>
            </a:r>
            <a:r>
              <a:rPr lang="en-IN" cap="none" dirty="0" smtClean="0"/>
              <a:t>is supervised regression technique. It is an estimation procedure to manage collinearity without removing variables from the regression model. In multiple linear regression, the </a:t>
            </a:r>
            <a:r>
              <a:rPr lang="en-IN" cap="none" dirty="0" err="1" smtClean="0"/>
              <a:t>multicollinearity</a:t>
            </a:r>
            <a:r>
              <a:rPr lang="en-IN" cap="none" dirty="0" smtClean="0"/>
              <a:t> is a common problem that leads least square estimation to be unbiased, and its variances are far from the correct value. Therefore, by adding a degree of bias to the regression model, ridge regression reduces the standard errors, and it shrinks the least square coefficients towards the origin of the parameter space.</a:t>
            </a:r>
            <a:endParaRPr lang="en-IN" b="1" cap="none" dirty="0"/>
          </a:p>
          <a:p>
            <a:pPr marL="0" indent="0">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08" y="2637692"/>
            <a:ext cx="5117123" cy="26464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6208" y="2637693"/>
            <a:ext cx="5477607" cy="2646486"/>
          </a:xfrm>
          <a:prstGeom prst="rect">
            <a:avLst/>
          </a:prstGeom>
        </p:spPr>
      </p:pic>
      <p:sp>
        <p:nvSpPr>
          <p:cNvPr id="6" name="Rectangle 5"/>
          <p:cNvSpPr/>
          <p:nvPr/>
        </p:nvSpPr>
        <p:spPr>
          <a:xfrm>
            <a:off x="334108" y="5386413"/>
            <a:ext cx="11183815"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Ridge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19.14%.</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3541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492368"/>
          </a:xfrm>
        </p:spPr>
        <p:txBody>
          <a:bodyPr>
            <a:normAutofit fontScale="90000"/>
          </a:bodyPr>
          <a:lstStyle/>
          <a:p>
            <a:r>
              <a:rPr lang="en-US" u="sng" smtClean="0"/>
              <a:t>Decision tree regressor</a:t>
            </a:r>
            <a:endParaRPr lang="en-IN" u="sng"/>
          </a:p>
        </p:txBody>
      </p:sp>
      <p:sp>
        <p:nvSpPr>
          <p:cNvPr id="3" name="Content Placeholder 2"/>
          <p:cNvSpPr>
            <a:spLocks noGrp="1"/>
          </p:cNvSpPr>
          <p:nvPr>
            <p:ph sz="quarter" idx="13"/>
          </p:nvPr>
        </p:nvSpPr>
        <p:spPr>
          <a:xfrm>
            <a:off x="114300" y="492370"/>
            <a:ext cx="11992708" cy="6295292"/>
          </a:xfrm>
        </p:spPr>
        <p:txBody>
          <a:bodyPr/>
          <a:lstStyle/>
          <a:p>
            <a:pPr fontAlgn="base"/>
            <a:r>
              <a:rPr lang="en-IN" b="1" cap="none" dirty="0" smtClean="0"/>
              <a:t>Decision tree </a:t>
            </a:r>
            <a:r>
              <a:rPr lang="en-IN" b="1" cap="none" dirty="0" err="1" smtClean="0"/>
              <a:t>regressor</a:t>
            </a:r>
            <a:r>
              <a:rPr lang="en-IN" cap="none" dirty="0" smtClean="0"/>
              <a:t> is a decision-making tool that uses a flowchart like tree structure. It observes features of an object and trains a model in the structure of a tree to predict data in the future to produce meaningful continuous output. </a:t>
            </a:r>
          </a:p>
          <a:p>
            <a:pPr marL="0" indent="0" fontAlgn="base">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18" y="1701789"/>
            <a:ext cx="5351313" cy="32394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1573823"/>
            <a:ext cx="5601482" cy="3367456"/>
          </a:xfrm>
          <a:prstGeom prst="rect">
            <a:avLst/>
          </a:prstGeom>
        </p:spPr>
      </p:pic>
      <p:sp>
        <p:nvSpPr>
          <p:cNvPr id="6" name="Rectangle 5"/>
          <p:cNvSpPr/>
          <p:nvPr/>
        </p:nvSpPr>
        <p:spPr>
          <a:xfrm>
            <a:off x="442818" y="5213408"/>
            <a:ext cx="11444382" cy="1341649"/>
          </a:xfrm>
          <a:prstGeom prst="rect">
            <a:avLst/>
          </a:prstGeom>
        </p:spPr>
        <p:txBody>
          <a:bodyPr wrap="square">
            <a:spAutoFit/>
          </a:bodyPr>
          <a:lstStyle/>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Decision Tree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19.14%.</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IN" dirty="0">
                <a:latin typeface="Calibri" panose="020F0502020204030204" pitchFamily="34" charset="0"/>
                <a:ea typeface="Times New Roman" panose="02020603050405020304" pitchFamily="18" charset="0"/>
              </a:rPr>
              <a:t>From the graph we can observe how our model is mapping. In the graph we can observe the straight line which is our actual dataset and dots are the predictions that the model has </a:t>
            </a:r>
            <a:r>
              <a:rPr lang="en-IN" dirty="0" smtClean="0">
                <a:latin typeface="Calibri" panose="020F0502020204030204" pitchFamily="34" charset="0"/>
                <a:ea typeface="Times New Roman" panose="02020603050405020304" pitchFamily="18" charset="0"/>
              </a:rPr>
              <a:t>given.</a:t>
            </a:r>
            <a:endParaRPr lang="en-IN" dirty="0"/>
          </a:p>
        </p:txBody>
      </p:sp>
    </p:spTree>
    <p:extLst>
      <p:ext uri="{BB962C8B-B14F-4D97-AF65-F5344CB8AC3E}">
        <p14:creationId xmlns:p14="http://schemas.microsoft.com/office/powerpoint/2010/main" val="3250400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09953"/>
          </a:xfrm>
        </p:spPr>
        <p:txBody>
          <a:bodyPr>
            <a:normAutofit fontScale="90000"/>
          </a:bodyPr>
          <a:lstStyle/>
          <a:p>
            <a:r>
              <a:rPr lang="en-US" u="sng" dirty="0" smtClean="0"/>
              <a:t>KNEIGHBORS REGRESSOR</a:t>
            </a:r>
            <a:endParaRPr lang="en-IN" u="sng" dirty="0"/>
          </a:p>
        </p:txBody>
      </p:sp>
      <p:sp>
        <p:nvSpPr>
          <p:cNvPr id="3" name="Content Placeholder 2"/>
          <p:cNvSpPr>
            <a:spLocks noGrp="1"/>
          </p:cNvSpPr>
          <p:nvPr>
            <p:ph sz="quarter" idx="13"/>
          </p:nvPr>
        </p:nvSpPr>
        <p:spPr>
          <a:xfrm>
            <a:off x="96715" y="439616"/>
            <a:ext cx="12001500" cy="6348046"/>
          </a:xfrm>
        </p:spPr>
        <p:txBody>
          <a:bodyPr/>
          <a:lstStyle/>
          <a:p>
            <a:r>
              <a:rPr lang="en-IN" b="1" cap="none" dirty="0" err="1" smtClean="0"/>
              <a:t>Kneighbors</a:t>
            </a:r>
            <a:r>
              <a:rPr lang="en-IN" b="1" cap="none" dirty="0" smtClean="0"/>
              <a:t> </a:t>
            </a:r>
            <a:r>
              <a:rPr lang="en-IN" b="1" cap="none" dirty="0" err="1" smtClean="0"/>
              <a:t>regressor</a:t>
            </a:r>
            <a:r>
              <a:rPr lang="en-IN" cap="none" dirty="0" smtClean="0"/>
              <a:t> is a supervised regression technique based on k-nearest </a:t>
            </a:r>
            <a:r>
              <a:rPr lang="en-IN" cap="none" dirty="0" err="1" smtClean="0"/>
              <a:t>neighbors</a:t>
            </a:r>
            <a:r>
              <a:rPr lang="en-IN" cap="none" dirty="0" smtClean="0"/>
              <a:t>. The target is predicted by local interpolation of the targets associated of the nearest </a:t>
            </a:r>
            <a:r>
              <a:rPr lang="en-IN" cap="none" dirty="0" err="1" smtClean="0"/>
              <a:t>neighbors</a:t>
            </a:r>
            <a:r>
              <a:rPr lang="en-IN" cap="none" dirty="0" smtClean="0"/>
              <a:t> in the training set.</a:t>
            </a:r>
          </a:p>
          <a:p>
            <a:pPr marL="0" indent="0">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65" y="1380391"/>
            <a:ext cx="5177670" cy="34817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165" y="1304959"/>
            <a:ext cx="5630061" cy="3632619"/>
          </a:xfrm>
          <a:prstGeom prst="rect">
            <a:avLst/>
          </a:prstGeom>
        </p:spPr>
      </p:pic>
      <p:sp>
        <p:nvSpPr>
          <p:cNvPr id="6" name="Rectangle 5"/>
          <p:cNvSpPr/>
          <p:nvPr/>
        </p:nvSpPr>
        <p:spPr>
          <a:xfrm>
            <a:off x="459165" y="5245736"/>
            <a:ext cx="11331320"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a:t>
            </a:r>
            <a:r>
              <a:rPr lang="en-IN" dirty="0" err="1">
                <a:latin typeface="Calibri" panose="020F0502020204030204" pitchFamily="34" charset="0"/>
                <a:ea typeface="Times New Roman" panose="02020603050405020304" pitchFamily="18" charset="0"/>
                <a:cs typeface="Calibri" panose="020F0502020204030204" pitchFamily="34" charset="0"/>
              </a:rPr>
              <a:t>KNeighbors</a:t>
            </a:r>
            <a:r>
              <a:rPr lang="en-IN" dirty="0">
                <a:latin typeface="Calibri" panose="020F0502020204030204" pitchFamily="34" charset="0"/>
                <a:ea typeface="Times New Roman" panose="02020603050405020304" pitchFamily="18" charset="0"/>
                <a:cs typeface="Calibri" panose="020F0502020204030204" pitchFamily="34" charset="0"/>
              </a:rPr>
              <a:t>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69.31</a:t>
            </a:r>
            <a:r>
              <a:rPr lang="en-IN" dirty="0" smtClean="0">
                <a:latin typeface="Calibri" panose="020F0502020204030204" pitchFamily="34" charset="0"/>
                <a:ea typeface="Times New Roman" panose="02020603050405020304" pitchFamily="18" charset="0"/>
                <a:cs typeface="Calibri" panose="020F0502020204030204" pitchFamily="34" charset="0"/>
              </a:rPr>
              <a:t>%.</a:t>
            </a:r>
            <a:endParaRPr lang="en-IN" sz="1400" dirty="0" smtClean="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0"/>
              </a:spcAft>
              <a:buFont typeface="Wingdings" panose="05000000000000000000" pitchFamily="2" charset="2"/>
              <a:buChar char=""/>
            </a:pPr>
            <a:r>
              <a:rPr lang="en-IN" dirty="0" smtClean="0">
                <a:latin typeface="Calibri" panose="020F0502020204030204" pitchFamily="34" charset="0"/>
                <a:ea typeface="Times New Roman" panose="02020603050405020304" pitchFamily="18" charset="0"/>
                <a:cs typeface="Calibri" panose="020F0502020204030204" pitchFamily="34" charset="0"/>
              </a:rPr>
              <a:t>From </a:t>
            </a:r>
            <a:r>
              <a:rPr lang="en-IN" dirty="0">
                <a:latin typeface="Calibri" panose="020F0502020204030204" pitchFamily="34" charset="0"/>
                <a:ea typeface="Times New Roman" panose="02020603050405020304" pitchFamily="18" charset="0"/>
                <a:cs typeface="Calibri" panose="020F0502020204030204" pitchFamily="34" charset="0"/>
              </a:rPr>
              <a:t>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2272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4301"/>
            <a:ext cx="10364451" cy="430822"/>
          </a:xfrm>
        </p:spPr>
        <p:txBody>
          <a:bodyPr>
            <a:normAutofit fontScale="90000"/>
          </a:bodyPr>
          <a:lstStyle/>
          <a:p>
            <a:r>
              <a:rPr lang="en-US" u="sng" dirty="0" smtClean="0"/>
              <a:t>SUPPORT VECTOR REGRESSOR</a:t>
            </a:r>
            <a:endParaRPr lang="en-IN" u="sng" dirty="0"/>
          </a:p>
        </p:txBody>
      </p:sp>
      <p:sp>
        <p:nvSpPr>
          <p:cNvPr id="3" name="Content Placeholder 2"/>
          <p:cNvSpPr>
            <a:spLocks noGrp="1"/>
          </p:cNvSpPr>
          <p:nvPr>
            <p:ph sz="quarter" idx="13"/>
          </p:nvPr>
        </p:nvSpPr>
        <p:spPr>
          <a:xfrm>
            <a:off x="87923" y="545124"/>
            <a:ext cx="11948746" cy="6242538"/>
          </a:xfrm>
        </p:spPr>
        <p:txBody>
          <a:bodyPr/>
          <a:lstStyle/>
          <a:p>
            <a:r>
              <a:rPr lang="en-IN" b="1" cap="none" dirty="0" smtClean="0"/>
              <a:t>Support-vector</a:t>
            </a:r>
            <a:r>
              <a:rPr lang="en-IN" cap="none" dirty="0" smtClean="0"/>
              <a:t> machine constructs a </a:t>
            </a:r>
            <a:r>
              <a:rPr lang="en-IN" cap="none" dirty="0" smtClean="0">
                <a:hlinkClick r:id="rId2" tooltip="Hyperplane"/>
              </a:rPr>
              <a:t>h</a:t>
            </a:r>
            <a:r>
              <a:rPr lang="en-IN" u="sng" cap="none" dirty="0" smtClean="0">
                <a:hlinkClick r:id="rId2" tooltip="Hyperplane"/>
              </a:rPr>
              <a:t>yperplane</a:t>
            </a:r>
            <a:r>
              <a:rPr lang="en-IN" cap="none" dirty="0" smtClean="0"/>
              <a:t> or set of hyperplanes in a </a:t>
            </a:r>
            <a:r>
              <a:rPr lang="en-IN" u="sng" cap="none" dirty="0" smtClean="0">
                <a:hlinkClick r:id="rId3" tooltip="High-dimensional space"/>
              </a:rPr>
              <a:t>high-</a:t>
            </a:r>
            <a:r>
              <a:rPr lang="en-IN" cap="none" dirty="0" smtClean="0"/>
              <a:t> or infinite-dimensional space, which can be used for </a:t>
            </a:r>
            <a:r>
              <a:rPr lang="en-IN" u="sng" cap="none" dirty="0" smtClean="0">
                <a:hlinkClick r:id="rId4" tooltip="Regression analysis"/>
              </a:rPr>
              <a:t>regression</a:t>
            </a:r>
            <a:r>
              <a:rPr lang="en-IN" cap="none" dirty="0" smtClean="0"/>
              <a:t>, classification or other tasks like outliers detection. Intuitively, a good separation is achieved by the hyperplane that has the largest distance to the nearest training-data point of any class (so-called functional margin), since in general the larger the margin, the lower the </a:t>
            </a:r>
            <a:r>
              <a:rPr lang="en-IN" u="sng" cap="none" dirty="0" smtClean="0">
                <a:hlinkClick r:id="rId5" tooltip="Generalization error"/>
              </a:rPr>
              <a:t>generalization error</a:t>
            </a:r>
            <a:r>
              <a:rPr lang="en-IN" cap="none" dirty="0" smtClean="0"/>
              <a:t> of the </a:t>
            </a:r>
            <a:r>
              <a:rPr lang="en-IN" cap="none" dirty="0" err="1" smtClean="0"/>
              <a:t>regressor</a:t>
            </a:r>
            <a:r>
              <a:rPr lang="en-IN" cap="none" dirty="0" smtClean="0"/>
              <a:t>.</a:t>
            </a:r>
          </a:p>
          <a:p>
            <a:pPr marL="0" indent="0">
              <a:buNone/>
            </a:pPr>
            <a:endParaRPr lang="en-IN" cap="none"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315" y="2412022"/>
            <a:ext cx="5002823" cy="3033347"/>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32586" y="2412022"/>
            <a:ext cx="4941276" cy="3034707"/>
          </a:xfrm>
          <a:prstGeom prst="rect">
            <a:avLst/>
          </a:prstGeom>
        </p:spPr>
      </p:pic>
      <p:sp>
        <p:nvSpPr>
          <p:cNvPr id="6" name="Rectangle 5"/>
          <p:cNvSpPr/>
          <p:nvPr/>
        </p:nvSpPr>
        <p:spPr>
          <a:xfrm>
            <a:off x="325315" y="5445369"/>
            <a:ext cx="10952911" cy="1277786"/>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Support Vector Regression model and checked for its evaluation metrics. The model is giving R2 score as 0.5658%.</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3652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01161"/>
          </a:xfrm>
        </p:spPr>
        <p:txBody>
          <a:bodyPr>
            <a:normAutofit fontScale="90000"/>
          </a:bodyPr>
          <a:lstStyle/>
          <a:p>
            <a:r>
              <a:rPr lang="en-US" u="sng" dirty="0" smtClean="0"/>
              <a:t>RANDOM FOREST REGRESSOR</a:t>
            </a:r>
            <a:endParaRPr lang="en-IN" u="sng" dirty="0"/>
          </a:p>
        </p:txBody>
      </p:sp>
      <p:sp>
        <p:nvSpPr>
          <p:cNvPr id="3" name="Content Placeholder 2"/>
          <p:cNvSpPr>
            <a:spLocks noGrp="1"/>
          </p:cNvSpPr>
          <p:nvPr>
            <p:ph sz="quarter" idx="13"/>
          </p:nvPr>
        </p:nvSpPr>
        <p:spPr>
          <a:xfrm>
            <a:off x="96716" y="501162"/>
            <a:ext cx="12001500" cy="6295292"/>
          </a:xfrm>
        </p:spPr>
        <p:txBody>
          <a:bodyPr/>
          <a:lstStyle/>
          <a:p>
            <a:r>
              <a:rPr lang="en-IN" b="1" cap="none" dirty="0" smtClean="0"/>
              <a:t>Random forest </a:t>
            </a:r>
            <a:r>
              <a:rPr lang="en-IN" b="1" cap="none" dirty="0" err="1" smtClean="0"/>
              <a:t>regressor</a:t>
            </a:r>
            <a:r>
              <a:rPr lang="en-IN" b="1" cap="none" dirty="0" smtClean="0"/>
              <a:t> </a:t>
            </a:r>
            <a:r>
              <a:rPr lang="en-IN" cap="none" dirty="0" smtClean="0"/>
              <a:t>is an ensemble technique capable of performing both regression and classification tasks with use of multiple decision trees and a technique called bootstrap aggregation. It improves the predictive accuracy and control over-fitting</a:t>
            </a:r>
            <a:r>
              <a:rPr lang="en-IN" dirty="0" smtClean="0"/>
              <a:t>.</a:t>
            </a:r>
            <a:r>
              <a:rPr lang="en-IN"/>
              <a:t> </a:t>
            </a:r>
            <a:endParaRPr lang="en-IN" smtClean="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09" y="1582614"/>
            <a:ext cx="4712676" cy="33234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178" y="1459523"/>
            <a:ext cx="5772956" cy="3446584"/>
          </a:xfrm>
          <a:prstGeom prst="rect">
            <a:avLst/>
          </a:prstGeom>
        </p:spPr>
      </p:pic>
      <p:sp>
        <p:nvSpPr>
          <p:cNvPr id="6" name="Rectangle 5"/>
          <p:cNvSpPr/>
          <p:nvPr/>
        </p:nvSpPr>
        <p:spPr>
          <a:xfrm>
            <a:off x="246185" y="5122644"/>
            <a:ext cx="11728938"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Random Forest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 evaluation metrics. The model is giving R2 score as 19.14%.</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3459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712176"/>
          </a:xfrm>
        </p:spPr>
        <p:txBody>
          <a:bodyPr/>
          <a:lstStyle/>
          <a:p>
            <a:r>
              <a:rPr lang="en-US" u="sng" dirty="0" smtClean="0"/>
              <a:t>Ada boost </a:t>
            </a:r>
            <a:r>
              <a:rPr lang="en-US" u="sng" dirty="0" err="1" smtClean="0"/>
              <a:t>regressor</a:t>
            </a:r>
            <a:endParaRPr lang="en-IN" u="sng" dirty="0"/>
          </a:p>
        </p:txBody>
      </p:sp>
      <p:sp>
        <p:nvSpPr>
          <p:cNvPr id="3" name="Content Placeholder 2"/>
          <p:cNvSpPr>
            <a:spLocks noGrp="1"/>
          </p:cNvSpPr>
          <p:nvPr>
            <p:ph sz="quarter" idx="13"/>
          </p:nvPr>
        </p:nvSpPr>
        <p:spPr>
          <a:xfrm>
            <a:off x="96715" y="712177"/>
            <a:ext cx="12019085" cy="6066691"/>
          </a:xfrm>
        </p:spPr>
        <p:txBody>
          <a:bodyPr/>
          <a:lstStyle/>
          <a:p>
            <a:r>
              <a:rPr lang="en-IN" cap="none" dirty="0" smtClean="0"/>
              <a:t>An </a:t>
            </a:r>
            <a:r>
              <a:rPr lang="en-IN" b="1" cap="none" dirty="0" err="1" smtClean="0"/>
              <a:t>adaboost</a:t>
            </a:r>
            <a:r>
              <a:rPr lang="en-IN" b="1" cap="none" dirty="0" smtClean="0"/>
              <a:t> </a:t>
            </a:r>
            <a:r>
              <a:rPr lang="en-IN" b="1" cap="none" dirty="0" err="1" smtClean="0"/>
              <a:t>regressor</a:t>
            </a:r>
            <a:r>
              <a:rPr lang="en-IN" cap="none" dirty="0" smtClean="0"/>
              <a:t> is a meta-estimator that begins by fitting a </a:t>
            </a:r>
            <a:r>
              <a:rPr lang="en-IN" cap="none" dirty="0" err="1" smtClean="0"/>
              <a:t>regressor</a:t>
            </a:r>
            <a:r>
              <a:rPr lang="en-IN" cap="none" dirty="0" smtClean="0"/>
              <a:t> on the original dataset and then fits additional copies of the </a:t>
            </a:r>
            <a:r>
              <a:rPr lang="en-IN" cap="none" dirty="0" err="1" smtClean="0"/>
              <a:t>regressor</a:t>
            </a:r>
            <a:r>
              <a:rPr lang="en-IN" cap="none" dirty="0" smtClean="0"/>
              <a:t> on the same dataset but where the weights of instances are adjusted according to the error of the current prediction.</a:t>
            </a:r>
          </a:p>
          <a:p>
            <a:pPr marL="0" indent="0">
              <a:buNone/>
            </a:pPr>
            <a:endParaRPr lang="en-IN" cap="none"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04" y="1965002"/>
            <a:ext cx="6160565" cy="33279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9203" y="1424353"/>
            <a:ext cx="5611008" cy="3868617"/>
          </a:xfrm>
          <a:prstGeom prst="rect">
            <a:avLst/>
          </a:prstGeom>
        </p:spPr>
      </p:pic>
      <p:sp>
        <p:nvSpPr>
          <p:cNvPr id="6" name="Rectangle 5"/>
          <p:cNvSpPr/>
          <p:nvPr/>
        </p:nvSpPr>
        <p:spPr>
          <a:xfrm>
            <a:off x="275404" y="5366253"/>
            <a:ext cx="11840396" cy="1277786"/>
          </a:xfrm>
          <a:prstGeom prst="rect">
            <a:avLst/>
          </a:prstGeom>
        </p:spPr>
        <p:txBody>
          <a:bodyPr wrap="square">
            <a:spAutoFit/>
          </a:bodyPr>
          <a:lstStyle/>
          <a:p>
            <a:pPr marL="342900" lvl="0" indent="-342900">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Ada Boost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66.30%.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IN" dirty="0">
                <a:latin typeface="Calibri" panose="020F0502020204030204" pitchFamily="34" charset="0"/>
                <a:ea typeface="Times New Roman" panose="02020603050405020304" pitchFamily="18"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8094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483576"/>
          </a:xfrm>
        </p:spPr>
        <p:txBody>
          <a:bodyPr>
            <a:normAutofit fontScale="90000"/>
          </a:bodyPr>
          <a:lstStyle/>
          <a:p>
            <a:r>
              <a:rPr lang="en-US" u="sng" dirty="0" smtClean="0"/>
              <a:t>Gradient boosting </a:t>
            </a:r>
            <a:r>
              <a:rPr lang="en-US" u="sng" dirty="0" err="1" smtClean="0"/>
              <a:t>regressor</a:t>
            </a:r>
            <a:endParaRPr lang="en-IN" u="sng" dirty="0"/>
          </a:p>
        </p:txBody>
      </p:sp>
      <p:sp>
        <p:nvSpPr>
          <p:cNvPr id="3" name="Content Placeholder 2"/>
          <p:cNvSpPr>
            <a:spLocks noGrp="1"/>
          </p:cNvSpPr>
          <p:nvPr>
            <p:ph sz="quarter" idx="13"/>
          </p:nvPr>
        </p:nvSpPr>
        <p:spPr>
          <a:xfrm>
            <a:off x="79131" y="483578"/>
            <a:ext cx="12019084" cy="6312876"/>
          </a:xfrm>
        </p:spPr>
        <p:txBody>
          <a:bodyPr/>
          <a:lstStyle/>
          <a:p>
            <a:r>
              <a:rPr lang="en-IN" b="1" cap="none" dirty="0" smtClean="0"/>
              <a:t>Gradient boosting </a:t>
            </a:r>
            <a:r>
              <a:rPr lang="en-IN" b="1" cap="none" dirty="0" err="1" smtClean="0"/>
              <a:t>regressor</a:t>
            </a:r>
            <a:r>
              <a:rPr lang="en-IN" cap="none" dirty="0" smtClean="0"/>
              <a:t> is also works for both numerical as well as categorical output variables. It produces a prediction model in the form of an ensemble of weak prediction models, typically decision trees. This model was chosen to account for non-linear relationships between the features &amp; predicted price, by splitting the data into 100 regions.</a:t>
            </a:r>
            <a:endParaRPr lang="en-IN" cap="none" dirty="0"/>
          </a:p>
          <a:p>
            <a:pPr marL="0" indent="0">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1" y="2069767"/>
            <a:ext cx="5275384" cy="32781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055" y="1916722"/>
            <a:ext cx="5801535" cy="3431157"/>
          </a:xfrm>
          <a:prstGeom prst="rect">
            <a:avLst/>
          </a:prstGeom>
        </p:spPr>
      </p:pic>
      <p:sp>
        <p:nvSpPr>
          <p:cNvPr id="6" name="Rectangle 5"/>
          <p:cNvSpPr/>
          <p:nvPr/>
        </p:nvSpPr>
        <p:spPr>
          <a:xfrm>
            <a:off x="342902" y="5439374"/>
            <a:ext cx="11553090" cy="1366849"/>
          </a:xfrm>
          <a:prstGeom prst="rect">
            <a:avLst/>
          </a:prstGeom>
        </p:spPr>
        <p:txBody>
          <a:bodyPr wrap="square">
            <a:spAutoFit/>
          </a:bodyPr>
          <a:lstStyle/>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Gradient Boosting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87.01</a:t>
            </a:r>
            <a:r>
              <a:rPr lang="en-IN" dirty="0" smtClean="0">
                <a:latin typeface="Calibri" panose="020F0502020204030204" pitchFamily="34" charset="0"/>
                <a:ea typeface="Times New Roman" panose="02020603050405020304" pitchFamily="18" charset="0"/>
                <a:cs typeface="Calibri" panose="020F0502020204030204" pitchFamily="34" charset="0"/>
              </a:rPr>
              <a:t>%.</a:t>
            </a:r>
            <a:endParaRPr lang="en-IN" sz="1400" dirty="0" smtClean="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smtClean="0">
                <a:latin typeface="Calibri" panose="020F0502020204030204" pitchFamily="34" charset="0"/>
                <a:ea typeface="Times New Roman" panose="02020603050405020304" pitchFamily="18" charset="0"/>
              </a:rPr>
              <a:t>From </a:t>
            </a:r>
            <a:r>
              <a:rPr lang="en-IN" dirty="0">
                <a:latin typeface="Calibri" panose="020F0502020204030204" pitchFamily="34" charset="0"/>
                <a:ea typeface="Times New Roman" panose="02020603050405020304" pitchFamily="18" charset="0"/>
              </a:rPr>
              <a:t>the graph we can observe how our model is mapping. In the graph we can observe the straight line which is our actual dataset and the dots are the predictions that our model has given</a:t>
            </a:r>
            <a:r>
              <a:rPr lang="en-IN" dirty="0">
                <a:solidFill>
                  <a:srgbClr val="000000"/>
                </a:solidFill>
                <a:latin typeface="Calibri" panose="020F050202020403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2736625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41837"/>
          </a:xfrm>
        </p:spPr>
        <p:txBody>
          <a:bodyPr/>
          <a:lstStyle/>
          <a:p>
            <a:r>
              <a:rPr lang="en-US" u="sng" dirty="0" smtClean="0"/>
              <a:t>Extreme gradient boosting (</a:t>
            </a:r>
            <a:r>
              <a:rPr lang="en-US" u="sng" dirty="0" err="1" smtClean="0"/>
              <a:t>xgb</a:t>
            </a:r>
            <a:r>
              <a:rPr lang="en-US" u="sng" dirty="0" smtClean="0"/>
              <a:t>) </a:t>
            </a:r>
            <a:r>
              <a:rPr lang="en-US" u="sng" dirty="0" err="1" smtClean="0"/>
              <a:t>regressor</a:t>
            </a:r>
            <a:endParaRPr lang="en-IN" u="sng" dirty="0"/>
          </a:p>
        </p:txBody>
      </p:sp>
      <p:sp>
        <p:nvSpPr>
          <p:cNvPr id="3" name="Content Placeholder 2"/>
          <p:cNvSpPr>
            <a:spLocks noGrp="1"/>
          </p:cNvSpPr>
          <p:nvPr>
            <p:ph sz="quarter" idx="13"/>
          </p:nvPr>
        </p:nvSpPr>
        <p:spPr>
          <a:xfrm>
            <a:off x="70338" y="571500"/>
            <a:ext cx="12045462" cy="6198577"/>
          </a:xfrm>
        </p:spPr>
        <p:txBody>
          <a:bodyPr/>
          <a:lstStyle/>
          <a:p>
            <a:r>
              <a:rPr lang="en-IN" b="1" cap="none" dirty="0" smtClean="0"/>
              <a:t>XGB </a:t>
            </a:r>
            <a:r>
              <a:rPr lang="en-IN" b="1" cap="none" dirty="0" err="1" smtClean="0"/>
              <a:t>regressor</a:t>
            </a:r>
            <a:r>
              <a:rPr lang="en-IN" cap="none" dirty="0" smtClean="0"/>
              <a:t> is a popular supervised machine learning model and it is an implementation of gradient boosting trees algorithm. It is best known to provide better solutions than other machine learning algorithms.</a:t>
            </a:r>
            <a:endParaRPr lang="en-IN" cap="none" dirty="0"/>
          </a:p>
          <a:p>
            <a:pPr marL="0" indent="0">
              <a:buNone/>
            </a:pPr>
            <a:endParaRPr lang="en-IN" cap="non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78" y="1336432"/>
            <a:ext cx="5363307" cy="416755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581" y="1336432"/>
            <a:ext cx="5611008" cy="4167554"/>
          </a:xfrm>
          <a:prstGeom prst="rect">
            <a:avLst/>
          </a:prstGeom>
        </p:spPr>
      </p:pic>
      <p:sp>
        <p:nvSpPr>
          <p:cNvPr id="8" name="Rectangle 7"/>
          <p:cNvSpPr/>
          <p:nvPr/>
        </p:nvSpPr>
        <p:spPr>
          <a:xfrm>
            <a:off x="254979" y="5664497"/>
            <a:ext cx="11438790"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XGB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85.62%.</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799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738553"/>
          </a:xfrm>
        </p:spPr>
        <p:txBody>
          <a:bodyPr/>
          <a:lstStyle/>
          <a:p>
            <a:r>
              <a:rPr lang="en-US" u="sng" dirty="0" smtClean="0"/>
              <a:t>Introduction</a:t>
            </a:r>
            <a:endParaRPr lang="en-IN" u="sng" dirty="0"/>
          </a:p>
        </p:txBody>
      </p:sp>
      <p:pic>
        <p:nvPicPr>
          <p:cNvPr id="4" name="Content Placeholder 3">
            <a:extLst>
              <a:ext uri="{FF2B5EF4-FFF2-40B4-BE49-F238E27FC236}">
                <a16:creationId xmlns:a16="http://schemas.microsoft.com/office/drawing/2014/main" xmlns="" id="{517356FE-F352-4175-8459-3B82F1855114}"/>
              </a:ext>
            </a:extLst>
          </p:cNvPr>
          <p:cNvPicPr>
            <a:picLocks noGrp="1" noChangeAspect="1"/>
          </p:cNvPicPr>
          <p:nvPr>
            <p:ph sz="quarter" idx="13"/>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7153275" y="645379"/>
            <a:ext cx="5038725" cy="2762250"/>
          </a:xfrm>
          <a:prstGeom prst="rect">
            <a:avLst/>
          </a:prstGeom>
        </p:spPr>
      </p:pic>
      <p:sp>
        <p:nvSpPr>
          <p:cNvPr id="5" name="Rectangle 4"/>
          <p:cNvSpPr/>
          <p:nvPr/>
        </p:nvSpPr>
        <p:spPr>
          <a:xfrm>
            <a:off x="773098" y="888023"/>
            <a:ext cx="7025679" cy="6031010"/>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r>
              <a:rPr lang="en-IN" dirty="0" smtClean="0">
                <a:latin typeface="Century" panose="02040604050505020304" pitchFamily="18" charset="0"/>
                <a:ea typeface="Calibri" panose="020F0502020204030204" pitchFamily="34" charset="0"/>
                <a:cs typeface="Times New Roman" panose="02020603050405020304" pitchFamily="18" charset="0"/>
              </a:rPr>
              <a:t>.</a:t>
            </a:r>
          </a:p>
          <a:p>
            <a:pPr marL="285750" indent="-285750" algn="just">
              <a:lnSpc>
                <a:spcPct val="107000"/>
              </a:lnSpc>
              <a:spcAft>
                <a:spcPts val="800"/>
              </a:spcAft>
              <a:buFont typeface="Wingdings" panose="05000000000000000000" pitchFamily="2" charset="2"/>
              <a:buChar char="ü"/>
              <a:tabLst>
                <a:tab pos="822960" algn="l"/>
              </a:tabLst>
            </a:pPr>
            <a:r>
              <a:rPr lang="en-IN" dirty="0">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tabLst>
                <a:tab pos="822960" algn="l"/>
              </a:tabLst>
            </a:pPr>
            <a:endParaRPr lang="en-IN"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3955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97876"/>
          </a:xfrm>
        </p:spPr>
        <p:txBody>
          <a:bodyPr/>
          <a:lstStyle/>
          <a:p>
            <a:r>
              <a:rPr lang="en-US" u="sng" dirty="0" smtClean="0"/>
              <a:t>STOCHASTIC GRADIENT DESCENT (SGD) REGRESSOR</a:t>
            </a:r>
            <a:endParaRPr lang="en-IN" u="sng" dirty="0"/>
          </a:p>
        </p:txBody>
      </p:sp>
      <p:sp>
        <p:nvSpPr>
          <p:cNvPr id="3" name="Content Placeholder 2"/>
          <p:cNvSpPr>
            <a:spLocks noGrp="1"/>
          </p:cNvSpPr>
          <p:nvPr>
            <p:ph sz="quarter" idx="13"/>
          </p:nvPr>
        </p:nvSpPr>
        <p:spPr>
          <a:xfrm>
            <a:off x="0" y="518745"/>
            <a:ext cx="12027877" cy="6189785"/>
          </a:xfrm>
        </p:spPr>
        <p:txBody>
          <a:bodyPr/>
          <a:lstStyle/>
          <a:p>
            <a:pPr fontAlgn="t"/>
            <a:r>
              <a:rPr lang="en-IN" cap="none" dirty="0" smtClean="0"/>
              <a:t>The </a:t>
            </a:r>
            <a:r>
              <a:rPr lang="en-IN" b="1" cap="none" dirty="0" err="1" smtClean="0">
                <a:hlinkClick r:id="rId2" tooltip="sklearn.linear_model.SGDRegressor"/>
              </a:rPr>
              <a:t>sgdregressor</a:t>
            </a:r>
            <a:r>
              <a:rPr lang="en-IN" cap="none" dirty="0" smtClean="0"/>
              <a:t> implements a plain stochastic gradient descent learning routine which supports different loss functions and penalties to fit linear regression models. </a:t>
            </a:r>
            <a:r>
              <a:rPr lang="en-IN" cap="none" dirty="0" err="1" smtClean="0">
                <a:hlinkClick r:id="rId2" tooltip="sklearn.linear_model.SGDRegressor"/>
              </a:rPr>
              <a:t>Sgdregressor</a:t>
            </a:r>
            <a:r>
              <a:rPr lang="en-IN" cap="none" dirty="0" smtClean="0"/>
              <a:t> is well suited for regression problems with a large number of training samples.</a:t>
            </a:r>
          </a:p>
          <a:p>
            <a:pPr marL="0" indent="0" fontAlgn="t">
              <a:buNone/>
            </a:pPr>
            <a:endParaRPr lang="en-IN" cap="non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47" y="1820008"/>
            <a:ext cx="5495192" cy="372793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1955" y="1723294"/>
            <a:ext cx="5706271" cy="3851030"/>
          </a:xfrm>
          <a:prstGeom prst="rect">
            <a:avLst/>
          </a:prstGeom>
        </p:spPr>
      </p:pic>
      <p:sp>
        <p:nvSpPr>
          <p:cNvPr id="6" name="Rectangle 5"/>
          <p:cNvSpPr/>
          <p:nvPr/>
        </p:nvSpPr>
        <p:spPr>
          <a:xfrm>
            <a:off x="175847" y="5627078"/>
            <a:ext cx="11271738"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a:t>
            </a:r>
            <a:r>
              <a:rPr lang="en-IN" dirty="0" err="1">
                <a:latin typeface="Calibri" panose="020F0502020204030204" pitchFamily="34" charset="0"/>
                <a:ea typeface="Times New Roman" panose="02020603050405020304" pitchFamily="18" charset="0"/>
                <a:cs typeface="Calibri" panose="020F0502020204030204" pitchFamily="34" charset="0"/>
              </a:rPr>
              <a:t>SGDRegressor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19.10%.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1580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79132"/>
            <a:ext cx="10364451" cy="571500"/>
          </a:xfrm>
        </p:spPr>
        <p:txBody>
          <a:bodyPr>
            <a:normAutofit fontScale="90000"/>
          </a:bodyPr>
          <a:lstStyle/>
          <a:p>
            <a:r>
              <a:rPr lang="en-US" u="sng" smtClean="0"/>
              <a:t>SAVING THE SELECTED MODEL</a:t>
            </a:r>
            <a:endParaRPr lang="en-IN" u="sng"/>
          </a:p>
        </p:txBody>
      </p:sp>
      <p:sp>
        <p:nvSpPr>
          <p:cNvPr id="3" name="Content Placeholder 2"/>
          <p:cNvSpPr>
            <a:spLocks noGrp="1"/>
          </p:cNvSpPr>
          <p:nvPr>
            <p:ph sz="quarter" idx="13"/>
          </p:nvPr>
        </p:nvSpPr>
        <p:spPr>
          <a:xfrm>
            <a:off x="272561" y="589085"/>
            <a:ext cx="11816861" cy="6189783"/>
          </a:xfrm>
        </p:spPr>
        <p:txBody>
          <a:bodyPr/>
          <a:lstStyle/>
          <a:p>
            <a:r>
              <a:rPr lang="en-IN" b="1" dirty="0"/>
              <a:t>Model Selection:</a:t>
            </a:r>
            <a:r>
              <a:rPr lang="en-IN" dirty="0"/>
              <a:t>   </a:t>
            </a:r>
          </a:p>
          <a:p>
            <a:pPr marL="0" indent="0">
              <a:buNone/>
            </a:pPr>
            <a:r>
              <a:rPr lang="en-IN" cap="none" dirty="0" smtClean="0"/>
              <a:t>From the above created models, we can conclude that “gradient boosting </a:t>
            </a:r>
            <a:r>
              <a:rPr lang="en-IN" cap="none" dirty="0" err="1" smtClean="0"/>
              <a:t>regressor</a:t>
            </a:r>
            <a:r>
              <a:rPr lang="en-IN" cap="none" dirty="0" smtClean="0"/>
              <a:t>” as the best fitting model as it is giving high R2 score and low MAE, MSE and RMSE values.</a:t>
            </a:r>
          </a:p>
          <a:p>
            <a:r>
              <a:rPr lang="en-US" b="1" cap="none" dirty="0" smtClean="0"/>
              <a:t>MODEL SAVING:</a:t>
            </a:r>
          </a:p>
          <a:p>
            <a:pPr marL="0" indent="0">
              <a:buNone/>
            </a:pPr>
            <a:endParaRPr lang="en-IN" b="1" cap="none" dirty="0" smtClean="0"/>
          </a:p>
          <a:p>
            <a:endParaRPr lang="en-US" dirty="0" smtClean="0"/>
          </a:p>
          <a:p>
            <a:endParaRPr lang="en-US" dirty="0"/>
          </a:p>
          <a:p>
            <a:r>
              <a:rPr lang="en-US" b="1" dirty="0" smtClean="0"/>
              <a:t>PREDICTION FROM SAVED MODEL:</a:t>
            </a:r>
          </a:p>
          <a:p>
            <a:pPr marL="0" indent="0">
              <a:buNone/>
            </a:pP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2540179"/>
            <a:ext cx="6752492" cy="10998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7885" y="3815862"/>
            <a:ext cx="7611537" cy="2963006"/>
          </a:xfrm>
          <a:prstGeom prst="rect">
            <a:avLst/>
          </a:prstGeom>
        </p:spPr>
      </p:pic>
    </p:spTree>
    <p:extLst>
      <p:ext uri="{BB962C8B-B14F-4D97-AF65-F5344CB8AC3E}">
        <p14:creationId xmlns:p14="http://schemas.microsoft.com/office/powerpoint/2010/main" val="866373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18745"/>
          </a:xfrm>
        </p:spPr>
        <p:txBody>
          <a:bodyPr>
            <a:normAutofit fontScale="90000"/>
          </a:bodyPr>
          <a:lstStyle/>
          <a:p>
            <a:r>
              <a:rPr lang="en-US" u="sng" smtClean="0"/>
              <a:t>CONCLUSION</a:t>
            </a:r>
            <a:endParaRPr lang="en-IN" u="sng"/>
          </a:p>
        </p:txBody>
      </p:sp>
      <p:sp>
        <p:nvSpPr>
          <p:cNvPr id="3" name="Content Placeholder 2"/>
          <p:cNvSpPr>
            <a:spLocks noGrp="1"/>
          </p:cNvSpPr>
          <p:nvPr>
            <p:ph sz="quarter" idx="13"/>
          </p:nvPr>
        </p:nvSpPr>
        <p:spPr>
          <a:xfrm>
            <a:off x="87923" y="518746"/>
            <a:ext cx="11975123" cy="6233746"/>
          </a:xfrm>
        </p:spPr>
        <p:txBody>
          <a:bodyPr>
            <a:normAutofit fontScale="85000" lnSpcReduction="20000"/>
          </a:bodyPr>
          <a:lstStyle/>
          <a:p>
            <a:pPr marL="285750" indent="-285750" algn="just">
              <a:buFont typeface="Wingdings" panose="05000000000000000000" pitchFamily="2" charset="2"/>
              <a:buChar char="Ø"/>
            </a:pPr>
            <a:r>
              <a:rPr lang="en-US" cap="none" dirty="0" smtClean="0">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cap="none" dirty="0" smtClean="0">
                <a:latin typeface="Century" panose="02040604050505020304" pitchFamily="18" charset="0"/>
              </a:rPr>
              <a:t>First we collected the flights data from websites like</a:t>
            </a:r>
            <a:r>
              <a:rPr lang="en-US" cap="none" dirty="0">
                <a:latin typeface="Century" panose="02040604050505020304" pitchFamily="18" charset="0"/>
              </a:rPr>
              <a:t> </a:t>
            </a:r>
            <a:r>
              <a:rPr lang="en-US" cap="none" dirty="0" smtClean="0">
                <a:latin typeface="Century" panose="02040604050505020304" pitchFamily="18" charset="0"/>
                <a:hlinkClick r:id="rId2"/>
              </a:rPr>
              <a:t>www.yatra.com</a:t>
            </a:r>
            <a:r>
              <a:rPr lang="en-US" cap="none" dirty="0" smtClean="0">
                <a:latin typeface="Century" panose="02040604050505020304" pitchFamily="18" charset="0"/>
              </a:rPr>
              <a:t>, </a:t>
            </a:r>
            <a:r>
              <a:rPr lang="en-US" cap="none" dirty="0" smtClean="0">
                <a:latin typeface="Century" panose="02040604050505020304" pitchFamily="18" charset="0"/>
                <a:hlinkClick r:id="rId3"/>
              </a:rPr>
              <a:t>www.makemytrip.com</a:t>
            </a:r>
            <a:r>
              <a:rPr lang="en-US" cap="none" dirty="0" smtClean="0">
                <a:latin typeface="Century" panose="02040604050505020304" pitchFamily="18" charset="0"/>
              </a:rPr>
              <a:t>, </a:t>
            </a:r>
            <a:r>
              <a:rPr lang="en-US" cap="none" dirty="0" smtClean="0">
                <a:latin typeface="Century" panose="02040604050505020304" pitchFamily="18" charset="0"/>
                <a:hlinkClick r:id="rId4"/>
              </a:rPr>
              <a:t>www.tripodeal.com</a:t>
            </a:r>
            <a:r>
              <a:rPr lang="en-US" cap="none" dirty="0" smtClean="0">
                <a:latin typeface="Century" panose="02040604050505020304" pitchFamily="18" charset="0"/>
              </a:rPr>
              <a:t>, </a:t>
            </a:r>
            <a:r>
              <a:rPr lang="en-US" cap="none" dirty="0" smtClean="0">
                <a:latin typeface="Century" panose="02040604050505020304" pitchFamily="18" charset="0"/>
                <a:hlinkClick r:id="rId5"/>
              </a:rPr>
              <a:t>www.vimaansafar.com</a:t>
            </a:r>
            <a:r>
              <a:rPr lang="en-US" cap="none" dirty="0" smtClean="0">
                <a:latin typeface="Century" panose="02040604050505020304" pitchFamily="18" charset="0"/>
              </a:rPr>
              <a:t>  and it was done by using web scraping. The framework used for web scraping was selenium, which has an advantage of automating our process of collecting data. We collected almost 1712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cap="none" dirty="0" smtClean="0">
                <a:solidFill>
                  <a:srgbClr val="000000"/>
                </a:solidFill>
                <a:latin typeface="Century" panose="02040604050505020304" pitchFamily="18" charset="0"/>
              </a:rPr>
              <a:t>Then we loaded the dataset and have done data cleaning, </a:t>
            </a:r>
            <a:r>
              <a:rPr lang="en-US" cap="none" dirty="0" err="1" smtClean="0">
                <a:solidFill>
                  <a:srgbClr val="000000"/>
                </a:solidFill>
                <a:latin typeface="Century" panose="02040604050505020304" pitchFamily="18" charset="0"/>
              </a:rPr>
              <a:t>eda</a:t>
            </a:r>
            <a:r>
              <a:rPr lang="en-US" cap="none" dirty="0" smtClean="0">
                <a:solidFill>
                  <a:srgbClr val="000000"/>
                </a:solidFill>
                <a:latin typeface="Century" panose="02040604050505020304" pitchFamily="18" charset="0"/>
              </a:rPr>
              <a:t> process and pre-processing techniques like checking outliers, skewness, correlation, scaling data etc. And got better insights from data visualization.</a:t>
            </a:r>
          </a:p>
          <a:p>
            <a:pPr marL="285750" indent="-285750" algn="just">
              <a:buFont typeface="Wingdings" panose="05000000000000000000" pitchFamily="2" charset="2"/>
              <a:buChar char="Ø"/>
            </a:pPr>
            <a:r>
              <a:rPr lang="en-US" cap="none" dirty="0" smtClean="0">
                <a:solidFill>
                  <a:srgbClr val="000000"/>
                </a:solidFill>
                <a:latin typeface="Century" panose="02040604050505020304" pitchFamily="18" charset="0"/>
              </a:rPr>
              <a:t>From the visualizations we got to know that flight ticket prices change during morning and evening time of the day. </a:t>
            </a:r>
            <a:r>
              <a:rPr lang="en-US" cap="none" dirty="0" smtClean="0">
                <a:latin typeface="Century" panose="02040604050505020304" pitchFamily="18" charset="0"/>
              </a:rPr>
              <a:t>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cap="none" dirty="0" err="1" smtClean="0">
                <a:latin typeface="Century" panose="02040604050505020304" pitchFamily="18" charset="0"/>
              </a:rPr>
              <a:t>spicejet</a:t>
            </a:r>
            <a:r>
              <a:rPr lang="en-US" cap="none" dirty="0" smtClean="0">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cap="none" dirty="0" smtClean="0">
                <a:solidFill>
                  <a:srgbClr val="000000"/>
                </a:solidFill>
                <a:latin typeface="Century" panose="02040604050505020304" pitchFamily="18" charset="0"/>
              </a:rPr>
              <a:t>After separating our train and test data, we started running different ml regression algorithms to find out the best performing model on the basis of different metrics like r2 score </a:t>
            </a:r>
            <a:r>
              <a:rPr lang="en-US" cap="none" dirty="0" err="1" smtClean="0">
                <a:solidFill>
                  <a:srgbClr val="000000"/>
                </a:solidFill>
                <a:latin typeface="Century" panose="02040604050505020304" pitchFamily="18" charset="0"/>
              </a:rPr>
              <a:t>mae</a:t>
            </a:r>
            <a:r>
              <a:rPr lang="en-US" cap="none" dirty="0" smtClean="0">
                <a:solidFill>
                  <a:srgbClr val="000000"/>
                </a:solidFill>
                <a:latin typeface="Century" panose="02040604050505020304" pitchFamily="18" charset="0"/>
              </a:rPr>
              <a:t>, </a:t>
            </a:r>
            <a:r>
              <a:rPr lang="en-US" cap="none" dirty="0" err="1" smtClean="0">
                <a:solidFill>
                  <a:srgbClr val="000000"/>
                </a:solidFill>
                <a:latin typeface="Century" panose="02040604050505020304" pitchFamily="18" charset="0"/>
              </a:rPr>
              <a:t>mse</a:t>
            </a:r>
            <a:r>
              <a:rPr lang="en-US" cap="none" dirty="0" smtClean="0">
                <a:solidFill>
                  <a:srgbClr val="000000"/>
                </a:solidFill>
                <a:latin typeface="Century" panose="02040604050505020304" pitchFamily="18" charset="0"/>
              </a:rPr>
              <a:t>, </a:t>
            </a:r>
            <a:r>
              <a:rPr lang="en-US" cap="none" dirty="0" err="1" smtClean="0">
                <a:solidFill>
                  <a:srgbClr val="000000"/>
                </a:solidFill>
                <a:latin typeface="Century" panose="02040604050505020304" pitchFamily="18" charset="0"/>
              </a:rPr>
              <a:t>rmse</a:t>
            </a:r>
            <a:r>
              <a:rPr lang="en-US" cap="none" dirty="0" smtClean="0">
                <a:solidFill>
                  <a:srgbClr val="000000"/>
                </a:solidFill>
                <a:latin typeface="Century" panose="02040604050505020304" pitchFamily="18" charset="0"/>
              </a:rPr>
              <a:t>. We got Gradient Boosting </a:t>
            </a:r>
            <a:r>
              <a:rPr lang="en-US" cap="none" dirty="0" err="1" smtClean="0">
                <a:solidFill>
                  <a:srgbClr val="000000"/>
                </a:solidFill>
                <a:latin typeface="Century" panose="02040604050505020304" pitchFamily="18" charset="0"/>
              </a:rPr>
              <a:t>regressor</a:t>
            </a:r>
            <a:r>
              <a:rPr lang="en-US" cap="none" dirty="0" smtClean="0">
                <a:solidFill>
                  <a:srgbClr val="000000"/>
                </a:solidFill>
                <a:latin typeface="Century" panose="02040604050505020304" pitchFamily="18" charset="0"/>
              </a:rPr>
              <a:t> as the best model among all the models. </a:t>
            </a:r>
            <a:endParaRPr lang="en-IN" cap="none" dirty="0"/>
          </a:p>
        </p:txBody>
      </p:sp>
    </p:spTree>
    <p:extLst>
      <p:ext uri="{BB962C8B-B14F-4D97-AF65-F5344CB8AC3E}">
        <p14:creationId xmlns:p14="http://schemas.microsoft.com/office/powerpoint/2010/main" val="1912063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808" y="905608"/>
            <a:ext cx="7192107" cy="4572000"/>
          </a:xfrm>
          <a:prstGeom prst="rect">
            <a:avLst/>
          </a:prstGeom>
        </p:spPr>
      </p:pic>
    </p:spTree>
    <p:extLst>
      <p:ext uri="{BB962C8B-B14F-4D97-AF65-F5344CB8AC3E}">
        <p14:creationId xmlns:p14="http://schemas.microsoft.com/office/powerpoint/2010/main" val="2312473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33045"/>
          </a:xfrm>
        </p:spPr>
        <p:txBody>
          <a:bodyPr/>
          <a:lstStyle/>
          <a:p>
            <a:r>
              <a:rPr lang="en-US" u="sng" dirty="0" smtClean="0"/>
              <a:t>Problem Statement</a:t>
            </a:r>
            <a:endParaRPr lang="en-IN" u="sng" dirty="0"/>
          </a:p>
        </p:txBody>
      </p:sp>
      <p:sp>
        <p:nvSpPr>
          <p:cNvPr id="3" name="Content Placeholder 2"/>
          <p:cNvSpPr>
            <a:spLocks noGrp="1"/>
          </p:cNvSpPr>
          <p:nvPr>
            <p:ph sz="quarter" idx="13"/>
          </p:nvPr>
        </p:nvSpPr>
        <p:spPr>
          <a:xfrm>
            <a:off x="913773" y="712178"/>
            <a:ext cx="10612941" cy="5785337"/>
          </a:xfrm>
        </p:spPr>
        <p:txBody>
          <a:bodyPr>
            <a:normAutofit/>
          </a:bodyPr>
          <a:lstStyle/>
          <a:p>
            <a:pPr algn="just">
              <a:spcBef>
                <a:spcPts val="1200"/>
              </a:spcBef>
            </a:pPr>
            <a:r>
              <a:rPr lang="en-IN" cap="none" dirty="0" smtClean="0">
                <a:latin typeface="Century" panose="02040604050505020304" pitchFamily="18" charset="0"/>
                <a:ea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cap="none" dirty="0" smtClean="0">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cap="none" dirty="0" smtClean="0">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p>
          <a:p>
            <a:pPr algn="just">
              <a:lnSpc>
                <a:spcPct val="107000"/>
              </a:lnSpc>
              <a:spcBef>
                <a:spcPts val="1200"/>
              </a:spcBef>
              <a:spcAft>
                <a:spcPts val="800"/>
              </a:spcAft>
            </a:pPr>
            <a:r>
              <a:rPr lang="en-IN" sz="2800" b="1" cap="none" dirty="0" smtClean="0">
                <a:latin typeface="Century" panose="02040604050505020304" pitchFamily="18" charset="0"/>
                <a:ea typeface="Calibri" panose="020F0502020204030204" pitchFamily="34" charset="0"/>
                <a:cs typeface="Calibri" panose="020F0502020204030204" pitchFamily="34" charset="0"/>
              </a:rPr>
              <a:t>Business goal: </a:t>
            </a:r>
            <a:r>
              <a:rPr lang="en-IN" cap="none" spc="-5" dirty="0" smtClean="0">
                <a:solidFill>
                  <a:srgbClr val="292929"/>
                </a:solidFill>
                <a:latin typeface="Century" panose="02040604050505020304" pitchFamily="18" charset="0"/>
                <a:ea typeface="Calibri" panose="020F0502020204030204" pitchFamily="34" charset="0"/>
              </a:rPr>
              <a:t>the main aim of this project is to predict the price of flight tickets based on various features. </a:t>
            </a:r>
            <a:r>
              <a:rPr lang="en-IN" cap="none" dirty="0" smtClean="0">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Then using this information, build a system that can help buyers whether to buy a ticket or no</a:t>
            </a:r>
            <a:r>
              <a:rPr lang="en-IN" cap="none" spc="-5" dirty="0" smtClean="0">
                <a:solidFill>
                  <a:srgbClr val="000000"/>
                </a:solidFill>
                <a:latin typeface="Century" panose="02040604050505020304" pitchFamily="18" charset="0"/>
                <a:ea typeface="Calibri" panose="020F0502020204030204" pitchFamily="34" charset="0"/>
              </a:rPr>
              <a:t>t. </a:t>
            </a:r>
            <a:r>
              <a:rPr lang="en-IN" cap="none" dirty="0" smtClean="0">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p>
          <a:p>
            <a:pPr algn="just">
              <a:lnSpc>
                <a:spcPct val="107000"/>
              </a:lnSpc>
              <a:spcAft>
                <a:spcPts val="800"/>
              </a:spcAft>
            </a:pPr>
            <a:endParaRPr lang="en-US" cap="none" dirty="0"/>
          </a:p>
        </p:txBody>
      </p:sp>
    </p:spTree>
    <p:extLst>
      <p:ext uri="{BB962C8B-B14F-4D97-AF65-F5344CB8AC3E}">
        <p14:creationId xmlns:p14="http://schemas.microsoft.com/office/powerpoint/2010/main" val="424554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59422"/>
          </a:xfrm>
        </p:spPr>
        <p:txBody>
          <a:bodyPr/>
          <a:lstStyle/>
          <a:p>
            <a:r>
              <a:rPr lang="en-US" u="sng" dirty="0" smtClean="0"/>
              <a:t>Problem Understanding</a:t>
            </a:r>
            <a:endParaRPr lang="en-IN" u="sng" dirty="0"/>
          </a:p>
        </p:txBody>
      </p:sp>
      <p:sp>
        <p:nvSpPr>
          <p:cNvPr id="3" name="Content Placeholder 2"/>
          <p:cNvSpPr>
            <a:spLocks noGrp="1"/>
          </p:cNvSpPr>
          <p:nvPr>
            <p:ph sz="quarter" idx="13"/>
          </p:nvPr>
        </p:nvSpPr>
        <p:spPr>
          <a:xfrm>
            <a:off x="562708" y="1063870"/>
            <a:ext cx="10785231" cy="5131776"/>
          </a:xfrm>
        </p:spPr>
        <p:txBody>
          <a:bodyPr/>
          <a:lstStyle/>
          <a:p>
            <a:r>
              <a:rPr lang="en-US" cap="none" dirty="0" smtClean="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p>
          <a:p>
            <a:r>
              <a:rPr lang="en-IN" cap="none" dirty="0" smtClean="0">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r>
              <a:rPr lang="en-IN" dirty="0" smtClean="0">
                <a:latin typeface="Century" panose="02040604050505020304" pitchFamily="18" charset="0"/>
                <a:ea typeface="Calibri" panose="020F0502020204030204" pitchFamily="34" charset="0"/>
                <a:cs typeface="Times New Roman" panose="02020603050405020304" pitchFamily="18" charset="0"/>
              </a:rPr>
              <a:t>.</a:t>
            </a:r>
            <a:endParaRPr lang="en-IN" dirty="0"/>
          </a:p>
          <a:p>
            <a:endParaRPr lang="en-IN" cap="none" dirty="0"/>
          </a:p>
        </p:txBody>
      </p:sp>
    </p:spTree>
    <p:extLst>
      <p:ext uri="{BB962C8B-B14F-4D97-AF65-F5344CB8AC3E}">
        <p14:creationId xmlns:p14="http://schemas.microsoft.com/office/powerpoint/2010/main" val="163740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80291"/>
          </a:xfrm>
        </p:spPr>
        <p:txBody>
          <a:bodyPr>
            <a:normAutofit fontScale="90000"/>
          </a:bodyPr>
          <a:lstStyle/>
          <a:p>
            <a:r>
              <a:rPr lang="en-US" u="sng" dirty="0" smtClean="0"/>
              <a:t>Benefits of flight price prediction</a:t>
            </a:r>
            <a:endParaRPr lang="en-IN" u="sng" dirty="0"/>
          </a:p>
        </p:txBody>
      </p:sp>
      <p:sp>
        <p:nvSpPr>
          <p:cNvPr id="3" name="Content Placeholder 2"/>
          <p:cNvSpPr>
            <a:spLocks noGrp="1"/>
          </p:cNvSpPr>
          <p:nvPr>
            <p:ph sz="quarter" idx="13"/>
          </p:nvPr>
        </p:nvSpPr>
        <p:spPr>
          <a:xfrm>
            <a:off x="913774" y="861646"/>
            <a:ext cx="10363826" cy="5926016"/>
          </a:xfrm>
        </p:spPr>
        <p:txBody>
          <a:bodyPr>
            <a:normAutofit lnSpcReduction="10000"/>
          </a:bodyPr>
          <a:lstStyle/>
          <a:p>
            <a:pPr algn="just" fontAlgn="t"/>
            <a:r>
              <a:rPr lang="en-US" cap="none" dirty="0" smtClean="0">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Predicting flight prices helps an individuals to know and understand the future price of the flight tickets.</a:t>
            </a:r>
          </a:p>
          <a:p>
            <a:pPr algn="just" fontAlgn="t"/>
            <a:r>
              <a:rPr lang="en-US" cap="none" dirty="0" smtClean="0">
                <a:latin typeface="Century" panose="02040604050505020304" pitchFamily="18" charset="0"/>
              </a:rPr>
              <a:t>There are two main use cases of flight price prediction in the travel industry. </a:t>
            </a:r>
            <a:r>
              <a:rPr lang="en-US" cap="none" dirty="0" err="1" smtClean="0">
                <a:latin typeface="Century" panose="02040604050505020304" pitchFamily="18" charset="0"/>
              </a:rPr>
              <a:t>Otas</a:t>
            </a:r>
            <a:r>
              <a:rPr lang="en-US" cap="none" dirty="0" smtClean="0">
                <a:latin typeface="Century" panose="02040604050505020304" pitchFamily="18" charset="0"/>
              </a:rPr>
              <a:t> and other travel platforms integrate this feature to attract more visitors looking for the best rates. Airlines employ the technology to forecast rates of competitors and adjust their pricing strategies</a:t>
            </a:r>
            <a:r>
              <a:rPr lang="en-US" dirty="0">
                <a:latin typeface="Century" panose="02040604050505020304" pitchFamily="18" charset="0"/>
              </a:rPr>
              <a:t> </a:t>
            </a:r>
            <a:r>
              <a:rPr lang="en-US" cap="none" dirty="0">
                <a:latin typeface="Century" panose="02040604050505020304" pitchFamily="18" charset="0"/>
              </a:rPr>
              <a:t>a</a:t>
            </a:r>
            <a:r>
              <a:rPr lang="en-US" cap="none" dirty="0" smtClean="0">
                <a:latin typeface="Century" panose="02040604050505020304" pitchFamily="18" charset="0"/>
              </a:rPr>
              <a:t>ccordingly</a:t>
            </a:r>
            <a:r>
              <a:rPr lang="en-US" dirty="0" smtClean="0">
                <a:latin typeface="Century" panose="02040604050505020304" pitchFamily="18" charset="0"/>
              </a:rPr>
              <a:t>.</a:t>
            </a:r>
          </a:p>
          <a:p>
            <a:pPr algn="just" fontAlgn="t"/>
            <a:r>
              <a:rPr lang="en-US" cap="none" dirty="0" smtClean="0">
                <a:solidFill>
                  <a:srgbClr val="000000"/>
                </a:solidFill>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cap="none" dirty="0" smtClean="0">
              <a:latin typeface="Century" panose="02040604050505020304" pitchFamily="18" charset="0"/>
            </a:endParaRPr>
          </a:p>
          <a:p>
            <a:pPr algn="just" fontAlgn="t"/>
            <a:endParaRPr lang="en-US" dirty="0" smtClean="0">
              <a:latin typeface="Century" panose="02040604050505020304" pitchFamily="18" charset="0"/>
            </a:endParaRPr>
          </a:p>
          <a:p>
            <a:pPr algn="just" fontAlgn="t"/>
            <a:endParaRPr lang="en-US" dirty="0">
              <a:latin typeface="Century" panose="02040604050505020304" pitchFamily="18" charset="0"/>
            </a:endParaRPr>
          </a:p>
        </p:txBody>
      </p:sp>
    </p:spTree>
    <p:extLst>
      <p:ext uri="{BB962C8B-B14F-4D97-AF65-F5344CB8AC3E}">
        <p14:creationId xmlns:p14="http://schemas.microsoft.com/office/powerpoint/2010/main" val="29290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720968"/>
          </a:xfrm>
        </p:spPr>
        <p:txBody>
          <a:bodyPr/>
          <a:lstStyle/>
          <a:p>
            <a:r>
              <a:rPr lang="en-US" u="sng" dirty="0" smtClean="0"/>
              <a:t>data analysis and model building flowchart</a:t>
            </a:r>
            <a:endParaRPr lang="en-IN" u="sng" dirty="0"/>
          </a:p>
        </p:txBody>
      </p:sp>
      <p:pic>
        <p:nvPicPr>
          <p:cNvPr id="8" name="Content Placeholder 7"/>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44363" y="720725"/>
            <a:ext cx="10103274" cy="5926138"/>
          </a:xfrm>
        </p:spPr>
      </p:pic>
    </p:spTree>
    <p:extLst>
      <p:ext uri="{BB962C8B-B14F-4D97-AF65-F5344CB8AC3E}">
        <p14:creationId xmlns:p14="http://schemas.microsoft.com/office/powerpoint/2010/main" val="338674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89084"/>
          </a:xfrm>
        </p:spPr>
        <p:txBody>
          <a:bodyPr/>
          <a:lstStyle/>
          <a:p>
            <a:r>
              <a:rPr lang="en-US" u="sng" dirty="0" smtClean="0"/>
              <a:t>Exploratory Data analysis (</a:t>
            </a:r>
            <a:r>
              <a:rPr lang="en-US" u="sng" dirty="0" err="1" smtClean="0"/>
              <a:t>eda</a:t>
            </a:r>
            <a:r>
              <a:rPr lang="en-US" u="sng" dirty="0" smtClean="0"/>
              <a:t>) steps</a:t>
            </a:r>
            <a:endParaRPr lang="en-IN" u="sng" dirty="0"/>
          </a:p>
        </p:txBody>
      </p:sp>
      <p:sp>
        <p:nvSpPr>
          <p:cNvPr id="3" name="Content Placeholder 2"/>
          <p:cNvSpPr>
            <a:spLocks noGrp="1"/>
          </p:cNvSpPr>
          <p:nvPr>
            <p:ph sz="quarter" idx="13"/>
          </p:nvPr>
        </p:nvSpPr>
        <p:spPr>
          <a:xfrm>
            <a:off x="211015" y="852854"/>
            <a:ext cx="11799277" cy="5750168"/>
          </a:xfrm>
        </p:spPr>
        <p:txBody>
          <a:bodyPr>
            <a:normAutofit fontScale="70000" lnSpcReduction="20000"/>
          </a:bodyPr>
          <a:lstStyle/>
          <a:p>
            <a:pPr marL="285750" indent="-285750" algn="just">
              <a:buFont typeface="Wingdings" panose="05000000000000000000" pitchFamily="2" charset="2"/>
              <a:buChar char="Ø"/>
            </a:pPr>
            <a:r>
              <a:rPr lang="en-US" cap="none" dirty="0" smtClean="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cap="none" dirty="0" smtClean="0">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data types etc.</a:t>
            </a: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cap="none" dirty="0" err="1"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departure_time</a:t>
            </a: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 and “</a:t>
            </a:r>
            <a:r>
              <a:rPr lang="en-IN" cap="none" dirty="0" err="1"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time_of_arrival</a:t>
            </a: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 from object data type into </a:t>
            </a:r>
            <a:r>
              <a:rPr lang="en-IN" cap="none" dirty="0" err="1"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datetime</a:t>
            </a: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 data types.</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cap="none" dirty="0" smtClean="0">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cap="none" dirty="0" smtClean="0">
                <a:latin typeface="Century" panose="02040604050505020304" pitchFamily="18" charset="0"/>
                <a:ea typeface="Calibri" panose="020F0502020204030204" pitchFamily="34" charset="0"/>
              </a:rPr>
              <a:t>as they had some irrelevant values and replaced them with empty spaces.</a:t>
            </a:r>
            <a:endParaRPr lang="en-IN" cap="none" dirty="0" smtClean="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cap="none" dirty="0" err="1" smtClean="0">
                <a:solidFill>
                  <a:srgbClr val="000000"/>
                </a:solidFill>
                <a:latin typeface="Century" panose="02040604050505020304" pitchFamily="18" charset="0"/>
                <a:ea typeface="Calibri" panose="020F0502020204030204" pitchFamily="34" charset="0"/>
              </a:rPr>
              <a:t>time.</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Extracted</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departure_hour</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deparutre_min</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and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arrival_hour</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arrival_min</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columns from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departure_time</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and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time_of_arrival</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meal_availability</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number_of_stops</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column.</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cap="none" dirty="0" smtClean="0">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cap="none" dirty="0" smtClean="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cap="none" dirty="0" smtClean="0">
                <a:latin typeface="Century" panose="02040604050505020304" pitchFamily="18" charset="0"/>
                <a:cs typeface="Times New Roman" panose="02020603050405020304" pitchFamily="18" charset="0"/>
              </a:rPr>
              <a:t>Performed univariate, bivariate and multivariate analysis. </a:t>
            </a:r>
            <a:r>
              <a:rPr lang="en-IN" cap="none" dirty="0" smtClean="0">
                <a:latin typeface="Century" panose="02040604050505020304" pitchFamily="18" charset="0"/>
                <a:ea typeface="Calibri" panose="020F0502020204030204" pitchFamily="34" charset="0"/>
              </a:rPr>
              <a:t>Visualized each feature using </a:t>
            </a:r>
            <a:r>
              <a:rPr lang="en-IN" cap="none" dirty="0" err="1" smtClean="0">
                <a:latin typeface="Century" panose="02040604050505020304" pitchFamily="18" charset="0"/>
                <a:ea typeface="Calibri" panose="020F0502020204030204" pitchFamily="34" charset="0"/>
              </a:rPr>
              <a:t>seaborn</a:t>
            </a:r>
            <a:r>
              <a:rPr lang="en-IN" cap="none" dirty="0" smtClean="0">
                <a:latin typeface="Century" panose="02040604050505020304" pitchFamily="18" charset="0"/>
                <a:ea typeface="Calibri" panose="020F0502020204030204" pitchFamily="34" charset="0"/>
              </a:rPr>
              <a:t> and </a:t>
            </a:r>
            <a:r>
              <a:rPr lang="en-IN" cap="none" dirty="0" err="1" smtClean="0">
                <a:latin typeface="Century" panose="02040604050505020304" pitchFamily="18" charset="0"/>
                <a:ea typeface="Calibri" panose="020F0502020204030204" pitchFamily="34" charset="0"/>
              </a:rPr>
              <a:t>matplotlib</a:t>
            </a:r>
            <a:r>
              <a:rPr lang="en-IN" cap="none" dirty="0" smtClean="0">
                <a:latin typeface="Century" panose="02040604050505020304" pitchFamily="18" charset="0"/>
                <a:ea typeface="Calibri" panose="020F0502020204030204" pitchFamily="34" charset="0"/>
              </a:rPr>
              <a:t> libraries by plotting several categorical and numerical plots like pie plot, count plot, bar plot, </a:t>
            </a:r>
            <a:r>
              <a:rPr lang="en-IN" cap="none" dirty="0" err="1" smtClean="0">
                <a:latin typeface="Century" panose="02040604050505020304" pitchFamily="18" charset="0"/>
                <a:ea typeface="Calibri" panose="020F0502020204030204" pitchFamily="34" charset="0"/>
              </a:rPr>
              <a:t>reg</a:t>
            </a:r>
            <a:r>
              <a:rPr lang="en-IN" cap="none" dirty="0" smtClean="0">
                <a:latin typeface="Century" panose="02040604050505020304" pitchFamily="18" charset="0"/>
                <a:ea typeface="Calibri" panose="020F0502020204030204" pitchFamily="34" charset="0"/>
              </a:rPr>
              <a:t> plot, strip plot, line plot, box plot, </a:t>
            </a:r>
            <a:r>
              <a:rPr lang="en-IN" cap="none" dirty="0" err="1" smtClean="0">
                <a:latin typeface="Century" panose="02040604050505020304" pitchFamily="18" charset="0"/>
                <a:ea typeface="Calibri" panose="020F0502020204030204" pitchFamily="34" charset="0"/>
              </a:rPr>
              <a:t>boxen</a:t>
            </a:r>
            <a:r>
              <a:rPr lang="en-IN" cap="none" dirty="0" smtClean="0">
                <a:latin typeface="Century" panose="02040604050505020304" pitchFamily="18" charset="0"/>
                <a:ea typeface="Calibri" panose="020F0502020204030204" pitchFamily="34" charset="0"/>
              </a:rPr>
              <a:t> plot, distribution plot, and pair plot.</a:t>
            </a: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Times New Roman" panose="02020603050405020304" pitchFamily="18" charset="0"/>
              </a:rPr>
              <a:t>Identified outliers using box plots and checked skewness and removed skewness in duration column using </a:t>
            </a:r>
            <a:r>
              <a:rPr lang="en-IN" cap="none" dirty="0" err="1" smtClean="0">
                <a:solidFill>
                  <a:srgbClr val="000000"/>
                </a:solidFill>
                <a:latin typeface="Century" panose="02040604050505020304" pitchFamily="18" charset="0"/>
                <a:ea typeface="Times New Roman" panose="02020603050405020304" pitchFamily="18" charset="0"/>
              </a:rPr>
              <a:t>sqrt</a:t>
            </a:r>
            <a:r>
              <a:rPr lang="en-IN" cap="none" dirty="0" smtClean="0">
                <a:solidFill>
                  <a:srgbClr val="000000"/>
                </a:solidFill>
                <a:latin typeface="Century" panose="02040604050505020304" pitchFamily="18" charset="0"/>
                <a:ea typeface="Times New Roman" panose="02020603050405020304" pitchFamily="18" charset="0"/>
              </a:rPr>
              <a:t> method.</a:t>
            </a: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Used </a:t>
            </a:r>
            <a:r>
              <a:rPr lang="en-IN" cap="none" dirty="0" err="1"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pearson’s</a:t>
            </a:r>
            <a:r>
              <a:rPr lang="en-IN" cap="none" dirty="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 correlation coefficient to check the correlation between label and features. With the help of </a:t>
            </a:r>
            <a:r>
              <a:rPr lang="en-IN" cap="none" dirty="0" err="1"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heatmap</a:t>
            </a: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 and correlation bar graph was able to understand the feature vs label relativity and insights on </a:t>
            </a:r>
            <a:r>
              <a:rPr lang="en-IN" cap="none" dirty="0" err="1"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multicollinearity</a:t>
            </a: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 amongst the feature columns.</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cap="none" dirty="0" smtClean="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cap="none" dirty="0" smtClean="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cap="none"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81295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931984"/>
          </a:xfrm>
        </p:spPr>
        <p:txBody>
          <a:bodyPr>
            <a:normAutofit fontScale="90000"/>
          </a:bodyPr>
          <a:lstStyle/>
          <a:p>
            <a:r>
              <a:rPr lang="en-US" u="sng" dirty="0">
                <a:latin typeface="Bookman Old Style" panose="02050604050505020204" pitchFamily="18" charset="0"/>
              </a:rPr>
              <a:t>Visualization :Univariate Analysis for Numerical Variables</a:t>
            </a:r>
            <a:endParaRPr lang="en-IN" u="sng" dirty="0">
              <a:latin typeface="Bookman Old Style" panose="02050604050505020204" pitchFamily="18" charset="0"/>
            </a:endParaRPr>
          </a:p>
        </p:txBody>
      </p:sp>
      <p:sp>
        <p:nvSpPr>
          <p:cNvPr id="3" name="Content Placeholder 2"/>
          <p:cNvSpPr>
            <a:spLocks noGrp="1"/>
          </p:cNvSpPr>
          <p:nvPr>
            <p:ph sz="quarter" idx="13"/>
          </p:nvPr>
        </p:nvSpPr>
        <p:spPr>
          <a:xfrm>
            <a:off x="202224" y="931985"/>
            <a:ext cx="6673361" cy="5820507"/>
          </a:xfrm>
        </p:spPr>
        <p:txBody>
          <a:bodyPr/>
          <a:lstStyle/>
          <a:p>
            <a:pPr lvl="0">
              <a:lnSpc>
                <a:spcPct val="107000"/>
              </a:lnSpc>
            </a:pPr>
            <a:r>
              <a:rPr lang="en-IN" cap="none" dirty="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algn="just"/>
            <a:r>
              <a:rPr lang="en-US" cap="none" dirty="0" smtClean="0">
                <a:latin typeface="Century" panose="02040604050505020304" pitchFamily="18" charset="0"/>
              </a:rPr>
              <a:t>From the distribution plot we can observe the columns are somewhat distributed normally as they have no proper bell shape curve.</a:t>
            </a:r>
          </a:p>
          <a:p>
            <a:pPr algn="just"/>
            <a:r>
              <a:rPr lang="en-US" cap="none" dirty="0" smtClean="0">
                <a:latin typeface="Century" panose="02040604050505020304" pitchFamily="18" charset="0"/>
              </a:rPr>
              <a:t>The columns like "duration“ and "price" are skewed to right as the mean value in these columns are much greater than the median(50%).</a:t>
            </a:r>
          </a:p>
          <a:p>
            <a:pPr algn="just"/>
            <a:r>
              <a:rPr lang="en-US" cap="none" dirty="0" smtClean="0">
                <a:latin typeface="Century" panose="02040604050505020304" pitchFamily="18" charset="0"/>
              </a:rPr>
              <a:t>Also the data in the column arrival hour skewed to left since the mean values is less than the median.</a:t>
            </a:r>
          </a:p>
          <a:p>
            <a:pPr algn="just"/>
            <a:r>
              <a:rPr lang="en-US" cap="none" dirty="0" smtClean="0">
                <a:latin typeface="Century" panose="02040604050505020304" pitchFamily="18" charset="0"/>
              </a:rPr>
              <a:t>Since there is presence of skewness in the data, we need to remove skewness in the numerical columns to overcome with any kind of data biasness</a:t>
            </a:r>
            <a:r>
              <a:rPr lang="en-US" dirty="0" smtClean="0">
                <a:latin typeface="Century" panose="02040604050505020304" pitchFamily="18" charset="0"/>
              </a:rPr>
              <a:t>.</a:t>
            </a:r>
            <a:endParaRPr lang="en-US" dirty="0">
              <a:latin typeface="Century" panose="020406040505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130" y="718758"/>
            <a:ext cx="5125916" cy="5673249"/>
          </a:xfrm>
          <a:prstGeom prst="rect">
            <a:avLst/>
          </a:prstGeom>
        </p:spPr>
      </p:pic>
    </p:spTree>
    <p:extLst>
      <p:ext uri="{BB962C8B-B14F-4D97-AF65-F5344CB8AC3E}">
        <p14:creationId xmlns:p14="http://schemas.microsoft.com/office/powerpoint/2010/main" val="269572329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190</TotalTime>
  <Words>3371</Words>
  <Application>Microsoft Office PowerPoint</Application>
  <PresentationFormat>Custom</PresentationFormat>
  <Paragraphs>163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Droplet</vt:lpstr>
      <vt:lpstr>FLIGHT PRICE PREDICTION</vt:lpstr>
      <vt:lpstr>Contents</vt:lpstr>
      <vt:lpstr>Introduction</vt:lpstr>
      <vt:lpstr>Problem Statement</vt:lpstr>
      <vt:lpstr>Problem Understanding</vt:lpstr>
      <vt:lpstr>Benefits of flight price prediction</vt:lpstr>
      <vt:lpstr>data analysis and model building flowchart</vt:lpstr>
      <vt:lpstr>Exploratory Data analysis (eda) steps</vt:lpstr>
      <vt:lpstr>Visualization :Univariate Analysis for Numerical Variables</vt:lpstr>
      <vt:lpstr>Univariate Analysis: Visualizing Counts of Categorical Variables</vt:lpstr>
      <vt:lpstr>Bivariate Analysis: Visualizing Categorical Variables vs Price </vt:lpstr>
      <vt:lpstr>Bivariate Analysis: Visualizing Categorical Variables vs Price</vt:lpstr>
      <vt:lpstr>Bivariate Analysis: Visualizing Numerical Variables vs Price</vt:lpstr>
      <vt:lpstr>Bivariate Analysis: Visualizing Numerical Variables vs Price</vt:lpstr>
      <vt:lpstr>Bivariate Analysis</vt:lpstr>
      <vt:lpstr>Correlation Between Features and Label</vt:lpstr>
      <vt:lpstr>Data analysis steps</vt:lpstr>
      <vt:lpstr>ASSUMPTIONS</vt:lpstr>
      <vt:lpstr>MODEL BUILDING</vt:lpstr>
      <vt:lpstr>LINEAR REGRESSION</vt:lpstr>
      <vt:lpstr>Lasso regressor</vt:lpstr>
      <vt:lpstr>RIDGE REGRESSOR</vt:lpstr>
      <vt:lpstr>Decision tree regressor</vt:lpstr>
      <vt:lpstr>KNEIGHBORS REGRESSOR</vt:lpstr>
      <vt:lpstr>SUPPORT VECTOR REGRESSOR</vt:lpstr>
      <vt:lpstr>RANDOM FOREST REGRESSOR</vt:lpstr>
      <vt:lpstr>Ada boost regressor</vt:lpstr>
      <vt:lpstr>Gradient boosting regressor</vt:lpstr>
      <vt:lpstr>Extreme gradient boosting (xgb) regressor</vt:lpstr>
      <vt:lpstr>STOCHASTIC GRADIENT DESCENT (SGD) REGRESSOR</vt:lpstr>
      <vt:lpstr>SAVING THE SELECTED MODEL</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Ashika Yasmeen</dc:creator>
  <cp:lastModifiedBy>pc</cp:lastModifiedBy>
  <cp:revision>18</cp:revision>
  <dcterms:created xsi:type="dcterms:W3CDTF">2022-02-05T13:12:07Z</dcterms:created>
  <dcterms:modified xsi:type="dcterms:W3CDTF">2022-02-05T17:46:44Z</dcterms:modified>
</cp:coreProperties>
</file>