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720BE-539B-4122-8136-B36B5297C243}" v="564" dt="2021-11-25T14:28:24.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1" d="100"/>
          <a:sy n="81" d="100"/>
        </p:scale>
        <p:origin x="-9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11/25/2021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6851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917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772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234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240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724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2247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9836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610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47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11/25/2021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512643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11/25/2021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6723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E8DBE92-2331-4285-8226-D398190D3E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66261" y="1067403"/>
            <a:ext cx="5632140" cy="3595852"/>
          </a:xfrm>
        </p:spPr>
        <p:txBody>
          <a:bodyPr anchor="ctr">
            <a:normAutofit/>
          </a:bodyPr>
          <a:lstStyle/>
          <a:p>
            <a:r>
              <a:rPr lang="en-GB" sz="7200" dirty="0">
                <a:cs typeface="Calibri Light"/>
              </a:rPr>
              <a:t>MICRO-CREDIT DEFAULTER PROJECT</a:t>
            </a:r>
            <a:endParaRPr lang="en-GB" sz="7200" dirty="0"/>
          </a:p>
        </p:txBody>
      </p:sp>
      <p:sp>
        <p:nvSpPr>
          <p:cNvPr id="10" name="Rectangle 9">
            <a:extLst>
              <a:ext uri="{FF2B5EF4-FFF2-40B4-BE49-F238E27FC236}">
                <a16:creationId xmlns:a16="http://schemas.microsoft.com/office/drawing/2014/main" xmlns="" id="{AD6F6937-3B5A-4391-9F37-58A571B362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0590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77490" y="1067403"/>
            <a:ext cx="2759857" cy="4723194"/>
          </a:xfrm>
        </p:spPr>
        <p:txBody>
          <a:bodyPr anchor="ctr">
            <a:normAutofit/>
          </a:bodyPr>
          <a:lstStyle/>
          <a:p>
            <a:endParaRPr lang="en-GB" sz="2400">
              <a:solidFill>
                <a:srgbClr val="FFFFFF"/>
              </a:solidFill>
            </a:endParaRPr>
          </a:p>
        </p:txBody>
      </p:sp>
      <p:sp>
        <p:nvSpPr>
          <p:cNvPr id="12" name="Rectangle 11">
            <a:extLst>
              <a:ext uri="{FF2B5EF4-FFF2-40B4-BE49-F238E27FC236}">
                <a16:creationId xmlns:a16="http://schemas.microsoft.com/office/drawing/2014/main" xmlns="" id="{C962AC3C-FEB4-4C6A-8CA6-D570CD009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4346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xmlns="" id="{B5411156-B0BC-46E3-A66C-5A44F77D1657}"/>
              </a:ext>
            </a:extLst>
          </p:cNvPr>
          <p:cNvPicPr>
            <a:picLocks noChangeAspect="1"/>
          </p:cNvPicPr>
          <p:nvPr/>
        </p:nvPicPr>
        <p:blipFill>
          <a:blip r:embed="rId2"/>
          <a:stretch>
            <a:fillRect/>
          </a:stretch>
        </p:blipFill>
        <p:spPr>
          <a:xfrm>
            <a:off x="914400" y="1813012"/>
            <a:ext cx="2743200" cy="2000250"/>
          </a:xfrm>
          <a:prstGeom prst="rect">
            <a:avLst/>
          </a:prstGeom>
        </p:spPr>
      </p:pic>
      <p:sp>
        <p:nvSpPr>
          <p:cNvPr id="6" name="TextBox 5">
            <a:extLst>
              <a:ext uri="{FF2B5EF4-FFF2-40B4-BE49-F238E27FC236}">
                <a16:creationId xmlns:a16="http://schemas.microsoft.com/office/drawing/2014/main" xmlns="" id="{89045792-52CC-440E-BF3F-3837621FFCB1}"/>
              </a:ext>
            </a:extLst>
          </p:cNvPr>
          <p:cNvSpPr txBox="1"/>
          <p:nvPr/>
        </p:nvSpPr>
        <p:spPr>
          <a:xfrm>
            <a:off x="9011302" y="5514453"/>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cs typeface="Calibri Light"/>
              </a:rPr>
              <a:t>Presented by:</a:t>
            </a:r>
          </a:p>
          <a:p>
            <a:r>
              <a:rPr lang="en-GB" sz="2000" b="1" smtClean="0">
                <a:cs typeface="Calibri Light"/>
              </a:rPr>
              <a:t>MD ASIF ANSAR</a:t>
            </a:r>
            <a:endParaRPr lang="en-GB" sz="2000" b="1"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32E6F0-3D93-4888-95BB-B47C33506BFA}"/>
              </a:ext>
            </a:extLst>
          </p:cNvPr>
          <p:cNvSpPr>
            <a:spLocks noGrp="1"/>
          </p:cNvSpPr>
          <p:nvPr>
            <p:ph type="title"/>
          </p:nvPr>
        </p:nvSpPr>
        <p:spPr/>
        <p:txBody>
          <a:bodyPr/>
          <a:lstStyle/>
          <a:p>
            <a:pPr algn="ctr"/>
            <a:r>
              <a:rPr lang="en-GB" dirty="0">
                <a:solidFill>
                  <a:schemeClr val="tx1"/>
                </a:solidFill>
                <a:cs typeface="Calibri Light"/>
              </a:rPr>
              <a:t>Conclusion</a:t>
            </a:r>
            <a:endParaRPr lang="en-GB">
              <a:solidFill>
                <a:schemeClr val="tx1"/>
              </a:solidFill>
              <a:cs typeface="Calibri Light"/>
            </a:endParaRPr>
          </a:p>
        </p:txBody>
      </p:sp>
      <p:sp>
        <p:nvSpPr>
          <p:cNvPr id="3" name="Content Placeholder 2">
            <a:extLst>
              <a:ext uri="{FF2B5EF4-FFF2-40B4-BE49-F238E27FC236}">
                <a16:creationId xmlns:a16="http://schemas.microsoft.com/office/drawing/2014/main" xmlns="" id="{D27FDE53-C0E6-4641-BA07-A084A3EA3AB3}"/>
              </a:ext>
            </a:extLst>
          </p:cNvPr>
          <p:cNvSpPr>
            <a:spLocks noGrp="1"/>
          </p:cNvSpPr>
          <p:nvPr>
            <p:ph idx="1"/>
          </p:nvPr>
        </p:nvSpPr>
        <p:spPr>
          <a:xfrm>
            <a:off x="666218" y="2846748"/>
            <a:ext cx="10764163" cy="2931117"/>
          </a:xfrm>
        </p:spPr>
        <p:txBody>
          <a:bodyPr vert="horz" lIns="91440" tIns="45720" rIns="91440" bIns="45720" rtlCol="0" anchor="t">
            <a:normAutofit/>
          </a:bodyPr>
          <a:lstStyle/>
          <a:p>
            <a:pPr>
              <a:buFont typeface="Wingdings" pitchFamily="34" charset="0"/>
              <a:buChar char="Ø"/>
            </a:pPr>
            <a:r>
              <a:rPr lang="en-GB" sz="2800" dirty="0">
                <a:cs typeface="Calibri Light"/>
              </a:rPr>
              <a:t>This research was conducted to predict the micro credit loan defaulter from the given dataset.</a:t>
            </a:r>
          </a:p>
          <a:p>
            <a:pPr>
              <a:buFont typeface="Wingdings" pitchFamily="34" charset="0"/>
              <a:buChar char="Ø"/>
            </a:pPr>
            <a:r>
              <a:rPr lang="en-GB" sz="2800" dirty="0">
                <a:cs typeface="Calibri Light"/>
              </a:rPr>
              <a:t>Random Forest gave the best model with 95% prediction accuracy.</a:t>
            </a:r>
          </a:p>
        </p:txBody>
      </p:sp>
    </p:spTree>
    <p:extLst>
      <p:ext uri="{BB962C8B-B14F-4D97-AF65-F5344CB8AC3E}">
        <p14:creationId xmlns:p14="http://schemas.microsoft.com/office/powerpoint/2010/main" val="368195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D0E43-6266-4E52-9189-0588F6DDB337}"/>
              </a:ext>
            </a:extLst>
          </p:cNvPr>
          <p:cNvSpPr>
            <a:spLocks noGrp="1"/>
          </p:cNvSpPr>
          <p:nvPr>
            <p:ph type="title"/>
          </p:nvPr>
        </p:nvSpPr>
        <p:spPr>
          <a:xfrm>
            <a:off x="678100" y="92438"/>
            <a:ext cx="10751899" cy="1094526"/>
          </a:xfrm>
        </p:spPr>
        <p:txBody>
          <a:bodyPr/>
          <a:lstStyle/>
          <a:p>
            <a:pPr algn="ctr"/>
            <a:r>
              <a:rPr lang="en-GB" dirty="0">
                <a:solidFill>
                  <a:schemeClr val="tx1"/>
                </a:solidFill>
                <a:cs typeface="Calibri Light"/>
              </a:rPr>
              <a:t>Problem Statement</a:t>
            </a:r>
            <a:endParaRPr lang="en-GB" dirty="0">
              <a:solidFill>
                <a:schemeClr val="tx1"/>
              </a:solidFill>
            </a:endParaRPr>
          </a:p>
        </p:txBody>
      </p:sp>
      <p:sp>
        <p:nvSpPr>
          <p:cNvPr id="3" name="Content Placeholder 2">
            <a:extLst>
              <a:ext uri="{FF2B5EF4-FFF2-40B4-BE49-F238E27FC236}">
                <a16:creationId xmlns:a16="http://schemas.microsoft.com/office/drawing/2014/main" xmlns="" id="{DB15C02A-006B-448C-A97C-9134AFC2688B}"/>
              </a:ext>
            </a:extLst>
          </p:cNvPr>
          <p:cNvSpPr>
            <a:spLocks noGrp="1"/>
          </p:cNvSpPr>
          <p:nvPr>
            <p:ph idx="1"/>
          </p:nvPr>
        </p:nvSpPr>
        <p:spPr>
          <a:xfrm>
            <a:off x="676656" y="1030475"/>
            <a:ext cx="10753725" cy="5728595"/>
          </a:xfrm>
        </p:spPr>
        <p:txBody>
          <a:bodyPr vert="horz" lIns="91440" tIns="45720" rIns="91440" bIns="45720" rtlCol="0" anchor="t">
            <a:normAutofit/>
          </a:bodyPr>
          <a:lstStyle/>
          <a:p>
            <a:pPr>
              <a:buFont typeface="Wingdings" pitchFamily="34" charset="0"/>
              <a:buChar char="Ø"/>
            </a:pPr>
            <a:r>
              <a:rPr lang="en-GB" sz="2800" dirty="0">
                <a:ea typeface="+mn-lt"/>
                <a:cs typeface="+mn-lt"/>
              </a:rPr>
              <a:t>A Microfinance Institution (MFI) is an organization that offers financial services to low-income populations.</a:t>
            </a:r>
          </a:p>
          <a:p>
            <a:pPr>
              <a:buFont typeface="Wingdings" pitchFamily="34" charset="0"/>
              <a:buChar char="Ø"/>
            </a:pPr>
            <a:r>
              <a:rPr lang="en-US" sz="2800"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a:t>
            </a:r>
          </a:p>
          <a:p>
            <a:pPr>
              <a:buFont typeface="Wingdings" pitchFamily="34" charset="0"/>
              <a:buChar char="Ø"/>
            </a:pPr>
            <a:r>
              <a:rPr lang="en-US" sz="2800" dirty="0">
                <a:ea typeface="+mn-lt"/>
                <a:cs typeface="+mn-lt"/>
              </a:rPr>
              <a:t>Though, the MFI industry is primarily focusing on low-income families and are very useful in such areas, the implementation of MFS has been uneven with both significant challenges and successes.</a:t>
            </a:r>
          </a:p>
          <a:p>
            <a:pPr>
              <a:buFont typeface="Wingdings" pitchFamily="34" charset="0"/>
              <a:buChar char="Ø"/>
            </a:pPr>
            <a:r>
              <a:rPr lang="en-US" sz="2800" dirty="0">
                <a:ea typeface="+mn-lt"/>
                <a:cs typeface="+mn-lt"/>
              </a:rPr>
              <a:t>They understand the importance of communication and how it affects a person’s life, thus, focusing on providing their services and products to low-income families and poor customers that can help them in the need of hour.</a:t>
            </a:r>
          </a:p>
        </p:txBody>
      </p:sp>
    </p:spTree>
    <p:extLst>
      <p:ext uri="{BB962C8B-B14F-4D97-AF65-F5344CB8AC3E}">
        <p14:creationId xmlns:p14="http://schemas.microsoft.com/office/powerpoint/2010/main" val="78242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05AF1-426D-42D8-B25D-1F8E261B818F}"/>
              </a:ext>
            </a:extLst>
          </p:cNvPr>
          <p:cNvSpPr>
            <a:spLocks noGrp="1"/>
          </p:cNvSpPr>
          <p:nvPr>
            <p:ph type="title"/>
          </p:nvPr>
        </p:nvSpPr>
        <p:spPr>
          <a:xfrm>
            <a:off x="678100" y="40246"/>
            <a:ext cx="10553571" cy="1271979"/>
          </a:xfrm>
        </p:spPr>
        <p:txBody>
          <a:bodyPr/>
          <a:lstStyle/>
          <a:p>
            <a:pPr algn="ctr"/>
            <a:r>
              <a:rPr lang="en-GB" dirty="0">
                <a:solidFill>
                  <a:schemeClr val="tx1"/>
                </a:solidFill>
                <a:cs typeface="Calibri Light"/>
              </a:rPr>
              <a:t>Machine Learning</a:t>
            </a:r>
          </a:p>
        </p:txBody>
      </p:sp>
      <p:sp>
        <p:nvSpPr>
          <p:cNvPr id="3" name="Content Placeholder 2">
            <a:extLst>
              <a:ext uri="{FF2B5EF4-FFF2-40B4-BE49-F238E27FC236}">
                <a16:creationId xmlns:a16="http://schemas.microsoft.com/office/drawing/2014/main" xmlns="" id="{11F3B4F0-BBE8-4263-ACE9-A0512F2E3D6E}"/>
              </a:ext>
            </a:extLst>
          </p:cNvPr>
          <p:cNvSpPr>
            <a:spLocks noGrp="1"/>
          </p:cNvSpPr>
          <p:nvPr>
            <p:ph idx="1"/>
          </p:nvPr>
        </p:nvSpPr>
        <p:spPr>
          <a:xfrm>
            <a:off x="676656" y="1030475"/>
            <a:ext cx="10753725" cy="5154486"/>
          </a:xfrm>
        </p:spPr>
        <p:txBody>
          <a:bodyPr vert="horz" lIns="91440" tIns="45720" rIns="91440" bIns="45720" rtlCol="0" anchor="t">
            <a:normAutofit fontScale="92500"/>
          </a:bodyPr>
          <a:lstStyle/>
          <a:p>
            <a:pPr>
              <a:lnSpc>
                <a:spcPct val="100000"/>
              </a:lnSpc>
              <a:spcBef>
                <a:spcPts val="1000"/>
              </a:spcBef>
              <a:buFont typeface="Wingdings" pitchFamily="34" charset="0"/>
              <a:buChar char="Ø"/>
            </a:pPr>
            <a:r>
              <a:rPr lang="en-GB" dirty="0">
                <a:latin typeface="Century Gothic"/>
              </a:rPr>
              <a:t>Machine Learning is a subfield of Artificial Intelligence (AI) that works with algorithms and technologies.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Machine Learning (ML) is categorized into two groups:</a:t>
            </a:r>
            <a:endParaRPr lang="en-US" dirty="0">
              <a:ea typeface="+mn-lt"/>
              <a:cs typeface="+mn-lt"/>
            </a:endParaRPr>
          </a:p>
          <a:p>
            <a:pPr>
              <a:lnSpc>
                <a:spcPct val="100000"/>
              </a:lnSpc>
              <a:spcBef>
                <a:spcPts val="1000"/>
              </a:spcBef>
              <a:buChar char="•"/>
            </a:pPr>
            <a:r>
              <a:rPr lang="en-GB" dirty="0">
                <a:latin typeface="Century Gothic"/>
              </a:rPr>
              <a:t>Supervised ML: In supervised ML, we are given a dataset and already know our output, having the idea of relationship between input and output data. Supervised machine learning problems are categorized into regression and classification problems.</a:t>
            </a:r>
            <a:endParaRPr lang="en-US" dirty="0">
              <a:ea typeface="+mn-lt"/>
              <a:cs typeface="+mn-lt"/>
            </a:endParaRPr>
          </a:p>
          <a:p>
            <a:pPr>
              <a:lnSpc>
                <a:spcPct val="100000"/>
              </a:lnSpc>
              <a:spcBef>
                <a:spcPts val="1000"/>
              </a:spcBef>
              <a:buChar char="•"/>
            </a:pPr>
            <a:r>
              <a:rPr lang="en-GB" dirty="0">
                <a:latin typeface="Century Gothic"/>
              </a:rPr>
              <a:t>Unsupervised ML: In Unsupervised ML, there is no information or idea about output is known </a:t>
            </a:r>
            <a:r>
              <a:rPr lang="en-GB" dirty="0" err="1">
                <a:latin typeface="Century Gothic"/>
              </a:rPr>
              <a:t>i.e</a:t>
            </a:r>
            <a:r>
              <a:rPr lang="en-GB" dirty="0">
                <a:latin typeface="Century Gothic"/>
              </a:rPr>
              <a:t> there is no relationship between input and output data. We can derive structure by clustering the data based on the relationships among the variables in the data.</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In this project, we used supervised machine learning to predict the customer retention in Indian E-commerce using classification models.</a:t>
            </a:r>
            <a:endParaRPr lang="en-US" dirty="0">
              <a:ea typeface="+mn-lt"/>
              <a:cs typeface="+mn-lt"/>
            </a:endParaRPr>
          </a:p>
          <a:p>
            <a:pPr>
              <a:buFont typeface="Wingdings" pitchFamily="34" charset="0"/>
              <a:buChar char="Ø"/>
            </a:pPr>
            <a:endParaRPr lang="en-GB" dirty="0">
              <a:cs typeface="Calibri Light"/>
            </a:endParaRPr>
          </a:p>
        </p:txBody>
      </p:sp>
    </p:spTree>
    <p:extLst>
      <p:ext uri="{BB962C8B-B14F-4D97-AF65-F5344CB8AC3E}">
        <p14:creationId xmlns:p14="http://schemas.microsoft.com/office/powerpoint/2010/main" val="35672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C4F6D-3CD6-478A-A61D-D3B5E0928DC8}"/>
              </a:ext>
            </a:extLst>
          </p:cNvPr>
          <p:cNvSpPr>
            <a:spLocks noGrp="1"/>
          </p:cNvSpPr>
          <p:nvPr>
            <p:ph type="title"/>
          </p:nvPr>
        </p:nvSpPr>
        <p:spPr>
          <a:xfrm>
            <a:off x="678100" y="165506"/>
            <a:ext cx="10751899" cy="990143"/>
          </a:xfrm>
        </p:spPr>
        <p:txBody>
          <a:bodyPr/>
          <a:lstStyle/>
          <a:p>
            <a:pPr algn="ctr"/>
            <a:r>
              <a:rPr lang="en-GB" dirty="0">
                <a:solidFill>
                  <a:schemeClr val="tx1"/>
                </a:solidFill>
                <a:cs typeface="Calibri Light"/>
              </a:rPr>
              <a:t>Exploratory Data Analysis</a:t>
            </a:r>
          </a:p>
        </p:txBody>
      </p:sp>
      <p:sp>
        <p:nvSpPr>
          <p:cNvPr id="3" name="Content Placeholder 2">
            <a:extLst>
              <a:ext uri="{FF2B5EF4-FFF2-40B4-BE49-F238E27FC236}">
                <a16:creationId xmlns:a16="http://schemas.microsoft.com/office/drawing/2014/main" xmlns="" id="{B93F1D0D-7F65-4D9F-ADEC-CE658751C841}"/>
              </a:ext>
            </a:extLst>
          </p:cNvPr>
          <p:cNvSpPr>
            <a:spLocks noGrp="1"/>
          </p:cNvSpPr>
          <p:nvPr>
            <p:ph idx="1"/>
          </p:nvPr>
        </p:nvSpPr>
        <p:spPr>
          <a:xfrm>
            <a:off x="676656" y="1708967"/>
            <a:ext cx="10753725" cy="4068898"/>
          </a:xfrm>
        </p:spPr>
        <p:txBody>
          <a:bodyPr vert="horz" lIns="91440" tIns="45720" rIns="91440" bIns="45720" rtlCol="0" anchor="t">
            <a:normAutofit/>
          </a:bodyPr>
          <a:lstStyle/>
          <a:p>
            <a:pPr>
              <a:lnSpc>
                <a:spcPct val="100000"/>
              </a:lnSpc>
              <a:spcBef>
                <a:spcPts val="1000"/>
              </a:spcBef>
              <a:buFont typeface="Wingdings" pitchFamily="34" charset="0"/>
              <a:buChar char="Ø"/>
            </a:pPr>
            <a:r>
              <a:rPr lang="en-GB" dirty="0">
                <a:latin typeface="Century Gothic"/>
              </a:rPr>
              <a:t>Data Visualization</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Pre-Processing</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Transformation</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Splitting the data into features and target</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Building a model</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Choosing the best model</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Saving the model</a:t>
            </a:r>
            <a:endParaRPr lang="en-GB" dirty="0">
              <a:ea typeface="+mn-lt"/>
              <a:cs typeface="+mn-lt"/>
            </a:endParaRPr>
          </a:p>
          <a:p>
            <a:endParaRPr lang="en-GB" dirty="0">
              <a:cs typeface="Calibri Light"/>
            </a:endParaRPr>
          </a:p>
        </p:txBody>
      </p:sp>
    </p:spTree>
    <p:extLst>
      <p:ext uri="{BB962C8B-B14F-4D97-AF65-F5344CB8AC3E}">
        <p14:creationId xmlns:p14="http://schemas.microsoft.com/office/powerpoint/2010/main" val="25973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D56E8-F759-475E-A0FA-6ADD8E5A96F1}"/>
              </a:ext>
            </a:extLst>
          </p:cNvPr>
          <p:cNvSpPr>
            <a:spLocks noGrp="1"/>
          </p:cNvSpPr>
          <p:nvPr>
            <p:ph type="title"/>
          </p:nvPr>
        </p:nvSpPr>
        <p:spPr>
          <a:xfrm>
            <a:off x="678100" y="40246"/>
            <a:ext cx="10751899" cy="770938"/>
          </a:xfrm>
        </p:spPr>
        <p:txBody>
          <a:bodyPr>
            <a:normAutofit fontScale="90000"/>
          </a:bodyPr>
          <a:lstStyle/>
          <a:p>
            <a:pPr algn="ctr"/>
            <a:r>
              <a:rPr lang="en-GB" dirty="0">
                <a:solidFill>
                  <a:schemeClr val="tx1"/>
                </a:solidFill>
                <a:cs typeface="Calibri Light"/>
              </a:rPr>
              <a:t>Visualizations</a:t>
            </a:r>
          </a:p>
        </p:txBody>
      </p:sp>
      <p:sp>
        <p:nvSpPr>
          <p:cNvPr id="3" name="Content Placeholder 2">
            <a:extLst>
              <a:ext uri="{FF2B5EF4-FFF2-40B4-BE49-F238E27FC236}">
                <a16:creationId xmlns:a16="http://schemas.microsoft.com/office/drawing/2014/main" xmlns="" id="{899D687A-7EE1-4C6D-888F-9ABF1910C0A1}"/>
              </a:ext>
            </a:extLst>
          </p:cNvPr>
          <p:cNvSpPr>
            <a:spLocks noGrp="1"/>
          </p:cNvSpPr>
          <p:nvPr>
            <p:ph idx="1"/>
          </p:nvPr>
        </p:nvSpPr>
        <p:spPr>
          <a:xfrm>
            <a:off x="112985" y="706886"/>
            <a:ext cx="11985450" cy="6104376"/>
          </a:xfrm>
        </p:spPr>
        <p:txBody>
          <a:bodyPr vert="horz" lIns="91440" tIns="45720" rIns="91440" bIns="45720" rtlCol="0" anchor="t">
            <a:normAutofit/>
          </a:bodyPr>
          <a:lstStyle/>
          <a:p>
            <a:pPr>
              <a:buFont typeface="Wingdings" pitchFamily="34" charset="0"/>
              <a:buChar char="Ø"/>
            </a:pPr>
            <a:r>
              <a:rPr lang="en-GB" dirty="0">
                <a:latin typeface="Century Gothic"/>
              </a:rPr>
              <a:t>For the categorical data count plot is used to observe the relationship between input and target data.</a:t>
            </a:r>
          </a:p>
          <a:p>
            <a:pPr marL="0" indent="0">
              <a:buNone/>
            </a:pPr>
            <a:r>
              <a:rPr lang="en-GB" dirty="0">
                <a:latin typeface="Century Gothic"/>
                <a:cs typeface="Calibri Light" panose="020F0302020204030204"/>
              </a:rPr>
              <a:t>Count Plot:</a:t>
            </a:r>
          </a:p>
          <a:p>
            <a:pPr marL="0" indent="0">
              <a:buNone/>
            </a:pPr>
            <a:endParaRPr lang="en-GB" dirty="0">
              <a:latin typeface="Century Gothic"/>
              <a:cs typeface="Calibri Light" panose="020F0302020204030204"/>
            </a:endParaRPr>
          </a:p>
        </p:txBody>
      </p:sp>
      <p:pic>
        <p:nvPicPr>
          <p:cNvPr id="4" name="Picture 4" descr="Chart, bar chart&#10;&#10;Description automatically generated">
            <a:extLst>
              <a:ext uri="{FF2B5EF4-FFF2-40B4-BE49-F238E27FC236}">
                <a16:creationId xmlns:a16="http://schemas.microsoft.com/office/drawing/2014/main" xmlns="" id="{ECA524E2-B3C1-431B-B93A-17F73DD44B05}"/>
              </a:ext>
            </a:extLst>
          </p:cNvPr>
          <p:cNvPicPr>
            <a:picLocks noChangeAspect="1"/>
          </p:cNvPicPr>
          <p:nvPr/>
        </p:nvPicPr>
        <p:blipFill>
          <a:blip r:embed="rId2"/>
          <a:stretch>
            <a:fillRect/>
          </a:stretch>
        </p:blipFill>
        <p:spPr>
          <a:xfrm>
            <a:off x="3242154" y="2345398"/>
            <a:ext cx="3849665" cy="2730874"/>
          </a:xfrm>
          <a:prstGeom prst="rect">
            <a:avLst/>
          </a:prstGeom>
        </p:spPr>
      </p:pic>
    </p:spTree>
    <p:extLst>
      <p:ext uri="{BB962C8B-B14F-4D97-AF65-F5344CB8AC3E}">
        <p14:creationId xmlns:p14="http://schemas.microsoft.com/office/powerpoint/2010/main" val="22740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26540-9771-4054-861D-1930188B31A9}"/>
              </a:ext>
            </a:extLst>
          </p:cNvPr>
          <p:cNvSpPr>
            <a:spLocks noGrp="1"/>
          </p:cNvSpPr>
          <p:nvPr>
            <p:ph type="title"/>
          </p:nvPr>
        </p:nvSpPr>
        <p:spPr>
          <a:xfrm>
            <a:off x="678100" y="123753"/>
            <a:ext cx="10751899" cy="885759"/>
          </a:xfrm>
        </p:spPr>
        <p:txBody>
          <a:bodyPr/>
          <a:lstStyle/>
          <a:p>
            <a:pPr algn="ctr"/>
            <a:r>
              <a:rPr lang="en-GB" dirty="0">
                <a:solidFill>
                  <a:schemeClr val="tx1"/>
                </a:solidFill>
                <a:cs typeface="Calibri Light"/>
              </a:rPr>
              <a:t>Visualization</a:t>
            </a:r>
          </a:p>
        </p:txBody>
      </p:sp>
      <p:sp>
        <p:nvSpPr>
          <p:cNvPr id="3" name="Content Placeholder 2">
            <a:extLst>
              <a:ext uri="{FF2B5EF4-FFF2-40B4-BE49-F238E27FC236}">
                <a16:creationId xmlns:a16="http://schemas.microsoft.com/office/drawing/2014/main" xmlns="" id="{24E6D33E-147A-4DFF-A488-AA6A992804E3}"/>
              </a:ext>
            </a:extLst>
          </p:cNvPr>
          <p:cNvSpPr>
            <a:spLocks noGrp="1"/>
          </p:cNvSpPr>
          <p:nvPr>
            <p:ph idx="1"/>
          </p:nvPr>
        </p:nvSpPr>
        <p:spPr>
          <a:xfrm>
            <a:off x="60793" y="915653"/>
            <a:ext cx="12058519" cy="5853855"/>
          </a:xfrm>
        </p:spPr>
        <p:txBody>
          <a:bodyPr vert="horz" lIns="91440" tIns="45720" rIns="91440" bIns="45720" rtlCol="0" anchor="t">
            <a:normAutofit/>
          </a:bodyPr>
          <a:lstStyle/>
          <a:p>
            <a:r>
              <a:rPr lang="en-GB" sz="2800" dirty="0">
                <a:cs typeface="Calibri Light"/>
              </a:rPr>
              <a:t>Scatter Plot:</a:t>
            </a:r>
          </a:p>
          <a:p>
            <a:endParaRPr lang="en-GB" sz="2800" dirty="0">
              <a:cs typeface="Calibri Light"/>
            </a:endParaRPr>
          </a:p>
        </p:txBody>
      </p:sp>
      <p:pic>
        <p:nvPicPr>
          <p:cNvPr id="4" name="Picture 4" descr="Chart&#10;&#10;Description automatically generated">
            <a:extLst>
              <a:ext uri="{FF2B5EF4-FFF2-40B4-BE49-F238E27FC236}">
                <a16:creationId xmlns:a16="http://schemas.microsoft.com/office/drawing/2014/main" xmlns="" id="{C0009A70-8657-487E-B3D4-30B793FE3795}"/>
              </a:ext>
            </a:extLst>
          </p:cNvPr>
          <p:cNvPicPr>
            <a:picLocks noChangeAspect="1"/>
          </p:cNvPicPr>
          <p:nvPr/>
        </p:nvPicPr>
        <p:blipFill>
          <a:blip r:embed="rId2"/>
          <a:stretch>
            <a:fillRect/>
          </a:stretch>
        </p:blipFill>
        <p:spPr>
          <a:xfrm>
            <a:off x="141962" y="1435708"/>
            <a:ext cx="2743200" cy="1836283"/>
          </a:xfrm>
          <a:prstGeom prst="rect">
            <a:avLst/>
          </a:prstGeom>
        </p:spPr>
      </p:pic>
      <p:sp>
        <p:nvSpPr>
          <p:cNvPr id="5" name="TextBox 4">
            <a:extLst>
              <a:ext uri="{FF2B5EF4-FFF2-40B4-BE49-F238E27FC236}">
                <a16:creationId xmlns:a16="http://schemas.microsoft.com/office/drawing/2014/main" xmlns="" id="{AEDA71ED-8443-4EEF-A021-8207AF1EF64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6" name="Picture 6" descr="A picture containing chart&#10;&#10;Description automatically generated">
            <a:extLst>
              <a:ext uri="{FF2B5EF4-FFF2-40B4-BE49-F238E27FC236}">
                <a16:creationId xmlns:a16="http://schemas.microsoft.com/office/drawing/2014/main" xmlns="" id="{9447B0E5-6B8E-43B1-A5B9-23646BC65E19}"/>
              </a:ext>
            </a:extLst>
          </p:cNvPr>
          <p:cNvPicPr>
            <a:picLocks noChangeAspect="1"/>
          </p:cNvPicPr>
          <p:nvPr/>
        </p:nvPicPr>
        <p:blipFill>
          <a:blip r:embed="rId3"/>
          <a:stretch>
            <a:fillRect/>
          </a:stretch>
        </p:blipFill>
        <p:spPr>
          <a:xfrm>
            <a:off x="2876811" y="1472811"/>
            <a:ext cx="2743200" cy="1866461"/>
          </a:xfrm>
          <a:prstGeom prst="rect">
            <a:avLst/>
          </a:prstGeom>
        </p:spPr>
      </p:pic>
      <p:sp>
        <p:nvSpPr>
          <p:cNvPr id="7" name="TextBox 6">
            <a:extLst>
              <a:ext uri="{FF2B5EF4-FFF2-40B4-BE49-F238E27FC236}">
                <a16:creationId xmlns:a16="http://schemas.microsoft.com/office/drawing/2014/main" xmlns="" id="{312ECD2F-A5F5-47D7-B9DC-4E43AA1B591D}"/>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8" name="Picture 8" descr="A picture containing chart&#10;&#10;Description automatically generated">
            <a:extLst>
              <a:ext uri="{FF2B5EF4-FFF2-40B4-BE49-F238E27FC236}">
                <a16:creationId xmlns:a16="http://schemas.microsoft.com/office/drawing/2014/main" xmlns="" id="{2C89B767-F63C-4CF7-85F1-8383F4C621F3}"/>
              </a:ext>
            </a:extLst>
          </p:cNvPr>
          <p:cNvPicPr>
            <a:picLocks noChangeAspect="1"/>
          </p:cNvPicPr>
          <p:nvPr/>
        </p:nvPicPr>
        <p:blipFill>
          <a:blip r:embed="rId4"/>
          <a:stretch>
            <a:fillRect/>
          </a:stretch>
        </p:blipFill>
        <p:spPr>
          <a:xfrm>
            <a:off x="5611660" y="1513285"/>
            <a:ext cx="2743200" cy="1827266"/>
          </a:xfrm>
          <a:prstGeom prst="rect">
            <a:avLst/>
          </a:prstGeom>
        </p:spPr>
      </p:pic>
      <p:pic>
        <p:nvPicPr>
          <p:cNvPr id="9" name="Picture 9" descr="A picture containing text&#10;&#10;Description automatically generated">
            <a:extLst>
              <a:ext uri="{FF2B5EF4-FFF2-40B4-BE49-F238E27FC236}">
                <a16:creationId xmlns:a16="http://schemas.microsoft.com/office/drawing/2014/main" xmlns="" id="{EAD979CD-0813-4324-84FE-A90A09940E0D}"/>
              </a:ext>
            </a:extLst>
          </p:cNvPr>
          <p:cNvPicPr>
            <a:picLocks noChangeAspect="1"/>
          </p:cNvPicPr>
          <p:nvPr/>
        </p:nvPicPr>
        <p:blipFill>
          <a:blip r:embed="rId5"/>
          <a:stretch>
            <a:fillRect/>
          </a:stretch>
        </p:blipFill>
        <p:spPr>
          <a:xfrm>
            <a:off x="8534400" y="1505694"/>
            <a:ext cx="2743200" cy="1842448"/>
          </a:xfrm>
          <a:prstGeom prst="rect">
            <a:avLst/>
          </a:prstGeom>
        </p:spPr>
      </p:pic>
      <p:sp>
        <p:nvSpPr>
          <p:cNvPr id="10" name="TextBox 9">
            <a:extLst>
              <a:ext uri="{FF2B5EF4-FFF2-40B4-BE49-F238E27FC236}">
                <a16:creationId xmlns:a16="http://schemas.microsoft.com/office/drawing/2014/main" xmlns="" id="{F13DC8E5-9871-4DBB-B6F1-82C430A7E67A}"/>
              </a:ext>
            </a:extLst>
          </p:cNvPr>
          <p:cNvSpPr txBox="1"/>
          <p:nvPr/>
        </p:nvSpPr>
        <p:spPr>
          <a:xfrm rot="-1020000">
            <a:off x="5010150" y="34861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11" name="Picture 11">
            <a:extLst>
              <a:ext uri="{FF2B5EF4-FFF2-40B4-BE49-F238E27FC236}">
                <a16:creationId xmlns:a16="http://schemas.microsoft.com/office/drawing/2014/main" xmlns="" id="{E147CC64-EA74-4C31-92F1-1C551C08097C}"/>
              </a:ext>
            </a:extLst>
          </p:cNvPr>
          <p:cNvPicPr>
            <a:picLocks noChangeAspect="1"/>
          </p:cNvPicPr>
          <p:nvPr/>
        </p:nvPicPr>
        <p:blipFill>
          <a:blip r:embed="rId6"/>
          <a:stretch>
            <a:fillRect/>
          </a:stretch>
        </p:blipFill>
        <p:spPr>
          <a:xfrm>
            <a:off x="141962" y="3265263"/>
            <a:ext cx="2743200" cy="1809719"/>
          </a:xfrm>
          <a:prstGeom prst="rect">
            <a:avLst/>
          </a:prstGeom>
        </p:spPr>
      </p:pic>
      <p:pic>
        <p:nvPicPr>
          <p:cNvPr id="13" name="Picture 13" descr="Chart&#10;&#10;Description automatically generated">
            <a:extLst>
              <a:ext uri="{FF2B5EF4-FFF2-40B4-BE49-F238E27FC236}">
                <a16:creationId xmlns:a16="http://schemas.microsoft.com/office/drawing/2014/main" xmlns="" id="{E25D6B6C-FBE0-4CAF-99D6-BF82A8329E57}"/>
              </a:ext>
            </a:extLst>
          </p:cNvPr>
          <p:cNvPicPr>
            <a:picLocks noChangeAspect="1"/>
          </p:cNvPicPr>
          <p:nvPr/>
        </p:nvPicPr>
        <p:blipFill>
          <a:blip r:embed="rId7"/>
          <a:stretch>
            <a:fillRect/>
          </a:stretch>
        </p:blipFill>
        <p:spPr>
          <a:xfrm>
            <a:off x="2876811" y="3337719"/>
            <a:ext cx="2743200" cy="1831823"/>
          </a:xfrm>
          <a:prstGeom prst="rect">
            <a:avLst/>
          </a:prstGeom>
        </p:spPr>
      </p:pic>
      <p:pic>
        <p:nvPicPr>
          <p:cNvPr id="14" name="Picture 14" descr="Chart&#10;&#10;Description automatically generated">
            <a:extLst>
              <a:ext uri="{FF2B5EF4-FFF2-40B4-BE49-F238E27FC236}">
                <a16:creationId xmlns:a16="http://schemas.microsoft.com/office/drawing/2014/main" xmlns="" id="{48C2783D-47CC-4C76-BF05-9BAAD54F48E4}"/>
              </a:ext>
            </a:extLst>
          </p:cNvPr>
          <p:cNvPicPr>
            <a:picLocks noChangeAspect="1"/>
          </p:cNvPicPr>
          <p:nvPr/>
        </p:nvPicPr>
        <p:blipFill>
          <a:blip r:embed="rId8"/>
          <a:stretch>
            <a:fillRect/>
          </a:stretch>
        </p:blipFill>
        <p:spPr>
          <a:xfrm>
            <a:off x="5611660" y="3357303"/>
            <a:ext cx="2743200" cy="1897039"/>
          </a:xfrm>
          <a:prstGeom prst="rect">
            <a:avLst/>
          </a:prstGeom>
        </p:spPr>
      </p:pic>
      <p:pic>
        <p:nvPicPr>
          <p:cNvPr id="16" name="Picture 16">
            <a:extLst>
              <a:ext uri="{FF2B5EF4-FFF2-40B4-BE49-F238E27FC236}">
                <a16:creationId xmlns:a16="http://schemas.microsoft.com/office/drawing/2014/main" xmlns="" id="{5611F068-F6DD-4861-9E39-4927771F0EC9}"/>
              </a:ext>
            </a:extLst>
          </p:cNvPr>
          <p:cNvPicPr>
            <a:picLocks noChangeAspect="1"/>
          </p:cNvPicPr>
          <p:nvPr/>
        </p:nvPicPr>
        <p:blipFill>
          <a:blip r:embed="rId9"/>
          <a:stretch>
            <a:fillRect/>
          </a:stretch>
        </p:blipFill>
        <p:spPr>
          <a:xfrm>
            <a:off x="8534400" y="3429128"/>
            <a:ext cx="2743200" cy="1742950"/>
          </a:xfrm>
          <a:prstGeom prst="rect">
            <a:avLst/>
          </a:prstGeom>
        </p:spPr>
      </p:pic>
      <p:pic>
        <p:nvPicPr>
          <p:cNvPr id="17" name="Picture 17" descr="Chart&#10;&#10;Description automatically generated">
            <a:extLst>
              <a:ext uri="{FF2B5EF4-FFF2-40B4-BE49-F238E27FC236}">
                <a16:creationId xmlns:a16="http://schemas.microsoft.com/office/drawing/2014/main" xmlns="" id="{890F2671-0ED6-4E0F-8AA4-8AB3F0D583CD}"/>
              </a:ext>
            </a:extLst>
          </p:cNvPr>
          <p:cNvPicPr>
            <a:picLocks noChangeAspect="1"/>
          </p:cNvPicPr>
          <p:nvPr/>
        </p:nvPicPr>
        <p:blipFill>
          <a:blip r:embed="rId10"/>
          <a:stretch>
            <a:fillRect/>
          </a:stretch>
        </p:blipFill>
        <p:spPr>
          <a:xfrm>
            <a:off x="141962" y="4988480"/>
            <a:ext cx="2743200" cy="1870575"/>
          </a:xfrm>
          <a:prstGeom prst="rect">
            <a:avLst/>
          </a:prstGeom>
        </p:spPr>
      </p:pic>
      <p:sp>
        <p:nvSpPr>
          <p:cNvPr id="18" name="TextBox 17">
            <a:extLst>
              <a:ext uri="{FF2B5EF4-FFF2-40B4-BE49-F238E27FC236}">
                <a16:creationId xmlns:a16="http://schemas.microsoft.com/office/drawing/2014/main" xmlns="" id="{AF30D7F4-F88D-4083-A747-26D1448A855C}"/>
              </a:ext>
            </a:extLst>
          </p:cNvPr>
          <p:cNvSpPr txBox="1"/>
          <p:nvPr/>
        </p:nvSpPr>
        <p:spPr>
          <a:xfrm>
            <a:off x="5438775" y="39147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pic>
        <p:nvPicPr>
          <p:cNvPr id="19" name="Picture 19" descr="Chart&#10;&#10;Description automatically generated">
            <a:extLst>
              <a:ext uri="{FF2B5EF4-FFF2-40B4-BE49-F238E27FC236}">
                <a16:creationId xmlns:a16="http://schemas.microsoft.com/office/drawing/2014/main" xmlns="" id="{4180F25C-E6ED-4EA7-80C4-C3C044E48B2C}"/>
              </a:ext>
            </a:extLst>
          </p:cNvPr>
          <p:cNvPicPr>
            <a:picLocks noChangeAspect="1"/>
          </p:cNvPicPr>
          <p:nvPr/>
        </p:nvPicPr>
        <p:blipFill>
          <a:blip r:embed="rId11"/>
          <a:stretch>
            <a:fillRect/>
          </a:stretch>
        </p:blipFill>
        <p:spPr>
          <a:xfrm>
            <a:off x="2876811" y="5073591"/>
            <a:ext cx="2743200" cy="1804737"/>
          </a:xfrm>
          <a:prstGeom prst="rect">
            <a:avLst/>
          </a:prstGeom>
        </p:spPr>
      </p:pic>
      <p:pic>
        <p:nvPicPr>
          <p:cNvPr id="21" name="Picture 21" descr="Chart, histogram&#10;&#10;Description automatically generated">
            <a:extLst>
              <a:ext uri="{FF2B5EF4-FFF2-40B4-BE49-F238E27FC236}">
                <a16:creationId xmlns:a16="http://schemas.microsoft.com/office/drawing/2014/main" xmlns="" id="{648FAE02-E7B5-4205-AE20-4B209DDF0865}"/>
              </a:ext>
            </a:extLst>
          </p:cNvPr>
          <p:cNvPicPr>
            <a:picLocks noChangeAspect="1"/>
          </p:cNvPicPr>
          <p:nvPr/>
        </p:nvPicPr>
        <p:blipFill>
          <a:blip r:embed="rId12"/>
          <a:stretch>
            <a:fillRect/>
          </a:stretch>
        </p:blipFill>
        <p:spPr>
          <a:xfrm>
            <a:off x="5663852" y="5241027"/>
            <a:ext cx="2691009" cy="1636878"/>
          </a:xfrm>
          <a:prstGeom prst="rect">
            <a:avLst/>
          </a:prstGeom>
        </p:spPr>
      </p:pic>
      <p:sp>
        <p:nvSpPr>
          <p:cNvPr id="22" name="TextBox 21">
            <a:extLst>
              <a:ext uri="{FF2B5EF4-FFF2-40B4-BE49-F238E27FC236}">
                <a16:creationId xmlns:a16="http://schemas.microsoft.com/office/drawing/2014/main" xmlns="" id="{5C6F4B64-4833-4B8C-8C0D-D99A3277D2DF}"/>
              </a:ext>
            </a:extLst>
          </p:cNvPr>
          <p:cNvSpPr txBox="1"/>
          <p:nvPr/>
        </p:nvSpPr>
        <p:spPr>
          <a:xfrm>
            <a:off x="5724525" y="420052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23" name="Picture 23" descr="A picture containing scatter chart&#10;&#10;Description automatically generated">
            <a:extLst>
              <a:ext uri="{FF2B5EF4-FFF2-40B4-BE49-F238E27FC236}">
                <a16:creationId xmlns:a16="http://schemas.microsoft.com/office/drawing/2014/main" xmlns="" id="{B70489A4-7DDF-475C-89E6-7828FF9FEE1E}"/>
              </a:ext>
            </a:extLst>
          </p:cNvPr>
          <p:cNvPicPr>
            <a:picLocks noChangeAspect="1"/>
          </p:cNvPicPr>
          <p:nvPr/>
        </p:nvPicPr>
        <p:blipFill>
          <a:blip r:embed="rId13"/>
          <a:stretch>
            <a:fillRect/>
          </a:stretch>
        </p:blipFill>
        <p:spPr>
          <a:xfrm>
            <a:off x="8398701" y="5160960"/>
            <a:ext cx="2878900" cy="1682190"/>
          </a:xfrm>
          <a:prstGeom prst="rect">
            <a:avLst/>
          </a:prstGeom>
        </p:spPr>
      </p:pic>
      <p:sp>
        <p:nvSpPr>
          <p:cNvPr id="24" name="TextBox 23">
            <a:extLst>
              <a:ext uri="{FF2B5EF4-FFF2-40B4-BE49-F238E27FC236}">
                <a16:creationId xmlns:a16="http://schemas.microsoft.com/office/drawing/2014/main" xmlns="" id="{BA67758D-F09F-455C-A0B2-91C0DA08E004}"/>
              </a:ext>
            </a:extLst>
          </p:cNvPr>
          <p:cNvSpPr txBox="1"/>
          <p:nvPr/>
        </p:nvSpPr>
        <p:spPr>
          <a:xfrm>
            <a:off x="5867400" y="4343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spTree>
    <p:extLst>
      <p:ext uri="{BB962C8B-B14F-4D97-AF65-F5344CB8AC3E}">
        <p14:creationId xmlns:p14="http://schemas.microsoft.com/office/powerpoint/2010/main" val="375109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DA573-E639-4E6A-ACA5-234F2E7707A6}"/>
              </a:ext>
            </a:extLst>
          </p:cNvPr>
          <p:cNvSpPr>
            <a:spLocks noGrp="1"/>
          </p:cNvSpPr>
          <p:nvPr>
            <p:ph type="title"/>
          </p:nvPr>
        </p:nvSpPr>
        <p:spPr>
          <a:xfrm>
            <a:off x="678100" y="155068"/>
            <a:ext cx="10751899" cy="1313732"/>
          </a:xfrm>
        </p:spPr>
        <p:txBody>
          <a:bodyPr/>
          <a:lstStyle/>
          <a:p>
            <a:pPr algn="ctr"/>
            <a:r>
              <a:rPr lang="en-GB" dirty="0">
                <a:solidFill>
                  <a:schemeClr val="tx1"/>
                </a:solidFill>
                <a:ea typeface="+mj-lt"/>
                <a:cs typeface="+mj-lt"/>
              </a:rPr>
              <a:t>Steps and Assumptions used</a:t>
            </a:r>
          </a:p>
          <a:p>
            <a:endParaRPr lang="en-GB" dirty="0">
              <a:cs typeface="Calibri Light"/>
            </a:endParaRPr>
          </a:p>
        </p:txBody>
      </p:sp>
      <p:sp>
        <p:nvSpPr>
          <p:cNvPr id="3" name="Content Placeholder 2">
            <a:extLst>
              <a:ext uri="{FF2B5EF4-FFF2-40B4-BE49-F238E27FC236}">
                <a16:creationId xmlns:a16="http://schemas.microsoft.com/office/drawing/2014/main" xmlns="" id="{19344FE5-8251-42BB-888A-10B270AA8A7A}"/>
              </a:ext>
            </a:extLst>
          </p:cNvPr>
          <p:cNvSpPr>
            <a:spLocks noGrp="1"/>
          </p:cNvSpPr>
          <p:nvPr>
            <p:ph idx="1"/>
          </p:nvPr>
        </p:nvSpPr>
        <p:spPr>
          <a:xfrm>
            <a:off x="676656" y="811270"/>
            <a:ext cx="10753725" cy="5885170"/>
          </a:xfrm>
        </p:spPr>
        <p:txBody>
          <a:bodyPr vert="horz" lIns="91440" tIns="45720" rIns="91440" bIns="45720" rtlCol="0" anchor="t">
            <a:normAutofit fontScale="92500" lnSpcReduction="20000"/>
          </a:bodyPr>
          <a:lstStyle/>
          <a:p>
            <a:pPr>
              <a:lnSpc>
                <a:spcPct val="100000"/>
              </a:lnSpc>
              <a:spcBef>
                <a:spcPts val="1000"/>
              </a:spcBef>
              <a:buFont typeface="Wingdings" pitchFamily="34" charset="0"/>
              <a:buChar char="Ø"/>
            </a:pPr>
            <a:r>
              <a:rPr lang="en-GB" dirty="0">
                <a:latin typeface="Century Gothic"/>
              </a:rPr>
              <a:t>Label Encoding: The data in label form is converted into numeric form which is in machine-readable form.</a:t>
            </a:r>
            <a:endParaRPr lang="en-US" dirty="0">
              <a:ea typeface="+mn-lt"/>
              <a:cs typeface="+mn-lt"/>
            </a:endParaRPr>
          </a:p>
          <a:p>
            <a:pPr>
              <a:lnSpc>
                <a:spcPct val="100000"/>
              </a:lnSpc>
              <a:spcBef>
                <a:spcPts val="1000"/>
              </a:spcBef>
              <a:buFont typeface="Wingdings" pitchFamily="34" charset="0"/>
              <a:buChar char="Ø"/>
            </a:pPr>
            <a:r>
              <a:rPr lang="en-GB" sz="2800" dirty="0">
                <a:ea typeface="+mn-lt"/>
                <a:cs typeface="+mn-lt"/>
              </a:rPr>
              <a:t>There are no null values present in the dataset.</a:t>
            </a:r>
            <a:endParaRPr lang="en-US" sz="2800" dirty="0">
              <a:ea typeface="+mn-lt"/>
              <a:cs typeface="+mn-lt"/>
            </a:endParaRPr>
          </a:p>
          <a:p>
            <a:pPr>
              <a:lnSpc>
                <a:spcPct val="100000"/>
              </a:lnSpc>
              <a:spcBef>
                <a:spcPts val="1000"/>
              </a:spcBef>
              <a:buFont typeface="Wingdings" pitchFamily="34" charset="0"/>
              <a:buChar char="Ø"/>
            </a:pPr>
            <a:r>
              <a:rPr lang="en-GB" dirty="0">
                <a:latin typeface="Century Gothic"/>
              </a:rPr>
              <a:t>Correlation: Finding the correlation between the target and input columns.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Describe of dataset: This gives the mean, standard deviation, maximum and minimum value.</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Outliers: Outliers have been checked using box plot and the outliers present have been removed by z-score technique.</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Skewness: Skewness has been checked using normal distribution curve and been removed using power transform method.</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Dropping the columns: The columns which are not correlated to the target column have been deleted.</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The dataset has been divided into features and vectors.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scaling is done using standard scaler.</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Building the model using classification technique and the best model is saved.</a:t>
            </a:r>
            <a:endParaRPr lang="en-US" dirty="0">
              <a:ea typeface="+mn-lt"/>
              <a:cs typeface="+mn-lt"/>
            </a:endParaRPr>
          </a:p>
          <a:p>
            <a:pPr>
              <a:buFont typeface="Wingdings" pitchFamily="34" charset="0"/>
              <a:buChar char="Ø"/>
            </a:pPr>
            <a:endParaRPr lang="en-GB" dirty="0">
              <a:cs typeface="Calibri Light"/>
            </a:endParaRPr>
          </a:p>
        </p:txBody>
      </p:sp>
    </p:spTree>
    <p:extLst>
      <p:ext uri="{BB962C8B-B14F-4D97-AF65-F5344CB8AC3E}">
        <p14:creationId xmlns:p14="http://schemas.microsoft.com/office/powerpoint/2010/main" val="59324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538DC7-ED11-4032-8A68-BB1ACFA06867}"/>
              </a:ext>
            </a:extLst>
          </p:cNvPr>
          <p:cNvSpPr>
            <a:spLocks noGrp="1"/>
          </p:cNvSpPr>
          <p:nvPr>
            <p:ph type="title"/>
          </p:nvPr>
        </p:nvSpPr>
        <p:spPr>
          <a:xfrm>
            <a:off x="678100" y="92438"/>
            <a:ext cx="10751899" cy="781376"/>
          </a:xfrm>
        </p:spPr>
        <p:txBody>
          <a:bodyPr>
            <a:normAutofit fontScale="90000"/>
          </a:bodyPr>
          <a:lstStyle/>
          <a:p>
            <a:pPr algn="ctr"/>
            <a:r>
              <a:rPr lang="en-GB" dirty="0">
                <a:solidFill>
                  <a:schemeClr val="tx1"/>
                </a:solidFill>
                <a:cs typeface="Calibri Light"/>
              </a:rPr>
              <a:t>Model Dashboard</a:t>
            </a:r>
          </a:p>
        </p:txBody>
      </p:sp>
      <p:sp>
        <p:nvSpPr>
          <p:cNvPr id="3" name="Content Placeholder 2">
            <a:extLst>
              <a:ext uri="{FF2B5EF4-FFF2-40B4-BE49-F238E27FC236}">
                <a16:creationId xmlns:a16="http://schemas.microsoft.com/office/drawing/2014/main" xmlns="" id="{2E032331-0679-4F43-9370-0C721F51BFBF}"/>
              </a:ext>
            </a:extLst>
          </p:cNvPr>
          <p:cNvSpPr>
            <a:spLocks noGrp="1"/>
          </p:cNvSpPr>
          <p:nvPr>
            <p:ph idx="1"/>
          </p:nvPr>
        </p:nvSpPr>
        <p:spPr>
          <a:xfrm>
            <a:off x="676656" y="769516"/>
            <a:ext cx="10753725" cy="5926924"/>
          </a:xfrm>
        </p:spPr>
        <p:txBody>
          <a:bodyPr vert="horz" lIns="91440" tIns="45720" rIns="91440" bIns="45720" rtlCol="0" anchor="t">
            <a:noAutofit/>
          </a:bodyPr>
          <a:lstStyle/>
          <a:p>
            <a:pPr>
              <a:lnSpc>
                <a:spcPct val="100000"/>
              </a:lnSpc>
              <a:spcBef>
                <a:spcPts val="1000"/>
              </a:spcBef>
              <a:buFont typeface="Wingdings" pitchFamily="34" charset="0"/>
              <a:buChar char="Ø"/>
            </a:pPr>
            <a:r>
              <a:rPr lang="en-GB" dirty="0">
                <a:latin typeface="Century Gothic"/>
              </a:rPr>
              <a:t>Classification models are used to predict the customer retention in this project.</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Logistic Regression: </a:t>
            </a:r>
            <a:r>
              <a:rPr lang="en-GB" dirty="0">
                <a:latin typeface="Century Gothic"/>
              </a:rPr>
              <a:t>It gives the relationship between the dependent and independent variables. It is used when the value of the target variable is categorical in nature.</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Decision Tree Classifier: It is a tree-structured classifier, where internal nodes represent the features of a dataset, branches represent the decision rules and each leaf node represents the outcome.</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endParaRPr lang="en-US">
              <a:latin typeface="Century Gothic"/>
              <a:ea typeface="+mn-lt"/>
              <a:cs typeface="+mn-lt"/>
            </a:endParaRPr>
          </a:p>
          <a:p>
            <a:pPr marL="0" indent="0">
              <a:buNone/>
            </a:pPr>
            <a:endParaRPr lang="en-GB" dirty="0">
              <a:latin typeface="Century Gothic"/>
              <a:cs typeface="Calibri Light"/>
            </a:endParaRPr>
          </a:p>
        </p:txBody>
      </p:sp>
    </p:spTree>
    <p:extLst>
      <p:ext uri="{BB962C8B-B14F-4D97-AF65-F5344CB8AC3E}">
        <p14:creationId xmlns:p14="http://schemas.microsoft.com/office/powerpoint/2010/main" val="349422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032832-56B9-4FE7-8238-3613D8893FEF}"/>
              </a:ext>
            </a:extLst>
          </p:cNvPr>
          <p:cNvSpPr>
            <a:spLocks noGrp="1"/>
          </p:cNvSpPr>
          <p:nvPr>
            <p:ph type="title"/>
          </p:nvPr>
        </p:nvSpPr>
        <p:spPr>
          <a:xfrm>
            <a:off x="678100" y="113314"/>
            <a:ext cx="10751899" cy="802253"/>
          </a:xfrm>
        </p:spPr>
        <p:txBody>
          <a:bodyPr/>
          <a:lstStyle/>
          <a:p>
            <a:pPr algn="ctr"/>
            <a:r>
              <a:rPr lang="en-GB" dirty="0">
                <a:solidFill>
                  <a:schemeClr val="tx1"/>
                </a:solidFill>
                <a:cs typeface="Calibri Light"/>
              </a:rPr>
              <a:t>Finalised Model</a:t>
            </a:r>
          </a:p>
        </p:txBody>
      </p:sp>
      <p:sp>
        <p:nvSpPr>
          <p:cNvPr id="3" name="Content Placeholder 2">
            <a:extLst>
              <a:ext uri="{FF2B5EF4-FFF2-40B4-BE49-F238E27FC236}">
                <a16:creationId xmlns:a16="http://schemas.microsoft.com/office/drawing/2014/main" xmlns="" id="{F6FA06FF-60D0-4F72-9A22-6408E3B33B6F}"/>
              </a:ext>
            </a:extLst>
          </p:cNvPr>
          <p:cNvSpPr>
            <a:spLocks noGrp="1"/>
          </p:cNvSpPr>
          <p:nvPr>
            <p:ph idx="1"/>
          </p:nvPr>
        </p:nvSpPr>
        <p:spPr>
          <a:xfrm>
            <a:off x="676656" y="915653"/>
            <a:ext cx="10753725" cy="5634650"/>
          </a:xfrm>
        </p:spPr>
        <p:txBody>
          <a:bodyPr vert="horz" lIns="91440" tIns="45720" rIns="91440" bIns="45720" rtlCol="0" anchor="t">
            <a:normAutofit/>
          </a:bodyPr>
          <a:lstStyle/>
          <a:p>
            <a:pPr>
              <a:buFont typeface="Wingdings"/>
              <a:buChar char="Ø"/>
            </a:pPr>
            <a:r>
              <a:rPr lang="en-GB" dirty="0">
                <a:cs typeface="Calibri Light" panose="020F0302020204030204"/>
              </a:rPr>
              <a:t>Random Forest Classifier is chosen as a best model with 95% accuracy.</a:t>
            </a:r>
            <a:endParaRPr lang="en-US" dirty="0"/>
          </a:p>
          <a:p>
            <a:pPr marL="0" indent="0" algn="ctr">
              <a:buNone/>
            </a:pPr>
            <a:endParaRPr lang="en-GB" dirty="0">
              <a:cs typeface="Calibri Light" panose="020F0302020204030204"/>
            </a:endParaRPr>
          </a:p>
        </p:txBody>
      </p:sp>
      <p:pic>
        <p:nvPicPr>
          <p:cNvPr id="6" name="Picture 6" descr="Diagram&#10;&#10;Description automatically generated">
            <a:extLst>
              <a:ext uri="{FF2B5EF4-FFF2-40B4-BE49-F238E27FC236}">
                <a16:creationId xmlns:a16="http://schemas.microsoft.com/office/drawing/2014/main" xmlns="" id="{E23FBE77-A4B7-4733-BF56-433E0AD2E53C}"/>
              </a:ext>
            </a:extLst>
          </p:cNvPr>
          <p:cNvPicPr>
            <a:picLocks noChangeAspect="1"/>
          </p:cNvPicPr>
          <p:nvPr/>
        </p:nvPicPr>
        <p:blipFill>
          <a:blip r:embed="rId2"/>
          <a:stretch>
            <a:fillRect/>
          </a:stretch>
        </p:blipFill>
        <p:spPr>
          <a:xfrm>
            <a:off x="3231716" y="1501174"/>
            <a:ext cx="5436294" cy="4648967"/>
          </a:xfrm>
          <a:prstGeom prst="rect">
            <a:avLst/>
          </a:prstGeom>
        </p:spPr>
      </p:pic>
    </p:spTree>
    <p:extLst>
      <p:ext uri="{BB962C8B-B14F-4D97-AF65-F5344CB8AC3E}">
        <p14:creationId xmlns:p14="http://schemas.microsoft.com/office/powerpoint/2010/main" val="101762863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139</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Metropolitan</vt:lpstr>
      <vt:lpstr>MICRO-CREDIT DEFAULTER PROJECT</vt:lpstr>
      <vt:lpstr>Problem Statement</vt:lpstr>
      <vt:lpstr>Machine Learning</vt:lpstr>
      <vt:lpstr>Exploratory Data Analysis</vt:lpstr>
      <vt:lpstr>Visualizations</vt:lpstr>
      <vt:lpstr>Visualization</vt:lpstr>
      <vt:lpstr>Steps and Assumptions used </vt:lpstr>
      <vt:lpstr>Model Dashboard</vt:lpstr>
      <vt:lpstr>Finalised Model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pc</cp:lastModifiedBy>
  <cp:revision>199</cp:revision>
  <dcterms:created xsi:type="dcterms:W3CDTF">2021-11-25T13:29:42Z</dcterms:created>
  <dcterms:modified xsi:type="dcterms:W3CDTF">2021-11-25T15:28:09Z</dcterms:modified>
</cp:coreProperties>
</file>