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283" r:id="rId29"/>
    <p:sldId id="284" r:id="rId30"/>
    <p:sldId id="285" r:id="rId31"/>
    <p:sldId id="286" r:id="rId32"/>
    <p:sldId id="287" r:id="rId3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1" id="{2AAA1EFD-C70B-4712-B62F-FF4C8DED80A2}">
          <p14:sldIdLst>
            <p14:sldId id="288"/>
            <p14:sldId id="289"/>
            <p14:sldId id="290"/>
            <p14:sldId id="291"/>
            <p14:sldId id="292"/>
            <p14:sldId id="293"/>
            <p14:sldId id="294"/>
            <p14:sldId id="295"/>
            <p14:sldId id="296"/>
            <p14:sldId id="297"/>
          </p14:sldIdLst>
        </p14:section>
        <p14:section name="02" id="{000BE3C3-FC6A-4589-B7FF-09CAACEA762B}">
          <p14:sldIdLst>
            <p14:sldId id="298"/>
            <p14:sldId id="299"/>
            <p14:sldId id="300"/>
            <p14:sldId id="301"/>
            <p14:sldId id="302"/>
          </p14:sldIdLst>
        </p14:section>
        <p14:section name="03" id="{B23F1411-FD77-402B-8888-B4BDC48285BE}">
          <p14:sldIdLst>
            <p14:sldId id="303"/>
            <p14:sldId id="304"/>
            <p14:sldId id="305"/>
            <p14:sldId id="306"/>
          </p14:sldIdLst>
        </p14:section>
        <p14:section name="04" id="{0A6718DE-FABF-415B-A434-A6F04C473095}">
          <p14:sldIdLst>
            <p14:sldId id="307"/>
            <p14:sldId id="308"/>
            <p14:sldId id="309"/>
            <p14:sldId id="310"/>
            <p14:sldId id="311"/>
            <p14:sldId id="312"/>
            <p14:sldId id="313"/>
            <p14:sldId id="314"/>
          </p14:sldIdLst>
        </p14:section>
        <p14:section name="05" id="{AC64FABD-A3F2-4DBD-866C-0640A11FBE1C}">
          <p14:sldIdLst>
            <p14:sldId id="283"/>
            <p14:sldId id="284"/>
            <p14:sldId id="285"/>
            <p14:sldId id="286"/>
            <p14:sldId id="28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4660" autoAdjust="0"/>
  </p:normalViewPr>
  <p:slideViewPr>
    <p:cSldViewPr>
      <p:cViewPr>
        <p:scale>
          <a:sx n="125" d="100"/>
          <a:sy n="125" d="100"/>
        </p:scale>
        <p:origin x="859" y="-2352"/>
      </p:cViewPr>
      <p:guideLst>
        <p:guide orient="horz" pos="2880"/>
        <p:guide pos="2160"/>
      </p:guideLst>
    </p:cSldViewPr>
  </p:slideViewPr>
  <p:outlineViewPr>
    <p:cViewPr>
      <p:scale>
        <a:sx n="33" d="100"/>
        <a:sy n="33" d="100"/>
      </p:scale>
      <p:origin x="0" y="-36581"/>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57" d="100"/>
          <a:sy n="57" d="100"/>
        </p:scale>
        <p:origin x="321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73B7013F-820A-40F9-A768-7BEB4545385F}" type="datetimeFigureOut">
              <a:rPr lang="en-AU" smtClean="0"/>
              <a:t>22/11/2016</a:t>
            </a:fld>
            <a:endParaRPr lang="en-AU"/>
          </a:p>
        </p:txBody>
      </p:sp>
      <p:sp>
        <p:nvSpPr>
          <p:cNvPr id="4" name="Footer Placeholder 3"/>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893DF33A-F79F-427B-9C76-34CCD7893CFF}" type="slidenum">
              <a:rPr lang="en-AU" smtClean="0"/>
              <a:t>‹#›</a:t>
            </a:fld>
            <a:endParaRPr lang="en-AU"/>
          </a:p>
        </p:txBody>
      </p:sp>
    </p:spTree>
    <p:extLst>
      <p:ext uri="{BB962C8B-B14F-4D97-AF65-F5344CB8AC3E}">
        <p14:creationId xmlns:p14="http://schemas.microsoft.com/office/powerpoint/2010/main" val="2705949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9DC63A7-166E-4609-8B49-C8F2F7609287}" type="datetimeFigureOut">
              <a:rPr lang="en-AU" smtClean="0"/>
              <a:t>22/11/2016</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0FD8AB7D-E94E-4EDC-8D86-EB888FD9330D}" type="slidenum">
              <a:rPr lang="en-AU" smtClean="0"/>
              <a:t>‹#›</a:t>
            </a:fld>
            <a:endParaRPr lang="en-AU"/>
          </a:p>
        </p:txBody>
      </p:sp>
    </p:spTree>
    <p:extLst>
      <p:ext uri="{BB962C8B-B14F-4D97-AF65-F5344CB8AC3E}">
        <p14:creationId xmlns:p14="http://schemas.microsoft.com/office/powerpoint/2010/main" val="1362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6273" y="9886392"/>
            <a:ext cx="2668904"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a:xfrm>
            <a:off x="6393688" y="9887156"/>
            <a:ext cx="279400"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27927"/>
            <a:ext cx="5361164" cy="7791364"/>
          </a:xfrm>
          <a:prstGeom prst="rect">
            <a:avLst/>
          </a:prstGeom>
        </p:spPr>
        <p:txBody>
          <a:bodyPr vert="horz" wrap="square" lIns="0" tIns="0" rIns="0" bIns="0" rtlCol="0">
            <a:spAutoFit/>
          </a:bodyPr>
          <a:lstStyle/>
          <a:p>
            <a:pPr algn="ctr">
              <a:lnSpc>
                <a:spcPct val="100000"/>
              </a:lnSpc>
            </a:pPr>
            <a:r>
              <a:rPr sz="1847" spc="-5" dirty="0">
                <a:latin typeface="Times New Roman"/>
                <a:cs typeface="Times New Roman"/>
              </a:rPr>
              <a:t>Lecture </a:t>
            </a:r>
            <a:r>
              <a:rPr sz="1847" spc="-10" dirty="0">
                <a:latin typeface="Times New Roman"/>
                <a:cs typeface="Times New Roman"/>
              </a:rPr>
              <a:t>No.</a:t>
            </a:r>
            <a:r>
              <a:rPr sz="1847" spc="-58" dirty="0">
                <a:latin typeface="Times New Roman"/>
                <a:cs typeface="Times New Roman"/>
              </a:rPr>
              <a:t> </a:t>
            </a:r>
            <a:r>
              <a:rPr sz="1847" spc="-5" dirty="0">
                <a:latin typeface="Times New Roman"/>
                <a:cs typeface="Times New Roman"/>
              </a:rPr>
              <a:t>1</a:t>
            </a:r>
            <a:endParaRPr sz="1847">
              <a:latin typeface="Times New Roman"/>
              <a:cs typeface="Times New Roman"/>
            </a:endParaRPr>
          </a:p>
          <a:p>
            <a:pPr marR="58031" algn="ctr">
              <a:spcBef>
                <a:spcPts val="1487"/>
              </a:spcBef>
            </a:pPr>
            <a:r>
              <a:rPr sz="1361" dirty="0">
                <a:latin typeface="Times New Roman"/>
                <a:cs typeface="Times New Roman"/>
              </a:rPr>
              <a:t>Introduction to </a:t>
            </a:r>
            <a:r>
              <a:rPr sz="1361" spc="-5" dirty="0">
                <a:latin typeface="Times New Roman"/>
                <a:cs typeface="Times New Roman"/>
              </a:rPr>
              <a:t>Software</a:t>
            </a:r>
            <a:r>
              <a:rPr sz="1361" spc="-53" dirty="0">
                <a:latin typeface="Times New Roman"/>
                <a:cs typeface="Times New Roman"/>
              </a:rPr>
              <a:t> </a:t>
            </a:r>
            <a:r>
              <a:rPr sz="1361" dirty="0">
                <a:latin typeface="Times New Roman"/>
                <a:cs typeface="Times New Roman"/>
              </a:rPr>
              <a:t>Engineering</a:t>
            </a:r>
            <a:endParaRPr sz="1361">
              <a:latin typeface="Times New Roman"/>
              <a:cs typeface="Times New Roman"/>
            </a:endParaRPr>
          </a:p>
          <a:p>
            <a:pPr>
              <a:spcBef>
                <a:spcPts val="29"/>
              </a:spcBef>
            </a:pPr>
            <a:endParaRPr sz="1167">
              <a:latin typeface="Times New Roman"/>
              <a:cs typeface="Times New Roman"/>
            </a:endParaRPr>
          </a:p>
          <a:p>
            <a:pPr marL="12347" marR="4939">
              <a:lnSpc>
                <a:spcPts val="1575"/>
              </a:lnSpc>
            </a:pPr>
            <a:r>
              <a:rPr sz="1361" spc="-5" dirty="0">
                <a:latin typeface="Times New Roman"/>
                <a:cs typeface="Times New Roman"/>
              </a:rPr>
              <a:t>An </a:t>
            </a:r>
            <a:r>
              <a:rPr sz="1361" dirty="0">
                <a:latin typeface="Times New Roman"/>
                <a:cs typeface="Times New Roman"/>
              </a:rPr>
              <a:t>Introduction </a:t>
            </a:r>
            <a:r>
              <a:rPr sz="1361" spc="15" dirty="0">
                <a:latin typeface="Times New Roman"/>
                <a:cs typeface="Times New Roman"/>
              </a:rPr>
              <a:t>to </a:t>
            </a:r>
            <a:r>
              <a:rPr sz="1361" spc="-5" dirty="0">
                <a:latin typeface="Times New Roman"/>
                <a:cs typeface="Times New Roman"/>
              </a:rPr>
              <a:t>Software </a:t>
            </a:r>
            <a:r>
              <a:rPr sz="1361" dirty="0">
                <a:latin typeface="Times New Roman"/>
                <a:cs typeface="Times New Roman"/>
              </a:rPr>
              <a:t>Construction Techniques for Industrial </a:t>
            </a:r>
            <a:r>
              <a:rPr sz="1361" spc="-5" dirty="0">
                <a:latin typeface="Times New Roman"/>
                <a:cs typeface="Times New Roman"/>
              </a:rPr>
              <a:t>Strength  Software</a:t>
            </a:r>
            <a:endParaRPr sz="1361">
              <a:latin typeface="Times New Roman"/>
              <a:cs typeface="Times New Roman"/>
            </a:endParaRPr>
          </a:p>
          <a:p>
            <a:pPr>
              <a:spcBef>
                <a:spcPts val="19"/>
              </a:spcBef>
            </a:pPr>
            <a:endParaRPr sz="1264">
              <a:latin typeface="Times New Roman"/>
              <a:cs typeface="Times New Roman"/>
            </a:endParaRPr>
          </a:p>
          <a:p>
            <a:pPr marL="272250" lvl="1" indent="-259903" algn="just">
              <a:lnSpc>
                <a:spcPts val="1590"/>
              </a:lnSpc>
              <a:buFont typeface="Times New Roman"/>
              <a:buAutoNum type="arabicPeriod"/>
              <a:tabLst>
                <a:tab pos="272867" algn="l"/>
              </a:tabLst>
            </a:pPr>
            <a:r>
              <a:rPr sz="1361" b="1" spc="-5" dirty="0">
                <a:latin typeface="Times New Roman"/>
                <a:cs typeface="Times New Roman"/>
              </a:rPr>
              <a:t>Introduction</a:t>
            </a:r>
            <a:endParaRPr sz="1361">
              <a:latin typeface="Times New Roman"/>
              <a:cs typeface="Times New Roman"/>
            </a:endParaRPr>
          </a:p>
          <a:p>
            <a:pPr marL="12347" marR="6791" algn="just">
              <a:lnSpc>
                <a:spcPts val="1342"/>
              </a:lnSpc>
              <a:spcBef>
                <a:spcPts val="49"/>
              </a:spcBef>
            </a:pPr>
            <a:r>
              <a:rPr sz="1167" spc="-5" dirty="0">
                <a:latin typeface="Times New Roman"/>
                <a:cs typeface="Times New Roman"/>
              </a:rPr>
              <a:t>Software </a:t>
            </a:r>
            <a:r>
              <a:rPr sz="1167" dirty="0">
                <a:latin typeface="Times New Roman"/>
                <a:cs typeface="Times New Roman"/>
              </a:rPr>
              <a:t>engineering is an interesting </a:t>
            </a:r>
            <a:r>
              <a:rPr sz="1167" spc="-5" dirty="0">
                <a:latin typeface="Times New Roman"/>
                <a:cs typeface="Times New Roman"/>
              </a:rPr>
              <a:t>subject. </a:t>
            </a:r>
            <a:r>
              <a:rPr sz="1167" dirty="0">
                <a:latin typeface="Times New Roman"/>
                <a:cs typeface="Times New Roman"/>
              </a:rPr>
              <a:t>In order </a:t>
            </a:r>
            <a:r>
              <a:rPr sz="1167" spc="10" dirty="0">
                <a:latin typeface="Times New Roman"/>
                <a:cs typeface="Times New Roman"/>
              </a:rPr>
              <a:t>to </a:t>
            </a:r>
            <a:r>
              <a:rPr sz="1167" dirty="0">
                <a:latin typeface="Times New Roman"/>
                <a:cs typeface="Times New Roman"/>
              </a:rPr>
              <a:t>understand this </a:t>
            </a:r>
            <a:r>
              <a:rPr sz="1167" spc="-5" dirty="0">
                <a:latin typeface="Times New Roman"/>
                <a:cs typeface="Times New Roman"/>
              </a:rPr>
              <a:t>subject we will  </a:t>
            </a:r>
            <a:r>
              <a:rPr sz="1167" dirty="0">
                <a:latin typeface="Times New Roman"/>
                <a:cs typeface="Times New Roman"/>
              </a:rPr>
              <a:t>need to look at a number of examples and case </a:t>
            </a:r>
            <a:r>
              <a:rPr sz="1167" spc="-5" dirty="0">
                <a:latin typeface="Times New Roman"/>
                <a:cs typeface="Times New Roman"/>
              </a:rPr>
              <a:t>studies. And we will </a:t>
            </a:r>
            <a:r>
              <a:rPr sz="1167" dirty="0">
                <a:latin typeface="Times New Roman"/>
                <a:cs typeface="Times New Roman"/>
              </a:rPr>
              <a:t>need to </a:t>
            </a:r>
            <a:r>
              <a:rPr sz="1167" spc="-5" dirty="0">
                <a:latin typeface="Times New Roman"/>
                <a:cs typeface="Times New Roman"/>
              </a:rPr>
              <a:t>see </a:t>
            </a:r>
            <a:r>
              <a:rPr sz="1167" dirty="0">
                <a:latin typeface="Times New Roman"/>
                <a:cs typeface="Times New Roman"/>
              </a:rPr>
              <a:t>how </a:t>
            </a:r>
            <a:r>
              <a:rPr sz="1167" spc="-5" dirty="0">
                <a:latin typeface="Times New Roman"/>
                <a:cs typeface="Times New Roman"/>
              </a:rPr>
              <a:t>we  </a:t>
            </a:r>
            <a:r>
              <a:rPr sz="1167" dirty="0">
                <a:latin typeface="Times New Roman"/>
                <a:cs typeface="Times New Roman"/>
              </a:rPr>
              <a:t>can develop good </a:t>
            </a:r>
            <a:r>
              <a:rPr sz="1167" spc="-5" dirty="0">
                <a:latin typeface="Times New Roman"/>
                <a:cs typeface="Times New Roman"/>
              </a:rPr>
              <a:t>software </a:t>
            </a:r>
            <a:r>
              <a:rPr sz="1167" dirty="0">
                <a:latin typeface="Times New Roman"/>
                <a:cs typeface="Times New Roman"/>
              </a:rPr>
              <a:t>and how it could be improved in different </a:t>
            </a:r>
            <a:r>
              <a:rPr sz="1167" spc="-5" dirty="0">
                <a:latin typeface="Times New Roman"/>
                <a:cs typeface="Times New Roman"/>
              </a:rPr>
              <a:t>scenarios? </a:t>
            </a:r>
            <a:r>
              <a:rPr sz="1167" dirty="0">
                <a:latin typeface="Times New Roman"/>
                <a:cs typeface="Times New Roman"/>
              </a:rPr>
              <a:t>Before  </a:t>
            </a:r>
            <a:r>
              <a:rPr sz="1167" spc="-5" dirty="0">
                <a:latin typeface="Times New Roman"/>
                <a:cs typeface="Times New Roman"/>
              </a:rPr>
              <a:t>we </a:t>
            </a:r>
            <a:r>
              <a:rPr sz="1167" dirty="0">
                <a:latin typeface="Times New Roman"/>
                <a:cs typeface="Times New Roman"/>
              </a:rPr>
              <a:t>move on to </a:t>
            </a:r>
            <a:r>
              <a:rPr sz="1167" spc="-5" dirty="0">
                <a:latin typeface="Times New Roman"/>
                <a:cs typeface="Times New Roman"/>
              </a:rPr>
              <a:t>software </a:t>
            </a:r>
            <a:r>
              <a:rPr sz="1167" dirty="0">
                <a:latin typeface="Times New Roman"/>
                <a:cs typeface="Times New Roman"/>
              </a:rPr>
              <a:t>engineering </a:t>
            </a:r>
            <a:r>
              <a:rPr sz="1167" spc="-5" dirty="0">
                <a:latin typeface="Times New Roman"/>
                <a:cs typeface="Times New Roman"/>
              </a:rPr>
              <a:t>we </a:t>
            </a:r>
            <a:r>
              <a:rPr sz="1167" dirty="0">
                <a:latin typeface="Times New Roman"/>
                <a:cs typeface="Times New Roman"/>
              </a:rPr>
              <a:t>need to understand </a:t>
            </a:r>
            <a:r>
              <a:rPr sz="1167" spc="-5" dirty="0">
                <a:latin typeface="Times New Roman"/>
                <a:cs typeface="Times New Roman"/>
              </a:rPr>
              <a:t>what software </a:t>
            </a:r>
            <a:r>
              <a:rPr sz="1167" dirty="0">
                <a:latin typeface="Times New Roman"/>
                <a:cs typeface="Times New Roman"/>
              </a:rPr>
              <a:t>actually</a:t>
            </a:r>
            <a:r>
              <a:rPr sz="1167" spc="-73" dirty="0">
                <a:latin typeface="Times New Roman"/>
                <a:cs typeface="Times New Roman"/>
              </a:rPr>
              <a:t> </a:t>
            </a:r>
            <a:r>
              <a:rPr sz="1167" dirty="0">
                <a:latin typeface="Times New Roman"/>
                <a:cs typeface="Times New Roman"/>
              </a:rPr>
              <a:t>is.</a:t>
            </a:r>
            <a:endParaRPr sz="1167">
              <a:latin typeface="Times New Roman"/>
              <a:cs typeface="Times New Roman"/>
            </a:endParaRPr>
          </a:p>
          <a:p>
            <a:pPr>
              <a:spcBef>
                <a:spcPts val="34"/>
              </a:spcBef>
            </a:pPr>
            <a:endParaRPr sz="1069">
              <a:latin typeface="Times New Roman"/>
              <a:cs typeface="Times New Roman"/>
            </a:endParaRPr>
          </a:p>
          <a:p>
            <a:pPr marL="502520" lvl="2" indent="-222245">
              <a:buFont typeface="Wingdings"/>
              <a:buChar char=""/>
              <a:tabLst>
                <a:tab pos="503138" algn="l"/>
              </a:tabLst>
            </a:pPr>
            <a:r>
              <a:rPr sz="1361" b="1" dirty="0">
                <a:latin typeface="Times New Roman"/>
                <a:cs typeface="Times New Roman"/>
              </a:rPr>
              <a:t>What is</a:t>
            </a:r>
            <a:r>
              <a:rPr sz="1361" b="1" spc="-73" dirty="0">
                <a:latin typeface="Times New Roman"/>
                <a:cs typeface="Times New Roman"/>
              </a:rPr>
              <a:t> </a:t>
            </a:r>
            <a:r>
              <a:rPr sz="1361" b="1" spc="-5" dirty="0">
                <a:latin typeface="Times New Roman"/>
                <a:cs typeface="Times New Roman"/>
              </a:rPr>
              <a:t>Software?</a:t>
            </a:r>
            <a:endParaRPr sz="1361">
              <a:latin typeface="Times New Roman"/>
              <a:cs typeface="Times New Roman"/>
            </a:endParaRPr>
          </a:p>
          <a:p>
            <a:pPr>
              <a:spcBef>
                <a:spcPts val="5"/>
              </a:spcBef>
            </a:pPr>
            <a:endParaRPr sz="1167">
              <a:latin typeface="Times New Roman"/>
              <a:cs typeface="Times New Roman"/>
            </a:endParaRPr>
          </a:p>
          <a:p>
            <a:pPr marL="12347" marR="7408">
              <a:lnSpc>
                <a:spcPts val="1342"/>
              </a:lnSpc>
            </a:pPr>
            <a:r>
              <a:rPr sz="1167" dirty="0">
                <a:latin typeface="Times New Roman"/>
                <a:cs typeface="Times New Roman"/>
              </a:rPr>
              <a:t>When </a:t>
            </a:r>
            <a:r>
              <a:rPr sz="1167" spc="-5" dirty="0">
                <a:latin typeface="Times New Roman"/>
                <a:cs typeface="Times New Roman"/>
              </a:rPr>
              <a:t>we write </a:t>
            </a:r>
            <a:r>
              <a:rPr sz="1167" dirty="0">
                <a:latin typeface="Times New Roman"/>
                <a:cs typeface="Times New Roman"/>
              </a:rPr>
              <a:t>a program for computer </a:t>
            </a:r>
            <a:r>
              <a:rPr sz="1167" spc="-5" dirty="0">
                <a:latin typeface="Times New Roman"/>
                <a:cs typeface="Times New Roman"/>
              </a:rPr>
              <a:t>we </a:t>
            </a:r>
            <a:r>
              <a:rPr sz="1167" dirty="0">
                <a:latin typeface="Times New Roman"/>
                <a:cs typeface="Times New Roman"/>
              </a:rPr>
              <a:t>named it as </a:t>
            </a:r>
            <a:r>
              <a:rPr sz="1167" spc="-5" dirty="0">
                <a:latin typeface="Times New Roman"/>
                <a:cs typeface="Times New Roman"/>
              </a:rPr>
              <a:t>software. </a:t>
            </a:r>
            <a:r>
              <a:rPr sz="1167" dirty="0">
                <a:latin typeface="Times New Roman"/>
                <a:cs typeface="Times New Roman"/>
              </a:rPr>
              <a:t>But </a:t>
            </a:r>
            <a:r>
              <a:rPr sz="1167" spc="-5" dirty="0">
                <a:latin typeface="Times New Roman"/>
                <a:cs typeface="Times New Roman"/>
              </a:rPr>
              <a:t>software </a:t>
            </a:r>
            <a:r>
              <a:rPr sz="1167" dirty="0">
                <a:latin typeface="Times New Roman"/>
                <a:cs typeface="Times New Roman"/>
              </a:rPr>
              <a:t>is not just  a program; many things other than the program are also included in</a:t>
            </a:r>
            <a:r>
              <a:rPr sz="1167" spc="-136"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Some </a:t>
            </a:r>
            <a:r>
              <a:rPr sz="1167" dirty="0">
                <a:latin typeface="Times New Roman"/>
                <a:cs typeface="Times New Roman"/>
              </a:rPr>
              <a:t>of the constituted items of </a:t>
            </a:r>
            <a:r>
              <a:rPr sz="1167" spc="-5" dirty="0">
                <a:latin typeface="Times New Roman"/>
                <a:cs typeface="Times New Roman"/>
              </a:rPr>
              <a:t>software </a:t>
            </a:r>
            <a:r>
              <a:rPr sz="1167" dirty="0">
                <a:latin typeface="Times New Roman"/>
                <a:cs typeface="Times New Roman"/>
              </a:rPr>
              <a:t>are described</a:t>
            </a:r>
            <a:r>
              <a:rPr sz="1167" spc="-97"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spcBef>
                <a:spcPts val="34"/>
              </a:spcBef>
            </a:pPr>
            <a:endParaRPr sz="1167">
              <a:latin typeface="Times New Roman"/>
              <a:cs typeface="Times New Roman"/>
            </a:endParaRPr>
          </a:p>
          <a:p>
            <a:pPr marL="234592" indent="-222245" algn="just">
              <a:buFont typeface="Symbol"/>
              <a:buChar char=""/>
              <a:tabLst>
                <a:tab pos="234592" algn="l"/>
              </a:tabLst>
            </a:pPr>
            <a:r>
              <a:rPr sz="1167" b="1" i="1" dirty="0">
                <a:latin typeface="Times New Roman"/>
                <a:cs typeface="Times New Roman"/>
              </a:rPr>
              <a:t>Program</a:t>
            </a:r>
            <a:r>
              <a:rPr sz="1167" b="1" dirty="0">
                <a:latin typeface="Times New Roman"/>
                <a:cs typeface="Times New Roman"/>
              </a:rPr>
              <a:t>: </a:t>
            </a:r>
            <a:r>
              <a:rPr sz="1167" dirty="0">
                <a:latin typeface="Times New Roman"/>
                <a:cs typeface="Times New Roman"/>
              </a:rPr>
              <a:t>The program or code itself is definitely included in the</a:t>
            </a:r>
            <a:r>
              <a:rPr sz="1167" spc="-151"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marL="234592" marR="8026" indent="-222245" algn="just">
              <a:lnSpc>
                <a:spcPts val="1332"/>
              </a:lnSpc>
              <a:spcBef>
                <a:spcPts val="122"/>
              </a:spcBef>
              <a:buFont typeface="Symbol"/>
              <a:buChar char=""/>
              <a:tabLst>
                <a:tab pos="234592" algn="l"/>
              </a:tabLst>
            </a:pPr>
            <a:r>
              <a:rPr sz="1167" b="1" i="1" spc="-5" dirty="0">
                <a:latin typeface="Times New Roman"/>
                <a:cs typeface="Times New Roman"/>
              </a:rPr>
              <a:t>Data</a:t>
            </a:r>
            <a:r>
              <a:rPr sz="1167" b="1" spc="-5" dirty="0">
                <a:latin typeface="Times New Roman"/>
                <a:cs typeface="Times New Roman"/>
              </a:rPr>
              <a:t>: </a:t>
            </a:r>
            <a:r>
              <a:rPr sz="1167" dirty="0">
                <a:latin typeface="Times New Roman"/>
                <a:cs typeface="Times New Roman"/>
              </a:rPr>
              <a:t>The data on </a:t>
            </a:r>
            <a:r>
              <a:rPr sz="1167" spc="-5" dirty="0">
                <a:latin typeface="Times New Roman"/>
                <a:cs typeface="Times New Roman"/>
              </a:rPr>
              <a:t>which </a:t>
            </a:r>
            <a:r>
              <a:rPr sz="1167" dirty="0">
                <a:latin typeface="Times New Roman"/>
                <a:cs typeface="Times New Roman"/>
              </a:rPr>
              <a:t>the program operates is also considered as part of the  </a:t>
            </a:r>
            <a:r>
              <a:rPr sz="1167" spc="-5" dirty="0">
                <a:latin typeface="Times New Roman"/>
                <a:cs typeface="Times New Roman"/>
              </a:rPr>
              <a:t>software.</a:t>
            </a:r>
            <a:endParaRPr sz="1167">
              <a:latin typeface="Times New Roman"/>
              <a:cs typeface="Times New Roman"/>
            </a:endParaRPr>
          </a:p>
          <a:p>
            <a:pPr marL="234592" marR="6173" indent="-222245" algn="just">
              <a:lnSpc>
                <a:spcPts val="1342"/>
              </a:lnSpc>
              <a:spcBef>
                <a:spcPts val="92"/>
              </a:spcBef>
              <a:buFont typeface="Symbol"/>
              <a:buChar char=""/>
              <a:tabLst>
                <a:tab pos="234592" algn="l"/>
              </a:tabLst>
            </a:pPr>
            <a:r>
              <a:rPr sz="1167" b="1" i="1" spc="-5" dirty="0">
                <a:latin typeface="Times New Roman"/>
                <a:cs typeface="Times New Roman"/>
              </a:rPr>
              <a:t>Documentation</a:t>
            </a:r>
            <a:r>
              <a:rPr sz="1167" b="1" spc="-5" dirty="0">
                <a:latin typeface="Times New Roman"/>
                <a:cs typeface="Times New Roman"/>
              </a:rPr>
              <a:t>: </a:t>
            </a:r>
            <a:r>
              <a:rPr sz="1167" spc="-5" dirty="0">
                <a:latin typeface="Times New Roman"/>
                <a:cs typeface="Times New Roman"/>
              </a:rPr>
              <a:t>Another </a:t>
            </a:r>
            <a:r>
              <a:rPr sz="1167" dirty="0">
                <a:latin typeface="Times New Roman"/>
                <a:cs typeface="Times New Roman"/>
              </a:rPr>
              <a:t>very important thing that most of us forget is  documentation. </a:t>
            </a:r>
            <a:r>
              <a:rPr sz="1167" spc="-5" dirty="0">
                <a:latin typeface="Times New Roman"/>
                <a:cs typeface="Times New Roman"/>
              </a:rPr>
              <a:t>All </a:t>
            </a:r>
            <a:r>
              <a:rPr sz="1167" dirty="0">
                <a:latin typeface="Times New Roman"/>
                <a:cs typeface="Times New Roman"/>
              </a:rPr>
              <a:t>the documents related to the </a:t>
            </a:r>
            <a:r>
              <a:rPr sz="1167" spc="-5" dirty="0">
                <a:latin typeface="Times New Roman"/>
                <a:cs typeface="Times New Roman"/>
              </a:rPr>
              <a:t>software </a:t>
            </a:r>
            <a:r>
              <a:rPr sz="1167" dirty="0">
                <a:latin typeface="Times New Roman"/>
                <a:cs typeface="Times New Roman"/>
              </a:rPr>
              <a:t>are also considered as part  of the</a:t>
            </a:r>
            <a:r>
              <a:rPr sz="1167" spc="-102"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a:spcBef>
                <a:spcPts val="5"/>
              </a:spcBef>
              <a:buFont typeface="Symbol"/>
              <a:buChar char=""/>
            </a:pPr>
            <a:endParaRPr sz="1167">
              <a:latin typeface="Times New Roman"/>
              <a:cs typeface="Times New Roman"/>
            </a:endParaRPr>
          </a:p>
          <a:p>
            <a:pPr marL="12347" marR="8026">
              <a:lnSpc>
                <a:spcPts val="1332"/>
              </a:lnSpc>
            </a:pPr>
            <a:r>
              <a:rPr sz="1167" spc="-5" dirty="0">
                <a:latin typeface="Times New Roman"/>
                <a:cs typeface="Times New Roman"/>
              </a:rPr>
              <a:t>So </a:t>
            </a:r>
            <a:r>
              <a:rPr sz="1167" dirty="0">
                <a:latin typeface="Times New Roman"/>
                <a:cs typeface="Times New Roman"/>
              </a:rPr>
              <a:t>the </a:t>
            </a:r>
            <a:r>
              <a:rPr sz="1167" spc="-5" dirty="0">
                <a:latin typeface="Times New Roman"/>
                <a:cs typeface="Times New Roman"/>
              </a:rPr>
              <a:t>software </a:t>
            </a:r>
            <a:r>
              <a:rPr sz="1167" dirty="0">
                <a:latin typeface="Times New Roman"/>
                <a:cs typeface="Times New Roman"/>
              </a:rPr>
              <a:t>is not just the code </a:t>
            </a:r>
            <a:r>
              <a:rPr sz="1167" spc="-5" dirty="0">
                <a:latin typeface="Times New Roman"/>
                <a:cs typeface="Times New Roman"/>
              </a:rPr>
              <a:t>written </a:t>
            </a:r>
            <a:r>
              <a:rPr sz="1167" dirty="0">
                <a:latin typeface="Times New Roman"/>
                <a:cs typeface="Times New Roman"/>
              </a:rPr>
              <a:t>in Cobol, </a:t>
            </a:r>
            <a:r>
              <a:rPr sz="1167" spc="-5" dirty="0">
                <a:latin typeface="Times New Roman"/>
                <a:cs typeface="Times New Roman"/>
              </a:rPr>
              <a:t>Java, Fortran </a:t>
            </a:r>
            <a:r>
              <a:rPr sz="1167" dirty="0">
                <a:latin typeface="Times New Roman"/>
                <a:cs typeface="Times New Roman"/>
              </a:rPr>
              <a:t>or C++. </a:t>
            </a:r>
            <a:r>
              <a:rPr sz="1167" spc="-15" dirty="0">
                <a:latin typeface="Times New Roman"/>
                <a:cs typeface="Times New Roman"/>
              </a:rPr>
              <a:t>It </a:t>
            </a:r>
            <a:r>
              <a:rPr sz="1167" dirty="0">
                <a:latin typeface="Times New Roman"/>
                <a:cs typeface="Times New Roman"/>
              </a:rPr>
              <a:t>also  includes the data and all the documentation related to the</a:t>
            </a:r>
            <a:r>
              <a:rPr sz="1167" spc="-131" dirty="0">
                <a:latin typeface="Times New Roman"/>
                <a:cs typeface="Times New Roman"/>
              </a:rPr>
              <a:t> </a:t>
            </a:r>
            <a:r>
              <a:rPr sz="1167" dirty="0">
                <a:latin typeface="Times New Roman"/>
                <a:cs typeface="Times New Roman"/>
              </a:rPr>
              <a:t>program.</a:t>
            </a:r>
            <a:endParaRPr sz="1167">
              <a:latin typeface="Times New Roman"/>
              <a:cs typeface="Times New Roman"/>
            </a:endParaRPr>
          </a:p>
          <a:p>
            <a:pPr>
              <a:spcBef>
                <a:spcPts val="44"/>
              </a:spcBef>
            </a:pPr>
            <a:endParaRPr sz="1264">
              <a:latin typeface="Times New Roman"/>
              <a:cs typeface="Times New Roman"/>
            </a:endParaRPr>
          </a:p>
          <a:p>
            <a:pPr marL="502520" lvl="1" indent="-222245">
              <a:buFont typeface="Wingdings"/>
              <a:buChar char=""/>
              <a:tabLst>
                <a:tab pos="503138" algn="l"/>
              </a:tabLst>
            </a:pPr>
            <a:r>
              <a:rPr sz="1361" b="1" dirty="0">
                <a:latin typeface="Times New Roman"/>
                <a:cs typeface="Times New Roman"/>
              </a:rPr>
              <a:t>Why is it</a:t>
            </a:r>
            <a:r>
              <a:rPr sz="1361" b="1" spc="-53" dirty="0">
                <a:latin typeface="Times New Roman"/>
                <a:cs typeface="Times New Roman"/>
              </a:rPr>
              <a:t> </a:t>
            </a:r>
            <a:r>
              <a:rPr sz="1361" b="1" spc="-5" dirty="0">
                <a:latin typeface="Times New Roman"/>
                <a:cs typeface="Times New Roman"/>
              </a:rPr>
              <a:t>important?</a:t>
            </a:r>
            <a:endParaRPr sz="1361">
              <a:latin typeface="Times New Roman"/>
              <a:cs typeface="Times New Roman"/>
            </a:endParaRPr>
          </a:p>
          <a:p>
            <a:pPr lvl="1">
              <a:spcBef>
                <a:spcPts val="5"/>
              </a:spcBef>
              <a:buFont typeface="Wingdings"/>
              <a:buChar char=""/>
            </a:pPr>
            <a:endParaRPr sz="1167">
              <a:latin typeface="Times New Roman"/>
              <a:cs typeface="Times New Roman"/>
            </a:endParaRPr>
          </a:p>
          <a:p>
            <a:pPr marL="12347" marR="8643">
              <a:lnSpc>
                <a:spcPts val="1342"/>
              </a:lnSpc>
            </a:pPr>
            <a:r>
              <a:rPr sz="1167" spc="-5" dirty="0">
                <a:latin typeface="Times New Roman"/>
                <a:cs typeface="Times New Roman"/>
              </a:rPr>
              <a:t>Undoubtedly </a:t>
            </a:r>
            <a:r>
              <a:rPr sz="1167" dirty="0">
                <a:latin typeface="Times New Roman"/>
                <a:cs typeface="Times New Roman"/>
              </a:rPr>
              <a:t>software </a:t>
            </a:r>
            <a:r>
              <a:rPr sz="1167" spc="10" dirty="0">
                <a:latin typeface="Times New Roman"/>
                <a:cs typeface="Times New Roman"/>
              </a:rPr>
              <a:t>is </a:t>
            </a:r>
            <a:r>
              <a:rPr sz="1167" dirty="0">
                <a:latin typeface="Times New Roman"/>
                <a:cs typeface="Times New Roman"/>
              </a:rPr>
              <a:t>playing a vital role in all </a:t>
            </a:r>
            <a:r>
              <a:rPr sz="1167" spc="5" dirty="0">
                <a:latin typeface="Times New Roman"/>
                <a:cs typeface="Times New Roman"/>
              </a:rPr>
              <a:t>the </a:t>
            </a:r>
            <a:r>
              <a:rPr sz="1167" dirty="0">
                <a:latin typeface="Times New Roman"/>
                <a:cs typeface="Times New Roman"/>
              </a:rPr>
              <a:t>field of life these days. We can </a:t>
            </a:r>
            <a:r>
              <a:rPr sz="1167" spc="-5" dirty="0">
                <a:latin typeface="Times New Roman"/>
                <a:cs typeface="Times New Roman"/>
              </a:rPr>
              <a:t>see  </a:t>
            </a:r>
            <a:r>
              <a:rPr sz="1167" dirty="0">
                <a:latin typeface="Times New Roman"/>
                <a:cs typeface="Times New Roman"/>
              </a:rPr>
              <a:t>many </a:t>
            </a:r>
            <a:r>
              <a:rPr sz="1167" spc="-5" dirty="0">
                <a:latin typeface="Times New Roman"/>
                <a:cs typeface="Times New Roman"/>
              </a:rPr>
              <a:t>software </a:t>
            </a:r>
            <a:r>
              <a:rPr sz="1167" dirty="0">
                <a:latin typeface="Times New Roman"/>
                <a:cs typeface="Times New Roman"/>
              </a:rPr>
              <a:t>applications being operated around us in our daily</a:t>
            </a:r>
            <a:r>
              <a:rPr sz="1167" spc="-111" dirty="0">
                <a:latin typeface="Times New Roman"/>
                <a:cs typeface="Times New Roman"/>
              </a:rPr>
              <a:t> </a:t>
            </a:r>
            <a:r>
              <a:rPr sz="1167" dirty="0">
                <a:latin typeface="Times New Roman"/>
                <a:cs typeface="Times New Roman"/>
              </a:rPr>
              <a:t>routine.</a:t>
            </a:r>
            <a:endParaRPr sz="1167">
              <a:latin typeface="Times New Roman"/>
              <a:cs typeface="Times New Roman"/>
            </a:endParaRPr>
          </a:p>
          <a:p>
            <a:pPr>
              <a:lnSpc>
                <a:spcPct val="100000"/>
              </a:lnSpc>
            </a:pPr>
            <a:endParaRPr sz="1167">
              <a:latin typeface="Times New Roman"/>
              <a:cs typeface="Times New Roman"/>
            </a:endParaRPr>
          </a:p>
          <a:p>
            <a:pPr marL="12347" marR="8643">
              <a:lnSpc>
                <a:spcPts val="1342"/>
              </a:lnSpc>
            </a:pPr>
            <a:r>
              <a:rPr sz="1167" spc="-5" dirty="0">
                <a:latin typeface="Times New Roman"/>
                <a:cs typeface="Times New Roman"/>
              </a:rPr>
              <a:t>Some </a:t>
            </a:r>
            <a:r>
              <a:rPr sz="1167" dirty="0">
                <a:latin typeface="Times New Roman"/>
                <a:cs typeface="Times New Roman"/>
              </a:rPr>
              <a:t>of the major areas in </a:t>
            </a:r>
            <a:r>
              <a:rPr sz="1167" spc="-5" dirty="0">
                <a:latin typeface="Times New Roman"/>
                <a:cs typeface="Times New Roman"/>
              </a:rPr>
              <a:t>which software </a:t>
            </a:r>
            <a:r>
              <a:rPr sz="1167" dirty="0">
                <a:latin typeface="Times New Roman"/>
                <a:cs typeface="Times New Roman"/>
              </a:rPr>
              <a:t>has played an important role are identified as  under.</a:t>
            </a:r>
            <a:endParaRPr sz="1167">
              <a:latin typeface="Times New Roman"/>
              <a:cs typeface="Times New Roman"/>
            </a:endParaRPr>
          </a:p>
          <a:p>
            <a:pPr>
              <a:spcBef>
                <a:spcPts val="5"/>
              </a:spcBef>
            </a:pPr>
            <a:endParaRPr sz="1215">
              <a:latin typeface="Times New Roman"/>
              <a:cs typeface="Times New Roman"/>
            </a:endParaRPr>
          </a:p>
          <a:p>
            <a:pPr marL="234592" marR="7408" indent="-222245" algn="just">
              <a:lnSpc>
                <a:spcPct val="95600"/>
              </a:lnSpc>
              <a:buFont typeface="Symbol"/>
              <a:buChar char=""/>
              <a:tabLst>
                <a:tab pos="234592" algn="l"/>
              </a:tabLst>
            </a:pPr>
            <a:r>
              <a:rPr sz="1167" i="1" dirty="0">
                <a:latin typeface="Times New Roman"/>
                <a:cs typeface="Times New Roman"/>
              </a:rPr>
              <a:t>Business decision-making</a:t>
            </a:r>
            <a:r>
              <a:rPr sz="1167" dirty="0">
                <a:latin typeface="Times New Roman"/>
                <a:cs typeface="Times New Roman"/>
              </a:rPr>
              <a:t>: </a:t>
            </a:r>
            <a:r>
              <a:rPr sz="1167" spc="-5" dirty="0">
                <a:latin typeface="Times New Roman"/>
                <a:cs typeface="Times New Roman"/>
              </a:rPr>
              <a:t>Software systems </a:t>
            </a:r>
            <a:r>
              <a:rPr sz="1167" dirty="0">
                <a:latin typeface="Times New Roman"/>
                <a:cs typeface="Times New Roman"/>
              </a:rPr>
              <a:t>have played a major role in businesses  </a:t>
            </a:r>
            <a:r>
              <a:rPr sz="1167" spc="-5" dirty="0">
                <a:latin typeface="Times New Roman"/>
                <a:cs typeface="Times New Roman"/>
              </a:rPr>
              <a:t>where </a:t>
            </a:r>
            <a:r>
              <a:rPr sz="1167" dirty="0">
                <a:latin typeface="Times New Roman"/>
                <a:cs typeface="Times New Roman"/>
              </a:rPr>
              <a:t>you have to analyze your data and on the basis of that analysis you have to  make business decisions. This process of data analysis and decision-making has  become very accurate and easy by the use of</a:t>
            </a:r>
            <a:r>
              <a:rPr sz="1167" spc="-117"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marL="234592" indent="-222245" algn="just">
              <a:spcBef>
                <a:spcPts val="34"/>
              </a:spcBef>
              <a:buFont typeface="Symbol"/>
              <a:buChar char=""/>
              <a:tabLst>
                <a:tab pos="234592" algn="l"/>
              </a:tabLst>
            </a:pPr>
            <a:r>
              <a:rPr sz="1167" i="1" dirty="0">
                <a:latin typeface="Times New Roman"/>
                <a:cs typeface="Times New Roman"/>
              </a:rPr>
              <a:t>Modern   </a:t>
            </a:r>
            <a:r>
              <a:rPr sz="1167" i="1" spc="-5" dirty="0">
                <a:latin typeface="Times New Roman"/>
                <a:cs typeface="Times New Roman"/>
              </a:rPr>
              <a:t>scientific   </a:t>
            </a:r>
            <a:r>
              <a:rPr sz="1167" i="1" dirty="0">
                <a:latin typeface="Times New Roman"/>
                <a:cs typeface="Times New Roman"/>
              </a:rPr>
              <a:t>investigation   and   engineering   problem   </a:t>
            </a:r>
            <a:r>
              <a:rPr sz="1167" i="1" spc="-5" dirty="0">
                <a:latin typeface="Times New Roman"/>
                <a:cs typeface="Times New Roman"/>
              </a:rPr>
              <a:t>solving</a:t>
            </a:r>
            <a:r>
              <a:rPr sz="1167" spc="-5" dirty="0">
                <a:latin typeface="Times New Roman"/>
                <a:cs typeface="Times New Roman"/>
              </a:rPr>
              <a:t>:    </a:t>
            </a:r>
            <a:r>
              <a:rPr sz="1167" spc="170" dirty="0">
                <a:latin typeface="Times New Roman"/>
                <a:cs typeface="Times New Roman"/>
              </a:rPr>
              <a:t> </a:t>
            </a:r>
            <a:r>
              <a:rPr sz="1167" spc="-5" dirty="0">
                <a:latin typeface="Times New Roman"/>
                <a:cs typeface="Times New Roman"/>
              </a:rPr>
              <a:t>Scientific</a:t>
            </a:r>
            <a:endParaRPr sz="1167">
              <a:latin typeface="Times New Roman"/>
              <a:cs typeface="Times New Roman"/>
            </a:endParaRPr>
          </a:p>
        </p:txBody>
      </p:sp>
      <p:sp>
        <p:nvSpPr>
          <p:cNvPr id="6" name="object 6"/>
          <p:cNvSpPr txBox="1"/>
          <p:nvPr/>
        </p:nvSpPr>
        <p:spPr>
          <a:xfrm>
            <a:off x="1321153" y="9082277"/>
            <a:ext cx="5137679" cy="166712"/>
          </a:xfrm>
          <a:prstGeom prst="rect">
            <a:avLst/>
          </a:prstGeom>
        </p:spPr>
        <p:txBody>
          <a:bodyPr vert="horz" wrap="square" lIns="0" tIns="0" rIns="0" bIns="0" rtlCol="0">
            <a:spAutoFit/>
          </a:bodyPr>
          <a:lstStyle/>
          <a:p>
            <a:pPr marL="12347">
              <a:lnSpc>
                <a:spcPts val="1269"/>
              </a:lnSpc>
            </a:pPr>
            <a:r>
              <a:rPr sz="1167" dirty="0">
                <a:latin typeface="Times New Roman"/>
                <a:cs typeface="Times New Roman"/>
              </a:rPr>
              <a:t>investigations  and  engineering  problem  </a:t>
            </a:r>
            <a:r>
              <a:rPr sz="1167" spc="-5" dirty="0">
                <a:latin typeface="Times New Roman"/>
                <a:cs typeface="Times New Roman"/>
              </a:rPr>
              <a:t>solving  </a:t>
            </a:r>
            <a:r>
              <a:rPr sz="1167" dirty="0">
                <a:latin typeface="Times New Roman"/>
                <a:cs typeface="Times New Roman"/>
              </a:rPr>
              <a:t>require  an  intensive  amount   </a:t>
            </a:r>
            <a:r>
              <a:rPr sz="1167" spc="228" dirty="0">
                <a:latin typeface="Times New Roman"/>
                <a:cs typeface="Times New Roman"/>
              </a:rPr>
              <a:t> </a:t>
            </a:r>
            <a:r>
              <a:rPr sz="1167" dirty="0">
                <a:latin typeface="Times New Roman"/>
                <a:cs typeface="Times New Roman"/>
              </a:rPr>
              <a:t>of</a:t>
            </a:r>
            <a:endParaRPr sz="1167">
              <a:latin typeface="Times New Roman"/>
              <a:cs typeface="Times New Roman"/>
            </a:endParaRPr>
          </a:p>
        </p:txBody>
      </p:sp>
      <p:sp>
        <p:nvSpPr>
          <p:cNvPr id="7" name="object 7"/>
          <p:cNvSpPr txBox="1"/>
          <p:nvPr/>
        </p:nvSpPr>
        <p:spPr>
          <a:xfrm>
            <a:off x="1098903" y="9452694"/>
            <a:ext cx="5358694" cy="333425"/>
          </a:xfrm>
          <a:prstGeom prst="rect">
            <a:avLst/>
          </a:prstGeom>
        </p:spPr>
        <p:txBody>
          <a:bodyPr vert="horz" wrap="square" lIns="0" tIns="0" rIns="0" bIns="0" rtlCol="0">
            <a:spAutoFit/>
          </a:bodyPr>
          <a:lstStyle/>
          <a:p>
            <a:pPr marL="12347">
              <a:lnSpc>
                <a:spcPts val="1240"/>
              </a:lnSpc>
              <a:tabLst>
                <a:tab pos="5123363" algn="l"/>
                <a:tab pos="5271526" algn="l"/>
              </a:tabLst>
            </a:pPr>
            <a:r>
              <a:rPr sz="1167" u="heavy" dirty="0">
                <a:latin typeface="Times New Roman"/>
                <a:cs typeface="Times New Roman"/>
              </a:rPr>
              <a:t> 	</a:t>
            </a:r>
            <a:r>
              <a:rPr sz="1167" dirty="0">
                <a:latin typeface="Times New Roman"/>
                <a:cs typeface="Times New Roman"/>
              </a:rPr>
              <a:t>	1</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56307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929" cy="3644900"/>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spcBef>
                <a:spcPts val="851"/>
              </a:spcBef>
            </a:pPr>
            <a:r>
              <a:rPr sz="1167" dirty="0">
                <a:latin typeface="Times New Roman"/>
                <a:cs typeface="Times New Roman"/>
              </a:rPr>
              <a:t>unfortunately magic is not a reality. We do not have any </a:t>
            </a:r>
            <a:r>
              <a:rPr sz="1167" spc="5" dirty="0">
                <a:latin typeface="Times New Roman"/>
                <a:cs typeface="Times New Roman"/>
              </a:rPr>
              <a:t>magic </a:t>
            </a:r>
            <a:r>
              <a:rPr sz="1167" dirty="0">
                <a:latin typeface="Times New Roman"/>
                <a:cs typeface="Times New Roman"/>
              </a:rPr>
              <a:t>to defeat this giant. There  is </a:t>
            </a:r>
            <a:r>
              <a:rPr sz="1167" spc="5" dirty="0">
                <a:latin typeface="Times New Roman"/>
                <a:cs typeface="Times New Roman"/>
              </a:rPr>
              <a:t>only </a:t>
            </a:r>
            <a:r>
              <a:rPr sz="1167" dirty="0">
                <a:latin typeface="Times New Roman"/>
                <a:cs typeface="Times New Roman"/>
              </a:rPr>
              <a:t>one solution and that is to follow a disciplined approach to build </a:t>
            </a:r>
            <a:r>
              <a:rPr sz="1167" spc="-5" dirty="0">
                <a:latin typeface="Times New Roman"/>
                <a:cs typeface="Times New Roman"/>
              </a:rPr>
              <a:t>software. </a:t>
            </a:r>
            <a:r>
              <a:rPr sz="1167" dirty="0">
                <a:latin typeface="Times New Roman"/>
                <a:cs typeface="Times New Roman"/>
              </a:rPr>
              <a:t>We can  defeat the giant named </a:t>
            </a:r>
            <a:r>
              <a:rPr sz="1167" spc="-5" dirty="0">
                <a:latin typeface="Times New Roman"/>
                <a:cs typeface="Times New Roman"/>
              </a:rPr>
              <a:t>software </a:t>
            </a:r>
            <a:r>
              <a:rPr sz="1167" dirty="0">
                <a:latin typeface="Times New Roman"/>
                <a:cs typeface="Times New Roman"/>
              </a:rPr>
              <a:t>by using disciplined and engineered approach towards  </a:t>
            </a:r>
            <a:r>
              <a:rPr sz="1167" spc="-5" dirty="0">
                <a:latin typeface="Times New Roman"/>
                <a:cs typeface="Times New Roman"/>
              </a:rPr>
              <a:t>software</a:t>
            </a:r>
            <a:r>
              <a:rPr sz="1167" spc="-92" dirty="0">
                <a:latin typeface="Times New Roman"/>
                <a:cs typeface="Times New Roman"/>
              </a:rPr>
              <a:t> </a:t>
            </a:r>
            <a:r>
              <a:rPr sz="1167" dirty="0">
                <a:latin typeface="Times New Roman"/>
                <a:cs typeface="Times New Roman"/>
              </a:rPr>
              <a:t>development.</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pPr>
            <a:r>
              <a:rPr sz="1167" dirty="0">
                <a:latin typeface="Times New Roman"/>
                <a:cs typeface="Times New Roman"/>
              </a:rPr>
              <a:t>Therefore, </a:t>
            </a:r>
            <a:r>
              <a:rPr sz="1167" i="1" dirty="0">
                <a:latin typeface="Times New Roman"/>
                <a:cs typeface="Times New Roman"/>
              </a:rPr>
              <a:t>Software Engineering is nothing but a disciplined and </a:t>
            </a:r>
            <a:r>
              <a:rPr sz="1167" i="1" spc="-5" dirty="0">
                <a:latin typeface="Times New Roman"/>
                <a:cs typeface="Times New Roman"/>
              </a:rPr>
              <a:t>systematic </a:t>
            </a:r>
            <a:r>
              <a:rPr sz="1167" i="1" dirty="0">
                <a:latin typeface="Times New Roman"/>
                <a:cs typeface="Times New Roman"/>
              </a:rPr>
              <a:t>approach to  </a:t>
            </a:r>
            <a:r>
              <a:rPr sz="1167" i="1" spc="-5" dirty="0">
                <a:latin typeface="Times New Roman"/>
                <a:cs typeface="Times New Roman"/>
              </a:rPr>
              <a:t>software</a:t>
            </a:r>
            <a:r>
              <a:rPr sz="1167" i="1" spc="-44" dirty="0">
                <a:latin typeface="Times New Roman"/>
                <a:cs typeface="Times New Roman"/>
              </a:rPr>
              <a:t> </a:t>
            </a:r>
            <a:r>
              <a:rPr sz="1167" i="1" spc="-5" dirty="0">
                <a:latin typeface="Times New Roman"/>
                <a:cs typeface="Times New Roman"/>
              </a:rPr>
              <a:t>development</a:t>
            </a:r>
            <a:r>
              <a:rPr sz="1167" spc="-5" dirty="0">
                <a:latin typeface="Times New Roman"/>
                <a:cs typeface="Times New Roman"/>
              </a:rPr>
              <a:t>.</a:t>
            </a:r>
            <a:endParaRPr sz="1167">
              <a:latin typeface="Times New Roman"/>
              <a:cs typeface="Times New Roman"/>
            </a:endParaRPr>
          </a:p>
          <a:p>
            <a:pPr>
              <a:spcBef>
                <a:spcPts val="34"/>
              </a:spcBef>
            </a:pPr>
            <a:endParaRPr sz="1069">
              <a:latin typeface="Times New Roman"/>
              <a:cs typeface="Times New Roman"/>
            </a:endParaRPr>
          </a:p>
          <a:p>
            <a:pPr marL="12347" algn="just">
              <a:lnSpc>
                <a:spcPts val="1590"/>
              </a:lnSpc>
            </a:pPr>
            <a:r>
              <a:rPr sz="1361" b="1" dirty="0">
                <a:latin typeface="Times New Roman"/>
                <a:cs typeface="Times New Roman"/>
              </a:rPr>
              <a:t>1.6</a:t>
            </a:r>
            <a:r>
              <a:rPr sz="1361" b="1" spc="-87" dirty="0">
                <a:latin typeface="Times New Roman"/>
                <a:cs typeface="Times New Roman"/>
              </a:rPr>
              <a:t> </a:t>
            </a:r>
            <a:r>
              <a:rPr sz="1361" b="1" spc="-5" dirty="0">
                <a:latin typeface="Times New Roman"/>
                <a:cs typeface="Times New Roman"/>
              </a:rPr>
              <a:t>Summary</a:t>
            </a:r>
            <a:endParaRPr sz="1361">
              <a:latin typeface="Times New Roman"/>
              <a:cs typeface="Times New Roman"/>
            </a:endParaRPr>
          </a:p>
          <a:p>
            <a:pPr marL="12347" algn="just">
              <a:lnSpc>
                <a:spcPts val="1356"/>
              </a:lnSpc>
            </a:pPr>
            <a:r>
              <a:rPr sz="1167" dirty="0">
                <a:latin typeface="Times New Roman"/>
                <a:cs typeface="Times New Roman"/>
              </a:rPr>
              <a:t>Today </a:t>
            </a:r>
            <a:r>
              <a:rPr sz="1167" spc="-5" dirty="0">
                <a:latin typeface="Times New Roman"/>
                <a:cs typeface="Times New Roman"/>
              </a:rPr>
              <a:t>we </a:t>
            </a:r>
            <a:r>
              <a:rPr sz="1167" dirty="0">
                <a:latin typeface="Times New Roman"/>
                <a:cs typeface="Times New Roman"/>
              </a:rPr>
              <a:t>have discussed the following things related to </a:t>
            </a:r>
            <a:r>
              <a:rPr sz="1167" spc="-5" dirty="0">
                <a:latin typeface="Times New Roman"/>
                <a:cs typeface="Times New Roman"/>
              </a:rPr>
              <a:t>software</a:t>
            </a:r>
            <a:r>
              <a:rPr sz="1167" spc="-73" dirty="0">
                <a:latin typeface="Times New Roman"/>
                <a:cs typeface="Times New Roman"/>
              </a:rPr>
              <a:t> </a:t>
            </a:r>
            <a:r>
              <a:rPr sz="1167" spc="-5" dirty="0">
                <a:latin typeface="Times New Roman"/>
                <a:cs typeface="Times New Roman"/>
              </a:rPr>
              <a:t>engineering.</a:t>
            </a:r>
            <a:endParaRPr sz="1167">
              <a:latin typeface="Times New Roman"/>
              <a:cs typeface="Times New Roman"/>
            </a:endParaRPr>
          </a:p>
          <a:p>
            <a:pPr marL="234592" indent="-222245" algn="just">
              <a:spcBef>
                <a:spcPts val="34"/>
              </a:spcBef>
              <a:buFont typeface="Symbol"/>
              <a:buChar char=""/>
              <a:tabLst>
                <a:tab pos="234592" algn="l"/>
              </a:tabLst>
            </a:pPr>
            <a:r>
              <a:rPr sz="1167" dirty="0">
                <a:latin typeface="Times New Roman"/>
                <a:cs typeface="Times New Roman"/>
              </a:rPr>
              <a:t>What is </a:t>
            </a:r>
            <a:r>
              <a:rPr sz="1167" spc="-5" dirty="0">
                <a:latin typeface="Times New Roman"/>
                <a:cs typeface="Times New Roman"/>
              </a:rPr>
              <a:t>software</a:t>
            </a:r>
            <a:r>
              <a:rPr sz="1167" spc="-102" dirty="0">
                <a:latin typeface="Times New Roman"/>
                <a:cs typeface="Times New Roman"/>
              </a:rPr>
              <a:t> </a:t>
            </a:r>
            <a:r>
              <a:rPr sz="1167" dirty="0">
                <a:latin typeface="Times New Roman"/>
                <a:cs typeface="Times New Roman"/>
              </a:rPr>
              <a:t>engineering?</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Why is it</a:t>
            </a:r>
            <a:r>
              <a:rPr sz="1167" spc="-107" dirty="0">
                <a:latin typeface="Times New Roman"/>
                <a:cs typeface="Times New Roman"/>
              </a:rPr>
              <a:t> </a:t>
            </a:r>
            <a:r>
              <a:rPr sz="1167" dirty="0">
                <a:latin typeface="Times New Roman"/>
                <a:cs typeface="Times New Roman"/>
              </a:rPr>
              <a:t>important?</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What is </a:t>
            </a:r>
            <a:r>
              <a:rPr sz="1167" spc="-5" dirty="0">
                <a:latin typeface="Times New Roman"/>
                <a:cs typeface="Times New Roman"/>
              </a:rPr>
              <a:t>software</a:t>
            </a:r>
            <a:r>
              <a:rPr sz="1167" spc="-102" dirty="0">
                <a:latin typeface="Times New Roman"/>
                <a:cs typeface="Times New Roman"/>
              </a:rPr>
              <a:t> </a:t>
            </a:r>
            <a:r>
              <a:rPr sz="1167" dirty="0">
                <a:latin typeface="Times New Roman"/>
                <a:cs typeface="Times New Roman"/>
              </a:rPr>
              <a:t>crisis?</a:t>
            </a:r>
            <a:endParaRPr sz="1167">
              <a:latin typeface="Times New Roman"/>
              <a:cs typeface="Times New Roman"/>
            </a:endParaRPr>
          </a:p>
          <a:p>
            <a:pPr marL="234592" indent="-222245" algn="just">
              <a:spcBef>
                <a:spcPts val="34"/>
              </a:spcBef>
              <a:buFont typeface="Symbol"/>
              <a:buChar char=""/>
              <a:tabLst>
                <a:tab pos="234592" algn="l"/>
              </a:tabLst>
            </a:pPr>
            <a:r>
              <a:rPr sz="1167" spc="-5" dirty="0">
                <a:latin typeface="Times New Roman"/>
                <a:cs typeface="Times New Roman"/>
              </a:rPr>
              <a:t>How software </a:t>
            </a:r>
            <a:r>
              <a:rPr sz="1167" dirty="0">
                <a:latin typeface="Times New Roman"/>
                <a:cs typeface="Times New Roman"/>
              </a:rPr>
              <a:t>engineering derived from </a:t>
            </a:r>
            <a:r>
              <a:rPr sz="1167" spc="-5" dirty="0">
                <a:latin typeface="Times New Roman"/>
                <a:cs typeface="Times New Roman"/>
              </a:rPr>
              <a:t>software</a:t>
            </a:r>
            <a:r>
              <a:rPr sz="1167" spc="-78" dirty="0">
                <a:latin typeface="Times New Roman"/>
                <a:cs typeface="Times New Roman"/>
              </a:rPr>
              <a:t> </a:t>
            </a:r>
            <a:r>
              <a:rPr sz="1167" dirty="0">
                <a:latin typeface="Times New Roman"/>
                <a:cs typeface="Times New Roman"/>
              </a:rPr>
              <a:t>crisis.</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What is the importance of engineering principles in developing</a:t>
            </a:r>
            <a:r>
              <a:rPr sz="1167" spc="-126"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What is balancing act and how apply in </a:t>
            </a:r>
            <a:r>
              <a:rPr sz="1167" spc="-5" dirty="0">
                <a:latin typeface="Times New Roman"/>
                <a:cs typeface="Times New Roman"/>
              </a:rPr>
              <a:t>software</a:t>
            </a:r>
            <a:r>
              <a:rPr sz="1167" spc="-126" dirty="0">
                <a:latin typeface="Times New Roman"/>
                <a:cs typeface="Times New Roman"/>
              </a:rPr>
              <a:t> </a:t>
            </a:r>
            <a:r>
              <a:rPr sz="1167" dirty="0">
                <a:latin typeface="Times New Roman"/>
                <a:cs typeface="Times New Roman"/>
              </a:rPr>
              <a:t>engineering?</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What is law of diminishing</a:t>
            </a:r>
            <a:r>
              <a:rPr sz="1167" spc="-111" dirty="0">
                <a:latin typeface="Times New Roman"/>
                <a:cs typeface="Times New Roman"/>
              </a:rPr>
              <a:t> </a:t>
            </a:r>
            <a:r>
              <a:rPr sz="1167" dirty="0">
                <a:latin typeface="Times New Roman"/>
                <a:cs typeface="Times New Roman"/>
              </a:rPr>
              <a:t>returns?</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And what </a:t>
            </a:r>
            <a:r>
              <a:rPr sz="1167" dirty="0">
                <a:latin typeface="Times New Roman"/>
                <a:cs typeface="Times New Roman"/>
              </a:rPr>
              <a:t>are the major activities involved in the development of</a:t>
            </a:r>
            <a:r>
              <a:rPr sz="1167" spc="-111"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71711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0394"/>
            <a:ext cx="5359929" cy="7205221"/>
          </a:xfrm>
          <a:prstGeom prst="rect">
            <a:avLst/>
          </a:prstGeom>
        </p:spPr>
        <p:txBody>
          <a:bodyPr vert="horz" wrap="square" lIns="0" tIns="0" rIns="0" bIns="0" rtlCol="0">
            <a:spAutoFit/>
          </a:bodyPr>
          <a:lstStyle/>
          <a:p>
            <a:pPr marL="2157628"/>
            <a:r>
              <a:rPr sz="1361" dirty="0">
                <a:latin typeface="Times New Roman"/>
                <a:cs typeface="Times New Roman"/>
              </a:rPr>
              <a:t>Lecture </a:t>
            </a:r>
            <a:r>
              <a:rPr sz="1361" spc="-5" dirty="0">
                <a:latin typeface="Times New Roman"/>
                <a:cs typeface="Times New Roman"/>
              </a:rPr>
              <a:t>No.</a:t>
            </a:r>
            <a:r>
              <a:rPr sz="1361" spc="-78" dirty="0">
                <a:latin typeface="Times New Roman"/>
                <a:cs typeface="Times New Roman"/>
              </a:rPr>
              <a:t> </a:t>
            </a:r>
            <a:r>
              <a:rPr sz="1361" dirty="0">
                <a:latin typeface="Times New Roman"/>
                <a:cs typeface="Times New Roman"/>
              </a:rPr>
              <a:t>02</a:t>
            </a:r>
            <a:endParaRPr sz="1361">
              <a:latin typeface="Times New Roman"/>
              <a:cs typeface="Times New Roman"/>
            </a:endParaRPr>
          </a:p>
          <a:p>
            <a:pPr>
              <a:spcBef>
                <a:spcPts val="39"/>
              </a:spcBef>
            </a:pPr>
            <a:endParaRPr sz="1264">
              <a:latin typeface="Times New Roman"/>
              <a:cs typeface="Times New Roman"/>
            </a:endParaRPr>
          </a:p>
          <a:p>
            <a:pPr marL="617" algn="ctr"/>
            <a:r>
              <a:rPr sz="1361" dirty="0">
                <a:latin typeface="Times New Roman"/>
                <a:cs typeface="Times New Roman"/>
              </a:rPr>
              <a:t>Introduction to </a:t>
            </a:r>
            <a:r>
              <a:rPr sz="1361" spc="-5" dirty="0">
                <a:latin typeface="Times New Roman"/>
                <a:cs typeface="Times New Roman"/>
              </a:rPr>
              <a:t>Software</a:t>
            </a:r>
            <a:r>
              <a:rPr sz="1361" spc="-63" dirty="0">
                <a:latin typeface="Times New Roman"/>
                <a:cs typeface="Times New Roman"/>
              </a:rPr>
              <a:t> </a:t>
            </a:r>
            <a:r>
              <a:rPr sz="1361" spc="-5" dirty="0">
                <a:latin typeface="Times New Roman"/>
                <a:cs typeface="Times New Roman"/>
              </a:rPr>
              <a:t>Development</a:t>
            </a:r>
            <a:endParaRPr sz="1361">
              <a:latin typeface="Times New Roman"/>
              <a:cs typeface="Times New Roman"/>
            </a:endParaRPr>
          </a:p>
          <a:p>
            <a:pPr>
              <a:spcBef>
                <a:spcPts val="39"/>
              </a:spcBef>
            </a:pPr>
            <a:endParaRPr sz="1069">
              <a:latin typeface="Times New Roman"/>
              <a:cs typeface="Times New Roman"/>
            </a:endParaRPr>
          </a:p>
          <a:p>
            <a:pPr marL="12347" algn="just"/>
            <a:r>
              <a:rPr sz="1361" dirty="0">
                <a:latin typeface="Times New Roman"/>
                <a:cs typeface="Times New Roman"/>
              </a:rPr>
              <a:t>2.1 </a:t>
            </a:r>
            <a:r>
              <a:rPr sz="1361" spc="-5" dirty="0">
                <a:latin typeface="Times New Roman"/>
                <a:cs typeface="Times New Roman"/>
              </a:rPr>
              <a:t>Software</a:t>
            </a:r>
            <a:r>
              <a:rPr sz="1361" spc="-73" dirty="0">
                <a:latin typeface="Times New Roman"/>
                <a:cs typeface="Times New Roman"/>
              </a:rPr>
              <a:t> </a:t>
            </a:r>
            <a:r>
              <a:rPr sz="1361" spc="-5" dirty="0">
                <a:latin typeface="Times New Roman"/>
                <a:cs typeface="Times New Roman"/>
              </a:rPr>
              <a:t>Development</a:t>
            </a:r>
            <a:endParaRPr sz="1361">
              <a:latin typeface="Times New Roman"/>
              <a:cs typeface="Times New Roman"/>
            </a:endParaRPr>
          </a:p>
          <a:p>
            <a:pPr>
              <a:spcBef>
                <a:spcPts val="44"/>
              </a:spcBef>
            </a:pPr>
            <a:endParaRPr sz="1167">
              <a:latin typeface="Times New Roman"/>
              <a:cs typeface="Times New Roman"/>
            </a:endParaRPr>
          </a:p>
          <a:p>
            <a:pPr marL="12347" marR="4939" algn="just">
              <a:lnSpc>
                <a:spcPts val="1342"/>
              </a:lnSpc>
            </a:pPr>
            <a:r>
              <a:rPr sz="1167" dirty="0">
                <a:latin typeface="Times New Roman"/>
                <a:cs typeface="Times New Roman"/>
              </a:rPr>
              <a:t>We have </a:t>
            </a:r>
            <a:r>
              <a:rPr sz="1167" spc="-5" dirty="0">
                <a:latin typeface="Times New Roman"/>
                <a:cs typeface="Times New Roman"/>
              </a:rPr>
              <a:t>seen </a:t>
            </a:r>
            <a:r>
              <a:rPr sz="1167" dirty="0">
                <a:latin typeface="Times New Roman"/>
                <a:cs typeface="Times New Roman"/>
              </a:rPr>
              <a:t>in our previous discussion that </a:t>
            </a:r>
            <a:r>
              <a:rPr sz="1167" spc="-5" dirty="0">
                <a:latin typeface="Times New Roman"/>
                <a:cs typeface="Times New Roman"/>
              </a:rPr>
              <a:t>software </a:t>
            </a:r>
            <a:r>
              <a:rPr sz="1167" dirty="0">
                <a:latin typeface="Times New Roman"/>
                <a:cs typeface="Times New Roman"/>
              </a:rPr>
              <a:t>engineering is nothing but a  disciplined approach to develop </a:t>
            </a:r>
            <a:r>
              <a:rPr sz="1167" spc="-5" dirty="0">
                <a:latin typeface="Times New Roman"/>
                <a:cs typeface="Times New Roman"/>
              </a:rPr>
              <a:t>software. Now we will </a:t>
            </a:r>
            <a:r>
              <a:rPr sz="1167" dirty="0">
                <a:latin typeface="Times New Roman"/>
                <a:cs typeface="Times New Roman"/>
              </a:rPr>
              <a:t>look at </a:t>
            </a:r>
            <a:r>
              <a:rPr sz="1167" spc="-5" dirty="0">
                <a:latin typeface="Times New Roman"/>
                <a:cs typeface="Times New Roman"/>
              </a:rPr>
              <a:t>some </a:t>
            </a:r>
            <a:r>
              <a:rPr sz="1167" dirty="0">
                <a:latin typeface="Times New Roman"/>
                <a:cs typeface="Times New Roman"/>
              </a:rPr>
              <a:t>of the activities  involved in the course of </a:t>
            </a:r>
            <a:r>
              <a:rPr sz="1167" spc="-5" dirty="0">
                <a:latin typeface="Times New Roman"/>
                <a:cs typeface="Times New Roman"/>
              </a:rPr>
              <a:t>software </a:t>
            </a:r>
            <a:r>
              <a:rPr sz="1167" dirty="0">
                <a:latin typeface="Times New Roman"/>
                <a:cs typeface="Times New Roman"/>
              </a:rPr>
              <a:t>development. The activities involved in </a:t>
            </a:r>
            <a:r>
              <a:rPr sz="1167" spc="-5" dirty="0">
                <a:latin typeface="Times New Roman"/>
                <a:cs typeface="Times New Roman"/>
              </a:rPr>
              <a:t>software  </a:t>
            </a:r>
            <a:r>
              <a:rPr sz="1167" dirty="0">
                <a:latin typeface="Times New Roman"/>
                <a:cs typeface="Times New Roman"/>
              </a:rPr>
              <a:t>development can broadly be divided into two major categories first is construction and  </a:t>
            </a:r>
            <a:r>
              <a:rPr sz="1167" spc="-5" dirty="0">
                <a:latin typeface="Times New Roman"/>
                <a:cs typeface="Times New Roman"/>
              </a:rPr>
              <a:t>second </a:t>
            </a:r>
            <a:r>
              <a:rPr sz="1167" dirty="0">
                <a:latin typeface="Times New Roman"/>
                <a:cs typeface="Times New Roman"/>
              </a:rPr>
              <a:t>is management. The construction activities are those that are directly related to</a:t>
            </a:r>
            <a:r>
              <a:rPr sz="1167" spc="-136" dirty="0">
                <a:latin typeface="Times New Roman"/>
                <a:cs typeface="Times New Roman"/>
              </a:rPr>
              <a:t> </a:t>
            </a:r>
            <a:r>
              <a:rPr sz="1167" dirty="0">
                <a:latin typeface="Times New Roman"/>
                <a:cs typeface="Times New Roman"/>
              </a:rPr>
              <a:t>the  construction or development of the </a:t>
            </a:r>
            <a:r>
              <a:rPr sz="1167" spc="-5" dirty="0">
                <a:latin typeface="Times New Roman"/>
                <a:cs typeface="Times New Roman"/>
              </a:rPr>
              <a:t>software. </a:t>
            </a:r>
            <a:r>
              <a:rPr sz="1167" dirty="0">
                <a:latin typeface="Times New Roman"/>
                <a:cs typeface="Times New Roman"/>
              </a:rPr>
              <a:t>While the management activities are those  that complement the process of construction in order to perform construction activities  </a:t>
            </a:r>
            <a:r>
              <a:rPr sz="1167" spc="-5" dirty="0">
                <a:latin typeface="Times New Roman"/>
                <a:cs typeface="Times New Roman"/>
              </a:rPr>
              <a:t>smoothly </a:t>
            </a:r>
            <a:r>
              <a:rPr sz="1167" dirty="0">
                <a:latin typeface="Times New Roman"/>
                <a:cs typeface="Times New Roman"/>
              </a:rPr>
              <a:t>and effectively. A greater detail of the activities involved in the construction  and management categories is presented</a:t>
            </a:r>
            <a:r>
              <a:rPr sz="1167" spc="-117"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spcBef>
                <a:spcPts val="24"/>
              </a:spcBef>
            </a:pPr>
            <a:endParaRPr sz="1021">
              <a:latin typeface="Times New Roman"/>
              <a:cs typeface="Times New Roman"/>
            </a:endParaRPr>
          </a:p>
          <a:p>
            <a:pPr marL="12347" algn="just">
              <a:lnSpc>
                <a:spcPts val="2076"/>
              </a:lnSpc>
            </a:pPr>
            <a:r>
              <a:rPr sz="1750" dirty="0">
                <a:latin typeface="Times New Roman"/>
                <a:cs typeface="Times New Roman"/>
              </a:rPr>
              <a:t>Construction</a:t>
            </a:r>
            <a:endParaRPr sz="1750">
              <a:latin typeface="Times New Roman"/>
              <a:cs typeface="Times New Roman"/>
            </a:endParaRPr>
          </a:p>
          <a:p>
            <a:pPr marL="12347" algn="just">
              <a:lnSpc>
                <a:spcPts val="1346"/>
              </a:lnSpc>
            </a:pPr>
            <a:r>
              <a:rPr sz="1167" dirty="0">
                <a:latin typeface="Times New Roman"/>
                <a:cs typeface="Times New Roman"/>
              </a:rPr>
              <a:t>The construction activities are those that directly related to the development of </a:t>
            </a:r>
            <a:r>
              <a:rPr sz="1167" spc="277"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marL="12347" marR="7408" lvl="1" algn="just">
              <a:lnSpc>
                <a:spcPts val="1342"/>
              </a:lnSpc>
              <a:spcBef>
                <a:spcPts val="63"/>
              </a:spcBef>
              <a:buAutoNum type="alphaLcPeriod" startAt="7"/>
              <a:tabLst>
                <a:tab pos="279041" algn="l"/>
              </a:tabLst>
            </a:pPr>
            <a:r>
              <a:rPr sz="1167" dirty="0">
                <a:latin typeface="Times New Roman"/>
                <a:cs typeface="Times New Roman"/>
              </a:rPr>
              <a:t>gathering the requirements of the </a:t>
            </a:r>
            <a:r>
              <a:rPr sz="1167" spc="-5" dirty="0">
                <a:latin typeface="Times New Roman"/>
                <a:cs typeface="Times New Roman"/>
              </a:rPr>
              <a:t>software, </a:t>
            </a:r>
            <a:r>
              <a:rPr sz="1167" dirty="0">
                <a:latin typeface="Times New Roman"/>
                <a:cs typeface="Times New Roman"/>
              </a:rPr>
              <a:t>develop design, implement and test the  </a:t>
            </a:r>
            <a:r>
              <a:rPr sz="1167" spc="-5" dirty="0">
                <a:latin typeface="Times New Roman"/>
                <a:cs typeface="Times New Roman"/>
              </a:rPr>
              <a:t>software </a:t>
            </a:r>
            <a:r>
              <a:rPr sz="1167" dirty="0">
                <a:latin typeface="Times New Roman"/>
                <a:cs typeface="Times New Roman"/>
              </a:rPr>
              <a:t>etc. </a:t>
            </a:r>
            <a:r>
              <a:rPr sz="1167" spc="-5" dirty="0">
                <a:latin typeface="Times New Roman"/>
                <a:cs typeface="Times New Roman"/>
              </a:rPr>
              <a:t>Some </a:t>
            </a:r>
            <a:r>
              <a:rPr sz="1167" dirty="0">
                <a:latin typeface="Times New Roman"/>
                <a:cs typeface="Times New Roman"/>
              </a:rPr>
              <a:t>of the major construction activities are listed</a:t>
            </a:r>
            <a:r>
              <a:rPr sz="1167" spc="-111"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marL="456837" lvl="2" indent="-222245">
              <a:buFont typeface="Symbol"/>
              <a:buChar char=""/>
              <a:tabLst>
                <a:tab pos="456219" algn="l"/>
                <a:tab pos="456837" algn="l"/>
              </a:tabLst>
            </a:pPr>
            <a:r>
              <a:rPr sz="1167" dirty="0">
                <a:latin typeface="Times New Roman"/>
                <a:cs typeface="Times New Roman"/>
              </a:rPr>
              <a:t>Requirement</a:t>
            </a:r>
            <a:r>
              <a:rPr sz="1167" spc="-97" dirty="0">
                <a:latin typeface="Times New Roman"/>
                <a:cs typeface="Times New Roman"/>
              </a:rPr>
              <a:t> </a:t>
            </a:r>
            <a:r>
              <a:rPr sz="1167" spc="-5" dirty="0">
                <a:latin typeface="Times New Roman"/>
                <a:cs typeface="Times New Roman"/>
              </a:rPr>
              <a:t>Gathering</a:t>
            </a:r>
            <a:endParaRPr sz="1167">
              <a:latin typeface="Times New Roman"/>
              <a:cs typeface="Times New Roman"/>
            </a:endParaRPr>
          </a:p>
          <a:p>
            <a:pPr marL="456837" lvl="2" indent="-222245">
              <a:spcBef>
                <a:spcPts val="24"/>
              </a:spcBef>
              <a:buFont typeface="Symbol"/>
              <a:buChar char=""/>
              <a:tabLst>
                <a:tab pos="456219" algn="l"/>
                <a:tab pos="456837" algn="l"/>
              </a:tabLst>
            </a:pPr>
            <a:r>
              <a:rPr sz="1167" spc="-5" dirty="0">
                <a:latin typeface="Times New Roman"/>
                <a:cs typeface="Times New Roman"/>
              </a:rPr>
              <a:t>Design</a:t>
            </a:r>
            <a:r>
              <a:rPr sz="1167" spc="-92" dirty="0">
                <a:latin typeface="Times New Roman"/>
                <a:cs typeface="Times New Roman"/>
              </a:rPr>
              <a:t> </a:t>
            </a:r>
            <a:r>
              <a:rPr sz="1167" spc="-5" dirty="0">
                <a:latin typeface="Times New Roman"/>
                <a:cs typeface="Times New Roman"/>
              </a:rPr>
              <a:t>Development</a:t>
            </a:r>
            <a:endParaRPr sz="1167">
              <a:latin typeface="Times New Roman"/>
              <a:cs typeface="Times New Roman"/>
            </a:endParaRPr>
          </a:p>
          <a:p>
            <a:pPr marL="456837" lvl="2" indent="-222245">
              <a:spcBef>
                <a:spcPts val="19"/>
              </a:spcBef>
              <a:buFont typeface="Symbol"/>
              <a:buChar char=""/>
              <a:tabLst>
                <a:tab pos="456219" algn="l"/>
                <a:tab pos="456837" algn="l"/>
              </a:tabLst>
            </a:pPr>
            <a:r>
              <a:rPr sz="1167" dirty="0">
                <a:latin typeface="Times New Roman"/>
                <a:cs typeface="Times New Roman"/>
              </a:rPr>
              <a:t>Coding</a:t>
            </a:r>
            <a:endParaRPr sz="1167">
              <a:latin typeface="Times New Roman"/>
              <a:cs typeface="Times New Roman"/>
            </a:endParaRPr>
          </a:p>
          <a:p>
            <a:pPr marL="456837" lvl="2" indent="-222245">
              <a:spcBef>
                <a:spcPts val="24"/>
              </a:spcBef>
              <a:buFont typeface="Symbol"/>
              <a:buChar char=""/>
              <a:tabLst>
                <a:tab pos="456219" algn="l"/>
                <a:tab pos="456837" algn="l"/>
              </a:tabLst>
            </a:pPr>
            <a:r>
              <a:rPr sz="1167" dirty="0">
                <a:latin typeface="Times New Roman"/>
                <a:cs typeface="Times New Roman"/>
              </a:rPr>
              <a:t>Testing</a:t>
            </a:r>
            <a:endParaRPr sz="1167">
              <a:latin typeface="Times New Roman"/>
              <a:cs typeface="Times New Roman"/>
            </a:endParaRPr>
          </a:p>
          <a:p>
            <a:pPr lvl="2">
              <a:spcBef>
                <a:spcPts val="5"/>
              </a:spcBef>
              <a:buFont typeface="Symbol"/>
              <a:buChar char=""/>
            </a:pPr>
            <a:endParaRPr sz="1069">
              <a:latin typeface="Times New Roman"/>
              <a:cs typeface="Times New Roman"/>
            </a:endParaRPr>
          </a:p>
          <a:p>
            <a:pPr marL="12347" algn="just">
              <a:lnSpc>
                <a:spcPts val="2076"/>
              </a:lnSpc>
            </a:pPr>
            <a:r>
              <a:rPr sz="1750" spc="-5" dirty="0">
                <a:latin typeface="Times New Roman"/>
                <a:cs typeface="Times New Roman"/>
              </a:rPr>
              <a:t>Management</a:t>
            </a:r>
            <a:endParaRPr sz="1750">
              <a:latin typeface="Times New Roman"/>
              <a:cs typeface="Times New Roman"/>
            </a:endParaRPr>
          </a:p>
          <a:p>
            <a:pPr marL="12347" marR="4939" algn="just">
              <a:lnSpc>
                <a:spcPts val="1342"/>
              </a:lnSpc>
              <a:spcBef>
                <a:spcPts val="68"/>
              </a:spcBef>
            </a:pPr>
            <a:r>
              <a:rPr sz="1167" spc="-5" dirty="0">
                <a:latin typeface="Times New Roman"/>
                <a:cs typeface="Times New Roman"/>
              </a:rPr>
              <a:t>Management </a:t>
            </a:r>
            <a:r>
              <a:rPr sz="1167" dirty="0">
                <a:latin typeface="Times New Roman"/>
                <a:cs typeface="Times New Roman"/>
              </a:rPr>
              <a:t>activities are kind of umbrella activities that are used to </a:t>
            </a:r>
            <a:r>
              <a:rPr sz="1167" spc="-5" dirty="0">
                <a:latin typeface="Times New Roman"/>
                <a:cs typeface="Times New Roman"/>
              </a:rPr>
              <a:t>smoothly </a:t>
            </a:r>
            <a:r>
              <a:rPr sz="1167" dirty="0">
                <a:latin typeface="Times New Roman"/>
                <a:cs typeface="Times New Roman"/>
              </a:rPr>
              <a:t>and  </a:t>
            </a:r>
            <a:r>
              <a:rPr sz="1167" spc="-5" dirty="0">
                <a:latin typeface="Times New Roman"/>
                <a:cs typeface="Times New Roman"/>
              </a:rPr>
              <a:t>successfully </a:t>
            </a:r>
            <a:r>
              <a:rPr sz="1167" dirty="0">
                <a:latin typeface="Times New Roman"/>
                <a:cs typeface="Times New Roman"/>
              </a:rPr>
              <a:t>perform the construction activities e.g. project planning, </a:t>
            </a:r>
            <a:r>
              <a:rPr sz="1167" spc="-5" dirty="0">
                <a:latin typeface="Times New Roman"/>
                <a:cs typeface="Times New Roman"/>
              </a:rPr>
              <a:t>software </a:t>
            </a:r>
            <a:r>
              <a:rPr sz="1167" dirty="0">
                <a:latin typeface="Times New Roman"/>
                <a:cs typeface="Times New Roman"/>
              </a:rPr>
              <a:t>quality  assurance etc. </a:t>
            </a:r>
            <a:r>
              <a:rPr sz="1167" spc="-5" dirty="0">
                <a:latin typeface="Times New Roman"/>
                <a:cs typeface="Times New Roman"/>
              </a:rPr>
              <a:t>Some </a:t>
            </a:r>
            <a:r>
              <a:rPr sz="1167" dirty="0">
                <a:latin typeface="Times New Roman"/>
                <a:cs typeface="Times New Roman"/>
              </a:rPr>
              <a:t>of the major management activities are listed</a:t>
            </a:r>
            <a:r>
              <a:rPr sz="1167" spc="-126"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marL="456837" lvl="2" indent="-222245">
              <a:buFont typeface="Symbol"/>
              <a:buChar char=""/>
              <a:tabLst>
                <a:tab pos="456219" algn="l"/>
                <a:tab pos="456837" algn="l"/>
              </a:tabLst>
            </a:pPr>
            <a:r>
              <a:rPr sz="1167" spc="-5" dirty="0">
                <a:latin typeface="Times New Roman"/>
                <a:cs typeface="Times New Roman"/>
              </a:rPr>
              <a:t>Project Planning </a:t>
            </a:r>
            <a:r>
              <a:rPr sz="1167" dirty="0">
                <a:latin typeface="Times New Roman"/>
                <a:cs typeface="Times New Roman"/>
              </a:rPr>
              <a:t>and</a:t>
            </a:r>
            <a:r>
              <a:rPr sz="1167" spc="-83" dirty="0">
                <a:latin typeface="Times New Roman"/>
                <a:cs typeface="Times New Roman"/>
              </a:rPr>
              <a:t> </a:t>
            </a:r>
            <a:r>
              <a:rPr sz="1167" spc="-5" dirty="0">
                <a:latin typeface="Times New Roman"/>
                <a:cs typeface="Times New Roman"/>
              </a:rPr>
              <a:t>Management</a:t>
            </a:r>
            <a:endParaRPr sz="1167">
              <a:latin typeface="Times New Roman"/>
              <a:cs typeface="Times New Roman"/>
            </a:endParaRPr>
          </a:p>
          <a:p>
            <a:pPr marL="456837" lvl="2" indent="-222245">
              <a:spcBef>
                <a:spcPts val="24"/>
              </a:spcBef>
              <a:buFont typeface="Symbol"/>
              <a:buChar char=""/>
              <a:tabLst>
                <a:tab pos="456219" algn="l"/>
                <a:tab pos="456837" algn="l"/>
              </a:tabLst>
            </a:pPr>
            <a:r>
              <a:rPr sz="1167" dirty="0">
                <a:latin typeface="Times New Roman"/>
                <a:cs typeface="Times New Roman"/>
              </a:rPr>
              <a:t>Configuration</a:t>
            </a:r>
            <a:r>
              <a:rPr sz="1167" spc="-97" dirty="0">
                <a:latin typeface="Times New Roman"/>
                <a:cs typeface="Times New Roman"/>
              </a:rPr>
              <a:t> </a:t>
            </a:r>
            <a:r>
              <a:rPr sz="1167" spc="-5" dirty="0">
                <a:latin typeface="Times New Roman"/>
                <a:cs typeface="Times New Roman"/>
              </a:rPr>
              <a:t>Management</a:t>
            </a:r>
            <a:endParaRPr sz="1167">
              <a:latin typeface="Times New Roman"/>
              <a:cs typeface="Times New Roman"/>
            </a:endParaRPr>
          </a:p>
          <a:p>
            <a:pPr marL="456837" lvl="2" indent="-222245">
              <a:spcBef>
                <a:spcPts val="19"/>
              </a:spcBef>
              <a:buFont typeface="Symbol"/>
              <a:buChar char=""/>
              <a:tabLst>
                <a:tab pos="456219" algn="l"/>
                <a:tab pos="456837" algn="l"/>
              </a:tabLst>
            </a:pPr>
            <a:r>
              <a:rPr sz="1167" spc="-5" dirty="0">
                <a:latin typeface="Times New Roman"/>
                <a:cs typeface="Times New Roman"/>
              </a:rPr>
              <a:t>Software Quality</a:t>
            </a:r>
            <a:r>
              <a:rPr sz="1167" spc="-83" dirty="0">
                <a:latin typeface="Times New Roman"/>
                <a:cs typeface="Times New Roman"/>
              </a:rPr>
              <a:t> </a:t>
            </a:r>
            <a:r>
              <a:rPr sz="1167" spc="-5" dirty="0">
                <a:latin typeface="Times New Roman"/>
                <a:cs typeface="Times New Roman"/>
              </a:rPr>
              <a:t>Assurance</a:t>
            </a:r>
            <a:endParaRPr sz="1167">
              <a:latin typeface="Times New Roman"/>
              <a:cs typeface="Times New Roman"/>
            </a:endParaRPr>
          </a:p>
          <a:p>
            <a:pPr marL="456837" lvl="2" indent="-222245">
              <a:spcBef>
                <a:spcPts val="34"/>
              </a:spcBef>
              <a:buFont typeface="Symbol"/>
              <a:buChar char=""/>
              <a:tabLst>
                <a:tab pos="456219" algn="l"/>
                <a:tab pos="456837" algn="l"/>
              </a:tabLst>
            </a:pPr>
            <a:r>
              <a:rPr sz="1167" dirty="0">
                <a:latin typeface="Times New Roman"/>
                <a:cs typeface="Times New Roman"/>
              </a:rPr>
              <a:t>Installation and</a:t>
            </a:r>
            <a:r>
              <a:rPr sz="1167" spc="-102" dirty="0">
                <a:latin typeface="Times New Roman"/>
                <a:cs typeface="Times New Roman"/>
              </a:rPr>
              <a:t> </a:t>
            </a:r>
            <a:r>
              <a:rPr sz="1167" dirty="0">
                <a:latin typeface="Times New Roman"/>
                <a:cs typeface="Times New Roman"/>
              </a:rPr>
              <a:t>Training</a:t>
            </a:r>
            <a:endParaRPr sz="1167">
              <a:latin typeface="Times New Roman"/>
              <a:cs typeface="Times New Roman"/>
            </a:endParaRPr>
          </a:p>
          <a:p>
            <a:pPr>
              <a:spcBef>
                <a:spcPts val="19"/>
              </a:spcBef>
            </a:pPr>
            <a:endParaRPr sz="1167">
              <a:latin typeface="Times New Roman"/>
              <a:cs typeface="Times New Roman"/>
            </a:endParaRPr>
          </a:p>
          <a:p>
            <a:pPr marL="12347" marR="6173" algn="just">
              <a:lnSpc>
                <a:spcPts val="1342"/>
              </a:lnSpc>
              <a:spcBef>
                <a:spcPts val="5"/>
              </a:spcBef>
            </a:pPr>
            <a:r>
              <a:rPr sz="1167" spc="-5" dirty="0">
                <a:latin typeface="Times New Roman"/>
                <a:cs typeface="Times New Roman"/>
              </a:rPr>
              <a:t>As we </a:t>
            </a:r>
            <a:r>
              <a:rPr sz="1167" dirty="0">
                <a:latin typeface="Times New Roman"/>
                <a:cs typeface="Times New Roman"/>
              </a:rPr>
              <a:t>have </a:t>
            </a:r>
            <a:r>
              <a:rPr sz="1167" spc="-5" dirty="0">
                <a:latin typeface="Times New Roman"/>
                <a:cs typeface="Times New Roman"/>
              </a:rPr>
              <a:t>said </a:t>
            </a:r>
            <a:r>
              <a:rPr sz="1167" dirty="0">
                <a:latin typeface="Times New Roman"/>
                <a:cs typeface="Times New Roman"/>
              </a:rPr>
              <a:t>earlier that management activities are kind of umbrella activities that  </a:t>
            </a:r>
            <a:r>
              <a:rPr sz="1167" spc="-5" dirty="0">
                <a:latin typeface="Times New Roman"/>
                <a:cs typeface="Times New Roman"/>
              </a:rPr>
              <a:t>surround </a:t>
            </a:r>
            <a:r>
              <a:rPr sz="1167" dirty="0">
                <a:latin typeface="Times New Roman"/>
                <a:cs typeface="Times New Roman"/>
              </a:rPr>
              <a:t>the construction activities </a:t>
            </a:r>
            <a:r>
              <a:rPr sz="1167" spc="-5" dirty="0">
                <a:latin typeface="Times New Roman"/>
                <a:cs typeface="Times New Roman"/>
              </a:rPr>
              <a:t>so </a:t>
            </a:r>
            <a:r>
              <a:rPr sz="1167" dirty="0">
                <a:latin typeface="Times New Roman"/>
                <a:cs typeface="Times New Roman"/>
              </a:rPr>
              <a:t>that the construction process may proceed  </a:t>
            </a:r>
            <a:r>
              <a:rPr sz="1167" spc="-5" dirty="0">
                <a:latin typeface="Times New Roman"/>
                <a:cs typeface="Times New Roman"/>
              </a:rPr>
              <a:t>smoothly. </a:t>
            </a:r>
            <a:r>
              <a:rPr sz="1167" dirty="0">
                <a:latin typeface="Times New Roman"/>
                <a:cs typeface="Times New Roman"/>
              </a:rPr>
              <a:t>This fact is empathized in the figure 1. The figure </a:t>
            </a:r>
            <a:r>
              <a:rPr sz="1167" spc="-5" dirty="0">
                <a:latin typeface="Times New Roman"/>
                <a:cs typeface="Times New Roman"/>
              </a:rPr>
              <a:t>shows </a:t>
            </a:r>
            <a:r>
              <a:rPr sz="1167" dirty="0">
                <a:latin typeface="Times New Roman"/>
                <a:cs typeface="Times New Roman"/>
              </a:rPr>
              <a:t>that construction is  </a:t>
            </a:r>
            <a:r>
              <a:rPr sz="1167" spc="-5" dirty="0">
                <a:latin typeface="Times New Roman"/>
                <a:cs typeface="Times New Roman"/>
              </a:rPr>
              <a:t>surrounded </a:t>
            </a:r>
            <a:r>
              <a:rPr sz="1167" dirty="0">
                <a:latin typeface="Times New Roman"/>
                <a:cs typeface="Times New Roman"/>
              </a:rPr>
              <a:t>by management activities. That is, all construction activities are governed by  certain processes and rules. These processes and rules are related to the management of  the construction activities and not the construction</a:t>
            </a:r>
            <a:r>
              <a:rPr sz="1167" spc="-126" dirty="0">
                <a:latin typeface="Times New Roman"/>
                <a:cs typeface="Times New Roman"/>
              </a:rPr>
              <a:t> </a:t>
            </a:r>
            <a:r>
              <a:rPr sz="1167" dirty="0">
                <a:latin typeface="Times New Roman"/>
                <a:cs typeface="Times New Roman"/>
              </a:rPr>
              <a:t>itself.</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55523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2115820" y="2186304"/>
            <a:ext cx="1573530" cy="1672802"/>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2456109" y="2343854"/>
            <a:ext cx="918633" cy="164532"/>
          </a:xfrm>
          <a:prstGeom prst="rect">
            <a:avLst/>
          </a:prstGeom>
        </p:spPr>
        <p:txBody>
          <a:bodyPr vert="horz" wrap="square" lIns="0" tIns="0" rIns="0" bIns="0" rtlCol="0">
            <a:spAutoFit/>
          </a:bodyPr>
          <a:lstStyle/>
          <a:p>
            <a:pPr marL="12347"/>
            <a:r>
              <a:rPr sz="1069" b="1" dirty="0">
                <a:solidFill>
                  <a:srgbClr val="FFFFFF"/>
                </a:solidFill>
                <a:latin typeface="Tahoma"/>
                <a:cs typeface="Tahoma"/>
              </a:rPr>
              <a:t>Management</a:t>
            </a:r>
            <a:endParaRPr sz="1069">
              <a:latin typeface="Tahoma"/>
              <a:cs typeface="Tahoma"/>
            </a:endParaRPr>
          </a:p>
        </p:txBody>
      </p:sp>
      <p:sp>
        <p:nvSpPr>
          <p:cNvPr id="7" name="object 7"/>
          <p:cNvSpPr txBox="1"/>
          <p:nvPr/>
        </p:nvSpPr>
        <p:spPr>
          <a:xfrm>
            <a:off x="2435366" y="2955783"/>
            <a:ext cx="901965" cy="164532"/>
          </a:xfrm>
          <a:prstGeom prst="rect">
            <a:avLst/>
          </a:prstGeom>
        </p:spPr>
        <p:txBody>
          <a:bodyPr vert="horz" wrap="square" lIns="0" tIns="0" rIns="0" bIns="0" rtlCol="0">
            <a:spAutoFit/>
          </a:bodyPr>
          <a:lstStyle/>
          <a:p>
            <a:pPr marL="12347"/>
            <a:r>
              <a:rPr sz="1069" b="1" spc="-5" dirty="0">
                <a:latin typeface="Tahoma"/>
                <a:cs typeface="Tahoma"/>
              </a:rPr>
              <a:t>Co</a:t>
            </a:r>
            <a:r>
              <a:rPr sz="1069" b="1" spc="-24" dirty="0">
                <a:latin typeface="Tahoma"/>
                <a:cs typeface="Tahoma"/>
              </a:rPr>
              <a:t>n</a:t>
            </a:r>
            <a:r>
              <a:rPr sz="1069" b="1" dirty="0">
                <a:latin typeface="Tahoma"/>
                <a:cs typeface="Tahoma"/>
              </a:rPr>
              <a:t>structi</a:t>
            </a:r>
            <a:r>
              <a:rPr sz="1069" b="1" spc="24" dirty="0">
                <a:latin typeface="Tahoma"/>
                <a:cs typeface="Tahoma"/>
              </a:rPr>
              <a:t>o</a:t>
            </a:r>
            <a:r>
              <a:rPr sz="1069" b="1" dirty="0">
                <a:latin typeface="Tahoma"/>
                <a:cs typeface="Tahoma"/>
              </a:rPr>
              <a:t>n</a:t>
            </a:r>
            <a:endParaRPr sz="1069">
              <a:latin typeface="Tahoma"/>
              <a:cs typeface="Tahoma"/>
            </a:endParaRPr>
          </a:p>
        </p:txBody>
      </p:sp>
      <p:sp>
        <p:nvSpPr>
          <p:cNvPr id="8" name="object 8"/>
          <p:cNvSpPr txBox="1"/>
          <p:nvPr/>
        </p:nvSpPr>
        <p:spPr>
          <a:xfrm>
            <a:off x="3825662" y="1746250"/>
            <a:ext cx="2064456" cy="1345847"/>
          </a:xfrm>
          <a:prstGeom prst="rect">
            <a:avLst/>
          </a:prstGeom>
          <a:solidFill>
            <a:srgbClr val="FFFF00"/>
          </a:solidFill>
        </p:spPr>
        <p:txBody>
          <a:bodyPr vert="horz" wrap="square" lIns="0" tIns="12347" rIns="0" bIns="0" rtlCol="0">
            <a:spAutoFit/>
          </a:bodyPr>
          <a:lstStyle/>
          <a:p>
            <a:pPr marL="451898" marR="183352" indent="-204959">
              <a:lnSpc>
                <a:spcPct val="102699"/>
              </a:lnSpc>
              <a:spcBef>
                <a:spcPts val="97"/>
              </a:spcBef>
              <a:buFont typeface="Tahoma"/>
              <a:buChar char="•"/>
              <a:tabLst>
                <a:tab pos="451280" algn="l"/>
                <a:tab pos="451898" algn="l"/>
              </a:tabLst>
            </a:pPr>
            <a:r>
              <a:rPr sz="1069" b="1" dirty="0">
                <a:solidFill>
                  <a:srgbClr val="3333CC"/>
                </a:solidFill>
                <a:latin typeface="Tahoma"/>
                <a:cs typeface="Tahoma"/>
              </a:rPr>
              <a:t>Project </a:t>
            </a:r>
            <a:r>
              <a:rPr sz="1069" b="1" spc="-5" dirty="0">
                <a:solidFill>
                  <a:srgbClr val="3333CC"/>
                </a:solidFill>
                <a:latin typeface="Tahoma"/>
                <a:cs typeface="Tahoma"/>
              </a:rPr>
              <a:t>planning </a:t>
            </a:r>
            <a:r>
              <a:rPr sz="1069" b="1" spc="-10" dirty="0">
                <a:solidFill>
                  <a:srgbClr val="3333CC"/>
                </a:solidFill>
                <a:latin typeface="Tahoma"/>
                <a:cs typeface="Tahoma"/>
              </a:rPr>
              <a:t>and  </a:t>
            </a:r>
            <a:r>
              <a:rPr sz="1069" b="1" dirty="0">
                <a:solidFill>
                  <a:srgbClr val="3333CC"/>
                </a:solidFill>
                <a:latin typeface="Tahoma"/>
                <a:cs typeface="Tahoma"/>
              </a:rPr>
              <a:t>management</a:t>
            </a:r>
            <a:endParaRPr sz="1069">
              <a:latin typeface="Tahoma"/>
              <a:cs typeface="Tahoma"/>
            </a:endParaRPr>
          </a:p>
          <a:p>
            <a:pPr marL="451898" marR="668587" indent="-204959">
              <a:lnSpc>
                <a:spcPts val="1274"/>
              </a:lnSpc>
              <a:spcBef>
                <a:spcPts val="39"/>
              </a:spcBef>
              <a:buFont typeface="Tahoma"/>
              <a:buChar char="•"/>
              <a:tabLst>
                <a:tab pos="451280" algn="l"/>
                <a:tab pos="451898" algn="l"/>
              </a:tabLst>
            </a:pPr>
            <a:r>
              <a:rPr sz="1069" b="1" spc="-5" dirty="0">
                <a:solidFill>
                  <a:srgbClr val="3333CC"/>
                </a:solidFill>
                <a:latin typeface="Tahoma"/>
                <a:cs typeface="Tahoma"/>
              </a:rPr>
              <a:t>Con</a:t>
            </a:r>
            <a:r>
              <a:rPr sz="1069" b="1" spc="-24" dirty="0">
                <a:solidFill>
                  <a:srgbClr val="3333CC"/>
                </a:solidFill>
                <a:latin typeface="Tahoma"/>
                <a:cs typeface="Tahoma"/>
              </a:rPr>
              <a:t>f</a:t>
            </a:r>
            <a:r>
              <a:rPr sz="1069" b="1" dirty="0">
                <a:solidFill>
                  <a:srgbClr val="3333CC"/>
                </a:solidFill>
                <a:latin typeface="Tahoma"/>
                <a:cs typeface="Tahoma"/>
              </a:rPr>
              <a:t>iguration  management</a:t>
            </a:r>
            <a:endParaRPr sz="1069">
              <a:latin typeface="Tahoma"/>
              <a:cs typeface="Tahoma"/>
            </a:endParaRPr>
          </a:p>
          <a:p>
            <a:pPr marL="451898" indent="-204959">
              <a:lnSpc>
                <a:spcPts val="1264"/>
              </a:lnSpc>
              <a:buFont typeface="Tahoma"/>
              <a:buChar char="•"/>
              <a:tabLst>
                <a:tab pos="451280" algn="l"/>
                <a:tab pos="451898" algn="l"/>
              </a:tabLst>
            </a:pPr>
            <a:r>
              <a:rPr sz="1069" b="1" dirty="0">
                <a:solidFill>
                  <a:srgbClr val="3333CC"/>
                </a:solidFill>
                <a:latin typeface="Tahoma"/>
                <a:cs typeface="Tahoma"/>
              </a:rPr>
              <a:t>Quality</a:t>
            </a:r>
            <a:r>
              <a:rPr sz="1069" b="1" spc="-87" dirty="0">
                <a:solidFill>
                  <a:srgbClr val="3333CC"/>
                </a:solidFill>
                <a:latin typeface="Tahoma"/>
                <a:cs typeface="Tahoma"/>
              </a:rPr>
              <a:t> </a:t>
            </a:r>
            <a:r>
              <a:rPr sz="1069" b="1" dirty="0">
                <a:solidFill>
                  <a:srgbClr val="3333CC"/>
                </a:solidFill>
                <a:latin typeface="Tahoma"/>
                <a:cs typeface="Tahoma"/>
              </a:rPr>
              <a:t>assurance</a:t>
            </a:r>
            <a:endParaRPr sz="1069">
              <a:latin typeface="Tahoma"/>
              <a:cs typeface="Tahoma"/>
            </a:endParaRPr>
          </a:p>
          <a:p>
            <a:pPr marL="451898" marR="514250" indent="-204959">
              <a:lnSpc>
                <a:spcPts val="1274"/>
              </a:lnSpc>
              <a:spcBef>
                <a:spcPts val="49"/>
              </a:spcBef>
              <a:buFont typeface="Tahoma"/>
              <a:buChar char="•"/>
              <a:tabLst>
                <a:tab pos="451280" algn="l"/>
                <a:tab pos="451898" algn="l"/>
              </a:tabLst>
            </a:pPr>
            <a:r>
              <a:rPr sz="1069" b="1" dirty="0">
                <a:solidFill>
                  <a:srgbClr val="3333CC"/>
                </a:solidFill>
                <a:latin typeface="Tahoma"/>
                <a:cs typeface="Tahoma"/>
              </a:rPr>
              <a:t>Installation</a:t>
            </a:r>
            <a:r>
              <a:rPr sz="1069" b="1" spc="-68" dirty="0">
                <a:solidFill>
                  <a:srgbClr val="3333CC"/>
                </a:solidFill>
                <a:latin typeface="Tahoma"/>
                <a:cs typeface="Tahoma"/>
              </a:rPr>
              <a:t> </a:t>
            </a:r>
            <a:r>
              <a:rPr sz="1069" b="1" dirty="0">
                <a:solidFill>
                  <a:srgbClr val="3333CC"/>
                </a:solidFill>
                <a:latin typeface="Tahoma"/>
                <a:cs typeface="Tahoma"/>
              </a:rPr>
              <a:t>and  training</a:t>
            </a:r>
            <a:endParaRPr sz="1069">
              <a:latin typeface="Tahoma"/>
              <a:cs typeface="Tahoma"/>
            </a:endParaRPr>
          </a:p>
          <a:p>
            <a:pPr marL="246939">
              <a:lnSpc>
                <a:spcPts val="1264"/>
              </a:lnSpc>
            </a:pPr>
            <a:r>
              <a:rPr sz="1069" b="1" dirty="0">
                <a:solidFill>
                  <a:srgbClr val="3333CC"/>
                </a:solidFill>
                <a:latin typeface="Tahoma"/>
                <a:cs typeface="Tahoma"/>
              </a:rPr>
              <a:t>etc.</a:t>
            </a:r>
            <a:endParaRPr sz="1069">
              <a:latin typeface="Tahoma"/>
              <a:cs typeface="Tahoma"/>
            </a:endParaRPr>
          </a:p>
        </p:txBody>
      </p:sp>
      <p:sp>
        <p:nvSpPr>
          <p:cNvPr id="9" name="object 9"/>
          <p:cNvSpPr/>
          <p:nvPr/>
        </p:nvSpPr>
        <p:spPr>
          <a:xfrm>
            <a:off x="3401906" y="2273723"/>
            <a:ext cx="354365" cy="132115"/>
          </a:xfrm>
          <a:custGeom>
            <a:avLst/>
            <a:gdLst/>
            <a:ahLst/>
            <a:cxnLst/>
            <a:rect l="l" t="t" r="r" b="b"/>
            <a:pathLst>
              <a:path w="364489" h="135889">
                <a:moveTo>
                  <a:pt x="352044" y="0"/>
                </a:moveTo>
                <a:lnTo>
                  <a:pt x="7620" y="111251"/>
                </a:lnTo>
                <a:lnTo>
                  <a:pt x="0" y="123443"/>
                </a:lnTo>
                <a:lnTo>
                  <a:pt x="3048" y="132587"/>
                </a:lnTo>
                <a:lnTo>
                  <a:pt x="7620" y="134111"/>
                </a:lnTo>
                <a:lnTo>
                  <a:pt x="13716" y="135635"/>
                </a:lnTo>
                <a:lnTo>
                  <a:pt x="18288" y="135635"/>
                </a:lnTo>
                <a:lnTo>
                  <a:pt x="356616" y="25907"/>
                </a:lnTo>
                <a:lnTo>
                  <a:pt x="361188" y="22859"/>
                </a:lnTo>
                <a:lnTo>
                  <a:pt x="364236" y="13715"/>
                </a:lnTo>
                <a:lnTo>
                  <a:pt x="362712" y="7619"/>
                </a:lnTo>
                <a:lnTo>
                  <a:pt x="361188" y="4571"/>
                </a:lnTo>
                <a:lnTo>
                  <a:pt x="356616" y="1523"/>
                </a:lnTo>
                <a:lnTo>
                  <a:pt x="352044" y="0"/>
                </a:lnTo>
                <a:close/>
              </a:path>
            </a:pathLst>
          </a:custGeom>
          <a:solidFill>
            <a:srgbClr val="000000"/>
          </a:solidFill>
        </p:spPr>
        <p:txBody>
          <a:bodyPr wrap="square" lIns="0" tIns="0" rIns="0" bIns="0" rtlCol="0"/>
          <a:lstStyle/>
          <a:p>
            <a:endParaRPr sz="1750"/>
          </a:p>
        </p:txBody>
      </p:sp>
      <p:sp>
        <p:nvSpPr>
          <p:cNvPr id="10" name="object 10"/>
          <p:cNvSpPr/>
          <p:nvPr/>
        </p:nvSpPr>
        <p:spPr>
          <a:xfrm>
            <a:off x="3718984" y="2244090"/>
            <a:ext cx="106803" cy="95074"/>
          </a:xfrm>
          <a:custGeom>
            <a:avLst/>
            <a:gdLst/>
            <a:ahLst/>
            <a:cxnLst/>
            <a:rect l="l" t="t" r="r" b="b"/>
            <a:pathLst>
              <a:path w="109854" h="97789">
                <a:moveTo>
                  <a:pt x="0" y="0"/>
                </a:moveTo>
                <a:lnTo>
                  <a:pt x="30479" y="97535"/>
                </a:lnTo>
                <a:lnTo>
                  <a:pt x="109727" y="13715"/>
                </a:lnTo>
                <a:lnTo>
                  <a:pt x="0" y="0"/>
                </a:lnTo>
                <a:close/>
              </a:path>
            </a:pathLst>
          </a:custGeom>
          <a:solidFill>
            <a:srgbClr val="000000"/>
          </a:solidFill>
        </p:spPr>
        <p:txBody>
          <a:bodyPr wrap="square" lIns="0" tIns="0" rIns="0" bIns="0" rtlCol="0"/>
          <a:lstStyle/>
          <a:p>
            <a:endParaRPr sz="1750"/>
          </a:p>
        </p:txBody>
      </p:sp>
      <p:sp>
        <p:nvSpPr>
          <p:cNvPr id="11" name="object 11"/>
          <p:cNvSpPr txBox="1"/>
          <p:nvPr/>
        </p:nvSpPr>
        <p:spPr>
          <a:xfrm>
            <a:off x="3825662" y="3382010"/>
            <a:ext cx="2064456" cy="1013706"/>
          </a:xfrm>
          <a:prstGeom prst="rect">
            <a:avLst/>
          </a:prstGeom>
          <a:solidFill>
            <a:srgbClr val="FFFF00"/>
          </a:solidFill>
        </p:spPr>
        <p:txBody>
          <a:bodyPr vert="horz" wrap="square" lIns="0" tIns="20990" rIns="0" bIns="0" rtlCol="0">
            <a:spAutoFit/>
          </a:bodyPr>
          <a:lstStyle/>
          <a:p>
            <a:pPr marL="246939">
              <a:spcBef>
                <a:spcPts val="165"/>
              </a:spcBef>
              <a:buFont typeface="Tahoma"/>
              <a:buChar char="•"/>
              <a:tabLst>
                <a:tab pos="451280" algn="l"/>
                <a:tab pos="451898" algn="l"/>
              </a:tabLst>
            </a:pPr>
            <a:r>
              <a:rPr sz="1069" b="1" dirty="0">
                <a:solidFill>
                  <a:srgbClr val="3333CC"/>
                </a:solidFill>
                <a:latin typeface="Tahoma"/>
                <a:cs typeface="Tahoma"/>
              </a:rPr>
              <a:t>Requirements</a:t>
            </a:r>
            <a:endParaRPr sz="1069">
              <a:latin typeface="Tahoma"/>
              <a:cs typeface="Tahoma"/>
            </a:endParaRPr>
          </a:p>
          <a:p>
            <a:pPr marL="451898" indent="-204959">
              <a:lnSpc>
                <a:spcPts val="1278"/>
              </a:lnSpc>
              <a:buFont typeface="Tahoma"/>
              <a:buChar char="•"/>
              <a:tabLst>
                <a:tab pos="451280" algn="l"/>
                <a:tab pos="451898" algn="l"/>
              </a:tabLst>
            </a:pPr>
            <a:r>
              <a:rPr sz="1069" b="1" spc="-5" dirty="0">
                <a:solidFill>
                  <a:srgbClr val="3333CC"/>
                </a:solidFill>
                <a:latin typeface="Tahoma"/>
                <a:cs typeface="Tahoma"/>
              </a:rPr>
              <a:t>Design</a:t>
            </a:r>
            <a:endParaRPr sz="1069">
              <a:latin typeface="Tahoma"/>
              <a:cs typeface="Tahoma"/>
            </a:endParaRPr>
          </a:p>
          <a:p>
            <a:pPr marL="451898" indent="-204959">
              <a:lnSpc>
                <a:spcPts val="1278"/>
              </a:lnSpc>
              <a:buFont typeface="Tahoma"/>
              <a:buChar char="•"/>
              <a:tabLst>
                <a:tab pos="451280" algn="l"/>
                <a:tab pos="451898" algn="l"/>
              </a:tabLst>
            </a:pPr>
            <a:r>
              <a:rPr sz="1069" b="1" spc="-5" dirty="0">
                <a:solidFill>
                  <a:srgbClr val="3333CC"/>
                </a:solidFill>
                <a:latin typeface="Tahoma"/>
                <a:cs typeface="Tahoma"/>
              </a:rPr>
              <a:t>Coding</a:t>
            </a:r>
            <a:endParaRPr sz="1069">
              <a:latin typeface="Tahoma"/>
              <a:cs typeface="Tahoma"/>
            </a:endParaRPr>
          </a:p>
          <a:p>
            <a:pPr marL="451898" indent="-204959">
              <a:lnSpc>
                <a:spcPts val="1278"/>
              </a:lnSpc>
              <a:spcBef>
                <a:spcPts val="19"/>
              </a:spcBef>
              <a:buFont typeface="Tahoma"/>
              <a:buChar char="•"/>
              <a:tabLst>
                <a:tab pos="451280" algn="l"/>
                <a:tab pos="451898" algn="l"/>
              </a:tabLst>
            </a:pPr>
            <a:r>
              <a:rPr sz="1069" b="1" spc="-5" dirty="0">
                <a:solidFill>
                  <a:srgbClr val="3333CC"/>
                </a:solidFill>
                <a:latin typeface="Tahoma"/>
                <a:cs typeface="Tahoma"/>
              </a:rPr>
              <a:t>Testing</a:t>
            </a:r>
            <a:endParaRPr sz="1069">
              <a:latin typeface="Tahoma"/>
              <a:cs typeface="Tahoma"/>
            </a:endParaRPr>
          </a:p>
          <a:p>
            <a:pPr marL="246939" marR="730322">
              <a:lnSpc>
                <a:spcPts val="1283"/>
              </a:lnSpc>
              <a:spcBef>
                <a:spcPts val="34"/>
              </a:spcBef>
              <a:buFont typeface="Tahoma"/>
              <a:buChar char="•"/>
              <a:tabLst>
                <a:tab pos="451280" algn="l"/>
                <a:tab pos="451898" algn="l"/>
              </a:tabLst>
            </a:pPr>
            <a:r>
              <a:rPr sz="1069" b="1" dirty="0">
                <a:solidFill>
                  <a:srgbClr val="3333CC"/>
                </a:solidFill>
                <a:latin typeface="Tahoma"/>
                <a:cs typeface="Tahoma"/>
              </a:rPr>
              <a:t>Ma</a:t>
            </a:r>
            <a:r>
              <a:rPr sz="1069" b="1" spc="19" dirty="0">
                <a:solidFill>
                  <a:srgbClr val="3333CC"/>
                </a:solidFill>
                <a:latin typeface="Tahoma"/>
                <a:cs typeface="Tahoma"/>
              </a:rPr>
              <a:t>i</a:t>
            </a:r>
            <a:r>
              <a:rPr sz="1069" b="1" spc="-5" dirty="0">
                <a:solidFill>
                  <a:srgbClr val="3333CC"/>
                </a:solidFill>
                <a:latin typeface="Tahoma"/>
                <a:cs typeface="Tahoma"/>
              </a:rPr>
              <a:t>n</a:t>
            </a:r>
            <a:r>
              <a:rPr sz="1069" b="1" spc="-24" dirty="0">
                <a:solidFill>
                  <a:srgbClr val="3333CC"/>
                </a:solidFill>
                <a:latin typeface="Tahoma"/>
                <a:cs typeface="Tahoma"/>
              </a:rPr>
              <a:t>t</a:t>
            </a:r>
            <a:r>
              <a:rPr sz="1069" b="1" dirty="0">
                <a:solidFill>
                  <a:srgbClr val="3333CC"/>
                </a:solidFill>
                <a:latin typeface="Tahoma"/>
                <a:cs typeface="Tahoma"/>
              </a:rPr>
              <a:t>ena</a:t>
            </a:r>
            <a:r>
              <a:rPr sz="1069" b="1" spc="-34" dirty="0">
                <a:solidFill>
                  <a:srgbClr val="3333CC"/>
                </a:solidFill>
                <a:latin typeface="Tahoma"/>
                <a:cs typeface="Tahoma"/>
              </a:rPr>
              <a:t>n</a:t>
            </a:r>
            <a:r>
              <a:rPr sz="1069" b="1" spc="-5" dirty="0">
                <a:solidFill>
                  <a:srgbClr val="3333CC"/>
                </a:solidFill>
                <a:latin typeface="Tahoma"/>
                <a:cs typeface="Tahoma"/>
              </a:rPr>
              <a:t>ce  </a:t>
            </a:r>
            <a:r>
              <a:rPr sz="1069" b="1" dirty="0">
                <a:solidFill>
                  <a:srgbClr val="3333CC"/>
                </a:solidFill>
                <a:latin typeface="Tahoma"/>
                <a:cs typeface="Tahoma"/>
              </a:rPr>
              <a:t>etc.</a:t>
            </a:r>
            <a:endParaRPr sz="1069">
              <a:latin typeface="Tahoma"/>
              <a:cs typeface="Tahoma"/>
            </a:endParaRPr>
          </a:p>
        </p:txBody>
      </p:sp>
      <p:sp>
        <p:nvSpPr>
          <p:cNvPr id="12" name="object 12"/>
          <p:cNvSpPr/>
          <p:nvPr/>
        </p:nvSpPr>
        <p:spPr>
          <a:xfrm>
            <a:off x="3299671" y="3300518"/>
            <a:ext cx="435856" cy="318558"/>
          </a:xfrm>
          <a:custGeom>
            <a:avLst/>
            <a:gdLst/>
            <a:ahLst/>
            <a:cxnLst/>
            <a:rect l="l" t="t" r="r" b="b"/>
            <a:pathLst>
              <a:path w="448310" h="327660">
                <a:moveTo>
                  <a:pt x="13716" y="0"/>
                </a:moveTo>
                <a:lnTo>
                  <a:pt x="7620" y="1524"/>
                </a:lnTo>
                <a:lnTo>
                  <a:pt x="3048" y="4572"/>
                </a:lnTo>
                <a:lnTo>
                  <a:pt x="1524" y="7620"/>
                </a:lnTo>
                <a:lnTo>
                  <a:pt x="0" y="13716"/>
                </a:lnTo>
                <a:lnTo>
                  <a:pt x="1524" y="18288"/>
                </a:lnTo>
                <a:lnTo>
                  <a:pt x="4572" y="22860"/>
                </a:lnTo>
                <a:lnTo>
                  <a:pt x="426720" y="324612"/>
                </a:lnTo>
                <a:lnTo>
                  <a:pt x="429768" y="326136"/>
                </a:lnTo>
                <a:lnTo>
                  <a:pt x="435864" y="327660"/>
                </a:lnTo>
                <a:lnTo>
                  <a:pt x="445008" y="324612"/>
                </a:lnTo>
                <a:lnTo>
                  <a:pt x="448056" y="315468"/>
                </a:lnTo>
                <a:lnTo>
                  <a:pt x="446532" y="309372"/>
                </a:lnTo>
                <a:lnTo>
                  <a:pt x="445008" y="306324"/>
                </a:lnTo>
                <a:lnTo>
                  <a:pt x="22860" y="4572"/>
                </a:lnTo>
                <a:lnTo>
                  <a:pt x="18288" y="1524"/>
                </a:lnTo>
                <a:lnTo>
                  <a:pt x="13716" y="0"/>
                </a:lnTo>
                <a:close/>
              </a:path>
            </a:pathLst>
          </a:custGeom>
          <a:solidFill>
            <a:srgbClr val="000000"/>
          </a:solidFill>
        </p:spPr>
        <p:txBody>
          <a:bodyPr wrap="square" lIns="0" tIns="0" rIns="0" bIns="0" rtlCol="0"/>
          <a:lstStyle/>
          <a:p>
            <a:endParaRPr sz="1750"/>
          </a:p>
        </p:txBody>
      </p:sp>
      <p:sp>
        <p:nvSpPr>
          <p:cNvPr id="13" name="object 13"/>
          <p:cNvSpPr/>
          <p:nvPr/>
        </p:nvSpPr>
        <p:spPr>
          <a:xfrm>
            <a:off x="3684906" y="3561291"/>
            <a:ext cx="106803" cy="93839"/>
          </a:xfrm>
          <a:custGeom>
            <a:avLst/>
            <a:gdLst/>
            <a:ahLst/>
            <a:cxnLst/>
            <a:rect l="l" t="t" r="r" b="b"/>
            <a:pathLst>
              <a:path w="109854" h="96520">
                <a:moveTo>
                  <a:pt x="60960" y="0"/>
                </a:moveTo>
                <a:lnTo>
                  <a:pt x="0" y="77724"/>
                </a:lnTo>
                <a:lnTo>
                  <a:pt x="109728" y="96012"/>
                </a:lnTo>
                <a:lnTo>
                  <a:pt x="60960" y="0"/>
                </a:lnTo>
                <a:close/>
              </a:path>
            </a:pathLst>
          </a:custGeom>
          <a:solidFill>
            <a:srgbClr val="000000"/>
          </a:solidFill>
        </p:spPr>
        <p:txBody>
          <a:bodyPr wrap="square" lIns="0" tIns="0" rIns="0" bIns="0" rtlCol="0"/>
          <a:lstStyle/>
          <a:p>
            <a:endParaRPr sz="1750"/>
          </a:p>
        </p:txBody>
      </p:sp>
      <p:sp>
        <p:nvSpPr>
          <p:cNvPr id="14" name="object 14"/>
          <p:cNvSpPr txBox="1"/>
          <p:nvPr/>
        </p:nvSpPr>
        <p:spPr>
          <a:xfrm>
            <a:off x="1098903" y="4546601"/>
            <a:ext cx="5359929" cy="4329553"/>
          </a:xfrm>
          <a:prstGeom prst="rect">
            <a:avLst/>
          </a:prstGeom>
        </p:spPr>
        <p:txBody>
          <a:bodyPr vert="horz" wrap="square" lIns="0" tIns="0" rIns="0" bIns="0" rtlCol="0">
            <a:spAutoFit/>
          </a:bodyPr>
          <a:lstStyle/>
          <a:p>
            <a:pPr marL="2113179"/>
            <a:r>
              <a:rPr sz="1167" spc="-5" dirty="0">
                <a:latin typeface="Times New Roman"/>
                <a:cs typeface="Times New Roman"/>
              </a:rPr>
              <a:t>Figure1: Development</a:t>
            </a:r>
            <a:r>
              <a:rPr sz="1167" spc="-78" dirty="0">
                <a:latin typeface="Times New Roman"/>
                <a:cs typeface="Times New Roman"/>
              </a:rPr>
              <a:t> </a:t>
            </a:r>
            <a:r>
              <a:rPr sz="1167" dirty="0">
                <a:latin typeface="Times New Roman"/>
                <a:cs typeface="Times New Roman"/>
              </a:rPr>
              <a:t>activities</a:t>
            </a:r>
            <a:endParaRPr sz="1167">
              <a:latin typeface="Times New Roman"/>
              <a:cs typeface="Times New Roman"/>
            </a:endParaRPr>
          </a:p>
          <a:p>
            <a:pPr>
              <a:spcBef>
                <a:spcPts val="19"/>
              </a:spcBef>
            </a:pPr>
            <a:endParaRPr sz="1264">
              <a:latin typeface="Times New Roman"/>
              <a:cs typeface="Times New Roman"/>
            </a:endParaRPr>
          </a:p>
          <a:p>
            <a:pPr marL="12347" algn="just">
              <a:lnSpc>
                <a:spcPts val="1590"/>
              </a:lnSpc>
            </a:pPr>
            <a:r>
              <a:rPr sz="1361" b="1" dirty="0">
                <a:latin typeface="Times New Roman"/>
                <a:cs typeface="Times New Roman"/>
              </a:rPr>
              <a:t>2.2 A </a:t>
            </a:r>
            <a:r>
              <a:rPr sz="1361" b="1" spc="-5" dirty="0">
                <a:latin typeface="Times New Roman"/>
                <a:cs typeface="Times New Roman"/>
              </a:rPr>
              <a:t>Software Engineering</a:t>
            </a:r>
            <a:r>
              <a:rPr sz="1361" b="1" spc="-29" dirty="0">
                <a:latin typeface="Times New Roman"/>
                <a:cs typeface="Times New Roman"/>
              </a:rPr>
              <a:t> </a:t>
            </a:r>
            <a:r>
              <a:rPr sz="1361" b="1" spc="-5" dirty="0">
                <a:latin typeface="Times New Roman"/>
                <a:cs typeface="Times New Roman"/>
              </a:rPr>
              <a:t>Framework</a:t>
            </a:r>
            <a:endParaRPr sz="1361">
              <a:latin typeface="Times New Roman"/>
              <a:cs typeface="Times New Roman"/>
            </a:endParaRPr>
          </a:p>
          <a:p>
            <a:pPr marL="12347" marR="4939" algn="just">
              <a:lnSpc>
                <a:spcPts val="1342"/>
              </a:lnSpc>
              <a:spcBef>
                <a:spcPts val="49"/>
              </a:spcBef>
            </a:pPr>
            <a:r>
              <a:rPr sz="1167" spc="-5" dirty="0">
                <a:latin typeface="Times New Roman"/>
                <a:cs typeface="Times New Roman"/>
              </a:rPr>
              <a:t>Any </a:t>
            </a:r>
            <a:r>
              <a:rPr sz="1167" dirty="0">
                <a:latin typeface="Times New Roman"/>
                <a:cs typeface="Times New Roman"/>
              </a:rPr>
              <a:t>Engineering approach must be founded on organizational commitment to quality.  That means the </a:t>
            </a:r>
            <a:r>
              <a:rPr sz="1167" spc="-5" dirty="0">
                <a:latin typeface="Times New Roman"/>
                <a:cs typeface="Times New Roman"/>
              </a:rPr>
              <a:t>software </a:t>
            </a:r>
            <a:r>
              <a:rPr sz="1167" dirty="0">
                <a:latin typeface="Times New Roman"/>
                <a:cs typeface="Times New Roman"/>
              </a:rPr>
              <a:t>development organization must have </a:t>
            </a:r>
            <a:r>
              <a:rPr sz="1167" spc="-5" dirty="0">
                <a:latin typeface="Times New Roman"/>
                <a:cs typeface="Times New Roman"/>
              </a:rPr>
              <a:t>special </a:t>
            </a:r>
            <a:r>
              <a:rPr sz="1167" dirty="0">
                <a:latin typeface="Times New Roman"/>
                <a:cs typeface="Times New Roman"/>
              </a:rPr>
              <a:t>focus on quality  </a:t>
            </a:r>
            <a:r>
              <a:rPr sz="1167" spc="-5" dirty="0">
                <a:latin typeface="Times New Roman"/>
                <a:cs typeface="Times New Roman"/>
              </a:rPr>
              <a:t>while </a:t>
            </a:r>
            <a:r>
              <a:rPr sz="1167" dirty="0">
                <a:latin typeface="Times New Roman"/>
                <a:cs typeface="Times New Roman"/>
              </a:rPr>
              <a:t>performing the </a:t>
            </a:r>
            <a:r>
              <a:rPr sz="1167" spc="-5" dirty="0">
                <a:latin typeface="Times New Roman"/>
                <a:cs typeface="Times New Roman"/>
              </a:rPr>
              <a:t>software </a:t>
            </a:r>
            <a:r>
              <a:rPr sz="1167" dirty="0">
                <a:latin typeface="Times New Roman"/>
                <a:cs typeface="Times New Roman"/>
              </a:rPr>
              <a:t>engineering activities. Based on this commitment to  quality by the organization, a </a:t>
            </a:r>
            <a:r>
              <a:rPr sz="1167" spc="-5" dirty="0">
                <a:latin typeface="Times New Roman"/>
                <a:cs typeface="Times New Roman"/>
              </a:rPr>
              <a:t>software </a:t>
            </a:r>
            <a:r>
              <a:rPr sz="1167" dirty="0">
                <a:latin typeface="Times New Roman"/>
                <a:cs typeface="Times New Roman"/>
              </a:rPr>
              <a:t>engineering framework is proposed that is </a:t>
            </a:r>
            <a:r>
              <a:rPr sz="1167" spc="-5" dirty="0">
                <a:latin typeface="Times New Roman"/>
                <a:cs typeface="Times New Roman"/>
              </a:rPr>
              <a:t>shown  </a:t>
            </a:r>
            <a:r>
              <a:rPr sz="1167" dirty="0">
                <a:latin typeface="Times New Roman"/>
                <a:cs typeface="Times New Roman"/>
              </a:rPr>
              <a:t>in figure 2. The major components of this framework are described</a:t>
            </a:r>
            <a:r>
              <a:rPr sz="1167" spc="-126"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b="1" i="1" spc="-5" dirty="0">
                <a:latin typeface="Times New Roman"/>
                <a:cs typeface="Times New Roman"/>
              </a:rPr>
              <a:t>Quality </a:t>
            </a:r>
            <a:r>
              <a:rPr sz="1167" b="1" i="1" dirty="0">
                <a:latin typeface="Times New Roman"/>
                <a:cs typeface="Times New Roman"/>
              </a:rPr>
              <a:t>Focus: </a:t>
            </a:r>
            <a:r>
              <a:rPr sz="1167" spc="-5" dirty="0">
                <a:latin typeface="Times New Roman"/>
                <a:cs typeface="Times New Roman"/>
              </a:rPr>
              <a:t>As we </a:t>
            </a:r>
            <a:r>
              <a:rPr sz="1167" dirty="0">
                <a:latin typeface="Times New Roman"/>
                <a:cs typeface="Times New Roman"/>
              </a:rPr>
              <a:t>have </a:t>
            </a:r>
            <a:r>
              <a:rPr sz="1167" spc="-5" dirty="0">
                <a:latin typeface="Times New Roman"/>
                <a:cs typeface="Times New Roman"/>
              </a:rPr>
              <a:t>said </a:t>
            </a:r>
            <a:r>
              <a:rPr sz="1167" dirty="0">
                <a:latin typeface="Times New Roman"/>
                <a:cs typeface="Times New Roman"/>
              </a:rPr>
              <a:t>earlier, the given framework is based on the  organizational commitment to quality. The quality focus demands that processes be  defined for rational and timely development of </a:t>
            </a:r>
            <a:r>
              <a:rPr sz="1167" spc="-5" dirty="0">
                <a:latin typeface="Times New Roman"/>
                <a:cs typeface="Times New Roman"/>
              </a:rPr>
              <a:t>software. And </a:t>
            </a:r>
            <a:r>
              <a:rPr sz="1167" dirty="0">
                <a:latin typeface="Times New Roman"/>
                <a:cs typeface="Times New Roman"/>
              </a:rPr>
              <a:t>quality </a:t>
            </a:r>
            <a:r>
              <a:rPr sz="1167" spc="-5" dirty="0">
                <a:latin typeface="Times New Roman"/>
                <a:cs typeface="Times New Roman"/>
              </a:rPr>
              <a:t>should </a:t>
            </a:r>
            <a:r>
              <a:rPr sz="1167" dirty="0">
                <a:latin typeface="Times New Roman"/>
                <a:cs typeface="Times New Roman"/>
              </a:rPr>
              <a:t>be  emphasized </a:t>
            </a:r>
            <a:r>
              <a:rPr sz="1167" spc="-5" dirty="0">
                <a:latin typeface="Times New Roman"/>
                <a:cs typeface="Times New Roman"/>
              </a:rPr>
              <a:t>while </a:t>
            </a:r>
            <a:r>
              <a:rPr sz="1167" dirty="0">
                <a:latin typeface="Times New Roman"/>
                <a:cs typeface="Times New Roman"/>
              </a:rPr>
              <a:t>executing these</a:t>
            </a:r>
            <a:r>
              <a:rPr sz="1167" spc="-102" dirty="0">
                <a:latin typeface="Times New Roman"/>
                <a:cs typeface="Times New Roman"/>
              </a:rPr>
              <a:t> </a:t>
            </a:r>
            <a:r>
              <a:rPr sz="1167" dirty="0">
                <a:latin typeface="Times New Roman"/>
                <a:cs typeface="Times New Roman"/>
              </a:rPr>
              <a:t>processes.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b="1" i="1" dirty="0">
                <a:latin typeface="Times New Roman"/>
                <a:cs typeface="Times New Roman"/>
              </a:rPr>
              <a:t>Processes: </a:t>
            </a:r>
            <a:r>
              <a:rPr sz="1167" dirty="0">
                <a:latin typeface="Times New Roman"/>
                <a:cs typeface="Times New Roman"/>
              </a:rPr>
              <a:t>The processes are </a:t>
            </a:r>
            <a:r>
              <a:rPr sz="1167" spc="-5" dirty="0">
                <a:latin typeface="Times New Roman"/>
                <a:cs typeface="Times New Roman"/>
              </a:rPr>
              <a:t>set </a:t>
            </a:r>
            <a:r>
              <a:rPr sz="1167" dirty="0">
                <a:latin typeface="Times New Roman"/>
                <a:cs typeface="Times New Roman"/>
              </a:rPr>
              <a:t>of </a:t>
            </a:r>
            <a:r>
              <a:rPr sz="1167" spc="10" dirty="0">
                <a:latin typeface="Times New Roman"/>
                <a:cs typeface="Times New Roman"/>
              </a:rPr>
              <a:t>key </a:t>
            </a:r>
            <a:r>
              <a:rPr sz="1167" dirty="0">
                <a:latin typeface="Times New Roman"/>
                <a:cs typeface="Times New Roman"/>
              </a:rPr>
              <a:t>process areas (KPAs) for effectively manage and  deliver quality </a:t>
            </a:r>
            <a:r>
              <a:rPr sz="1167" spc="-5" dirty="0">
                <a:latin typeface="Times New Roman"/>
                <a:cs typeface="Times New Roman"/>
              </a:rPr>
              <a:t>software </a:t>
            </a:r>
            <a:r>
              <a:rPr sz="1167" dirty="0">
                <a:latin typeface="Times New Roman"/>
                <a:cs typeface="Times New Roman"/>
              </a:rPr>
              <a:t>in a cost effective manner. The processes define the tasks to be  performed and the order in </a:t>
            </a:r>
            <a:r>
              <a:rPr sz="1167" spc="-5" dirty="0">
                <a:latin typeface="Times New Roman"/>
                <a:cs typeface="Times New Roman"/>
              </a:rPr>
              <a:t>which </a:t>
            </a:r>
            <a:r>
              <a:rPr sz="1167" dirty="0">
                <a:latin typeface="Times New Roman"/>
                <a:cs typeface="Times New Roman"/>
              </a:rPr>
              <a:t>they are to be performed. Every task has </a:t>
            </a:r>
            <a:r>
              <a:rPr sz="1167" spc="-5" dirty="0">
                <a:latin typeface="Times New Roman"/>
                <a:cs typeface="Times New Roman"/>
              </a:rPr>
              <a:t>some  </a:t>
            </a:r>
            <a:r>
              <a:rPr sz="1167" dirty="0">
                <a:latin typeface="Times New Roman"/>
                <a:cs typeface="Times New Roman"/>
              </a:rPr>
              <a:t>deliverables and every deliverable </a:t>
            </a:r>
            <a:r>
              <a:rPr sz="1167" spc="-5" dirty="0">
                <a:latin typeface="Times New Roman"/>
                <a:cs typeface="Times New Roman"/>
              </a:rPr>
              <a:t>should </a:t>
            </a:r>
            <a:r>
              <a:rPr sz="1167" dirty="0">
                <a:latin typeface="Times New Roman"/>
                <a:cs typeface="Times New Roman"/>
              </a:rPr>
              <a:t>be delivered at a particular</a:t>
            </a:r>
            <a:r>
              <a:rPr sz="1167" spc="-97" dirty="0">
                <a:latin typeface="Times New Roman"/>
                <a:cs typeface="Times New Roman"/>
              </a:rPr>
              <a:t> </a:t>
            </a:r>
            <a:r>
              <a:rPr sz="1167" dirty="0">
                <a:latin typeface="Times New Roman"/>
                <a:cs typeface="Times New Roman"/>
              </a:rPr>
              <a:t>milestone.</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b="1" i="1" spc="-5" dirty="0">
                <a:latin typeface="Times New Roman"/>
                <a:cs typeface="Times New Roman"/>
              </a:rPr>
              <a:t>Methods: </a:t>
            </a:r>
            <a:r>
              <a:rPr sz="1167" spc="-5" dirty="0">
                <a:latin typeface="Times New Roman"/>
                <a:cs typeface="Times New Roman"/>
              </a:rPr>
              <a:t>Methods </a:t>
            </a:r>
            <a:r>
              <a:rPr sz="1167" dirty="0">
                <a:latin typeface="Times New Roman"/>
                <a:cs typeface="Times New Roman"/>
              </a:rPr>
              <a:t>provide the technical “how-to’s” to carryout these tasks. There could  be more than one technique to perform a task and different techniques could be used in  different</a:t>
            </a:r>
            <a:r>
              <a:rPr sz="1167" spc="-97" dirty="0">
                <a:latin typeface="Times New Roman"/>
                <a:cs typeface="Times New Roman"/>
              </a:rPr>
              <a:t> </a:t>
            </a:r>
            <a:r>
              <a:rPr sz="1167" spc="-5" dirty="0">
                <a:latin typeface="Times New Roman"/>
                <a:cs typeface="Times New Roman"/>
              </a:rPr>
              <a:t>situations.</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b="1" i="1" dirty="0">
                <a:latin typeface="Times New Roman"/>
                <a:cs typeface="Times New Roman"/>
              </a:rPr>
              <a:t>Tools: </a:t>
            </a:r>
            <a:r>
              <a:rPr sz="1167" dirty="0">
                <a:latin typeface="Times New Roman"/>
                <a:cs typeface="Times New Roman"/>
              </a:rPr>
              <a:t>Tools provide automated or </a:t>
            </a:r>
            <a:r>
              <a:rPr sz="1167" spc="-5" dirty="0">
                <a:latin typeface="Times New Roman"/>
                <a:cs typeface="Times New Roman"/>
              </a:rPr>
              <a:t>semi-automated support </a:t>
            </a:r>
            <a:r>
              <a:rPr sz="1167" dirty="0">
                <a:latin typeface="Times New Roman"/>
                <a:cs typeface="Times New Roman"/>
              </a:rPr>
              <a:t>for </a:t>
            </a:r>
            <a:r>
              <a:rPr sz="1167" spc="-5" dirty="0">
                <a:latin typeface="Times New Roman"/>
                <a:cs typeface="Times New Roman"/>
              </a:rPr>
              <a:t>software </a:t>
            </a:r>
            <a:r>
              <a:rPr sz="1167" dirty="0">
                <a:latin typeface="Times New Roman"/>
                <a:cs typeface="Times New Roman"/>
              </a:rPr>
              <a:t>processes,  methods, and quality</a:t>
            </a:r>
            <a:r>
              <a:rPr sz="1167" spc="-107" dirty="0">
                <a:latin typeface="Times New Roman"/>
                <a:cs typeface="Times New Roman"/>
              </a:rPr>
              <a:t> </a:t>
            </a:r>
            <a:r>
              <a:rPr sz="1167" dirty="0">
                <a:latin typeface="Times New Roman"/>
                <a:cs typeface="Times New Roman"/>
              </a:rPr>
              <a:t>control.</a:t>
            </a:r>
            <a:endParaRPr sz="1167">
              <a:latin typeface="Times New Roman"/>
              <a:cs typeface="Times New Roman"/>
            </a:endParaRPr>
          </a:p>
        </p:txBody>
      </p:sp>
      <p:sp>
        <p:nvSpPr>
          <p:cNvPr id="15" name="object 15"/>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182389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2726267" y="2562649"/>
            <a:ext cx="3265840" cy="513027"/>
          </a:xfrm>
          <a:custGeom>
            <a:avLst/>
            <a:gdLst/>
            <a:ahLst/>
            <a:cxnLst/>
            <a:rect l="l" t="t" r="r" b="b"/>
            <a:pathLst>
              <a:path w="3359150" h="527685">
                <a:moveTo>
                  <a:pt x="0" y="0"/>
                </a:moveTo>
                <a:lnTo>
                  <a:pt x="3358896" y="0"/>
                </a:lnTo>
                <a:lnTo>
                  <a:pt x="3358896" y="527303"/>
                </a:lnTo>
                <a:lnTo>
                  <a:pt x="0" y="527303"/>
                </a:lnTo>
                <a:lnTo>
                  <a:pt x="0" y="0"/>
                </a:lnTo>
                <a:close/>
              </a:path>
            </a:pathLst>
          </a:custGeom>
          <a:solidFill>
            <a:srgbClr val="00CC99"/>
          </a:solidFill>
        </p:spPr>
        <p:txBody>
          <a:bodyPr wrap="square" lIns="0" tIns="0" rIns="0" bIns="0" rtlCol="0"/>
          <a:lstStyle/>
          <a:p>
            <a:endParaRPr sz="1750"/>
          </a:p>
        </p:txBody>
      </p:sp>
      <p:sp>
        <p:nvSpPr>
          <p:cNvPr id="6" name="object 6"/>
          <p:cNvSpPr/>
          <p:nvPr/>
        </p:nvSpPr>
        <p:spPr>
          <a:xfrm>
            <a:off x="2723302" y="3077033"/>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7" name="object 7"/>
          <p:cNvSpPr/>
          <p:nvPr/>
        </p:nvSpPr>
        <p:spPr>
          <a:xfrm>
            <a:off x="2723303" y="3073946"/>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8" name="object 8"/>
          <p:cNvSpPr/>
          <p:nvPr/>
        </p:nvSpPr>
        <p:spPr>
          <a:xfrm>
            <a:off x="2726267" y="2565858"/>
            <a:ext cx="0" cy="506236"/>
          </a:xfrm>
          <a:custGeom>
            <a:avLst/>
            <a:gdLst/>
            <a:ahLst/>
            <a:cxnLst/>
            <a:rect l="l" t="t" r="r" b="b"/>
            <a:pathLst>
              <a:path h="520700">
                <a:moveTo>
                  <a:pt x="0" y="0"/>
                </a:moveTo>
                <a:lnTo>
                  <a:pt x="0" y="520700"/>
                </a:lnTo>
              </a:path>
            </a:pathLst>
          </a:custGeom>
          <a:ln w="6096">
            <a:solidFill>
              <a:srgbClr val="000000"/>
            </a:solidFill>
          </a:ln>
        </p:spPr>
        <p:txBody>
          <a:bodyPr wrap="square" lIns="0" tIns="0" rIns="0" bIns="0" rtlCol="0"/>
          <a:lstStyle/>
          <a:p>
            <a:endParaRPr sz="1750"/>
          </a:p>
        </p:txBody>
      </p:sp>
      <p:sp>
        <p:nvSpPr>
          <p:cNvPr id="9" name="object 9"/>
          <p:cNvSpPr/>
          <p:nvPr/>
        </p:nvSpPr>
        <p:spPr>
          <a:xfrm>
            <a:off x="2723303" y="2564007"/>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0" name="object 10"/>
          <p:cNvSpPr/>
          <p:nvPr/>
        </p:nvSpPr>
        <p:spPr>
          <a:xfrm>
            <a:off x="2723302" y="2560920"/>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11" name="object 11"/>
          <p:cNvSpPr/>
          <p:nvPr/>
        </p:nvSpPr>
        <p:spPr>
          <a:xfrm>
            <a:off x="2726267" y="307382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2" name="object 12"/>
          <p:cNvSpPr/>
          <p:nvPr/>
        </p:nvSpPr>
        <p:spPr>
          <a:xfrm>
            <a:off x="2729229" y="3073822"/>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13" name="object 13"/>
          <p:cNvSpPr/>
          <p:nvPr/>
        </p:nvSpPr>
        <p:spPr>
          <a:xfrm>
            <a:off x="5988897" y="3073946"/>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4" name="object 14"/>
          <p:cNvSpPr/>
          <p:nvPr/>
        </p:nvSpPr>
        <p:spPr>
          <a:xfrm>
            <a:off x="5991859" y="2565858"/>
            <a:ext cx="0" cy="506236"/>
          </a:xfrm>
          <a:custGeom>
            <a:avLst/>
            <a:gdLst/>
            <a:ahLst/>
            <a:cxnLst/>
            <a:rect l="l" t="t" r="r" b="b"/>
            <a:pathLst>
              <a:path h="520700">
                <a:moveTo>
                  <a:pt x="0" y="0"/>
                </a:moveTo>
                <a:lnTo>
                  <a:pt x="0" y="520700"/>
                </a:lnTo>
              </a:path>
            </a:pathLst>
          </a:custGeom>
          <a:ln w="6096">
            <a:solidFill>
              <a:srgbClr val="000000"/>
            </a:solidFill>
          </a:ln>
        </p:spPr>
        <p:txBody>
          <a:bodyPr wrap="square" lIns="0" tIns="0" rIns="0" bIns="0" rtlCol="0"/>
          <a:lstStyle/>
          <a:p>
            <a:endParaRPr sz="1750"/>
          </a:p>
        </p:txBody>
      </p:sp>
      <p:sp>
        <p:nvSpPr>
          <p:cNvPr id="15" name="object 15"/>
          <p:cNvSpPr/>
          <p:nvPr/>
        </p:nvSpPr>
        <p:spPr>
          <a:xfrm>
            <a:off x="5988897" y="2564007"/>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6" name="object 16"/>
          <p:cNvSpPr/>
          <p:nvPr/>
        </p:nvSpPr>
        <p:spPr>
          <a:xfrm>
            <a:off x="5991859" y="307382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7" name="object 17"/>
          <p:cNvSpPr/>
          <p:nvPr/>
        </p:nvSpPr>
        <p:spPr>
          <a:xfrm>
            <a:off x="2726267" y="2564129"/>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8" name="object 18"/>
          <p:cNvSpPr/>
          <p:nvPr/>
        </p:nvSpPr>
        <p:spPr>
          <a:xfrm>
            <a:off x="2729229" y="2564129"/>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19" name="object 19"/>
          <p:cNvSpPr/>
          <p:nvPr/>
        </p:nvSpPr>
        <p:spPr>
          <a:xfrm>
            <a:off x="5991859" y="2564129"/>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20" name="object 20"/>
          <p:cNvSpPr txBox="1"/>
          <p:nvPr/>
        </p:nvSpPr>
        <p:spPr>
          <a:xfrm>
            <a:off x="3641443" y="2692294"/>
            <a:ext cx="1427339" cy="246862"/>
          </a:xfrm>
          <a:prstGeom prst="rect">
            <a:avLst/>
          </a:prstGeom>
        </p:spPr>
        <p:txBody>
          <a:bodyPr vert="horz" wrap="square" lIns="0" tIns="0" rIns="0" bIns="0" rtlCol="0">
            <a:spAutoFit/>
          </a:bodyPr>
          <a:lstStyle/>
          <a:p>
            <a:pPr marL="12347"/>
            <a:r>
              <a:rPr sz="1604" b="1" spc="15" dirty="0">
                <a:solidFill>
                  <a:srgbClr val="990000"/>
                </a:solidFill>
                <a:latin typeface="Tahoma"/>
                <a:cs typeface="Tahoma"/>
              </a:rPr>
              <a:t>Quality</a:t>
            </a:r>
            <a:r>
              <a:rPr sz="1604" b="1" spc="-126" dirty="0">
                <a:solidFill>
                  <a:srgbClr val="990000"/>
                </a:solidFill>
                <a:latin typeface="Tahoma"/>
                <a:cs typeface="Tahoma"/>
              </a:rPr>
              <a:t> </a:t>
            </a:r>
            <a:r>
              <a:rPr sz="1604" b="1" spc="15" dirty="0">
                <a:solidFill>
                  <a:srgbClr val="990000"/>
                </a:solidFill>
                <a:latin typeface="Tahoma"/>
                <a:cs typeface="Tahoma"/>
              </a:rPr>
              <a:t>Focus</a:t>
            </a:r>
            <a:endParaRPr sz="1604">
              <a:latin typeface="Tahoma"/>
              <a:cs typeface="Tahoma"/>
            </a:endParaRPr>
          </a:p>
        </p:txBody>
      </p:sp>
      <p:sp>
        <p:nvSpPr>
          <p:cNvPr id="21" name="object 21"/>
          <p:cNvSpPr/>
          <p:nvPr/>
        </p:nvSpPr>
        <p:spPr>
          <a:xfrm>
            <a:off x="2726267" y="2048511"/>
            <a:ext cx="3265840" cy="513027"/>
          </a:xfrm>
          <a:custGeom>
            <a:avLst/>
            <a:gdLst/>
            <a:ahLst/>
            <a:cxnLst/>
            <a:rect l="l" t="t" r="r" b="b"/>
            <a:pathLst>
              <a:path w="3359150" h="527685">
                <a:moveTo>
                  <a:pt x="0" y="0"/>
                </a:moveTo>
                <a:lnTo>
                  <a:pt x="3358896" y="0"/>
                </a:lnTo>
                <a:lnTo>
                  <a:pt x="3358896" y="527303"/>
                </a:lnTo>
                <a:lnTo>
                  <a:pt x="0" y="527303"/>
                </a:lnTo>
                <a:lnTo>
                  <a:pt x="0" y="0"/>
                </a:lnTo>
                <a:close/>
              </a:path>
            </a:pathLst>
          </a:custGeom>
          <a:solidFill>
            <a:srgbClr val="3333CC"/>
          </a:solidFill>
        </p:spPr>
        <p:txBody>
          <a:bodyPr wrap="square" lIns="0" tIns="0" rIns="0" bIns="0" rtlCol="0"/>
          <a:lstStyle/>
          <a:p>
            <a:endParaRPr sz="1750"/>
          </a:p>
        </p:txBody>
      </p:sp>
      <p:sp>
        <p:nvSpPr>
          <p:cNvPr id="22" name="object 22"/>
          <p:cNvSpPr/>
          <p:nvPr/>
        </p:nvSpPr>
        <p:spPr>
          <a:xfrm>
            <a:off x="2723302" y="2562894"/>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23" name="object 23"/>
          <p:cNvSpPr/>
          <p:nvPr/>
        </p:nvSpPr>
        <p:spPr>
          <a:xfrm>
            <a:off x="2723303" y="255980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24" name="object 24"/>
          <p:cNvSpPr/>
          <p:nvPr/>
        </p:nvSpPr>
        <p:spPr>
          <a:xfrm>
            <a:off x="2726267" y="2051719"/>
            <a:ext cx="0" cy="506236"/>
          </a:xfrm>
          <a:custGeom>
            <a:avLst/>
            <a:gdLst/>
            <a:ahLst/>
            <a:cxnLst/>
            <a:rect l="l" t="t" r="r" b="b"/>
            <a:pathLst>
              <a:path h="520700">
                <a:moveTo>
                  <a:pt x="0" y="0"/>
                </a:moveTo>
                <a:lnTo>
                  <a:pt x="0" y="520700"/>
                </a:lnTo>
              </a:path>
            </a:pathLst>
          </a:custGeom>
          <a:ln w="6096">
            <a:solidFill>
              <a:srgbClr val="000000"/>
            </a:solidFill>
          </a:ln>
        </p:spPr>
        <p:txBody>
          <a:bodyPr wrap="square" lIns="0" tIns="0" rIns="0" bIns="0" rtlCol="0"/>
          <a:lstStyle/>
          <a:p>
            <a:endParaRPr sz="1750"/>
          </a:p>
        </p:txBody>
      </p:sp>
      <p:sp>
        <p:nvSpPr>
          <p:cNvPr id="25" name="object 25"/>
          <p:cNvSpPr/>
          <p:nvPr/>
        </p:nvSpPr>
        <p:spPr>
          <a:xfrm>
            <a:off x="2723303" y="204986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26" name="object 26"/>
          <p:cNvSpPr/>
          <p:nvPr/>
        </p:nvSpPr>
        <p:spPr>
          <a:xfrm>
            <a:off x="2723302" y="2046781"/>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27" name="object 27"/>
          <p:cNvSpPr/>
          <p:nvPr/>
        </p:nvSpPr>
        <p:spPr>
          <a:xfrm>
            <a:off x="2726267" y="2559684"/>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28" name="object 28"/>
          <p:cNvSpPr/>
          <p:nvPr/>
        </p:nvSpPr>
        <p:spPr>
          <a:xfrm>
            <a:off x="2729229" y="2559684"/>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29" name="object 29"/>
          <p:cNvSpPr/>
          <p:nvPr/>
        </p:nvSpPr>
        <p:spPr>
          <a:xfrm>
            <a:off x="5988897" y="255980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30" name="object 30"/>
          <p:cNvSpPr/>
          <p:nvPr/>
        </p:nvSpPr>
        <p:spPr>
          <a:xfrm>
            <a:off x="5991859" y="2051719"/>
            <a:ext cx="0" cy="506236"/>
          </a:xfrm>
          <a:custGeom>
            <a:avLst/>
            <a:gdLst/>
            <a:ahLst/>
            <a:cxnLst/>
            <a:rect l="l" t="t" r="r" b="b"/>
            <a:pathLst>
              <a:path h="520700">
                <a:moveTo>
                  <a:pt x="0" y="0"/>
                </a:moveTo>
                <a:lnTo>
                  <a:pt x="0" y="520700"/>
                </a:lnTo>
              </a:path>
            </a:pathLst>
          </a:custGeom>
          <a:ln w="6096">
            <a:solidFill>
              <a:srgbClr val="000000"/>
            </a:solidFill>
          </a:ln>
        </p:spPr>
        <p:txBody>
          <a:bodyPr wrap="square" lIns="0" tIns="0" rIns="0" bIns="0" rtlCol="0"/>
          <a:lstStyle/>
          <a:p>
            <a:endParaRPr sz="1750"/>
          </a:p>
        </p:txBody>
      </p:sp>
      <p:sp>
        <p:nvSpPr>
          <p:cNvPr id="31" name="object 31"/>
          <p:cNvSpPr/>
          <p:nvPr/>
        </p:nvSpPr>
        <p:spPr>
          <a:xfrm>
            <a:off x="5988897" y="204986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32" name="object 32"/>
          <p:cNvSpPr/>
          <p:nvPr/>
        </p:nvSpPr>
        <p:spPr>
          <a:xfrm>
            <a:off x="5991859" y="2559684"/>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3" name="object 33"/>
          <p:cNvSpPr/>
          <p:nvPr/>
        </p:nvSpPr>
        <p:spPr>
          <a:xfrm>
            <a:off x="2726267" y="204999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4" name="object 34"/>
          <p:cNvSpPr/>
          <p:nvPr/>
        </p:nvSpPr>
        <p:spPr>
          <a:xfrm>
            <a:off x="2729229" y="2049992"/>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35" name="object 35"/>
          <p:cNvSpPr/>
          <p:nvPr/>
        </p:nvSpPr>
        <p:spPr>
          <a:xfrm>
            <a:off x="5991859" y="204999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6" name="object 36"/>
          <p:cNvSpPr txBox="1"/>
          <p:nvPr/>
        </p:nvSpPr>
        <p:spPr>
          <a:xfrm>
            <a:off x="3945197" y="2178156"/>
            <a:ext cx="824177" cy="246862"/>
          </a:xfrm>
          <a:prstGeom prst="rect">
            <a:avLst/>
          </a:prstGeom>
        </p:spPr>
        <p:txBody>
          <a:bodyPr vert="horz" wrap="square" lIns="0" tIns="0" rIns="0" bIns="0" rtlCol="0">
            <a:spAutoFit/>
          </a:bodyPr>
          <a:lstStyle/>
          <a:p>
            <a:pPr marL="12347"/>
            <a:r>
              <a:rPr sz="1604" b="1" dirty="0">
                <a:solidFill>
                  <a:srgbClr val="FFFFFF"/>
                </a:solidFill>
                <a:latin typeface="Tahoma"/>
                <a:cs typeface="Tahoma"/>
              </a:rPr>
              <a:t>Pr</a:t>
            </a:r>
            <a:r>
              <a:rPr sz="1604" b="1" spc="49" dirty="0">
                <a:solidFill>
                  <a:srgbClr val="FFFFFF"/>
                </a:solidFill>
                <a:latin typeface="Tahoma"/>
                <a:cs typeface="Tahoma"/>
              </a:rPr>
              <a:t>o</a:t>
            </a:r>
            <a:r>
              <a:rPr sz="1604" b="1" dirty="0">
                <a:solidFill>
                  <a:srgbClr val="FFFFFF"/>
                </a:solidFill>
                <a:latin typeface="Tahoma"/>
                <a:cs typeface="Tahoma"/>
              </a:rPr>
              <a:t>cess</a:t>
            </a:r>
            <a:endParaRPr sz="1604">
              <a:latin typeface="Tahoma"/>
              <a:cs typeface="Tahoma"/>
            </a:endParaRPr>
          </a:p>
        </p:txBody>
      </p:sp>
      <p:sp>
        <p:nvSpPr>
          <p:cNvPr id="37" name="object 37"/>
          <p:cNvSpPr/>
          <p:nvPr/>
        </p:nvSpPr>
        <p:spPr>
          <a:xfrm>
            <a:off x="5993341" y="1532891"/>
            <a:ext cx="449439" cy="1542785"/>
          </a:xfrm>
          <a:custGeom>
            <a:avLst/>
            <a:gdLst/>
            <a:ahLst/>
            <a:cxnLst/>
            <a:rect l="l" t="t" r="r" b="b"/>
            <a:pathLst>
              <a:path w="462279" h="1586864">
                <a:moveTo>
                  <a:pt x="0" y="0"/>
                </a:moveTo>
                <a:lnTo>
                  <a:pt x="461772" y="0"/>
                </a:lnTo>
                <a:lnTo>
                  <a:pt x="461772" y="1586483"/>
                </a:lnTo>
                <a:lnTo>
                  <a:pt x="0" y="1586483"/>
                </a:lnTo>
                <a:lnTo>
                  <a:pt x="0" y="0"/>
                </a:lnTo>
                <a:close/>
              </a:path>
            </a:pathLst>
          </a:custGeom>
          <a:solidFill>
            <a:srgbClr val="FFFF00"/>
          </a:solidFill>
        </p:spPr>
        <p:txBody>
          <a:bodyPr wrap="square" lIns="0" tIns="0" rIns="0" bIns="0" rtlCol="0"/>
          <a:lstStyle/>
          <a:p>
            <a:endParaRPr sz="1750"/>
          </a:p>
        </p:txBody>
      </p:sp>
      <p:sp>
        <p:nvSpPr>
          <p:cNvPr id="38" name="object 38"/>
          <p:cNvSpPr/>
          <p:nvPr/>
        </p:nvSpPr>
        <p:spPr>
          <a:xfrm>
            <a:off x="5990379" y="3077033"/>
            <a:ext cx="451908" cy="0"/>
          </a:xfrm>
          <a:custGeom>
            <a:avLst/>
            <a:gdLst/>
            <a:ahLst/>
            <a:cxnLst/>
            <a:rect l="l" t="t" r="r" b="b"/>
            <a:pathLst>
              <a:path w="464820">
                <a:moveTo>
                  <a:pt x="0" y="0"/>
                </a:moveTo>
                <a:lnTo>
                  <a:pt x="464820" y="0"/>
                </a:lnTo>
              </a:path>
            </a:pathLst>
          </a:custGeom>
          <a:ln w="3175">
            <a:solidFill>
              <a:srgbClr val="000000"/>
            </a:solidFill>
          </a:ln>
        </p:spPr>
        <p:txBody>
          <a:bodyPr wrap="square" lIns="0" tIns="0" rIns="0" bIns="0" rtlCol="0"/>
          <a:lstStyle/>
          <a:p>
            <a:endParaRPr sz="1750"/>
          </a:p>
        </p:txBody>
      </p:sp>
      <p:sp>
        <p:nvSpPr>
          <p:cNvPr id="39" name="object 39"/>
          <p:cNvSpPr/>
          <p:nvPr/>
        </p:nvSpPr>
        <p:spPr>
          <a:xfrm>
            <a:off x="5990379" y="3073946"/>
            <a:ext cx="3087" cy="0"/>
          </a:xfrm>
          <a:custGeom>
            <a:avLst/>
            <a:gdLst/>
            <a:ahLst/>
            <a:cxnLst/>
            <a:rect l="l" t="t" r="r" b="b"/>
            <a:pathLst>
              <a:path w="3175">
                <a:moveTo>
                  <a:pt x="0" y="0"/>
                </a:moveTo>
                <a:lnTo>
                  <a:pt x="3048" y="0"/>
                </a:lnTo>
              </a:path>
            </a:pathLst>
          </a:custGeom>
          <a:ln w="3810">
            <a:solidFill>
              <a:srgbClr val="000000"/>
            </a:solidFill>
          </a:ln>
        </p:spPr>
        <p:txBody>
          <a:bodyPr wrap="square" lIns="0" tIns="0" rIns="0" bIns="0" rtlCol="0"/>
          <a:lstStyle/>
          <a:p>
            <a:endParaRPr sz="1750"/>
          </a:p>
        </p:txBody>
      </p:sp>
      <p:sp>
        <p:nvSpPr>
          <p:cNvPr id="40" name="object 40"/>
          <p:cNvSpPr/>
          <p:nvPr/>
        </p:nvSpPr>
        <p:spPr>
          <a:xfrm>
            <a:off x="5993341" y="1536100"/>
            <a:ext cx="0" cy="1535994"/>
          </a:xfrm>
          <a:custGeom>
            <a:avLst/>
            <a:gdLst/>
            <a:ahLst/>
            <a:cxnLst/>
            <a:rect l="l" t="t" r="r" b="b"/>
            <a:pathLst>
              <a:path h="1579880">
                <a:moveTo>
                  <a:pt x="0" y="0"/>
                </a:moveTo>
                <a:lnTo>
                  <a:pt x="0" y="1579879"/>
                </a:lnTo>
              </a:path>
            </a:pathLst>
          </a:custGeom>
          <a:ln w="6096">
            <a:solidFill>
              <a:srgbClr val="000000"/>
            </a:solidFill>
          </a:ln>
        </p:spPr>
        <p:txBody>
          <a:bodyPr wrap="square" lIns="0" tIns="0" rIns="0" bIns="0" rtlCol="0"/>
          <a:lstStyle/>
          <a:p>
            <a:endParaRPr sz="1750"/>
          </a:p>
        </p:txBody>
      </p:sp>
      <p:sp>
        <p:nvSpPr>
          <p:cNvPr id="41" name="object 41"/>
          <p:cNvSpPr/>
          <p:nvPr/>
        </p:nvSpPr>
        <p:spPr>
          <a:xfrm>
            <a:off x="5990379" y="15342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42" name="object 42"/>
          <p:cNvSpPr/>
          <p:nvPr/>
        </p:nvSpPr>
        <p:spPr>
          <a:xfrm>
            <a:off x="5990379" y="1531161"/>
            <a:ext cx="451908" cy="0"/>
          </a:xfrm>
          <a:custGeom>
            <a:avLst/>
            <a:gdLst/>
            <a:ahLst/>
            <a:cxnLst/>
            <a:rect l="l" t="t" r="r" b="b"/>
            <a:pathLst>
              <a:path w="464820">
                <a:moveTo>
                  <a:pt x="0" y="0"/>
                </a:moveTo>
                <a:lnTo>
                  <a:pt x="464820" y="0"/>
                </a:lnTo>
              </a:path>
            </a:pathLst>
          </a:custGeom>
          <a:ln w="3175">
            <a:solidFill>
              <a:srgbClr val="000000"/>
            </a:solidFill>
          </a:ln>
        </p:spPr>
        <p:txBody>
          <a:bodyPr wrap="square" lIns="0" tIns="0" rIns="0" bIns="0" rtlCol="0"/>
          <a:lstStyle/>
          <a:p>
            <a:endParaRPr sz="1750"/>
          </a:p>
        </p:txBody>
      </p:sp>
      <p:sp>
        <p:nvSpPr>
          <p:cNvPr id="43" name="object 43"/>
          <p:cNvSpPr/>
          <p:nvPr/>
        </p:nvSpPr>
        <p:spPr>
          <a:xfrm>
            <a:off x="5993341" y="307382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44" name="object 44"/>
          <p:cNvSpPr/>
          <p:nvPr/>
        </p:nvSpPr>
        <p:spPr>
          <a:xfrm>
            <a:off x="5996306" y="3073822"/>
            <a:ext cx="446352" cy="0"/>
          </a:xfrm>
          <a:custGeom>
            <a:avLst/>
            <a:gdLst/>
            <a:ahLst/>
            <a:cxnLst/>
            <a:rect l="l" t="t" r="r" b="b"/>
            <a:pathLst>
              <a:path w="459104">
                <a:moveTo>
                  <a:pt x="0" y="0"/>
                </a:moveTo>
                <a:lnTo>
                  <a:pt x="458724" y="0"/>
                </a:lnTo>
              </a:path>
            </a:pathLst>
          </a:custGeom>
          <a:ln w="3175">
            <a:solidFill>
              <a:srgbClr val="000000"/>
            </a:solidFill>
          </a:ln>
        </p:spPr>
        <p:txBody>
          <a:bodyPr wrap="square" lIns="0" tIns="0" rIns="0" bIns="0" rtlCol="0"/>
          <a:lstStyle/>
          <a:p>
            <a:endParaRPr sz="1750"/>
          </a:p>
        </p:txBody>
      </p:sp>
      <p:sp>
        <p:nvSpPr>
          <p:cNvPr id="45" name="object 45"/>
          <p:cNvSpPr/>
          <p:nvPr/>
        </p:nvSpPr>
        <p:spPr>
          <a:xfrm>
            <a:off x="5993341" y="15343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46" name="object 46"/>
          <p:cNvSpPr/>
          <p:nvPr/>
        </p:nvSpPr>
        <p:spPr>
          <a:xfrm>
            <a:off x="5996306" y="1534371"/>
            <a:ext cx="446352" cy="0"/>
          </a:xfrm>
          <a:custGeom>
            <a:avLst/>
            <a:gdLst/>
            <a:ahLst/>
            <a:cxnLst/>
            <a:rect l="l" t="t" r="r" b="b"/>
            <a:pathLst>
              <a:path w="459104">
                <a:moveTo>
                  <a:pt x="0" y="0"/>
                </a:moveTo>
                <a:lnTo>
                  <a:pt x="458724" y="0"/>
                </a:lnTo>
              </a:path>
            </a:pathLst>
          </a:custGeom>
          <a:ln w="3175">
            <a:solidFill>
              <a:srgbClr val="000000"/>
            </a:solidFill>
          </a:ln>
        </p:spPr>
        <p:txBody>
          <a:bodyPr wrap="square" lIns="0" tIns="0" rIns="0" bIns="0" rtlCol="0"/>
          <a:lstStyle/>
          <a:p>
            <a:endParaRPr sz="1750"/>
          </a:p>
        </p:txBody>
      </p:sp>
      <p:sp>
        <p:nvSpPr>
          <p:cNvPr id="47" name="object 47"/>
          <p:cNvSpPr txBox="1"/>
          <p:nvPr/>
        </p:nvSpPr>
        <p:spPr>
          <a:xfrm>
            <a:off x="6136520" y="1687739"/>
            <a:ext cx="183356" cy="1237192"/>
          </a:xfrm>
          <a:prstGeom prst="rect">
            <a:avLst/>
          </a:prstGeom>
        </p:spPr>
        <p:txBody>
          <a:bodyPr vert="horz" wrap="square" lIns="0" tIns="1235" rIns="0" bIns="0" rtlCol="0">
            <a:spAutoFit/>
          </a:bodyPr>
          <a:lstStyle/>
          <a:p>
            <a:pPr marL="12347" marR="4939" indent="12964" algn="just">
              <a:spcBef>
                <a:spcPts val="10"/>
              </a:spcBef>
            </a:pPr>
            <a:r>
              <a:rPr sz="1604" b="1" spc="10" dirty="0">
                <a:solidFill>
                  <a:srgbClr val="3333CC"/>
                </a:solidFill>
                <a:latin typeface="Tahoma"/>
                <a:cs typeface="Tahoma"/>
              </a:rPr>
              <a:t>T  </a:t>
            </a:r>
            <a:r>
              <a:rPr sz="1604" b="1" spc="5" dirty="0">
                <a:solidFill>
                  <a:srgbClr val="3333CC"/>
                </a:solidFill>
                <a:latin typeface="Tahoma"/>
                <a:cs typeface="Tahoma"/>
              </a:rPr>
              <a:t>O  O</a:t>
            </a:r>
            <a:endParaRPr sz="1604">
              <a:latin typeface="Tahoma"/>
              <a:cs typeface="Tahoma"/>
            </a:endParaRPr>
          </a:p>
          <a:p>
            <a:pPr marL="25310" marR="19138" indent="5556" algn="just">
              <a:spcBef>
                <a:spcPts val="44"/>
              </a:spcBef>
            </a:pPr>
            <a:r>
              <a:rPr sz="1604" b="1" spc="5" dirty="0">
                <a:solidFill>
                  <a:srgbClr val="3333CC"/>
                </a:solidFill>
                <a:latin typeface="Tahoma"/>
                <a:cs typeface="Tahoma"/>
              </a:rPr>
              <a:t>L  S</a:t>
            </a:r>
            <a:endParaRPr sz="1604">
              <a:latin typeface="Tahoma"/>
              <a:cs typeface="Tahoma"/>
            </a:endParaRPr>
          </a:p>
        </p:txBody>
      </p:sp>
      <p:sp>
        <p:nvSpPr>
          <p:cNvPr id="48" name="object 48"/>
          <p:cNvSpPr txBox="1"/>
          <p:nvPr/>
        </p:nvSpPr>
        <p:spPr>
          <a:xfrm>
            <a:off x="1118658" y="2098887"/>
            <a:ext cx="1140883" cy="301096"/>
          </a:xfrm>
          <a:prstGeom prst="rect">
            <a:avLst/>
          </a:prstGeom>
        </p:spPr>
        <p:txBody>
          <a:bodyPr vert="horz" wrap="square" lIns="0" tIns="53709" rIns="0" bIns="0" rtlCol="0">
            <a:spAutoFit/>
          </a:bodyPr>
          <a:lstStyle/>
          <a:p>
            <a:pPr marL="130260">
              <a:spcBef>
                <a:spcPts val="422"/>
              </a:spcBef>
            </a:pPr>
            <a:r>
              <a:rPr sz="1604" b="1" spc="5" dirty="0">
                <a:latin typeface="Tahoma"/>
                <a:cs typeface="Tahoma"/>
              </a:rPr>
              <a:t>Task</a:t>
            </a:r>
            <a:r>
              <a:rPr sz="1604" b="1" spc="-78" dirty="0">
                <a:latin typeface="Tahoma"/>
                <a:cs typeface="Tahoma"/>
              </a:rPr>
              <a:t> </a:t>
            </a:r>
            <a:r>
              <a:rPr sz="1604" b="1" spc="15" dirty="0">
                <a:latin typeface="Tahoma"/>
                <a:cs typeface="Tahoma"/>
              </a:rPr>
              <a:t>Set</a:t>
            </a:r>
            <a:endParaRPr sz="1604">
              <a:latin typeface="Tahoma"/>
              <a:cs typeface="Tahoma"/>
            </a:endParaRPr>
          </a:p>
        </p:txBody>
      </p:sp>
      <p:sp>
        <p:nvSpPr>
          <p:cNvPr id="49" name="object 49"/>
          <p:cNvSpPr/>
          <p:nvPr/>
        </p:nvSpPr>
        <p:spPr>
          <a:xfrm>
            <a:off x="2343996" y="2304098"/>
            <a:ext cx="394494" cy="0"/>
          </a:xfrm>
          <a:custGeom>
            <a:avLst/>
            <a:gdLst/>
            <a:ahLst/>
            <a:cxnLst/>
            <a:rect l="l" t="t" r="r" b="b"/>
            <a:pathLst>
              <a:path w="405764">
                <a:moveTo>
                  <a:pt x="0" y="0"/>
                </a:moveTo>
                <a:lnTo>
                  <a:pt x="405384" y="0"/>
                </a:lnTo>
              </a:path>
            </a:pathLst>
          </a:custGeom>
          <a:ln w="25907">
            <a:solidFill>
              <a:srgbClr val="000000"/>
            </a:solidFill>
          </a:ln>
        </p:spPr>
        <p:txBody>
          <a:bodyPr wrap="square" lIns="0" tIns="0" rIns="0" bIns="0" rtlCol="0"/>
          <a:lstStyle/>
          <a:p>
            <a:endParaRPr sz="1750"/>
          </a:p>
        </p:txBody>
      </p:sp>
      <p:sp>
        <p:nvSpPr>
          <p:cNvPr id="50" name="object 50"/>
          <p:cNvSpPr/>
          <p:nvPr/>
        </p:nvSpPr>
        <p:spPr>
          <a:xfrm>
            <a:off x="2259541" y="2254460"/>
            <a:ext cx="117299" cy="108656"/>
          </a:xfrm>
          <a:custGeom>
            <a:avLst/>
            <a:gdLst/>
            <a:ahLst/>
            <a:cxnLst/>
            <a:rect l="l" t="t" r="r" b="b"/>
            <a:pathLst>
              <a:path w="120650" h="111760">
                <a:moveTo>
                  <a:pt x="120395" y="0"/>
                </a:moveTo>
                <a:lnTo>
                  <a:pt x="0" y="51816"/>
                </a:lnTo>
                <a:lnTo>
                  <a:pt x="120395" y="111252"/>
                </a:lnTo>
                <a:lnTo>
                  <a:pt x="120395" y="0"/>
                </a:lnTo>
                <a:close/>
              </a:path>
            </a:pathLst>
          </a:custGeom>
          <a:solidFill>
            <a:srgbClr val="000000"/>
          </a:solidFill>
        </p:spPr>
        <p:txBody>
          <a:bodyPr wrap="square" lIns="0" tIns="0" rIns="0" bIns="0" rtlCol="0"/>
          <a:lstStyle/>
          <a:p>
            <a:endParaRPr sz="1750"/>
          </a:p>
        </p:txBody>
      </p:sp>
      <p:sp>
        <p:nvSpPr>
          <p:cNvPr id="51" name="object 51"/>
          <p:cNvSpPr txBox="1"/>
          <p:nvPr/>
        </p:nvSpPr>
        <p:spPr>
          <a:xfrm>
            <a:off x="1118658" y="2098887"/>
            <a:ext cx="1140883" cy="298603"/>
          </a:xfrm>
          <a:prstGeom prst="rect">
            <a:avLst/>
          </a:prstGeom>
          <a:solidFill>
            <a:srgbClr val="00CC99"/>
          </a:solidFill>
          <a:ln w="6096">
            <a:solidFill>
              <a:srgbClr val="000000"/>
            </a:solidFill>
          </a:ln>
        </p:spPr>
        <p:txBody>
          <a:bodyPr vert="horz" wrap="square" lIns="0" tIns="51240" rIns="0" bIns="0" rtlCol="0">
            <a:spAutoFit/>
          </a:bodyPr>
          <a:lstStyle/>
          <a:p>
            <a:pPr marL="127173">
              <a:spcBef>
                <a:spcPts val="402"/>
              </a:spcBef>
            </a:pPr>
            <a:r>
              <a:rPr sz="1604" b="1" spc="5" dirty="0">
                <a:latin typeface="Tahoma"/>
                <a:cs typeface="Tahoma"/>
              </a:rPr>
              <a:t>Task</a:t>
            </a:r>
            <a:r>
              <a:rPr sz="1604" b="1" spc="-78" dirty="0">
                <a:latin typeface="Tahoma"/>
                <a:cs typeface="Tahoma"/>
              </a:rPr>
              <a:t> </a:t>
            </a:r>
            <a:r>
              <a:rPr sz="1604" b="1" spc="15" dirty="0">
                <a:latin typeface="Tahoma"/>
                <a:cs typeface="Tahoma"/>
              </a:rPr>
              <a:t>Set</a:t>
            </a:r>
            <a:endParaRPr sz="1604">
              <a:latin typeface="Tahoma"/>
              <a:cs typeface="Tahoma"/>
            </a:endParaRPr>
          </a:p>
        </p:txBody>
      </p:sp>
      <p:sp>
        <p:nvSpPr>
          <p:cNvPr id="52" name="object 52"/>
          <p:cNvSpPr/>
          <p:nvPr/>
        </p:nvSpPr>
        <p:spPr>
          <a:xfrm>
            <a:off x="2343996" y="2304098"/>
            <a:ext cx="394494" cy="0"/>
          </a:xfrm>
          <a:custGeom>
            <a:avLst/>
            <a:gdLst/>
            <a:ahLst/>
            <a:cxnLst/>
            <a:rect l="l" t="t" r="r" b="b"/>
            <a:pathLst>
              <a:path w="405764">
                <a:moveTo>
                  <a:pt x="0" y="0"/>
                </a:moveTo>
                <a:lnTo>
                  <a:pt x="405384" y="0"/>
                </a:lnTo>
              </a:path>
            </a:pathLst>
          </a:custGeom>
          <a:ln w="25907">
            <a:solidFill>
              <a:srgbClr val="000000"/>
            </a:solidFill>
          </a:ln>
        </p:spPr>
        <p:txBody>
          <a:bodyPr wrap="square" lIns="0" tIns="0" rIns="0" bIns="0" rtlCol="0"/>
          <a:lstStyle/>
          <a:p>
            <a:endParaRPr sz="1750"/>
          </a:p>
        </p:txBody>
      </p:sp>
      <p:sp>
        <p:nvSpPr>
          <p:cNvPr id="53" name="object 53"/>
          <p:cNvSpPr/>
          <p:nvPr/>
        </p:nvSpPr>
        <p:spPr>
          <a:xfrm>
            <a:off x="2259541" y="2254460"/>
            <a:ext cx="117299" cy="108656"/>
          </a:xfrm>
          <a:custGeom>
            <a:avLst/>
            <a:gdLst/>
            <a:ahLst/>
            <a:cxnLst/>
            <a:rect l="l" t="t" r="r" b="b"/>
            <a:pathLst>
              <a:path w="120650" h="111760">
                <a:moveTo>
                  <a:pt x="120395" y="0"/>
                </a:moveTo>
                <a:lnTo>
                  <a:pt x="0" y="51816"/>
                </a:lnTo>
                <a:lnTo>
                  <a:pt x="120395" y="111252"/>
                </a:lnTo>
                <a:lnTo>
                  <a:pt x="120395" y="0"/>
                </a:lnTo>
                <a:close/>
              </a:path>
            </a:pathLst>
          </a:custGeom>
          <a:solidFill>
            <a:srgbClr val="000000"/>
          </a:solidFill>
        </p:spPr>
        <p:txBody>
          <a:bodyPr wrap="square" lIns="0" tIns="0" rIns="0" bIns="0" rtlCol="0"/>
          <a:lstStyle/>
          <a:p>
            <a:endParaRPr sz="1750"/>
          </a:p>
        </p:txBody>
      </p:sp>
      <p:sp>
        <p:nvSpPr>
          <p:cNvPr id="54" name="object 54"/>
          <p:cNvSpPr/>
          <p:nvPr/>
        </p:nvSpPr>
        <p:spPr>
          <a:xfrm>
            <a:off x="2723302" y="2048510"/>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55" name="object 55"/>
          <p:cNvSpPr/>
          <p:nvPr/>
        </p:nvSpPr>
        <p:spPr>
          <a:xfrm>
            <a:off x="2723303" y="2045423"/>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6" name="object 56"/>
          <p:cNvSpPr/>
          <p:nvPr/>
        </p:nvSpPr>
        <p:spPr>
          <a:xfrm>
            <a:off x="2726267" y="1536099"/>
            <a:ext cx="0" cy="507471"/>
          </a:xfrm>
          <a:custGeom>
            <a:avLst/>
            <a:gdLst/>
            <a:ahLst/>
            <a:cxnLst/>
            <a:rect l="l" t="t" r="r" b="b"/>
            <a:pathLst>
              <a:path h="521969">
                <a:moveTo>
                  <a:pt x="0" y="0"/>
                </a:moveTo>
                <a:lnTo>
                  <a:pt x="0" y="521970"/>
                </a:lnTo>
              </a:path>
            </a:pathLst>
          </a:custGeom>
          <a:ln w="6096">
            <a:solidFill>
              <a:srgbClr val="000000"/>
            </a:solidFill>
          </a:ln>
        </p:spPr>
        <p:txBody>
          <a:bodyPr wrap="square" lIns="0" tIns="0" rIns="0" bIns="0" rtlCol="0"/>
          <a:lstStyle/>
          <a:p>
            <a:endParaRPr sz="1750"/>
          </a:p>
        </p:txBody>
      </p:sp>
      <p:sp>
        <p:nvSpPr>
          <p:cNvPr id="57" name="object 57"/>
          <p:cNvSpPr/>
          <p:nvPr/>
        </p:nvSpPr>
        <p:spPr>
          <a:xfrm>
            <a:off x="2723303" y="15342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8" name="object 58"/>
          <p:cNvSpPr/>
          <p:nvPr/>
        </p:nvSpPr>
        <p:spPr>
          <a:xfrm>
            <a:off x="2723302" y="1531161"/>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59" name="object 59"/>
          <p:cNvSpPr/>
          <p:nvPr/>
        </p:nvSpPr>
        <p:spPr>
          <a:xfrm>
            <a:off x="2726267" y="2045546"/>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60" name="object 60"/>
          <p:cNvSpPr/>
          <p:nvPr/>
        </p:nvSpPr>
        <p:spPr>
          <a:xfrm>
            <a:off x="2729229" y="2045546"/>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61" name="object 61"/>
          <p:cNvSpPr/>
          <p:nvPr/>
        </p:nvSpPr>
        <p:spPr>
          <a:xfrm>
            <a:off x="5988897" y="2045423"/>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62" name="object 62"/>
          <p:cNvSpPr/>
          <p:nvPr/>
        </p:nvSpPr>
        <p:spPr>
          <a:xfrm>
            <a:off x="5991859" y="1536099"/>
            <a:ext cx="0" cy="507471"/>
          </a:xfrm>
          <a:custGeom>
            <a:avLst/>
            <a:gdLst/>
            <a:ahLst/>
            <a:cxnLst/>
            <a:rect l="l" t="t" r="r" b="b"/>
            <a:pathLst>
              <a:path h="521969">
                <a:moveTo>
                  <a:pt x="0" y="0"/>
                </a:moveTo>
                <a:lnTo>
                  <a:pt x="0" y="521970"/>
                </a:lnTo>
              </a:path>
            </a:pathLst>
          </a:custGeom>
          <a:ln w="6096">
            <a:solidFill>
              <a:srgbClr val="000000"/>
            </a:solidFill>
          </a:ln>
        </p:spPr>
        <p:txBody>
          <a:bodyPr wrap="square" lIns="0" tIns="0" rIns="0" bIns="0" rtlCol="0"/>
          <a:lstStyle/>
          <a:p>
            <a:endParaRPr sz="1750"/>
          </a:p>
        </p:txBody>
      </p:sp>
      <p:sp>
        <p:nvSpPr>
          <p:cNvPr id="63" name="object 63"/>
          <p:cNvSpPr/>
          <p:nvPr/>
        </p:nvSpPr>
        <p:spPr>
          <a:xfrm>
            <a:off x="5988897" y="15342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64" name="object 64"/>
          <p:cNvSpPr/>
          <p:nvPr/>
        </p:nvSpPr>
        <p:spPr>
          <a:xfrm>
            <a:off x="5991859" y="2045546"/>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65" name="object 65"/>
          <p:cNvSpPr/>
          <p:nvPr/>
        </p:nvSpPr>
        <p:spPr>
          <a:xfrm>
            <a:off x="2726267" y="15343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66" name="object 66"/>
          <p:cNvSpPr/>
          <p:nvPr/>
        </p:nvSpPr>
        <p:spPr>
          <a:xfrm>
            <a:off x="2729229" y="1534371"/>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67" name="object 67"/>
          <p:cNvSpPr/>
          <p:nvPr/>
        </p:nvSpPr>
        <p:spPr>
          <a:xfrm>
            <a:off x="5991859" y="15343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68" name="object 68"/>
          <p:cNvSpPr txBox="1"/>
          <p:nvPr/>
        </p:nvSpPr>
        <p:spPr>
          <a:xfrm>
            <a:off x="2726267" y="1532890"/>
            <a:ext cx="3265840" cy="379022"/>
          </a:xfrm>
          <a:prstGeom prst="rect">
            <a:avLst/>
          </a:prstGeom>
        </p:spPr>
        <p:txBody>
          <a:bodyPr vert="horz" wrap="square" lIns="0" tIns="130881" rIns="0" bIns="0" rtlCol="0">
            <a:spAutoFit/>
          </a:bodyPr>
          <a:lstStyle/>
          <a:p>
            <a:pPr algn="ctr">
              <a:spcBef>
                <a:spcPts val="1031"/>
              </a:spcBef>
            </a:pPr>
            <a:r>
              <a:rPr sz="1604" b="1" spc="15" dirty="0">
                <a:latin typeface="Tahoma"/>
                <a:cs typeface="Tahoma"/>
              </a:rPr>
              <a:t>Method</a:t>
            </a:r>
            <a:endParaRPr sz="1604">
              <a:latin typeface="Tahoma"/>
              <a:cs typeface="Tahoma"/>
            </a:endParaRPr>
          </a:p>
        </p:txBody>
      </p:sp>
      <p:sp>
        <p:nvSpPr>
          <p:cNvPr id="69" name="object 69"/>
          <p:cNvSpPr/>
          <p:nvPr/>
        </p:nvSpPr>
        <p:spPr>
          <a:xfrm>
            <a:off x="1689100" y="1725507"/>
            <a:ext cx="0" cy="288925"/>
          </a:xfrm>
          <a:custGeom>
            <a:avLst/>
            <a:gdLst/>
            <a:ahLst/>
            <a:cxnLst/>
            <a:rect l="l" t="t" r="r" b="b"/>
            <a:pathLst>
              <a:path h="297180">
                <a:moveTo>
                  <a:pt x="0" y="0"/>
                </a:moveTo>
                <a:lnTo>
                  <a:pt x="0" y="297180"/>
                </a:lnTo>
              </a:path>
            </a:pathLst>
          </a:custGeom>
          <a:ln w="27431">
            <a:solidFill>
              <a:srgbClr val="000000"/>
            </a:solidFill>
          </a:ln>
        </p:spPr>
        <p:txBody>
          <a:bodyPr wrap="square" lIns="0" tIns="0" rIns="0" bIns="0" rtlCol="0"/>
          <a:lstStyle/>
          <a:p>
            <a:endParaRPr sz="1750"/>
          </a:p>
        </p:txBody>
      </p:sp>
      <p:sp>
        <p:nvSpPr>
          <p:cNvPr id="70" name="object 70"/>
          <p:cNvSpPr/>
          <p:nvPr/>
        </p:nvSpPr>
        <p:spPr>
          <a:xfrm>
            <a:off x="1637242" y="1990724"/>
            <a:ext cx="111125" cy="108656"/>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a:endParaRPr sz="1750"/>
          </a:p>
        </p:txBody>
      </p:sp>
      <p:sp>
        <p:nvSpPr>
          <p:cNvPr id="71" name="object 71"/>
          <p:cNvSpPr/>
          <p:nvPr/>
        </p:nvSpPr>
        <p:spPr>
          <a:xfrm>
            <a:off x="1675766" y="1738100"/>
            <a:ext cx="1062478" cy="0"/>
          </a:xfrm>
          <a:custGeom>
            <a:avLst/>
            <a:gdLst/>
            <a:ahLst/>
            <a:cxnLst/>
            <a:rect l="l" t="t" r="r" b="b"/>
            <a:pathLst>
              <a:path w="1092835">
                <a:moveTo>
                  <a:pt x="0" y="0"/>
                </a:moveTo>
                <a:lnTo>
                  <a:pt x="1092708" y="0"/>
                </a:lnTo>
              </a:path>
            </a:pathLst>
          </a:custGeom>
          <a:ln w="25907">
            <a:solidFill>
              <a:srgbClr val="000000"/>
            </a:solidFill>
          </a:ln>
        </p:spPr>
        <p:txBody>
          <a:bodyPr wrap="square" lIns="0" tIns="0" rIns="0" bIns="0" rtlCol="0"/>
          <a:lstStyle/>
          <a:p>
            <a:endParaRPr sz="1750"/>
          </a:p>
        </p:txBody>
      </p:sp>
      <p:sp>
        <p:nvSpPr>
          <p:cNvPr id="72" name="object 72"/>
          <p:cNvSpPr/>
          <p:nvPr/>
        </p:nvSpPr>
        <p:spPr>
          <a:xfrm>
            <a:off x="2726267" y="1532890"/>
            <a:ext cx="3265840" cy="514262"/>
          </a:xfrm>
          <a:custGeom>
            <a:avLst/>
            <a:gdLst/>
            <a:ahLst/>
            <a:cxnLst/>
            <a:rect l="l" t="t" r="r" b="b"/>
            <a:pathLst>
              <a:path w="3359150" h="528955">
                <a:moveTo>
                  <a:pt x="0" y="0"/>
                </a:moveTo>
                <a:lnTo>
                  <a:pt x="3358896" y="0"/>
                </a:lnTo>
                <a:lnTo>
                  <a:pt x="3358896" y="528827"/>
                </a:lnTo>
                <a:lnTo>
                  <a:pt x="0" y="528827"/>
                </a:lnTo>
                <a:lnTo>
                  <a:pt x="0" y="0"/>
                </a:lnTo>
                <a:close/>
              </a:path>
            </a:pathLst>
          </a:custGeom>
          <a:solidFill>
            <a:srgbClr val="FF9900"/>
          </a:solidFill>
        </p:spPr>
        <p:txBody>
          <a:bodyPr wrap="square" lIns="0" tIns="0" rIns="0" bIns="0" rtlCol="0"/>
          <a:lstStyle/>
          <a:p>
            <a:endParaRPr sz="1750"/>
          </a:p>
        </p:txBody>
      </p:sp>
      <p:sp>
        <p:nvSpPr>
          <p:cNvPr id="73" name="object 73"/>
          <p:cNvSpPr/>
          <p:nvPr/>
        </p:nvSpPr>
        <p:spPr>
          <a:xfrm>
            <a:off x="2723302" y="2048510"/>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74" name="object 74"/>
          <p:cNvSpPr/>
          <p:nvPr/>
        </p:nvSpPr>
        <p:spPr>
          <a:xfrm>
            <a:off x="2723303" y="2045423"/>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75" name="object 75"/>
          <p:cNvSpPr/>
          <p:nvPr/>
        </p:nvSpPr>
        <p:spPr>
          <a:xfrm>
            <a:off x="2726267" y="1536099"/>
            <a:ext cx="0" cy="507471"/>
          </a:xfrm>
          <a:custGeom>
            <a:avLst/>
            <a:gdLst/>
            <a:ahLst/>
            <a:cxnLst/>
            <a:rect l="l" t="t" r="r" b="b"/>
            <a:pathLst>
              <a:path h="521969">
                <a:moveTo>
                  <a:pt x="0" y="0"/>
                </a:moveTo>
                <a:lnTo>
                  <a:pt x="0" y="521970"/>
                </a:lnTo>
              </a:path>
            </a:pathLst>
          </a:custGeom>
          <a:ln w="6096">
            <a:solidFill>
              <a:srgbClr val="000000"/>
            </a:solidFill>
          </a:ln>
        </p:spPr>
        <p:txBody>
          <a:bodyPr wrap="square" lIns="0" tIns="0" rIns="0" bIns="0" rtlCol="0"/>
          <a:lstStyle/>
          <a:p>
            <a:endParaRPr sz="1750"/>
          </a:p>
        </p:txBody>
      </p:sp>
      <p:sp>
        <p:nvSpPr>
          <p:cNvPr id="76" name="object 76"/>
          <p:cNvSpPr/>
          <p:nvPr/>
        </p:nvSpPr>
        <p:spPr>
          <a:xfrm>
            <a:off x="2723303" y="15342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77" name="object 77"/>
          <p:cNvSpPr/>
          <p:nvPr/>
        </p:nvSpPr>
        <p:spPr>
          <a:xfrm>
            <a:off x="2723302" y="1531161"/>
            <a:ext cx="3272014" cy="0"/>
          </a:xfrm>
          <a:custGeom>
            <a:avLst/>
            <a:gdLst/>
            <a:ahLst/>
            <a:cxnLst/>
            <a:rect l="l" t="t" r="r" b="b"/>
            <a:pathLst>
              <a:path w="3365500">
                <a:moveTo>
                  <a:pt x="0" y="0"/>
                </a:moveTo>
                <a:lnTo>
                  <a:pt x="3364992" y="0"/>
                </a:lnTo>
              </a:path>
            </a:pathLst>
          </a:custGeom>
          <a:ln w="3175">
            <a:solidFill>
              <a:srgbClr val="000000"/>
            </a:solidFill>
          </a:ln>
        </p:spPr>
        <p:txBody>
          <a:bodyPr wrap="square" lIns="0" tIns="0" rIns="0" bIns="0" rtlCol="0"/>
          <a:lstStyle/>
          <a:p>
            <a:endParaRPr sz="1750"/>
          </a:p>
        </p:txBody>
      </p:sp>
      <p:sp>
        <p:nvSpPr>
          <p:cNvPr id="78" name="object 78"/>
          <p:cNvSpPr/>
          <p:nvPr/>
        </p:nvSpPr>
        <p:spPr>
          <a:xfrm>
            <a:off x="2726267" y="2045546"/>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79" name="object 79"/>
          <p:cNvSpPr/>
          <p:nvPr/>
        </p:nvSpPr>
        <p:spPr>
          <a:xfrm>
            <a:off x="2729229" y="2045546"/>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80" name="object 80"/>
          <p:cNvSpPr/>
          <p:nvPr/>
        </p:nvSpPr>
        <p:spPr>
          <a:xfrm>
            <a:off x="5988897" y="2045423"/>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81" name="object 81"/>
          <p:cNvSpPr/>
          <p:nvPr/>
        </p:nvSpPr>
        <p:spPr>
          <a:xfrm>
            <a:off x="5991859" y="1536099"/>
            <a:ext cx="0" cy="507471"/>
          </a:xfrm>
          <a:custGeom>
            <a:avLst/>
            <a:gdLst/>
            <a:ahLst/>
            <a:cxnLst/>
            <a:rect l="l" t="t" r="r" b="b"/>
            <a:pathLst>
              <a:path h="521969">
                <a:moveTo>
                  <a:pt x="0" y="0"/>
                </a:moveTo>
                <a:lnTo>
                  <a:pt x="0" y="521970"/>
                </a:lnTo>
              </a:path>
            </a:pathLst>
          </a:custGeom>
          <a:ln w="6096">
            <a:solidFill>
              <a:srgbClr val="000000"/>
            </a:solidFill>
          </a:ln>
        </p:spPr>
        <p:txBody>
          <a:bodyPr wrap="square" lIns="0" tIns="0" rIns="0" bIns="0" rtlCol="0"/>
          <a:lstStyle/>
          <a:p>
            <a:endParaRPr sz="1750"/>
          </a:p>
        </p:txBody>
      </p:sp>
      <p:sp>
        <p:nvSpPr>
          <p:cNvPr id="82" name="object 82"/>
          <p:cNvSpPr/>
          <p:nvPr/>
        </p:nvSpPr>
        <p:spPr>
          <a:xfrm>
            <a:off x="5988897" y="15342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83" name="object 83"/>
          <p:cNvSpPr/>
          <p:nvPr/>
        </p:nvSpPr>
        <p:spPr>
          <a:xfrm>
            <a:off x="5991859" y="2045546"/>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84" name="object 84"/>
          <p:cNvSpPr/>
          <p:nvPr/>
        </p:nvSpPr>
        <p:spPr>
          <a:xfrm>
            <a:off x="2726267" y="15343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85" name="object 85"/>
          <p:cNvSpPr/>
          <p:nvPr/>
        </p:nvSpPr>
        <p:spPr>
          <a:xfrm>
            <a:off x="2729229" y="1534371"/>
            <a:ext cx="3259667" cy="0"/>
          </a:xfrm>
          <a:custGeom>
            <a:avLst/>
            <a:gdLst/>
            <a:ahLst/>
            <a:cxnLst/>
            <a:rect l="l" t="t" r="r" b="b"/>
            <a:pathLst>
              <a:path w="3352800">
                <a:moveTo>
                  <a:pt x="0" y="0"/>
                </a:moveTo>
                <a:lnTo>
                  <a:pt x="3352800" y="0"/>
                </a:lnTo>
              </a:path>
            </a:pathLst>
          </a:custGeom>
          <a:ln w="3175">
            <a:solidFill>
              <a:srgbClr val="000000"/>
            </a:solidFill>
          </a:ln>
        </p:spPr>
        <p:txBody>
          <a:bodyPr wrap="square" lIns="0" tIns="0" rIns="0" bIns="0" rtlCol="0"/>
          <a:lstStyle/>
          <a:p>
            <a:endParaRPr sz="1750"/>
          </a:p>
        </p:txBody>
      </p:sp>
      <p:sp>
        <p:nvSpPr>
          <p:cNvPr id="86" name="object 86"/>
          <p:cNvSpPr/>
          <p:nvPr/>
        </p:nvSpPr>
        <p:spPr>
          <a:xfrm>
            <a:off x="5991859" y="15343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87" name="object 87"/>
          <p:cNvSpPr txBox="1"/>
          <p:nvPr/>
        </p:nvSpPr>
        <p:spPr>
          <a:xfrm>
            <a:off x="3952605" y="1664030"/>
            <a:ext cx="810595" cy="246862"/>
          </a:xfrm>
          <a:prstGeom prst="rect">
            <a:avLst/>
          </a:prstGeom>
        </p:spPr>
        <p:txBody>
          <a:bodyPr vert="horz" wrap="square" lIns="0" tIns="0" rIns="0" bIns="0" rtlCol="0">
            <a:spAutoFit/>
          </a:bodyPr>
          <a:lstStyle/>
          <a:p>
            <a:pPr marL="12347"/>
            <a:r>
              <a:rPr sz="1604" b="1" spc="10" dirty="0">
                <a:latin typeface="Tahoma"/>
                <a:cs typeface="Tahoma"/>
              </a:rPr>
              <a:t>M</a:t>
            </a:r>
            <a:r>
              <a:rPr sz="1604" b="1" spc="49" dirty="0">
                <a:latin typeface="Tahoma"/>
                <a:cs typeface="Tahoma"/>
              </a:rPr>
              <a:t>e</a:t>
            </a:r>
            <a:r>
              <a:rPr sz="1604" b="1" spc="5" dirty="0">
                <a:latin typeface="Tahoma"/>
                <a:cs typeface="Tahoma"/>
              </a:rPr>
              <a:t>thod</a:t>
            </a:r>
            <a:endParaRPr sz="1604">
              <a:latin typeface="Tahoma"/>
              <a:cs typeface="Tahoma"/>
            </a:endParaRPr>
          </a:p>
        </p:txBody>
      </p:sp>
      <p:sp>
        <p:nvSpPr>
          <p:cNvPr id="88" name="object 88"/>
          <p:cNvSpPr/>
          <p:nvPr/>
        </p:nvSpPr>
        <p:spPr>
          <a:xfrm>
            <a:off x="1689100" y="1725507"/>
            <a:ext cx="0" cy="288925"/>
          </a:xfrm>
          <a:custGeom>
            <a:avLst/>
            <a:gdLst/>
            <a:ahLst/>
            <a:cxnLst/>
            <a:rect l="l" t="t" r="r" b="b"/>
            <a:pathLst>
              <a:path h="297180">
                <a:moveTo>
                  <a:pt x="0" y="0"/>
                </a:moveTo>
                <a:lnTo>
                  <a:pt x="0" y="297180"/>
                </a:lnTo>
              </a:path>
            </a:pathLst>
          </a:custGeom>
          <a:ln w="27431">
            <a:solidFill>
              <a:srgbClr val="000000"/>
            </a:solidFill>
          </a:ln>
        </p:spPr>
        <p:txBody>
          <a:bodyPr wrap="square" lIns="0" tIns="0" rIns="0" bIns="0" rtlCol="0"/>
          <a:lstStyle/>
          <a:p>
            <a:endParaRPr sz="1750"/>
          </a:p>
        </p:txBody>
      </p:sp>
      <p:sp>
        <p:nvSpPr>
          <p:cNvPr id="89" name="object 89"/>
          <p:cNvSpPr/>
          <p:nvPr/>
        </p:nvSpPr>
        <p:spPr>
          <a:xfrm>
            <a:off x="1637242" y="1990724"/>
            <a:ext cx="111125" cy="108656"/>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a:endParaRPr sz="1750"/>
          </a:p>
        </p:txBody>
      </p:sp>
      <p:sp>
        <p:nvSpPr>
          <p:cNvPr id="90" name="object 90"/>
          <p:cNvSpPr/>
          <p:nvPr/>
        </p:nvSpPr>
        <p:spPr>
          <a:xfrm>
            <a:off x="1675766" y="1738100"/>
            <a:ext cx="1062478" cy="0"/>
          </a:xfrm>
          <a:custGeom>
            <a:avLst/>
            <a:gdLst/>
            <a:ahLst/>
            <a:cxnLst/>
            <a:rect l="l" t="t" r="r" b="b"/>
            <a:pathLst>
              <a:path w="1092835">
                <a:moveTo>
                  <a:pt x="0" y="0"/>
                </a:moveTo>
                <a:lnTo>
                  <a:pt x="1092708" y="0"/>
                </a:lnTo>
              </a:path>
            </a:pathLst>
          </a:custGeom>
          <a:ln w="25907">
            <a:solidFill>
              <a:srgbClr val="000000"/>
            </a:solidFill>
          </a:ln>
        </p:spPr>
        <p:txBody>
          <a:bodyPr wrap="square" lIns="0" tIns="0" rIns="0" bIns="0" rtlCol="0"/>
          <a:lstStyle/>
          <a:p>
            <a:endParaRPr sz="1750"/>
          </a:p>
        </p:txBody>
      </p:sp>
      <p:sp>
        <p:nvSpPr>
          <p:cNvPr id="91" name="object 91"/>
          <p:cNvSpPr/>
          <p:nvPr/>
        </p:nvSpPr>
        <p:spPr>
          <a:xfrm>
            <a:off x="1689100" y="1725507"/>
            <a:ext cx="0" cy="288925"/>
          </a:xfrm>
          <a:custGeom>
            <a:avLst/>
            <a:gdLst/>
            <a:ahLst/>
            <a:cxnLst/>
            <a:rect l="l" t="t" r="r" b="b"/>
            <a:pathLst>
              <a:path h="297180">
                <a:moveTo>
                  <a:pt x="0" y="0"/>
                </a:moveTo>
                <a:lnTo>
                  <a:pt x="0" y="297180"/>
                </a:lnTo>
              </a:path>
            </a:pathLst>
          </a:custGeom>
          <a:ln w="27431">
            <a:solidFill>
              <a:srgbClr val="000000"/>
            </a:solidFill>
          </a:ln>
        </p:spPr>
        <p:txBody>
          <a:bodyPr wrap="square" lIns="0" tIns="0" rIns="0" bIns="0" rtlCol="0"/>
          <a:lstStyle/>
          <a:p>
            <a:endParaRPr sz="1750"/>
          </a:p>
        </p:txBody>
      </p:sp>
      <p:sp>
        <p:nvSpPr>
          <p:cNvPr id="92" name="object 92"/>
          <p:cNvSpPr/>
          <p:nvPr/>
        </p:nvSpPr>
        <p:spPr>
          <a:xfrm>
            <a:off x="1637242" y="1990724"/>
            <a:ext cx="111125" cy="108656"/>
          </a:xfrm>
          <a:custGeom>
            <a:avLst/>
            <a:gdLst/>
            <a:ahLst/>
            <a:cxnLst/>
            <a:rect l="l" t="t" r="r" b="b"/>
            <a:pathLst>
              <a:path w="114300" h="111760">
                <a:moveTo>
                  <a:pt x="114300" y="0"/>
                </a:moveTo>
                <a:lnTo>
                  <a:pt x="0" y="0"/>
                </a:lnTo>
                <a:lnTo>
                  <a:pt x="53340" y="111252"/>
                </a:lnTo>
                <a:lnTo>
                  <a:pt x="114300" y="0"/>
                </a:lnTo>
                <a:close/>
              </a:path>
            </a:pathLst>
          </a:custGeom>
          <a:solidFill>
            <a:srgbClr val="000000"/>
          </a:solidFill>
        </p:spPr>
        <p:txBody>
          <a:bodyPr wrap="square" lIns="0" tIns="0" rIns="0" bIns="0" rtlCol="0"/>
          <a:lstStyle/>
          <a:p>
            <a:endParaRPr sz="1750"/>
          </a:p>
        </p:txBody>
      </p:sp>
      <p:sp>
        <p:nvSpPr>
          <p:cNvPr id="93" name="object 93"/>
          <p:cNvSpPr/>
          <p:nvPr/>
        </p:nvSpPr>
        <p:spPr>
          <a:xfrm>
            <a:off x="1675766" y="1738100"/>
            <a:ext cx="1062478" cy="0"/>
          </a:xfrm>
          <a:custGeom>
            <a:avLst/>
            <a:gdLst/>
            <a:ahLst/>
            <a:cxnLst/>
            <a:rect l="l" t="t" r="r" b="b"/>
            <a:pathLst>
              <a:path w="1092835">
                <a:moveTo>
                  <a:pt x="0" y="0"/>
                </a:moveTo>
                <a:lnTo>
                  <a:pt x="1092708" y="0"/>
                </a:lnTo>
              </a:path>
            </a:pathLst>
          </a:custGeom>
          <a:ln w="25907">
            <a:solidFill>
              <a:srgbClr val="000000"/>
            </a:solidFill>
          </a:ln>
        </p:spPr>
        <p:txBody>
          <a:bodyPr wrap="square" lIns="0" tIns="0" rIns="0" bIns="0" rtlCol="0"/>
          <a:lstStyle/>
          <a:p>
            <a:endParaRPr sz="1750"/>
          </a:p>
        </p:txBody>
      </p:sp>
      <p:sp>
        <p:nvSpPr>
          <p:cNvPr id="94" name="object 94"/>
          <p:cNvSpPr/>
          <p:nvPr/>
        </p:nvSpPr>
        <p:spPr>
          <a:xfrm>
            <a:off x="1675766" y="2818236"/>
            <a:ext cx="1062478" cy="0"/>
          </a:xfrm>
          <a:custGeom>
            <a:avLst/>
            <a:gdLst/>
            <a:ahLst/>
            <a:cxnLst/>
            <a:rect l="l" t="t" r="r" b="b"/>
            <a:pathLst>
              <a:path w="1092835">
                <a:moveTo>
                  <a:pt x="0" y="0"/>
                </a:moveTo>
                <a:lnTo>
                  <a:pt x="1092708" y="0"/>
                </a:lnTo>
              </a:path>
            </a:pathLst>
          </a:custGeom>
          <a:ln w="25907">
            <a:solidFill>
              <a:srgbClr val="000000"/>
            </a:solidFill>
          </a:ln>
        </p:spPr>
        <p:txBody>
          <a:bodyPr wrap="square" lIns="0" tIns="0" rIns="0" bIns="0" rtlCol="0"/>
          <a:lstStyle/>
          <a:p>
            <a:endParaRPr sz="1750"/>
          </a:p>
        </p:txBody>
      </p:sp>
      <p:sp>
        <p:nvSpPr>
          <p:cNvPr id="95" name="object 95"/>
          <p:cNvSpPr/>
          <p:nvPr/>
        </p:nvSpPr>
        <p:spPr>
          <a:xfrm>
            <a:off x="1689100" y="2541904"/>
            <a:ext cx="0" cy="288925"/>
          </a:xfrm>
          <a:custGeom>
            <a:avLst/>
            <a:gdLst/>
            <a:ahLst/>
            <a:cxnLst/>
            <a:rect l="l" t="t" r="r" b="b"/>
            <a:pathLst>
              <a:path h="297180">
                <a:moveTo>
                  <a:pt x="0" y="0"/>
                </a:moveTo>
                <a:lnTo>
                  <a:pt x="0" y="297180"/>
                </a:lnTo>
              </a:path>
            </a:pathLst>
          </a:custGeom>
          <a:ln w="27431">
            <a:solidFill>
              <a:srgbClr val="000000"/>
            </a:solidFill>
          </a:ln>
        </p:spPr>
        <p:txBody>
          <a:bodyPr wrap="square" lIns="0" tIns="0" rIns="0" bIns="0" rtlCol="0"/>
          <a:lstStyle/>
          <a:p>
            <a:endParaRPr sz="1750"/>
          </a:p>
        </p:txBody>
      </p:sp>
      <p:sp>
        <p:nvSpPr>
          <p:cNvPr id="96" name="object 96"/>
          <p:cNvSpPr/>
          <p:nvPr/>
        </p:nvSpPr>
        <p:spPr>
          <a:xfrm>
            <a:off x="1637242" y="2458931"/>
            <a:ext cx="111125" cy="116064"/>
          </a:xfrm>
          <a:custGeom>
            <a:avLst/>
            <a:gdLst/>
            <a:ahLst/>
            <a:cxnLst/>
            <a:rect l="l" t="t" r="r" b="b"/>
            <a:pathLst>
              <a:path w="114300" h="119380">
                <a:moveTo>
                  <a:pt x="53340" y="0"/>
                </a:moveTo>
                <a:lnTo>
                  <a:pt x="0" y="118872"/>
                </a:lnTo>
                <a:lnTo>
                  <a:pt x="114300" y="118872"/>
                </a:lnTo>
                <a:lnTo>
                  <a:pt x="53340" y="0"/>
                </a:lnTo>
                <a:close/>
              </a:path>
            </a:pathLst>
          </a:custGeom>
          <a:solidFill>
            <a:srgbClr val="000000"/>
          </a:solidFill>
        </p:spPr>
        <p:txBody>
          <a:bodyPr wrap="square" lIns="0" tIns="0" rIns="0" bIns="0" rtlCol="0"/>
          <a:lstStyle/>
          <a:p>
            <a:endParaRPr sz="1750"/>
          </a:p>
        </p:txBody>
      </p:sp>
      <p:sp>
        <p:nvSpPr>
          <p:cNvPr id="97" name="object 97"/>
          <p:cNvSpPr/>
          <p:nvPr/>
        </p:nvSpPr>
        <p:spPr>
          <a:xfrm>
            <a:off x="1675766" y="2818236"/>
            <a:ext cx="1062478" cy="0"/>
          </a:xfrm>
          <a:custGeom>
            <a:avLst/>
            <a:gdLst/>
            <a:ahLst/>
            <a:cxnLst/>
            <a:rect l="l" t="t" r="r" b="b"/>
            <a:pathLst>
              <a:path w="1092835">
                <a:moveTo>
                  <a:pt x="0" y="0"/>
                </a:moveTo>
                <a:lnTo>
                  <a:pt x="1092708" y="0"/>
                </a:lnTo>
              </a:path>
            </a:pathLst>
          </a:custGeom>
          <a:ln w="25907">
            <a:solidFill>
              <a:srgbClr val="000000"/>
            </a:solidFill>
          </a:ln>
        </p:spPr>
        <p:txBody>
          <a:bodyPr wrap="square" lIns="0" tIns="0" rIns="0" bIns="0" rtlCol="0"/>
          <a:lstStyle/>
          <a:p>
            <a:endParaRPr sz="1750"/>
          </a:p>
        </p:txBody>
      </p:sp>
      <p:sp>
        <p:nvSpPr>
          <p:cNvPr id="98" name="object 98"/>
          <p:cNvSpPr/>
          <p:nvPr/>
        </p:nvSpPr>
        <p:spPr>
          <a:xfrm>
            <a:off x="1689100" y="2541904"/>
            <a:ext cx="0" cy="288925"/>
          </a:xfrm>
          <a:custGeom>
            <a:avLst/>
            <a:gdLst/>
            <a:ahLst/>
            <a:cxnLst/>
            <a:rect l="l" t="t" r="r" b="b"/>
            <a:pathLst>
              <a:path h="297180">
                <a:moveTo>
                  <a:pt x="0" y="0"/>
                </a:moveTo>
                <a:lnTo>
                  <a:pt x="0" y="297180"/>
                </a:lnTo>
              </a:path>
            </a:pathLst>
          </a:custGeom>
          <a:ln w="27431">
            <a:solidFill>
              <a:srgbClr val="000000"/>
            </a:solidFill>
          </a:ln>
        </p:spPr>
        <p:txBody>
          <a:bodyPr wrap="square" lIns="0" tIns="0" rIns="0" bIns="0" rtlCol="0"/>
          <a:lstStyle/>
          <a:p>
            <a:endParaRPr sz="1750"/>
          </a:p>
        </p:txBody>
      </p:sp>
      <p:sp>
        <p:nvSpPr>
          <p:cNvPr id="99" name="object 99"/>
          <p:cNvSpPr/>
          <p:nvPr/>
        </p:nvSpPr>
        <p:spPr>
          <a:xfrm>
            <a:off x="1637242" y="2458931"/>
            <a:ext cx="111125" cy="116064"/>
          </a:xfrm>
          <a:custGeom>
            <a:avLst/>
            <a:gdLst/>
            <a:ahLst/>
            <a:cxnLst/>
            <a:rect l="l" t="t" r="r" b="b"/>
            <a:pathLst>
              <a:path w="114300" h="119380">
                <a:moveTo>
                  <a:pt x="53340" y="0"/>
                </a:moveTo>
                <a:lnTo>
                  <a:pt x="0" y="118872"/>
                </a:lnTo>
                <a:lnTo>
                  <a:pt x="114300" y="118872"/>
                </a:lnTo>
                <a:lnTo>
                  <a:pt x="53340" y="0"/>
                </a:lnTo>
                <a:close/>
              </a:path>
            </a:pathLst>
          </a:custGeom>
          <a:solidFill>
            <a:srgbClr val="000000"/>
          </a:solidFill>
        </p:spPr>
        <p:txBody>
          <a:bodyPr wrap="square" lIns="0" tIns="0" rIns="0" bIns="0" rtlCol="0"/>
          <a:lstStyle/>
          <a:p>
            <a:endParaRPr sz="1750"/>
          </a:p>
        </p:txBody>
      </p:sp>
      <p:sp>
        <p:nvSpPr>
          <p:cNvPr id="100" name="object 100"/>
          <p:cNvSpPr/>
          <p:nvPr/>
        </p:nvSpPr>
        <p:spPr>
          <a:xfrm>
            <a:off x="6440805" y="1534371"/>
            <a:ext cx="0" cy="1536612"/>
          </a:xfrm>
          <a:custGeom>
            <a:avLst/>
            <a:gdLst/>
            <a:ahLst/>
            <a:cxnLst/>
            <a:rect l="l" t="t" r="r" b="b"/>
            <a:pathLst>
              <a:path h="1580514">
                <a:moveTo>
                  <a:pt x="0" y="0"/>
                </a:moveTo>
                <a:lnTo>
                  <a:pt x="0" y="1580388"/>
                </a:lnTo>
              </a:path>
            </a:pathLst>
          </a:custGeom>
          <a:ln w="9144">
            <a:solidFill>
              <a:srgbClr val="000000"/>
            </a:solidFill>
          </a:ln>
        </p:spPr>
        <p:txBody>
          <a:bodyPr wrap="square" lIns="0" tIns="0" rIns="0" bIns="0" rtlCol="0"/>
          <a:lstStyle/>
          <a:p>
            <a:endParaRPr sz="1750"/>
          </a:p>
        </p:txBody>
      </p:sp>
      <p:sp>
        <p:nvSpPr>
          <p:cNvPr id="101" name="object 101"/>
          <p:cNvSpPr txBox="1"/>
          <p:nvPr/>
        </p:nvSpPr>
        <p:spPr>
          <a:xfrm>
            <a:off x="1098903" y="3219026"/>
            <a:ext cx="5359929" cy="4766645"/>
          </a:xfrm>
          <a:prstGeom prst="rect">
            <a:avLst/>
          </a:prstGeom>
        </p:spPr>
        <p:txBody>
          <a:bodyPr vert="horz" wrap="square" lIns="0" tIns="0" rIns="0" bIns="0" rtlCol="0">
            <a:spAutoFit/>
          </a:bodyPr>
          <a:lstStyle/>
          <a:p>
            <a:pPr marL="2028602"/>
            <a:r>
              <a:rPr sz="1167" spc="-5" dirty="0">
                <a:latin typeface="Times New Roman"/>
                <a:cs typeface="Times New Roman"/>
              </a:rPr>
              <a:t>Figure </a:t>
            </a:r>
            <a:r>
              <a:rPr sz="1167" dirty="0">
                <a:latin typeface="Times New Roman"/>
                <a:cs typeface="Times New Roman"/>
              </a:rPr>
              <a:t>2: A </a:t>
            </a:r>
            <a:r>
              <a:rPr sz="1167" spc="-5" dirty="0">
                <a:latin typeface="Times New Roman"/>
                <a:cs typeface="Times New Roman"/>
              </a:rPr>
              <a:t>Software </a:t>
            </a:r>
            <a:r>
              <a:rPr sz="1167" dirty="0">
                <a:latin typeface="Times New Roman"/>
                <a:cs typeface="Times New Roman"/>
              </a:rPr>
              <a:t>Engineering</a:t>
            </a:r>
            <a:r>
              <a:rPr sz="1167" spc="-87" dirty="0">
                <a:latin typeface="Times New Roman"/>
                <a:cs typeface="Times New Roman"/>
              </a:rPr>
              <a:t> </a:t>
            </a:r>
            <a:r>
              <a:rPr sz="1167" spc="-5" dirty="0">
                <a:latin typeface="Times New Roman"/>
                <a:cs typeface="Times New Roman"/>
              </a:rPr>
              <a:t>Framework</a:t>
            </a:r>
            <a:endParaRPr sz="1167">
              <a:latin typeface="Times New Roman"/>
              <a:cs typeface="Times New Roman"/>
            </a:endParaRPr>
          </a:p>
          <a:p>
            <a:pPr>
              <a:lnSpc>
                <a:spcPct val="100000"/>
              </a:lnSpc>
            </a:pPr>
            <a:endParaRPr sz="1167">
              <a:latin typeface="Times New Roman"/>
              <a:cs typeface="Times New Roman"/>
            </a:endParaRPr>
          </a:p>
          <a:p>
            <a:pPr marL="12347" algn="just">
              <a:lnSpc>
                <a:spcPts val="1590"/>
              </a:lnSpc>
              <a:spcBef>
                <a:spcPts val="890"/>
              </a:spcBef>
            </a:pPr>
            <a:r>
              <a:rPr sz="1361" b="1" spc="-331" dirty="0">
                <a:latin typeface="Times New Roman"/>
                <a:cs typeface="Times New Roman"/>
              </a:rPr>
              <a:t>S2.o3ftwSoafrtewDareeveDloepvemloepnmt                                     </a:t>
            </a:r>
            <a:r>
              <a:rPr sz="1361" b="1" spc="-345" dirty="0">
                <a:latin typeface="Times New Roman"/>
                <a:cs typeface="Times New Roman"/>
              </a:rPr>
              <a:t>Lenoot</a:t>
            </a:r>
            <a:r>
              <a:rPr sz="1361" b="1" spc="-107" dirty="0">
                <a:latin typeface="Times New Roman"/>
                <a:cs typeface="Times New Roman"/>
              </a:rPr>
              <a:t> </a:t>
            </a:r>
            <a:r>
              <a:rPr sz="1361" b="1" spc="-131" dirty="0">
                <a:latin typeface="Times New Roman"/>
                <a:cs typeface="Times New Roman"/>
              </a:rPr>
              <a:t>pLoop</a:t>
            </a:r>
            <a:endParaRPr sz="1361">
              <a:latin typeface="Times New Roman"/>
              <a:cs typeface="Times New Roman"/>
            </a:endParaRPr>
          </a:p>
          <a:p>
            <a:pPr marL="12347" marR="4939" algn="just">
              <a:lnSpc>
                <a:spcPts val="1342"/>
              </a:lnSpc>
              <a:spcBef>
                <a:spcPts val="49"/>
              </a:spcBef>
            </a:pPr>
            <a:r>
              <a:rPr sz="1167" dirty="0">
                <a:latin typeface="Times New Roman"/>
                <a:cs typeface="Times New Roman"/>
              </a:rPr>
              <a:t>Lets now look at </a:t>
            </a:r>
            <a:r>
              <a:rPr sz="1167" spc="-5" dirty="0">
                <a:latin typeface="Times New Roman"/>
                <a:cs typeface="Times New Roman"/>
              </a:rPr>
              <a:t>software </a:t>
            </a:r>
            <a:r>
              <a:rPr sz="1167" dirty="0">
                <a:latin typeface="Times New Roman"/>
                <a:cs typeface="Times New Roman"/>
              </a:rPr>
              <a:t>engineering activities from a different perspective. </a:t>
            </a:r>
            <a:r>
              <a:rPr sz="1167" spc="-5" dirty="0">
                <a:latin typeface="Times New Roman"/>
                <a:cs typeface="Times New Roman"/>
              </a:rPr>
              <a:t>Software  </a:t>
            </a:r>
            <a:r>
              <a:rPr sz="1167" dirty="0">
                <a:latin typeface="Times New Roman"/>
                <a:cs typeface="Times New Roman"/>
              </a:rPr>
              <a:t>development activities could be performed in a cyclic and that cycle is called </a:t>
            </a:r>
            <a:r>
              <a:rPr sz="1167" spc="-5" dirty="0">
                <a:latin typeface="Times New Roman"/>
                <a:cs typeface="Times New Roman"/>
              </a:rPr>
              <a:t>software  </a:t>
            </a:r>
            <a:r>
              <a:rPr sz="1167" dirty="0">
                <a:latin typeface="Times New Roman"/>
                <a:cs typeface="Times New Roman"/>
              </a:rPr>
              <a:t>development loop </a:t>
            </a:r>
            <a:r>
              <a:rPr sz="1167" spc="-5" dirty="0">
                <a:latin typeface="Times New Roman"/>
                <a:cs typeface="Times New Roman"/>
              </a:rPr>
              <a:t>which </a:t>
            </a:r>
            <a:r>
              <a:rPr sz="1167" dirty="0">
                <a:latin typeface="Times New Roman"/>
                <a:cs typeface="Times New Roman"/>
              </a:rPr>
              <a:t>is </a:t>
            </a:r>
            <a:r>
              <a:rPr sz="1167" spc="-5" dirty="0">
                <a:latin typeface="Times New Roman"/>
                <a:cs typeface="Times New Roman"/>
              </a:rPr>
              <a:t>shown </a:t>
            </a:r>
            <a:r>
              <a:rPr sz="1167" dirty="0">
                <a:latin typeface="Times New Roman"/>
                <a:cs typeface="Times New Roman"/>
              </a:rPr>
              <a:t>in figure 3. The major </a:t>
            </a:r>
            <a:r>
              <a:rPr sz="1167" spc="-5" dirty="0">
                <a:latin typeface="Times New Roman"/>
                <a:cs typeface="Times New Roman"/>
              </a:rPr>
              <a:t>stages </a:t>
            </a:r>
            <a:r>
              <a:rPr sz="1167" dirty="0">
                <a:latin typeface="Times New Roman"/>
                <a:cs typeface="Times New Roman"/>
              </a:rPr>
              <a:t>of </a:t>
            </a:r>
            <a:r>
              <a:rPr sz="1167" spc="-5" dirty="0">
                <a:latin typeface="Times New Roman"/>
                <a:cs typeface="Times New Roman"/>
              </a:rPr>
              <a:t>software </a:t>
            </a:r>
            <a:r>
              <a:rPr sz="1167" dirty="0">
                <a:latin typeface="Times New Roman"/>
                <a:cs typeface="Times New Roman"/>
              </a:rPr>
              <a:t>development  loop are described</a:t>
            </a:r>
            <a:r>
              <a:rPr sz="1167" spc="-107"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b="1" i="1" dirty="0">
                <a:latin typeface="Times New Roman"/>
                <a:cs typeface="Times New Roman"/>
              </a:rPr>
              <a:t>Problem </a:t>
            </a:r>
            <a:r>
              <a:rPr sz="1167" b="1" i="1" spc="-5" dirty="0">
                <a:latin typeface="Times New Roman"/>
                <a:cs typeface="Times New Roman"/>
              </a:rPr>
              <a:t>Definition: </a:t>
            </a:r>
            <a:r>
              <a:rPr sz="1167" dirty="0">
                <a:latin typeface="Times New Roman"/>
                <a:cs typeface="Times New Roman"/>
              </a:rPr>
              <a:t>In this </a:t>
            </a:r>
            <a:r>
              <a:rPr sz="1167" spc="-5" dirty="0">
                <a:latin typeface="Times New Roman"/>
                <a:cs typeface="Times New Roman"/>
              </a:rPr>
              <a:t>stage we </a:t>
            </a:r>
            <a:r>
              <a:rPr sz="1167" dirty="0">
                <a:latin typeface="Times New Roman"/>
                <a:cs typeface="Times New Roman"/>
              </a:rPr>
              <a:t>determine </a:t>
            </a:r>
            <a:r>
              <a:rPr sz="1167" spc="-5" dirty="0">
                <a:latin typeface="Times New Roman"/>
                <a:cs typeface="Times New Roman"/>
              </a:rPr>
              <a:t>what </a:t>
            </a:r>
            <a:r>
              <a:rPr sz="1167" dirty="0">
                <a:latin typeface="Times New Roman"/>
                <a:cs typeface="Times New Roman"/>
              </a:rPr>
              <a:t>is the problem against </a:t>
            </a:r>
            <a:r>
              <a:rPr sz="1167" spc="-5" dirty="0">
                <a:latin typeface="Times New Roman"/>
                <a:cs typeface="Times New Roman"/>
              </a:rPr>
              <a:t>which we </a:t>
            </a:r>
            <a:r>
              <a:rPr sz="1167" dirty="0">
                <a:latin typeface="Times New Roman"/>
                <a:cs typeface="Times New Roman"/>
              </a:rPr>
              <a:t>are  going to develop </a:t>
            </a:r>
            <a:r>
              <a:rPr sz="1167" spc="-5" dirty="0">
                <a:latin typeface="Times New Roman"/>
                <a:cs typeface="Times New Roman"/>
              </a:rPr>
              <a:t>software. Here we </a:t>
            </a:r>
            <a:r>
              <a:rPr sz="1167" dirty="0">
                <a:latin typeface="Times New Roman"/>
                <a:cs typeface="Times New Roman"/>
              </a:rPr>
              <a:t>try to completely comprehend the issues and  requirements of the </a:t>
            </a:r>
            <a:r>
              <a:rPr sz="1167" spc="-5" dirty="0">
                <a:latin typeface="Times New Roman"/>
                <a:cs typeface="Times New Roman"/>
              </a:rPr>
              <a:t>software system </a:t>
            </a:r>
            <a:r>
              <a:rPr sz="1167" dirty="0">
                <a:latin typeface="Times New Roman"/>
                <a:cs typeface="Times New Roman"/>
              </a:rPr>
              <a:t>to</a:t>
            </a:r>
            <a:r>
              <a:rPr sz="1167" spc="-87" dirty="0">
                <a:latin typeface="Times New Roman"/>
                <a:cs typeface="Times New Roman"/>
              </a:rPr>
              <a:t> </a:t>
            </a:r>
            <a:r>
              <a:rPr sz="1167" dirty="0">
                <a:latin typeface="Times New Roman"/>
                <a:cs typeface="Times New Roman"/>
              </a:rPr>
              <a:t>build.</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b="1" i="1" dirty="0">
                <a:latin typeface="Times New Roman"/>
                <a:cs typeface="Times New Roman"/>
              </a:rPr>
              <a:t>Technical </a:t>
            </a:r>
            <a:r>
              <a:rPr sz="1167" b="1" i="1" spc="-5" dirty="0">
                <a:latin typeface="Times New Roman"/>
                <a:cs typeface="Times New Roman"/>
              </a:rPr>
              <a:t>Development: </a:t>
            </a:r>
            <a:r>
              <a:rPr sz="1167" dirty="0">
                <a:latin typeface="Times New Roman"/>
                <a:cs typeface="Times New Roman"/>
              </a:rPr>
              <a:t>In this </a:t>
            </a:r>
            <a:r>
              <a:rPr sz="1167" spc="-5" dirty="0">
                <a:latin typeface="Times New Roman"/>
                <a:cs typeface="Times New Roman"/>
              </a:rPr>
              <a:t>stage we </a:t>
            </a:r>
            <a:r>
              <a:rPr sz="1167" dirty="0">
                <a:latin typeface="Times New Roman"/>
                <a:cs typeface="Times New Roman"/>
              </a:rPr>
              <a:t>try to find the </a:t>
            </a:r>
            <a:r>
              <a:rPr sz="1167" spc="-5" dirty="0">
                <a:latin typeface="Times New Roman"/>
                <a:cs typeface="Times New Roman"/>
              </a:rPr>
              <a:t>solution </a:t>
            </a:r>
            <a:r>
              <a:rPr sz="1167" dirty="0">
                <a:latin typeface="Times New Roman"/>
                <a:cs typeface="Times New Roman"/>
              </a:rPr>
              <a:t>of the problem on  technical grounds and base our actual implementation on </a:t>
            </a:r>
            <a:r>
              <a:rPr sz="1167" spc="5" dirty="0">
                <a:latin typeface="Times New Roman"/>
                <a:cs typeface="Times New Roman"/>
              </a:rPr>
              <a:t>it. </a:t>
            </a:r>
            <a:r>
              <a:rPr sz="1167" dirty="0">
                <a:latin typeface="Times New Roman"/>
                <a:cs typeface="Times New Roman"/>
              </a:rPr>
              <a:t>This is the </a:t>
            </a:r>
            <a:r>
              <a:rPr sz="1167" spc="-5" dirty="0">
                <a:latin typeface="Times New Roman"/>
                <a:cs typeface="Times New Roman"/>
              </a:rPr>
              <a:t>stage where </a:t>
            </a:r>
            <a:r>
              <a:rPr sz="1167" dirty="0">
                <a:latin typeface="Times New Roman"/>
                <a:cs typeface="Times New Roman"/>
              </a:rPr>
              <a:t>a new  </a:t>
            </a:r>
            <a:r>
              <a:rPr sz="1167" spc="-5" dirty="0">
                <a:latin typeface="Times New Roman"/>
                <a:cs typeface="Times New Roman"/>
              </a:rPr>
              <a:t>system </a:t>
            </a:r>
            <a:r>
              <a:rPr sz="1167" dirty="0">
                <a:latin typeface="Times New Roman"/>
                <a:cs typeface="Times New Roman"/>
              </a:rPr>
              <a:t>is actually developed that </a:t>
            </a:r>
            <a:r>
              <a:rPr sz="1167" spc="-5" dirty="0">
                <a:latin typeface="Times New Roman"/>
                <a:cs typeface="Times New Roman"/>
              </a:rPr>
              <a:t>solves </a:t>
            </a:r>
            <a:r>
              <a:rPr sz="1167" dirty="0">
                <a:latin typeface="Times New Roman"/>
                <a:cs typeface="Times New Roman"/>
              </a:rPr>
              <a:t>the problem defined in the first</a:t>
            </a:r>
            <a:r>
              <a:rPr sz="1167" spc="-107" dirty="0">
                <a:latin typeface="Times New Roman"/>
                <a:cs typeface="Times New Roman"/>
              </a:rPr>
              <a:t> </a:t>
            </a:r>
            <a:r>
              <a:rPr sz="1167" spc="-5" dirty="0">
                <a:latin typeface="Times New Roman"/>
                <a:cs typeface="Times New Roman"/>
              </a:rPr>
              <a:t>stage.</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b="1" i="1" spc="-5" dirty="0">
                <a:latin typeface="Times New Roman"/>
                <a:cs typeface="Times New Roman"/>
              </a:rPr>
              <a:t>Solution Integration: </a:t>
            </a:r>
            <a:r>
              <a:rPr sz="1167" dirty="0">
                <a:latin typeface="Times New Roman"/>
                <a:cs typeface="Times New Roman"/>
              </a:rPr>
              <a:t>If there are already developed system(s) available </a:t>
            </a:r>
            <a:r>
              <a:rPr sz="1167" spc="-5" dirty="0">
                <a:latin typeface="Times New Roman"/>
                <a:cs typeface="Times New Roman"/>
              </a:rPr>
              <a:t>with which </a:t>
            </a:r>
            <a:r>
              <a:rPr sz="1167" dirty="0">
                <a:latin typeface="Times New Roman"/>
                <a:cs typeface="Times New Roman"/>
              </a:rPr>
              <a:t>our  new </a:t>
            </a:r>
            <a:r>
              <a:rPr sz="1167" spc="-5" dirty="0">
                <a:latin typeface="Times New Roman"/>
                <a:cs typeface="Times New Roman"/>
              </a:rPr>
              <a:t>system </a:t>
            </a:r>
            <a:r>
              <a:rPr sz="1167" dirty="0">
                <a:latin typeface="Times New Roman"/>
                <a:cs typeface="Times New Roman"/>
              </a:rPr>
              <a:t>has to interact then those </a:t>
            </a:r>
            <a:r>
              <a:rPr sz="1167" spc="-5" dirty="0">
                <a:latin typeface="Times New Roman"/>
                <a:cs typeface="Times New Roman"/>
              </a:rPr>
              <a:t>systems should </a:t>
            </a:r>
            <a:r>
              <a:rPr sz="1167" dirty="0">
                <a:latin typeface="Times New Roman"/>
                <a:cs typeface="Times New Roman"/>
              </a:rPr>
              <a:t>also be the part of our new </a:t>
            </a:r>
            <a:r>
              <a:rPr sz="1167" spc="-5" dirty="0">
                <a:latin typeface="Times New Roman"/>
                <a:cs typeface="Times New Roman"/>
              </a:rPr>
              <a:t>system.  All </a:t>
            </a:r>
            <a:r>
              <a:rPr sz="1167" dirty="0">
                <a:latin typeface="Times New Roman"/>
                <a:cs typeface="Times New Roman"/>
              </a:rPr>
              <a:t>those existing </a:t>
            </a:r>
            <a:r>
              <a:rPr sz="1167" spc="-5" dirty="0">
                <a:latin typeface="Times New Roman"/>
                <a:cs typeface="Times New Roman"/>
              </a:rPr>
              <a:t>system(s) </a:t>
            </a:r>
            <a:r>
              <a:rPr sz="1167" dirty="0">
                <a:latin typeface="Times New Roman"/>
                <a:cs typeface="Times New Roman"/>
              </a:rPr>
              <a:t>integrate </a:t>
            </a:r>
            <a:r>
              <a:rPr sz="1167" spc="-5" dirty="0">
                <a:latin typeface="Times New Roman"/>
                <a:cs typeface="Times New Roman"/>
              </a:rPr>
              <a:t>with </a:t>
            </a:r>
            <a:r>
              <a:rPr sz="1167" dirty="0">
                <a:latin typeface="Times New Roman"/>
                <a:cs typeface="Times New Roman"/>
              </a:rPr>
              <a:t>our new </a:t>
            </a:r>
            <a:r>
              <a:rPr sz="1167" spc="-5" dirty="0">
                <a:latin typeface="Times New Roman"/>
                <a:cs typeface="Times New Roman"/>
              </a:rPr>
              <a:t>system </a:t>
            </a:r>
            <a:r>
              <a:rPr sz="1167" dirty="0">
                <a:latin typeface="Times New Roman"/>
                <a:cs typeface="Times New Roman"/>
              </a:rPr>
              <a:t>at this</a:t>
            </a:r>
            <a:r>
              <a:rPr sz="1167" spc="-78" dirty="0">
                <a:latin typeface="Times New Roman"/>
                <a:cs typeface="Times New Roman"/>
              </a:rPr>
              <a:t> </a:t>
            </a:r>
            <a:r>
              <a:rPr sz="1167" spc="-5" dirty="0">
                <a:latin typeface="Times New Roman"/>
                <a:cs typeface="Times New Roman"/>
              </a:rPr>
              <a:t>stage.</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pPr>
            <a:r>
              <a:rPr sz="1167" b="1" i="1" spc="-5" dirty="0">
                <a:latin typeface="Times New Roman"/>
                <a:cs typeface="Times New Roman"/>
              </a:rPr>
              <a:t>Status Quo: </a:t>
            </a:r>
            <a:r>
              <a:rPr sz="1167" spc="-5" dirty="0">
                <a:latin typeface="Times New Roman"/>
                <a:cs typeface="Times New Roman"/>
              </a:rPr>
              <a:t>After </a:t>
            </a:r>
            <a:r>
              <a:rPr sz="1167" dirty="0">
                <a:latin typeface="Times New Roman"/>
                <a:cs typeface="Times New Roman"/>
              </a:rPr>
              <a:t>going through the previous three </a:t>
            </a:r>
            <a:r>
              <a:rPr sz="1167" spc="-5" dirty="0">
                <a:latin typeface="Times New Roman"/>
                <a:cs typeface="Times New Roman"/>
              </a:rPr>
              <a:t>stages successfully, when we </a:t>
            </a:r>
            <a:r>
              <a:rPr sz="1167" dirty="0">
                <a:latin typeface="Times New Roman"/>
                <a:cs typeface="Times New Roman"/>
              </a:rPr>
              <a:t>actually  deployed the new </a:t>
            </a:r>
            <a:r>
              <a:rPr sz="1167" spc="-5" dirty="0">
                <a:latin typeface="Times New Roman"/>
                <a:cs typeface="Times New Roman"/>
              </a:rPr>
              <a:t>system </a:t>
            </a:r>
            <a:r>
              <a:rPr sz="1167" dirty="0">
                <a:latin typeface="Times New Roman"/>
                <a:cs typeface="Times New Roman"/>
              </a:rPr>
              <a:t>at the user </a:t>
            </a:r>
            <a:r>
              <a:rPr sz="1167" spc="-5" dirty="0">
                <a:latin typeface="Times New Roman"/>
                <a:cs typeface="Times New Roman"/>
              </a:rPr>
              <a:t>site </a:t>
            </a:r>
            <a:r>
              <a:rPr sz="1167" dirty="0">
                <a:latin typeface="Times New Roman"/>
                <a:cs typeface="Times New Roman"/>
              </a:rPr>
              <a:t>then that </a:t>
            </a:r>
            <a:r>
              <a:rPr sz="1167" spc="-5" dirty="0">
                <a:latin typeface="Times New Roman"/>
                <a:cs typeface="Times New Roman"/>
              </a:rPr>
              <a:t>situation </a:t>
            </a:r>
            <a:r>
              <a:rPr sz="1167" dirty="0">
                <a:latin typeface="Times New Roman"/>
                <a:cs typeface="Times New Roman"/>
              </a:rPr>
              <a:t>is called </a:t>
            </a:r>
            <a:r>
              <a:rPr sz="1167" spc="-5" dirty="0">
                <a:latin typeface="Times New Roman"/>
                <a:cs typeface="Times New Roman"/>
              </a:rPr>
              <a:t>status </a:t>
            </a:r>
            <a:r>
              <a:rPr sz="1167" dirty="0">
                <a:latin typeface="Times New Roman"/>
                <a:cs typeface="Times New Roman"/>
              </a:rPr>
              <a:t>quo. But once  </a:t>
            </a:r>
            <a:r>
              <a:rPr sz="1167" spc="-5" dirty="0">
                <a:latin typeface="Times New Roman"/>
                <a:cs typeface="Times New Roman"/>
              </a:rPr>
              <a:t>we </a:t>
            </a:r>
            <a:r>
              <a:rPr sz="1167" dirty="0">
                <a:latin typeface="Times New Roman"/>
                <a:cs typeface="Times New Roman"/>
              </a:rPr>
              <a:t>get new requirements then </a:t>
            </a:r>
            <a:r>
              <a:rPr sz="1167" spc="-5" dirty="0">
                <a:latin typeface="Times New Roman"/>
                <a:cs typeface="Times New Roman"/>
              </a:rPr>
              <a:t>we </a:t>
            </a:r>
            <a:r>
              <a:rPr sz="1167" dirty="0">
                <a:latin typeface="Times New Roman"/>
                <a:cs typeface="Times New Roman"/>
              </a:rPr>
              <a:t>need to change the </a:t>
            </a:r>
            <a:r>
              <a:rPr sz="1167" spc="-5" dirty="0">
                <a:latin typeface="Times New Roman"/>
                <a:cs typeface="Times New Roman"/>
              </a:rPr>
              <a:t>status</a:t>
            </a:r>
            <a:r>
              <a:rPr sz="1167" spc="-92" dirty="0">
                <a:latin typeface="Times New Roman"/>
                <a:cs typeface="Times New Roman"/>
              </a:rPr>
              <a:t> </a:t>
            </a:r>
            <a:r>
              <a:rPr sz="1167" dirty="0">
                <a:latin typeface="Times New Roman"/>
                <a:cs typeface="Times New Roman"/>
              </a:rPr>
              <a:t>quo.</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After </a:t>
            </a:r>
            <a:r>
              <a:rPr sz="1167" dirty="0">
                <a:latin typeface="Times New Roman"/>
                <a:cs typeface="Times New Roman"/>
              </a:rPr>
              <a:t>getting new requirements </a:t>
            </a:r>
            <a:r>
              <a:rPr sz="1167" spc="-5" dirty="0">
                <a:latin typeface="Times New Roman"/>
                <a:cs typeface="Times New Roman"/>
              </a:rPr>
              <a:t>we </a:t>
            </a:r>
            <a:r>
              <a:rPr sz="1167" dirty="0">
                <a:latin typeface="Times New Roman"/>
                <a:cs typeface="Times New Roman"/>
              </a:rPr>
              <a:t>perform all the </a:t>
            </a:r>
            <a:r>
              <a:rPr sz="1167" spc="-5" dirty="0">
                <a:latin typeface="Times New Roman"/>
                <a:cs typeface="Times New Roman"/>
              </a:rPr>
              <a:t>steps </a:t>
            </a:r>
            <a:r>
              <a:rPr sz="1167" dirty="0">
                <a:latin typeface="Times New Roman"/>
                <a:cs typeface="Times New Roman"/>
              </a:rPr>
              <a:t>in the </a:t>
            </a:r>
            <a:r>
              <a:rPr sz="1167" spc="-5" dirty="0">
                <a:latin typeface="Times New Roman"/>
                <a:cs typeface="Times New Roman"/>
              </a:rPr>
              <a:t>software </a:t>
            </a:r>
            <a:r>
              <a:rPr sz="1167" dirty="0">
                <a:latin typeface="Times New Roman"/>
                <a:cs typeface="Times New Roman"/>
              </a:rPr>
              <a:t>development  loop again. The </a:t>
            </a:r>
            <a:r>
              <a:rPr sz="1167" spc="-5" dirty="0">
                <a:latin typeface="Times New Roman"/>
                <a:cs typeface="Times New Roman"/>
              </a:rPr>
              <a:t>software </a:t>
            </a:r>
            <a:r>
              <a:rPr sz="1167" dirty="0">
                <a:latin typeface="Times New Roman"/>
                <a:cs typeface="Times New Roman"/>
              </a:rPr>
              <a:t>developed through this process has the property that this could  be evolved and integrated easily </a:t>
            </a:r>
            <a:r>
              <a:rPr sz="1167" spc="-5" dirty="0">
                <a:latin typeface="Times New Roman"/>
                <a:cs typeface="Times New Roman"/>
              </a:rPr>
              <a:t>with </a:t>
            </a:r>
            <a:r>
              <a:rPr sz="1167" dirty="0">
                <a:latin typeface="Times New Roman"/>
                <a:cs typeface="Times New Roman"/>
              </a:rPr>
              <a:t>the existing</a:t>
            </a:r>
            <a:r>
              <a:rPr sz="1167" spc="-117" dirty="0">
                <a:latin typeface="Times New Roman"/>
                <a:cs typeface="Times New Roman"/>
              </a:rPr>
              <a:t> </a:t>
            </a:r>
            <a:r>
              <a:rPr sz="1167" spc="-5" dirty="0">
                <a:latin typeface="Times New Roman"/>
                <a:cs typeface="Times New Roman"/>
              </a:rPr>
              <a:t>systems.</a:t>
            </a:r>
            <a:endParaRPr sz="1167">
              <a:latin typeface="Times New Roman"/>
              <a:cs typeface="Times New Roman"/>
            </a:endParaRPr>
          </a:p>
        </p:txBody>
      </p:sp>
      <p:sp>
        <p:nvSpPr>
          <p:cNvPr id="102" name="object 102"/>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34408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2775161" y="1355090"/>
            <a:ext cx="1252008" cy="580937"/>
          </a:xfrm>
          <a:custGeom>
            <a:avLst/>
            <a:gdLst/>
            <a:ahLst/>
            <a:cxnLst/>
            <a:rect l="l" t="t" r="r" b="b"/>
            <a:pathLst>
              <a:path w="1287779" h="597535">
                <a:moveTo>
                  <a:pt x="0" y="0"/>
                </a:moveTo>
                <a:lnTo>
                  <a:pt x="1287779" y="0"/>
                </a:lnTo>
                <a:lnTo>
                  <a:pt x="1287779" y="597407"/>
                </a:lnTo>
                <a:lnTo>
                  <a:pt x="0" y="597407"/>
                </a:lnTo>
                <a:lnTo>
                  <a:pt x="0" y="0"/>
                </a:lnTo>
                <a:close/>
              </a:path>
            </a:pathLst>
          </a:custGeom>
          <a:solidFill>
            <a:srgbClr val="000099"/>
          </a:solidFill>
        </p:spPr>
        <p:txBody>
          <a:bodyPr wrap="square" lIns="0" tIns="0" rIns="0" bIns="0" rtlCol="0"/>
          <a:lstStyle/>
          <a:p>
            <a:endParaRPr sz="1750"/>
          </a:p>
        </p:txBody>
      </p:sp>
      <p:sp>
        <p:nvSpPr>
          <p:cNvPr id="6" name="object 6"/>
          <p:cNvSpPr/>
          <p:nvPr/>
        </p:nvSpPr>
        <p:spPr>
          <a:xfrm>
            <a:off x="2772198" y="1937384"/>
            <a:ext cx="1258182" cy="0"/>
          </a:xfrm>
          <a:custGeom>
            <a:avLst/>
            <a:gdLst/>
            <a:ahLst/>
            <a:cxnLst/>
            <a:rect l="l" t="t" r="r" b="b"/>
            <a:pathLst>
              <a:path w="1294129">
                <a:moveTo>
                  <a:pt x="0" y="0"/>
                </a:moveTo>
                <a:lnTo>
                  <a:pt x="1293876" y="0"/>
                </a:lnTo>
              </a:path>
            </a:pathLst>
          </a:custGeom>
          <a:ln w="3175">
            <a:solidFill>
              <a:srgbClr val="000000"/>
            </a:solidFill>
          </a:ln>
        </p:spPr>
        <p:txBody>
          <a:bodyPr wrap="square" lIns="0" tIns="0" rIns="0" bIns="0" rtlCol="0"/>
          <a:lstStyle/>
          <a:p>
            <a:endParaRPr sz="1750"/>
          </a:p>
        </p:txBody>
      </p:sp>
      <p:sp>
        <p:nvSpPr>
          <p:cNvPr id="7" name="object 7"/>
          <p:cNvSpPr/>
          <p:nvPr/>
        </p:nvSpPr>
        <p:spPr>
          <a:xfrm>
            <a:off x="2772199" y="1934297"/>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8" name="object 8"/>
          <p:cNvSpPr/>
          <p:nvPr/>
        </p:nvSpPr>
        <p:spPr>
          <a:xfrm>
            <a:off x="2775161" y="1358300"/>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9" name="object 9"/>
          <p:cNvSpPr/>
          <p:nvPr/>
        </p:nvSpPr>
        <p:spPr>
          <a:xfrm>
            <a:off x="2772199" y="13564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0" name="object 10"/>
          <p:cNvSpPr/>
          <p:nvPr/>
        </p:nvSpPr>
        <p:spPr>
          <a:xfrm>
            <a:off x="2772198" y="1353361"/>
            <a:ext cx="1258182" cy="0"/>
          </a:xfrm>
          <a:custGeom>
            <a:avLst/>
            <a:gdLst/>
            <a:ahLst/>
            <a:cxnLst/>
            <a:rect l="l" t="t" r="r" b="b"/>
            <a:pathLst>
              <a:path w="1294129">
                <a:moveTo>
                  <a:pt x="0" y="0"/>
                </a:moveTo>
                <a:lnTo>
                  <a:pt x="1293876" y="0"/>
                </a:lnTo>
              </a:path>
            </a:pathLst>
          </a:custGeom>
          <a:ln w="3175">
            <a:solidFill>
              <a:srgbClr val="000000"/>
            </a:solidFill>
          </a:ln>
        </p:spPr>
        <p:txBody>
          <a:bodyPr wrap="square" lIns="0" tIns="0" rIns="0" bIns="0" rtlCol="0"/>
          <a:lstStyle/>
          <a:p>
            <a:endParaRPr sz="1750"/>
          </a:p>
        </p:txBody>
      </p:sp>
      <p:sp>
        <p:nvSpPr>
          <p:cNvPr id="11" name="object 11"/>
          <p:cNvSpPr/>
          <p:nvPr/>
        </p:nvSpPr>
        <p:spPr>
          <a:xfrm>
            <a:off x="2775161" y="193442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2" name="object 12"/>
          <p:cNvSpPr/>
          <p:nvPr/>
        </p:nvSpPr>
        <p:spPr>
          <a:xfrm>
            <a:off x="2778126" y="1934421"/>
            <a:ext cx="1246452" cy="0"/>
          </a:xfrm>
          <a:custGeom>
            <a:avLst/>
            <a:gdLst/>
            <a:ahLst/>
            <a:cxnLst/>
            <a:rect l="l" t="t" r="r" b="b"/>
            <a:pathLst>
              <a:path w="1282064">
                <a:moveTo>
                  <a:pt x="0" y="0"/>
                </a:moveTo>
                <a:lnTo>
                  <a:pt x="1281683" y="0"/>
                </a:lnTo>
              </a:path>
            </a:pathLst>
          </a:custGeom>
          <a:ln w="3175">
            <a:solidFill>
              <a:srgbClr val="000000"/>
            </a:solidFill>
          </a:ln>
        </p:spPr>
        <p:txBody>
          <a:bodyPr wrap="square" lIns="0" tIns="0" rIns="0" bIns="0" rtlCol="0"/>
          <a:lstStyle/>
          <a:p>
            <a:endParaRPr sz="1750"/>
          </a:p>
        </p:txBody>
      </p:sp>
      <p:sp>
        <p:nvSpPr>
          <p:cNvPr id="13" name="object 13"/>
          <p:cNvSpPr/>
          <p:nvPr/>
        </p:nvSpPr>
        <p:spPr>
          <a:xfrm>
            <a:off x="4024207" y="1934297"/>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4" name="object 14"/>
          <p:cNvSpPr/>
          <p:nvPr/>
        </p:nvSpPr>
        <p:spPr>
          <a:xfrm>
            <a:off x="4027170" y="1358300"/>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15" name="object 15"/>
          <p:cNvSpPr/>
          <p:nvPr/>
        </p:nvSpPr>
        <p:spPr>
          <a:xfrm>
            <a:off x="4024207" y="1356448"/>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16" name="object 16"/>
          <p:cNvSpPr/>
          <p:nvPr/>
        </p:nvSpPr>
        <p:spPr>
          <a:xfrm>
            <a:off x="4027170" y="193442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7" name="object 17"/>
          <p:cNvSpPr/>
          <p:nvPr/>
        </p:nvSpPr>
        <p:spPr>
          <a:xfrm>
            <a:off x="2775161" y="13565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18" name="object 18"/>
          <p:cNvSpPr/>
          <p:nvPr/>
        </p:nvSpPr>
        <p:spPr>
          <a:xfrm>
            <a:off x="2778126" y="1356571"/>
            <a:ext cx="1246452" cy="0"/>
          </a:xfrm>
          <a:custGeom>
            <a:avLst/>
            <a:gdLst/>
            <a:ahLst/>
            <a:cxnLst/>
            <a:rect l="l" t="t" r="r" b="b"/>
            <a:pathLst>
              <a:path w="1282064">
                <a:moveTo>
                  <a:pt x="0" y="0"/>
                </a:moveTo>
                <a:lnTo>
                  <a:pt x="1281683" y="0"/>
                </a:lnTo>
              </a:path>
            </a:pathLst>
          </a:custGeom>
          <a:ln w="3175">
            <a:solidFill>
              <a:srgbClr val="000000"/>
            </a:solidFill>
          </a:ln>
        </p:spPr>
        <p:txBody>
          <a:bodyPr wrap="square" lIns="0" tIns="0" rIns="0" bIns="0" rtlCol="0"/>
          <a:lstStyle/>
          <a:p>
            <a:endParaRPr sz="1750"/>
          </a:p>
        </p:txBody>
      </p:sp>
      <p:sp>
        <p:nvSpPr>
          <p:cNvPr id="19" name="object 19"/>
          <p:cNvSpPr/>
          <p:nvPr/>
        </p:nvSpPr>
        <p:spPr>
          <a:xfrm>
            <a:off x="4027170" y="1356571"/>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20" name="object 20"/>
          <p:cNvSpPr txBox="1"/>
          <p:nvPr/>
        </p:nvSpPr>
        <p:spPr>
          <a:xfrm>
            <a:off x="2947974" y="1437088"/>
            <a:ext cx="909373" cy="436017"/>
          </a:xfrm>
          <a:prstGeom prst="rect">
            <a:avLst/>
          </a:prstGeom>
        </p:spPr>
        <p:txBody>
          <a:bodyPr vert="horz" wrap="square" lIns="0" tIns="0" rIns="0" bIns="0" rtlCol="0">
            <a:spAutoFit/>
          </a:bodyPr>
          <a:lstStyle/>
          <a:p>
            <a:pPr marL="12347" marR="4939" indent="66673">
              <a:lnSpc>
                <a:spcPts val="1672"/>
              </a:lnSpc>
            </a:pPr>
            <a:r>
              <a:rPr sz="1410" b="1" spc="-5" dirty="0">
                <a:solidFill>
                  <a:srgbClr val="FFFF00"/>
                </a:solidFill>
                <a:latin typeface="Tahoma"/>
                <a:cs typeface="Tahoma"/>
              </a:rPr>
              <a:t>Problem  De</a:t>
            </a:r>
            <a:r>
              <a:rPr sz="1410" b="1" spc="-34" dirty="0">
                <a:solidFill>
                  <a:srgbClr val="FFFF00"/>
                </a:solidFill>
                <a:latin typeface="Tahoma"/>
                <a:cs typeface="Tahoma"/>
              </a:rPr>
              <a:t>f</a:t>
            </a:r>
            <a:r>
              <a:rPr sz="1410" b="1" dirty="0">
                <a:solidFill>
                  <a:srgbClr val="FFFF00"/>
                </a:solidFill>
                <a:latin typeface="Tahoma"/>
                <a:cs typeface="Tahoma"/>
              </a:rPr>
              <a:t>inition</a:t>
            </a:r>
            <a:endParaRPr sz="1410">
              <a:latin typeface="Tahoma"/>
              <a:cs typeface="Tahoma"/>
            </a:endParaRPr>
          </a:p>
        </p:txBody>
      </p:sp>
      <p:sp>
        <p:nvSpPr>
          <p:cNvPr id="21" name="object 21"/>
          <p:cNvSpPr/>
          <p:nvPr/>
        </p:nvSpPr>
        <p:spPr>
          <a:xfrm>
            <a:off x="2775161" y="2832312"/>
            <a:ext cx="1252008" cy="580937"/>
          </a:xfrm>
          <a:custGeom>
            <a:avLst/>
            <a:gdLst/>
            <a:ahLst/>
            <a:cxnLst/>
            <a:rect l="l" t="t" r="r" b="b"/>
            <a:pathLst>
              <a:path w="1287779" h="597535">
                <a:moveTo>
                  <a:pt x="0" y="0"/>
                </a:moveTo>
                <a:lnTo>
                  <a:pt x="1287779" y="0"/>
                </a:lnTo>
                <a:lnTo>
                  <a:pt x="1287779" y="597407"/>
                </a:lnTo>
                <a:lnTo>
                  <a:pt x="0" y="597407"/>
                </a:lnTo>
                <a:lnTo>
                  <a:pt x="0" y="0"/>
                </a:lnTo>
                <a:close/>
              </a:path>
            </a:pathLst>
          </a:custGeom>
          <a:solidFill>
            <a:srgbClr val="000099"/>
          </a:solidFill>
        </p:spPr>
        <p:txBody>
          <a:bodyPr wrap="square" lIns="0" tIns="0" rIns="0" bIns="0" rtlCol="0"/>
          <a:lstStyle/>
          <a:p>
            <a:endParaRPr sz="1750"/>
          </a:p>
        </p:txBody>
      </p:sp>
      <p:sp>
        <p:nvSpPr>
          <p:cNvPr id="22" name="object 22"/>
          <p:cNvSpPr/>
          <p:nvPr/>
        </p:nvSpPr>
        <p:spPr>
          <a:xfrm>
            <a:off x="2772198" y="3414607"/>
            <a:ext cx="1258182" cy="0"/>
          </a:xfrm>
          <a:custGeom>
            <a:avLst/>
            <a:gdLst/>
            <a:ahLst/>
            <a:cxnLst/>
            <a:rect l="l" t="t" r="r" b="b"/>
            <a:pathLst>
              <a:path w="1294129">
                <a:moveTo>
                  <a:pt x="0" y="0"/>
                </a:moveTo>
                <a:lnTo>
                  <a:pt x="1293876" y="0"/>
                </a:lnTo>
              </a:path>
            </a:pathLst>
          </a:custGeom>
          <a:ln w="3175">
            <a:solidFill>
              <a:srgbClr val="000000"/>
            </a:solidFill>
          </a:ln>
        </p:spPr>
        <p:txBody>
          <a:bodyPr wrap="square" lIns="0" tIns="0" rIns="0" bIns="0" rtlCol="0"/>
          <a:lstStyle/>
          <a:p>
            <a:endParaRPr sz="1750"/>
          </a:p>
        </p:txBody>
      </p:sp>
      <p:sp>
        <p:nvSpPr>
          <p:cNvPr id="23" name="object 23"/>
          <p:cNvSpPr/>
          <p:nvPr/>
        </p:nvSpPr>
        <p:spPr>
          <a:xfrm>
            <a:off x="2772199" y="3411520"/>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24" name="object 24"/>
          <p:cNvSpPr/>
          <p:nvPr/>
        </p:nvSpPr>
        <p:spPr>
          <a:xfrm>
            <a:off x="2775161" y="2835521"/>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25" name="object 25"/>
          <p:cNvSpPr/>
          <p:nvPr/>
        </p:nvSpPr>
        <p:spPr>
          <a:xfrm>
            <a:off x="2772199" y="2833670"/>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26" name="object 26"/>
          <p:cNvSpPr/>
          <p:nvPr/>
        </p:nvSpPr>
        <p:spPr>
          <a:xfrm>
            <a:off x="2772198" y="2830583"/>
            <a:ext cx="1258182" cy="0"/>
          </a:xfrm>
          <a:custGeom>
            <a:avLst/>
            <a:gdLst/>
            <a:ahLst/>
            <a:cxnLst/>
            <a:rect l="l" t="t" r="r" b="b"/>
            <a:pathLst>
              <a:path w="1294129">
                <a:moveTo>
                  <a:pt x="0" y="0"/>
                </a:moveTo>
                <a:lnTo>
                  <a:pt x="1293876" y="0"/>
                </a:lnTo>
              </a:path>
            </a:pathLst>
          </a:custGeom>
          <a:ln w="3175">
            <a:solidFill>
              <a:srgbClr val="000000"/>
            </a:solidFill>
          </a:ln>
        </p:spPr>
        <p:txBody>
          <a:bodyPr wrap="square" lIns="0" tIns="0" rIns="0" bIns="0" rtlCol="0"/>
          <a:lstStyle/>
          <a:p>
            <a:endParaRPr sz="1750"/>
          </a:p>
        </p:txBody>
      </p:sp>
      <p:sp>
        <p:nvSpPr>
          <p:cNvPr id="27" name="object 27"/>
          <p:cNvSpPr/>
          <p:nvPr/>
        </p:nvSpPr>
        <p:spPr>
          <a:xfrm>
            <a:off x="2775161" y="341164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28" name="object 28"/>
          <p:cNvSpPr/>
          <p:nvPr/>
        </p:nvSpPr>
        <p:spPr>
          <a:xfrm>
            <a:off x="2778126" y="3411642"/>
            <a:ext cx="1246452" cy="0"/>
          </a:xfrm>
          <a:custGeom>
            <a:avLst/>
            <a:gdLst/>
            <a:ahLst/>
            <a:cxnLst/>
            <a:rect l="l" t="t" r="r" b="b"/>
            <a:pathLst>
              <a:path w="1282064">
                <a:moveTo>
                  <a:pt x="0" y="0"/>
                </a:moveTo>
                <a:lnTo>
                  <a:pt x="1281683" y="0"/>
                </a:lnTo>
              </a:path>
            </a:pathLst>
          </a:custGeom>
          <a:ln w="3175">
            <a:solidFill>
              <a:srgbClr val="000000"/>
            </a:solidFill>
          </a:ln>
        </p:spPr>
        <p:txBody>
          <a:bodyPr wrap="square" lIns="0" tIns="0" rIns="0" bIns="0" rtlCol="0"/>
          <a:lstStyle/>
          <a:p>
            <a:endParaRPr sz="1750"/>
          </a:p>
        </p:txBody>
      </p:sp>
      <p:sp>
        <p:nvSpPr>
          <p:cNvPr id="29" name="object 29"/>
          <p:cNvSpPr/>
          <p:nvPr/>
        </p:nvSpPr>
        <p:spPr>
          <a:xfrm>
            <a:off x="4024207" y="3411520"/>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30" name="object 30"/>
          <p:cNvSpPr/>
          <p:nvPr/>
        </p:nvSpPr>
        <p:spPr>
          <a:xfrm>
            <a:off x="4027170" y="2835521"/>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31" name="object 31"/>
          <p:cNvSpPr/>
          <p:nvPr/>
        </p:nvSpPr>
        <p:spPr>
          <a:xfrm>
            <a:off x="4024207" y="2833670"/>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32" name="object 32"/>
          <p:cNvSpPr/>
          <p:nvPr/>
        </p:nvSpPr>
        <p:spPr>
          <a:xfrm>
            <a:off x="4027170" y="341164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3" name="object 33"/>
          <p:cNvSpPr/>
          <p:nvPr/>
        </p:nvSpPr>
        <p:spPr>
          <a:xfrm>
            <a:off x="2775161" y="283379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4" name="object 34"/>
          <p:cNvSpPr/>
          <p:nvPr/>
        </p:nvSpPr>
        <p:spPr>
          <a:xfrm>
            <a:off x="2778126" y="2833792"/>
            <a:ext cx="1246452" cy="0"/>
          </a:xfrm>
          <a:custGeom>
            <a:avLst/>
            <a:gdLst/>
            <a:ahLst/>
            <a:cxnLst/>
            <a:rect l="l" t="t" r="r" b="b"/>
            <a:pathLst>
              <a:path w="1282064">
                <a:moveTo>
                  <a:pt x="0" y="0"/>
                </a:moveTo>
                <a:lnTo>
                  <a:pt x="1281683" y="0"/>
                </a:lnTo>
              </a:path>
            </a:pathLst>
          </a:custGeom>
          <a:ln w="3175">
            <a:solidFill>
              <a:srgbClr val="000000"/>
            </a:solidFill>
          </a:ln>
        </p:spPr>
        <p:txBody>
          <a:bodyPr wrap="square" lIns="0" tIns="0" rIns="0" bIns="0" rtlCol="0"/>
          <a:lstStyle/>
          <a:p>
            <a:endParaRPr sz="1750"/>
          </a:p>
        </p:txBody>
      </p:sp>
      <p:sp>
        <p:nvSpPr>
          <p:cNvPr id="35" name="object 35"/>
          <p:cNvSpPr/>
          <p:nvPr/>
        </p:nvSpPr>
        <p:spPr>
          <a:xfrm>
            <a:off x="4027170" y="2833792"/>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36" name="object 36"/>
          <p:cNvSpPr/>
          <p:nvPr/>
        </p:nvSpPr>
        <p:spPr>
          <a:xfrm>
            <a:off x="4430182" y="2070734"/>
            <a:ext cx="1237192" cy="580937"/>
          </a:xfrm>
          <a:custGeom>
            <a:avLst/>
            <a:gdLst/>
            <a:ahLst/>
            <a:cxnLst/>
            <a:rect l="l" t="t" r="r" b="b"/>
            <a:pathLst>
              <a:path w="1272539" h="597535">
                <a:moveTo>
                  <a:pt x="0" y="0"/>
                </a:moveTo>
                <a:lnTo>
                  <a:pt x="1272539" y="0"/>
                </a:lnTo>
                <a:lnTo>
                  <a:pt x="1272539" y="597407"/>
                </a:lnTo>
                <a:lnTo>
                  <a:pt x="0" y="597407"/>
                </a:lnTo>
                <a:lnTo>
                  <a:pt x="0" y="0"/>
                </a:lnTo>
                <a:close/>
              </a:path>
            </a:pathLst>
          </a:custGeom>
          <a:solidFill>
            <a:srgbClr val="000099"/>
          </a:solidFill>
        </p:spPr>
        <p:txBody>
          <a:bodyPr wrap="square" lIns="0" tIns="0" rIns="0" bIns="0" rtlCol="0"/>
          <a:lstStyle/>
          <a:p>
            <a:endParaRPr sz="1750"/>
          </a:p>
        </p:txBody>
      </p:sp>
      <p:sp>
        <p:nvSpPr>
          <p:cNvPr id="37" name="object 37"/>
          <p:cNvSpPr/>
          <p:nvPr/>
        </p:nvSpPr>
        <p:spPr>
          <a:xfrm>
            <a:off x="4427220" y="2653029"/>
            <a:ext cx="1240278" cy="0"/>
          </a:xfrm>
          <a:custGeom>
            <a:avLst/>
            <a:gdLst/>
            <a:ahLst/>
            <a:cxnLst/>
            <a:rect l="l" t="t" r="r" b="b"/>
            <a:pathLst>
              <a:path w="1275714">
                <a:moveTo>
                  <a:pt x="0" y="0"/>
                </a:moveTo>
                <a:lnTo>
                  <a:pt x="1275588" y="0"/>
                </a:lnTo>
              </a:path>
            </a:pathLst>
          </a:custGeom>
          <a:ln w="3175">
            <a:solidFill>
              <a:srgbClr val="000000"/>
            </a:solidFill>
          </a:ln>
        </p:spPr>
        <p:txBody>
          <a:bodyPr wrap="square" lIns="0" tIns="0" rIns="0" bIns="0" rtlCol="0"/>
          <a:lstStyle/>
          <a:p>
            <a:endParaRPr sz="1750"/>
          </a:p>
        </p:txBody>
      </p:sp>
      <p:sp>
        <p:nvSpPr>
          <p:cNvPr id="38" name="object 38"/>
          <p:cNvSpPr/>
          <p:nvPr/>
        </p:nvSpPr>
        <p:spPr>
          <a:xfrm>
            <a:off x="4427219" y="2649942"/>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39" name="object 39"/>
          <p:cNvSpPr/>
          <p:nvPr/>
        </p:nvSpPr>
        <p:spPr>
          <a:xfrm>
            <a:off x="4430182" y="2073945"/>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40" name="object 40"/>
          <p:cNvSpPr/>
          <p:nvPr/>
        </p:nvSpPr>
        <p:spPr>
          <a:xfrm>
            <a:off x="4427219" y="2072092"/>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41" name="object 41"/>
          <p:cNvSpPr/>
          <p:nvPr/>
        </p:nvSpPr>
        <p:spPr>
          <a:xfrm>
            <a:off x="4427220" y="2069005"/>
            <a:ext cx="1240278" cy="0"/>
          </a:xfrm>
          <a:custGeom>
            <a:avLst/>
            <a:gdLst/>
            <a:ahLst/>
            <a:cxnLst/>
            <a:rect l="l" t="t" r="r" b="b"/>
            <a:pathLst>
              <a:path w="1275714">
                <a:moveTo>
                  <a:pt x="0" y="0"/>
                </a:moveTo>
                <a:lnTo>
                  <a:pt x="1275588" y="0"/>
                </a:lnTo>
              </a:path>
            </a:pathLst>
          </a:custGeom>
          <a:ln w="3175">
            <a:solidFill>
              <a:srgbClr val="000000"/>
            </a:solidFill>
          </a:ln>
        </p:spPr>
        <p:txBody>
          <a:bodyPr wrap="square" lIns="0" tIns="0" rIns="0" bIns="0" rtlCol="0"/>
          <a:lstStyle/>
          <a:p>
            <a:endParaRPr sz="1750"/>
          </a:p>
        </p:txBody>
      </p:sp>
      <p:sp>
        <p:nvSpPr>
          <p:cNvPr id="42" name="object 42"/>
          <p:cNvSpPr/>
          <p:nvPr/>
        </p:nvSpPr>
        <p:spPr>
          <a:xfrm>
            <a:off x="4430183" y="2650067"/>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43" name="object 43"/>
          <p:cNvSpPr/>
          <p:nvPr/>
        </p:nvSpPr>
        <p:spPr>
          <a:xfrm>
            <a:off x="4433147" y="2650067"/>
            <a:ext cx="1234722" cy="0"/>
          </a:xfrm>
          <a:custGeom>
            <a:avLst/>
            <a:gdLst/>
            <a:ahLst/>
            <a:cxnLst/>
            <a:rect l="l" t="t" r="r" b="b"/>
            <a:pathLst>
              <a:path w="1270000">
                <a:moveTo>
                  <a:pt x="0" y="0"/>
                </a:moveTo>
                <a:lnTo>
                  <a:pt x="1269492" y="0"/>
                </a:lnTo>
              </a:path>
            </a:pathLst>
          </a:custGeom>
          <a:ln w="3175">
            <a:solidFill>
              <a:srgbClr val="000000"/>
            </a:solidFill>
          </a:ln>
        </p:spPr>
        <p:txBody>
          <a:bodyPr wrap="square" lIns="0" tIns="0" rIns="0" bIns="0" rtlCol="0"/>
          <a:lstStyle/>
          <a:p>
            <a:endParaRPr sz="1750"/>
          </a:p>
        </p:txBody>
      </p:sp>
      <p:sp>
        <p:nvSpPr>
          <p:cNvPr id="44" name="object 44"/>
          <p:cNvSpPr/>
          <p:nvPr/>
        </p:nvSpPr>
        <p:spPr>
          <a:xfrm>
            <a:off x="4430183" y="2072217"/>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45" name="object 45"/>
          <p:cNvSpPr/>
          <p:nvPr/>
        </p:nvSpPr>
        <p:spPr>
          <a:xfrm>
            <a:off x="4433147" y="2072217"/>
            <a:ext cx="1234722" cy="0"/>
          </a:xfrm>
          <a:custGeom>
            <a:avLst/>
            <a:gdLst/>
            <a:ahLst/>
            <a:cxnLst/>
            <a:rect l="l" t="t" r="r" b="b"/>
            <a:pathLst>
              <a:path w="1270000">
                <a:moveTo>
                  <a:pt x="0" y="0"/>
                </a:moveTo>
                <a:lnTo>
                  <a:pt x="1269492" y="0"/>
                </a:lnTo>
              </a:path>
            </a:pathLst>
          </a:custGeom>
          <a:ln w="3175">
            <a:solidFill>
              <a:srgbClr val="000000"/>
            </a:solidFill>
          </a:ln>
        </p:spPr>
        <p:txBody>
          <a:bodyPr wrap="square" lIns="0" tIns="0" rIns="0" bIns="0" rtlCol="0"/>
          <a:lstStyle/>
          <a:p>
            <a:endParaRPr sz="1750"/>
          </a:p>
        </p:txBody>
      </p:sp>
      <p:sp>
        <p:nvSpPr>
          <p:cNvPr id="46" name="object 46"/>
          <p:cNvSpPr txBox="1"/>
          <p:nvPr/>
        </p:nvSpPr>
        <p:spPr>
          <a:xfrm>
            <a:off x="4444445" y="2152721"/>
            <a:ext cx="1227931" cy="436017"/>
          </a:xfrm>
          <a:prstGeom prst="rect">
            <a:avLst/>
          </a:prstGeom>
        </p:spPr>
        <p:txBody>
          <a:bodyPr vert="horz" wrap="square" lIns="0" tIns="0" rIns="0" bIns="0" rtlCol="0">
            <a:spAutoFit/>
          </a:bodyPr>
          <a:lstStyle/>
          <a:p>
            <a:pPr marL="12347" marR="4939" indent="174709">
              <a:lnSpc>
                <a:spcPts val="1672"/>
              </a:lnSpc>
            </a:pPr>
            <a:r>
              <a:rPr sz="1410" b="1" spc="-5" dirty="0">
                <a:solidFill>
                  <a:srgbClr val="FFFF00"/>
                </a:solidFill>
                <a:latin typeface="Tahoma"/>
                <a:cs typeface="Tahoma"/>
              </a:rPr>
              <a:t>Technical  Develop</a:t>
            </a:r>
            <a:r>
              <a:rPr sz="1410" b="1" spc="44" dirty="0">
                <a:solidFill>
                  <a:srgbClr val="FFFF00"/>
                </a:solidFill>
                <a:latin typeface="Tahoma"/>
                <a:cs typeface="Tahoma"/>
              </a:rPr>
              <a:t>m</a:t>
            </a:r>
            <a:r>
              <a:rPr sz="1410" b="1" dirty="0">
                <a:solidFill>
                  <a:srgbClr val="FFFF00"/>
                </a:solidFill>
                <a:latin typeface="Tahoma"/>
                <a:cs typeface="Tahoma"/>
              </a:rPr>
              <a:t>ent</a:t>
            </a:r>
            <a:endParaRPr sz="1410">
              <a:latin typeface="Tahoma"/>
              <a:cs typeface="Tahoma"/>
            </a:endParaRPr>
          </a:p>
        </p:txBody>
      </p:sp>
      <p:sp>
        <p:nvSpPr>
          <p:cNvPr id="47" name="object 47"/>
          <p:cNvSpPr/>
          <p:nvPr/>
        </p:nvSpPr>
        <p:spPr>
          <a:xfrm>
            <a:off x="1120140" y="2070734"/>
            <a:ext cx="1252008" cy="580937"/>
          </a:xfrm>
          <a:custGeom>
            <a:avLst/>
            <a:gdLst/>
            <a:ahLst/>
            <a:cxnLst/>
            <a:rect l="l" t="t" r="r" b="b"/>
            <a:pathLst>
              <a:path w="1287780" h="597535">
                <a:moveTo>
                  <a:pt x="0" y="0"/>
                </a:moveTo>
                <a:lnTo>
                  <a:pt x="1287780" y="0"/>
                </a:lnTo>
                <a:lnTo>
                  <a:pt x="1287780" y="597407"/>
                </a:lnTo>
                <a:lnTo>
                  <a:pt x="0" y="597407"/>
                </a:lnTo>
                <a:lnTo>
                  <a:pt x="0" y="0"/>
                </a:lnTo>
                <a:close/>
              </a:path>
            </a:pathLst>
          </a:custGeom>
          <a:solidFill>
            <a:srgbClr val="000099"/>
          </a:solidFill>
        </p:spPr>
        <p:txBody>
          <a:bodyPr wrap="square" lIns="0" tIns="0" rIns="0" bIns="0" rtlCol="0"/>
          <a:lstStyle/>
          <a:p>
            <a:endParaRPr sz="1750"/>
          </a:p>
        </p:txBody>
      </p:sp>
      <p:sp>
        <p:nvSpPr>
          <p:cNvPr id="48" name="object 48"/>
          <p:cNvSpPr/>
          <p:nvPr/>
        </p:nvSpPr>
        <p:spPr>
          <a:xfrm>
            <a:off x="1117177" y="2653029"/>
            <a:ext cx="1258182" cy="0"/>
          </a:xfrm>
          <a:custGeom>
            <a:avLst/>
            <a:gdLst/>
            <a:ahLst/>
            <a:cxnLst/>
            <a:rect l="l" t="t" r="r" b="b"/>
            <a:pathLst>
              <a:path w="1294130">
                <a:moveTo>
                  <a:pt x="0" y="0"/>
                </a:moveTo>
                <a:lnTo>
                  <a:pt x="1293876" y="0"/>
                </a:lnTo>
              </a:path>
            </a:pathLst>
          </a:custGeom>
          <a:ln w="3175">
            <a:solidFill>
              <a:srgbClr val="000000"/>
            </a:solidFill>
          </a:ln>
        </p:spPr>
        <p:txBody>
          <a:bodyPr wrap="square" lIns="0" tIns="0" rIns="0" bIns="0" rtlCol="0"/>
          <a:lstStyle/>
          <a:p>
            <a:endParaRPr sz="1750"/>
          </a:p>
        </p:txBody>
      </p:sp>
      <p:sp>
        <p:nvSpPr>
          <p:cNvPr id="49" name="object 49"/>
          <p:cNvSpPr/>
          <p:nvPr/>
        </p:nvSpPr>
        <p:spPr>
          <a:xfrm>
            <a:off x="1117177" y="2649942"/>
            <a:ext cx="3087" cy="0"/>
          </a:xfrm>
          <a:custGeom>
            <a:avLst/>
            <a:gdLst/>
            <a:ahLst/>
            <a:cxnLst/>
            <a:rect l="l" t="t" r="r" b="b"/>
            <a:pathLst>
              <a:path w="3175">
                <a:moveTo>
                  <a:pt x="0" y="0"/>
                </a:moveTo>
                <a:lnTo>
                  <a:pt x="3047" y="0"/>
                </a:lnTo>
              </a:path>
            </a:pathLst>
          </a:custGeom>
          <a:ln w="3809">
            <a:solidFill>
              <a:srgbClr val="000000"/>
            </a:solidFill>
          </a:ln>
        </p:spPr>
        <p:txBody>
          <a:bodyPr wrap="square" lIns="0" tIns="0" rIns="0" bIns="0" rtlCol="0"/>
          <a:lstStyle/>
          <a:p>
            <a:endParaRPr sz="1750"/>
          </a:p>
        </p:txBody>
      </p:sp>
      <p:sp>
        <p:nvSpPr>
          <p:cNvPr id="50" name="object 50"/>
          <p:cNvSpPr/>
          <p:nvPr/>
        </p:nvSpPr>
        <p:spPr>
          <a:xfrm>
            <a:off x="1120140" y="2073945"/>
            <a:ext cx="0" cy="574146"/>
          </a:xfrm>
          <a:custGeom>
            <a:avLst/>
            <a:gdLst/>
            <a:ahLst/>
            <a:cxnLst/>
            <a:rect l="l" t="t" r="r" b="b"/>
            <a:pathLst>
              <a:path h="590550">
                <a:moveTo>
                  <a:pt x="0" y="0"/>
                </a:moveTo>
                <a:lnTo>
                  <a:pt x="0" y="590550"/>
                </a:lnTo>
              </a:path>
            </a:pathLst>
          </a:custGeom>
          <a:ln w="6095">
            <a:solidFill>
              <a:srgbClr val="000000"/>
            </a:solidFill>
          </a:ln>
        </p:spPr>
        <p:txBody>
          <a:bodyPr wrap="square" lIns="0" tIns="0" rIns="0" bIns="0" rtlCol="0"/>
          <a:lstStyle/>
          <a:p>
            <a:endParaRPr sz="1750"/>
          </a:p>
        </p:txBody>
      </p:sp>
      <p:sp>
        <p:nvSpPr>
          <p:cNvPr id="51" name="object 51"/>
          <p:cNvSpPr/>
          <p:nvPr/>
        </p:nvSpPr>
        <p:spPr>
          <a:xfrm>
            <a:off x="1117177" y="2072092"/>
            <a:ext cx="3087" cy="0"/>
          </a:xfrm>
          <a:custGeom>
            <a:avLst/>
            <a:gdLst/>
            <a:ahLst/>
            <a:cxnLst/>
            <a:rect l="l" t="t" r="r" b="b"/>
            <a:pathLst>
              <a:path w="3175">
                <a:moveTo>
                  <a:pt x="0" y="0"/>
                </a:moveTo>
                <a:lnTo>
                  <a:pt x="3047" y="0"/>
                </a:lnTo>
              </a:path>
            </a:pathLst>
          </a:custGeom>
          <a:ln w="3809">
            <a:solidFill>
              <a:srgbClr val="000000"/>
            </a:solidFill>
          </a:ln>
        </p:spPr>
        <p:txBody>
          <a:bodyPr wrap="square" lIns="0" tIns="0" rIns="0" bIns="0" rtlCol="0"/>
          <a:lstStyle/>
          <a:p>
            <a:endParaRPr sz="1750"/>
          </a:p>
        </p:txBody>
      </p:sp>
      <p:sp>
        <p:nvSpPr>
          <p:cNvPr id="52" name="object 52"/>
          <p:cNvSpPr/>
          <p:nvPr/>
        </p:nvSpPr>
        <p:spPr>
          <a:xfrm>
            <a:off x="1117177" y="2069005"/>
            <a:ext cx="1258182" cy="0"/>
          </a:xfrm>
          <a:custGeom>
            <a:avLst/>
            <a:gdLst/>
            <a:ahLst/>
            <a:cxnLst/>
            <a:rect l="l" t="t" r="r" b="b"/>
            <a:pathLst>
              <a:path w="1294130">
                <a:moveTo>
                  <a:pt x="0" y="0"/>
                </a:moveTo>
                <a:lnTo>
                  <a:pt x="1293876" y="0"/>
                </a:lnTo>
              </a:path>
            </a:pathLst>
          </a:custGeom>
          <a:ln w="3175">
            <a:solidFill>
              <a:srgbClr val="000000"/>
            </a:solidFill>
          </a:ln>
        </p:spPr>
        <p:txBody>
          <a:bodyPr wrap="square" lIns="0" tIns="0" rIns="0" bIns="0" rtlCol="0"/>
          <a:lstStyle/>
          <a:p>
            <a:endParaRPr sz="1750"/>
          </a:p>
        </p:txBody>
      </p:sp>
      <p:sp>
        <p:nvSpPr>
          <p:cNvPr id="53" name="object 53"/>
          <p:cNvSpPr/>
          <p:nvPr/>
        </p:nvSpPr>
        <p:spPr>
          <a:xfrm>
            <a:off x="1120140" y="2650067"/>
            <a:ext cx="3087" cy="0"/>
          </a:xfrm>
          <a:custGeom>
            <a:avLst/>
            <a:gdLst/>
            <a:ahLst/>
            <a:cxnLst/>
            <a:rect l="l" t="t" r="r" b="b"/>
            <a:pathLst>
              <a:path w="3175">
                <a:moveTo>
                  <a:pt x="0" y="0"/>
                </a:moveTo>
                <a:lnTo>
                  <a:pt x="3047" y="0"/>
                </a:lnTo>
              </a:path>
            </a:pathLst>
          </a:custGeom>
          <a:ln w="3175">
            <a:solidFill>
              <a:srgbClr val="000000"/>
            </a:solidFill>
          </a:ln>
        </p:spPr>
        <p:txBody>
          <a:bodyPr wrap="square" lIns="0" tIns="0" rIns="0" bIns="0" rtlCol="0"/>
          <a:lstStyle/>
          <a:p>
            <a:endParaRPr sz="1750"/>
          </a:p>
        </p:txBody>
      </p:sp>
      <p:sp>
        <p:nvSpPr>
          <p:cNvPr id="54" name="object 54"/>
          <p:cNvSpPr/>
          <p:nvPr/>
        </p:nvSpPr>
        <p:spPr>
          <a:xfrm>
            <a:off x="1123103" y="2650067"/>
            <a:ext cx="1246452" cy="0"/>
          </a:xfrm>
          <a:custGeom>
            <a:avLst/>
            <a:gdLst/>
            <a:ahLst/>
            <a:cxnLst/>
            <a:rect l="l" t="t" r="r" b="b"/>
            <a:pathLst>
              <a:path w="1282064">
                <a:moveTo>
                  <a:pt x="0" y="0"/>
                </a:moveTo>
                <a:lnTo>
                  <a:pt x="1281684" y="0"/>
                </a:lnTo>
              </a:path>
            </a:pathLst>
          </a:custGeom>
          <a:ln w="3175">
            <a:solidFill>
              <a:srgbClr val="000000"/>
            </a:solidFill>
          </a:ln>
        </p:spPr>
        <p:txBody>
          <a:bodyPr wrap="square" lIns="0" tIns="0" rIns="0" bIns="0" rtlCol="0"/>
          <a:lstStyle/>
          <a:p>
            <a:endParaRPr sz="1750"/>
          </a:p>
        </p:txBody>
      </p:sp>
      <p:sp>
        <p:nvSpPr>
          <p:cNvPr id="55" name="object 55"/>
          <p:cNvSpPr/>
          <p:nvPr/>
        </p:nvSpPr>
        <p:spPr>
          <a:xfrm>
            <a:off x="2369185" y="2649942"/>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6" name="object 56"/>
          <p:cNvSpPr/>
          <p:nvPr/>
        </p:nvSpPr>
        <p:spPr>
          <a:xfrm>
            <a:off x="2372147" y="2073945"/>
            <a:ext cx="0" cy="574146"/>
          </a:xfrm>
          <a:custGeom>
            <a:avLst/>
            <a:gdLst/>
            <a:ahLst/>
            <a:cxnLst/>
            <a:rect l="l" t="t" r="r" b="b"/>
            <a:pathLst>
              <a:path h="590550">
                <a:moveTo>
                  <a:pt x="0" y="0"/>
                </a:moveTo>
                <a:lnTo>
                  <a:pt x="0" y="590550"/>
                </a:lnTo>
              </a:path>
            </a:pathLst>
          </a:custGeom>
          <a:ln w="6096">
            <a:solidFill>
              <a:srgbClr val="000000"/>
            </a:solidFill>
          </a:ln>
        </p:spPr>
        <p:txBody>
          <a:bodyPr wrap="square" lIns="0" tIns="0" rIns="0" bIns="0" rtlCol="0"/>
          <a:lstStyle/>
          <a:p>
            <a:endParaRPr sz="1750"/>
          </a:p>
        </p:txBody>
      </p:sp>
      <p:sp>
        <p:nvSpPr>
          <p:cNvPr id="57" name="object 57"/>
          <p:cNvSpPr/>
          <p:nvPr/>
        </p:nvSpPr>
        <p:spPr>
          <a:xfrm>
            <a:off x="2369185" y="2072092"/>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8" name="object 58"/>
          <p:cNvSpPr/>
          <p:nvPr/>
        </p:nvSpPr>
        <p:spPr>
          <a:xfrm>
            <a:off x="2372148" y="2650067"/>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59" name="object 59"/>
          <p:cNvSpPr/>
          <p:nvPr/>
        </p:nvSpPr>
        <p:spPr>
          <a:xfrm>
            <a:off x="1120140" y="2072217"/>
            <a:ext cx="3087" cy="0"/>
          </a:xfrm>
          <a:custGeom>
            <a:avLst/>
            <a:gdLst/>
            <a:ahLst/>
            <a:cxnLst/>
            <a:rect l="l" t="t" r="r" b="b"/>
            <a:pathLst>
              <a:path w="3175">
                <a:moveTo>
                  <a:pt x="0" y="0"/>
                </a:moveTo>
                <a:lnTo>
                  <a:pt x="3047" y="0"/>
                </a:lnTo>
              </a:path>
            </a:pathLst>
          </a:custGeom>
          <a:ln w="3175">
            <a:solidFill>
              <a:srgbClr val="000000"/>
            </a:solidFill>
          </a:ln>
        </p:spPr>
        <p:txBody>
          <a:bodyPr wrap="square" lIns="0" tIns="0" rIns="0" bIns="0" rtlCol="0"/>
          <a:lstStyle/>
          <a:p>
            <a:endParaRPr sz="1750"/>
          </a:p>
        </p:txBody>
      </p:sp>
      <p:sp>
        <p:nvSpPr>
          <p:cNvPr id="60" name="object 60"/>
          <p:cNvSpPr/>
          <p:nvPr/>
        </p:nvSpPr>
        <p:spPr>
          <a:xfrm>
            <a:off x="1123103" y="2072217"/>
            <a:ext cx="1246452" cy="0"/>
          </a:xfrm>
          <a:custGeom>
            <a:avLst/>
            <a:gdLst/>
            <a:ahLst/>
            <a:cxnLst/>
            <a:rect l="l" t="t" r="r" b="b"/>
            <a:pathLst>
              <a:path w="1282064">
                <a:moveTo>
                  <a:pt x="0" y="0"/>
                </a:moveTo>
                <a:lnTo>
                  <a:pt x="1281684" y="0"/>
                </a:lnTo>
              </a:path>
            </a:pathLst>
          </a:custGeom>
          <a:ln w="3175">
            <a:solidFill>
              <a:srgbClr val="000000"/>
            </a:solidFill>
          </a:ln>
        </p:spPr>
        <p:txBody>
          <a:bodyPr wrap="square" lIns="0" tIns="0" rIns="0" bIns="0" rtlCol="0"/>
          <a:lstStyle/>
          <a:p>
            <a:endParaRPr sz="1750"/>
          </a:p>
        </p:txBody>
      </p:sp>
      <p:sp>
        <p:nvSpPr>
          <p:cNvPr id="61" name="object 61"/>
          <p:cNvSpPr/>
          <p:nvPr/>
        </p:nvSpPr>
        <p:spPr>
          <a:xfrm>
            <a:off x="2372148" y="2072217"/>
            <a:ext cx="3087" cy="0"/>
          </a:xfrm>
          <a:custGeom>
            <a:avLst/>
            <a:gdLst/>
            <a:ahLst/>
            <a:cxnLst/>
            <a:rect l="l" t="t" r="r" b="b"/>
            <a:pathLst>
              <a:path w="3175">
                <a:moveTo>
                  <a:pt x="0" y="0"/>
                </a:moveTo>
                <a:lnTo>
                  <a:pt x="3048" y="0"/>
                </a:lnTo>
              </a:path>
            </a:pathLst>
          </a:custGeom>
          <a:ln w="3175">
            <a:solidFill>
              <a:srgbClr val="000000"/>
            </a:solidFill>
          </a:ln>
        </p:spPr>
        <p:txBody>
          <a:bodyPr wrap="square" lIns="0" tIns="0" rIns="0" bIns="0" rtlCol="0"/>
          <a:lstStyle/>
          <a:p>
            <a:endParaRPr sz="1750"/>
          </a:p>
        </p:txBody>
      </p:sp>
      <p:sp>
        <p:nvSpPr>
          <p:cNvPr id="62" name="object 62"/>
          <p:cNvSpPr txBox="1"/>
          <p:nvPr/>
        </p:nvSpPr>
        <p:spPr>
          <a:xfrm>
            <a:off x="1236698" y="2250263"/>
            <a:ext cx="1016793" cy="216982"/>
          </a:xfrm>
          <a:prstGeom prst="rect">
            <a:avLst/>
          </a:prstGeom>
        </p:spPr>
        <p:txBody>
          <a:bodyPr vert="horz" wrap="square" lIns="0" tIns="0" rIns="0" bIns="0" rtlCol="0">
            <a:spAutoFit/>
          </a:bodyPr>
          <a:lstStyle/>
          <a:p>
            <a:pPr marL="12347"/>
            <a:r>
              <a:rPr sz="1410" b="1" spc="-5" dirty="0">
                <a:solidFill>
                  <a:srgbClr val="FFFF00"/>
                </a:solidFill>
                <a:latin typeface="Tahoma"/>
                <a:cs typeface="Tahoma"/>
              </a:rPr>
              <a:t>Status</a:t>
            </a:r>
            <a:r>
              <a:rPr sz="1410" b="1" spc="-131" dirty="0">
                <a:solidFill>
                  <a:srgbClr val="FFFF00"/>
                </a:solidFill>
                <a:latin typeface="Tahoma"/>
                <a:cs typeface="Tahoma"/>
              </a:rPr>
              <a:t> </a:t>
            </a:r>
            <a:r>
              <a:rPr sz="1410" b="1" spc="10" dirty="0">
                <a:solidFill>
                  <a:srgbClr val="FFFF00"/>
                </a:solidFill>
                <a:latin typeface="Tahoma"/>
                <a:cs typeface="Tahoma"/>
              </a:rPr>
              <a:t>Quo</a:t>
            </a:r>
            <a:endParaRPr sz="1410">
              <a:latin typeface="Tahoma"/>
              <a:cs typeface="Tahoma"/>
            </a:endParaRPr>
          </a:p>
        </p:txBody>
      </p:sp>
      <p:sp>
        <p:nvSpPr>
          <p:cNvPr id="63" name="object 63"/>
          <p:cNvSpPr/>
          <p:nvPr/>
        </p:nvSpPr>
        <p:spPr>
          <a:xfrm>
            <a:off x="1724659" y="1601046"/>
            <a:ext cx="0" cy="490802"/>
          </a:xfrm>
          <a:custGeom>
            <a:avLst/>
            <a:gdLst/>
            <a:ahLst/>
            <a:cxnLst/>
            <a:rect l="l" t="t" r="r" b="b"/>
            <a:pathLst>
              <a:path h="504825">
                <a:moveTo>
                  <a:pt x="0" y="0"/>
                </a:moveTo>
                <a:lnTo>
                  <a:pt x="0" y="504443"/>
                </a:lnTo>
              </a:path>
            </a:pathLst>
          </a:custGeom>
          <a:ln w="45719">
            <a:solidFill>
              <a:srgbClr val="000000"/>
            </a:solidFill>
          </a:ln>
        </p:spPr>
        <p:txBody>
          <a:bodyPr wrap="square" lIns="0" tIns="0" rIns="0" bIns="0" rtlCol="0"/>
          <a:lstStyle/>
          <a:p>
            <a:endParaRPr sz="1750"/>
          </a:p>
        </p:txBody>
      </p:sp>
      <p:sp>
        <p:nvSpPr>
          <p:cNvPr id="64" name="object 64"/>
          <p:cNvSpPr/>
          <p:nvPr/>
        </p:nvSpPr>
        <p:spPr>
          <a:xfrm>
            <a:off x="1680211" y="1623272"/>
            <a:ext cx="976664" cy="0"/>
          </a:xfrm>
          <a:custGeom>
            <a:avLst/>
            <a:gdLst/>
            <a:ahLst/>
            <a:cxnLst/>
            <a:rect l="l" t="t" r="r" b="b"/>
            <a:pathLst>
              <a:path w="1004569">
                <a:moveTo>
                  <a:pt x="0" y="0"/>
                </a:moveTo>
                <a:lnTo>
                  <a:pt x="1004316" y="0"/>
                </a:lnTo>
              </a:path>
            </a:pathLst>
          </a:custGeom>
          <a:ln w="45720">
            <a:solidFill>
              <a:srgbClr val="000000"/>
            </a:solidFill>
          </a:ln>
        </p:spPr>
        <p:txBody>
          <a:bodyPr wrap="square" lIns="0" tIns="0" rIns="0" bIns="0" rtlCol="0"/>
          <a:lstStyle/>
          <a:p>
            <a:endParaRPr sz="1750"/>
          </a:p>
        </p:txBody>
      </p:sp>
      <p:sp>
        <p:nvSpPr>
          <p:cNvPr id="65" name="object 65"/>
          <p:cNvSpPr/>
          <p:nvPr/>
        </p:nvSpPr>
        <p:spPr>
          <a:xfrm>
            <a:off x="2624032" y="1550670"/>
            <a:ext cx="151253" cy="151253"/>
          </a:xfrm>
          <a:custGeom>
            <a:avLst/>
            <a:gdLst/>
            <a:ahLst/>
            <a:cxnLst/>
            <a:rect l="l" t="t" r="r" b="b"/>
            <a:pathLst>
              <a:path w="155575" h="155575">
                <a:moveTo>
                  <a:pt x="0" y="0"/>
                </a:moveTo>
                <a:lnTo>
                  <a:pt x="0" y="155448"/>
                </a:lnTo>
                <a:lnTo>
                  <a:pt x="155448" y="74676"/>
                </a:lnTo>
                <a:lnTo>
                  <a:pt x="0" y="0"/>
                </a:lnTo>
                <a:close/>
              </a:path>
            </a:pathLst>
          </a:custGeom>
          <a:solidFill>
            <a:srgbClr val="000000"/>
          </a:solidFill>
        </p:spPr>
        <p:txBody>
          <a:bodyPr wrap="square" lIns="0" tIns="0" rIns="0" bIns="0" rtlCol="0"/>
          <a:lstStyle/>
          <a:p>
            <a:endParaRPr sz="1750"/>
          </a:p>
        </p:txBody>
      </p:sp>
      <p:sp>
        <p:nvSpPr>
          <p:cNvPr id="66" name="object 66"/>
          <p:cNvSpPr/>
          <p:nvPr/>
        </p:nvSpPr>
        <p:spPr>
          <a:xfrm>
            <a:off x="1724659" y="1601046"/>
            <a:ext cx="0" cy="490802"/>
          </a:xfrm>
          <a:custGeom>
            <a:avLst/>
            <a:gdLst/>
            <a:ahLst/>
            <a:cxnLst/>
            <a:rect l="l" t="t" r="r" b="b"/>
            <a:pathLst>
              <a:path h="504825">
                <a:moveTo>
                  <a:pt x="0" y="0"/>
                </a:moveTo>
                <a:lnTo>
                  <a:pt x="0" y="504443"/>
                </a:lnTo>
              </a:path>
            </a:pathLst>
          </a:custGeom>
          <a:ln w="45719">
            <a:solidFill>
              <a:srgbClr val="000000"/>
            </a:solidFill>
          </a:ln>
        </p:spPr>
        <p:txBody>
          <a:bodyPr wrap="square" lIns="0" tIns="0" rIns="0" bIns="0" rtlCol="0"/>
          <a:lstStyle/>
          <a:p>
            <a:endParaRPr sz="1750"/>
          </a:p>
        </p:txBody>
      </p:sp>
      <p:sp>
        <p:nvSpPr>
          <p:cNvPr id="67" name="object 67"/>
          <p:cNvSpPr/>
          <p:nvPr/>
        </p:nvSpPr>
        <p:spPr>
          <a:xfrm>
            <a:off x="1680211" y="1623272"/>
            <a:ext cx="976664" cy="0"/>
          </a:xfrm>
          <a:custGeom>
            <a:avLst/>
            <a:gdLst/>
            <a:ahLst/>
            <a:cxnLst/>
            <a:rect l="l" t="t" r="r" b="b"/>
            <a:pathLst>
              <a:path w="1004569">
                <a:moveTo>
                  <a:pt x="0" y="0"/>
                </a:moveTo>
                <a:lnTo>
                  <a:pt x="1004316" y="0"/>
                </a:lnTo>
              </a:path>
            </a:pathLst>
          </a:custGeom>
          <a:ln w="45720">
            <a:solidFill>
              <a:srgbClr val="000000"/>
            </a:solidFill>
          </a:ln>
        </p:spPr>
        <p:txBody>
          <a:bodyPr wrap="square" lIns="0" tIns="0" rIns="0" bIns="0" rtlCol="0"/>
          <a:lstStyle/>
          <a:p>
            <a:endParaRPr sz="1750"/>
          </a:p>
        </p:txBody>
      </p:sp>
      <p:sp>
        <p:nvSpPr>
          <p:cNvPr id="68" name="object 68"/>
          <p:cNvSpPr/>
          <p:nvPr/>
        </p:nvSpPr>
        <p:spPr>
          <a:xfrm>
            <a:off x="2624032" y="1550670"/>
            <a:ext cx="151253" cy="151253"/>
          </a:xfrm>
          <a:custGeom>
            <a:avLst/>
            <a:gdLst/>
            <a:ahLst/>
            <a:cxnLst/>
            <a:rect l="l" t="t" r="r" b="b"/>
            <a:pathLst>
              <a:path w="155575" h="155575">
                <a:moveTo>
                  <a:pt x="0" y="0"/>
                </a:moveTo>
                <a:lnTo>
                  <a:pt x="0" y="155448"/>
                </a:lnTo>
                <a:lnTo>
                  <a:pt x="155448" y="74676"/>
                </a:lnTo>
                <a:lnTo>
                  <a:pt x="0" y="0"/>
                </a:lnTo>
                <a:close/>
              </a:path>
            </a:pathLst>
          </a:custGeom>
          <a:solidFill>
            <a:srgbClr val="000000"/>
          </a:solidFill>
        </p:spPr>
        <p:txBody>
          <a:bodyPr wrap="square" lIns="0" tIns="0" rIns="0" bIns="0" rtlCol="0"/>
          <a:lstStyle/>
          <a:p>
            <a:endParaRPr sz="1750"/>
          </a:p>
        </p:txBody>
      </p:sp>
      <p:sp>
        <p:nvSpPr>
          <p:cNvPr id="69" name="object 69"/>
          <p:cNvSpPr/>
          <p:nvPr/>
        </p:nvSpPr>
        <p:spPr>
          <a:xfrm>
            <a:off x="5061373" y="1601046"/>
            <a:ext cx="44450" cy="351278"/>
          </a:xfrm>
          <a:custGeom>
            <a:avLst/>
            <a:gdLst/>
            <a:ahLst/>
            <a:cxnLst/>
            <a:rect l="l" t="t" r="r" b="b"/>
            <a:pathLst>
              <a:path w="45720" h="361315">
                <a:moveTo>
                  <a:pt x="22860" y="0"/>
                </a:moveTo>
                <a:lnTo>
                  <a:pt x="13716" y="1523"/>
                </a:lnTo>
                <a:lnTo>
                  <a:pt x="6096" y="6095"/>
                </a:lnTo>
                <a:lnTo>
                  <a:pt x="1524" y="13715"/>
                </a:lnTo>
                <a:lnTo>
                  <a:pt x="0" y="22859"/>
                </a:lnTo>
                <a:lnTo>
                  <a:pt x="0" y="339851"/>
                </a:lnTo>
                <a:lnTo>
                  <a:pt x="1524" y="347471"/>
                </a:lnTo>
                <a:lnTo>
                  <a:pt x="6096" y="355091"/>
                </a:lnTo>
                <a:lnTo>
                  <a:pt x="13716" y="359663"/>
                </a:lnTo>
                <a:lnTo>
                  <a:pt x="22860" y="361187"/>
                </a:lnTo>
                <a:lnTo>
                  <a:pt x="30480" y="359663"/>
                </a:lnTo>
                <a:lnTo>
                  <a:pt x="38100" y="355091"/>
                </a:lnTo>
                <a:lnTo>
                  <a:pt x="42672" y="347471"/>
                </a:lnTo>
                <a:lnTo>
                  <a:pt x="45720" y="339851"/>
                </a:lnTo>
                <a:lnTo>
                  <a:pt x="45720" y="22859"/>
                </a:lnTo>
                <a:lnTo>
                  <a:pt x="42672" y="13715"/>
                </a:lnTo>
                <a:lnTo>
                  <a:pt x="38100" y="6095"/>
                </a:lnTo>
                <a:lnTo>
                  <a:pt x="30480" y="1523"/>
                </a:lnTo>
                <a:lnTo>
                  <a:pt x="22860" y="0"/>
                </a:lnTo>
                <a:close/>
              </a:path>
            </a:pathLst>
          </a:custGeom>
          <a:solidFill>
            <a:srgbClr val="000000"/>
          </a:solidFill>
        </p:spPr>
        <p:txBody>
          <a:bodyPr wrap="square" lIns="0" tIns="0" rIns="0" bIns="0" rtlCol="0"/>
          <a:lstStyle/>
          <a:p>
            <a:endParaRPr sz="1750"/>
          </a:p>
        </p:txBody>
      </p:sp>
      <p:sp>
        <p:nvSpPr>
          <p:cNvPr id="70" name="object 70"/>
          <p:cNvSpPr/>
          <p:nvPr/>
        </p:nvSpPr>
        <p:spPr>
          <a:xfrm>
            <a:off x="5010996" y="1919606"/>
            <a:ext cx="151253" cy="151253"/>
          </a:xfrm>
          <a:custGeom>
            <a:avLst/>
            <a:gdLst/>
            <a:ahLst/>
            <a:cxnLst/>
            <a:rect l="l" t="t" r="r" b="b"/>
            <a:pathLst>
              <a:path w="155575" h="155575">
                <a:moveTo>
                  <a:pt x="155448" y="0"/>
                </a:moveTo>
                <a:lnTo>
                  <a:pt x="0" y="0"/>
                </a:lnTo>
                <a:lnTo>
                  <a:pt x="80772" y="155448"/>
                </a:lnTo>
                <a:lnTo>
                  <a:pt x="155448" y="0"/>
                </a:lnTo>
                <a:close/>
              </a:path>
            </a:pathLst>
          </a:custGeom>
          <a:solidFill>
            <a:srgbClr val="000000"/>
          </a:solidFill>
        </p:spPr>
        <p:txBody>
          <a:bodyPr wrap="square" lIns="0" tIns="0" rIns="0" bIns="0" rtlCol="0"/>
          <a:lstStyle/>
          <a:p>
            <a:endParaRPr sz="1750"/>
          </a:p>
        </p:txBody>
      </p:sp>
      <p:sp>
        <p:nvSpPr>
          <p:cNvPr id="71" name="object 71"/>
          <p:cNvSpPr/>
          <p:nvPr/>
        </p:nvSpPr>
        <p:spPr>
          <a:xfrm>
            <a:off x="4004944" y="1623272"/>
            <a:ext cx="1116189" cy="0"/>
          </a:xfrm>
          <a:custGeom>
            <a:avLst/>
            <a:gdLst/>
            <a:ahLst/>
            <a:cxnLst/>
            <a:rect l="l" t="t" r="r" b="b"/>
            <a:pathLst>
              <a:path w="1148079">
                <a:moveTo>
                  <a:pt x="0" y="0"/>
                </a:moveTo>
                <a:lnTo>
                  <a:pt x="1147572" y="0"/>
                </a:lnTo>
              </a:path>
            </a:pathLst>
          </a:custGeom>
          <a:ln w="45720">
            <a:solidFill>
              <a:srgbClr val="000000"/>
            </a:solidFill>
          </a:ln>
        </p:spPr>
        <p:txBody>
          <a:bodyPr wrap="square" lIns="0" tIns="0" rIns="0" bIns="0" rtlCol="0"/>
          <a:lstStyle/>
          <a:p>
            <a:endParaRPr sz="1750"/>
          </a:p>
        </p:txBody>
      </p:sp>
      <p:sp>
        <p:nvSpPr>
          <p:cNvPr id="72" name="object 72"/>
          <p:cNvSpPr/>
          <p:nvPr/>
        </p:nvSpPr>
        <p:spPr>
          <a:xfrm>
            <a:off x="5061373" y="1601046"/>
            <a:ext cx="44450" cy="351278"/>
          </a:xfrm>
          <a:custGeom>
            <a:avLst/>
            <a:gdLst/>
            <a:ahLst/>
            <a:cxnLst/>
            <a:rect l="l" t="t" r="r" b="b"/>
            <a:pathLst>
              <a:path w="45720" h="361315">
                <a:moveTo>
                  <a:pt x="22860" y="0"/>
                </a:moveTo>
                <a:lnTo>
                  <a:pt x="13716" y="1523"/>
                </a:lnTo>
                <a:lnTo>
                  <a:pt x="6096" y="6095"/>
                </a:lnTo>
                <a:lnTo>
                  <a:pt x="1524" y="13715"/>
                </a:lnTo>
                <a:lnTo>
                  <a:pt x="0" y="22859"/>
                </a:lnTo>
                <a:lnTo>
                  <a:pt x="0" y="339851"/>
                </a:lnTo>
                <a:lnTo>
                  <a:pt x="1524" y="347471"/>
                </a:lnTo>
                <a:lnTo>
                  <a:pt x="6096" y="355091"/>
                </a:lnTo>
                <a:lnTo>
                  <a:pt x="13716" y="359663"/>
                </a:lnTo>
                <a:lnTo>
                  <a:pt x="22860" y="361187"/>
                </a:lnTo>
                <a:lnTo>
                  <a:pt x="30480" y="359663"/>
                </a:lnTo>
                <a:lnTo>
                  <a:pt x="38100" y="355091"/>
                </a:lnTo>
                <a:lnTo>
                  <a:pt x="42672" y="347471"/>
                </a:lnTo>
                <a:lnTo>
                  <a:pt x="45720" y="339851"/>
                </a:lnTo>
                <a:lnTo>
                  <a:pt x="45720" y="22859"/>
                </a:lnTo>
                <a:lnTo>
                  <a:pt x="42672" y="13715"/>
                </a:lnTo>
                <a:lnTo>
                  <a:pt x="38100" y="6095"/>
                </a:lnTo>
                <a:lnTo>
                  <a:pt x="30480" y="1523"/>
                </a:lnTo>
                <a:lnTo>
                  <a:pt x="22860" y="0"/>
                </a:lnTo>
                <a:close/>
              </a:path>
            </a:pathLst>
          </a:custGeom>
          <a:solidFill>
            <a:srgbClr val="000000"/>
          </a:solidFill>
        </p:spPr>
        <p:txBody>
          <a:bodyPr wrap="square" lIns="0" tIns="0" rIns="0" bIns="0" rtlCol="0"/>
          <a:lstStyle/>
          <a:p>
            <a:endParaRPr sz="1750"/>
          </a:p>
        </p:txBody>
      </p:sp>
      <p:sp>
        <p:nvSpPr>
          <p:cNvPr id="73" name="object 73"/>
          <p:cNvSpPr/>
          <p:nvPr/>
        </p:nvSpPr>
        <p:spPr>
          <a:xfrm>
            <a:off x="5010996" y="1919606"/>
            <a:ext cx="151253" cy="151253"/>
          </a:xfrm>
          <a:custGeom>
            <a:avLst/>
            <a:gdLst/>
            <a:ahLst/>
            <a:cxnLst/>
            <a:rect l="l" t="t" r="r" b="b"/>
            <a:pathLst>
              <a:path w="155575" h="155575">
                <a:moveTo>
                  <a:pt x="155448" y="0"/>
                </a:moveTo>
                <a:lnTo>
                  <a:pt x="0" y="0"/>
                </a:lnTo>
                <a:lnTo>
                  <a:pt x="80772" y="155448"/>
                </a:lnTo>
                <a:lnTo>
                  <a:pt x="155448" y="0"/>
                </a:lnTo>
                <a:close/>
              </a:path>
            </a:pathLst>
          </a:custGeom>
          <a:solidFill>
            <a:srgbClr val="000000"/>
          </a:solidFill>
        </p:spPr>
        <p:txBody>
          <a:bodyPr wrap="square" lIns="0" tIns="0" rIns="0" bIns="0" rtlCol="0"/>
          <a:lstStyle/>
          <a:p>
            <a:endParaRPr sz="1750"/>
          </a:p>
        </p:txBody>
      </p:sp>
      <p:sp>
        <p:nvSpPr>
          <p:cNvPr id="74" name="object 74"/>
          <p:cNvSpPr/>
          <p:nvPr/>
        </p:nvSpPr>
        <p:spPr>
          <a:xfrm>
            <a:off x="4004944" y="1623272"/>
            <a:ext cx="1116189" cy="0"/>
          </a:xfrm>
          <a:custGeom>
            <a:avLst/>
            <a:gdLst/>
            <a:ahLst/>
            <a:cxnLst/>
            <a:rect l="l" t="t" r="r" b="b"/>
            <a:pathLst>
              <a:path w="1148079">
                <a:moveTo>
                  <a:pt x="0" y="0"/>
                </a:moveTo>
                <a:lnTo>
                  <a:pt x="1147572" y="0"/>
                </a:lnTo>
              </a:path>
            </a:pathLst>
          </a:custGeom>
          <a:ln w="45720">
            <a:solidFill>
              <a:srgbClr val="000000"/>
            </a:solidFill>
          </a:ln>
        </p:spPr>
        <p:txBody>
          <a:bodyPr wrap="square" lIns="0" tIns="0" rIns="0" bIns="0" rtlCol="0"/>
          <a:lstStyle/>
          <a:p>
            <a:endParaRPr sz="1750"/>
          </a:p>
        </p:txBody>
      </p:sp>
      <p:sp>
        <p:nvSpPr>
          <p:cNvPr id="75" name="object 75"/>
          <p:cNvSpPr/>
          <p:nvPr/>
        </p:nvSpPr>
        <p:spPr>
          <a:xfrm>
            <a:off x="5077671" y="2629323"/>
            <a:ext cx="0" cy="490802"/>
          </a:xfrm>
          <a:custGeom>
            <a:avLst/>
            <a:gdLst/>
            <a:ahLst/>
            <a:cxnLst/>
            <a:rect l="l" t="t" r="r" b="b"/>
            <a:pathLst>
              <a:path h="504825">
                <a:moveTo>
                  <a:pt x="0" y="0"/>
                </a:moveTo>
                <a:lnTo>
                  <a:pt x="0" y="504443"/>
                </a:lnTo>
              </a:path>
            </a:pathLst>
          </a:custGeom>
          <a:ln w="45720">
            <a:solidFill>
              <a:srgbClr val="000000"/>
            </a:solidFill>
          </a:ln>
        </p:spPr>
        <p:txBody>
          <a:bodyPr wrap="square" lIns="0" tIns="0" rIns="0" bIns="0" rtlCol="0"/>
          <a:lstStyle/>
          <a:p>
            <a:endParaRPr sz="1750"/>
          </a:p>
        </p:txBody>
      </p:sp>
      <p:sp>
        <p:nvSpPr>
          <p:cNvPr id="76" name="object 76"/>
          <p:cNvSpPr/>
          <p:nvPr/>
        </p:nvSpPr>
        <p:spPr>
          <a:xfrm>
            <a:off x="4144222" y="3099012"/>
            <a:ext cx="976664" cy="0"/>
          </a:xfrm>
          <a:custGeom>
            <a:avLst/>
            <a:gdLst/>
            <a:ahLst/>
            <a:cxnLst/>
            <a:rect l="l" t="t" r="r" b="b"/>
            <a:pathLst>
              <a:path w="1004570">
                <a:moveTo>
                  <a:pt x="0" y="0"/>
                </a:moveTo>
                <a:lnTo>
                  <a:pt x="1004316" y="0"/>
                </a:lnTo>
              </a:path>
            </a:pathLst>
          </a:custGeom>
          <a:ln w="45720">
            <a:solidFill>
              <a:srgbClr val="000000"/>
            </a:solidFill>
          </a:ln>
        </p:spPr>
        <p:txBody>
          <a:bodyPr wrap="square" lIns="0" tIns="0" rIns="0" bIns="0" rtlCol="0"/>
          <a:lstStyle/>
          <a:p>
            <a:endParaRPr sz="1750"/>
          </a:p>
        </p:txBody>
      </p:sp>
      <p:sp>
        <p:nvSpPr>
          <p:cNvPr id="77" name="object 77"/>
          <p:cNvSpPr/>
          <p:nvPr/>
        </p:nvSpPr>
        <p:spPr>
          <a:xfrm>
            <a:off x="4027171" y="3027891"/>
            <a:ext cx="157427" cy="150019"/>
          </a:xfrm>
          <a:custGeom>
            <a:avLst/>
            <a:gdLst/>
            <a:ahLst/>
            <a:cxnLst/>
            <a:rect l="l" t="t" r="r" b="b"/>
            <a:pathLst>
              <a:path w="161925" h="154305">
                <a:moveTo>
                  <a:pt x="161544" y="0"/>
                </a:moveTo>
                <a:lnTo>
                  <a:pt x="0" y="73152"/>
                </a:lnTo>
                <a:lnTo>
                  <a:pt x="161544" y="153924"/>
                </a:lnTo>
                <a:lnTo>
                  <a:pt x="161544" y="0"/>
                </a:lnTo>
                <a:close/>
              </a:path>
            </a:pathLst>
          </a:custGeom>
          <a:solidFill>
            <a:srgbClr val="000000"/>
          </a:solidFill>
        </p:spPr>
        <p:txBody>
          <a:bodyPr wrap="square" lIns="0" tIns="0" rIns="0" bIns="0" rtlCol="0"/>
          <a:lstStyle/>
          <a:p>
            <a:endParaRPr sz="1750"/>
          </a:p>
        </p:txBody>
      </p:sp>
      <p:sp>
        <p:nvSpPr>
          <p:cNvPr id="78" name="object 78"/>
          <p:cNvSpPr/>
          <p:nvPr/>
        </p:nvSpPr>
        <p:spPr>
          <a:xfrm>
            <a:off x="5077671" y="2629323"/>
            <a:ext cx="0" cy="490802"/>
          </a:xfrm>
          <a:custGeom>
            <a:avLst/>
            <a:gdLst/>
            <a:ahLst/>
            <a:cxnLst/>
            <a:rect l="l" t="t" r="r" b="b"/>
            <a:pathLst>
              <a:path h="504825">
                <a:moveTo>
                  <a:pt x="0" y="0"/>
                </a:moveTo>
                <a:lnTo>
                  <a:pt x="0" y="504443"/>
                </a:lnTo>
              </a:path>
            </a:pathLst>
          </a:custGeom>
          <a:ln w="45720">
            <a:solidFill>
              <a:srgbClr val="000000"/>
            </a:solidFill>
          </a:ln>
        </p:spPr>
        <p:txBody>
          <a:bodyPr wrap="square" lIns="0" tIns="0" rIns="0" bIns="0" rtlCol="0"/>
          <a:lstStyle/>
          <a:p>
            <a:endParaRPr sz="1750"/>
          </a:p>
        </p:txBody>
      </p:sp>
      <p:sp>
        <p:nvSpPr>
          <p:cNvPr id="79" name="object 79"/>
          <p:cNvSpPr/>
          <p:nvPr/>
        </p:nvSpPr>
        <p:spPr>
          <a:xfrm>
            <a:off x="4144222" y="3099012"/>
            <a:ext cx="976664" cy="0"/>
          </a:xfrm>
          <a:custGeom>
            <a:avLst/>
            <a:gdLst/>
            <a:ahLst/>
            <a:cxnLst/>
            <a:rect l="l" t="t" r="r" b="b"/>
            <a:pathLst>
              <a:path w="1004570">
                <a:moveTo>
                  <a:pt x="0" y="0"/>
                </a:moveTo>
                <a:lnTo>
                  <a:pt x="1004316" y="0"/>
                </a:lnTo>
              </a:path>
            </a:pathLst>
          </a:custGeom>
          <a:ln w="45720">
            <a:solidFill>
              <a:srgbClr val="000000"/>
            </a:solidFill>
          </a:ln>
        </p:spPr>
        <p:txBody>
          <a:bodyPr wrap="square" lIns="0" tIns="0" rIns="0" bIns="0" rtlCol="0"/>
          <a:lstStyle/>
          <a:p>
            <a:endParaRPr sz="1750"/>
          </a:p>
        </p:txBody>
      </p:sp>
      <p:sp>
        <p:nvSpPr>
          <p:cNvPr id="80" name="object 80"/>
          <p:cNvSpPr/>
          <p:nvPr/>
        </p:nvSpPr>
        <p:spPr>
          <a:xfrm>
            <a:off x="4027171" y="3027891"/>
            <a:ext cx="157427" cy="150019"/>
          </a:xfrm>
          <a:custGeom>
            <a:avLst/>
            <a:gdLst/>
            <a:ahLst/>
            <a:cxnLst/>
            <a:rect l="l" t="t" r="r" b="b"/>
            <a:pathLst>
              <a:path w="161925" h="154305">
                <a:moveTo>
                  <a:pt x="161544" y="0"/>
                </a:moveTo>
                <a:lnTo>
                  <a:pt x="0" y="73152"/>
                </a:lnTo>
                <a:lnTo>
                  <a:pt x="161544" y="153924"/>
                </a:lnTo>
                <a:lnTo>
                  <a:pt x="161544" y="0"/>
                </a:lnTo>
                <a:close/>
              </a:path>
            </a:pathLst>
          </a:custGeom>
          <a:solidFill>
            <a:srgbClr val="000000"/>
          </a:solidFill>
        </p:spPr>
        <p:txBody>
          <a:bodyPr wrap="square" lIns="0" tIns="0" rIns="0" bIns="0" rtlCol="0"/>
          <a:lstStyle/>
          <a:p>
            <a:endParaRPr sz="1750"/>
          </a:p>
        </p:txBody>
      </p:sp>
      <p:sp>
        <p:nvSpPr>
          <p:cNvPr id="81" name="object 81"/>
          <p:cNvSpPr/>
          <p:nvPr/>
        </p:nvSpPr>
        <p:spPr>
          <a:xfrm>
            <a:off x="1690581" y="2770082"/>
            <a:ext cx="44450" cy="350044"/>
          </a:xfrm>
          <a:custGeom>
            <a:avLst/>
            <a:gdLst/>
            <a:ahLst/>
            <a:cxnLst/>
            <a:rect l="l" t="t" r="r" b="b"/>
            <a:pathLst>
              <a:path w="45719" h="360044">
                <a:moveTo>
                  <a:pt x="22859" y="0"/>
                </a:moveTo>
                <a:lnTo>
                  <a:pt x="13715" y="1523"/>
                </a:lnTo>
                <a:lnTo>
                  <a:pt x="6095" y="6095"/>
                </a:lnTo>
                <a:lnTo>
                  <a:pt x="1523" y="13715"/>
                </a:lnTo>
                <a:lnTo>
                  <a:pt x="0" y="22859"/>
                </a:lnTo>
                <a:lnTo>
                  <a:pt x="0" y="338327"/>
                </a:lnTo>
                <a:lnTo>
                  <a:pt x="1523" y="345947"/>
                </a:lnTo>
                <a:lnTo>
                  <a:pt x="6095" y="353567"/>
                </a:lnTo>
                <a:lnTo>
                  <a:pt x="13715" y="358139"/>
                </a:lnTo>
                <a:lnTo>
                  <a:pt x="22859" y="359663"/>
                </a:lnTo>
                <a:lnTo>
                  <a:pt x="30479" y="358139"/>
                </a:lnTo>
                <a:lnTo>
                  <a:pt x="38099" y="353567"/>
                </a:lnTo>
                <a:lnTo>
                  <a:pt x="42671" y="345947"/>
                </a:lnTo>
                <a:lnTo>
                  <a:pt x="45719" y="338327"/>
                </a:lnTo>
                <a:lnTo>
                  <a:pt x="45719" y="22859"/>
                </a:lnTo>
                <a:lnTo>
                  <a:pt x="42671" y="13715"/>
                </a:lnTo>
                <a:lnTo>
                  <a:pt x="38099" y="6095"/>
                </a:lnTo>
                <a:lnTo>
                  <a:pt x="30479" y="1523"/>
                </a:lnTo>
                <a:lnTo>
                  <a:pt x="22859" y="0"/>
                </a:lnTo>
                <a:close/>
              </a:path>
            </a:pathLst>
          </a:custGeom>
          <a:solidFill>
            <a:srgbClr val="000000"/>
          </a:solidFill>
        </p:spPr>
        <p:txBody>
          <a:bodyPr wrap="square" lIns="0" tIns="0" rIns="0" bIns="0" rtlCol="0"/>
          <a:lstStyle/>
          <a:p>
            <a:endParaRPr sz="1750"/>
          </a:p>
        </p:txBody>
      </p:sp>
      <p:sp>
        <p:nvSpPr>
          <p:cNvPr id="82" name="object 82"/>
          <p:cNvSpPr/>
          <p:nvPr/>
        </p:nvSpPr>
        <p:spPr>
          <a:xfrm>
            <a:off x="1640205" y="2651549"/>
            <a:ext cx="151253" cy="157427"/>
          </a:xfrm>
          <a:custGeom>
            <a:avLst/>
            <a:gdLst/>
            <a:ahLst/>
            <a:cxnLst/>
            <a:rect l="l" t="t" r="r" b="b"/>
            <a:pathLst>
              <a:path w="155575" h="161925">
                <a:moveTo>
                  <a:pt x="74676" y="0"/>
                </a:moveTo>
                <a:lnTo>
                  <a:pt x="0" y="161544"/>
                </a:lnTo>
                <a:lnTo>
                  <a:pt x="155448" y="161544"/>
                </a:lnTo>
                <a:lnTo>
                  <a:pt x="74676" y="0"/>
                </a:lnTo>
                <a:close/>
              </a:path>
            </a:pathLst>
          </a:custGeom>
          <a:solidFill>
            <a:srgbClr val="000000"/>
          </a:solidFill>
        </p:spPr>
        <p:txBody>
          <a:bodyPr wrap="square" lIns="0" tIns="0" rIns="0" bIns="0" rtlCol="0"/>
          <a:lstStyle/>
          <a:p>
            <a:endParaRPr sz="1750"/>
          </a:p>
        </p:txBody>
      </p:sp>
      <p:sp>
        <p:nvSpPr>
          <p:cNvPr id="83" name="object 83"/>
          <p:cNvSpPr/>
          <p:nvPr/>
        </p:nvSpPr>
        <p:spPr>
          <a:xfrm>
            <a:off x="1680210" y="3099012"/>
            <a:ext cx="1116189" cy="0"/>
          </a:xfrm>
          <a:custGeom>
            <a:avLst/>
            <a:gdLst/>
            <a:ahLst/>
            <a:cxnLst/>
            <a:rect l="l" t="t" r="r" b="b"/>
            <a:pathLst>
              <a:path w="1148080">
                <a:moveTo>
                  <a:pt x="0" y="0"/>
                </a:moveTo>
                <a:lnTo>
                  <a:pt x="1147572" y="0"/>
                </a:lnTo>
              </a:path>
            </a:pathLst>
          </a:custGeom>
          <a:ln w="45720">
            <a:solidFill>
              <a:srgbClr val="000000"/>
            </a:solidFill>
          </a:ln>
        </p:spPr>
        <p:txBody>
          <a:bodyPr wrap="square" lIns="0" tIns="0" rIns="0" bIns="0" rtlCol="0"/>
          <a:lstStyle/>
          <a:p>
            <a:endParaRPr sz="1750"/>
          </a:p>
        </p:txBody>
      </p:sp>
      <p:sp>
        <p:nvSpPr>
          <p:cNvPr id="84" name="object 84"/>
          <p:cNvSpPr/>
          <p:nvPr/>
        </p:nvSpPr>
        <p:spPr>
          <a:xfrm>
            <a:off x="1690581" y="2770082"/>
            <a:ext cx="44450" cy="350044"/>
          </a:xfrm>
          <a:custGeom>
            <a:avLst/>
            <a:gdLst/>
            <a:ahLst/>
            <a:cxnLst/>
            <a:rect l="l" t="t" r="r" b="b"/>
            <a:pathLst>
              <a:path w="45719" h="360044">
                <a:moveTo>
                  <a:pt x="22859" y="0"/>
                </a:moveTo>
                <a:lnTo>
                  <a:pt x="13715" y="1523"/>
                </a:lnTo>
                <a:lnTo>
                  <a:pt x="6095" y="6095"/>
                </a:lnTo>
                <a:lnTo>
                  <a:pt x="1523" y="13715"/>
                </a:lnTo>
                <a:lnTo>
                  <a:pt x="0" y="22859"/>
                </a:lnTo>
                <a:lnTo>
                  <a:pt x="0" y="338327"/>
                </a:lnTo>
                <a:lnTo>
                  <a:pt x="1523" y="345947"/>
                </a:lnTo>
                <a:lnTo>
                  <a:pt x="6095" y="353567"/>
                </a:lnTo>
                <a:lnTo>
                  <a:pt x="13715" y="358139"/>
                </a:lnTo>
                <a:lnTo>
                  <a:pt x="22859" y="359663"/>
                </a:lnTo>
                <a:lnTo>
                  <a:pt x="30479" y="358139"/>
                </a:lnTo>
                <a:lnTo>
                  <a:pt x="38099" y="353567"/>
                </a:lnTo>
                <a:lnTo>
                  <a:pt x="42671" y="345947"/>
                </a:lnTo>
                <a:lnTo>
                  <a:pt x="45719" y="338327"/>
                </a:lnTo>
                <a:lnTo>
                  <a:pt x="45719" y="22859"/>
                </a:lnTo>
                <a:lnTo>
                  <a:pt x="42671" y="13715"/>
                </a:lnTo>
                <a:lnTo>
                  <a:pt x="38099" y="6095"/>
                </a:lnTo>
                <a:lnTo>
                  <a:pt x="30479" y="1523"/>
                </a:lnTo>
                <a:lnTo>
                  <a:pt x="22859" y="0"/>
                </a:lnTo>
                <a:close/>
              </a:path>
            </a:pathLst>
          </a:custGeom>
          <a:solidFill>
            <a:srgbClr val="000000"/>
          </a:solidFill>
        </p:spPr>
        <p:txBody>
          <a:bodyPr wrap="square" lIns="0" tIns="0" rIns="0" bIns="0" rtlCol="0"/>
          <a:lstStyle/>
          <a:p>
            <a:endParaRPr sz="1750"/>
          </a:p>
        </p:txBody>
      </p:sp>
      <p:sp>
        <p:nvSpPr>
          <p:cNvPr id="85" name="object 85"/>
          <p:cNvSpPr/>
          <p:nvPr/>
        </p:nvSpPr>
        <p:spPr>
          <a:xfrm>
            <a:off x="1640205" y="2651549"/>
            <a:ext cx="151253" cy="157427"/>
          </a:xfrm>
          <a:custGeom>
            <a:avLst/>
            <a:gdLst/>
            <a:ahLst/>
            <a:cxnLst/>
            <a:rect l="l" t="t" r="r" b="b"/>
            <a:pathLst>
              <a:path w="155575" h="161925">
                <a:moveTo>
                  <a:pt x="74676" y="0"/>
                </a:moveTo>
                <a:lnTo>
                  <a:pt x="0" y="161544"/>
                </a:lnTo>
                <a:lnTo>
                  <a:pt x="155448" y="161544"/>
                </a:lnTo>
                <a:lnTo>
                  <a:pt x="74676" y="0"/>
                </a:lnTo>
                <a:close/>
              </a:path>
            </a:pathLst>
          </a:custGeom>
          <a:solidFill>
            <a:srgbClr val="000000"/>
          </a:solidFill>
        </p:spPr>
        <p:txBody>
          <a:bodyPr wrap="square" lIns="0" tIns="0" rIns="0" bIns="0" rtlCol="0"/>
          <a:lstStyle/>
          <a:p>
            <a:endParaRPr sz="1750"/>
          </a:p>
        </p:txBody>
      </p:sp>
      <p:sp>
        <p:nvSpPr>
          <p:cNvPr id="86" name="object 86"/>
          <p:cNvSpPr/>
          <p:nvPr/>
        </p:nvSpPr>
        <p:spPr>
          <a:xfrm>
            <a:off x="1680210" y="3099012"/>
            <a:ext cx="1116189" cy="0"/>
          </a:xfrm>
          <a:custGeom>
            <a:avLst/>
            <a:gdLst/>
            <a:ahLst/>
            <a:cxnLst/>
            <a:rect l="l" t="t" r="r" b="b"/>
            <a:pathLst>
              <a:path w="1148080">
                <a:moveTo>
                  <a:pt x="0" y="0"/>
                </a:moveTo>
                <a:lnTo>
                  <a:pt x="1147572" y="0"/>
                </a:lnTo>
              </a:path>
            </a:pathLst>
          </a:custGeom>
          <a:ln w="45720">
            <a:solidFill>
              <a:srgbClr val="000000"/>
            </a:solidFill>
          </a:ln>
        </p:spPr>
        <p:txBody>
          <a:bodyPr wrap="square" lIns="0" tIns="0" rIns="0" bIns="0" rtlCol="0"/>
          <a:lstStyle/>
          <a:p>
            <a:endParaRPr sz="1750"/>
          </a:p>
        </p:txBody>
      </p:sp>
      <p:sp>
        <p:nvSpPr>
          <p:cNvPr id="87" name="object 87"/>
          <p:cNvSpPr txBox="1"/>
          <p:nvPr/>
        </p:nvSpPr>
        <p:spPr>
          <a:xfrm>
            <a:off x="1098903" y="2911828"/>
            <a:ext cx="5358694" cy="6074612"/>
          </a:xfrm>
          <a:prstGeom prst="rect">
            <a:avLst/>
          </a:prstGeom>
        </p:spPr>
        <p:txBody>
          <a:bodyPr vert="horz" wrap="square" lIns="0" tIns="0" rIns="0" bIns="0" rtlCol="0">
            <a:spAutoFit/>
          </a:bodyPr>
          <a:lstStyle/>
          <a:p>
            <a:pPr marL="1788454" marR="2531740" indent="-8643" algn="ctr">
              <a:lnSpc>
                <a:spcPts val="1682"/>
              </a:lnSpc>
            </a:pPr>
            <a:r>
              <a:rPr sz="1410" b="1" spc="-5" dirty="0">
                <a:solidFill>
                  <a:srgbClr val="FFFF00"/>
                </a:solidFill>
                <a:latin typeface="Tahoma"/>
                <a:cs typeface="Tahoma"/>
              </a:rPr>
              <a:t>Solution  I</a:t>
            </a:r>
            <a:r>
              <a:rPr sz="1410" b="1" spc="-49" dirty="0">
                <a:solidFill>
                  <a:srgbClr val="FFFF00"/>
                </a:solidFill>
                <a:latin typeface="Tahoma"/>
                <a:cs typeface="Tahoma"/>
              </a:rPr>
              <a:t>n</a:t>
            </a:r>
            <a:r>
              <a:rPr sz="1410" b="1" dirty="0">
                <a:solidFill>
                  <a:srgbClr val="FFFF00"/>
                </a:solidFill>
                <a:latin typeface="Tahoma"/>
                <a:cs typeface="Tahoma"/>
              </a:rPr>
              <a:t>teg</a:t>
            </a:r>
            <a:r>
              <a:rPr sz="1410" b="1" spc="-39" dirty="0">
                <a:solidFill>
                  <a:srgbClr val="FFFF00"/>
                </a:solidFill>
                <a:latin typeface="Tahoma"/>
                <a:cs typeface="Tahoma"/>
              </a:rPr>
              <a:t>r</a:t>
            </a:r>
            <a:r>
              <a:rPr sz="1410" b="1" spc="39" dirty="0">
                <a:solidFill>
                  <a:srgbClr val="FFFF00"/>
                </a:solidFill>
                <a:latin typeface="Tahoma"/>
                <a:cs typeface="Tahoma"/>
              </a:rPr>
              <a:t>a</a:t>
            </a:r>
            <a:r>
              <a:rPr sz="1410" b="1" dirty="0">
                <a:solidFill>
                  <a:srgbClr val="FFFF00"/>
                </a:solidFill>
                <a:latin typeface="Tahoma"/>
                <a:cs typeface="Tahoma"/>
              </a:rPr>
              <a:t>tion</a:t>
            </a:r>
            <a:endParaRPr sz="1410">
              <a:latin typeface="Tahoma"/>
              <a:cs typeface="Tahoma"/>
            </a:endParaRPr>
          </a:p>
          <a:p>
            <a:pPr>
              <a:lnSpc>
                <a:spcPct val="100000"/>
              </a:lnSpc>
            </a:pPr>
            <a:endParaRPr sz="1604">
              <a:latin typeface="Times New Roman"/>
              <a:cs typeface="Times New Roman"/>
            </a:endParaRPr>
          </a:p>
          <a:p>
            <a:pPr marL="12347" algn="just"/>
            <a:r>
              <a:rPr sz="1167" spc="-5" dirty="0">
                <a:latin typeface="Times New Roman"/>
                <a:cs typeface="Times New Roman"/>
              </a:rPr>
              <a:t>Figure </a:t>
            </a:r>
            <a:r>
              <a:rPr sz="1167" dirty="0">
                <a:latin typeface="Times New Roman"/>
                <a:cs typeface="Times New Roman"/>
              </a:rPr>
              <a:t>3: </a:t>
            </a:r>
            <a:r>
              <a:rPr sz="1167" spc="-5" dirty="0">
                <a:latin typeface="Times New Roman"/>
                <a:cs typeface="Times New Roman"/>
              </a:rPr>
              <a:t>Software Development</a:t>
            </a:r>
            <a:r>
              <a:rPr sz="1167" spc="-68" dirty="0">
                <a:latin typeface="Times New Roman"/>
                <a:cs typeface="Times New Roman"/>
              </a:rPr>
              <a:t> </a:t>
            </a:r>
            <a:r>
              <a:rPr sz="1167" dirty="0">
                <a:latin typeface="Times New Roman"/>
                <a:cs typeface="Times New Roman"/>
              </a:rPr>
              <a:t>Loop</a:t>
            </a:r>
            <a:endParaRPr sz="1167">
              <a:latin typeface="Times New Roman"/>
              <a:cs typeface="Times New Roman"/>
            </a:endParaRPr>
          </a:p>
          <a:p>
            <a:pPr>
              <a:lnSpc>
                <a:spcPct val="100000"/>
              </a:lnSpc>
            </a:pPr>
            <a:endParaRPr sz="1118">
              <a:latin typeface="Times New Roman"/>
              <a:cs typeface="Times New Roman"/>
            </a:endParaRPr>
          </a:p>
          <a:p>
            <a:pPr marL="12347" algn="just">
              <a:lnSpc>
                <a:spcPts val="1593"/>
              </a:lnSpc>
            </a:pPr>
            <a:r>
              <a:rPr sz="1361" b="1" spc="-5" dirty="0">
                <a:latin typeface="Times New Roman"/>
                <a:cs typeface="Times New Roman"/>
              </a:rPr>
              <a:t>Software</a:t>
            </a:r>
            <a:r>
              <a:rPr sz="1361" b="1" spc="-73" dirty="0">
                <a:latin typeface="Times New Roman"/>
                <a:cs typeface="Times New Roman"/>
              </a:rPr>
              <a:t> </a:t>
            </a:r>
            <a:r>
              <a:rPr sz="1361" b="1" spc="-5" dirty="0">
                <a:latin typeface="Times New Roman"/>
                <a:cs typeface="Times New Roman"/>
              </a:rPr>
              <a:t>Construction</a:t>
            </a:r>
            <a:endParaRPr sz="1361">
              <a:latin typeface="Times New Roman"/>
              <a:cs typeface="Times New Roman"/>
            </a:endParaRPr>
          </a:p>
          <a:p>
            <a:pPr marL="12347" marR="6791" algn="just">
              <a:lnSpc>
                <a:spcPts val="1342"/>
              </a:lnSpc>
              <a:spcBef>
                <a:spcPts val="53"/>
              </a:spcBef>
            </a:pPr>
            <a:r>
              <a:rPr sz="1167" spc="-5" dirty="0">
                <a:latin typeface="Times New Roman"/>
                <a:cs typeface="Times New Roman"/>
              </a:rPr>
              <a:t>Here </a:t>
            </a:r>
            <a:r>
              <a:rPr sz="1167" dirty="0">
                <a:latin typeface="Times New Roman"/>
                <a:cs typeface="Times New Roman"/>
              </a:rPr>
              <a:t>once again look at the construction activities of the </a:t>
            </a:r>
            <a:r>
              <a:rPr sz="1167" spc="-5" dirty="0">
                <a:latin typeface="Times New Roman"/>
                <a:cs typeface="Times New Roman"/>
              </a:rPr>
              <a:t>software </a:t>
            </a:r>
            <a:r>
              <a:rPr sz="1167" dirty="0">
                <a:latin typeface="Times New Roman"/>
                <a:cs typeface="Times New Roman"/>
              </a:rPr>
              <a:t>from a different  perspective. This </a:t>
            </a:r>
            <a:r>
              <a:rPr sz="1167" spc="-5" dirty="0">
                <a:latin typeface="Times New Roman"/>
                <a:cs typeface="Times New Roman"/>
              </a:rPr>
              <a:t>section </a:t>
            </a:r>
            <a:r>
              <a:rPr sz="1167" dirty="0">
                <a:latin typeface="Times New Roman"/>
                <a:cs typeface="Times New Roman"/>
              </a:rPr>
              <a:t>provides </a:t>
            </a:r>
            <a:r>
              <a:rPr sz="1167" spc="-5" dirty="0">
                <a:latin typeface="Times New Roman"/>
                <a:cs typeface="Times New Roman"/>
              </a:rPr>
              <a:t>with </a:t>
            </a:r>
            <a:r>
              <a:rPr sz="1167" dirty="0">
                <a:latin typeface="Times New Roman"/>
                <a:cs typeface="Times New Roman"/>
              </a:rPr>
              <a:t>a </a:t>
            </a:r>
            <a:r>
              <a:rPr sz="1167" spc="-5" dirty="0">
                <a:latin typeface="Times New Roman"/>
                <a:cs typeface="Times New Roman"/>
              </a:rPr>
              <a:t>sequence </a:t>
            </a:r>
            <a:r>
              <a:rPr sz="1167" dirty="0">
                <a:latin typeface="Times New Roman"/>
                <a:cs typeface="Times New Roman"/>
              </a:rPr>
              <a:t>of questions that have to answer in  different </a:t>
            </a:r>
            <a:r>
              <a:rPr sz="1167" spc="-5" dirty="0">
                <a:latin typeface="Times New Roman"/>
                <a:cs typeface="Times New Roman"/>
              </a:rPr>
              <a:t>stages </a:t>
            </a:r>
            <a:r>
              <a:rPr sz="1167" dirty="0">
                <a:latin typeface="Times New Roman"/>
                <a:cs typeface="Times New Roman"/>
              </a:rPr>
              <a:t>of </a:t>
            </a:r>
            <a:r>
              <a:rPr sz="1167" spc="-5" dirty="0">
                <a:latin typeface="Times New Roman"/>
                <a:cs typeface="Times New Roman"/>
              </a:rPr>
              <a:t>software</a:t>
            </a:r>
            <a:r>
              <a:rPr sz="1167" spc="-83" dirty="0">
                <a:latin typeface="Times New Roman"/>
                <a:cs typeface="Times New Roman"/>
              </a:rPr>
              <a:t> </a:t>
            </a:r>
            <a:r>
              <a:rPr sz="1167" dirty="0">
                <a:latin typeface="Times New Roman"/>
                <a:cs typeface="Times New Roman"/>
              </a:rPr>
              <a:t>development.</a:t>
            </a:r>
            <a:endParaRPr sz="1167">
              <a:latin typeface="Times New Roman"/>
              <a:cs typeface="Times New Roman"/>
            </a:endParaRPr>
          </a:p>
          <a:p>
            <a:pPr>
              <a:spcBef>
                <a:spcPts val="15"/>
              </a:spcBef>
            </a:pPr>
            <a:endParaRPr sz="1069">
              <a:latin typeface="Times New Roman"/>
              <a:cs typeface="Times New Roman"/>
            </a:endParaRPr>
          </a:p>
          <a:p>
            <a:pPr marL="234592" indent="-222245" algn="just">
              <a:lnSpc>
                <a:spcPts val="1371"/>
              </a:lnSpc>
              <a:spcBef>
                <a:spcPts val="5"/>
              </a:spcBef>
              <a:buAutoNum type="arabicPeriod"/>
              <a:tabLst>
                <a:tab pos="234592" algn="l"/>
              </a:tabLst>
            </a:pPr>
            <a:r>
              <a:rPr sz="1167" dirty="0">
                <a:latin typeface="Times New Roman"/>
                <a:cs typeface="Times New Roman"/>
              </a:rPr>
              <a:t>What is the problem to be</a:t>
            </a:r>
            <a:r>
              <a:rPr sz="1167" spc="-117" dirty="0">
                <a:latin typeface="Times New Roman"/>
                <a:cs typeface="Times New Roman"/>
              </a:rPr>
              <a:t> </a:t>
            </a:r>
            <a:r>
              <a:rPr sz="1167" spc="-5" dirty="0">
                <a:latin typeface="Times New Roman"/>
                <a:cs typeface="Times New Roman"/>
              </a:rPr>
              <a:t>solved?</a:t>
            </a:r>
            <a:endParaRPr sz="1167">
              <a:latin typeface="Times New Roman"/>
              <a:cs typeface="Times New Roman"/>
            </a:endParaRPr>
          </a:p>
          <a:p>
            <a:pPr marL="234592" indent="-222245" algn="just">
              <a:lnSpc>
                <a:spcPts val="1342"/>
              </a:lnSpc>
              <a:buAutoNum type="arabicPeriod"/>
              <a:tabLst>
                <a:tab pos="234592" algn="l"/>
              </a:tabLst>
            </a:pPr>
            <a:r>
              <a:rPr sz="1167" dirty="0">
                <a:latin typeface="Times New Roman"/>
                <a:cs typeface="Times New Roman"/>
              </a:rPr>
              <a:t>What are the characteristics of the entity that is used to </a:t>
            </a:r>
            <a:r>
              <a:rPr sz="1167" spc="-5" dirty="0">
                <a:latin typeface="Times New Roman"/>
                <a:cs typeface="Times New Roman"/>
              </a:rPr>
              <a:t>solve </a:t>
            </a:r>
            <a:r>
              <a:rPr sz="1167" dirty="0">
                <a:latin typeface="Times New Roman"/>
                <a:cs typeface="Times New Roman"/>
              </a:rPr>
              <a:t>the</a:t>
            </a:r>
            <a:r>
              <a:rPr sz="1167" spc="-136" dirty="0">
                <a:latin typeface="Times New Roman"/>
                <a:cs typeface="Times New Roman"/>
              </a:rPr>
              <a:t> </a:t>
            </a:r>
            <a:r>
              <a:rPr sz="1167" dirty="0">
                <a:latin typeface="Times New Roman"/>
                <a:cs typeface="Times New Roman"/>
              </a:rPr>
              <a:t>problem?</a:t>
            </a:r>
            <a:endParaRPr sz="1167">
              <a:latin typeface="Times New Roman"/>
              <a:cs typeface="Times New Roman"/>
            </a:endParaRPr>
          </a:p>
          <a:p>
            <a:pPr marL="234592" indent="-222245" algn="just">
              <a:lnSpc>
                <a:spcPts val="1342"/>
              </a:lnSpc>
              <a:buAutoNum type="arabicPeriod"/>
              <a:tabLst>
                <a:tab pos="234592" algn="l"/>
              </a:tabLst>
            </a:pPr>
            <a:r>
              <a:rPr sz="1167" spc="-5" dirty="0">
                <a:latin typeface="Times New Roman"/>
                <a:cs typeface="Times New Roman"/>
              </a:rPr>
              <a:t>How will </a:t>
            </a:r>
            <a:r>
              <a:rPr sz="1167" dirty="0">
                <a:latin typeface="Times New Roman"/>
                <a:cs typeface="Times New Roman"/>
              </a:rPr>
              <a:t>the entity be</a:t>
            </a:r>
            <a:r>
              <a:rPr sz="1167" spc="-87" dirty="0">
                <a:latin typeface="Times New Roman"/>
                <a:cs typeface="Times New Roman"/>
              </a:rPr>
              <a:t> </a:t>
            </a:r>
            <a:r>
              <a:rPr sz="1167" dirty="0">
                <a:latin typeface="Times New Roman"/>
                <a:cs typeface="Times New Roman"/>
              </a:rPr>
              <a:t>realized?</a:t>
            </a:r>
            <a:endParaRPr sz="1167">
              <a:latin typeface="Times New Roman"/>
              <a:cs typeface="Times New Roman"/>
            </a:endParaRPr>
          </a:p>
          <a:p>
            <a:pPr marL="234592" indent="-222245" algn="just">
              <a:lnSpc>
                <a:spcPts val="1342"/>
              </a:lnSpc>
              <a:buAutoNum type="arabicPeriod"/>
              <a:tabLst>
                <a:tab pos="234592" algn="l"/>
              </a:tabLst>
            </a:pPr>
            <a:r>
              <a:rPr sz="1167" spc="-5" dirty="0">
                <a:latin typeface="Times New Roman"/>
                <a:cs typeface="Times New Roman"/>
              </a:rPr>
              <a:t>How will </a:t>
            </a:r>
            <a:r>
              <a:rPr sz="1167" dirty="0">
                <a:latin typeface="Times New Roman"/>
                <a:cs typeface="Times New Roman"/>
              </a:rPr>
              <a:t>the entity be</a:t>
            </a:r>
            <a:r>
              <a:rPr sz="1167" spc="-87" dirty="0">
                <a:latin typeface="Times New Roman"/>
                <a:cs typeface="Times New Roman"/>
              </a:rPr>
              <a:t> </a:t>
            </a:r>
            <a:r>
              <a:rPr sz="1167" dirty="0">
                <a:latin typeface="Times New Roman"/>
                <a:cs typeface="Times New Roman"/>
              </a:rPr>
              <a:t>constructed?</a:t>
            </a:r>
            <a:endParaRPr sz="1167">
              <a:latin typeface="Times New Roman"/>
              <a:cs typeface="Times New Roman"/>
            </a:endParaRPr>
          </a:p>
          <a:p>
            <a:pPr marL="234592" marR="6173" indent="-222245">
              <a:lnSpc>
                <a:spcPts val="1342"/>
              </a:lnSpc>
              <a:spcBef>
                <a:spcPts val="63"/>
              </a:spcBef>
              <a:buAutoNum type="arabicPeriod"/>
              <a:tabLst>
                <a:tab pos="234592" algn="l"/>
              </a:tabLst>
            </a:pPr>
            <a:r>
              <a:rPr sz="1167" dirty="0">
                <a:latin typeface="Times New Roman"/>
                <a:cs typeface="Times New Roman"/>
              </a:rPr>
              <a:t>What approach </a:t>
            </a:r>
            <a:r>
              <a:rPr sz="1167" spc="-5" dirty="0">
                <a:latin typeface="Times New Roman"/>
                <a:cs typeface="Times New Roman"/>
              </a:rPr>
              <a:t>will </a:t>
            </a:r>
            <a:r>
              <a:rPr sz="1167" dirty="0">
                <a:latin typeface="Times New Roman"/>
                <a:cs typeface="Times New Roman"/>
              </a:rPr>
              <a:t>be used to uncover errors that </a:t>
            </a:r>
            <a:r>
              <a:rPr sz="1167" spc="-5" dirty="0">
                <a:latin typeface="Times New Roman"/>
                <a:cs typeface="Times New Roman"/>
              </a:rPr>
              <a:t>were </a:t>
            </a:r>
            <a:r>
              <a:rPr sz="1167" dirty="0">
                <a:latin typeface="Times New Roman"/>
                <a:cs typeface="Times New Roman"/>
              </a:rPr>
              <a:t>made in the design and  construction of the</a:t>
            </a:r>
            <a:r>
              <a:rPr sz="1167" spc="-107" dirty="0">
                <a:latin typeface="Times New Roman"/>
                <a:cs typeface="Times New Roman"/>
              </a:rPr>
              <a:t> </a:t>
            </a:r>
            <a:r>
              <a:rPr sz="1167" dirty="0">
                <a:latin typeface="Times New Roman"/>
                <a:cs typeface="Times New Roman"/>
              </a:rPr>
              <a:t>entity?</a:t>
            </a:r>
            <a:endParaRPr sz="1167">
              <a:latin typeface="Times New Roman"/>
              <a:cs typeface="Times New Roman"/>
            </a:endParaRPr>
          </a:p>
          <a:p>
            <a:pPr marL="234592" marR="7408" indent="-222245">
              <a:lnSpc>
                <a:spcPts val="1342"/>
              </a:lnSpc>
              <a:buAutoNum type="arabicPeriod"/>
              <a:tabLst>
                <a:tab pos="234592" algn="l"/>
              </a:tabLst>
            </a:pPr>
            <a:r>
              <a:rPr sz="1167" spc="-5" dirty="0">
                <a:latin typeface="Times New Roman"/>
                <a:cs typeface="Times New Roman"/>
              </a:rPr>
              <a:t>How will </a:t>
            </a:r>
            <a:r>
              <a:rPr sz="1167" dirty="0">
                <a:latin typeface="Times New Roman"/>
                <a:cs typeface="Times New Roman"/>
              </a:rPr>
              <a:t>the entity be </a:t>
            </a:r>
            <a:r>
              <a:rPr sz="1167" spc="-5" dirty="0">
                <a:latin typeface="Times New Roman"/>
                <a:cs typeface="Times New Roman"/>
              </a:rPr>
              <a:t>supported </a:t>
            </a:r>
            <a:r>
              <a:rPr sz="1167" dirty="0">
                <a:latin typeface="Times New Roman"/>
                <a:cs typeface="Times New Roman"/>
              </a:rPr>
              <a:t>over the long term, </a:t>
            </a:r>
            <a:r>
              <a:rPr sz="1167" spc="-5" dirty="0">
                <a:latin typeface="Times New Roman"/>
                <a:cs typeface="Times New Roman"/>
              </a:rPr>
              <a:t>when </a:t>
            </a:r>
            <a:r>
              <a:rPr sz="1167" dirty="0">
                <a:latin typeface="Times New Roman"/>
                <a:cs typeface="Times New Roman"/>
              </a:rPr>
              <a:t>users of the entity request  corrections, adaptations, and</a:t>
            </a:r>
            <a:r>
              <a:rPr sz="1167" spc="-111" dirty="0">
                <a:latin typeface="Times New Roman"/>
                <a:cs typeface="Times New Roman"/>
              </a:rPr>
              <a:t> </a:t>
            </a:r>
            <a:r>
              <a:rPr sz="1167" dirty="0">
                <a:latin typeface="Times New Roman"/>
                <a:cs typeface="Times New Roman"/>
              </a:rPr>
              <a:t>enhancements?</a:t>
            </a:r>
            <a:endParaRPr sz="1167">
              <a:latin typeface="Times New Roman"/>
              <a:cs typeface="Times New Roman"/>
            </a:endParaRPr>
          </a:p>
          <a:p>
            <a:pPr>
              <a:spcBef>
                <a:spcPts val="29"/>
              </a:spcBef>
            </a:pPr>
            <a:endParaRPr sz="1264">
              <a:latin typeface="Times New Roman"/>
              <a:cs typeface="Times New Roman"/>
            </a:endParaRPr>
          </a:p>
          <a:p>
            <a:pPr marL="12347" algn="just">
              <a:lnSpc>
                <a:spcPts val="1590"/>
              </a:lnSpc>
            </a:pPr>
            <a:r>
              <a:rPr sz="1361" b="1" dirty="0">
                <a:latin typeface="Times New Roman"/>
                <a:cs typeface="Times New Roman"/>
              </a:rPr>
              <a:t>2.4 </a:t>
            </a:r>
            <a:r>
              <a:rPr sz="1361" b="1" spc="-5" dirty="0">
                <a:latin typeface="Times New Roman"/>
                <a:cs typeface="Times New Roman"/>
              </a:rPr>
              <a:t>Software Engineering</a:t>
            </a:r>
            <a:r>
              <a:rPr sz="1361" b="1" spc="-29" dirty="0">
                <a:latin typeface="Times New Roman"/>
                <a:cs typeface="Times New Roman"/>
              </a:rPr>
              <a:t> </a:t>
            </a:r>
            <a:r>
              <a:rPr sz="1361" b="1" dirty="0">
                <a:latin typeface="Times New Roman"/>
                <a:cs typeface="Times New Roman"/>
              </a:rPr>
              <a:t>Phases</a:t>
            </a:r>
            <a:endParaRPr sz="1361">
              <a:latin typeface="Times New Roman"/>
              <a:cs typeface="Times New Roman"/>
            </a:endParaRPr>
          </a:p>
          <a:p>
            <a:pPr marL="12347" algn="just">
              <a:lnSpc>
                <a:spcPts val="1356"/>
              </a:lnSpc>
            </a:pPr>
            <a:r>
              <a:rPr sz="1167" dirty="0">
                <a:latin typeface="Times New Roman"/>
                <a:cs typeface="Times New Roman"/>
              </a:rPr>
              <a:t>There are four basic phases of </a:t>
            </a:r>
            <a:r>
              <a:rPr sz="1167" spc="-5" dirty="0">
                <a:latin typeface="Times New Roman"/>
                <a:cs typeface="Times New Roman"/>
              </a:rPr>
              <a:t>software </a:t>
            </a:r>
            <a:r>
              <a:rPr sz="1167" dirty="0">
                <a:latin typeface="Times New Roman"/>
                <a:cs typeface="Times New Roman"/>
              </a:rPr>
              <a:t>development that are </a:t>
            </a:r>
            <a:r>
              <a:rPr sz="1167" spc="-5" dirty="0">
                <a:latin typeface="Times New Roman"/>
                <a:cs typeface="Times New Roman"/>
              </a:rPr>
              <a:t>shown </a:t>
            </a:r>
            <a:r>
              <a:rPr sz="1167" dirty="0">
                <a:latin typeface="Times New Roman"/>
                <a:cs typeface="Times New Roman"/>
              </a:rPr>
              <a:t>in </a:t>
            </a:r>
            <a:r>
              <a:rPr sz="1167" spc="-5" dirty="0">
                <a:latin typeface="Times New Roman"/>
                <a:cs typeface="Times New Roman"/>
              </a:rPr>
              <a:t>Figure</a:t>
            </a:r>
            <a:r>
              <a:rPr sz="1167" spc="-97" dirty="0">
                <a:latin typeface="Times New Roman"/>
                <a:cs typeface="Times New Roman"/>
              </a:rPr>
              <a:t> </a:t>
            </a:r>
            <a:r>
              <a:rPr sz="1167" dirty="0">
                <a:latin typeface="Times New Roman"/>
                <a:cs typeface="Times New Roman"/>
              </a:rPr>
              <a:t>4.</a:t>
            </a:r>
            <a:endParaRPr sz="1167">
              <a:latin typeface="Times New Roman"/>
              <a:cs typeface="Times New Roman"/>
            </a:endParaRPr>
          </a:p>
          <a:p>
            <a:pPr>
              <a:spcBef>
                <a:spcPts val="34"/>
              </a:spcBef>
            </a:pPr>
            <a:endParaRPr sz="1167">
              <a:latin typeface="Times New Roman"/>
              <a:cs typeface="Times New Roman"/>
            </a:endParaRPr>
          </a:p>
          <a:p>
            <a:pPr marL="12347" marR="5556">
              <a:lnSpc>
                <a:spcPts val="1342"/>
              </a:lnSpc>
            </a:pPr>
            <a:r>
              <a:rPr sz="1167" b="1" i="1" dirty="0">
                <a:latin typeface="Times New Roman"/>
                <a:cs typeface="Times New Roman"/>
              </a:rPr>
              <a:t>Vision: </a:t>
            </a:r>
            <a:r>
              <a:rPr sz="1167" spc="-5" dirty="0">
                <a:latin typeface="Times New Roman"/>
                <a:cs typeface="Times New Roman"/>
              </a:rPr>
              <a:t>Here we </a:t>
            </a:r>
            <a:r>
              <a:rPr sz="1167" dirty="0">
                <a:latin typeface="Times New Roman"/>
                <a:cs typeface="Times New Roman"/>
              </a:rPr>
              <a:t>determine </a:t>
            </a:r>
            <a:r>
              <a:rPr sz="1167" spc="-5" dirty="0">
                <a:latin typeface="Times New Roman"/>
                <a:cs typeface="Times New Roman"/>
              </a:rPr>
              <a:t>why </a:t>
            </a:r>
            <a:r>
              <a:rPr sz="1167" dirty="0">
                <a:latin typeface="Times New Roman"/>
                <a:cs typeface="Times New Roman"/>
              </a:rPr>
              <a:t>are </a:t>
            </a:r>
            <a:r>
              <a:rPr sz="1167" spc="-5" dirty="0">
                <a:latin typeface="Times New Roman"/>
                <a:cs typeface="Times New Roman"/>
              </a:rPr>
              <a:t>we </a:t>
            </a:r>
            <a:r>
              <a:rPr sz="1167" dirty="0">
                <a:latin typeface="Times New Roman"/>
                <a:cs typeface="Times New Roman"/>
              </a:rPr>
              <a:t>doing this thing and </a:t>
            </a:r>
            <a:r>
              <a:rPr sz="1167" spc="-5" dirty="0">
                <a:latin typeface="Times New Roman"/>
                <a:cs typeface="Times New Roman"/>
              </a:rPr>
              <a:t>what </a:t>
            </a:r>
            <a:r>
              <a:rPr sz="1167" dirty="0">
                <a:latin typeface="Times New Roman"/>
                <a:cs typeface="Times New Roman"/>
              </a:rPr>
              <a:t>are our business  objectives that </a:t>
            </a:r>
            <a:r>
              <a:rPr sz="1167" spc="-5" dirty="0">
                <a:latin typeface="Times New Roman"/>
                <a:cs typeface="Times New Roman"/>
              </a:rPr>
              <a:t>we want </a:t>
            </a:r>
            <a:r>
              <a:rPr sz="1167" dirty="0">
                <a:latin typeface="Times New Roman"/>
                <a:cs typeface="Times New Roman"/>
              </a:rPr>
              <a:t>to</a:t>
            </a:r>
            <a:r>
              <a:rPr sz="1167" spc="-87" dirty="0">
                <a:latin typeface="Times New Roman"/>
                <a:cs typeface="Times New Roman"/>
              </a:rPr>
              <a:t> </a:t>
            </a:r>
            <a:r>
              <a:rPr sz="1167" dirty="0">
                <a:latin typeface="Times New Roman"/>
                <a:cs typeface="Times New Roman"/>
              </a:rPr>
              <a:t>achieve.</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pPr>
            <a:r>
              <a:rPr sz="1167" b="1" i="1" spc="-5" dirty="0">
                <a:latin typeface="Times New Roman"/>
                <a:cs typeface="Times New Roman"/>
              </a:rPr>
              <a:t>Definition: </a:t>
            </a:r>
            <a:r>
              <a:rPr sz="1167" spc="-5" dirty="0">
                <a:latin typeface="Times New Roman"/>
                <a:cs typeface="Times New Roman"/>
              </a:rPr>
              <a:t>Here we </a:t>
            </a:r>
            <a:r>
              <a:rPr sz="1167" dirty="0">
                <a:latin typeface="Times New Roman"/>
                <a:cs typeface="Times New Roman"/>
              </a:rPr>
              <a:t>actually realize or automate </a:t>
            </a:r>
            <a:r>
              <a:rPr sz="1167" spc="10" dirty="0">
                <a:latin typeface="Times New Roman"/>
                <a:cs typeface="Times New Roman"/>
              </a:rPr>
              <a:t>the </a:t>
            </a:r>
            <a:r>
              <a:rPr sz="1167" dirty="0">
                <a:latin typeface="Times New Roman"/>
                <a:cs typeface="Times New Roman"/>
              </a:rPr>
              <a:t>vision developed in first phase. </a:t>
            </a:r>
            <a:r>
              <a:rPr sz="1167" spc="-5" dirty="0">
                <a:latin typeface="Times New Roman"/>
                <a:cs typeface="Times New Roman"/>
              </a:rPr>
              <a:t>Here  we </a:t>
            </a:r>
            <a:r>
              <a:rPr sz="1167" dirty="0">
                <a:latin typeface="Times New Roman"/>
                <a:cs typeface="Times New Roman"/>
              </a:rPr>
              <a:t>determine </a:t>
            </a:r>
            <a:r>
              <a:rPr sz="1167" spc="-5" dirty="0">
                <a:latin typeface="Times New Roman"/>
                <a:cs typeface="Times New Roman"/>
              </a:rPr>
              <a:t>what </a:t>
            </a:r>
            <a:r>
              <a:rPr sz="1167" dirty="0">
                <a:latin typeface="Times New Roman"/>
                <a:cs typeface="Times New Roman"/>
              </a:rPr>
              <a:t>are the activities and things</a:t>
            </a:r>
            <a:r>
              <a:rPr sz="1167" spc="-102" dirty="0">
                <a:latin typeface="Times New Roman"/>
                <a:cs typeface="Times New Roman"/>
              </a:rPr>
              <a:t> </a:t>
            </a:r>
            <a:r>
              <a:rPr sz="1167" dirty="0">
                <a:latin typeface="Times New Roman"/>
                <a:cs typeface="Times New Roman"/>
              </a:rPr>
              <a:t>involved.</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pPr>
            <a:r>
              <a:rPr sz="1167" b="1" i="1" spc="-5" dirty="0">
                <a:latin typeface="Times New Roman"/>
                <a:cs typeface="Times New Roman"/>
              </a:rPr>
              <a:t>Development: </a:t>
            </a:r>
            <a:r>
              <a:rPr sz="1167" spc="-5" dirty="0">
                <a:latin typeface="Times New Roman"/>
                <a:cs typeface="Times New Roman"/>
              </a:rPr>
              <a:t>Here we </a:t>
            </a:r>
            <a:r>
              <a:rPr sz="1167" dirty="0">
                <a:latin typeface="Times New Roman"/>
                <a:cs typeface="Times New Roman"/>
              </a:rPr>
              <a:t>determine, </a:t>
            </a:r>
            <a:r>
              <a:rPr sz="1167" spc="-5" dirty="0">
                <a:latin typeface="Times New Roman"/>
                <a:cs typeface="Times New Roman"/>
              </a:rPr>
              <a:t>what should </a:t>
            </a:r>
            <a:r>
              <a:rPr sz="1167" dirty="0">
                <a:latin typeface="Times New Roman"/>
                <a:cs typeface="Times New Roman"/>
              </a:rPr>
              <a:t>be the design of the system, how </a:t>
            </a:r>
            <a:r>
              <a:rPr sz="1167" spc="-5" dirty="0">
                <a:latin typeface="Times New Roman"/>
                <a:cs typeface="Times New Roman"/>
              </a:rPr>
              <a:t>will </a:t>
            </a:r>
            <a:r>
              <a:rPr sz="1167" dirty="0">
                <a:latin typeface="Times New Roman"/>
                <a:cs typeface="Times New Roman"/>
              </a:rPr>
              <a:t>it  be implemented and how to test</a:t>
            </a:r>
            <a:r>
              <a:rPr sz="1167" spc="-122" dirty="0">
                <a:latin typeface="Times New Roman"/>
                <a:cs typeface="Times New Roman"/>
              </a:rPr>
              <a:t> </a:t>
            </a:r>
            <a:r>
              <a:rPr sz="1167" dirty="0">
                <a:latin typeface="Times New Roman"/>
                <a:cs typeface="Times New Roman"/>
              </a:rPr>
              <a:t>it.</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b="1" i="1" spc="-5" dirty="0">
                <a:latin typeface="Times New Roman"/>
                <a:cs typeface="Times New Roman"/>
              </a:rPr>
              <a:t>Maintenance: </a:t>
            </a:r>
            <a:r>
              <a:rPr sz="1167" dirty="0">
                <a:latin typeface="Times New Roman"/>
                <a:cs typeface="Times New Roman"/>
              </a:rPr>
              <a:t>This is very important phase of </a:t>
            </a:r>
            <a:r>
              <a:rPr sz="1167" spc="-5" dirty="0">
                <a:latin typeface="Times New Roman"/>
                <a:cs typeface="Times New Roman"/>
              </a:rPr>
              <a:t>software </a:t>
            </a:r>
            <a:r>
              <a:rPr sz="1167" dirty="0">
                <a:latin typeface="Times New Roman"/>
                <a:cs typeface="Times New Roman"/>
              </a:rPr>
              <a:t>development. </a:t>
            </a:r>
            <a:r>
              <a:rPr sz="1167" spc="-5" dirty="0">
                <a:latin typeface="Times New Roman"/>
                <a:cs typeface="Times New Roman"/>
              </a:rPr>
              <a:t>Here we </a:t>
            </a:r>
            <a:r>
              <a:rPr sz="1167" dirty="0">
                <a:latin typeface="Times New Roman"/>
                <a:cs typeface="Times New Roman"/>
              </a:rPr>
              <a:t>control  the change in </a:t>
            </a:r>
            <a:r>
              <a:rPr sz="1167" spc="-5" dirty="0">
                <a:latin typeface="Times New Roman"/>
                <a:cs typeface="Times New Roman"/>
              </a:rPr>
              <a:t>system, whether </a:t>
            </a:r>
            <a:r>
              <a:rPr sz="1167" dirty="0">
                <a:latin typeface="Times New Roman"/>
                <a:cs typeface="Times New Roman"/>
              </a:rPr>
              <a:t>that change is in the form of enhancements or defect  removel.</a:t>
            </a:r>
            <a:endParaRPr sz="1167">
              <a:latin typeface="Times New Roman"/>
              <a:cs typeface="Times New Roman"/>
            </a:endParaRPr>
          </a:p>
        </p:txBody>
      </p:sp>
      <p:sp>
        <p:nvSpPr>
          <p:cNvPr id="88" name="object 8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880398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131994" y="1366944"/>
            <a:ext cx="4203487" cy="551179"/>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595261" y="1563264"/>
            <a:ext cx="379677" cy="157094"/>
          </a:xfrm>
          <a:prstGeom prst="rect">
            <a:avLst/>
          </a:prstGeom>
        </p:spPr>
        <p:txBody>
          <a:bodyPr vert="horz" wrap="square" lIns="0" tIns="0" rIns="0" bIns="0" rtlCol="0">
            <a:spAutoFit/>
          </a:bodyPr>
          <a:lstStyle/>
          <a:p>
            <a:pPr marL="12347"/>
            <a:r>
              <a:rPr sz="1021" b="1" spc="-19" dirty="0">
                <a:latin typeface="Times New Roman"/>
                <a:cs typeface="Times New Roman"/>
              </a:rPr>
              <a:t>V</a:t>
            </a:r>
            <a:r>
              <a:rPr sz="1021" b="1" spc="24" dirty="0">
                <a:latin typeface="Times New Roman"/>
                <a:cs typeface="Times New Roman"/>
              </a:rPr>
              <a:t>i</a:t>
            </a:r>
            <a:r>
              <a:rPr sz="1021" b="1" spc="-24" dirty="0">
                <a:latin typeface="Times New Roman"/>
                <a:cs typeface="Times New Roman"/>
              </a:rPr>
              <a:t>s</a:t>
            </a:r>
            <a:r>
              <a:rPr sz="1021" b="1" spc="24" dirty="0">
                <a:latin typeface="Times New Roman"/>
                <a:cs typeface="Times New Roman"/>
              </a:rPr>
              <a:t>i</a:t>
            </a:r>
            <a:r>
              <a:rPr sz="1021" b="1" spc="-24" dirty="0">
                <a:latin typeface="Times New Roman"/>
                <a:cs typeface="Times New Roman"/>
              </a:rPr>
              <a:t>o</a:t>
            </a:r>
            <a:r>
              <a:rPr sz="1021" b="1" spc="5" dirty="0">
                <a:latin typeface="Times New Roman"/>
                <a:cs typeface="Times New Roman"/>
              </a:rPr>
              <a:t>n</a:t>
            </a:r>
            <a:endParaRPr sz="1021">
              <a:latin typeface="Times New Roman"/>
              <a:cs typeface="Times New Roman"/>
            </a:endParaRPr>
          </a:p>
        </p:txBody>
      </p:sp>
      <p:sp>
        <p:nvSpPr>
          <p:cNvPr id="11" name="object 11"/>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15</a:t>
            </a:r>
          </a:p>
          <a:p>
            <a:pPr marL="1456939">
              <a:lnSpc>
                <a:spcPts val="1371"/>
              </a:lnSpc>
            </a:pPr>
            <a:r>
              <a:rPr dirty="0"/>
              <a:t>© Copyright </a:t>
            </a:r>
            <a:r>
              <a:rPr spc="-5" dirty="0"/>
              <a:t>Virtual University </a:t>
            </a:r>
            <a:r>
              <a:rPr dirty="0"/>
              <a:t>of</a:t>
            </a:r>
            <a:r>
              <a:rPr spc="-78" dirty="0"/>
              <a:t> </a:t>
            </a:r>
            <a:r>
              <a:rPr spc="-5" dirty="0"/>
              <a:t>Pakistan</a:t>
            </a:r>
          </a:p>
        </p:txBody>
      </p:sp>
      <p:sp>
        <p:nvSpPr>
          <p:cNvPr id="7" name="object 7"/>
          <p:cNvSpPr txBox="1"/>
          <p:nvPr/>
        </p:nvSpPr>
        <p:spPr>
          <a:xfrm>
            <a:off x="2562789" y="1563264"/>
            <a:ext cx="583406" cy="157094"/>
          </a:xfrm>
          <a:prstGeom prst="rect">
            <a:avLst/>
          </a:prstGeom>
        </p:spPr>
        <p:txBody>
          <a:bodyPr vert="horz" wrap="square" lIns="0" tIns="0" rIns="0" bIns="0" rtlCol="0">
            <a:spAutoFit/>
          </a:bodyPr>
          <a:lstStyle/>
          <a:p>
            <a:pPr marL="12347"/>
            <a:r>
              <a:rPr sz="1021" b="1" dirty="0">
                <a:latin typeface="Times New Roman"/>
                <a:cs typeface="Times New Roman"/>
              </a:rPr>
              <a:t>Defi</a:t>
            </a:r>
            <a:r>
              <a:rPr sz="1021" b="1" spc="-34" dirty="0">
                <a:latin typeface="Times New Roman"/>
                <a:cs typeface="Times New Roman"/>
              </a:rPr>
              <a:t>n</a:t>
            </a:r>
            <a:r>
              <a:rPr sz="1021" b="1" spc="5" dirty="0">
                <a:latin typeface="Times New Roman"/>
                <a:cs typeface="Times New Roman"/>
              </a:rPr>
              <a:t>ition</a:t>
            </a:r>
            <a:endParaRPr sz="1021">
              <a:latin typeface="Times New Roman"/>
              <a:cs typeface="Times New Roman"/>
            </a:endParaRPr>
          </a:p>
        </p:txBody>
      </p:sp>
      <p:sp>
        <p:nvSpPr>
          <p:cNvPr id="8" name="object 8"/>
          <p:cNvSpPr txBox="1"/>
          <p:nvPr/>
        </p:nvSpPr>
        <p:spPr>
          <a:xfrm>
            <a:off x="3395487" y="1563264"/>
            <a:ext cx="753798" cy="157094"/>
          </a:xfrm>
          <a:prstGeom prst="rect">
            <a:avLst/>
          </a:prstGeom>
        </p:spPr>
        <p:txBody>
          <a:bodyPr vert="horz" wrap="square" lIns="0" tIns="0" rIns="0" bIns="0" rtlCol="0">
            <a:spAutoFit/>
          </a:bodyPr>
          <a:lstStyle/>
          <a:p>
            <a:pPr marL="12347"/>
            <a:r>
              <a:rPr sz="1021" b="1" spc="-5" dirty="0">
                <a:latin typeface="Times New Roman"/>
                <a:cs typeface="Times New Roman"/>
              </a:rPr>
              <a:t>Development</a:t>
            </a:r>
            <a:endParaRPr sz="1021">
              <a:latin typeface="Times New Roman"/>
              <a:cs typeface="Times New Roman"/>
            </a:endParaRPr>
          </a:p>
        </p:txBody>
      </p:sp>
      <p:sp>
        <p:nvSpPr>
          <p:cNvPr id="9" name="object 9"/>
          <p:cNvSpPr txBox="1"/>
          <p:nvPr/>
        </p:nvSpPr>
        <p:spPr>
          <a:xfrm>
            <a:off x="4411910" y="1563264"/>
            <a:ext cx="747624" cy="157094"/>
          </a:xfrm>
          <a:prstGeom prst="rect">
            <a:avLst/>
          </a:prstGeom>
        </p:spPr>
        <p:txBody>
          <a:bodyPr vert="horz" wrap="square" lIns="0" tIns="0" rIns="0" bIns="0" rtlCol="0">
            <a:spAutoFit/>
          </a:bodyPr>
          <a:lstStyle/>
          <a:p>
            <a:pPr marL="12347"/>
            <a:r>
              <a:rPr sz="1021" b="1" spc="-10" dirty="0">
                <a:latin typeface="Times New Roman"/>
                <a:cs typeface="Times New Roman"/>
              </a:rPr>
              <a:t>M</a:t>
            </a:r>
            <a:r>
              <a:rPr sz="1021" b="1" spc="5" dirty="0">
                <a:latin typeface="Times New Roman"/>
                <a:cs typeface="Times New Roman"/>
              </a:rPr>
              <a:t>a</a:t>
            </a:r>
            <a:r>
              <a:rPr sz="1021" b="1" spc="29" dirty="0">
                <a:latin typeface="Times New Roman"/>
                <a:cs typeface="Times New Roman"/>
              </a:rPr>
              <a:t>i</a:t>
            </a:r>
            <a:r>
              <a:rPr sz="1021" b="1" spc="-39" dirty="0">
                <a:latin typeface="Times New Roman"/>
                <a:cs typeface="Times New Roman"/>
              </a:rPr>
              <a:t>n</a:t>
            </a:r>
            <a:r>
              <a:rPr sz="1021" b="1" spc="5" dirty="0">
                <a:latin typeface="Times New Roman"/>
                <a:cs typeface="Times New Roman"/>
              </a:rPr>
              <a:t>te</a:t>
            </a:r>
            <a:r>
              <a:rPr sz="1021" b="1" spc="-39" dirty="0">
                <a:latin typeface="Times New Roman"/>
                <a:cs typeface="Times New Roman"/>
              </a:rPr>
              <a:t>n</a:t>
            </a:r>
            <a:r>
              <a:rPr sz="1021" b="1" spc="5" dirty="0">
                <a:latin typeface="Times New Roman"/>
                <a:cs typeface="Times New Roman"/>
              </a:rPr>
              <a:t>ance</a:t>
            </a:r>
            <a:endParaRPr sz="1021">
              <a:latin typeface="Times New Roman"/>
              <a:cs typeface="Times New Roman"/>
            </a:endParaRPr>
          </a:p>
        </p:txBody>
      </p:sp>
      <p:sp>
        <p:nvSpPr>
          <p:cNvPr id="10" name="object 10"/>
          <p:cNvSpPr txBox="1"/>
          <p:nvPr/>
        </p:nvSpPr>
        <p:spPr>
          <a:xfrm>
            <a:off x="1098903" y="2097405"/>
            <a:ext cx="5357460" cy="3037417"/>
          </a:xfrm>
          <a:prstGeom prst="rect">
            <a:avLst/>
          </a:prstGeom>
        </p:spPr>
        <p:txBody>
          <a:bodyPr vert="horz" wrap="square" lIns="0" tIns="0" rIns="0" bIns="0" rtlCol="0">
            <a:spAutoFit/>
          </a:bodyPr>
          <a:lstStyle/>
          <a:p>
            <a:pPr marL="12347"/>
            <a:r>
              <a:rPr sz="1167" spc="-5" dirty="0">
                <a:latin typeface="Times New Roman"/>
                <a:cs typeface="Times New Roman"/>
              </a:rPr>
              <a:t>Figure </a:t>
            </a:r>
            <a:r>
              <a:rPr sz="1167" dirty="0">
                <a:latin typeface="Times New Roman"/>
                <a:cs typeface="Times New Roman"/>
              </a:rPr>
              <a:t>4: </a:t>
            </a:r>
            <a:r>
              <a:rPr sz="1167" spc="-5" dirty="0">
                <a:latin typeface="Times New Roman"/>
                <a:cs typeface="Times New Roman"/>
              </a:rPr>
              <a:t>Software </a:t>
            </a:r>
            <a:r>
              <a:rPr sz="1167" dirty="0">
                <a:latin typeface="Times New Roman"/>
                <a:cs typeface="Times New Roman"/>
              </a:rPr>
              <a:t>Engineering</a:t>
            </a:r>
            <a:r>
              <a:rPr sz="1167" spc="-83" dirty="0">
                <a:latin typeface="Times New Roman"/>
                <a:cs typeface="Times New Roman"/>
              </a:rPr>
              <a:t> </a:t>
            </a:r>
            <a:r>
              <a:rPr sz="1167" spc="-5" dirty="0">
                <a:latin typeface="Times New Roman"/>
                <a:cs typeface="Times New Roman"/>
              </a:rPr>
              <a:t>Phases</a:t>
            </a:r>
            <a:endParaRPr sz="1167">
              <a:latin typeface="Times New Roman"/>
              <a:cs typeface="Times New Roman"/>
            </a:endParaRPr>
          </a:p>
          <a:p>
            <a:pPr>
              <a:spcBef>
                <a:spcPts val="10"/>
              </a:spcBef>
            </a:pPr>
            <a:endParaRPr sz="1118">
              <a:latin typeface="Times New Roman"/>
              <a:cs typeface="Times New Roman"/>
            </a:endParaRPr>
          </a:p>
          <a:p>
            <a:pPr marL="12347">
              <a:lnSpc>
                <a:spcPts val="1590"/>
              </a:lnSpc>
            </a:pPr>
            <a:r>
              <a:rPr sz="1361" b="1" dirty="0">
                <a:latin typeface="Times New Roman"/>
                <a:cs typeface="Times New Roman"/>
              </a:rPr>
              <a:t>Maintenance</a:t>
            </a:r>
            <a:endParaRPr sz="1361">
              <a:latin typeface="Times New Roman"/>
              <a:cs typeface="Times New Roman"/>
            </a:endParaRPr>
          </a:p>
          <a:p>
            <a:pPr marL="12347">
              <a:lnSpc>
                <a:spcPts val="1327"/>
              </a:lnSpc>
            </a:pPr>
            <a:r>
              <a:rPr sz="1167" dirty="0">
                <a:latin typeface="Times New Roman"/>
                <a:cs typeface="Times New Roman"/>
              </a:rPr>
              <a:t>Correction, adaptation,</a:t>
            </a:r>
            <a:r>
              <a:rPr sz="1167" spc="-102" dirty="0">
                <a:latin typeface="Times New Roman"/>
                <a:cs typeface="Times New Roman"/>
              </a:rPr>
              <a:t> </a:t>
            </a:r>
            <a:r>
              <a:rPr sz="1167" dirty="0">
                <a:latin typeface="Times New Roman"/>
                <a:cs typeface="Times New Roman"/>
              </a:rPr>
              <a:t>enhancement</a:t>
            </a:r>
            <a:endParaRPr sz="1167">
              <a:latin typeface="Times New Roman"/>
              <a:cs typeface="Times New Roman"/>
            </a:endParaRPr>
          </a:p>
          <a:p>
            <a:pPr marL="12347" marR="4939">
              <a:lnSpc>
                <a:spcPts val="1342"/>
              </a:lnSpc>
              <a:spcBef>
                <a:spcPts val="63"/>
              </a:spcBef>
            </a:pPr>
            <a:r>
              <a:rPr sz="1167" spc="-5" dirty="0">
                <a:latin typeface="Times New Roman"/>
                <a:cs typeface="Times New Roman"/>
              </a:rPr>
              <a:t>For </a:t>
            </a:r>
            <a:r>
              <a:rPr sz="1167" dirty="0">
                <a:latin typeface="Times New Roman"/>
                <a:cs typeface="Times New Roman"/>
              </a:rPr>
              <a:t>most large, long lifetime </a:t>
            </a:r>
            <a:r>
              <a:rPr sz="1167" spc="-5" dirty="0">
                <a:latin typeface="Times New Roman"/>
                <a:cs typeface="Times New Roman"/>
              </a:rPr>
              <a:t>software systems, </a:t>
            </a:r>
            <a:r>
              <a:rPr sz="1167" dirty="0">
                <a:latin typeface="Times New Roman"/>
                <a:cs typeface="Times New Roman"/>
              </a:rPr>
              <a:t>maintenance cost normally exceeds  development cost by factors ranging from 2 to</a:t>
            </a:r>
            <a:r>
              <a:rPr sz="1167" spc="-107" dirty="0">
                <a:latin typeface="Times New Roman"/>
                <a:cs typeface="Times New Roman"/>
              </a:rPr>
              <a:t> </a:t>
            </a:r>
            <a:r>
              <a:rPr sz="1167" dirty="0">
                <a:latin typeface="Times New Roman"/>
                <a:cs typeface="Times New Roman"/>
              </a:rPr>
              <a:t>3.</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pPr>
            <a:r>
              <a:rPr sz="1167" dirty="0">
                <a:latin typeface="Times New Roman"/>
                <a:cs typeface="Times New Roman"/>
              </a:rPr>
              <a:t>Boehm (1975) quotes a pathological case </a:t>
            </a:r>
            <a:r>
              <a:rPr sz="1167" spc="-5" dirty="0">
                <a:latin typeface="Times New Roman"/>
                <a:cs typeface="Times New Roman"/>
              </a:rPr>
              <a:t>where </a:t>
            </a:r>
            <a:r>
              <a:rPr sz="1167" dirty="0">
                <a:latin typeface="Times New Roman"/>
                <a:cs typeface="Times New Roman"/>
              </a:rPr>
              <a:t>the development cost of an avionics  </a:t>
            </a:r>
            <a:r>
              <a:rPr sz="1167" spc="-5" dirty="0">
                <a:latin typeface="Times New Roman"/>
                <a:cs typeface="Times New Roman"/>
              </a:rPr>
              <a:t>system was </a:t>
            </a:r>
            <a:r>
              <a:rPr sz="1167" dirty="0">
                <a:latin typeface="Times New Roman"/>
                <a:cs typeface="Times New Roman"/>
              </a:rPr>
              <a:t>$30 per line of code but the maintenance cost </a:t>
            </a:r>
            <a:r>
              <a:rPr sz="1167" spc="-5" dirty="0">
                <a:latin typeface="Times New Roman"/>
                <a:cs typeface="Times New Roman"/>
              </a:rPr>
              <a:t>was </a:t>
            </a:r>
            <a:r>
              <a:rPr sz="1167" dirty="0">
                <a:latin typeface="Times New Roman"/>
                <a:cs typeface="Times New Roman"/>
              </a:rPr>
              <a:t>$4000 per</a:t>
            </a:r>
            <a:r>
              <a:rPr sz="1167" spc="-92" dirty="0">
                <a:latin typeface="Times New Roman"/>
                <a:cs typeface="Times New Roman"/>
              </a:rPr>
              <a:t> </a:t>
            </a:r>
            <a:r>
              <a:rPr sz="1167" dirty="0">
                <a:latin typeface="Times New Roman"/>
                <a:cs typeface="Times New Roman"/>
              </a:rPr>
              <a:t>instruction</a:t>
            </a:r>
            <a:endParaRPr sz="1167">
              <a:latin typeface="Times New Roman"/>
              <a:cs typeface="Times New Roman"/>
            </a:endParaRPr>
          </a:p>
          <a:p>
            <a:pPr>
              <a:spcBef>
                <a:spcPts val="34"/>
              </a:spcBef>
            </a:pPr>
            <a:endParaRPr sz="1069">
              <a:latin typeface="Times New Roman"/>
              <a:cs typeface="Times New Roman"/>
            </a:endParaRPr>
          </a:p>
          <a:p>
            <a:pPr marL="12347"/>
            <a:r>
              <a:rPr sz="1361" b="1" dirty="0">
                <a:latin typeface="Times New Roman"/>
                <a:cs typeface="Times New Roman"/>
              </a:rPr>
              <a:t>2.5</a:t>
            </a:r>
            <a:r>
              <a:rPr sz="1361" b="1" spc="-87" dirty="0">
                <a:latin typeface="Times New Roman"/>
                <a:cs typeface="Times New Roman"/>
              </a:rPr>
              <a:t> </a:t>
            </a:r>
            <a:r>
              <a:rPr sz="1361" b="1" spc="-5" dirty="0">
                <a:latin typeface="Times New Roman"/>
                <a:cs typeface="Times New Roman"/>
              </a:rPr>
              <a:t>Summary</a:t>
            </a:r>
            <a:endParaRPr sz="1361">
              <a:latin typeface="Times New Roman"/>
              <a:cs typeface="Times New Roman"/>
            </a:endParaRPr>
          </a:p>
          <a:p>
            <a:pPr marL="234592" indent="-222245">
              <a:spcBef>
                <a:spcPts val="5"/>
              </a:spcBef>
              <a:buFont typeface="Symbol"/>
              <a:buChar char=""/>
              <a:tabLst>
                <a:tab pos="233975" algn="l"/>
                <a:tab pos="234592" algn="l"/>
              </a:tabLst>
            </a:pPr>
            <a:r>
              <a:rPr sz="1167" spc="-5" dirty="0">
                <a:latin typeface="Times New Roman"/>
                <a:cs typeface="Times New Roman"/>
              </a:rPr>
              <a:t>Software </a:t>
            </a:r>
            <a:r>
              <a:rPr sz="1167" dirty="0">
                <a:latin typeface="Times New Roman"/>
                <a:cs typeface="Times New Roman"/>
              </a:rPr>
              <a:t>development is a multi-activity process. It is not </a:t>
            </a:r>
            <a:r>
              <a:rPr sz="1167" spc="-5" dirty="0">
                <a:latin typeface="Times New Roman"/>
                <a:cs typeface="Times New Roman"/>
              </a:rPr>
              <a:t>simply</a:t>
            </a:r>
            <a:r>
              <a:rPr sz="1167" spc="-97" dirty="0">
                <a:latin typeface="Times New Roman"/>
                <a:cs typeface="Times New Roman"/>
              </a:rPr>
              <a:t> </a:t>
            </a:r>
            <a:r>
              <a:rPr sz="1167" dirty="0">
                <a:latin typeface="Times New Roman"/>
                <a:cs typeface="Times New Roman"/>
              </a:rPr>
              <a:t>coding.</a:t>
            </a:r>
            <a:endParaRPr sz="1167">
              <a:latin typeface="Times New Roman"/>
              <a:cs typeface="Times New Roman"/>
            </a:endParaRPr>
          </a:p>
          <a:p>
            <a:pPr marL="234592" indent="-222245">
              <a:spcBef>
                <a:spcPts val="19"/>
              </a:spcBef>
              <a:buFont typeface="Symbol"/>
              <a:buChar char=""/>
              <a:tabLst>
                <a:tab pos="233975" algn="l"/>
                <a:tab pos="234592" algn="l"/>
              </a:tabLst>
            </a:pPr>
            <a:r>
              <a:rPr sz="1167" spc="-5" dirty="0">
                <a:latin typeface="Times New Roman"/>
                <a:cs typeface="Times New Roman"/>
              </a:rPr>
              <a:t>Software </a:t>
            </a:r>
            <a:r>
              <a:rPr sz="1167" dirty="0">
                <a:latin typeface="Times New Roman"/>
                <a:cs typeface="Times New Roman"/>
              </a:rPr>
              <a:t>construction and</a:t>
            </a:r>
            <a:r>
              <a:rPr sz="1167" spc="-97" dirty="0">
                <a:latin typeface="Times New Roman"/>
                <a:cs typeface="Times New Roman"/>
              </a:rPr>
              <a:t> </a:t>
            </a:r>
            <a:r>
              <a:rPr sz="1167" dirty="0">
                <a:latin typeface="Times New Roman"/>
                <a:cs typeface="Times New Roman"/>
              </a:rPr>
              <a:t>management</a:t>
            </a:r>
            <a:endParaRPr sz="1167">
              <a:latin typeface="Times New Roman"/>
              <a:cs typeface="Times New Roman"/>
            </a:endParaRPr>
          </a:p>
          <a:p>
            <a:pPr marL="234592" indent="-222245">
              <a:spcBef>
                <a:spcPts val="24"/>
              </a:spcBef>
              <a:buFont typeface="Symbol"/>
              <a:buChar char=""/>
              <a:tabLst>
                <a:tab pos="233975" algn="l"/>
                <a:tab pos="234592" algn="l"/>
              </a:tabLst>
            </a:pPr>
            <a:r>
              <a:rPr sz="1167" spc="-5" dirty="0">
                <a:latin typeface="Times New Roman"/>
                <a:cs typeface="Times New Roman"/>
              </a:rPr>
              <a:t>Software </a:t>
            </a:r>
            <a:r>
              <a:rPr sz="1167" dirty="0">
                <a:latin typeface="Times New Roman"/>
                <a:cs typeface="Times New Roman"/>
              </a:rPr>
              <a:t>Engineering</a:t>
            </a:r>
            <a:r>
              <a:rPr sz="1167" spc="-92" dirty="0">
                <a:latin typeface="Times New Roman"/>
                <a:cs typeface="Times New Roman"/>
              </a:rPr>
              <a:t> </a:t>
            </a:r>
            <a:r>
              <a:rPr sz="1167" spc="-5" dirty="0">
                <a:latin typeface="Times New Roman"/>
                <a:cs typeface="Times New Roman"/>
              </a:rPr>
              <a:t>Framework</a:t>
            </a:r>
            <a:endParaRPr sz="1167">
              <a:latin typeface="Times New Roman"/>
              <a:cs typeface="Times New Roman"/>
            </a:endParaRPr>
          </a:p>
          <a:p>
            <a:pPr marL="234592" indent="-222245">
              <a:spcBef>
                <a:spcPts val="19"/>
              </a:spcBef>
              <a:buFont typeface="Symbol"/>
              <a:buChar char=""/>
              <a:tabLst>
                <a:tab pos="233975" algn="l"/>
                <a:tab pos="234592" algn="l"/>
              </a:tabLst>
            </a:pPr>
            <a:r>
              <a:rPr sz="1167" spc="-5" dirty="0">
                <a:latin typeface="Times New Roman"/>
                <a:cs typeface="Times New Roman"/>
              </a:rPr>
              <a:t>Software </a:t>
            </a:r>
            <a:r>
              <a:rPr sz="1167" dirty="0">
                <a:latin typeface="Times New Roman"/>
                <a:cs typeface="Times New Roman"/>
              </a:rPr>
              <a:t>development</a:t>
            </a:r>
            <a:r>
              <a:rPr sz="1167" spc="-87" dirty="0">
                <a:latin typeface="Times New Roman"/>
                <a:cs typeface="Times New Roman"/>
              </a:rPr>
              <a:t> </a:t>
            </a:r>
            <a:r>
              <a:rPr sz="1167" dirty="0">
                <a:latin typeface="Times New Roman"/>
                <a:cs typeface="Times New Roman"/>
              </a:rPr>
              <a:t>loop</a:t>
            </a:r>
            <a:endParaRPr sz="1167">
              <a:latin typeface="Times New Roman"/>
              <a:cs typeface="Times New Roman"/>
            </a:endParaRPr>
          </a:p>
          <a:p>
            <a:pPr marL="234592" indent="-222245">
              <a:spcBef>
                <a:spcPts val="34"/>
              </a:spcBef>
              <a:buFont typeface="Symbol"/>
              <a:buChar char=""/>
              <a:tabLst>
                <a:tab pos="233975" algn="l"/>
                <a:tab pos="234592" algn="l"/>
              </a:tabLst>
            </a:pPr>
            <a:r>
              <a:rPr sz="1167" spc="-5" dirty="0">
                <a:latin typeface="Times New Roman"/>
                <a:cs typeface="Times New Roman"/>
              </a:rPr>
              <a:t>Software </a:t>
            </a:r>
            <a:r>
              <a:rPr sz="1167" dirty="0">
                <a:latin typeface="Times New Roman"/>
                <a:cs typeface="Times New Roman"/>
              </a:rPr>
              <a:t>engineering</a:t>
            </a:r>
            <a:r>
              <a:rPr sz="1167" spc="-92" dirty="0">
                <a:latin typeface="Times New Roman"/>
                <a:cs typeface="Times New Roman"/>
              </a:rPr>
              <a:t> </a:t>
            </a:r>
            <a:r>
              <a:rPr sz="1167" dirty="0">
                <a:latin typeface="Times New Roman"/>
                <a:cs typeface="Times New Roman"/>
              </a:rPr>
              <a:t>phases</a:t>
            </a:r>
            <a:endParaRPr sz="1167">
              <a:latin typeface="Times New Roman"/>
              <a:cs typeface="Times New Roman"/>
            </a:endParaRPr>
          </a:p>
          <a:p>
            <a:pPr marL="234592" indent="-222245">
              <a:spcBef>
                <a:spcPts val="24"/>
              </a:spcBef>
              <a:buFont typeface="Symbol"/>
              <a:buChar char=""/>
              <a:tabLst>
                <a:tab pos="233975" algn="l"/>
                <a:tab pos="234592" algn="l"/>
              </a:tabLst>
            </a:pPr>
            <a:r>
              <a:rPr sz="1167" dirty="0">
                <a:latin typeface="Times New Roman"/>
                <a:cs typeface="Times New Roman"/>
              </a:rPr>
              <a:t>Importance of</a:t>
            </a:r>
            <a:r>
              <a:rPr sz="1167" spc="-97" dirty="0">
                <a:latin typeface="Times New Roman"/>
                <a:cs typeface="Times New Roman"/>
              </a:rPr>
              <a:t> </a:t>
            </a:r>
            <a:r>
              <a:rPr sz="1167" spc="-5" dirty="0">
                <a:latin typeface="Times New Roman"/>
                <a:cs typeface="Times New Roman"/>
              </a:rPr>
              <a:t>Maintenance</a:t>
            </a:r>
            <a:endParaRPr sz="1167">
              <a:latin typeface="Times New Roman"/>
              <a:cs typeface="Times New Roman"/>
            </a:endParaRPr>
          </a:p>
        </p:txBody>
      </p:sp>
    </p:spTree>
    <p:extLst>
      <p:ext uri="{BB962C8B-B14F-4D97-AF65-F5344CB8AC3E}">
        <p14:creationId xmlns:p14="http://schemas.microsoft.com/office/powerpoint/2010/main" val="100151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244323"/>
            <a:ext cx="5359312" cy="7734300"/>
          </a:xfrm>
          <a:prstGeom prst="rect">
            <a:avLst/>
          </a:prstGeom>
        </p:spPr>
        <p:txBody>
          <a:bodyPr vert="horz" wrap="square" lIns="0" tIns="0" rIns="0" bIns="0" rtlCol="0">
            <a:spAutoFit/>
          </a:bodyPr>
          <a:lstStyle/>
          <a:p>
            <a:pPr algn="ctr">
              <a:lnSpc>
                <a:spcPct val="100000"/>
              </a:lnSpc>
            </a:pPr>
            <a:r>
              <a:rPr sz="1847" b="1" spc="-5" dirty="0">
                <a:latin typeface="Times New Roman"/>
                <a:cs typeface="Times New Roman"/>
              </a:rPr>
              <a:t>Lecture </a:t>
            </a:r>
            <a:r>
              <a:rPr sz="1847" b="1" spc="-10" dirty="0">
                <a:latin typeface="Times New Roman"/>
                <a:cs typeface="Times New Roman"/>
              </a:rPr>
              <a:t>No.</a:t>
            </a:r>
            <a:r>
              <a:rPr sz="1847" b="1" spc="-63" dirty="0">
                <a:latin typeface="Times New Roman"/>
                <a:cs typeface="Times New Roman"/>
              </a:rPr>
              <a:t> </a:t>
            </a:r>
            <a:r>
              <a:rPr sz="1847" b="1" spc="-5" dirty="0">
                <a:latin typeface="Times New Roman"/>
                <a:cs typeface="Times New Roman"/>
              </a:rPr>
              <a:t>3</a:t>
            </a:r>
            <a:endParaRPr sz="1847">
              <a:latin typeface="Times New Roman"/>
              <a:cs typeface="Times New Roman"/>
            </a:endParaRPr>
          </a:p>
          <a:p>
            <a:pPr algn="ctr">
              <a:spcBef>
                <a:spcPts val="1580"/>
              </a:spcBef>
            </a:pPr>
            <a:r>
              <a:rPr sz="1750" b="1" spc="-5" dirty="0">
                <a:latin typeface="Times New Roman"/>
                <a:cs typeface="Times New Roman"/>
              </a:rPr>
              <a:t>Requirement</a:t>
            </a:r>
            <a:r>
              <a:rPr sz="1750" b="1" spc="-87" dirty="0">
                <a:latin typeface="Times New Roman"/>
                <a:cs typeface="Times New Roman"/>
              </a:rPr>
              <a:t> </a:t>
            </a:r>
            <a:r>
              <a:rPr sz="1750" b="1" dirty="0">
                <a:latin typeface="Times New Roman"/>
                <a:cs typeface="Times New Roman"/>
              </a:rPr>
              <a:t>Engineering</a:t>
            </a:r>
            <a:endParaRPr sz="1750">
              <a:latin typeface="Times New Roman"/>
              <a:cs typeface="Times New Roman"/>
            </a:endParaRPr>
          </a:p>
          <a:p>
            <a:pPr marL="307439" lvl="1" indent="-295092" algn="just">
              <a:spcBef>
                <a:spcPts val="1278"/>
              </a:spcBef>
              <a:buAutoNum type="arabicPeriod"/>
              <a:tabLst>
                <a:tab pos="308056" algn="l"/>
              </a:tabLst>
            </a:pPr>
            <a:r>
              <a:rPr sz="1556" b="1" spc="-10" dirty="0">
                <a:latin typeface="Times New Roman"/>
                <a:cs typeface="Times New Roman"/>
              </a:rPr>
              <a:t>Requirement</a:t>
            </a:r>
            <a:r>
              <a:rPr sz="1556" b="1" spc="-53" dirty="0">
                <a:latin typeface="Times New Roman"/>
                <a:cs typeface="Times New Roman"/>
              </a:rPr>
              <a:t> </a:t>
            </a:r>
            <a:r>
              <a:rPr sz="1556" b="1" dirty="0">
                <a:latin typeface="Times New Roman"/>
                <a:cs typeface="Times New Roman"/>
              </a:rPr>
              <a:t>Engineering</a:t>
            </a:r>
            <a:endParaRPr sz="1556">
              <a:latin typeface="Times New Roman"/>
              <a:cs typeface="Times New Roman"/>
            </a:endParaRPr>
          </a:p>
          <a:p>
            <a:pPr marL="12347" marR="6173" algn="just">
              <a:lnSpc>
                <a:spcPts val="1342"/>
              </a:lnSpc>
              <a:spcBef>
                <a:spcPts val="1342"/>
              </a:spcBef>
            </a:pPr>
            <a:r>
              <a:rPr sz="1167" dirty="0">
                <a:latin typeface="Times New Roman"/>
                <a:cs typeface="Times New Roman"/>
              </a:rPr>
              <a:t>We recall from our previous discussion that </a:t>
            </a:r>
            <a:r>
              <a:rPr sz="1167" spc="-5" dirty="0">
                <a:latin typeface="Times New Roman"/>
                <a:cs typeface="Times New Roman"/>
              </a:rPr>
              <a:t>software </a:t>
            </a:r>
            <a:r>
              <a:rPr sz="1167" dirty="0">
                <a:latin typeface="Times New Roman"/>
                <a:cs typeface="Times New Roman"/>
              </a:rPr>
              <a:t>development is not </a:t>
            </a:r>
            <a:r>
              <a:rPr sz="1167" spc="-5" dirty="0">
                <a:latin typeface="Times New Roman"/>
                <a:cs typeface="Times New Roman"/>
              </a:rPr>
              <a:t>simply </a:t>
            </a:r>
            <a:r>
              <a:rPr sz="1167" dirty="0">
                <a:latin typeface="Times New Roman"/>
                <a:cs typeface="Times New Roman"/>
              </a:rPr>
              <a:t>coding –  it is a multi-activity process. The process of </a:t>
            </a:r>
            <a:r>
              <a:rPr sz="1167" spc="-5" dirty="0">
                <a:latin typeface="Times New Roman"/>
                <a:cs typeface="Times New Roman"/>
              </a:rPr>
              <a:t>software </a:t>
            </a:r>
            <a:r>
              <a:rPr sz="1167" dirty="0">
                <a:latin typeface="Times New Roman"/>
                <a:cs typeface="Times New Roman"/>
              </a:rPr>
              <a:t>construction encompasses and  includes answers to the following</a:t>
            </a:r>
            <a:r>
              <a:rPr sz="1167" spc="-117" dirty="0">
                <a:latin typeface="Times New Roman"/>
                <a:cs typeface="Times New Roman"/>
              </a:rPr>
              <a:t> </a:t>
            </a:r>
            <a:r>
              <a:rPr sz="1167" dirty="0">
                <a:latin typeface="Times New Roman"/>
                <a:cs typeface="Times New Roman"/>
              </a:rPr>
              <a:t>questions:</a:t>
            </a:r>
            <a:endParaRPr sz="1167">
              <a:latin typeface="Times New Roman"/>
              <a:cs typeface="Times New Roman"/>
            </a:endParaRPr>
          </a:p>
          <a:p>
            <a:pPr>
              <a:lnSpc>
                <a:spcPct val="100000"/>
              </a:lnSpc>
            </a:pPr>
            <a:endParaRPr sz="1167">
              <a:latin typeface="Times New Roman"/>
              <a:cs typeface="Times New Roman"/>
            </a:endParaRPr>
          </a:p>
          <a:p>
            <a:pPr marL="456837" lvl="2" indent="-222245">
              <a:buFont typeface="Symbol"/>
              <a:buChar char=""/>
              <a:tabLst>
                <a:tab pos="456219" algn="l"/>
                <a:tab pos="456837" algn="l"/>
              </a:tabLst>
            </a:pPr>
            <a:r>
              <a:rPr sz="1167" dirty="0">
                <a:latin typeface="Times New Roman"/>
                <a:cs typeface="Times New Roman"/>
              </a:rPr>
              <a:t>What is the problem to be</a:t>
            </a:r>
            <a:r>
              <a:rPr sz="1167" spc="-117" dirty="0">
                <a:latin typeface="Times New Roman"/>
                <a:cs typeface="Times New Roman"/>
              </a:rPr>
              <a:t> </a:t>
            </a:r>
            <a:r>
              <a:rPr sz="1167" spc="-5" dirty="0">
                <a:latin typeface="Times New Roman"/>
                <a:cs typeface="Times New Roman"/>
              </a:rPr>
              <a:t>solved?</a:t>
            </a:r>
            <a:endParaRPr sz="1167">
              <a:latin typeface="Times New Roman"/>
              <a:cs typeface="Times New Roman"/>
            </a:endParaRPr>
          </a:p>
          <a:p>
            <a:pPr marL="456837" lvl="2" indent="-222245">
              <a:spcBef>
                <a:spcPts val="19"/>
              </a:spcBef>
              <a:buFont typeface="Symbol"/>
              <a:buChar char=""/>
              <a:tabLst>
                <a:tab pos="456219" algn="l"/>
                <a:tab pos="456837" algn="l"/>
              </a:tabLst>
            </a:pPr>
            <a:r>
              <a:rPr sz="1167" dirty="0">
                <a:latin typeface="Times New Roman"/>
                <a:cs typeface="Times New Roman"/>
              </a:rPr>
              <a:t>What are the characteristics of the entity that is used to </a:t>
            </a:r>
            <a:r>
              <a:rPr sz="1167" spc="-5" dirty="0">
                <a:latin typeface="Times New Roman"/>
                <a:cs typeface="Times New Roman"/>
              </a:rPr>
              <a:t>solve </a:t>
            </a:r>
            <a:r>
              <a:rPr sz="1167" dirty="0">
                <a:latin typeface="Times New Roman"/>
                <a:cs typeface="Times New Roman"/>
              </a:rPr>
              <a:t>the</a:t>
            </a:r>
            <a:r>
              <a:rPr sz="1167" spc="-136" dirty="0">
                <a:latin typeface="Times New Roman"/>
                <a:cs typeface="Times New Roman"/>
              </a:rPr>
              <a:t> </a:t>
            </a:r>
            <a:r>
              <a:rPr sz="1167" dirty="0">
                <a:latin typeface="Times New Roman"/>
                <a:cs typeface="Times New Roman"/>
              </a:rPr>
              <a:t>problem?</a:t>
            </a:r>
            <a:endParaRPr sz="1167">
              <a:latin typeface="Times New Roman"/>
              <a:cs typeface="Times New Roman"/>
            </a:endParaRPr>
          </a:p>
          <a:p>
            <a:pPr marL="456837" lvl="2" indent="-222245">
              <a:spcBef>
                <a:spcPts val="24"/>
              </a:spcBef>
              <a:buFont typeface="Symbol"/>
              <a:buChar char=""/>
              <a:tabLst>
                <a:tab pos="456219" algn="l"/>
                <a:tab pos="456837" algn="l"/>
              </a:tabLst>
            </a:pPr>
            <a:r>
              <a:rPr sz="1167" spc="-5" dirty="0">
                <a:latin typeface="Times New Roman"/>
                <a:cs typeface="Times New Roman"/>
              </a:rPr>
              <a:t>How will </a:t>
            </a:r>
            <a:r>
              <a:rPr sz="1167" dirty="0">
                <a:latin typeface="Times New Roman"/>
                <a:cs typeface="Times New Roman"/>
              </a:rPr>
              <a:t>the entity be</a:t>
            </a:r>
            <a:r>
              <a:rPr sz="1167" spc="-87" dirty="0">
                <a:latin typeface="Times New Roman"/>
                <a:cs typeface="Times New Roman"/>
              </a:rPr>
              <a:t> </a:t>
            </a:r>
            <a:r>
              <a:rPr sz="1167" dirty="0">
                <a:latin typeface="Times New Roman"/>
                <a:cs typeface="Times New Roman"/>
              </a:rPr>
              <a:t>realized?</a:t>
            </a:r>
            <a:endParaRPr sz="1167">
              <a:latin typeface="Times New Roman"/>
              <a:cs typeface="Times New Roman"/>
            </a:endParaRPr>
          </a:p>
          <a:p>
            <a:pPr marL="456837" lvl="2" indent="-222245">
              <a:spcBef>
                <a:spcPts val="34"/>
              </a:spcBef>
              <a:buFont typeface="Symbol"/>
              <a:buChar char=""/>
              <a:tabLst>
                <a:tab pos="456219" algn="l"/>
                <a:tab pos="456837" algn="l"/>
              </a:tabLst>
            </a:pPr>
            <a:r>
              <a:rPr sz="1167" spc="-5" dirty="0">
                <a:latin typeface="Times New Roman"/>
                <a:cs typeface="Times New Roman"/>
              </a:rPr>
              <a:t>How will </a:t>
            </a:r>
            <a:r>
              <a:rPr sz="1167" dirty="0">
                <a:latin typeface="Times New Roman"/>
                <a:cs typeface="Times New Roman"/>
              </a:rPr>
              <a:t>the entity be</a:t>
            </a:r>
            <a:r>
              <a:rPr sz="1167" spc="-87" dirty="0">
                <a:latin typeface="Times New Roman"/>
                <a:cs typeface="Times New Roman"/>
              </a:rPr>
              <a:t> </a:t>
            </a:r>
            <a:r>
              <a:rPr sz="1167" dirty="0">
                <a:latin typeface="Times New Roman"/>
                <a:cs typeface="Times New Roman"/>
              </a:rPr>
              <a:t>constructed?</a:t>
            </a:r>
            <a:endParaRPr sz="1167">
              <a:latin typeface="Times New Roman"/>
              <a:cs typeface="Times New Roman"/>
            </a:endParaRPr>
          </a:p>
          <a:p>
            <a:pPr marL="456837" marR="6791" lvl="2" indent="-222245">
              <a:lnSpc>
                <a:spcPts val="1332"/>
              </a:lnSpc>
              <a:spcBef>
                <a:spcPts val="122"/>
              </a:spcBef>
              <a:buFont typeface="Symbol"/>
              <a:buChar char=""/>
              <a:tabLst>
                <a:tab pos="456219" algn="l"/>
                <a:tab pos="456837" algn="l"/>
              </a:tabLst>
            </a:pPr>
            <a:r>
              <a:rPr sz="1167" dirty="0">
                <a:latin typeface="Times New Roman"/>
                <a:cs typeface="Times New Roman"/>
              </a:rPr>
              <a:t>What approach </a:t>
            </a:r>
            <a:r>
              <a:rPr sz="1167" spc="-5" dirty="0">
                <a:latin typeface="Times New Roman"/>
                <a:cs typeface="Times New Roman"/>
              </a:rPr>
              <a:t>will </a:t>
            </a:r>
            <a:r>
              <a:rPr sz="1167" dirty="0">
                <a:latin typeface="Times New Roman"/>
                <a:cs typeface="Times New Roman"/>
              </a:rPr>
              <a:t>be used to uncover errors that </a:t>
            </a:r>
            <a:r>
              <a:rPr sz="1167" spc="-5" dirty="0">
                <a:latin typeface="Times New Roman"/>
                <a:cs typeface="Times New Roman"/>
              </a:rPr>
              <a:t>were </a:t>
            </a:r>
            <a:r>
              <a:rPr sz="1167" dirty="0">
                <a:latin typeface="Times New Roman"/>
                <a:cs typeface="Times New Roman"/>
              </a:rPr>
              <a:t>made in the design and  construction of the</a:t>
            </a:r>
            <a:r>
              <a:rPr sz="1167" spc="-107" dirty="0">
                <a:latin typeface="Times New Roman"/>
                <a:cs typeface="Times New Roman"/>
              </a:rPr>
              <a:t> </a:t>
            </a:r>
            <a:r>
              <a:rPr sz="1167" dirty="0">
                <a:latin typeface="Times New Roman"/>
                <a:cs typeface="Times New Roman"/>
              </a:rPr>
              <a:t>entity?</a:t>
            </a:r>
            <a:endParaRPr sz="1167">
              <a:latin typeface="Times New Roman"/>
              <a:cs typeface="Times New Roman"/>
            </a:endParaRPr>
          </a:p>
          <a:p>
            <a:pPr marL="456837" marR="4939" lvl="2" indent="-222245">
              <a:lnSpc>
                <a:spcPts val="1332"/>
              </a:lnSpc>
              <a:spcBef>
                <a:spcPts val="102"/>
              </a:spcBef>
              <a:buFont typeface="Symbol"/>
              <a:buChar char=""/>
              <a:tabLst>
                <a:tab pos="456219" algn="l"/>
                <a:tab pos="456837" algn="l"/>
              </a:tabLst>
            </a:pPr>
            <a:r>
              <a:rPr sz="1167" spc="-5" dirty="0">
                <a:latin typeface="Times New Roman"/>
                <a:cs typeface="Times New Roman"/>
              </a:rPr>
              <a:t>How will </a:t>
            </a:r>
            <a:r>
              <a:rPr sz="1167" dirty="0">
                <a:latin typeface="Times New Roman"/>
                <a:cs typeface="Times New Roman"/>
              </a:rPr>
              <a:t>the entity be </a:t>
            </a:r>
            <a:r>
              <a:rPr sz="1167" spc="-5" dirty="0">
                <a:latin typeface="Times New Roman"/>
                <a:cs typeface="Times New Roman"/>
              </a:rPr>
              <a:t>supported </a:t>
            </a:r>
            <a:r>
              <a:rPr sz="1167" dirty="0">
                <a:latin typeface="Times New Roman"/>
                <a:cs typeface="Times New Roman"/>
              </a:rPr>
              <a:t>over the long term </a:t>
            </a:r>
            <a:r>
              <a:rPr sz="1167" spc="-5" dirty="0">
                <a:latin typeface="Times New Roman"/>
                <a:cs typeface="Times New Roman"/>
              </a:rPr>
              <a:t>when </a:t>
            </a:r>
            <a:r>
              <a:rPr sz="1167" dirty="0">
                <a:latin typeface="Times New Roman"/>
                <a:cs typeface="Times New Roman"/>
              </a:rPr>
              <a:t>users of the entity  request corrections, adaptations, and</a:t>
            </a:r>
            <a:r>
              <a:rPr sz="1167" spc="-111" dirty="0">
                <a:latin typeface="Times New Roman"/>
                <a:cs typeface="Times New Roman"/>
              </a:rPr>
              <a:t> </a:t>
            </a:r>
            <a:r>
              <a:rPr sz="1167" dirty="0">
                <a:latin typeface="Times New Roman"/>
                <a:cs typeface="Times New Roman"/>
              </a:rPr>
              <a:t>enhancements?</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These questions force us to look at the </a:t>
            </a:r>
            <a:r>
              <a:rPr sz="1167" spc="-5" dirty="0">
                <a:latin typeface="Times New Roman"/>
                <a:cs typeface="Times New Roman"/>
              </a:rPr>
              <a:t>software </a:t>
            </a:r>
            <a:r>
              <a:rPr sz="1167" dirty="0">
                <a:latin typeface="Times New Roman"/>
                <a:cs typeface="Times New Roman"/>
              </a:rPr>
              <a:t>development process from different  angles and require different tools and techniques to be adopted at different </a:t>
            </a:r>
            <a:r>
              <a:rPr sz="1167" spc="-5" dirty="0">
                <a:latin typeface="Times New Roman"/>
                <a:cs typeface="Times New Roman"/>
              </a:rPr>
              <a:t>stages </a:t>
            </a:r>
            <a:r>
              <a:rPr sz="1167" dirty="0">
                <a:latin typeface="Times New Roman"/>
                <a:cs typeface="Times New Roman"/>
              </a:rPr>
              <a:t>and  phases of the </a:t>
            </a:r>
            <a:r>
              <a:rPr sz="1167" spc="-5" dirty="0">
                <a:latin typeface="Times New Roman"/>
                <a:cs typeface="Times New Roman"/>
              </a:rPr>
              <a:t>software </a:t>
            </a:r>
            <a:r>
              <a:rPr sz="1167" dirty="0">
                <a:latin typeface="Times New Roman"/>
                <a:cs typeface="Times New Roman"/>
              </a:rPr>
              <a:t>development life cycle. </a:t>
            </a:r>
            <a:r>
              <a:rPr sz="1167" spc="-5" dirty="0">
                <a:latin typeface="Times New Roman"/>
                <a:cs typeface="Times New Roman"/>
              </a:rPr>
              <a:t>Hence we </a:t>
            </a:r>
            <a:r>
              <a:rPr sz="1167" dirty="0">
                <a:latin typeface="Times New Roman"/>
                <a:cs typeface="Times New Roman"/>
              </a:rPr>
              <a:t>can divide the </a:t>
            </a:r>
            <a:r>
              <a:rPr sz="1167" spc="-5" dirty="0">
                <a:latin typeface="Times New Roman"/>
                <a:cs typeface="Times New Roman"/>
              </a:rPr>
              <a:t>whole </a:t>
            </a:r>
            <a:r>
              <a:rPr sz="1167" dirty="0">
                <a:latin typeface="Times New Roman"/>
                <a:cs typeface="Times New Roman"/>
              </a:rPr>
              <a:t>process in  4 distinct phases </a:t>
            </a:r>
            <a:r>
              <a:rPr sz="1167" spc="5" dirty="0">
                <a:latin typeface="Times New Roman"/>
                <a:cs typeface="Times New Roman"/>
              </a:rPr>
              <a:t>namely </a:t>
            </a:r>
            <a:r>
              <a:rPr sz="1167" dirty="0">
                <a:latin typeface="Times New Roman"/>
                <a:cs typeface="Times New Roman"/>
              </a:rPr>
              <a:t>vision, definition, development, and maintenance. Each one of  these </a:t>
            </a:r>
            <a:r>
              <a:rPr sz="1167" spc="-5" dirty="0">
                <a:latin typeface="Times New Roman"/>
                <a:cs typeface="Times New Roman"/>
              </a:rPr>
              <a:t>stages </a:t>
            </a:r>
            <a:r>
              <a:rPr sz="1167" dirty="0">
                <a:latin typeface="Times New Roman"/>
                <a:cs typeface="Times New Roman"/>
              </a:rPr>
              <a:t>has a different focus of activity. </a:t>
            </a:r>
            <a:r>
              <a:rPr sz="1167" spc="-5" dirty="0">
                <a:latin typeface="Times New Roman"/>
                <a:cs typeface="Times New Roman"/>
              </a:rPr>
              <a:t>During </a:t>
            </a:r>
            <a:r>
              <a:rPr sz="1167" dirty="0">
                <a:latin typeface="Times New Roman"/>
                <a:cs typeface="Times New Roman"/>
              </a:rPr>
              <a:t>the vision phases, the focus is on  </a:t>
            </a:r>
            <a:r>
              <a:rPr sz="1167" spc="-5" dirty="0">
                <a:latin typeface="Times New Roman"/>
                <a:cs typeface="Times New Roman"/>
              </a:rPr>
              <a:t>why </a:t>
            </a:r>
            <a:r>
              <a:rPr sz="1167" dirty="0">
                <a:latin typeface="Times New Roman"/>
                <a:cs typeface="Times New Roman"/>
              </a:rPr>
              <a:t>do </a:t>
            </a:r>
            <a:r>
              <a:rPr sz="1167" spc="10" dirty="0">
                <a:latin typeface="Times New Roman"/>
                <a:cs typeface="Times New Roman"/>
              </a:rPr>
              <a:t>we </a:t>
            </a:r>
            <a:r>
              <a:rPr sz="1167" spc="-5" dirty="0">
                <a:latin typeface="Times New Roman"/>
                <a:cs typeface="Times New Roman"/>
              </a:rPr>
              <a:t>want </a:t>
            </a:r>
            <a:r>
              <a:rPr sz="1167" dirty="0">
                <a:latin typeface="Times New Roman"/>
                <a:cs typeface="Times New Roman"/>
              </a:rPr>
              <a:t>to </a:t>
            </a:r>
            <a:r>
              <a:rPr sz="1167" spc="5" dirty="0">
                <a:latin typeface="Times New Roman"/>
                <a:cs typeface="Times New Roman"/>
              </a:rPr>
              <a:t>have </a:t>
            </a:r>
            <a:r>
              <a:rPr sz="1167" dirty="0">
                <a:latin typeface="Times New Roman"/>
                <a:cs typeface="Times New Roman"/>
              </a:rPr>
              <a:t>this </a:t>
            </a:r>
            <a:r>
              <a:rPr sz="1167" spc="-5" dirty="0">
                <a:latin typeface="Times New Roman"/>
                <a:cs typeface="Times New Roman"/>
              </a:rPr>
              <a:t>system; </a:t>
            </a:r>
            <a:r>
              <a:rPr sz="1167" dirty="0">
                <a:latin typeface="Times New Roman"/>
                <a:cs typeface="Times New Roman"/>
              </a:rPr>
              <a:t>during definition phase the focus shifts from </a:t>
            </a:r>
            <a:r>
              <a:rPr sz="1167" spc="10" dirty="0">
                <a:latin typeface="Times New Roman"/>
                <a:cs typeface="Times New Roman"/>
              </a:rPr>
              <a:t>why </a:t>
            </a:r>
            <a:r>
              <a:rPr sz="1167" dirty="0">
                <a:latin typeface="Times New Roman"/>
                <a:cs typeface="Times New Roman"/>
              </a:rPr>
              <a:t>to  </a:t>
            </a:r>
            <a:r>
              <a:rPr sz="1167" spc="-5" dirty="0">
                <a:latin typeface="Times New Roman"/>
                <a:cs typeface="Times New Roman"/>
              </a:rPr>
              <a:t>what </a:t>
            </a:r>
            <a:r>
              <a:rPr sz="1167" dirty="0">
                <a:latin typeface="Times New Roman"/>
                <a:cs typeface="Times New Roman"/>
              </a:rPr>
              <a:t>needs to be built to fulfill the previously outlined vision; during development the  definition is realized into design and implementation of the </a:t>
            </a:r>
            <a:r>
              <a:rPr sz="1167" spc="-5" dirty="0">
                <a:latin typeface="Times New Roman"/>
                <a:cs typeface="Times New Roman"/>
              </a:rPr>
              <a:t>system; </a:t>
            </a:r>
            <a:r>
              <a:rPr sz="1167" dirty="0">
                <a:latin typeface="Times New Roman"/>
                <a:cs typeface="Times New Roman"/>
              </a:rPr>
              <a:t>and finally during  maintenance all the changes and enhancements to keep the system up and running and  adapt to the new environment and needs are carried</a:t>
            </a:r>
            <a:r>
              <a:rPr sz="1167" spc="-131" dirty="0">
                <a:latin typeface="Times New Roman"/>
                <a:cs typeface="Times New Roman"/>
              </a:rPr>
              <a:t> </a:t>
            </a:r>
            <a:r>
              <a:rPr sz="1167" dirty="0">
                <a:latin typeface="Times New Roman"/>
                <a:cs typeface="Times New Roman"/>
              </a:rPr>
              <a:t>out.</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Requirement engineering mainly deals </a:t>
            </a:r>
            <a:r>
              <a:rPr sz="1167" spc="-5" dirty="0">
                <a:latin typeface="Times New Roman"/>
                <a:cs typeface="Times New Roman"/>
              </a:rPr>
              <a:t>with </a:t>
            </a:r>
            <a:r>
              <a:rPr sz="1167" dirty="0">
                <a:latin typeface="Times New Roman"/>
                <a:cs typeface="Times New Roman"/>
              </a:rPr>
              <a:t>the definition phase of the system.  Requirement engineering is the name of the process </a:t>
            </a:r>
            <a:r>
              <a:rPr sz="1167" spc="-5" dirty="0">
                <a:latin typeface="Times New Roman"/>
                <a:cs typeface="Times New Roman"/>
              </a:rPr>
              <a:t>when </a:t>
            </a:r>
            <a:r>
              <a:rPr sz="1167" dirty="0">
                <a:latin typeface="Times New Roman"/>
                <a:cs typeface="Times New Roman"/>
              </a:rPr>
              <a:t>the system </a:t>
            </a:r>
            <a:r>
              <a:rPr sz="1167" spc="-5" dirty="0">
                <a:latin typeface="Times New Roman"/>
                <a:cs typeface="Times New Roman"/>
              </a:rPr>
              <a:t>services </a:t>
            </a:r>
            <a:r>
              <a:rPr sz="1167" dirty="0">
                <a:latin typeface="Times New Roman"/>
                <a:cs typeface="Times New Roman"/>
              </a:rPr>
              <a:t>and  constraints are established. It is the </a:t>
            </a:r>
            <a:r>
              <a:rPr sz="1167" spc="-5" dirty="0">
                <a:latin typeface="Times New Roman"/>
                <a:cs typeface="Times New Roman"/>
              </a:rPr>
              <a:t>starting </a:t>
            </a:r>
            <a:r>
              <a:rPr sz="1167" dirty="0">
                <a:latin typeface="Times New Roman"/>
                <a:cs typeface="Times New Roman"/>
              </a:rPr>
              <a:t>point of the development process </a:t>
            </a:r>
            <a:r>
              <a:rPr sz="1167" spc="-5" dirty="0">
                <a:latin typeface="Times New Roman"/>
                <a:cs typeface="Times New Roman"/>
              </a:rPr>
              <a:t>with </a:t>
            </a:r>
            <a:r>
              <a:rPr sz="1167" dirty="0">
                <a:latin typeface="Times New Roman"/>
                <a:cs typeface="Times New Roman"/>
              </a:rPr>
              <a:t>the  focus of activity on </a:t>
            </a:r>
            <a:r>
              <a:rPr sz="1167" spc="-5" dirty="0">
                <a:latin typeface="Times New Roman"/>
                <a:cs typeface="Times New Roman"/>
              </a:rPr>
              <a:t>what </a:t>
            </a:r>
            <a:r>
              <a:rPr sz="1167" dirty="0">
                <a:latin typeface="Times New Roman"/>
                <a:cs typeface="Times New Roman"/>
              </a:rPr>
              <a:t>and not</a:t>
            </a:r>
            <a:r>
              <a:rPr sz="1167" spc="-97" dirty="0">
                <a:latin typeface="Times New Roman"/>
                <a:cs typeface="Times New Roman"/>
              </a:rPr>
              <a:t> </a:t>
            </a:r>
            <a:r>
              <a:rPr sz="1167" dirty="0">
                <a:latin typeface="Times New Roman"/>
                <a:cs typeface="Times New Roman"/>
              </a:rPr>
              <a:t>how.</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spc="-5" dirty="0">
                <a:latin typeface="Tahoma"/>
                <a:cs typeface="Tahoma"/>
              </a:rPr>
              <a:t>Software Requirements</a:t>
            </a:r>
            <a:r>
              <a:rPr sz="1361" b="1" dirty="0">
                <a:latin typeface="Tahoma"/>
                <a:cs typeface="Tahoma"/>
              </a:rPr>
              <a:t> </a:t>
            </a:r>
            <a:r>
              <a:rPr sz="1361" b="1" spc="-10" dirty="0">
                <a:latin typeface="Tahoma"/>
                <a:cs typeface="Tahoma"/>
              </a:rPr>
              <a:t>Definitions</a:t>
            </a:r>
            <a:endParaRPr sz="1361">
              <a:latin typeface="Tahoma"/>
              <a:cs typeface="Tahoma"/>
            </a:endParaRPr>
          </a:p>
          <a:p>
            <a:pPr>
              <a:spcBef>
                <a:spcPts val="49"/>
              </a:spcBef>
            </a:pPr>
            <a:endParaRPr sz="1118">
              <a:latin typeface="Times New Roman"/>
              <a:cs typeface="Times New Roman"/>
            </a:endParaRPr>
          </a:p>
          <a:p>
            <a:pPr marL="12347" marR="6173" algn="just">
              <a:lnSpc>
                <a:spcPts val="1342"/>
              </a:lnSpc>
            </a:pPr>
            <a:r>
              <a:rPr sz="1167" dirty="0">
                <a:latin typeface="Times New Roman"/>
                <a:cs typeface="Times New Roman"/>
              </a:rPr>
              <a:t>Before talking about the requirement process in general and discussing different tools</a:t>
            </a:r>
            <a:r>
              <a:rPr sz="1167" spc="-68" dirty="0">
                <a:latin typeface="Times New Roman"/>
                <a:cs typeface="Times New Roman"/>
              </a:rPr>
              <a:t> </a:t>
            </a:r>
            <a:r>
              <a:rPr sz="1167" dirty="0">
                <a:latin typeface="Times New Roman"/>
                <a:cs typeface="Times New Roman"/>
              </a:rPr>
              <a:t>and  techniques used for developing a good </a:t>
            </a:r>
            <a:r>
              <a:rPr sz="1167" spc="-5" dirty="0">
                <a:latin typeface="Times New Roman"/>
                <a:cs typeface="Times New Roman"/>
              </a:rPr>
              <a:t>set </a:t>
            </a:r>
            <a:r>
              <a:rPr sz="1167" dirty="0">
                <a:latin typeface="Times New Roman"/>
                <a:cs typeface="Times New Roman"/>
              </a:rPr>
              <a:t>of requirements, let us first look at a few  definitions of </a:t>
            </a:r>
            <a:r>
              <a:rPr sz="1167" spc="-5" dirty="0">
                <a:latin typeface="Times New Roman"/>
                <a:cs typeface="Times New Roman"/>
              </a:rPr>
              <a:t>software</a:t>
            </a:r>
            <a:r>
              <a:rPr sz="1167" spc="-92"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spc="-5" dirty="0">
                <a:latin typeface="Times New Roman"/>
                <a:cs typeface="Times New Roman"/>
              </a:rPr>
              <a:t>Jones </a:t>
            </a:r>
            <a:r>
              <a:rPr sz="1167" dirty="0">
                <a:latin typeface="Times New Roman"/>
                <a:cs typeface="Times New Roman"/>
              </a:rPr>
              <a:t>defines </a:t>
            </a:r>
            <a:r>
              <a:rPr sz="1167" spc="-5" dirty="0">
                <a:latin typeface="Times New Roman"/>
                <a:cs typeface="Times New Roman"/>
              </a:rPr>
              <a:t>software </a:t>
            </a:r>
            <a:r>
              <a:rPr sz="1167" dirty="0">
                <a:latin typeface="Times New Roman"/>
                <a:cs typeface="Times New Roman"/>
              </a:rPr>
              <a:t>requirements as a </a:t>
            </a:r>
            <a:r>
              <a:rPr sz="1167" spc="-5" dirty="0">
                <a:latin typeface="Times New Roman"/>
                <a:cs typeface="Times New Roman"/>
              </a:rPr>
              <a:t>statement </a:t>
            </a:r>
            <a:r>
              <a:rPr sz="1167" dirty="0">
                <a:latin typeface="Times New Roman"/>
                <a:cs typeface="Times New Roman"/>
              </a:rPr>
              <a:t>of needs by a user that triggers the  development of a program or</a:t>
            </a:r>
            <a:r>
              <a:rPr sz="1167" spc="-9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65788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1781" cy="8377590"/>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8026" algn="just">
              <a:lnSpc>
                <a:spcPts val="1342"/>
              </a:lnSpc>
              <a:spcBef>
                <a:spcPts val="851"/>
              </a:spcBef>
            </a:pPr>
            <a:r>
              <a:rPr sz="1167" spc="-5" dirty="0">
                <a:latin typeface="Times New Roman"/>
                <a:cs typeface="Times New Roman"/>
              </a:rPr>
              <a:t>Alan Davis </a:t>
            </a:r>
            <a:r>
              <a:rPr sz="1167" dirty="0">
                <a:latin typeface="Times New Roman"/>
                <a:cs typeface="Times New Roman"/>
              </a:rPr>
              <a:t>defines </a:t>
            </a:r>
            <a:r>
              <a:rPr sz="1167" spc="-5" dirty="0">
                <a:latin typeface="Times New Roman"/>
                <a:cs typeface="Times New Roman"/>
              </a:rPr>
              <a:t>software </a:t>
            </a:r>
            <a:r>
              <a:rPr sz="1167" dirty="0">
                <a:latin typeface="Times New Roman"/>
                <a:cs typeface="Times New Roman"/>
              </a:rPr>
              <a:t>requirements as a user need or necessary feature, function,  or attribute of a </a:t>
            </a:r>
            <a:r>
              <a:rPr sz="1167" spc="-5" dirty="0">
                <a:latin typeface="Times New Roman"/>
                <a:cs typeface="Times New Roman"/>
              </a:rPr>
              <a:t>system </a:t>
            </a:r>
            <a:r>
              <a:rPr sz="1167" dirty="0">
                <a:latin typeface="Times New Roman"/>
                <a:cs typeface="Times New Roman"/>
              </a:rPr>
              <a:t>that can be </a:t>
            </a:r>
            <a:r>
              <a:rPr sz="1167" spc="-5" dirty="0">
                <a:latin typeface="Times New Roman"/>
                <a:cs typeface="Times New Roman"/>
              </a:rPr>
              <a:t>sensed </a:t>
            </a:r>
            <a:r>
              <a:rPr sz="1167" dirty="0">
                <a:latin typeface="Times New Roman"/>
                <a:cs typeface="Times New Roman"/>
              </a:rPr>
              <a:t>from a position external to that</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spc="-5" dirty="0">
                <a:latin typeface="Times New Roman"/>
                <a:cs typeface="Times New Roman"/>
              </a:rPr>
              <a:t>According </a:t>
            </a:r>
            <a:r>
              <a:rPr sz="1167" dirty="0">
                <a:latin typeface="Times New Roman"/>
                <a:cs typeface="Times New Roman"/>
              </a:rPr>
              <a:t>to Ian </a:t>
            </a:r>
            <a:r>
              <a:rPr sz="1167" spc="-5" dirty="0">
                <a:latin typeface="Times New Roman"/>
                <a:cs typeface="Times New Roman"/>
              </a:rPr>
              <a:t>Summerville, </a:t>
            </a:r>
            <a:r>
              <a:rPr sz="1167" dirty="0">
                <a:latin typeface="Times New Roman"/>
                <a:cs typeface="Times New Roman"/>
              </a:rPr>
              <a:t>requirements are a </a:t>
            </a:r>
            <a:r>
              <a:rPr sz="1167" spc="-5" dirty="0">
                <a:latin typeface="Times New Roman"/>
                <a:cs typeface="Times New Roman"/>
              </a:rPr>
              <a:t>specification </a:t>
            </a:r>
            <a:r>
              <a:rPr sz="1167" dirty="0">
                <a:latin typeface="Times New Roman"/>
                <a:cs typeface="Times New Roman"/>
              </a:rPr>
              <a:t>of </a:t>
            </a:r>
            <a:r>
              <a:rPr sz="1167" spc="-5" dirty="0">
                <a:latin typeface="Times New Roman"/>
                <a:cs typeface="Times New Roman"/>
              </a:rPr>
              <a:t>what should </a:t>
            </a:r>
            <a:r>
              <a:rPr sz="1167" dirty="0">
                <a:latin typeface="Times New Roman"/>
                <a:cs typeface="Times New Roman"/>
              </a:rPr>
              <a:t>be  implemented. They are descriptions of how the </a:t>
            </a:r>
            <a:r>
              <a:rPr sz="1167" spc="-5" dirty="0">
                <a:latin typeface="Times New Roman"/>
                <a:cs typeface="Times New Roman"/>
              </a:rPr>
              <a:t>system should </a:t>
            </a:r>
            <a:r>
              <a:rPr sz="1167" dirty="0">
                <a:latin typeface="Times New Roman"/>
                <a:cs typeface="Times New Roman"/>
              </a:rPr>
              <a:t>behave, or of a system  property or attribute. They may be a constraint on the development process of the</a:t>
            </a:r>
            <a:r>
              <a:rPr sz="1167" spc="-126"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IEEE defines </a:t>
            </a:r>
            <a:r>
              <a:rPr sz="1167" spc="-5" dirty="0">
                <a:latin typeface="Times New Roman"/>
                <a:cs typeface="Times New Roman"/>
              </a:rPr>
              <a:t>software </a:t>
            </a:r>
            <a:r>
              <a:rPr sz="1167" dirty="0">
                <a:latin typeface="Times New Roman"/>
                <a:cs typeface="Times New Roman"/>
              </a:rPr>
              <a:t>requirements</a:t>
            </a:r>
            <a:r>
              <a:rPr sz="1167" spc="-87" dirty="0">
                <a:latin typeface="Times New Roman"/>
                <a:cs typeface="Times New Roman"/>
              </a:rPr>
              <a:t> </a:t>
            </a:r>
            <a:r>
              <a:rPr sz="1167" dirty="0">
                <a:latin typeface="Times New Roman"/>
                <a:cs typeface="Times New Roman"/>
              </a:rPr>
              <a:t>as:</a:t>
            </a:r>
            <a:endParaRPr sz="1167">
              <a:latin typeface="Times New Roman"/>
              <a:cs typeface="Times New Roman"/>
            </a:endParaRPr>
          </a:p>
          <a:p>
            <a:pPr>
              <a:lnSpc>
                <a:spcPct val="100000"/>
              </a:lnSpc>
            </a:pPr>
            <a:endParaRPr sz="1215">
              <a:latin typeface="Times New Roman"/>
              <a:cs typeface="Times New Roman"/>
            </a:endParaRPr>
          </a:p>
          <a:p>
            <a:pPr marL="456837" marR="10495" indent="-222245">
              <a:lnSpc>
                <a:spcPts val="1342"/>
              </a:lnSpc>
              <a:buAutoNum type="arabicPeriod"/>
              <a:tabLst>
                <a:tab pos="456837" algn="l"/>
              </a:tabLst>
            </a:pPr>
            <a:r>
              <a:rPr sz="1167" b="1" dirty="0">
                <a:latin typeface="Times New Roman"/>
                <a:cs typeface="Times New Roman"/>
              </a:rPr>
              <a:t>A condition or capability </a:t>
            </a:r>
            <a:r>
              <a:rPr sz="1167" b="1" spc="-5" dirty="0">
                <a:latin typeface="Times New Roman"/>
                <a:cs typeface="Times New Roman"/>
              </a:rPr>
              <a:t>needed by user </a:t>
            </a:r>
            <a:r>
              <a:rPr sz="1167" b="1" dirty="0">
                <a:latin typeface="Times New Roman"/>
                <a:cs typeface="Times New Roman"/>
              </a:rPr>
              <a:t>to </a:t>
            </a:r>
            <a:r>
              <a:rPr sz="1167" b="1" spc="-5" dirty="0">
                <a:latin typeface="Times New Roman"/>
                <a:cs typeface="Times New Roman"/>
              </a:rPr>
              <a:t>solve </a:t>
            </a:r>
            <a:r>
              <a:rPr sz="1167" b="1" dirty="0">
                <a:latin typeface="Times New Roman"/>
                <a:cs typeface="Times New Roman"/>
              </a:rPr>
              <a:t>a </a:t>
            </a:r>
            <a:r>
              <a:rPr sz="1167" b="1" spc="-5" dirty="0">
                <a:latin typeface="Times New Roman"/>
                <a:cs typeface="Times New Roman"/>
              </a:rPr>
              <a:t>problem </a:t>
            </a:r>
            <a:r>
              <a:rPr sz="1167" b="1" dirty="0">
                <a:latin typeface="Times New Roman"/>
                <a:cs typeface="Times New Roman"/>
              </a:rPr>
              <a:t>or achieve an  objective.</a:t>
            </a:r>
            <a:endParaRPr sz="1167">
              <a:latin typeface="Times New Roman"/>
              <a:cs typeface="Times New Roman"/>
            </a:endParaRPr>
          </a:p>
          <a:p>
            <a:pPr marL="456837" indent="-222245">
              <a:lnSpc>
                <a:spcPts val="1254"/>
              </a:lnSpc>
              <a:buAutoNum type="arabicPeriod"/>
              <a:tabLst>
                <a:tab pos="456837" algn="l"/>
              </a:tabLst>
            </a:pPr>
            <a:r>
              <a:rPr sz="1167" dirty="0">
                <a:latin typeface="Times New Roman"/>
                <a:cs typeface="Times New Roman"/>
              </a:rPr>
              <a:t>A</a:t>
            </a:r>
            <a:r>
              <a:rPr sz="1167" spc="126" dirty="0">
                <a:latin typeface="Times New Roman"/>
                <a:cs typeface="Times New Roman"/>
              </a:rPr>
              <a:t> </a:t>
            </a:r>
            <a:r>
              <a:rPr sz="1167" dirty="0">
                <a:latin typeface="Times New Roman"/>
                <a:cs typeface="Times New Roman"/>
              </a:rPr>
              <a:t>condition</a:t>
            </a:r>
            <a:r>
              <a:rPr sz="1167" spc="126" dirty="0">
                <a:latin typeface="Times New Roman"/>
                <a:cs typeface="Times New Roman"/>
              </a:rPr>
              <a:t> </a:t>
            </a:r>
            <a:r>
              <a:rPr sz="1167" dirty="0">
                <a:latin typeface="Times New Roman"/>
                <a:cs typeface="Times New Roman"/>
              </a:rPr>
              <a:t>or</a:t>
            </a:r>
            <a:r>
              <a:rPr sz="1167" spc="136" dirty="0">
                <a:latin typeface="Times New Roman"/>
                <a:cs typeface="Times New Roman"/>
              </a:rPr>
              <a:t> </a:t>
            </a:r>
            <a:r>
              <a:rPr sz="1167" dirty="0">
                <a:latin typeface="Times New Roman"/>
                <a:cs typeface="Times New Roman"/>
              </a:rPr>
              <a:t>capability</a:t>
            </a:r>
            <a:r>
              <a:rPr sz="1167" spc="122" dirty="0">
                <a:latin typeface="Times New Roman"/>
                <a:cs typeface="Times New Roman"/>
              </a:rPr>
              <a:t> </a:t>
            </a:r>
            <a:r>
              <a:rPr sz="1167" dirty="0">
                <a:latin typeface="Times New Roman"/>
                <a:cs typeface="Times New Roman"/>
              </a:rPr>
              <a:t>that</a:t>
            </a:r>
            <a:r>
              <a:rPr sz="1167" spc="136" dirty="0">
                <a:latin typeface="Times New Roman"/>
                <a:cs typeface="Times New Roman"/>
              </a:rPr>
              <a:t> </a:t>
            </a:r>
            <a:r>
              <a:rPr sz="1167" dirty="0">
                <a:latin typeface="Times New Roman"/>
                <a:cs typeface="Times New Roman"/>
              </a:rPr>
              <a:t>must</a:t>
            </a:r>
            <a:r>
              <a:rPr sz="1167" spc="131" dirty="0">
                <a:latin typeface="Times New Roman"/>
                <a:cs typeface="Times New Roman"/>
              </a:rPr>
              <a:t> </a:t>
            </a:r>
            <a:r>
              <a:rPr sz="1167" dirty="0">
                <a:latin typeface="Times New Roman"/>
                <a:cs typeface="Times New Roman"/>
              </a:rPr>
              <a:t>be</a:t>
            </a:r>
            <a:r>
              <a:rPr sz="1167" spc="122" dirty="0">
                <a:latin typeface="Times New Roman"/>
                <a:cs typeface="Times New Roman"/>
              </a:rPr>
              <a:t> </a:t>
            </a:r>
            <a:r>
              <a:rPr sz="1167" dirty="0">
                <a:latin typeface="Times New Roman"/>
                <a:cs typeface="Times New Roman"/>
              </a:rPr>
              <a:t>met</a:t>
            </a:r>
            <a:r>
              <a:rPr sz="1167" spc="136" dirty="0">
                <a:latin typeface="Times New Roman"/>
                <a:cs typeface="Times New Roman"/>
              </a:rPr>
              <a:t> </a:t>
            </a:r>
            <a:r>
              <a:rPr sz="1167" dirty="0">
                <a:latin typeface="Times New Roman"/>
                <a:cs typeface="Times New Roman"/>
              </a:rPr>
              <a:t>or</a:t>
            </a:r>
            <a:r>
              <a:rPr sz="1167" spc="126" dirty="0">
                <a:latin typeface="Times New Roman"/>
                <a:cs typeface="Times New Roman"/>
              </a:rPr>
              <a:t> </a:t>
            </a:r>
            <a:r>
              <a:rPr sz="1167" dirty="0">
                <a:latin typeface="Times New Roman"/>
                <a:cs typeface="Times New Roman"/>
              </a:rPr>
              <a:t>possessed</a:t>
            </a:r>
            <a:r>
              <a:rPr sz="1167" spc="131" dirty="0">
                <a:latin typeface="Times New Roman"/>
                <a:cs typeface="Times New Roman"/>
              </a:rPr>
              <a:t> </a:t>
            </a:r>
            <a:r>
              <a:rPr sz="1167" dirty="0">
                <a:latin typeface="Times New Roman"/>
                <a:cs typeface="Times New Roman"/>
              </a:rPr>
              <a:t>by</a:t>
            </a:r>
            <a:r>
              <a:rPr sz="1167" spc="136" dirty="0">
                <a:latin typeface="Times New Roman"/>
                <a:cs typeface="Times New Roman"/>
              </a:rPr>
              <a:t> </a:t>
            </a:r>
            <a:r>
              <a:rPr sz="1167" dirty="0">
                <a:latin typeface="Times New Roman"/>
                <a:cs typeface="Times New Roman"/>
              </a:rPr>
              <a:t>a</a:t>
            </a:r>
            <a:r>
              <a:rPr sz="1167" spc="122" dirty="0">
                <a:latin typeface="Times New Roman"/>
                <a:cs typeface="Times New Roman"/>
              </a:rPr>
              <a:t> </a:t>
            </a:r>
            <a:r>
              <a:rPr sz="1167" spc="-5" dirty="0">
                <a:latin typeface="Times New Roman"/>
                <a:cs typeface="Times New Roman"/>
              </a:rPr>
              <a:t>system</a:t>
            </a:r>
            <a:r>
              <a:rPr sz="1167" spc="131" dirty="0">
                <a:latin typeface="Times New Roman"/>
                <a:cs typeface="Times New Roman"/>
              </a:rPr>
              <a:t> </a:t>
            </a:r>
            <a:r>
              <a:rPr sz="1167" dirty="0">
                <a:latin typeface="Times New Roman"/>
                <a:cs typeface="Times New Roman"/>
              </a:rPr>
              <a:t>or</a:t>
            </a:r>
            <a:r>
              <a:rPr sz="1167" spc="136"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marR="4939">
              <a:lnSpc>
                <a:spcPts val="1342"/>
              </a:lnSpc>
              <a:spcBef>
                <a:spcPts val="63"/>
              </a:spcBef>
            </a:pPr>
            <a:r>
              <a:rPr sz="1167" dirty="0">
                <a:latin typeface="Times New Roman"/>
                <a:cs typeface="Times New Roman"/>
              </a:rPr>
              <a:t>component to </a:t>
            </a:r>
            <a:r>
              <a:rPr sz="1167" spc="-5" dirty="0">
                <a:latin typeface="Times New Roman"/>
                <a:cs typeface="Times New Roman"/>
              </a:rPr>
              <a:t>satisfy </a:t>
            </a:r>
            <a:r>
              <a:rPr sz="1167" dirty="0">
                <a:latin typeface="Times New Roman"/>
                <a:cs typeface="Times New Roman"/>
              </a:rPr>
              <a:t>a contract, </a:t>
            </a:r>
            <a:r>
              <a:rPr sz="1167" spc="-5" dirty="0">
                <a:latin typeface="Times New Roman"/>
                <a:cs typeface="Times New Roman"/>
              </a:rPr>
              <a:t>standard, </a:t>
            </a:r>
            <a:r>
              <a:rPr sz="1167" dirty="0">
                <a:latin typeface="Times New Roman"/>
                <a:cs typeface="Times New Roman"/>
              </a:rPr>
              <a:t>specification, or other formally imposed  document.</a:t>
            </a:r>
            <a:endParaRPr sz="1167">
              <a:latin typeface="Times New Roman"/>
              <a:cs typeface="Times New Roman"/>
            </a:endParaRPr>
          </a:p>
          <a:p>
            <a:pPr marL="456837" indent="-222245">
              <a:lnSpc>
                <a:spcPts val="1308"/>
              </a:lnSpc>
              <a:buAutoNum type="arabicPeriod" startAt="3"/>
              <a:tabLst>
                <a:tab pos="456837" algn="l"/>
              </a:tabLst>
            </a:pPr>
            <a:r>
              <a:rPr sz="1167" dirty="0">
                <a:latin typeface="Times New Roman"/>
                <a:cs typeface="Times New Roman"/>
              </a:rPr>
              <a:t>A documented representation of a condition or capability as in 1 or</a:t>
            </a:r>
            <a:r>
              <a:rPr sz="1167" spc="-122" dirty="0">
                <a:latin typeface="Times New Roman"/>
                <a:cs typeface="Times New Roman"/>
              </a:rPr>
              <a:t> </a:t>
            </a:r>
            <a:r>
              <a:rPr sz="1167" dirty="0">
                <a:latin typeface="Times New Roman"/>
                <a:cs typeface="Times New Roman"/>
              </a:rPr>
              <a:t>2.</a:t>
            </a:r>
            <a:endParaRPr sz="1167">
              <a:latin typeface="Times New Roman"/>
              <a:cs typeface="Times New Roman"/>
            </a:endParaRPr>
          </a:p>
          <a:p>
            <a:pPr>
              <a:spcBef>
                <a:spcPts val="34"/>
              </a:spcBef>
            </a:pPr>
            <a:endParaRPr sz="1167">
              <a:latin typeface="Times New Roman"/>
              <a:cs typeface="Times New Roman"/>
            </a:endParaRPr>
          </a:p>
          <a:p>
            <a:pPr marL="12347" marR="9260" algn="just">
              <a:lnSpc>
                <a:spcPts val="1342"/>
              </a:lnSpc>
            </a:pPr>
            <a:r>
              <a:rPr sz="1167" spc="-5" dirty="0">
                <a:latin typeface="Times New Roman"/>
                <a:cs typeface="Times New Roman"/>
              </a:rPr>
              <a:t>As </a:t>
            </a:r>
            <a:r>
              <a:rPr sz="1167" dirty="0">
                <a:latin typeface="Times New Roman"/>
                <a:cs typeface="Times New Roman"/>
              </a:rPr>
              <a:t>can be </a:t>
            </a:r>
            <a:r>
              <a:rPr sz="1167" spc="-5" dirty="0">
                <a:latin typeface="Times New Roman"/>
                <a:cs typeface="Times New Roman"/>
              </a:rPr>
              <a:t>seen, </a:t>
            </a:r>
            <a:r>
              <a:rPr sz="1167" dirty="0">
                <a:latin typeface="Times New Roman"/>
                <a:cs typeface="Times New Roman"/>
              </a:rPr>
              <a:t>these definitions </a:t>
            </a:r>
            <a:r>
              <a:rPr sz="1167" spc="-5" dirty="0">
                <a:latin typeface="Times New Roman"/>
                <a:cs typeface="Times New Roman"/>
              </a:rPr>
              <a:t>slightly </a:t>
            </a:r>
            <a:r>
              <a:rPr sz="1167" dirty="0">
                <a:latin typeface="Times New Roman"/>
                <a:cs typeface="Times New Roman"/>
              </a:rPr>
              <a:t>differ from one another but essentially </a:t>
            </a:r>
            <a:r>
              <a:rPr sz="1167" spc="-5" dirty="0">
                <a:latin typeface="Times New Roman"/>
                <a:cs typeface="Times New Roman"/>
              </a:rPr>
              <a:t>say </a:t>
            </a:r>
            <a:r>
              <a:rPr sz="1167" dirty="0">
                <a:latin typeface="Times New Roman"/>
                <a:cs typeface="Times New Roman"/>
              </a:rPr>
              <a:t>the  </a:t>
            </a:r>
            <a:r>
              <a:rPr sz="1167" spc="-5" dirty="0">
                <a:latin typeface="Times New Roman"/>
                <a:cs typeface="Times New Roman"/>
              </a:rPr>
              <a:t>same </a:t>
            </a:r>
            <a:r>
              <a:rPr sz="1167" dirty="0">
                <a:latin typeface="Times New Roman"/>
                <a:cs typeface="Times New Roman"/>
              </a:rPr>
              <a:t>thing: a </a:t>
            </a:r>
            <a:r>
              <a:rPr sz="1167" spc="-5" dirty="0">
                <a:latin typeface="Times New Roman"/>
                <a:cs typeface="Times New Roman"/>
              </a:rPr>
              <a:t>software </a:t>
            </a:r>
            <a:r>
              <a:rPr sz="1167" dirty="0">
                <a:latin typeface="Times New Roman"/>
                <a:cs typeface="Times New Roman"/>
              </a:rPr>
              <a:t>requirement is a document that describes all the </a:t>
            </a:r>
            <a:r>
              <a:rPr sz="1167" spc="-5" dirty="0">
                <a:latin typeface="Times New Roman"/>
                <a:cs typeface="Times New Roman"/>
              </a:rPr>
              <a:t>services </a:t>
            </a:r>
            <a:r>
              <a:rPr sz="1167" dirty="0">
                <a:latin typeface="Times New Roman"/>
                <a:cs typeface="Times New Roman"/>
              </a:rPr>
              <a:t>provided  by the </a:t>
            </a:r>
            <a:r>
              <a:rPr sz="1167" spc="-5" dirty="0">
                <a:latin typeface="Times New Roman"/>
                <a:cs typeface="Times New Roman"/>
              </a:rPr>
              <a:t>system </a:t>
            </a:r>
            <a:r>
              <a:rPr sz="1167" dirty="0">
                <a:latin typeface="Times New Roman"/>
                <a:cs typeface="Times New Roman"/>
              </a:rPr>
              <a:t>along </a:t>
            </a:r>
            <a:r>
              <a:rPr sz="1167" spc="-5" dirty="0">
                <a:latin typeface="Times New Roman"/>
                <a:cs typeface="Times New Roman"/>
              </a:rPr>
              <a:t>with </a:t>
            </a:r>
            <a:r>
              <a:rPr sz="1167" dirty="0">
                <a:latin typeface="Times New Roman"/>
                <a:cs typeface="Times New Roman"/>
              </a:rPr>
              <a:t>the constraints under </a:t>
            </a:r>
            <a:r>
              <a:rPr sz="1167" spc="-5" dirty="0">
                <a:latin typeface="Times New Roman"/>
                <a:cs typeface="Times New Roman"/>
              </a:rPr>
              <a:t>which </a:t>
            </a:r>
            <a:r>
              <a:rPr sz="1167" dirty="0">
                <a:latin typeface="Times New Roman"/>
                <a:cs typeface="Times New Roman"/>
              </a:rPr>
              <a:t>it must</a:t>
            </a:r>
            <a:r>
              <a:rPr sz="1167" spc="-92" dirty="0">
                <a:latin typeface="Times New Roman"/>
                <a:cs typeface="Times New Roman"/>
              </a:rPr>
              <a:t> </a:t>
            </a:r>
            <a:r>
              <a:rPr sz="1167" dirty="0">
                <a:latin typeface="Times New Roman"/>
                <a:cs typeface="Times New Roman"/>
              </a:rPr>
              <a:t>operate.</a:t>
            </a:r>
            <a:endParaRPr sz="1167">
              <a:latin typeface="Times New Roman"/>
              <a:cs typeface="Times New Roman"/>
            </a:endParaRPr>
          </a:p>
          <a:p>
            <a:pPr>
              <a:spcBef>
                <a:spcPts val="39"/>
              </a:spcBef>
            </a:pPr>
            <a:endParaRPr sz="1410">
              <a:latin typeface="Times New Roman"/>
              <a:cs typeface="Times New Roman"/>
            </a:endParaRPr>
          </a:p>
          <a:p>
            <a:pPr marL="12347" algn="just"/>
            <a:r>
              <a:rPr sz="1361" b="1" dirty="0">
                <a:latin typeface="Tahoma"/>
                <a:cs typeface="Tahoma"/>
              </a:rPr>
              <a:t>3.2 </a:t>
            </a:r>
            <a:r>
              <a:rPr sz="1361" b="1" spc="-5" dirty="0">
                <a:latin typeface="Tahoma"/>
                <a:cs typeface="Tahoma"/>
              </a:rPr>
              <a:t>Importance of</a:t>
            </a:r>
            <a:r>
              <a:rPr sz="1361" b="1" spc="-44" dirty="0">
                <a:latin typeface="Tahoma"/>
                <a:cs typeface="Tahoma"/>
              </a:rPr>
              <a:t> </a:t>
            </a:r>
            <a:r>
              <a:rPr sz="1361" b="1" spc="-5" dirty="0">
                <a:latin typeface="Tahoma"/>
                <a:cs typeface="Tahoma"/>
              </a:rPr>
              <a:t>Requirements</a:t>
            </a:r>
            <a:endParaRPr sz="1361">
              <a:latin typeface="Tahoma"/>
              <a:cs typeface="Tahoma"/>
            </a:endParaRPr>
          </a:p>
          <a:p>
            <a:pPr>
              <a:spcBef>
                <a:spcPts val="39"/>
              </a:spcBef>
            </a:pPr>
            <a:endParaRPr sz="1118">
              <a:latin typeface="Times New Roman"/>
              <a:cs typeface="Times New Roman"/>
            </a:endParaRPr>
          </a:p>
          <a:p>
            <a:pPr marL="12347" marR="8026" algn="just">
              <a:lnSpc>
                <a:spcPts val="1342"/>
              </a:lnSpc>
            </a:pPr>
            <a:r>
              <a:rPr sz="1167" spc="-5" dirty="0">
                <a:latin typeface="Times New Roman"/>
                <a:cs typeface="Times New Roman"/>
              </a:rPr>
              <a:t>Many </a:t>
            </a:r>
            <a:r>
              <a:rPr sz="1167" dirty="0">
                <a:latin typeface="Times New Roman"/>
                <a:cs typeface="Times New Roman"/>
              </a:rPr>
              <a:t>of the problems encountered in </a:t>
            </a:r>
            <a:r>
              <a:rPr sz="1167" spc="-5" dirty="0">
                <a:latin typeface="Times New Roman"/>
                <a:cs typeface="Times New Roman"/>
              </a:rPr>
              <a:t>SW </a:t>
            </a:r>
            <a:r>
              <a:rPr sz="1167" dirty="0">
                <a:latin typeface="Times New Roman"/>
                <a:cs typeface="Times New Roman"/>
              </a:rPr>
              <a:t>development are attributed to </a:t>
            </a:r>
            <a:r>
              <a:rPr sz="1167" spc="-5" dirty="0">
                <a:latin typeface="Times New Roman"/>
                <a:cs typeface="Times New Roman"/>
              </a:rPr>
              <a:t>shortcoming </a:t>
            </a:r>
            <a:r>
              <a:rPr sz="1167" dirty="0">
                <a:latin typeface="Times New Roman"/>
                <a:cs typeface="Times New Roman"/>
              </a:rPr>
              <a:t>in  requirement gathering and documentation process. We cannot imagine </a:t>
            </a:r>
            <a:r>
              <a:rPr sz="1167" spc="-5" dirty="0">
                <a:latin typeface="Times New Roman"/>
                <a:cs typeface="Times New Roman"/>
              </a:rPr>
              <a:t>start </a:t>
            </a:r>
            <a:r>
              <a:rPr sz="1167" dirty="0">
                <a:latin typeface="Times New Roman"/>
                <a:cs typeface="Times New Roman"/>
              </a:rPr>
              <a:t>building a  house </a:t>
            </a:r>
            <a:r>
              <a:rPr sz="1167" spc="-5" dirty="0">
                <a:latin typeface="Times New Roman"/>
                <a:cs typeface="Times New Roman"/>
              </a:rPr>
              <a:t>without </a:t>
            </a:r>
            <a:r>
              <a:rPr sz="1167" dirty="0">
                <a:latin typeface="Times New Roman"/>
                <a:cs typeface="Times New Roman"/>
              </a:rPr>
              <a:t>being fully </a:t>
            </a:r>
            <a:r>
              <a:rPr sz="1167" spc="-5" dirty="0">
                <a:latin typeface="Times New Roman"/>
                <a:cs typeface="Times New Roman"/>
              </a:rPr>
              <a:t>satisfied </a:t>
            </a:r>
            <a:r>
              <a:rPr sz="1167" dirty="0">
                <a:latin typeface="Times New Roman"/>
                <a:cs typeface="Times New Roman"/>
              </a:rPr>
              <a:t>after reviewing all the requirements and developing all  kinds of maps and layouts but </a:t>
            </a:r>
            <a:r>
              <a:rPr sz="1167" spc="-5" dirty="0">
                <a:latin typeface="Times New Roman"/>
                <a:cs typeface="Times New Roman"/>
              </a:rPr>
              <a:t>when </a:t>
            </a:r>
            <a:r>
              <a:rPr sz="1167" dirty="0">
                <a:latin typeface="Times New Roman"/>
                <a:cs typeface="Times New Roman"/>
              </a:rPr>
              <a:t>it comes to </a:t>
            </a:r>
            <a:r>
              <a:rPr sz="1167" spc="-5" dirty="0">
                <a:latin typeface="Times New Roman"/>
                <a:cs typeface="Times New Roman"/>
              </a:rPr>
              <a:t>software we </a:t>
            </a:r>
            <a:r>
              <a:rPr sz="1167" dirty="0">
                <a:latin typeface="Times New Roman"/>
                <a:cs typeface="Times New Roman"/>
              </a:rPr>
              <a:t>really do not </a:t>
            </a:r>
            <a:r>
              <a:rPr sz="1167" spc="-5" dirty="0">
                <a:latin typeface="Times New Roman"/>
                <a:cs typeface="Times New Roman"/>
              </a:rPr>
              <a:t>worry </a:t>
            </a:r>
            <a:r>
              <a:rPr sz="1167" dirty="0">
                <a:latin typeface="Times New Roman"/>
                <a:cs typeface="Times New Roman"/>
              </a:rPr>
              <a:t>too  much about paying attentions to this important phase. This problem has been </a:t>
            </a:r>
            <a:r>
              <a:rPr sz="1167" spc="-5" dirty="0">
                <a:latin typeface="Times New Roman"/>
                <a:cs typeface="Times New Roman"/>
              </a:rPr>
              <a:t>studied </a:t>
            </a:r>
            <a:r>
              <a:rPr sz="1167" dirty="0">
                <a:latin typeface="Times New Roman"/>
                <a:cs typeface="Times New Roman"/>
              </a:rPr>
              <a:t>in  great detail and has been noted that 40-60% of all defects found in </a:t>
            </a:r>
            <a:r>
              <a:rPr sz="1167" spc="-5" dirty="0">
                <a:latin typeface="Times New Roman"/>
                <a:cs typeface="Times New Roman"/>
              </a:rPr>
              <a:t>software </a:t>
            </a:r>
            <a:r>
              <a:rPr sz="1167" dirty="0">
                <a:latin typeface="Times New Roman"/>
                <a:cs typeface="Times New Roman"/>
              </a:rPr>
              <a:t>projects can  be traced back to poor</a:t>
            </a:r>
            <a:r>
              <a:rPr sz="1167" spc="-107"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spc="-5" dirty="0">
                <a:latin typeface="Times New Roman"/>
                <a:cs typeface="Times New Roman"/>
              </a:rPr>
              <a:t>Fred </a:t>
            </a:r>
            <a:r>
              <a:rPr sz="1167" dirty="0">
                <a:latin typeface="Times New Roman"/>
                <a:cs typeface="Times New Roman"/>
              </a:rPr>
              <a:t>Brooks in his classical book on </a:t>
            </a:r>
            <a:r>
              <a:rPr sz="1167" spc="-5" dirty="0">
                <a:latin typeface="Times New Roman"/>
                <a:cs typeface="Times New Roman"/>
              </a:rPr>
              <a:t>software </a:t>
            </a:r>
            <a:r>
              <a:rPr sz="1167" dirty="0">
                <a:latin typeface="Times New Roman"/>
                <a:cs typeface="Times New Roman"/>
              </a:rPr>
              <a:t>engineering and project management “The  </a:t>
            </a:r>
            <a:r>
              <a:rPr sz="1167" spc="-5" dirty="0">
                <a:latin typeface="Times New Roman"/>
                <a:cs typeface="Times New Roman"/>
              </a:rPr>
              <a:t>Mythical Man Month” </a:t>
            </a:r>
            <a:r>
              <a:rPr sz="1167" dirty="0">
                <a:latin typeface="Times New Roman"/>
                <a:cs typeface="Times New Roman"/>
              </a:rPr>
              <a:t>emphasizes the importance of requirement engineering and</a:t>
            </a:r>
            <a:r>
              <a:rPr sz="1167" spc="-92" dirty="0">
                <a:latin typeface="Times New Roman"/>
                <a:cs typeface="Times New Roman"/>
              </a:rPr>
              <a:t> </a:t>
            </a:r>
            <a:r>
              <a:rPr sz="1167" spc="-5" dirty="0">
                <a:latin typeface="Times New Roman"/>
                <a:cs typeface="Times New Roman"/>
              </a:rPr>
              <a:t>writes:</a:t>
            </a:r>
            <a:endParaRPr sz="1167">
              <a:latin typeface="Times New Roman"/>
              <a:cs typeface="Times New Roman"/>
            </a:endParaRPr>
          </a:p>
          <a:p>
            <a:pPr>
              <a:lnSpc>
                <a:spcPct val="100000"/>
              </a:lnSpc>
            </a:pPr>
            <a:endParaRPr sz="1167">
              <a:latin typeface="Times New Roman"/>
              <a:cs typeface="Times New Roman"/>
            </a:endParaRPr>
          </a:p>
          <a:p>
            <a:pPr marL="456837" marR="6791" indent="-444490" algn="just">
              <a:lnSpc>
                <a:spcPts val="1342"/>
              </a:lnSpc>
            </a:pPr>
            <a:r>
              <a:rPr sz="1167" i="1" spc="-5" dirty="0">
                <a:latin typeface="Times New Roman"/>
                <a:cs typeface="Times New Roman"/>
              </a:rPr>
              <a:t>“The </a:t>
            </a:r>
            <a:r>
              <a:rPr sz="1167" i="1" dirty="0">
                <a:latin typeface="Times New Roman"/>
                <a:cs typeface="Times New Roman"/>
              </a:rPr>
              <a:t>hardest </a:t>
            </a:r>
            <a:r>
              <a:rPr sz="1167" i="1" spc="-5" dirty="0">
                <a:latin typeface="Times New Roman"/>
                <a:cs typeface="Times New Roman"/>
              </a:rPr>
              <a:t>single </a:t>
            </a:r>
            <a:r>
              <a:rPr sz="1167" i="1" dirty="0">
                <a:latin typeface="Times New Roman"/>
                <a:cs typeface="Times New Roman"/>
              </a:rPr>
              <a:t>part of building a </a:t>
            </a:r>
            <a:r>
              <a:rPr sz="1167" i="1" spc="-5" dirty="0">
                <a:latin typeface="Times New Roman"/>
                <a:cs typeface="Times New Roman"/>
              </a:rPr>
              <a:t>software system </a:t>
            </a:r>
            <a:r>
              <a:rPr sz="1167" i="1" dirty="0">
                <a:latin typeface="Times New Roman"/>
                <a:cs typeface="Times New Roman"/>
              </a:rPr>
              <a:t>is deciding precisely what to  build. No other part of the conceptual work is as difficult as establishing the  detailed technical </a:t>
            </a:r>
            <a:r>
              <a:rPr sz="1167" i="1" spc="-5" dirty="0">
                <a:latin typeface="Times New Roman"/>
                <a:cs typeface="Times New Roman"/>
              </a:rPr>
              <a:t>requirements, </a:t>
            </a:r>
            <a:r>
              <a:rPr sz="1167" i="1" dirty="0">
                <a:latin typeface="Times New Roman"/>
                <a:cs typeface="Times New Roman"/>
              </a:rPr>
              <a:t>including all the interfaces to people, to  </a:t>
            </a:r>
            <a:r>
              <a:rPr sz="1167" i="1" spc="-5" dirty="0">
                <a:latin typeface="Times New Roman"/>
                <a:cs typeface="Times New Roman"/>
              </a:rPr>
              <a:t>machines, </a:t>
            </a:r>
            <a:r>
              <a:rPr sz="1167" i="1" dirty="0">
                <a:latin typeface="Times New Roman"/>
                <a:cs typeface="Times New Roman"/>
              </a:rPr>
              <a:t>and to other software </a:t>
            </a:r>
            <a:r>
              <a:rPr sz="1167" i="1" spc="-5" dirty="0">
                <a:latin typeface="Times New Roman"/>
                <a:cs typeface="Times New Roman"/>
              </a:rPr>
              <a:t>systems. </a:t>
            </a:r>
            <a:r>
              <a:rPr sz="1167" i="1" dirty="0">
                <a:latin typeface="Times New Roman"/>
                <a:cs typeface="Times New Roman"/>
              </a:rPr>
              <a:t>No other part of the work </a:t>
            </a:r>
            <a:r>
              <a:rPr sz="1167" i="1" spc="-5" dirty="0">
                <a:latin typeface="Times New Roman"/>
                <a:cs typeface="Times New Roman"/>
              </a:rPr>
              <a:t>so </a:t>
            </a:r>
            <a:r>
              <a:rPr sz="1167" i="1" dirty="0">
                <a:latin typeface="Times New Roman"/>
                <a:cs typeface="Times New Roman"/>
              </a:rPr>
              <a:t>cripples the  </a:t>
            </a:r>
            <a:r>
              <a:rPr sz="1167" i="1" spc="-5" dirty="0">
                <a:latin typeface="Times New Roman"/>
                <a:cs typeface="Times New Roman"/>
              </a:rPr>
              <a:t>system </a:t>
            </a:r>
            <a:r>
              <a:rPr sz="1167" i="1" dirty="0">
                <a:latin typeface="Times New Roman"/>
                <a:cs typeface="Times New Roman"/>
              </a:rPr>
              <a:t>if done wrong. No other part is </a:t>
            </a:r>
            <a:r>
              <a:rPr sz="1167" i="1" spc="-5" dirty="0">
                <a:latin typeface="Times New Roman"/>
                <a:cs typeface="Times New Roman"/>
              </a:rPr>
              <a:t>more </a:t>
            </a:r>
            <a:r>
              <a:rPr sz="1167" i="1" dirty="0">
                <a:latin typeface="Times New Roman"/>
                <a:cs typeface="Times New Roman"/>
              </a:rPr>
              <a:t>difficult to </a:t>
            </a:r>
            <a:r>
              <a:rPr sz="1167" i="1" spc="-5" dirty="0">
                <a:latin typeface="Times New Roman"/>
                <a:cs typeface="Times New Roman"/>
              </a:rPr>
              <a:t>rectify</a:t>
            </a:r>
            <a:r>
              <a:rPr sz="1167" i="1" spc="-87" dirty="0">
                <a:latin typeface="Times New Roman"/>
                <a:cs typeface="Times New Roman"/>
              </a:rPr>
              <a:t> </a:t>
            </a:r>
            <a:r>
              <a:rPr sz="1167" i="1" dirty="0">
                <a:latin typeface="Times New Roman"/>
                <a:cs typeface="Times New Roman"/>
              </a:rPr>
              <a:t>later.”</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Let us </a:t>
            </a:r>
            <a:r>
              <a:rPr sz="1167" spc="10" dirty="0">
                <a:latin typeface="Times New Roman"/>
                <a:cs typeface="Times New Roman"/>
              </a:rPr>
              <a:t>try </a:t>
            </a:r>
            <a:r>
              <a:rPr sz="1167" dirty="0">
                <a:latin typeface="Times New Roman"/>
                <a:cs typeface="Times New Roman"/>
              </a:rPr>
              <a:t>to understand this </a:t>
            </a:r>
            <a:r>
              <a:rPr sz="1167" spc="-5" dirty="0">
                <a:latin typeface="Times New Roman"/>
                <a:cs typeface="Times New Roman"/>
              </a:rPr>
              <a:t>with </a:t>
            </a:r>
            <a:r>
              <a:rPr sz="1167" dirty="0">
                <a:latin typeface="Times New Roman"/>
                <a:cs typeface="Times New Roman"/>
              </a:rPr>
              <a:t>the help of an analogy of a house. If </a:t>
            </a:r>
            <a:r>
              <a:rPr sz="1167" spc="-5" dirty="0">
                <a:latin typeface="Times New Roman"/>
                <a:cs typeface="Times New Roman"/>
              </a:rPr>
              <a:t>we </a:t>
            </a:r>
            <a:r>
              <a:rPr sz="1167" dirty="0">
                <a:latin typeface="Times New Roman"/>
                <a:cs typeface="Times New Roman"/>
              </a:rPr>
              <a:t>are at an  advanced </a:t>
            </a:r>
            <a:r>
              <a:rPr sz="1167" spc="-5" dirty="0">
                <a:latin typeface="Times New Roman"/>
                <a:cs typeface="Times New Roman"/>
              </a:rPr>
              <a:t>stage </a:t>
            </a:r>
            <a:r>
              <a:rPr sz="1167" dirty="0">
                <a:latin typeface="Times New Roman"/>
                <a:cs typeface="Times New Roman"/>
              </a:rPr>
              <a:t>of building a house, adding a new room or changing the dimensions of  </a:t>
            </a:r>
            <a:r>
              <a:rPr sz="1167" spc="-5" dirty="0">
                <a:latin typeface="Times New Roman"/>
                <a:cs typeface="Times New Roman"/>
              </a:rPr>
              <a:t>some </a:t>
            </a:r>
            <a:r>
              <a:rPr sz="1167" dirty="0">
                <a:latin typeface="Times New Roman"/>
                <a:cs typeface="Times New Roman"/>
              </a:rPr>
              <a:t>of the rooms is going to be </a:t>
            </a:r>
            <a:r>
              <a:rPr sz="1167" spc="5" dirty="0">
                <a:latin typeface="Times New Roman"/>
                <a:cs typeface="Times New Roman"/>
              </a:rPr>
              <a:t>very </a:t>
            </a:r>
            <a:r>
              <a:rPr sz="1167" dirty="0">
                <a:latin typeface="Times New Roman"/>
                <a:cs typeface="Times New Roman"/>
              </a:rPr>
              <a:t>difficult and costly. </a:t>
            </a:r>
            <a:r>
              <a:rPr sz="1167" spc="-5" dirty="0">
                <a:latin typeface="Times New Roman"/>
                <a:cs typeface="Times New Roman"/>
              </a:rPr>
              <a:t>On </a:t>
            </a:r>
            <a:r>
              <a:rPr sz="1167" dirty="0">
                <a:latin typeface="Times New Roman"/>
                <a:cs typeface="Times New Roman"/>
              </a:rPr>
              <a:t>the other hand if this need  is identified </a:t>
            </a:r>
            <a:r>
              <a:rPr sz="1167" spc="-5" dirty="0">
                <a:latin typeface="Times New Roman"/>
                <a:cs typeface="Times New Roman"/>
              </a:rPr>
              <a:t>when </a:t>
            </a:r>
            <a:r>
              <a:rPr sz="1167" dirty="0">
                <a:latin typeface="Times New Roman"/>
                <a:cs typeface="Times New Roman"/>
              </a:rPr>
              <a:t>the maps are being drawn, one can fix it at the cost of redrawing the  map only. In the case of a </a:t>
            </a:r>
            <a:r>
              <a:rPr sz="1167" spc="-5" dirty="0">
                <a:latin typeface="Times New Roman"/>
                <a:cs typeface="Times New Roman"/>
              </a:rPr>
              <a:t>software </a:t>
            </a:r>
            <a:r>
              <a:rPr sz="1167" dirty="0">
                <a:latin typeface="Times New Roman"/>
                <a:cs typeface="Times New Roman"/>
              </a:rPr>
              <a:t>development, </a:t>
            </a:r>
            <a:r>
              <a:rPr sz="1167" spc="-5" dirty="0">
                <a:latin typeface="Times New Roman"/>
                <a:cs typeface="Times New Roman"/>
              </a:rPr>
              <a:t>we </a:t>
            </a:r>
            <a:r>
              <a:rPr sz="1167" dirty="0">
                <a:latin typeface="Times New Roman"/>
                <a:cs typeface="Times New Roman"/>
              </a:rPr>
              <a:t>experience the exact </a:t>
            </a:r>
            <a:r>
              <a:rPr sz="1167" spc="-5" dirty="0">
                <a:latin typeface="Times New Roman"/>
                <a:cs typeface="Times New Roman"/>
              </a:rPr>
              <a:t>same  </a:t>
            </a:r>
            <a:r>
              <a:rPr sz="1167" dirty="0">
                <a:latin typeface="Times New Roman"/>
                <a:cs typeface="Times New Roman"/>
              </a:rPr>
              <a:t>phenomenon - if a problem is identified and fixed at a later </a:t>
            </a:r>
            <a:r>
              <a:rPr sz="1167" spc="-5" dirty="0">
                <a:latin typeface="Times New Roman"/>
                <a:cs typeface="Times New Roman"/>
              </a:rPr>
              <a:t>stage </a:t>
            </a:r>
            <a:r>
              <a:rPr sz="1167" dirty="0">
                <a:latin typeface="Times New Roman"/>
                <a:cs typeface="Times New Roman"/>
              </a:rPr>
              <a:t>in the </a:t>
            </a:r>
            <a:r>
              <a:rPr sz="1167" spc="-5" dirty="0">
                <a:latin typeface="Times New Roman"/>
                <a:cs typeface="Times New Roman"/>
              </a:rPr>
              <a:t>software  </a:t>
            </a:r>
            <a:r>
              <a:rPr sz="1167" dirty="0">
                <a:latin typeface="Times New Roman"/>
                <a:cs typeface="Times New Roman"/>
              </a:rPr>
              <a:t>development process, it </a:t>
            </a:r>
            <a:r>
              <a:rPr sz="1167" spc="-5" dirty="0">
                <a:latin typeface="Times New Roman"/>
                <a:cs typeface="Times New Roman"/>
              </a:rPr>
              <a:t>will </a:t>
            </a:r>
            <a:r>
              <a:rPr sz="1167" dirty="0">
                <a:latin typeface="Times New Roman"/>
                <a:cs typeface="Times New Roman"/>
              </a:rPr>
              <a:t>cost much more than if it </a:t>
            </a:r>
            <a:r>
              <a:rPr sz="1167" spc="-5" dirty="0">
                <a:latin typeface="Times New Roman"/>
                <a:cs typeface="Times New Roman"/>
              </a:rPr>
              <a:t>was </a:t>
            </a:r>
            <a:r>
              <a:rPr sz="1167" dirty="0">
                <a:latin typeface="Times New Roman"/>
                <a:cs typeface="Times New Roman"/>
              </a:rPr>
              <a:t>fixed at and earlier</a:t>
            </a:r>
            <a:r>
              <a:rPr sz="1167" spc="-111" dirty="0">
                <a:latin typeface="Times New Roman"/>
                <a:cs typeface="Times New Roman"/>
              </a:rPr>
              <a:t> </a:t>
            </a:r>
            <a:r>
              <a:rPr sz="1167" spc="-5" dirty="0">
                <a:latin typeface="Times New Roman"/>
                <a:cs typeface="Times New Roman"/>
              </a:rPr>
              <a:t>stage.</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214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13628"/>
            <a:ext cx="5356842"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This following graph </a:t>
            </a:r>
            <a:r>
              <a:rPr sz="1167" spc="-5" dirty="0">
                <a:latin typeface="Times New Roman"/>
                <a:cs typeface="Times New Roman"/>
              </a:rPr>
              <a:t>shows </a:t>
            </a:r>
            <a:r>
              <a:rPr sz="1167" dirty="0">
                <a:latin typeface="Times New Roman"/>
                <a:cs typeface="Times New Roman"/>
              </a:rPr>
              <a:t>the relative cost of fixing problem at the various </a:t>
            </a:r>
            <a:r>
              <a:rPr sz="1167" spc="-5" dirty="0">
                <a:latin typeface="Times New Roman"/>
                <a:cs typeface="Times New Roman"/>
              </a:rPr>
              <a:t>stages </a:t>
            </a:r>
            <a:r>
              <a:rPr sz="1167" dirty="0">
                <a:latin typeface="Times New Roman"/>
                <a:cs typeface="Times New Roman"/>
              </a:rPr>
              <a:t>of  </a:t>
            </a:r>
            <a:r>
              <a:rPr sz="1167" spc="-5" dirty="0">
                <a:latin typeface="Times New Roman"/>
                <a:cs typeface="Times New Roman"/>
              </a:rPr>
              <a:t>software</a:t>
            </a:r>
            <a:r>
              <a:rPr sz="1167" spc="-92" dirty="0">
                <a:latin typeface="Times New Roman"/>
                <a:cs typeface="Times New Roman"/>
              </a:rPr>
              <a:t> </a:t>
            </a:r>
            <a:r>
              <a:rPr sz="1167" dirty="0">
                <a:latin typeface="Times New Roman"/>
                <a:cs typeface="Times New Roman"/>
              </a:rPr>
              <a:t>development.</a:t>
            </a:r>
            <a:endParaRPr sz="1167">
              <a:latin typeface="Times New Roman"/>
              <a:cs typeface="Times New Roman"/>
            </a:endParaRPr>
          </a:p>
        </p:txBody>
      </p:sp>
      <p:sp>
        <p:nvSpPr>
          <p:cNvPr id="6" name="object 6"/>
          <p:cNvSpPr/>
          <p:nvPr/>
        </p:nvSpPr>
        <p:spPr>
          <a:xfrm>
            <a:off x="2041737" y="1861820"/>
            <a:ext cx="3473026" cy="3265593"/>
          </a:xfrm>
          <a:prstGeom prst="rect">
            <a:avLst/>
          </a:prstGeom>
          <a:blipFill>
            <a:blip r:embed="rId2" cstate="print"/>
            <a:stretch>
              <a:fillRect/>
            </a:stretch>
          </a:blipFill>
        </p:spPr>
        <p:txBody>
          <a:bodyPr wrap="square" lIns="0" tIns="0" rIns="0" bIns="0" rtlCol="0"/>
          <a:lstStyle/>
          <a:p>
            <a:endParaRPr sz="1750"/>
          </a:p>
        </p:txBody>
      </p:sp>
      <p:sp>
        <p:nvSpPr>
          <p:cNvPr id="7" name="object 7"/>
          <p:cNvSpPr txBox="1"/>
          <p:nvPr/>
        </p:nvSpPr>
        <p:spPr>
          <a:xfrm>
            <a:off x="1098903" y="5124450"/>
            <a:ext cx="5359929" cy="3793067"/>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Boehm (1981) has reported that correcting an error after development costs 68 times  more. </a:t>
            </a:r>
            <a:r>
              <a:rPr sz="1167" spc="-5" dirty="0">
                <a:latin typeface="Times New Roman"/>
                <a:cs typeface="Times New Roman"/>
              </a:rPr>
              <a:t>Other studies suggest </a:t>
            </a:r>
            <a:r>
              <a:rPr sz="1167" dirty="0">
                <a:latin typeface="Times New Roman"/>
                <a:cs typeface="Times New Roman"/>
              </a:rPr>
              <a:t>that it can be as high as 200 times. </a:t>
            </a:r>
            <a:r>
              <a:rPr sz="1167" spc="-5" dirty="0">
                <a:latin typeface="Times New Roman"/>
                <a:cs typeface="Times New Roman"/>
              </a:rPr>
              <a:t>Since </a:t>
            </a:r>
            <a:r>
              <a:rPr sz="1167" dirty="0">
                <a:latin typeface="Times New Roman"/>
                <a:cs typeface="Times New Roman"/>
              </a:rPr>
              <a:t>cost is directly  related </a:t>
            </a:r>
            <a:r>
              <a:rPr sz="1167" spc="-5" dirty="0">
                <a:latin typeface="Times New Roman"/>
                <a:cs typeface="Times New Roman"/>
              </a:rPr>
              <a:t>with </a:t>
            </a:r>
            <a:r>
              <a:rPr sz="1167" dirty="0">
                <a:latin typeface="Times New Roman"/>
                <a:cs typeface="Times New Roman"/>
              </a:rPr>
              <a:t>the </a:t>
            </a:r>
            <a:r>
              <a:rPr sz="1167" spc="-5" dirty="0">
                <a:latin typeface="Times New Roman"/>
                <a:cs typeface="Times New Roman"/>
              </a:rPr>
              <a:t>success </a:t>
            </a:r>
            <a:r>
              <a:rPr sz="1167" dirty="0">
                <a:latin typeface="Times New Roman"/>
                <a:cs typeface="Times New Roman"/>
              </a:rPr>
              <a:t>or failure of projects, it is clear from all this discussion that  having </a:t>
            </a:r>
            <a:r>
              <a:rPr sz="1167" spc="-5" dirty="0">
                <a:latin typeface="Times New Roman"/>
                <a:cs typeface="Times New Roman"/>
              </a:rPr>
              <a:t>sound </a:t>
            </a:r>
            <a:r>
              <a:rPr sz="1167" dirty="0">
                <a:latin typeface="Times New Roman"/>
                <a:cs typeface="Times New Roman"/>
              </a:rPr>
              <a:t>requirements is the most critical </a:t>
            </a:r>
            <a:r>
              <a:rPr sz="1167" spc="-5" dirty="0">
                <a:latin typeface="Times New Roman"/>
                <a:cs typeface="Times New Roman"/>
              </a:rPr>
              <a:t>success </a:t>
            </a:r>
            <a:r>
              <a:rPr sz="1167" dirty="0">
                <a:latin typeface="Times New Roman"/>
                <a:cs typeface="Times New Roman"/>
              </a:rPr>
              <a:t>factor for any</a:t>
            </a:r>
            <a:r>
              <a:rPr sz="1167" spc="-102" dirty="0">
                <a:latin typeface="Times New Roman"/>
                <a:cs typeface="Times New Roman"/>
              </a:rPr>
              <a:t> </a:t>
            </a:r>
            <a:r>
              <a:rPr sz="1167" dirty="0">
                <a:latin typeface="Times New Roman"/>
                <a:cs typeface="Times New Roman"/>
              </a:rPr>
              <a:t>project.</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dirty="0">
                <a:latin typeface="Tahoma"/>
                <a:cs typeface="Tahoma"/>
              </a:rPr>
              <a:t>3.3 </a:t>
            </a:r>
            <a:r>
              <a:rPr sz="1361" b="1" spc="-5" dirty="0">
                <a:latin typeface="Tahoma"/>
                <a:cs typeface="Tahoma"/>
              </a:rPr>
              <a:t>Role of</a:t>
            </a:r>
            <a:r>
              <a:rPr sz="1361" b="1" spc="-10" dirty="0">
                <a:latin typeface="Tahoma"/>
                <a:cs typeface="Tahoma"/>
              </a:rPr>
              <a:t> Requirements</a:t>
            </a:r>
            <a:endParaRPr sz="1361">
              <a:latin typeface="Tahoma"/>
              <a:cs typeface="Tahoma"/>
            </a:endParaRPr>
          </a:p>
          <a:p>
            <a:pPr>
              <a:spcBef>
                <a:spcPts val="39"/>
              </a:spcBef>
            </a:pPr>
            <a:endParaRPr sz="1118">
              <a:latin typeface="Times New Roman"/>
              <a:cs typeface="Times New Roman"/>
            </a:endParaRPr>
          </a:p>
          <a:p>
            <a:pPr marL="12347" marR="6173" algn="just">
              <a:lnSpc>
                <a:spcPts val="1342"/>
              </a:lnSpc>
            </a:pPr>
            <a:r>
              <a:rPr sz="1167" spc="-5" dirty="0">
                <a:latin typeface="Times New Roman"/>
                <a:cs typeface="Times New Roman"/>
              </a:rPr>
              <a:t>Software </a:t>
            </a:r>
            <a:r>
              <a:rPr sz="1167" dirty="0">
                <a:latin typeface="Times New Roman"/>
                <a:cs typeface="Times New Roman"/>
              </a:rPr>
              <a:t>requirements document plays the central role in the entire </a:t>
            </a:r>
            <a:r>
              <a:rPr sz="1167" spc="-5" dirty="0">
                <a:latin typeface="Times New Roman"/>
                <a:cs typeface="Times New Roman"/>
              </a:rPr>
              <a:t>software  </a:t>
            </a:r>
            <a:r>
              <a:rPr sz="1167" dirty="0">
                <a:latin typeface="Times New Roman"/>
                <a:cs typeface="Times New Roman"/>
              </a:rPr>
              <a:t>development process. To </a:t>
            </a:r>
            <a:r>
              <a:rPr sz="1167" spc="-5" dirty="0">
                <a:latin typeface="Times New Roman"/>
                <a:cs typeface="Times New Roman"/>
              </a:rPr>
              <a:t>start with, </a:t>
            </a:r>
            <a:r>
              <a:rPr sz="1167" dirty="0">
                <a:latin typeface="Times New Roman"/>
                <a:cs typeface="Times New Roman"/>
              </a:rPr>
              <a:t>it is needed in the project planning and feasibility  phase. In this phase, a good understanding of the requirements is needed to determine the  time and resources required to build the </a:t>
            </a:r>
            <a:r>
              <a:rPr sz="1167" spc="-5" dirty="0">
                <a:latin typeface="Times New Roman"/>
                <a:cs typeface="Times New Roman"/>
              </a:rPr>
              <a:t>software. As </a:t>
            </a:r>
            <a:r>
              <a:rPr sz="1167" dirty="0">
                <a:latin typeface="Times New Roman"/>
                <a:cs typeface="Times New Roman"/>
              </a:rPr>
              <a:t>a result of this analysis, the </a:t>
            </a:r>
            <a:r>
              <a:rPr sz="1167" spc="-5" dirty="0">
                <a:latin typeface="Times New Roman"/>
                <a:cs typeface="Times New Roman"/>
              </a:rPr>
              <a:t>scope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may be reduced before embarking upon the </a:t>
            </a:r>
            <a:r>
              <a:rPr sz="1167" spc="-5" dirty="0">
                <a:latin typeface="Times New Roman"/>
                <a:cs typeface="Times New Roman"/>
              </a:rPr>
              <a:t>software</a:t>
            </a:r>
            <a:r>
              <a:rPr sz="1167" spc="-102" dirty="0">
                <a:latin typeface="Times New Roman"/>
                <a:cs typeface="Times New Roman"/>
              </a:rPr>
              <a:t> </a:t>
            </a:r>
            <a:r>
              <a:rPr sz="1167" dirty="0">
                <a:latin typeface="Times New Roman"/>
                <a:cs typeface="Times New Roman"/>
              </a:rPr>
              <a:t>development.</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Once </a:t>
            </a:r>
            <a:r>
              <a:rPr sz="1167" dirty="0">
                <a:latin typeface="Times New Roman"/>
                <a:cs typeface="Times New Roman"/>
              </a:rPr>
              <a:t>these requirements have been finalized, the construction process </a:t>
            </a:r>
            <a:r>
              <a:rPr sz="1167" spc="-5" dirty="0">
                <a:latin typeface="Times New Roman"/>
                <a:cs typeface="Times New Roman"/>
              </a:rPr>
              <a:t>starts. During </a:t>
            </a:r>
            <a:r>
              <a:rPr sz="1167" dirty="0">
                <a:latin typeface="Times New Roman"/>
                <a:cs typeface="Times New Roman"/>
              </a:rPr>
              <a:t>this  phase the </a:t>
            </a:r>
            <a:r>
              <a:rPr sz="1167" spc="-5" dirty="0">
                <a:latin typeface="Times New Roman"/>
                <a:cs typeface="Times New Roman"/>
              </a:rPr>
              <a:t>software </a:t>
            </a:r>
            <a:r>
              <a:rPr sz="1167" dirty="0">
                <a:latin typeface="Times New Roman"/>
                <a:cs typeface="Times New Roman"/>
              </a:rPr>
              <a:t>engineer </a:t>
            </a:r>
            <a:r>
              <a:rPr sz="1167" spc="-5" dirty="0">
                <a:latin typeface="Times New Roman"/>
                <a:cs typeface="Times New Roman"/>
              </a:rPr>
              <a:t>starts </a:t>
            </a:r>
            <a:r>
              <a:rPr sz="1167" dirty="0">
                <a:latin typeface="Times New Roman"/>
                <a:cs typeface="Times New Roman"/>
              </a:rPr>
              <a:t>designing and coding the </a:t>
            </a:r>
            <a:r>
              <a:rPr sz="1167" spc="-5" dirty="0">
                <a:latin typeface="Times New Roman"/>
                <a:cs typeface="Times New Roman"/>
              </a:rPr>
              <a:t>software. Once </a:t>
            </a:r>
            <a:r>
              <a:rPr sz="1167" dirty="0">
                <a:latin typeface="Times New Roman"/>
                <a:cs typeface="Times New Roman"/>
              </a:rPr>
              <a:t>again, the  requirement document </a:t>
            </a:r>
            <a:r>
              <a:rPr sz="1167" spc="-5" dirty="0">
                <a:latin typeface="Times New Roman"/>
                <a:cs typeface="Times New Roman"/>
              </a:rPr>
              <a:t>serves </a:t>
            </a:r>
            <a:r>
              <a:rPr sz="1167" dirty="0">
                <a:latin typeface="Times New Roman"/>
                <a:cs typeface="Times New Roman"/>
              </a:rPr>
              <a:t>as the base reference document for these activities. </a:t>
            </a:r>
            <a:r>
              <a:rPr sz="1167" spc="-15" dirty="0">
                <a:latin typeface="Times New Roman"/>
                <a:cs typeface="Times New Roman"/>
              </a:rPr>
              <a:t>It </a:t>
            </a:r>
            <a:r>
              <a:rPr sz="1167" dirty="0">
                <a:latin typeface="Times New Roman"/>
                <a:cs typeface="Times New Roman"/>
              </a:rPr>
              <a:t>can  be clearly </a:t>
            </a:r>
            <a:r>
              <a:rPr sz="1167" spc="-5" dirty="0">
                <a:latin typeface="Times New Roman"/>
                <a:cs typeface="Times New Roman"/>
              </a:rPr>
              <a:t>seen </a:t>
            </a:r>
            <a:r>
              <a:rPr sz="1167" dirty="0">
                <a:latin typeface="Times New Roman"/>
                <a:cs typeface="Times New Roman"/>
              </a:rPr>
              <a:t>that other activities </a:t>
            </a:r>
            <a:r>
              <a:rPr sz="1167" spc="-5" dirty="0">
                <a:latin typeface="Times New Roman"/>
                <a:cs typeface="Times New Roman"/>
              </a:rPr>
              <a:t>such </a:t>
            </a:r>
            <a:r>
              <a:rPr sz="1167" dirty="0">
                <a:latin typeface="Times New Roman"/>
                <a:cs typeface="Times New Roman"/>
              </a:rPr>
              <a:t>as user documentation and testing of the </a:t>
            </a:r>
            <a:r>
              <a:rPr sz="1167" spc="-5" dirty="0">
                <a:latin typeface="Times New Roman"/>
                <a:cs typeface="Times New Roman"/>
              </a:rPr>
              <a:t>system  would </a:t>
            </a:r>
            <a:r>
              <a:rPr sz="1167" dirty="0">
                <a:latin typeface="Times New Roman"/>
                <a:cs typeface="Times New Roman"/>
              </a:rPr>
              <a:t>also need this document for their own</a:t>
            </a:r>
            <a:r>
              <a:rPr sz="1167" spc="-107" dirty="0">
                <a:latin typeface="Times New Roman"/>
                <a:cs typeface="Times New Roman"/>
              </a:rPr>
              <a:t> </a:t>
            </a:r>
            <a:r>
              <a:rPr sz="1167" dirty="0">
                <a:latin typeface="Times New Roman"/>
                <a:cs typeface="Times New Roman"/>
              </a:rPr>
              <a:t>deliverables.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On </a:t>
            </a:r>
            <a:r>
              <a:rPr sz="1167" dirty="0">
                <a:latin typeface="Times New Roman"/>
                <a:cs typeface="Times New Roman"/>
              </a:rPr>
              <a:t>the other hand, the project manager </a:t>
            </a:r>
            <a:r>
              <a:rPr sz="1167" spc="-5" dirty="0">
                <a:latin typeface="Times New Roman"/>
                <a:cs typeface="Times New Roman"/>
              </a:rPr>
              <a:t>would </a:t>
            </a:r>
            <a:r>
              <a:rPr sz="1167" dirty="0">
                <a:latin typeface="Times New Roman"/>
                <a:cs typeface="Times New Roman"/>
              </a:rPr>
              <a:t>need this document to monitor and track  the progress of the project and if needed, change the project </a:t>
            </a:r>
            <a:r>
              <a:rPr sz="1167" spc="-5" dirty="0">
                <a:latin typeface="Times New Roman"/>
                <a:cs typeface="Times New Roman"/>
              </a:rPr>
              <a:t>scope </a:t>
            </a:r>
            <a:r>
              <a:rPr sz="1167" dirty="0">
                <a:latin typeface="Times New Roman"/>
                <a:cs typeface="Times New Roman"/>
              </a:rPr>
              <a:t>by modifying this  document through the change control</a:t>
            </a:r>
            <a:r>
              <a:rPr sz="1167" spc="-117" dirty="0">
                <a:latin typeface="Times New Roman"/>
                <a:cs typeface="Times New Roman"/>
              </a:rPr>
              <a:t> </a:t>
            </a:r>
            <a:r>
              <a:rPr sz="1167" dirty="0">
                <a:latin typeface="Times New Roman"/>
                <a:cs typeface="Times New Roman"/>
              </a:rPr>
              <a:t>process.</a:t>
            </a:r>
            <a:endParaRPr sz="1167">
              <a:latin typeface="Times New Roman"/>
              <a:cs typeface="Times New Roman"/>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679355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312" cy="804422"/>
          </a:xfrm>
          <a:prstGeom prst="rect">
            <a:avLst/>
          </a:prstGeom>
        </p:spPr>
        <p:txBody>
          <a:bodyPr vert="horz" wrap="square" lIns="0" tIns="0" rIns="0" bIns="0" rtlCol="0">
            <a:spAutoFit/>
          </a:bodyPr>
          <a:lstStyle/>
          <a:p>
            <a:pPr marL="12347">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spcBef>
                <a:spcPts val="851"/>
              </a:spcBef>
            </a:pPr>
            <a:r>
              <a:rPr sz="1167" dirty="0">
                <a:latin typeface="Times New Roman"/>
                <a:cs typeface="Times New Roman"/>
              </a:rPr>
              <a:t>The following diagram depicts this central role of the </a:t>
            </a:r>
            <a:r>
              <a:rPr sz="1167" spc="-5" dirty="0">
                <a:latin typeface="Times New Roman"/>
                <a:cs typeface="Times New Roman"/>
              </a:rPr>
              <a:t>software </a:t>
            </a:r>
            <a:r>
              <a:rPr sz="1167" dirty="0">
                <a:latin typeface="Times New Roman"/>
                <a:cs typeface="Times New Roman"/>
              </a:rPr>
              <a:t>requirement document in  the entire development</a:t>
            </a:r>
            <a:r>
              <a:rPr sz="1167" spc="-107" dirty="0">
                <a:latin typeface="Times New Roman"/>
                <a:cs typeface="Times New Roman"/>
              </a:rPr>
              <a:t> </a:t>
            </a:r>
            <a:r>
              <a:rPr sz="1167" dirty="0">
                <a:latin typeface="Times New Roman"/>
                <a:cs typeface="Times New Roman"/>
              </a:rPr>
              <a:t>process.</a:t>
            </a:r>
            <a:endParaRPr sz="1167">
              <a:latin typeface="Times New Roman"/>
              <a:cs typeface="Times New Roman"/>
            </a:endParaRPr>
          </a:p>
        </p:txBody>
      </p:sp>
      <p:sp>
        <p:nvSpPr>
          <p:cNvPr id="4" name="object 4"/>
          <p:cNvSpPr/>
          <p:nvPr/>
        </p:nvSpPr>
        <p:spPr>
          <a:xfrm>
            <a:off x="1889125" y="1857375"/>
            <a:ext cx="3778250" cy="2308437"/>
          </a:xfrm>
          <a:prstGeom prst="rect">
            <a:avLst/>
          </a:prstGeom>
          <a:blipFill>
            <a:blip r:embed="rId2" cstate="print"/>
            <a:stretch>
              <a:fillRect/>
            </a:stretch>
          </a:blipFill>
        </p:spPr>
        <p:txBody>
          <a:bodyPr wrap="square" lIns="0" tIns="0" rIns="0" bIns="0" rtlCol="0"/>
          <a:lstStyle/>
          <a:p>
            <a:endParaRPr sz="1750"/>
          </a:p>
        </p:txBody>
      </p:sp>
      <p:sp>
        <p:nvSpPr>
          <p:cNvPr id="5" name="object 5"/>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19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12457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60547" cy="837882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234592" marR="4939" algn="just">
              <a:lnSpc>
                <a:spcPts val="1342"/>
              </a:lnSpc>
              <a:spcBef>
                <a:spcPts val="851"/>
              </a:spcBef>
            </a:pPr>
            <a:r>
              <a:rPr sz="1167" dirty="0">
                <a:latin typeface="Times New Roman"/>
                <a:cs typeface="Times New Roman"/>
              </a:rPr>
              <a:t>calculations and data analysis. The accuracy of these analyses is also very important  in </a:t>
            </a:r>
            <a:r>
              <a:rPr sz="1167" spc="-5" dirty="0">
                <a:latin typeface="Times New Roman"/>
                <a:cs typeface="Times New Roman"/>
              </a:rPr>
              <a:t>scientific </a:t>
            </a:r>
            <a:r>
              <a:rPr sz="1167" dirty="0">
                <a:latin typeface="Times New Roman"/>
                <a:cs typeface="Times New Roman"/>
              </a:rPr>
              <a:t>applications. This process has become very easy and accurate by the use  of </a:t>
            </a:r>
            <a:r>
              <a:rPr sz="1167" spc="-5" dirty="0">
                <a:latin typeface="Times New Roman"/>
                <a:cs typeface="Times New Roman"/>
              </a:rPr>
              <a:t>software. For </a:t>
            </a:r>
            <a:r>
              <a:rPr sz="1167" dirty="0">
                <a:latin typeface="Times New Roman"/>
                <a:cs typeface="Times New Roman"/>
              </a:rPr>
              <a:t>example </a:t>
            </a:r>
            <a:r>
              <a:rPr sz="1167" spc="-5" dirty="0">
                <a:latin typeface="Times New Roman"/>
                <a:cs typeface="Times New Roman"/>
              </a:rPr>
              <a:t>software </a:t>
            </a:r>
            <a:r>
              <a:rPr sz="1167" dirty="0">
                <a:latin typeface="Times New Roman"/>
                <a:cs typeface="Times New Roman"/>
              </a:rPr>
              <a:t>systems are becoming more involved in  bioinformatics and the process of </a:t>
            </a:r>
            <a:r>
              <a:rPr sz="1167" spc="-5" dirty="0">
                <a:latin typeface="Times New Roman"/>
                <a:cs typeface="Times New Roman"/>
              </a:rPr>
              <a:t>DNA </a:t>
            </a:r>
            <a:r>
              <a:rPr sz="1167" dirty="0">
                <a:latin typeface="Times New Roman"/>
                <a:cs typeface="Times New Roman"/>
              </a:rPr>
              <a:t>decoding is only possible by the use of  </a:t>
            </a:r>
            <a:r>
              <a:rPr sz="1167" spc="-5" dirty="0">
                <a:latin typeface="Times New Roman"/>
                <a:cs typeface="Times New Roman"/>
              </a:rPr>
              <a:t>software systems. Similarly </a:t>
            </a:r>
            <a:r>
              <a:rPr sz="1167" spc="5" dirty="0">
                <a:latin typeface="Times New Roman"/>
                <a:cs typeface="Times New Roman"/>
              </a:rPr>
              <a:t>many </a:t>
            </a:r>
            <a:r>
              <a:rPr sz="1167" dirty="0">
                <a:latin typeface="Times New Roman"/>
                <a:cs typeface="Times New Roman"/>
              </a:rPr>
              <a:t>astronomical observations are being recorded and  analyzed by the </a:t>
            </a:r>
            <a:r>
              <a:rPr sz="1167" spc="-5" dirty="0">
                <a:latin typeface="Times New Roman"/>
                <a:cs typeface="Times New Roman"/>
              </a:rPr>
              <a:t>software systems </a:t>
            </a:r>
            <a:r>
              <a:rPr sz="1167" dirty="0">
                <a:latin typeface="Times New Roman"/>
                <a:cs typeface="Times New Roman"/>
              </a:rPr>
              <a:t>these</a:t>
            </a:r>
            <a:r>
              <a:rPr sz="1167" spc="-92" dirty="0">
                <a:latin typeface="Times New Roman"/>
                <a:cs typeface="Times New Roman"/>
              </a:rPr>
              <a:t> </a:t>
            </a:r>
            <a:r>
              <a:rPr sz="1167" dirty="0">
                <a:latin typeface="Times New Roman"/>
                <a:cs typeface="Times New Roman"/>
              </a:rPr>
              <a:t>days.</a:t>
            </a:r>
            <a:endParaRPr sz="1167">
              <a:latin typeface="Times New Roman"/>
              <a:cs typeface="Times New Roman"/>
            </a:endParaRPr>
          </a:p>
          <a:p>
            <a:pPr marL="234592" marR="8643" indent="-222245" algn="just">
              <a:lnSpc>
                <a:spcPts val="1332"/>
              </a:lnSpc>
              <a:spcBef>
                <a:spcPts val="102"/>
              </a:spcBef>
              <a:buFont typeface="Symbol"/>
              <a:buChar char=""/>
              <a:tabLst>
                <a:tab pos="234592" algn="l"/>
              </a:tabLst>
            </a:pPr>
            <a:r>
              <a:rPr sz="1167" i="1" spc="-5" dirty="0">
                <a:latin typeface="Times New Roman"/>
                <a:cs typeface="Times New Roman"/>
              </a:rPr>
              <a:t>Games</a:t>
            </a:r>
            <a:r>
              <a:rPr sz="1167" spc="-5" dirty="0">
                <a:latin typeface="Times New Roman"/>
                <a:cs typeface="Times New Roman"/>
              </a:rPr>
              <a:t>: </a:t>
            </a:r>
            <a:r>
              <a:rPr sz="1167" dirty="0">
                <a:latin typeface="Times New Roman"/>
                <a:cs typeface="Times New Roman"/>
              </a:rPr>
              <a:t>We </a:t>
            </a:r>
            <a:r>
              <a:rPr sz="1167" spc="-5" dirty="0">
                <a:latin typeface="Times New Roman"/>
                <a:cs typeface="Times New Roman"/>
              </a:rPr>
              <a:t>see </a:t>
            </a:r>
            <a:r>
              <a:rPr sz="1167" spc="5" dirty="0">
                <a:latin typeface="Times New Roman"/>
                <a:cs typeface="Times New Roman"/>
              </a:rPr>
              <a:t>many </a:t>
            </a:r>
            <a:r>
              <a:rPr sz="1167" dirty="0">
                <a:latin typeface="Times New Roman"/>
                <a:cs typeface="Times New Roman"/>
              </a:rPr>
              <a:t>computer games these </a:t>
            </a:r>
            <a:r>
              <a:rPr sz="1167" spc="10" dirty="0">
                <a:latin typeface="Times New Roman"/>
                <a:cs typeface="Times New Roman"/>
              </a:rPr>
              <a:t>days </a:t>
            </a:r>
            <a:r>
              <a:rPr sz="1167" dirty="0">
                <a:latin typeface="Times New Roman"/>
                <a:cs typeface="Times New Roman"/>
              </a:rPr>
              <a:t>that interests people of all ages. </a:t>
            </a:r>
            <a:r>
              <a:rPr sz="1167" spc="-5" dirty="0">
                <a:latin typeface="Times New Roman"/>
                <a:cs typeface="Times New Roman"/>
              </a:rPr>
              <a:t>All  </a:t>
            </a:r>
            <a:r>
              <a:rPr sz="1167" dirty="0">
                <a:latin typeface="Times New Roman"/>
                <a:cs typeface="Times New Roman"/>
              </a:rPr>
              <a:t>these games are drive through </a:t>
            </a:r>
            <a:r>
              <a:rPr sz="1167" spc="-5" dirty="0">
                <a:latin typeface="Times New Roman"/>
                <a:cs typeface="Times New Roman"/>
              </a:rPr>
              <a:t>software</a:t>
            </a:r>
            <a:r>
              <a:rPr sz="1167" spc="-107" dirty="0">
                <a:latin typeface="Times New Roman"/>
                <a:cs typeface="Times New Roman"/>
              </a:rPr>
              <a:t> </a:t>
            </a:r>
            <a:r>
              <a:rPr sz="1167" spc="-5" dirty="0">
                <a:latin typeface="Times New Roman"/>
                <a:cs typeface="Times New Roman"/>
              </a:rPr>
              <a:t>systems.</a:t>
            </a:r>
            <a:endParaRPr sz="1167">
              <a:latin typeface="Times New Roman"/>
              <a:cs typeface="Times New Roman"/>
            </a:endParaRPr>
          </a:p>
          <a:p>
            <a:pPr marL="234592" marR="6173" indent="-222245" algn="just">
              <a:lnSpc>
                <a:spcPct val="95400"/>
              </a:lnSpc>
              <a:spcBef>
                <a:spcPts val="63"/>
              </a:spcBef>
              <a:buFont typeface="Symbol"/>
              <a:buChar char=""/>
              <a:tabLst>
                <a:tab pos="234592" algn="l"/>
              </a:tabLst>
            </a:pPr>
            <a:r>
              <a:rPr sz="1167" i="1" dirty="0">
                <a:latin typeface="Times New Roman"/>
                <a:cs typeface="Times New Roman"/>
              </a:rPr>
              <a:t>Embedded </a:t>
            </a:r>
            <a:r>
              <a:rPr sz="1167" i="1" spc="-5" dirty="0">
                <a:latin typeface="Times New Roman"/>
                <a:cs typeface="Times New Roman"/>
              </a:rPr>
              <a:t>systems</a:t>
            </a:r>
            <a:r>
              <a:rPr sz="1167" spc="-5" dirty="0">
                <a:latin typeface="Times New Roman"/>
                <a:cs typeface="Times New Roman"/>
              </a:rPr>
              <a:t>: </a:t>
            </a:r>
            <a:r>
              <a:rPr sz="1167" dirty="0">
                <a:latin typeface="Times New Roman"/>
                <a:cs typeface="Times New Roman"/>
              </a:rPr>
              <a:t>We </a:t>
            </a:r>
            <a:r>
              <a:rPr sz="1167" spc="-5" dirty="0">
                <a:latin typeface="Times New Roman"/>
                <a:cs typeface="Times New Roman"/>
              </a:rPr>
              <a:t>see </a:t>
            </a:r>
            <a:r>
              <a:rPr sz="1167" dirty="0">
                <a:latin typeface="Times New Roman"/>
                <a:cs typeface="Times New Roman"/>
              </a:rPr>
              <a:t>many kinds of gadgets being employed in our daily used  things, like </a:t>
            </a:r>
            <a:r>
              <a:rPr sz="1167" spc="-5" dirty="0">
                <a:latin typeface="Times New Roman"/>
                <a:cs typeface="Times New Roman"/>
              </a:rPr>
              <a:t>small </a:t>
            </a:r>
            <a:r>
              <a:rPr sz="1167" dirty="0">
                <a:latin typeface="Times New Roman"/>
                <a:cs typeface="Times New Roman"/>
              </a:rPr>
              <a:t>microcontrollers used in our cars, televisions, microwave ovens </a:t>
            </a:r>
            <a:r>
              <a:rPr sz="1167" spc="5" dirty="0">
                <a:latin typeface="Times New Roman"/>
                <a:cs typeface="Times New Roman"/>
              </a:rPr>
              <a:t>etc.  </a:t>
            </a:r>
            <a:r>
              <a:rPr sz="1167" spc="-5" dirty="0">
                <a:latin typeface="Times New Roman"/>
                <a:cs typeface="Times New Roman"/>
              </a:rPr>
              <a:t>All </a:t>
            </a:r>
            <a:r>
              <a:rPr sz="1167" dirty="0">
                <a:latin typeface="Times New Roman"/>
                <a:cs typeface="Times New Roman"/>
              </a:rPr>
              <a:t>these </a:t>
            </a:r>
            <a:r>
              <a:rPr sz="1167" spc="-5" dirty="0">
                <a:latin typeface="Times New Roman"/>
                <a:cs typeface="Times New Roman"/>
              </a:rPr>
              <a:t>systems </a:t>
            </a:r>
            <a:r>
              <a:rPr sz="1167" dirty="0">
                <a:latin typeface="Times New Roman"/>
                <a:cs typeface="Times New Roman"/>
              </a:rPr>
              <a:t>are controlled through the</a:t>
            </a:r>
            <a:r>
              <a:rPr sz="1167" spc="-102"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a:spcBef>
                <a:spcPts val="34"/>
              </a:spcBef>
              <a:buFont typeface="Symbol"/>
              <a:buChar char=""/>
            </a:pPr>
            <a:endParaRPr sz="1167">
              <a:latin typeface="Times New Roman"/>
              <a:cs typeface="Times New Roman"/>
            </a:endParaRPr>
          </a:p>
          <a:p>
            <a:pPr marL="12347" marR="4939" algn="just">
              <a:lnSpc>
                <a:spcPts val="1342"/>
              </a:lnSpc>
            </a:pPr>
            <a:r>
              <a:rPr sz="1167" spc="-5" dirty="0">
                <a:latin typeface="Times New Roman"/>
                <a:cs typeface="Times New Roman"/>
              </a:rPr>
              <a:t>Similarly </a:t>
            </a:r>
            <a:r>
              <a:rPr sz="1167" dirty="0">
                <a:latin typeface="Times New Roman"/>
                <a:cs typeface="Times New Roman"/>
              </a:rPr>
              <a:t>in many other fields </a:t>
            </a:r>
            <a:r>
              <a:rPr sz="1167" spc="5" dirty="0">
                <a:latin typeface="Times New Roman"/>
                <a:cs typeface="Times New Roman"/>
              </a:rPr>
              <a:t>like </a:t>
            </a:r>
            <a:r>
              <a:rPr sz="1167" dirty="0">
                <a:latin typeface="Times New Roman"/>
                <a:cs typeface="Times New Roman"/>
              </a:rPr>
              <a:t>education, office automation, </a:t>
            </a:r>
            <a:r>
              <a:rPr sz="1167" spc="-5" dirty="0">
                <a:latin typeface="Times New Roman"/>
                <a:cs typeface="Times New Roman"/>
              </a:rPr>
              <a:t>Internet </a:t>
            </a:r>
            <a:r>
              <a:rPr sz="1167" dirty="0">
                <a:latin typeface="Times New Roman"/>
                <a:cs typeface="Times New Roman"/>
              </a:rPr>
              <a:t>applications etc,  </a:t>
            </a:r>
            <a:r>
              <a:rPr sz="1167" spc="-5" dirty="0">
                <a:latin typeface="Times New Roman"/>
                <a:cs typeface="Times New Roman"/>
              </a:rPr>
              <a:t>software </a:t>
            </a:r>
            <a:r>
              <a:rPr sz="1167" dirty="0">
                <a:latin typeface="Times New Roman"/>
                <a:cs typeface="Times New Roman"/>
              </a:rPr>
              <a:t>is being used. </a:t>
            </a:r>
            <a:r>
              <a:rPr sz="1167" spc="-5" dirty="0">
                <a:latin typeface="Times New Roman"/>
                <a:cs typeface="Times New Roman"/>
              </a:rPr>
              <a:t>Due </a:t>
            </a:r>
            <a:r>
              <a:rPr sz="1167" dirty="0">
                <a:latin typeface="Times New Roman"/>
                <a:cs typeface="Times New Roman"/>
              </a:rPr>
              <a:t>to its central importance and massive use in many fields it is  contributing a lot in terms of economic activity </a:t>
            </a:r>
            <a:r>
              <a:rPr sz="1167" spc="-5" dirty="0">
                <a:latin typeface="Times New Roman"/>
                <a:cs typeface="Times New Roman"/>
              </a:rPr>
              <a:t>started </a:t>
            </a:r>
            <a:r>
              <a:rPr sz="1167" dirty="0">
                <a:latin typeface="Times New Roman"/>
                <a:cs typeface="Times New Roman"/>
              </a:rPr>
              <a:t>by the </a:t>
            </a:r>
            <a:r>
              <a:rPr sz="1167" spc="-5" dirty="0">
                <a:latin typeface="Times New Roman"/>
                <a:cs typeface="Times New Roman"/>
              </a:rPr>
              <a:t>software </a:t>
            </a:r>
            <a:r>
              <a:rPr sz="1167" dirty="0">
                <a:latin typeface="Times New Roman"/>
                <a:cs typeface="Times New Roman"/>
              </a:rPr>
              <a:t>products. Billions  and trillions of dollars are being invested in this field throughout the </a:t>
            </a:r>
            <a:r>
              <a:rPr sz="1167" spc="-5" dirty="0">
                <a:latin typeface="Times New Roman"/>
                <a:cs typeface="Times New Roman"/>
              </a:rPr>
              <a:t>world </a:t>
            </a:r>
            <a:r>
              <a:rPr sz="1167" dirty="0">
                <a:latin typeface="Times New Roman"/>
                <a:cs typeface="Times New Roman"/>
              </a:rPr>
              <a:t>every</a:t>
            </a:r>
            <a:r>
              <a:rPr sz="1167" spc="-131" dirty="0">
                <a:latin typeface="Times New Roman"/>
                <a:cs typeface="Times New Roman"/>
              </a:rPr>
              <a:t> </a:t>
            </a:r>
            <a:r>
              <a:rPr sz="1167" dirty="0">
                <a:latin typeface="Times New Roman"/>
                <a:cs typeface="Times New Roman"/>
              </a:rPr>
              <a:t>year.</a:t>
            </a:r>
            <a:endParaRPr sz="1167">
              <a:latin typeface="Times New Roman"/>
              <a:cs typeface="Times New Roman"/>
            </a:endParaRPr>
          </a:p>
          <a:p>
            <a:pPr>
              <a:spcBef>
                <a:spcPts val="29"/>
              </a:spcBef>
            </a:pPr>
            <a:endParaRPr sz="1264">
              <a:latin typeface="Times New Roman"/>
              <a:cs typeface="Times New Roman"/>
            </a:endParaRPr>
          </a:p>
          <a:p>
            <a:pPr marL="502520" lvl="1" indent="-222245" algn="just">
              <a:buFont typeface="Wingdings"/>
              <a:buChar char=""/>
              <a:tabLst>
                <a:tab pos="503138" algn="l"/>
              </a:tabLst>
            </a:pPr>
            <a:r>
              <a:rPr sz="1361" b="1" dirty="0">
                <a:latin typeface="Times New Roman"/>
                <a:cs typeface="Times New Roman"/>
              </a:rPr>
              <a:t>Engineering</a:t>
            </a:r>
            <a:endParaRPr sz="1361">
              <a:latin typeface="Times New Roman"/>
              <a:cs typeface="Times New Roman"/>
            </a:endParaRPr>
          </a:p>
          <a:p>
            <a:pPr>
              <a:spcBef>
                <a:spcPts val="44"/>
              </a:spcBef>
            </a:pPr>
            <a:endParaRPr sz="1118">
              <a:latin typeface="Times New Roman"/>
              <a:cs typeface="Times New Roman"/>
            </a:endParaRPr>
          </a:p>
          <a:p>
            <a:pPr marL="12347" marR="6173" algn="just">
              <a:lnSpc>
                <a:spcPct val="95400"/>
              </a:lnSpc>
            </a:pPr>
            <a:r>
              <a:rPr sz="1167" dirty="0">
                <a:latin typeface="Times New Roman"/>
                <a:cs typeface="Times New Roman"/>
              </a:rPr>
              <a:t>Before moving on to </a:t>
            </a:r>
            <a:r>
              <a:rPr sz="1167" spc="-5" dirty="0">
                <a:latin typeface="Times New Roman"/>
                <a:cs typeface="Times New Roman"/>
              </a:rPr>
              <a:t>software </a:t>
            </a:r>
            <a:r>
              <a:rPr sz="1167" dirty="0">
                <a:latin typeface="Times New Roman"/>
                <a:cs typeface="Times New Roman"/>
              </a:rPr>
              <a:t>engineering lets first discuss </a:t>
            </a:r>
            <a:r>
              <a:rPr sz="1167" spc="-5" dirty="0">
                <a:latin typeface="Times New Roman"/>
                <a:cs typeface="Times New Roman"/>
              </a:rPr>
              <a:t>something </a:t>
            </a:r>
            <a:r>
              <a:rPr sz="1167" dirty="0">
                <a:latin typeface="Times New Roman"/>
                <a:cs typeface="Times New Roman"/>
              </a:rPr>
              <a:t>about engineering  itself. If you </a:t>
            </a:r>
            <a:r>
              <a:rPr sz="1167" spc="-5" dirty="0">
                <a:latin typeface="Times New Roman"/>
                <a:cs typeface="Times New Roman"/>
              </a:rPr>
              <a:t>survey some </a:t>
            </a:r>
            <a:r>
              <a:rPr sz="1167" dirty="0">
                <a:latin typeface="Times New Roman"/>
                <a:cs typeface="Times New Roman"/>
              </a:rPr>
              <a:t>of </a:t>
            </a:r>
            <a:r>
              <a:rPr sz="1167" spc="5" dirty="0">
                <a:latin typeface="Times New Roman"/>
                <a:cs typeface="Times New Roman"/>
              </a:rPr>
              <a:t>the </a:t>
            </a:r>
            <a:r>
              <a:rPr sz="1167" dirty="0">
                <a:latin typeface="Times New Roman"/>
                <a:cs typeface="Times New Roman"/>
              </a:rPr>
              <a:t>dictionaries then you </a:t>
            </a:r>
            <a:r>
              <a:rPr sz="1167" spc="-5" dirty="0">
                <a:latin typeface="Times New Roman"/>
                <a:cs typeface="Times New Roman"/>
              </a:rPr>
              <a:t>will </a:t>
            </a:r>
            <a:r>
              <a:rPr sz="1167" dirty="0">
                <a:latin typeface="Times New Roman"/>
                <a:cs typeface="Times New Roman"/>
              </a:rPr>
              <a:t>find the following definition of  engineering.</a:t>
            </a:r>
            <a:endParaRPr sz="1167">
              <a:latin typeface="Times New Roman"/>
              <a:cs typeface="Times New Roman"/>
            </a:endParaRPr>
          </a:p>
          <a:p>
            <a:pPr>
              <a:spcBef>
                <a:spcPts val="53"/>
              </a:spcBef>
            </a:pPr>
            <a:endParaRPr sz="1069">
              <a:latin typeface="Times New Roman"/>
              <a:cs typeface="Times New Roman"/>
            </a:endParaRPr>
          </a:p>
          <a:p>
            <a:pPr marL="12347" algn="just"/>
            <a:r>
              <a:rPr sz="1167" i="1" spc="-5" dirty="0">
                <a:latin typeface="Times New Roman"/>
                <a:cs typeface="Times New Roman"/>
              </a:rPr>
              <a:t>“The </a:t>
            </a:r>
            <a:r>
              <a:rPr sz="1167" i="1" dirty="0">
                <a:latin typeface="Times New Roman"/>
                <a:cs typeface="Times New Roman"/>
              </a:rPr>
              <a:t>process of productive use of </a:t>
            </a:r>
            <a:r>
              <a:rPr sz="1167" i="1" spc="-5" dirty="0">
                <a:latin typeface="Times New Roman"/>
                <a:cs typeface="Times New Roman"/>
              </a:rPr>
              <a:t>scientific </a:t>
            </a:r>
            <a:r>
              <a:rPr sz="1167" i="1" dirty="0">
                <a:latin typeface="Times New Roman"/>
                <a:cs typeface="Times New Roman"/>
              </a:rPr>
              <a:t>knowledge is called</a:t>
            </a:r>
            <a:r>
              <a:rPr sz="1167" i="1" spc="-97" dirty="0">
                <a:latin typeface="Times New Roman"/>
                <a:cs typeface="Times New Roman"/>
              </a:rPr>
              <a:t> </a:t>
            </a:r>
            <a:r>
              <a:rPr sz="1167" i="1" dirty="0">
                <a:latin typeface="Times New Roman"/>
                <a:cs typeface="Times New Roman"/>
              </a:rPr>
              <a:t>engineering.”</a:t>
            </a:r>
            <a:endParaRPr sz="1167">
              <a:latin typeface="Times New Roman"/>
              <a:cs typeface="Times New Roman"/>
            </a:endParaRPr>
          </a:p>
          <a:p>
            <a:pPr>
              <a:spcBef>
                <a:spcPts val="15"/>
              </a:spcBef>
            </a:pPr>
            <a:endParaRPr sz="924">
              <a:latin typeface="Times New Roman"/>
              <a:cs typeface="Times New Roman"/>
            </a:endParaRPr>
          </a:p>
          <a:p>
            <a:pPr marL="277806" lvl="1" indent="-265459" algn="just">
              <a:lnSpc>
                <a:spcPts val="1590"/>
              </a:lnSpc>
              <a:buFont typeface="Times New Roman"/>
              <a:buAutoNum type="arabicPeriod" startAt="2"/>
              <a:tabLst>
                <a:tab pos="278423" algn="l"/>
              </a:tabLst>
            </a:pPr>
            <a:r>
              <a:rPr sz="1361" b="1" spc="-5" dirty="0">
                <a:latin typeface="Times New Roman"/>
                <a:cs typeface="Times New Roman"/>
              </a:rPr>
              <a:t>Difference between Computer Science </a:t>
            </a:r>
            <a:r>
              <a:rPr sz="1361" b="1" spc="-15" dirty="0">
                <a:latin typeface="Times New Roman"/>
                <a:cs typeface="Times New Roman"/>
              </a:rPr>
              <a:t>and </a:t>
            </a:r>
            <a:r>
              <a:rPr sz="1361" b="1" spc="-5" dirty="0">
                <a:latin typeface="Times New Roman"/>
                <a:cs typeface="Times New Roman"/>
              </a:rPr>
              <a:t>Software</a:t>
            </a:r>
            <a:r>
              <a:rPr sz="1361" b="1" spc="53" dirty="0">
                <a:latin typeface="Times New Roman"/>
                <a:cs typeface="Times New Roman"/>
              </a:rPr>
              <a:t> </a:t>
            </a:r>
            <a:r>
              <a:rPr sz="1361" b="1" spc="-5" dirty="0">
                <a:latin typeface="Times New Roman"/>
                <a:cs typeface="Times New Roman"/>
              </a:rPr>
              <a:t>Engineering</a:t>
            </a:r>
            <a:endParaRPr sz="1361">
              <a:latin typeface="Times New Roman"/>
              <a:cs typeface="Times New Roman"/>
            </a:endParaRPr>
          </a:p>
          <a:p>
            <a:pPr marL="12347" marR="994546">
              <a:lnSpc>
                <a:spcPts val="1342"/>
              </a:lnSpc>
              <a:spcBef>
                <a:spcPts val="49"/>
              </a:spcBef>
            </a:pPr>
            <a:r>
              <a:rPr sz="1167" dirty="0">
                <a:latin typeface="Times New Roman"/>
                <a:cs typeface="Times New Roman"/>
              </a:rPr>
              <a:t>The </a:t>
            </a:r>
            <a:r>
              <a:rPr sz="1167" spc="-5" dirty="0">
                <a:latin typeface="Times New Roman"/>
                <a:cs typeface="Times New Roman"/>
              </a:rPr>
              <a:t>science </a:t>
            </a:r>
            <a:r>
              <a:rPr sz="1167" dirty="0">
                <a:latin typeface="Times New Roman"/>
                <a:cs typeface="Times New Roman"/>
              </a:rPr>
              <a:t>concerned </a:t>
            </a:r>
            <a:r>
              <a:rPr sz="1167" spc="-5" dirty="0">
                <a:latin typeface="Times New Roman"/>
                <a:cs typeface="Times New Roman"/>
              </a:rPr>
              <a:t>with </a:t>
            </a:r>
            <a:r>
              <a:rPr sz="1167" dirty="0">
                <a:latin typeface="Times New Roman"/>
                <a:cs typeface="Times New Roman"/>
              </a:rPr>
              <a:t>putting </a:t>
            </a:r>
            <a:r>
              <a:rPr sz="1167" spc="-5" dirty="0">
                <a:latin typeface="Times New Roman"/>
                <a:cs typeface="Times New Roman"/>
              </a:rPr>
              <a:t>scientific </a:t>
            </a:r>
            <a:r>
              <a:rPr sz="1167" dirty="0">
                <a:latin typeface="Times New Roman"/>
                <a:cs typeface="Times New Roman"/>
              </a:rPr>
              <a:t>knowledge to practical use.  Webster’s</a:t>
            </a:r>
            <a:r>
              <a:rPr sz="1167" spc="-102" dirty="0">
                <a:latin typeface="Times New Roman"/>
                <a:cs typeface="Times New Roman"/>
              </a:rPr>
              <a:t> </a:t>
            </a:r>
            <a:r>
              <a:rPr sz="1167" spc="-5" dirty="0">
                <a:latin typeface="Times New Roman"/>
                <a:cs typeface="Times New Roman"/>
              </a:rPr>
              <a:t>Dictionary</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There are many engineering fields like electrical, mechanical and civil engineering. </a:t>
            </a:r>
            <a:r>
              <a:rPr sz="1167" spc="-5" dirty="0">
                <a:latin typeface="Times New Roman"/>
                <a:cs typeface="Times New Roman"/>
              </a:rPr>
              <a:t>All  </a:t>
            </a:r>
            <a:r>
              <a:rPr sz="1167" dirty="0">
                <a:latin typeface="Times New Roman"/>
                <a:cs typeface="Times New Roman"/>
              </a:rPr>
              <a:t>these branches of engineering are based on physics. </a:t>
            </a:r>
            <a:r>
              <a:rPr sz="1167" spc="-5" dirty="0">
                <a:latin typeface="Times New Roman"/>
                <a:cs typeface="Times New Roman"/>
              </a:rPr>
              <a:t>Physics </a:t>
            </a:r>
            <a:r>
              <a:rPr sz="1167" dirty="0">
                <a:latin typeface="Times New Roman"/>
                <a:cs typeface="Times New Roman"/>
              </a:rPr>
              <a:t>itself is not engineering but  the use of physics in making buildings, electronic devices and machines is engineering.  When </a:t>
            </a:r>
            <a:r>
              <a:rPr sz="1167" spc="-5" dirty="0">
                <a:latin typeface="Times New Roman"/>
                <a:cs typeface="Times New Roman"/>
              </a:rPr>
              <a:t>we </a:t>
            </a:r>
            <a:r>
              <a:rPr sz="1167" dirty="0">
                <a:latin typeface="Times New Roman"/>
                <a:cs typeface="Times New Roman"/>
              </a:rPr>
              <a:t>use physics in constructing buildings then it is called civil engineering. When  </a:t>
            </a:r>
            <a:r>
              <a:rPr sz="1167" spc="-5" dirty="0">
                <a:latin typeface="Times New Roman"/>
                <a:cs typeface="Times New Roman"/>
              </a:rPr>
              <a:t>we </a:t>
            </a:r>
            <a:r>
              <a:rPr sz="1167" dirty="0">
                <a:latin typeface="Times New Roman"/>
                <a:cs typeface="Times New Roman"/>
              </a:rPr>
              <a:t>use physics in making machines like engines or cars then it is called mechanical  engineering. </a:t>
            </a:r>
            <a:r>
              <a:rPr sz="1167" spc="-5" dirty="0">
                <a:latin typeface="Times New Roman"/>
                <a:cs typeface="Times New Roman"/>
              </a:rPr>
              <a:t>And when we </a:t>
            </a:r>
            <a:r>
              <a:rPr sz="1167" dirty="0">
                <a:latin typeface="Times New Roman"/>
                <a:cs typeface="Times New Roman"/>
              </a:rPr>
              <a:t>apply the knowledge of physics in developing electronic  devices then the process is called electrical engineering. The relation of computer </a:t>
            </a:r>
            <a:r>
              <a:rPr sz="1167" spc="-5" dirty="0">
                <a:latin typeface="Times New Roman"/>
                <a:cs typeface="Times New Roman"/>
              </a:rPr>
              <a:t>science  with software </a:t>
            </a:r>
            <a:r>
              <a:rPr sz="1167" dirty="0">
                <a:latin typeface="Times New Roman"/>
                <a:cs typeface="Times New Roman"/>
              </a:rPr>
              <a:t>engineering is </a:t>
            </a:r>
            <a:r>
              <a:rPr sz="1167" spc="-5" dirty="0">
                <a:latin typeface="Times New Roman"/>
                <a:cs typeface="Times New Roman"/>
              </a:rPr>
              <a:t>similar </a:t>
            </a:r>
            <a:r>
              <a:rPr sz="1167" dirty="0">
                <a:latin typeface="Times New Roman"/>
                <a:cs typeface="Times New Roman"/>
              </a:rPr>
              <a:t>as the relation of physics </a:t>
            </a:r>
            <a:r>
              <a:rPr sz="1167" spc="-5" dirty="0">
                <a:latin typeface="Times New Roman"/>
                <a:cs typeface="Times New Roman"/>
              </a:rPr>
              <a:t>with </a:t>
            </a:r>
            <a:r>
              <a:rPr sz="1167" dirty="0">
                <a:latin typeface="Times New Roman"/>
                <a:cs typeface="Times New Roman"/>
              </a:rPr>
              <a:t>the electrical,  mechanical or civil engineering or for that matter the relation of any basic </a:t>
            </a:r>
            <a:r>
              <a:rPr sz="1167" spc="-5" dirty="0">
                <a:latin typeface="Times New Roman"/>
                <a:cs typeface="Times New Roman"/>
              </a:rPr>
              <a:t>science with  </a:t>
            </a:r>
            <a:r>
              <a:rPr sz="1167" dirty="0">
                <a:latin typeface="Times New Roman"/>
                <a:cs typeface="Times New Roman"/>
              </a:rPr>
              <a:t>any engineering field. </a:t>
            </a:r>
            <a:r>
              <a:rPr sz="1167" spc="-5" dirty="0">
                <a:latin typeface="Times New Roman"/>
                <a:cs typeface="Times New Roman"/>
              </a:rPr>
              <a:t>So </a:t>
            </a:r>
            <a:r>
              <a:rPr sz="1167" dirty="0">
                <a:latin typeface="Times New Roman"/>
                <a:cs typeface="Times New Roman"/>
              </a:rPr>
              <a:t>in this context </a:t>
            </a:r>
            <a:r>
              <a:rPr sz="1167" spc="-5" dirty="0">
                <a:latin typeface="Times New Roman"/>
                <a:cs typeface="Times New Roman"/>
              </a:rPr>
              <a:t>we </a:t>
            </a:r>
            <a:r>
              <a:rPr sz="1167" dirty="0">
                <a:latin typeface="Times New Roman"/>
                <a:cs typeface="Times New Roman"/>
              </a:rPr>
              <a:t>can define </a:t>
            </a:r>
            <a:r>
              <a:rPr sz="1167" spc="-5" dirty="0">
                <a:latin typeface="Times New Roman"/>
                <a:cs typeface="Times New Roman"/>
              </a:rPr>
              <a:t>software engineering</a:t>
            </a:r>
            <a:r>
              <a:rPr sz="1167" spc="-68" dirty="0">
                <a:latin typeface="Times New Roman"/>
                <a:cs typeface="Times New Roman"/>
              </a:rPr>
              <a:t> </a:t>
            </a:r>
            <a:r>
              <a:rPr sz="1167" dirty="0">
                <a:latin typeface="Times New Roman"/>
                <a:cs typeface="Times New Roman"/>
              </a:rPr>
              <a:t>as:</a:t>
            </a:r>
            <a:endParaRPr sz="1167">
              <a:latin typeface="Times New Roman"/>
              <a:cs typeface="Times New Roman"/>
            </a:endParaRPr>
          </a:p>
          <a:p>
            <a:pPr marL="12347" marR="6791" algn="just">
              <a:lnSpc>
                <a:spcPts val="1342"/>
              </a:lnSpc>
            </a:pPr>
            <a:r>
              <a:rPr sz="1167" i="1" spc="-5" dirty="0">
                <a:latin typeface="Times New Roman"/>
                <a:cs typeface="Times New Roman"/>
              </a:rPr>
              <a:t>”This </a:t>
            </a:r>
            <a:r>
              <a:rPr sz="1167" i="1" dirty="0">
                <a:latin typeface="Times New Roman"/>
                <a:cs typeface="Times New Roman"/>
              </a:rPr>
              <a:t>is the process of utilizing our knowledge of computer </a:t>
            </a:r>
            <a:r>
              <a:rPr sz="1167" i="1" spc="-5" dirty="0">
                <a:latin typeface="Times New Roman"/>
                <a:cs typeface="Times New Roman"/>
              </a:rPr>
              <a:t>science </a:t>
            </a:r>
            <a:r>
              <a:rPr sz="1167" i="1" dirty="0">
                <a:latin typeface="Times New Roman"/>
                <a:cs typeface="Times New Roman"/>
              </a:rPr>
              <a:t>in effective  production of </a:t>
            </a:r>
            <a:r>
              <a:rPr sz="1167" i="1" spc="-5" dirty="0">
                <a:latin typeface="Times New Roman"/>
                <a:cs typeface="Times New Roman"/>
              </a:rPr>
              <a:t>software</a:t>
            </a:r>
            <a:r>
              <a:rPr sz="1167" i="1" spc="-92" dirty="0">
                <a:latin typeface="Times New Roman"/>
                <a:cs typeface="Times New Roman"/>
              </a:rPr>
              <a:t> </a:t>
            </a:r>
            <a:r>
              <a:rPr sz="1167" i="1" spc="-5" dirty="0">
                <a:latin typeface="Times New Roman"/>
                <a:cs typeface="Times New Roman"/>
              </a:rPr>
              <a:t>systems.”</a:t>
            </a:r>
            <a:endParaRPr sz="1167">
              <a:latin typeface="Times New Roman"/>
              <a:cs typeface="Times New Roman"/>
            </a:endParaRPr>
          </a:p>
          <a:p>
            <a:pPr marL="502520" lvl="2" indent="-222245" algn="just">
              <a:lnSpc>
                <a:spcPts val="1590"/>
              </a:lnSpc>
              <a:spcBef>
                <a:spcPts val="1040"/>
              </a:spcBef>
              <a:buFont typeface="Wingdings"/>
              <a:buChar char=""/>
              <a:tabLst>
                <a:tab pos="503138" algn="l"/>
              </a:tabLst>
            </a:pPr>
            <a:r>
              <a:rPr sz="1361" b="1" spc="-5" dirty="0">
                <a:latin typeface="Times New Roman"/>
                <a:cs typeface="Times New Roman"/>
              </a:rPr>
              <a:t>Difference between Software </a:t>
            </a:r>
            <a:r>
              <a:rPr sz="1361" b="1" dirty="0">
                <a:latin typeface="Times New Roman"/>
                <a:cs typeface="Times New Roman"/>
              </a:rPr>
              <a:t>and Other</a:t>
            </a:r>
            <a:r>
              <a:rPr sz="1361" b="1" spc="-49" dirty="0">
                <a:latin typeface="Times New Roman"/>
                <a:cs typeface="Times New Roman"/>
              </a:rPr>
              <a:t> </a:t>
            </a:r>
            <a:r>
              <a:rPr sz="1361" b="1" spc="-5" dirty="0">
                <a:latin typeface="Times New Roman"/>
                <a:cs typeface="Times New Roman"/>
              </a:rPr>
              <a:t>Systems</a:t>
            </a:r>
            <a:endParaRPr sz="1361">
              <a:latin typeface="Times New Roman"/>
              <a:cs typeface="Times New Roman"/>
            </a:endParaRPr>
          </a:p>
          <a:p>
            <a:pPr marL="12347" marR="7408" algn="just">
              <a:lnSpc>
                <a:spcPts val="1342"/>
              </a:lnSpc>
              <a:spcBef>
                <a:spcPts val="49"/>
              </a:spcBef>
            </a:pPr>
            <a:r>
              <a:rPr sz="1167" spc="-5" dirty="0">
                <a:latin typeface="Times New Roman"/>
                <a:cs typeface="Times New Roman"/>
              </a:rPr>
              <a:t>Now </a:t>
            </a:r>
            <a:r>
              <a:rPr sz="1167" dirty="0">
                <a:latin typeface="Times New Roman"/>
                <a:cs typeface="Times New Roman"/>
              </a:rPr>
              <a:t>lets talk </a:t>
            </a:r>
            <a:r>
              <a:rPr sz="1167" spc="-5" dirty="0">
                <a:latin typeface="Times New Roman"/>
                <a:cs typeface="Times New Roman"/>
              </a:rPr>
              <a:t>something </a:t>
            </a:r>
            <a:r>
              <a:rPr sz="1167" dirty="0">
                <a:latin typeface="Times New Roman"/>
                <a:cs typeface="Times New Roman"/>
              </a:rPr>
              <a:t>about how a </a:t>
            </a:r>
            <a:r>
              <a:rPr sz="1167" spc="-5" dirty="0">
                <a:latin typeface="Times New Roman"/>
                <a:cs typeface="Times New Roman"/>
              </a:rPr>
              <a:t>software system </a:t>
            </a:r>
            <a:r>
              <a:rPr sz="1167" dirty="0">
                <a:latin typeface="Times New Roman"/>
                <a:cs typeface="Times New Roman"/>
              </a:rPr>
              <a:t>is different from any other  </a:t>
            </a:r>
            <a:r>
              <a:rPr sz="1167" spc="-5" dirty="0">
                <a:latin typeface="Times New Roman"/>
                <a:cs typeface="Times New Roman"/>
              </a:rPr>
              <a:t>systems. For </a:t>
            </a:r>
            <a:r>
              <a:rPr sz="1167" dirty="0">
                <a:latin typeface="Times New Roman"/>
                <a:cs typeface="Times New Roman"/>
              </a:rPr>
              <a:t>example, how </a:t>
            </a:r>
            <a:r>
              <a:rPr sz="1167" spc="-5" dirty="0">
                <a:latin typeface="Times New Roman"/>
                <a:cs typeface="Times New Roman"/>
              </a:rPr>
              <a:t>software </a:t>
            </a:r>
            <a:r>
              <a:rPr sz="1167" dirty="0">
                <a:latin typeface="Times New Roman"/>
                <a:cs typeface="Times New Roman"/>
              </a:rPr>
              <a:t>is different from a car, a TV or the </a:t>
            </a:r>
            <a:r>
              <a:rPr sz="1167" spc="-5" dirty="0">
                <a:latin typeface="Times New Roman"/>
                <a:cs typeface="Times New Roman"/>
              </a:rPr>
              <a:t>similar systems  </a:t>
            </a:r>
            <a:r>
              <a:rPr sz="1167" dirty="0">
                <a:latin typeface="Times New Roman"/>
                <a:cs typeface="Times New Roman"/>
              </a:rPr>
              <a:t>or  </a:t>
            </a:r>
            <a:r>
              <a:rPr sz="1167" spc="-5" dirty="0">
                <a:latin typeface="Times New Roman"/>
                <a:cs typeface="Times New Roman"/>
              </a:rPr>
              <a:t>what  </a:t>
            </a:r>
            <a:r>
              <a:rPr sz="1167" dirty="0">
                <a:latin typeface="Times New Roman"/>
                <a:cs typeface="Times New Roman"/>
              </a:rPr>
              <a:t>is  the  difference  between  </a:t>
            </a:r>
            <a:r>
              <a:rPr sz="1167" spc="-5" dirty="0">
                <a:latin typeface="Times New Roman"/>
                <a:cs typeface="Times New Roman"/>
              </a:rPr>
              <a:t>software  </a:t>
            </a:r>
            <a:r>
              <a:rPr sz="1167" dirty="0">
                <a:latin typeface="Times New Roman"/>
                <a:cs typeface="Times New Roman"/>
              </a:rPr>
              <a:t>engineering  and  other  engineering  </a:t>
            </a:r>
            <a:r>
              <a:rPr sz="1167" spc="247" dirty="0">
                <a:latin typeface="Times New Roman"/>
                <a:cs typeface="Times New Roman"/>
              </a:rPr>
              <a:t> </a:t>
            </a:r>
            <a:r>
              <a:rPr sz="1167" dirty="0">
                <a:latin typeface="Times New Roman"/>
                <a:cs typeface="Times New Roman"/>
              </a:rPr>
              <a:t>like</a:t>
            </a:r>
            <a:endParaRPr sz="1167">
              <a:latin typeface="Times New Roman"/>
              <a:cs typeface="Times New Roman"/>
            </a:endParaRPr>
          </a:p>
        </p:txBody>
      </p:sp>
      <p:sp>
        <p:nvSpPr>
          <p:cNvPr id="4" name="object 4"/>
          <p:cNvSpPr txBox="1"/>
          <p:nvPr/>
        </p:nvSpPr>
        <p:spPr>
          <a:xfrm>
            <a:off x="1098903" y="9452694"/>
            <a:ext cx="5358694" cy="333425"/>
          </a:xfrm>
          <a:prstGeom prst="rect">
            <a:avLst/>
          </a:prstGeom>
        </p:spPr>
        <p:txBody>
          <a:bodyPr vert="horz" wrap="square" lIns="0" tIns="0" rIns="0" bIns="0" rtlCol="0">
            <a:spAutoFit/>
          </a:bodyPr>
          <a:lstStyle/>
          <a:p>
            <a:pPr marL="12347">
              <a:lnSpc>
                <a:spcPts val="1240"/>
              </a:lnSpc>
              <a:tabLst>
                <a:tab pos="5123363" algn="l"/>
                <a:tab pos="5271526" algn="l"/>
              </a:tabLst>
            </a:pPr>
            <a:r>
              <a:rPr sz="1167" u="heavy" dirty="0">
                <a:latin typeface="Times New Roman"/>
                <a:cs typeface="Times New Roman"/>
              </a:rPr>
              <a:t> 	</a:t>
            </a:r>
            <a:r>
              <a:rPr sz="1167" dirty="0">
                <a:latin typeface="Times New Roman"/>
                <a:cs typeface="Times New Roman"/>
              </a:rPr>
              <a:t>	2</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272135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389063" y="6309783"/>
            <a:ext cx="4667250" cy="2875915"/>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098903" y="1268993"/>
            <a:ext cx="5360547" cy="4837222"/>
          </a:xfrm>
          <a:prstGeom prst="rect">
            <a:avLst/>
          </a:prstGeom>
        </p:spPr>
        <p:txBody>
          <a:bodyPr vert="horz" wrap="square" lIns="0" tIns="0" rIns="0" bIns="0" rtlCol="0">
            <a:spAutoFit/>
          </a:bodyPr>
          <a:lstStyle/>
          <a:p>
            <a:pPr marL="180883" algn="ctr"/>
            <a:r>
              <a:rPr sz="1847" b="1" spc="-5" dirty="0">
                <a:latin typeface="Times New Roman"/>
                <a:cs typeface="Times New Roman"/>
              </a:rPr>
              <a:t>Lecture </a:t>
            </a:r>
            <a:r>
              <a:rPr sz="1847" b="1" spc="-10" dirty="0">
                <a:latin typeface="Times New Roman"/>
                <a:cs typeface="Times New Roman"/>
              </a:rPr>
              <a:t>No.</a:t>
            </a:r>
            <a:r>
              <a:rPr sz="1847" b="1" spc="-63" dirty="0">
                <a:latin typeface="Times New Roman"/>
                <a:cs typeface="Times New Roman"/>
              </a:rPr>
              <a:t> </a:t>
            </a:r>
            <a:r>
              <a:rPr sz="1847" b="1" spc="-5" dirty="0">
                <a:latin typeface="Times New Roman"/>
                <a:cs typeface="Times New Roman"/>
              </a:rPr>
              <a:t>4</a:t>
            </a:r>
            <a:endParaRPr sz="1847">
              <a:latin typeface="Times New Roman"/>
              <a:cs typeface="Times New Roman"/>
            </a:endParaRPr>
          </a:p>
          <a:p>
            <a:pPr marL="180883" algn="ctr">
              <a:spcBef>
                <a:spcPts val="418"/>
              </a:spcBef>
            </a:pPr>
            <a:r>
              <a:rPr sz="1750" b="1" spc="-5" dirty="0">
                <a:latin typeface="Times New Roman"/>
                <a:cs typeface="Times New Roman"/>
              </a:rPr>
              <a:t>Requirement</a:t>
            </a:r>
            <a:r>
              <a:rPr sz="1750" b="1" spc="-87" dirty="0">
                <a:latin typeface="Times New Roman"/>
                <a:cs typeface="Times New Roman"/>
              </a:rPr>
              <a:t> </a:t>
            </a:r>
            <a:r>
              <a:rPr sz="1750" b="1" dirty="0">
                <a:latin typeface="Times New Roman"/>
                <a:cs typeface="Times New Roman"/>
              </a:rPr>
              <a:t>Engineering-2</a:t>
            </a:r>
            <a:endParaRPr sz="1750">
              <a:latin typeface="Times New Roman"/>
              <a:cs typeface="Times New Roman"/>
            </a:endParaRPr>
          </a:p>
          <a:p>
            <a:pPr marL="12347" algn="just">
              <a:spcBef>
                <a:spcPts val="1147"/>
              </a:spcBef>
            </a:pPr>
            <a:r>
              <a:rPr sz="1167" b="1" dirty="0">
                <a:latin typeface="Times New Roman"/>
                <a:cs typeface="Times New Roman"/>
              </a:rPr>
              <a:t>3.4 </a:t>
            </a:r>
            <a:r>
              <a:rPr sz="1167" b="1" spc="-5" dirty="0">
                <a:latin typeface="Times New Roman"/>
                <a:cs typeface="Times New Roman"/>
              </a:rPr>
              <a:t>Some Risks </a:t>
            </a:r>
            <a:r>
              <a:rPr sz="1167" b="1" dirty="0">
                <a:latin typeface="Times New Roman"/>
                <a:cs typeface="Times New Roman"/>
              </a:rPr>
              <a:t>from </a:t>
            </a:r>
            <a:r>
              <a:rPr sz="1167" b="1" spc="-5" dirty="0">
                <a:latin typeface="Times New Roman"/>
                <a:cs typeface="Times New Roman"/>
              </a:rPr>
              <a:t>Inadequate Requirement</a:t>
            </a:r>
            <a:r>
              <a:rPr sz="1167" b="1" spc="-63" dirty="0">
                <a:latin typeface="Times New Roman"/>
                <a:cs typeface="Times New Roman"/>
              </a:rPr>
              <a:t> </a:t>
            </a:r>
            <a:r>
              <a:rPr sz="1167" b="1" dirty="0">
                <a:latin typeface="Times New Roman"/>
                <a:cs typeface="Times New Roman"/>
              </a:rPr>
              <a:t>Process</a:t>
            </a:r>
            <a:endParaRPr sz="1167">
              <a:latin typeface="Times New Roman"/>
              <a:cs typeface="Times New Roman"/>
            </a:endParaRPr>
          </a:p>
          <a:p>
            <a:pPr>
              <a:spcBef>
                <a:spcPts val="10"/>
              </a:spcBef>
            </a:pPr>
            <a:endParaRPr sz="1167">
              <a:latin typeface="Times New Roman"/>
              <a:cs typeface="Times New Roman"/>
            </a:endParaRPr>
          </a:p>
          <a:p>
            <a:pPr marL="12347" marR="5556" algn="just">
              <a:lnSpc>
                <a:spcPts val="1342"/>
              </a:lnSpc>
            </a:pPr>
            <a:r>
              <a:rPr sz="1167" spc="-5" dirty="0">
                <a:latin typeface="Times New Roman"/>
                <a:cs typeface="Times New Roman"/>
              </a:rPr>
              <a:t>From </a:t>
            </a:r>
            <a:r>
              <a:rPr sz="1167" dirty="0">
                <a:latin typeface="Times New Roman"/>
                <a:cs typeface="Times New Roman"/>
              </a:rPr>
              <a:t>the above discussion, it </a:t>
            </a:r>
            <a:r>
              <a:rPr sz="1167" spc="-5" dirty="0">
                <a:latin typeface="Times New Roman"/>
                <a:cs typeface="Times New Roman"/>
              </a:rPr>
              <a:t>should </a:t>
            </a:r>
            <a:r>
              <a:rPr sz="1167" dirty="0">
                <a:latin typeface="Times New Roman"/>
                <a:cs typeface="Times New Roman"/>
              </a:rPr>
              <a:t>be clear that the requirements play the most  </a:t>
            </a:r>
            <a:r>
              <a:rPr sz="1167" spc="-5" dirty="0">
                <a:latin typeface="Times New Roman"/>
                <a:cs typeface="Times New Roman"/>
              </a:rPr>
              <a:t>significant </a:t>
            </a:r>
            <a:r>
              <a:rPr sz="1167" dirty="0">
                <a:latin typeface="Times New Roman"/>
                <a:cs typeface="Times New Roman"/>
              </a:rPr>
              <a:t>role in the </a:t>
            </a:r>
            <a:r>
              <a:rPr sz="1167" spc="-5" dirty="0">
                <a:latin typeface="Times New Roman"/>
                <a:cs typeface="Times New Roman"/>
              </a:rPr>
              <a:t>software </a:t>
            </a:r>
            <a:r>
              <a:rPr sz="1167" dirty="0">
                <a:latin typeface="Times New Roman"/>
                <a:cs typeface="Times New Roman"/>
              </a:rPr>
              <a:t>development process and the </a:t>
            </a:r>
            <a:r>
              <a:rPr sz="1167" spc="-5" dirty="0">
                <a:latin typeface="Times New Roman"/>
                <a:cs typeface="Times New Roman"/>
              </a:rPr>
              <a:t>success </a:t>
            </a:r>
            <a:r>
              <a:rPr sz="1167" dirty="0">
                <a:latin typeface="Times New Roman"/>
                <a:cs typeface="Times New Roman"/>
              </a:rPr>
              <a:t>and failure of a  </a:t>
            </a:r>
            <a:r>
              <a:rPr sz="1167" spc="-5" dirty="0">
                <a:latin typeface="Times New Roman"/>
                <a:cs typeface="Times New Roman"/>
              </a:rPr>
              <a:t>system </a:t>
            </a:r>
            <a:r>
              <a:rPr sz="1167" dirty="0">
                <a:latin typeface="Times New Roman"/>
                <a:cs typeface="Times New Roman"/>
              </a:rPr>
              <a:t>depends to a large extent upon the quality of the requirement documents.  </a:t>
            </a:r>
            <a:r>
              <a:rPr sz="1167" spc="-5" dirty="0">
                <a:latin typeface="Times New Roman"/>
                <a:cs typeface="Times New Roman"/>
              </a:rPr>
              <a:t>Following </a:t>
            </a:r>
            <a:r>
              <a:rPr sz="1167" dirty="0">
                <a:latin typeface="Times New Roman"/>
                <a:cs typeface="Times New Roman"/>
              </a:rPr>
              <a:t>is a list of </a:t>
            </a:r>
            <a:r>
              <a:rPr sz="1167" spc="-5" dirty="0">
                <a:latin typeface="Times New Roman"/>
                <a:cs typeface="Times New Roman"/>
              </a:rPr>
              <a:t>some </a:t>
            </a:r>
            <a:r>
              <a:rPr sz="1167" dirty="0">
                <a:latin typeface="Times New Roman"/>
                <a:cs typeface="Times New Roman"/>
              </a:rPr>
              <a:t>of the risks of adopting an inadequate requirement</a:t>
            </a:r>
            <a:r>
              <a:rPr sz="1167" spc="-111" dirty="0">
                <a:latin typeface="Times New Roman"/>
                <a:cs typeface="Times New Roman"/>
              </a:rPr>
              <a:t> </a:t>
            </a:r>
            <a:r>
              <a:rPr sz="1167" dirty="0">
                <a:latin typeface="Times New Roman"/>
                <a:cs typeface="Times New Roman"/>
              </a:rPr>
              <a:t>process:</a:t>
            </a:r>
            <a:endParaRPr sz="1167">
              <a:latin typeface="Times New Roman"/>
              <a:cs typeface="Times New Roman"/>
            </a:endParaRPr>
          </a:p>
          <a:p>
            <a:pPr>
              <a:spcBef>
                <a:spcPts val="15"/>
              </a:spcBef>
            </a:pPr>
            <a:endParaRPr sz="1069">
              <a:latin typeface="Times New Roman"/>
              <a:cs typeface="Times New Roman"/>
            </a:endParaRPr>
          </a:p>
          <a:p>
            <a:pPr marL="234592" indent="-222245" algn="just">
              <a:lnSpc>
                <a:spcPts val="1371"/>
              </a:lnSpc>
              <a:spcBef>
                <a:spcPts val="5"/>
              </a:spcBef>
              <a:buAutoNum type="arabicPeriod"/>
              <a:tabLst>
                <a:tab pos="234592" algn="l"/>
              </a:tabLst>
            </a:pPr>
            <a:r>
              <a:rPr sz="1167" dirty="0">
                <a:latin typeface="Times New Roman"/>
                <a:cs typeface="Times New Roman"/>
              </a:rPr>
              <a:t>Insufficient user involvement leads to unacceptable</a:t>
            </a:r>
            <a:r>
              <a:rPr sz="1167" spc="-111" dirty="0">
                <a:latin typeface="Times New Roman"/>
                <a:cs typeface="Times New Roman"/>
              </a:rPr>
              <a:t> </a:t>
            </a:r>
            <a:r>
              <a:rPr sz="1167" dirty="0">
                <a:latin typeface="Times New Roman"/>
                <a:cs typeface="Times New Roman"/>
              </a:rPr>
              <a:t>products.</a:t>
            </a:r>
            <a:endParaRPr sz="1167">
              <a:latin typeface="Times New Roman"/>
              <a:cs typeface="Times New Roman"/>
            </a:endParaRPr>
          </a:p>
          <a:p>
            <a:pPr marL="234592" algn="just">
              <a:lnSpc>
                <a:spcPts val="1371"/>
              </a:lnSpc>
            </a:pPr>
            <a:r>
              <a:rPr sz="1167" dirty="0">
                <a:latin typeface="Times New Roman"/>
                <a:cs typeface="Times New Roman"/>
              </a:rPr>
              <a:t>If</a:t>
            </a:r>
            <a:r>
              <a:rPr sz="1167" spc="87" dirty="0">
                <a:latin typeface="Times New Roman"/>
                <a:cs typeface="Times New Roman"/>
              </a:rPr>
              <a:t> </a:t>
            </a:r>
            <a:r>
              <a:rPr sz="1167" dirty="0">
                <a:latin typeface="Times New Roman"/>
                <a:cs typeface="Times New Roman"/>
              </a:rPr>
              <a:t>input</a:t>
            </a:r>
            <a:r>
              <a:rPr sz="1167" spc="97" dirty="0">
                <a:latin typeface="Times New Roman"/>
                <a:cs typeface="Times New Roman"/>
              </a:rPr>
              <a:t> </a:t>
            </a:r>
            <a:r>
              <a:rPr sz="1167" dirty="0">
                <a:latin typeface="Times New Roman"/>
                <a:cs typeface="Times New Roman"/>
              </a:rPr>
              <a:t>from</a:t>
            </a:r>
            <a:r>
              <a:rPr sz="1167" spc="87" dirty="0">
                <a:latin typeface="Times New Roman"/>
                <a:cs typeface="Times New Roman"/>
              </a:rPr>
              <a:t> </a:t>
            </a:r>
            <a:r>
              <a:rPr sz="1167" dirty="0">
                <a:latin typeface="Times New Roman"/>
                <a:cs typeface="Times New Roman"/>
              </a:rPr>
              <a:t>different</a:t>
            </a:r>
            <a:r>
              <a:rPr sz="1167" spc="102" dirty="0">
                <a:latin typeface="Times New Roman"/>
                <a:cs typeface="Times New Roman"/>
              </a:rPr>
              <a:t> </a:t>
            </a:r>
            <a:r>
              <a:rPr sz="1167" dirty="0">
                <a:latin typeface="Times New Roman"/>
                <a:cs typeface="Times New Roman"/>
              </a:rPr>
              <a:t>types</a:t>
            </a:r>
            <a:r>
              <a:rPr sz="1167" spc="87" dirty="0">
                <a:latin typeface="Times New Roman"/>
                <a:cs typeface="Times New Roman"/>
              </a:rPr>
              <a:t> </a:t>
            </a:r>
            <a:r>
              <a:rPr sz="1167" dirty="0">
                <a:latin typeface="Times New Roman"/>
                <a:cs typeface="Times New Roman"/>
              </a:rPr>
              <a:t>of</a:t>
            </a:r>
            <a:r>
              <a:rPr sz="1167" spc="87" dirty="0">
                <a:latin typeface="Times New Roman"/>
                <a:cs typeface="Times New Roman"/>
              </a:rPr>
              <a:t> </a:t>
            </a:r>
            <a:r>
              <a:rPr sz="1167" dirty="0">
                <a:latin typeface="Times New Roman"/>
                <a:cs typeface="Times New Roman"/>
              </a:rPr>
              <a:t>user</a:t>
            </a:r>
            <a:r>
              <a:rPr sz="1167" spc="97" dirty="0">
                <a:latin typeface="Times New Roman"/>
                <a:cs typeface="Times New Roman"/>
              </a:rPr>
              <a:t> </a:t>
            </a:r>
            <a:r>
              <a:rPr sz="1167" dirty="0">
                <a:latin typeface="Times New Roman"/>
                <a:cs typeface="Times New Roman"/>
              </a:rPr>
              <a:t>is</a:t>
            </a:r>
            <a:r>
              <a:rPr sz="1167" spc="97" dirty="0">
                <a:latin typeface="Times New Roman"/>
                <a:cs typeface="Times New Roman"/>
              </a:rPr>
              <a:t> </a:t>
            </a:r>
            <a:r>
              <a:rPr sz="1167" dirty="0">
                <a:latin typeface="Times New Roman"/>
                <a:cs typeface="Times New Roman"/>
              </a:rPr>
              <a:t>not</a:t>
            </a:r>
            <a:r>
              <a:rPr sz="1167" spc="97" dirty="0">
                <a:latin typeface="Times New Roman"/>
                <a:cs typeface="Times New Roman"/>
              </a:rPr>
              <a:t> </a:t>
            </a:r>
            <a:r>
              <a:rPr sz="1167" dirty="0">
                <a:latin typeface="Times New Roman"/>
                <a:cs typeface="Times New Roman"/>
              </a:rPr>
              <a:t>taken,</a:t>
            </a:r>
            <a:r>
              <a:rPr sz="1167" spc="97" dirty="0">
                <a:latin typeface="Times New Roman"/>
                <a:cs typeface="Times New Roman"/>
              </a:rPr>
              <a:t> </a:t>
            </a:r>
            <a:r>
              <a:rPr sz="1167" dirty="0">
                <a:latin typeface="Times New Roman"/>
                <a:cs typeface="Times New Roman"/>
              </a:rPr>
              <a:t>the</a:t>
            </a:r>
            <a:r>
              <a:rPr sz="1167" spc="92" dirty="0">
                <a:latin typeface="Times New Roman"/>
                <a:cs typeface="Times New Roman"/>
              </a:rPr>
              <a:t> </a:t>
            </a:r>
            <a:r>
              <a:rPr sz="1167" dirty="0">
                <a:latin typeface="Times New Roman"/>
                <a:cs typeface="Times New Roman"/>
              </a:rPr>
              <a:t>output</a:t>
            </a:r>
            <a:r>
              <a:rPr sz="1167" spc="97" dirty="0">
                <a:latin typeface="Times New Roman"/>
                <a:cs typeface="Times New Roman"/>
              </a:rPr>
              <a:t> </a:t>
            </a:r>
            <a:r>
              <a:rPr sz="1167" dirty="0">
                <a:latin typeface="Times New Roman"/>
                <a:cs typeface="Times New Roman"/>
              </a:rPr>
              <a:t>is</a:t>
            </a:r>
            <a:r>
              <a:rPr sz="1167" spc="97" dirty="0">
                <a:latin typeface="Times New Roman"/>
                <a:cs typeface="Times New Roman"/>
              </a:rPr>
              <a:t> </a:t>
            </a:r>
            <a:r>
              <a:rPr sz="1167" dirty="0">
                <a:latin typeface="Times New Roman"/>
                <a:cs typeface="Times New Roman"/>
              </a:rPr>
              <a:t>bound</a:t>
            </a:r>
            <a:r>
              <a:rPr sz="1167" spc="92" dirty="0">
                <a:latin typeface="Times New Roman"/>
                <a:cs typeface="Times New Roman"/>
              </a:rPr>
              <a:t> </a:t>
            </a:r>
            <a:r>
              <a:rPr sz="1167" dirty="0">
                <a:latin typeface="Times New Roman"/>
                <a:cs typeface="Times New Roman"/>
              </a:rPr>
              <a:t>to</a:t>
            </a:r>
            <a:r>
              <a:rPr sz="1167" spc="97" dirty="0">
                <a:latin typeface="Times New Roman"/>
                <a:cs typeface="Times New Roman"/>
              </a:rPr>
              <a:t> </a:t>
            </a:r>
            <a:r>
              <a:rPr sz="1167" dirty="0">
                <a:latin typeface="Times New Roman"/>
                <a:cs typeface="Times New Roman"/>
              </a:rPr>
              <a:t>lack</a:t>
            </a:r>
            <a:r>
              <a:rPr sz="1167" spc="87" dirty="0">
                <a:latin typeface="Times New Roman"/>
                <a:cs typeface="Times New Roman"/>
              </a:rPr>
              <a:t> </a:t>
            </a:r>
            <a:r>
              <a:rPr sz="1167" dirty="0">
                <a:latin typeface="Times New Roman"/>
                <a:cs typeface="Times New Roman"/>
              </a:rPr>
              <a:t>in</a:t>
            </a:r>
            <a:r>
              <a:rPr sz="1167" spc="97" dirty="0">
                <a:latin typeface="Times New Roman"/>
                <a:cs typeface="Times New Roman"/>
              </a:rPr>
              <a:t> </a:t>
            </a:r>
            <a:r>
              <a:rPr sz="1167" spc="10" dirty="0">
                <a:latin typeface="Times New Roman"/>
                <a:cs typeface="Times New Roman"/>
              </a:rPr>
              <a:t>key</a:t>
            </a:r>
            <a:endParaRPr sz="1167">
              <a:latin typeface="Times New Roman"/>
              <a:cs typeface="Times New Roman"/>
            </a:endParaRPr>
          </a:p>
          <a:p>
            <a:pPr marL="234592" marR="8026" algn="just">
              <a:lnSpc>
                <a:spcPct val="191700"/>
              </a:lnSpc>
            </a:pPr>
            <a:r>
              <a:rPr sz="1167" dirty="0">
                <a:latin typeface="Times New Roman"/>
                <a:cs typeface="Times New Roman"/>
              </a:rPr>
              <a:t>functional areas, resulting in an unacceptable product. </a:t>
            </a:r>
            <a:r>
              <a:rPr sz="1167" spc="-5" dirty="0">
                <a:latin typeface="Times New Roman"/>
                <a:cs typeface="Times New Roman"/>
              </a:rPr>
              <a:t>Overlooking </a:t>
            </a:r>
            <a:r>
              <a:rPr sz="1167" dirty="0">
                <a:latin typeface="Times New Roman"/>
                <a:cs typeface="Times New Roman"/>
              </a:rPr>
              <a:t>the needs of  certain user classes (stake holders) leads to dissatisfaction of</a:t>
            </a:r>
            <a:r>
              <a:rPr sz="1167" spc="-117" dirty="0">
                <a:latin typeface="Times New Roman"/>
                <a:cs typeface="Times New Roman"/>
              </a:rPr>
              <a:t> </a:t>
            </a:r>
            <a:r>
              <a:rPr sz="1167" dirty="0">
                <a:latin typeface="Times New Roman"/>
                <a:cs typeface="Times New Roman"/>
              </a:rPr>
              <a:t>customers.</a:t>
            </a: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701">
              <a:latin typeface="Times New Roman"/>
              <a:cs typeface="Times New Roman"/>
            </a:endParaRPr>
          </a:p>
          <a:p>
            <a:pPr marL="234592" marR="7408" indent="-222245">
              <a:lnSpc>
                <a:spcPts val="1342"/>
              </a:lnSpc>
              <a:buAutoNum type="arabicPeriod" startAt="2"/>
              <a:tabLst>
                <a:tab pos="234592" algn="l"/>
              </a:tabLst>
            </a:pPr>
            <a:r>
              <a:rPr sz="1167" dirty="0">
                <a:latin typeface="Times New Roman"/>
                <a:cs typeface="Times New Roman"/>
              </a:rPr>
              <a:t>Creeping user requirements contribute to overruns and degrade product quality.  Requirement creep is one of the most </a:t>
            </a:r>
            <a:r>
              <a:rPr sz="1167" spc="-5" dirty="0">
                <a:latin typeface="Times New Roman"/>
                <a:cs typeface="Times New Roman"/>
              </a:rPr>
              <a:t>significant </a:t>
            </a:r>
            <a:r>
              <a:rPr sz="1167" dirty="0">
                <a:latin typeface="Times New Roman"/>
                <a:cs typeface="Times New Roman"/>
              </a:rPr>
              <a:t>factors in budget and time </a:t>
            </a:r>
            <a:r>
              <a:rPr sz="1167" spc="34" dirty="0">
                <a:latin typeface="Times New Roman"/>
                <a:cs typeface="Times New Roman"/>
              </a:rPr>
              <a:t> </a:t>
            </a:r>
            <a:r>
              <a:rPr sz="1167" dirty="0">
                <a:latin typeface="Times New Roman"/>
                <a:cs typeface="Times New Roman"/>
              </a:rPr>
              <a:t>overruns.</a:t>
            </a:r>
            <a:endParaRPr sz="1167">
              <a:latin typeface="Times New Roman"/>
              <a:cs typeface="Times New Roman"/>
            </a:endParaRPr>
          </a:p>
          <a:p>
            <a:pPr marL="234592" marR="4939" algn="just">
              <a:lnSpc>
                <a:spcPts val="2683"/>
              </a:lnSpc>
              <a:spcBef>
                <a:spcPts val="267"/>
              </a:spcBef>
            </a:pPr>
            <a:r>
              <a:rPr sz="1167" dirty="0">
                <a:latin typeface="Times New Roman"/>
                <a:cs typeface="Times New Roman"/>
              </a:rPr>
              <a:t>It basically means identifying and adding new requirements to the list at </a:t>
            </a:r>
            <a:r>
              <a:rPr sz="1167" spc="-5" dirty="0">
                <a:latin typeface="Times New Roman"/>
                <a:cs typeface="Times New Roman"/>
              </a:rPr>
              <a:t>some  </a:t>
            </a:r>
            <a:r>
              <a:rPr sz="1167" dirty="0">
                <a:latin typeface="Times New Roman"/>
                <a:cs typeface="Times New Roman"/>
              </a:rPr>
              <a:t>advanced </a:t>
            </a:r>
            <a:r>
              <a:rPr sz="1167" spc="-5" dirty="0">
                <a:latin typeface="Times New Roman"/>
                <a:cs typeface="Times New Roman"/>
              </a:rPr>
              <a:t>stages </a:t>
            </a:r>
            <a:r>
              <a:rPr sz="1167" dirty="0">
                <a:latin typeface="Times New Roman"/>
                <a:cs typeface="Times New Roman"/>
              </a:rPr>
              <a:t>of the </a:t>
            </a:r>
            <a:r>
              <a:rPr sz="1167" spc="-5" dirty="0">
                <a:latin typeface="Times New Roman"/>
                <a:cs typeface="Times New Roman"/>
              </a:rPr>
              <a:t>software </a:t>
            </a:r>
            <a:r>
              <a:rPr sz="1167" dirty="0">
                <a:latin typeface="Times New Roman"/>
                <a:cs typeface="Times New Roman"/>
              </a:rPr>
              <a:t>development process. The following figure </a:t>
            </a:r>
            <a:r>
              <a:rPr sz="1167" spc="-5" dirty="0">
                <a:latin typeface="Times New Roman"/>
                <a:cs typeface="Times New Roman"/>
              </a:rPr>
              <a:t>shows </a:t>
            </a:r>
            <a:r>
              <a:rPr sz="1167" dirty="0">
                <a:latin typeface="Times New Roman"/>
                <a:cs typeface="Times New Roman"/>
              </a:rPr>
              <a:t>the  relative cost of adding requirements at different</a:t>
            </a:r>
            <a:r>
              <a:rPr sz="1167" spc="-107" dirty="0">
                <a:latin typeface="Times New Roman"/>
                <a:cs typeface="Times New Roman"/>
              </a:rPr>
              <a:t> </a:t>
            </a:r>
            <a:r>
              <a:rPr sz="1167" spc="-5" dirty="0">
                <a:latin typeface="Times New Roman"/>
                <a:cs typeface="Times New Roman"/>
              </a:rPr>
              <a:t>stages.</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74050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53267" y="1483551"/>
            <a:ext cx="5405614" cy="7628755"/>
          </a:xfrm>
          <a:prstGeom prst="rect">
            <a:avLst/>
          </a:prstGeom>
        </p:spPr>
        <p:txBody>
          <a:bodyPr vert="horz" wrap="square" lIns="0" tIns="0" rIns="0" bIns="0" rtlCol="0">
            <a:spAutoFit/>
          </a:bodyPr>
          <a:lstStyle/>
          <a:p>
            <a:pPr marL="279658" indent="-222245">
              <a:buAutoNum type="arabicPeriod" startAt="3"/>
              <a:tabLst>
                <a:tab pos="280276" algn="l"/>
              </a:tabLst>
            </a:pPr>
            <a:r>
              <a:rPr sz="1167" spc="-5" dirty="0">
                <a:latin typeface="Times New Roman"/>
                <a:cs typeface="Times New Roman"/>
              </a:rPr>
              <a:t>Ambiguous </a:t>
            </a:r>
            <a:r>
              <a:rPr sz="1167" dirty="0">
                <a:latin typeface="Times New Roman"/>
                <a:cs typeface="Times New Roman"/>
              </a:rPr>
              <a:t>requirements lead to ill-spent time and</a:t>
            </a:r>
            <a:r>
              <a:rPr sz="1167" spc="-111" dirty="0">
                <a:latin typeface="Times New Roman"/>
                <a:cs typeface="Times New Roman"/>
              </a:rPr>
              <a:t> </a:t>
            </a:r>
            <a:r>
              <a:rPr sz="1167" dirty="0">
                <a:latin typeface="Times New Roman"/>
                <a:cs typeface="Times New Roman"/>
              </a:rPr>
              <a:t>rework.</a:t>
            </a:r>
            <a:endParaRPr sz="1167">
              <a:latin typeface="Times New Roman"/>
              <a:cs typeface="Times New Roman"/>
            </a:endParaRPr>
          </a:p>
          <a:p>
            <a:pPr marL="279658" marR="4939" algn="just">
              <a:lnSpc>
                <a:spcPct val="191700"/>
              </a:lnSpc>
              <a:spcBef>
                <a:spcPts val="797"/>
              </a:spcBef>
            </a:pPr>
            <a:r>
              <a:rPr sz="1167" spc="-5" dirty="0">
                <a:latin typeface="Times New Roman"/>
                <a:cs typeface="Times New Roman"/>
              </a:rPr>
              <a:t>Ambiguity </a:t>
            </a:r>
            <a:r>
              <a:rPr sz="1167" dirty="0">
                <a:latin typeface="Times New Roman"/>
                <a:cs typeface="Times New Roman"/>
              </a:rPr>
              <a:t>means that two different readers of the </a:t>
            </a:r>
            <a:r>
              <a:rPr sz="1167" spc="-5" dirty="0">
                <a:latin typeface="Times New Roman"/>
                <a:cs typeface="Times New Roman"/>
              </a:rPr>
              <a:t>same </a:t>
            </a:r>
            <a:r>
              <a:rPr sz="1167" dirty="0">
                <a:latin typeface="Times New Roman"/>
                <a:cs typeface="Times New Roman"/>
              </a:rPr>
              <a:t>document interpret the  requirement differently. </a:t>
            </a:r>
            <a:r>
              <a:rPr sz="1167" spc="-5" dirty="0">
                <a:latin typeface="Times New Roman"/>
                <a:cs typeface="Times New Roman"/>
              </a:rPr>
              <a:t>Ambiguity </a:t>
            </a:r>
            <a:r>
              <a:rPr sz="1167" dirty="0">
                <a:latin typeface="Times New Roman"/>
                <a:cs typeface="Times New Roman"/>
              </a:rPr>
              <a:t>arises from the use of natural language. Because  of the imprecise nature of the language, different readers interpret the </a:t>
            </a:r>
            <a:r>
              <a:rPr sz="1167" spc="-5" dirty="0">
                <a:latin typeface="Times New Roman"/>
                <a:cs typeface="Times New Roman"/>
              </a:rPr>
              <a:t>statements  </a:t>
            </a:r>
            <a:r>
              <a:rPr sz="1167" dirty="0">
                <a:latin typeface="Times New Roman"/>
                <a:cs typeface="Times New Roman"/>
              </a:rPr>
              <a:t>differently. </a:t>
            </a:r>
            <a:r>
              <a:rPr sz="1167" spc="-5" dirty="0">
                <a:latin typeface="Times New Roman"/>
                <a:cs typeface="Times New Roman"/>
              </a:rPr>
              <a:t>As </a:t>
            </a:r>
            <a:r>
              <a:rPr sz="1167" dirty="0">
                <a:latin typeface="Times New Roman"/>
                <a:cs typeface="Times New Roman"/>
              </a:rPr>
              <a:t>an example, consider the following </a:t>
            </a:r>
            <a:r>
              <a:rPr sz="1167" spc="-5" dirty="0">
                <a:latin typeface="Times New Roman"/>
                <a:cs typeface="Times New Roman"/>
              </a:rPr>
              <a:t>Urdu Phrase: </a:t>
            </a:r>
            <a:r>
              <a:rPr sz="1167" i="1" spc="-5" dirty="0">
                <a:latin typeface="Times New Roman"/>
                <a:cs typeface="Times New Roman"/>
              </a:rPr>
              <a:t>“Rooko mut </a:t>
            </a:r>
            <a:r>
              <a:rPr sz="1167" i="1" dirty="0">
                <a:latin typeface="Times New Roman"/>
                <a:cs typeface="Times New Roman"/>
              </a:rPr>
              <a:t>jane  doo”</a:t>
            </a:r>
            <a:r>
              <a:rPr sz="1167" dirty="0">
                <a:latin typeface="Times New Roman"/>
                <a:cs typeface="Times New Roman"/>
              </a:rPr>
              <a:t>. </a:t>
            </a:r>
            <a:r>
              <a:rPr sz="1167" spc="-5" dirty="0">
                <a:latin typeface="Times New Roman"/>
                <a:cs typeface="Times New Roman"/>
              </a:rPr>
              <a:t>Now, </a:t>
            </a:r>
            <a:r>
              <a:rPr sz="1167" dirty="0">
                <a:latin typeface="Times New Roman"/>
                <a:cs typeface="Times New Roman"/>
              </a:rPr>
              <a:t>depending upon </a:t>
            </a:r>
            <a:r>
              <a:rPr sz="1167" spc="-5" dirty="0">
                <a:latin typeface="Times New Roman"/>
                <a:cs typeface="Times New Roman"/>
              </a:rPr>
              <a:t>where </a:t>
            </a:r>
            <a:r>
              <a:rPr sz="1167" dirty="0">
                <a:latin typeface="Times New Roman"/>
                <a:cs typeface="Times New Roman"/>
              </a:rPr>
              <a:t>a reader places the comma in this </a:t>
            </a:r>
            <a:r>
              <a:rPr sz="1167" spc="-5" dirty="0">
                <a:latin typeface="Times New Roman"/>
                <a:cs typeface="Times New Roman"/>
              </a:rPr>
              <a:t>statement, </a:t>
            </a:r>
            <a:r>
              <a:rPr sz="1167" dirty="0">
                <a:latin typeface="Times New Roman"/>
                <a:cs typeface="Times New Roman"/>
              </a:rPr>
              <a:t>two  different readers may interpret it in totally different manner. If a comma is palced  after </a:t>
            </a:r>
            <a:r>
              <a:rPr sz="1167" i="1" spc="-5" dirty="0">
                <a:latin typeface="Times New Roman"/>
                <a:cs typeface="Times New Roman"/>
              </a:rPr>
              <a:t>“Rooko”</a:t>
            </a:r>
            <a:r>
              <a:rPr sz="1167" spc="-5" dirty="0">
                <a:latin typeface="Times New Roman"/>
                <a:cs typeface="Times New Roman"/>
              </a:rPr>
              <a:t>, </a:t>
            </a:r>
            <a:r>
              <a:rPr sz="1167" dirty="0">
                <a:latin typeface="Times New Roman"/>
                <a:cs typeface="Times New Roman"/>
              </a:rPr>
              <a:t>the </a:t>
            </a:r>
            <a:r>
              <a:rPr sz="1167" spc="-5" dirty="0">
                <a:latin typeface="Times New Roman"/>
                <a:cs typeface="Times New Roman"/>
              </a:rPr>
              <a:t>sentence will </a:t>
            </a:r>
            <a:r>
              <a:rPr sz="1167" dirty="0">
                <a:latin typeface="Times New Roman"/>
                <a:cs typeface="Times New Roman"/>
              </a:rPr>
              <a:t>become </a:t>
            </a:r>
            <a:r>
              <a:rPr sz="1167" i="1" spc="-5" dirty="0">
                <a:latin typeface="Times New Roman"/>
                <a:cs typeface="Times New Roman"/>
              </a:rPr>
              <a:t>“Rooko, mut </a:t>
            </a:r>
            <a:r>
              <a:rPr sz="1167" i="1" dirty="0">
                <a:latin typeface="Times New Roman"/>
                <a:cs typeface="Times New Roman"/>
              </a:rPr>
              <a:t>jane </a:t>
            </a:r>
            <a:r>
              <a:rPr sz="1167" i="1" spc="-5" dirty="0">
                <a:latin typeface="Times New Roman"/>
                <a:cs typeface="Times New Roman"/>
              </a:rPr>
              <a:t>doo”</a:t>
            </a:r>
            <a:r>
              <a:rPr sz="1167" spc="-5" dirty="0">
                <a:latin typeface="Times New Roman"/>
                <a:cs typeface="Times New Roman"/>
              </a:rPr>
              <a:t>, </a:t>
            </a:r>
            <a:r>
              <a:rPr sz="1167" dirty="0">
                <a:latin typeface="Times New Roman"/>
                <a:cs typeface="Times New Roman"/>
              </a:rPr>
              <a:t>meaning </a:t>
            </a:r>
            <a:r>
              <a:rPr sz="1167" i="1" spc="-5" dirty="0">
                <a:latin typeface="Times New Roman"/>
                <a:cs typeface="Times New Roman"/>
              </a:rPr>
              <a:t>“don’t </a:t>
            </a:r>
            <a:r>
              <a:rPr sz="1167" i="1" dirty="0">
                <a:latin typeface="Times New Roman"/>
                <a:cs typeface="Times New Roman"/>
              </a:rPr>
              <a:t>let  him go”</a:t>
            </a:r>
            <a:r>
              <a:rPr sz="1167" dirty="0">
                <a:latin typeface="Times New Roman"/>
                <a:cs typeface="Times New Roman"/>
              </a:rPr>
              <a:t>. </a:t>
            </a:r>
            <a:r>
              <a:rPr sz="1167" spc="-5" dirty="0">
                <a:latin typeface="Times New Roman"/>
                <a:cs typeface="Times New Roman"/>
              </a:rPr>
              <a:t>On </a:t>
            </a:r>
            <a:r>
              <a:rPr sz="1167" dirty="0">
                <a:latin typeface="Times New Roman"/>
                <a:cs typeface="Times New Roman"/>
              </a:rPr>
              <a:t>the other hand if the comma id placed after </a:t>
            </a:r>
            <a:r>
              <a:rPr sz="1167" i="1" spc="-5" dirty="0">
                <a:latin typeface="Times New Roman"/>
                <a:cs typeface="Times New Roman"/>
              </a:rPr>
              <a:t>“mut”</a:t>
            </a:r>
            <a:r>
              <a:rPr sz="1167" spc="-5" dirty="0">
                <a:latin typeface="Times New Roman"/>
                <a:cs typeface="Times New Roman"/>
              </a:rPr>
              <a:t>, </a:t>
            </a:r>
            <a:r>
              <a:rPr sz="1167" dirty="0">
                <a:latin typeface="Times New Roman"/>
                <a:cs typeface="Times New Roman"/>
              </a:rPr>
              <a:t>the </a:t>
            </a:r>
            <a:r>
              <a:rPr sz="1167" spc="-5" dirty="0">
                <a:latin typeface="Times New Roman"/>
                <a:cs typeface="Times New Roman"/>
              </a:rPr>
              <a:t>sentence will  </a:t>
            </a:r>
            <a:r>
              <a:rPr sz="1167" dirty="0">
                <a:latin typeface="Times New Roman"/>
                <a:cs typeface="Times New Roman"/>
              </a:rPr>
              <a:t>become </a:t>
            </a:r>
            <a:r>
              <a:rPr sz="1167" i="1" spc="-5" dirty="0">
                <a:latin typeface="Times New Roman"/>
                <a:cs typeface="Times New Roman"/>
              </a:rPr>
              <a:t>“Rooko mut, </a:t>
            </a:r>
            <a:r>
              <a:rPr sz="1167" i="1" dirty="0">
                <a:latin typeface="Times New Roman"/>
                <a:cs typeface="Times New Roman"/>
              </a:rPr>
              <a:t>jane doo”</a:t>
            </a:r>
            <a:r>
              <a:rPr sz="1167" dirty="0">
                <a:latin typeface="Times New Roman"/>
                <a:cs typeface="Times New Roman"/>
              </a:rPr>
              <a:t>, meaning </a:t>
            </a:r>
            <a:r>
              <a:rPr sz="1167" i="1" spc="-5" dirty="0">
                <a:latin typeface="Times New Roman"/>
                <a:cs typeface="Times New Roman"/>
              </a:rPr>
              <a:t>“let </a:t>
            </a:r>
            <a:r>
              <a:rPr sz="1167" i="1" dirty="0">
                <a:latin typeface="Times New Roman"/>
                <a:cs typeface="Times New Roman"/>
              </a:rPr>
              <a:t>him go”</a:t>
            </a:r>
            <a:r>
              <a:rPr sz="1167" dirty="0">
                <a:latin typeface="Times New Roman"/>
                <a:cs typeface="Times New Roman"/>
              </a:rPr>
              <a:t>. </a:t>
            </a:r>
            <a:r>
              <a:rPr sz="1167" spc="-5" dirty="0">
                <a:latin typeface="Times New Roman"/>
                <a:cs typeface="Times New Roman"/>
              </a:rPr>
              <a:t>Ambiguous </a:t>
            </a:r>
            <a:r>
              <a:rPr sz="1167" dirty="0">
                <a:latin typeface="Times New Roman"/>
                <a:cs typeface="Times New Roman"/>
              </a:rPr>
              <a:t>requirements  therefore result in misunderstandings and mismatched expectations, resulting in a  </a:t>
            </a:r>
            <a:r>
              <a:rPr sz="1167" spc="-5" dirty="0">
                <a:latin typeface="Times New Roman"/>
                <a:cs typeface="Times New Roman"/>
              </a:rPr>
              <a:t>wasted </a:t>
            </a:r>
            <a:r>
              <a:rPr sz="1167" dirty="0">
                <a:latin typeface="Times New Roman"/>
                <a:cs typeface="Times New Roman"/>
              </a:rPr>
              <a:t>time and effort and an undesirable</a:t>
            </a:r>
            <a:r>
              <a:rPr sz="1167" spc="-111" dirty="0">
                <a:latin typeface="Times New Roman"/>
                <a:cs typeface="Times New Roman"/>
              </a:rPr>
              <a:t> </a:t>
            </a:r>
            <a:r>
              <a:rPr sz="1167" dirty="0">
                <a:latin typeface="Times New Roman"/>
                <a:cs typeface="Times New Roman"/>
              </a:rPr>
              <a:t>product.</a:t>
            </a:r>
            <a:endParaRPr sz="1167">
              <a:latin typeface="Times New Roman"/>
              <a:cs typeface="Times New Roman"/>
            </a:endParaRPr>
          </a:p>
          <a:p>
            <a:pPr>
              <a:lnSpc>
                <a:spcPct val="100000"/>
              </a:lnSpc>
            </a:pPr>
            <a:endParaRPr sz="1167">
              <a:latin typeface="Times New Roman"/>
              <a:cs typeface="Times New Roman"/>
            </a:endParaRPr>
          </a:p>
          <a:p>
            <a:pPr marL="261138" algn="just">
              <a:spcBef>
                <a:spcPts val="841"/>
              </a:spcBef>
            </a:pPr>
            <a:r>
              <a:rPr sz="1167" dirty="0">
                <a:latin typeface="Times New Roman"/>
                <a:cs typeface="Times New Roman"/>
              </a:rPr>
              <a:t>Let us consider the following requirement</a:t>
            </a:r>
            <a:r>
              <a:rPr sz="1167" spc="-117" dirty="0">
                <a:latin typeface="Times New Roman"/>
                <a:cs typeface="Times New Roman"/>
              </a:rPr>
              <a:t> </a:t>
            </a:r>
            <a:r>
              <a:rPr sz="1167" spc="-5" dirty="0">
                <a:latin typeface="Times New Roman"/>
                <a:cs typeface="Times New Roman"/>
              </a:rPr>
              <a:t>statement:</a:t>
            </a:r>
            <a:endParaRPr sz="1167">
              <a:latin typeface="Times New Roman"/>
              <a:cs typeface="Times New Roman"/>
            </a:endParaRPr>
          </a:p>
          <a:p>
            <a:pPr>
              <a:lnSpc>
                <a:spcPct val="100000"/>
              </a:lnSpc>
            </a:pPr>
            <a:endParaRPr sz="1701">
              <a:latin typeface="Times New Roman"/>
              <a:cs typeface="Times New Roman"/>
            </a:endParaRPr>
          </a:p>
          <a:p>
            <a:pPr marL="261138" marR="22842" algn="just">
              <a:lnSpc>
                <a:spcPts val="1342"/>
              </a:lnSpc>
            </a:pPr>
            <a:r>
              <a:rPr sz="1167" i="1" spc="-5" dirty="0">
                <a:latin typeface="Times New Roman"/>
                <a:cs typeface="Times New Roman"/>
              </a:rPr>
              <a:t>The </a:t>
            </a:r>
            <a:r>
              <a:rPr sz="1167" i="1" dirty="0">
                <a:latin typeface="Times New Roman"/>
                <a:cs typeface="Times New Roman"/>
              </a:rPr>
              <a:t>operator identity consists of the operator name and password; the password  consists of </a:t>
            </a:r>
            <a:r>
              <a:rPr sz="1167" i="1" spc="-5" dirty="0">
                <a:latin typeface="Times New Roman"/>
                <a:cs typeface="Times New Roman"/>
              </a:rPr>
              <a:t>six </a:t>
            </a:r>
            <a:r>
              <a:rPr sz="1167" i="1" dirty="0">
                <a:latin typeface="Times New Roman"/>
                <a:cs typeface="Times New Roman"/>
              </a:rPr>
              <a:t>digits. It </a:t>
            </a:r>
            <a:r>
              <a:rPr sz="1167" i="1" spc="-5" dirty="0">
                <a:latin typeface="Times New Roman"/>
                <a:cs typeface="Times New Roman"/>
              </a:rPr>
              <a:t>should </a:t>
            </a:r>
            <a:r>
              <a:rPr sz="1167" i="1" dirty="0">
                <a:latin typeface="Times New Roman"/>
                <a:cs typeface="Times New Roman"/>
              </a:rPr>
              <a:t>be displayed on the </a:t>
            </a:r>
            <a:r>
              <a:rPr sz="1167" i="1" spc="-5" dirty="0">
                <a:latin typeface="Times New Roman"/>
                <a:cs typeface="Times New Roman"/>
              </a:rPr>
              <a:t>security </a:t>
            </a:r>
            <a:r>
              <a:rPr sz="1167" i="1" dirty="0">
                <a:latin typeface="Times New Roman"/>
                <a:cs typeface="Times New Roman"/>
              </a:rPr>
              <a:t>VDU and deposited in the  login file when an operator logs into the</a:t>
            </a:r>
            <a:r>
              <a:rPr sz="1167" i="1" spc="-122" dirty="0">
                <a:latin typeface="Times New Roman"/>
                <a:cs typeface="Times New Roman"/>
              </a:rPr>
              <a:t> </a:t>
            </a:r>
            <a:r>
              <a:rPr sz="1167" i="1" spc="-5" dirty="0">
                <a:latin typeface="Times New Roman"/>
                <a:cs typeface="Times New Roman"/>
              </a:rPr>
              <a:t>system.</a:t>
            </a:r>
            <a:endParaRPr sz="1167">
              <a:latin typeface="Times New Roman"/>
              <a:cs typeface="Times New Roman"/>
            </a:endParaRPr>
          </a:p>
          <a:p>
            <a:pPr>
              <a:spcBef>
                <a:spcPts val="10"/>
              </a:spcBef>
            </a:pPr>
            <a:endParaRPr sz="1701">
              <a:latin typeface="Times New Roman"/>
              <a:cs typeface="Times New Roman"/>
            </a:endParaRPr>
          </a:p>
          <a:p>
            <a:pPr marL="242616" marR="44449" algn="just">
              <a:lnSpc>
                <a:spcPct val="115300"/>
              </a:lnSpc>
            </a:pPr>
            <a:r>
              <a:rPr sz="1167" dirty="0">
                <a:latin typeface="Times New Roman"/>
                <a:cs typeface="Times New Roman"/>
              </a:rPr>
              <a:t>This is an example of ambiguous requirement as it is not clear </a:t>
            </a:r>
            <a:r>
              <a:rPr sz="1167" spc="-5" dirty="0">
                <a:latin typeface="Times New Roman"/>
                <a:cs typeface="Times New Roman"/>
              </a:rPr>
              <a:t>what </a:t>
            </a:r>
            <a:r>
              <a:rPr sz="1167" dirty="0">
                <a:latin typeface="Times New Roman"/>
                <a:cs typeface="Times New Roman"/>
              </a:rPr>
              <a:t>is meant by </a:t>
            </a:r>
            <a:r>
              <a:rPr sz="1167" i="1" spc="-5" dirty="0">
                <a:latin typeface="Times New Roman"/>
                <a:cs typeface="Times New Roman"/>
              </a:rPr>
              <a:t>“it”  </a:t>
            </a:r>
            <a:r>
              <a:rPr sz="1167" dirty="0">
                <a:latin typeface="Times New Roman"/>
                <a:cs typeface="Times New Roman"/>
              </a:rPr>
              <a:t>in the </a:t>
            </a:r>
            <a:r>
              <a:rPr sz="1167" spc="-5" dirty="0">
                <a:latin typeface="Times New Roman"/>
                <a:cs typeface="Times New Roman"/>
              </a:rPr>
              <a:t>second sentence </a:t>
            </a:r>
            <a:r>
              <a:rPr sz="1167" spc="5" dirty="0">
                <a:latin typeface="Times New Roman"/>
                <a:cs typeface="Times New Roman"/>
              </a:rPr>
              <a:t>and </a:t>
            </a:r>
            <a:r>
              <a:rPr sz="1167" spc="-5" dirty="0">
                <a:latin typeface="Times New Roman"/>
                <a:cs typeface="Times New Roman"/>
              </a:rPr>
              <a:t>what should </a:t>
            </a:r>
            <a:r>
              <a:rPr sz="1167" dirty="0">
                <a:latin typeface="Times New Roman"/>
                <a:cs typeface="Times New Roman"/>
              </a:rPr>
              <a:t>be displayed on </a:t>
            </a:r>
            <a:r>
              <a:rPr sz="1167" spc="5" dirty="0">
                <a:latin typeface="Times New Roman"/>
                <a:cs typeface="Times New Roman"/>
              </a:rPr>
              <a:t>the </a:t>
            </a:r>
            <a:r>
              <a:rPr sz="1167" spc="-5" dirty="0">
                <a:latin typeface="Times New Roman"/>
                <a:cs typeface="Times New Roman"/>
              </a:rPr>
              <a:t>VDU. </a:t>
            </a:r>
            <a:r>
              <a:rPr sz="1167" spc="5" dirty="0">
                <a:latin typeface="Times New Roman"/>
                <a:cs typeface="Times New Roman"/>
              </a:rPr>
              <a:t>Does </a:t>
            </a:r>
            <a:r>
              <a:rPr sz="1167" dirty="0">
                <a:latin typeface="Times New Roman"/>
                <a:cs typeface="Times New Roman"/>
              </a:rPr>
              <a:t>it refer to the  operator identity as a </a:t>
            </a:r>
            <a:r>
              <a:rPr sz="1167" spc="-5" dirty="0">
                <a:latin typeface="Times New Roman"/>
                <a:cs typeface="Times New Roman"/>
              </a:rPr>
              <a:t>whole, </a:t>
            </a:r>
            <a:r>
              <a:rPr sz="1167" dirty="0">
                <a:latin typeface="Times New Roman"/>
                <a:cs typeface="Times New Roman"/>
              </a:rPr>
              <a:t>his name, or his</a:t>
            </a:r>
            <a:r>
              <a:rPr sz="1167" spc="-97" dirty="0">
                <a:latin typeface="Times New Roman"/>
                <a:cs typeface="Times New Roman"/>
              </a:rPr>
              <a:t> </a:t>
            </a:r>
            <a:r>
              <a:rPr sz="1167" dirty="0">
                <a:latin typeface="Times New Roman"/>
                <a:cs typeface="Times New Roman"/>
              </a:rPr>
              <a:t>password?</a:t>
            </a:r>
            <a:endParaRPr sz="1167">
              <a:latin typeface="Times New Roman"/>
              <a:cs typeface="Times New Roman"/>
            </a:endParaRPr>
          </a:p>
          <a:p>
            <a:pPr>
              <a:lnSpc>
                <a:spcPct val="100000"/>
              </a:lnSpc>
            </a:pPr>
            <a:endParaRPr sz="1167">
              <a:latin typeface="Times New Roman"/>
              <a:cs typeface="Times New Roman"/>
            </a:endParaRPr>
          </a:p>
          <a:p>
            <a:pPr>
              <a:spcBef>
                <a:spcPts val="49"/>
              </a:spcBef>
            </a:pPr>
            <a:endParaRPr sz="875">
              <a:latin typeface="Times New Roman"/>
              <a:cs typeface="Times New Roman"/>
            </a:endParaRPr>
          </a:p>
          <a:p>
            <a:pPr marL="234592" indent="-222245">
              <a:spcBef>
                <a:spcPts val="5"/>
              </a:spcBef>
              <a:buAutoNum type="arabicPeriod" startAt="4"/>
              <a:tabLst>
                <a:tab pos="234592" algn="l"/>
              </a:tabLst>
            </a:pPr>
            <a:r>
              <a:rPr sz="1167" spc="-5" dirty="0">
                <a:latin typeface="Times New Roman"/>
                <a:cs typeface="Times New Roman"/>
              </a:rPr>
              <a:t>Gold-plating </a:t>
            </a:r>
            <a:r>
              <a:rPr sz="1167" dirty="0">
                <a:latin typeface="Times New Roman"/>
                <a:cs typeface="Times New Roman"/>
              </a:rPr>
              <a:t>by developers and users adds unnecessary</a:t>
            </a:r>
            <a:r>
              <a:rPr sz="1167" spc="-97" dirty="0">
                <a:latin typeface="Times New Roman"/>
                <a:cs typeface="Times New Roman"/>
              </a:rPr>
              <a:t> </a:t>
            </a:r>
            <a:r>
              <a:rPr sz="1167" dirty="0">
                <a:latin typeface="Times New Roman"/>
                <a:cs typeface="Times New Roman"/>
              </a:rPr>
              <a:t>features.</a:t>
            </a:r>
            <a:endParaRPr sz="1167">
              <a:latin typeface="Times New Roman"/>
              <a:cs typeface="Times New Roman"/>
            </a:endParaRPr>
          </a:p>
          <a:p>
            <a:pPr>
              <a:spcBef>
                <a:spcPts val="29"/>
              </a:spcBef>
            </a:pPr>
            <a:endParaRPr sz="1021">
              <a:latin typeface="Times New Roman"/>
              <a:cs typeface="Times New Roman"/>
            </a:endParaRPr>
          </a:p>
          <a:p>
            <a:pPr marL="234592" marR="49388" algn="just">
              <a:lnSpc>
                <a:spcPct val="111400"/>
              </a:lnSpc>
              <a:spcBef>
                <a:spcPts val="5"/>
              </a:spcBef>
            </a:pPr>
            <a:r>
              <a:rPr sz="1167" spc="-5" dirty="0">
                <a:latin typeface="Times New Roman"/>
                <a:cs typeface="Times New Roman"/>
              </a:rPr>
              <a:t>Gold-plating </a:t>
            </a:r>
            <a:r>
              <a:rPr sz="1167" dirty="0">
                <a:latin typeface="Times New Roman"/>
                <a:cs typeface="Times New Roman"/>
              </a:rPr>
              <a:t>refers to features are not present in the original requirement document  and in fact are not important for the end-user but the developer adds them anyway  thinking that they </a:t>
            </a:r>
            <a:r>
              <a:rPr sz="1167" spc="-5" dirty="0">
                <a:latin typeface="Times New Roman"/>
                <a:cs typeface="Times New Roman"/>
              </a:rPr>
              <a:t>would </a:t>
            </a:r>
            <a:r>
              <a:rPr sz="1167" dirty="0">
                <a:latin typeface="Times New Roman"/>
                <a:cs typeface="Times New Roman"/>
              </a:rPr>
              <a:t>add value to the product. </a:t>
            </a:r>
            <a:r>
              <a:rPr sz="1167" spc="5" dirty="0">
                <a:latin typeface="Times New Roman"/>
                <a:cs typeface="Times New Roman"/>
              </a:rPr>
              <a:t>Since </a:t>
            </a:r>
            <a:r>
              <a:rPr sz="1167" dirty="0">
                <a:latin typeface="Times New Roman"/>
                <a:cs typeface="Times New Roman"/>
              </a:rPr>
              <a:t>these features are outside the  initial </a:t>
            </a:r>
            <a:r>
              <a:rPr sz="1167" spc="-5" dirty="0">
                <a:latin typeface="Times New Roman"/>
                <a:cs typeface="Times New Roman"/>
              </a:rPr>
              <a:t>scope </a:t>
            </a:r>
            <a:r>
              <a:rPr sz="1167" dirty="0">
                <a:latin typeface="Times New Roman"/>
                <a:cs typeface="Times New Roman"/>
              </a:rPr>
              <a:t>of the product, adding them </a:t>
            </a:r>
            <a:r>
              <a:rPr sz="1167" spc="-5" dirty="0">
                <a:latin typeface="Times New Roman"/>
                <a:cs typeface="Times New Roman"/>
              </a:rPr>
              <a:t>will </a:t>
            </a:r>
            <a:r>
              <a:rPr sz="1167" dirty="0">
                <a:latin typeface="Times New Roman"/>
                <a:cs typeface="Times New Roman"/>
              </a:rPr>
              <a:t>result in </a:t>
            </a:r>
            <a:r>
              <a:rPr sz="1167" spc="-5" dirty="0">
                <a:latin typeface="Times New Roman"/>
                <a:cs typeface="Times New Roman"/>
              </a:rPr>
              <a:t>schedule </a:t>
            </a:r>
            <a:r>
              <a:rPr sz="1167" dirty="0">
                <a:latin typeface="Times New Roman"/>
                <a:cs typeface="Times New Roman"/>
              </a:rPr>
              <a:t>and budget</a:t>
            </a:r>
            <a:r>
              <a:rPr sz="1167" spc="-97" dirty="0">
                <a:latin typeface="Times New Roman"/>
                <a:cs typeface="Times New Roman"/>
              </a:rPr>
              <a:t> </a:t>
            </a:r>
            <a:r>
              <a:rPr sz="1167" dirty="0">
                <a:latin typeface="Times New Roman"/>
                <a:cs typeface="Times New Roman"/>
              </a:rPr>
              <a:t>overruns.</a:t>
            </a:r>
            <a:endParaRPr sz="1167">
              <a:latin typeface="Times New Roman"/>
              <a:cs typeface="Times New Roman"/>
            </a:endParaRPr>
          </a:p>
        </p:txBody>
      </p:sp>
      <p:sp>
        <p:nvSpPr>
          <p:cNvPr id="6" name="object 6"/>
          <p:cNvSpPr txBox="1"/>
          <p:nvPr/>
        </p:nvSpPr>
        <p:spPr>
          <a:xfrm>
            <a:off x="1098903" y="9452694"/>
            <a:ext cx="5161756" cy="333425"/>
          </a:xfrm>
          <a:prstGeom prst="rect">
            <a:avLst/>
          </a:prstGeom>
        </p:spPr>
        <p:txBody>
          <a:bodyPr vert="horz" wrap="square" lIns="0" tIns="0" rIns="0" bIns="0" rtlCol="0">
            <a:spAutoFit/>
          </a:bodyPr>
          <a:lstStyle/>
          <a:p>
            <a:pPr marL="12347">
              <a:lnSpc>
                <a:spcPts val="1240"/>
              </a:lnSpc>
              <a:tabLst>
                <a:tab pos="5000511" algn="l"/>
              </a:tabLst>
            </a:pPr>
            <a:r>
              <a:rPr sz="1167" u="heavy" dirty="0">
                <a:latin typeface="Times New Roman"/>
                <a:cs typeface="Times New Roman"/>
              </a:rPr>
              <a:t> 	</a:t>
            </a:r>
            <a:r>
              <a:rPr sz="1167" u="heavy" spc="-198" dirty="0">
                <a:latin typeface="Times New Roman"/>
                <a:cs typeface="Times New Roman"/>
              </a:rPr>
              <a:t>2</a:t>
            </a:r>
            <a:r>
              <a:rPr sz="1167" u="heavy" spc="-389" dirty="0">
                <a:latin typeface="Times New Roman"/>
                <a:cs typeface="Times New Roman"/>
              </a:rPr>
              <a:t>_</a:t>
            </a:r>
            <a:r>
              <a:rPr sz="1167" u="heavy" dirty="0">
                <a:latin typeface="Times New Roman"/>
                <a:cs typeface="Times New Roman"/>
              </a:rPr>
              <a:t>1</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127569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80382" y="5563098"/>
            <a:ext cx="5358077" cy="333425"/>
          </a:xfrm>
          <a:prstGeom prst="rect">
            <a:avLst/>
          </a:prstGeom>
        </p:spPr>
        <p:txBody>
          <a:bodyPr vert="horz" wrap="square" lIns="0" tIns="0" rIns="0" bIns="0" rtlCol="0">
            <a:spAutoFit/>
          </a:bodyPr>
          <a:lstStyle/>
          <a:p>
            <a:pPr marL="234592" marR="4939" indent="-222245">
              <a:lnSpc>
                <a:spcPts val="1332"/>
              </a:lnSpc>
            </a:pPr>
            <a:r>
              <a:rPr sz="1361" dirty="0">
                <a:latin typeface="Times New Roman"/>
                <a:cs typeface="Times New Roman"/>
              </a:rPr>
              <a:t>6. </a:t>
            </a:r>
            <a:r>
              <a:rPr sz="1167" dirty="0">
                <a:latin typeface="Times New Roman"/>
                <a:cs typeface="Times New Roman"/>
              </a:rPr>
              <a:t>Incompletely defined requirements make accurate project planning and tracking  impossible.</a:t>
            </a:r>
            <a:endParaRPr sz="1167">
              <a:latin typeface="Times New Roman"/>
              <a:cs typeface="Times New Roman"/>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22</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080382" y="1365906"/>
            <a:ext cx="5361164" cy="3729162"/>
          </a:xfrm>
          <a:prstGeom prst="rect">
            <a:avLst/>
          </a:prstGeom>
        </p:spPr>
        <p:txBody>
          <a:bodyPr vert="horz" wrap="square" lIns="0" tIns="0" rIns="0" bIns="0" rtlCol="0">
            <a:spAutoFit/>
          </a:bodyPr>
          <a:lstStyle/>
          <a:p>
            <a:pPr marL="234592" marR="6791" indent="-222245">
              <a:lnSpc>
                <a:spcPts val="1342"/>
              </a:lnSpc>
              <a:buAutoNum type="arabicPeriod" startAt="5"/>
              <a:tabLst>
                <a:tab pos="234592" algn="l"/>
              </a:tabLst>
            </a:pPr>
            <a:r>
              <a:rPr sz="1167" spc="-5" dirty="0">
                <a:latin typeface="Times New Roman"/>
                <a:cs typeface="Times New Roman"/>
              </a:rPr>
              <a:t>Minimal specifications </a:t>
            </a:r>
            <a:r>
              <a:rPr sz="1167" dirty="0">
                <a:latin typeface="Times New Roman"/>
                <a:cs typeface="Times New Roman"/>
              </a:rPr>
              <a:t>lead to missing key requirements and hence result in an  unacceptable</a:t>
            </a:r>
            <a:r>
              <a:rPr sz="1167" spc="-97" dirty="0">
                <a:latin typeface="Times New Roman"/>
                <a:cs typeface="Times New Roman"/>
              </a:rPr>
              <a:t> </a:t>
            </a:r>
            <a:r>
              <a:rPr sz="1167" dirty="0">
                <a:latin typeface="Times New Roman"/>
                <a:cs typeface="Times New Roman"/>
              </a:rPr>
              <a:t>product.</a:t>
            </a:r>
            <a:endParaRPr sz="1167">
              <a:latin typeface="Times New Roman"/>
              <a:cs typeface="Times New Roman"/>
            </a:endParaRPr>
          </a:p>
          <a:p>
            <a:pPr>
              <a:lnSpc>
                <a:spcPct val="100000"/>
              </a:lnSpc>
              <a:buFont typeface="Times New Roman"/>
              <a:buAutoNum type="arabicPeriod" startAt="5"/>
            </a:pPr>
            <a:endParaRPr sz="1167">
              <a:latin typeface="Times New Roman"/>
              <a:cs typeface="Times New Roman"/>
            </a:endParaRPr>
          </a:p>
          <a:p>
            <a:pPr marL="234592" marR="4939" algn="just">
              <a:lnSpc>
                <a:spcPts val="1342"/>
              </a:lnSpc>
            </a:pPr>
            <a:r>
              <a:rPr sz="1167" spc="-5" dirty="0">
                <a:latin typeface="Times New Roman"/>
                <a:cs typeface="Times New Roman"/>
              </a:rPr>
              <a:t>As </a:t>
            </a:r>
            <a:r>
              <a:rPr sz="1167" dirty="0">
                <a:latin typeface="Times New Roman"/>
                <a:cs typeface="Times New Roman"/>
              </a:rPr>
              <a:t>an example, let us look at the following requirement. The requirement </a:t>
            </a:r>
            <a:r>
              <a:rPr sz="1167" spc="-5" dirty="0">
                <a:latin typeface="Times New Roman"/>
                <a:cs typeface="Times New Roman"/>
              </a:rPr>
              <a:t>was stated  </a:t>
            </a:r>
            <a:r>
              <a:rPr sz="1167" dirty="0">
                <a:latin typeface="Times New Roman"/>
                <a:cs typeface="Times New Roman"/>
              </a:rPr>
              <a:t>as: “</a:t>
            </a:r>
            <a:r>
              <a:rPr sz="1167" i="1" dirty="0">
                <a:latin typeface="Times New Roman"/>
                <a:cs typeface="Times New Roman"/>
              </a:rPr>
              <a:t>We need a flow control and </a:t>
            </a:r>
            <a:r>
              <a:rPr sz="1167" i="1" spc="-5" dirty="0">
                <a:latin typeface="Times New Roman"/>
                <a:cs typeface="Times New Roman"/>
              </a:rPr>
              <a:t>source </a:t>
            </a:r>
            <a:r>
              <a:rPr sz="1167" i="1" dirty="0">
                <a:latin typeface="Times New Roman"/>
                <a:cs typeface="Times New Roman"/>
              </a:rPr>
              <a:t>control engineering tool.” </a:t>
            </a:r>
            <a:r>
              <a:rPr sz="1167" dirty="0">
                <a:latin typeface="Times New Roman"/>
                <a:cs typeface="Times New Roman"/>
              </a:rPr>
              <a:t>Based upon this  requirement, </a:t>
            </a:r>
            <a:r>
              <a:rPr sz="1167" spc="-5" dirty="0">
                <a:latin typeface="Times New Roman"/>
                <a:cs typeface="Times New Roman"/>
              </a:rPr>
              <a:t>system was </a:t>
            </a:r>
            <a:r>
              <a:rPr sz="1167" dirty="0">
                <a:latin typeface="Times New Roman"/>
                <a:cs typeface="Times New Roman"/>
              </a:rPr>
              <a:t>built. </a:t>
            </a:r>
            <a:r>
              <a:rPr sz="1167" spc="-15" dirty="0">
                <a:latin typeface="Times New Roman"/>
                <a:cs typeface="Times New Roman"/>
              </a:rPr>
              <a:t>It </a:t>
            </a:r>
            <a:r>
              <a:rPr sz="1167" spc="-5" dirty="0">
                <a:latin typeface="Times New Roman"/>
                <a:cs typeface="Times New Roman"/>
              </a:rPr>
              <a:t>worked </a:t>
            </a:r>
            <a:r>
              <a:rPr sz="1167" dirty="0">
                <a:latin typeface="Times New Roman"/>
                <a:cs typeface="Times New Roman"/>
              </a:rPr>
              <a:t>perfectly and had all the functionality  needed for </a:t>
            </a:r>
            <a:r>
              <a:rPr sz="1167" spc="-5" dirty="0">
                <a:latin typeface="Times New Roman"/>
                <a:cs typeface="Times New Roman"/>
              </a:rPr>
              <a:t>source </a:t>
            </a:r>
            <a:r>
              <a:rPr sz="1167" dirty="0">
                <a:latin typeface="Times New Roman"/>
                <a:cs typeface="Times New Roman"/>
              </a:rPr>
              <a:t>control engineering tool and one could draw all kinds of maps and  drawings. The </a:t>
            </a:r>
            <a:r>
              <a:rPr sz="1167" spc="-5" dirty="0">
                <a:latin typeface="Times New Roman"/>
                <a:cs typeface="Times New Roman"/>
              </a:rPr>
              <a:t>system </a:t>
            </a:r>
            <a:r>
              <a:rPr sz="1167" dirty="0">
                <a:latin typeface="Times New Roman"/>
                <a:cs typeface="Times New Roman"/>
              </a:rPr>
              <a:t>however could not be used because there </a:t>
            </a:r>
            <a:r>
              <a:rPr sz="1167" spc="-5" dirty="0">
                <a:latin typeface="Times New Roman"/>
                <a:cs typeface="Times New Roman"/>
              </a:rPr>
              <a:t>was </a:t>
            </a:r>
            <a:r>
              <a:rPr sz="1167" dirty="0">
                <a:latin typeface="Times New Roman"/>
                <a:cs typeface="Times New Roman"/>
              </a:rPr>
              <a:t>there </a:t>
            </a:r>
            <a:r>
              <a:rPr sz="1167" spc="-5" dirty="0">
                <a:latin typeface="Times New Roman"/>
                <a:cs typeface="Times New Roman"/>
              </a:rPr>
              <a:t>was </a:t>
            </a:r>
            <a:r>
              <a:rPr sz="1167" dirty="0">
                <a:latin typeface="Times New Roman"/>
                <a:cs typeface="Times New Roman"/>
              </a:rPr>
              <a:t>no  print</a:t>
            </a:r>
            <a:r>
              <a:rPr sz="1167" spc="-97"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a:spcBef>
                <a:spcPts val="15"/>
              </a:spcBef>
            </a:pPr>
            <a:endParaRPr sz="1069">
              <a:latin typeface="Times New Roman"/>
              <a:cs typeface="Times New Roman"/>
            </a:endParaRPr>
          </a:p>
          <a:p>
            <a:pPr marL="234592">
              <a:spcBef>
                <a:spcPts val="5"/>
              </a:spcBef>
            </a:pPr>
            <a:r>
              <a:rPr sz="1167" dirty="0">
                <a:latin typeface="Times New Roman"/>
                <a:cs typeface="Times New Roman"/>
              </a:rPr>
              <a:t>Let us now look at the following </a:t>
            </a:r>
            <a:r>
              <a:rPr sz="1167" spc="-5" dirty="0">
                <a:latin typeface="Times New Roman"/>
                <a:cs typeface="Times New Roman"/>
              </a:rPr>
              <a:t>set </a:t>
            </a:r>
            <a:r>
              <a:rPr sz="1167" dirty="0">
                <a:latin typeface="Times New Roman"/>
                <a:cs typeface="Times New Roman"/>
              </a:rPr>
              <a:t>of requirement </a:t>
            </a:r>
            <a:r>
              <a:rPr sz="1167" spc="-5" dirty="0">
                <a:latin typeface="Times New Roman"/>
                <a:cs typeface="Times New Roman"/>
              </a:rPr>
              <a:t>statements </a:t>
            </a:r>
            <a:r>
              <a:rPr sz="1167" dirty="0">
                <a:latin typeface="Times New Roman"/>
                <a:cs typeface="Times New Roman"/>
              </a:rPr>
              <a:t>for another</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24"/>
              </a:spcBef>
            </a:pPr>
            <a:endParaRPr sz="1264">
              <a:latin typeface="Times New Roman"/>
              <a:cs typeface="Times New Roman"/>
            </a:endParaRPr>
          </a:p>
          <a:p>
            <a:pPr marL="456837" marR="6173" lvl="1" indent="-222245">
              <a:lnSpc>
                <a:spcPts val="1332"/>
              </a:lnSpc>
              <a:buFont typeface="Symbol"/>
              <a:buChar char=""/>
              <a:tabLst>
                <a:tab pos="456219" algn="l"/>
                <a:tab pos="456837" algn="l"/>
              </a:tabLst>
            </a:pPr>
            <a:r>
              <a:rPr sz="1167" i="1" spc="-5" dirty="0">
                <a:latin typeface="Times New Roman"/>
                <a:cs typeface="Times New Roman"/>
              </a:rPr>
              <a:t>The system should maintain </a:t>
            </a:r>
            <a:r>
              <a:rPr sz="1167" i="1" dirty="0">
                <a:latin typeface="Times New Roman"/>
                <a:cs typeface="Times New Roman"/>
              </a:rPr>
              <a:t>the hourly level of </a:t>
            </a:r>
            <a:r>
              <a:rPr sz="1167" i="1" spc="-5" dirty="0">
                <a:latin typeface="Times New Roman"/>
                <a:cs typeface="Times New Roman"/>
              </a:rPr>
              <a:t>reservoir </a:t>
            </a:r>
            <a:r>
              <a:rPr sz="1167" i="1" dirty="0">
                <a:latin typeface="Times New Roman"/>
                <a:cs typeface="Times New Roman"/>
              </a:rPr>
              <a:t>from depth </a:t>
            </a:r>
            <a:r>
              <a:rPr sz="1167" i="1" spc="-5" dirty="0">
                <a:latin typeface="Times New Roman"/>
                <a:cs typeface="Times New Roman"/>
              </a:rPr>
              <a:t>sensor  situated </a:t>
            </a:r>
            <a:r>
              <a:rPr sz="1167" i="1" dirty="0">
                <a:latin typeface="Times New Roman"/>
                <a:cs typeface="Times New Roman"/>
              </a:rPr>
              <a:t>in the </a:t>
            </a:r>
            <a:r>
              <a:rPr sz="1167" i="1" spc="-5" dirty="0">
                <a:latin typeface="Times New Roman"/>
                <a:cs typeface="Times New Roman"/>
              </a:rPr>
              <a:t>reservoir. The </a:t>
            </a:r>
            <a:r>
              <a:rPr sz="1167" i="1" dirty="0">
                <a:latin typeface="Times New Roman"/>
                <a:cs typeface="Times New Roman"/>
              </a:rPr>
              <a:t>values </a:t>
            </a:r>
            <a:r>
              <a:rPr sz="1167" i="1" spc="-5" dirty="0">
                <a:latin typeface="Times New Roman"/>
                <a:cs typeface="Times New Roman"/>
              </a:rPr>
              <a:t>should </a:t>
            </a:r>
            <a:r>
              <a:rPr sz="1167" i="1" dirty="0">
                <a:latin typeface="Times New Roman"/>
                <a:cs typeface="Times New Roman"/>
              </a:rPr>
              <a:t>be </a:t>
            </a:r>
            <a:r>
              <a:rPr sz="1167" i="1" spc="-5" dirty="0">
                <a:latin typeface="Times New Roman"/>
                <a:cs typeface="Times New Roman"/>
              </a:rPr>
              <a:t>stored </a:t>
            </a:r>
            <a:r>
              <a:rPr sz="1167" i="1" dirty="0">
                <a:latin typeface="Times New Roman"/>
                <a:cs typeface="Times New Roman"/>
              </a:rPr>
              <a:t>for the past </a:t>
            </a:r>
            <a:r>
              <a:rPr sz="1167" i="1" spc="-5" dirty="0">
                <a:latin typeface="Times New Roman"/>
                <a:cs typeface="Times New Roman"/>
              </a:rPr>
              <a:t>six</a:t>
            </a:r>
            <a:r>
              <a:rPr sz="1167" i="1" spc="-68" dirty="0">
                <a:latin typeface="Times New Roman"/>
                <a:cs typeface="Times New Roman"/>
              </a:rPr>
              <a:t> </a:t>
            </a:r>
            <a:r>
              <a:rPr sz="1167" i="1" spc="-5" dirty="0">
                <a:latin typeface="Times New Roman"/>
                <a:cs typeface="Times New Roman"/>
              </a:rPr>
              <a:t>months.</a:t>
            </a:r>
            <a:endParaRPr sz="1167">
              <a:latin typeface="Times New Roman"/>
              <a:cs typeface="Times New Roman"/>
            </a:endParaRPr>
          </a:p>
          <a:p>
            <a:pPr marL="456837" marR="4939" lvl="1" indent="-222245">
              <a:lnSpc>
                <a:spcPts val="1332"/>
              </a:lnSpc>
              <a:spcBef>
                <a:spcPts val="102"/>
              </a:spcBef>
              <a:buFont typeface="Symbol"/>
              <a:buChar char=""/>
              <a:tabLst>
                <a:tab pos="456219" algn="l"/>
                <a:tab pos="456837" algn="l"/>
              </a:tabLst>
            </a:pPr>
            <a:r>
              <a:rPr sz="1167" i="1" dirty="0">
                <a:latin typeface="Times New Roman"/>
                <a:cs typeface="Times New Roman"/>
              </a:rPr>
              <a:t>AVERAGE: Average command displays the average water level for a particular  </a:t>
            </a:r>
            <a:r>
              <a:rPr sz="1167" i="1" spc="-5" dirty="0">
                <a:latin typeface="Times New Roman"/>
                <a:cs typeface="Times New Roman"/>
              </a:rPr>
              <a:t>sensor </a:t>
            </a:r>
            <a:r>
              <a:rPr sz="1167" i="1" dirty="0">
                <a:latin typeface="Times New Roman"/>
                <a:cs typeface="Times New Roman"/>
              </a:rPr>
              <a:t>between two</a:t>
            </a:r>
            <a:r>
              <a:rPr sz="1167" i="1" spc="-92" dirty="0">
                <a:latin typeface="Times New Roman"/>
                <a:cs typeface="Times New Roman"/>
              </a:rPr>
              <a:t> </a:t>
            </a:r>
            <a:r>
              <a:rPr sz="1167" i="1" dirty="0">
                <a:latin typeface="Times New Roman"/>
                <a:cs typeface="Times New Roman"/>
              </a:rPr>
              <a:t>times.</a:t>
            </a:r>
            <a:endParaRPr sz="1167">
              <a:latin typeface="Times New Roman"/>
              <a:cs typeface="Times New Roman"/>
            </a:endParaRPr>
          </a:p>
          <a:p>
            <a:pPr marL="234592">
              <a:spcBef>
                <a:spcPts val="962"/>
              </a:spcBef>
            </a:pPr>
            <a:r>
              <a:rPr sz="1167" dirty="0">
                <a:latin typeface="Times New Roman"/>
                <a:cs typeface="Times New Roman"/>
              </a:rPr>
              <a:t>This</a:t>
            </a:r>
            <a:r>
              <a:rPr sz="1167" spc="214" dirty="0">
                <a:latin typeface="Times New Roman"/>
                <a:cs typeface="Times New Roman"/>
              </a:rPr>
              <a:t> </a:t>
            </a:r>
            <a:r>
              <a:rPr sz="1167" dirty="0">
                <a:latin typeface="Times New Roman"/>
                <a:cs typeface="Times New Roman"/>
              </a:rPr>
              <a:t>is</a:t>
            </a:r>
            <a:r>
              <a:rPr sz="1167" spc="219" dirty="0">
                <a:latin typeface="Times New Roman"/>
                <a:cs typeface="Times New Roman"/>
              </a:rPr>
              <a:t> </a:t>
            </a:r>
            <a:r>
              <a:rPr sz="1167" dirty="0">
                <a:latin typeface="Times New Roman"/>
                <a:cs typeface="Times New Roman"/>
              </a:rPr>
              <a:t>another</a:t>
            </a:r>
            <a:r>
              <a:rPr sz="1167" spc="214" dirty="0">
                <a:latin typeface="Times New Roman"/>
                <a:cs typeface="Times New Roman"/>
              </a:rPr>
              <a:t> </a:t>
            </a:r>
            <a:r>
              <a:rPr sz="1167" dirty="0">
                <a:latin typeface="Times New Roman"/>
                <a:cs typeface="Times New Roman"/>
              </a:rPr>
              <a:t>case</a:t>
            </a:r>
            <a:r>
              <a:rPr sz="1167" spc="209" dirty="0">
                <a:latin typeface="Times New Roman"/>
                <a:cs typeface="Times New Roman"/>
              </a:rPr>
              <a:t> </a:t>
            </a:r>
            <a:r>
              <a:rPr sz="1167" dirty="0">
                <a:latin typeface="Times New Roman"/>
                <a:cs typeface="Times New Roman"/>
              </a:rPr>
              <a:t>of</a:t>
            </a:r>
            <a:r>
              <a:rPr sz="1167" spc="228" dirty="0">
                <a:latin typeface="Times New Roman"/>
                <a:cs typeface="Times New Roman"/>
              </a:rPr>
              <a:t> </a:t>
            </a:r>
            <a:r>
              <a:rPr sz="1167" dirty="0">
                <a:latin typeface="Times New Roman"/>
                <a:cs typeface="Times New Roman"/>
              </a:rPr>
              <a:t>minimal</a:t>
            </a:r>
            <a:r>
              <a:rPr sz="1167" spc="219" dirty="0">
                <a:latin typeface="Times New Roman"/>
                <a:cs typeface="Times New Roman"/>
              </a:rPr>
              <a:t> </a:t>
            </a:r>
            <a:r>
              <a:rPr sz="1167" dirty="0">
                <a:latin typeface="Times New Roman"/>
                <a:cs typeface="Times New Roman"/>
              </a:rPr>
              <a:t>requirements</a:t>
            </a:r>
            <a:r>
              <a:rPr sz="1167" spc="198" dirty="0">
                <a:latin typeface="Times New Roman"/>
                <a:cs typeface="Times New Roman"/>
              </a:rPr>
              <a:t> </a:t>
            </a:r>
            <a:r>
              <a:rPr sz="1167" dirty="0">
                <a:latin typeface="Times New Roman"/>
                <a:cs typeface="Times New Roman"/>
              </a:rPr>
              <a:t>–</a:t>
            </a:r>
            <a:r>
              <a:rPr sz="1167" spc="228" dirty="0">
                <a:latin typeface="Times New Roman"/>
                <a:cs typeface="Times New Roman"/>
              </a:rPr>
              <a:t> </a:t>
            </a:r>
            <a:r>
              <a:rPr sz="1167" dirty="0">
                <a:latin typeface="Times New Roman"/>
                <a:cs typeface="Times New Roman"/>
              </a:rPr>
              <a:t>it</a:t>
            </a:r>
            <a:r>
              <a:rPr sz="1167" spc="219" dirty="0">
                <a:latin typeface="Times New Roman"/>
                <a:cs typeface="Times New Roman"/>
              </a:rPr>
              <a:t> </a:t>
            </a:r>
            <a:r>
              <a:rPr sz="1167" dirty="0">
                <a:latin typeface="Times New Roman"/>
                <a:cs typeface="Times New Roman"/>
              </a:rPr>
              <a:t>does</a:t>
            </a:r>
            <a:r>
              <a:rPr sz="1167" spc="209" dirty="0">
                <a:latin typeface="Times New Roman"/>
                <a:cs typeface="Times New Roman"/>
              </a:rPr>
              <a:t> </a:t>
            </a:r>
            <a:r>
              <a:rPr sz="1167" dirty="0">
                <a:latin typeface="Times New Roman"/>
                <a:cs typeface="Times New Roman"/>
              </a:rPr>
              <a:t>not</a:t>
            </a:r>
            <a:r>
              <a:rPr sz="1167" spc="228" dirty="0">
                <a:latin typeface="Times New Roman"/>
                <a:cs typeface="Times New Roman"/>
              </a:rPr>
              <a:t> </a:t>
            </a:r>
            <a:r>
              <a:rPr sz="1167" spc="-5" dirty="0">
                <a:latin typeface="Times New Roman"/>
                <a:cs typeface="Times New Roman"/>
              </a:rPr>
              <a:t>state</a:t>
            </a:r>
            <a:r>
              <a:rPr sz="1167" spc="214" dirty="0">
                <a:latin typeface="Times New Roman"/>
                <a:cs typeface="Times New Roman"/>
              </a:rPr>
              <a:t> </a:t>
            </a:r>
            <a:r>
              <a:rPr sz="1167" dirty="0">
                <a:latin typeface="Times New Roman"/>
                <a:cs typeface="Times New Roman"/>
              </a:rPr>
              <a:t>how</a:t>
            </a:r>
            <a:r>
              <a:rPr sz="1167" spc="223" dirty="0">
                <a:latin typeface="Times New Roman"/>
                <a:cs typeface="Times New Roman"/>
              </a:rPr>
              <a:t> </a:t>
            </a:r>
            <a:r>
              <a:rPr sz="1167" dirty="0">
                <a:latin typeface="Times New Roman"/>
                <a:cs typeface="Times New Roman"/>
              </a:rPr>
              <a:t>the</a:t>
            </a:r>
            <a:r>
              <a:rPr sz="1167" spc="223" dirty="0">
                <a:latin typeface="Times New Roman"/>
                <a:cs typeface="Times New Roman"/>
              </a:rPr>
              <a:t> </a:t>
            </a:r>
            <a:r>
              <a:rPr sz="1167" dirty="0">
                <a:latin typeface="Times New Roman"/>
                <a:cs typeface="Times New Roman"/>
              </a:rPr>
              <a:t>system</a:t>
            </a:r>
            <a:endParaRPr sz="1167">
              <a:latin typeface="Times New Roman"/>
              <a:cs typeface="Times New Roman"/>
            </a:endParaRPr>
          </a:p>
          <a:p>
            <a:pPr marL="234592" marR="6791" algn="just">
              <a:lnSpc>
                <a:spcPct val="191700"/>
              </a:lnSpc>
            </a:pPr>
            <a:r>
              <a:rPr sz="1167" spc="-5" dirty="0">
                <a:latin typeface="Times New Roman"/>
                <a:cs typeface="Times New Roman"/>
              </a:rPr>
              <a:t>should </a:t>
            </a:r>
            <a:r>
              <a:rPr sz="1167" dirty="0">
                <a:latin typeface="Times New Roman"/>
                <a:cs typeface="Times New Roman"/>
              </a:rPr>
              <a:t>respond if </a:t>
            </a:r>
            <a:r>
              <a:rPr sz="1167" spc="-5" dirty="0">
                <a:latin typeface="Times New Roman"/>
                <a:cs typeface="Times New Roman"/>
              </a:rPr>
              <a:t>we </a:t>
            </a:r>
            <a:r>
              <a:rPr sz="1167" dirty="0">
                <a:latin typeface="Times New Roman"/>
                <a:cs typeface="Times New Roman"/>
              </a:rPr>
              <a:t>try to calculate the average </a:t>
            </a:r>
            <a:r>
              <a:rPr sz="1167" spc="-5" dirty="0">
                <a:latin typeface="Times New Roman"/>
                <a:cs typeface="Times New Roman"/>
              </a:rPr>
              <a:t>water </a:t>
            </a:r>
            <a:r>
              <a:rPr sz="1167" dirty="0">
                <a:latin typeface="Times New Roman"/>
                <a:cs typeface="Times New Roman"/>
              </a:rPr>
              <a:t>level beyond the past </a:t>
            </a:r>
            <a:r>
              <a:rPr sz="1167" spc="-5" dirty="0">
                <a:latin typeface="Times New Roman"/>
                <a:cs typeface="Times New Roman"/>
              </a:rPr>
              <a:t>six  </a:t>
            </a:r>
            <a:r>
              <a:rPr sz="1167" dirty="0">
                <a:latin typeface="Times New Roman"/>
                <a:cs typeface="Times New Roman"/>
              </a:rPr>
              <a:t>months.</a:t>
            </a:r>
            <a:endParaRPr sz="1167">
              <a:latin typeface="Times New Roman"/>
              <a:cs typeface="Times New Roman"/>
            </a:endParaRPr>
          </a:p>
        </p:txBody>
      </p:sp>
      <p:sp>
        <p:nvSpPr>
          <p:cNvPr id="7" name="object 7"/>
          <p:cNvSpPr txBox="1"/>
          <p:nvPr/>
        </p:nvSpPr>
        <p:spPr>
          <a:xfrm>
            <a:off x="1080382" y="6518278"/>
            <a:ext cx="5377215" cy="2222500"/>
          </a:xfrm>
          <a:prstGeom prst="rect">
            <a:avLst/>
          </a:prstGeom>
        </p:spPr>
        <p:txBody>
          <a:bodyPr vert="horz" wrap="square" lIns="0" tIns="0" rIns="0" bIns="0" rtlCol="0">
            <a:spAutoFit/>
          </a:bodyPr>
          <a:lstStyle/>
          <a:p>
            <a:pPr marL="12347" algn="just"/>
            <a:r>
              <a:rPr sz="1361" b="1" spc="-5" dirty="0">
                <a:latin typeface="Tahoma"/>
                <a:cs typeface="Tahoma"/>
              </a:rPr>
              <a:t>Levels of Software</a:t>
            </a:r>
            <a:r>
              <a:rPr sz="1361" b="1" spc="-49" dirty="0">
                <a:latin typeface="Tahoma"/>
                <a:cs typeface="Tahoma"/>
              </a:rPr>
              <a:t> </a:t>
            </a:r>
            <a:r>
              <a:rPr sz="1361" b="1" spc="-5" dirty="0">
                <a:latin typeface="Tahoma"/>
                <a:cs typeface="Tahoma"/>
              </a:rPr>
              <a:t>Requirements</a:t>
            </a:r>
            <a:endParaRPr sz="1361">
              <a:latin typeface="Tahoma"/>
              <a:cs typeface="Tahoma"/>
            </a:endParaRPr>
          </a:p>
          <a:p>
            <a:pPr>
              <a:spcBef>
                <a:spcPts val="49"/>
              </a:spcBef>
            </a:pPr>
            <a:endParaRPr sz="1118">
              <a:latin typeface="Times New Roman"/>
              <a:cs typeface="Times New Roman"/>
            </a:endParaRPr>
          </a:p>
          <a:p>
            <a:pPr marL="12347" marR="23459" algn="just">
              <a:lnSpc>
                <a:spcPts val="1342"/>
              </a:lnSpc>
            </a:pPr>
            <a:r>
              <a:rPr sz="1167" spc="-5" dirty="0">
                <a:latin typeface="Times New Roman"/>
                <a:cs typeface="Times New Roman"/>
              </a:rPr>
              <a:t>Software </a:t>
            </a:r>
            <a:r>
              <a:rPr sz="1167" dirty="0">
                <a:latin typeface="Times New Roman"/>
                <a:cs typeface="Times New Roman"/>
              </a:rPr>
              <a:t>requirements are defined at various levels of detail and granularity.  Requirements at different level of detail also mean to </a:t>
            </a:r>
            <a:r>
              <a:rPr sz="1167" spc="-5" dirty="0">
                <a:latin typeface="Times New Roman"/>
                <a:cs typeface="Times New Roman"/>
              </a:rPr>
              <a:t>serve </a:t>
            </a:r>
            <a:r>
              <a:rPr sz="1167" dirty="0">
                <a:latin typeface="Times New Roman"/>
                <a:cs typeface="Times New Roman"/>
              </a:rPr>
              <a:t>different purposes. We first  look at these different levels and then </a:t>
            </a:r>
            <a:r>
              <a:rPr sz="1167" spc="-5" dirty="0">
                <a:latin typeface="Times New Roman"/>
                <a:cs typeface="Times New Roman"/>
              </a:rPr>
              <a:t>will </a:t>
            </a:r>
            <a:r>
              <a:rPr sz="1167" dirty="0">
                <a:latin typeface="Times New Roman"/>
                <a:cs typeface="Times New Roman"/>
              </a:rPr>
              <a:t>try to elaborate the difference between these  </a:t>
            </a:r>
            <a:r>
              <a:rPr sz="1167" spc="-5" dirty="0">
                <a:latin typeface="Times New Roman"/>
                <a:cs typeface="Times New Roman"/>
              </a:rPr>
              <a:t>with </a:t>
            </a:r>
            <a:r>
              <a:rPr sz="1167" dirty="0">
                <a:latin typeface="Times New Roman"/>
                <a:cs typeface="Times New Roman"/>
              </a:rPr>
              <a:t>the help of different</a:t>
            </a:r>
            <a:r>
              <a:rPr sz="1167" spc="-92" dirty="0">
                <a:latin typeface="Times New Roman"/>
                <a:cs typeface="Times New Roman"/>
              </a:rPr>
              <a:t> </a:t>
            </a:r>
            <a:r>
              <a:rPr sz="1167" dirty="0">
                <a:latin typeface="Times New Roman"/>
                <a:cs typeface="Times New Roman"/>
              </a:rPr>
              <a:t>examples.</a:t>
            </a:r>
            <a:endParaRPr sz="1167">
              <a:latin typeface="Times New Roman"/>
              <a:cs typeface="Times New Roman"/>
            </a:endParaRPr>
          </a:p>
          <a:p>
            <a:pPr>
              <a:lnSpc>
                <a:spcPct val="100000"/>
              </a:lnSpc>
            </a:pPr>
            <a:endParaRPr sz="1167">
              <a:latin typeface="Times New Roman"/>
              <a:cs typeface="Times New Roman"/>
            </a:endParaRPr>
          </a:p>
          <a:p>
            <a:pPr marL="30867" algn="just">
              <a:lnSpc>
                <a:spcPts val="1361"/>
              </a:lnSpc>
              <a:spcBef>
                <a:spcPts val="982"/>
              </a:spcBef>
            </a:pPr>
            <a:r>
              <a:rPr sz="1167" dirty="0">
                <a:latin typeface="Times New Roman"/>
                <a:cs typeface="Times New Roman"/>
              </a:rPr>
              <a:t>1.   </a:t>
            </a:r>
            <a:r>
              <a:rPr sz="1167" b="1" dirty="0">
                <a:latin typeface="Times New Roman"/>
                <a:cs typeface="Times New Roman"/>
              </a:rPr>
              <a:t>Business</a:t>
            </a:r>
            <a:r>
              <a:rPr sz="1167" b="1" spc="-102" dirty="0">
                <a:latin typeface="Times New Roman"/>
                <a:cs typeface="Times New Roman"/>
              </a:rPr>
              <a:t> </a:t>
            </a:r>
            <a:r>
              <a:rPr sz="1167" b="1" spc="-5" dirty="0">
                <a:latin typeface="Times New Roman"/>
                <a:cs typeface="Times New Roman"/>
              </a:rPr>
              <a:t>Requirements:</a:t>
            </a:r>
            <a:endParaRPr sz="1167">
              <a:latin typeface="Times New Roman"/>
              <a:cs typeface="Times New Roman"/>
            </a:endParaRPr>
          </a:p>
          <a:p>
            <a:pPr marL="253112" marR="4939" algn="just">
              <a:lnSpc>
                <a:spcPts val="1342"/>
              </a:lnSpc>
              <a:spcBef>
                <a:spcPts val="49"/>
              </a:spcBef>
            </a:pPr>
            <a:r>
              <a:rPr sz="1167" dirty="0">
                <a:latin typeface="Times New Roman"/>
                <a:cs typeface="Times New Roman"/>
              </a:rPr>
              <a:t>These are used to </a:t>
            </a:r>
            <a:r>
              <a:rPr sz="1167" spc="-5" dirty="0">
                <a:latin typeface="Times New Roman"/>
                <a:cs typeface="Times New Roman"/>
              </a:rPr>
              <a:t>state </a:t>
            </a:r>
            <a:r>
              <a:rPr sz="1167" dirty="0">
                <a:latin typeface="Times New Roman"/>
                <a:cs typeface="Times New Roman"/>
              </a:rPr>
              <a:t>the high-level business objective of the organization or  customer requesting the </a:t>
            </a:r>
            <a:r>
              <a:rPr sz="1167" spc="-5" dirty="0">
                <a:latin typeface="Times New Roman"/>
                <a:cs typeface="Times New Roman"/>
              </a:rPr>
              <a:t>system </a:t>
            </a:r>
            <a:r>
              <a:rPr sz="1167" dirty="0">
                <a:latin typeface="Times New Roman"/>
                <a:cs typeface="Times New Roman"/>
              </a:rPr>
              <a:t>or product. They are used to document main </a:t>
            </a:r>
            <a:r>
              <a:rPr sz="1167" spc="-5" dirty="0">
                <a:latin typeface="Times New Roman"/>
                <a:cs typeface="Times New Roman"/>
              </a:rPr>
              <a:t>system  </a:t>
            </a:r>
            <a:r>
              <a:rPr sz="1167" dirty="0">
                <a:latin typeface="Times New Roman"/>
                <a:cs typeface="Times New Roman"/>
              </a:rPr>
              <a:t>features and functionalities </a:t>
            </a:r>
            <a:r>
              <a:rPr sz="1167" spc="-5" dirty="0">
                <a:latin typeface="Times New Roman"/>
                <a:cs typeface="Times New Roman"/>
              </a:rPr>
              <a:t>without </a:t>
            </a:r>
            <a:r>
              <a:rPr sz="1167" dirty="0">
                <a:latin typeface="Times New Roman"/>
                <a:cs typeface="Times New Roman"/>
              </a:rPr>
              <a:t>going into their nitty-gritty details. They are  captured in a document describing the project vision and</a:t>
            </a:r>
            <a:r>
              <a:rPr sz="1167" spc="-117" dirty="0">
                <a:latin typeface="Times New Roman"/>
                <a:cs typeface="Times New Roman"/>
              </a:rPr>
              <a:t> </a:t>
            </a:r>
            <a:r>
              <a:rPr sz="1167" spc="-5" dirty="0">
                <a:latin typeface="Times New Roman"/>
                <a:cs typeface="Times New Roman"/>
              </a:rPr>
              <a:t>scope.</a:t>
            </a:r>
            <a:endParaRPr sz="1167">
              <a:latin typeface="Times New Roman"/>
              <a:cs typeface="Times New Roman"/>
            </a:endParaRPr>
          </a:p>
        </p:txBody>
      </p:sp>
    </p:spTree>
    <p:extLst>
      <p:ext uri="{BB962C8B-B14F-4D97-AF65-F5344CB8AC3E}">
        <p14:creationId xmlns:p14="http://schemas.microsoft.com/office/powerpoint/2010/main" val="29387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445324"/>
            <a:ext cx="5372276" cy="7394268"/>
          </a:xfrm>
          <a:prstGeom prst="rect">
            <a:avLst/>
          </a:prstGeom>
        </p:spPr>
        <p:txBody>
          <a:bodyPr vert="horz" wrap="square" lIns="0" tIns="0" rIns="0" bIns="0" rtlCol="0">
            <a:spAutoFit/>
          </a:bodyPr>
          <a:lstStyle/>
          <a:p>
            <a:pPr marL="234592" indent="-222245" algn="just">
              <a:lnSpc>
                <a:spcPts val="1361"/>
              </a:lnSpc>
              <a:buFont typeface="Times New Roman"/>
              <a:buAutoNum type="arabicPeriod" startAt="2"/>
              <a:tabLst>
                <a:tab pos="234592" algn="l"/>
              </a:tabLst>
            </a:pPr>
            <a:r>
              <a:rPr sz="1167" b="1" spc="-5" dirty="0">
                <a:latin typeface="Times New Roman"/>
                <a:cs typeface="Times New Roman"/>
              </a:rPr>
              <a:t>User</a:t>
            </a:r>
            <a:r>
              <a:rPr sz="1167" b="1" spc="-92" dirty="0">
                <a:latin typeface="Times New Roman"/>
                <a:cs typeface="Times New Roman"/>
              </a:rPr>
              <a:t> </a:t>
            </a:r>
            <a:r>
              <a:rPr sz="1167" b="1" spc="-5" dirty="0">
                <a:latin typeface="Times New Roman"/>
                <a:cs typeface="Times New Roman"/>
              </a:rPr>
              <a:t>Requirements:</a:t>
            </a:r>
            <a:endParaRPr sz="1167">
              <a:latin typeface="Times New Roman"/>
              <a:cs typeface="Times New Roman"/>
            </a:endParaRPr>
          </a:p>
          <a:p>
            <a:pPr marL="234592" marR="18520" algn="just">
              <a:lnSpc>
                <a:spcPts val="1342"/>
              </a:lnSpc>
              <a:spcBef>
                <a:spcPts val="49"/>
              </a:spcBef>
            </a:pPr>
            <a:r>
              <a:rPr sz="1167" spc="-5" dirty="0">
                <a:latin typeface="Times New Roman"/>
                <a:cs typeface="Times New Roman"/>
              </a:rPr>
              <a:t>User </a:t>
            </a:r>
            <a:r>
              <a:rPr sz="1167" dirty="0">
                <a:latin typeface="Times New Roman"/>
                <a:cs typeface="Times New Roman"/>
              </a:rPr>
              <a:t>requirements add further detail to the business requirements. They are called  user requirements because they are </a:t>
            </a:r>
            <a:r>
              <a:rPr sz="1167" spc="-5" dirty="0">
                <a:latin typeface="Times New Roman"/>
                <a:cs typeface="Times New Roman"/>
              </a:rPr>
              <a:t>written </a:t>
            </a:r>
            <a:r>
              <a:rPr sz="1167" dirty="0">
                <a:latin typeface="Times New Roman"/>
                <a:cs typeface="Times New Roman"/>
              </a:rPr>
              <a:t>from a user’s perspective and the focus of  user requirement describe tasks the user must be able to accomplish in order to fulfill  the above </a:t>
            </a:r>
            <a:r>
              <a:rPr sz="1167" spc="-5" dirty="0">
                <a:latin typeface="Times New Roman"/>
                <a:cs typeface="Times New Roman"/>
              </a:rPr>
              <a:t>stated </a:t>
            </a:r>
            <a:r>
              <a:rPr sz="1167" dirty="0">
                <a:latin typeface="Times New Roman"/>
                <a:cs typeface="Times New Roman"/>
              </a:rPr>
              <a:t>business requirements. They are captured in the requirement  definition</a:t>
            </a:r>
            <a:r>
              <a:rPr sz="1167" spc="-97" dirty="0">
                <a:latin typeface="Times New Roman"/>
                <a:cs typeface="Times New Roman"/>
              </a:rPr>
              <a:t> </a:t>
            </a:r>
            <a:r>
              <a:rPr sz="1167" dirty="0">
                <a:latin typeface="Times New Roman"/>
                <a:cs typeface="Times New Roman"/>
              </a:rPr>
              <a:t>document.</a:t>
            </a:r>
            <a:endParaRPr sz="1167">
              <a:latin typeface="Times New Roman"/>
              <a:cs typeface="Times New Roman"/>
            </a:endParaRPr>
          </a:p>
          <a:p>
            <a:pPr>
              <a:spcBef>
                <a:spcPts val="10"/>
              </a:spcBef>
            </a:pPr>
            <a:endParaRPr sz="1118">
              <a:latin typeface="Times New Roman"/>
              <a:cs typeface="Times New Roman"/>
            </a:endParaRPr>
          </a:p>
          <a:p>
            <a:pPr marL="234592" indent="-222245" algn="just">
              <a:lnSpc>
                <a:spcPts val="1361"/>
              </a:lnSpc>
              <a:buFont typeface="Times New Roman"/>
              <a:buAutoNum type="arabicPeriod" startAt="3"/>
              <a:tabLst>
                <a:tab pos="234592" algn="l"/>
              </a:tabLst>
            </a:pPr>
            <a:r>
              <a:rPr sz="1167" b="1" dirty="0">
                <a:latin typeface="Times New Roman"/>
                <a:cs typeface="Times New Roman"/>
              </a:rPr>
              <a:t>Functional</a:t>
            </a:r>
            <a:r>
              <a:rPr sz="1167" b="1" spc="-102" dirty="0">
                <a:latin typeface="Times New Roman"/>
                <a:cs typeface="Times New Roman"/>
              </a:rPr>
              <a:t> </a:t>
            </a:r>
            <a:r>
              <a:rPr sz="1167" b="1" spc="-5" dirty="0">
                <a:latin typeface="Times New Roman"/>
                <a:cs typeface="Times New Roman"/>
              </a:rPr>
              <a:t>Requirements:</a:t>
            </a:r>
            <a:endParaRPr sz="1167">
              <a:latin typeface="Times New Roman"/>
              <a:cs typeface="Times New Roman"/>
            </a:endParaRPr>
          </a:p>
          <a:p>
            <a:pPr marL="234592" marR="19138" algn="just">
              <a:lnSpc>
                <a:spcPts val="1342"/>
              </a:lnSpc>
              <a:spcBef>
                <a:spcPts val="49"/>
              </a:spcBef>
            </a:pPr>
            <a:r>
              <a:rPr sz="1167" dirty="0">
                <a:latin typeface="Times New Roman"/>
                <a:cs typeface="Times New Roman"/>
              </a:rPr>
              <a:t>The next level of detail comes in the form of </a:t>
            </a:r>
            <a:r>
              <a:rPr sz="1167" spc="-5" dirty="0">
                <a:latin typeface="Times New Roman"/>
                <a:cs typeface="Times New Roman"/>
              </a:rPr>
              <a:t>what </a:t>
            </a:r>
            <a:r>
              <a:rPr sz="1167" dirty="0">
                <a:latin typeface="Times New Roman"/>
                <a:cs typeface="Times New Roman"/>
              </a:rPr>
              <a:t>is called functional requirements.  They bring-in the system’s view and define from the </a:t>
            </a:r>
            <a:r>
              <a:rPr sz="1167" spc="-5" dirty="0">
                <a:latin typeface="Times New Roman"/>
                <a:cs typeface="Times New Roman"/>
              </a:rPr>
              <a:t>system’s </a:t>
            </a:r>
            <a:r>
              <a:rPr sz="1167" dirty="0">
                <a:latin typeface="Times New Roman"/>
                <a:cs typeface="Times New Roman"/>
              </a:rPr>
              <a:t>perspective the  </a:t>
            </a:r>
            <a:r>
              <a:rPr sz="1167" spc="-5" dirty="0">
                <a:latin typeface="Times New Roman"/>
                <a:cs typeface="Times New Roman"/>
              </a:rPr>
              <a:t>software </a:t>
            </a:r>
            <a:r>
              <a:rPr sz="1167" dirty="0">
                <a:latin typeface="Times New Roman"/>
                <a:cs typeface="Times New Roman"/>
              </a:rPr>
              <a:t>functionality the developers must build into the product to enable users to  accomplish their tasks </a:t>
            </a:r>
            <a:r>
              <a:rPr sz="1167" spc="-5" dirty="0">
                <a:latin typeface="Times New Roman"/>
                <a:cs typeface="Times New Roman"/>
              </a:rPr>
              <a:t>stated </a:t>
            </a:r>
            <a:r>
              <a:rPr sz="1167" dirty="0">
                <a:latin typeface="Times New Roman"/>
                <a:cs typeface="Times New Roman"/>
              </a:rPr>
              <a:t>in the user requirements - thereby </a:t>
            </a:r>
            <a:r>
              <a:rPr sz="1167" spc="-5" dirty="0">
                <a:latin typeface="Times New Roman"/>
                <a:cs typeface="Times New Roman"/>
              </a:rPr>
              <a:t>satisfying </a:t>
            </a:r>
            <a:r>
              <a:rPr sz="1167" dirty="0">
                <a:latin typeface="Times New Roman"/>
                <a:cs typeface="Times New Roman"/>
              </a:rPr>
              <a:t>the business  requirements.</a:t>
            </a:r>
            <a:endParaRPr sz="1167">
              <a:latin typeface="Times New Roman"/>
              <a:cs typeface="Times New Roman"/>
            </a:endParaRPr>
          </a:p>
          <a:p>
            <a:pPr>
              <a:spcBef>
                <a:spcPts val="10"/>
              </a:spcBef>
            </a:pPr>
            <a:endParaRPr sz="1264">
              <a:latin typeface="Times New Roman"/>
              <a:cs typeface="Times New Roman"/>
            </a:endParaRPr>
          </a:p>
          <a:p>
            <a:pPr marL="234592" indent="-222245" algn="just">
              <a:lnSpc>
                <a:spcPts val="1361"/>
              </a:lnSpc>
              <a:buFont typeface="Times New Roman"/>
              <a:buAutoNum type="arabicPeriod" startAt="4"/>
              <a:tabLst>
                <a:tab pos="234592" algn="l"/>
              </a:tabLst>
            </a:pPr>
            <a:r>
              <a:rPr sz="1167" b="1" spc="-5" dirty="0">
                <a:latin typeface="Times New Roman"/>
                <a:cs typeface="Times New Roman"/>
              </a:rPr>
              <a:t>Non-Functional</a:t>
            </a:r>
            <a:r>
              <a:rPr sz="1167" b="1" spc="-87" dirty="0">
                <a:latin typeface="Times New Roman"/>
                <a:cs typeface="Times New Roman"/>
              </a:rPr>
              <a:t> </a:t>
            </a:r>
            <a:r>
              <a:rPr sz="1167" b="1" spc="-5" dirty="0">
                <a:latin typeface="Times New Roman"/>
                <a:cs typeface="Times New Roman"/>
              </a:rPr>
              <a:t>Requirements</a:t>
            </a:r>
            <a:endParaRPr sz="1167">
              <a:latin typeface="Times New Roman"/>
              <a:cs typeface="Times New Roman"/>
            </a:endParaRPr>
          </a:p>
          <a:p>
            <a:pPr marL="234592" marR="8026" algn="just">
              <a:lnSpc>
                <a:spcPts val="1342"/>
              </a:lnSpc>
              <a:spcBef>
                <a:spcPts val="49"/>
              </a:spcBef>
            </a:pPr>
            <a:r>
              <a:rPr sz="1167" dirty="0">
                <a:latin typeface="Times New Roman"/>
                <a:cs typeface="Times New Roman"/>
              </a:rPr>
              <a:t>In the last </a:t>
            </a:r>
            <a:r>
              <a:rPr sz="1167" spc="-5" dirty="0">
                <a:latin typeface="Times New Roman"/>
                <a:cs typeface="Times New Roman"/>
              </a:rPr>
              <a:t>section we </a:t>
            </a:r>
            <a:r>
              <a:rPr sz="1167" dirty="0">
                <a:latin typeface="Times New Roman"/>
                <a:cs typeface="Times New Roman"/>
              </a:rPr>
              <a:t>defined a </a:t>
            </a:r>
            <a:r>
              <a:rPr sz="1167" spc="-5" dirty="0">
                <a:latin typeface="Times New Roman"/>
                <a:cs typeface="Times New Roman"/>
              </a:rPr>
              <a:t>software </a:t>
            </a:r>
            <a:r>
              <a:rPr sz="1167" dirty="0">
                <a:latin typeface="Times New Roman"/>
                <a:cs typeface="Times New Roman"/>
              </a:rPr>
              <a:t>requirement as a document that describes all  the </a:t>
            </a:r>
            <a:r>
              <a:rPr sz="1167" spc="-5" dirty="0">
                <a:latin typeface="Times New Roman"/>
                <a:cs typeface="Times New Roman"/>
              </a:rPr>
              <a:t>services </a:t>
            </a:r>
            <a:r>
              <a:rPr sz="1167" dirty="0">
                <a:latin typeface="Times New Roman"/>
                <a:cs typeface="Times New Roman"/>
              </a:rPr>
              <a:t>provided by the </a:t>
            </a:r>
            <a:r>
              <a:rPr sz="1167" spc="-5" dirty="0">
                <a:latin typeface="Times New Roman"/>
                <a:cs typeface="Times New Roman"/>
              </a:rPr>
              <a:t>system </a:t>
            </a:r>
            <a:r>
              <a:rPr sz="1167" dirty="0">
                <a:latin typeface="Times New Roman"/>
                <a:cs typeface="Times New Roman"/>
              </a:rPr>
              <a:t>along </a:t>
            </a:r>
            <a:r>
              <a:rPr sz="1167" spc="-5" dirty="0">
                <a:latin typeface="Times New Roman"/>
                <a:cs typeface="Times New Roman"/>
              </a:rPr>
              <a:t>with </a:t>
            </a:r>
            <a:r>
              <a:rPr sz="1167" dirty="0">
                <a:latin typeface="Times New Roman"/>
                <a:cs typeface="Times New Roman"/>
              </a:rPr>
              <a:t>the constraints under </a:t>
            </a:r>
            <a:r>
              <a:rPr sz="1167" spc="-5" dirty="0">
                <a:latin typeface="Times New Roman"/>
                <a:cs typeface="Times New Roman"/>
              </a:rPr>
              <a:t>which </a:t>
            </a:r>
            <a:r>
              <a:rPr sz="1167" dirty="0">
                <a:latin typeface="Times New Roman"/>
                <a:cs typeface="Times New Roman"/>
              </a:rPr>
              <a:t>it must  operate. That is, the requirement document </a:t>
            </a:r>
            <a:r>
              <a:rPr sz="1167" spc="-5" dirty="0">
                <a:latin typeface="Times New Roman"/>
                <a:cs typeface="Times New Roman"/>
              </a:rPr>
              <a:t>should </a:t>
            </a:r>
            <a:r>
              <a:rPr sz="1167" dirty="0">
                <a:latin typeface="Times New Roman"/>
                <a:cs typeface="Times New Roman"/>
              </a:rPr>
              <a:t>not only describe the functionality  needed and provided by the </a:t>
            </a:r>
            <a:r>
              <a:rPr sz="1167" spc="-5" dirty="0">
                <a:latin typeface="Times New Roman"/>
                <a:cs typeface="Times New Roman"/>
              </a:rPr>
              <a:t>system, </a:t>
            </a:r>
            <a:r>
              <a:rPr sz="1167" dirty="0">
                <a:latin typeface="Times New Roman"/>
                <a:cs typeface="Times New Roman"/>
              </a:rPr>
              <a:t>but it must also </a:t>
            </a:r>
            <a:r>
              <a:rPr sz="1167" spc="-5" dirty="0">
                <a:latin typeface="Times New Roman"/>
                <a:cs typeface="Times New Roman"/>
              </a:rPr>
              <a:t>specify </a:t>
            </a:r>
            <a:r>
              <a:rPr sz="1167" dirty="0">
                <a:latin typeface="Times New Roman"/>
                <a:cs typeface="Times New Roman"/>
              </a:rPr>
              <a:t>the constraints under  </a:t>
            </a:r>
            <a:r>
              <a:rPr sz="1167" spc="-5" dirty="0">
                <a:latin typeface="Times New Roman"/>
                <a:cs typeface="Times New Roman"/>
              </a:rPr>
              <a:t>which </a:t>
            </a:r>
            <a:r>
              <a:rPr sz="1167" dirty="0">
                <a:latin typeface="Times New Roman"/>
                <a:cs typeface="Times New Roman"/>
              </a:rPr>
              <a:t>it must operate. Constraints are restrictions that are placed on the choices  available to the developer for design and construction of the </a:t>
            </a:r>
            <a:r>
              <a:rPr sz="1167" spc="-5" dirty="0">
                <a:latin typeface="Times New Roman"/>
                <a:cs typeface="Times New Roman"/>
              </a:rPr>
              <a:t>software </a:t>
            </a:r>
            <a:r>
              <a:rPr sz="1167" dirty="0">
                <a:latin typeface="Times New Roman"/>
                <a:cs typeface="Times New Roman"/>
              </a:rPr>
              <a:t>product. </a:t>
            </a:r>
            <a:r>
              <a:rPr sz="1167" spc="282" dirty="0">
                <a:latin typeface="Times New Roman"/>
                <a:cs typeface="Times New Roman"/>
              </a:rPr>
              <a:t> </a:t>
            </a:r>
            <a:r>
              <a:rPr sz="1167" dirty="0">
                <a:latin typeface="Times New Roman"/>
                <a:cs typeface="Times New Roman"/>
              </a:rPr>
              <a:t>These</a:t>
            </a:r>
            <a:endParaRPr sz="1167">
              <a:latin typeface="Times New Roman"/>
              <a:cs typeface="Times New Roman"/>
            </a:endParaRPr>
          </a:p>
          <a:p>
            <a:pPr marL="246321" marR="4939" algn="just">
              <a:lnSpc>
                <a:spcPts val="1342"/>
              </a:lnSpc>
              <a:spcBef>
                <a:spcPts val="156"/>
              </a:spcBef>
            </a:pPr>
            <a:r>
              <a:rPr sz="1167" dirty="0">
                <a:latin typeface="Times New Roman"/>
                <a:cs typeface="Times New Roman"/>
              </a:rPr>
              <a:t>kinds of requirements are called </a:t>
            </a:r>
            <a:r>
              <a:rPr sz="1167" spc="-5" dirty="0">
                <a:latin typeface="Times New Roman"/>
                <a:cs typeface="Times New Roman"/>
              </a:rPr>
              <a:t>Non-Functional </a:t>
            </a:r>
            <a:r>
              <a:rPr sz="1167" dirty="0">
                <a:latin typeface="Times New Roman"/>
                <a:cs typeface="Times New Roman"/>
              </a:rPr>
              <a:t>Requirements. These are used to  describe external </a:t>
            </a:r>
            <a:r>
              <a:rPr sz="1167" spc="-5" dirty="0">
                <a:latin typeface="Times New Roman"/>
                <a:cs typeface="Times New Roman"/>
              </a:rPr>
              <a:t>system </a:t>
            </a:r>
            <a:r>
              <a:rPr sz="1167" dirty="0">
                <a:latin typeface="Times New Roman"/>
                <a:cs typeface="Times New Roman"/>
              </a:rPr>
              <a:t>interfaces, design and implementation constraints, quality  and performance attributes. These also include regulations, standards, and contracts</a:t>
            </a:r>
            <a:r>
              <a:rPr sz="1167" spc="-131" dirty="0">
                <a:latin typeface="Times New Roman"/>
                <a:cs typeface="Times New Roman"/>
              </a:rPr>
              <a:t> </a:t>
            </a:r>
            <a:r>
              <a:rPr sz="1167" dirty="0">
                <a:latin typeface="Times New Roman"/>
                <a:cs typeface="Times New Roman"/>
              </a:rPr>
              <a:t>to  </a:t>
            </a:r>
            <a:r>
              <a:rPr sz="1167" spc="-5" dirty="0">
                <a:latin typeface="Times New Roman"/>
                <a:cs typeface="Times New Roman"/>
              </a:rPr>
              <a:t>which </a:t>
            </a:r>
            <a:r>
              <a:rPr sz="1167" dirty="0">
                <a:latin typeface="Times New Roman"/>
                <a:cs typeface="Times New Roman"/>
              </a:rPr>
              <a:t>the product must</a:t>
            </a:r>
            <a:r>
              <a:rPr sz="1167" spc="-97" dirty="0">
                <a:latin typeface="Times New Roman"/>
                <a:cs typeface="Times New Roman"/>
              </a:rPr>
              <a:t> </a:t>
            </a:r>
            <a:r>
              <a:rPr sz="1167" dirty="0">
                <a:latin typeface="Times New Roman"/>
                <a:cs typeface="Times New Roman"/>
              </a:rPr>
              <a:t>conform.</a:t>
            </a:r>
            <a:endParaRPr sz="1167">
              <a:latin typeface="Times New Roman"/>
              <a:cs typeface="Times New Roman"/>
            </a:endParaRPr>
          </a:p>
          <a:p>
            <a:pPr>
              <a:lnSpc>
                <a:spcPct val="100000"/>
              </a:lnSpc>
            </a:pPr>
            <a:endParaRPr sz="1167">
              <a:latin typeface="Times New Roman"/>
              <a:cs typeface="Times New Roman"/>
            </a:endParaRPr>
          </a:p>
          <a:p>
            <a:pPr marL="24077" marR="4939" algn="just">
              <a:lnSpc>
                <a:spcPts val="1342"/>
              </a:lnSpc>
              <a:spcBef>
                <a:spcPts val="778"/>
              </a:spcBef>
            </a:pPr>
            <a:r>
              <a:rPr sz="1167" spc="-5" dirty="0">
                <a:latin typeface="Times New Roman"/>
                <a:cs typeface="Times New Roman"/>
              </a:rPr>
              <a:t>Non-functional </a:t>
            </a:r>
            <a:r>
              <a:rPr sz="1167" dirty="0">
                <a:latin typeface="Times New Roman"/>
                <a:cs typeface="Times New Roman"/>
              </a:rPr>
              <a:t>requirement play a </a:t>
            </a:r>
            <a:r>
              <a:rPr sz="1167" spc="-5" dirty="0">
                <a:latin typeface="Times New Roman"/>
                <a:cs typeface="Times New Roman"/>
              </a:rPr>
              <a:t>significant </a:t>
            </a:r>
            <a:r>
              <a:rPr sz="1167" dirty="0">
                <a:latin typeface="Times New Roman"/>
                <a:cs typeface="Times New Roman"/>
              </a:rPr>
              <a:t>role in the development of the </a:t>
            </a:r>
            <a:r>
              <a:rPr sz="1167" spc="-5" dirty="0">
                <a:latin typeface="Times New Roman"/>
                <a:cs typeface="Times New Roman"/>
              </a:rPr>
              <a:t>system. </a:t>
            </a:r>
            <a:r>
              <a:rPr sz="1167" dirty="0">
                <a:latin typeface="Times New Roman"/>
                <a:cs typeface="Times New Roman"/>
              </a:rPr>
              <a:t>If  not captured properly, the </a:t>
            </a:r>
            <a:r>
              <a:rPr sz="1167" spc="-5" dirty="0">
                <a:latin typeface="Times New Roman"/>
                <a:cs typeface="Times New Roman"/>
              </a:rPr>
              <a:t>system </a:t>
            </a:r>
            <a:r>
              <a:rPr sz="1167" dirty="0">
                <a:latin typeface="Times New Roman"/>
                <a:cs typeface="Times New Roman"/>
              </a:rPr>
              <a:t>may not fulfill </a:t>
            </a:r>
            <a:r>
              <a:rPr sz="1167" spc="-5" dirty="0">
                <a:latin typeface="Times New Roman"/>
                <a:cs typeface="Times New Roman"/>
              </a:rPr>
              <a:t>some </a:t>
            </a:r>
            <a:r>
              <a:rPr sz="1167" dirty="0">
                <a:latin typeface="Times New Roman"/>
                <a:cs typeface="Times New Roman"/>
              </a:rPr>
              <a:t>of the basic business needs. If  proper care is not taken, the system may collapse. They dictate how the </a:t>
            </a:r>
            <a:r>
              <a:rPr sz="1167" spc="-5" dirty="0">
                <a:latin typeface="Times New Roman"/>
                <a:cs typeface="Times New Roman"/>
              </a:rPr>
              <a:t>system  </a:t>
            </a:r>
            <a:r>
              <a:rPr sz="1167" dirty="0">
                <a:latin typeface="Times New Roman"/>
                <a:cs typeface="Times New Roman"/>
              </a:rPr>
              <a:t>architecture and framework. </a:t>
            </a:r>
            <a:r>
              <a:rPr sz="1167" spc="-5" dirty="0">
                <a:latin typeface="Times New Roman"/>
                <a:cs typeface="Times New Roman"/>
              </a:rPr>
              <a:t>As </a:t>
            </a:r>
            <a:r>
              <a:rPr sz="1167" dirty="0">
                <a:latin typeface="Times New Roman"/>
                <a:cs typeface="Times New Roman"/>
              </a:rPr>
              <a:t>an example of non-functional requirements, </a:t>
            </a:r>
            <a:r>
              <a:rPr sz="1167" spc="-5" dirty="0">
                <a:latin typeface="Times New Roman"/>
                <a:cs typeface="Times New Roman"/>
              </a:rPr>
              <a:t>we </a:t>
            </a:r>
            <a:r>
              <a:rPr sz="1167" dirty="0">
                <a:latin typeface="Times New Roman"/>
                <a:cs typeface="Times New Roman"/>
              </a:rPr>
              <a:t>can  require </a:t>
            </a:r>
            <a:r>
              <a:rPr sz="1167" spc="-5" dirty="0">
                <a:latin typeface="Times New Roman"/>
                <a:cs typeface="Times New Roman"/>
              </a:rPr>
              <a:t>software </a:t>
            </a:r>
            <a:r>
              <a:rPr sz="1167" dirty="0">
                <a:latin typeface="Times New Roman"/>
                <a:cs typeface="Times New Roman"/>
              </a:rPr>
              <a:t>to run on </a:t>
            </a:r>
            <a:r>
              <a:rPr sz="1167" spc="-5" dirty="0">
                <a:latin typeface="Times New Roman"/>
                <a:cs typeface="Times New Roman"/>
              </a:rPr>
              <a:t>Sun Solaris Platform. Now </a:t>
            </a:r>
            <a:r>
              <a:rPr sz="1167" dirty="0">
                <a:latin typeface="Times New Roman"/>
                <a:cs typeface="Times New Roman"/>
              </a:rPr>
              <a:t>it is clear that if this requirement  </a:t>
            </a:r>
            <a:r>
              <a:rPr sz="1167" spc="-5" dirty="0">
                <a:latin typeface="Times New Roman"/>
                <a:cs typeface="Times New Roman"/>
              </a:rPr>
              <a:t>was </a:t>
            </a:r>
            <a:r>
              <a:rPr sz="1167" dirty="0">
                <a:latin typeface="Times New Roman"/>
                <a:cs typeface="Times New Roman"/>
              </a:rPr>
              <a:t>not captured initially and the entire </a:t>
            </a:r>
            <a:r>
              <a:rPr sz="1167" spc="-5" dirty="0">
                <a:latin typeface="Times New Roman"/>
                <a:cs typeface="Times New Roman"/>
              </a:rPr>
              <a:t>set </a:t>
            </a:r>
            <a:r>
              <a:rPr sz="1167" dirty="0">
                <a:latin typeface="Times New Roman"/>
                <a:cs typeface="Times New Roman"/>
              </a:rPr>
              <a:t>of functionality </a:t>
            </a:r>
            <a:r>
              <a:rPr sz="1167" spc="-5" dirty="0">
                <a:latin typeface="Times New Roman"/>
                <a:cs typeface="Times New Roman"/>
              </a:rPr>
              <a:t>was </a:t>
            </a:r>
            <a:r>
              <a:rPr sz="1167" dirty="0">
                <a:latin typeface="Times New Roman"/>
                <a:cs typeface="Times New Roman"/>
              </a:rPr>
              <a:t>built to run on Windows,  the </a:t>
            </a:r>
            <a:r>
              <a:rPr sz="1167" spc="-5" dirty="0">
                <a:latin typeface="Times New Roman"/>
                <a:cs typeface="Times New Roman"/>
              </a:rPr>
              <a:t>system would </a:t>
            </a:r>
            <a:r>
              <a:rPr sz="1167" dirty="0">
                <a:latin typeface="Times New Roman"/>
                <a:cs typeface="Times New Roman"/>
              </a:rPr>
              <a:t>be useless for the client. </a:t>
            </a:r>
            <a:r>
              <a:rPr sz="1167" spc="-15" dirty="0">
                <a:latin typeface="Times New Roman"/>
                <a:cs typeface="Times New Roman"/>
              </a:rPr>
              <a:t>It </a:t>
            </a:r>
            <a:r>
              <a:rPr sz="1167" dirty="0">
                <a:latin typeface="Times New Roman"/>
                <a:cs typeface="Times New Roman"/>
              </a:rPr>
              <a:t>can also be easily </a:t>
            </a:r>
            <a:r>
              <a:rPr sz="1167" spc="-5" dirty="0">
                <a:latin typeface="Times New Roman"/>
                <a:cs typeface="Times New Roman"/>
              </a:rPr>
              <a:t>seen </a:t>
            </a:r>
            <a:r>
              <a:rPr sz="1167" dirty="0">
                <a:latin typeface="Times New Roman"/>
                <a:cs typeface="Times New Roman"/>
              </a:rPr>
              <a:t>that this requirement  </a:t>
            </a:r>
            <a:r>
              <a:rPr sz="1167" spc="-5" dirty="0">
                <a:latin typeface="Times New Roman"/>
                <a:cs typeface="Times New Roman"/>
              </a:rPr>
              <a:t>would </a:t>
            </a:r>
            <a:r>
              <a:rPr sz="1167" dirty="0">
                <a:latin typeface="Times New Roman"/>
                <a:cs typeface="Times New Roman"/>
              </a:rPr>
              <a:t>have an impact on the basic </a:t>
            </a:r>
            <a:r>
              <a:rPr sz="1167" spc="-5" dirty="0">
                <a:latin typeface="Times New Roman"/>
                <a:cs typeface="Times New Roman"/>
              </a:rPr>
              <a:t>system </a:t>
            </a:r>
            <a:r>
              <a:rPr sz="1167" dirty="0">
                <a:latin typeface="Times New Roman"/>
                <a:cs typeface="Times New Roman"/>
              </a:rPr>
              <a:t>architecture </a:t>
            </a:r>
            <a:r>
              <a:rPr sz="1167" spc="-5" dirty="0">
                <a:latin typeface="Times New Roman"/>
                <a:cs typeface="Times New Roman"/>
              </a:rPr>
              <a:t>while </a:t>
            </a:r>
            <a:r>
              <a:rPr sz="1167" dirty="0">
                <a:latin typeface="Times New Roman"/>
                <a:cs typeface="Times New Roman"/>
              </a:rPr>
              <a:t>the functionality does not  change.</a:t>
            </a:r>
            <a:endParaRPr sz="1167">
              <a:latin typeface="Times New Roman"/>
              <a:cs typeface="Times New Roman"/>
            </a:endParaRPr>
          </a:p>
          <a:p>
            <a:pPr>
              <a:lnSpc>
                <a:spcPct val="100000"/>
              </a:lnSpc>
            </a:pPr>
            <a:endParaRPr sz="1167">
              <a:latin typeface="Times New Roman"/>
              <a:cs typeface="Times New Roman"/>
            </a:endParaRPr>
          </a:p>
          <a:p>
            <a:pPr marL="24077" marR="5556" algn="just">
              <a:lnSpc>
                <a:spcPts val="1342"/>
              </a:lnSpc>
            </a:pPr>
            <a:r>
              <a:rPr sz="1167" dirty="0">
                <a:latin typeface="Times New Roman"/>
                <a:cs typeface="Times New Roman"/>
              </a:rPr>
              <a:t>While </a:t>
            </a:r>
            <a:r>
              <a:rPr sz="1167" spc="-5" dirty="0">
                <a:latin typeface="Times New Roman"/>
                <a:cs typeface="Times New Roman"/>
              </a:rPr>
              <a:t>writing </a:t>
            </a:r>
            <a:r>
              <a:rPr sz="1167" dirty="0">
                <a:latin typeface="Times New Roman"/>
                <a:cs typeface="Times New Roman"/>
              </a:rPr>
              <a:t>these requirements, it must </a:t>
            </a:r>
            <a:r>
              <a:rPr sz="1167" spc="-10" dirty="0">
                <a:latin typeface="Times New Roman"/>
                <a:cs typeface="Times New Roman"/>
              </a:rPr>
              <a:t>always </a:t>
            </a:r>
            <a:r>
              <a:rPr sz="1167" dirty="0">
                <a:latin typeface="Times New Roman"/>
                <a:cs typeface="Times New Roman"/>
              </a:rPr>
              <a:t>be kept in mind that all functional  requirements must derive from user requirements, </a:t>
            </a:r>
            <a:r>
              <a:rPr sz="1167" spc="-5" dirty="0">
                <a:latin typeface="Times New Roman"/>
                <a:cs typeface="Times New Roman"/>
              </a:rPr>
              <a:t>which </a:t>
            </a:r>
            <a:r>
              <a:rPr sz="1167" dirty="0">
                <a:latin typeface="Times New Roman"/>
                <a:cs typeface="Times New Roman"/>
              </a:rPr>
              <a:t>must themselves be aligned</a:t>
            </a:r>
            <a:r>
              <a:rPr sz="1167" spc="-107" dirty="0">
                <a:latin typeface="Times New Roman"/>
                <a:cs typeface="Times New Roman"/>
              </a:rPr>
              <a:t> </a:t>
            </a:r>
            <a:r>
              <a:rPr sz="1167" spc="-5" dirty="0">
                <a:latin typeface="Times New Roman"/>
                <a:cs typeface="Times New Roman"/>
              </a:rPr>
              <a:t>with  </a:t>
            </a:r>
            <a:r>
              <a:rPr sz="1167" dirty="0">
                <a:latin typeface="Times New Roman"/>
                <a:cs typeface="Times New Roman"/>
              </a:rPr>
              <a:t>business requirements. It must also be remembered that during the requirement  engineering process </a:t>
            </a:r>
            <a:r>
              <a:rPr sz="1167" spc="-5" dirty="0">
                <a:latin typeface="Times New Roman"/>
                <a:cs typeface="Times New Roman"/>
              </a:rPr>
              <a:t>we </a:t>
            </a:r>
            <a:r>
              <a:rPr sz="1167" dirty="0">
                <a:latin typeface="Times New Roman"/>
                <a:cs typeface="Times New Roman"/>
              </a:rPr>
              <a:t>are in the definition phase of </a:t>
            </a:r>
            <a:r>
              <a:rPr sz="1167" spc="5" dirty="0">
                <a:latin typeface="Times New Roman"/>
                <a:cs typeface="Times New Roman"/>
              </a:rPr>
              <a:t>the </a:t>
            </a:r>
            <a:r>
              <a:rPr sz="1167" spc="-5" dirty="0">
                <a:latin typeface="Times New Roman"/>
                <a:cs typeface="Times New Roman"/>
              </a:rPr>
              <a:t>software </a:t>
            </a:r>
            <a:r>
              <a:rPr sz="1167" dirty="0">
                <a:latin typeface="Times New Roman"/>
                <a:cs typeface="Times New Roman"/>
              </a:rPr>
              <a:t>development </a:t>
            </a:r>
            <a:r>
              <a:rPr sz="1167" spc="-5" dirty="0">
                <a:latin typeface="Times New Roman"/>
                <a:cs typeface="Times New Roman"/>
              </a:rPr>
              <a:t>where </a:t>
            </a:r>
            <a:r>
              <a:rPr sz="1167" spc="5" dirty="0">
                <a:latin typeface="Times New Roman"/>
                <a:cs typeface="Times New Roman"/>
              </a:rPr>
              <a:t>the  </a:t>
            </a:r>
            <a:r>
              <a:rPr sz="1167" dirty="0">
                <a:latin typeface="Times New Roman"/>
                <a:cs typeface="Times New Roman"/>
              </a:rPr>
              <a:t>focus is on </a:t>
            </a:r>
            <a:r>
              <a:rPr sz="1167" spc="-5" dirty="0">
                <a:latin typeface="Times New Roman"/>
                <a:cs typeface="Times New Roman"/>
              </a:rPr>
              <a:t>what </a:t>
            </a:r>
            <a:r>
              <a:rPr sz="1167" dirty="0">
                <a:latin typeface="Times New Roman"/>
                <a:cs typeface="Times New Roman"/>
              </a:rPr>
              <a:t>and not how. Therefore, requirements must not include design or  implementation details </a:t>
            </a:r>
            <a:r>
              <a:rPr sz="1167" spc="5" dirty="0">
                <a:latin typeface="Times New Roman"/>
                <a:cs typeface="Times New Roman"/>
              </a:rPr>
              <a:t>and the focus </a:t>
            </a:r>
            <a:r>
              <a:rPr sz="1167" spc="-5" dirty="0">
                <a:latin typeface="Times New Roman"/>
                <a:cs typeface="Times New Roman"/>
              </a:rPr>
              <a:t>should </a:t>
            </a:r>
            <a:r>
              <a:rPr sz="1167" dirty="0">
                <a:latin typeface="Times New Roman"/>
                <a:cs typeface="Times New Roman"/>
              </a:rPr>
              <a:t>always remain on </a:t>
            </a:r>
            <a:r>
              <a:rPr sz="1167" spc="5" dirty="0">
                <a:latin typeface="Times New Roman"/>
                <a:cs typeface="Times New Roman"/>
              </a:rPr>
              <a:t>what </a:t>
            </a:r>
            <a:r>
              <a:rPr sz="1167" dirty="0">
                <a:latin typeface="Times New Roman"/>
                <a:cs typeface="Times New Roman"/>
              </a:rPr>
              <a:t>to build and not how  to</a:t>
            </a:r>
            <a:r>
              <a:rPr sz="1167" spc="-102" dirty="0">
                <a:latin typeface="Times New Roman"/>
                <a:cs typeface="Times New Roman"/>
              </a:rPr>
              <a:t> </a:t>
            </a:r>
            <a:r>
              <a:rPr sz="1167" dirty="0">
                <a:latin typeface="Times New Roman"/>
                <a:cs typeface="Times New Roman"/>
              </a:rPr>
              <a:t>build.</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40002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80382" y="886882"/>
            <a:ext cx="5378450" cy="8420575"/>
          </a:xfrm>
          <a:prstGeom prst="rect">
            <a:avLst/>
          </a:prstGeom>
        </p:spPr>
        <p:txBody>
          <a:bodyPr vert="horz" wrap="square" lIns="0" tIns="0" rIns="0" bIns="0" rtlCol="0">
            <a:spAutoFit/>
          </a:bodyPr>
          <a:lstStyle/>
          <a:p>
            <a:pPr marL="30867" algn="just">
              <a:tabLst>
                <a:tab pos="508817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264">
              <a:latin typeface="Times New Roman"/>
              <a:cs typeface="Times New Roman"/>
            </a:endParaRPr>
          </a:p>
          <a:p>
            <a:pPr marL="30867" marR="8026" algn="just">
              <a:lnSpc>
                <a:spcPts val="1342"/>
              </a:lnSpc>
            </a:pPr>
            <a:r>
              <a:rPr sz="1167" dirty="0">
                <a:latin typeface="Times New Roman"/>
                <a:cs typeface="Times New Roman"/>
              </a:rPr>
              <a:t>Let us now look at an example to understand the difference between </a:t>
            </a:r>
            <a:r>
              <a:rPr sz="1167" spc="5" dirty="0">
                <a:latin typeface="Times New Roman"/>
                <a:cs typeface="Times New Roman"/>
              </a:rPr>
              <a:t>these </a:t>
            </a:r>
            <a:r>
              <a:rPr sz="1167" dirty="0">
                <a:latin typeface="Times New Roman"/>
                <a:cs typeface="Times New Roman"/>
              </a:rPr>
              <a:t>different types  of</a:t>
            </a:r>
            <a:r>
              <a:rPr sz="1167" spc="-97"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spcBef>
                <a:spcPts val="15"/>
              </a:spcBef>
            </a:pPr>
            <a:endParaRPr sz="1118">
              <a:latin typeface="Times New Roman"/>
              <a:cs typeface="Times New Roman"/>
            </a:endParaRPr>
          </a:p>
          <a:p>
            <a:pPr marL="30867" marR="5556" algn="just">
              <a:lnSpc>
                <a:spcPct val="96200"/>
              </a:lnSpc>
            </a:pPr>
            <a:r>
              <a:rPr sz="1167" dirty="0">
                <a:latin typeface="Times New Roman"/>
                <a:cs typeface="Times New Roman"/>
              </a:rPr>
              <a:t>Let us assume that </a:t>
            </a:r>
            <a:r>
              <a:rPr sz="1167" spc="-5" dirty="0">
                <a:latin typeface="Times New Roman"/>
                <a:cs typeface="Times New Roman"/>
              </a:rPr>
              <a:t>we </a:t>
            </a:r>
            <a:r>
              <a:rPr sz="1167" dirty="0">
                <a:latin typeface="Times New Roman"/>
                <a:cs typeface="Times New Roman"/>
              </a:rPr>
              <a:t>have a </a:t>
            </a:r>
            <a:r>
              <a:rPr sz="1167" spc="-5" dirty="0">
                <a:latin typeface="Times New Roman"/>
                <a:cs typeface="Times New Roman"/>
              </a:rPr>
              <a:t>word-processing </a:t>
            </a:r>
            <a:r>
              <a:rPr sz="1167" dirty="0">
                <a:latin typeface="Times New Roman"/>
                <a:cs typeface="Times New Roman"/>
              </a:rPr>
              <a:t>system </a:t>
            </a:r>
            <a:r>
              <a:rPr sz="1167" spc="5" dirty="0">
                <a:latin typeface="Times New Roman"/>
                <a:cs typeface="Times New Roman"/>
              </a:rPr>
              <a:t>that </a:t>
            </a:r>
            <a:r>
              <a:rPr sz="1167" dirty="0">
                <a:latin typeface="Times New Roman"/>
                <a:cs typeface="Times New Roman"/>
              </a:rPr>
              <a:t>does not have a </a:t>
            </a:r>
            <a:r>
              <a:rPr sz="1167" spc="-5" dirty="0">
                <a:latin typeface="Times New Roman"/>
                <a:cs typeface="Times New Roman"/>
              </a:rPr>
              <a:t>spell </a:t>
            </a:r>
            <a:r>
              <a:rPr sz="1167" dirty="0">
                <a:latin typeface="Times New Roman"/>
                <a:cs typeface="Times New Roman"/>
              </a:rPr>
              <a:t>checker.  In order to be able to </a:t>
            </a:r>
            <a:r>
              <a:rPr sz="1167" spc="-5" dirty="0">
                <a:latin typeface="Times New Roman"/>
                <a:cs typeface="Times New Roman"/>
              </a:rPr>
              <a:t>sell </a:t>
            </a:r>
            <a:r>
              <a:rPr sz="1167" dirty="0">
                <a:latin typeface="Times New Roman"/>
                <a:cs typeface="Times New Roman"/>
              </a:rPr>
              <a:t>the product, it is determined that it must have a </a:t>
            </a:r>
            <a:r>
              <a:rPr sz="1167" spc="-5" dirty="0">
                <a:latin typeface="Times New Roman"/>
                <a:cs typeface="Times New Roman"/>
              </a:rPr>
              <a:t>spell </a:t>
            </a:r>
            <a:r>
              <a:rPr sz="1167" dirty="0">
                <a:latin typeface="Times New Roman"/>
                <a:cs typeface="Times New Roman"/>
              </a:rPr>
              <a:t>checker.  </a:t>
            </a:r>
            <a:r>
              <a:rPr sz="1167" spc="-5" dirty="0">
                <a:latin typeface="Times New Roman"/>
                <a:cs typeface="Times New Roman"/>
              </a:rPr>
              <a:t>Hence </a:t>
            </a:r>
            <a:r>
              <a:rPr sz="1167" dirty="0">
                <a:latin typeface="Times New Roman"/>
                <a:cs typeface="Times New Roman"/>
              </a:rPr>
              <a:t>the business requirement could be </a:t>
            </a:r>
            <a:r>
              <a:rPr sz="1167" spc="-5" dirty="0">
                <a:latin typeface="Times New Roman"/>
                <a:cs typeface="Times New Roman"/>
              </a:rPr>
              <a:t>stated </a:t>
            </a:r>
            <a:r>
              <a:rPr sz="1167" dirty="0">
                <a:latin typeface="Times New Roman"/>
                <a:cs typeface="Times New Roman"/>
              </a:rPr>
              <a:t>as: </a:t>
            </a:r>
            <a:r>
              <a:rPr sz="1167" i="1" dirty="0">
                <a:latin typeface="Times New Roman"/>
                <a:cs typeface="Times New Roman"/>
              </a:rPr>
              <a:t>user will be able to correct </a:t>
            </a:r>
            <a:r>
              <a:rPr sz="1167" i="1" spc="-5" dirty="0">
                <a:latin typeface="Times New Roman"/>
                <a:cs typeface="Times New Roman"/>
              </a:rPr>
              <a:t>spelling  </a:t>
            </a:r>
            <a:r>
              <a:rPr sz="1167" i="1" dirty="0">
                <a:latin typeface="Times New Roman"/>
                <a:cs typeface="Times New Roman"/>
              </a:rPr>
              <a:t>errors in a document efficiently. </a:t>
            </a:r>
            <a:r>
              <a:rPr sz="1167" spc="-5" dirty="0">
                <a:latin typeface="Times New Roman"/>
                <a:cs typeface="Times New Roman"/>
              </a:rPr>
              <a:t>Hence, </a:t>
            </a:r>
            <a:r>
              <a:rPr sz="1167" dirty="0">
                <a:latin typeface="Times New Roman"/>
                <a:cs typeface="Times New Roman"/>
              </a:rPr>
              <a:t>the </a:t>
            </a:r>
            <a:r>
              <a:rPr sz="972" spc="-10" dirty="0">
                <a:latin typeface="Times New Roman"/>
                <a:cs typeface="Times New Roman"/>
              </a:rPr>
              <a:t>Spell </a:t>
            </a:r>
            <a:r>
              <a:rPr sz="972" spc="-5" dirty="0">
                <a:latin typeface="Times New Roman"/>
                <a:cs typeface="Times New Roman"/>
              </a:rPr>
              <a:t>checker </a:t>
            </a:r>
            <a:r>
              <a:rPr sz="972" spc="-10" dirty="0">
                <a:latin typeface="Times New Roman"/>
                <a:cs typeface="Times New Roman"/>
              </a:rPr>
              <a:t>will </a:t>
            </a:r>
            <a:r>
              <a:rPr sz="972" spc="-5" dirty="0">
                <a:latin typeface="Times New Roman"/>
                <a:cs typeface="Times New Roman"/>
              </a:rPr>
              <a:t>be included as a feature in the  </a:t>
            </a:r>
            <a:r>
              <a:rPr sz="972" dirty="0">
                <a:latin typeface="Times New Roman"/>
                <a:cs typeface="Times New Roman"/>
              </a:rPr>
              <a:t>product.</a:t>
            </a:r>
            <a:endParaRPr sz="972">
              <a:latin typeface="Times New Roman"/>
              <a:cs typeface="Times New Roman"/>
            </a:endParaRPr>
          </a:p>
          <a:p>
            <a:pPr>
              <a:spcBef>
                <a:spcPts val="15"/>
              </a:spcBef>
            </a:pPr>
            <a:endParaRPr sz="972">
              <a:latin typeface="Times New Roman"/>
              <a:cs typeface="Times New Roman"/>
            </a:endParaRPr>
          </a:p>
          <a:p>
            <a:pPr marL="30867" marR="4939" algn="just">
              <a:lnSpc>
                <a:spcPts val="1342"/>
              </a:lnSpc>
            </a:pPr>
            <a:r>
              <a:rPr sz="1167" dirty="0">
                <a:latin typeface="Times New Roman"/>
                <a:cs typeface="Times New Roman"/>
              </a:rPr>
              <a:t>In the next </a:t>
            </a:r>
            <a:r>
              <a:rPr sz="1167" spc="-5" dirty="0">
                <a:latin typeface="Times New Roman"/>
                <a:cs typeface="Times New Roman"/>
              </a:rPr>
              <a:t>step we </a:t>
            </a:r>
            <a:r>
              <a:rPr sz="1167" dirty="0">
                <a:latin typeface="Times New Roman"/>
                <a:cs typeface="Times New Roman"/>
              </a:rPr>
              <a:t>need to describe </a:t>
            </a:r>
            <a:r>
              <a:rPr sz="1167" spc="-5" dirty="0">
                <a:latin typeface="Times New Roman"/>
                <a:cs typeface="Times New Roman"/>
              </a:rPr>
              <a:t>what </a:t>
            </a:r>
            <a:r>
              <a:rPr sz="1167" dirty="0">
                <a:latin typeface="Times New Roman"/>
                <a:cs typeface="Times New Roman"/>
              </a:rPr>
              <a:t>tasks must be included to accomplish the  above-mentioned business requirement. The resulting user requirement could be as  follows: </a:t>
            </a:r>
            <a:r>
              <a:rPr sz="1167" i="1" dirty="0">
                <a:latin typeface="Times New Roman"/>
                <a:cs typeface="Times New Roman"/>
              </a:rPr>
              <a:t>finding </a:t>
            </a:r>
            <a:r>
              <a:rPr sz="1167" i="1" spc="-5" dirty="0">
                <a:latin typeface="Times New Roman"/>
                <a:cs typeface="Times New Roman"/>
              </a:rPr>
              <a:t>spelling </a:t>
            </a:r>
            <a:r>
              <a:rPr sz="1167" i="1" dirty="0">
                <a:latin typeface="Times New Roman"/>
                <a:cs typeface="Times New Roman"/>
              </a:rPr>
              <a:t>errors in the document and decide whether to </a:t>
            </a:r>
            <a:r>
              <a:rPr sz="1167" i="1" spc="-5" dirty="0">
                <a:latin typeface="Times New Roman"/>
                <a:cs typeface="Times New Roman"/>
              </a:rPr>
              <a:t>replace </a:t>
            </a:r>
            <a:r>
              <a:rPr sz="1167" i="1" dirty="0">
                <a:latin typeface="Times New Roman"/>
                <a:cs typeface="Times New Roman"/>
              </a:rPr>
              <a:t>each  </a:t>
            </a:r>
            <a:r>
              <a:rPr sz="1167" i="1" spc="-5" dirty="0">
                <a:latin typeface="Times New Roman"/>
                <a:cs typeface="Times New Roman"/>
              </a:rPr>
              <a:t>misspelled </a:t>
            </a:r>
            <a:r>
              <a:rPr sz="1167" i="1" dirty="0">
                <a:latin typeface="Times New Roman"/>
                <a:cs typeface="Times New Roman"/>
              </a:rPr>
              <a:t>word with the one chosen from a list of </a:t>
            </a:r>
            <a:r>
              <a:rPr sz="1167" i="1" spc="-5" dirty="0">
                <a:latin typeface="Times New Roman"/>
                <a:cs typeface="Times New Roman"/>
              </a:rPr>
              <a:t>suggested </a:t>
            </a:r>
            <a:r>
              <a:rPr sz="1167" i="1" dirty="0">
                <a:latin typeface="Times New Roman"/>
                <a:cs typeface="Times New Roman"/>
              </a:rPr>
              <a:t>words. </a:t>
            </a:r>
            <a:r>
              <a:rPr sz="1167" dirty="0">
                <a:latin typeface="Times New Roman"/>
                <a:cs typeface="Times New Roman"/>
              </a:rPr>
              <a:t>It is important to  note that this requirement is </a:t>
            </a:r>
            <a:r>
              <a:rPr sz="1167" spc="-5" dirty="0">
                <a:latin typeface="Times New Roman"/>
                <a:cs typeface="Times New Roman"/>
              </a:rPr>
              <a:t>written </a:t>
            </a:r>
            <a:r>
              <a:rPr sz="1167" dirty="0">
                <a:latin typeface="Times New Roman"/>
                <a:cs typeface="Times New Roman"/>
              </a:rPr>
              <a:t>from a user’s</a:t>
            </a:r>
            <a:r>
              <a:rPr sz="1167" spc="-107" dirty="0">
                <a:latin typeface="Times New Roman"/>
                <a:cs typeface="Times New Roman"/>
              </a:rPr>
              <a:t> </a:t>
            </a:r>
            <a:r>
              <a:rPr sz="1167" dirty="0">
                <a:latin typeface="Times New Roman"/>
                <a:cs typeface="Times New Roman"/>
              </a:rPr>
              <a:t>perspective.</a:t>
            </a:r>
            <a:endParaRPr sz="1167">
              <a:latin typeface="Times New Roman"/>
              <a:cs typeface="Times New Roman"/>
            </a:endParaRPr>
          </a:p>
          <a:p>
            <a:pPr>
              <a:spcBef>
                <a:spcPts val="15"/>
              </a:spcBef>
            </a:pPr>
            <a:endParaRPr sz="1118">
              <a:latin typeface="Times New Roman"/>
              <a:cs typeface="Times New Roman"/>
            </a:endParaRPr>
          </a:p>
          <a:p>
            <a:pPr marL="30250" marR="6173" algn="just">
              <a:lnSpc>
                <a:spcPct val="96100"/>
              </a:lnSpc>
            </a:pPr>
            <a:r>
              <a:rPr sz="1167" spc="-5" dirty="0">
                <a:latin typeface="Times New Roman"/>
                <a:cs typeface="Times New Roman"/>
              </a:rPr>
              <a:t>After </a:t>
            </a:r>
            <a:r>
              <a:rPr sz="1167" dirty="0">
                <a:latin typeface="Times New Roman"/>
                <a:cs typeface="Times New Roman"/>
              </a:rPr>
              <a:t>documenting the user’s perspective in the form of user requirements, the </a:t>
            </a:r>
            <a:r>
              <a:rPr sz="1167" spc="-10" dirty="0">
                <a:latin typeface="Times New Roman"/>
                <a:cs typeface="Times New Roman"/>
              </a:rPr>
              <a:t>system’s  </a:t>
            </a:r>
            <a:r>
              <a:rPr sz="1167" dirty="0">
                <a:latin typeface="Times New Roman"/>
                <a:cs typeface="Times New Roman"/>
              </a:rPr>
              <a:t>perspective: </a:t>
            </a:r>
            <a:r>
              <a:rPr sz="1167" spc="-5" dirty="0">
                <a:latin typeface="Times New Roman"/>
                <a:cs typeface="Times New Roman"/>
              </a:rPr>
              <a:t>what </a:t>
            </a:r>
            <a:r>
              <a:rPr sz="1167" dirty="0">
                <a:latin typeface="Times New Roman"/>
                <a:cs typeface="Times New Roman"/>
              </a:rPr>
              <a:t>is the functionality </a:t>
            </a:r>
            <a:r>
              <a:rPr sz="1167" spc="-5" dirty="0">
                <a:latin typeface="Times New Roman"/>
                <a:cs typeface="Times New Roman"/>
              </a:rPr>
              <a:t>provided </a:t>
            </a:r>
            <a:r>
              <a:rPr sz="1167" spc="15" dirty="0">
                <a:latin typeface="Times New Roman"/>
                <a:cs typeface="Times New Roman"/>
              </a:rPr>
              <a:t>by </a:t>
            </a:r>
            <a:r>
              <a:rPr sz="1167" dirty="0">
                <a:latin typeface="Times New Roman"/>
                <a:cs typeface="Times New Roman"/>
              </a:rPr>
              <a:t>the </a:t>
            </a:r>
            <a:r>
              <a:rPr sz="1167" spc="-10" dirty="0">
                <a:latin typeface="Times New Roman"/>
                <a:cs typeface="Times New Roman"/>
              </a:rPr>
              <a:t>system </a:t>
            </a:r>
            <a:r>
              <a:rPr sz="1167" dirty="0">
                <a:latin typeface="Times New Roman"/>
                <a:cs typeface="Times New Roman"/>
              </a:rPr>
              <a:t>and how </a:t>
            </a:r>
            <a:r>
              <a:rPr sz="1167" spc="-5" dirty="0">
                <a:latin typeface="Times New Roman"/>
                <a:cs typeface="Times New Roman"/>
              </a:rPr>
              <a:t>will </a:t>
            </a:r>
            <a:r>
              <a:rPr sz="1167" spc="10" dirty="0">
                <a:latin typeface="Times New Roman"/>
                <a:cs typeface="Times New Roman"/>
              </a:rPr>
              <a:t>it </a:t>
            </a:r>
            <a:r>
              <a:rPr sz="1167" dirty="0">
                <a:latin typeface="Times New Roman"/>
                <a:cs typeface="Times New Roman"/>
              </a:rPr>
              <a:t>help the user  to accomplish these tasks. </a:t>
            </a:r>
            <a:r>
              <a:rPr sz="1167" spc="-5" dirty="0">
                <a:latin typeface="Times New Roman"/>
                <a:cs typeface="Times New Roman"/>
              </a:rPr>
              <a:t>Viewed </a:t>
            </a:r>
            <a:r>
              <a:rPr sz="1167" dirty="0">
                <a:latin typeface="Times New Roman"/>
                <a:cs typeface="Times New Roman"/>
              </a:rPr>
              <a:t>from this angle, the functional requirement for the  </a:t>
            </a:r>
            <a:r>
              <a:rPr sz="1167" spc="-5" dirty="0">
                <a:latin typeface="Times New Roman"/>
                <a:cs typeface="Times New Roman"/>
              </a:rPr>
              <a:t>same </a:t>
            </a:r>
            <a:r>
              <a:rPr sz="1167" dirty="0">
                <a:latin typeface="Times New Roman"/>
                <a:cs typeface="Times New Roman"/>
              </a:rPr>
              <a:t>user requirement could be </a:t>
            </a:r>
            <a:r>
              <a:rPr sz="1167" spc="-5" dirty="0">
                <a:latin typeface="Times New Roman"/>
                <a:cs typeface="Times New Roman"/>
              </a:rPr>
              <a:t>written </a:t>
            </a:r>
            <a:r>
              <a:rPr sz="1167" dirty="0">
                <a:latin typeface="Times New Roman"/>
                <a:cs typeface="Times New Roman"/>
              </a:rPr>
              <a:t>as follows: </a:t>
            </a:r>
            <a:r>
              <a:rPr sz="1167" i="1" dirty="0">
                <a:latin typeface="Times New Roman"/>
                <a:cs typeface="Times New Roman"/>
              </a:rPr>
              <a:t>the </a:t>
            </a:r>
            <a:r>
              <a:rPr sz="1167" i="1" spc="-5" dirty="0">
                <a:latin typeface="Times New Roman"/>
                <a:cs typeface="Times New Roman"/>
              </a:rPr>
              <a:t>spell </a:t>
            </a:r>
            <a:r>
              <a:rPr sz="1167" i="1" dirty="0">
                <a:latin typeface="Times New Roman"/>
                <a:cs typeface="Times New Roman"/>
              </a:rPr>
              <a:t>checker will </a:t>
            </a:r>
            <a:r>
              <a:rPr sz="972" i="1" spc="-5" dirty="0">
                <a:latin typeface="Times New Roman"/>
                <a:cs typeface="Times New Roman"/>
              </a:rPr>
              <a:t>find and highlight  </a:t>
            </a:r>
            <a:r>
              <a:rPr sz="972" i="1" spc="-10" dirty="0">
                <a:latin typeface="Times New Roman"/>
                <a:cs typeface="Times New Roman"/>
              </a:rPr>
              <a:t>misspelled </a:t>
            </a:r>
            <a:r>
              <a:rPr sz="972" i="1" spc="-5" dirty="0">
                <a:latin typeface="Times New Roman"/>
                <a:cs typeface="Times New Roman"/>
              </a:rPr>
              <a:t>words. It will then display a dialog box with </a:t>
            </a:r>
            <a:r>
              <a:rPr sz="972" i="1" spc="-10" dirty="0">
                <a:latin typeface="Times New Roman"/>
                <a:cs typeface="Times New Roman"/>
              </a:rPr>
              <a:t>suggested </a:t>
            </a:r>
            <a:r>
              <a:rPr sz="972" i="1" spc="-5" dirty="0">
                <a:latin typeface="Times New Roman"/>
                <a:cs typeface="Times New Roman"/>
              </a:rPr>
              <a:t>replacements. </a:t>
            </a:r>
            <a:r>
              <a:rPr sz="972" i="1" spc="-10" dirty="0">
                <a:latin typeface="Times New Roman"/>
                <a:cs typeface="Times New Roman"/>
              </a:rPr>
              <a:t>The </a:t>
            </a:r>
            <a:r>
              <a:rPr sz="972" i="1" spc="-5" dirty="0">
                <a:latin typeface="Times New Roman"/>
                <a:cs typeface="Times New Roman"/>
              </a:rPr>
              <a:t>user will be allowed  to </a:t>
            </a:r>
            <a:r>
              <a:rPr sz="972" i="1" spc="-10" dirty="0">
                <a:latin typeface="Times New Roman"/>
                <a:cs typeface="Times New Roman"/>
              </a:rPr>
              <a:t>select </a:t>
            </a:r>
            <a:r>
              <a:rPr sz="972" i="1" spc="-5" dirty="0">
                <a:latin typeface="Times New Roman"/>
                <a:cs typeface="Times New Roman"/>
              </a:rPr>
              <a:t>from the list of </a:t>
            </a:r>
            <a:r>
              <a:rPr sz="972" i="1" spc="-10" dirty="0">
                <a:latin typeface="Times New Roman"/>
                <a:cs typeface="Times New Roman"/>
              </a:rPr>
              <a:t>suggested </a:t>
            </a:r>
            <a:r>
              <a:rPr sz="972" i="1" spc="-5" dirty="0">
                <a:latin typeface="Times New Roman"/>
                <a:cs typeface="Times New Roman"/>
              </a:rPr>
              <a:t>replacements. </a:t>
            </a:r>
            <a:r>
              <a:rPr sz="972" i="1" spc="-10" dirty="0">
                <a:latin typeface="Times New Roman"/>
                <a:cs typeface="Times New Roman"/>
              </a:rPr>
              <a:t>Upon selection </a:t>
            </a:r>
            <a:r>
              <a:rPr sz="972" i="1" spc="-5" dirty="0">
                <a:latin typeface="Times New Roman"/>
                <a:cs typeface="Times New Roman"/>
              </a:rPr>
              <a:t>it will </a:t>
            </a:r>
            <a:r>
              <a:rPr sz="972" i="1" spc="-10" dirty="0">
                <a:latin typeface="Times New Roman"/>
                <a:cs typeface="Times New Roman"/>
              </a:rPr>
              <a:t>replace </a:t>
            </a:r>
            <a:r>
              <a:rPr sz="972" i="1" spc="-5" dirty="0">
                <a:latin typeface="Times New Roman"/>
                <a:cs typeface="Times New Roman"/>
              </a:rPr>
              <a:t>the misspelled word with  the </a:t>
            </a:r>
            <a:r>
              <a:rPr sz="972" i="1" spc="-10" dirty="0">
                <a:latin typeface="Times New Roman"/>
                <a:cs typeface="Times New Roman"/>
              </a:rPr>
              <a:t>selected </a:t>
            </a:r>
            <a:r>
              <a:rPr sz="972" i="1" dirty="0">
                <a:latin typeface="Times New Roman"/>
                <a:cs typeface="Times New Roman"/>
              </a:rPr>
              <a:t>word. </a:t>
            </a:r>
            <a:r>
              <a:rPr sz="972" i="1" spc="-5" dirty="0">
                <a:latin typeface="Times New Roman"/>
                <a:cs typeface="Times New Roman"/>
              </a:rPr>
              <a:t>It will also allow the </a:t>
            </a:r>
            <a:r>
              <a:rPr sz="972" i="1" dirty="0">
                <a:latin typeface="Times New Roman"/>
                <a:cs typeface="Times New Roman"/>
              </a:rPr>
              <a:t>user </a:t>
            </a:r>
            <a:r>
              <a:rPr sz="972" i="1" spc="-5" dirty="0">
                <a:latin typeface="Times New Roman"/>
                <a:cs typeface="Times New Roman"/>
              </a:rPr>
              <a:t>to </a:t>
            </a:r>
            <a:r>
              <a:rPr sz="972" i="1" spc="-10" dirty="0">
                <a:latin typeface="Times New Roman"/>
                <a:cs typeface="Times New Roman"/>
              </a:rPr>
              <a:t>make </a:t>
            </a:r>
            <a:r>
              <a:rPr sz="972" i="1" dirty="0">
                <a:latin typeface="Times New Roman"/>
                <a:cs typeface="Times New Roman"/>
              </a:rPr>
              <a:t>global</a:t>
            </a:r>
            <a:r>
              <a:rPr sz="972" i="1" spc="117" dirty="0">
                <a:latin typeface="Times New Roman"/>
                <a:cs typeface="Times New Roman"/>
              </a:rPr>
              <a:t> </a:t>
            </a:r>
            <a:r>
              <a:rPr sz="972" i="1" spc="-10" dirty="0">
                <a:latin typeface="Times New Roman"/>
                <a:cs typeface="Times New Roman"/>
              </a:rPr>
              <a:t>replacements.</a:t>
            </a:r>
            <a:endParaRPr sz="972">
              <a:latin typeface="Times New Roman"/>
              <a:cs typeface="Times New Roman"/>
            </a:endParaRPr>
          </a:p>
          <a:p>
            <a:pPr>
              <a:spcBef>
                <a:spcPts val="44"/>
              </a:spcBef>
            </a:pPr>
            <a:endParaRPr sz="1069">
              <a:latin typeface="Times New Roman"/>
              <a:cs typeface="Times New Roman"/>
            </a:endParaRPr>
          </a:p>
          <a:p>
            <a:pPr marL="12347" marR="22842" algn="just">
              <a:lnSpc>
                <a:spcPts val="1342"/>
              </a:lnSpc>
            </a:pPr>
            <a:r>
              <a:rPr sz="972" spc="-10" dirty="0">
                <a:latin typeface="Times New Roman"/>
                <a:cs typeface="Times New Roman"/>
              </a:rPr>
              <a:t>Finally, </a:t>
            </a:r>
            <a:r>
              <a:rPr sz="972" spc="-5" dirty="0">
                <a:latin typeface="Times New Roman"/>
                <a:cs typeface="Times New Roman"/>
              </a:rPr>
              <a:t>a non-functional </a:t>
            </a:r>
            <a:r>
              <a:rPr sz="972" dirty="0">
                <a:latin typeface="Times New Roman"/>
                <a:cs typeface="Times New Roman"/>
              </a:rPr>
              <a:t>requirement </a:t>
            </a:r>
            <a:r>
              <a:rPr sz="972" spc="-5" dirty="0">
                <a:latin typeface="Times New Roman"/>
                <a:cs typeface="Times New Roman"/>
              </a:rPr>
              <a:t>of the system could require that </a:t>
            </a:r>
            <a:r>
              <a:rPr sz="1167" i="1" dirty="0">
                <a:latin typeface="Times New Roman"/>
                <a:cs typeface="Times New Roman"/>
              </a:rPr>
              <a:t>it </a:t>
            </a:r>
            <a:r>
              <a:rPr sz="1167" i="1" spc="-5" dirty="0">
                <a:latin typeface="Times New Roman"/>
                <a:cs typeface="Times New Roman"/>
              </a:rPr>
              <a:t>must </a:t>
            </a:r>
            <a:r>
              <a:rPr sz="1167" i="1" dirty="0">
                <a:latin typeface="Times New Roman"/>
                <a:cs typeface="Times New Roman"/>
              </a:rPr>
              <a:t>be integrated into the  existing word-processor that </a:t>
            </a:r>
            <a:r>
              <a:rPr sz="1167" i="1" spc="-5" dirty="0">
                <a:latin typeface="Times New Roman"/>
                <a:cs typeface="Times New Roman"/>
              </a:rPr>
              <a:t>runs </a:t>
            </a:r>
            <a:r>
              <a:rPr sz="1167" i="1" dirty="0">
                <a:latin typeface="Times New Roman"/>
                <a:cs typeface="Times New Roman"/>
              </a:rPr>
              <a:t>on windows</a:t>
            </a:r>
            <a:r>
              <a:rPr sz="1167" i="1" spc="-102" dirty="0">
                <a:latin typeface="Times New Roman"/>
                <a:cs typeface="Times New Roman"/>
              </a:rPr>
              <a:t> </a:t>
            </a:r>
            <a:r>
              <a:rPr sz="1167" i="1" dirty="0">
                <a:latin typeface="Times New Roman"/>
                <a:cs typeface="Times New Roman"/>
              </a:rPr>
              <a:t>platform.</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spc="-5" dirty="0">
                <a:latin typeface="Tahoma"/>
                <a:cs typeface="Tahoma"/>
              </a:rPr>
              <a:t>Stakeholders</a:t>
            </a:r>
            <a:endParaRPr sz="1361">
              <a:latin typeface="Tahoma"/>
              <a:cs typeface="Tahoma"/>
            </a:endParaRPr>
          </a:p>
          <a:p>
            <a:pPr>
              <a:spcBef>
                <a:spcPts val="49"/>
              </a:spcBef>
            </a:pPr>
            <a:endParaRPr sz="1118">
              <a:latin typeface="Times New Roman"/>
              <a:cs typeface="Times New Roman"/>
            </a:endParaRPr>
          </a:p>
          <a:p>
            <a:pPr marL="12347" marR="22842" algn="just">
              <a:lnSpc>
                <a:spcPts val="1342"/>
              </a:lnSpc>
            </a:pPr>
            <a:r>
              <a:rPr sz="1167" spc="-5" dirty="0">
                <a:latin typeface="Times New Roman"/>
                <a:cs typeface="Times New Roman"/>
              </a:rPr>
              <a:t>As </a:t>
            </a:r>
            <a:r>
              <a:rPr sz="1167" dirty="0">
                <a:latin typeface="Times New Roman"/>
                <a:cs typeface="Times New Roman"/>
              </a:rPr>
              <a:t>mentioned earlier, in order to develop a good requirement document, it is imperative  to involve all kinds of user in the requirement engineering process. The first </a:t>
            </a:r>
            <a:r>
              <a:rPr sz="1167" spc="-5" dirty="0">
                <a:latin typeface="Times New Roman"/>
                <a:cs typeface="Times New Roman"/>
              </a:rPr>
              <a:t>step </a:t>
            </a:r>
            <a:r>
              <a:rPr sz="1167" dirty="0">
                <a:latin typeface="Times New Roman"/>
                <a:cs typeface="Times New Roman"/>
              </a:rPr>
              <a:t>in  fulfillment of this need is the identification of all the </a:t>
            </a:r>
            <a:r>
              <a:rPr sz="1167" spc="-5" dirty="0">
                <a:latin typeface="Times New Roman"/>
                <a:cs typeface="Times New Roman"/>
              </a:rPr>
              <a:t>stakeholders </a:t>
            </a:r>
            <a:r>
              <a:rPr sz="1167" dirty="0">
                <a:latin typeface="Times New Roman"/>
                <a:cs typeface="Times New Roman"/>
              </a:rPr>
              <a:t>in the </a:t>
            </a:r>
            <a:r>
              <a:rPr sz="1167" spc="-5" dirty="0">
                <a:latin typeface="Times New Roman"/>
                <a:cs typeface="Times New Roman"/>
              </a:rPr>
              <a:t>system.  Stakeholders </a:t>
            </a:r>
            <a:r>
              <a:rPr sz="1167" dirty="0">
                <a:latin typeface="Times New Roman"/>
                <a:cs typeface="Times New Roman"/>
              </a:rPr>
              <a:t>are different people </a:t>
            </a:r>
            <a:r>
              <a:rPr sz="1167" spc="-5" dirty="0">
                <a:latin typeface="Times New Roman"/>
                <a:cs typeface="Times New Roman"/>
              </a:rPr>
              <a:t>who would </a:t>
            </a:r>
            <a:r>
              <a:rPr sz="1167" dirty="0">
                <a:latin typeface="Times New Roman"/>
                <a:cs typeface="Times New Roman"/>
              </a:rPr>
              <a:t>be interested in the </a:t>
            </a:r>
            <a:r>
              <a:rPr sz="1167" spc="-5" dirty="0">
                <a:latin typeface="Times New Roman"/>
                <a:cs typeface="Times New Roman"/>
              </a:rPr>
              <a:t>software. </a:t>
            </a:r>
            <a:r>
              <a:rPr sz="1167" spc="-15" dirty="0">
                <a:latin typeface="Times New Roman"/>
                <a:cs typeface="Times New Roman"/>
              </a:rPr>
              <a:t>It </a:t>
            </a:r>
            <a:r>
              <a:rPr sz="1167" dirty="0">
                <a:latin typeface="Times New Roman"/>
                <a:cs typeface="Times New Roman"/>
              </a:rPr>
              <a:t>is important  to recognize that management carries a lot of </a:t>
            </a:r>
            <a:r>
              <a:rPr sz="1167" spc="-5" dirty="0">
                <a:latin typeface="Times New Roman"/>
                <a:cs typeface="Times New Roman"/>
              </a:rPr>
              <a:t>weight, </a:t>
            </a:r>
            <a:r>
              <a:rPr sz="1167" dirty="0">
                <a:latin typeface="Times New Roman"/>
                <a:cs typeface="Times New Roman"/>
              </a:rPr>
              <a:t>but they usually are not the actual  users of the </a:t>
            </a:r>
            <a:r>
              <a:rPr sz="1167" spc="-5" dirty="0">
                <a:latin typeface="Times New Roman"/>
                <a:cs typeface="Times New Roman"/>
              </a:rPr>
              <a:t>system. </a:t>
            </a:r>
            <a:r>
              <a:rPr sz="1167" dirty="0">
                <a:latin typeface="Times New Roman"/>
                <a:cs typeface="Times New Roman"/>
              </a:rPr>
              <a:t>We need to understand that it is the actual user </a:t>
            </a:r>
            <a:r>
              <a:rPr sz="1167" spc="-5" dirty="0">
                <a:latin typeface="Times New Roman"/>
                <a:cs typeface="Times New Roman"/>
              </a:rPr>
              <a:t>who will </a:t>
            </a:r>
            <a:r>
              <a:rPr sz="1167" dirty="0">
                <a:latin typeface="Times New Roman"/>
                <a:cs typeface="Times New Roman"/>
              </a:rPr>
              <a:t>eventually  use the </a:t>
            </a:r>
            <a:r>
              <a:rPr sz="1167" spc="-5" dirty="0">
                <a:latin typeface="Times New Roman"/>
                <a:cs typeface="Times New Roman"/>
              </a:rPr>
              <a:t>system </a:t>
            </a:r>
            <a:r>
              <a:rPr sz="1167" dirty="0">
                <a:latin typeface="Times New Roman"/>
                <a:cs typeface="Times New Roman"/>
              </a:rPr>
              <a:t>and hence accept or reject the product. Therefore, ignoring the needs of  any user class may result in the </a:t>
            </a:r>
            <a:r>
              <a:rPr sz="1167" spc="-5" dirty="0">
                <a:latin typeface="Times New Roman"/>
                <a:cs typeface="Times New Roman"/>
              </a:rPr>
              <a:t>system</a:t>
            </a:r>
            <a:r>
              <a:rPr sz="1167" spc="-117" dirty="0">
                <a:latin typeface="Times New Roman"/>
                <a:cs typeface="Times New Roman"/>
              </a:rPr>
              <a:t> </a:t>
            </a:r>
            <a:r>
              <a:rPr sz="1167" dirty="0">
                <a:latin typeface="Times New Roman"/>
                <a:cs typeface="Times New Roman"/>
              </a:rPr>
              <a:t>failure.</a:t>
            </a:r>
            <a:endParaRPr sz="1167">
              <a:latin typeface="Times New Roman"/>
              <a:cs typeface="Times New Roman"/>
            </a:endParaRPr>
          </a:p>
          <a:p>
            <a:pPr>
              <a:lnSpc>
                <a:spcPct val="100000"/>
              </a:lnSpc>
            </a:pPr>
            <a:endParaRPr sz="1167">
              <a:latin typeface="Times New Roman"/>
              <a:cs typeface="Times New Roman"/>
            </a:endParaRPr>
          </a:p>
          <a:p>
            <a:pPr marL="12347" marR="22842" algn="just">
              <a:lnSpc>
                <a:spcPts val="1342"/>
              </a:lnSpc>
            </a:pPr>
            <a:r>
              <a:rPr sz="1167" dirty="0">
                <a:latin typeface="Times New Roman"/>
                <a:cs typeface="Times New Roman"/>
              </a:rPr>
              <a:t>A requirement engineer </a:t>
            </a:r>
            <a:r>
              <a:rPr sz="1167" spc="5" dirty="0">
                <a:latin typeface="Times New Roman"/>
                <a:cs typeface="Times New Roman"/>
              </a:rPr>
              <a:t>should </a:t>
            </a:r>
            <a:r>
              <a:rPr sz="1167" dirty="0">
                <a:latin typeface="Times New Roman"/>
                <a:cs typeface="Times New Roman"/>
              </a:rPr>
              <a:t>be cognizant of the fact that stakeholders have a tendency  to </a:t>
            </a:r>
            <a:r>
              <a:rPr sz="1167" spc="-5" dirty="0">
                <a:latin typeface="Times New Roman"/>
                <a:cs typeface="Times New Roman"/>
              </a:rPr>
              <a:t>state </a:t>
            </a:r>
            <a:r>
              <a:rPr sz="1167" dirty="0">
                <a:latin typeface="Times New Roman"/>
                <a:cs typeface="Times New Roman"/>
              </a:rPr>
              <a:t>requirements in very general and vague terms. </a:t>
            </a:r>
            <a:r>
              <a:rPr sz="1167" spc="-5" dirty="0">
                <a:latin typeface="Times New Roman"/>
                <a:cs typeface="Times New Roman"/>
              </a:rPr>
              <a:t>Some </a:t>
            </a:r>
            <a:r>
              <a:rPr sz="1167" dirty="0">
                <a:latin typeface="Times New Roman"/>
                <a:cs typeface="Times New Roman"/>
              </a:rPr>
              <a:t>times they trivialize things.  </a:t>
            </a:r>
            <a:r>
              <a:rPr sz="1167" spc="-5" dirty="0">
                <a:latin typeface="Times New Roman"/>
                <a:cs typeface="Times New Roman"/>
              </a:rPr>
              <a:t>Different stakeholders </a:t>
            </a:r>
            <a:r>
              <a:rPr sz="1167" dirty="0">
                <a:latin typeface="Times New Roman"/>
                <a:cs typeface="Times New Roman"/>
              </a:rPr>
              <a:t>have different requirements – </a:t>
            </a:r>
            <a:r>
              <a:rPr sz="1167" spc="-5" dirty="0">
                <a:latin typeface="Times New Roman"/>
                <a:cs typeface="Times New Roman"/>
              </a:rPr>
              <a:t>sometimes </a:t>
            </a:r>
            <a:r>
              <a:rPr sz="1167" dirty="0">
                <a:latin typeface="Times New Roman"/>
                <a:cs typeface="Times New Roman"/>
              </a:rPr>
              <a:t>even conflicting. </a:t>
            </a:r>
            <a:r>
              <a:rPr sz="1167" spc="-5" dirty="0">
                <a:latin typeface="Times New Roman"/>
                <a:cs typeface="Times New Roman"/>
              </a:rPr>
              <a:t>On </a:t>
            </a:r>
            <a:r>
              <a:rPr sz="1167" dirty="0">
                <a:latin typeface="Times New Roman"/>
                <a:cs typeface="Times New Roman"/>
              </a:rPr>
              <a:t>top  of that internal politics may influence</a:t>
            </a:r>
            <a:r>
              <a:rPr sz="1167" spc="-117"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lnSpc>
                <a:spcPct val="100000"/>
              </a:lnSpc>
            </a:pPr>
            <a:endParaRPr sz="1167">
              <a:latin typeface="Times New Roman"/>
              <a:cs typeface="Times New Roman"/>
            </a:endParaRPr>
          </a:p>
          <a:p>
            <a:pPr marL="12347" marR="25929" algn="just">
              <a:lnSpc>
                <a:spcPts val="1342"/>
              </a:lnSpc>
            </a:pPr>
            <a:r>
              <a:rPr sz="1167" dirty="0">
                <a:latin typeface="Times New Roman"/>
                <a:cs typeface="Times New Roman"/>
              </a:rPr>
              <a:t>The role of </a:t>
            </a:r>
            <a:r>
              <a:rPr sz="1167" spc="-5" dirty="0">
                <a:latin typeface="Times New Roman"/>
                <a:cs typeface="Times New Roman"/>
              </a:rPr>
              <a:t>stakeholders </a:t>
            </a:r>
            <a:r>
              <a:rPr sz="1167" dirty="0">
                <a:latin typeface="Times New Roman"/>
                <a:cs typeface="Times New Roman"/>
              </a:rPr>
              <a:t>cannot be overemphasized. A </a:t>
            </a:r>
            <a:r>
              <a:rPr sz="1167" spc="-5" dirty="0">
                <a:latin typeface="Times New Roman"/>
                <a:cs typeface="Times New Roman"/>
              </a:rPr>
              <a:t>study </a:t>
            </a:r>
            <a:r>
              <a:rPr sz="1167" dirty="0">
                <a:latin typeface="Times New Roman"/>
                <a:cs typeface="Times New Roman"/>
              </a:rPr>
              <a:t>of over 8300 projects  revealed that the top two reasons for any project failure are lack of user input and  incomplete</a:t>
            </a:r>
            <a:r>
              <a:rPr sz="1167" spc="-102"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lnSpc>
                <a:spcPct val="100000"/>
              </a:lnSpc>
            </a:pPr>
            <a:endParaRPr sz="1167">
              <a:latin typeface="Times New Roman"/>
              <a:cs typeface="Times New Roman"/>
            </a:endParaRPr>
          </a:p>
          <a:p>
            <a:pPr marL="12347" marR="26546" algn="just">
              <a:lnSpc>
                <a:spcPts val="1342"/>
              </a:lnSpc>
            </a:pPr>
            <a:r>
              <a:rPr sz="1167" dirty="0">
                <a:latin typeface="Times New Roman"/>
                <a:cs typeface="Times New Roman"/>
              </a:rPr>
              <a:t>The following diagram </a:t>
            </a:r>
            <a:r>
              <a:rPr sz="1167" spc="-5" dirty="0">
                <a:latin typeface="Times New Roman"/>
                <a:cs typeface="Times New Roman"/>
              </a:rPr>
              <a:t>shows </a:t>
            </a:r>
            <a:r>
              <a:rPr sz="1167" dirty="0">
                <a:latin typeface="Times New Roman"/>
                <a:cs typeface="Times New Roman"/>
              </a:rPr>
              <a:t>the role of different </a:t>
            </a:r>
            <a:r>
              <a:rPr sz="1167" spc="-5" dirty="0">
                <a:latin typeface="Times New Roman"/>
                <a:cs typeface="Times New Roman"/>
              </a:rPr>
              <a:t>stakeholders </a:t>
            </a:r>
            <a:r>
              <a:rPr sz="1167" dirty="0">
                <a:latin typeface="Times New Roman"/>
                <a:cs typeface="Times New Roman"/>
              </a:rPr>
              <a:t>in the </a:t>
            </a:r>
            <a:r>
              <a:rPr sz="1167" spc="-5" dirty="0">
                <a:latin typeface="Times New Roman"/>
                <a:cs typeface="Times New Roman"/>
              </a:rPr>
              <a:t>setting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requirements.</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71645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194224" y="1346200"/>
            <a:ext cx="5166571" cy="4126442"/>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2410076" y="5679087"/>
            <a:ext cx="932833" cy="209416"/>
          </a:xfrm>
          <a:prstGeom prst="rect">
            <a:avLst/>
          </a:prstGeom>
        </p:spPr>
        <p:txBody>
          <a:bodyPr vert="horz" wrap="square" lIns="0" tIns="0" rIns="0" bIns="0" rtlCol="0">
            <a:spAutoFit/>
          </a:bodyPr>
          <a:lstStyle/>
          <a:p>
            <a:pPr marL="12347"/>
            <a:r>
              <a:rPr sz="1361" b="1" spc="-5" dirty="0">
                <a:latin typeface="Tahoma"/>
                <a:cs typeface="Tahoma"/>
              </a:rPr>
              <a:t>Stateme</a:t>
            </a:r>
            <a:r>
              <a:rPr sz="1361" b="1" spc="-29" dirty="0">
                <a:latin typeface="Tahoma"/>
                <a:cs typeface="Tahoma"/>
              </a:rPr>
              <a:t>n</a:t>
            </a:r>
            <a:r>
              <a:rPr sz="1361" b="1" dirty="0">
                <a:latin typeface="Tahoma"/>
                <a:cs typeface="Tahoma"/>
              </a:rPr>
              <a:t>t</a:t>
            </a:r>
            <a:endParaRPr sz="1361">
              <a:latin typeface="Tahoma"/>
              <a:cs typeface="Tahoma"/>
            </a:endParaRPr>
          </a:p>
        </p:txBody>
      </p:sp>
      <p:sp>
        <p:nvSpPr>
          <p:cNvPr id="11" name="object 11"/>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25</a:t>
            </a:r>
          </a:p>
          <a:p>
            <a:pPr marL="1456939">
              <a:lnSpc>
                <a:spcPts val="1371"/>
              </a:lnSpc>
            </a:pPr>
            <a:r>
              <a:rPr dirty="0"/>
              <a:t>© Copyright </a:t>
            </a:r>
            <a:r>
              <a:rPr spc="-5" dirty="0"/>
              <a:t>Virtual University </a:t>
            </a:r>
            <a:r>
              <a:rPr dirty="0"/>
              <a:t>of</a:t>
            </a:r>
            <a:r>
              <a:rPr spc="-78" dirty="0"/>
              <a:t> </a:t>
            </a:r>
            <a:r>
              <a:rPr spc="-5" dirty="0"/>
              <a:t>Pakistan</a:t>
            </a:r>
          </a:p>
        </p:txBody>
      </p:sp>
      <p:sp>
        <p:nvSpPr>
          <p:cNvPr id="7" name="object 7"/>
          <p:cNvSpPr txBox="1"/>
          <p:nvPr/>
        </p:nvSpPr>
        <p:spPr>
          <a:xfrm>
            <a:off x="3500583" y="5679087"/>
            <a:ext cx="1658849" cy="209416"/>
          </a:xfrm>
          <a:prstGeom prst="rect">
            <a:avLst/>
          </a:prstGeom>
        </p:spPr>
        <p:txBody>
          <a:bodyPr vert="horz" wrap="square" lIns="0" tIns="0" rIns="0" bIns="0" rtlCol="0">
            <a:spAutoFit/>
          </a:bodyPr>
          <a:lstStyle/>
          <a:p>
            <a:pPr marL="12347">
              <a:tabLst>
                <a:tab pos="515485" algn="l"/>
              </a:tabLst>
            </a:pPr>
            <a:r>
              <a:rPr sz="1361" b="1" dirty="0">
                <a:latin typeface="Tahoma"/>
                <a:cs typeface="Tahoma"/>
              </a:rPr>
              <a:t>and	</a:t>
            </a:r>
            <a:r>
              <a:rPr sz="1361" b="1" spc="-5" dirty="0">
                <a:latin typeface="Tahoma"/>
                <a:cs typeface="Tahoma"/>
              </a:rPr>
              <a:t>Requirement</a:t>
            </a:r>
            <a:endParaRPr sz="1361">
              <a:latin typeface="Tahoma"/>
              <a:cs typeface="Tahoma"/>
            </a:endParaRPr>
          </a:p>
        </p:txBody>
      </p:sp>
      <p:sp>
        <p:nvSpPr>
          <p:cNvPr id="8" name="object 8"/>
          <p:cNvSpPr txBox="1"/>
          <p:nvPr/>
        </p:nvSpPr>
        <p:spPr>
          <a:xfrm>
            <a:off x="5315493" y="5679087"/>
            <a:ext cx="1145822" cy="209416"/>
          </a:xfrm>
          <a:prstGeom prst="rect">
            <a:avLst/>
          </a:prstGeom>
        </p:spPr>
        <p:txBody>
          <a:bodyPr vert="horz" wrap="square" lIns="0" tIns="0" rIns="0" bIns="0" rtlCol="0">
            <a:spAutoFit/>
          </a:bodyPr>
          <a:lstStyle/>
          <a:p>
            <a:pPr marL="12347"/>
            <a:r>
              <a:rPr sz="1361" b="1" spc="-5" dirty="0">
                <a:latin typeface="Tahoma"/>
                <a:cs typeface="Tahoma"/>
              </a:rPr>
              <a:t>Specification</a:t>
            </a:r>
            <a:endParaRPr sz="1361">
              <a:latin typeface="Tahoma"/>
              <a:cs typeface="Tahoma"/>
            </a:endParaRPr>
          </a:p>
        </p:txBody>
      </p:sp>
      <p:sp>
        <p:nvSpPr>
          <p:cNvPr id="9" name="object 9"/>
          <p:cNvSpPr txBox="1"/>
          <p:nvPr/>
        </p:nvSpPr>
        <p:spPr>
          <a:xfrm>
            <a:off x="1098903" y="5679087"/>
            <a:ext cx="1155083" cy="387703"/>
          </a:xfrm>
          <a:prstGeom prst="rect">
            <a:avLst/>
          </a:prstGeom>
        </p:spPr>
        <p:txBody>
          <a:bodyPr vert="horz" wrap="square" lIns="0" tIns="0" rIns="0" bIns="0" rtlCol="0">
            <a:spAutoFit/>
          </a:bodyPr>
          <a:lstStyle/>
          <a:p>
            <a:pPr marL="12347">
              <a:lnSpc>
                <a:spcPts val="1593"/>
              </a:lnSpc>
            </a:pPr>
            <a:r>
              <a:rPr sz="1361" b="1" spc="-5" dirty="0">
                <a:latin typeface="Tahoma"/>
                <a:cs typeface="Tahoma"/>
              </a:rPr>
              <a:t>Requirement</a:t>
            </a:r>
            <a:endParaRPr sz="1361">
              <a:latin typeface="Tahoma"/>
              <a:cs typeface="Tahoma"/>
            </a:endParaRPr>
          </a:p>
          <a:p>
            <a:pPr marL="12347">
              <a:lnSpc>
                <a:spcPts val="1361"/>
              </a:lnSpc>
            </a:pPr>
            <a:r>
              <a:rPr sz="1167" b="1" spc="-5" dirty="0">
                <a:latin typeface="Times New Roman"/>
                <a:cs typeface="Times New Roman"/>
              </a:rPr>
              <a:t>Documents</a:t>
            </a:r>
            <a:endParaRPr sz="1167">
              <a:latin typeface="Times New Roman"/>
              <a:cs typeface="Times New Roman"/>
            </a:endParaRPr>
          </a:p>
        </p:txBody>
      </p:sp>
      <p:sp>
        <p:nvSpPr>
          <p:cNvPr id="10" name="object 10"/>
          <p:cNvSpPr txBox="1"/>
          <p:nvPr/>
        </p:nvSpPr>
        <p:spPr>
          <a:xfrm>
            <a:off x="1098903" y="6226809"/>
            <a:ext cx="5358694" cy="2631361"/>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Different </a:t>
            </a:r>
            <a:r>
              <a:rPr sz="1167" dirty="0">
                <a:latin typeface="Times New Roman"/>
                <a:cs typeface="Times New Roman"/>
              </a:rPr>
              <a:t>levels of </a:t>
            </a:r>
            <a:r>
              <a:rPr sz="1167" spc="-5" dirty="0">
                <a:latin typeface="Times New Roman"/>
                <a:cs typeface="Times New Roman"/>
              </a:rPr>
              <a:t>software </a:t>
            </a:r>
            <a:r>
              <a:rPr sz="1167" dirty="0">
                <a:latin typeface="Times New Roman"/>
                <a:cs typeface="Times New Roman"/>
              </a:rPr>
              <a:t>requirements are documented in different documents. The  two main documents produced during this phase are Requirement </a:t>
            </a:r>
            <a:r>
              <a:rPr sz="1167" spc="-5" dirty="0">
                <a:latin typeface="Times New Roman"/>
                <a:cs typeface="Times New Roman"/>
              </a:rPr>
              <a:t>Statement </a:t>
            </a:r>
            <a:r>
              <a:rPr sz="1167" dirty="0">
                <a:latin typeface="Times New Roman"/>
                <a:cs typeface="Times New Roman"/>
              </a:rPr>
              <a:t>and  Requirement </a:t>
            </a:r>
            <a:r>
              <a:rPr sz="1167" spc="-5" dirty="0">
                <a:latin typeface="Times New Roman"/>
                <a:cs typeface="Times New Roman"/>
              </a:rPr>
              <a:t>Specification. </a:t>
            </a:r>
            <a:r>
              <a:rPr sz="1167" dirty="0">
                <a:latin typeface="Times New Roman"/>
                <a:cs typeface="Times New Roman"/>
              </a:rPr>
              <a:t>They are also called Requirement </a:t>
            </a:r>
            <a:r>
              <a:rPr sz="1167" spc="-5" dirty="0">
                <a:latin typeface="Times New Roman"/>
                <a:cs typeface="Times New Roman"/>
              </a:rPr>
              <a:t>Definition </a:t>
            </a:r>
            <a:r>
              <a:rPr sz="1167" dirty="0">
                <a:latin typeface="Times New Roman"/>
                <a:cs typeface="Times New Roman"/>
              </a:rPr>
              <a:t>and </a:t>
            </a:r>
            <a:r>
              <a:rPr sz="1167" spc="-5" dirty="0">
                <a:latin typeface="Times New Roman"/>
                <a:cs typeface="Times New Roman"/>
              </a:rPr>
              <a:t>Functional  Specification </a:t>
            </a:r>
            <a:r>
              <a:rPr sz="1167" dirty="0">
                <a:latin typeface="Times New Roman"/>
                <a:cs typeface="Times New Roman"/>
              </a:rPr>
              <a:t>and are used to document user requirements and functional requirements  respectively.</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spc="-5" dirty="0">
                <a:latin typeface="Tahoma"/>
                <a:cs typeface="Tahoma"/>
              </a:rPr>
              <a:t>Requirement Statement</a:t>
            </a:r>
            <a:r>
              <a:rPr sz="1361" b="1" spc="29" dirty="0">
                <a:latin typeface="Tahoma"/>
                <a:cs typeface="Tahoma"/>
              </a:rPr>
              <a:t> </a:t>
            </a:r>
            <a:r>
              <a:rPr sz="1361" b="1" spc="-5" dirty="0">
                <a:latin typeface="Tahoma"/>
                <a:cs typeface="Tahoma"/>
              </a:rPr>
              <a:t>Characteristics</a:t>
            </a:r>
            <a:endParaRPr sz="1361">
              <a:latin typeface="Tahoma"/>
              <a:cs typeface="Tahoma"/>
            </a:endParaRPr>
          </a:p>
          <a:p>
            <a:pPr>
              <a:spcBef>
                <a:spcPts val="15"/>
              </a:spcBef>
            </a:pPr>
            <a:endParaRPr sz="1069">
              <a:latin typeface="Times New Roman"/>
              <a:cs typeface="Times New Roman"/>
            </a:endParaRPr>
          </a:p>
          <a:p>
            <a:pPr marL="12347" algn="just"/>
            <a:r>
              <a:rPr sz="1167" dirty="0">
                <a:latin typeface="Times New Roman"/>
                <a:cs typeface="Times New Roman"/>
              </a:rPr>
              <a:t>A good Requirements </a:t>
            </a:r>
            <a:r>
              <a:rPr sz="1167" spc="-5" dirty="0">
                <a:latin typeface="Times New Roman"/>
                <a:cs typeface="Times New Roman"/>
              </a:rPr>
              <a:t>statement </a:t>
            </a:r>
            <a:r>
              <a:rPr sz="1167" dirty="0">
                <a:latin typeface="Times New Roman"/>
                <a:cs typeface="Times New Roman"/>
              </a:rPr>
              <a:t>document must possess the following</a:t>
            </a:r>
            <a:r>
              <a:rPr sz="1167" spc="-107" dirty="0">
                <a:latin typeface="Times New Roman"/>
                <a:cs typeface="Times New Roman"/>
              </a:rPr>
              <a:t> </a:t>
            </a:r>
            <a:r>
              <a:rPr sz="1167" dirty="0">
                <a:latin typeface="Times New Roman"/>
                <a:cs typeface="Times New Roman"/>
              </a:rPr>
              <a:t>characteristics.</a:t>
            </a:r>
            <a:endParaRPr sz="1167">
              <a:latin typeface="Times New Roman"/>
              <a:cs typeface="Times New Roman"/>
            </a:endParaRPr>
          </a:p>
          <a:p>
            <a:pPr>
              <a:spcBef>
                <a:spcPts val="34"/>
              </a:spcBef>
            </a:pPr>
            <a:endParaRPr sz="1167">
              <a:latin typeface="Times New Roman"/>
              <a:cs typeface="Times New Roman"/>
            </a:endParaRPr>
          </a:p>
          <a:p>
            <a:pPr marL="234592" indent="-222245" algn="just">
              <a:buFont typeface="Symbol"/>
              <a:buChar char=""/>
              <a:tabLst>
                <a:tab pos="234592" algn="l"/>
              </a:tabLst>
            </a:pPr>
            <a:r>
              <a:rPr sz="1167" b="1" spc="-5" dirty="0">
                <a:latin typeface="Times New Roman"/>
                <a:cs typeface="Times New Roman"/>
              </a:rPr>
              <a:t>Complete </a:t>
            </a:r>
            <a:r>
              <a:rPr sz="1167" b="1" dirty="0">
                <a:latin typeface="Times New Roman"/>
                <a:cs typeface="Times New Roman"/>
              </a:rPr>
              <a:t>- </a:t>
            </a:r>
            <a:r>
              <a:rPr sz="1167" dirty="0">
                <a:latin typeface="Times New Roman"/>
                <a:cs typeface="Times New Roman"/>
              </a:rPr>
              <a:t>Each requirement must </a:t>
            </a:r>
            <a:r>
              <a:rPr sz="1167" spc="5" dirty="0">
                <a:latin typeface="Times New Roman"/>
                <a:cs typeface="Times New Roman"/>
              </a:rPr>
              <a:t>fully </a:t>
            </a:r>
            <a:r>
              <a:rPr sz="1167" dirty="0">
                <a:latin typeface="Times New Roman"/>
                <a:cs typeface="Times New Roman"/>
              </a:rPr>
              <a:t>describe the functionality to be</a:t>
            </a:r>
            <a:r>
              <a:rPr sz="1167" spc="-165" dirty="0">
                <a:latin typeface="Times New Roman"/>
                <a:cs typeface="Times New Roman"/>
              </a:rPr>
              <a:t> </a:t>
            </a:r>
            <a:r>
              <a:rPr sz="1167" dirty="0">
                <a:latin typeface="Times New Roman"/>
                <a:cs typeface="Times New Roman"/>
              </a:rPr>
              <a:t>delivered.</a:t>
            </a:r>
            <a:endParaRPr sz="1167">
              <a:latin typeface="Times New Roman"/>
              <a:cs typeface="Times New Roman"/>
            </a:endParaRPr>
          </a:p>
          <a:p>
            <a:pPr>
              <a:spcBef>
                <a:spcPts val="19"/>
              </a:spcBef>
              <a:buFont typeface="Symbol"/>
              <a:buChar char=""/>
            </a:pPr>
            <a:endParaRPr sz="1167">
              <a:latin typeface="Times New Roman"/>
              <a:cs typeface="Times New Roman"/>
            </a:endParaRPr>
          </a:p>
          <a:p>
            <a:pPr marL="234592" indent="-222245" algn="just">
              <a:spcBef>
                <a:spcPts val="5"/>
              </a:spcBef>
              <a:buFont typeface="Symbol"/>
              <a:buChar char=""/>
              <a:tabLst>
                <a:tab pos="234592" algn="l"/>
              </a:tabLst>
            </a:pPr>
            <a:r>
              <a:rPr sz="1167" b="1" spc="-5" dirty="0">
                <a:latin typeface="Times New Roman"/>
                <a:cs typeface="Times New Roman"/>
              </a:rPr>
              <a:t>Correct </a:t>
            </a:r>
            <a:r>
              <a:rPr sz="1167" b="1" dirty="0">
                <a:latin typeface="Times New Roman"/>
                <a:cs typeface="Times New Roman"/>
              </a:rPr>
              <a:t>- </a:t>
            </a:r>
            <a:r>
              <a:rPr sz="1167" dirty="0">
                <a:latin typeface="Times New Roman"/>
                <a:cs typeface="Times New Roman"/>
              </a:rPr>
              <a:t>Each requirement must accurately </a:t>
            </a:r>
            <a:r>
              <a:rPr sz="1167" spc="-10" dirty="0">
                <a:latin typeface="Times New Roman"/>
                <a:cs typeface="Times New Roman"/>
              </a:rPr>
              <a:t>describe </a:t>
            </a:r>
            <a:r>
              <a:rPr sz="1167" dirty="0">
                <a:latin typeface="Times New Roman"/>
                <a:cs typeface="Times New Roman"/>
              </a:rPr>
              <a:t>the functionality to be</a:t>
            </a:r>
            <a:r>
              <a:rPr sz="1167" spc="-68" dirty="0">
                <a:latin typeface="Times New Roman"/>
                <a:cs typeface="Times New Roman"/>
              </a:rPr>
              <a:t> </a:t>
            </a:r>
            <a:r>
              <a:rPr sz="1167" dirty="0">
                <a:latin typeface="Times New Roman"/>
                <a:cs typeface="Times New Roman"/>
              </a:rPr>
              <a:t>built.</a:t>
            </a:r>
            <a:endParaRPr sz="1167">
              <a:latin typeface="Times New Roman"/>
              <a:cs typeface="Times New Roman"/>
            </a:endParaRPr>
          </a:p>
          <a:p>
            <a:pPr marL="234592" marR="5556" indent="-222245">
              <a:lnSpc>
                <a:spcPts val="1332"/>
              </a:lnSpc>
              <a:spcBef>
                <a:spcPts val="122"/>
              </a:spcBef>
              <a:buFont typeface="Symbol"/>
              <a:buChar char=""/>
              <a:tabLst>
                <a:tab pos="233975" algn="l"/>
                <a:tab pos="234592" algn="l"/>
              </a:tabLst>
            </a:pPr>
            <a:r>
              <a:rPr sz="1167" b="1" dirty="0">
                <a:latin typeface="Times New Roman"/>
                <a:cs typeface="Times New Roman"/>
              </a:rPr>
              <a:t>Feasible - </a:t>
            </a:r>
            <a:r>
              <a:rPr sz="1167" dirty="0">
                <a:latin typeface="Times New Roman"/>
                <a:cs typeface="Times New Roman"/>
              </a:rPr>
              <a:t>It must be possible to implement each requirement </a:t>
            </a:r>
            <a:r>
              <a:rPr sz="1167" spc="-5" dirty="0">
                <a:latin typeface="Times New Roman"/>
                <a:cs typeface="Times New Roman"/>
              </a:rPr>
              <a:t>within </a:t>
            </a:r>
            <a:r>
              <a:rPr sz="1167" dirty="0">
                <a:latin typeface="Times New Roman"/>
                <a:cs typeface="Times New Roman"/>
              </a:rPr>
              <a:t>the known  capabilities and limitations of the </a:t>
            </a:r>
            <a:r>
              <a:rPr sz="1167" spc="-5" dirty="0">
                <a:latin typeface="Times New Roman"/>
                <a:cs typeface="Times New Roman"/>
              </a:rPr>
              <a:t>system </a:t>
            </a:r>
            <a:r>
              <a:rPr sz="1167" dirty="0">
                <a:latin typeface="Times New Roman"/>
                <a:cs typeface="Times New Roman"/>
              </a:rPr>
              <a:t>and its</a:t>
            </a:r>
            <a:r>
              <a:rPr sz="1167" spc="-117" dirty="0">
                <a:latin typeface="Times New Roman"/>
                <a:cs typeface="Times New Roman"/>
              </a:rPr>
              <a:t> </a:t>
            </a:r>
            <a:r>
              <a:rPr sz="1167" dirty="0">
                <a:latin typeface="Times New Roman"/>
                <a:cs typeface="Times New Roman"/>
              </a:rPr>
              <a:t>environment.</a:t>
            </a:r>
            <a:endParaRPr sz="1167">
              <a:latin typeface="Times New Roman"/>
              <a:cs typeface="Times New Roman"/>
            </a:endParaRPr>
          </a:p>
        </p:txBody>
      </p:sp>
    </p:spTree>
    <p:extLst>
      <p:ext uri="{BB962C8B-B14F-4D97-AF65-F5344CB8AC3E}">
        <p14:creationId xmlns:p14="http://schemas.microsoft.com/office/powerpoint/2010/main" val="2333507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51415"/>
            <a:ext cx="5358694" cy="4759957"/>
          </a:xfrm>
          <a:prstGeom prst="rect">
            <a:avLst/>
          </a:prstGeom>
        </p:spPr>
        <p:txBody>
          <a:bodyPr vert="horz" wrap="square" lIns="0" tIns="0" rIns="0" bIns="0" rtlCol="0">
            <a:spAutoFit/>
          </a:bodyPr>
          <a:lstStyle/>
          <a:p>
            <a:pPr marL="234592" marR="5556" indent="-222245" algn="just">
              <a:lnSpc>
                <a:spcPct val="95400"/>
              </a:lnSpc>
              <a:buFont typeface="Symbol"/>
              <a:buChar char=""/>
              <a:tabLst>
                <a:tab pos="234592" algn="l"/>
              </a:tabLst>
            </a:pPr>
            <a:r>
              <a:rPr sz="1167" b="1" spc="-5" dirty="0">
                <a:latin typeface="Times New Roman"/>
                <a:cs typeface="Times New Roman"/>
              </a:rPr>
              <a:t>Necessary -</a:t>
            </a:r>
            <a:r>
              <a:rPr sz="1167" spc="-5" dirty="0">
                <a:latin typeface="Times New Roman"/>
                <a:cs typeface="Times New Roman"/>
              </a:rPr>
              <a:t>Each </a:t>
            </a:r>
            <a:r>
              <a:rPr sz="1167" dirty="0">
                <a:latin typeface="Times New Roman"/>
                <a:cs typeface="Times New Roman"/>
              </a:rPr>
              <a:t>requirement </a:t>
            </a:r>
            <a:r>
              <a:rPr sz="1167" spc="-5" dirty="0">
                <a:latin typeface="Times New Roman"/>
                <a:cs typeface="Times New Roman"/>
              </a:rPr>
              <a:t>should </a:t>
            </a:r>
            <a:r>
              <a:rPr sz="1167" dirty="0">
                <a:latin typeface="Times New Roman"/>
                <a:cs typeface="Times New Roman"/>
              </a:rPr>
              <a:t>document </a:t>
            </a:r>
            <a:r>
              <a:rPr sz="1167" spc="-5" dirty="0">
                <a:latin typeface="Times New Roman"/>
                <a:cs typeface="Times New Roman"/>
              </a:rPr>
              <a:t>something </a:t>
            </a:r>
            <a:r>
              <a:rPr sz="1167" dirty="0">
                <a:latin typeface="Times New Roman"/>
                <a:cs typeface="Times New Roman"/>
              </a:rPr>
              <a:t>that the customer really  need or something that is required </a:t>
            </a:r>
            <a:r>
              <a:rPr sz="1167" spc="10" dirty="0">
                <a:latin typeface="Times New Roman"/>
                <a:cs typeface="Times New Roman"/>
              </a:rPr>
              <a:t>for </a:t>
            </a:r>
            <a:r>
              <a:rPr sz="1167" dirty="0">
                <a:latin typeface="Times New Roman"/>
                <a:cs typeface="Times New Roman"/>
              </a:rPr>
              <a:t>conformance to an external </a:t>
            </a:r>
            <a:r>
              <a:rPr sz="1167" spc="-5" dirty="0">
                <a:latin typeface="Times New Roman"/>
                <a:cs typeface="Times New Roman"/>
              </a:rPr>
              <a:t>system </a:t>
            </a:r>
            <a:r>
              <a:rPr sz="1167" dirty="0">
                <a:latin typeface="Times New Roman"/>
                <a:cs typeface="Times New Roman"/>
              </a:rPr>
              <a:t>requirement  or</a:t>
            </a:r>
            <a:r>
              <a:rPr sz="1167" spc="-97" dirty="0">
                <a:latin typeface="Times New Roman"/>
                <a:cs typeface="Times New Roman"/>
              </a:rPr>
              <a:t> </a:t>
            </a:r>
            <a:r>
              <a:rPr sz="1167" spc="-5" dirty="0">
                <a:latin typeface="Times New Roman"/>
                <a:cs typeface="Times New Roman"/>
              </a:rPr>
              <a:t>standard.</a:t>
            </a:r>
            <a:endParaRPr sz="1167">
              <a:latin typeface="Times New Roman"/>
              <a:cs typeface="Times New Roman"/>
            </a:endParaRPr>
          </a:p>
          <a:p>
            <a:pPr>
              <a:spcBef>
                <a:spcPts val="24"/>
              </a:spcBef>
              <a:buFont typeface="Symbol"/>
              <a:buChar char=""/>
            </a:pPr>
            <a:endParaRPr sz="1264">
              <a:latin typeface="Times New Roman"/>
              <a:cs typeface="Times New Roman"/>
            </a:endParaRPr>
          </a:p>
          <a:p>
            <a:pPr marL="234592" marR="6173" indent="-222245" algn="just">
              <a:lnSpc>
                <a:spcPts val="1332"/>
              </a:lnSpc>
              <a:buFont typeface="Symbol"/>
              <a:buChar char=""/>
              <a:tabLst>
                <a:tab pos="234592" algn="l"/>
              </a:tabLst>
            </a:pPr>
            <a:r>
              <a:rPr sz="1167" b="1" dirty="0">
                <a:latin typeface="Times New Roman"/>
                <a:cs typeface="Times New Roman"/>
              </a:rPr>
              <a:t>Prioritized - </a:t>
            </a:r>
            <a:r>
              <a:rPr sz="1167" spc="-5" dirty="0">
                <a:latin typeface="Times New Roman"/>
                <a:cs typeface="Times New Roman"/>
              </a:rPr>
              <a:t>An </a:t>
            </a:r>
            <a:r>
              <a:rPr sz="1167" dirty="0">
                <a:latin typeface="Times New Roman"/>
                <a:cs typeface="Times New Roman"/>
              </a:rPr>
              <a:t>implementation priority must be assigned to each requirement,  feature or use case to indicate how essential it is to a particular product</a:t>
            </a:r>
            <a:r>
              <a:rPr sz="1167" spc="-131" dirty="0">
                <a:latin typeface="Times New Roman"/>
                <a:cs typeface="Times New Roman"/>
              </a:rPr>
              <a:t> </a:t>
            </a:r>
            <a:r>
              <a:rPr sz="1167" dirty="0">
                <a:latin typeface="Times New Roman"/>
                <a:cs typeface="Times New Roman"/>
              </a:rPr>
              <a:t>release.</a:t>
            </a:r>
            <a:endParaRPr sz="1167">
              <a:latin typeface="Times New Roman"/>
              <a:cs typeface="Times New Roman"/>
            </a:endParaRPr>
          </a:p>
          <a:p>
            <a:pPr>
              <a:spcBef>
                <a:spcPts val="44"/>
              </a:spcBef>
              <a:buFont typeface="Symbol"/>
              <a:buChar char=""/>
            </a:pPr>
            <a:endParaRPr sz="1215">
              <a:latin typeface="Times New Roman"/>
              <a:cs typeface="Times New Roman"/>
            </a:endParaRPr>
          </a:p>
          <a:p>
            <a:pPr marL="234592" marR="7408" indent="-222245" algn="just">
              <a:lnSpc>
                <a:spcPts val="1332"/>
              </a:lnSpc>
              <a:buFont typeface="Symbol"/>
              <a:buChar char=""/>
              <a:tabLst>
                <a:tab pos="234592" algn="l"/>
              </a:tabLst>
            </a:pPr>
            <a:r>
              <a:rPr sz="1167" b="1" spc="-5" dirty="0">
                <a:latin typeface="Times New Roman"/>
                <a:cs typeface="Times New Roman"/>
              </a:rPr>
              <a:t>Unambiguous </a:t>
            </a:r>
            <a:r>
              <a:rPr sz="1167" b="1" dirty="0">
                <a:latin typeface="Times New Roman"/>
                <a:cs typeface="Times New Roman"/>
              </a:rPr>
              <a:t>- </a:t>
            </a:r>
            <a:r>
              <a:rPr sz="1167" spc="-5" dirty="0">
                <a:latin typeface="Times New Roman"/>
                <a:cs typeface="Times New Roman"/>
              </a:rPr>
              <a:t>All </a:t>
            </a:r>
            <a:r>
              <a:rPr sz="1167" dirty="0">
                <a:latin typeface="Times New Roman"/>
                <a:cs typeface="Times New Roman"/>
              </a:rPr>
              <a:t>readers of a requirement </a:t>
            </a:r>
            <a:r>
              <a:rPr sz="1167" spc="-5" dirty="0">
                <a:latin typeface="Times New Roman"/>
                <a:cs typeface="Times New Roman"/>
              </a:rPr>
              <a:t>statement should </a:t>
            </a:r>
            <a:r>
              <a:rPr sz="1167" dirty="0">
                <a:latin typeface="Times New Roman"/>
                <a:cs typeface="Times New Roman"/>
              </a:rPr>
              <a:t>arrive at a </a:t>
            </a:r>
            <a:r>
              <a:rPr sz="1167" spc="-5" dirty="0">
                <a:latin typeface="Times New Roman"/>
                <a:cs typeface="Times New Roman"/>
              </a:rPr>
              <a:t>single,  </a:t>
            </a:r>
            <a:r>
              <a:rPr sz="1167" dirty="0">
                <a:latin typeface="Times New Roman"/>
                <a:cs typeface="Times New Roman"/>
              </a:rPr>
              <a:t>consistent interpretation of</a:t>
            </a:r>
            <a:r>
              <a:rPr sz="1167" spc="-107" dirty="0">
                <a:latin typeface="Times New Roman"/>
                <a:cs typeface="Times New Roman"/>
              </a:rPr>
              <a:t> </a:t>
            </a:r>
            <a:r>
              <a:rPr sz="1167" dirty="0">
                <a:latin typeface="Times New Roman"/>
                <a:cs typeface="Times New Roman"/>
              </a:rPr>
              <a:t>it.</a:t>
            </a:r>
            <a:endParaRPr sz="1167">
              <a:latin typeface="Times New Roman"/>
              <a:cs typeface="Times New Roman"/>
            </a:endParaRPr>
          </a:p>
          <a:p>
            <a:pPr>
              <a:spcBef>
                <a:spcPts val="39"/>
              </a:spcBef>
              <a:buFont typeface="Symbol"/>
              <a:buChar char=""/>
            </a:pPr>
            <a:endParaRPr sz="1215">
              <a:latin typeface="Times New Roman"/>
              <a:cs typeface="Times New Roman"/>
            </a:endParaRPr>
          </a:p>
          <a:p>
            <a:pPr marL="234592" marR="4939" indent="-222245" algn="just">
              <a:lnSpc>
                <a:spcPts val="1342"/>
              </a:lnSpc>
              <a:buFont typeface="Symbol"/>
              <a:buChar char=""/>
              <a:tabLst>
                <a:tab pos="234592" algn="l"/>
              </a:tabLst>
            </a:pPr>
            <a:r>
              <a:rPr sz="1167" b="1" spc="-5" dirty="0">
                <a:latin typeface="Times New Roman"/>
                <a:cs typeface="Times New Roman"/>
              </a:rPr>
              <a:t>Verifiable </a:t>
            </a:r>
            <a:r>
              <a:rPr sz="1167" b="1" dirty="0">
                <a:latin typeface="Times New Roman"/>
                <a:cs typeface="Times New Roman"/>
              </a:rPr>
              <a:t>– </a:t>
            </a:r>
            <a:r>
              <a:rPr sz="1167" spc="-5" dirty="0">
                <a:latin typeface="Times New Roman"/>
                <a:cs typeface="Times New Roman"/>
              </a:rPr>
              <a:t>User should </a:t>
            </a:r>
            <a:r>
              <a:rPr sz="1167" dirty="0">
                <a:latin typeface="Times New Roman"/>
                <a:cs typeface="Times New Roman"/>
              </a:rPr>
              <a:t>be able to devise a </a:t>
            </a:r>
            <a:r>
              <a:rPr sz="1167" spc="-5" dirty="0">
                <a:latin typeface="Times New Roman"/>
                <a:cs typeface="Times New Roman"/>
              </a:rPr>
              <a:t>small </a:t>
            </a:r>
            <a:r>
              <a:rPr sz="1167" dirty="0">
                <a:latin typeface="Times New Roman"/>
                <a:cs typeface="Times New Roman"/>
              </a:rPr>
              <a:t>number of tests or use other  verification approaches, </a:t>
            </a:r>
            <a:r>
              <a:rPr sz="1167" spc="-5" dirty="0">
                <a:latin typeface="Times New Roman"/>
                <a:cs typeface="Times New Roman"/>
              </a:rPr>
              <a:t>such </a:t>
            </a:r>
            <a:r>
              <a:rPr sz="1167" dirty="0">
                <a:latin typeface="Times New Roman"/>
                <a:cs typeface="Times New Roman"/>
              </a:rPr>
              <a:t>as inspection or demonstration, to determine </a:t>
            </a:r>
            <a:r>
              <a:rPr sz="1167" spc="-5" dirty="0">
                <a:latin typeface="Times New Roman"/>
                <a:cs typeface="Times New Roman"/>
              </a:rPr>
              <a:t>whether  </a:t>
            </a:r>
            <a:r>
              <a:rPr sz="1167" dirty="0">
                <a:latin typeface="Times New Roman"/>
                <a:cs typeface="Times New Roman"/>
              </a:rPr>
              <a:t>the requirement </a:t>
            </a:r>
            <a:r>
              <a:rPr sz="1167" spc="-5" dirty="0">
                <a:latin typeface="Times New Roman"/>
                <a:cs typeface="Times New Roman"/>
              </a:rPr>
              <a:t>was </a:t>
            </a:r>
            <a:r>
              <a:rPr sz="1167" dirty="0">
                <a:latin typeface="Times New Roman"/>
                <a:cs typeface="Times New Roman"/>
              </a:rPr>
              <a:t>properly</a:t>
            </a:r>
            <a:r>
              <a:rPr sz="1167" spc="-92" dirty="0">
                <a:latin typeface="Times New Roman"/>
                <a:cs typeface="Times New Roman"/>
              </a:rPr>
              <a:t> </a:t>
            </a:r>
            <a:r>
              <a:rPr sz="1167" dirty="0">
                <a:latin typeface="Times New Roman"/>
                <a:cs typeface="Times New Roman"/>
              </a:rPr>
              <a:t>implemented.</a:t>
            </a:r>
            <a:endParaRPr sz="1167">
              <a:latin typeface="Times New Roman"/>
              <a:cs typeface="Times New Roman"/>
            </a:endParaRPr>
          </a:p>
          <a:p>
            <a:pPr>
              <a:spcBef>
                <a:spcPts val="15"/>
              </a:spcBef>
            </a:pPr>
            <a:endParaRPr sz="1167">
              <a:latin typeface="Times New Roman"/>
              <a:cs typeface="Times New Roman"/>
            </a:endParaRPr>
          </a:p>
          <a:p>
            <a:pPr marL="12347"/>
            <a:r>
              <a:rPr sz="1361" b="1" spc="-5" dirty="0">
                <a:latin typeface="Tahoma"/>
                <a:cs typeface="Tahoma"/>
              </a:rPr>
              <a:t>Requirement Specification</a:t>
            </a:r>
            <a:r>
              <a:rPr sz="1361" b="1" spc="5" dirty="0">
                <a:latin typeface="Tahoma"/>
                <a:cs typeface="Tahoma"/>
              </a:rPr>
              <a:t> </a:t>
            </a:r>
            <a:r>
              <a:rPr sz="1361" b="1" spc="-5" dirty="0">
                <a:latin typeface="Tahoma"/>
                <a:cs typeface="Tahoma"/>
              </a:rPr>
              <a:t>Characteristics</a:t>
            </a:r>
            <a:endParaRPr sz="1361">
              <a:latin typeface="Tahoma"/>
              <a:cs typeface="Tahoma"/>
            </a:endParaRPr>
          </a:p>
          <a:p>
            <a:pPr>
              <a:spcBef>
                <a:spcPts val="39"/>
              </a:spcBef>
            </a:pPr>
            <a:endParaRPr sz="1118">
              <a:latin typeface="Times New Roman"/>
              <a:cs typeface="Times New Roman"/>
            </a:endParaRPr>
          </a:p>
          <a:p>
            <a:pPr marL="12347" marR="4939">
              <a:lnSpc>
                <a:spcPts val="1342"/>
              </a:lnSpc>
              <a:tabLst>
                <a:tab pos="265459" algn="l"/>
                <a:tab pos="706862" algn="l"/>
                <a:tab pos="1677332" algn="l"/>
                <a:tab pos="2579276" algn="l"/>
                <a:tab pos="3309597" algn="l"/>
                <a:tab pos="3852245" algn="l"/>
                <a:tab pos="4443046" algn="l"/>
                <a:tab pos="4769006" algn="l"/>
              </a:tabLst>
            </a:pPr>
            <a:r>
              <a:rPr sz="1167" dirty="0">
                <a:latin typeface="Times New Roman"/>
                <a:cs typeface="Times New Roman"/>
              </a:rPr>
              <a:t>A	good	Requirements	</a:t>
            </a:r>
            <a:r>
              <a:rPr sz="1167" spc="-5" dirty="0">
                <a:latin typeface="Times New Roman"/>
                <a:cs typeface="Times New Roman"/>
              </a:rPr>
              <a:t>specificatio</a:t>
            </a:r>
            <a:r>
              <a:rPr sz="1167" dirty="0">
                <a:latin typeface="Times New Roman"/>
                <a:cs typeface="Times New Roman"/>
              </a:rPr>
              <a:t>n	document	</a:t>
            </a:r>
            <a:r>
              <a:rPr sz="1167" spc="-5" dirty="0">
                <a:latin typeface="Times New Roman"/>
                <a:cs typeface="Times New Roman"/>
              </a:rPr>
              <a:t>shoul</a:t>
            </a:r>
            <a:r>
              <a:rPr sz="1167" dirty="0">
                <a:latin typeface="Times New Roman"/>
                <a:cs typeface="Times New Roman"/>
              </a:rPr>
              <a:t>d	possess	the	following  characteristics.</a:t>
            </a:r>
            <a:endParaRPr sz="1167">
              <a:latin typeface="Times New Roman"/>
              <a:cs typeface="Times New Roman"/>
            </a:endParaRPr>
          </a:p>
          <a:p>
            <a:pPr>
              <a:lnSpc>
                <a:spcPct val="100000"/>
              </a:lnSpc>
            </a:pPr>
            <a:endParaRPr sz="1167">
              <a:latin typeface="Times New Roman"/>
              <a:cs typeface="Times New Roman"/>
            </a:endParaRPr>
          </a:p>
          <a:p>
            <a:pPr marL="234592" indent="-222245">
              <a:buFont typeface="Symbol"/>
              <a:buChar char=""/>
              <a:tabLst>
                <a:tab pos="233975" algn="l"/>
                <a:tab pos="234592" algn="l"/>
              </a:tabLst>
            </a:pPr>
            <a:r>
              <a:rPr sz="1167" b="1" spc="-5" dirty="0">
                <a:latin typeface="Times New Roman"/>
                <a:cs typeface="Times New Roman"/>
              </a:rPr>
              <a:t>Complete </a:t>
            </a:r>
            <a:r>
              <a:rPr sz="1167" b="1" dirty="0">
                <a:latin typeface="Times New Roman"/>
                <a:cs typeface="Times New Roman"/>
              </a:rPr>
              <a:t>- </a:t>
            </a:r>
            <a:r>
              <a:rPr sz="1167" spc="-5" dirty="0">
                <a:latin typeface="Times New Roman"/>
                <a:cs typeface="Times New Roman"/>
              </a:rPr>
              <a:t>No </a:t>
            </a:r>
            <a:r>
              <a:rPr sz="1167" dirty="0">
                <a:latin typeface="Times New Roman"/>
                <a:cs typeface="Times New Roman"/>
              </a:rPr>
              <a:t>requirement or necessary information </a:t>
            </a:r>
            <a:r>
              <a:rPr sz="1167" spc="-5" dirty="0">
                <a:latin typeface="Times New Roman"/>
                <a:cs typeface="Times New Roman"/>
              </a:rPr>
              <a:t>should </a:t>
            </a:r>
            <a:r>
              <a:rPr sz="1167" dirty="0">
                <a:latin typeface="Times New Roman"/>
                <a:cs typeface="Times New Roman"/>
              </a:rPr>
              <a:t>be</a:t>
            </a:r>
            <a:r>
              <a:rPr sz="1167" spc="-58" dirty="0">
                <a:latin typeface="Times New Roman"/>
                <a:cs typeface="Times New Roman"/>
              </a:rPr>
              <a:t> </a:t>
            </a:r>
            <a:r>
              <a:rPr sz="1167" dirty="0">
                <a:latin typeface="Times New Roman"/>
                <a:cs typeface="Times New Roman"/>
              </a:rPr>
              <a:t>missing.</a:t>
            </a:r>
            <a:endParaRPr sz="1167">
              <a:latin typeface="Times New Roman"/>
              <a:cs typeface="Times New Roman"/>
            </a:endParaRPr>
          </a:p>
          <a:p>
            <a:pPr>
              <a:spcBef>
                <a:spcPts val="24"/>
              </a:spcBef>
              <a:buFont typeface="Symbol"/>
              <a:buChar char=""/>
            </a:pPr>
            <a:endParaRPr sz="1264">
              <a:latin typeface="Times New Roman"/>
              <a:cs typeface="Times New Roman"/>
            </a:endParaRPr>
          </a:p>
          <a:p>
            <a:pPr marL="234592" marR="4939" indent="-222245" algn="just">
              <a:lnSpc>
                <a:spcPts val="1332"/>
              </a:lnSpc>
              <a:buFont typeface="Symbol"/>
              <a:buChar char=""/>
              <a:tabLst>
                <a:tab pos="234592" algn="l"/>
              </a:tabLst>
            </a:pPr>
            <a:r>
              <a:rPr sz="1167" b="1" spc="-5" dirty="0">
                <a:latin typeface="Times New Roman"/>
                <a:cs typeface="Times New Roman"/>
              </a:rPr>
              <a:t>Consistent </a:t>
            </a:r>
            <a:r>
              <a:rPr sz="1167" b="1" dirty="0">
                <a:latin typeface="Times New Roman"/>
                <a:cs typeface="Times New Roman"/>
              </a:rPr>
              <a:t>– </a:t>
            </a:r>
            <a:r>
              <a:rPr sz="1167" spc="-5" dirty="0">
                <a:latin typeface="Times New Roman"/>
                <a:cs typeface="Times New Roman"/>
              </a:rPr>
              <a:t>No </a:t>
            </a:r>
            <a:r>
              <a:rPr sz="1167" dirty="0">
                <a:latin typeface="Times New Roman"/>
                <a:cs typeface="Times New Roman"/>
              </a:rPr>
              <a:t>requirement </a:t>
            </a:r>
            <a:r>
              <a:rPr sz="1167" spc="-5" dirty="0">
                <a:latin typeface="Times New Roman"/>
                <a:cs typeface="Times New Roman"/>
              </a:rPr>
              <a:t>should </a:t>
            </a:r>
            <a:r>
              <a:rPr sz="1167" dirty="0">
                <a:latin typeface="Times New Roman"/>
                <a:cs typeface="Times New Roman"/>
              </a:rPr>
              <a:t>conflict </a:t>
            </a:r>
            <a:r>
              <a:rPr sz="1167" spc="-5" dirty="0">
                <a:latin typeface="Times New Roman"/>
                <a:cs typeface="Times New Roman"/>
              </a:rPr>
              <a:t>with </a:t>
            </a:r>
            <a:r>
              <a:rPr sz="1167" dirty="0">
                <a:latin typeface="Times New Roman"/>
                <a:cs typeface="Times New Roman"/>
              </a:rPr>
              <a:t>other </a:t>
            </a:r>
            <a:r>
              <a:rPr sz="1167" spc="-5" dirty="0">
                <a:latin typeface="Times New Roman"/>
                <a:cs typeface="Times New Roman"/>
              </a:rPr>
              <a:t>software </a:t>
            </a:r>
            <a:r>
              <a:rPr sz="1167" dirty="0">
                <a:latin typeface="Times New Roman"/>
                <a:cs typeface="Times New Roman"/>
              </a:rPr>
              <a:t>or higher-level  </a:t>
            </a:r>
            <a:r>
              <a:rPr sz="1167" spc="-5" dirty="0">
                <a:latin typeface="Times New Roman"/>
                <a:cs typeface="Times New Roman"/>
              </a:rPr>
              <a:t>system </a:t>
            </a:r>
            <a:r>
              <a:rPr sz="1167" dirty="0">
                <a:latin typeface="Times New Roman"/>
                <a:cs typeface="Times New Roman"/>
              </a:rPr>
              <a:t>or business</a:t>
            </a:r>
            <a:r>
              <a:rPr sz="1167" spc="-92"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marL="234592" marR="5556">
              <a:lnSpc>
                <a:spcPts val="2683"/>
              </a:lnSpc>
              <a:spcBef>
                <a:spcPts val="267"/>
              </a:spcBef>
            </a:pPr>
            <a:r>
              <a:rPr sz="1167" dirty="0">
                <a:latin typeface="Times New Roman"/>
                <a:cs typeface="Times New Roman"/>
              </a:rPr>
              <a:t>Let us try to understand this </a:t>
            </a:r>
            <a:r>
              <a:rPr sz="1167" spc="-5" dirty="0">
                <a:latin typeface="Times New Roman"/>
                <a:cs typeface="Times New Roman"/>
              </a:rPr>
              <a:t>with </a:t>
            </a:r>
            <a:r>
              <a:rPr sz="1167" dirty="0">
                <a:latin typeface="Times New Roman"/>
                <a:cs typeface="Times New Roman"/>
              </a:rPr>
              <a:t>the help of </a:t>
            </a:r>
            <a:r>
              <a:rPr sz="1167" spc="-5" dirty="0">
                <a:latin typeface="Times New Roman"/>
                <a:cs typeface="Times New Roman"/>
              </a:rPr>
              <a:t>some </a:t>
            </a:r>
            <a:r>
              <a:rPr sz="1167" dirty="0">
                <a:latin typeface="Times New Roman"/>
                <a:cs typeface="Times New Roman"/>
              </a:rPr>
              <a:t>examples. The following </a:t>
            </a:r>
            <a:r>
              <a:rPr sz="1167" spc="-5" dirty="0">
                <a:latin typeface="Times New Roman"/>
                <a:cs typeface="Times New Roman"/>
              </a:rPr>
              <a:t>set </a:t>
            </a:r>
            <a:r>
              <a:rPr sz="1167" dirty="0">
                <a:latin typeface="Times New Roman"/>
                <a:cs typeface="Times New Roman"/>
              </a:rPr>
              <a:t>of  (non-functional) requirements </a:t>
            </a:r>
            <a:r>
              <a:rPr sz="1167" spc="-5" dirty="0">
                <a:latin typeface="Times New Roman"/>
                <a:cs typeface="Times New Roman"/>
              </a:rPr>
              <a:t>was stated </a:t>
            </a:r>
            <a:r>
              <a:rPr sz="1167" dirty="0">
                <a:latin typeface="Times New Roman"/>
                <a:cs typeface="Times New Roman"/>
              </a:rPr>
              <a:t>for a particular embedded</a:t>
            </a:r>
            <a:r>
              <a:rPr sz="1167" spc="-83" dirty="0">
                <a:latin typeface="Times New Roman"/>
                <a:cs typeface="Times New Roman"/>
              </a:rPr>
              <a:t> </a:t>
            </a:r>
            <a:r>
              <a:rPr sz="1167" spc="-5" dirty="0">
                <a:latin typeface="Times New Roman"/>
                <a:cs typeface="Times New Roman"/>
              </a:rPr>
              <a:t>system.</a:t>
            </a:r>
            <a:endParaRPr sz="1167">
              <a:latin typeface="Times New Roman"/>
              <a:cs typeface="Times New Roman"/>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26</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321153" y="6705388"/>
            <a:ext cx="5138297" cy="1436419"/>
          </a:xfrm>
          <a:prstGeom prst="rect">
            <a:avLst/>
          </a:prstGeom>
        </p:spPr>
        <p:txBody>
          <a:bodyPr vert="horz" wrap="square" lIns="0" tIns="0" rIns="0" bIns="0" rtlCol="0">
            <a:spAutoFit/>
          </a:bodyPr>
          <a:lstStyle/>
          <a:p>
            <a:pPr marL="234592" indent="-222245" algn="just">
              <a:buFont typeface="Symbol"/>
              <a:buChar char=""/>
              <a:tabLst>
                <a:tab pos="234592" algn="l"/>
              </a:tabLst>
            </a:pPr>
            <a:r>
              <a:rPr sz="1167" i="1" dirty="0">
                <a:latin typeface="Times New Roman"/>
                <a:cs typeface="Times New Roman"/>
              </a:rPr>
              <a:t>All programs </a:t>
            </a:r>
            <a:r>
              <a:rPr sz="1167" i="1" spc="-5" dirty="0">
                <a:latin typeface="Times New Roman"/>
                <a:cs typeface="Times New Roman"/>
              </a:rPr>
              <a:t>must </a:t>
            </a:r>
            <a:r>
              <a:rPr sz="1167" i="1" dirty="0">
                <a:latin typeface="Times New Roman"/>
                <a:cs typeface="Times New Roman"/>
              </a:rPr>
              <a:t>be written in</a:t>
            </a:r>
            <a:r>
              <a:rPr sz="1167" i="1" spc="-102" dirty="0">
                <a:latin typeface="Times New Roman"/>
                <a:cs typeface="Times New Roman"/>
              </a:rPr>
              <a:t> </a:t>
            </a:r>
            <a:r>
              <a:rPr sz="1167" i="1" dirty="0">
                <a:latin typeface="Times New Roman"/>
                <a:cs typeface="Times New Roman"/>
              </a:rPr>
              <a:t>Ada</a:t>
            </a:r>
            <a:endParaRPr sz="1167">
              <a:latin typeface="Times New Roman"/>
              <a:cs typeface="Times New Roman"/>
            </a:endParaRPr>
          </a:p>
          <a:p>
            <a:pPr marL="234592" indent="-222245" algn="just">
              <a:spcBef>
                <a:spcPts val="19"/>
              </a:spcBef>
              <a:buFont typeface="Symbol"/>
              <a:buChar char=""/>
              <a:tabLst>
                <a:tab pos="234592" algn="l"/>
              </a:tabLst>
            </a:pPr>
            <a:r>
              <a:rPr sz="1167" i="1" spc="-5" dirty="0">
                <a:latin typeface="Times New Roman"/>
                <a:cs typeface="Times New Roman"/>
              </a:rPr>
              <a:t>The </a:t>
            </a:r>
            <a:r>
              <a:rPr sz="1167" i="1" dirty="0">
                <a:latin typeface="Times New Roman"/>
                <a:cs typeface="Times New Roman"/>
              </a:rPr>
              <a:t>program </a:t>
            </a:r>
            <a:r>
              <a:rPr sz="1167" i="1" spc="-5" dirty="0">
                <a:latin typeface="Times New Roman"/>
                <a:cs typeface="Times New Roman"/>
              </a:rPr>
              <a:t>must </a:t>
            </a:r>
            <a:r>
              <a:rPr sz="1167" i="1" dirty="0">
                <a:latin typeface="Times New Roman"/>
                <a:cs typeface="Times New Roman"/>
              </a:rPr>
              <a:t>fit in the </a:t>
            </a:r>
            <a:r>
              <a:rPr sz="1167" i="1" spc="-5" dirty="0">
                <a:latin typeface="Times New Roman"/>
                <a:cs typeface="Times New Roman"/>
              </a:rPr>
              <a:t>memory </a:t>
            </a:r>
            <a:r>
              <a:rPr sz="1167" i="1" dirty="0">
                <a:latin typeface="Times New Roman"/>
                <a:cs typeface="Times New Roman"/>
              </a:rPr>
              <a:t>of the embedded</a:t>
            </a:r>
            <a:r>
              <a:rPr sz="1167" i="1" spc="-97" dirty="0">
                <a:latin typeface="Times New Roman"/>
                <a:cs typeface="Times New Roman"/>
              </a:rPr>
              <a:t> </a:t>
            </a:r>
            <a:r>
              <a:rPr sz="1167" i="1" spc="-5" dirty="0">
                <a:latin typeface="Times New Roman"/>
                <a:cs typeface="Times New Roman"/>
              </a:rPr>
              <a:t>micro-controller</a:t>
            </a:r>
            <a:endParaRPr sz="1167">
              <a:latin typeface="Times New Roman"/>
              <a:cs typeface="Times New Roman"/>
            </a:endParaRPr>
          </a:p>
          <a:p>
            <a:pPr marL="12347" marR="4939" algn="just">
              <a:lnSpc>
                <a:spcPts val="2683"/>
              </a:lnSpc>
              <a:spcBef>
                <a:spcPts val="292"/>
              </a:spcBef>
            </a:pPr>
            <a:r>
              <a:rPr sz="1167" dirty="0">
                <a:latin typeface="Times New Roman"/>
                <a:cs typeface="Times New Roman"/>
              </a:rPr>
              <a:t>These requirements conflicted </a:t>
            </a:r>
            <a:r>
              <a:rPr sz="1167" spc="-5" dirty="0">
                <a:latin typeface="Times New Roman"/>
                <a:cs typeface="Times New Roman"/>
              </a:rPr>
              <a:t>with </a:t>
            </a:r>
            <a:r>
              <a:rPr sz="1167" dirty="0">
                <a:latin typeface="Times New Roman"/>
                <a:cs typeface="Times New Roman"/>
              </a:rPr>
              <a:t>one another because the code generated by the  </a:t>
            </a:r>
            <a:r>
              <a:rPr sz="1167" spc="-5" dirty="0">
                <a:latin typeface="Times New Roman"/>
                <a:cs typeface="Times New Roman"/>
              </a:rPr>
              <a:t>Ada </a:t>
            </a:r>
            <a:r>
              <a:rPr sz="1167" dirty="0">
                <a:latin typeface="Times New Roman"/>
                <a:cs typeface="Times New Roman"/>
              </a:rPr>
              <a:t>compiler </a:t>
            </a:r>
            <a:r>
              <a:rPr sz="1167" spc="-5" dirty="0">
                <a:latin typeface="Times New Roman"/>
                <a:cs typeface="Times New Roman"/>
              </a:rPr>
              <a:t>was </a:t>
            </a:r>
            <a:r>
              <a:rPr sz="1167" dirty="0">
                <a:latin typeface="Times New Roman"/>
                <a:cs typeface="Times New Roman"/>
              </a:rPr>
              <a:t>of a large footprint that could not fit into the micro-controller  memory.</a:t>
            </a:r>
            <a:endParaRPr sz="1167">
              <a:latin typeface="Times New Roman"/>
              <a:cs typeface="Times New Roman"/>
            </a:endParaRPr>
          </a:p>
        </p:txBody>
      </p:sp>
      <p:sp>
        <p:nvSpPr>
          <p:cNvPr id="7" name="object 7"/>
          <p:cNvSpPr txBox="1"/>
          <p:nvPr/>
        </p:nvSpPr>
        <p:spPr>
          <a:xfrm>
            <a:off x="1321153" y="8736753"/>
            <a:ext cx="5124097" cy="542660"/>
          </a:xfrm>
          <a:prstGeom prst="rect">
            <a:avLst/>
          </a:prstGeom>
        </p:spPr>
        <p:txBody>
          <a:bodyPr vert="horz" wrap="square" lIns="0" tIns="0" rIns="0" bIns="0" rtlCol="0">
            <a:spAutoFit/>
          </a:bodyPr>
          <a:lstStyle/>
          <a:p>
            <a:pPr marL="12347"/>
            <a:r>
              <a:rPr sz="1167" spc="-5" dirty="0">
                <a:latin typeface="Times New Roman"/>
                <a:cs typeface="Times New Roman"/>
              </a:rPr>
              <a:t>Following </a:t>
            </a:r>
            <a:r>
              <a:rPr sz="1167" dirty="0">
                <a:latin typeface="Times New Roman"/>
                <a:cs typeface="Times New Roman"/>
              </a:rPr>
              <a:t>is another </a:t>
            </a:r>
            <a:r>
              <a:rPr sz="1167" spc="-5" dirty="0">
                <a:latin typeface="Times New Roman"/>
                <a:cs typeface="Times New Roman"/>
              </a:rPr>
              <a:t>set </a:t>
            </a:r>
            <a:r>
              <a:rPr sz="1167" dirty="0">
                <a:latin typeface="Times New Roman"/>
                <a:cs typeface="Times New Roman"/>
              </a:rPr>
              <a:t>of (functional) requirements that conflicted </a:t>
            </a:r>
            <a:r>
              <a:rPr sz="1167" spc="-5" dirty="0">
                <a:latin typeface="Times New Roman"/>
                <a:cs typeface="Times New Roman"/>
              </a:rPr>
              <a:t>with </a:t>
            </a:r>
            <a:r>
              <a:rPr sz="1167" dirty="0">
                <a:latin typeface="Times New Roman"/>
                <a:cs typeface="Times New Roman"/>
              </a:rPr>
              <a:t>one</a:t>
            </a:r>
            <a:r>
              <a:rPr sz="1167" spc="-87" dirty="0">
                <a:latin typeface="Times New Roman"/>
                <a:cs typeface="Times New Roman"/>
              </a:rPr>
              <a:t> </a:t>
            </a:r>
            <a:r>
              <a:rPr sz="1167" dirty="0">
                <a:latin typeface="Times New Roman"/>
                <a:cs typeface="Times New Roman"/>
              </a:rPr>
              <a:t>another:</a:t>
            </a:r>
            <a:endParaRPr sz="1167">
              <a:latin typeface="Times New Roman"/>
              <a:cs typeface="Times New Roman"/>
            </a:endParaRPr>
          </a:p>
          <a:p>
            <a:pPr>
              <a:spcBef>
                <a:spcPts val="34"/>
              </a:spcBef>
            </a:pPr>
            <a:endParaRPr sz="1167">
              <a:latin typeface="Times New Roman"/>
              <a:cs typeface="Times New Roman"/>
            </a:endParaRPr>
          </a:p>
          <a:p>
            <a:pPr marL="234592" indent="-222245">
              <a:buFont typeface="Symbol"/>
              <a:buChar char=""/>
              <a:tabLst>
                <a:tab pos="233975" algn="l"/>
                <a:tab pos="234592" algn="l"/>
              </a:tabLst>
            </a:pPr>
            <a:r>
              <a:rPr sz="1167" i="1" dirty="0">
                <a:latin typeface="Times New Roman"/>
                <a:cs typeface="Times New Roman"/>
              </a:rPr>
              <a:t>System </a:t>
            </a:r>
            <a:r>
              <a:rPr sz="1167" i="1" spc="-5" dirty="0">
                <a:latin typeface="Times New Roman"/>
                <a:cs typeface="Times New Roman"/>
              </a:rPr>
              <a:t>must monitor </a:t>
            </a:r>
            <a:r>
              <a:rPr sz="1167" i="1" dirty="0">
                <a:latin typeface="Times New Roman"/>
                <a:cs typeface="Times New Roman"/>
              </a:rPr>
              <a:t>all temperatures in a chemical</a:t>
            </a:r>
            <a:r>
              <a:rPr sz="1167" i="1" spc="-92" dirty="0">
                <a:latin typeface="Times New Roman"/>
                <a:cs typeface="Times New Roman"/>
              </a:rPr>
              <a:t> </a:t>
            </a:r>
            <a:r>
              <a:rPr sz="1167" i="1" spc="-5" dirty="0">
                <a:latin typeface="Times New Roman"/>
                <a:cs typeface="Times New Roman"/>
              </a:rPr>
              <a:t>reactor.</a:t>
            </a:r>
            <a:endParaRPr sz="1167">
              <a:latin typeface="Times New Roman"/>
              <a:cs typeface="Times New Roman"/>
            </a:endParaRPr>
          </a:p>
        </p:txBody>
      </p:sp>
    </p:spTree>
    <p:extLst>
      <p:ext uri="{BB962C8B-B14F-4D97-AF65-F5344CB8AC3E}">
        <p14:creationId xmlns:p14="http://schemas.microsoft.com/office/powerpoint/2010/main" val="336234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321153" y="1343237"/>
            <a:ext cx="5136444" cy="910570"/>
          </a:xfrm>
          <a:prstGeom prst="rect">
            <a:avLst/>
          </a:prstGeom>
        </p:spPr>
        <p:txBody>
          <a:bodyPr vert="horz" wrap="square" lIns="0" tIns="0" rIns="0" bIns="0" rtlCol="0">
            <a:spAutoFit/>
          </a:bodyPr>
          <a:lstStyle/>
          <a:p>
            <a:pPr marL="234592" indent="-222245">
              <a:buFont typeface="Symbol"/>
              <a:buChar char=""/>
              <a:tabLst>
                <a:tab pos="233975" algn="l"/>
                <a:tab pos="234592" algn="l"/>
              </a:tabLst>
            </a:pPr>
            <a:r>
              <a:rPr sz="1167" i="1" dirty="0">
                <a:latin typeface="Times New Roman"/>
                <a:cs typeface="Times New Roman"/>
              </a:rPr>
              <a:t>System </a:t>
            </a:r>
            <a:r>
              <a:rPr sz="1167" i="1" spc="-5" dirty="0">
                <a:latin typeface="Times New Roman"/>
                <a:cs typeface="Times New Roman"/>
              </a:rPr>
              <a:t>should </a:t>
            </a:r>
            <a:r>
              <a:rPr sz="1167" i="1" dirty="0">
                <a:latin typeface="Times New Roman"/>
                <a:cs typeface="Times New Roman"/>
              </a:rPr>
              <a:t>only </a:t>
            </a:r>
            <a:r>
              <a:rPr sz="1167" i="1" spc="-5" dirty="0">
                <a:latin typeface="Times New Roman"/>
                <a:cs typeface="Times New Roman"/>
              </a:rPr>
              <a:t>monitor </a:t>
            </a:r>
            <a:r>
              <a:rPr sz="1167" i="1" dirty="0">
                <a:latin typeface="Times New Roman"/>
                <a:cs typeface="Times New Roman"/>
              </a:rPr>
              <a:t>and log temperatures below </a:t>
            </a:r>
            <a:r>
              <a:rPr sz="1167" i="1" spc="-5" dirty="0">
                <a:latin typeface="Times New Roman"/>
                <a:cs typeface="Times New Roman"/>
              </a:rPr>
              <a:t>-20</a:t>
            </a:r>
            <a:r>
              <a:rPr sz="1167" i="1" spc="-7" baseline="24305" dirty="0">
                <a:latin typeface="Times New Roman"/>
                <a:cs typeface="Times New Roman"/>
              </a:rPr>
              <a:t>0 </a:t>
            </a:r>
            <a:r>
              <a:rPr sz="1167" i="1" dirty="0">
                <a:latin typeface="Times New Roman"/>
                <a:cs typeface="Times New Roman"/>
              </a:rPr>
              <a:t>C and above </a:t>
            </a:r>
            <a:r>
              <a:rPr sz="1167" i="1" spc="-5" dirty="0">
                <a:latin typeface="Times New Roman"/>
                <a:cs typeface="Times New Roman"/>
              </a:rPr>
              <a:t>400</a:t>
            </a:r>
            <a:r>
              <a:rPr sz="1167" i="1" spc="-7" baseline="24305" dirty="0">
                <a:latin typeface="Times New Roman"/>
                <a:cs typeface="Times New Roman"/>
              </a:rPr>
              <a:t>0</a:t>
            </a:r>
            <a:r>
              <a:rPr sz="1167" i="1" spc="-80" baseline="24305" dirty="0">
                <a:latin typeface="Times New Roman"/>
                <a:cs typeface="Times New Roman"/>
              </a:rPr>
              <a:t> </a:t>
            </a:r>
            <a:r>
              <a:rPr sz="1167" i="1" dirty="0">
                <a:latin typeface="Times New Roman"/>
                <a:cs typeface="Times New Roman"/>
              </a:rPr>
              <a:t>C.</a:t>
            </a:r>
            <a:endParaRPr sz="1167">
              <a:latin typeface="Times New Roman"/>
              <a:cs typeface="Times New Roman"/>
            </a:endParaRPr>
          </a:p>
          <a:p>
            <a:pPr marL="12347" marR="6173">
              <a:lnSpc>
                <a:spcPts val="2683"/>
              </a:lnSpc>
              <a:spcBef>
                <a:spcPts val="292"/>
              </a:spcBef>
            </a:pPr>
            <a:r>
              <a:rPr sz="1167" dirty="0">
                <a:latin typeface="Times New Roman"/>
                <a:cs typeface="Times New Roman"/>
              </a:rPr>
              <a:t>In this case the two requirements clearly conflict </a:t>
            </a:r>
            <a:r>
              <a:rPr sz="1167" spc="-5" dirty="0">
                <a:latin typeface="Times New Roman"/>
                <a:cs typeface="Times New Roman"/>
              </a:rPr>
              <a:t>with </a:t>
            </a:r>
            <a:r>
              <a:rPr sz="1167" dirty="0">
                <a:latin typeface="Times New Roman"/>
                <a:cs typeface="Times New Roman"/>
              </a:rPr>
              <a:t>each other in </a:t>
            </a:r>
            <a:r>
              <a:rPr sz="1167" spc="-5" dirty="0">
                <a:latin typeface="Times New Roman"/>
                <a:cs typeface="Times New Roman"/>
              </a:rPr>
              <a:t>stating what  </a:t>
            </a:r>
            <a:r>
              <a:rPr sz="1167" dirty="0">
                <a:latin typeface="Times New Roman"/>
                <a:cs typeface="Times New Roman"/>
              </a:rPr>
              <a:t>information needs to be monitored and</a:t>
            </a:r>
            <a:r>
              <a:rPr sz="1167" spc="-117" dirty="0">
                <a:latin typeface="Times New Roman"/>
                <a:cs typeface="Times New Roman"/>
              </a:rPr>
              <a:t> </a:t>
            </a:r>
            <a:r>
              <a:rPr sz="1167" spc="-5" dirty="0">
                <a:latin typeface="Times New Roman"/>
                <a:cs typeface="Times New Roman"/>
              </a:rPr>
              <a:t>stored.</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27</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098903" y="2633275"/>
            <a:ext cx="5359312" cy="3488584"/>
          </a:xfrm>
          <a:prstGeom prst="rect">
            <a:avLst/>
          </a:prstGeom>
        </p:spPr>
        <p:txBody>
          <a:bodyPr vert="horz" wrap="square" lIns="0" tIns="0" rIns="0" bIns="0" rtlCol="0">
            <a:spAutoFit/>
          </a:bodyPr>
          <a:lstStyle/>
          <a:p>
            <a:pPr marL="234592" marR="8643" indent="-222245" algn="just">
              <a:lnSpc>
                <a:spcPts val="1332"/>
              </a:lnSpc>
              <a:buFont typeface="Symbol"/>
              <a:buChar char=""/>
              <a:tabLst>
                <a:tab pos="234592" algn="l"/>
              </a:tabLst>
            </a:pPr>
            <a:r>
              <a:rPr sz="1167" b="1" dirty="0">
                <a:latin typeface="Times New Roman"/>
                <a:cs typeface="Times New Roman"/>
              </a:rPr>
              <a:t>Modifiable - </a:t>
            </a:r>
            <a:r>
              <a:rPr sz="1167" spc="-5" dirty="0">
                <a:latin typeface="Times New Roman"/>
                <a:cs typeface="Times New Roman"/>
              </a:rPr>
              <a:t>One </a:t>
            </a:r>
            <a:r>
              <a:rPr sz="1167" dirty="0">
                <a:latin typeface="Times New Roman"/>
                <a:cs typeface="Times New Roman"/>
              </a:rPr>
              <a:t>must be able to revise the </a:t>
            </a:r>
            <a:r>
              <a:rPr sz="1167" spc="-5" dirty="0">
                <a:latin typeface="Times New Roman"/>
                <a:cs typeface="Times New Roman"/>
              </a:rPr>
              <a:t>Software </a:t>
            </a:r>
            <a:r>
              <a:rPr sz="1167" dirty="0">
                <a:latin typeface="Times New Roman"/>
                <a:cs typeface="Times New Roman"/>
              </a:rPr>
              <a:t>Requirement </a:t>
            </a:r>
            <a:r>
              <a:rPr sz="1167" spc="-5" dirty="0">
                <a:latin typeface="Times New Roman"/>
                <a:cs typeface="Times New Roman"/>
              </a:rPr>
              <a:t>Specification  when </a:t>
            </a:r>
            <a:r>
              <a:rPr sz="1167" dirty="0">
                <a:latin typeface="Times New Roman"/>
                <a:cs typeface="Times New Roman"/>
              </a:rPr>
              <a:t>necessary and maintain a history of changes made to each</a:t>
            </a:r>
            <a:r>
              <a:rPr sz="1167" spc="-117" dirty="0">
                <a:latin typeface="Times New Roman"/>
                <a:cs typeface="Times New Roman"/>
              </a:rPr>
              <a:t> </a:t>
            </a:r>
            <a:r>
              <a:rPr sz="1167" dirty="0">
                <a:latin typeface="Times New Roman"/>
                <a:cs typeface="Times New Roman"/>
              </a:rPr>
              <a:t>requirement.</a:t>
            </a:r>
            <a:endParaRPr sz="1167">
              <a:latin typeface="Times New Roman"/>
              <a:cs typeface="Times New Roman"/>
            </a:endParaRPr>
          </a:p>
          <a:p>
            <a:pPr>
              <a:spcBef>
                <a:spcPts val="10"/>
              </a:spcBef>
              <a:buFont typeface="Symbol"/>
              <a:buChar char=""/>
            </a:pPr>
            <a:endParaRPr sz="1215">
              <a:latin typeface="Times New Roman"/>
              <a:cs typeface="Times New Roman"/>
            </a:endParaRPr>
          </a:p>
          <a:p>
            <a:pPr marL="234592" marR="5556" indent="-222245" algn="just">
              <a:lnSpc>
                <a:spcPct val="95400"/>
              </a:lnSpc>
              <a:buFont typeface="Symbol"/>
              <a:buChar char=""/>
              <a:tabLst>
                <a:tab pos="234592" algn="l"/>
              </a:tabLst>
            </a:pPr>
            <a:r>
              <a:rPr sz="1167" b="1" dirty="0">
                <a:latin typeface="Times New Roman"/>
                <a:cs typeface="Times New Roman"/>
              </a:rPr>
              <a:t>Traceable - </a:t>
            </a:r>
            <a:r>
              <a:rPr sz="1167" spc="-5" dirty="0">
                <a:latin typeface="Times New Roman"/>
                <a:cs typeface="Times New Roman"/>
              </a:rPr>
              <a:t>One should </a:t>
            </a:r>
            <a:r>
              <a:rPr sz="1167" dirty="0">
                <a:latin typeface="Times New Roman"/>
                <a:cs typeface="Times New Roman"/>
              </a:rPr>
              <a:t>be able to link each requirement to its origin and to the  design elements, </a:t>
            </a:r>
            <a:r>
              <a:rPr sz="1167" spc="-5" dirty="0">
                <a:latin typeface="Times New Roman"/>
                <a:cs typeface="Times New Roman"/>
              </a:rPr>
              <a:t>source </a:t>
            </a:r>
            <a:r>
              <a:rPr sz="1167" dirty="0">
                <a:latin typeface="Times New Roman"/>
                <a:cs typeface="Times New Roman"/>
              </a:rPr>
              <a:t>code, and test cases that implement and verify the correct  implementation of the</a:t>
            </a:r>
            <a:r>
              <a:rPr sz="1167" spc="-107" dirty="0">
                <a:latin typeface="Times New Roman"/>
                <a:cs typeface="Times New Roman"/>
              </a:rPr>
              <a:t> </a:t>
            </a:r>
            <a:r>
              <a:rPr sz="1167" dirty="0">
                <a:latin typeface="Times New Roman"/>
                <a:cs typeface="Times New Roman"/>
              </a:rPr>
              <a:t>requirement.</a:t>
            </a:r>
            <a:endParaRPr sz="1167">
              <a:latin typeface="Times New Roman"/>
              <a:cs typeface="Times New Roman"/>
            </a:endParaRPr>
          </a:p>
          <a:p>
            <a:pPr>
              <a:spcBef>
                <a:spcPts val="49"/>
              </a:spcBef>
              <a:buFont typeface="Symbol"/>
              <a:buChar char=""/>
            </a:pPr>
            <a:endParaRPr sz="1167">
              <a:latin typeface="Times New Roman"/>
              <a:cs typeface="Times New Roman"/>
            </a:endParaRPr>
          </a:p>
          <a:p>
            <a:pPr marL="12347" algn="just"/>
            <a:r>
              <a:rPr sz="1361" b="1" spc="-5" dirty="0">
                <a:latin typeface="Tahoma"/>
                <a:cs typeface="Tahoma"/>
              </a:rPr>
              <a:t>Mixed </a:t>
            </a:r>
            <a:r>
              <a:rPr sz="1361" b="1" dirty="0">
                <a:latin typeface="Tahoma"/>
                <a:cs typeface="Tahoma"/>
              </a:rPr>
              <a:t>level </a:t>
            </a:r>
            <a:r>
              <a:rPr sz="1361" b="1" spc="-5" dirty="0">
                <a:latin typeface="Tahoma"/>
                <a:cs typeface="Tahoma"/>
              </a:rPr>
              <a:t>of</a:t>
            </a:r>
            <a:r>
              <a:rPr sz="1361" b="1" spc="-68" dirty="0">
                <a:latin typeface="Tahoma"/>
                <a:cs typeface="Tahoma"/>
              </a:rPr>
              <a:t> </a:t>
            </a:r>
            <a:r>
              <a:rPr sz="1361" b="1" dirty="0">
                <a:latin typeface="Tahoma"/>
                <a:cs typeface="Tahoma"/>
              </a:rPr>
              <a:t>Abstraction</a:t>
            </a:r>
            <a:endParaRPr sz="1361">
              <a:latin typeface="Tahoma"/>
              <a:cs typeface="Tahoma"/>
            </a:endParaRPr>
          </a:p>
          <a:p>
            <a:pPr>
              <a:spcBef>
                <a:spcPts val="49"/>
              </a:spcBef>
            </a:pPr>
            <a:endParaRPr sz="1118">
              <a:latin typeface="Times New Roman"/>
              <a:cs typeface="Times New Roman"/>
            </a:endParaRPr>
          </a:p>
          <a:p>
            <a:pPr marL="12347" marR="4939" algn="just">
              <a:lnSpc>
                <a:spcPts val="1342"/>
              </a:lnSpc>
            </a:pPr>
            <a:r>
              <a:rPr sz="1167" dirty="0">
                <a:latin typeface="Times New Roman"/>
                <a:cs typeface="Times New Roman"/>
              </a:rPr>
              <a:t>It is important to recognize that all requirements in a requirement document are </a:t>
            </a:r>
            <a:r>
              <a:rPr sz="1167" spc="-5" dirty="0">
                <a:latin typeface="Times New Roman"/>
                <a:cs typeface="Times New Roman"/>
              </a:rPr>
              <a:t>stated </a:t>
            </a:r>
            <a:r>
              <a:rPr sz="1167" dirty="0">
                <a:latin typeface="Times New Roman"/>
                <a:cs typeface="Times New Roman"/>
              </a:rPr>
              <a:t>at  a uniform level of abstraction. This difference in detail falsely implies the relative  importance of these requirements and hence misguides all involved in the development  process. The following </a:t>
            </a:r>
            <a:r>
              <a:rPr sz="1167" spc="-5" dirty="0">
                <a:latin typeface="Times New Roman"/>
                <a:cs typeface="Times New Roman"/>
              </a:rPr>
              <a:t>set </a:t>
            </a:r>
            <a:r>
              <a:rPr sz="1167" dirty="0">
                <a:latin typeface="Times New Roman"/>
                <a:cs typeface="Times New Roman"/>
              </a:rPr>
              <a:t>of requirements clearly demonstrates violation of this  principle:</a:t>
            </a:r>
            <a:endParaRPr sz="1167">
              <a:latin typeface="Times New Roman"/>
              <a:cs typeface="Times New Roman"/>
            </a:endParaRPr>
          </a:p>
          <a:p>
            <a:pPr>
              <a:lnSpc>
                <a:spcPct val="100000"/>
              </a:lnSpc>
            </a:pPr>
            <a:endParaRPr sz="1167">
              <a:latin typeface="Times New Roman"/>
              <a:cs typeface="Times New Roman"/>
            </a:endParaRPr>
          </a:p>
          <a:p>
            <a:pPr marL="456837" lvl="1" indent="-222245">
              <a:buFont typeface="Symbol"/>
              <a:buChar char=""/>
              <a:tabLst>
                <a:tab pos="456219" algn="l"/>
                <a:tab pos="456837" algn="l"/>
              </a:tabLst>
            </a:pPr>
            <a:r>
              <a:rPr sz="1167" i="1" spc="-5" dirty="0">
                <a:latin typeface="Times New Roman"/>
                <a:cs typeface="Times New Roman"/>
              </a:rPr>
              <a:t>The </a:t>
            </a:r>
            <a:r>
              <a:rPr sz="1167" i="1" dirty="0">
                <a:latin typeface="Times New Roman"/>
                <a:cs typeface="Times New Roman"/>
              </a:rPr>
              <a:t>purpose of the </a:t>
            </a:r>
            <a:r>
              <a:rPr sz="1167" i="1" spc="-5" dirty="0">
                <a:latin typeface="Times New Roman"/>
                <a:cs typeface="Times New Roman"/>
              </a:rPr>
              <a:t>system </a:t>
            </a:r>
            <a:r>
              <a:rPr sz="1167" i="1" dirty="0">
                <a:latin typeface="Times New Roman"/>
                <a:cs typeface="Times New Roman"/>
              </a:rPr>
              <a:t>is to track the </a:t>
            </a:r>
            <a:r>
              <a:rPr sz="1167" i="1" spc="-5" dirty="0">
                <a:latin typeface="Times New Roman"/>
                <a:cs typeface="Times New Roman"/>
              </a:rPr>
              <a:t>stock </a:t>
            </a:r>
            <a:r>
              <a:rPr sz="1167" i="1" dirty="0">
                <a:latin typeface="Times New Roman"/>
                <a:cs typeface="Times New Roman"/>
              </a:rPr>
              <a:t>in a</a:t>
            </a:r>
            <a:r>
              <a:rPr sz="1167" i="1" spc="-102" dirty="0">
                <a:latin typeface="Times New Roman"/>
                <a:cs typeface="Times New Roman"/>
              </a:rPr>
              <a:t> </a:t>
            </a:r>
            <a:r>
              <a:rPr sz="1167" i="1" dirty="0">
                <a:latin typeface="Times New Roman"/>
                <a:cs typeface="Times New Roman"/>
              </a:rPr>
              <a:t>warehouse.</a:t>
            </a:r>
            <a:endParaRPr sz="1167">
              <a:latin typeface="Times New Roman"/>
              <a:cs typeface="Times New Roman"/>
            </a:endParaRPr>
          </a:p>
          <a:p>
            <a:pPr marL="456837" marR="4939" lvl="1" indent="-222245" algn="just">
              <a:lnSpc>
                <a:spcPct val="95600"/>
              </a:lnSpc>
              <a:spcBef>
                <a:spcPts val="83"/>
              </a:spcBef>
              <a:buFont typeface="Symbol"/>
              <a:buChar char=""/>
              <a:tabLst>
                <a:tab pos="456837" algn="l"/>
              </a:tabLst>
            </a:pPr>
            <a:r>
              <a:rPr sz="1167" i="1" dirty="0">
                <a:latin typeface="Times New Roman"/>
                <a:cs typeface="Times New Roman"/>
              </a:rPr>
              <a:t>When a loading clerk types in the withdraw command he or </a:t>
            </a:r>
            <a:r>
              <a:rPr sz="1167" i="1" spc="-5" dirty="0">
                <a:latin typeface="Times New Roman"/>
                <a:cs typeface="Times New Roman"/>
              </a:rPr>
              <a:t>she </a:t>
            </a:r>
            <a:r>
              <a:rPr sz="1167" i="1" dirty="0">
                <a:latin typeface="Times New Roman"/>
                <a:cs typeface="Times New Roman"/>
              </a:rPr>
              <a:t>will communicate  the order number, the identity of the item to be </a:t>
            </a:r>
            <a:r>
              <a:rPr sz="1167" i="1" spc="-5" dirty="0">
                <a:latin typeface="Times New Roman"/>
                <a:cs typeface="Times New Roman"/>
              </a:rPr>
              <a:t>removed, </a:t>
            </a:r>
            <a:r>
              <a:rPr sz="1167" i="1" dirty="0">
                <a:latin typeface="Times New Roman"/>
                <a:cs typeface="Times New Roman"/>
              </a:rPr>
              <a:t>and the quantity  </a:t>
            </a:r>
            <a:r>
              <a:rPr sz="1167" i="1" spc="-5" dirty="0">
                <a:latin typeface="Times New Roman"/>
                <a:cs typeface="Times New Roman"/>
              </a:rPr>
              <a:t>removed. The system </a:t>
            </a:r>
            <a:r>
              <a:rPr sz="1167" i="1" dirty="0">
                <a:latin typeface="Times New Roman"/>
                <a:cs typeface="Times New Roman"/>
              </a:rPr>
              <a:t>will </a:t>
            </a:r>
            <a:r>
              <a:rPr sz="1167" i="1" spc="-5" dirty="0">
                <a:latin typeface="Times New Roman"/>
                <a:cs typeface="Times New Roman"/>
              </a:rPr>
              <a:t>respond </a:t>
            </a:r>
            <a:r>
              <a:rPr sz="1167" i="1" dirty="0">
                <a:latin typeface="Times New Roman"/>
                <a:cs typeface="Times New Roman"/>
              </a:rPr>
              <a:t>with a confirmation that the </a:t>
            </a:r>
            <a:r>
              <a:rPr sz="1167" i="1" spc="-5" dirty="0">
                <a:latin typeface="Times New Roman"/>
                <a:cs typeface="Times New Roman"/>
              </a:rPr>
              <a:t>removal </a:t>
            </a:r>
            <a:r>
              <a:rPr sz="1167" i="1" dirty="0">
                <a:latin typeface="Times New Roman"/>
                <a:cs typeface="Times New Roman"/>
              </a:rPr>
              <a:t>is  allowable.</a:t>
            </a:r>
            <a:endParaRPr sz="1167">
              <a:latin typeface="Times New Roman"/>
              <a:cs typeface="Times New Roman"/>
            </a:endParaRPr>
          </a:p>
        </p:txBody>
      </p:sp>
    </p:spTree>
    <p:extLst>
      <p:ext uri="{BB962C8B-B14F-4D97-AF65-F5344CB8AC3E}">
        <p14:creationId xmlns:p14="http://schemas.microsoft.com/office/powerpoint/2010/main" val="367678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153375" y="3566082"/>
            <a:ext cx="5305317" cy="5098476"/>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2467973" y="1441866"/>
            <a:ext cx="2469444" cy="807913"/>
          </a:xfrm>
          <a:prstGeom prst="rect">
            <a:avLst/>
          </a:prstGeom>
        </p:spPr>
        <p:txBody>
          <a:bodyPr vert="horz" wrap="square" lIns="0" tIns="0" rIns="0" bIns="0" rtlCol="0">
            <a:spAutoFit/>
          </a:bodyPr>
          <a:lstStyle/>
          <a:p>
            <a:pPr marL="742668"/>
            <a:r>
              <a:rPr sz="1847" b="1" spc="-5" dirty="0">
                <a:latin typeface="Times New Roman"/>
                <a:cs typeface="Times New Roman"/>
              </a:rPr>
              <a:t>Lecture </a:t>
            </a:r>
            <a:r>
              <a:rPr sz="1847" b="1" spc="-10" dirty="0">
                <a:latin typeface="Times New Roman"/>
                <a:cs typeface="Times New Roman"/>
              </a:rPr>
              <a:t>No.</a:t>
            </a:r>
            <a:r>
              <a:rPr sz="1847" b="1" spc="-63" dirty="0">
                <a:latin typeface="Times New Roman"/>
                <a:cs typeface="Times New Roman"/>
              </a:rPr>
              <a:t> </a:t>
            </a:r>
            <a:r>
              <a:rPr sz="1847" b="1" spc="-5" dirty="0">
                <a:latin typeface="Times New Roman"/>
                <a:cs typeface="Times New Roman"/>
              </a:rPr>
              <a:t>5</a:t>
            </a:r>
            <a:endParaRPr sz="1847">
              <a:latin typeface="Times New Roman"/>
              <a:cs typeface="Times New Roman"/>
            </a:endParaRPr>
          </a:p>
          <a:p>
            <a:pPr>
              <a:spcBef>
                <a:spcPts val="15"/>
              </a:spcBef>
            </a:pPr>
            <a:endParaRPr sz="2042">
              <a:latin typeface="Times New Roman"/>
              <a:cs typeface="Times New Roman"/>
            </a:endParaRPr>
          </a:p>
          <a:p>
            <a:pPr marL="12347">
              <a:tabLst>
                <a:tab pos="465480" algn="l"/>
                <a:tab pos="1391500" algn="l"/>
              </a:tabLst>
            </a:pPr>
            <a:r>
              <a:rPr sz="1361" b="1" spc="-5" dirty="0">
                <a:latin typeface="Tahoma"/>
                <a:cs typeface="Tahoma"/>
              </a:rPr>
              <a:t>of	Several	components</a:t>
            </a:r>
            <a:endParaRPr sz="1361">
              <a:latin typeface="Tahoma"/>
              <a:cs typeface="Tahoma"/>
            </a:endParaRPr>
          </a:p>
        </p:txBody>
      </p:sp>
      <p:sp>
        <p:nvSpPr>
          <p:cNvPr id="10" name="object 10"/>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28</a:t>
            </a:r>
          </a:p>
          <a:p>
            <a:pPr marL="1456939">
              <a:lnSpc>
                <a:spcPts val="1371"/>
              </a:lnSpc>
            </a:pPr>
            <a:r>
              <a:rPr dirty="0"/>
              <a:t>© Copyright </a:t>
            </a:r>
            <a:r>
              <a:rPr spc="-5" dirty="0"/>
              <a:t>Virtual University </a:t>
            </a:r>
            <a:r>
              <a:rPr dirty="0"/>
              <a:t>of</a:t>
            </a:r>
            <a:r>
              <a:rPr spc="-78" dirty="0"/>
              <a:t> </a:t>
            </a:r>
            <a:r>
              <a:rPr spc="-5" dirty="0"/>
              <a:t>Pakistan</a:t>
            </a:r>
          </a:p>
        </p:txBody>
      </p:sp>
      <p:sp>
        <p:nvSpPr>
          <p:cNvPr id="7" name="object 7"/>
          <p:cNvSpPr txBox="1"/>
          <p:nvPr/>
        </p:nvSpPr>
        <p:spPr>
          <a:xfrm>
            <a:off x="5192766" y="2023827"/>
            <a:ext cx="1267442" cy="209416"/>
          </a:xfrm>
          <a:prstGeom prst="rect">
            <a:avLst/>
          </a:prstGeom>
        </p:spPr>
        <p:txBody>
          <a:bodyPr vert="horz" wrap="square" lIns="0" tIns="0" rIns="0" bIns="0" rtlCol="0">
            <a:spAutoFit/>
          </a:bodyPr>
          <a:lstStyle/>
          <a:p>
            <a:pPr marL="12347">
              <a:tabLst>
                <a:tab pos="463627" algn="l"/>
              </a:tabLst>
            </a:pPr>
            <a:r>
              <a:rPr sz="1361" b="1" spc="-5" dirty="0">
                <a:latin typeface="Tahoma"/>
                <a:cs typeface="Tahoma"/>
              </a:rPr>
              <a:t>of	Software</a:t>
            </a:r>
            <a:endParaRPr sz="1361">
              <a:latin typeface="Tahoma"/>
              <a:cs typeface="Tahoma"/>
            </a:endParaRPr>
          </a:p>
        </p:txBody>
      </p:sp>
      <p:sp>
        <p:nvSpPr>
          <p:cNvPr id="8" name="object 8"/>
          <p:cNvSpPr txBox="1"/>
          <p:nvPr/>
        </p:nvSpPr>
        <p:spPr>
          <a:xfrm>
            <a:off x="1098903" y="2022375"/>
            <a:ext cx="1244600" cy="425362"/>
          </a:xfrm>
          <a:prstGeom prst="rect">
            <a:avLst/>
          </a:prstGeom>
        </p:spPr>
        <p:txBody>
          <a:bodyPr vert="horz" wrap="square" lIns="0" tIns="0" rIns="0" bIns="0" rtlCol="0">
            <a:spAutoFit/>
          </a:bodyPr>
          <a:lstStyle/>
          <a:p>
            <a:pPr marL="12347" marR="4939">
              <a:lnSpc>
                <a:spcPct val="100699"/>
              </a:lnSpc>
            </a:pPr>
            <a:r>
              <a:rPr sz="1361" b="1" spc="-5" dirty="0">
                <a:latin typeface="Tahoma"/>
                <a:cs typeface="Tahoma"/>
              </a:rPr>
              <a:t>Relationship  Requirements</a:t>
            </a:r>
            <a:endParaRPr sz="1361">
              <a:latin typeface="Tahoma"/>
              <a:cs typeface="Tahoma"/>
            </a:endParaRPr>
          </a:p>
        </p:txBody>
      </p:sp>
      <p:sp>
        <p:nvSpPr>
          <p:cNvPr id="9" name="object 9"/>
          <p:cNvSpPr txBox="1"/>
          <p:nvPr/>
        </p:nvSpPr>
        <p:spPr>
          <a:xfrm>
            <a:off x="1098903" y="2610062"/>
            <a:ext cx="5358694"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The following figure depicts the relationship between different documents produced  during the requirement engineering</a:t>
            </a:r>
            <a:r>
              <a:rPr sz="1167" spc="-107" dirty="0">
                <a:latin typeface="Times New Roman"/>
                <a:cs typeface="Times New Roman"/>
              </a:rPr>
              <a:t> </a:t>
            </a:r>
            <a:r>
              <a:rPr sz="1167" dirty="0">
                <a:latin typeface="Times New Roman"/>
                <a:cs typeface="Times New Roman"/>
              </a:rPr>
              <a:t>phase.</a:t>
            </a:r>
            <a:endParaRPr sz="1167">
              <a:latin typeface="Times New Roman"/>
              <a:cs typeface="Times New Roman"/>
            </a:endParaRPr>
          </a:p>
        </p:txBody>
      </p:sp>
    </p:spTree>
    <p:extLst>
      <p:ext uri="{BB962C8B-B14F-4D97-AF65-F5344CB8AC3E}">
        <p14:creationId xmlns:p14="http://schemas.microsoft.com/office/powerpoint/2010/main" val="27158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58201"/>
            <a:ext cx="5360547" cy="6344814"/>
          </a:xfrm>
          <a:prstGeom prst="rect">
            <a:avLst/>
          </a:prstGeom>
        </p:spPr>
        <p:txBody>
          <a:bodyPr vert="horz" wrap="square" lIns="0" tIns="0" rIns="0" bIns="0" rtlCol="0">
            <a:spAutoFit/>
          </a:bodyPr>
          <a:lstStyle/>
          <a:p>
            <a:pPr marL="12347" algn="just"/>
            <a:r>
              <a:rPr sz="1167" b="1" dirty="0">
                <a:latin typeface="Times New Roman"/>
                <a:cs typeface="Times New Roman"/>
              </a:rPr>
              <a:t>Business</a:t>
            </a:r>
            <a:r>
              <a:rPr sz="1167" b="1" spc="-102" dirty="0">
                <a:latin typeface="Times New Roman"/>
                <a:cs typeface="Times New Roman"/>
              </a:rPr>
              <a:t> </a:t>
            </a:r>
            <a:r>
              <a:rPr sz="1167" b="1" spc="-5" dirty="0">
                <a:latin typeface="Times New Roman"/>
                <a:cs typeface="Times New Roman"/>
              </a:rPr>
              <a:t>Requirements</a:t>
            </a:r>
            <a:endParaRPr sz="1167">
              <a:latin typeface="Times New Roman"/>
              <a:cs typeface="Times New Roman"/>
            </a:endParaRPr>
          </a:p>
          <a:p>
            <a:pPr>
              <a:spcBef>
                <a:spcPts val="10"/>
              </a:spcBef>
            </a:pPr>
            <a:endParaRPr sz="1167">
              <a:latin typeface="Times New Roman"/>
              <a:cs typeface="Times New Roman"/>
            </a:endParaRPr>
          </a:p>
          <a:p>
            <a:pPr marL="12347" marR="5556" algn="just">
              <a:lnSpc>
                <a:spcPts val="1342"/>
              </a:lnSpc>
            </a:pPr>
            <a:r>
              <a:rPr sz="1167" dirty="0">
                <a:latin typeface="Times New Roman"/>
                <a:cs typeface="Times New Roman"/>
              </a:rPr>
              <a:t>Business requirements collected from multiple </a:t>
            </a:r>
            <a:r>
              <a:rPr sz="1167" spc="-5" dirty="0">
                <a:latin typeface="Times New Roman"/>
                <a:cs typeface="Times New Roman"/>
              </a:rPr>
              <a:t>sources </a:t>
            </a:r>
            <a:r>
              <a:rPr sz="1167" dirty="0">
                <a:latin typeface="Times New Roman"/>
                <a:cs typeface="Times New Roman"/>
              </a:rPr>
              <a:t>might conflict. </a:t>
            </a:r>
            <a:r>
              <a:rPr sz="1167" spc="-5" dirty="0">
                <a:latin typeface="Times New Roman"/>
                <a:cs typeface="Times New Roman"/>
              </a:rPr>
              <a:t>For </a:t>
            </a:r>
            <a:r>
              <a:rPr sz="1167" dirty="0">
                <a:latin typeface="Times New Roman"/>
                <a:cs typeface="Times New Roman"/>
              </a:rPr>
              <a:t>example,  consider a kiosk product </a:t>
            </a:r>
            <a:r>
              <a:rPr sz="1167" spc="-5" dirty="0">
                <a:latin typeface="Times New Roman"/>
                <a:cs typeface="Times New Roman"/>
              </a:rPr>
              <a:t>with </a:t>
            </a:r>
            <a:r>
              <a:rPr sz="1167" dirty="0">
                <a:latin typeface="Times New Roman"/>
                <a:cs typeface="Times New Roman"/>
              </a:rPr>
              <a:t>embedded </a:t>
            </a:r>
            <a:r>
              <a:rPr sz="1167" spc="-5" dirty="0">
                <a:latin typeface="Times New Roman"/>
                <a:cs typeface="Times New Roman"/>
              </a:rPr>
              <a:t>software </a:t>
            </a:r>
            <a:r>
              <a:rPr sz="1167" dirty="0">
                <a:latin typeface="Times New Roman"/>
                <a:cs typeface="Times New Roman"/>
              </a:rPr>
              <a:t>that </a:t>
            </a:r>
            <a:r>
              <a:rPr sz="1167" spc="-5" dirty="0">
                <a:latin typeface="Times New Roman"/>
                <a:cs typeface="Times New Roman"/>
              </a:rPr>
              <a:t>will </a:t>
            </a:r>
            <a:r>
              <a:rPr sz="1167" dirty="0">
                <a:latin typeface="Times New Roman"/>
                <a:cs typeface="Times New Roman"/>
              </a:rPr>
              <a:t>be </a:t>
            </a:r>
            <a:r>
              <a:rPr sz="1167" spc="-5" dirty="0">
                <a:latin typeface="Times New Roman"/>
                <a:cs typeface="Times New Roman"/>
              </a:rPr>
              <a:t>sold </a:t>
            </a:r>
            <a:r>
              <a:rPr sz="1167" dirty="0">
                <a:latin typeface="Times New Roman"/>
                <a:cs typeface="Times New Roman"/>
              </a:rPr>
              <a:t>to retail </a:t>
            </a:r>
            <a:r>
              <a:rPr sz="1167" spc="-5" dirty="0">
                <a:latin typeface="Times New Roman"/>
                <a:cs typeface="Times New Roman"/>
              </a:rPr>
              <a:t>stores </a:t>
            </a:r>
            <a:r>
              <a:rPr sz="1167" dirty="0">
                <a:latin typeface="Times New Roman"/>
                <a:cs typeface="Times New Roman"/>
              </a:rPr>
              <a:t>and  used by the </a:t>
            </a:r>
            <a:r>
              <a:rPr sz="1167" spc="-5" dirty="0">
                <a:latin typeface="Times New Roman"/>
                <a:cs typeface="Times New Roman"/>
              </a:rPr>
              <a:t>store’s </a:t>
            </a:r>
            <a:r>
              <a:rPr sz="1167" dirty="0">
                <a:latin typeface="Times New Roman"/>
                <a:cs typeface="Times New Roman"/>
              </a:rPr>
              <a:t>customers. The kiosk developer’s business objectives include the  following:</a:t>
            </a:r>
            <a:endParaRPr sz="1167">
              <a:latin typeface="Times New Roman"/>
              <a:cs typeface="Times New Roman"/>
            </a:endParaRPr>
          </a:p>
          <a:p>
            <a:pPr>
              <a:lnSpc>
                <a:spcPct val="100000"/>
              </a:lnSpc>
            </a:pPr>
            <a:endParaRPr sz="1167">
              <a:latin typeface="Times New Roman"/>
              <a:cs typeface="Times New Roman"/>
            </a:endParaRPr>
          </a:p>
          <a:p>
            <a:pPr marL="456837" indent="-222245">
              <a:buFont typeface="Symbol"/>
              <a:buChar char=""/>
              <a:tabLst>
                <a:tab pos="456219" algn="l"/>
                <a:tab pos="456837" algn="l"/>
              </a:tabLst>
            </a:pPr>
            <a:r>
              <a:rPr sz="1167" dirty="0">
                <a:latin typeface="Times New Roman"/>
                <a:cs typeface="Times New Roman"/>
              </a:rPr>
              <a:t>leasing or </a:t>
            </a:r>
            <a:r>
              <a:rPr sz="1167" spc="-5" dirty="0">
                <a:latin typeface="Times New Roman"/>
                <a:cs typeface="Times New Roman"/>
              </a:rPr>
              <a:t>selling </a:t>
            </a:r>
            <a:r>
              <a:rPr sz="1167" dirty="0">
                <a:latin typeface="Times New Roman"/>
                <a:cs typeface="Times New Roman"/>
              </a:rPr>
              <a:t>the kiosk to the</a:t>
            </a:r>
            <a:r>
              <a:rPr sz="1167" spc="-107" dirty="0">
                <a:latin typeface="Times New Roman"/>
                <a:cs typeface="Times New Roman"/>
              </a:rPr>
              <a:t> </a:t>
            </a:r>
            <a:r>
              <a:rPr sz="1167" dirty="0">
                <a:latin typeface="Times New Roman"/>
                <a:cs typeface="Times New Roman"/>
              </a:rPr>
              <a:t>retailers</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selling </a:t>
            </a:r>
            <a:r>
              <a:rPr sz="1167" dirty="0">
                <a:latin typeface="Times New Roman"/>
                <a:cs typeface="Times New Roman"/>
              </a:rPr>
              <a:t>consumables through the kiosk to the</a:t>
            </a:r>
            <a:r>
              <a:rPr sz="1167" spc="-111" dirty="0">
                <a:latin typeface="Times New Roman"/>
                <a:cs typeface="Times New Roman"/>
              </a:rPr>
              <a:t> </a:t>
            </a:r>
            <a:r>
              <a:rPr sz="1167" dirty="0">
                <a:latin typeface="Times New Roman"/>
                <a:cs typeface="Times New Roman"/>
              </a:rPr>
              <a:t>customer</a:t>
            </a:r>
            <a:endParaRPr sz="1167">
              <a:latin typeface="Times New Roman"/>
              <a:cs typeface="Times New Roman"/>
            </a:endParaRPr>
          </a:p>
          <a:p>
            <a:pPr marL="456837" indent="-222245">
              <a:spcBef>
                <a:spcPts val="34"/>
              </a:spcBef>
              <a:buFont typeface="Symbol"/>
              <a:buChar char=""/>
              <a:tabLst>
                <a:tab pos="456219" algn="l"/>
                <a:tab pos="456837" algn="l"/>
              </a:tabLst>
            </a:pPr>
            <a:r>
              <a:rPr sz="1167" dirty="0">
                <a:latin typeface="Times New Roman"/>
                <a:cs typeface="Times New Roman"/>
              </a:rPr>
              <a:t>attracting customer to the</a:t>
            </a:r>
            <a:r>
              <a:rPr sz="1167" spc="-117" dirty="0">
                <a:latin typeface="Times New Roman"/>
                <a:cs typeface="Times New Roman"/>
              </a:rPr>
              <a:t> </a:t>
            </a:r>
            <a:r>
              <a:rPr sz="1167" dirty="0">
                <a:latin typeface="Times New Roman"/>
                <a:cs typeface="Times New Roman"/>
              </a:rPr>
              <a:t>brand</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modifying the nature of the historical developer-customer</a:t>
            </a:r>
            <a:r>
              <a:rPr sz="1167" spc="-111" dirty="0">
                <a:latin typeface="Times New Roman"/>
                <a:cs typeface="Times New Roman"/>
              </a:rPr>
              <a:t> </a:t>
            </a:r>
            <a:r>
              <a:rPr sz="1167" dirty="0">
                <a:latin typeface="Times New Roman"/>
                <a:cs typeface="Times New Roman"/>
              </a:rPr>
              <a:t>relationship</a:t>
            </a:r>
            <a:endParaRPr sz="1167">
              <a:latin typeface="Times New Roman"/>
              <a:cs typeface="Times New Roman"/>
            </a:endParaRPr>
          </a:p>
          <a:p>
            <a:pPr>
              <a:spcBef>
                <a:spcPts val="39"/>
              </a:spcBef>
              <a:buFont typeface="Symbol"/>
              <a:buChar char=""/>
            </a:pPr>
            <a:endParaRPr sz="1069">
              <a:latin typeface="Times New Roman"/>
              <a:cs typeface="Times New Roman"/>
            </a:endParaRPr>
          </a:p>
          <a:p>
            <a:pPr marL="12347" algn="just"/>
            <a:r>
              <a:rPr sz="1167" dirty="0">
                <a:latin typeface="Times New Roman"/>
                <a:cs typeface="Times New Roman"/>
              </a:rPr>
              <a:t>The retailer’s business interest could</a:t>
            </a:r>
            <a:r>
              <a:rPr sz="1167" spc="-117" dirty="0">
                <a:latin typeface="Times New Roman"/>
                <a:cs typeface="Times New Roman"/>
              </a:rPr>
              <a:t> </a:t>
            </a:r>
            <a:r>
              <a:rPr sz="1167" dirty="0">
                <a:latin typeface="Times New Roman"/>
                <a:cs typeface="Times New Roman"/>
              </a:rPr>
              <a:t>include:</a:t>
            </a:r>
            <a:endParaRPr sz="1167">
              <a:latin typeface="Times New Roman"/>
              <a:cs typeface="Times New Roman"/>
            </a:endParaRPr>
          </a:p>
          <a:p>
            <a:pPr>
              <a:spcBef>
                <a:spcPts val="34"/>
              </a:spcBef>
            </a:pPr>
            <a:endParaRPr sz="1167">
              <a:latin typeface="Times New Roman"/>
              <a:cs typeface="Times New Roman"/>
            </a:endParaRPr>
          </a:p>
          <a:p>
            <a:pPr marL="456837" indent="-222245">
              <a:buFont typeface="Symbol"/>
              <a:buChar char=""/>
              <a:tabLst>
                <a:tab pos="456219" algn="l"/>
                <a:tab pos="456837" algn="l"/>
              </a:tabLst>
            </a:pPr>
            <a:r>
              <a:rPr sz="1167" dirty="0">
                <a:latin typeface="Times New Roman"/>
                <a:cs typeface="Times New Roman"/>
              </a:rPr>
              <a:t>making money from customer use of</a:t>
            </a:r>
            <a:r>
              <a:rPr sz="1167" spc="-111" dirty="0">
                <a:latin typeface="Times New Roman"/>
                <a:cs typeface="Times New Roman"/>
              </a:rPr>
              <a:t> </a:t>
            </a:r>
            <a:r>
              <a:rPr sz="1167" dirty="0">
                <a:latin typeface="Times New Roman"/>
                <a:cs typeface="Times New Roman"/>
              </a:rPr>
              <a:t>kiosk</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attracting more customers to the</a:t>
            </a:r>
            <a:r>
              <a:rPr sz="1167" spc="-122" dirty="0">
                <a:latin typeface="Times New Roman"/>
                <a:cs typeface="Times New Roman"/>
              </a:rPr>
              <a:t> </a:t>
            </a:r>
            <a:r>
              <a:rPr sz="1167" spc="-5" dirty="0">
                <a:latin typeface="Times New Roman"/>
                <a:cs typeface="Times New Roman"/>
              </a:rPr>
              <a:t>store</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saving </a:t>
            </a:r>
            <a:r>
              <a:rPr sz="1167" dirty="0">
                <a:latin typeface="Times New Roman"/>
                <a:cs typeface="Times New Roman"/>
              </a:rPr>
              <a:t>money if the kiosk replaces manual</a:t>
            </a:r>
            <a:r>
              <a:rPr sz="1167" spc="-107" dirty="0">
                <a:latin typeface="Times New Roman"/>
                <a:cs typeface="Times New Roman"/>
              </a:rPr>
              <a:t> </a:t>
            </a:r>
            <a:r>
              <a:rPr sz="1167" dirty="0">
                <a:latin typeface="Times New Roman"/>
                <a:cs typeface="Times New Roman"/>
              </a:rPr>
              <a:t>operations</a:t>
            </a:r>
            <a:endParaRPr sz="1167">
              <a:latin typeface="Times New Roman"/>
              <a:cs typeface="Times New Roman"/>
            </a:endParaRPr>
          </a:p>
          <a:p>
            <a:pPr>
              <a:spcBef>
                <a:spcPts val="34"/>
              </a:spcBef>
            </a:pPr>
            <a:endParaRPr sz="1069">
              <a:latin typeface="Times New Roman"/>
              <a:cs typeface="Times New Roman"/>
            </a:endParaRPr>
          </a:p>
          <a:p>
            <a:pPr marL="12347" marR="4939" algn="just">
              <a:lnSpc>
                <a:spcPct val="100299"/>
              </a:lnSpc>
            </a:pPr>
            <a:r>
              <a:rPr sz="1167" dirty="0">
                <a:latin typeface="Times New Roman"/>
                <a:cs typeface="Times New Roman"/>
              </a:rPr>
              <a:t>The developer might </a:t>
            </a:r>
            <a:r>
              <a:rPr sz="1167" spc="-5" dirty="0">
                <a:latin typeface="Times New Roman"/>
                <a:cs typeface="Times New Roman"/>
              </a:rPr>
              <a:t>want </a:t>
            </a:r>
            <a:r>
              <a:rPr sz="1167" dirty="0">
                <a:latin typeface="Times New Roman"/>
                <a:cs typeface="Times New Roman"/>
              </a:rPr>
              <a:t>to establish a high-tech and exciting new direction for  customers, </a:t>
            </a:r>
            <a:r>
              <a:rPr sz="1167" spc="-5" dirty="0">
                <a:latin typeface="Times New Roman"/>
                <a:cs typeface="Times New Roman"/>
              </a:rPr>
              <a:t>while </a:t>
            </a:r>
            <a:r>
              <a:rPr sz="1167" dirty="0">
                <a:latin typeface="Times New Roman"/>
                <a:cs typeface="Times New Roman"/>
              </a:rPr>
              <a:t>the retailer </a:t>
            </a:r>
            <a:r>
              <a:rPr sz="1167" spc="-5" dirty="0">
                <a:latin typeface="Times New Roman"/>
                <a:cs typeface="Times New Roman"/>
              </a:rPr>
              <a:t>wants </a:t>
            </a:r>
            <a:r>
              <a:rPr sz="1167" dirty="0">
                <a:latin typeface="Times New Roman"/>
                <a:cs typeface="Times New Roman"/>
              </a:rPr>
              <a:t>a simple </a:t>
            </a:r>
            <a:r>
              <a:rPr sz="1167" spc="-5" dirty="0">
                <a:latin typeface="Times New Roman"/>
                <a:cs typeface="Times New Roman"/>
              </a:rPr>
              <a:t>solution </a:t>
            </a:r>
            <a:r>
              <a:rPr sz="1167" dirty="0">
                <a:latin typeface="Times New Roman"/>
                <a:cs typeface="Times New Roman"/>
              </a:rPr>
              <a:t>and the customer </a:t>
            </a:r>
            <a:r>
              <a:rPr sz="1167" spc="-5" dirty="0">
                <a:latin typeface="Times New Roman"/>
                <a:cs typeface="Times New Roman"/>
              </a:rPr>
              <a:t>wants </a:t>
            </a:r>
            <a:r>
              <a:rPr sz="1167" dirty="0">
                <a:latin typeface="Times New Roman"/>
                <a:cs typeface="Times New Roman"/>
              </a:rPr>
              <a:t>convenience  and features. The tension among these three parties </a:t>
            </a:r>
            <a:r>
              <a:rPr sz="1167" spc="-5" dirty="0">
                <a:latin typeface="Times New Roman"/>
                <a:cs typeface="Times New Roman"/>
              </a:rPr>
              <a:t>with </a:t>
            </a:r>
            <a:r>
              <a:rPr sz="1167" dirty="0">
                <a:latin typeface="Times New Roman"/>
                <a:cs typeface="Times New Roman"/>
              </a:rPr>
              <a:t>their different goals, constraints,  and</a:t>
            </a:r>
            <a:r>
              <a:rPr sz="1167" spc="122" dirty="0">
                <a:latin typeface="Times New Roman"/>
                <a:cs typeface="Times New Roman"/>
              </a:rPr>
              <a:t> </a:t>
            </a:r>
            <a:r>
              <a:rPr sz="1167" dirty="0">
                <a:latin typeface="Times New Roman"/>
                <a:cs typeface="Times New Roman"/>
              </a:rPr>
              <a:t>cost</a:t>
            </a:r>
            <a:r>
              <a:rPr sz="1167" spc="136" dirty="0">
                <a:latin typeface="Times New Roman"/>
                <a:cs typeface="Times New Roman"/>
              </a:rPr>
              <a:t> </a:t>
            </a:r>
            <a:r>
              <a:rPr sz="1167" dirty="0">
                <a:latin typeface="Times New Roman"/>
                <a:cs typeface="Times New Roman"/>
              </a:rPr>
              <a:t>factors</a:t>
            </a:r>
            <a:r>
              <a:rPr sz="1167" spc="126" dirty="0">
                <a:latin typeface="Times New Roman"/>
                <a:cs typeface="Times New Roman"/>
              </a:rPr>
              <a:t> </a:t>
            </a:r>
            <a:r>
              <a:rPr sz="1167" dirty="0">
                <a:latin typeface="Times New Roman"/>
                <a:cs typeface="Times New Roman"/>
              </a:rPr>
              <a:t>can</a:t>
            </a:r>
            <a:r>
              <a:rPr sz="1167" spc="131" dirty="0">
                <a:latin typeface="Times New Roman"/>
                <a:cs typeface="Times New Roman"/>
              </a:rPr>
              <a:t> </a:t>
            </a:r>
            <a:r>
              <a:rPr sz="1167" dirty="0">
                <a:latin typeface="Times New Roman"/>
                <a:cs typeface="Times New Roman"/>
              </a:rPr>
              <a:t>lead</a:t>
            </a:r>
            <a:r>
              <a:rPr sz="1167" spc="131" dirty="0">
                <a:latin typeface="Times New Roman"/>
                <a:cs typeface="Times New Roman"/>
              </a:rPr>
              <a:t> </a:t>
            </a:r>
            <a:r>
              <a:rPr sz="1167" dirty="0">
                <a:latin typeface="Times New Roman"/>
                <a:cs typeface="Times New Roman"/>
              </a:rPr>
              <a:t>to</a:t>
            </a:r>
            <a:r>
              <a:rPr sz="1167" spc="131" dirty="0">
                <a:latin typeface="Times New Roman"/>
                <a:cs typeface="Times New Roman"/>
              </a:rPr>
              <a:t> </a:t>
            </a:r>
            <a:r>
              <a:rPr sz="1167" dirty="0">
                <a:latin typeface="Times New Roman"/>
                <a:cs typeface="Times New Roman"/>
              </a:rPr>
              <a:t>conflicting</a:t>
            </a:r>
            <a:r>
              <a:rPr sz="1167" spc="122" dirty="0">
                <a:latin typeface="Times New Roman"/>
                <a:cs typeface="Times New Roman"/>
              </a:rPr>
              <a:t> </a:t>
            </a:r>
            <a:r>
              <a:rPr sz="1167" dirty="0">
                <a:latin typeface="Times New Roman"/>
                <a:cs typeface="Times New Roman"/>
              </a:rPr>
              <a:t>business</a:t>
            </a:r>
            <a:r>
              <a:rPr sz="1167" spc="141" dirty="0">
                <a:latin typeface="Times New Roman"/>
                <a:cs typeface="Times New Roman"/>
              </a:rPr>
              <a:t> </a:t>
            </a:r>
            <a:r>
              <a:rPr sz="1167" dirty="0">
                <a:latin typeface="Times New Roman"/>
                <a:cs typeface="Times New Roman"/>
              </a:rPr>
              <a:t>requirements,</a:t>
            </a:r>
            <a:r>
              <a:rPr sz="1167" spc="126" dirty="0">
                <a:latin typeface="Times New Roman"/>
                <a:cs typeface="Times New Roman"/>
              </a:rPr>
              <a:t> </a:t>
            </a:r>
            <a:r>
              <a:rPr sz="1167" spc="-5" dirty="0">
                <a:latin typeface="Times New Roman"/>
                <a:cs typeface="Times New Roman"/>
              </a:rPr>
              <a:t>which</a:t>
            </a:r>
            <a:r>
              <a:rPr sz="1167" spc="136" dirty="0">
                <a:latin typeface="Times New Roman"/>
                <a:cs typeface="Times New Roman"/>
              </a:rPr>
              <a:t> </a:t>
            </a:r>
            <a:r>
              <a:rPr sz="1167" dirty="0">
                <a:latin typeface="Times New Roman"/>
                <a:cs typeface="Times New Roman"/>
              </a:rPr>
              <a:t>must</a:t>
            </a:r>
            <a:r>
              <a:rPr sz="1167" spc="131" dirty="0">
                <a:latin typeface="Times New Roman"/>
                <a:cs typeface="Times New Roman"/>
              </a:rPr>
              <a:t> </a:t>
            </a:r>
            <a:r>
              <a:rPr sz="1167" dirty="0">
                <a:latin typeface="Times New Roman"/>
                <a:cs typeface="Times New Roman"/>
              </a:rPr>
              <a:t>be</a:t>
            </a:r>
            <a:r>
              <a:rPr sz="1167" spc="122" dirty="0">
                <a:latin typeface="Times New Roman"/>
                <a:cs typeface="Times New Roman"/>
              </a:rPr>
              <a:t> </a:t>
            </a:r>
            <a:r>
              <a:rPr sz="1167" dirty="0">
                <a:latin typeface="Times New Roman"/>
                <a:cs typeface="Times New Roman"/>
              </a:rPr>
              <a:t>resolved</a:t>
            </a:r>
            <a:endParaRPr sz="1167">
              <a:latin typeface="Times New Roman"/>
              <a:cs typeface="Times New Roman"/>
            </a:endParaRPr>
          </a:p>
          <a:p>
            <a:pPr marL="12347" algn="just">
              <a:lnSpc>
                <a:spcPts val="1342"/>
              </a:lnSpc>
            </a:pPr>
            <a:r>
              <a:rPr sz="1167" dirty="0">
                <a:latin typeface="Times New Roman"/>
                <a:cs typeface="Times New Roman"/>
              </a:rPr>
              <a:t>before the kiosk’s </a:t>
            </a:r>
            <a:r>
              <a:rPr sz="1167" spc="-5" dirty="0">
                <a:latin typeface="Times New Roman"/>
                <a:cs typeface="Times New Roman"/>
              </a:rPr>
              <a:t>software </a:t>
            </a:r>
            <a:r>
              <a:rPr sz="1167" dirty="0">
                <a:latin typeface="Times New Roman"/>
                <a:cs typeface="Times New Roman"/>
              </a:rPr>
              <a:t>requirements are</a:t>
            </a:r>
            <a:r>
              <a:rPr sz="1167" spc="-102" dirty="0">
                <a:latin typeface="Times New Roman"/>
                <a:cs typeface="Times New Roman"/>
              </a:rPr>
              <a:t> </a:t>
            </a:r>
            <a:r>
              <a:rPr sz="1167" dirty="0">
                <a:latin typeface="Times New Roman"/>
                <a:cs typeface="Times New Roman"/>
              </a:rPr>
              <a:t>detailed.</a:t>
            </a:r>
            <a:endParaRPr sz="1167">
              <a:latin typeface="Times New Roman"/>
              <a:cs typeface="Times New Roman"/>
            </a:endParaRPr>
          </a:p>
          <a:p>
            <a:pPr>
              <a:spcBef>
                <a:spcPts val="34"/>
              </a:spcBef>
            </a:pPr>
            <a:endParaRPr sz="1167">
              <a:latin typeface="Times New Roman"/>
              <a:cs typeface="Times New Roman"/>
            </a:endParaRPr>
          </a:p>
          <a:p>
            <a:pPr marL="12347" marR="5556" algn="just">
              <a:lnSpc>
                <a:spcPts val="1342"/>
              </a:lnSpc>
            </a:pPr>
            <a:r>
              <a:rPr sz="1167" spc="-5" dirty="0">
                <a:latin typeface="Times New Roman"/>
                <a:cs typeface="Times New Roman"/>
              </a:rPr>
              <a:t>You </a:t>
            </a:r>
            <a:r>
              <a:rPr sz="1167" dirty="0">
                <a:latin typeface="Times New Roman"/>
                <a:cs typeface="Times New Roman"/>
              </a:rPr>
              <a:t>can also use the business requirements to </a:t>
            </a:r>
            <a:r>
              <a:rPr sz="1167" spc="-5" dirty="0">
                <a:latin typeface="Times New Roman"/>
                <a:cs typeface="Times New Roman"/>
              </a:rPr>
              <a:t>set </a:t>
            </a:r>
            <a:r>
              <a:rPr sz="1167" dirty="0">
                <a:latin typeface="Times New Roman"/>
                <a:cs typeface="Times New Roman"/>
              </a:rPr>
              <a:t>implementation priorities for use cases  and their associated functional requirements. </a:t>
            </a:r>
            <a:r>
              <a:rPr sz="1167" spc="-5" dirty="0">
                <a:latin typeface="Times New Roman"/>
                <a:cs typeface="Times New Roman"/>
              </a:rPr>
              <a:t>For </a:t>
            </a:r>
            <a:r>
              <a:rPr sz="1167" dirty="0">
                <a:latin typeface="Times New Roman"/>
                <a:cs typeface="Times New Roman"/>
              </a:rPr>
              <a:t>example, a business requirement to  generate maximum revenue from the kiosk </a:t>
            </a:r>
            <a:r>
              <a:rPr sz="1167" spc="-5" dirty="0">
                <a:latin typeface="Times New Roman"/>
                <a:cs typeface="Times New Roman"/>
              </a:rPr>
              <a:t>would </a:t>
            </a:r>
            <a:r>
              <a:rPr sz="1167" dirty="0">
                <a:latin typeface="Times New Roman"/>
                <a:cs typeface="Times New Roman"/>
              </a:rPr>
              <a:t>imply the early implementation of  features directly associated </a:t>
            </a:r>
            <a:r>
              <a:rPr sz="1167" spc="-5" dirty="0">
                <a:latin typeface="Times New Roman"/>
                <a:cs typeface="Times New Roman"/>
              </a:rPr>
              <a:t>with selling </a:t>
            </a:r>
            <a:r>
              <a:rPr sz="1167" dirty="0">
                <a:latin typeface="Times New Roman"/>
                <a:cs typeface="Times New Roman"/>
              </a:rPr>
              <a:t>more products or </a:t>
            </a:r>
            <a:r>
              <a:rPr sz="1167" spc="-5" dirty="0">
                <a:latin typeface="Times New Roman"/>
                <a:cs typeface="Times New Roman"/>
              </a:rPr>
              <a:t>services </a:t>
            </a:r>
            <a:r>
              <a:rPr sz="1167" dirty="0">
                <a:latin typeface="Times New Roman"/>
                <a:cs typeface="Times New Roman"/>
              </a:rPr>
              <a:t>to the customer, rather  than glitzy features that appeal to only a </a:t>
            </a:r>
            <a:r>
              <a:rPr sz="1167" spc="-5" dirty="0">
                <a:latin typeface="Times New Roman"/>
                <a:cs typeface="Times New Roman"/>
              </a:rPr>
              <a:t>subset </a:t>
            </a:r>
            <a:r>
              <a:rPr sz="1167" dirty="0">
                <a:latin typeface="Times New Roman"/>
                <a:cs typeface="Times New Roman"/>
              </a:rPr>
              <a:t>of</a:t>
            </a:r>
            <a:r>
              <a:rPr sz="1167" spc="-107" dirty="0">
                <a:latin typeface="Times New Roman"/>
                <a:cs typeface="Times New Roman"/>
              </a:rPr>
              <a:t> </a:t>
            </a:r>
            <a:r>
              <a:rPr sz="1167" dirty="0">
                <a:latin typeface="Times New Roman"/>
                <a:cs typeface="Times New Roman"/>
              </a:rPr>
              <a:t>customers.</a:t>
            </a:r>
            <a:endParaRPr sz="1167">
              <a:latin typeface="Times New Roman"/>
              <a:cs typeface="Times New Roman"/>
            </a:endParaRPr>
          </a:p>
          <a:p>
            <a:pPr>
              <a:lnSpc>
                <a:spcPct val="100000"/>
              </a:lnSpc>
            </a:pPr>
            <a:endParaRPr sz="1167">
              <a:latin typeface="Times New Roman"/>
              <a:cs typeface="Times New Roman"/>
            </a:endParaRPr>
          </a:p>
          <a:p>
            <a:pPr marL="12347" algn="just">
              <a:spcBef>
                <a:spcPts val="719"/>
              </a:spcBef>
            </a:pPr>
            <a:r>
              <a:rPr sz="1167" b="1" u="heavy" spc="-5" dirty="0">
                <a:latin typeface="Times New Roman"/>
                <a:cs typeface="Times New Roman"/>
              </a:rPr>
              <a:t>The Vision</a:t>
            </a:r>
            <a:r>
              <a:rPr sz="1167" b="1" u="heavy" spc="-78" dirty="0">
                <a:latin typeface="Times New Roman"/>
                <a:cs typeface="Times New Roman"/>
              </a:rPr>
              <a:t> </a:t>
            </a:r>
            <a:r>
              <a:rPr sz="1167" b="1" u="heavy" spc="-5" dirty="0">
                <a:latin typeface="Times New Roman"/>
                <a:cs typeface="Times New Roman"/>
              </a:rPr>
              <a:t>Statement</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dirty="0">
                <a:latin typeface="Times New Roman"/>
                <a:cs typeface="Times New Roman"/>
              </a:rPr>
              <a:t>The vision </a:t>
            </a:r>
            <a:r>
              <a:rPr sz="1167" spc="-5" dirty="0">
                <a:latin typeface="Times New Roman"/>
                <a:cs typeface="Times New Roman"/>
              </a:rPr>
              <a:t>statement should </a:t>
            </a:r>
            <a:r>
              <a:rPr sz="1167" dirty="0">
                <a:latin typeface="Times New Roman"/>
                <a:cs typeface="Times New Roman"/>
              </a:rPr>
              <a:t>reflect a balanced view that </a:t>
            </a:r>
            <a:r>
              <a:rPr sz="1167" spc="-5" dirty="0">
                <a:latin typeface="Times New Roman"/>
                <a:cs typeface="Times New Roman"/>
              </a:rPr>
              <a:t>will satisfy </a:t>
            </a:r>
            <a:r>
              <a:rPr sz="1167" dirty="0">
                <a:latin typeface="Times New Roman"/>
                <a:cs typeface="Times New Roman"/>
              </a:rPr>
              <a:t>the need of diverse  customers. It can be </a:t>
            </a:r>
            <a:r>
              <a:rPr sz="1167" spc="-5" dirty="0">
                <a:latin typeface="Times New Roman"/>
                <a:cs typeface="Times New Roman"/>
              </a:rPr>
              <a:t>somewhat </a:t>
            </a:r>
            <a:r>
              <a:rPr sz="1167" dirty="0">
                <a:latin typeface="Times New Roman"/>
                <a:cs typeface="Times New Roman"/>
              </a:rPr>
              <a:t>idealistic but </a:t>
            </a:r>
            <a:r>
              <a:rPr sz="1167" spc="-5" dirty="0">
                <a:latin typeface="Times New Roman"/>
                <a:cs typeface="Times New Roman"/>
              </a:rPr>
              <a:t>should </a:t>
            </a:r>
            <a:r>
              <a:rPr sz="1167" dirty="0">
                <a:latin typeface="Times New Roman"/>
                <a:cs typeface="Times New Roman"/>
              </a:rPr>
              <a:t>be grounded in the realities of  existing or anticipated customer markets, enterprise architectures, organizational strategic  directions, and resource</a:t>
            </a:r>
            <a:r>
              <a:rPr sz="1167" spc="-102" dirty="0">
                <a:latin typeface="Times New Roman"/>
                <a:cs typeface="Times New Roman"/>
              </a:rPr>
              <a:t> </a:t>
            </a:r>
            <a:r>
              <a:rPr sz="1167" dirty="0">
                <a:latin typeface="Times New Roman"/>
                <a:cs typeface="Times New Roman"/>
              </a:rPr>
              <a:t>limitations.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29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37252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312" cy="8330053"/>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spcBef>
                <a:spcPts val="851"/>
              </a:spcBef>
            </a:pPr>
            <a:r>
              <a:rPr sz="1167" dirty="0">
                <a:latin typeface="Times New Roman"/>
                <a:cs typeface="Times New Roman"/>
              </a:rPr>
              <a:t>mechanical or electrical engineering. Lets look at </a:t>
            </a:r>
            <a:r>
              <a:rPr sz="1167" spc="-5" dirty="0">
                <a:latin typeface="Times New Roman"/>
                <a:cs typeface="Times New Roman"/>
              </a:rPr>
              <a:t>some </a:t>
            </a:r>
            <a:r>
              <a:rPr sz="1167" dirty="0">
                <a:latin typeface="Times New Roman"/>
                <a:cs typeface="Times New Roman"/>
              </a:rPr>
              <a:t>of the non-software systems like  TV, Car or an Electric Bulb. The car may be malfunctioned due to </a:t>
            </a:r>
            <a:r>
              <a:rPr sz="1167" spc="-5" dirty="0">
                <a:latin typeface="Times New Roman"/>
                <a:cs typeface="Times New Roman"/>
              </a:rPr>
              <a:t>some </a:t>
            </a:r>
            <a:r>
              <a:rPr sz="1167" dirty="0">
                <a:latin typeface="Times New Roman"/>
                <a:cs typeface="Times New Roman"/>
              </a:rPr>
              <a:t>problem in  engine </a:t>
            </a:r>
            <a:r>
              <a:rPr sz="1167" spc="-5" dirty="0">
                <a:latin typeface="Times New Roman"/>
                <a:cs typeface="Times New Roman"/>
              </a:rPr>
              <a:t>while </a:t>
            </a:r>
            <a:r>
              <a:rPr sz="1167" dirty="0">
                <a:latin typeface="Times New Roman"/>
                <a:cs typeface="Times New Roman"/>
              </a:rPr>
              <a:t>driving. </a:t>
            </a:r>
            <a:r>
              <a:rPr sz="1167" spc="-5" dirty="0">
                <a:latin typeface="Times New Roman"/>
                <a:cs typeface="Times New Roman"/>
              </a:rPr>
              <a:t>Similarly </a:t>
            </a:r>
            <a:r>
              <a:rPr sz="1167" dirty="0">
                <a:latin typeface="Times New Roman"/>
                <a:cs typeface="Times New Roman"/>
              </a:rPr>
              <a:t>an electric bulb may be fused </a:t>
            </a:r>
            <a:r>
              <a:rPr sz="1167" spc="-5" dirty="0">
                <a:latin typeface="Times New Roman"/>
                <a:cs typeface="Times New Roman"/>
              </a:rPr>
              <a:t>while </a:t>
            </a:r>
            <a:r>
              <a:rPr sz="1167" dirty="0">
                <a:latin typeface="Times New Roman"/>
                <a:cs typeface="Times New Roman"/>
              </a:rPr>
              <a:t>glowing and a TV  could be dysfunctional </a:t>
            </a:r>
            <a:r>
              <a:rPr sz="1167" spc="-5" dirty="0">
                <a:latin typeface="Times New Roman"/>
                <a:cs typeface="Times New Roman"/>
              </a:rPr>
              <a:t>while</a:t>
            </a:r>
            <a:r>
              <a:rPr sz="1167" spc="-97" dirty="0">
                <a:latin typeface="Times New Roman"/>
                <a:cs typeface="Times New Roman"/>
              </a:rPr>
              <a:t> </a:t>
            </a:r>
            <a:r>
              <a:rPr sz="1167" spc="-5" dirty="0">
                <a:latin typeface="Times New Roman"/>
                <a:cs typeface="Times New Roman"/>
              </a:rPr>
              <a:t>working.</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So </a:t>
            </a:r>
            <a:r>
              <a:rPr sz="1167" dirty="0">
                <a:latin typeface="Times New Roman"/>
                <a:cs typeface="Times New Roman"/>
              </a:rPr>
              <a:t>the major thing that distinguishes a </a:t>
            </a:r>
            <a:r>
              <a:rPr sz="1167" spc="-5" dirty="0">
                <a:latin typeface="Times New Roman"/>
                <a:cs typeface="Times New Roman"/>
              </a:rPr>
              <a:t>software system </a:t>
            </a:r>
            <a:r>
              <a:rPr sz="1167" dirty="0">
                <a:latin typeface="Times New Roman"/>
                <a:cs typeface="Times New Roman"/>
              </a:rPr>
              <a:t>from other </a:t>
            </a:r>
            <a:r>
              <a:rPr sz="1167" spc="-5" dirty="0">
                <a:latin typeface="Times New Roman"/>
                <a:cs typeface="Times New Roman"/>
              </a:rPr>
              <a:t>systems </a:t>
            </a:r>
            <a:r>
              <a:rPr sz="1167" dirty="0">
                <a:latin typeface="Times New Roman"/>
                <a:cs typeface="Times New Roman"/>
              </a:rPr>
              <a:t>is</a:t>
            </a:r>
            <a:r>
              <a:rPr sz="1167" spc="-83" dirty="0">
                <a:latin typeface="Times New Roman"/>
                <a:cs typeface="Times New Roman"/>
              </a:rPr>
              <a:t> </a:t>
            </a:r>
            <a:r>
              <a:rPr sz="1167" dirty="0">
                <a:latin typeface="Times New Roman"/>
                <a:cs typeface="Times New Roman"/>
              </a:rPr>
              <a:t>that;</a:t>
            </a:r>
            <a:endParaRPr sz="1167">
              <a:latin typeface="Times New Roman"/>
              <a:cs typeface="Times New Roman"/>
            </a:endParaRPr>
          </a:p>
          <a:p>
            <a:pPr>
              <a:spcBef>
                <a:spcPts val="53"/>
              </a:spcBef>
            </a:pPr>
            <a:endParaRPr sz="1069">
              <a:latin typeface="Times New Roman"/>
              <a:cs typeface="Times New Roman"/>
            </a:endParaRPr>
          </a:p>
          <a:p>
            <a:pPr marL="12347" algn="just"/>
            <a:r>
              <a:rPr sz="1167" i="1" spc="-5" dirty="0">
                <a:latin typeface="Times New Roman"/>
                <a:cs typeface="Times New Roman"/>
              </a:rPr>
              <a:t>“Software </a:t>
            </a:r>
            <a:r>
              <a:rPr sz="1167" i="1" dirty="0">
                <a:latin typeface="Times New Roman"/>
                <a:cs typeface="Times New Roman"/>
              </a:rPr>
              <a:t>does not wear</a:t>
            </a:r>
            <a:r>
              <a:rPr sz="1167" i="1" spc="-87" dirty="0">
                <a:latin typeface="Times New Roman"/>
                <a:cs typeface="Times New Roman"/>
              </a:rPr>
              <a:t> </a:t>
            </a:r>
            <a:r>
              <a:rPr sz="1167" i="1" dirty="0">
                <a:latin typeface="Times New Roman"/>
                <a:cs typeface="Times New Roman"/>
              </a:rPr>
              <a:t>out!”</a:t>
            </a:r>
            <a:endParaRPr sz="1167">
              <a:latin typeface="Times New Roman"/>
              <a:cs typeface="Times New Roman"/>
            </a:endParaRPr>
          </a:p>
          <a:p>
            <a:pPr>
              <a:spcBef>
                <a:spcPts val="53"/>
              </a:spcBef>
            </a:pPr>
            <a:endParaRPr sz="1069">
              <a:latin typeface="Times New Roman"/>
              <a:cs typeface="Times New Roman"/>
            </a:endParaRPr>
          </a:p>
          <a:p>
            <a:pPr marL="12347" algn="just">
              <a:lnSpc>
                <a:spcPts val="1371"/>
              </a:lnSpc>
            </a:pPr>
            <a:r>
              <a:rPr sz="1167" dirty="0">
                <a:latin typeface="Times New Roman"/>
                <a:cs typeface="Times New Roman"/>
              </a:rPr>
              <a:t>What does that</a:t>
            </a:r>
            <a:r>
              <a:rPr sz="1167" spc="-107" dirty="0">
                <a:latin typeface="Times New Roman"/>
                <a:cs typeface="Times New Roman"/>
              </a:rPr>
              <a:t> </a:t>
            </a:r>
            <a:r>
              <a:rPr sz="1167" dirty="0">
                <a:latin typeface="Times New Roman"/>
                <a:cs typeface="Times New Roman"/>
              </a:rPr>
              <a:t>mean?</a:t>
            </a:r>
            <a:endParaRPr sz="1167">
              <a:latin typeface="Times New Roman"/>
              <a:cs typeface="Times New Roman"/>
            </a:endParaRPr>
          </a:p>
          <a:p>
            <a:pPr marL="12347" marR="4939" algn="just">
              <a:lnSpc>
                <a:spcPts val="1342"/>
              </a:lnSpc>
              <a:spcBef>
                <a:spcPts val="63"/>
              </a:spcBef>
            </a:pPr>
            <a:r>
              <a:rPr sz="1167" spc="-5" dirty="0">
                <a:latin typeface="Times New Roman"/>
                <a:cs typeface="Times New Roman"/>
              </a:rPr>
              <a:t>As we </a:t>
            </a:r>
            <a:r>
              <a:rPr sz="1167" dirty="0">
                <a:latin typeface="Times New Roman"/>
                <a:cs typeface="Times New Roman"/>
              </a:rPr>
              <a:t>have </a:t>
            </a:r>
            <a:r>
              <a:rPr sz="1167" spc="-5" dirty="0">
                <a:latin typeface="Times New Roman"/>
                <a:cs typeface="Times New Roman"/>
              </a:rPr>
              <a:t>seen </a:t>
            </a:r>
            <a:r>
              <a:rPr sz="1167" dirty="0">
                <a:latin typeface="Times New Roman"/>
                <a:cs typeface="Times New Roman"/>
              </a:rPr>
              <a:t>in above example that our non-software systems could be malfunctioned  or crash </a:t>
            </a:r>
            <a:r>
              <a:rPr sz="1167" spc="-5" dirty="0">
                <a:latin typeface="Times New Roman"/>
                <a:cs typeface="Times New Roman"/>
              </a:rPr>
              <a:t>while working. </a:t>
            </a:r>
            <a:r>
              <a:rPr sz="1167" dirty="0">
                <a:latin typeface="Times New Roman"/>
                <a:cs typeface="Times New Roman"/>
              </a:rPr>
              <a:t>That mean </a:t>
            </a:r>
            <a:r>
              <a:rPr sz="1167" spc="5" dirty="0">
                <a:latin typeface="Times New Roman"/>
                <a:cs typeface="Times New Roman"/>
              </a:rPr>
              <a:t>they </a:t>
            </a:r>
            <a:r>
              <a:rPr sz="1167" dirty="0">
                <a:latin typeface="Times New Roman"/>
                <a:cs typeface="Times New Roman"/>
              </a:rPr>
              <a:t>are affected by the phenomenon of </a:t>
            </a:r>
            <a:r>
              <a:rPr sz="1167" spc="-5" dirty="0">
                <a:latin typeface="Times New Roman"/>
                <a:cs typeface="Times New Roman"/>
              </a:rPr>
              <a:t>wear </a:t>
            </a:r>
            <a:r>
              <a:rPr sz="1167" dirty="0">
                <a:latin typeface="Times New Roman"/>
                <a:cs typeface="Times New Roman"/>
              </a:rPr>
              <a:t>and  tear. </a:t>
            </a:r>
            <a:r>
              <a:rPr sz="1167" spc="5" dirty="0">
                <a:latin typeface="Times New Roman"/>
                <a:cs typeface="Times New Roman"/>
              </a:rPr>
              <a:t>They </a:t>
            </a:r>
            <a:r>
              <a:rPr sz="1167" dirty="0">
                <a:latin typeface="Times New Roman"/>
                <a:cs typeface="Times New Roman"/>
              </a:rPr>
              <a:t>have a particular life and after that they could have </a:t>
            </a:r>
            <a:r>
              <a:rPr sz="1167" spc="-5" dirty="0">
                <a:latin typeface="Times New Roman"/>
                <a:cs typeface="Times New Roman"/>
              </a:rPr>
              <a:t>some </a:t>
            </a:r>
            <a:r>
              <a:rPr sz="1167" dirty="0">
                <a:latin typeface="Times New Roman"/>
                <a:cs typeface="Times New Roman"/>
              </a:rPr>
              <a:t>problem and </a:t>
            </a:r>
            <a:r>
              <a:rPr sz="1167" spc="5" dirty="0">
                <a:latin typeface="Times New Roman"/>
                <a:cs typeface="Times New Roman"/>
              </a:rPr>
              <a:t>may </a:t>
            </a:r>
            <a:r>
              <a:rPr sz="1167" dirty="0">
                <a:latin typeface="Times New Roman"/>
                <a:cs typeface="Times New Roman"/>
              </a:rPr>
              <a:t>not  behave and perform as expected. But this is not the case </a:t>
            </a:r>
            <a:r>
              <a:rPr sz="1167" spc="-5" dirty="0">
                <a:latin typeface="Times New Roman"/>
                <a:cs typeface="Times New Roman"/>
              </a:rPr>
              <a:t>with software. </a:t>
            </a:r>
            <a:r>
              <a:rPr sz="1167" dirty="0">
                <a:latin typeface="Times New Roman"/>
                <a:cs typeface="Times New Roman"/>
              </a:rPr>
              <a:t>Software systems  does not affect by the phenomenon of </a:t>
            </a:r>
            <a:r>
              <a:rPr sz="1167" spc="-5" dirty="0">
                <a:latin typeface="Times New Roman"/>
                <a:cs typeface="Times New Roman"/>
              </a:rPr>
              <a:t>wear </a:t>
            </a:r>
            <a:r>
              <a:rPr sz="1167" dirty="0">
                <a:latin typeface="Times New Roman"/>
                <a:cs typeface="Times New Roman"/>
              </a:rPr>
              <a:t>and tear. If a </a:t>
            </a:r>
            <a:r>
              <a:rPr sz="1167" spc="-5" dirty="0">
                <a:latin typeface="Times New Roman"/>
                <a:cs typeface="Times New Roman"/>
              </a:rPr>
              <a:t>software </a:t>
            </a:r>
            <a:r>
              <a:rPr sz="1167" dirty="0">
                <a:latin typeface="Times New Roman"/>
                <a:cs typeface="Times New Roman"/>
              </a:rPr>
              <a:t>has any defect then</a:t>
            </a:r>
            <a:r>
              <a:rPr sz="1167" spc="-107" dirty="0">
                <a:latin typeface="Times New Roman"/>
                <a:cs typeface="Times New Roman"/>
              </a:rPr>
              <a:t> </a:t>
            </a:r>
            <a:r>
              <a:rPr sz="1167" dirty="0">
                <a:latin typeface="Times New Roman"/>
                <a:cs typeface="Times New Roman"/>
              </a:rPr>
              <a:t>that  defect </a:t>
            </a:r>
            <a:r>
              <a:rPr sz="1167" spc="-5" dirty="0">
                <a:latin typeface="Times New Roman"/>
                <a:cs typeface="Times New Roman"/>
              </a:rPr>
              <a:t>will </a:t>
            </a:r>
            <a:r>
              <a:rPr sz="1167" dirty="0">
                <a:latin typeface="Times New Roman"/>
                <a:cs typeface="Times New Roman"/>
              </a:rPr>
              <a:t>be there from the very first day and that defect normally called bug. That  means if a </a:t>
            </a:r>
            <a:r>
              <a:rPr sz="1167" spc="-5" dirty="0">
                <a:latin typeface="Times New Roman"/>
                <a:cs typeface="Times New Roman"/>
              </a:rPr>
              <a:t>software </a:t>
            </a:r>
            <a:r>
              <a:rPr sz="1167" dirty="0">
                <a:latin typeface="Times New Roman"/>
                <a:cs typeface="Times New Roman"/>
              </a:rPr>
              <a:t>is not </a:t>
            </a:r>
            <a:r>
              <a:rPr sz="1167" spc="-5" dirty="0">
                <a:latin typeface="Times New Roman"/>
                <a:cs typeface="Times New Roman"/>
              </a:rPr>
              <a:t>working </a:t>
            </a:r>
            <a:r>
              <a:rPr sz="1167" dirty="0">
                <a:latin typeface="Times New Roman"/>
                <a:cs typeface="Times New Roman"/>
              </a:rPr>
              <a:t>then it </a:t>
            </a:r>
            <a:r>
              <a:rPr sz="1167" spc="-5" dirty="0">
                <a:latin typeface="Times New Roman"/>
                <a:cs typeface="Times New Roman"/>
              </a:rPr>
              <a:t>should </a:t>
            </a:r>
            <a:r>
              <a:rPr sz="1167" dirty="0">
                <a:latin typeface="Times New Roman"/>
                <a:cs typeface="Times New Roman"/>
              </a:rPr>
              <a:t>not </a:t>
            </a:r>
            <a:r>
              <a:rPr sz="1167" spc="-5" dirty="0">
                <a:latin typeface="Times New Roman"/>
                <a:cs typeface="Times New Roman"/>
              </a:rPr>
              <a:t>work </a:t>
            </a:r>
            <a:r>
              <a:rPr sz="1167" dirty="0">
                <a:latin typeface="Times New Roman"/>
                <a:cs typeface="Times New Roman"/>
              </a:rPr>
              <a:t>from the very first day. But  this could not be the case that at a particular point in time a </a:t>
            </a:r>
            <a:r>
              <a:rPr sz="1167" spc="-5" dirty="0">
                <a:latin typeface="Times New Roman"/>
                <a:cs typeface="Times New Roman"/>
              </a:rPr>
              <a:t>software </a:t>
            </a:r>
            <a:r>
              <a:rPr sz="1167" dirty="0">
                <a:latin typeface="Times New Roman"/>
                <a:cs typeface="Times New Roman"/>
              </a:rPr>
              <a:t>is functioning </a:t>
            </a:r>
            <a:r>
              <a:rPr sz="1167" spc="-5" dirty="0">
                <a:latin typeface="Times New Roman"/>
                <a:cs typeface="Times New Roman"/>
              </a:rPr>
              <a:t>well  </a:t>
            </a:r>
            <a:r>
              <a:rPr sz="1167" dirty="0">
                <a:latin typeface="Times New Roman"/>
                <a:cs typeface="Times New Roman"/>
              </a:rPr>
              <a:t>and after </a:t>
            </a:r>
            <a:r>
              <a:rPr sz="1167" spc="-5" dirty="0">
                <a:latin typeface="Times New Roman"/>
                <a:cs typeface="Times New Roman"/>
              </a:rPr>
              <a:t>some </a:t>
            </a:r>
            <a:r>
              <a:rPr sz="1167" dirty="0">
                <a:latin typeface="Times New Roman"/>
                <a:cs typeface="Times New Roman"/>
              </a:rPr>
              <a:t>time the </a:t>
            </a:r>
            <a:r>
              <a:rPr sz="1167" spc="-5" dirty="0">
                <a:latin typeface="Times New Roman"/>
                <a:cs typeface="Times New Roman"/>
              </a:rPr>
              <a:t>same software </a:t>
            </a:r>
            <a:r>
              <a:rPr sz="1167" dirty="0">
                <a:latin typeface="Times New Roman"/>
                <a:cs typeface="Times New Roman"/>
              </a:rPr>
              <a:t>is not performing the </a:t>
            </a:r>
            <a:r>
              <a:rPr sz="1167" spc="-5" dirty="0">
                <a:latin typeface="Times New Roman"/>
                <a:cs typeface="Times New Roman"/>
              </a:rPr>
              <a:t>same </a:t>
            </a:r>
            <a:r>
              <a:rPr sz="1167" dirty="0">
                <a:latin typeface="Times New Roman"/>
                <a:cs typeface="Times New Roman"/>
              </a:rPr>
              <a:t>task as required. </a:t>
            </a:r>
            <a:r>
              <a:rPr sz="1167" spc="-5" dirty="0">
                <a:latin typeface="Times New Roman"/>
                <a:cs typeface="Times New Roman"/>
              </a:rPr>
              <a:t>So  software </a:t>
            </a:r>
            <a:r>
              <a:rPr sz="1167" dirty="0">
                <a:latin typeface="Times New Roman"/>
                <a:cs typeface="Times New Roman"/>
              </a:rPr>
              <a:t>does not have the element of </a:t>
            </a:r>
            <a:r>
              <a:rPr sz="1167" spc="-5" dirty="0">
                <a:latin typeface="Times New Roman"/>
                <a:cs typeface="Times New Roman"/>
              </a:rPr>
              <a:t>wear </a:t>
            </a:r>
            <a:r>
              <a:rPr sz="1167" dirty="0">
                <a:latin typeface="Times New Roman"/>
                <a:cs typeface="Times New Roman"/>
              </a:rPr>
              <a:t>and tear. Lets elaborate this point further. We  have just talked about </a:t>
            </a:r>
            <a:r>
              <a:rPr sz="1167" spc="-5" dirty="0">
                <a:latin typeface="Times New Roman"/>
                <a:cs typeface="Times New Roman"/>
              </a:rPr>
              <a:t>software </a:t>
            </a:r>
            <a:r>
              <a:rPr sz="1167" dirty="0">
                <a:latin typeface="Times New Roman"/>
                <a:cs typeface="Times New Roman"/>
              </a:rPr>
              <a:t>defects </a:t>
            </a:r>
            <a:r>
              <a:rPr sz="1167" spc="-5" dirty="0">
                <a:latin typeface="Times New Roman"/>
                <a:cs typeface="Times New Roman"/>
              </a:rPr>
              <a:t>which we </a:t>
            </a:r>
            <a:r>
              <a:rPr sz="1167" dirty="0">
                <a:latin typeface="Times New Roman"/>
                <a:cs typeface="Times New Roman"/>
              </a:rPr>
              <a:t>call bugs. If a part of a car became </a:t>
            </a:r>
            <a:r>
              <a:rPr sz="1167" spc="-5" dirty="0">
                <a:latin typeface="Times New Roman"/>
                <a:cs typeface="Times New Roman"/>
              </a:rPr>
              <a:t>wear  </a:t>
            </a:r>
            <a:r>
              <a:rPr sz="1167" dirty="0">
                <a:latin typeface="Times New Roman"/>
                <a:cs typeface="Times New Roman"/>
              </a:rPr>
              <a:t>out you just need to get a new one from market and replace the damages one </a:t>
            </a:r>
            <a:r>
              <a:rPr sz="1167" spc="-5" dirty="0">
                <a:latin typeface="Times New Roman"/>
                <a:cs typeface="Times New Roman"/>
              </a:rPr>
              <a:t>with </a:t>
            </a:r>
            <a:r>
              <a:rPr sz="1167" dirty="0">
                <a:latin typeface="Times New Roman"/>
                <a:cs typeface="Times New Roman"/>
              </a:rPr>
              <a:t>the  new one. </a:t>
            </a:r>
            <a:r>
              <a:rPr sz="1167" spc="-5" dirty="0">
                <a:latin typeface="Times New Roman"/>
                <a:cs typeface="Times New Roman"/>
              </a:rPr>
              <a:t>And </a:t>
            </a:r>
            <a:r>
              <a:rPr sz="1167" dirty="0">
                <a:latin typeface="Times New Roman"/>
                <a:cs typeface="Times New Roman"/>
              </a:rPr>
              <a:t>the car </a:t>
            </a:r>
            <a:r>
              <a:rPr sz="1167" spc="-5" dirty="0">
                <a:latin typeface="Times New Roman"/>
                <a:cs typeface="Times New Roman"/>
              </a:rPr>
              <a:t>will start working </a:t>
            </a:r>
            <a:r>
              <a:rPr sz="1167" dirty="0">
                <a:latin typeface="Times New Roman"/>
                <a:cs typeface="Times New Roman"/>
              </a:rPr>
              <a:t>properly as it </a:t>
            </a:r>
            <a:r>
              <a:rPr sz="1167" spc="-5" dirty="0">
                <a:latin typeface="Times New Roman"/>
                <a:cs typeface="Times New Roman"/>
              </a:rPr>
              <a:t>was working </a:t>
            </a:r>
            <a:r>
              <a:rPr sz="1167" dirty="0">
                <a:latin typeface="Times New Roman"/>
                <a:cs typeface="Times New Roman"/>
              </a:rPr>
              <a:t>previously. </a:t>
            </a:r>
            <a:r>
              <a:rPr sz="1167" spc="-5" dirty="0">
                <a:latin typeface="Times New Roman"/>
                <a:cs typeface="Times New Roman"/>
              </a:rPr>
              <a:t>Similarly  </a:t>
            </a:r>
            <a:r>
              <a:rPr sz="1167" dirty="0">
                <a:latin typeface="Times New Roman"/>
                <a:cs typeface="Times New Roman"/>
              </a:rPr>
              <a:t>if an electric bulb got fused then you just need to get a new one and put into the </a:t>
            </a:r>
            <a:r>
              <a:rPr sz="1167" spc="-5" dirty="0">
                <a:latin typeface="Times New Roman"/>
                <a:cs typeface="Times New Roman"/>
              </a:rPr>
              <a:t>socket </a:t>
            </a:r>
            <a:r>
              <a:rPr sz="1167" dirty="0">
                <a:latin typeface="Times New Roman"/>
                <a:cs typeface="Times New Roman"/>
              </a:rPr>
              <a:t>in  place of the fused one and your room </a:t>
            </a:r>
            <a:r>
              <a:rPr sz="1167" spc="-5" dirty="0">
                <a:latin typeface="Times New Roman"/>
                <a:cs typeface="Times New Roman"/>
              </a:rPr>
              <a:t>will </a:t>
            </a:r>
            <a:r>
              <a:rPr sz="1167" dirty="0">
                <a:latin typeface="Times New Roman"/>
                <a:cs typeface="Times New Roman"/>
              </a:rPr>
              <a:t>again be illuminated. But the case of </a:t>
            </a:r>
            <a:r>
              <a:rPr sz="1167" spc="-5" dirty="0">
                <a:latin typeface="Times New Roman"/>
                <a:cs typeface="Times New Roman"/>
              </a:rPr>
              <a:t>software  </a:t>
            </a:r>
            <a:r>
              <a:rPr sz="1167" dirty="0">
                <a:latin typeface="Times New Roman"/>
                <a:cs typeface="Times New Roman"/>
              </a:rPr>
              <a:t>is </a:t>
            </a:r>
            <a:r>
              <a:rPr sz="1167" spc="-5" dirty="0">
                <a:latin typeface="Times New Roman"/>
                <a:cs typeface="Times New Roman"/>
              </a:rPr>
              <a:t>somewhat </a:t>
            </a:r>
            <a:r>
              <a:rPr sz="1167" dirty="0">
                <a:latin typeface="Times New Roman"/>
                <a:cs typeface="Times New Roman"/>
              </a:rPr>
              <a:t>different. If a </a:t>
            </a:r>
            <a:r>
              <a:rPr sz="1167" spc="-5" dirty="0">
                <a:latin typeface="Times New Roman"/>
                <a:cs typeface="Times New Roman"/>
              </a:rPr>
              <a:t>software </a:t>
            </a:r>
            <a:r>
              <a:rPr sz="1167" dirty="0">
                <a:latin typeface="Times New Roman"/>
                <a:cs typeface="Times New Roman"/>
              </a:rPr>
              <a:t>has a bug then the </a:t>
            </a:r>
            <a:r>
              <a:rPr sz="1167" spc="-5" dirty="0">
                <a:latin typeface="Times New Roman"/>
                <a:cs typeface="Times New Roman"/>
              </a:rPr>
              <a:t>same </a:t>
            </a:r>
            <a:r>
              <a:rPr sz="1167" dirty="0">
                <a:latin typeface="Times New Roman"/>
                <a:cs typeface="Times New Roman"/>
              </a:rPr>
              <a:t>process of replacing faulty  part </a:t>
            </a:r>
            <a:r>
              <a:rPr sz="1167" spc="-5" dirty="0">
                <a:latin typeface="Times New Roman"/>
                <a:cs typeface="Times New Roman"/>
              </a:rPr>
              <a:t>with </a:t>
            </a:r>
            <a:r>
              <a:rPr sz="1167" dirty="0">
                <a:latin typeface="Times New Roman"/>
                <a:cs typeface="Times New Roman"/>
              </a:rPr>
              <a:t>the new one may not </a:t>
            </a:r>
            <a:r>
              <a:rPr sz="1167" spc="-5" dirty="0">
                <a:latin typeface="Times New Roman"/>
                <a:cs typeface="Times New Roman"/>
              </a:rPr>
              <a:t>work. You </a:t>
            </a:r>
            <a:r>
              <a:rPr sz="1167" dirty="0">
                <a:latin typeface="Times New Roman"/>
                <a:cs typeface="Times New Roman"/>
              </a:rPr>
              <a:t>cannot remove the bug by just replacing the  faulty part of </a:t>
            </a:r>
            <a:r>
              <a:rPr sz="1167" spc="-5" dirty="0">
                <a:latin typeface="Times New Roman"/>
                <a:cs typeface="Times New Roman"/>
              </a:rPr>
              <a:t>software with </a:t>
            </a:r>
            <a:r>
              <a:rPr sz="1167" dirty="0">
                <a:latin typeface="Times New Roman"/>
                <a:cs typeface="Times New Roman"/>
              </a:rPr>
              <a:t>the new one. </a:t>
            </a:r>
            <a:r>
              <a:rPr sz="1167" spc="-5" dirty="0">
                <a:latin typeface="Times New Roman"/>
                <a:cs typeface="Times New Roman"/>
              </a:rPr>
              <a:t>Or </a:t>
            </a:r>
            <a:r>
              <a:rPr sz="1167" dirty="0">
                <a:latin typeface="Times New Roman"/>
                <a:cs typeface="Times New Roman"/>
              </a:rPr>
              <a:t>it </a:t>
            </a:r>
            <a:r>
              <a:rPr sz="1167" spc="-5" dirty="0">
                <a:latin typeface="Times New Roman"/>
                <a:cs typeface="Times New Roman"/>
              </a:rPr>
              <a:t>will </a:t>
            </a:r>
            <a:r>
              <a:rPr sz="1167" dirty="0">
                <a:latin typeface="Times New Roman"/>
                <a:cs typeface="Times New Roman"/>
              </a:rPr>
              <a:t>not be as </a:t>
            </a:r>
            <a:r>
              <a:rPr sz="1167" spc="-5" dirty="0">
                <a:latin typeface="Times New Roman"/>
                <a:cs typeface="Times New Roman"/>
              </a:rPr>
              <a:t>simple </a:t>
            </a:r>
            <a:r>
              <a:rPr sz="1167" dirty="0">
                <a:latin typeface="Times New Roman"/>
                <a:cs typeface="Times New Roman"/>
              </a:rPr>
              <a:t>that, you go to the  concerned company, get a new CD of that </a:t>
            </a:r>
            <a:r>
              <a:rPr sz="1167" spc="-5" dirty="0">
                <a:latin typeface="Times New Roman"/>
                <a:cs typeface="Times New Roman"/>
              </a:rPr>
              <a:t>software </a:t>
            </a:r>
            <a:r>
              <a:rPr sz="1167" dirty="0">
                <a:latin typeface="Times New Roman"/>
                <a:cs typeface="Times New Roman"/>
              </a:rPr>
              <a:t>and it </a:t>
            </a:r>
            <a:r>
              <a:rPr sz="1167" spc="-5" dirty="0">
                <a:latin typeface="Times New Roman"/>
                <a:cs typeface="Times New Roman"/>
              </a:rPr>
              <a:t>will start working </a:t>
            </a:r>
            <a:r>
              <a:rPr sz="1167" dirty="0">
                <a:latin typeface="Times New Roman"/>
                <a:cs typeface="Times New Roman"/>
              </a:rPr>
              <a:t>properly. If  the </a:t>
            </a:r>
            <a:r>
              <a:rPr sz="1167" spc="-5" dirty="0">
                <a:latin typeface="Times New Roman"/>
                <a:cs typeface="Times New Roman"/>
              </a:rPr>
              <a:t>software </a:t>
            </a:r>
            <a:r>
              <a:rPr sz="1167" dirty="0">
                <a:latin typeface="Times New Roman"/>
                <a:cs typeface="Times New Roman"/>
              </a:rPr>
              <a:t>has a bug and that bug </a:t>
            </a:r>
            <a:r>
              <a:rPr sz="1167" spc="-5" dirty="0">
                <a:latin typeface="Times New Roman"/>
                <a:cs typeface="Times New Roman"/>
              </a:rPr>
              <a:t>was </a:t>
            </a:r>
            <a:r>
              <a:rPr sz="1167" dirty="0">
                <a:latin typeface="Times New Roman"/>
                <a:cs typeface="Times New Roman"/>
              </a:rPr>
              <a:t>present in the older CD then that </a:t>
            </a:r>
            <a:r>
              <a:rPr sz="1167" spc="-5" dirty="0">
                <a:latin typeface="Times New Roman"/>
                <a:cs typeface="Times New Roman"/>
              </a:rPr>
              <a:t>will </a:t>
            </a:r>
            <a:r>
              <a:rPr sz="1167" dirty="0">
                <a:latin typeface="Times New Roman"/>
                <a:cs typeface="Times New Roman"/>
              </a:rPr>
              <a:t>remain in  the new one. This is a fundamental difference between </a:t>
            </a:r>
            <a:r>
              <a:rPr sz="1167" spc="-5" dirty="0">
                <a:latin typeface="Times New Roman"/>
                <a:cs typeface="Times New Roman"/>
              </a:rPr>
              <a:t>software </a:t>
            </a:r>
            <a:r>
              <a:rPr sz="1167" dirty="0">
                <a:latin typeface="Times New Roman"/>
                <a:cs typeface="Times New Roman"/>
              </a:rPr>
              <a:t>and other</a:t>
            </a:r>
            <a:r>
              <a:rPr sz="1167" spc="-107" dirty="0">
                <a:latin typeface="Times New Roman"/>
                <a:cs typeface="Times New Roman"/>
              </a:rPr>
              <a:t> </a:t>
            </a:r>
            <a:r>
              <a:rPr sz="1167" spc="-5" dirty="0">
                <a:latin typeface="Times New Roman"/>
                <a:cs typeface="Times New Roman"/>
              </a:rPr>
              <a:t>systems.</a:t>
            </a:r>
            <a:endParaRPr sz="1167">
              <a:latin typeface="Times New Roman"/>
              <a:cs typeface="Times New Roman"/>
            </a:endParaRPr>
          </a:p>
          <a:p>
            <a:pPr>
              <a:spcBef>
                <a:spcPts val="34"/>
              </a:spcBef>
            </a:pPr>
            <a:endParaRPr sz="1069">
              <a:latin typeface="Times New Roman"/>
              <a:cs typeface="Times New Roman"/>
            </a:endParaRPr>
          </a:p>
          <a:p>
            <a:pPr marL="12347" algn="just"/>
            <a:r>
              <a:rPr sz="1361" b="1" spc="-282" dirty="0">
                <a:latin typeface="Times New Roman"/>
                <a:cs typeface="Times New Roman"/>
              </a:rPr>
              <a:t>S1.o3urScoeuorfceInohfeIrnehnetrCenotmCpolemxpitlyexoiftySoofftwSoafrteware</a:t>
            </a:r>
            <a:endParaRPr sz="1361">
              <a:latin typeface="Times New Roman"/>
              <a:cs typeface="Times New Roman"/>
            </a:endParaRPr>
          </a:p>
          <a:p>
            <a:pPr>
              <a:spcBef>
                <a:spcPts val="5"/>
              </a:spcBef>
            </a:pPr>
            <a:endParaRPr sz="1167">
              <a:latin typeface="Times New Roman"/>
              <a:cs typeface="Times New Roman"/>
            </a:endParaRPr>
          </a:p>
          <a:p>
            <a:pPr marL="12347" marR="4939" algn="just">
              <a:lnSpc>
                <a:spcPts val="1342"/>
              </a:lnSpc>
            </a:pPr>
            <a:r>
              <a:rPr sz="1167" spc="-5" dirty="0">
                <a:latin typeface="Times New Roman"/>
                <a:cs typeface="Times New Roman"/>
              </a:rPr>
              <a:t>Here </a:t>
            </a:r>
            <a:r>
              <a:rPr sz="1167" dirty="0">
                <a:latin typeface="Times New Roman"/>
                <a:cs typeface="Times New Roman"/>
              </a:rPr>
              <a:t>the </a:t>
            </a:r>
            <a:r>
              <a:rPr sz="1167" spc="-5" dirty="0">
                <a:latin typeface="Times New Roman"/>
                <a:cs typeface="Times New Roman"/>
              </a:rPr>
              <a:t>subject </a:t>
            </a:r>
            <a:r>
              <a:rPr sz="1167" dirty="0">
                <a:latin typeface="Times New Roman"/>
                <a:cs typeface="Times New Roman"/>
              </a:rPr>
              <a:t>is again the </a:t>
            </a:r>
            <a:r>
              <a:rPr sz="1167" spc="-5" dirty="0">
                <a:latin typeface="Times New Roman"/>
                <a:cs typeface="Times New Roman"/>
              </a:rPr>
              <a:t>same </a:t>
            </a:r>
            <a:r>
              <a:rPr sz="1167" dirty="0">
                <a:latin typeface="Times New Roman"/>
                <a:cs typeface="Times New Roman"/>
              </a:rPr>
              <a:t>that how </a:t>
            </a:r>
            <a:r>
              <a:rPr sz="1167" spc="-5" dirty="0">
                <a:latin typeface="Times New Roman"/>
                <a:cs typeface="Times New Roman"/>
              </a:rPr>
              <a:t>software systems </a:t>
            </a:r>
            <a:r>
              <a:rPr sz="1167" dirty="0">
                <a:latin typeface="Times New Roman"/>
                <a:cs typeface="Times New Roman"/>
              </a:rPr>
              <a:t>are different from other  </a:t>
            </a:r>
            <a:r>
              <a:rPr sz="1167" spc="-5" dirty="0">
                <a:latin typeface="Times New Roman"/>
                <a:cs typeface="Times New Roman"/>
              </a:rPr>
              <a:t>systems. Have </a:t>
            </a:r>
            <a:r>
              <a:rPr sz="1167" dirty="0">
                <a:latin typeface="Times New Roman"/>
                <a:cs typeface="Times New Roman"/>
              </a:rPr>
              <a:t>you ever noticed that how many different models of a car do a car  manufacturing company release in a </a:t>
            </a:r>
            <a:r>
              <a:rPr sz="1167" spc="-5" dirty="0">
                <a:latin typeface="Times New Roman"/>
                <a:cs typeface="Times New Roman"/>
              </a:rPr>
              <a:t>year? And </a:t>
            </a:r>
            <a:r>
              <a:rPr sz="1167" dirty="0">
                <a:latin typeface="Times New Roman"/>
                <a:cs typeface="Times New Roman"/>
              </a:rPr>
              <a:t>how many major changes are made in  new models and </a:t>
            </a:r>
            <a:r>
              <a:rPr sz="1167" spc="-5" dirty="0">
                <a:latin typeface="Times New Roman"/>
                <a:cs typeface="Times New Roman"/>
              </a:rPr>
              <a:t>what </a:t>
            </a:r>
            <a:r>
              <a:rPr sz="1167" dirty="0">
                <a:latin typeface="Times New Roman"/>
                <a:cs typeface="Times New Roman"/>
              </a:rPr>
              <a:t>is the frequency </a:t>
            </a:r>
            <a:r>
              <a:rPr sz="1167" spc="10" dirty="0">
                <a:latin typeface="Times New Roman"/>
                <a:cs typeface="Times New Roman"/>
              </a:rPr>
              <a:t>of </a:t>
            </a:r>
            <a:r>
              <a:rPr sz="1167" dirty="0">
                <a:latin typeface="Times New Roman"/>
                <a:cs typeface="Times New Roman"/>
              </a:rPr>
              <a:t>these changes. If you think a little bit on it then  you </a:t>
            </a:r>
            <a:r>
              <a:rPr sz="1167" spc="-5" dirty="0">
                <a:latin typeface="Times New Roman"/>
                <a:cs typeface="Times New Roman"/>
              </a:rPr>
              <a:t>will </a:t>
            </a:r>
            <a:r>
              <a:rPr sz="1167" dirty="0">
                <a:latin typeface="Times New Roman"/>
                <a:cs typeface="Times New Roman"/>
              </a:rPr>
              <a:t>realize that once the </a:t>
            </a:r>
            <a:r>
              <a:rPr sz="1167" spc="-5" dirty="0">
                <a:latin typeface="Times New Roman"/>
                <a:cs typeface="Times New Roman"/>
              </a:rPr>
              <a:t>system </a:t>
            </a:r>
            <a:r>
              <a:rPr sz="1167" dirty="0">
                <a:latin typeface="Times New Roman"/>
                <a:cs typeface="Times New Roman"/>
              </a:rPr>
              <a:t>is finalized then the changes in new models are of  very minor nature. A drastic change is very unlikely in these kinds of </a:t>
            </a:r>
            <a:r>
              <a:rPr sz="1167" spc="-5" dirty="0">
                <a:latin typeface="Times New Roman"/>
                <a:cs typeface="Times New Roman"/>
              </a:rPr>
              <a:t>systems. So </a:t>
            </a:r>
            <a:r>
              <a:rPr sz="1167" dirty="0">
                <a:latin typeface="Times New Roman"/>
                <a:cs typeface="Times New Roman"/>
              </a:rPr>
              <a:t>the  frequency of changes in these </a:t>
            </a:r>
            <a:r>
              <a:rPr sz="1167" spc="-5" dirty="0">
                <a:latin typeface="Times New Roman"/>
                <a:cs typeface="Times New Roman"/>
              </a:rPr>
              <a:t>systems </a:t>
            </a:r>
            <a:r>
              <a:rPr sz="1167" dirty="0">
                <a:latin typeface="Times New Roman"/>
                <a:cs typeface="Times New Roman"/>
              </a:rPr>
              <a:t>is very low and of minor nature. Like body </a:t>
            </a:r>
            <a:r>
              <a:rPr sz="1167" spc="-5" dirty="0">
                <a:latin typeface="Times New Roman"/>
                <a:cs typeface="Times New Roman"/>
              </a:rPr>
              <a:t>shape  </a:t>
            </a:r>
            <a:r>
              <a:rPr sz="1167" dirty="0">
                <a:latin typeface="Times New Roman"/>
                <a:cs typeface="Times New Roman"/>
              </a:rPr>
              <a:t>could be changed a little, a </a:t>
            </a:r>
            <a:r>
              <a:rPr sz="1167" spc="10" dirty="0">
                <a:latin typeface="Times New Roman"/>
                <a:cs typeface="Times New Roman"/>
              </a:rPr>
              <a:t>new </a:t>
            </a:r>
            <a:r>
              <a:rPr sz="1167" dirty="0">
                <a:latin typeface="Times New Roman"/>
                <a:cs typeface="Times New Roman"/>
              </a:rPr>
              <a:t>gadget could be added and the </a:t>
            </a:r>
            <a:r>
              <a:rPr sz="1167" spc="5" dirty="0">
                <a:latin typeface="Times New Roman"/>
                <a:cs typeface="Times New Roman"/>
              </a:rPr>
              <a:t>like </a:t>
            </a:r>
            <a:r>
              <a:rPr sz="1167" dirty="0">
                <a:latin typeface="Times New Roman"/>
                <a:cs typeface="Times New Roman"/>
              </a:rPr>
              <a:t>but </a:t>
            </a:r>
            <a:r>
              <a:rPr sz="1167" spc="10" dirty="0">
                <a:latin typeface="Times New Roman"/>
                <a:cs typeface="Times New Roman"/>
              </a:rPr>
              <a:t>it </a:t>
            </a:r>
            <a:r>
              <a:rPr sz="1167" dirty="0">
                <a:latin typeface="Times New Roman"/>
                <a:cs typeface="Times New Roman"/>
              </a:rPr>
              <a:t>is very </a:t>
            </a:r>
            <a:r>
              <a:rPr sz="1167" spc="5" dirty="0">
                <a:latin typeface="Times New Roman"/>
                <a:cs typeface="Times New Roman"/>
              </a:rPr>
              <a:t>unlikely  </a:t>
            </a:r>
            <a:r>
              <a:rPr sz="1167" dirty="0">
                <a:latin typeface="Times New Roman"/>
                <a:cs typeface="Times New Roman"/>
              </a:rPr>
              <a:t>that a fundamental change in engine is made. </a:t>
            </a:r>
            <a:r>
              <a:rPr sz="1167" spc="-5" dirty="0">
                <a:latin typeface="Times New Roman"/>
                <a:cs typeface="Times New Roman"/>
              </a:rPr>
              <a:t>On </a:t>
            </a:r>
            <a:r>
              <a:rPr sz="1167" dirty="0">
                <a:latin typeface="Times New Roman"/>
                <a:cs typeface="Times New Roman"/>
              </a:rPr>
              <a:t>the other hand if you observe the  activities of a </a:t>
            </a:r>
            <a:r>
              <a:rPr sz="1167" spc="-5" dirty="0">
                <a:latin typeface="Times New Roman"/>
                <a:cs typeface="Times New Roman"/>
              </a:rPr>
              <a:t>software </a:t>
            </a:r>
            <a:r>
              <a:rPr sz="1167" dirty="0">
                <a:latin typeface="Times New Roman"/>
                <a:cs typeface="Times New Roman"/>
              </a:rPr>
              <a:t>manufacturing company, you </a:t>
            </a:r>
            <a:r>
              <a:rPr sz="1167" spc="-5" dirty="0">
                <a:latin typeface="Times New Roman"/>
                <a:cs typeface="Times New Roman"/>
              </a:rPr>
              <a:t>will </a:t>
            </a:r>
            <a:r>
              <a:rPr sz="1167" dirty="0">
                <a:latin typeface="Times New Roman"/>
                <a:cs typeface="Times New Roman"/>
              </a:rPr>
              <a:t>realize that these companies  make changes of fundamental nature in their </a:t>
            </a:r>
            <a:r>
              <a:rPr sz="1167" spc="-5" dirty="0">
                <a:latin typeface="Times New Roman"/>
                <a:cs typeface="Times New Roman"/>
              </a:rPr>
              <a:t>software systems. </a:t>
            </a:r>
            <a:r>
              <a:rPr sz="1167" dirty="0">
                <a:latin typeface="Times New Roman"/>
                <a:cs typeface="Times New Roman"/>
              </a:rPr>
              <a:t>They constantly change  their</a:t>
            </a:r>
            <a:r>
              <a:rPr sz="1167" spc="122" dirty="0">
                <a:latin typeface="Times New Roman"/>
                <a:cs typeface="Times New Roman"/>
              </a:rPr>
              <a:t> </a:t>
            </a:r>
            <a:r>
              <a:rPr sz="1167" spc="-5" dirty="0">
                <a:latin typeface="Times New Roman"/>
                <a:cs typeface="Times New Roman"/>
              </a:rPr>
              <a:t>systems</a:t>
            </a:r>
            <a:r>
              <a:rPr sz="1167" spc="122" dirty="0">
                <a:latin typeface="Times New Roman"/>
                <a:cs typeface="Times New Roman"/>
              </a:rPr>
              <a:t> </a:t>
            </a:r>
            <a:r>
              <a:rPr sz="1167" spc="-5" dirty="0">
                <a:latin typeface="Times New Roman"/>
                <a:cs typeface="Times New Roman"/>
              </a:rPr>
              <a:t>whether</a:t>
            </a:r>
            <a:r>
              <a:rPr sz="1167" spc="131" dirty="0">
                <a:latin typeface="Times New Roman"/>
                <a:cs typeface="Times New Roman"/>
              </a:rPr>
              <a:t> </a:t>
            </a:r>
            <a:r>
              <a:rPr sz="1167" dirty="0">
                <a:latin typeface="Times New Roman"/>
                <a:cs typeface="Times New Roman"/>
              </a:rPr>
              <a:t>in</a:t>
            </a:r>
            <a:r>
              <a:rPr sz="1167" spc="131" dirty="0">
                <a:latin typeface="Times New Roman"/>
                <a:cs typeface="Times New Roman"/>
              </a:rPr>
              <a:t> </a:t>
            </a:r>
            <a:r>
              <a:rPr sz="1167" dirty="0">
                <a:latin typeface="Times New Roman"/>
                <a:cs typeface="Times New Roman"/>
              </a:rPr>
              <a:t>the</a:t>
            </a:r>
            <a:r>
              <a:rPr sz="1167" spc="126" dirty="0">
                <a:latin typeface="Times New Roman"/>
                <a:cs typeface="Times New Roman"/>
              </a:rPr>
              <a:t> </a:t>
            </a:r>
            <a:r>
              <a:rPr sz="1167" dirty="0">
                <a:latin typeface="Times New Roman"/>
                <a:cs typeface="Times New Roman"/>
              </a:rPr>
              <a:t>form</a:t>
            </a:r>
            <a:r>
              <a:rPr sz="1167" spc="122" dirty="0">
                <a:latin typeface="Times New Roman"/>
                <a:cs typeface="Times New Roman"/>
              </a:rPr>
              <a:t> </a:t>
            </a:r>
            <a:r>
              <a:rPr sz="1167" dirty="0">
                <a:latin typeface="Times New Roman"/>
                <a:cs typeface="Times New Roman"/>
              </a:rPr>
              <a:t>of</a:t>
            </a:r>
            <a:r>
              <a:rPr sz="1167" spc="122" dirty="0">
                <a:latin typeface="Times New Roman"/>
                <a:cs typeface="Times New Roman"/>
              </a:rPr>
              <a:t> </a:t>
            </a:r>
            <a:r>
              <a:rPr sz="1167" dirty="0">
                <a:latin typeface="Times New Roman"/>
                <a:cs typeface="Times New Roman"/>
              </a:rPr>
              <a:t>enhancements,</a:t>
            </a:r>
            <a:r>
              <a:rPr sz="1167" spc="131" dirty="0">
                <a:latin typeface="Times New Roman"/>
                <a:cs typeface="Times New Roman"/>
              </a:rPr>
              <a:t> </a:t>
            </a:r>
            <a:r>
              <a:rPr sz="1167" dirty="0">
                <a:latin typeface="Times New Roman"/>
                <a:cs typeface="Times New Roman"/>
              </a:rPr>
              <a:t>in</a:t>
            </a:r>
            <a:r>
              <a:rPr sz="1167" spc="131" dirty="0">
                <a:latin typeface="Times New Roman"/>
                <a:cs typeface="Times New Roman"/>
              </a:rPr>
              <a:t> </a:t>
            </a:r>
            <a:r>
              <a:rPr sz="1167" dirty="0">
                <a:latin typeface="Times New Roman"/>
                <a:cs typeface="Times New Roman"/>
              </a:rPr>
              <a:t>the</a:t>
            </a:r>
            <a:r>
              <a:rPr sz="1167" spc="126" dirty="0">
                <a:latin typeface="Times New Roman"/>
                <a:cs typeface="Times New Roman"/>
              </a:rPr>
              <a:t> </a:t>
            </a:r>
            <a:r>
              <a:rPr sz="1167" dirty="0">
                <a:latin typeface="Times New Roman"/>
                <a:cs typeface="Times New Roman"/>
              </a:rPr>
              <a:t>form</a:t>
            </a:r>
            <a:r>
              <a:rPr sz="1167" spc="122" dirty="0">
                <a:latin typeface="Times New Roman"/>
                <a:cs typeface="Times New Roman"/>
              </a:rPr>
              <a:t> </a:t>
            </a:r>
            <a:r>
              <a:rPr sz="1167" dirty="0">
                <a:latin typeface="Times New Roman"/>
                <a:cs typeface="Times New Roman"/>
              </a:rPr>
              <a:t>of</a:t>
            </a:r>
            <a:r>
              <a:rPr sz="1167" spc="122" dirty="0">
                <a:latin typeface="Times New Roman"/>
                <a:cs typeface="Times New Roman"/>
              </a:rPr>
              <a:t> </a:t>
            </a:r>
            <a:r>
              <a:rPr sz="1167" dirty="0">
                <a:latin typeface="Times New Roman"/>
                <a:cs typeface="Times New Roman"/>
              </a:rPr>
              <a:t>interface</a:t>
            </a:r>
            <a:r>
              <a:rPr sz="1167" spc="102" dirty="0">
                <a:latin typeface="Times New Roman"/>
                <a:cs typeface="Times New Roman"/>
              </a:rPr>
              <a:t> </a:t>
            </a:r>
            <a:r>
              <a:rPr sz="1167" dirty="0">
                <a:latin typeface="Times New Roman"/>
                <a:cs typeface="Times New Roman"/>
              </a:rPr>
              <a:t>change</a:t>
            </a:r>
            <a:r>
              <a:rPr sz="1167" spc="126" dirty="0">
                <a:latin typeface="Times New Roman"/>
                <a:cs typeface="Times New Roman"/>
              </a:rPr>
              <a:t> </a:t>
            </a:r>
            <a:r>
              <a:rPr sz="1167" dirty="0">
                <a:latin typeface="Times New Roman"/>
                <a:cs typeface="Times New Roman"/>
              </a:rPr>
              <a:t>or</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99800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292415"/>
            <a:ext cx="5359929" cy="2026324"/>
          </a:xfrm>
          <a:prstGeom prst="rect">
            <a:avLst/>
          </a:prstGeom>
        </p:spPr>
        <p:txBody>
          <a:bodyPr vert="horz" wrap="square" lIns="0" tIns="0" rIns="0" bIns="0" rtlCol="0">
            <a:spAutoFit/>
          </a:bodyPr>
          <a:lstStyle/>
          <a:p>
            <a:pPr marL="12347" algn="just"/>
            <a:r>
              <a:rPr sz="1167" b="1" u="heavy" spc="-5" dirty="0">
                <a:latin typeface="Times New Roman"/>
                <a:cs typeface="Times New Roman"/>
              </a:rPr>
              <a:t>Chemical </a:t>
            </a:r>
            <a:r>
              <a:rPr sz="1167" b="1" u="heavy" dirty="0">
                <a:latin typeface="Times New Roman"/>
                <a:cs typeface="Times New Roman"/>
              </a:rPr>
              <a:t>Tracking</a:t>
            </a:r>
            <a:r>
              <a:rPr sz="1167" b="1" u="heavy" spc="-87" dirty="0">
                <a:latin typeface="Times New Roman"/>
                <a:cs typeface="Times New Roman"/>
              </a:rPr>
              <a:t> </a:t>
            </a:r>
            <a:r>
              <a:rPr sz="1167" b="1" u="heavy" spc="-5" dirty="0">
                <a:latin typeface="Times New Roman"/>
                <a:cs typeface="Times New Roman"/>
              </a:rPr>
              <a:t>System</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i="1" spc="-5" dirty="0">
                <a:latin typeface="Times New Roman"/>
                <a:cs typeface="Times New Roman"/>
              </a:rPr>
              <a:t>The </a:t>
            </a:r>
            <a:r>
              <a:rPr sz="1167" i="1" dirty="0">
                <a:latin typeface="Times New Roman"/>
                <a:cs typeface="Times New Roman"/>
              </a:rPr>
              <a:t>chemical tracking </a:t>
            </a:r>
            <a:r>
              <a:rPr sz="1167" i="1" spc="-5" dirty="0">
                <a:latin typeface="Times New Roman"/>
                <a:cs typeface="Times New Roman"/>
              </a:rPr>
              <a:t>system </a:t>
            </a:r>
            <a:r>
              <a:rPr sz="1167" i="1" dirty="0">
                <a:latin typeface="Times New Roman"/>
                <a:cs typeface="Times New Roman"/>
              </a:rPr>
              <a:t>will allow </a:t>
            </a:r>
            <a:r>
              <a:rPr sz="1167" i="1" spc="-5" dirty="0">
                <a:latin typeface="Times New Roman"/>
                <a:cs typeface="Times New Roman"/>
              </a:rPr>
              <a:t>scientists </a:t>
            </a:r>
            <a:r>
              <a:rPr sz="1167" i="1" dirty="0">
                <a:latin typeface="Times New Roman"/>
                <a:cs typeface="Times New Roman"/>
              </a:rPr>
              <a:t>to </a:t>
            </a:r>
            <a:r>
              <a:rPr sz="1167" i="1" spc="-5" dirty="0">
                <a:latin typeface="Times New Roman"/>
                <a:cs typeface="Times New Roman"/>
              </a:rPr>
              <a:t>request </a:t>
            </a:r>
            <a:r>
              <a:rPr sz="1167" i="1" dirty="0">
                <a:latin typeface="Times New Roman"/>
                <a:cs typeface="Times New Roman"/>
              </a:rPr>
              <a:t>containers of chemicals to  be </a:t>
            </a:r>
            <a:r>
              <a:rPr sz="1167" i="1" spc="-5" dirty="0">
                <a:latin typeface="Times New Roman"/>
                <a:cs typeface="Times New Roman"/>
              </a:rPr>
              <a:t>supplied </a:t>
            </a:r>
            <a:r>
              <a:rPr sz="1167" i="1" dirty="0">
                <a:latin typeface="Times New Roman"/>
                <a:cs typeface="Times New Roman"/>
              </a:rPr>
              <a:t>by chemical </a:t>
            </a:r>
            <a:r>
              <a:rPr sz="1167" i="1" spc="-5" dirty="0">
                <a:latin typeface="Times New Roman"/>
                <a:cs typeface="Times New Roman"/>
              </a:rPr>
              <a:t>stockroom </a:t>
            </a:r>
            <a:r>
              <a:rPr sz="1167" i="1" dirty="0">
                <a:latin typeface="Times New Roman"/>
                <a:cs typeface="Times New Roman"/>
              </a:rPr>
              <a:t>or by vendors. </a:t>
            </a:r>
            <a:r>
              <a:rPr sz="1167" i="1" spc="-5" dirty="0">
                <a:latin typeface="Times New Roman"/>
                <a:cs typeface="Times New Roman"/>
              </a:rPr>
              <a:t>The </a:t>
            </a:r>
            <a:r>
              <a:rPr sz="1167" i="1" dirty="0">
                <a:latin typeface="Times New Roman"/>
                <a:cs typeface="Times New Roman"/>
              </a:rPr>
              <a:t>location of every chemical  container within the company, the quantity of the </a:t>
            </a:r>
            <a:r>
              <a:rPr sz="1167" i="1" spc="-5" dirty="0">
                <a:latin typeface="Times New Roman"/>
                <a:cs typeface="Times New Roman"/>
              </a:rPr>
              <a:t>material remaining </a:t>
            </a:r>
            <a:r>
              <a:rPr sz="1167" i="1" dirty="0">
                <a:latin typeface="Times New Roman"/>
                <a:cs typeface="Times New Roman"/>
              </a:rPr>
              <a:t>in it, and the  complete history of each container’s location and usage will be known by the </a:t>
            </a:r>
            <a:r>
              <a:rPr sz="1167" i="1" spc="-5" dirty="0">
                <a:latin typeface="Times New Roman"/>
                <a:cs typeface="Times New Roman"/>
              </a:rPr>
              <a:t>system </a:t>
            </a:r>
            <a:r>
              <a:rPr sz="1167" i="1" dirty="0">
                <a:latin typeface="Times New Roman"/>
                <a:cs typeface="Times New Roman"/>
              </a:rPr>
              <a:t>at  all times. </a:t>
            </a:r>
            <a:r>
              <a:rPr sz="1167" i="1" spc="-5" dirty="0">
                <a:latin typeface="Times New Roman"/>
                <a:cs typeface="Times New Roman"/>
              </a:rPr>
              <a:t>The </a:t>
            </a:r>
            <a:r>
              <a:rPr sz="1167" i="1" dirty="0">
                <a:latin typeface="Times New Roman"/>
                <a:cs typeface="Times New Roman"/>
              </a:rPr>
              <a:t>company will </a:t>
            </a:r>
            <a:r>
              <a:rPr sz="1167" i="1" spc="-5" dirty="0">
                <a:latin typeface="Times New Roman"/>
                <a:cs typeface="Times New Roman"/>
              </a:rPr>
              <a:t>save </a:t>
            </a:r>
            <a:r>
              <a:rPr sz="1167" i="1" dirty="0">
                <a:latin typeface="Times New Roman"/>
                <a:cs typeface="Times New Roman"/>
              </a:rPr>
              <a:t>25% on chemical costs by fully exploiting chemicals  already available within the company, by disposing of fewer partially used or expired  containers, and by using a standard chemical purchasing process. </a:t>
            </a:r>
            <a:r>
              <a:rPr sz="1167" i="1" spc="-5" dirty="0">
                <a:latin typeface="Times New Roman"/>
                <a:cs typeface="Times New Roman"/>
              </a:rPr>
              <a:t>The </a:t>
            </a:r>
            <a:r>
              <a:rPr sz="1167" i="1" dirty="0">
                <a:latin typeface="Times New Roman"/>
                <a:cs typeface="Times New Roman"/>
              </a:rPr>
              <a:t>chemical </a:t>
            </a:r>
            <a:r>
              <a:rPr sz="1167" i="1" spc="-5" dirty="0">
                <a:latin typeface="Times New Roman"/>
                <a:cs typeface="Times New Roman"/>
              </a:rPr>
              <a:t>tracking  system </a:t>
            </a:r>
            <a:r>
              <a:rPr sz="1167" i="1" dirty="0">
                <a:latin typeface="Times New Roman"/>
                <a:cs typeface="Times New Roman"/>
              </a:rPr>
              <a:t>will also generate all </a:t>
            </a:r>
            <a:r>
              <a:rPr sz="1167" i="1" spc="-5" dirty="0">
                <a:latin typeface="Times New Roman"/>
                <a:cs typeface="Times New Roman"/>
              </a:rPr>
              <a:t>reports required </a:t>
            </a:r>
            <a:r>
              <a:rPr sz="1167" i="1" dirty="0">
                <a:latin typeface="Times New Roman"/>
                <a:cs typeface="Times New Roman"/>
              </a:rPr>
              <a:t>to comply with federal and </a:t>
            </a:r>
            <a:r>
              <a:rPr sz="1167" i="1" spc="-5" dirty="0">
                <a:latin typeface="Times New Roman"/>
                <a:cs typeface="Times New Roman"/>
              </a:rPr>
              <a:t>state  </a:t>
            </a:r>
            <a:r>
              <a:rPr sz="1167" i="1" dirty="0">
                <a:latin typeface="Times New Roman"/>
                <a:cs typeface="Times New Roman"/>
              </a:rPr>
              <a:t>government </a:t>
            </a:r>
            <a:r>
              <a:rPr sz="1167" i="1" spc="-5" dirty="0">
                <a:latin typeface="Times New Roman"/>
                <a:cs typeface="Times New Roman"/>
              </a:rPr>
              <a:t>regulations </a:t>
            </a:r>
            <a:r>
              <a:rPr sz="1167" i="1" dirty="0">
                <a:latin typeface="Times New Roman"/>
                <a:cs typeface="Times New Roman"/>
              </a:rPr>
              <a:t>that </a:t>
            </a:r>
            <a:r>
              <a:rPr sz="1167" i="1" spc="-5" dirty="0">
                <a:latin typeface="Times New Roman"/>
                <a:cs typeface="Times New Roman"/>
              </a:rPr>
              <a:t>require </a:t>
            </a:r>
            <a:r>
              <a:rPr sz="1167" i="1" dirty="0">
                <a:latin typeface="Times New Roman"/>
                <a:cs typeface="Times New Roman"/>
              </a:rPr>
              <a:t>the </a:t>
            </a:r>
            <a:r>
              <a:rPr sz="1167" i="1" spc="-5" dirty="0">
                <a:latin typeface="Times New Roman"/>
                <a:cs typeface="Times New Roman"/>
              </a:rPr>
              <a:t>reporting </a:t>
            </a:r>
            <a:r>
              <a:rPr sz="1167" i="1" dirty="0">
                <a:latin typeface="Times New Roman"/>
                <a:cs typeface="Times New Roman"/>
              </a:rPr>
              <a:t>of chemical usage, </a:t>
            </a:r>
            <a:r>
              <a:rPr sz="1167" i="1" spc="-5" dirty="0">
                <a:latin typeface="Times New Roman"/>
                <a:cs typeface="Times New Roman"/>
              </a:rPr>
              <a:t>storage, </a:t>
            </a:r>
            <a:r>
              <a:rPr sz="1167" i="1" dirty="0">
                <a:latin typeface="Times New Roman"/>
                <a:cs typeface="Times New Roman"/>
              </a:rPr>
              <a:t>and  disposal.</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30</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098903" y="3889715"/>
            <a:ext cx="5361164" cy="4711700"/>
          </a:xfrm>
          <a:prstGeom prst="rect">
            <a:avLst/>
          </a:prstGeom>
        </p:spPr>
        <p:txBody>
          <a:bodyPr vert="horz" wrap="square" lIns="0" tIns="0" rIns="0" bIns="0" rtlCol="0">
            <a:spAutoFit/>
          </a:bodyPr>
          <a:lstStyle/>
          <a:p>
            <a:pPr marL="12347" algn="just"/>
            <a:r>
              <a:rPr sz="1750" dirty="0">
                <a:latin typeface="Tahoma"/>
                <a:cs typeface="Tahoma"/>
              </a:rPr>
              <a:t>Assumptions and</a:t>
            </a:r>
            <a:r>
              <a:rPr sz="1750" spc="-111" dirty="0">
                <a:latin typeface="Tahoma"/>
                <a:cs typeface="Tahoma"/>
              </a:rPr>
              <a:t> </a:t>
            </a:r>
            <a:r>
              <a:rPr sz="1750" spc="-5" dirty="0">
                <a:latin typeface="Tahoma"/>
                <a:cs typeface="Tahoma"/>
              </a:rPr>
              <a:t>Dependencies</a:t>
            </a:r>
            <a:endParaRPr sz="1750">
              <a:latin typeface="Tahoma"/>
              <a:cs typeface="Tahoma"/>
            </a:endParaRPr>
          </a:p>
          <a:p>
            <a:pPr marL="12347" marR="4939" algn="just">
              <a:lnSpc>
                <a:spcPts val="1342"/>
              </a:lnSpc>
              <a:spcBef>
                <a:spcPts val="1327"/>
              </a:spcBef>
            </a:pPr>
            <a:r>
              <a:rPr sz="1167" spc="-5" dirty="0">
                <a:latin typeface="Times New Roman"/>
                <a:cs typeface="Times New Roman"/>
              </a:rPr>
              <a:t>All </a:t>
            </a:r>
            <a:r>
              <a:rPr sz="1167" dirty="0">
                <a:latin typeface="Times New Roman"/>
                <a:cs typeface="Times New Roman"/>
              </a:rPr>
              <a:t>assumptions that </a:t>
            </a:r>
            <a:r>
              <a:rPr sz="1167" spc="-5" dirty="0">
                <a:latin typeface="Times New Roman"/>
                <a:cs typeface="Times New Roman"/>
              </a:rPr>
              <a:t>were </a:t>
            </a:r>
            <a:r>
              <a:rPr sz="1167" dirty="0">
                <a:latin typeface="Times New Roman"/>
                <a:cs typeface="Times New Roman"/>
              </a:rPr>
              <a:t>made </a:t>
            </a:r>
            <a:r>
              <a:rPr sz="1167" spc="-5" dirty="0">
                <a:latin typeface="Times New Roman"/>
                <a:cs typeface="Times New Roman"/>
              </a:rPr>
              <a:t>when </a:t>
            </a:r>
            <a:r>
              <a:rPr sz="1167" dirty="0">
                <a:latin typeface="Times New Roman"/>
                <a:cs typeface="Times New Roman"/>
              </a:rPr>
              <a:t>conceiving the project have to be recorded. </a:t>
            </a:r>
            <a:r>
              <a:rPr sz="1167" spc="-5" dirty="0">
                <a:latin typeface="Times New Roman"/>
                <a:cs typeface="Times New Roman"/>
              </a:rPr>
              <a:t>For  </a:t>
            </a:r>
            <a:r>
              <a:rPr sz="1167" dirty="0">
                <a:latin typeface="Times New Roman"/>
                <a:cs typeface="Times New Roman"/>
              </a:rPr>
              <a:t>example, the management </a:t>
            </a:r>
            <a:r>
              <a:rPr sz="1167" spc="-5" dirty="0">
                <a:latin typeface="Times New Roman"/>
                <a:cs typeface="Times New Roman"/>
              </a:rPr>
              <a:t>sponsor </a:t>
            </a:r>
            <a:r>
              <a:rPr sz="1167" dirty="0">
                <a:latin typeface="Times New Roman"/>
                <a:cs typeface="Times New Roman"/>
              </a:rPr>
              <a:t>for the chemical tracking </a:t>
            </a:r>
            <a:r>
              <a:rPr sz="1167" spc="-5" dirty="0">
                <a:latin typeface="Times New Roman"/>
                <a:cs typeface="Times New Roman"/>
              </a:rPr>
              <a:t>system </a:t>
            </a:r>
            <a:r>
              <a:rPr sz="1167" dirty="0">
                <a:latin typeface="Times New Roman"/>
                <a:cs typeface="Times New Roman"/>
              </a:rPr>
              <a:t>assumed that it  </a:t>
            </a:r>
            <a:r>
              <a:rPr sz="1167" spc="-5" dirty="0">
                <a:latin typeface="Times New Roman"/>
                <a:cs typeface="Times New Roman"/>
              </a:rPr>
              <a:t>would </a:t>
            </a:r>
            <a:r>
              <a:rPr sz="1167" dirty="0">
                <a:latin typeface="Times New Roman"/>
                <a:cs typeface="Times New Roman"/>
              </a:rPr>
              <a:t>replace the existing chemical </a:t>
            </a:r>
            <a:r>
              <a:rPr sz="1167" spc="-5" dirty="0">
                <a:latin typeface="Times New Roman"/>
                <a:cs typeface="Times New Roman"/>
              </a:rPr>
              <a:t>stockroom </a:t>
            </a:r>
            <a:r>
              <a:rPr sz="1167" dirty="0">
                <a:latin typeface="Times New Roman"/>
                <a:cs typeface="Times New Roman"/>
              </a:rPr>
              <a:t>inventory </a:t>
            </a:r>
            <a:r>
              <a:rPr sz="1167" spc="-5" dirty="0">
                <a:latin typeface="Times New Roman"/>
                <a:cs typeface="Times New Roman"/>
              </a:rPr>
              <a:t>system </a:t>
            </a:r>
            <a:r>
              <a:rPr sz="1167" dirty="0">
                <a:latin typeface="Times New Roman"/>
                <a:cs typeface="Times New Roman"/>
              </a:rPr>
              <a:t>and that it </a:t>
            </a:r>
            <a:r>
              <a:rPr sz="1167" spc="-5" dirty="0">
                <a:latin typeface="Times New Roman"/>
                <a:cs typeface="Times New Roman"/>
              </a:rPr>
              <a:t>would  </a:t>
            </a:r>
            <a:r>
              <a:rPr sz="1167" dirty="0">
                <a:latin typeface="Times New Roman"/>
                <a:cs typeface="Times New Roman"/>
              </a:rPr>
              <a:t>interface to the appropriate purchasing department</a:t>
            </a:r>
            <a:r>
              <a:rPr sz="1167" spc="-117" dirty="0">
                <a:latin typeface="Times New Roman"/>
                <a:cs typeface="Times New Roman"/>
              </a:rPr>
              <a:t> </a:t>
            </a:r>
            <a:r>
              <a:rPr sz="1167" dirty="0">
                <a:latin typeface="Times New Roman"/>
                <a:cs typeface="Times New Roman"/>
              </a:rPr>
              <a:t>applications</a:t>
            </a:r>
            <a:endParaRPr sz="1167">
              <a:latin typeface="Times New Roman"/>
              <a:cs typeface="Times New Roman"/>
            </a:endParaRPr>
          </a:p>
          <a:p>
            <a:pPr>
              <a:lnSpc>
                <a:spcPct val="100000"/>
              </a:lnSpc>
            </a:pPr>
            <a:endParaRPr sz="1167">
              <a:latin typeface="Times New Roman"/>
              <a:cs typeface="Times New Roman"/>
            </a:endParaRPr>
          </a:p>
          <a:p>
            <a:pPr>
              <a:spcBef>
                <a:spcPts val="29"/>
              </a:spcBef>
            </a:pPr>
            <a:endParaRPr sz="1604">
              <a:latin typeface="Times New Roman"/>
              <a:cs typeface="Times New Roman"/>
            </a:endParaRPr>
          </a:p>
          <a:p>
            <a:pPr marL="12347" algn="just"/>
            <a:r>
              <a:rPr sz="1361" b="1" u="heavy" spc="-5" dirty="0">
                <a:latin typeface="Tahoma"/>
                <a:cs typeface="Tahoma"/>
              </a:rPr>
              <a:t>Scope</a:t>
            </a:r>
            <a:endParaRPr sz="1361">
              <a:latin typeface="Tahoma"/>
              <a:cs typeface="Tahoma"/>
            </a:endParaRPr>
          </a:p>
          <a:p>
            <a:pPr>
              <a:spcBef>
                <a:spcPts val="39"/>
              </a:spcBef>
            </a:pPr>
            <a:endParaRPr sz="1118">
              <a:latin typeface="Times New Roman"/>
              <a:cs typeface="Times New Roman"/>
            </a:endParaRPr>
          </a:p>
          <a:p>
            <a:pPr marL="12347" marR="6791" algn="just">
              <a:lnSpc>
                <a:spcPts val="1342"/>
              </a:lnSpc>
            </a:pPr>
            <a:r>
              <a:rPr sz="1167" spc="-5" dirty="0">
                <a:latin typeface="Times New Roman"/>
                <a:cs typeface="Times New Roman"/>
              </a:rPr>
              <a:t>Project scope </a:t>
            </a:r>
            <a:r>
              <a:rPr sz="1167" dirty="0">
                <a:latin typeface="Times New Roman"/>
                <a:cs typeface="Times New Roman"/>
              </a:rPr>
              <a:t>defines the concept and range of the proposed </a:t>
            </a:r>
            <a:r>
              <a:rPr sz="1167" spc="-5" dirty="0">
                <a:latin typeface="Times New Roman"/>
                <a:cs typeface="Times New Roman"/>
              </a:rPr>
              <a:t>solution, </a:t>
            </a:r>
            <a:r>
              <a:rPr sz="1167" dirty="0">
                <a:latin typeface="Times New Roman"/>
                <a:cs typeface="Times New Roman"/>
              </a:rPr>
              <a:t>and limitations  identify certain capabilities that the product </a:t>
            </a:r>
            <a:r>
              <a:rPr sz="1167" spc="-5" dirty="0">
                <a:latin typeface="Times New Roman"/>
                <a:cs typeface="Times New Roman"/>
              </a:rPr>
              <a:t>will </a:t>
            </a:r>
            <a:r>
              <a:rPr sz="1167" dirty="0">
                <a:latin typeface="Times New Roman"/>
                <a:cs typeface="Times New Roman"/>
              </a:rPr>
              <a:t>not include. </a:t>
            </a:r>
            <a:r>
              <a:rPr sz="1167" spc="-5" dirty="0">
                <a:latin typeface="Times New Roman"/>
                <a:cs typeface="Times New Roman"/>
              </a:rPr>
              <a:t>Clarifying </a:t>
            </a:r>
            <a:r>
              <a:rPr sz="1167" dirty="0">
                <a:latin typeface="Times New Roman"/>
                <a:cs typeface="Times New Roman"/>
              </a:rPr>
              <a:t>the </a:t>
            </a:r>
            <a:r>
              <a:rPr sz="1167" spc="-5" dirty="0">
                <a:latin typeface="Times New Roman"/>
                <a:cs typeface="Times New Roman"/>
              </a:rPr>
              <a:t>scope </a:t>
            </a:r>
            <a:r>
              <a:rPr sz="1167" dirty="0">
                <a:latin typeface="Times New Roman"/>
                <a:cs typeface="Times New Roman"/>
              </a:rPr>
              <a:t>and  limitations helps to establish realistic </a:t>
            </a:r>
            <a:r>
              <a:rPr sz="1167" spc="-5" dirty="0">
                <a:latin typeface="Times New Roman"/>
                <a:cs typeface="Times New Roman"/>
              </a:rPr>
              <a:t>stakeholder’s </a:t>
            </a:r>
            <a:r>
              <a:rPr sz="1167" dirty="0">
                <a:latin typeface="Times New Roman"/>
                <a:cs typeface="Times New Roman"/>
              </a:rPr>
              <a:t>expectations. </a:t>
            </a:r>
            <a:r>
              <a:rPr sz="1167" spc="-5" dirty="0">
                <a:latin typeface="Times New Roman"/>
                <a:cs typeface="Times New Roman"/>
              </a:rPr>
              <a:t>Sometimes </a:t>
            </a:r>
            <a:r>
              <a:rPr sz="1167" dirty="0">
                <a:latin typeface="Times New Roman"/>
                <a:cs typeface="Times New Roman"/>
              </a:rPr>
              <a:t>customers  request features that are too expansive or do not lie </a:t>
            </a:r>
            <a:r>
              <a:rPr sz="1167" spc="-5" dirty="0">
                <a:latin typeface="Times New Roman"/>
                <a:cs typeface="Times New Roman"/>
              </a:rPr>
              <a:t>within </a:t>
            </a:r>
            <a:r>
              <a:rPr sz="1167" dirty="0">
                <a:latin typeface="Times New Roman"/>
                <a:cs typeface="Times New Roman"/>
              </a:rPr>
              <a:t>the intended project </a:t>
            </a:r>
            <a:r>
              <a:rPr sz="1167" spc="-5" dirty="0">
                <a:latin typeface="Times New Roman"/>
                <a:cs typeface="Times New Roman"/>
              </a:rPr>
              <a:t>scope.  Propose </a:t>
            </a:r>
            <a:r>
              <a:rPr sz="1167" dirty="0">
                <a:latin typeface="Times New Roman"/>
                <a:cs typeface="Times New Roman"/>
              </a:rPr>
              <a:t>requirements </a:t>
            </a:r>
            <a:r>
              <a:rPr sz="1167" spc="5" dirty="0">
                <a:latin typeface="Times New Roman"/>
                <a:cs typeface="Times New Roman"/>
              </a:rPr>
              <a:t>that </a:t>
            </a:r>
            <a:r>
              <a:rPr sz="1167" dirty="0">
                <a:latin typeface="Times New Roman"/>
                <a:cs typeface="Times New Roman"/>
              </a:rPr>
              <a:t>are out of </a:t>
            </a:r>
            <a:r>
              <a:rPr sz="1167" spc="-5" dirty="0">
                <a:latin typeface="Times New Roman"/>
                <a:cs typeface="Times New Roman"/>
              </a:rPr>
              <a:t>scope </a:t>
            </a:r>
            <a:r>
              <a:rPr sz="1167" dirty="0">
                <a:latin typeface="Times New Roman"/>
                <a:cs typeface="Times New Roman"/>
              </a:rPr>
              <a:t>must be rejected, unless they are </a:t>
            </a:r>
            <a:r>
              <a:rPr sz="1167" spc="-5" dirty="0">
                <a:latin typeface="Times New Roman"/>
                <a:cs typeface="Times New Roman"/>
              </a:rPr>
              <a:t>so </a:t>
            </a:r>
            <a:r>
              <a:rPr sz="1167" dirty="0">
                <a:latin typeface="Times New Roman"/>
                <a:cs typeface="Times New Roman"/>
              </a:rPr>
              <a:t>beneficial  that the </a:t>
            </a:r>
            <a:r>
              <a:rPr sz="1167" spc="-5" dirty="0">
                <a:latin typeface="Times New Roman"/>
                <a:cs typeface="Times New Roman"/>
              </a:rPr>
              <a:t>scope should </a:t>
            </a:r>
            <a:r>
              <a:rPr sz="1167" dirty="0">
                <a:latin typeface="Times New Roman"/>
                <a:cs typeface="Times New Roman"/>
              </a:rPr>
              <a:t>be enlarged to accommodate them (with accompanying changes in  budget, </a:t>
            </a:r>
            <a:r>
              <a:rPr sz="1167" spc="-5" dirty="0">
                <a:latin typeface="Times New Roman"/>
                <a:cs typeface="Times New Roman"/>
              </a:rPr>
              <a:t>schedule, </a:t>
            </a:r>
            <a:r>
              <a:rPr sz="1167" dirty="0">
                <a:latin typeface="Times New Roman"/>
                <a:cs typeface="Times New Roman"/>
              </a:rPr>
              <a:t>and </a:t>
            </a:r>
            <a:r>
              <a:rPr sz="1167" spc="-5" dirty="0">
                <a:latin typeface="Times New Roman"/>
                <a:cs typeface="Times New Roman"/>
              </a:rPr>
              <a:t>staff). Keep </a:t>
            </a:r>
            <a:r>
              <a:rPr sz="1167" dirty="0">
                <a:latin typeface="Times New Roman"/>
                <a:cs typeface="Times New Roman"/>
              </a:rPr>
              <a:t>a record of these requirements and </a:t>
            </a:r>
            <a:r>
              <a:rPr sz="1167" spc="-5" dirty="0">
                <a:latin typeface="Times New Roman"/>
                <a:cs typeface="Times New Roman"/>
              </a:rPr>
              <a:t>why </a:t>
            </a:r>
            <a:r>
              <a:rPr sz="1167" dirty="0">
                <a:latin typeface="Times New Roman"/>
                <a:cs typeface="Times New Roman"/>
              </a:rPr>
              <a:t>they </a:t>
            </a:r>
            <a:r>
              <a:rPr sz="1167" spc="-5" dirty="0">
                <a:latin typeface="Times New Roman"/>
                <a:cs typeface="Times New Roman"/>
              </a:rPr>
              <a:t>were  </a:t>
            </a:r>
            <a:r>
              <a:rPr sz="1167" dirty="0">
                <a:latin typeface="Times New Roman"/>
                <a:cs typeface="Times New Roman"/>
              </a:rPr>
              <a:t>rejected, as they have a </a:t>
            </a:r>
            <a:r>
              <a:rPr sz="1167" spc="-5" dirty="0">
                <a:latin typeface="Times New Roman"/>
                <a:cs typeface="Times New Roman"/>
              </a:rPr>
              <a:t>way </a:t>
            </a:r>
            <a:r>
              <a:rPr sz="1167" dirty="0">
                <a:latin typeface="Times New Roman"/>
                <a:cs typeface="Times New Roman"/>
              </a:rPr>
              <a:t>of</a:t>
            </a:r>
            <a:r>
              <a:rPr sz="1167" spc="-97" dirty="0">
                <a:latin typeface="Times New Roman"/>
                <a:cs typeface="Times New Roman"/>
              </a:rPr>
              <a:t> </a:t>
            </a:r>
            <a:r>
              <a:rPr sz="1167" dirty="0">
                <a:latin typeface="Times New Roman"/>
                <a:cs typeface="Times New Roman"/>
              </a:rPr>
              <a:t>reappearing.</a:t>
            </a:r>
            <a:endParaRPr sz="1167">
              <a:latin typeface="Times New Roman"/>
              <a:cs typeface="Times New Roman"/>
            </a:endParaRPr>
          </a:p>
          <a:p>
            <a:pPr>
              <a:lnSpc>
                <a:spcPct val="100000"/>
              </a:lnSpc>
            </a:pPr>
            <a:endParaRPr sz="1167">
              <a:latin typeface="Times New Roman"/>
              <a:cs typeface="Times New Roman"/>
            </a:endParaRPr>
          </a:p>
          <a:p>
            <a:pPr>
              <a:spcBef>
                <a:spcPts val="29"/>
              </a:spcBef>
            </a:pPr>
            <a:endParaRPr sz="1604">
              <a:latin typeface="Times New Roman"/>
              <a:cs typeface="Times New Roman"/>
            </a:endParaRPr>
          </a:p>
          <a:p>
            <a:pPr marL="12347" algn="just"/>
            <a:r>
              <a:rPr sz="1167" b="1" u="heavy" spc="-5" dirty="0">
                <a:latin typeface="Times New Roman"/>
                <a:cs typeface="Times New Roman"/>
              </a:rPr>
              <a:t>Scope and Initial</a:t>
            </a:r>
            <a:r>
              <a:rPr sz="1167" b="1" u="heavy" spc="-73" dirty="0">
                <a:latin typeface="Times New Roman"/>
                <a:cs typeface="Times New Roman"/>
              </a:rPr>
              <a:t> </a:t>
            </a:r>
            <a:r>
              <a:rPr sz="1167" b="1" u="heavy" spc="-5" dirty="0">
                <a:latin typeface="Times New Roman"/>
                <a:cs typeface="Times New Roman"/>
              </a:rPr>
              <a:t>Release</a:t>
            </a:r>
            <a:endParaRPr sz="1167">
              <a:latin typeface="Times New Roman"/>
              <a:cs typeface="Times New Roman"/>
            </a:endParaRPr>
          </a:p>
          <a:p>
            <a:pPr>
              <a:spcBef>
                <a:spcPts val="10"/>
              </a:spcBef>
            </a:pPr>
            <a:endParaRPr sz="1167">
              <a:latin typeface="Times New Roman"/>
              <a:cs typeface="Times New Roman"/>
            </a:endParaRPr>
          </a:p>
          <a:p>
            <a:pPr marL="12347" marR="5556" algn="just">
              <a:lnSpc>
                <a:spcPts val="1342"/>
              </a:lnSpc>
            </a:pPr>
            <a:r>
              <a:rPr sz="1167" dirty="0">
                <a:latin typeface="Times New Roman"/>
                <a:cs typeface="Times New Roman"/>
              </a:rPr>
              <a:t>The major features that </a:t>
            </a:r>
            <a:r>
              <a:rPr sz="1167" spc="-5" dirty="0">
                <a:latin typeface="Times New Roman"/>
                <a:cs typeface="Times New Roman"/>
              </a:rPr>
              <a:t>will </a:t>
            </a:r>
            <a:r>
              <a:rPr sz="1167" dirty="0">
                <a:latin typeface="Times New Roman"/>
                <a:cs typeface="Times New Roman"/>
              </a:rPr>
              <a:t>be included in the initial release of the project </a:t>
            </a:r>
            <a:r>
              <a:rPr sz="1167" spc="-5" dirty="0">
                <a:latin typeface="Times New Roman"/>
                <a:cs typeface="Times New Roman"/>
              </a:rPr>
              <a:t>should </a:t>
            </a:r>
            <a:r>
              <a:rPr sz="1167" dirty="0">
                <a:latin typeface="Times New Roman"/>
                <a:cs typeface="Times New Roman"/>
              </a:rPr>
              <a:t>be  </a:t>
            </a:r>
            <a:r>
              <a:rPr sz="1167" spc="-5" dirty="0">
                <a:latin typeface="Times New Roman"/>
                <a:cs typeface="Times New Roman"/>
              </a:rPr>
              <a:t>summarized. Describe </a:t>
            </a:r>
            <a:r>
              <a:rPr sz="1167" dirty="0">
                <a:latin typeface="Times New Roman"/>
                <a:cs typeface="Times New Roman"/>
              </a:rPr>
              <a:t>the quality characteristics that </a:t>
            </a:r>
            <a:r>
              <a:rPr sz="1167" spc="-5" dirty="0">
                <a:latin typeface="Times New Roman"/>
                <a:cs typeface="Times New Roman"/>
              </a:rPr>
              <a:t>will </a:t>
            </a:r>
            <a:r>
              <a:rPr sz="1167" dirty="0">
                <a:latin typeface="Times New Roman"/>
                <a:cs typeface="Times New Roman"/>
              </a:rPr>
              <a:t>enable the product to provide  the intended benefits to its various customer</a:t>
            </a:r>
            <a:r>
              <a:rPr sz="1167" spc="-122" dirty="0">
                <a:latin typeface="Times New Roman"/>
                <a:cs typeface="Times New Roman"/>
              </a:rPr>
              <a:t> </a:t>
            </a:r>
            <a:r>
              <a:rPr sz="1167" dirty="0">
                <a:latin typeface="Times New Roman"/>
                <a:cs typeface="Times New Roman"/>
              </a:rPr>
              <a:t>communities.</a:t>
            </a:r>
            <a:endParaRPr sz="1167">
              <a:latin typeface="Times New Roman"/>
              <a:cs typeface="Times New Roman"/>
            </a:endParaRPr>
          </a:p>
          <a:p>
            <a:pPr marL="12347" algn="just">
              <a:lnSpc>
                <a:spcPts val="1308"/>
              </a:lnSpc>
            </a:pPr>
            <a:r>
              <a:rPr sz="1167" dirty="0">
                <a:latin typeface="Times New Roman"/>
                <a:cs typeface="Times New Roman"/>
              </a:rPr>
              <a:t>Requirements need to be prioritized and a release </a:t>
            </a:r>
            <a:r>
              <a:rPr sz="1167" spc="-5" dirty="0">
                <a:latin typeface="Times New Roman"/>
                <a:cs typeface="Times New Roman"/>
              </a:rPr>
              <a:t>schedule should </a:t>
            </a:r>
            <a:r>
              <a:rPr sz="1167" dirty="0">
                <a:latin typeface="Times New Roman"/>
                <a:cs typeface="Times New Roman"/>
              </a:rPr>
              <a:t>be</a:t>
            </a:r>
            <a:r>
              <a:rPr sz="1167" spc="-87" dirty="0">
                <a:latin typeface="Times New Roman"/>
                <a:cs typeface="Times New Roman"/>
              </a:rPr>
              <a:t> </a:t>
            </a:r>
            <a:r>
              <a:rPr sz="1167" dirty="0">
                <a:latin typeface="Times New Roman"/>
                <a:cs typeface="Times New Roman"/>
              </a:rPr>
              <a:t>made.</a:t>
            </a:r>
            <a:endParaRPr sz="1167">
              <a:latin typeface="Times New Roman"/>
              <a:cs typeface="Times New Roman"/>
            </a:endParaRPr>
          </a:p>
        </p:txBody>
      </p:sp>
    </p:spTree>
    <p:extLst>
      <p:ext uri="{BB962C8B-B14F-4D97-AF65-F5344CB8AC3E}">
        <p14:creationId xmlns:p14="http://schemas.microsoft.com/office/powerpoint/2010/main" val="282489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6201"/>
            <a:ext cx="5360547" cy="2447273"/>
          </a:xfrm>
          <a:prstGeom prst="rect">
            <a:avLst/>
          </a:prstGeom>
        </p:spPr>
        <p:txBody>
          <a:bodyPr vert="horz" wrap="square" lIns="0" tIns="0" rIns="0" bIns="0" rtlCol="0">
            <a:spAutoFit/>
          </a:bodyPr>
          <a:lstStyle/>
          <a:p>
            <a:pPr marL="12347" algn="just"/>
            <a:r>
              <a:rPr sz="1750" dirty="0">
                <a:latin typeface="Tahoma"/>
                <a:cs typeface="Tahoma"/>
              </a:rPr>
              <a:t>The Context</a:t>
            </a:r>
            <a:r>
              <a:rPr sz="1750" spc="-107" dirty="0">
                <a:latin typeface="Tahoma"/>
                <a:cs typeface="Tahoma"/>
              </a:rPr>
              <a:t> </a:t>
            </a:r>
            <a:r>
              <a:rPr sz="1750" spc="-5" dirty="0">
                <a:latin typeface="Tahoma"/>
                <a:cs typeface="Tahoma"/>
              </a:rPr>
              <a:t>Diagram</a:t>
            </a:r>
            <a:endParaRPr sz="1750">
              <a:latin typeface="Tahoma"/>
              <a:cs typeface="Tahoma"/>
            </a:endParaRPr>
          </a:p>
          <a:p>
            <a:pPr marL="12347" marR="4939" algn="just">
              <a:lnSpc>
                <a:spcPts val="1342"/>
              </a:lnSpc>
              <a:spcBef>
                <a:spcPts val="1327"/>
              </a:spcBef>
            </a:pPr>
            <a:r>
              <a:rPr sz="1167" dirty="0">
                <a:latin typeface="Times New Roman"/>
                <a:cs typeface="Times New Roman"/>
              </a:rPr>
              <a:t>The </a:t>
            </a:r>
            <a:r>
              <a:rPr sz="1167" spc="-5" dirty="0">
                <a:latin typeface="Times New Roman"/>
                <a:cs typeface="Times New Roman"/>
              </a:rPr>
              <a:t>scope </a:t>
            </a:r>
            <a:r>
              <a:rPr sz="1167" dirty="0">
                <a:latin typeface="Times New Roman"/>
                <a:cs typeface="Times New Roman"/>
              </a:rPr>
              <a:t>description establishes the boundary between the </a:t>
            </a:r>
            <a:r>
              <a:rPr sz="1167" spc="-5" dirty="0">
                <a:latin typeface="Times New Roman"/>
                <a:cs typeface="Times New Roman"/>
              </a:rPr>
              <a:t>system we </a:t>
            </a:r>
            <a:r>
              <a:rPr sz="1167" dirty="0">
                <a:latin typeface="Times New Roman"/>
                <a:cs typeface="Times New Roman"/>
              </a:rPr>
              <a:t>are developing  and everything else in the universe. The context </a:t>
            </a:r>
            <a:r>
              <a:rPr sz="1167" spc="-5" dirty="0">
                <a:latin typeface="Times New Roman"/>
                <a:cs typeface="Times New Roman"/>
              </a:rPr>
              <a:t>diagram </a:t>
            </a:r>
            <a:r>
              <a:rPr sz="1167" dirty="0">
                <a:latin typeface="Times New Roman"/>
                <a:cs typeface="Times New Roman"/>
              </a:rPr>
              <a:t>graphically illustrates this  boundary by </a:t>
            </a:r>
            <a:r>
              <a:rPr sz="1167" spc="-5" dirty="0">
                <a:latin typeface="Times New Roman"/>
                <a:cs typeface="Times New Roman"/>
              </a:rPr>
              <a:t>showing </a:t>
            </a:r>
            <a:r>
              <a:rPr sz="1167" dirty="0">
                <a:latin typeface="Times New Roman"/>
                <a:cs typeface="Times New Roman"/>
              </a:rPr>
              <a:t>the connections between the </a:t>
            </a:r>
            <a:r>
              <a:rPr sz="1167" spc="-5" dirty="0">
                <a:latin typeface="Times New Roman"/>
                <a:cs typeface="Times New Roman"/>
              </a:rPr>
              <a:t>system </a:t>
            </a:r>
            <a:r>
              <a:rPr sz="1167" dirty="0">
                <a:latin typeface="Times New Roman"/>
                <a:cs typeface="Times New Roman"/>
              </a:rPr>
              <a:t>being developed or the  problem being addressed, and the outside </a:t>
            </a:r>
            <a:r>
              <a:rPr sz="1167" spc="-5" dirty="0">
                <a:latin typeface="Times New Roman"/>
                <a:cs typeface="Times New Roman"/>
              </a:rPr>
              <a:t>world. </a:t>
            </a:r>
            <a:r>
              <a:rPr sz="1167" dirty="0">
                <a:latin typeface="Times New Roman"/>
                <a:cs typeface="Times New Roman"/>
              </a:rPr>
              <a:t>The context diagram identifies the  entities outside the </a:t>
            </a:r>
            <a:r>
              <a:rPr sz="1167" spc="-5" dirty="0">
                <a:latin typeface="Times New Roman"/>
                <a:cs typeface="Times New Roman"/>
              </a:rPr>
              <a:t>system </a:t>
            </a:r>
            <a:r>
              <a:rPr sz="1167" dirty="0">
                <a:latin typeface="Times New Roman"/>
                <a:cs typeface="Times New Roman"/>
              </a:rPr>
              <a:t>that interface to it in </a:t>
            </a:r>
            <a:r>
              <a:rPr sz="1167" spc="-5" dirty="0">
                <a:latin typeface="Times New Roman"/>
                <a:cs typeface="Times New Roman"/>
              </a:rPr>
              <a:t>some way </a:t>
            </a:r>
            <a:r>
              <a:rPr sz="1167" dirty="0">
                <a:latin typeface="Times New Roman"/>
                <a:cs typeface="Times New Roman"/>
              </a:rPr>
              <a:t>(called terminators or external  entities), as </a:t>
            </a:r>
            <a:r>
              <a:rPr sz="1167" spc="-5" dirty="0">
                <a:latin typeface="Times New Roman"/>
                <a:cs typeface="Times New Roman"/>
              </a:rPr>
              <a:t>well </a:t>
            </a:r>
            <a:r>
              <a:rPr sz="1167" dirty="0">
                <a:latin typeface="Times New Roman"/>
                <a:cs typeface="Times New Roman"/>
              </a:rPr>
              <a:t>as the flow of data and material between each external entity and the  </a:t>
            </a:r>
            <a:r>
              <a:rPr sz="1167" spc="-5" dirty="0">
                <a:latin typeface="Times New Roman"/>
                <a:cs typeface="Times New Roman"/>
              </a:rPr>
              <a:t>system. </a:t>
            </a:r>
            <a:r>
              <a:rPr sz="1167" dirty="0">
                <a:latin typeface="Times New Roman"/>
                <a:cs typeface="Times New Roman"/>
              </a:rPr>
              <a:t>The context diagram is used as the top level abstraction in a dataflow diagram  developed according to principles of </a:t>
            </a:r>
            <a:r>
              <a:rPr sz="1167" spc="-5" dirty="0">
                <a:latin typeface="Times New Roman"/>
                <a:cs typeface="Times New Roman"/>
              </a:rPr>
              <a:t>structured </a:t>
            </a:r>
            <a:r>
              <a:rPr sz="1167" dirty="0">
                <a:latin typeface="Times New Roman"/>
                <a:cs typeface="Times New Roman"/>
              </a:rPr>
              <a:t>analysis. The context diagram can be  included in the vision and </a:t>
            </a:r>
            <a:r>
              <a:rPr sz="1167" spc="-5" dirty="0">
                <a:latin typeface="Times New Roman"/>
                <a:cs typeface="Times New Roman"/>
              </a:rPr>
              <a:t>scope </a:t>
            </a:r>
            <a:r>
              <a:rPr sz="1167" dirty="0">
                <a:latin typeface="Times New Roman"/>
                <a:cs typeface="Times New Roman"/>
              </a:rPr>
              <a:t>document, in the </a:t>
            </a:r>
            <a:r>
              <a:rPr sz="1167" spc="-5" dirty="0">
                <a:latin typeface="Times New Roman"/>
                <a:cs typeface="Times New Roman"/>
              </a:rPr>
              <a:t>SRS, </a:t>
            </a:r>
            <a:r>
              <a:rPr sz="1167" dirty="0">
                <a:latin typeface="Times New Roman"/>
                <a:cs typeface="Times New Roman"/>
              </a:rPr>
              <a:t>or as part of a dataflow model of  the</a:t>
            </a:r>
            <a:r>
              <a:rPr sz="1167" spc="-10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Following </a:t>
            </a:r>
            <a:r>
              <a:rPr sz="1167" dirty="0">
                <a:latin typeface="Times New Roman"/>
                <a:cs typeface="Times New Roman"/>
              </a:rPr>
              <a:t>is a context diagram of the chemical tracking</a:t>
            </a:r>
            <a:r>
              <a:rPr sz="1167" spc="-111" dirty="0">
                <a:latin typeface="Times New Roman"/>
                <a:cs typeface="Times New Roman"/>
              </a:rPr>
              <a:t> </a:t>
            </a:r>
            <a:r>
              <a:rPr sz="1167" spc="-5" dirty="0">
                <a:latin typeface="Times New Roman"/>
                <a:cs typeface="Times New Roman"/>
              </a:rPr>
              <a:t>system.</a:t>
            </a:r>
            <a:endParaRPr sz="1167">
              <a:latin typeface="Times New Roman"/>
              <a:cs typeface="Times New Roman"/>
            </a:endParaRPr>
          </a:p>
        </p:txBody>
      </p:sp>
      <p:sp>
        <p:nvSpPr>
          <p:cNvPr id="6" name="object 6"/>
          <p:cNvSpPr/>
          <p:nvPr/>
        </p:nvSpPr>
        <p:spPr>
          <a:xfrm>
            <a:off x="1028271" y="4095815"/>
            <a:ext cx="5425875" cy="4403241"/>
          </a:xfrm>
          <a:prstGeom prst="rect">
            <a:avLst/>
          </a:prstGeom>
          <a:blipFill>
            <a:blip r:embed="rId2" cstate="print"/>
            <a:stretch>
              <a:fillRect/>
            </a:stretch>
          </a:blipFill>
        </p:spPr>
        <p:txBody>
          <a:bodyPr wrap="square" lIns="0" tIns="0" rIns="0" bIns="0" rtlCol="0"/>
          <a:lstStyle/>
          <a:p>
            <a:endParaRPr sz="1750"/>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312742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161436"/>
            <a:ext cx="5360547" cy="8255978"/>
          </a:xfrm>
          <a:prstGeom prst="rect">
            <a:avLst/>
          </a:prstGeom>
        </p:spPr>
        <p:txBody>
          <a:bodyPr vert="horz" wrap="square" lIns="0" tIns="0" rIns="0" bIns="0" rtlCol="0">
            <a:spAutoFit/>
          </a:bodyPr>
          <a:lstStyle/>
          <a:p>
            <a:pPr marL="12347" algn="just"/>
            <a:r>
              <a:rPr sz="1167" b="1" spc="-5" dirty="0">
                <a:latin typeface="Times New Roman"/>
                <a:cs typeface="Times New Roman"/>
              </a:rPr>
              <a:t>Use Cases </a:t>
            </a:r>
            <a:r>
              <a:rPr sz="1167" b="1" dirty="0">
                <a:latin typeface="Times New Roman"/>
                <a:cs typeface="Times New Roman"/>
              </a:rPr>
              <a:t>and </a:t>
            </a:r>
            <a:r>
              <a:rPr sz="1167" b="1" spc="-5" dirty="0">
                <a:latin typeface="Times New Roman"/>
                <a:cs typeface="Times New Roman"/>
              </a:rPr>
              <a:t>Customer-Developer</a:t>
            </a:r>
            <a:r>
              <a:rPr sz="1167" b="1" spc="-73" dirty="0">
                <a:latin typeface="Times New Roman"/>
                <a:cs typeface="Times New Roman"/>
              </a:rPr>
              <a:t> </a:t>
            </a:r>
            <a:r>
              <a:rPr sz="1167" b="1" spc="-5" dirty="0">
                <a:latin typeface="Times New Roman"/>
                <a:cs typeface="Times New Roman"/>
              </a:rPr>
              <a:t>Relationship</a:t>
            </a:r>
            <a:endParaRPr sz="1167">
              <a:latin typeface="Times New Roman"/>
              <a:cs typeface="Times New Roman"/>
            </a:endParaRPr>
          </a:p>
          <a:p>
            <a:pPr>
              <a:spcBef>
                <a:spcPts val="10"/>
              </a:spcBef>
            </a:pPr>
            <a:endParaRPr sz="1167">
              <a:latin typeface="Times New Roman"/>
              <a:cs typeface="Times New Roman"/>
            </a:endParaRPr>
          </a:p>
          <a:p>
            <a:pPr marL="12347" marR="5556" algn="just">
              <a:lnSpc>
                <a:spcPts val="1342"/>
              </a:lnSpc>
            </a:pPr>
            <a:r>
              <a:rPr sz="1167" dirty="0">
                <a:latin typeface="Times New Roman"/>
                <a:cs typeface="Times New Roman"/>
              </a:rPr>
              <a:t>It has been mentioned earlier on, excellent </a:t>
            </a:r>
            <a:r>
              <a:rPr sz="1167" spc="-5" dirty="0">
                <a:latin typeface="Times New Roman"/>
                <a:cs typeface="Times New Roman"/>
              </a:rPr>
              <a:t>software </a:t>
            </a:r>
            <a:r>
              <a:rPr sz="1167" dirty="0">
                <a:latin typeface="Times New Roman"/>
                <a:cs typeface="Times New Roman"/>
              </a:rPr>
              <a:t>products are the result of a </a:t>
            </a:r>
            <a:r>
              <a:rPr sz="1167" spc="-5" dirty="0">
                <a:latin typeface="Times New Roman"/>
                <a:cs typeface="Times New Roman"/>
              </a:rPr>
              <a:t>well-  </a:t>
            </a:r>
            <a:r>
              <a:rPr sz="1167" dirty="0">
                <a:latin typeface="Times New Roman"/>
                <a:cs typeface="Times New Roman"/>
              </a:rPr>
              <a:t>executed design based on excellent requirements and high quality requirements result  from effective communication and coordination between developers and customers. That  is, good customer-developer relationship and effective communication between these two  entities is a must for a </a:t>
            </a:r>
            <a:r>
              <a:rPr sz="1167" spc="-5" dirty="0">
                <a:latin typeface="Times New Roman"/>
                <a:cs typeface="Times New Roman"/>
              </a:rPr>
              <a:t>successful software </a:t>
            </a:r>
            <a:r>
              <a:rPr sz="1167" dirty="0">
                <a:latin typeface="Times New Roman"/>
                <a:cs typeface="Times New Roman"/>
              </a:rPr>
              <a:t>project. </a:t>
            </a:r>
            <a:r>
              <a:rPr sz="1167" spc="-15" dirty="0">
                <a:latin typeface="Times New Roman"/>
                <a:cs typeface="Times New Roman"/>
              </a:rPr>
              <a:t>In </a:t>
            </a:r>
            <a:r>
              <a:rPr sz="1167" dirty="0">
                <a:latin typeface="Times New Roman"/>
                <a:cs typeface="Times New Roman"/>
              </a:rPr>
              <a:t>order to build this relationship and  capture the requirements properly, it is essential for the requirement engineer to learn  about the business that is to be</a:t>
            </a:r>
            <a:r>
              <a:rPr sz="1167" spc="-126" dirty="0">
                <a:latin typeface="Times New Roman"/>
                <a:cs typeface="Times New Roman"/>
              </a:rPr>
              <a:t> </a:t>
            </a:r>
            <a:r>
              <a:rPr sz="1167" dirty="0">
                <a:latin typeface="Times New Roman"/>
                <a:cs typeface="Times New Roman"/>
              </a:rPr>
              <a:t>automated.</a:t>
            </a:r>
            <a:endParaRPr sz="1167">
              <a:latin typeface="Times New Roman"/>
              <a:cs typeface="Times New Roman"/>
            </a:endParaRPr>
          </a:p>
          <a:p>
            <a:pPr marL="12347" marR="6791" algn="just">
              <a:lnSpc>
                <a:spcPts val="1342"/>
              </a:lnSpc>
              <a:spcBef>
                <a:spcPts val="758"/>
              </a:spcBef>
            </a:pPr>
            <a:r>
              <a:rPr sz="1167" dirty="0">
                <a:latin typeface="Times New Roman"/>
                <a:cs typeface="Times New Roman"/>
              </a:rPr>
              <a:t>It is important to recognize that a </a:t>
            </a:r>
            <a:r>
              <a:rPr sz="1167" spc="-5" dirty="0">
                <a:latin typeface="Times New Roman"/>
                <a:cs typeface="Times New Roman"/>
              </a:rPr>
              <a:t>software </a:t>
            </a:r>
            <a:r>
              <a:rPr sz="1167" dirty="0">
                <a:latin typeface="Times New Roman"/>
                <a:cs typeface="Times New Roman"/>
              </a:rPr>
              <a:t>engineer is typically not hired to </a:t>
            </a:r>
            <a:r>
              <a:rPr sz="1167" spc="-5" dirty="0">
                <a:latin typeface="Times New Roman"/>
                <a:cs typeface="Times New Roman"/>
              </a:rPr>
              <a:t>solve </a:t>
            </a:r>
            <a:r>
              <a:rPr sz="1167" dirty="0">
                <a:latin typeface="Times New Roman"/>
                <a:cs typeface="Times New Roman"/>
              </a:rPr>
              <a:t>a  computer </a:t>
            </a:r>
            <a:r>
              <a:rPr sz="1167" spc="-5" dirty="0">
                <a:latin typeface="Times New Roman"/>
                <a:cs typeface="Times New Roman"/>
              </a:rPr>
              <a:t>science </a:t>
            </a:r>
            <a:r>
              <a:rPr sz="1167" dirty="0">
                <a:latin typeface="Times New Roman"/>
                <a:cs typeface="Times New Roman"/>
              </a:rPr>
              <a:t>problem – most often than not, the problem lies in a different domain  than computer </a:t>
            </a:r>
            <a:r>
              <a:rPr sz="1167" spc="-5" dirty="0">
                <a:latin typeface="Times New Roman"/>
                <a:cs typeface="Times New Roman"/>
              </a:rPr>
              <a:t>science </a:t>
            </a:r>
            <a:r>
              <a:rPr sz="1167" dirty="0">
                <a:latin typeface="Times New Roman"/>
                <a:cs typeface="Times New Roman"/>
              </a:rPr>
              <a:t>and the </a:t>
            </a:r>
            <a:r>
              <a:rPr sz="1167" spc="-5" dirty="0">
                <a:latin typeface="Times New Roman"/>
                <a:cs typeface="Times New Roman"/>
              </a:rPr>
              <a:t>software </a:t>
            </a:r>
            <a:r>
              <a:rPr sz="1167" dirty="0">
                <a:latin typeface="Times New Roman"/>
                <a:cs typeface="Times New Roman"/>
              </a:rPr>
              <a:t>engineer must understand it before it can be  </a:t>
            </a:r>
            <a:r>
              <a:rPr sz="1167" spc="-5" dirty="0">
                <a:latin typeface="Times New Roman"/>
                <a:cs typeface="Times New Roman"/>
              </a:rPr>
              <a:t>solved. </a:t>
            </a:r>
            <a:r>
              <a:rPr sz="1167" spc="-15" dirty="0">
                <a:latin typeface="Times New Roman"/>
                <a:cs typeface="Times New Roman"/>
              </a:rPr>
              <a:t>In </a:t>
            </a:r>
            <a:r>
              <a:rPr sz="1167" dirty="0">
                <a:latin typeface="Times New Roman"/>
                <a:cs typeface="Times New Roman"/>
              </a:rPr>
              <a:t>order to improve the communication level between the vendor and the client,  the </a:t>
            </a:r>
            <a:r>
              <a:rPr sz="1167" spc="-5" dirty="0">
                <a:latin typeface="Times New Roman"/>
                <a:cs typeface="Times New Roman"/>
              </a:rPr>
              <a:t>software </a:t>
            </a:r>
            <a:r>
              <a:rPr sz="1167" dirty="0">
                <a:latin typeface="Times New Roman"/>
                <a:cs typeface="Times New Roman"/>
              </a:rPr>
              <a:t>engineer </a:t>
            </a:r>
            <a:r>
              <a:rPr sz="1167" spc="-5" dirty="0">
                <a:latin typeface="Times New Roman"/>
                <a:cs typeface="Times New Roman"/>
              </a:rPr>
              <a:t>should </a:t>
            </a:r>
            <a:r>
              <a:rPr sz="1167" dirty="0">
                <a:latin typeface="Times New Roman"/>
                <a:cs typeface="Times New Roman"/>
              </a:rPr>
              <a:t>learn the domain related terminology and use that  terminology in documenting the requirements. </a:t>
            </a:r>
            <a:r>
              <a:rPr sz="1167" spc="-5" dirty="0">
                <a:latin typeface="Times New Roman"/>
                <a:cs typeface="Times New Roman"/>
              </a:rPr>
              <a:t>Document should </a:t>
            </a:r>
            <a:r>
              <a:rPr sz="1167" dirty="0">
                <a:latin typeface="Times New Roman"/>
                <a:cs typeface="Times New Roman"/>
              </a:rPr>
              <a:t>be </a:t>
            </a:r>
            <a:r>
              <a:rPr sz="1167" spc="-5" dirty="0">
                <a:latin typeface="Times New Roman"/>
                <a:cs typeface="Times New Roman"/>
              </a:rPr>
              <a:t>structured </a:t>
            </a:r>
            <a:r>
              <a:rPr sz="1167" dirty="0">
                <a:latin typeface="Times New Roman"/>
                <a:cs typeface="Times New Roman"/>
              </a:rPr>
              <a:t>and  </a:t>
            </a:r>
            <a:r>
              <a:rPr sz="1167" spc="-5" dirty="0">
                <a:latin typeface="Times New Roman"/>
                <a:cs typeface="Times New Roman"/>
              </a:rPr>
              <a:t>written </a:t>
            </a:r>
            <a:r>
              <a:rPr sz="1167" dirty="0">
                <a:latin typeface="Times New Roman"/>
                <a:cs typeface="Times New Roman"/>
              </a:rPr>
              <a:t>in a </a:t>
            </a:r>
            <a:r>
              <a:rPr sz="1167" spc="-5" dirty="0">
                <a:latin typeface="Times New Roman"/>
                <a:cs typeface="Times New Roman"/>
              </a:rPr>
              <a:t>way </a:t>
            </a:r>
            <a:r>
              <a:rPr sz="1167" dirty="0">
                <a:latin typeface="Times New Roman"/>
                <a:cs typeface="Times New Roman"/>
              </a:rPr>
              <a:t>that the customer finds it easy to read and understand </a:t>
            </a:r>
            <a:r>
              <a:rPr sz="1167" spc="-5" dirty="0">
                <a:latin typeface="Times New Roman"/>
                <a:cs typeface="Times New Roman"/>
              </a:rPr>
              <a:t>so </a:t>
            </a:r>
            <a:r>
              <a:rPr sz="1167" dirty="0">
                <a:latin typeface="Times New Roman"/>
                <a:cs typeface="Times New Roman"/>
              </a:rPr>
              <a:t>that there are no  ambiguities and false</a:t>
            </a:r>
            <a:r>
              <a:rPr sz="1167" spc="-107" dirty="0">
                <a:latin typeface="Times New Roman"/>
                <a:cs typeface="Times New Roman"/>
              </a:rPr>
              <a:t> </a:t>
            </a:r>
            <a:r>
              <a:rPr sz="1167" dirty="0">
                <a:latin typeface="Times New Roman"/>
                <a:cs typeface="Times New Roman"/>
              </a:rPr>
              <a:t>assumption.</a:t>
            </a:r>
            <a:endParaRPr sz="1167">
              <a:latin typeface="Times New Roman"/>
              <a:cs typeface="Times New Roman"/>
            </a:endParaRPr>
          </a:p>
          <a:p>
            <a:pPr>
              <a:lnSpc>
                <a:spcPct val="100000"/>
              </a:lnSpc>
            </a:pPr>
            <a:endParaRPr sz="1167">
              <a:latin typeface="Times New Roman"/>
              <a:cs typeface="Times New Roman"/>
            </a:endParaRPr>
          </a:p>
          <a:p>
            <a:pPr marL="12347" marR="8643" algn="just">
              <a:lnSpc>
                <a:spcPts val="1342"/>
              </a:lnSpc>
            </a:pPr>
            <a:r>
              <a:rPr sz="1167" spc="-5" dirty="0">
                <a:latin typeface="Times New Roman"/>
                <a:cs typeface="Times New Roman"/>
              </a:rPr>
              <a:t>One </a:t>
            </a:r>
            <a:r>
              <a:rPr sz="1167" dirty="0">
                <a:latin typeface="Times New Roman"/>
                <a:cs typeface="Times New Roman"/>
              </a:rPr>
              <a:t>tool used to organize and </a:t>
            </a:r>
            <a:r>
              <a:rPr sz="1167" spc="-5" dirty="0">
                <a:latin typeface="Times New Roman"/>
                <a:cs typeface="Times New Roman"/>
              </a:rPr>
              <a:t>structure </a:t>
            </a:r>
            <a:r>
              <a:rPr sz="1167" dirty="0">
                <a:latin typeface="Times New Roman"/>
                <a:cs typeface="Times New Roman"/>
              </a:rPr>
              <a:t>the requirements is </a:t>
            </a:r>
            <a:r>
              <a:rPr sz="1167" spc="-5" dirty="0">
                <a:latin typeface="Times New Roman"/>
                <a:cs typeface="Times New Roman"/>
              </a:rPr>
              <a:t>such </a:t>
            </a:r>
            <a:r>
              <a:rPr sz="1167" dirty="0">
                <a:latin typeface="Times New Roman"/>
                <a:cs typeface="Times New Roman"/>
              </a:rPr>
              <a:t>a fashion is called use  case</a:t>
            </a:r>
            <a:r>
              <a:rPr sz="1167" spc="-102" dirty="0">
                <a:latin typeface="Times New Roman"/>
                <a:cs typeface="Times New Roman"/>
              </a:rPr>
              <a:t> </a:t>
            </a:r>
            <a:r>
              <a:rPr sz="1167" dirty="0">
                <a:latin typeface="Times New Roman"/>
                <a:cs typeface="Times New Roman"/>
              </a:rPr>
              <a:t>modeling.</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It is modeling technique developed by Ivar </a:t>
            </a:r>
            <a:r>
              <a:rPr sz="1167" spc="-5" dirty="0">
                <a:latin typeface="Times New Roman"/>
                <a:cs typeface="Times New Roman"/>
              </a:rPr>
              <a:t>Jacobson </a:t>
            </a:r>
            <a:r>
              <a:rPr sz="1167" dirty="0">
                <a:latin typeface="Times New Roman"/>
                <a:cs typeface="Times New Roman"/>
              </a:rPr>
              <a:t>to describe </a:t>
            </a:r>
            <a:r>
              <a:rPr sz="1167" spc="-5" dirty="0">
                <a:latin typeface="Times New Roman"/>
                <a:cs typeface="Times New Roman"/>
              </a:rPr>
              <a:t>what </a:t>
            </a:r>
            <a:r>
              <a:rPr sz="1167" dirty="0">
                <a:latin typeface="Times New Roman"/>
                <a:cs typeface="Times New Roman"/>
              </a:rPr>
              <a:t>a new system  </a:t>
            </a:r>
            <a:r>
              <a:rPr sz="1167" spc="-5" dirty="0">
                <a:latin typeface="Times New Roman"/>
                <a:cs typeface="Times New Roman"/>
              </a:rPr>
              <a:t>should </a:t>
            </a:r>
            <a:r>
              <a:rPr sz="1167" dirty="0">
                <a:latin typeface="Times New Roman"/>
                <a:cs typeface="Times New Roman"/>
              </a:rPr>
              <a:t>do or </a:t>
            </a:r>
            <a:r>
              <a:rPr sz="1167" spc="-5" dirty="0">
                <a:latin typeface="Times New Roman"/>
                <a:cs typeface="Times New Roman"/>
              </a:rPr>
              <a:t>what </a:t>
            </a:r>
            <a:r>
              <a:rPr sz="1167" dirty="0">
                <a:latin typeface="Times New Roman"/>
                <a:cs typeface="Times New Roman"/>
              </a:rPr>
              <a:t>an existing </a:t>
            </a:r>
            <a:r>
              <a:rPr sz="1167" spc="-5" dirty="0">
                <a:latin typeface="Times New Roman"/>
                <a:cs typeface="Times New Roman"/>
              </a:rPr>
              <a:t>system </a:t>
            </a:r>
            <a:r>
              <a:rPr sz="1167" dirty="0">
                <a:latin typeface="Times New Roman"/>
                <a:cs typeface="Times New Roman"/>
              </a:rPr>
              <a:t>already does. </a:t>
            </a:r>
            <a:r>
              <a:rPr sz="1167" spc="-15" dirty="0">
                <a:latin typeface="Times New Roman"/>
                <a:cs typeface="Times New Roman"/>
              </a:rPr>
              <a:t>It </a:t>
            </a:r>
            <a:r>
              <a:rPr sz="1167" dirty="0">
                <a:latin typeface="Times New Roman"/>
                <a:cs typeface="Times New Roman"/>
              </a:rPr>
              <a:t>is now part of a </a:t>
            </a:r>
            <a:r>
              <a:rPr sz="1167" spc="-5" dirty="0">
                <a:latin typeface="Times New Roman"/>
                <a:cs typeface="Times New Roman"/>
              </a:rPr>
              <a:t>standard software  </a:t>
            </a:r>
            <a:r>
              <a:rPr sz="1167" dirty="0">
                <a:latin typeface="Times New Roman"/>
                <a:cs typeface="Times New Roman"/>
              </a:rPr>
              <a:t>modeling language known as the </a:t>
            </a:r>
            <a:r>
              <a:rPr sz="1167" spc="-5" dirty="0">
                <a:latin typeface="Times New Roman"/>
                <a:cs typeface="Times New Roman"/>
              </a:rPr>
              <a:t>Unified Modeling </a:t>
            </a:r>
            <a:r>
              <a:rPr sz="1167" dirty="0">
                <a:latin typeface="Times New Roman"/>
                <a:cs typeface="Times New Roman"/>
              </a:rPr>
              <a:t>Language (UML). </a:t>
            </a:r>
            <a:r>
              <a:rPr sz="1167" spc="-15" dirty="0">
                <a:latin typeface="Times New Roman"/>
                <a:cs typeface="Times New Roman"/>
              </a:rPr>
              <a:t>It </a:t>
            </a:r>
            <a:r>
              <a:rPr sz="1167" dirty="0">
                <a:latin typeface="Times New Roman"/>
                <a:cs typeface="Times New Roman"/>
              </a:rPr>
              <a:t>captures a  discussion process between the </a:t>
            </a:r>
            <a:r>
              <a:rPr sz="1167" spc="-5" dirty="0">
                <a:latin typeface="Times New Roman"/>
                <a:cs typeface="Times New Roman"/>
              </a:rPr>
              <a:t>system </a:t>
            </a:r>
            <a:r>
              <a:rPr sz="1167" dirty="0">
                <a:latin typeface="Times New Roman"/>
                <a:cs typeface="Times New Roman"/>
              </a:rPr>
              <a:t>developer and the customer. It is </a:t>
            </a:r>
            <a:r>
              <a:rPr sz="1167" spc="-5" dirty="0">
                <a:latin typeface="Times New Roman"/>
                <a:cs typeface="Times New Roman"/>
              </a:rPr>
              <a:t>widely </a:t>
            </a:r>
            <a:r>
              <a:rPr sz="1167" dirty="0">
                <a:latin typeface="Times New Roman"/>
                <a:cs typeface="Times New Roman"/>
              </a:rPr>
              <a:t>used  because it is comparatively easy to understand intuitively – even </a:t>
            </a:r>
            <a:r>
              <a:rPr sz="1167" spc="-5" dirty="0">
                <a:latin typeface="Times New Roman"/>
                <a:cs typeface="Times New Roman"/>
              </a:rPr>
              <a:t>without </a:t>
            </a:r>
            <a:r>
              <a:rPr sz="1167" dirty="0">
                <a:latin typeface="Times New Roman"/>
                <a:cs typeface="Times New Roman"/>
              </a:rPr>
              <a:t>knowing the  notation. Because of </a:t>
            </a:r>
            <a:r>
              <a:rPr sz="1167" spc="5" dirty="0">
                <a:latin typeface="Times New Roman"/>
                <a:cs typeface="Times New Roman"/>
              </a:rPr>
              <a:t>its </a:t>
            </a:r>
            <a:r>
              <a:rPr sz="1167" dirty="0">
                <a:latin typeface="Times New Roman"/>
                <a:cs typeface="Times New Roman"/>
              </a:rPr>
              <a:t>intuitive nature, it can be easily discussed </a:t>
            </a:r>
            <a:r>
              <a:rPr sz="1167" spc="-5" dirty="0">
                <a:latin typeface="Times New Roman"/>
                <a:cs typeface="Times New Roman"/>
              </a:rPr>
              <a:t>with </a:t>
            </a:r>
            <a:r>
              <a:rPr sz="1167" dirty="0">
                <a:latin typeface="Times New Roman"/>
                <a:cs typeface="Times New Roman"/>
              </a:rPr>
              <a:t>the customer </a:t>
            </a:r>
            <a:r>
              <a:rPr sz="1167" spc="-5" dirty="0">
                <a:latin typeface="Times New Roman"/>
                <a:cs typeface="Times New Roman"/>
              </a:rPr>
              <a:t>who  </a:t>
            </a:r>
            <a:r>
              <a:rPr sz="1167" dirty="0">
                <a:latin typeface="Times New Roman"/>
                <a:cs typeface="Times New Roman"/>
              </a:rPr>
              <a:t>may not be familiar </a:t>
            </a:r>
            <a:r>
              <a:rPr sz="1167" spc="-5" dirty="0">
                <a:latin typeface="Times New Roman"/>
                <a:cs typeface="Times New Roman"/>
              </a:rPr>
              <a:t>with UML, </a:t>
            </a:r>
            <a:r>
              <a:rPr sz="1167" dirty="0">
                <a:latin typeface="Times New Roman"/>
                <a:cs typeface="Times New Roman"/>
              </a:rPr>
              <a:t>resulting in a requirement </a:t>
            </a:r>
            <a:r>
              <a:rPr sz="1167" spc="-5" dirty="0">
                <a:latin typeface="Times New Roman"/>
                <a:cs typeface="Times New Roman"/>
              </a:rPr>
              <a:t>specification </a:t>
            </a:r>
            <a:r>
              <a:rPr sz="1167" dirty="0">
                <a:latin typeface="Times New Roman"/>
                <a:cs typeface="Times New Roman"/>
              </a:rPr>
              <a:t>on </a:t>
            </a:r>
            <a:r>
              <a:rPr sz="1167" spc="-5" dirty="0">
                <a:latin typeface="Times New Roman"/>
                <a:cs typeface="Times New Roman"/>
              </a:rPr>
              <a:t>which </a:t>
            </a:r>
            <a:r>
              <a:rPr sz="1167" dirty="0">
                <a:latin typeface="Times New Roman"/>
                <a:cs typeface="Times New Roman"/>
              </a:rPr>
              <a:t>all  agree.</a:t>
            </a:r>
            <a:endParaRPr sz="1167">
              <a:latin typeface="Times New Roman"/>
              <a:cs typeface="Times New Roman"/>
            </a:endParaRPr>
          </a:p>
          <a:p>
            <a:pPr>
              <a:spcBef>
                <a:spcPts val="39"/>
              </a:spcBef>
            </a:pPr>
            <a:endParaRPr sz="1069">
              <a:latin typeface="Times New Roman"/>
              <a:cs typeface="Times New Roman"/>
            </a:endParaRPr>
          </a:p>
          <a:p>
            <a:pPr marL="12347" algn="just"/>
            <a:r>
              <a:rPr sz="1167" b="1" dirty="0">
                <a:latin typeface="Times New Roman"/>
                <a:cs typeface="Times New Roman"/>
              </a:rPr>
              <a:t>3.8 </a:t>
            </a:r>
            <a:r>
              <a:rPr sz="1167" b="1" spc="-5" dirty="0">
                <a:latin typeface="Times New Roman"/>
                <a:cs typeface="Times New Roman"/>
              </a:rPr>
              <a:t>Use Case </a:t>
            </a:r>
            <a:r>
              <a:rPr sz="1167" b="1" dirty="0">
                <a:latin typeface="Times New Roman"/>
                <a:cs typeface="Times New Roman"/>
              </a:rPr>
              <a:t>Model</a:t>
            </a:r>
            <a:r>
              <a:rPr sz="1167" b="1" spc="-83" dirty="0">
                <a:latin typeface="Times New Roman"/>
                <a:cs typeface="Times New Roman"/>
              </a:rPr>
              <a:t> </a:t>
            </a:r>
            <a:r>
              <a:rPr sz="1167" b="1" spc="-5" dirty="0">
                <a:latin typeface="Times New Roman"/>
                <a:cs typeface="Times New Roman"/>
              </a:rPr>
              <a:t>Components</a:t>
            </a:r>
            <a:endParaRPr sz="1167">
              <a:latin typeface="Times New Roman"/>
              <a:cs typeface="Times New Roman"/>
            </a:endParaRPr>
          </a:p>
          <a:p>
            <a:pPr>
              <a:spcBef>
                <a:spcPts val="29"/>
              </a:spcBef>
            </a:pPr>
            <a:endParaRPr sz="1069">
              <a:latin typeface="Times New Roman"/>
              <a:cs typeface="Times New Roman"/>
            </a:endParaRPr>
          </a:p>
          <a:p>
            <a:pPr marL="12347" algn="just"/>
            <a:r>
              <a:rPr sz="1167" dirty="0">
                <a:latin typeface="Times New Roman"/>
                <a:cs typeface="Times New Roman"/>
              </a:rPr>
              <a:t>A use case model has two components, use cases and</a:t>
            </a:r>
            <a:r>
              <a:rPr sz="1167" spc="-131" dirty="0">
                <a:latin typeface="Times New Roman"/>
                <a:cs typeface="Times New Roman"/>
              </a:rPr>
              <a:t> </a:t>
            </a:r>
            <a:r>
              <a:rPr sz="1167" dirty="0">
                <a:latin typeface="Times New Roman"/>
                <a:cs typeface="Times New Roman"/>
              </a:rPr>
              <a:t>actors.</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dirty="0">
                <a:latin typeface="Times New Roman"/>
                <a:cs typeface="Times New Roman"/>
              </a:rPr>
              <a:t>In a use </a:t>
            </a:r>
            <a:r>
              <a:rPr sz="1167" spc="5" dirty="0">
                <a:latin typeface="Times New Roman"/>
                <a:cs typeface="Times New Roman"/>
              </a:rPr>
              <a:t>case </a:t>
            </a:r>
            <a:r>
              <a:rPr sz="1167" dirty="0">
                <a:latin typeface="Times New Roman"/>
                <a:cs typeface="Times New Roman"/>
              </a:rPr>
              <a:t>model, boundaries of the </a:t>
            </a:r>
            <a:r>
              <a:rPr sz="1167" spc="-5" dirty="0">
                <a:latin typeface="Times New Roman"/>
                <a:cs typeface="Times New Roman"/>
              </a:rPr>
              <a:t>system </a:t>
            </a:r>
            <a:r>
              <a:rPr sz="1167" dirty="0">
                <a:latin typeface="Times New Roman"/>
                <a:cs typeface="Times New Roman"/>
              </a:rPr>
              <a:t>are defined </a:t>
            </a:r>
            <a:r>
              <a:rPr sz="1167" spc="15" dirty="0">
                <a:latin typeface="Times New Roman"/>
                <a:cs typeface="Times New Roman"/>
              </a:rPr>
              <a:t>by </a:t>
            </a:r>
            <a:r>
              <a:rPr sz="1167" dirty="0">
                <a:latin typeface="Times New Roman"/>
                <a:cs typeface="Times New Roman"/>
              </a:rPr>
              <a:t>functionality that </a:t>
            </a:r>
            <a:r>
              <a:rPr sz="1167" spc="10" dirty="0">
                <a:latin typeface="Times New Roman"/>
                <a:cs typeface="Times New Roman"/>
              </a:rPr>
              <a:t>is </a:t>
            </a:r>
            <a:r>
              <a:rPr sz="1167" dirty="0">
                <a:latin typeface="Times New Roman"/>
                <a:cs typeface="Times New Roman"/>
              </a:rPr>
              <a:t>handled  by the system. Each use case </a:t>
            </a:r>
            <a:r>
              <a:rPr sz="1167" spc="-5" dirty="0">
                <a:latin typeface="Times New Roman"/>
                <a:cs typeface="Times New Roman"/>
              </a:rPr>
              <a:t>specifies </a:t>
            </a:r>
            <a:r>
              <a:rPr sz="1167" dirty="0">
                <a:latin typeface="Times New Roman"/>
                <a:cs typeface="Times New Roman"/>
              </a:rPr>
              <a:t>a complete functionality from its initiation by an  actor until it has performed the requested functionality. </a:t>
            </a:r>
            <a:r>
              <a:rPr sz="1167" spc="-5" dirty="0">
                <a:latin typeface="Times New Roman"/>
                <a:cs typeface="Times New Roman"/>
              </a:rPr>
              <a:t>An </a:t>
            </a:r>
            <a:r>
              <a:rPr sz="1167" dirty="0">
                <a:latin typeface="Times New Roman"/>
                <a:cs typeface="Times New Roman"/>
              </a:rPr>
              <a:t>actor is an entity that has an  interest in interacting </a:t>
            </a:r>
            <a:r>
              <a:rPr sz="1167" spc="-5" dirty="0">
                <a:latin typeface="Times New Roman"/>
                <a:cs typeface="Times New Roman"/>
              </a:rPr>
              <a:t>with </a:t>
            </a:r>
            <a:r>
              <a:rPr sz="1167" dirty="0">
                <a:latin typeface="Times New Roman"/>
                <a:cs typeface="Times New Roman"/>
              </a:rPr>
              <a:t>the </a:t>
            </a:r>
            <a:r>
              <a:rPr sz="1167" spc="-5" dirty="0">
                <a:latin typeface="Times New Roman"/>
                <a:cs typeface="Times New Roman"/>
              </a:rPr>
              <a:t>system. An </a:t>
            </a:r>
            <a:r>
              <a:rPr sz="1167" dirty="0">
                <a:latin typeface="Times New Roman"/>
                <a:cs typeface="Times New Roman"/>
              </a:rPr>
              <a:t>actor can be a human or </a:t>
            </a:r>
            <a:r>
              <a:rPr sz="1167" spc="-5" dirty="0">
                <a:latin typeface="Times New Roman"/>
                <a:cs typeface="Times New Roman"/>
              </a:rPr>
              <a:t>some </a:t>
            </a:r>
            <a:r>
              <a:rPr sz="1167" dirty="0">
                <a:latin typeface="Times New Roman"/>
                <a:cs typeface="Times New Roman"/>
              </a:rPr>
              <a:t>other device or  </a:t>
            </a:r>
            <a:r>
              <a:rPr sz="1167" spc="-5" dirty="0">
                <a:latin typeface="Times New Roman"/>
                <a:cs typeface="Times New Roman"/>
              </a:rPr>
              <a:t>system.</a:t>
            </a:r>
            <a:endParaRPr sz="1167">
              <a:latin typeface="Times New Roman"/>
              <a:cs typeface="Times New Roman"/>
            </a:endParaRPr>
          </a:p>
          <a:p>
            <a:pPr>
              <a:lnSpc>
                <a:spcPct val="100000"/>
              </a:lnSpc>
            </a:pPr>
            <a:endParaRPr sz="1118">
              <a:latin typeface="Times New Roman"/>
              <a:cs typeface="Times New Roman"/>
            </a:endParaRPr>
          </a:p>
          <a:p>
            <a:pPr marL="12347" marR="6791" algn="just">
              <a:lnSpc>
                <a:spcPct val="97000"/>
              </a:lnSpc>
              <a:spcBef>
                <a:spcPts val="5"/>
              </a:spcBef>
            </a:pPr>
            <a:r>
              <a:rPr sz="1167" dirty="0">
                <a:latin typeface="Times New Roman"/>
                <a:cs typeface="Times New Roman"/>
              </a:rPr>
              <a:t>A use case model represents a use case view of the system – how the system is going to  be used. In this case </a:t>
            </a:r>
            <a:r>
              <a:rPr sz="1167" spc="-5" dirty="0">
                <a:latin typeface="Times New Roman"/>
                <a:cs typeface="Times New Roman"/>
              </a:rPr>
              <a:t>system </a:t>
            </a:r>
            <a:r>
              <a:rPr sz="1167" dirty="0">
                <a:latin typeface="Times New Roman"/>
                <a:cs typeface="Times New Roman"/>
              </a:rPr>
              <a:t>is treated as a black box and it only depicts the external  interface of the </a:t>
            </a:r>
            <a:r>
              <a:rPr sz="1167" spc="-5" dirty="0">
                <a:latin typeface="Times New Roman"/>
                <a:cs typeface="Times New Roman"/>
              </a:rPr>
              <a:t>system. From </a:t>
            </a:r>
            <a:r>
              <a:rPr sz="1167" dirty="0">
                <a:latin typeface="Times New Roman"/>
                <a:cs typeface="Times New Roman"/>
              </a:rPr>
              <a:t>an end-user’s perspective it and describes the functional  requirements of the </a:t>
            </a:r>
            <a:r>
              <a:rPr sz="1167" spc="-5" dirty="0">
                <a:latin typeface="Times New Roman"/>
                <a:cs typeface="Times New Roman"/>
              </a:rPr>
              <a:t>system. </a:t>
            </a:r>
            <a:r>
              <a:rPr sz="1167" dirty="0">
                <a:latin typeface="Times New Roman"/>
                <a:cs typeface="Times New Roman"/>
              </a:rPr>
              <a:t>To a developer, it gives a clear and consistent description of  </a:t>
            </a:r>
            <a:r>
              <a:rPr sz="1167" spc="-5" dirty="0">
                <a:latin typeface="Times New Roman"/>
                <a:cs typeface="Times New Roman"/>
              </a:rPr>
              <a:t>what </a:t>
            </a:r>
            <a:r>
              <a:rPr sz="1167" dirty="0">
                <a:latin typeface="Times New Roman"/>
                <a:cs typeface="Times New Roman"/>
              </a:rPr>
              <a:t>the </a:t>
            </a:r>
            <a:r>
              <a:rPr sz="1167" spc="-5" dirty="0">
                <a:latin typeface="Times New Roman"/>
                <a:cs typeface="Times New Roman"/>
              </a:rPr>
              <a:t>system should </a:t>
            </a:r>
            <a:r>
              <a:rPr sz="1167" dirty="0">
                <a:latin typeface="Times New Roman"/>
                <a:cs typeface="Times New Roman"/>
              </a:rPr>
              <a:t>do. This model is used and elaborated throughout the  development process. </a:t>
            </a:r>
            <a:r>
              <a:rPr sz="1167" spc="-5" dirty="0">
                <a:latin typeface="Times New Roman"/>
                <a:cs typeface="Times New Roman"/>
              </a:rPr>
              <a:t>As </a:t>
            </a:r>
            <a:r>
              <a:rPr sz="1167" dirty="0">
                <a:latin typeface="Times New Roman"/>
                <a:cs typeface="Times New Roman"/>
              </a:rPr>
              <a:t>an aid to the tester, it provides a basis for performing </a:t>
            </a:r>
            <a:r>
              <a:rPr sz="1167" spc="-5" dirty="0">
                <a:latin typeface="Times New Roman"/>
                <a:cs typeface="Times New Roman"/>
              </a:rPr>
              <a:t>system  </a:t>
            </a:r>
            <a:r>
              <a:rPr sz="1167" dirty="0">
                <a:latin typeface="Times New Roman"/>
                <a:cs typeface="Times New Roman"/>
              </a:rPr>
              <a:t>tests to verify the </a:t>
            </a:r>
            <a:r>
              <a:rPr sz="1167" spc="-5" dirty="0">
                <a:latin typeface="Times New Roman"/>
                <a:cs typeface="Times New Roman"/>
              </a:rPr>
              <a:t>system. </a:t>
            </a:r>
            <a:r>
              <a:rPr sz="1167" spc="-15" dirty="0">
                <a:latin typeface="Times New Roman"/>
                <a:cs typeface="Times New Roman"/>
              </a:rPr>
              <a:t>It </a:t>
            </a:r>
            <a:r>
              <a:rPr sz="1167" dirty="0">
                <a:latin typeface="Times New Roman"/>
                <a:cs typeface="Times New Roman"/>
              </a:rPr>
              <a:t>also provides </a:t>
            </a:r>
            <a:r>
              <a:rPr sz="1167" spc="5" dirty="0">
                <a:latin typeface="Times New Roman"/>
                <a:cs typeface="Times New Roman"/>
              </a:rPr>
              <a:t>the </a:t>
            </a:r>
            <a:r>
              <a:rPr sz="1167" dirty="0">
                <a:latin typeface="Times New Roman"/>
                <a:cs typeface="Times New Roman"/>
              </a:rPr>
              <a:t>ability to trace functional requirements into  actual classes and operations in the </a:t>
            </a:r>
            <a:r>
              <a:rPr sz="1167" spc="-5" dirty="0">
                <a:latin typeface="Times New Roman"/>
                <a:cs typeface="Times New Roman"/>
              </a:rPr>
              <a:t>system </a:t>
            </a:r>
            <a:r>
              <a:rPr sz="1167" dirty="0">
                <a:latin typeface="Times New Roman"/>
                <a:cs typeface="Times New Roman"/>
              </a:rPr>
              <a:t>and hence helps in identifying any</a:t>
            </a:r>
            <a:r>
              <a:rPr sz="1167" spc="-131" dirty="0">
                <a:latin typeface="Times New Roman"/>
                <a:cs typeface="Times New Roman"/>
              </a:rPr>
              <a:t> </a:t>
            </a:r>
            <a:r>
              <a:rPr sz="1167" dirty="0">
                <a:latin typeface="Times New Roman"/>
                <a:cs typeface="Times New Roman"/>
              </a:rPr>
              <a:t>gaps.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8440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0547" cy="8063298"/>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they are making a new </a:t>
            </a:r>
            <a:r>
              <a:rPr sz="1167" spc="5" dirty="0">
                <a:latin typeface="Times New Roman"/>
                <a:cs typeface="Times New Roman"/>
              </a:rPr>
              <a:t>system </a:t>
            </a:r>
            <a:r>
              <a:rPr sz="1167" dirty="0">
                <a:latin typeface="Times New Roman"/>
                <a:cs typeface="Times New Roman"/>
              </a:rPr>
              <a:t>altogether. In other </a:t>
            </a:r>
            <a:r>
              <a:rPr sz="1167" spc="-5" dirty="0">
                <a:latin typeface="Times New Roman"/>
                <a:cs typeface="Times New Roman"/>
              </a:rPr>
              <a:t>words </a:t>
            </a:r>
            <a:r>
              <a:rPr sz="1167" dirty="0">
                <a:latin typeface="Times New Roman"/>
                <a:cs typeface="Times New Roman"/>
              </a:rPr>
              <a:t>they are making changes in</a:t>
            </a:r>
            <a:r>
              <a:rPr sz="1167" spc="-107" dirty="0">
                <a:latin typeface="Times New Roman"/>
                <a:cs typeface="Times New Roman"/>
              </a:rPr>
              <a:t> </a:t>
            </a:r>
            <a:r>
              <a:rPr sz="1167" dirty="0">
                <a:latin typeface="Times New Roman"/>
                <a:cs typeface="Times New Roman"/>
              </a:rPr>
              <a:t>their  </a:t>
            </a:r>
            <a:r>
              <a:rPr sz="1167" spc="-5" dirty="0">
                <a:latin typeface="Times New Roman"/>
                <a:cs typeface="Times New Roman"/>
              </a:rPr>
              <a:t>systems </a:t>
            </a:r>
            <a:r>
              <a:rPr sz="1167" dirty="0">
                <a:latin typeface="Times New Roman"/>
                <a:cs typeface="Times New Roman"/>
              </a:rPr>
              <a:t>in many different dimensions. But in non-software </a:t>
            </a:r>
            <a:r>
              <a:rPr sz="1167" spc="-5" dirty="0">
                <a:latin typeface="Times New Roman"/>
                <a:cs typeface="Times New Roman"/>
              </a:rPr>
              <a:t>systems </a:t>
            </a:r>
            <a:r>
              <a:rPr sz="1167" dirty="0">
                <a:latin typeface="Times New Roman"/>
                <a:cs typeface="Times New Roman"/>
              </a:rPr>
              <a:t>these kind of changes  are not that much frequent. </a:t>
            </a:r>
            <a:r>
              <a:rPr sz="1167" spc="-5" dirty="0">
                <a:latin typeface="Times New Roman"/>
                <a:cs typeface="Times New Roman"/>
              </a:rPr>
              <a:t>One </a:t>
            </a:r>
            <a:r>
              <a:rPr sz="1167" dirty="0">
                <a:latin typeface="Times New Roman"/>
                <a:cs typeface="Times New Roman"/>
              </a:rPr>
              <a:t>of the major reasons of increased bugs in </a:t>
            </a:r>
            <a:r>
              <a:rPr sz="1167" spc="-5" dirty="0">
                <a:latin typeface="Times New Roman"/>
                <a:cs typeface="Times New Roman"/>
              </a:rPr>
              <a:t>software  systems </a:t>
            </a:r>
            <a:r>
              <a:rPr sz="1167" dirty="0">
                <a:latin typeface="Times New Roman"/>
                <a:cs typeface="Times New Roman"/>
              </a:rPr>
              <a:t>is this high frequency of change. </a:t>
            </a:r>
            <a:r>
              <a:rPr sz="1167" spc="-5" dirty="0">
                <a:latin typeface="Times New Roman"/>
                <a:cs typeface="Times New Roman"/>
              </a:rPr>
              <a:t>You </a:t>
            </a:r>
            <a:r>
              <a:rPr sz="1167" dirty="0">
                <a:latin typeface="Times New Roman"/>
                <a:cs typeface="Times New Roman"/>
              </a:rPr>
              <a:t>can </a:t>
            </a:r>
            <a:r>
              <a:rPr sz="1167" spc="-5" dirty="0">
                <a:latin typeface="Times New Roman"/>
                <a:cs typeface="Times New Roman"/>
              </a:rPr>
              <a:t>well </a:t>
            </a:r>
            <a:r>
              <a:rPr sz="1167" dirty="0">
                <a:latin typeface="Times New Roman"/>
                <a:cs typeface="Times New Roman"/>
              </a:rPr>
              <a:t>imagine that if a car  manufacturing company manufacture cars in the </a:t>
            </a:r>
            <a:r>
              <a:rPr sz="1167" spc="-5" dirty="0">
                <a:latin typeface="Times New Roman"/>
                <a:cs typeface="Times New Roman"/>
              </a:rPr>
              <a:t>similar way </a:t>
            </a:r>
            <a:r>
              <a:rPr sz="1167" dirty="0">
                <a:latin typeface="Times New Roman"/>
                <a:cs typeface="Times New Roman"/>
              </a:rPr>
              <a:t>then how long these cars  </a:t>
            </a:r>
            <a:r>
              <a:rPr sz="1167" spc="-5" dirty="0">
                <a:latin typeface="Times New Roman"/>
                <a:cs typeface="Times New Roman"/>
              </a:rPr>
              <a:t>will </a:t>
            </a:r>
            <a:r>
              <a:rPr sz="1167" dirty="0">
                <a:latin typeface="Times New Roman"/>
                <a:cs typeface="Times New Roman"/>
              </a:rPr>
              <a:t>remain useful, how much effort </a:t>
            </a:r>
            <a:r>
              <a:rPr sz="1167" spc="5" dirty="0">
                <a:latin typeface="Times New Roman"/>
                <a:cs typeface="Times New Roman"/>
              </a:rPr>
              <a:t>they </a:t>
            </a:r>
            <a:r>
              <a:rPr sz="1167" dirty="0">
                <a:latin typeface="Times New Roman"/>
                <a:cs typeface="Times New Roman"/>
              </a:rPr>
              <a:t>have to put to design these cars, how much </a:t>
            </a:r>
            <a:r>
              <a:rPr sz="1167" spc="5" dirty="0">
                <a:latin typeface="Times New Roman"/>
                <a:cs typeface="Times New Roman"/>
              </a:rPr>
              <a:t>time  </a:t>
            </a:r>
            <a:r>
              <a:rPr sz="1167" dirty="0">
                <a:latin typeface="Times New Roman"/>
                <a:cs typeface="Times New Roman"/>
              </a:rPr>
              <a:t>they </a:t>
            </a:r>
            <a:r>
              <a:rPr sz="1167" spc="-5" dirty="0">
                <a:latin typeface="Times New Roman"/>
                <a:cs typeface="Times New Roman"/>
              </a:rPr>
              <a:t>will </a:t>
            </a:r>
            <a:r>
              <a:rPr sz="1167" dirty="0">
                <a:latin typeface="Times New Roman"/>
                <a:cs typeface="Times New Roman"/>
              </a:rPr>
              <a:t>require to mature the design, and how much time they </a:t>
            </a:r>
            <a:r>
              <a:rPr sz="1167" spc="-5" dirty="0">
                <a:latin typeface="Times New Roman"/>
                <a:cs typeface="Times New Roman"/>
              </a:rPr>
              <a:t>would </a:t>
            </a:r>
            <a:r>
              <a:rPr sz="1167" dirty="0">
                <a:latin typeface="Times New Roman"/>
                <a:cs typeface="Times New Roman"/>
              </a:rPr>
              <a:t>be needing to </a:t>
            </a:r>
            <a:r>
              <a:rPr sz="1167" spc="-5" dirty="0">
                <a:latin typeface="Times New Roman"/>
                <a:cs typeface="Times New Roman"/>
              </a:rPr>
              <a:t>start  </a:t>
            </a:r>
            <a:r>
              <a:rPr sz="1167" dirty="0">
                <a:latin typeface="Times New Roman"/>
                <a:cs typeface="Times New Roman"/>
              </a:rPr>
              <a:t>production of </a:t>
            </a:r>
            <a:r>
              <a:rPr sz="1167" spc="-5" dirty="0">
                <a:latin typeface="Times New Roman"/>
                <a:cs typeface="Times New Roman"/>
              </a:rPr>
              <a:t>such </a:t>
            </a:r>
            <a:r>
              <a:rPr sz="1167" dirty="0">
                <a:latin typeface="Times New Roman"/>
                <a:cs typeface="Times New Roman"/>
              </a:rPr>
              <a:t>cars. If </a:t>
            </a:r>
            <a:r>
              <a:rPr sz="1167" spc="5" dirty="0">
                <a:latin typeface="Times New Roman"/>
                <a:cs typeface="Times New Roman"/>
              </a:rPr>
              <a:t>they </a:t>
            </a:r>
            <a:r>
              <a:rPr sz="1167" dirty="0">
                <a:latin typeface="Times New Roman"/>
                <a:cs typeface="Times New Roman"/>
              </a:rPr>
              <a:t>try to cut-short that time, meaning that if they try to  release cars after every six-months or a </a:t>
            </a:r>
            <a:r>
              <a:rPr sz="1167" spc="-10" dirty="0">
                <a:latin typeface="Times New Roman"/>
                <a:cs typeface="Times New Roman"/>
              </a:rPr>
              <a:t>year </a:t>
            </a:r>
            <a:r>
              <a:rPr sz="1167" spc="-5" dirty="0">
                <a:latin typeface="Times New Roman"/>
                <a:cs typeface="Times New Roman"/>
              </a:rPr>
              <a:t>without </a:t>
            </a:r>
            <a:r>
              <a:rPr sz="1167" dirty="0">
                <a:latin typeface="Times New Roman"/>
                <a:cs typeface="Times New Roman"/>
              </a:rPr>
              <a:t>proper testing and that release has a  fundamental change then that kind of cars </a:t>
            </a:r>
            <a:r>
              <a:rPr sz="1167" spc="-5" dirty="0">
                <a:latin typeface="Times New Roman"/>
                <a:cs typeface="Times New Roman"/>
              </a:rPr>
              <a:t>will </a:t>
            </a:r>
            <a:r>
              <a:rPr sz="1167" dirty="0">
                <a:latin typeface="Times New Roman"/>
                <a:cs typeface="Times New Roman"/>
              </a:rPr>
              <a:t>also have lots of bugs and </a:t>
            </a:r>
            <a:r>
              <a:rPr sz="1167" spc="-5" dirty="0">
                <a:latin typeface="Times New Roman"/>
                <a:cs typeface="Times New Roman"/>
              </a:rPr>
              <a:t>will </a:t>
            </a:r>
            <a:r>
              <a:rPr sz="1167" dirty="0">
                <a:latin typeface="Times New Roman"/>
                <a:cs typeface="Times New Roman"/>
              </a:rPr>
              <a:t>not be  road-worthy.</a:t>
            </a:r>
            <a:endParaRPr sz="1167">
              <a:latin typeface="Times New Roman"/>
              <a:cs typeface="Times New Roman"/>
            </a:endParaRPr>
          </a:p>
          <a:p>
            <a:pPr>
              <a:spcBef>
                <a:spcPts val="53"/>
              </a:spcBef>
            </a:pPr>
            <a:endParaRPr sz="1312">
              <a:latin typeface="Times New Roman"/>
              <a:cs typeface="Times New Roman"/>
            </a:endParaRPr>
          </a:p>
          <a:p>
            <a:pPr marL="12347" marR="5556" algn="just">
              <a:lnSpc>
                <a:spcPts val="1342"/>
              </a:lnSpc>
            </a:pPr>
            <a:r>
              <a:rPr sz="1167" dirty="0">
                <a:latin typeface="Times New Roman"/>
                <a:cs typeface="Times New Roman"/>
              </a:rPr>
              <a:t>Therefore one of the major reasons of complexity in </a:t>
            </a:r>
            <a:r>
              <a:rPr sz="1167" spc="-5" dirty="0">
                <a:latin typeface="Times New Roman"/>
                <a:cs typeface="Times New Roman"/>
              </a:rPr>
              <a:t>software </a:t>
            </a:r>
            <a:r>
              <a:rPr sz="1167" dirty="0">
                <a:latin typeface="Times New Roman"/>
                <a:cs typeface="Times New Roman"/>
              </a:rPr>
              <a:t>is due to its basic nature  that </a:t>
            </a:r>
            <a:r>
              <a:rPr sz="1167" spc="5" dirty="0">
                <a:latin typeface="Times New Roman"/>
                <a:cs typeface="Times New Roman"/>
              </a:rPr>
              <a:t>the </a:t>
            </a:r>
            <a:r>
              <a:rPr sz="1167" spc="-5" dirty="0">
                <a:latin typeface="Times New Roman"/>
                <a:cs typeface="Times New Roman"/>
              </a:rPr>
              <a:t>software </a:t>
            </a:r>
            <a:r>
              <a:rPr sz="1167" dirty="0">
                <a:latin typeface="Times New Roman"/>
                <a:cs typeface="Times New Roman"/>
              </a:rPr>
              <a:t>passes through a constant process of evolution. </a:t>
            </a:r>
            <a:r>
              <a:rPr sz="1167" i="1" spc="-5" dirty="0">
                <a:latin typeface="Times New Roman"/>
                <a:cs typeface="Times New Roman"/>
              </a:rPr>
              <a:t>The </a:t>
            </a:r>
            <a:r>
              <a:rPr sz="1167" i="1" dirty="0">
                <a:latin typeface="Times New Roman"/>
                <a:cs typeface="Times New Roman"/>
              </a:rPr>
              <a:t>name of the game is  change and evolution all the times in all the dimensions. </a:t>
            </a:r>
            <a:r>
              <a:rPr sz="1167" dirty="0">
                <a:latin typeface="Times New Roman"/>
                <a:cs typeface="Times New Roman"/>
              </a:rPr>
              <a:t>This change has the direct  impact on </a:t>
            </a:r>
            <a:r>
              <a:rPr sz="1167" spc="-5" dirty="0">
                <a:latin typeface="Times New Roman"/>
                <a:cs typeface="Times New Roman"/>
              </a:rPr>
              <a:t>software </a:t>
            </a:r>
            <a:r>
              <a:rPr sz="1167" dirty="0">
                <a:latin typeface="Times New Roman"/>
                <a:cs typeface="Times New Roman"/>
              </a:rPr>
              <a:t>in the form of defects. Therefore </a:t>
            </a:r>
            <a:r>
              <a:rPr sz="1167" spc="-5" dirty="0">
                <a:latin typeface="Times New Roman"/>
                <a:cs typeface="Times New Roman"/>
              </a:rPr>
              <a:t>software </a:t>
            </a:r>
            <a:r>
              <a:rPr sz="1167" dirty="0">
                <a:latin typeface="Times New Roman"/>
                <a:cs typeface="Times New Roman"/>
              </a:rPr>
              <a:t>engineers also have to  deals </a:t>
            </a:r>
            <a:r>
              <a:rPr sz="1167" spc="-5" dirty="0">
                <a:latin typeface="Times New Roman"/>
                <a:cs typeface="Times New Roman"/>
              </a:rPr>
              <a:t>with </a:t>
            </a:r>
            <a:r>
              <a:rPr sz="1167" dirty="0">
                <a:latin typeface="Times New Roman"/>
                <a:cs typeface="Times New Roman"/>
              </a:rPr>
              <a:t>the challenge of managing this process of change and</a:t>
            </a:r>
            <a:r>
              <a:rPr sz="1167" spc="-117" dirty="0">
                <a:latin typeface="Times New Roman"/>
                <a:cs typeface="Times New Roman"/>
              </a:rPr>
              <a:t> </a:t>
            </a:r>
            <a:r>
              <a:rPr sz="1167" dirty="0">
                <a:latin typeface="Times New Roman"/>
                <a:cs typeface="Times New Roman"/>
              </a:rPr>
              <a:t>evolution.</a:t>
            </a:r>
            <a:endParaRPr sz="1167">
              <a:latin typeface="Times New Roman"/>
              <a:cs typeface="Times New Roman"/>
            </a:endParaRPr>
          </a:p>
          <a:p>
            <a:pPr marL="12347" algn="just">
              <a:lnSpc>
                <a:spcPts val="1590"/>
              </a:lnSpc>
              <a:spcBef>
                <a:spcPts val="1040"/>
              </a:spcBef>
            </a:pPr>
            <a:r>
              <a:rPr sz="1361" b="1" spc="-170" dirty="0">
                <a:latin typeface="Times New Roman"/>
                <a:cs typeface="Times New Roman"/>
              </a:rPr>
              <a:t>1.34  </a:t>
            </a:r>
            <a:r>
              <a:rPr sz="1361" b="1" spc="-5" dirty="0">
                <a:latin typeface="Times New Roman"/>
                <a:cs typeface="Times New Roman"/>
              </a:rPr>
              <a:t>Software</a:t>
            </a:r>
            <a:r>
              <a:rPr sz="1361" b="1" spc="-63" dirty="0">
                <a:latin typeface="Times New Roman"/>
                <a:cs typeface="Times New Roman"/>
              </a:rPr>
              <a:t> </a:t>
            </a:r>
            <a:r>
              <a:rPr sz="1361" b="1" spc="-5" dirty="0">
                <a:latin typeface="Times New Roman"/>
                <a:cs typeface="Times New Roman"/>
              </a:rPr>
              <a:t>Crisis</a:t>
            </a:r>
            <a:endParaRPr sz="1361">
              <a:latin typeface="Times New Roman"/>
              <a:cs typeface="Times New Roman"/>
            </a:endParaRPr>
          </a:p>
          <a:p>
            <a:pPr marL="12347" algn="just">
              <a:lnSpc>
                <a:spcPts val="1327"/>
              </a:lnSpc>
            </a:pPr>
            <a:r>
              <a:rPr sz="1167" dirty="0">
                <a:latin typeface="Times New Roman"/>
                <a:cs typeface="Times New Roman"/>
              </a:rPr>
              <a:t>What is </a:t>
            </a:r>
            <a:r>
              <a:rPr sz="1167" spc="-5" dirty="0">
                <a:latin typeface="Times New Roman"/>
                <a:cs typeface="Times New Roman"/>
              </a:rPr>
              <a:t>Software</a:t>
            </a:r>
            <a:r>
              <a:rPr sz="1167" spc="-102" dirty="0">
                <a:latin typeface="Times New Roman"/>
                <a:cs typeface="Times New Roman"/>
              </a:rPr>
              <a:t> </a:t>
            </a:r>
            <a:r>
              <a:rPr sz="1167" dirty="0">
                <a:latin typeface="Times New Roman"/>
                <a:cs typeface="Times New Roman"/>
              </a:rPr>
              <a:t>Crisis?</a:t>
            </a:r>
            <a:endParaRPr sz="1167">
              <a:latin typeface="Times New Roman"/>
              <a:cs typeface="Times New Roman"/>
            </a:endParaRPr>
          </a:p>
          <a:p>
            <a:pPr marL="12347" marR="5556" algn="just">
              <a:lnSpc>
                <a:spcPts val="1342"/>
              </a:lnSpc>
              <a:spcBef>
                <a:spcPts val="63"/>
              </a:spcBef>
            </a:pPr>
            <a:r>
              <a:rPr sz="1167" dirty="0">
                <a:latin typeface="Times New Roman"/>
                <a:cs typeface="Times New Roman"/>
              </a:rPr>
              <a:t>Computer </a:t>
            </a:r>
            <a:r>
              <a:rPr sz="1167" spc="-5" dirty="0">
                <a:latin typeface="Times New Roman"/>
                <a:cs typeface="Times New Roman"/>
              </a:rPr>
              <a:t>systems were </a:t>
            </a:r>
            <a:r>
              <a:rPr sz="1167" dirty="0">
                <a:latin typeface="Times New Roman"/>
                <a:cs typeface="Times New Roman"/>
              </a:rPr>
              <a:t>very new and primitive in early fifties and the use of </a:t>
            </a:r>
            <a:r>
              <a:rPr sz="1167" spc="-5" dirty="0">
                <a:latin typeface="Times New Roman"/>
                <a:cs typeface="Times New Roman"/>
              </a:rPr>
              <a:t>software  was </a:t>
            </a:r>
            <a:r>
              <a:rPr sz="1167" dirty="0">
                <a:latin typeface="Times New Roman"/>
                <a:cs typeface="Times New Roman"/>
              </a:rPr>
              <a:t>also </a:t>
            </a:r>
            <a:r>
              <a:rPr sz="1167" spc="5" dirty="0">
                <a:latin typeface="Times New Roman"/>
                <a:cs typeface="Times New Roman"/>
              </a:rPr>
              <a:t>very </a:t>
            </a:r>
            <a:r>
              <a:rPr sz="1167" dirty="0">
                <a:latin typeface="Times New Roman"/>
                <a:cs typeface="Times New Roman"/>
              </a:rPr>
              <a:t>limited at that time. </a:t>
            </a:r>
            <a:r>
              <a:rPr sz="1167" spc="-15" dirty="0">
                <a:latin typeface="Times New Roman"/>
                <a:cs typeface="Times New Roman"/>
              </a:rPr>
              <a:t>It </a:t>
            </a:r>
            <a:r>
              <a:rPr sz="1167" spc="-5" dirty="0">
                <a:latin typeface="Times New Roman"/>
                <a:cs typeface="Times New Roman"/>
              </a:rPr>
              <a:t>was </a:t>
            </a:r>
            <a:r>
              <a:rPr sz="1167" dirty="0">
                <a:latin typeface="Times New Roman"/>
                <a:cs typeface="Times New Roman"/>
              </a:rPr>
              <a:t>limited to </a:t>
            </a:r>
            <a:r>
              <a:rPr sz="1167" spc="-5" dirty="0">
                <a:latin typeface="Times New Roman"/>
                <a:cs typeface="Times New Roman"/>
              </a:rPr>
              <a:t>some scientific </a:t>
            </a:r>
            <a:r>
              <a:rPr sz="1167" dirty="0">
                <a:latin typeface="Times New Roman"/>
                <a:cs typeface="Times New Roman"/>
              </a:rPr>
              <a:t>applications or used to  process the data of census. </a:t>
            </a:r>
            <a:r>
              <a:rPr sz="1167" spc="-15" dirty="0">
                <a:latin typeface="Times New Roman"/>
                <a:cs typeface="Times New Roman"/>
              </a:rPr>
              <a:t>In </a:t>
            </a:r>
            <a:r>
              <a:rPr sz="1167" dirty="0">
                <a:latin typeface="Times New Roman"/>
                <a:cs typeface="Times New Roman"/>
              </a:rPr>
              <a:t>1960s a great amount of rapid improvement </a:t>
            </a:r>
            <a:r>
              <a:rPr sz="1167" spc="-5" dirty="0">
                <a:latin typeface="Times New Roman"/>
                <a:cs typeface="Times New Roman"/>
              </a:rPr>
              <a:t>was </a:t>
            </a:r>
            <a:r>
              <a:rPr sz="1167" dirty="0">
                <a:latin typeface="Times New Roman"/>
                <a:cs typeface="Times New Roman"/>
              </a:rPr>
              <a:t>made in  hardware. </a:t>
            </a:r>
            <a:r>
              <a:rPr sz="1167" spc="-5" dirty="0">
                <a:latin typeface="Times New Roman"/>
                <a:cs typeface="Times New Roman"/>
              </a:rPr>
              <a:t>New </a:t>
            </a:r>
            <a:r>
              <a:rPr sz="1167" dirty="0">
                <a:latin typeface="Times New Roman"/>
                <a:cs typeface="Times New Roman"/>
              </a:rPr>
              <a:t>hardware and new computer </a:t>
            </a:r>
            <a:r>
              <a:rPr sz="1167" spc="-5" dirty="0">
                <a:latin typeface="Times New Roman"/>
                <a:cs typeface="Times New Roman"/>
              </a:rPr>
              <a:t>systems were </a:t>
            </a:r>
            <a:r>
              <a:rPr sz="1167" dirty="0">
                <a:latin typeface="Times New Roman"/>
                <a:cs typeface="Times New Roman"/>
              </a:rPr>
              <a:t>made available. These  computer </a:t>
            </a:r>
            <a:r>
              <a:rPr sz="1167" spc="-5" dirty="0">
                <a:latin typeface="Times New Roman"/>
                <a:cs typeface="Times New Roman"/>
              </a:rPr>
              <a:t>systems were </a:t>
            </a:r>
            <a:r>
              <a:rPr sz="1167" dirty="0">
                <a:latin typeface="Times New Roman"/>
                <a:cs typeface="Times New Roman"/>
              </a:rPr>
              <a:t>far more powerful than the computers of early fifties. </a:t>
            </a:r>
            <a:r>
              <a:rPr sz="1167" spc="-15" dirty="0">
                <a:latin typeface="Times New Roman"/>
                <a:cs typeface="Times New Roman"/>
              </a:rPr>
              <a:t>It </a:t>
            </a:r>
            <a:r>
              <a:rPr sz="1167" dirty="0">
                <a:latin typeface="Times New Roman"/>
                <a:cs typeface="Times New Roman"/>
              </a:rPr>
              <a:t>is all  relative, the computers of 1960s are primitive as compare to the computers </a:t>
            </a:r>
            <a:r>
              <a:rPr sz="1167" spc="-5" dirty="0">
                <a:latin typeface="Times New Roman"/>
                <a:cs typeface="Times New Roman"/>
              </a:rPr>
              <a:t>we </a:t>
            </a:r>
            <a:r>
              <a:rPr sz="1167" dirty="0">
                <a:latin typeface="Times New Roman"/>
                <a:cs typeface="Times New Roman"/>
              </a:rPr>
              <a:t>have </a:t>
            </a:r>
            <a:r>
              <a:rPr sz="1167" spc="5" dirty="0">
                <a:latin typeface="Times New Roman"/>
                <a:cs typeface="Times New Roman"/>
              </a:rPr>
              <a:t>these  </a:t>
            </a:r>
            <a:r>
              <a:rPr sz="1167" dirty="0">
                <a:latin typeface="Times New Roman"/>
                <a:cs typeface="Times New Roman"/>
              </a:rPr>
              <a:t>days but </a:t>
            </a:r>
            <a:r>
              <a:rPr sz="1167" spc="-5" dirty="0">
                <a:latin typeface="Times New Roman"/>
                <a:cs typeface="Times New Roman"/>
              </a:rPr>
              <a:t>were </a:t>
            </a:r>
            <a:r>
              <a:rPr sz="1167" dirty="0">
                <a:latin typeface="Times New Roman"/>
                <a:cs typeface="Times New Roman"/>
              </a:rPr>
              <a:t>far more powerful than the computers of </a:t>
            </a:r>
            <a:r>
              <a:rPr sz="1167" spc="5" dirty="0">
                <a:latin typeface="Times New Roman"/>
                <a:cs typeface="Times New Roman"/>
              </a:rPr>
              <a:t>early </a:t>
            </a:r>
            <a:r>
              <a:rPr sz="1167" dirty="0">
                <a:latin typeface="Times New Roman"/>
                <a:cs typeface="Times New Roman"/>
              </a:rPr>
              <a:t>fifties. </a:t>
            </a:r>
            <a:r>
              <a:rPr sz="1167" spc="-5" dirty="0">
                <a:latin typeface="Times New Roman"/>
                <a:cs typeface="Times New Roman"/>
              </a:rPr>
              <a:t>More </a:t>
            </a:r>
            <a:r>
              <a:rPr sz="1167" dirty="0">
                <a:latin typeface="Times New Roman"/>
                <a:cs typeface="Times New Roman"/>
              </a:rPr>
              <a:t>powerful  hardware resulted into the development of more powerful and complex </a:t>
            </a:r>
            <a:r>
              <a:rPr sz="1167" spc="-5" dirty="0">
                <a:latin typeface="Times New Roman"/>
                <a:cs typeface="Times New Roman"/>
              </a:rPr>
              <a:t>software. </a:t>
            </a:r>
            <a:r>
              <a:rPr sz="1167" dirty="0">
                <a:latin typeface="Times New Roman"/>
                <a:cs typeface="Times New Roman"/>
              </a:rPr>
              <a:t>Those  very complex </a:t>
            </a:r>
            <a:r>
              <a:rPr sz="1167" spc="-5" dirty="0">
                <a:latin typeface="Times New Roman"/>
                <a:cs typeface="Times New Roman"/>
              </a:rPr>
              <a:t>software was </a:t>
            </a:r>
            <a:r>
              <a:rPr sz="1167" dirty="0">
                <a:latin typeface="Times New Roman"/>
                <a:cs typeface="Times New Roman"/>
              </a:rPr>
              <a:t>very difficult to </a:t>
            </a:r>
            <a:r>
              <a:rPr sz="1167" spc="-5" dirty="0">
                <a:latin typeface="Times New Roman"/>
                <a:cs typeface="Times New Roman"/>
              </a:rPr>
              <a:t>write. So </a:t>
            </a:r>
            <a:r>
              <a:rPr sz="1167" dirty="0">
                <a:latin typeface="Times New Roman"/>
                <a:cs typeface="Times New Roman"/>
              </a:rPr>
              <a:t>the tools and techniques that </a:t>
            </a:r>
            <a:r>
              <a:rPr sz="1167" spc="-5" dirty="0">
                <a:latin typeface="Times New Roman"/>
                <a:cs typeface="Times New Roman"/>
              </a:rPr>
              <a:t>were  </a:t>
            </a:r>
            <a:r>
              <a:rPr sz="1167" dirty="0">
                <a:latin typeface="Times New Roman"/>
                <a:cs typeface="Times New Roman"/>
              </a:rPr>
              <a:t>used for less complex </a:t>
            </a:r>
            <a:r>
              <a:rPr sz="1167" spc="-5" dirty="0">
                <a:latin typeface="Times New Roman"/>
                <a:cs typeface="Times New Roman"/>
              </a:rPr>
              <a:t>software </a:t>
            </a:r>
            <a:r>
              <a:rPr sz="1167" dirty="0">
                <a:latin typeface="Times New Roman"/>
                <a:cs typeface="Times New Roman"/>
              </a:rPr>
              <a:t>became inapplicable for the more complex </a:t>
            </a:r>
            <a:r>
              <a:rPr sz="1167" spc="-5" dirty="0">
                <a:latin typeface="Times New Roman"/>
                <a:cs typeface="Times New Roman"/>
              </a:rPr>
              <a:t>software. </a:t>
            </a:r>
            <a:r>
              <a:rPr sz="1167" dirty="0">
                <a:latin typeface="Times New Roman"/>
                <a:cs typeface="Times New Roman"/>
              </a:rPr>
              <a:t>Lets  try to understand this </a:t>
            </a:r>
            <a:r>
              <a:rPr sz="1167" spc="-5" dirty="0">
                <a:latin typeface="Times New Roman"/>
                <a:cs typeface="Times New Roman"/>
              </a:rPr>
              <a:t>with </a:t>
            </a:r>
            <a:r>
              <a:rPr sz="1167" dirty="0">
                <a:latin typeface="Times New Roman"/>
                <a:cs typeface="Times New Roman"/>
              </a:rPr>
              <a:t>the help of an</a:t>
            </a:r>
            <a:r>
              <a:rPr sz="1167" spc="-111" dirty="0">
                <a:latin typeface="Times New Roman"/>
                <a:cs typeface="Times New Roman"/>
              </a:rPr>
              <a:t> </a:t>
            </a:r>
            <a:r>
              <a:rPr sz="1167" dirty="0">
                <a:latin typeface="Times New Roman"/>
                <a:cs typeface="Times New Roman"/>
              </a:rPr>
              <a:t>example.</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pPr>
            <a:r>
              <a:rPr sz="1167" dirty="0">
                <a:latin typeface="Times New Roman"/>
                <a:cs typeface="Times New Roman"/>
              </a:rPr>
              <a:t>Let’s imagine a person </a:t>
            </a:r>
            <a:r>
              <a:rPr sz="1167" spc="-5" dirty="0">
                <a:latin typeface="Times New Roman"/>
                <a:cs typeface="Times New Roman"/>
              </a:rPr>
              <a:t>who </a:t>
            </a:r>
            <a:r>
              <a:rPr sz="1167" dirty="0">
                <a:latin typeface="Times New Roman"/>
                <a:cs typeface="Times New Roman"/>
              </a:rPr>
              <a:t>use to live in a village and </a:t>
            </a:r>
            <a:r>
              <a:rPr sz="1167" spc="-5" dirty="0">
                <a:latin typeface="Times New Roman"/>
                <a:cs typeface="Times New Roman"/>
              </a:rPr>
              <a:t>who </a:t>
            </a:r>
            <a:r>
              <a:rPr sz="1167" dirty="0">
                <a:latin typeface="Times New Roman"/>
                <a:cs typeface="Times New Roman"/>
              </a:rPr>
              <a:t>have constructed a hut for  him to live. </a:t>
            </a:r>
            <a:r>
              <a:rPr sz="1167" spc="-5" dirty="0">
                <a:latin typeface="Times New Roman"/>
                <a:cs typeface="Times New Roman"/>
              </a:rPr>
              <a:t>Definitely </a:t>
            </a:r>
            <a:r>
              <a:rPr sz="1167" dirty="0">
                <a:latin typeface="Times New Roman"/>
                <a:cs typeface="Times New Roman"/>
              </a:rPr>
              <a:t>he </a:t>
            </a:r>
            <a:r>
              <a:rPr sz="1167" spc="-5" dirty="0">
                <a:latin typeface="Times New Roman"/>
                <a:cs typeface="Times New Roman"/>
              </a:rPr>
              <a:t>should </a:t>
            </a:r>
            <a:r>
              <a:rPr sz="1167" dirty="0">
                <a:latin typeface="Times New Roman"/>
                <a:cs typeface="Times New Roman"/>
              </a:rPr>
              <a:t>have face </a:t>
            </a:r>
            <a:r>
              <a:rPr sz="1167" spc="-5" dirty="0">
                <a:latin typeface="Times New Roman"/>
                <a:cs typeface="Times New Roman"/>
              </a:rPr>
              <a:t>some </a:t>
            </a:r>
            <a:r>
              <a:rPr sz="1167" dirty="0">
                <a:latin typeface="Times New Roman"/>
                <a:cs typeface="Times New Roman"/>
              </a:rPr>
              <a:t>problems in the beginning but </a:t>
            </a:r>
            <a:r>
              <a:rPr sz="1167" spc="-5" dirty="0">
                <a:latin typeface="Times New Roman"/>
                <a:cs typeface="Times New Roman"/>
              </a:rPr>
              <a:t>was  </a:t>
            </a:r>
            <a:r>
              <a:rPr sz="1167" dirty="0">
                <a:latin typeface="Times New Roman"/>
                <a:cs typeface="Times New Roman"/>
              </a:rPr>
              <a:t>managed </a:t>
            </a:r>
            <a:r>
              <a:rPr sz="1167" spc="10" dirty="0">
                <a:latin typeface="Times New Roman"/>
                <a:cs typeface="Times New Roman"/>
              </a:rPr>
              <a:t>to </a:t>
            </a:r>
            <a:r>
              <a:rPr sz="1167" dirty="0">
                <a:latin typeface="Times New Roman"/>
                <a:cs typeface="Times New Roman"/>
              </a:rPr>
              <a:t>build a hurt for him. </a:t>
            </a:r>
            <a:r>
              <a:rPr sz="1167" spc="-5" dirty="0">
                <a:latin typeface="Times New Roman"/>
                <a:cs typeface="Times New Roman"/>
              </a:rPr>
              <a:t>Now </a:t>
            </a:r>
            <a:r>
              <a:rPr sz="1167" dirty="0">
                <a:latin typeface="Times New Roman"/>
                <a:cs typeface="Times New Roman"/>
              </a:rPr>
              <a:t>if you ask him to construct another </a:t>
            </a:r>
            <a:r>
              <a:rPr sz="1167" spc="5" dirty="0">
                <a:latin typeface="Times New Roman"/>
                <a:cs typeface="Times New Roman"/>
              </a:rPr>
              <a:t>hut, </a:t>
            </a:r>
            <a:r>
              <a:rPr sz="1167" dirty="0">
                <a:latin typeface="Times New Roman"/>
                <a:cs typeface="Times New Roman"/>
              </a:rPr>
              <a:t>he may be  able to construct one more easily and in a better </a:t>
            </a:r>
            <a:r>
              <a:rPr sz="1167" spc="-5" dirty="0">
                <a:latin typeface="Times New Roman"/>
                <a:cs typeface="Times New Roman"/>
              </a:rPr>
              <a:t>way. </a:t>
            </a:r>
            <a:r>
              <a:rPr sz="1167" dirty="0">
                <a:latin typeface="Times New Roman"/>
                <a:cs typeface="Times New Roman"/>
              </a:rPr>
              <a:t>This new hut may be better than the  first one and he may construct it in a relatively less time. But if you ask him to construct  concrete and iron houses then he </a:t>
            </a:r>
            <a:r>
              <a:rPr sz="1167" spc="5" dirty="0">
                <a:latin typeface="Times New Roman"/>
                <a:cs typeface="Times New Roman"/>
              </a:rPr>
              <a:t>may </a:t>
            </a:r>
            <a:r>
              <a:rPr sz="1167" dirty="0">
                <a:latin typeface="Times New Roman"/>
                <a:cs typeface="Times New Roman"/>
              </a:rPr>
              <a:t>not be able to handle it. </a:t>
            </a:r>
            <a:r>
              <a:rPr sz="1167" spc="5" dirty="0">
                <a:latin typeface="Times New Roman"/>
                <a:cs typeface="Times New Roman"/>
              </a:rPr>
              <a:t>Since </a:t>
            </a:r>
            <a:r>
              <a:rPr sz="1167" dirty="0">
                <a:latin typeface="Times New Roman"/>
                <a:cs typeface="Times New Roman"/>
              </a:rPr>
              <a:t>he made a hut and</a:t>
            </a:r>
            <a:r>
              <a:rPr sz="1167" spc="-68" dirty="0">
                <a:latin typeface="Times New Roman"/>
                <a:cs typeface="Times New Roman"/>
              </a:rPr>
              <a:t> </a:t>
            </a:r>
            <a:r>
              <a:rPr sz="1167" dirty="0">
                <a:latin typeface="Times New Roman"/>
                <a:cs typeface="Times New Roman"/>
              </a:rPr>
              <a:t>he  know how to make a place to live </a:t>
            </a:r>
            <a:r>
              <a:rPr sz="1167" spc="-5" dirty="0">
                <a:latin typeface="Times New Roman"/>
                <a:cs typeface="Times New Roman"/>
              </a:rPr>
              <a:t>so </a:t>
            </a:r>
            <a:r>
              <a:rPr sz="1167" spc="-15" dirty="0">
                <a:latin typeface="Times New Roman"/>
                <a:cs typeface="Times New Roman"/>
              </a:rPr>
              <a:t>you </a:t>
            </a:r>
            <a:r>
              <a:rPr sz="1167" spc="5" dirty="0">
                <a:latin typeface="Times New Roman"/>
                <a:cs typeface="Times New Roman"/>
              </a:rPr>
              <a:t>may </a:t>
            </a:r>
            <a:r>
              <a:rPr sz="1167" dirty="0">
                <a:latin typeface="Times New Roman"/>
                <a:cs typeface="Times New Roman"/>
              </a:rPr>
              <a:t>expect from him to build concrete and iron  buildings. If this is the case then you </a:t>
            </a:r>
            <a:r>
              <a:rPr sz="1167" spc="-5" dirty="0">
                <a:latin typeface="Times New Roman"/>
                <a:cs typeface="Times New Roman"/>
              </a:rPr>
              <a:t>should </a:t>
            </a:r>
            <a:r>
              <a:rPr sz="1167" dirty="0">
                <a:latin typeface="Times New Roman"/>
                <a:cs typeface="Times New Roman"/>
              </a:rPr>
              <a:t>all agree that the building constructed by that  person </a:t>
            </a:r>
            <a:r>
              <a:rPr sz="1167" spc="-5" dirty="0">
                <a:latin typeface="Times New Roman"/>
                <a:cs typeface="Times New Roman"/>
              </a:rPr>
              <a:t>will </a:t>
            </a:r>
            <a:r>
              <a:rPr sz="1167" dirty="0">
                <a:latin typeface="Times New Roman"/>
                <a:cs typeface="Times New Roman"/>
              </a:rPr>
              <a:t>not have a </a:t>
            </a:r>
            <a:r>
              <a:rPr sz="1167" spc="-5" dirty="0">
                <a:latin typeface="Times New Roman"/>
                <a:cs typeface="Times New Roman"/>
              </a:rPr>
              <a:t>stable structure </a:t>
            </a:r>
            <a:r>
              <a:rPr sz="1167" dirty="0">
                <a:latin typeface="Times New Roman"/>
                <a:cs typeface="Times New Roman"/>
              </a:rPr>
              <a:t>or he may not even be able to build</a:t>
            </a:r>
            <a:r>
              <a:rPr sz="1167" spc="-87" dirty="0">
                <a:latin typeface="Times New Roman"/>
                <a:cs typeface="Times New Roman"/>
              </a:rPr>
              <a:t> </a:t>
            </a:r>
            <a:r>
              <a:rPr sz="1167" dirty="0">
                <a:latin typeface="Times New Roman"/>
                <a:cs typeface="Times New Roman"/>
              </a:rPr>
              <a:t>one.</a:t>
            </a:r>
            <a:endParaRPr sz="1167">
              <a:latin typeface="Times New Roman"/>
              <a:cs typeface="Times New Roman"/>
            </a:endParaRPr>
          </a:p>
          <a:p>
            <a:pPr>
              <a:lnSpc>
                <a:spcPct val="100000"/>
              </a:lnSpc>
            </a:pPr>
            <a:endParaRPr sz="1167">
              <a:latin typeface="Times New Roman"/>
              <a:cs typeface="Times New Roman"/>
            </a:endParaRPr>
          </a:p>
          <a:p>
            <a:pPr marL="12347" marR="8026" algn="just">
              <a:lnSpc>
                <a:spcPts val="1342"/>
              </a:lnSpc>
            </a:pPr>
            <a:r>
              <a:rPr sz="1167" dirty="0">
                <a:latin typeface="Times New Roman"/>
                <a:cs typeface="Times New Roman"/>
              </a:rPr>
              <a:t>In early 60s </a:t>
            </a:r>
            <a:r>
              <a:rPr sz="1167" spc="-5" dirty="0">
                <a:latin typeface="Times New Roman"/>
                <a:cs typeface="Times New Roman"/>
              </a:rPr>
              <a:t>software </a:t>
            </a:r>
            <a:r>
              <a:rPr sz="1167" dirty="0">
                <a:latin typeface="Times New Roman"/>
                <a:cs typeface="Times New Roman"/>
              </a:rPr>
              <a:t>had </a:t>
            </a:r>
            <a:r>
              <a:rPr sz="1167" spc="-5" dirty="0">
                <a:latin typeface="Times New Roman"/>
                <a:cs typeface="Times New Roman"/>
              </a:rPr>
              <a:t>suffered </a:t>
            </a:r>
            <a:r>
              <a:rPr sz="1167" dirty="0">
                <a:latin typeface="Times New Roman"/>
                <a:cs typeface="Times New Roman"/>
              </a:rPr>
              <a:t>from the </a:t>
            </a:r>
            <a:r>
              <a:rPr sz="1167" spc="-5" dirty="0">
                <a:latin typeface="Times New Roman"/>
                <a:cs typeface="Times New Roman"/>
              </a:rPr>
              <a:t>similar </a:t>
            </a:r>
            <a:r>
              <a:rPr sz="1167" dirty="0">
                <a:latin typeface="Times New Roman"/>
                <a:cs typeface="Times New Roman"/>
              </a:rPr>
              <a:t>kind of problem to </a:t>
            </a:r>
            <a:r>
              <a:rPr sz="1167" spc="-5" dirty="0">
                <a:latin typeface="Times New Roman"/>
                <a:cs typeface="Times New Roman"/>
              </a:rPr>
              <a:t>which we </a:t>
            </a:r>
            <a:r>
              <a:rPr sz="1167" dirty="0">
                <a:latin typeface="Times New Roman"/>
                <a:cs typeface="Times New Roman"/>
              </a:rPr>
              <a:t>call  </a:t>
            </a:r>
            <a:r>
              <a:rPr sz="1167" i="1" dirty="0">
                <a:latin typeface="Times New Roman"/>
                <a:cs typeface="Times New Roman"/>
              </a:rPr>
              <a:t>Software Crisis</a:t>
            </a:r>
            <a:r>
              <a:rPr sz="1167" dirty="0">
                <a:latin typeface="Times New Roman"/>
                <a:cs typeface="Times New Roman"/>
              </a:rPr>
              <a:t>. Techniques that </a:t>
            </a:r>
            <a:r>
              <a:rPr sz="1167" spc="-5" dirty="0">
                <a:latin typeface="Times New Roman"/>
                <a:cs typeface="Times New Roman"/>
              </a:rPr>
              <a:t>were </a:t>
            </a:r>
            <a:r>
              <a:rPr sz="1167" dirty="0">
                <a:latin typeface="Times New Roman"/>
                <a:cs typeface="Times New Roman"/>
              </a:rPr>
              <a:t>used to develop </a:t>
            </a:r>
            <a:r>
              <a:rPr sz="1167" spc="-5" dirty="0">
                <a:latin typeface="Times New Roman"/>
                <a:cs typeface="Times New Roman"/>
              </a:rPr>
              <a:t>small software were </a:t>
            </a:r>
            <a:r>
              <a:rPr sz="1167" dirty="0">
                <a:latin typeface="Times New Roman"/>
                <a:cs typeface="Times New Roman"/>
              </a:rPr>
              <a:t>not applicable  for large </a:t>
            </a:r>
            <a:r>
              <a:rPr sz="1167" spc="-5" dirty="0">
                <a:latin typeface="Times New Roman"/>
                <a:cs typeface="Times New Roman"/>
              </a:rPr>
              <a:t>software systems. </a:t>
            </a:r>
            <a:r>
              <a:rPr sz="1167" dirty="0">
                <a:latin typeface="Times New Roman"/>
                <a:cs typeface="Times New Roman"/>
              </a:rPr>
              <a:t>This thing resulted in the following</a:t>
            </a:r>
            <a:r>
              <a:rPr sz="1167" spc="-102" dirty="0">
                <a:latin typeface="Times New Roman"/>
                <a:cs typeface="Times New Roman"/>
              </a:rPr>
              <a:t> </a:t>
            </a:r>
            <a:r>
              <a:rPr sz="1167" dirty="0">
                <a:latin typeface="Times New Roman"/>
                <a:cs typeface="Times New Roman"/>
              </a:rPr>
              <a:t>consequences.</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9140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56078"/>
            <a:ext cx="5360547" cy="7749237"/>
          </a:xfrm>
          <a:prstGeom prst="rect">
            <a:avLst/>
          </a:prstGeom>
        </p:spPr>
        <p:txBody>
          <a:bodyPr vert="horz" wrap="square" lIns="0" tIns="0" rIns="0" bIns="0" rtlCol="0">
            <a:spAutoFit/>
          </a:bodyPr>
          <a:lstStyle/>
          <a:p>
            <a:pPr marL="456837" marR="6173" indent="-222245">
              <a:lnSpc>
                <a:spcPts val="1332"/>
              </a:lnSpc>
              <a:buFont typeface="Symbol"/>
              <a:buChar char=""/>
              <a:tabLst>
                <a:tab pos="456219" algn="l"/>
                <a:tab pos="456837" algn="l"/>
              </a:tabLst>
            </a:pPr>
            <a:r>
              <a:rPr sz="1167" dirty="0">
                <a:latin typeface="Times New Roman"/>
                <a:cs typeface="Times New Roman"/>
              </a:rPr>
              <a:t>In most of the cases that </a:t>
            </a:r>
            <a:r>
              <a:rPr sz="1167" spc="-5" dirty="0">
                <a:latin typeface="Times New Roman"/>
                <a:cs typeface="Times New Roman"/>
              </a:rPr>
              <a:t>software which was </a:t>
            </a:r>
            <a:r>
              <a:rPr sz="1167" dirty="0">
                <a:latin typeface="Times New Roman"/>
                <a:cs typeface="Times New Roman"/>
              </a:rPr>
              <a:t>tried to be build using those old tools  and techniques </a:t>
            </a:r>
            <a:r>
              <a:rPr sz="1167" spc="-5" dirty="0">
                <a:latin typeface="Times New Roman"/>
                <a:cs typeface="Times New Roman"/>
              </a:rPr>
              <a:t>were </a:t>
            </a:r>
            <a:r>
              <a:rPr sz="1167" dirty="0">
                <a:latin typeface="Times New Roman"/>
                <a:cs typeface="Times New Roman"/>
              </a:rPr>
              <a:t>not</a:t>
            </a:r>
            <a:r>
              <a:rPr sz="1167" spc="-97" dirty="0">
                <a:latin typeface="Times New Roman"/>
                <a:cs typeface="Times New Roman"/>
              </a:rPr>
              <a:t> </a:t>
            </a:r>
            <a:r>
              <a:rPr sz="1167" dirty="0">
                <a:latin typeface="Times New Roman"/>
                <a:cs typeface="Times New Roman"/>
              </a:rPr>
              <a:t>complete.</a:t>
            </a: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Most </a:t>
            </a:r>
            <a:r>
              <a:rPr sz="1167" dirty="0">
                <a:latin typeface="Times New Roman"/>
                <a:cs typeface="Times New Roman"/>
              </a:rPr>
              <a:t>of the times it </a:t>
            </a:r>
            <a:r>
              <a:rPr sz="1167" spc="-5" dirty="0">
                <a:latin typeface="Times New Roman"/>
                <a:cs typeface="Times New Roman"/>
              </a:rPr>
              <a:t>was </a:t>
            </a:r>
            <a:r>
              <a:rPr sz="1167" dirty="0">
                <a:latin typeface="Times New Roman"/>
                <a:cs typeface="Times New Roman"/>
              </a:rPr>
              <a:t>delivered too</a:t>
            </a:r>
            <a:r>
              <a:rPr sz="1167" spc="-92" dirty="0">
                <a:latin typeface="Times New Roman"/>
                <a:cs typeface="Times New Roman"/>
              </a:rPr>
              <a:t> </a:t>
            </a:r>
            <a:r>
              <a:rPr sz="1167" dirty="0">
                <a:latin typeface="Times New Roman"/>
                <a:cs typeface="Times New Roman"/>
              </a:rPr>
              <a:t>late.</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Most </a:t>
            </a:r>
            <a:r>
              <a:rPr sz="1167" dirty="0">
                <a:latin typeface="Times New Roman"/>
                <a:cs typeface="Times New Roman"/>
              </a:rPr>
              <a:t>of the projects </a:t>
            </a:r>
            <a:r>
              <a:rPr sz="1167" spc="-5" dirty="0">
                <a:latin typeface="Times New Roman"/>
                <a:cs typeface="Times New Roman"/>
              </a:rPr>
              <a:t>were</a:t>
            </a:r>
            <a:r>
              <a:rPr sz="1167" spc="-87" dirty="0">
                <a:latin typeface="Times New Roman"/>
                <a:cs typeface="Times New Roman"/>
              </a:rPr>
              <a:t> </a:t>
            </a:r>
            <a:r>
              <a:rPr sz="1167" dirty="0">
                <a:latin typeface="Times New Roman"/>
                <a:cs typeface="Times New Roman"/>
              </a:rPr>
              <a:t>over-budgeted.</a:t>
            </a:r>
            <a:endParaRPr sz="1167">
              <a:latin typeface="Times New Roman"/>
              <a:cs typeface="Times New Roman"/>
            </a:endParaRPr>
          </a:p>
          <a:p>
            <a:pPr marL="456837" marR="6791" indent="-222245">
              <a:lnSpc>
                <a:spcPts val="1342"/>
              </a:lnSpc>
              <a:spcBef>
                <a:spcPts val="117"/>
              </a:spcBef>
              <a:buFont typeface="Symbol"/>
              <a:buChar char=""/>
              <a:tabLst>
                <a:tab pos="456219" algn="l"/>
                <a:tab pos="456837" algn="l"/>
              </a:tabLst>
            </a:pPr>
            <a:r>
              <a:rPr sz="1167" spc="-5" dirty="0">
                <a:latin typeface="Times New Roman"/>
                <a:cs typeface="Times New Roman"/>
              </a:rPr>
              <a:t>And </a:t>
            </a:r>
            <a:r>
              <a:rPr sz="1167" dirty="0">
                <a:latin typeface="Times New Roman"/>
                <a:cs typeface="Times New Roman"/>
              </a:rPr>
              <a:t>in most of the case </a:t>
            </a:r>
            <a:r>
              <a:rPr sz="1167" spc="-5" dirty="0">
                <a:latin typeface="Times New Roman"/>
                <a:cs typeface="Times New Roman"/>
              </a:rPr>
              <a:t>systems </a:t>
            </a:r>
            <a:r>
              <a:rPr sz="1167" dirty="0">
                <a:latin typeface="Times New Roman"/>
                <a:cs typeface="Times New Roman"/>
              </a:rPr>
              <a:t>build using these techniques </a:t>
            </a:r>
            <a:r>
              <a:rPr sz="1167" spc="-5" dirty="0">
                <a:latin typeface="Times New Roman"/>
                <a:cs typeface="Times New Roman"/>
              </a:rPr>
              <a:t>were </a:t>
            </a:r>
            <a:r>
              <a:rPr sz="1167" dirty="0">
                <a:latin typeface="Times New Roman"/>
                <a:cs typeface="Times New Roman"/>
              </a:rPr>
              <a:t>not reliable –  meaning that they </a:t>
            </a:r>
            <a:r>
              <a:rPr sz="1167" spc="-5" dirty="0">
                <a:latin typeface="Times New Roman"/>
                <a:cs typeface="Times New Roman"/>
              </a:rPr>
              <a:t>were </a:t>
            </a:r>
            <a:r>
              <a:rPr sz="1167" dirty="0">
                <a:latin typeface="Times New Roman"/>
                <a:cs typeface="Times New Roman"/>
              </a:rPr>
              <a:t>not be able to do </a:t>
            </a:r>
            <a:r>
              <a:rPr sz="1167" spc="-5" dirty="0">
                <a:latin typeface="Times New Roman"/>
                <a:cs typeface="Times New Roman"/>
              </a:rPr>
              <a:t>what </a:t>
            </a:r>
            <a:r>
              <a:rPr sz="1167" dirty="0">
                <a:latin typeface="Times New Roman"/>
                <a:cs typeface="Times New Roman"/>
              </a:rPr>
              <a:t>they </a:t>
            </a:r>
            <a:r>
              <a:rPr sz="1167" spc="-5" dirty="0">
                <a:latin typeface="Times New Roman"/>
                <a:cs typeface="Times New Roman"/>
              </a:rPr>
              <a:t>were </a:t>
            </a:r>
            <a:r>
              <a:rPr sz="1167" dirty="0">
                <a:latin typeface="Times New Roman"/>
                <a:cs typeface="Times New Roman"/>
              </a:rPr>
              <a:t>expected to</a:t>
            </a:r>
            <a:r>
              <a:rPr sz="1167" spc="-107" dirty="0">
                <a:latin typeface="Times New Roman"/>
                <a:cs typeface="Times New Roman"/>
              </a:rPr>
              <a:t> </a:t>
            </a:r>
            <a:r>
              <a:rPr sz="1167" dirty="0">
                <a:latin typeface="Times New Roman"/>
                <a:cs typeface="Times New Roman"/>
              </a:rPr>
              <a:t>do.</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As </a:t>
            </a:r>
            <a:r>
              <a:rPr sz="1167" dirty="0">
                <a:latin typeface="Times New Roman"/>
                <a:cs typeface="Times New Roman"/>
              </a:rPr>
              <a:t>a result of these problems a conference </a:t>
            </a:r>
            <a:r>
              <a:rPr sz="1167" spc="-5" dirty="0">
                <a:latin typeface="Times New Roman"/>
                <a:cs typeface="Times New Roman"/>
              </a:rPr>
              <a:t>were </a:t>
            </a:r>
            <a:r>
              <a:rPr sz="1167" dirty="0">
                <a:latin typeface="Times New Roman"/>
                <a:cs typeface="Times New Roman"/>
              </a:rPr>
              <a:t>held in 1960 in </a:t>
            </a:r>
            <a:r>
              <a:rPr sz="1167" spc="-5" dirty="0">
                <a:latin typeface="Times New Roman"/>
                <a:cs typeface="Times New Roman"/>
              </a:rPr>
              <a:t>which </a:t>
            </a:r>
            <a:r>
              <a:rPr sz="1167" dirty="0">
                <a:latin typeface="Times New Roman"/>
                <a:cs typeface="Times New Roman"/>
              </a:rPr>
              <a:t>the term </a:t>
            </a:r>
            <a:r>
              <a:rPr sz="1167" spc="-5" dirty="0">
                <a:latin typeface="Times New Roman"/>
                <a:cs typeface="Times New Roman"/>
              </a:rPr>
              <a:t>software  </a:t>
            </a:r>
            <a:r>
              <a:rPr sz="1167" dirty="0">
                <a:latin typeface="Times New Roman"/>
                <a:cs typeface="Times New Roman"/>
              </a:rPr>
              <a:t>crisis </a:t>
            </a:r>
            <a:r>
              <a:rPr sz="1167" spc="-5" dirty="0">
                <a:latin typeface="Times New Roman"/>
                <a:cs typeface="Times New Roman"/>
              </a:rPr>
              <a:t>was </a:t>
            </a:r>
            <a:r>
              <a:rPr sz="1167" dirty="0">
                <a:latin typeface="Times New Roman"/>
                <a:cs typeface="Times New Roman"/>
              </a:rPr>
              <a:t>introduced. </a:t>
            </a:r>
            <a:r>
              <a:rPr sz="1167" spc="-5" dirty="0">
                <a:latin typeface="Times New Roman"/>
                <a:cs typeface="Times New Roman"/>
              </a:rPr>
              <a:t>And </a:t>
            </a:r>
            <a:r>
              <a:rPr sz="1167" dirty="0">
                <a:latin typeface="Times New Roman"/>
                <a:cs typeface="Times New Roman"/>
              </a:rPr>
              <a:t>the major issue discussed </a:t>
            </a:r>
            <a:r>
              <a:rPr sz="1167" spc="-5" dirty="0">
                <a:latin typeface="Times New Roman"/>
                <a:cs typeface="Times New Roman"/>
              </a:rPr>
              <a:t>was </a:t>
            </a:r>
            <a:r>
              <a:rPr sz="1167" dirty="0">
                <a:latin typeface="Times New Roman"/>
                <a:cs typeface="Times New Roman"/>
              </a:rPr>
              <a:t>that the development of  </a:t>
            </a:r>
            <a:r>
              <a:rPr sz="1167" spc="-5" dirty="0">
                <a:latin typeface="Times New Roman"/>
                <a:cs typeface="Times New Roman"/>
              </a:rPr>
              <a:t>software </a:t>
            </a:r>
            <a:r>
              <a:rPr sz="1167" dirty="0">
                <a:latin typeface="Times New Roman"/>
                <a:cs typeface="Times New Roman"/>
              </a:rPr>
              <a:t>is in crisis and </a:t>
            </a:r>
            <a:r>
              <a:rPr sz="1167" spc="-5" dirty="0">
                <a:latin typeface="Times New Roman"/>
                <a:cs typeface="Times New Roman"/>
              </a:rPr>
              <a:t>we </a:t>
            </a:r>
            <a:r>
              <a:rPr sz="1167" dirty="0">
                <a:latin typeface="Times New Roman"/>
                <a:cs typeface="Times New Roman"/>
              </a:rPr>
              <a:t>have not </a:t>
            </a:r>
            <a:r>
              <a:rPr sz="1167" spc="5" dirty="0">
                <a:latin typeface="Times New Roman"/>
                <a:cs typeface="Times New Roman"/>
              </a:rPr>
              <a:t>been </a:t>
            </a:r>
            <a:r>
              <a:rPr sz="1167" dirty="0">
                <a:latin typeface="Times New Roman"/>
                <a:cs typeface="Times New Roman"/>
              </a:rPr>
              <a:t>able to handle its complexities. </a:t>
            </a:r>
            <a:r>
              <a:rPr sz="1167" spc="-5" dirty="0">
                <a:latin typeface="Times New Roman"/>
                <a:cs typeface="Times New Roman"/>
              </a:rPr>
              <a:t>And </a:t>
            </a:r>
            <a:r>
              <a:rPr sz="1167" dirty="0">
                <a:latin typeface="Times New Roman"/>
                <a:cs typeface="Times New Roman"/>
              </a:rPr>
              <a:t>the term of  </a:t>
            </a:r>
            <a:r>
              <a:rPr sz="1167" spc="-5" dirty="0">
                <a:latin typeface="Times New Roman"/>
                <a:cs typeface="Times New Roman"/>
              </a:rPr>
              <a:t>Software </a:t>
            </a:r>
            <a:r>
              <a:rPr sz="1167" dirty="0">
                <a:latin typeface="Times New Roman"/>
                <a:cs typeface="Times New Roman"/>
              </a:rPr>
              <a:t>Engineering </a:t>
            </a:r>
            <a:r>
              <a:rPr sz="1167" spc="-5" dirty="0">
                <a:latin typeface="Times New Roman"/>
                <a:cs typeface="Times New Roman"/>
              </a:rPr>
              <a:t>was </a:t>
            </a:r>
            <a:r>
              <a:rPr sz="1167" dirty="0">
                <a:latin typeface="Times New Roman"/>
                <a:cs typeface="Times New Roman"/>
              </a:rPr>
              <a:t>also coined in the </a:t>
            </a:r>
            <a:r>
              <a:rPr sz="1167" spc="-5" dirty="0">
                <a:latin typeface="Times New Roman"/>
                <a:cs typeface="Times New Roman"/>
              </a:rPr>
              <a:t>same </a:t>
            </a:r>
            <a:r>
              <a:rPr sz="1167" dirty="0">
                <a:latin typeface="Times New Roman"/>
                <a:cs typeface="Times New Roman"/>
              </a:rPr>
              <a:t>conference. </a:t>
            </a:r>
            <a:r>
              <a:rPr sz="1167" spc="-5" dirty="0">
                <a:latin typeface="Times New Roman"/>
                <a:cs typeface="Times New Roman"/>
              </a:rPr>
              <a:t>People </a:t>
            </a:r>
            <a:r>
              <a:rPr sz="1167" dirty="0">
                <a:latin typeface="Times New Roman"/>
                <a:cs typeface="Times New Roman"/>
              </a:rPr>
              <a:t>have </a:t>
            </a:r>
            <a:r>
              <a:rPr sz="1167" spc="-5" dirty="0">
                <a:latin typeface="Times New Roman"/>
                <a:cs typeface="Times New Roman"/>
              </a:rPr>
              <a:t>said </a:t>
            </a:r>
            <a:r>
              <a:rPr sz="1167" dirty="0">
                <a:latin typeface="Times New Roman"/>
                <a:cs typeface="Times New Roman"/>
              </a:rPr>
              <a:t>that, </a:t>
            </a:r>
            <a:r>
              <a:rPr sz="1167" spc="-5" dirty="0">
                <a:latin typeface="Times New Roman"/>
                <a:cs typeface="Times New Roman"/>
              </a:rPr>
              <a:t>we  should </a:t>
            </a:r>
            <a:r>
              <a:rPr sz="1167" dirty="0">
                <a:latin typeface="Times New Roman"/>
                <a:cs typeface="Times New Roman"/>
              </a:rPr>
              <a:t>use engineering principles in developing </a:t>
            </a:r>
            <a:r>
              <a:rPr sz="1167" spc="-5" dirty="0">
                <a:latin typeface="Times New Roman"/>
                <a:cs typeface="Times New Roman"/>
              </a:rPr>
              <a:t>software </a:t>
            </a:r>
            <a:r>
              <a:rPr sz="1167" dirty="0">
                <a:latin typeface="Times New Roman"/>
                <a:cs typeface="Times New Roman"/>
              </a:rPr>
              <a:t>in the </a:t>
            </a:r>
            <a:r>
              <a:rPr sz="1167" spc="-5" dirty="0">
                <a:latin typeface="Times New Roman"/>
                <a:cs typeface="Times New Roman"/>
              </a:rPr>
              <a:t>same way </a:t>
            </a:r>
            <a:r>
              <a:rPr sz="1167" dirty="0">
                <a:latin typeface="Times New Roman"/>
                <a:cs typeface="Times New Roman"/>
              </a:rPr>
              <a:t>as </a:t>
            </a:r>
            <a:r>
              <a:rPr sz="1167" spc="-5" dirty="0">
                <a:latin typeface="Times New Roman"/>
                <a:cs typeface="Times New Roman"/>
              </a:rPr>
              <a:t>we </a:t>
            </a:r>
            <a:r>
              <a:rPr sz="1167" dirty="0">
                <a:latin typeface="Times New Roman"/>
                <a:cs typeface="Times New Roman"/>
              </a:rPr>
              <a:t>use these  principles in developing cars, buildings, electronic devices etc. </a:t>
            </a:r>
            <a:r>
              <a:rPr sz="1167" spc="-5" dirty="0">
                <a:latin typeface="Times New Roman"/>
                <a:cs typeface="Times New Roman"/>
              </a:rPr>
              <a:t>Software </a:t>
            </a:r>
            <a:r>
              <a:rPr sz="1167" dirty="0">
                <a:latin typeface="Times New Roman"/>
                <a:cs typeface="Times New Roman"/>
              </a:rPr>
              <a:t>engineering is  the result of </a:t>
            </a:r>
            <a:r>
              <a:rPr sz="1167" spc="-5" dirty="0">
                <a:latin typeface="Times New Roman"/>
                <a:cs typeface="Times New Roman"/>
              </a:rPr>
              <a:t>software </a:t>
            </a:r>
            <a:r>
              <a:rPr sz="1167" dirty="0">
                <a:latin typeface="Times New Roman"/>
                <a:cs typeface="Times New Roman"/>
              </a:rPr>
              <a:t>crisis </a:t>
            </a:r>
            <a:r>
              <a:rPr sz="1167" spc="-5" dirty="0">
                <a:latin typeface="Times New Roman"/>
                <a:cs typeface="Times New Roman"/>
              </a:rPr>
              <a:t>when </a:t>
            </a:r>
            <a:r>
              <a:rPr sz="1167" dirty="0">
                <a:latin typeface="Times New Roman"/>
                <a:cs typeface="Times New Roman"/>
              </a:rPr>
              <a:t>people realized that it is not possible to construct  complex </a:t>
            </a:r>
            <a:r>
              <a:rPr sz="1167" spc="-5" dirty="0">
                <a:latin typeface="Times New Roman"/>
                <a:cs typeface="Times New Roman"/>
              </a:rPr>
              <a:t>software </a:t>
            </a:r>
            <a:r>
              <a:rPr sz="1167" dirty="0">
                <a:latin typeface="Times New Roman"/>
                <a:cs typeface="Times New Roman"/>
              </a:rPr>
              <a:t>using the techniques applicable in 1960s. </a:t>
            </a:r>
            <a:r>
              <a:rPr sz="1167" spc="-5" dirty="0">
                <a:latin typeface="Times New Roman"/>
                <a:cs typeface="Times New Roman"/>
              </a:rPr>
              <a:t>An </a:t>
            </a:r>
            <a:r>
              <a:rPr sz="1167" dirty="0">
                <a:latin typeface="Times New Roman"/>
                <a:cs typeface="Times New Roman"/>
              </a:rPr>
              <a:t>important result of this  thing </a:t>
            </a:r>
            <a:r>
              <a:rPr sz="1167" spc="-5" dirty="0">
                <a:latin typeface="Times New Roman"/>
                <a:cs typeface="Times New Roman"/>
              </a:rPr>
              <a:t>was </a:t>
            </a:r>
            <a:r>
              <a:rPr sz="1167" dirty="0">
                <a:latin typeface="Times New Roman"/>
                <a:cs typeface="Times New Roman"/>
              </a:rPr>
              <a:t>that people had realized that just coding is not</a:t>
            </a:r>
            <a:r>
              <a:rPr sz="1167" spc="-117" dirty="0">
                <a:latin typeface="Times New Roman"/>
                <a:cs typeface="Times New Roman"/>
              </a:rPr>
              <a:t> </a:t>
            </a:r>
            <a:r>
              <a:rPr sz="1167" dirty="0">
                <a:latin typeface="Times New Roman"/>
                <a:cs typeface="Times New Roman"/>
              </a:rPr>
              <a:t>enough.</a:t>
            </a:r>
            <a:endParaRPr sz="1167">
              <a:latin typeface="Times New Roman"/>
              <a:cs typeface="Times New Roman"/>
            </a:endParaRPr>
          </a:p>
          <a:p>
            <a:pPr>
              <a:spcBef>
                <a:spcPts val="34"/>
              </a:spcBef>
            </a:pPr>
            <a:endParaRPr sz="1069">
              <a:latin typeface="Times New Roman"/>
              <a:cs typeface="Times New Roman"/>
            </a:endParaRPr>
          </a:p>
          <a:p>
            <a:pPr marL="12347" algn="just">
              <a:lnSpc>
                <a:spcPts val="1590"/>
              </a:lnSpc>
            </a:pPr>
            <a:r>
              <a:rPr sz="1361" b="1" dirty="0">
                <a:latin typeface="Times New Roman"/>
                <a:cs typeface="Times New Roman"/>
              </a:rPr>
              <a:t>More </a:t>
            </a:r>
            <a:r>
              <a:rPr sz="1361" b="1" spc="-5" dirty="0">
                <a:latin typeface="Times New Roman"/>
                <a:cs typeface="Times New Roman"/>
              </a:rPr>
              <a:t>Complex Software</a:t>
            </a:r>
            <a:r>
              <a:rPr sz="1361" b="1" spc="5" dirty="0">
                <a:latin typeface="Times New Roman"/>
                <a:cs typeface="Times New Roman"/>
              </a:rPr>
              <a:t> </a:t>
            </a:r>
            <a:r>
              <a:rPr sz="1361" b="1" spc="-10" dirty="0">
                <a:latin typeface="Times New Roman"/>
                <a:cs typeface="Times New Roman"/>
              </a:rPr>
              <a:t>Applications</a:t>
            </a:r>
            <a:endParaRPr sz="1361">
              <a:latin typeface="Times New Roman"/>
              <a:cs typeface="Times New Roman"/>
            </a:endParaRPr>
          </a:p>
          <a:p>
            <a:pPr marL="12347" marR="5556" algn="just">
              <a:lnSpc>
                <a:spcPts val="1342"/>
              </a:lnSpc>
              <a:spcBef>
                <a:spcPts val="49"/>
              </a:spcBef>
            </a:pPr>
            <a:r>
              <a:rPr sz="1167" dirty="0">
                <a:latin typeface="Times New Roman"/>
                <a:cs typeface="Times New Roman"/>
              </a:rPr>
              <a:t>This conception is also </a:t>
            </a:r>
            <a:r>
              <a:rPr sz="1167" spc="5" dirty="0">
                <a:latin typeface="Times New Roman"/>
                <a:cs typeface="Times New Roman"/>
              </a:rPr>
              <a:t>very </a:t>
            </a:r>
            <a:r>
              <a:rPr sz="1167" dirty="0">
                <a:latin typeface="Times New Roman"/>
                <a:cs typeface="Times New Roman"/>
              </a:rPr>
              <a:t>common these </a:t>
            </a:r>
            <a:r>
              <a:rPr sz="1167" spc="-5" dirty="0">
                <a:latin typeface="Times New Roman"/>
                <a:cs typeface="Times New Roman"/>
              </a:rPr>
              <a:t>days. People </a:t>
            </a:r>
            <a:r>
              <a:rPr sz="1167" dirty="0">
                <a:latin typeface="Times New Roman"/>
                <a:cs typeface="Times New Roman"/>
              </a:rPr>
              <a:t>think that if one knows how to  code then that’s </a:t>
            </a:r>
            <a:r>
              <a:rPr sz="1167" spc="-5" dirty="0">
                <a:latin typeface="Times New Roman"/>
                <a:cs typeface="Times New Roman"/>
              </a:rPr>
              <a:t>sufficient. </a:t>
            </a:r>
            <a:r>
              <a:rPr sz="1167" dirty="0">
                <a:latin typeface="Times New Roman"/>
                <a:cs typeface="Times New Roman"/>
              </a:rPr>
              <a:t>But just </a:t>
            </a:r>
            <a:r>
              <a:rPr sz="1167" spc="-5" dirty="0">
                <a:latin typeface="Times New Roman"/>
                <a:cs typeface="Times New Roman"/>
              </a:rPr>
              <a:t>writing </a:t>
            </a:r>
            <a:r>
              <a:rPr sz="1167" dirty="0">
                <a:latin typeface="Times New Roman"/>
                <a:cs typeface="Times New Roman"/>
              </a:rPr>
              <a:t>code is not the </a:t>
            </a:r>
            <a:r>
              <a:rPr sz="1167" spc="-5" dirty="0">
                <a:latin typeface="Times New Roman"/>
                <a:cs typeface="Times New Roman"/>
              </a:rPr>
              <a:t>whole story. People </a:t>
            </a:r>
            <a:r>
              <a:rPr sz="1167" dirty="0">
                <a:latin typeface="Times New Roman"/>
                <a:cs typeface="Times New Roman"/>
              </a:rPr>
              <a:t>have  realized this fact </a:t>
            </a:r>
            <a:r>
              <a:rPr sz="1167" spc="10" dirty="0">
                <a:latin typeface="Times New Roman"/>
                <a:cs typeface="Times New Roman"/>
              </a:rPr>
              <a:t>way </a:t>
            </a:r>
            <a:r>
              <a:rPr sz="1167" dirty="0">
                <a:latin typeface="Times New Roman"/>
                <a:cs typeface="Times New Roman"/>
              </a:rPr>
              <a:t>back in 1960s that </a:t>
            </a:r>
            <a:r>
              <a:rPr sz="1167" spc="5" dirty="0">
                <a:latin typeface="Times New Roman"/>
                <a:cs typeface="Times New Roman"/>
              </a:rPr>
              <a:t>only </a:t>
            </a:r>
            <a:r>
              <a:rPr sz="1167" dirty="0">
                <a:latin typeface="Times New Roman"/>
                <a:cs typeface="Times New Roman"/>
              </a:rPr>
              <a:t>coding is not </a:t>
            </a:r>
            <a:r>
              <a:rPr sz="1167" spc="-5" dirty="0">
                <a:latin typeface="Times New Roman"/>
                <a:cs typeface="Times New Roman"/>
              </a:rPr>
              <a:t>sufficient </a:t>
            </a:r>
            <a:r>
              <a:rPr sz="1167" dirty="0">
                <a:latin typeface="Times New Roman"/>
                <a:cs typeface="Times New Roman"/>
              </a:rPr>
              <a:t>to develop </a:t>
            </a:r>
            <a:r>
              <a:rPr sz="1167" spc="-5" dirty="0">
                <a:latin typeface="Times New Roman"/>
                <a:cs typeface="Times New Roman"/>
              </a:rPr>
              <a:t>software  systems, we </a:t>
            </a:r>
            <a:r>
              <a:rPr sz="1167" dirty="0">
                <a:latin typeface="Times New Roman"/>
                <a:cs typeface="Times New Roman"/>
              </a:rPr>
              <a:t>also need to apply engineering</a:t>
            </a:r>
            <a:r>
              <a:rPr sz="1167" spc="-97" dirty="0">
                <a:latin typeface="Times New Roman"/>
                <a:cs typeface="Times New Roman"/>
              </a:rPr>
              <a:t> </a:t>
            </a:r>
            <a:r>
              <a:rPr sz="1167" dirty="0">
                <a:latin typeface="Times New Roman"/>
                <a:cs typeface="Times New Roman"/>
              </a:rPr>
              <a:t>principles.</a:t>
            </a:r>
            <a:endParaRPr sz="1167">
              <a:latin typeface="Times New Roman"/>
              <a:cs typeface="Times New Roman"/>
            </a:endParaRPr>
          </a:p>
          <a:p>
            <a:pPr>
              <a:spcBef>
                <a:spcPts val="34"/>
              </a:spcBef>
            </a:pPr>
            <a:endParaRPr sz="1069">
              <a:latin typeface="Times New Roman"/>
              <a:cs typeface="Times New Roman"/>
            </a:endParaRPr>
          </a:p>
          <a:p>
            <a:pPr marL="12347" algn="just">
              <a:lnSpc>
                <a:spcPts val="1590"/>
              </a:lnSpc>
            </a:pPr>
            <a:r>
              <a:rPr sz="1361" b="1" spc="-316" dirty="0">
                <a:latin typeface="Times New Roman"/>
                <a:cs typeface="Times New Roman"/>
              </a:rPr>
              <a:t>1S.o5ftSwoaftrwe        </a:t>
            </a:r>
            <a:r>
              <a:rPr sz="1361" b="1" spc="-311" dirty="0">
                <a:latin typeface="Times New Roman"/>
                <a:cs typeface="Times New Roman"/>
              </a:rPr>
              <a:t> </a:t>
            </a:r>
            <a:r>
              <a:rPr sz="1361" b="1" spc="-287" dirty="0">
                <a:latin typeface="Times New Roman"/>
                <a:cs typeface="Times New Roman"/>
              </a:rPr>
              <a:t>aErnegEinnegeirnienegriansgdaesfidneefdinbeydIbEyEIEE:EE:</a:t>
            </a:r>
            <a:endParaRPr sz="1361">
              <a:latin typeface="Times New Roman"/>
              <a:cs typeface="Times New Roman"/>
            </a:endParaRPr>
          </a:p>
          <a:p>
            <a:pPr marL="12347" algn="just">
              <a:lnSpc>
                <a:spcPts val="1356"/>
              </a:lnSpc>
            </a:pPr>
            <a:r>
              <a:rPr sz="1167" dirty="0">
                <a:latin typeface="Times New Roman"/>
                <a:cs typeface="Times New Roman"/>
              </a:rPr>
              <a:t>Let’s look at </a:t>
            </a:r>
            <a:r>
              <a:rPr sz="1167" spc="-5" dirty="0">
                <a:latin typeface="Times New Roman"/>
                <a:cs typeface="Times New Roman"/>
              </a:rPr>
              <a:t>some </a:t>
            </a:r>
            <a:r>
              <a:rPr sz="1167" dirty="0">
                <a:latin typeface="Times New Roman"/>
                <a:cs typeface="Times New Roman"/>
              </a:rPr>
              <a:t>of the definitions of </a:t>
            </a:r>
            <a:r>
              <a:rPr sz="1167" spc="-5" dirty="0">
                <a:latin typeface="Times New Roman"/>
                <a:cs typeface="Times New Roman"/>
              </a:rPr>
              <a:t>software</a:t>
            </a:r>
            <a:r>
              <a:rPr sz="1167" spc="-97" dirty="0">
                <a:latin typeface="Times New Roman"/>
                <a:cs typeface="Times New Roman"/>
              </a:rPr>
              <a:t> </a:t>
            </a:r>
            <a:r>
              <a:rPr sz="1167" dirty="0">
                <a:latin typeface="Times New Roman"/>
                <a:cs typeface="Times New Roman"/>
              </a:rPr>
              <a:t>engineering.</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spc="-5" dirty="0">
                <a:latin typeface="Times New Roman"/>
                <a:cs typeface="Times New Roman"/>
              </a:rPr>
              <a:t>Software </a:t>
            </a:r>
            <a:r>
              <a:rPr sz="1167" dirty="0">
                <a:latin typeface="Times New Roman"/>
                <a:cs typeface="Times New Roman"/>
              </a:rPr>
              <a:t>Engineering as defined by IEEE (International institute of Electric and  Electronic Engineering). </a:t>
            </a:r>
            <a:r>
              <a:rPr sz="1167" spc="-10" dirty="0">
                <a:latin typeface="Times New Roman"/>
                <a:cs typeface="Times New Roman"/>
              </a:rPr>
              <a:t>IEEE </a:t>
            </a:r>
            <a:r>
              <a:rPr sz="1167" dirty="0">
                <a:latin typeface="Times New Roman"/>
                <a:cs typeface="Times New Roman"/>
              </a:rPr>
              <a:t>is an authentic institution </a:t>
            </a:r>
            <a:r>
              <a:rPr sz="1167" spc="-5" dirty="0">
                <a:latin typeface="Times New Roman"/>
                <a:cs typeface="Times New Roman"/>
              </a:rPr>
              <a:t>regarding </a:t>
            </a:r>
            <a:r>
              <a:rPr sz="1167" dirty="0">
                <a:latin typeface="Times New Roman"/>
                <a:cs typeface="Times New Roman"/>
              </a:rPr>
              <a:t>the computer related  issues.</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i="1" spc="-5" dirty="0">
                <a:latin typeface="Times New Roman"/>
                <a:cs typeface="Times New Roman"/>
              </a:rPr>
              <a:t>“The </a:t>
            </a:r>
            <a:r>
              <a:rPr sz="1167" i="1" dirty="0">
                <a:latin typeface="Times New Roman"/>
                <a:cs typeface="Times New Roman"/>
              </a:rPr>
              <a:t>application of a </a:t>
            </a:r>
            <a:r>
              <a:rPr sz="1167" i="1" spc="-5" dirty="0">
                <a:latin typeface="Times New Roman"/>
                <a:cs typeface="Times New Roman"/>
              </a:rPr>
              <a:t>systematic, </a:t>
            </a:r>
            <a:r>
              <a:rPr sz="1167" i="1" dirty="0">
                <a:latin typeface="Times New Roman"/>
                <a:cs typeface="Times New Roman"/>
              </a:rPr>
              <a:t>disciplined, quantifiable approach to the development,  operation, and </a:t>
            </a:r>
            <a:r>
              <a:rPr sz="1167" i="1" spc="-5" dirty="0">
                <a:latin typeface="Times New Roman"/>
                <a:cs typeface="Times New Roman"/>
              </a:rPr>
              <a:t>maintenance </a:t>
            </a:r>
            <a:r>
              <a:rPr sz="1167" i="1" dirty="0">
                <a:latin typeface="Times New Roman"/>
                <a:cs typeface="Times New Roman"/>
              </a:rPr>
              <a:t>of </a:t>
            </a:r>
            <a:r>
              <a:rPr sz="1167" i="1" spc="-5" dirty="0">
                <a:latin typeface="Times New Roman"/>
                <a:cs typeface="Times New Roman"/>
              </a:rPr>
              <a:t>software; </a:t>
            </a:r>
            <a:r>
              <a:rPr sz="1167" i="1" dirty="0">
                <a:latin typeface="Times New Roman"/>
                <a:cs typeface="Times New Roman"/>
              </a:rPr>
              <a:t>that is, the application of engineering to  </a:t>
            </a:r>
            <a:r>
              <a:rPr sz="1167" i="1" spc="-5" dirty="0">
                <a:latin typeface="Times New Roman"/>
                <a:cs typeface="Times New Roman"/>
              </a:rPr>
              <a:t>software.”</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pPr>
            <a:r>
              <a:rPr sz="1167" dirty="0">
                <a:latin typeface="Times New Roman"/>
                <a:cs typeface="Times New Roman"/>
              </a:rPr>
              <a:t>Before explaining this definition lets first look at another definition of </a:t>
            </a:r>
            <a:r>
              <a:rPr sz="1167" spc="-5" dirty="0">
                <a:latin typeface="Times New Roman"/>
                <a:cs typeface="Times New Roman"/>
              </a:rPr>
              <a:t>Software  </a:t>
            </a:r>
            <a:r>
              <a:rPr sz="1167" dirty="0">
                <a:latin typeface="Times New Roman"/>
                <a:cs typeface="Times New Roman"/>
              </a:rPr>
              <a:t>Engineering given by Ian</a:t>
            </a:r>
            <a:r>
              <a:rPr sz="1167" spc="-102" dirty="0">
                <a:latin typeface="Times New Roman"/>
                <a:cs typeface="Times New Roman"/>
              </a:rPr>
              <a:t> </a:t>
            </a:r>
            <a:r>
              <a:rPr sz="1167" spc="-5" dirty="0">
                <a:latin typeface="Times New Roman"/>
                <a:cs typeface="Times New Roman"/>
              </a:rPr>
              <a:t>Somerville.</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i="1" spc="-5" dirty="0">
                <a:latin typeface="Times New Roman"/>
                <a:cs typeface="Times New Roman"/>
              </a:rPr>
              <a:t>“All </a:t>
            </a:r>
            <a:r>
              <a:rPr sz="1167" i="1" dirty="0">
                <a:latin typeface="Times New Roman"/>
                <a:cs typeface="Times New Roman"/>
              </a:rPr>
              <a:t>aspects of </a:t>
            </a:r>
            <a:r>
              <a:rPr sz="1167" i="1" spc="-5" dirty="0">
                <a:latin typeface="Times New Roman"/>
                <a:cs typeface="Times New Roman"/>
              </a:rPr>
              <a:t>software </a:t>
            </a:r>
            <a:r>
              <a:rPr sz="1167" i="1" dirty="0">
                <a:latin typeface="Times New Roman"/>
                <a:cs typeface="Times New Roman"/>
              </a:rPr>
              <a:t>production’ Software engineering is not just </a:t>
            </a:r>
            <a:r>
              <a:rPr sz="1167" i="1" spc="-5" dirty="0">
                <a:latin typeface="Times New Roman"/>
                <a:cs typeface="Times New Roman"/>
              </a:rPr>
              <a:t>concerned </a:t>
            </a:r>
            <a:r>
              <a:rPr sz="1167" i="1" dirty="0">
                <a:latin typeface="Times New Roman"/>
                <a:cs typeface="Times New Roman"/>
              </a:rPr>
              <a:t>with the  technical processes of </a:t>
            </a:r>
            <a:r>
              <a:rPr sz="1167" i="1" spc="-5" dirty="0">
                <a:latin typeface="Times New Roman"/>
                <a:cs typeface="Times New Roman"/>
              </a:rPr>
              <a:t>software </a:t>
            </a:r>
            <a:r>
              <a:rPr sz="1167" i="1" dirty="0">
                <a:latin typeface="Times New Roman"/>
                <a:cs typeface="Times New Roman"/>
              </a:rPr>
              <a:t>development but also with activities </a:t>
            </a:r>
            <a:r>
              <a:rPr sz="1167" i="1" spc="-5" dirty="0">
                <a:latin typeface="Times New Roman"/>
                <a:cs typeface="Times New Roman"/>
              </a:rPr>
              <a:t>such </a:t>
            </a:r>
            <a:r>
              <a:rPr sz="1167" i="1" dirty="0">
                <a:latin typeface="Times New Roman"/>
                <a:cs typeface="Times New Roman"/>
              </a:rPr>
              <a:t>as </a:t>
            </a:r>
            <a:r>
              <a:rPr sz="1167" i="1" spc="-5" dirty="0">
                <a:latin typeface="Times New Roman"/>
                <a:cs typeface="Times New Roman"/>
              </a:rPr>
              <a:t>software  </a:t>
            </a:r>
            <a:r>
              <a:rPr sz="1167" i="1" dirty="0">
                <a:latin typeface="Times New Roman"/>
                <a:cs typeface="Times New Roman"/>
              </a:rPr>
              <a:t>project </a:t>
            </a:r>
            <a:r>
              <a:rPr sz="1167" i="1" spc="-5" dirty="0">
                <a:latin typeface="Times New Roman"/>
                <a:cs typeface="Times New Roman"/>
              </a:rPr>
              <a:t>management </a:t>
            </a:r>
            <a:r>
              <a:rPr sz="1167" i="1" dirty="0">
                <a:latin typeface="Times New Roman"/>
                <a:cs typeface="Times New Roman"/>
              </a:rPr>
              <a:t>and with the development of tools, </a:t>
            </a:r>
            <a:r>
              <a:rPr sz="1167" i="1" spc="-5" dirty="0">
                <a:latin typeface="Times New Roman"/>
                <a:cs typeface="Times New Roman"/>
              </a:rPr>
              <a:t>methods </a:t>
            </a:r>
            <a:r>
              <a:rPr sz="1167" i="1" dirty="0">
                <a:latin typeface="Times New Roman"/>
                <a:cs typeface="Times New Roman"/>
              </a:rPr>
              <a:t>and theories to </a:t>
            </a:r>
            <a:r>
              <a:rPr sz="1167" i="1" spc="-5" dirty="0">
                <a:latin typeface="Times New Roman"/>
                <a:cs typeface="Times New Roman"/>
              </a:rPr>
              <a:t>support  software</a:t>
            </a:r>
            <a:r>
              <a:rPr sz="1167" i="1" spc="-92" dirty="0">
                <a:latin typeface="Times New Roman"/>
                <a:cs typeface="Times New Roman"/>
              </a:rPr>
              <a:t> </a:t>
            </a:r>
            <a:r>
              <a:rPr sz="1167" i="1" dirty="0">
                <a:latin typeface="Times New Roman"/>
                <a:cs typeface="Times New Roman"/>
              </a:rPr>
              <a:t>production”.</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These definitions make it clear that </a:t>
            </a:r>
            <a:r>
              <a:rPr sz="1167" spc="-5" dirty="0">
                <a:latin typeface="Times New Roman"/>
                <a:cs typeface="Times New Roman"/>
              </a:rPr>
              <a:t>Software </a:t>
            </a:r>
            <a:r>
              <a:rPr sz="1167" dirty="0">
                <a:latin typeface="Times New Roman"/>
                <a:cs typeface="Times New Roman"/>
              </a:rPr>
              <a:t>Engineering is not just about </a:t>
            </a:r>
            <a:r>
              <a:rPr sz="1167" spc="-5" dirty="0">
                <a:latin typeface="Times New Roman"/>
                <a:cs typeface="Times New Roman"/>
              </a:rPr>
              <a:t>writing</a:t>
            </a:r>
            <a:r>
              <a:rPr sz="1167" spc="-122" dirty="0">
                <a:latin typeface="Times New Roman"/>
                <a:cs typeface="Times New Roman"/>
              </a:rPr>
              <a:t> </a:t>
            </a:r>
            <a:r>
              <a:rPr sz="1167" dirty="0">
                <a:latin typeface="Times New Roman"/>
                <a:cs typeface="Times New Roman"/>
              </a:rPr>
              <a:t>code.</a:t>
            </a:r>
            <a:endParaRPr sz="1167">
              <a:latin typeface="Times New Roman"/>
              <a:cs typeface="Times New Roman"/>
            </a:endParaRPr>
          </a:p>
          <a:p>
            <a:pPr>
              <a:spcBef>
                <a:spcPts val="10"/>
              </a:spcBef>
            </a:pPr>
            <a:endParaRPr sz="1118">
              <a:latin typeface="Times New Roman"/>
              <a:cs typeface="Times New Roman"/>
            </a:endParaRPr>
          </a:p>
          <a:p>
            <a:pPr marL="12347" algn="just"/>
            <a:r>
              <a:rPr sz="1361" b="1" dirty="0">
                <a:latin typeface="Times New Roman"/>
                <a:cs typeface="Times New Roman"/>
              </a:rPr>
              <a:t>1.5 </a:t>
            </a:r>
            <a:r>
              <a:rPr sz="1361" b="1" spc="-5" dirty="0">
                <a:latin typeface="Times New Roman"/>
                <a:cs typeface="Times New Roman"/>
              </a:rPr>
              <a:t>Software</a:t>
            </a:r>
            <a:r>
              <a:rPr sz="1361" b="1" spc="-39" dirty="0">
                <a:latin typeface="Times New Roman"/>
                <a:cs typeface="Times New Roman"/>
              </a:rPr>
              <a:t> </a:t>
            </a:r>
            <a:r>
              <a:rPr sz="1361" b="1" spc="-5" dirty="0">
                <a:latin typeface="Times New Roman"/>
                <a:cs typeface="Times New Roman"/>
              </a:rPr>
              <a:t>Engineering</a:t>
            </a:r>
            <a:endParaRPr sz="1361">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37990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929" cy="8277009"/>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marL="12347" algn="just">
              <a:spcBef>
                <a:spcPts val="292"/>
              </a:spcBef>
            </a:pPr>
            <a:r>
              <a:rPr sz="1361" b="1" dirty="0">
                <a:latin typeface="Times New Roman"/>
                <a:cs typeface="Times New Roman"/>
              </a:rPr>
              <a:t>1.5  </a:t>
            </a:r>
            <a:r>
              <a:rPr sz="1361" b="1" spc="-5" dirty="0">
                <a:latin typeface="Times New Roman"/>
                <a:cs typeface="Times New Roman"/>
              </a:rPr>
              <a:t>Software</a:t>
            </a:r>
            <a:r>
              <a:rPr sz="1361" b="1" spc="-39" dirty="0">
                <a:latin typeface="Times New Roman"/>
                <a:cs typeface="Times New Roman"/>
              </a:rPr>
              <a:t> </a:t>
            </a:r>
            <a:r>
              <a:rPr sz="1361" b="1" spc="-5" dirty="0">
                <a:latin typeface="Times New Roman"/>
                <a:cs typeface="Times New Roman"/>
              </a:rPr>
              <a:t>Engineering</a:t>
            </a:r>
            <a:endParaRPr sz="1361">
              <a:latin typeface="Times New Roman"/>
              <a:cs typeface="Times New Roman"/>
            </a:endParaRPr>
          </a:p>
          <a:p>
            <a:pPr marL="12347" marR="4939" algn="just">
              <a:lnSpc>
                <a:spcPts val="1342"/>
              </a:lnSpc>
              <a:spcBef>
                <a:spcPts val="267"/>
              </a:spcBef>
            </a:pPr>
            <a:r>
              <a:rPr sz="1167" spc="-5" dirty="0">
                <a:latin typeface="Times New Roman"/>
                <a:cs typeface="Times New Roman"/>
              </a:rPr>
              <a:t>Software </a:t>
            </a:r>
            <a:r>
              <a:rPr sz="1167" dirty="0">
                <a:latin typeface="Times New Roman"/>
                <a:cs typeface="Times New Roman"/>
              </a:rPr>
              <a:t>Engineering is the </a:t>
            </a:r>
            <a:r>
              <a:rPr sz="1167" spc="-5" dirty="0">
                <a:latin typeface="Times New Roman"/>
                <a:cs typeface="Times New Roman"/>
              </a:rPr>
              <a:t>set </a:t>
            </a:r>
            <a:r>
              <a:rPr sz="1167" dirty="0">
                <a:latin typeface="Times New Roman"/>
                <a:cs typeface="Times New Roman"/>
              </a:rPr>
              <a:t>of processes and tools to develop </a:t>
            </a:r>
            <a:r>
              <a:rPr sz="1167" spc="-10" dirty="0">
                <a:latin typeface="Times New Roman"/>
                <a:cs typeface="Times New Roman"/>
              </a:rPr>
              <a:t>software. </a:t>
            </a:r>
            <a:r>
              <a:rPr sz="1167" i="1" dirty="0">
                <a:latin typeface="Times New Roman"/>
                <a:cs typeface="Times New Roman"/>
              </a:rPr>
              <a:t>Software  Engineering is the combination of all the tools, techniques, and processes that used in  </a:t>
            </a:r>
            <a:r>
              <a:rPr sz="1167" i="1" spc="-5" dirty="0">
                <a:latin typeface="Times New Roman"/>
                <a:cs typeface="Times New Roman"/>
              </a:rPr>
              <a:t>software </a:t>
            </a:r>
            <a:r>
              <a:rPr sz="1167" i="1" dirty="0">
                <a:latin typeface="Times New Roman"/>
                <a:cs typeface="Times New Roman"/>
              </a:rPr>
              <a:t>production. </a:t>
            </a:r>
            <a:r>
              <a:rPr sz="1167" spc="-5" dirty="0">
                <a:latin typeface="Times New Roman"/>
                <a:cs typeface="Times New Roman"/>
              </a:rPr>
              <a:t>Therefore Software </a:t>
            </a:r>
            <a:r>
              <a:rPr sz="1167" dirty="0">
                <a:latin typeface="Times New Roman"/>
                <a:cs typeface="Times New Roman"/>
              </a:rPr>
              <a:t>Engineering encompasses all those things that  are used in </a:t>
            </a:r>
            <a:r>
              <a:rPr sz="1167" spc="-5" dirty="0">
                <a:latin typeface="Times New Roman"/>
                <a:cs typeface="Times New Roman"/>
              </a:rPr>
              <a:t>software </a:t>
            </a:r>
            <a:r>
              <a:rPr sz="1167" dirty="0">
                <a:latin typeface="Times New Roman"/>
                <a:cs typeface="Times New Roman"/>
              </a:rPr>
              <a:t>production</a:t>
            </a:r>
            <a:r>
              <a:rPr sz="1167" spc="-97" dirty="0">
                <a:latin typeface="Times New Roman"/>
                <a:cs typeface="Times New Roman"/>
              </a:rPr>
              <a:t> </a:t>
            </a:r>
            <a:r>
              <a:rPr sz="1167" dirty="0">
                <a:latin typeface="Times New Roman"/>
                <a:cs typeface="Times New Roman"/>
              </a:rPr>
              <a:t>like:</a:t>
            </a:r>
            <a:endParaRPr sz="1167">
              <a:latin typeface="Times New Roman"/>
              <a:cs typeface="Times New Roman"/>
            </a:endParaRPr>
          </a:p>
          <a:p>
            <a:pPr>
              <a:lnSpc>
                <a:spcPct val="100000"/>
              </a:lnSpc>
            </a:pPr>
            <a:endParaRPr sz="1167">
              <a:latin typeface="Times New Roman"/>
              <a:cs typeface="Times New Roman"/>
            </a:endParaRPr>
          </a:p>
          <a:p>
            <a:pPr marL="234592" indent="-222245" algn="just">
              <a:buFont typeface="Symbol"/>
              <a:buChar char=""/>
              <a:tabLst>
                <a:tab pos="234592" algn="l"/>
              </a:tabLst>
            </a:pPr>
            <a:r>
              <a:rPr sz="1167" spc="-5" dirty="0">
                <a:latin typeface="Times New Roman"/>
                <a:cs typeface="Times New Roman"/>
              </a:rPr>
              <a:t>Programming</a:t>
            </a:r>
            <a:r>
              <a:rPr sz="1167" spc="-92" dirty="0">
                <a:latin typeface="Times New Roman"/>
                <a:cs typeface="Times New Roman"/>
              </a:rPr>
              <a:t> </a:t>
            </a:r>
            <a:r>
              <a:rPr sz="1167" dirty="0">
                <a:latin typeface="Times New Roman"/>
                <a:cs typeface="Times New Roman"/>
              </a:rPr>
              <a:t>Language</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Programming </a:t>
            </a:r>
            <a:r>
              <a:rPr sz="1167" dirty="0">
                <a:latin typeface="Times New Roman"/>
                <a:cs typeface="Times New Roman"/>
              </a:rPr>
              <a:t>Language</a:t>
            </a:r>
            <a:r>
              <a:rPr sz="1167" spc="-92" dirty="0">
                <a:latin typeface="Times New Roman"/>
                <a:cs typeface="Times New Roman"/>
              </a:rPr>
              <a:t> </a:t>
            </a:r>
            <a:r>
              <a:rPr sz="1167" spc="-5" dirty="0">
                <a:latin typeface="Times New Roman"/>
                <a:cs typeface="Times New Roman"/>
              </a:rPr>
              <a:t>Design</a:t>
            </a:r>
            <a:endParaRPr sz="1167">
              <a:latin typeface="Times New Roman"/>
              <a:cs typeface="Times New Roman"/>
            </a:endParaRPr>
          </a:p>
          <a:p>
            <a:pPr marL="234592" indent="-222245" algn="just">
              <a:spcBef>
                <a:spcPts val="19"/>
              </a:spcBef>
              <a:buFont typeface="Symbol"/>
              <a:buChar char=""/>
              <a:tabLst>
                <a:tab pos="234592" algn="l"/>
              </a:tabLst>
            </a:pPr>
            <a:r>
              <a:rPr sz="1167" spc="-5" dirty="0">
                <a:latin typeface="Times New Roman"/>
                <a:cs typeface="Times New Roman"/>
              </a:rPr>
              <a:t>Software Design</a:t>
            </a:r>
            <a:r>
              <a:rPr sz="1167" spc="-83" dirty="0">
                <a:latin typeface="Times New Roman"/>
                <a:cs typeface="Times New Roman"/>
              </a:rPr>
              <a:t> </a:t>
            </a:r>
            <a:r>
              <a:rPr sz="1167" dirty="0">
                <a:latin typeface="Times New Roman"/>
                <a:cs typeface="Times New Roman"/>
              </a:rPr>
              <a:t>Techniques</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Tools</a:t>
            </a:r>
            <a:endParaRPr sz="1167">
              <a:latin typeface="Times New Roman"/>
              <a:cs typeface="Times New Roman"/>
            </a:endParaRPr>
          </a:p>
          <a:p>
            <a:pPr marL="234592" indent="-222245" algn="just">
              <a:spcBef>
                <a:spcPts val="34"/>
              </a:spcBef>
              <a:buFont typeface="Symbol"/>
              <a:buChar char=""/>
              <a:tabLst>
                <a:tab pos="234592" algn="l"/>
              </a:tabLst>
            </a:pPr>
            <a:r>
              <a:rPr sz="1167" dirty="0">
                <a:latin typeface="Times New Roman"/>
                <a:cs typeface="Times New Roman"/>
              </a:rPr>
              <a:t>Testing</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Maintenance</a:t>
            </a:r>
            <a:endParaRPr sz="1167">
              <a:latin typeface="Times New Roman"/>
              <a:cs typeface="Times New Roman"/>
            </a:endParaRPr>
          </a:p>
          <a:p>
            <a:pPr marL="234592" indent="-222245" algn="just">
              <a:spcBef>
                <a:spcPts val="19"/>
              </a:spcBef>
              <a:buFont typeface="Symbol"/>
              <a:buChar char=""/>
              <a:tabLst>
                <a:tab pos="234592" algn="l"/>
              </a:tabLst>
            </a:pPr>
            <a:r>
              <a:rPr sz="1167" spc="-5" dirty="0">
                <a:latin typeface="Times New Roman"/>
                <a:cs typeface="Times New Roman"/>
              </a:rPr>
              <a:t>Development</a:t>
            </a:r>
            <a:r>
              <a:rPr sz="1167" spc="-87" dirty="0">
                <a:latin typeface="Times New Roman"/>
                <a:cs typeface="Times New Roman"/>
              </a:rPr>
              <a:t> </a:t>
            </a:r>
            <a:r>
              <a:rPr sz="1167" dirty="0">
                <a:latin typeface="Times New Roman"/>
                <a:cs typeface="Times New Roman"/>
              </a:rPr>
              <a:t>etc.</a:t>
            </a:r>
            <a:endParaRPr sz="1167">
              <a:latin typeface="Times New Roman"/>
              <a:cs typeface="Times New Roman"/>
            </a:endParaRPr>
          </a:p>
          <a:p>
            <a:pPr>
              <a:spcBef>
                <a:spcPts val="39"/>
              </a:spcBef>
              <a:buFont typeface="Symbol"/>
              <a:buChar char=""/>
            </a:pPr>
            <a:endParaRPr sz="1069">
              <a:latin typeface="Times New Roman"/>
              <a:cs typeface="Times New Roman"/>
            </a:endParaRPr>
          </a:p>
          <a:p>
            <a:pPr marL="12347" algn="just"/>
            <a:r>
              <a:rPr sz="1167" spc="-5" dirty="0">
                <a:latin typeface="Times New Roman"/>
                <a:cs typeface="Times New Roman"/>
              </a:rPr>
              <a:t>So </a:t>
            </a:r>
            <a:r>
              <a:rPr sz="1167" dirty="0">
                <a:latin typeface="Times New Roman"/>
                <a:cs typeface="Times New Roman"/>
              </a:rPr>
              <a:t>all those thing that are related to </a:t>
            </a:r>
            <a:r>
              <a:rPr sz="1167" spc="-5" dirty="0">
                <a:latin typeface="Times New Roman"/>
                <a:cs typeface="Times New Roman"/>
              </a:rPr>
              <a:t>software </a:t>
            </a:r>
            <a:r>
              <a:rPr sz="1167" dirty="0">
                <a:latin typeface="Times New Roman"/>
                <a:cs typeface="Times New Roman"/>
              </a:rPr>
              <a:t>are also related to </a:t>
            </a:r>
            <a:r>
              <a:rPr sz="1167" spc="-5" dirty="0">
                <a:latin typeface="Times New Roman"/>
                <a:cs typeface="Times New Roman"/>
              </a:rPr>
              <a:t>software</a:t>
            </a:r>
            <a:r>
              <a:rPr sz="1167" spc="-87" dirty="0">
                <a:latin typeface="Times New Roman"/>
                <a:cs typeface="Times New Roman"/>
              </a:rPr>
              <a:t> </a:t>
            </a:r>
            <a:r>
              <a:rPr sz="1167" spc="-5" dirty="0">
                <a:latin typeface="Times New Roman"/>
                <a:cs typeface="Times New Roman"/>
              </a:rPr>
              <a:t>engineering.</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spc="-5" dirty="0">
                <a:latin typeface="Times New Roman"/>
                <a:cs typeface="Times New Roman"/>
              </a:rPr>
              <a:t>Some </a:t>
            </a:r>
            <a:r>
              <a:rPr sz="1167" dirty="0">
                <a:latin typeface="Times New Roman"/>
                <a:cs typeface="Times New Roman"/>
              </a:rPr>
              <a:t>of you might have thought that how programming language design could be related  to </a:t>
            </a:r>
            <a:r>
              <a:rPr sz="1167" spc="-5" dirty="0">
                <a:latin typeface="Times New Roman"/>
                <a:cs typeface="Times New Roman"/>
              </a:rPr>
              <a:t>software </a:t>
            </a:r>
            <a:r>
              <a:rPr sz="1167" dirty="0">
                <a:latin typeface="Times New Roman"/>
                <a:cs typeface="Times New Roman"/>
              </a:rPr>
              <a:t>engineering. If you look more closely at the </a:t>
            </a:r>
            <a:r>
              <a:rPr sz="1167" spc="-5" dirty="0">
                <a:latin typeface="Times New Roman"/>
                <a:cs typeface="Times New Roman"/>
              </a:rPr>
              <a:t>software </a:t>
            </a:r>
            <a:r>
              <a:rPr sz="1167" dirty="0">
                <a:latin typeface="Times New Roman"/>
                <a:cs typeface="Times New Roman"/>
              </a:rPr>
              <a:t>engineering definitions  described above then you </a:t>
            </a:r>
            <a:r>
              <a:rPr sz="1167" spc="-5" dirty="0">
                <a:latin typeface="Times New Roman"/>
                <a:cs typeface="Times New Roman"/>
              </a:rPr>
              <a:t>will </a:t>
            </a:r>
            <a:r>
              <a:rPr sz="1167" dirty="0">
                <a:latin typeface="Times New Roman"/>
                <a:cs typeface="Times New Roman"/>
              </a:rPr>
              <a:t>definitely </a:t>
            </a:r>
            <a:r>
              <a:rPr sz="1167" spc="-5" dirty="0">
                <a:latin typeface="Times New Roman"/>
                <a:cs typeface="Times New Roman"/>
              </a:rPr>
              <a:t>see </a:t>
            </a:r>
            <a:r>
              <a:rPr sz="1167" dirty="0">
                <a:latin typeface="Times New Roman"/>
                <a:cs typeface="Times New Roman"/>
              </a:rPr>
              <a:t>that </a:t>
            </a:r>
            <a:r>
              <a:rPr sz="1167" spc="-5" dirty="0">
                <a:latin typeface="Times New Roman"/>
                <a:cs typeface="Times New Roman"/>
              </a:rPr>
              <a:t>software </a:t>
            </a:r>
            <a:r>
              <a:rPr sz="1167" dirty="0">
                <a:latin typeface="Times New Roman"/>
                <a:cs typeface="Times New Roman"/>
              </a:rPr>
              <a:t>engineering is related to all  those things that are helpful in </a:t>
            </a:r>
            <a:r>
              <a:rPr sz="1167" spc="-5" dirty="0">
                <a:latin typeface="Times New Roman"/>
                <a:cs typeface="Times New Roman"/>
              </a:rPr>
              <a:t>software </a:t>
            </a:r>
            <a:r>
              <a:rPr sz="1167" dirty="0">
                <a:latin typeface="Times New Roman"/>
                <a:cs typeface="Times New Roman"/>
              </a:rPr>
              <a:t>development. </a:t>
            </a:r>
            <a:r>
              <a:rPr sz="1167" spc="-5" dirty="0">
                <a:latin typeface="Times New Roman"/>
                <a:cs typeface="Times New Roman"/>
              </a:rPr>
              <a:t>So </a:t>
            </a:r>
            <a:r>
              <a:rPr sz="1167" dirty="0">
                <a:latin typeface="Times New Roman"/>
                <a:cs typeface="Times New Roman"/>
              </a:rPr>
              <a:t>is the case </a:t>
            </a:r>
            <a:r>
              <a:rPr sz="1167" spc="-5" dirty="0">
                <a:latin typeface="Times New Roman"/>
                <a:cs typeface="Times New Roman"/>
              </a:rPr>
              <a:t>with </a:t>
            </a:r>
            <a:r>
              <a:rPr sz="1167" dirty="0">
                <a:latin typeface="Times New Roman"/>
                <a:cs typeface="Times New Roman"/>
              </a:rPr>
              <a:t>programming  language design. Programming language </a:t>
            </a:r>
            <a:r>
              <a:rPr sz="1167" spc="5" dirty="0">
                <a:latin typeface="Times New Roman"/>
                <a:cs typeface="Times New Roman"/>
              </a:rPr>
              <a:t>design </a:t>
            </a:r>
            <a:r>
              <a:rPr sz="1167" spc="10" dirty="0">
                <a:latin typeface="Times New Roman"/>
                <a:cs typeface="Times New Roman"/>
              </a:rPr>
              <a:t>is </a:t>
            </a:r>
            <a:r>
              <a:rPr sz="1167" dirty="0">
                <a:latin typeface="Times New Roman"/>
                <a:cs typeface="Times New Roman"/>
              </a:rPr>
              <a:t>one of the major </a:t>
            </a:r>
            <a:r>
              <a:rPr sz="1167" spc="-5" dirty="0">
                <a:latin typeface="Times New Roman"/>
                <a:cs typeface="Times New Roman"/>
              </a:rPr>
              <a:t>successes </a:t>
            </a:r>
            <a:r>
              <a:rPr sz="1167" dirty="0">
                <a:latin typeface="Times New Roman"/>
                <a:cs typeface="Times New Roman"/>
              </a:rPr>
              <a:t>in last fifty  years. The design of </a:t>
            </a:r>
            <a:r>
              <a:rPr sz="1167" spc="-5" dirty="0">
                <a:latin typeface="Times New Roman"/>
                <a:cs typeface="Times New Roman"/>
              </a:rPr>
              <a:t>Ada </a:t>
            </a:r>
            <a:r>
              <a:rPr sz="1167" dirty="0">
                <a:latin typeface="Times New Roman"/>
                <a:cs typeface="Times New Roman"/>
              </a:rPr>
              <a:t>language </a:t>
            </a:r>
            <a:r>
              <a:rPr sz="1167" spc="-5" dirty="0">
                <a:latin typeface="Times New Roman"/>
                <a:cs typeface="Times New Roman"/>
              </a:rPr>
              <a:t>was </a:t>
            </a:r>
            <a:r>
              <a:rPr sz="1167" dirty="0">
                <a:latin typeface="Times New Roman"/>
                <a:cs typeface="Times New Roman"/>
              </a:rPr>
              <a:t>considered as the considerable effort in </a:t>
            </a:r>
            <a:r>
              <a:rPr sz="1167" spc="-5" dirty="0">
                <a:latin typeface="Times New Roman"/>
                <a:cs typeface="Times New Roman"/>
              </a:rPr>
              <a:t>software  </a:t>
            </a:r>
            <a:r>
              <a:rPr sz="1167" dirty="0">
                <a:latin typeface="Times New Roman"/>
                <a:cs typeface="Times New Roman"/>
              </a:rPr>
              <a:t>engineering.</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These days object-oriented programming is </a:t>
            </a:r>
            <a:r>
              <a:rPr sz="1167" spc="-5" dirty="0">
                <a:latin typeface="Times New Roman"/>
                <a:cs typeface="Times New Roman"/>
              </a:rPr>
              <a:t>widely </a:t>
            </a:r>
            <a:r>
              <a:rPr sz="1167" dirty="0">
                <a:latin typeface="Times New Roman"/>
                <a:cs typeface="Times New Roman"/>
              </a:rPr>
              <a:t>being used. If programming  languages </a:t>
            </a:r>
            <a:r>
              <a:rPr sz="1167" spc="-5" dirty="0">
                <a:latin typeface="Times New Roman"/>
                <a:cs typeface="Times New Roman"/>
              </a:rPr>
              <a:t>will </a:t>
            </a:r>
            <a:r>
              <a:rPr sz="1167" dirty="0">
                <a:latin typeface="Times New Roman"/>
                <a:cs typeface="Times New Roman"/>
              </a:rPr>
              <a:t>not </a:t>
            </a:r>
            <a:r>
              <a:rPr sz="1167" spc="-5" dirty="0">
                <a:latin typeface="Times New Roman"/>
                <a:cs typeface="Times New Roman"/>
              </a:rPr>
              <a:t>support </a:t>
            </a:r>
            <a:r>
              <a:rPr sz="1167" dirty="0">
                <a:latin typeface="Times New Roman"/>
                <a:cs typeface="Times New Roman"/>
              </a:rPr>
              <a:t>object-orientation then it </a:t>
            </a:r>
            <a:r>
              <a:rPr sz="1167" spc="-5" dirty="0">
                <a:latin typeface="Times New Roman"/>
                <a:cs typeface="Times New Roman"/>
              </a:rPr>
              <a:t>will </a:t>
            </a:r>
            <a:r>
              <a:rPr sz="1167" dirty="0">
                <a:latin typeface="Times New Roman"/>
                <a:cs typeface="Times New Roman"/>
              </a:rPr>
              <a:t>be very difficult to implement  object-oriented design using object-oriented principles. </a:t>
            </a:r>
            <a:r>
              <a:rPr sz="1167" spc="-5" dirty="0">
                <a:latin typeface="Times New Roman"/>
                <a:cs typeface="Times New Roman"/>
              </a:rPr>
              <a:t>All </a:t>
            </a:r>
            <a:r>
              <a:rPr sz="1167" dirty="0">
                <a:latin typeface="Times New Roman"/>
                <a:cs typeface="Times New Roman"/>
              </a:rPr>
              <a:t>these efforts made the basis</a:t>
            </a:r>
            <a:r>
              <a:rPr sz="1167" spc="-107" dirty="0">
                <a:latin typeface="Times New Roman"/>
                <a:cs typeface="Times New Roman"/>
              </a:rPr>
              <a:t> </a:t>
            </a:r>
            <a:r>
              <a:rPr sz="1167" dirty="0">
                <a:latin typeface="Times New Roman"/>
                <a:cs typeface="Times New Roman"/>
              </a:rPr>
              <a:t>of  </a:t>
            </a:r>
            <a:r>
              <a:rPr sz="1167" spc="-5" dirty="0">
                <a:latin typeface="Times New Roman"/>
                <a:cs typeface="Times New Roman"/>
              </a:rPr>
              <a:t>software</a:t>
            </a:r>
            <a:r>
              <a:rPr sz="1167" spc="-92" dirty="0">
                <a:latin typeface="Times New Roman"/>
                <a:cs typeface="Times New Roman"/>
              </a:rPr>
              <a:t> </a:t>
            </a:r>
            <a:r>
              <a:rPr sz="1167" dirty="0">
                <a:latin typeface="Times New Roman"/>
                <a:cs typeface="Times New Roman"/>
              </a:rPr>
              <a:t>engineering.</a:t>
            </a:r>
            <a:endParaRPr sz="1167">
              <a:latin typeface="Times New Roman"/>
              <a:cs typeface="Times New Roman"/>
            </a:endParaRPr>
          </a:p>
          <a:p>
            <a:pPr>
              <a:spcBef>
                <a:spcPts val="29"/>
              </a:spcBef>
            </a:pPr>
            <a:endParaRPr sz="1264">
              <a:latin typeface="Times New Roman"/>
              <a:cs typeface="Times New Roman"/>
            </a:endParaRPr>
          </a:p>
          <a:p>
            <a:pPr marL="12347" algn="just">
              <a:lnSpc>
                <a:spcPts val="1590"/>
              </a:lnSpc>
            </a:pPr>
            <a:r>
              <a:rPr sz="1361" b="1" dirty="0">
                <a:latin typeface="Times New Roman"/>
                <a:cs typeface="Times New Roman"/>
              </a:rPr>
              <a:t>Well-Engineered</a:t>
            </a:r>
            <a:r>
              <a:rPr sz="1361" b="1" spc="-58" dirty="0">
                <a:latin typeface="Times New Roman"/>
                <a:cs typeface="Times New Roman"/>
              </a:rPr>
              <a:t> </a:t>
            </a:r>
            <a:r>
              <a:rPr sz="1361" b="1" spc="-5" dirty="0">
                <a:latin typeface="Times New Roman"/>
                <a:cs typeface="Times New Roman"/>
              </a:rPr>
              <a:t>Software</a:t>
            </a:r>
            <a:endParaRPr sz="1361">
              <a:latin typeface="Times New Roman"/>
              <a:cs typeface="Times New Roman"/>
            </a:endParaRPr>
          </a:p>
          <a:p>
            <a:pPr marL="12347" marR="7408">
              <a:lnSpc>
                <a:spcPts val="1342"/>
              </a:lnSpc>
              <a:spcBef>
                <a:spcPts val="49"/>
              </a:spcBef>
            </a:pPr>
            <a:r>
              <a:rPr sz="1167" dirty="0">
                <a:latin typeface="Times New Roman"/>
                <a:cs typeface="Times New Roman"/>
              </a:rPr>
              <a:t>Let’s talk </a:t>
            </a:r>
            <a:r>
              <a:rPr sz="1167" spc="-5" dirty="0">
                <a:latin typeface="Times New Roman"/>
                <a:cs typeface="Times New Roman"/>
              </a:rPr>
              <a:t>something </a:t>
            </a:r>
            <a:r>
              <a:rPr sz="1167" dirty="0">
                <a:latin typeface="Times New Roman"/>
                <a:cs typeface="Times New Roman"/>
              </a:rPr>
              <a:t>about </a:t>
            </a:r>
            <a:r>
              <a:rPr sz="1167" spc="-5" dirty="0">
                <a:latin typeface="Times New Roman"/>
                <a:cs typeface="Times New Roman"/>
              </a:rPr>
              <a:t>what </a:t>
            </a:r>
            <a:r>
              <a:rPr sz="1167" dirty="0">
                <a:latin typeface="Times New Roman"/>
                <a:cs typeface="Times New Roman"/>
              </a:rPr>
              <a:t>is well-engineered </a:t>
            </a:r>
            <a:r>
              <a:rPr sz="1167" spc="-5" dirty="0">
                <a:latin typeface="Times New Roman"/>
                <a:cs typeface="Times New Roman"/>
              </a:rPr>
              <a:t>software. </a:t>
            </a:r>
            <a:r>
              <a:rPr sz="1167" dirty="0">
                <a:latin typeface="Times New Roman"/>
                <a:cs typeface="Times New Roman"/>
              </a:rPr>
              <a:t>Well-engineered </a:t>
            </a:r>
            <a:r>
              <a:rPr sz="1167" spc="-5" dirty="0">
                <a:latin typeface="Times New Roman"/>
                <a:cs typeface="Times New Roman"/>
              </a:rPr>
              <a:t>software </a:t>
            </a:r>
            <a:r>
              <a:rPr sz="1167" dirty="0">
                <a:latin typeface="Times New Roman"/>
                <a:cs typeface="Times New Roman"/>
              </a:rPr>
              <a:t>is  one that has the following</a:t>
            </a:r>
            <a:r>
              <a:rPr sz="1167" spc="-107" dirty="0">
                <a:latin typeface="Times New Roman"/>
                <a:cs typeface="Times New Roman"/>
              </a:rPr>
              <a:t> </a:t>
            </a:r>
            <a:r>
              <a:rPr sz="1167" dirty="0">
                <a:latin typeface="Times New Roman"/>
                <a:cs typeface="Times New Roman"/>
              </a:rPr>
              <a:t>characteristics.</a:t>
            </a:r>
            <a:endParaRPr sz="1167">
              <a:latin typeface="Times New Roman"/>
              <a:cs typeface="Times New Roman"/>
            </a:endParaRPr>
          </a:p>
          <a:p>
            <a:pPr>
              <a:lnSpc>
                <a:spcPct val="100000"/>
              </a:lnSpc>
            </a:pPr>
            <a:endParaRPr sz="1167">
              <a:latin typeface="Times New Roman"/>
              <a:cs typeface="Times New Roman"/>
            </a:endParaRPr>
          </a:p>
          <a:p>
            <a:pPr marL="234592" indent="-222245" algn="just">
              <a:buFont typeface="Symbol"/>
              <a:buChar char=""/>
              <a:tabLst>
                <a:tab pos="234592" algn="l"/>
              </a:tabLst>
            </a:pPr>
            <a:r>
              <a:rPr sz="1167" dirty="0">
                <a:latin typeface="Times New Roman"/>
                <a:cs typeface="Times New Roman"/>
              </a:rPr>
              <a:t>It is</a:t>
            </a:r>
            <a:r>
              <a:rPr sz="1167" spc="-102" dirty="0">
                <a:latin typeface="Times New Roman"/>
                <a:cs typeface="Times New Roman"/>
              </a:rPr>
              <a:t> </a:t>
            </a:r>
            <a:r>
              <a:rPr sz="1167" dirty="0">
                <a:latin typeface="Times New Roman"/>
                <a:cs typeface="Times New Roman"/>
              </a:rPr>
              <a:t>reliable</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It has good</a:t>
            </a:r>
            <a:r>
              <a:rPr sz="1167" spc="-97" dirty="0">
                <a:latin typeface="Times New Roman"/>
                <a:cs typeface="Times New Roman"/>
              </a:rPr>
              <a:t> </a:t>
            </a:r>
            <a:r>
              <a:rPr sz="1167" dirty="0">
                <a:latin typeface="Times New Roman"/>
                <a:cs typeface="Times New Roman"/>
              </a:rPr>
              <a:t>user-interface</a:t>
            </a:r>
            <a:endParaRPr sz="1167">
              <a:latin typeface="Times New Roman"/>
              <a:cs typeface="Times New Roman"/>
            </a:endParaRPr>
          </a:p>
          <a:p>
            <a:pPr marL="234592" indent="-222245" algn="just">
              <a:spcBef>
                <a:spcPts val="34"/>
              </a:spcBef>
              <a:buFont typeface="Symbol"/>
              <a:buChar char=""/>
              <a:tabLst>
                <a:tab pos="234592" algn="l"/>
              </a:tabLst>
            </a:pPr>
            <a:r>
              <a:rPr sz="1167" dirty="0">
                <a:latin typeface="Times New Roman"/>
                <a:cs typeface="Times New Roman"/>
              </a:rPr>
              <a:t>It has acceptable</a:t>
            </a:r>
            <a:r>
              <a:rPr sz="1167" spc="-102" dirty="0">
                <a:latin typeface="Times New Roman"/>
                <a:cs typeface="Times New Roman"/>
              </a:rPr>
              <a:t> </a:t>
            </a:r>
            <a:r>
              <a:rPr sz="1167" dirty="0">
                <a:latin typeface="Times New Roman"/>
                <a:cs typeface="Times New Roman"/>
              </a:rPr>
              <a:t>performance</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It is of good</a:t>
            </a:r>
            <a:r>
              <a:rPr sz="1167" spc="-102" dirty="0">
                <a:latin typeface="Times New Roman"/>
                <a:cs typeface="Times New Roman"/>
              </a:rPr>
              <a:t> </a:t>
            </a:r>
            <a:r>
              <a:rPr sz="1167" dirty="0">
                <a:latin typeface="Times New Roman"/>
                <a:cs typeface="Times New Roman"/>
              </a:rPr>
              <a:t>quality</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It is</a:t>
            </a:r>
            <a:r>
              <a:rPr sz="1167" spc="-102" dirty="0">
                <a:latin typeface="Times New Roman"/>
                <a:cs typeface="Times New Roman"/>
              </a:rPr>
              <a:t> </a:t>
            </a:r>
            <a:r>
              <a:rPr sz="1167" dirty="0">
                <a:latin typeface="Times New Roman"/>
                <a:cs typeface="Times New Roman"/>
              </a:rPr>
              <a:t>cost-effective</a:t>
            </a:r>
            <a:endParaRPr sz="1167">
              <a:latin typeface="Times New Roman"/>
              <a:cs typeface="Times New Roman"/>
            </a:endParaRPr>
          </a:p>
          <a:p>
            <a:pPr>
              <a:spcBef>
                <a:spcPts val="19"/>
              </a:spcBef>
            </a:pPr>
            <a:endParaRPr sz="1167">
              <a:latin typeface="Times New Roman"/>
              <a:cs typeface="Times New Roman"/>
            </a:endParaRPr>
          </a:p>
          <a:p>
            <a:pPr marL="12347" marR="7408">
              <a:lnSpc>
                <a:spcPts val="1342"/>
              </a:lnSpc>
              <a:spcBef>
                <a:spcPts val="5"/>
              </a:spcBef>
            </a:pPr>
            <a:r>
              <a:rPr sz="1167" dirty="0">
                <a:latin typeface="Times New Roman"/>
                <a:cs typeface="Times New Roman"/>
              </a:rPr>
              <a:t>Every company can build </a:t>
            </a:r>
            <a:r>
              <a:rPr sz="1167" spc="-5" dirty="0">
                <a:latin typeface="Times New Roman"/>
                <a:cs typeface="Times New Roman"/>
              </a:rPr>
              <a:t>software with </a:t>
            </a:r>
            <a:r>
              <a:rPr sz="1167" dirty="0">
                <a:latin typeface="Times New Roman"/>
                <a:cs typeface="Times New Roman"/>
              </a:rPr>
              <a:t>unlimited resources but </a:t>
            </a:r>
            <a:r>
              <a:rPr sz="1167" spc="-5" dirty="0">
                <a:latin typeface="Times New Roman"/>
                <a:cs typeface="Times New Roman"/>
              </a:rPr>
              <a:t>well-engineered software  </a:t>
            </a:r>
            <a:r>
              <a:rPr sz="1167" dirty="0">
                <a:latin typeface="Times New Roman"/>
                <a:cs typeface="Times New Roman"/>
              </a:rPr>
              <a:t>is one that conforms to all characteristics listed</a:t>
            </a:r>
            <a:r>
              <a:rPr sz="1167" spc="-131" dirty="0">
                <a:latin typeface="Times New Roman"/>
                <a:cs typeface="Times New Roman"/>
              </a:rPr>
              <a:t> </a:t>
            </a:r>
            <a:r>
              <a:rPr sz="1167" dirty="0">
                <a:latin typeface="Times New Roman"/>
                <a:cs typeface="Times New Roman"/>
              </a:rPr>
              <a:t>above.</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spc="-5" dirty="0">
                <a:latin typeface="Times New Roman"/>
                <a:cs typeface="Times New Roman"/>
              </a:rPr>
              <a:t>Software </a:t>
            </a:r>
            <a:r>
              <a:rPr sz="1167" dirty="0">
                <a:latin typeface="Times New Roman"/>
                <a:cs typeface="Times New Roman"/>
              </a:rPr>
              <a:t>has </a:t>
            </a:r>
            <a:r>
              <a:rPr sz="1167" spc="5" dirty="0">
                <a:latin typeface="Times New Roman"/>
                <a:cs typeface="Times New Roman"/>
              </a:rPr>
              <a:t>very </a:t>
            </a:r>
            <a:r>
              <a:rPr sz="1167" dirty="0">
                <a:latin typeface="Times New Roman"/>
                <a:cs typeface="Times New Roman"/>
              </a:rPr>
              <a:t>close relationship </a:t>
            </a:r>
            <a:r>
              <a:rPr sz="1167" spc="-5" dirty="0">
                <a:latin typeface="Times New Roman"/>
                <a:cs typeface="Times New Roman"/>
              </a:rPr>
              <a:t>with </a:t>
            </a:r>
            <a:r>
              <a:rPr sz="1167" dirty="0">
                <a:latin typeface="Times New Roman"/>
                <a:cs typeface="Times New Roman"/>
              </a:rPr>
              <a:t>economics. Whenever </a:t>
            </a:r>
            <a:r>
              <a:rPr sz="1167" spc="-5" dirty="0">
                <a:latin typeface="Times New Roman"/>
                <a:cs typeface="Times New Roman"/>
              </a:rPr>
              <a:t>we </a:t>
            </a:r>
            <a:r>
              <a:rPr sz="1167" dirty="0">
                <a:latin typeface="Times New Roman"/>
                <a:cs typeface="Times New Roman"/>
              </a:rPr>
              <a:t>talk about  engineering </a:t>
            </a:r>
            <a:r>
              <a:rPr sz="1167" spc="5" dirty="0">
                <a:latin typeface="Times New Roman"/>
                <a:cs typeface="Times New Roman"/>
              </a:rPr>
              <a:t>systems </a:t>
            </a:r>
            <a:r>
              <a:rPr sz="1167" spc="-5" dirty="0">
                <a:latin typeface="Times New Roman"/>
                <a:cs typeface="Times New Roman"/>
              </a:rPr>
              <a:t>we </a:t>
            </a:r>
            <a:r>
              <a:rPr sz="1167" dirty="0">
                <a:latin typeface="Times New Roman"/>
                <a:cs typeface="Times New Roman"/>
              </a:rPr>
              <a:t>always first analyze whether </a:t>
            </a:r>
            <a:r>
              <a:rPr sz="1167" spc="5" dirty="0">
                <a:latin typeface="Times New Roman"/>
                <a:cs typeface="Times New Roman"/>
              </a:rPr>
              <a:t>this </a:t>
            </a:r>
            <a:r>
              <a:rPr sz="1167" dirty="0">
                <a:latin typeface="Times New Roman"/>
                <a:cs typeface="Times New Roman"/>
              </a:rPr>
              <a:t>is economically feasible or not.  Therefore you have to engineer all the activities of </a:t>
            </a:r>
            <a:r>
              <a:rPr sz="1167" spc="-5" dirty="0">
                <a:latin typeface="Times New Roman"/>
                <a:cs typeface="Times New Roman"/>
              </a:rPr>
              <a:t>software </a:t>
            </a:r>
            <a:r>
              <a:rPr sz="1167" dirty="0">
                <a:latin typeface="Times New Roman"/>
                <a:cs typeface="Times New Roman"/>
              </a:rPr>
              <a:t>development </a:t>
            </a:r>
            <a:r>
              <a:rPr sz="1167" spc="-5" dirty="0">
                <a:latin typeface="Times New Roman"/>
                <a:cs typeface="Times New Roman"/>
              </a:rPr>
              <a:t>while </a:t>
            </a:r>
            <a:r>
              <a:rPr sz="1167" dirty="0">
                <a:latin typeface="Times New Roman"/>
                <a:cs typeface="Times New Roman"/>
              </a:rPr>
              <a:t>keeping  its economical feasibility</a:t>
            </a:r>
            <a:r>
              <a:rPr sz="1167" spc="-107" dirty="0">
                <a:latin typeface="Times New Roman"/>
                <a:cs typeface="Times New Roman"/>
              </a:rPr>
              <a:t> </a:t>
            </a:r>
            <a:r>
              <a:rPr sz="1167" dirty="0">
                <a:latin typeface="Times New Roman"/>
                <a:cs typeface="Times New Roman"/>
              </a:rPr>
              <a:t>intact.</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10254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13628"/>
            <a:ext cx="5360547" cy="7826287"/>
          </a:xfrm>
          <a:prstGeom prst="rect">
            <a:avLst/>
          </a:prstGeom>
        </p:spPr>
        <p:txBody>
          <a:bodyPr vert="horz" wrap="square" lIns="0" tIns="0" rIns="0" bIns="0" rtlCol="0">
            <a:spAutoFit/>
          </a:bodyPr>
          <a:lstStyle/>
          <a:p>
            <a:pPr marL="12347" marR="9878">
              <a:lnSpc>
                <a:spcPts val="1342"/>
              </a:lnSpc>
            </a:pPr>
            <a:r>
              <a:rPr sz="1167" dirty="0">
                <a:latin typeface="Times New Roman"/>
                <a:cs typeface="Times New Roman"/>
              </a:rPr>
              <a:t>The major challenges for a </a:t>
            </a:r>
            <a:r>
              <a:rPr sz="1167" spc="-5" dirty="0">
                <a:latin typeface="Times New Roman"/>
                <a:cs typeface="Times New Roman"/>
              </a:rPr>
              <a:t>software </a:t>
            </a:r>
            <a:r>
              <a:rPr sz="1167" dirty="0">
                <a:latin typeface="Times New Roman"/>
                <a:cs typeface="Times New Roman"/>
              </a:rPr>
              <a:t>engineer is that he has to build </a:t>
            </a:r>
            <a:r>
              <a:rPr sz="1167" spc="-5" dirty="0">
                <a:latin typeface="Times New Roman"/>
                <a:cs typeface="Times New Roman"/>
              </a:rPr>
              <a:t>software within  </a:t>
            </a:r>
            <a:r>
              <a:rPr sz="1167" dirty="0">
                <a:latin typeface="Times New Roman"/>
                <a:cs typeface="Times New Roman"/>
              </a:rPr>
              <a:t>limited time and budget in a cost-effective </a:t>
            </a:r>
            <a:r>
              <a:rPr sz="1167" spc="-5" dirty="0">
                <a:latin typeface="Times New Roman"/>
                <a:cs typeface="Times New Roman"/>
              </a:rPr>
              <a:t>way </a:t>
            </a:r>
            <a:r>
              <a:rPr sz="1167" dirty="0">
                <a:latin typeface="Times New Roman"/>
                <a:cs typeface="Times New Roman"/>
              </a:rPr>
              <a:t>and </a:t>
            </a:r>
            <a:r>
              <a:rPr sz="1167" spc="-5" dirty="0">
                <a:latin typeface="Times New Roman"/>
                <a:cs typeface="Times New Roman"/>
              </a:rPr>
              <a:t>with </a:t>
            </a:r>
            <a:r>
              <a:rPr sz="1167" dirty="0">
                <a:latin typeface="Times New Roman"/>
                <a:cs typeface="Times New Roman"/>
              </a:rPr>
              <a:t>good</a:t>
            </a:r>
            <a:r>
              <a:rPr sz="1167" spc="-107" dirty="0">
                <a:latin typeface="Times New Roman"/>
                <a:cs typeface="Times New Roman"/>
              </a:rPr>
              <a:t> </a:t>
            </a:r>
            <a:r>
              <a:rPr sz="1167" dirty="0">
                <a:latin typeface="Times New Roman"/>
                <a:cs typeface="Times New Roman"/>
              </a:rPr>
              <a:t>quality</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Therefore </a:t>
            </a:r>
            <a:r>
              <a:rPr sz="1167" spc="-5" dirty="0">
                <a:latin typeface="Times New Roman"/>
                <a:cs typeface="Times New Roman"/>
              </a:rPr>
              <a:t>well-engineered software </a:t>
            </a:r>
            <a:r>
              <a:rPr sz="1167" dirty="0">
                <a:latin typeface="Times New Roman"/>
                <a:cs typeface="Times New Roman"/>
              </a:rPr>
              <a:t>has the following</a:t>
            </a:r>
            <a:r>
              <a:rPr sz="1167" spc="-83" dirty="0">
                <a:latin typeface="Times New Roman"/>
                <a:cs typeface="Times New Roman"/>
              </a:rPr>
              <a:t> </a:t>
            </a:r>
            <a:r>
              <a:rPr sz="1167" dirty="0">
                <a:latin typeface="Times New Roman"/>
                <a:cs typeface="Times New Roman"/>
              </a:rPr>
              <a:t>characteristics.</a:t>
            </a:r>
            <a:endParaRPr sz="1167">
              <a:latin typeface="Times New Roman"/>
              <a:cs typeface="Times New Roman"/>
            </a:endParaRPr>
          </a:p>
          <a:p>
            <a:pPr>
              <a:spcBef>
                <a:spcPts val="34"/>
              </a:spcBef>
            </a:pPr>
            <a:endParaRPr sz="1167">
              <a:latin typeface="Times New Roman"/>
              <a:cs typeface="Times New Roman"/>
            </a:endParaRPr>
          </a:p>
          <a:p>
            <a:pPr marL="234592" indent="-222245" algn="just">
              <a:buFont typeface="Symbol"/>
              <a:buChar char=""/>
              <a:tabLst>
                <a:tab pos="234592" algn="l"/>
              </a:tabLst>
            </a:pPr>
            <a:r>
              <a:rPr sz="1167" spc="-5" dirty="0">
                <a:latin typeface="Times New Roman"/>
                <a:cs typeface="Times New Roman"/>
              </a:rPr>
              <a:t>Provides </a:t>
            </a:r>
            <a:r>
              <a:rPr sz="1167" dirty="0">
                <a:latin typeface="Times New Roman"/>
                <a:cs typeface="Times New Roman"/>
              </a:rPr>
              <a:t>the required</a:t>
            </a:r>
            <a:r>
              <a:rPr sz="1167" spc="-92"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Maintainable</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Reliable</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Efficient</a:t>
            </a:r>
            <a:endParaRPr sz="1167">
              <a:latin typeface="Times New Roman"/>
              <a:cs typeface="Times New Roman"/>
            </a:endParaRPr>
          </a:p>
          <a:p>
            <a:pPr marL="234592" indent="-222245" algn="just">
              <a:spcBef>
                <a:spcPts val="34"/>
              </a:spcBef>
              <a:buFont typeface="Symbol"/>
              <a:buChar char=""/>
              <a:tabLst>
                <a:tab pos="234592" algn="l"/>
              </a:tabLst>
            </a:pPr>
            <a:r>
              <a:rPr sz="1167" spc="-5" dirty="0">
                <a:latin typeface="Times New Roman"/>
                <a:cs typeface="Times New Roman"/>
              </a:rPr>
              <a:t>User-friendly</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Cost-effective</a:t>
            </a:r>
            <a:endParaRPr sz="1167">
              <a:latin typeface="Times New Roman"/>
              <a:cs typeface="Times New Roman"/>
            </a:endParaRPr>
          </a:p>
          <a:p>
            <a:pPr>
              <a:spcBef>
                <a:spcPts val="19"/>
              </a:spcBef>
              <a:buFont typeface="Symbol"/>
              <a:buChar char=""/>
            </a:pPr>
            <a:endParaRPr sz="1167">
              <a:latin typeface="Times New Roman"/>
              <a:cs typeface="Times New Roman"/>
            </a:endParaRPr>
          </a:p>
          <a:p>
            <a:pPr marL="12347" marR="9260">
              <a:lnSpc>
                <a:spcPts val="1342"/>
              </a:lnSpc>
              <a:spcBef>
                <a:spcPts val="5"/>
              </a:spcBef>
            </a:pPr>
            <a:r>
              <a:rPr sz="1167" dirty="0">
                <a:latin typeface="Times New Roman"/>
                <a:cs typeface="Times New Roman"/>
              </a:rPr>
              <a:t>But most of the times </a:t>
            </a:r>
            <a:r>
              <a:rPr sz="1167" spc="-5" dirty="0">
                <a:latin typeface="Times New Roman"/>
                <a:cs typeface="Times New Roman"/>
              </a:rPr>
              <a:t>software </a:t>
            </a:r>
            <a:r>
              <a:rPr sz="1167" dirty="0">
                <a:latin typeface="Times New Roman"/>
                <a:cs typeface="Times New Roman"/>
              </a:rPr>
              <a:t>engineers ends up in conflict among all these goals. It is  also a big challenge for a </a:t>
            </a:r>
            <a:r>
              <a:rPr sz="1167" spc="-5" dirty="0">
                <a:latin typeface="Times New Roman"/>
                <a:cs typeface="Times New Roman"/>
              </a:rPr>
              <a:t>software </a:t>
            </a:r>
            <a:r>
              <a:rPr sz="1167" dirty="0">
                <a:latin typeface="Times New Roman"/>
                <a:cs typeface="Times New Roman"/>
              </a:rPr>
              <a:t>engineer to resolve all these</a:t>
            </a:r>
            <a:r>
              <a:rPr sz="1167" spc="-117" dirty="0">
                <a:latin typeface="Times New Roman"/>
                <a:cs typeface="Times New Roman"/>
              </a:rPr>
              <a:t> </a:t>
            </a:r>
            <a:r>
              <a:rPr sz="1167" dirty="0">
                <a:latin typeface="Times New Roman"/>
                <a:cs typeface="Times New Roman"/>
              </a:rPr>
              <a:t>conflicts.</a:t>
            </a:r>
            <a:endParaRPr sz="1167">
              <a:latin typeface="Times New Roman"/>
              <a:cs typeface="Times New Roman"/>
            </a:endParaRPr>
          </a:p>
          <a:p>
            <a:pPr>
              <a:spcBef>
                <a:spcPts val="34"/>
              </a:spcBef>
            </a:pPr>
            <a:endParaRPr sz="1069">
              <a:latin typeface="Times New Roman"/>
              <a:cs typeface="Times New Roman"/>
            </a:endParaRPr>
          </a:p>
          <a:p>
            <a:pPr marL="12347" algn="just">
              <a:lnSpc>
                <a:spcPts val="1590"/>
              </a:lnSpc>
            </a:pPr>
            <a:r>
              <a:rPr sz="1361" b="1" dirty="0">
                <a:latin typeface="Times New Roman"/>
                <a:cs typeface="Times New Roman"/>
              </a:rPr>
              <a:t>The Balancing</a:t>
            </a:r>
            <a:r>
              <a:rPr sz="1361" b="1" spc="-68" dirty="0">
                <a:latin typeface="Times New Roman"/>
                <a:cs typeface="Times New Roman"/>
              </a:rPr>
              <a:t> </a:t>
            </a:r>
            <a:r>
              <a:rPr sz="1361" b="1" spc="-5" dirty="0">
                <a:latin typeface="Times New Roman"/>
                <a:cs typeface="Times New Roman"/>
              </a:rPr>
              <a:t>Act!</a:t>
            </a:r>
            <a:endParaRPr sz="1361">
              <a:latin typeface="Times New Roman"/>
              <a:cs typeface="Times New Roman"/>
            </a:endParaRPr>
          </a:p>
          <a:p>
            <a:pPr marL="12347" marR="4939" algn="just">
              <a:lnSpc>
                <a:spcPts val="1342"/>
              </a:lnSpc>
              <a:spcBef>
                <a:spcPts val="49"/>
              </a:spcBef>
            </a:pPr>
            <a:r>
              <a:rPr sz="1167" spc="-5" dirty="0">
                <a:latin typeface="Times New Roman"/>
                <a:cs typeface="Times New Roman"/>
              </a:rPr>
              <a:t>Software </a:t>
            </a:r>
            <a:r>
              <a:rPr sz="1167" dirty="0">
                <a:latin typeface="Times New Roman"/>
                <a:cs typeface="Times New Roman"/>
              </a:rPr>
              <a:t>Engineering is actually the balancing act. </a:t>
            </a:r>
            <a:r>
              <a:rPr sz="1167" spc="-5" dirty="0">
                <a:latin typeface="Times New Roman"/>
                <a:cs typeface="Times New Roman"/>
              </a:rPr>
              <a:t>You </a:t>
            </a:r>
            <a:r>
              <a:rPr sz="1167" dirty="0">
                <a:latin typeface="Times New Roman"/>
                <a:cs typeface="Times New Roman"/>
              </a:rPr>
              <a:t>have to balance </a:t>
            </a:r>
            <a:r>
              <a:rPr sz="1167" spc="5" dirty="0">
                <a:latin typeface="Times New Roman"/>
                <a:cs typeface="Times New Roman"/>
              </a:rPr>
              <a:t>many </a:t>
            </a:r>
            <a:r>
              <a:rPr sz="1167" dirty="0">
                <a:latin typeface="Times New Roman"/>
                <a:cs typeface="Times New Roman"/>
              </a:rPr>
              <a:t>things like  cost, user friendliness, Efficiency, Reliability etc. </a:t>
            </a:r>
            <a:r>
              <a:rPr sz="1167" spc="-5" dirty="0">
                <a:latin typeface="Times New Roman"/>
                <a:cs typeface="Times New Roman"/>
              </a:rPr>
              <a:t>You </a:t>
            </a:r>
            <a:r>
              <a:rPr sz="1167" dirty="0">
                <a:latin typeface="Times New Roman"/>
                <a:cs typeface="Times New Roman"/>
              </a:rPr>
              <a:t>have to analyze </a:t>
            </a:r>
            <a:r>
              <a:rPr sz="1167" spc="-5" dirty="0">
                <a:latin typeface="Times New Roman"/>
                <a:cs typeface="Times New Roman"/>
              </a:rPr>
              <a:t>which </a:t>
            </a:r>
            <a:r>
              <a:rPr sz="1167" dirty="0">
                <a:latin typeface="Times New Roman"/>
                <a:cs typeface="Times New Roman"/>
              </a:rPr>
              <a:t>one is the  more important feature for your </a:t>
            </a:r>
            <a:r>
              <a:rPr sz="1167" spc="-5" dirty="0">
                <a:latin typeface="Times New Roman"/>
                <a:cs typeface="Times New Roman"/>
              </a:rPr>
              <a:t>software </a:t>
            </a:r>
            <a:r>
              <a:rPr sz="1167" dirty="0">
                <a:latin typeface="Times New Roman"/>
                <a:cs typeface="Times New Roman"/>
              </a:rPr>
              <a:t>is it reliability, efficiency, user friendliness or  </a:t>
            </a:r>
            <a:r>
              <a:rPr sz="1167" spc="-5" dirty="0">
                <a:latin typeface="Times New Roman"/>
                <a:cs typeface="Times New Roman"/>
              </a:rPr>
              <a:t>something </a:t>
            </a:r>
            <a:r>
              <a:rPr sz="1167" dirty="0">
                <a:latin typeface="Times New Roman"/>
                <a:cs typeface="Times New Roman"/>
              </a:rPr>
              <a:t>else. There is always a trade-off among all these requirements of </a:t>
            </a:r>
            <a:r>
              <a:rPr sz="1167" spc="-5" dirty="0">
                <a:latin typeface="Times New Roman"/>
                <a:cs typeface="Times New Roman"/>
              </a:rPr>
              <a:t>software. </a:t>
            </a:r>
            <a:r>
              <a:rPr sz="1167" dirty="0">
                <a:latin typeface="Times New Roman"/>
                <a:cs typeface="Times New Roman"/>
              </a:rPr>
              <a:t>It  may be the case that if you try to make it more user-friendly then the efficiency </a:t>
            </a:r>
            <a:r>
              <a:rPr sz="1167" spc="10" dirty="0">
                <a:latin typeface="Times New Roman"/>
                <a:cs typeface="Times New Roman"/>
              </a:rPr>
              <a:t>may  </a:t>
            </a:r>
            <a:r>
              <a:rPr sz="1167" spc="-5" dirty="0">
                <a:latin typeface="Times New Roman"/>
                <a:cs typeface="Times New Roman"/>
              </a:rPr>
              <a:t>suffer. And </a:t>
            </a:r>
            <a:r>
              <a:rPr sz="1167" dirty="0">
                <a:latin typeface="Times New Roman"/>
                <a:cs typeface="Times New Roman"/>
              </a:rPr>
              <a:t>if you try to make it more cost-effective then reliability may </a:t>
            </a:r>
            <a:r>
              <a:rPr sz="1167" spc="-5" dirty="0">
                <a:latin typeface="Times New Roman"/>
                <a:cs typeface="Times New Roman"/>
              </a:rPr>
              <a:t>suffer. </a:t>
            </a:r>
            <a:r>
              <a:rPr sz="1167" dirty="0">
                <a:latin typeface="Times New Roman"/>
                <a:cs typeface="Times New Roman"/>
              </a:rPr>
              <a:t>Therefore  there is always a trade-off between these characteristics of</a:t>
            </a:r>
            <a:r>
              <a:rPr sz="1167" spc="-126" dirty="0">
                <a:latin typeface="Times New Roman"/>
                <a:cs typeface="Times New Roman"/>
              </a:rPr>
              <a:t> </a:t>
            </a:r>
            <a:r>
              <a:rPr sz="1167" spc="-5" dirty="0">
                <a:latin typeface="Times New Roman"/>
                <a:cs typeface="Times New Roman"/>
              </a:rPr>
              <a:t>software.</a:t>
            </a:r>
            <a:endParaRPr sz="1167">
              <a:latin typeface="Times New Roman"/>
              <a:cs typeface="Times New Roman"/>
            </a:endParaRPr>
          </a:p>
          <a:p>
            <a:pPr>
              <a:lnSpc>
                <a:spcPct val="100000"/>
              </a:lnSpc>
            </a:pPr>
            <a:endParaRPr sz="1167">
              <a:latin typeface="Times New Roman"/>
              <a:cs typeface="Times New Roman"/>
            </a:endParaRPr>
          </a:p>
          <a:p>
            <a:pPr marL="12347" marR="6791">
              <a:lnSpc>
                <a:spcPts val="1342"/>
              </a:lnSpc>
            </a:pPr>
            <a:r>
              <a:rPr sz="1167" dirty="0">
                <a:latin typeface="Times New Roman"/>
                <a:cs typeface="Times New Roman"/>
              </a:rPr>
              <a:t>These requirements may be conflicting. </a:t>
            </a:r>
            <a:r>
              <a:rPr sz="1167" spc="-5" dirty="0">
                <a:latin typeface="Times New Roman"/>
                <a:cs typeface="Times New Roman"/>
              </a:rPr>
              <a:t>For </a:t>
            </a:r>
            <a:r>
              <a:rPr sz="1167" dirty="0">
                <a:latin typeface="Times New Roman"/>
                <a:cs typeface="Times New Roman"/>
              </a:rPr>
              <a:t>example, there may be tension among the  following:</a:t>
            </a:r>
            <a:endParaRPr sz="1167">
              <a:latin typeface="Times New Roman"/>
              <a:cs typeface="Times New Roman"/>
            </a:endParaRPr>
          </a:p>
          <a:p>
            <a:pPr>
              <a:lnSpc>
                <a:spcPct val="100000"/>
              </a:lnSpc>
            </a:pPr>
            <a:endParaRPr sz="1167">
              <a:latin typeface="Times New Roman"/>
              <a:cs typeface="Times New Roman"/>
            </a:endParaRPr>
          </a:p>
          <a:p>
            <a:pPr marL="234592" indent="-222245" algn="just">
              <a:buFont typeface="Symbol"/>
              <a:buChar char=""/>
              <a:tabLst>
                <a:tab pos="234592" algn="l"/>
              </a:tabLst>
            </a:pPr>
            <a:r>
              <a:rPr sz="1167" dirty="0">
                <a:latin typeface="Times New Roman"/>
                <a:cs typeface="Times New Roman"/>
              </a:rPr>
              <a:t>Cost vs.</a:t>
            </a:r>
            <a:r>
              <a:rPr sz="1167" spc="-102" dirty="0">
                <a:latin typeface="Times New Roman"/>
                <a:cs typeface="Times New Roman"/>
              </a:rPr>
              <a:t> </a:t>
            </a:r>
            <a:r>
              <a:rPr sz="1167" dirty="0">
                <a:latin typeface="Times New Roman"/>
                <a:cs typeface="Times New Roman"/>
              </a:rPr>
              <a:t>Efficiency</a:t>
            </a:r>
            <a:endParaRPr sz="1167">
              <a:latin typeface="Times New Roman"/>
              <a:cs typeface="Times New Roman"/>
            </a:endParaRPr>
          </a:p>
          <a:p>
            <a:pPr marL="234592" indent="-222245" algn="just">
              <a:spcBef>
                <a:spcPts val="19"/>
              </a:spcBef>
              <a:buFont typeface="Symbol"/>
              <a:buChar char=""/>
              <a:tabLst>
                <a:tab pos="234592" algn="l"/>
              </a:tabLst>
            </a:pPr>
            <a:r>
              <a:rPr sz="1167" dirty="0">
                <a:latin typeface="Times New Roman"/>
                <a:cs typeface="Times New Roman"/>
              </a:rPr>
              <a:t>Cost vs.</a:t>
            </a:r>
            <a:r>
              <a:rPr sz="1167" spc="-78" dirty="0">
                <a:latin typeface="Times New Roman"/>
                <a:cs typeface="Times New Roman"/>
              </a:rPr>
              <a:t> </a:t>
            </a:r>
            <a:r>
              <a:rPr sz="1167" dirty="0">
                <a:latin typeface="Times New Roman"/>
                <a:cs typeface="Times New Roman"/>
              </a:rPr>
              <a:t>Reliability</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Efficiency vs.</a:t>
            </a:r>
            <a:r>
              <a:rPr sz="1167" spc="-107" dirty="0">
                <a:latin typeface="Times New Roman"/>
                <a:cs typeface="Times New Roman"/>
              </a:rPr>
              <a:t> </a:t>
            </a:r>
            <a:r>
              <a:rPr sz="1167" spc="-5" dirty="0">
                <a:latin typeface="Times New Roman"/>
                <a:cs typeface="Times New Roman"/>
              </a:rPr>
              <a:t>User-interface</a:t>
            </a:r>
            <a:endParaRPr sz="1167">
              <a:latin typeface="Times New Roman"/>
              <a:cs typeface="Times New Roman"/>
            </a:endParaRPr>
          </a:p>
          <a:p>
            <a:pPr>
              <a:spcBef>
                <a:spcPts val="19"/>
              </a:spcBef>
            </a:pPr>
            <a:endParaRPr sz="1167">
              <a:latin typeface="Times New Roman"/>
              <a:cs typeface="Times New Roman"/>
            </a:endParaRPr>
          </a:p>
          <a:p>
            <a:pPr marL="12347" marR="8026">
              <a:lnSpc>
                <a:spcPts val="1342"/>
              </a:lnSpc>
              <a:spcBef>
                <a:spcPts val="5"/>
              </a:spcBef>
            </a:pPr>
            <a:r>
              <a:rPr sz="1167" dirty="0">
                <a:latin typeface="Times New Roman"/>
                <a:cs typeface="Times New Roman"/>
              </a:rPr>
              <a:t>A </a:t>
            </a:r>
            <a:r>
              <a:rPr sz="1167" spc="-5" dirty="0">
                <a:latin typeface="Times New Roman"/>
                <a:cs typeface="Times New Roman"/>
              </a:rPr>
              <a:t>Software </a:t>
            </a:r>
            <a:r>
              <a:rPr sz="1167" dirty="0">
                <a:latin typeface="Times New Roman"/>
                <a:cs typeface="Times New Roman"/>
              </a:rPr>
              <a:t>engineer is required to analyze these conflicting entities and tries to </a:t>
            </a:r>
            <a:r>
              <a:rPr sz="1167" spc="-5" dirty="0">
                <a:latin typeface="Times New Roman"/>
                <a:cs typeface="Times New Roman"/>
              </a:rPr>
              <a:t>strike </a:t>
            </a:r>
            <a:r>
              <a:rPr sz="1167" dirty="0">
                <a:latin typeface="Times New Roman"/>
                <a:cs typeface="Times New Roman"/>
              </a:rPr>
              <a:t>a  balance.</a:t>
            </a:r>
            <a:endParaRPr sz="1167">
              <a:latin typeface="Times New Roman"/>
              <a:cs typeface="Times New Roman"/>
            </a:endParaRPr>
          </a:p>
          <a:p>
            <a:pPr>
              <a:spcBef>
                <a:spcPts val="34"/>
              </a:spcBef>
            </a:pPr>
            <a:endParaRPr sz="1069">
              <a:latin typeface="Times New Roman"/>
              <a:cs typeface="Times New Roman"/>
            </a:endParaRPr>
          </a:p>
          <a:p>
            <a:pPr marL="12347" algn="just">
              <a:lnSpc>
                <a:spcPts val="1593"/>
              </a:lnSpc>
            </a:pPr>
            <a:r>
              <a:rPr sz="1361" b="1" spc="-5" dirty="0">
                <a:latin typeface="Times New Roman"/>
                <a:cs typeface="Times New Roman"/>
              </a:rPr>
              <a:t>Challenge </a:t>
            </a:r>
            <a:r>
              <a:rPr sz="1361" b="1" dirty="0">
                <a:latin typeface="Times New Roman"/>
                <a:cs typeface="Times New Roman"/>
              </a:rPr>
              <a:t>is to </a:t>
            </a:r>
            <a:r>
              <a:rPr sz="1361" b="1" spc="-5" dirty="0">
                <a:latin typeface="Times New Roman"/>
                <a:cs typeface="Times New Roman"/>
              </a:rPr>
              <a:t>balance </a:t>
            </a:r>
            <a:r>
              <a:rPr sz="1361" b="1" dirty="0">
                <a:latin typeface="Times New Roman"/>
                <a:cs typeface="Times New Roman"/>
              </a:rPr>
              <a:t>these</a:t>
            </a:r>
            <a:r>
              <a:rPr sz="1361" b="1" spc="-10" dirty="0">
                <a:latin typeface="Times New Roman"/>
                <a:cs typeface="Times New Roman"/>
              </a:rPr>
              <a:t> </a:t>
            </a:r>
            <a:r>
              <a:rPr sz="1361" b="1" spc="-5" dirty="0">
                <a:latin typeface="Times New Roman"/>
                <a:cs typeface="Times New Roman"/>
              </a:rPr>
              <a:t>requirements.</a:t>
            </a:r>
            <a:endParaRPr sz="1361">
              <a:latin typeface="Times New Roman"/>
              <a:cs typeface="Times New Roman"/>
            </a:endParaRPr>
          </a:p>
          <a:p>
            <a:pPr marL="12347" marR="6173" algn="just">
              <a:lnSpc>
                <a:spcPts val="1342"/>
              </a:lnSpc>
              <a:spcBef>
                <a:spcPts val="53"/>
              </a:spcBef>
            </a:pPr>
            <a:r>
              <a:rPr sz="1167" spc="-5" dirty="0">
                <a:latin typeface="Times New Roman"/>
                <a:cs typeface="Times New Roman"/>
              </a:rPr>
              <a:t>Software </a:t>
            </a:r>
            <a:r>
              <a:rPr sz="1167" dirty="0">
                <a:latin typeface="Times New Roman"/>
                <a:cs typeface="Times New Roman"/>
              </a:rPr>
              <a:t>Engineers always confront </a:t>
            </a:r>
            <a:r>
              <a:rPr sz="1167" spc="-5" dirty="0">
                <a:latin typeface="Times New Roman"/>
                <a:cs typeface="Times New Roman"/>
              </a:rPr>
              <a:t>with </a:t>
            </a:r>
            <a:r>
              <a:rPr sz="1167" dirty="0">
                <a:latin typeface="Times New Roman"/>
                <a:cs typeface="Times New Roman"/>
              </a:rPr>
              <a:t>the challenge to make a good balance of all  these tings depending on the requirements of the particular </a:t>
            </a:r>
            <a:r>
              <a:rPr sz="1167" spc="-5" dirty="0">
                <a:latin typeface="Times New Roman"/>
                <a:cs typeface="Times New Roman"/>
              </a:rPr>
              <a:t>software system </a:t>
            </a:r>
            <a:r>
              <a:rPr sz="1167" dirty="0">
                <a:latin typeface="Times New Roman"/>
                <a:cs typeface="Times New Roman"/>
              </a:rPr>
              <a:t>at hand. </a:t>
            </a:r>
            <a:r>
              <a:rPr sz="1167" spc="-5" dirty="0">
                <a:latin typeface="Times New Roman"/>
                <a:cs typeface="Times New Roman"/>
              </a:rPr>
              <a:t>He  should </a:t>
            </a:r>
            <a:r>
              <a:rPr sz="1167" dirty="0">
                <a:latin typeface="Times New Roman"/>
                <a:cs typeface="Times New Roman"/>
              </a:rPr>
              <a:t>analyze how much </a:t>
            </a:r>
            <a:r>
              <a:rPr sz="1167" spc="-5" dirty="0">
                <a:latin typeface="Times New Roman"/>
                <a:cs typeface="Times New Roman"/>
              </a:rPr>
              <a:t>weight should </a:t>
            </a:r>
            <a:r>
              <a:rPr sz="1167" dirty="0">
                <a:latin typeface="Times New Roman"/>
                <a:cs typeface="Times New Roman"/>
              </a:rPr>
              <a:t>all these things get </a:t>
            </a:r>
            <a:r>
              <a:rPr sz="1167" spc="-5" dirty="0">
                <a:latin typeface="Times New Roman"/>
                <a:cs typeface="Times New Roman"/>
              </a:rPr>
              <a:t>such </a:t>
            </a:r>
            <a:r>
              <a:rPr sz="1167" dirty="0">
                <a:latin typeface="Times New Roman"/>
                <a:cs typeface="Times New Roman"/>
              </a:rPr>
              <a:t>that it </a:t>
            </a:r>
            <a:r>
              <a:rPr sz="1167" spc="-5" dirty="0">
                <a:latin typeface="Times New Roman"/>
                <a:cs typeface="Times New Roman"/>
              </a:rPr>
              <a:t>will </a:t>
            </a:r>
            <a:r>
              <a:rPr sz="1167" dirty="0">
                <a:latin typeface="Times New Roman"/>
                <a:cs typeface="Times New Roman"/>
              </a:rPr>
              <a:t>have  acceptable quality, acceptable performance and </a:t>
            </a:r>
            <a:r>
              <a:rPr sz="1167" spc="-5" dirty="0">
                <a:latin typeface="Times New Roman"/>
                <a:cs typeface="Times New Roman"/>
              </a:rPr>
              <a:t>will </a:t>
            </a:r>
            <a:r>
              <a:rPr sz="1167" dirty="0">
                <a:latin typeface="Times New Roman"/>
                <a:cs typeface="Times New Roman"/>
              </a:rPr>
              <a:t>have acceptable</a:t>
            </a:r>
            <a:r>
              <a:rPr sz="1167" spc="-107" dirty="0">
                <a:latin typeface="Times New Roman"/>
                <a:cs typeface="Times New Roman"/>
              </a:rPr>
              <a:t> </a:t>
            </a:r>
            <a:r>
              <a:rPr sz="1167" dirty="0">
                <a:latin typeface="Times New Roman"/>
                <a:cs typeface="Times New Roman"/>
              </a:rPr>
              <a:t>user-interface.</a:t>
            </a:r>
            <a:endParaRPr sz="1167">
              <a:latin typeface="Times New Roman"/>
              <a:cs typeface="Times New Roman"/>
            </a:endParaRPr>
          </a:p>
          <a:p>
            <a:pPr>
              <a:spcBef>
                <a:spcPts val="24"/>
              </a:spcBef>
            </a:pPr>
            <a:endParaRPr sz="1118">
              <a:latin typeface="Times New Roman"/>
              <a:cs typeface="Times New Roman"/>
            </a:endParaRPr>
          </a:p>
          <a:p>
            <a:pPr marL="12347" marR="5556" algn="just">
              <a:lnSpc>
                <a:spcPct val="95600"/>
              </a:lnSpc>
            </a:pPr>
            <a:r>
              <a:rPr sz="1167" dirty="0">
                <a:latin typeface="Times New Roman"/>
                <a:cs typeface="Times New Roman"/>
              </a:rPr>
              <a:t>In </a:t>
            </a:r>
            <a:r>
              <a:rPr sz="1167" spc="-5" dirty="0">
                <a:latin typeface="Times New Roman"/>
                <a:cs typeface="Times New Roman"/>
              </a:rPr>
              <a:t>some software </a:t>
            </a:r>
            <a:r>
              <a:rPr sz="1167" dirty="0">
                <a:latin typeface="Times New Roman"/>
                <a:cs typeface="Times New Roman"/>
              </a:rPr>
              <a:t>the efficiency is more important and desirable. </a:t>
            </a:r>
            <a:r>
              <a:rPr sz="1167" spc="-5" dirty="0">
                <a:latin typeface="Times New Roman"/>
                <a:cs typeface="Times New Roman"/>
              </a:rPr>
              <a:t>For </a:t>
            </a:r>
            <a:r>
              <a:rPr sz="1167" dirty="0">
                <a:latin typeface="Times New Roman"/>
                <a:cs typeface="Times New Roman"/>
              </a:rPr>
              <a:t>example if </a:t>
            </a:r>
            <a:r>
              <a:rPr sz="1167" spc="-5" dirty="0">
                <a:latin typeface="Times New Roman"/>
                <a:cs typeface="Times New Roman"/>
              </a:rPr>
              <a:t>we </a:t>
            </a:r>
            <a:r>
              <a:rPr sz="1167" dirty="0">
                <a:latin typeface="Times New Roman"/>
                <a:cs typeface="Times New Roman"/>
              </a:rPr>
              <a:t>talk  about a cruise missile or a nuclear reactor controller that are droved by the </a:t>
            </a:r>
            <a:r>
              <a:rPr sz="1167" spc="-5" dirty="0">
                <a:latin typeface="Times New Roman"/>
                <a:cs typeface="Times New Roman"/>
              </a:rPr>
              <a:t>software  systems </a:t>
            </a:r>
            <a:r>
              <a:rPr sz="1167" dirty="0">
                <a:latin typeface="Times New Roman"/>
                <a:cs typeface="Times New Roman"/>
              </a:rPr>
              <a:t>then performance and reliability is far </a:t>
            </a:r>
            <a:r>
              <a:rPr sz="1167" spc="5" dirty="0">
                <a:latin typeface="Times New Roman"/>
                <a:cs typeface="Times New Roman"/>
              </a:rPr>
              <a:t>more </a:t>
            </a:r>
            <a:r>
              <a:rPr sz="1167" dirty="0">
                <a:latin typeface="Times New Roman"/>
                <a:cs typeface="Times New Roman"/>
              </a:rPr>
              <a:t>important than the cost-effectiveness  and user-friendliness. In these cases if your </a:t>
            </a:r>
            <a:r>
              <a:rPr sz="1167" spc="-5" dirty="0">
                <a:latin typeface="Times New Roman"/>
                <a:cs typeface="Times New Roman"/>
              </a:rPr>
              <a:t>software </a:t>
            </a:r>
            <a:r>
              <a:rPr sz="1167" dirty="0">
                <a:latin typeface="Times New Roman"/>
                <a:cs typeface="Times New Roman"/>
              </a:rPr>
              <a:t>does not react </a:t>
            </a:r>
            <a:r>
              <a:rPr sz="1167" spc="-5" dirty="0">
                <a:latin typeface="Times New Roman"/>
                <a:cs typeface="Times New Roman"/>
              </a:rPr>
              <a:t>within </a:t>
            </a:r>
            <a:r>
              <a:rPr sz="1167" dirty="0">
                <a:latin typeface="Times New Roman"/>
                <a:cs typeface="Times New Roman"/>
              </a:rPr>
              <a:t>a certain  amount of time then it may result in the disaster like Chernobyl</a:t>
            </a:r>
            <a:r>
              <a:rPr sz="1167" spc="-131" dirty="0">
                <a:latin typeface="Times New Roman"/>
                <a:cs typeface="Times New Roman"/>
              </a:rPr>
              <a:t> </a:t>
            </a:r>
            <a:r>
              <a:rPr sz="1167" dirty="0">
                <a:latin typeface="Times New Roman"/>
                <a:cs typeface="Times New Roman"/>
              </a:rPr>
              <a:t>accident.</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65367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13628"/>
            <a:ext cx="5359929" cy="3580147"/>
          </a:xfrm>
          <a:prstGeom prst="rect">
            <a:avLst/>
          </a:prstGeom>
        </p:spPr>
        <p:txBody>
          <a:bodyPr vert="horz" wrap="square" lIns="0" tIns="0" rIns="0" bIns="0" rtlCol="0">
            <a:spAutoFit/>
          </a:bodyPr>
          <a:lstStyle/>
          <a:p>
            <a:pPr marL="12347" marR="5556" algn="just">
              <a:lnSpc>
                <a:spcPts val="1342"/>
              </a:lnSpc>
            </a:pPr>
            <a:r>
              <a:rPr sz="1167" dirty="0">
                <a:latin typeface="Times New Roman"/>
                <a:cs typeface="Times New Roman"/>
              </a:rPr>
              <a:t>Therefore </a:t>
            </a:r>
            <a:r>
              <a:rPr sz="1167" spc="-5" dirty="0">
                <a:latin typeface="Times New Roman"/>
                <a:cs typeface="Times New Roman"/>
              </a:rPr>
              <a:t>software </a:t>
            </a:r>
            <a:r>
              <a:rPr sz="1167" dirty="0">
                <a:latin typeface="Times New Roman"/>
                <a:cs typeface="Times New Roman"/>
              </a:rPr>
              <a:t>development is a process of balancing among different characteristics  of </a:t>
            </a:r>
            <a:r>
              <a:rPr sz="1167" spc="-5" dirty="0">
                <a:latin typeface="Times New Roman"/>
                <a:cs typeface="Times New Roman"/>
              </a:rPr>
              <a:t>software </a:t>
            </a:r>
            <a:r>
              <a:rPr sz="1167" dirty="0">
                <a:latin typeface="Times New Roman"/>
                <a:cs typeface="Times New Roman"/>
              </a:rPr>
              <a:t>described in the previous </a:t>
            </a:r>
            <a:r>
              <a:rPr sz="1167" spc="-5" dirty="0">
                <a:latin typeface="Times New Roman"/>
                <a:cs typeface="Times New Roman"/>
              </a:rPr>
              <a:t>section. And </a:t>
            </a:r>
            <a:r>
              <a:rPr sz="1167" dirty="0">
                <a:latin typeface="Times New Roman"/>
                <a:cs typeface="Times New Roman"/>
              </a:rPr>
              <a:t>it is an art to come up </a:t>
            </a:r>
            <a:r>
              <a:rPr sz="1167" spc="-5" dirty="0">
                <a:latin typeface="Times New Roman"/>
                <a:cs typeface="Times New Roman"/>
              </a:rPr>
              <a:t>with such </a:t>
            </a:r>
            <a:r>
              <a:rPr sz="1167" dirty="0">
                <a:latin typeface="Times New Roman"/>
                <a:cs typeface="Times New Roman"/>
              </a:rPr>
              <a:t>a  good balance and that art can be learned from</a:t>
            </a:r>
            <a:r>
              <a:rPr sz="1167" spc="-122" dirty="0">
                <a:latin typeface="Times New Roman"/>
                <a:cs typeface="Times New Roman"/>
              </a:rPr>
              <a:t> </a:t>
            </a:r>
            <a:r>
              <a:rPr sz="1167" dirty="0">
                <a:latin typeface="Times New Roman"/>
                <a:cs typeface="Times New Roman"/>
              </a:rPr>
              <a:t>experience.</a:t>
            </a:r>
            <a:endParaRPr sz="1167">
              <a:latin typeface="Times New Roman"/>
              <a:cs typeface="Times New Roman"/>
            </a:endParaRPr>
          </a:p>
          <a:p>
            <a:pPr>
              <a:spcBef>
                <a:spcPts val="29"/>
              </a:spcBef>
            </a:pPr>
            <a:endParaRPr sz="1264">
              <a:latin typeface="Times New Roman"/>
              <a:cs typeface="Times New Roman"/>
            </a:endParaRPr>
          </a:p>
          <a:p>
            <a:pPr marL="12347" algn="just">
              <a:lnSpc>
                <a:spcPts val="1590"/>
              </a:lnSpc>
            </a:pPr>
            <a:r>
              <a:rPr sz="1361" b="1" dirty="0">
                <a:latin typeface="Times New Roman"/>
                <a:cs typeface="Times New Roman"/>
              </a:rPr>
              <a:t>Law of </a:t>
            </a:r>
            <a:r>
              <a:rPr sz="1361" b="1" spc="-5" dirty="0">
                <a:latin typeface="Times New Roman"/>
                <a:cs typeface="Times New Roman"/>
              </a:rPr>
              <a:t>diminishing</a:t>
            </a:r>
            <a:r>
              <a:rPr sz="1361" b="1" spc="-83" dirty="0">
                <a:latin typeface="Times New Roman"/>
                <a:cs typeface="Times New Roman"/>
              </a:rPr>
              <a:t> </a:t>
            </a:r>
            <a:r>
              <a:rPr sz="1361" b="1" dirty="0">
                <a:latin typeface="Times New Roman"/>
                <a:cs typeface="Times New Roman"/>
              </a:rPr>
              <a:t>returns</a:t>
            </a:r>
            <a:endParaRPr sz="1361">
              <a:latin typeface="Times New Roman"/>
              <a:cs typeface="Times New Roman"/>
            </a:endParaRPr>
          </a:p>
          <a:p>
            <a:pPr marL="12347" marR="6791" algn="just">
              <a:lnSpc>
                <a:spcPts val="1342"/>
              </a:lnSpc>
              <a:spcBef>
                <a:spcPts val="49"/>
              </a:spcBef>
            </a:pPr>
            <a:r>
              <a:rPr sz="1167" dirty="0">
                <a:latin typeface="Times New Roman"/>
                <a:cs typeface="Times New Roman"/>
              </a:rPr>
              <a:t>In order to understand this concept lets take a look at an example. </a:t>
            </a:r>
            <a:r>
              <a:rPr sz="1167" spc="-5" dirty="0">
                <a:latin typeface="Times New Roman"/>
                <a:cs typeface="Times New Roman"/>
              </a:rPr>
              <a:t>Most </a:t>
            </a:r>
            <a:r>
              <a:rPr sz="1167" dirty="0">
                <a:latin typeface="Times New Roman"/>
                <a:cs typeface="Times New Roman"/>
              </a:rPr>
              <a:t>of </a:t>
            </a:r>
            <a:r>
              <a:rPr sz="1167" spc="-15" dirty="0">
                <a:latin typeface="Times New Roman"/>
                <a:cs typeface="Times New Roman"/>
              </a:rPr>
              <a:t>you </a:t>
            </a:r>
            <a:r>
              <a:rPr sz="1167" dirty="0">
                <a:latin typeface="Times New Roman"/>
                <a:cs typeface="Times New Roman"/>
              </a:rPr>
              <a:t>have  noticed that if </a:t>
            </a:r>
            <a:r>
              <a:rPr sz="1167" spc="-15" dirty="0">
                <a:latin typeface="Times New Roman"/>
                <a:cs typeface="Times New Roman"/>
              </a:rPr>
              <a:t>you </a:t>
            </a:r>
            <a:r>
              <a:rPr sz="1167" dirty="0">
                <a:latin typeface="Times New Roman"/>
                <a:cs typeface="Times New Roman"/>
              </a:rPr>
              <a:t>dissolve </a:t>
            </a:r>
            <a:r>
              <a:rPr sz="1167" spc="-5" dirty="0">
                <a:latin typeface="Times New Roman"/>
                <a:cs typeface="Times New Roman"/>
              </a:rPr>
              <a:t>sugar </a:t>
            </a:r>
            <a:r>
              <a:rPr sz="1167" dirty="0">
                <a:latin typeface="Times New Roman"/>
                <a:cs typeface="Times New Roman"/>
              </a:rPr>
              <a:t>in a glass of </a:t>
            </a:r>
            <a:r>
              <a:rPr sz="1167" spc="-5" dirty="0">
                <a:latin typeface="Times New Roman"/>
                <a:cs typeface="Times New Roman"/>
              </a:rPr>
              <a:t>water </a:t>
            </a:r>
            <a:r>
              <a:rPr sz="1167" dirty="0">
                <a:latin typeface="Times New Roman"/>
                <a:cs typeface="Times New Roman"/>
              </a:rPr>
              <a:t>then the </a:t>
            </a:r>
            <a:r>
              <a:rPr sz="1167" spc="-5" dirty="0">
                <a:latin typeface="Times New Roman"/>
                <a:cs typeface="Times New Roman"/>
              </a:rPr>
              <a:t>sweetness </a:t>
            </a:r>
            <a:r>
              <a:rPr sz="1167" dirty="0">
                <a:latin typeface="Times New Roman"/>
                <a:cs typeface="Times New Roman"/>
              </a:rPr>
              <a:t>of </a:t>
            </a:r>
            <a:r>
              <a:rPr sz="1167" spc="-5" dirty="0">
                <a:latin typeface="Times New Roman"/>
                <a:cs typeface="Times New Roman"/>
              </a:rPr>
              <a:t>water will  </a:t>
            </a:r>
            <a:r>
              <a:rPr sz="1167" dirty="0">
                <a:latin typeface="Times New Roman"/>
                <a:cs typeface="Times New Roman"/>
              </a:rPr>
              <a:t>increase gradually. But at a certain level of </a:t>
            </a:r>
            <a:r>
              <a:rPr sz="1167" spc="-5" dirty="0">
                <a:latin typeface="Times New Roman"/>
                <a:cs typeface="Times New Roman"/>
              </a:rPr>
              <a:t>saturation </a:t>
            </a:r>
            <a:r>
              <a:rPr sz="1167" dirty="0">
                <a:latin typeface="Times New Roman"/>
                <a:cs typeface="Times New Roman"/>
              </a:rPr>
              <a:t>no more </a:t>
            </a:r>
            <a:r>
              <a:rPr sz="1167" spc="-5" dirty="0">
                <a:latin typeface="Times New Roman"/>
                <a:cs typeface="Times New Roman"/>
              </a:rPr>
              <a:t>sugar will </a:t>
            </a:r>
            <a:r>
              <a:rPr sz="1167" dirty="0">
                <a:latin typeface="Times New Roman"/>
                <a:cs typeface="Times New Roman"/>
              </a:rPr>
              <a:t>dissolved into  </a:t>
            </a:r>
            <a:r>
              <a:rPr sz="1167" spc="-5" dirty="0">
                <a:latin typeface="Times New Roman"/>
                <a:cs typeface="Times New Roman"/>
              </a:rPr>
              <a:t>water. </a:t>
            </a:r>
            <a:r>
              <a:rPr sz="1167" dirty="0">
                <a:latin typeface="Times New Roman"/>
                <a:cs typeface="Times New Roman"/>
              </a:rPr>
              <a:t>Therefore at that point of </a:t>
            </a:r>
            <a:r>
              <a:rPr sz="1167" spc="-5" dirty="0">
                <a:latin typeface="Times New Roman"/>
                <a:cs typeface="Times New Roman"/>
              </a:rPr>
              <a:t>saturation </a:t>
            </a:r>
            <a:r>
              <a:rPr sz="1167" dirty="0">
                <a:latin typeface="Times New Roman"/>
                <a:cs typeface="Times New Roman"/>
              </a:rPr>
              <a:t>the </a:t>
            </a:r>
            <a:r>
              <a:rPr sz="1167" spc="-5" dirty="0">
                <a:latin typeface="Times New Roman"/>
                <a:cs typeface="Times New Roman"/>
              </a:rPr>
              <a:t>sweetness </a:t>
            </a:r>
            <a:r>
              <a:rPr sz="1167" dirty="0">
                <a:latin typeface="Times New Roman"/>
                <a:cs typeface="Times New Roman"/>
              </a:rPr>
              <a:t>of </a:t>
            </a:r>
            <a:r>
              <a:rPr sz="1167" spc="-5" dirty="0">
                <a:latin typeface="Times New Roman"/>
                <a:cs typeface="Times New Roman"/>
              </a:rPr>
              <a:t>water will </a:t>
            </a:r>
            <a:r>
              <a:rPr sz="1167" dirty="0">
                <a:latin typeface="Times New Roman"/>
                <a:cs typeface="Times New Roman"/>
              </a:rPr>
              <a:t>not increase even  if you add more </a:t>
            </a:r>
            <a:r>
              <a:rPr sz="1167" spc="-5" dirty="0">
                <a:latin typeface="Times New Roman"/>
                <a:cs typeface="Times New Roman"/>
              </a:rPr>
              <a:t>sugar </a:t>
            </a:r>
            <a:r>
              <a:rPr sz="1167" dirty="0">
                <a:latin typeface="Times New Roman"/>
                <a:cs typeface="Times New Roman"/>
              </a:rPr>
              <a:t>into</a:t>
            </a:r>
            <a:r>
              <a:rPr sz="1167" spc="-107" dirty="0">
                <a:latin typeface="Times New Roman"/>
                <a:cs typeface="Times New Roman"/>
              </a:rPr>
              <a:t> </a:t>
            </a:r>
            <a:r>
              <a:rPr sz="1167" dirty="0">
                <a:latin typeface="Times New Roman"/>
                <a:cs typeface="Times New Roman"/>
              </a:rPr>
              <a:t>it.</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 law of diminishing act describes the </a:t>
            </a:r>
            <a:r>
              <a:rPr sz="1167" spc="-5" dirty="0">
                <a:latin typeface="Times New Roman"/>
                <a:cs typeface="Times New Roman"/>
              </a:rPr>
              <a:t>same </a:t>
            </a:r>
            <a:r>
              <a:rPr sz="1167" dirty="0">
                <a:latin typeface="Times New Roman"/>
                <a:cs typeface="Times New Roman"/>
              </a:rPr>
              <a:t>phenomenon. </a:t>
            </a:r>
            <a:r>
              <a:rPr sz="1167" spc="-5" dirty="0">
                <a:latin typeface="Times New Roman"/>
                <a:cs typeface="Times New Roman"/>
              </a:rPr>
              <a:t>Similar </a:t>
            </a:r>
            <a:r>
              <a:rPr sz="1167" dirty="0">
                <a:latin typeface="Times New Roman"/>
                <a:cs typeface="Times New Roman"/>
              </a:rPr>
              <a:t>is the case </a:t>
            </a:r>
            <a:r>
              <a:rPr sz="1167" spc="-5" dirty="0">
                <a:latin typeface="Times New Roman"/>
                <a:cs typeface="Times New Roman"/>
              </a:rPr>
              <a:t>with  software </a:t>
            </a:r>
            <a:r>
              <a:rPr sz="1167" dirty="0">
                <a:latin typeface="Times New Roman"/>
                <a:cs typeface="Times New Roman"/>
              </a:rPr>
              <a:t>engineering. Whenever you perform any task like improving the efficiency of  the </a:t>
            </a:r>
            <a:r>
              <a:rPr sz="1167" spc="-5" dirty="0">
                <a:latin typeface="Times New Roman"/>
                <a:cs typeface="Times New Roman"/>
              </a:rPr>
              <a:t>system, </a:t>
            </a:r>
            <a:r>
              <a:rPr sz="1167" dirty="0">
                <a:latin typeface="Times New Roman"/>
                <a:cs typeface="Times New Roman"/>
              </a:rPr>
              <a:t>try to improve its quality or user friendliness then all these things involve an  element of cost. If the quality of your </a:t>
            </a:r>
            <a:r>
              <a:rPr sz="1167" spc="-5" dirty="0">
                <a:latin typeface="Times New Roman"/>
                <a:cs typeface="Times New Roman"/>
              </a:rPr>
              <a:t>system </a:t>
            </a:r>
            <a:r>
              <a:rPr sz="1167" dirty="0">
                <a:latin typeface="Times New Roman"/>
                <a:cs typeface="Times New Roman"/>
              </a:rPr>
              <a:t>is not acceptable then </a:t>
            </a:r>
            <a:r>
              <a:rPr sz="1167" spc="-5" dirty="0">
                <a:latin typeface="Times New Roman"/>
                <a:cs typeface="Times New Roman"/>
              </a:rPr>
              <a:t>with </a:t>
            </a:r>
            <a:r>
              <a:rPr sz="1167" dirty="0">
                <a:latin typeface="Times New Roman"/>
                <a:cs typeface="Times New Roman"/>
              </a:rPr>
              <a:t>the investment  of little money it could be improved to a higher degree. But after reaching at a certain  level of quality the return on investment on the </a:t>
            </a:r>
            <a:r>
              <a:rPr sz="1167" spc="-5" dirty="0">
                <a:latin typeface="Times New Roman"/>
                <a:cs typeface="Times New Roman"/>
              </a:rPr>
              <a:t>system’s </a:t>
            </a:r>
            <a:r>
              <a:rPr sz="1167" dirty="0">
                <a:latin typeface="Times New Roman"/>
                <a:cs typeface="Times New Roman"/>
              </a:rPr>
              <a:t>quality </a:t>
            </a:r>
            <a:r>
              <a:rPr sz="1167" spc="-5" dirty="0">
                <a:latin typeface="Times New Roman"/>
                <a:cs typeface="Times New Roman"/>
              </a:rPr>
              <a:t>will </a:t>
            </a:r>
            <a:r>
              <a:rPr sz="1167" dirty="0">
                <a:latin typeface="Times New Roman"/>
                <a:cs typeface="Times New Roman"/>
              </a:rPr>
              <a:t>become reduced.  </a:t>
            </a:r>
            <a:r>
              <a:rPr sz="1167" spc="-5" dirty="0">
                <a:latin typeface="Times New Roman"/>
                <a:cs typeface="Times New Roman"/>
              </a:rPr>
              <a:t>Meaning </a:t>
            </a:r>
            <a:r>
              <a:rPr sz="1167" dirty="0">
                <a:latin typeface="Times New Roman"/>
                <a:cs typeface="Times New Roman"/>
              </a:rPr>
              <a:t>that the return on investment on quality of </a:t>
            </a:r>
            <a:r>
              <a:rPr sz="1167" spc="-5" dirty="0">
                <a:latin typeface="Times New Roman"/>
                <a:cs typeface="Times New Roman"/>
              </a:rPr>
              <a:t>software will </a:t>
            </a:r>
            <a:r>
              <a:rPr sz="1167" dirty="0">
                <a:latin typeface="Times New Roman"/>
                <a:cs typeface="Times New Roman"/>
              </a:rPr>
              <a:t>be less than the effort  or money </a:t>
            </a:r>
            <a:r>
              <a:rPr sz="1167" spc="-5" dirty="0">
                <a:latin typeface="Times New Roman"/>
                <a:cs typeface="Times New Roman"/>
              </a:rPr>
              <a:t>we </a:t>
            </a:r>
            <a:r>
              <a:rPr sz="1167" dirty="0">
                <a:latin typeface="Times New Roman"/>
                <a:cs typeface="Times New Roman"/>
              </a:rPr>
              <a:t>invest. Therefore, in most of the cases, after reaching at a reasonable level  of quality </a:t>
            </a:r>
            <a:r>
              <a:rPr sz="1167" spc="-5" dirty="0">
                <a:latin typeface="Times New Roman"/>
                <a:cs typeface="Times New Roman"/>
              </a:rPr>
              <a:t>we </a:t>
            </a:r>
            <a:r>
              <a:rPr sz="1167" dirty="0">
                <a:latin typeface="Times New Roman"/>
                <a:cs typeface="Times New Roman"/>
              </a:rPr>
              <a:t>do not </a:t>
            </a:r>
            <a:r>
              <a:rPr sz="1167" spc="5" dirty="0">
                <a:latin typeface="Times New Roman"/>
                <a:cs typeface="Times New Roman"/>
              </a:rPr>
              <a:t>try </a:t>
            </a:r>
            <a:r>
              <a:rPr sz="1167" spc="15" dirty="0">
                <a:latin typeface="Times New Roman"/>
                <a:cs typeface="Times New Roman"/>
              </a:rPr>
              <a:t>to </a:t>
            </a:r>
            <a:r>
              <a:rPr sz="1167" dirty="0">
                <a:latin typeface="Times New Roman"/>
                <a:cs typeface="Times New Roman"/>
              </a:rPr>
              <a:t>improve the quality of </a:t>
            </a:r>
            <a:r>
              <a:rPr sz="1167" spc="-5" dirty="0">
                <a:latin typeface="Times New Roman"/>
                <a:cs typeface="Times New Roman"/>
              </a:rPr>
              <a:t>software </a:t>
            </a:r>
            <a:r>
              <a:rPr sz="1167" spc="10" dirty="0">
                <a:latin typeface="Times New Roman"/>
                <a:cs typeface="Times New Roman"/>
              </a:rPr>
              <a:t>any </a:t>
            </a:r>
            <a:r>
              <a:rPr sz="1167" dirty="0">
                <a:latin typeface="Times New Roman"/>
                <a:cs typeface="Times New Roman"/>
              </a:rPr>
              <a:t>further. This phenomenon  is </a:t>
            </a:r>
            <a:r>
              <a:rPr sz="1167" spc="-5" dirty="0">
                <a:latin typeface="Times New Roman"/>
                <a:cs typeface="Times New Roman"/>
              </a:rPr>
              <a:t>shown </a:t>
            </a:r>
            <a:r>
              <a:rPr sz="1167" dirty="0">
                <a:latin typeface="Times New Roman"/>
                <a:cs typeface="Times New Roman"/>
              </a:rPr>
              <a:t>in the figure</a:t>
            </a:r>
            <a:r>
              <a:rPr sz="1167" spc="-102" dirty="0">
                <a:latin typeface="Times New Roman"/>
                <a:cs typeface="Times New Roman"/>
              </a:rPr>
              <a:t> </a:t>
            </a:r>
            <a:r>
              <a:rPr sz="1167" dirty="0">
                <a:latin typeface="Times New Roman"/>
                <a:cs typeface="Times New Roman"/>
              </a:rPr>
              <a:t>below.</a:t>
            </a:r>
            <a:endParaRPr sz="1167">
              <a:latin typeface="Times New Roman"/>
              <a:cs typeface="Times New Roman"/>
            </a:endParaRPr>
          </a:p>
        </p:txBody>
      </p:sp>
      <p:sp>
        <p:nvSpPr>
          <p:cNvPr id="6" name="object 6"/>
          <p:cNvSpPr/>
          <p:nvPr/>
        </p:nvSpPr>
        <p:spPr>
          <a:xfrm>
            <a:off x="1369059" y="5499311"/>
            <a:ext cx="2760345" cy="14816"/>
          </a:xfrm>
          <a:prstGeom prst="rect">
            <a:avLst/>
          </a:prstGeom>
          <a:blipFill>
            <a:blip r:embed="rId2" cstate="print"/>
            <a:stretch>
              <a:fillRect/>
            </a:stretch>
          </a:blipFill>
        </p:spPr>
        <p:txBody>
          <a:bodyPr wrap="square" lIns="0" tIns="0" rIns="0" bIns="0" rtlCol="0"/>
          <a:lstStyle/>
          <a:p>
            <a:endParaRPr sz="1750"/>
          </a:p>
        </p:txBody>
      </p:sp>
      <p:sp>
        <p:nvSpPr>
          <p:cNvPr id="7" name="object 7"/>
          <p:cNvSpPr/>
          <p:nvPr/>
        </p:nvSpPr>
        <p:spPr>
          <a:xfrm>
            <a:off x="1369059" y="7019501"/>
            <a:ext cx="2760345" cy="14816"/>
          </a:xfrm>
          <a:prstGeom prst="rect">
            <a:avLst/>
          </a:prstGeom>
          <a:blipFill>
            <a:blip r:embed="rId3" cstate="print"/>
            <a:stretch>
              <a:fillRect/>
            </a:stretch>
          </a:blipFill>
        </p:spPr>
        <p:txBody>
          <a:bodyPr wrap="square" lIns="0" tIns="0" rIns="0" bIns="0" rtlCol="0"/>
          <a:lstStyle/>
          <a:p>
            <a:endParaRPr sz="1750"/>
          </a:p>
        </p:txBody>
      </p:sp>
      <p:sp>
        <p:nvSpPr>
          <p:cNvPr id="8" name="object 8"/>
          <p:cNvSpPr/>
          <p:nvPr/>
        </p:nvSpPr>
        <p:spPr>
          <a:xfrm>
            <a:off x="1369059" y="5499311"/>
            <a:ext cx="14817" cy="1530561"/>
          </a:xfrm>
          <a:prstGeom prst="rect">
            <a:avLst/>
          </a:prstGeom>
          <a:blipFill>
            <a:blip r:embed="rId4" cstate="print"/>
            <a:stretch>
              <a:fillRect/>
            </a:stretch>
          </a:blipFill>
        </p:spPr>
        <p:txBody>
          <a:bodyPr wrap="square" lIns="0" tIns="0" rIns="0" bIns="0" rtlCol="0"/>
          <a:lstStyle/>
          <a:p>
            <a:endParaRPr sz="1750"/>
          </a:p>
        </p:txBody>
      </p:sp>
      <p:sp>
        <p:nvSpPr>
          <p:cNvPr id="9" name="object 9"/>
          <p:cNvSpPr/>
          <p:nvPr/>
        </p:nvSpPr>
        <p:spPr>
          <a:xfrm>
            <a:off x="1370542" y="5500793"/>
            <a:ext cx="2755900" cy="1526117"/>
          </a:xfrm>
          <a:custGeom>
            <a:avLst/>
            <a:gdLst/>
            <a:ahLst/>
            <a:cxnLst/>
            <a:rect l="l" t="t" r="r" b="b"/>
            <a:pathLst>
              <a:path w="2834640" h="1569720">
                <a:moveTo>
                  <a:pt x="0" y="3048"/>
                </a:moveTo>
                <a:lnTo>
                  <a:pt x="0" y="1568196"/>
                </a:lnTo>
                <a:lnTo>
                  <a:pt x="1523" y="1569720"/>
                </a:lnTo>
                <a:lnTo>
                  <a:pt x="2833116" y="1569720"/>
                </a:lnTo>
                <a:lnTo>
                  <a:pt x="2834640" y="1568196"/>
                </a:lnTo>
                <a:lnTo>
                  <a:pt x="3047" y="1568196"/>
                </a:lnTo>
                <a:lnTo>
                  <a:pt x="1523" y="1565148"/>
                </a:lnTo>
                <a:lnTo>
                  <a:pt x="4571" y="1565148"/>
                </a:lnTo>
                <a:lnTo>
                  <a:pt x="4571" y="4571"/>
                </a:lnTo>
                <a:lnTo>
                  <a:pt x="1523" y="4572"/>
                </a:lnTo>
                <a:lnTo>
                  <a:pt x="0" y="3048"/>
                </a:lnTo>
                <a:close/>
              </a:path>
              <a:path w="2834640" h="1569720">
                <a:moveTo>
                  <a:pt x="4571" y="1565148"/>
                </a:moveTo>
                <a:lnTo>
                  <a:pt x="1523" y="1565148"/>
                </a:lnTo>
                <a:lnTo>
                  <a:pt x="3047" y="1568196"/>
                </a:lnTo>
                <a:lnTo>
                  <a:pt x="4571" y="1566672"/>
                </a:lnTo>
                <a:lnTo>
                  <a:pt x="4571" y="1565148"/>
                </a:lnTo>
                <a:close/>
              </a:path>
              <a:path w="2834640" h="1569720">
                <a:moveTo>
                  <a:pt x="2830067" y="1565148"/>
                </a:moveTo>
                <a:lnTo>
                  <a:pt x="4571" y="1565148"/>
                </a:lnTo>
                <a:lnTo>
                  <a:pt x="4571" y="1566672"/>
                </a:lnTo>
                <a:lnTo>
                  <a:pt x="3047" y="1568196"/>
                </a:lnTo>
                <a:lnTo>
                  <a:pt x="2833116" y="1568196"/>
                </a:lnTo>
                <a:lnTo>
                  <a:pt x="2830067" y="1566672"/>
                </a:lnTo>
                <a:lnTo>
                  <a:pt x="2830067" y="1565148"/>
                </a:lnTo>
                <a:close/>
              </a:path>
              <a:path w="2834640" h="1569720">
                <a:moveTo>
                  <a:pt x="2830067" y="1524"/>
                </a:moveTo>
                <a:lnTo>
                  <a:pt x="2830067" y="1566672"/>
                </a:lnTo>
                <a:lnTo>
                  <a:pt x="2833116" y="1568196"/>
                </a:lnTo>
                <a:lnTo>
                  <a:pt x="2831591" y="1565148"/>
                </a:lnTo>
                <a:lnTo>
                  <a:pt x="2834640" y="1565148"/>
                </a:lnTo>
                <a:lnTo>
                  <a:pt x="2834640" y="4571"/>
                </a:lnTo>
                <a:lnTo>
                  <a:pt x="2831591" y="4572"/>
                </a:lnTo>
                <a:lnTo>
                  <a:pt x="2833116" y="3048"/>
                </a:lnTo>
                <a:lnTo>
                  <a:pt x="2830067" y="1524"/>
                </a:lnTo>
                <a:close/>
              </a:path>
              <a:path w="2834640" h="1569720">
                <a:moveTo>
                  <a:pt x="2834640" y="1565148"/>
                </a:moveTo>
                <a:lnTo>
                  <a:pt x="2831591" y="1565148"/>
                </a:lnTo>
                <a:lnTo>
                  <a:pt x="2833116" y="1568196"/>
                </a:lnTo>
                <a:lnTo>
                  <a:pt x="2834640" y="1568196"/>
                </a:lnTo>
                <a:lnTo>
                  <a:pt x="2834640" y="1565148"/>
                </a:lnTo>
                <a:close/>
              </a:path>
              <a:path w="2834640" h="1569720">
                <a:moveTo>
                  <a:pt x="3047" y="0"/>
                </a:moveTo>
                <a:lnTo>
                  <a:pt x="1523" y="0"/>
                </a:lnTo>
                <a:lnTo>
                  <a:pt x="0" y="1524"/>
                </a:lnTo>
                <a:lnTo>
                  <a:pt x="0" y="3048"/>
                </a:lnTo>
                <a:lnTo>
                  <a:pt x="1523" y="4572"/>
                </a:lnTo>
                <a:lnTo>
                  <a:pt x="4571" y="4571"/>
                </a:lnTo>
                <a:lnTo>
                  <a:pt x="4571" y="1524"/>
                </a:lnTo>
                <a:lnTo>
                  <a:pt x="3047" y="0"/>
                </a:lnTo>
                <a:close/>
              </a:path>
              <a:path w="2834640" h="1569720">
                <a:moveTo>
                  <a:pt x="2833116" y="0"/>
                </a:moveTo>
                <a:lnTo>
                  <a:pt x="3047" y="0"/>
                </a:lnTo>
                <a:lnTo>
                  <a:pt x="4571" y="1524"/>
                </a:lnTo>
                <a:lnTo>
                  <a:pt x="4571" y="4571"/>
                </a:lnTo>
                <a:lnTo>
                  <a:pt x="2830067" y="4572"/>
                </a:lnTo>
                <a:lnTo>
                  <a:pt x="2830067" y="1524"/>
                </a:lnTo>
                <a:lnTo>
                  <a:pt x="2834640" y="1524"/>
                </a:lnTo>
                <a:lnTo>
                  <a:pt x="2833116" y="0"/>
                </a:lnTo>
                <a:close/>
              </a:path>
              <a:path w="2834640" h="1569720">
                <a:moveTo>
                  <a:pt x="2834640" y="1524"/>
                </a:moveTo>
                <a:lnTo>
                  <a:pt x="2830067" y="1524"/>
                </a:lnTo>
                <a:lnTo>
                  <a:pt x="2833116" y="3048"/>
                </a:lnTo>
                <a:lnTo>
                  <a:pt x="2831591" y="4572"/>
                </a:lnTo>
                <a:lnTo>
                  <a:pt x="2834640" y="4571"/>
                </a:lnTo>
                <a:lnTo>
                  <a:pt x="2834640" y="1524"/>
                </a:lnTo>
                <a:close/>
              </a:path>
            </a:pathLst>
          </a:custGeom>
          <a:solidFill>
            <a:srgbClr val="808080"/>
          </a:solidFill>
        </p:spPr>
        <p:txBody>
          <a:bodyPr wrap="square" lIns="0" tIns="0" rIns="0" bIns="0" rtlCol="0"/>
          <a:lstStyle/>
          <a:p>
            <a:endParaRPr sz="1750"/>
          </a:p>
        </p:txBody>
      </p:sp>
      <p:sp>
        <p:nvSpPr>
          <p:cNvPr id="10" name="object 10"/>
          <p:cNvSpPr/>
          <p:nvPr/>
        </p:nvSpPr>
        <p:spPr>
          <a:xfrm>
            <a:off x="1496483" y="7024688"/>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11" name="object 11"/>
          <p:cNvSpPr/>
          <p:nvPr/>
        </p:nvSpPr>
        <p:spPr>
          <a:xfrm>
            <a:off x="1746885" y="7021723"/>
            <a:ext cx="254970" cy="0"/>
          </a:xfrm>
          <a:custGeom>
            <a:avLst/>
            <a:gdLst/>
            <a:ahLst/>
            <a:cxnLst/>
            <a:rect l="l" t="t" r="r" b="b"/>
            <a:pathLst>
              <a:path w="262255">
                <a:moveTo>
                  <a:pt x="0" y="0"/>
                </a:moveTo>
                <a:lnTo>
                  <a:pt x="262128" y="0"/>
                </a:lnTo>
              </a:path>
            </a:pathLst>
          </a:custGeom>
          <a:ln w="10668">
            <a:solidFill>
              <a:srgbClr val="000080"/>
            </a:solidFill>
          </a:ln>
        </p:spPr>
        <p:txBody>
          <a:bodyPr wrap="square" lIns="0" tIns="0" rIns="0" bIns="0" rtlCol="0"/>
          <a:lstStyle/>
          <a:p>
            <a:endParaRPr sz="1750"/>
          </a:p>
        </p:txBody>
      </p:sp>
      <p:sp>
        <p:nvSpPr>
          <p:cNvPr id="12" name="object 12"/>
          <p:cNvSpPr/>
          <p:nvPr/>
        </p:nvSpPr>
        <p:spPr>
          <a:xfrm>
            <a:off x="1997286" y="7018760"/>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13" name="object 13"/>
          <p:cNvSpPr/>
          <p:nvPr/>
        </p:nvSpPr>
        <p:spPr>
          <a:xfrm>
            <a:off x="2247688" y="7018760"/>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14" name="object 14"/>
          <p:cNvSpPr/>
          <p:nvPr/>
        </p:nvSpPr>
        <p:spPr>
          <a:xfrm>
            <a:off x="2498090" y="7018760"/>
            <a:ext cx="256822" cy="0"/>
          </a:xfrm>
          <a:custGeom>
            <a:avLst/>
            <a:gdLst/>
            <a:ahLst/>
            <a:cxnLst/>
            <a:rect l="l" t="t" r="r" b="b"/>
            <a:pathLst>
              <a:path w="264160">
                <a:moveTo>
                  <a:pt x="0" y="0"/>
                </a:moveTo>
                <a:lnTo>
                  <a:pt x="263652" y="0"/>
                </a:lnTo>
              </a:path>
            </a:pathLst>
          </a:custGeom>
          <a:ln w="4572">
            <a:solidFill>
              <a:srgbClr val="000080"/>
            </a:solidFill>
          </a:ln>
        </p:spPr>
        <p:txBody>
          <a:bodyPr wrap="square" lIns="0" tIns="0" rIns="0" bIns="0" rtlCol="0"/>
          <a:lstStyle/>
          <a:p>
            <a:endParaRPr sz="1750"/>
          </a:p>
        </p:txBody>
      </p:sp>
      <p:sp>
        <p:nvSpPr>
          <p:cNvPr id="15" name="object 15"/>
          <p:cNvSpPr/>
          <p:nvPr/>
        </p:nvSpPr>
        <p:spPr>
          <a:xfrm>
            <a:off x="2749973" y="7016537"/>
            <a:ext cx="249414" cy="0"/>
          </a:xfrm>
          <a:custGeom>
            <a:avLst/>
            <a:gdLst/>
            <a:ahLst/>
            <a:cxnLst/>
            <a:rect l="l" t="t" r="r" b="b"/>
            <a:pathLst>
              <a:path w="256539">
                <a:moveTo>
                  <a:pt x="0" y="0"/>
                </a:moveTo>
                <a:lnTo>
                  <a:pt x="256031" y="0"/>
                </a:lnTo>
              </a:path>
            </a:pathLst>
          </a:custGeom>
          <a:ln w="9144">
            <a:solidFill>
              <a:srgbClr val="000080"/>
            </a:solidFill>
          </a:ln>
        </p:spPr>
        <p:txBody>
          <a:bodyPr wrap="square" lIns="0" tIns="0" rIns="0" bIns="0" rtlCol="0"/>
          <a:lstStyle/>
          <a:p>
            <a:endParaRPr sz="1750"/>
          </a:p>
        </p:txBody>
      </p:sp>
      <p:sp>
        <p:nvSpPr>
          <p:cNvPr id="16" name="object 16"/>
          <p:cNvSpPr/>
          <p:nvPr/>
        </p:nvSpPr>
        <p:spPr>
          <a:xfrm>
            <a:off x="2994449" y="7014315"/>
            <a:ext cx="254970" cy="0"/>
          </a:xfrm>
          <a:custGeom>
            <a:avLst/>
            <a:gdLst/>
            <a:ahLst/>
            <a:cxnLst/>
            <a:rect l="l" t="t" r="r" b="b"/>
            <a:pathLst>
              <a:path w="262254">
                <a:moveTo>
                  <a:pt x="0" y="0"/>
                </a:moveTo>
                <a:lnTo>
                  <a:pt x="262127" y="0"/>
                </a:lnTo>
              </a:path>
            </a:pathLst>
          </a:custGeom>
          <a:ln w="4572">
            <a:solidFill>
              <a:srgbClr val="000080"/>
            </a:solidFill>
          </a:ln>
        </p:spPr>
        <p:txBody>
          <a:bodyPr wrap="square" lIns="0" tIns="0" rIns="0" bIns="0" rtlCol="0"/>
          <a:lstStyle/>
          <a:p>
            <a:endParaRPr sz="1750"/>
          </a:p>
        </p:txBody>
      </p:sp>
      <p:sp>
        <p:nvSpPr>
          <p:cNvPr id="17" name="object 17"/>
          <p:cNvSpPr/>
          <p:nvPr/>
        </p:nvSpPr>
        <p:spPr>
          <a:xfrm>
            <a:off x="3244850" y="7014315"/>
            <a:ext cx="254970" cy="0"/>
          </a:xfrm>
          <a:custGeom>
            <a:avLst/>
            <a:gdLst/>
            <a:ahLst/>
            <a:cxnLst/>
            <a:rect l="l" t="t" r="r" b="b"/>
            <a:pathLst>
              <a:path w="262254">
                <a:moveTo>
                  <a:pt x="0" y="0"/>
                </a:moveTo>
                <a:lnTo>
                  <a:pt x="262127" y="0"/>
                </a:lnTo>
              </a:path>
            </a:pathLst>
          </a:custGeom>
          <a:ln w="4572">
            <a:solidFill>
              <a:srgbClr val="000080"/>
            </a:solidFill>
          </a:ln>
        </p:spPr>
        <p:txBody>
          <a:bodyPr wrap="square" lIns="0" tIns="0" rIns="0" bIns="0" rtlCol="0"/>
          <a:lstStyle/>
          <a:p>
            <a:endParaRPr sz="1750"/>
          </a:p>
        </p:txBody>
      </p:sp>
      <p:sp>
        <p:nvSpPr>
          <p:cNvPr id="18" name="object 18"/>
          <p:cNvSpPr/>
          <p:nvPr/>
        </p:nvSpPr>
        <p:spPr>
          <a:xfrm>
            <a:off x="3495251" y="7014315"/>
            <a:ext cx="254970" cy="0"/>
          </a:xfrm>
          <a:custGeom>
            <a:avLst/>
            <a:gdLst/>
            <a:ahLst/>
            <a:cxnLst/>
            <a:rect l="l" t="t" r="r" b="b"/>
            <a:pathLst>
              <a:path w="262254">
                <a:moveTo>
                  <a:pt x="0" y="0"/>
                </a:moveTo>
                <a:lnTo>
                  <a:pt x="262127" y="0"/>
                </a:lnTo>
              </a:path>
            </a:pathLst>
          </a:custGeom>
          <a:ln w="4572">
            <a:solidFill>
              <a:srgbClr val="000080"/>
            </a:solidFill>
          </a:ln>
        </p:spPr>
        <p:txBody>
          <a:bodyPr wrap="square" lIns="0" tIns="0" rIns="0" bIns="0" rtlCol="0"/>
          <a:lstStyle/>
          <a:p>
            <a:endParaRPr sz="1750"/>
          </a:p>
        </p:txBody>
      </p:sp>
      <p:sp>
        <p:nvSpPr>
          <p:cNvPr id="19" name="object 19"/>
          <p:cNvSpPr/>
          <p:nvPr/>
        </p:nvSpPr>
        <p:spPr>
          <a:xfrm>
            <a:off x="3745653" y="7012093"/>
            <a:ext cx="254970" cy="0"/>
          </a:xfrm>
          <a:custGeom>
            <a:avLst/>
            <a:gdLst/>
            <a:ahLst/>
            <a:cxnLst/>
            <a:rect l="l" t="t" r="r" b="b"/>
            <a:pathLst>
              <a:path w="262254">
                <a:moveTo>
                  <a:pt x="0" y="0"/>
                </a:moveTo>
                <a:lnTo>
                  <a:pt x="262127" y="0"/>
                </a:lnTo>
              </a:path>
            </a:pathLst>
          </a:custGeom>
          <a:ln w="9144">
            <a:solidFill>
              <a:srgbClr val="000080"/>
            </a:solidFill>
          </a:ln>
        </p:spPr>
        <p:txBody>
          <a:bodyPr wrap="square" lIns="0" tIns="0" rIns="0" bIns="0" rtlCol="0"/>
          <a:lstStyle/>
          <a:p>
            <a:endParaRPr sz="1750"/>
          </a:p>
        </p:txBody>
      </p:sp>
      <p:sp>
        <p:nvSpPr>
          <p:cNvPr id="20" name="object 20"/>
          <p:cNvSpPr/>
          <p:nvPr/>
        </p:nvSpPr>
        <p:spPr>
          <a:xfrm>
            <a:off x="1489075" y="7015056"/>
            <a:ext cx="266699" cy="19262"/>
          </a:xfrm>
          <a:prstGeom prst="rect">
            <a:avLst/>
          </a:prstGeom>
          <a:blipFill>
            <a:blip r:embed="rId5" cstate="print"/>
            <a:stretch>
              <a:fillRect/>
            </a:stretch>
          </a:blipFill>
        </p:spPr>
        <p:txBody>
          <a:bodyPr wrap="square" lIns="0" tIns="0" rIns="0" bIns="0" rtlCol="0"/>
          <a:lstStyle/>
          <a:p>
            <a:endParaRPr sz="1750"/>
          </a:p>
        </p:txBody>
      </p:sp>
      <p:sp>
        <p:nvSpPr>
          <p:cNvPr id="21" name="object 21"/>
          <p:cNvSpPr/>
          <p:nvPr/>
        </p:nvSpPr>
        <p:spPr>
          <a:xfrm>
            <a:off x="1745404" y="7015056"/>
            <a:ext cx="260773" cy="14816"/>
          </a:xfrm>
          <a:prstGeom prst="rect">
            <a:avLst/>
          </a:prstGeom>
          <a:blipFill>
            <a:blip r:embed="rId6" cstate="print"/>
            <a:stretch>
              <a:fillRect/>
            </a:stretch>
          </a:blipFill>
        </p:spPr>
        <p:txBody>
          <a:bodyPr wrap="square" lIns="0" tIns="0" rIns="0" bIns="0" rtlCol="0"/>
          <a:lstStyle/>
          <a:p>
            <a:endParaRPr sz="1750"/>
          </a:p>
        </p:txBody>
      </p:sp>
      <p:sp>
        <p:nvSpPr>
          <p:cNvPr id="22" name="object 22"/>
          <p:cNvSpPr/>
          <p:nvPr/>
        </p:nvSpPr>
        <p:spPr>
          <a:xfrm>
            <a:off x="1991360" y="7010612"/>
            <a:ext cx="265217" cy="19262"/>
          </a:xfrm>
          <a:prstGeom prst="rect">
            <a:avLst/>
          </a:prstGeom>
          <a:blipFill>
            <a:blip r:embed="rId7" cstate="print"/>
            <a:stretch>
              <a:fillRect/>
            </a:stretch>
          </a:blipFill>
        </p:spPr>
        <p:txBody>
          <a:bodyPr wrap="square" lIns="0" tIns="0" rIns="0" bIns="0" rtlCol="0"/>
          <a:lstStyle/>
          <a:p>
            <a:endParaRPr sz="1750"/>
          </a:p>
        </p:txBody>
      </p:sp>
      <p:sp>
        <p:nvSpPr>
          <p:cNvPr id="23" name="object 23"/>
          <p:cNvSpPr/>
          <p:nvPr/>
        </p:nvSpPr>
        <p:spPr>
          <a:xfrm>
            <a:off x="2241761" y="7000240"/>
            <a:ext cx="265217" cy="25187"/>
          </a:xfrm>
          <a:prstGeom prst="rect">
            <a:avLst/>
          </a:prstGeom>
          <a:blipFill>
            <a:blip r:embed="rId8" cstate="print"/>
            <a:stretch>
              <a:fillRect/>
            </a:stretch>
          </a:blipFill>
        </p:spPr>
        <p:txBody>
          <a:bodyPr wrap="square" lIns="0" tIns="0" rIns="0" bIns="0" rtlCol="0"/>
          <a:lstStyle/>
          <a:p>
            <a:endParaRPr sz="1750"/>
          </a:p>
        </p:txBody>
      </p:sp>
      <p:sp>
        <p:nvSpPr>
          <p:cNvPr id="24" name="object 24"/>
          <p:cNvSpPr/>
          <p:nvPr/>
        </p:nvSpPr>
        <p:spPr>
          <a:xfrm>
            <a:off x="2492162" y="6989869"/>
            <a:ext cx="139277" cy="25187"/>
          </a:xfrm>
          <a:prstGeom prst="rect">
            <a:avLst/>
          </a:prstGeom>
          <a:blipFill>
            <a:blip r:embed="rId9" cstate="print"/>
            <a:stretch>
              <a:fillRect/>
            </a:stretch>
          </a:blipFill>
        </p:spPr>
        <p:txBody>
          <a:bodyPr wrap="square" lIns="0" tIns="0" rIns="0" bIns="0" rtlCol="0"/>
          <a:lstStyle/>
          <a:p>
            <a:endParaRPr sz="1750"/>
          </a:p>
        </p:txBody>
      </p:sp>
      <p:sp>
        <p:nvSpPr>
          <p:cNvPr id="25" name="object 25"/>
          <p:cNvSpPr/>
          <p:nvPr/>
        </p:nvSpPr>
        <p:spPr>
          <a:xfrm>
            <a:off x="2616623" y="6979496"/>
            <a:ext cx="140758" cy="25187"/>
          </a:xfrm>
          <a:prstGeom prst="rect">
            <a:avLst/>
          </a:prstGeom>
          <a:blipFill>
            <a:blip r:embed="rId10" cstate="print"/>
            <a:stretch>
              <a:fillRect/>
            </a:stretch>
          </a:blipFill>
        </p:spPr>
        <p:txBody>
          <a:bodyPr wrap="square" lIns="0" tIns="0" rIns="0" bIns="0" rtlCol="0"/>
          <a:lstStyle/>
          <a:p>
            <a:endParaRPr sz="1750"/>
          </a:p>
        </p:txBody>
      </p:sp>
      <p:sp>
        <p:nvSpPr>
          <p:cNvPr id="26" name="object 26"/>
          <p:cNvSpPr/>
          <p:nvPr/>
        </p:nvSpPr>
        <p:spPr>
          <a:xfrm>
            <a:off x="2742564" y="6964680"/>
            <a:ext cx="134831" cy="29632"/>
          </a:xfrm>
          <a:prstGeom prst="rect">
            <a:avLst/>
          </a:prstGeom>
          <a:blipFill>
            <a:blip r:embed="rId11" cstate="print"/>
            <a:stretch>
              <a:fillRect/>
            </a:stretch>
          </a:blipFill>
        </p:spPr>
        <p:txBody>
          <a:bodyPr wrap="square" lIns="0" tIns="0" rIns="0" bIns="0" rtlCol="0"/>
          <a:lstStyle/>
          <a:p>
            <a:endParaRPr sz="1750"/>
          </a:p>
        </p:txBody>
      </p:sp>
      <p:sp>
        <p:nvSpPr>
          <p:cNvPr id="27" name="object 27"/>
          <p:cNvSpPr/>
          <p:nvPr/>
        </p:nvSpPr>
        <p:spPr>
          <a:xfrm>
            <a:off x="2862579" y="6939492"/>
            <a:ext cx="140758" cy="40005"/>
          </a:xfrm>
          <a:prstGeom prst="rect">
            <a:avLst/>
          </a:prstGeom>
          <a:blipFill>
            <a:blip r:embed="rId12" cstate="print"/>
            <a:stretch>
              <a:fillRect/>
            </a:stretch>
          </a:blipFill>
        </p:spPr>
        <p:txBody>
          <a:bodyPr wrap="square" lIns="0" tIns="0" rIns="0" bIns="0" rtlCol="0"/>
          <a:lstStyle/>
          <a:p>
            <a:endParaRPr sz="1750"/>
          </a:p>
        </p:txBody>
      </p:sp>
      <p:sp>
        <p:nvSpPr>
          <p:cNvPr id="28" name="object 28"/>
          <p:cNvSpPr/>
          <p:nvPr/>
        </p:nvSpPr>
        <p:spPr>
          <a:xfrm>
            <a:off x="2987039" y="6924675"/>
            <a:ext cx="75565" cy="29632"/>
          </a:xfrm>
          <a:prstGeom prst="rect">
            <a:avLst/>
          </a:prstGeom>
          <a:blipFill>
            <a:blip r:embed="rId13" cstate="print"/>
            <a:stretch>
              <a:fillRect/>
            </a:stretch>
          </a:blipFill>
        </p:spPr>
        <p:txBody>
          <a:bodyPr wrap="square" lIns="0" tIns="0" rIns="0" bIns="0" rtlCol="0"/>
          <a:lstStyle/>
          <a:p>
            <a:endParaRPr sz="1750"/>
          </a:p>
        </p:txBody>
      </p:sp>
      <p:sp>
        <p:nvSpPr>
          <p:cNvPr id="29" name="object 29"/>
          <p:cNvSpPr/>
          <p:nvPr/>
        </p:nvSpPr>
        <p:spPr>
          <a:xfrm>
            <a:off x="3047788" y="6909858"/>
            <a:ext cx="80009" cy="29632"/>
          </a:xfrm>
          <a:prstGeom prst="rect">
            <a:avLst/>
          </a:prstGeom>
          <a:blipFill>
            <a:blip r:embed="rId14" cstate="print"/>
            <a:stretch>
              <a:fillRect/>
            </a:stretch>
          </a:blipFill>
        </p:spPr>
        <p:txBody>
          <a:bodyPr wrap="square" lIns="0" tIns="0" rIns="0" bIns="0" rtlCol="0"/>
          <a:lstStyle/>
          <a:p>
            <a:endParaRPr sz="1750"/>
          </a:p>
        </p:txBody>
      </p:sp>
      <p:sp>
        <p:nvSpPr>
          <p:cNvPr id="30" name="object 30"/>
          <p:cNvSpPr/>
          <p:nvPr/>
        </p:nvSpPr>
        <p:spPr>
          <a:xfrm>
            <a:off x="3112981" y="6884669"/>
            <a:ext cx="75565" cy="40005"/>
          </a:xfrm>
          <a:prstGeom prst="rect">
            <a:avLst/>
          </a:prstGeom>
          <a:blipFill>
            <a:blip r:embed="rId15" cstate="print"/>
            <a:stretch>
              <a:fillRect/>
            </a:stretch>
          </a:blipFill>
        </p:spPr>
        <p:txBody>
          <a:bodyPr wrap="square" lIns="0" tIns="0" rIns="0" bIns="0" rtlCol="0"/>
          <a:lstStyle/>
          <a:p>
            <a:endParaRPr sz="1750"/>
          </a:p>
        </p:txBody>
      </p:sp>
      <p:sp>
        <p:nvSpPr>
          <p:cNvPr id="31" name="object 31"/>
          <p:cNvSpPr/>
          <p:nvPr/>
        </p:nvSpPr>
        <p:spPr>
          <a:xfrm>
            <a:off x="3173730" y="6859482"/>
            <a:ext cx="80010" cy="40005"/>
          </a:xfrm>
          <a:prstGeom prst="rect">
            <a:avLst/>
          </a:prstGeom>
          <a:blipFill>
            <a:blip r:embed="rId16" cstate="print"/>
            <a:stretch>
              <a:fillRect/>
            </a:stretch>
          </a:blipFill>
        </p:spPr>
        <p:txBody>
          <a:bodyPr wrap="square" lIns="0" tIns="0" rIns="0" bIns="0" rtlCol="0"/>
          <a:lstStyle/>
          <a:p>
            <a:endParaRPr sz="1750"/>
          </a:p>
        </p:txBody>
      </p:sp>
      <p:sp>
        <p:nvSpPr>
          <p:cNvPr id="32" name="object 32"/>
          <p:cNvSpPr/>
          <p:nvPr/>
        </p:nvSpPr>
        <p:spPr>
          <a:xfrm>
            <a:off x="3237442" y="6829848"/>
            <a:ext cx="75565" cy="45931"/>
          </a:xfrm>
          <a:prstGeom prst="rect">
            <a:avLst/>
          </a:prstGeom>
          <a:blipFill>
            <a:blip r:embed="rId17" cstate="print"/>
            <a:stretch>
              <a:fillRect/>
            </a:stretch>
          </a:blipFill>
        </p:spPr>
        <p:txBody>
          <a:bodyPr wrap="square" lIns="0" tIns="0" rIns="0" bIns="0" rtlCol="0"/>
          <a:lstStyle/>
          <a:p>
            <a:endParaRPr sz="1750"/>
          </a:p>
        </p:txBody>
      </p:sp>
      <p:sp>
        <p:nvSpPr>
          <p:cNvPr id="33" name="object 33"/>
          <p:cNvSpPr/>
          <p:nvPr/>
        </p:nvSpPr>
        <p:spPr>
          <a:xfrm>
            <a:off x="3293746" y="6794288"/>
            <a:ext cx="88899" cy="50376"/>
          </a:xfrm>
          <a:prstGeom prst="rect">
            <a:avLst/>
          </a:prstGeom>
          <a:blipFill>
            <a:blip r:embed="rId18" cstate="print"/>
            <a:stretch>
              <a:fillRect/>
            </a:stretch>
          </a:blipFill>
        </p:spPr>
        <p:txBody>
          <a:bodyPr wrap="square" lIns="0" tIns="0" rIns="0" bIns="0" rtlCol="0"/>
          <a:lstStyle/>
          <a:p>
            <a:endParaRPr sz="1750"/>
          </a:p>
        </p:txBody>
      </p:sp>
      <p:sp>
        <p:nvSpPr>
          <p:cNvPr id="34" name="object 34"/>
          <p:cNvSpPr/>
          <p:nvPr/>
        </p:nvSpPr>
        <p:spPr>
          <a:xfrm>
            <a:off x="3358939" y="6743912"/>
            <a:ext cx="90381" cy="65193"/>
          </a:xfrm>
          <a:prstGeom prst="rect">
            <a:avLst/>
          </a:prstGeom>
          <a:blipFill>
            <a:blip r:embed="rId19" cstate="print"/>
            <a:stretch>
              <a:fillRect/>
            </a:stretch>
          </a:blipFill>
        </p:spPr>
        <p:txBody>
          <a:bodyPr wrap="square" lIns="0" tIns="0" rIns="0" bIns="0" rtlCol="0"/>
          <a:lstStyle/>
          <a:p>
            <a:endParaRPr sz="1750"/>
          </a:p>
        </p:txBody>
      </p:sp>
      <p:sp>
        <p:nvSpPr>
          <p:cNvPr id="35" name="object 35"/>
          <p:cNvSpPr/>
          <p:nvPr/>
        </p:nvSpPr>
        <p:spPr>
          <a:xfrm>
            <a:off x="3424132" y="6690571"/>
            <a:ext cx="84454" cy="74083"/>
          </a:xfrm>
          <a:prstGeom prst="rect">
            <a:avLst/>
          </a:prstGeom>
          <a:blipFill>
            <a:blip r:embed="rId20" cstate="print"/>
            <a:stretch>
              <a:fillRect/>
            </a:stretch>
          </a:blipFill>
        </p:spPr>
        <p:txBody>
          <a:bodyPr wrap="square" lIns="0" tIns="0" rIns="0" bIns="0" rtlCol="0"/>
          <a:lstStyle/>
          <a:p>
            <a:endParaRPr sz="1750"/>
          </a:p>
        </p:txBody>
      </p:sp>
      <p:sp>
        <p:nvSpPr>
          <p:cNvPr id="36" name="object 36"/>
          <p:cNvSpPr/>
          <p:nvPr/>
        </p:nvSpPr>
        <p:spPr>
          <a:xfrm>
            <a:off x="3487843" y="6623897"/>
            <a:ext cx="80010" cy="85937"/>
          </a:xfrm>
          <a:prstGeom prst="rect">
            <a:avLst/>
          </a:prstGeom>
          <a:blipFill>
            <a:blip r:embed="rId21" cstate="print"/>
            <a:stretch>
              <a:fillRect/>
            </a:stretch>
          </a:blipFill>
        </p:spPr>
        <p:txBody>
          <a:bodyPr wrap="square" lIns="0" tIns="0" rIns="0" bIns="0" rtlCol="0"/>
          <a:lstStyle/>
          <a:p>
            <a:endParaRPr sz="1750"/>
          </a:p>
        </p:txBody>
      </p:sp>
      <p:sp>
        <p:nvSpPr>
          <p:cNvPr id="37" name="object 37"/>
          <p:cNvSpPr/>
          <p:nvPr/>
        </p:nvSpPr>
        <p:spPr>
          <a:xfrm>
            <a:off x="3548591" y="6549813"/>
            <a:ext cx="85936" cy="99272"/>
          </a:xfrm>
          <a:prstGeom prst="rect">
            <a:avLst/>
          </a:prstGeom>
          <a:blipFill>
            <a:blip r:embed="rId22" cstate="print"/>
            <a:stretch>
              <a:fillRect/>
            </a:stretch>
          </a:blipFill>
        </p:spPr>
        <p:txBody>
          <a:bodyPr wrap="square" lIns="0" tIns="0" rIns="0" bIns="0" rtlCol="0"/>
          <a:lstStyle/>
          <a:p>
            <a:endParaRPr sz="1750"/>
          </a:p>
        </p:txBody>
      </p:sp>
      <p:sp>
        <p:nvSpPr>
          <p:cNvPr id="38" name="object 38"/>
          <p:cNvSpPr/>
          <p:nvPr/>
        </p:nvSpPr>
        <p:spPr>
          <a:xfrm>
            <a:off x="3618230" y="6509809"/>
            <a:ext cx="45932" cy="65193"/>
          </a:xfrm>
          <a:prstGeom prst="rect">
            <a:avLst/>
          </a:prstGeom>
          <a:blipFill>
            <a:blip r:embed="rId23" cstate="print"/>
            <a:stretch>
              <a:fillRect/>
            </a:stretch>
          </a:blipFill>
        </p:spPr>
        <p:txBody>
          <a:bodyPr wrap="square" lIns="0" tIns="0" rIns="0" bIns="0" rtlCol="0"/>
          <a:lstStyle/>
          <a:p>
            <a:endParaRPr sz="1750"/>
          </a:p>
        </p:txBody>
      </p:sp>
      <p:sp>
        <p:nvSpPr>
          <p:cNvPr id="39" name="object 39"/>
          <p:cNvSpPr/>
          <p:nvPr/>
        </p:nvSpPr>
        <p:spPr>
          <a:xfrm>
            <a:off x="3643418" y="6465359"/>
            <a:ext cx="56303" cy="69638"/>
          </a:xfrm>
          <a:prstGeom prst="rect">
            <a:avLst/>
          </a:prstGeom>
          <a:blipFill>
            <a:blip r:embed="rId24" cstate="print"/>
            <a:stretch>
              <a:fillRect/>
            </a:stretch>
          </a:blipFill>
        </p:spPr>
        <p:txBody>
          <a:bodyPr wrap="square" lIns="0" tIns="0" rIns="0" bIns="0" rtlCol="0"/>
          <a:lstStyle/>
          <a:p>
            <a:endParaRPr sz="1750"/>
          </a:p>
        </p:txBody>
      </p:sp>
      <p:sp>
        <p:nvSpPr>
          <p:cNvPr id="40" name="object 40"/>
          <p:cNvSpPr/>
          <p:nvPr/>
        </p:nvSpPr>
        <p:spPr>
          <a:xfrm>
            <a:off x="3684905" y="6414981"/>
            <a:ext cx="44450" cy="74083"/>
          </a:xfrm>
          <a:prstGeom prst="rect">
            <a:avLst/>
          </a:prstGeom>
          <a:blipFill>
            <a:blip r:embed="rId25" cstate="print"/>
            <a:stretch>
              <a:fillRect/>
            </a:stretch>
          </a:blipFill>
        </p:spPr>
        <p:txBody>
          <a:bodyPr wrap="square" lIns="0" tIns="0" rIns="0" bIns="0" rtlCol="0"/>
          <a:lstStyle/>
          <a:p>
            <a:endParaRPr sz="1750"/>
          </a:p>
        </p:txBody>
      </p:sp>
      <p:sp>
        <p:nvSpPr>
          <p:cNvPr id="41" name="object 41"/>
          <p:cNvSpPr/>
          <p:nvPr/>
        </p:nvSpPr>
        <p:spPr>
          <a:xfrm>
            <a:off x="3714537" y="6360159"/>
            <a:ext cx="44450" cy="78528"/>
          </a:xfrm>
          <a:prstGeom prst="rect">
            <a:avLst/>
          </a:prstGeom>
          <a:blipFill>
            <a:blip r:embed="rId26" cstate="print"/>
            <a:stretch>
              <a:fillRect/>
            </a:stretch>
          </a:blipFill>
        </p:spPr>
        <p:txBody>
          <a:bodyPr wrap="square" lIns="0" tIns="0" rIns="0" bIns="0" rtlCol="0"/>
          <a:lstStyle/>
          <a:p>
            <a:endParaRPr sz="1750"/>
          </a:p>
        </p:txBody>
      </p:sp>
      <p:sp>
        <p:nvSpPr>
          <p:cNvPr id="42" name="object 42"/>
          <p:cNvSpPr/>
          <p:nvPr/>
        </p:nvSpPr>
        <p:spPr>
          <a:xfrm>
            <a:off x="3744171" y="6294966"/>
            <a:ext cx="44450" cy="90381"/>
          </a:xfrm>
          <a:prstGeom prst="rect">
            <a:avLst/>
          </a:prstGeom>
          <a:blipFill>
            <a:blip r:embed="rId27" cstate="print"/>
            <a:stretch>
              <a:fillRect/>
            </a:stretch>
          </a:blipFill>
        </p:spPr>
        <p:txBody>
          <a:bodyPr wrap="square" lIns="0" tIns="0" rIns="0" bIns="0" rtlCol="0"/>
          <a:lstStyle/>
          <a:p>
            <a:endParaRPr sz="1750"/>
          </a:p>
        </p:txBody>
      </p:sp>
      <p:sp>
        <p:nvSpPr>
          <p:cNvPr id="43" name="object 43"/>
          <p:cNvSpPr/>
          <p:nvPr/>
        </p:nvSpPr>
        <p:spPr>
          <a:xfrm>
            <a:off x="3773805" y="6219401"/>
            <a:ext cx="45932" cy="100753"/>
          </a:xfrm>
          <a:prstGeom prst="rect">
            <a:avLst/>
          </a:prstGeom>
          <a:blipFill>
            <a:blip r:embed="rId28" cstate="print"/>
            <a:stretch>
              <a:fillRect/>
            </a:stretch>
          </a:blipFill>
        </p:spPr>
        <p:txBody>
          <a:bodyPr wrap="square" lIns="0" tIns="0" rIns="0" bIns="0" rtlCol="0"/>
          <a:lstStyle/>
          <a:p>
            <a:endParaRPr sz="1750"/>
          </a:p>
        </p:txBody>
      </p:sp>
      <p:sp>
        <p:nvSpPr>
          <p:cNvPr id="44" name="object 44"/>
          <p:cNvSpPr/>
          <p:nvPr/>
        </p:nvSpPr>
        <p:spPr>
          <a:xfrm>
            <a:off x="3804920" y="6139392"/>
            <a:ext cx="50376" cy="105198"/>
          </a:xfrm>
          <a:prstGeom prst="rect">
            <a:avLst/>
          </a:prstGeom>
          <a:blipFill>
            <a:blip r:embed="rId29" cstate="print"/>
            <a:stretch>
              <a:fillRect/>
            </a:stretch>
          </a:blipFill>
        </p:spPr>
        <p:txBody>
          <a:bodyPr wrap="square" lIns="0" tIns="0" rIns="0" bIns="0" rtlCol="0"/>
          <a:lstStyle/>
          <a:p>
            <a:endParaRPr sz="1750"/>
          </a:p>
        </p:txBody>
      </p:sp>
      <p:sp>
        <p:nvSpPr>
          <p:cNvPr id="45" name="object 45"/>
          <p:cNvSpPr/>
          <p:nvPr/>
        </p:nvSpPr>
        <p:spPr>
          <a:xfrm>
            <a:off x="3838998" y="6059382"/>
            <a:ext cx="45932" cy="105198"/>
          </a:xfrm>
          <a:prstGeom prst="rect">
            <a:avLst/>
          </a:prstGeom>
          <a:blipFill>
            <a:blip r:embed="rId30" cstate="print"/>
            <a:stretch>
              <a:fillRect/>
            </a:stretch>
          </a:blipFill>
        </p:spPr>
        <p:txBody>
          <a:bodyPr wrap="square" lIns="0" tIns="0" rIns="0" bIns="0" rtlCol="0"/>
          <a:lstStyle/>
          <a:p>
            <a:endParaRPr sz="1750"/>
          </a:p>
        </p:txBody>
      </p:sp>
      <p:sp>
        <p:nvSpPr>
          <p:cNvPr id="46" name="object 46"/>
          <p:cNvSpPr/>
          <p:nvPr/>
        </p:nvSpPr>
        <p:spPr>
          <a:xfrm>
            <a:off x="3870114" y="5884545"/>
            <a:ext cx="74083" cy="200024"/>
          </a:xfrm>
          <a:prstGeom prst="rect">
            <a:avLst/>
          </a:prstGeom>
          <a:blipFill>
            <a:blip r:embed="rId31" cstate="print"/>
            <a:stretch>
              <a:fillRect/>
            </a:stretch>
          </a:blipFill>
        </p:spPr>
        <p:txBody>
          <a:bodyPr wrap="square" lIns="0" tIns="0" rIns="0" bIns="0" rtlCol="0"/>
          <a:lstStyle/>
          <a:p>
            <a:endParaRPr sz="1750"/>
          </a:p>
        </p:txBody>
      </p:sp>
      <p:sp>
        <p:nvSpPr>
          <p:cNvPr id="47" name="object 47"/>
          <p:cNvSpPr/>
          <p:nvPr/>
        </p:nvSpPr>
        <p:spPr>
          <a:xfrm>
            <a:off x="3929379" y="5798608"/>
            <a:ext cx="50376" cy="111125"/>
          </a:xfrm>
          <a:prstGeom prst="rect">
            <a:avLst/>
          </a:prstGeom>
          <a:blipFill>
            <a:blip r:embed="rId32" cstate="print"/>
            <a:stretch>
              <a:fillRect/>
            </a:stretch>
          </a:blipFill>
        </p:spPr>
        <p:txBody>
          <a:bodyPr wrap="square" lIns="0" tIns="0" rIns="0" bIns="0" rtlCol="0"/>
          <a:lstStyle/>
          <a:p>
            <a:endParaRPr sz="1750"/>
          </a:p>
        </p:txBody>
      </p:sp>
      <p:sp>
        <p:nvSpPr>
          <p:cNvPr id="48" name="object 48"/>
          <p:cNvSpPr/>
          <p:nvPr/>
        </p:nvSpPr>
        <p:spPr>
          <a:xfrm>
            <a:off x="3964939" y="5714154"/>
            <a:ext cx="44450" cy="109642"/>
          </a:xfrm>
          <a:prstGeom prst="rect">
            <a:avLst/>
          </a:prstGeom>
          <a:blipFill>
            <a:blip r:embed="rId33" cstate="print"/>
            <a:stretch>
              <a:fillRect/>
            </a:stretch>
          </a:blipFill>
        </p:spPr>
        <p:txBody>
          <a:bodyPr wrap="square" lIns="0" tIns="0" rIns="0" bIns="0" rtlCol="0"/>
          <a:lstStyle/>
          <a:p>
            <a:endParaRPr sz="1750"/>
          </a:p>
        </p:txBody>
      </p:sp>
      <p:sp>
        <p:nvSpPr>
          <p:cNvPr id="49" name="object 49"/>
          <p:cNvSpPr/>
          <p:nvPr/>
        </p:nvSpPr>
        <p:spPr>
          <a:xfrm>
            <a:off x="1369059" y="5499311"/>
            <a:ext cx="2760345" cy="14816"/>
          </a:xfrm>
          <a:prstGeom prst="rect">
            <a:avLst/>
          </a:prstGeom>
          <a:blipFill>
            <a:blip r:embed="rId2" cstate="print"/>
            <a:stretch>
              <a:fillRect/>
            </a:stretch>
          </a:blipFill>
        </p:spPr>
        <p:txBody>
          <a:bodyPr wrap="square" lIns="0" tIns="0" rIns="0" bIns="0" rtlCol="0"/>
          <a:lstStyle/>
          <a:p>
            <a:endParaRPr sz="1750"/>
          </a:p>
        </p:txBody>
      </p:sp>
      <p:sp>
        <p:nvSpPr>
          <p:cNvPr id="50" name="object 50"/>
          <p:cNvSpPr/>
          <p:nvPr/>
        </p:nvSpPr>
        <p:spPr>
          <a:xfrm>
            <a:off x="1369059" y="5499311"/>
            <a:ext cx="14817" cy="1530561"/>
          </a:xfrm>
          <a:prstGeom prst="rect">
            <a:avLst/>
          </a:prstGeom>
          <a:blipFill>
            <a:blip r:embed="rId34" cstate="print"/>
            <a:stretch>
              <a:fillRect/>
            </a:stretch>
          </a:blipFill>
        </p:spPr>
        <p:txBody>
          <a:bodyPr wrap="square" lIns="0" tIns="0" rIns="0" bIns="0" rtlCol="0"/>
          <a:lstStyle/>
          <a:p>
            <a:endParaRPr sz="1750"/>
          </a:p>
        </p:txBody>
      </p:sp>
      <p:sp>
        <p:nvSpPr>
          <p:cNvPr id="51" name="object 51"/>
          <p:cNvSpPr txBox="1"/>
          <p:nvPr/>
        </p:nvSpPr>
        <p:spPr>
          <a:xfrm>
            <a:off x="1963208" y="7127662"/>
            <a:ext cx="730956" cy="215027"/>
          </a:xfrm>
          <a:prstGeom prst="rect">
            <a:avLst/>
          </a:prstGeom>
        </p:spPr>
        <p:txBody>
          <a:bodyPr vert="horz" wrap="square" lIns="0" tIns="27781" rIns="0" bIns="0" rtlCol="0">
            <a:spAutoFit/>
          </a:bodyPr>
          <a:lstStyle/>
          <a:p>
            <a:pPr marL="97541">
              <a:spcBef>
                <a:spcPts val="219"/>
              </a:spcBef>
            </a:pPr>
            <a:r>
              <a:rPr sz="1215" b="1" spc="-5" dirty="0">
                <a:latin typeface="Tahoma"/>
                <a:cs typeface="Tahoma"/>
              </a:rPr>
              <a:t>benefit</a:t>
            </a:r>
            <a:endParaRPr sz="1215">
              <a:latin typeface="Tahoma"/>
              <a:cs typeface="Tahoma"/>
            </a:endParaRPr>
          </a:p>
        </p:txBody>
      </p:sp>
      <p:sp>
        <p:nvSpPr>
          <p:cNvPr id="52" name="object 52"/>
          <p:cNvSpPr txBox="1"/>
          <p:nvPr/>
        </p:nvSpPr>
        <p:spPr>
          <a:xfrm>
            <a:off x="1118658" y="6358678"/>
            <a:ext cx="229658" cy="460397"/>
          </a:xfrm>
          <a:prstGeom prst="rect">
            <a:avLst/>
          </a:prstGeom>
        </p:spPr>
        <p:txBody>
          <a:bodyPr vert="horz" wrap="square" lIns="0" tIns="17286" rIns="0" bIns="0" rtlCol="0">
            <a:spAutoFit/>
          </a:bodyPr>
          <a:lstStyle/>
          <a:p>
            <a:pPr marL="45684">
              <a:lnSpc>
                <a:spcPts val="1040"/>
              </a:lnSpc>
              <a:spcBef>
                <a:spcPts val="136"/>
              </a:spcBef>
            </a:pPr>
            <a:r>
              <a:rPr sz="1215" b="1" spc="-5" dirty="0">
                <a:latin typeface="Tahoma"/>
                <a:cs typeface="Tahoma"/>
              </a:rPr>
              <a:t>t</a:t>
            </a:r>
            <a:endParaRPr sz="1215">
              <a:latin typeface="Tahoma"/>
              <a:cs typeface="Tahoma"/>
            </a:endParaRPr>
          </a:p>
          <a:p>
            <a:pPr marL="45684">
              <a:lnSpc>
                <a:spcPts val="690"/>
              </a:lnSpc>
            </a:pPr>
            <a:r>
              <a:rPr sz="1215" b="1" spc="-5" dirty="0">
                <a:latin typeface="Tahoma"/>
                <a:cs typeface="Tahoma"/>
              </a:rPr>
              <a:t>s</a:t>
            </a:r>
            <a:endParaRPr sz="1215">
              <a:latin typeface="Tahoma"/>
              <a:cs typeface="Tahoma"/>
            </a:endParaRPr>
          </a:p>
          <a:p>
            <a:pPr marL="45684" marR="22224">
              <a:lnSpc>
                <a:spcPct val="43200"/>
              </a:lnSpc>
              <a:spcBef>
                <a:spcPts val="476"/>
              </a:spcBef>
            </a:pPr>
            <a:r>
              <a:rPr sz="1215" b="1" spc="-5" dirty="0">
                <a:latin typeface="Tahoma"/>
                <a:cs typeface="Tahoma"/>
              </a:rPr>
              <a:t>o  c</a:t>
            </a:r>
            <a:endParaRPr sz="1215">
              <a:latin typeface="Tahoma"/>
              <a:cs typeface="Tahoma"/>
            </a:endParaRPr>
          </a:p>
        </p:txBody>
      </p:sp>
      <p:sp>
        <p:nvSpPr>
          <p:cNvPr id="53" name="object 53"/>
          <p:cNvSpPr/>
          <p:nvPr/>
        </p:nvSpPr>
        <p:spPr>
          <a:xfrm>
            <a:off x="1373505" y="5503757"/>
            <a:ext cx="2751578" cy="1521795"/>
          </a:xfrm>
          <a:custGeom>
            <a:avLst/>
            <a:gdLst/>
            <a:ahLst/>
            <a:cxnLst/>
            <a:rect l="l" t="t" r="r" b="b"/>
            <a:pathLst>
              <a:path w="2830195" h="1565275">
                <a:moveTo>
                  <a:pt x="0" y="0"/>
                </a:moveTo>
                <a:lnTo>
                  <a:pt x="2830067" y="0"/>
                </a:lnTo>
                <a:lnTo>
                  <a:pt x="2830067" y="1565148"/>
                </a:lnTo>
                <a:lnTo>
                  <a:pt x="0" y="1565148"/>
                </a:lnTo>
                <a:lnTo>
                  <a:pt x="0" y="0"/>
                </a:lnTo>
                <a:close/>
              </a:path>
            </a:pathLst>
          </a:custGeom>
          <a:solidFill>
            <a:srgbClr val="FFFFFF"/>
          </a:solidFill>
        </p:spPr>
        <p:txBody>
          <a:bodyPr wrap="square" lIns="0" tIns="0" rIns="0" bIns="0" rtlCol="0"/>
          <a:lstStyle/>
          <a:p>
            <a:endParaRPr sz="1750"/>
          </a:p>
        </p:txBody>
      </p:sp>
      <p:sp>
        <p:nvSpPr>
          <p:cNvPr id="54" name="object 54"/>
          <p:cNvSpPr/>
          <p:nvPr/>
        </p:nvSpPr>
        <p:spPr>
          <a:xfrm>
            <a:off x="1369059" y="5499311"/>
            <a:ext cx="14817" cy="1530561"/>
          </a:xfrm>
          <a:prstGeom prst="rect">
            <a:avLst/>
          </a:prstGeom>
          <a:blipFill>
            <a:blip r:embed="rId4" cstate="print"/>
            <a:stretch>
              <a:fillRect/>
            </a:stretch>
          </a:blipFill>
        </p:spPr>
        <p:txBody>
          <a:bodyPr wrap="square" lIns="0" tIns="0" rIns="0" bIns="0" rtlCol="0"/>
          <a:lstStyle/>
          <a:p>
            <a:endParaRPr sz="1750"/>
          </a:p>
        </p:txBody>
      </p:sp>
      <p:sp>
        <p:nvSpPr>
          <p:cNvPr id="55" name="object 55"/>
          <p:cNvSpPr/>
          <p:nvPr/>
        </p:nvSpPr>
        <p:spPr>
          <a:xfrm>
            <a:off x="1472283" y="5503757"/>
            <a:ext cx="2751578" cy="1521795"/>
          </a:xfrm>
          <a:custGeom>
            <a:avLst/>
            <a:gdLst/>
            <a:ahLst/>
            <a:cxnLst/>
            <a:rect l="l" t="t" r="r" b="b"/>
            <a:pathLst>
              <a:path w="2830195" h="1565275">
                <a:moveTo>
                  <a:pt x="0" y="0"/>
                </a:moveTo>
                <a:lnTo>
                  <a:pt x="2830068" y="0"/>
                </a:lnTo>
                <a:lnTo>
                  <a:pt x="2830068" y="1565148"/>
                </a:lnTo>
                <a:lnTo>
                  <a:pt x="0" y="1565148"/>
                </a:lnTo>
                <a:lnTo>
                  <a:pt x="0" y="0"/>
                </a:lnTo>
                <a:close/>
              </a:path>
            </a:pathLst>
          </a:custGeom>
          <a:ln w="3175">
            <a:solidFill>
              <a:srgbClr val="FFFFFF"/>
            </a:solidFill>
          </a:ln>
        </p:spPr>
        <p:txBody>
          <a:bodyPr wrap="square" lIns="0" tIns="0" rIns="0" bIns="0" rtlCol="0"/>
          <a:lstStyle/>
          <a:p>
            <a:endParaRPr sz="1750"/>
          </a:p>
        </p:txBody>
      </p:sp>
      <p:sp>
        <p:nvSpPr>
          <p:cNvPr id="56" name="object 56"/>
          <p:cNvSpPr/>
          <p:nvPr/>
        </p:nvSpPr>
        <p:spPr>
          <a:xfrm>
            <a:off x="1370542" y="5500793"/>
            <a:ext cx="2755900" cy="1526117"/>
          </a:xfrm>
          <a:custGeom>
            <a:avLst/>
            <a:gdLst/>
            <a:ahLst/>
            <a:cxnLst/>
            <a:rect l="l" t="t" r="r" b="b"/>
            <a:pathLst>
              <a:path w="2834640" h="1569720">
                <a:moveTo>
                  <a:pt x="0" y="3048"/>
                </a:moveTo>
                <a:lnTo>
                  <a:pt x="0" y="1568196"/>
                </a:lnTo>
                <a:lnTo>
                  <a:pt x="1523" y="1569720"/>
                </a:lnTo>
                <a:lnTo>
                  <a:pt x="2833116" y="1569720"/>
                </a:lnTo>
                <a:lnTo>
                  <a:pt x="2834640" y="1568196"/>
                </a:lnTo>
                <a:lnTo>
                  <a:pt x="3047" y="1568196"/>
                </a:lnTo>
                <a:lnTo>
                  <a:pt x="1523" y="1565148"/>
                </a:lnTo>
                <a:lnTo>
                  <a:pt x="4571" y="1565148"/>
                </a:lnTo>
                <a:lnTo>
                  <a:pt x="4571" y="4571"/>
                </a:lnTo>
                <a:lnTo>
                  <a:pt x="1523" y="4572"/>
                </a:lnTo>
                <a:lnTo>
                  <a:pt x="0" y="3048"/>
                </a:lnTo>
                <a:close/>
              </a:path>
              <a:path w="2834640" h="1569720">
                <a:moveTo>
                  <a:pt x="4571" y="1565148"/>
                </a:moveTo>
                <a:lnTo>
                  <a:pt x="1523" y="1565148"/>
                </a:lnTo>
                <a:lnTo>
                  <a:pt x="3047" y="1568196"/>
                </a:lnTo>
                <a:lnTo>
                  <a:pt x="4571" y="1566672"/>
                </a:lnTo>
                <a:lnTo>
                  <a:pt x="4571" y="1565148"/>
                </a:lnTo>
                <a:close/>
              </a:path>
              <a:path w="2834640" h="1569720">
                <a:moveTo>
                  <a:pt x="2830067" y="1565148"/>
                </a:moveTo>
                <a:lnTo>
                  <a:pt x="4571" y="1565148"/>
                </a:lnTo>
                <a:lnTo>
                  <a:pt x="4571" y="1566672"/>
                </a:lnTo>
                <a:lnTo>
                  <a:pt x="3047" y="1568196"/>
                </a:lnTo>
                <a:lnTo>
                  <a:pt x="2833116" y="1568196"/>
                </a:lnTo>
                <a:lnTo>
                  <a:pt x="2830067" y="1566672"/>
                </a:lnTo>
                <a:lnTo>
                  <a:pt x="2830067" y="1565148"/>
                </a:lnTo>
                <a:close/>
              </a:path>
              <a:path w="2834640" h="1569720">
                <a:moveTo>
                  <a:pt x="2830067" y="1524"/>
                </a:moveTo>
                <a:lnTo>
                  <a:pt x="2830067" y="1566672"/>
                </a:lnTo>
                <a:lnTo>
                  <a:pt x="2833116" y="1568196"/>
                </a:lnTo>
                <a:lnTo>
                  <a:pt x="2831591" y="1565148"/>
                </a:lnTo>
                <a:lnTo>
                  <a:pt x="2834640" y="1565148"/>
                </a:lnTo>
                <a:lnTo>
                  <a:pt x="2834640" y="4571"/>
                </a:lnTo>
                <a:lnTo>
                  <a:pt x="2831591" y="4572"/>
                </a:lnTo>
                <a:lnTo>
                  <a:pt x="2833116" y="3048"/>
                </a:lnTo>
                <a:lnTo>
                  <a:pt x="2830067" y="1524"/>
                </a:lnTo>
                <a:close/>
              </a:path>
              <a:path w="2834640" h="1569720">
                <a:moveTo>
                  <a:pt x="2834640" y="1565148"/>
                </a:moveTo>
                <a:lnTo>
                  <a:pt x="2831591" y="1565148"/>
                </a:lnTo>
                <a:lnTo>
                  <a:pt x="2833116" y="1568196"/>
                </a:lnTo>
                <a:lnTo>
                  <a:pt x="2834640" y="1568196"/>
                </a:lnTo>
                <a:lnTo>
                  <a:pt x="2834640" y="1565148"/>
                </a:lnTo>
                <a:close/>
              </a:path>
              <a:path w="2834640" h="1569720">
                <a:moveTo>
                  <a:pt x="3047" y="0"/>
                </a:moveTo>
                <a:lnTo>
                  <a:pt x="1523" y="0"/>
                </a:lnTo>
                <a:lnTo>
                  <a:pt x="0" y="1524"/>
                </a:lnTo>
                <a:lnTo>
                  <a:pt x="0" y="3048"/>
                </a:lnTo>
                <a:lnTo>
                  <a:pt x="1523" y="4572"/>
                </a:lnTo>
                <a:lnTo>
                  <a:pt x="4571" y="4571"/>
                </a:lnTo>
                <a:lnTo>
                  <a:pt x="4571" y="1524"/>
                </a:lnTo>
                <a:lnTo>
                  <a:pt x="3047" y="0"/>
                </a:lnTo>
                <a:close/>
              </a:path>
              <a:path w="2834640" h="1569720">
                <a:moveTo>
                  <a:pt x="2833116" y="0"/>
                </a:moveTo>
                <a:lnTo>
                  <a:pt x="3047" y="0"/>
                </a:lnTo>
                <a:lnTo>
                  <a:pt x="4571" y="1524"/>
                </a:lnTo>
                <a:lnTo>
                  <a:pt x="4571" y="4571"/>
                </a:lnTo>
                <a:lnTo>
                  <a:pt x="2830067" y="4572"/>
                </a:lnTo>
                <a:lnTo>
                  <a:pt x="2830067" y="1524"/>
                </a:lnTo>
                <a:lnTo>
                  <a:pt x="2834640" y="1524"/>
                </a:lnTo>
                <a:lnTo>
                  <a:pt x="2833116" y="0"/>
                </a:lnTo>
                <a:close/>
              </a:path>
              <a:path w="2834640" h="1569720">
                <a:moveTo>
                  <a:pt x="2834640" y="1524"/>
                </a:moveTo>
                <a:lnTo>
                  <a:pt x="2830067" y="1524"/>
                </a:lnTo>
                <a:lnTo>
                  <a:pt x="2833116" y="3048"/>
                </a:lnTo>
                <a:lnTo>
                  <a:pt x="2831591" y="4572"/>
                </a:lnTo>
                <a:lnTo>
                  <a:pt x="2834640" y="4571"/>
                </a:lnTo>
                <a:lnTo>
                  <a:pt x="2834640" y="1524"/>
                </a:lnTo>
                <a:close/>
              </a:path>
            </a:pathLst>
          </a:custGeom>
          <a:solidFill>
            <a:srgbClr val="808080"/>
          </a:solidFill>
        </p:spPr>
        <p:txBody>
          <a:bodyPr wrap="square" lIns="0" tIns="0" rIns="0" bIns="0" rtlCol="0"/>
          <a:lstStyle/>
          <a:p>
            <a:endParaRPr sz="1750"/>
          </a:p>
        </p:txBody>
      </p:sp>
      <p:sp>
        <p:nvSpPr>
          <p:cNvPr id="57" name="object 57"/>
          <p:cNvSpPr/>
          <p:nvPr/>
        </p:nvSpPr>
        <p:spPr>
          <a:xfrm>
            <a:off x="1496483" y="7024688"/>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58" name="object 58"/>
          <p:cNvSpPr/>
          <p:nvPr/>
        </p:nvSpPr>
        <p:spPr>
          <a:xfrm>
            <a:off x="1746885" y="7021723"/>
            <a:ext cx="254970" cy="0"/>
          </a:xfrm>
          <a:custGeom>
            <a:avLst/>
            <a:gdLst/>
            <a:ahLst/>
            <a:cxnLst/>
            <a:rect l="l" t="t" r="r" b="b"/>
            <a:pathLst>
              <a:path w="262255">
                <a:moveTo>
                  <a:pt x="0" y="0"/>
                </a:moveTo>
                <a:lnTo>
                  <a:pt x="262128" y="0"/>
                </a:lnTo>
              </a:path>
            </a:pathLst>
          </a:custGeom>
          <a:ln w="10668">
            <a:solidFill>
              <a:srgbClr val="000080"/>
            </a:solidFill>
          </a:ln>
        </p:spPr>
        <p:txBody>
          <a:bodyPr wrap="square" lIns="0" tIns="0" rIns="0" bIns="0" rtlCol="0"/>
          <a:lstStyle/>
          <a:p>
            <a:endParaRPr sz="1750"/>
          </a:p>
        </p:txBody>
      </p:sp>
      <p:sp>
        <p:nvSpPr>
          <p:cNvPr id="59" name="object 59"/>
          <p:cNvSpPr/>
          <p:nvPr/>
        </p:nvSpPr>
        <p:spPr>
          <a:xfrm>
            <a:off x="1997286" y="7018760"/>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60" name="object 60"/>
          <p:cNvSpPr/>
          <p:nvPr/>
        </p:nvSpPr>
        <p:spPr>
          <a:xfrm>
            <a:off x="2247688" y="7018760"/>
            <a:ext cx="254970" cy="0"/>
          </a:xfrm>
          <a:custGeom>
            <a:avLst/>
            <a:gdLst/>
            <a:ahLst/>
            <a:cxnLst/>
            <a:rect l="l" t="t" r="r" b="b"/>
            <a:pathLst>
              <a:path w="262255">
                <a:moveTo>
                  <a:pt x="0" y="0"/>
                </a:moveTo>
                <a:lnTo>
                  <a:pt x="262128" y="0"/>
                </a:lnTo>
              </a:path>
            </a:pathLst>
          </a:custGeom>
          <a:ln w="4572">
            <a:solidFill>
              <a:srgbClr val="000080"/>
            </a:solidFill>
          </a:ln>
        </p:spPr>
        <p:txBody>
          <a:bodyPr wrap="square" lIns="0" tIns="0" rIns="0" bIns="0" rtlCol="0"/>
          <a:lstStyle/>
          <a:p>
            <a:endParaRPr sz="1750"/>
          </a:p>
        </p:txBody>
      </p:sp>
      <p:sp>
        <p:nvSpPr>
          <p:cNvPr id="61" name="object 61"/>
          <p:cNvSpPr/>
          <p:nvPr/>
        </p:nvSpPr>
        <p:spPr>
          <a:xfrm>
            <a:off x="2498090" y="7018760"/>
            <a:ext cx="256822" cy="0"/>
          </a:xfrm>
          <a:custGeom>
            <a:avLst/>
            <a:gdLst/>
            <a:ahLst/>
            <a:cxnLst/>
            <a:rect l="l" t="t" r="r" b="b"/>
            <a:pathLst>
              <a:path w="264160">
                <a:moveTo>
                  <a:pt x="0" y="0"/>
                </a:moveTo>
                <a:lnTo>
                  <a:pt x="263652" y="0"/>
                </a:lnTo>
              </a:path>
            </a:pathLst>
          </a:custGeom>
          <a:ln w="4572">
            <a:solidFill>
              <a:srgbClr val="000080"/>
            </a:solidFill>
          </a:ln>
        </p:spPr>
        <p:txBody>
          <a:bodyPr wrap="square" lIns="0" tIns="0" rIns="0" bIns="0" rtlCol="0"/>
          <a:lstStyle/>
          <a:p>
            <a:endParaRPr sz="1750"/>
          </a:p>
        </p:txBody>
      </p:sp>
      <p:sp>
        <p:nvSpPr>
          <p:cNvPr id="62" name="object 62"/>
          <p:cNvSpPr/>
          <p:nvPr/>
        </p:nvSpPr>
        <p:spPr>
          <a:xfrm>
            <a:off x="2749973" y="7016537"/>
            <a:ext cx="249414" cy="0"/>
          </a:xfrm>
          <a:custGeom>
            <a:avLst/>
            <a:gdLst/>
            <a:ahLst/>
            <a:cxnLst/>
            <a:rect l="l" t="t" r="r" b="b"/>
            <a:pathLst>
              <a:path w="256539">
                <a:moveTo>
                  <a:pt x="0" y="0"/>
                </a:moveTo>
                <a:lnTo>
                  <a:pt x="256031" y="0"/>
                </a:lnTo>
              </a:path>
            </a:pathLst>
          </a:custGeom>
          <a:ln w="9144">
            <a:solidFill>
              <a:srgbClr val="000080"/>
            </a:solidFill>
          </a:ln>
        </p:spPr>
        <p:txBody>
          <a:bodyPr wrap="square" lIns="0" tIns="0" rIns="0" bIns="0" rtlCol="0"/>
          <a:lstStyle/>
          <a:p>
            <a:endParaRPr sz="1750"/>
          </a:p>
        </p:txBody>
      </p:sp>
      <p:sp>
        <p:nvSpPr>
          <p:cNvPr id="63" name="object 63"/>
          <p:cNvSpPr/>
          <p:nvPr/>
        </p:nvSpPr>
        <p:spPr>
          <a:xfrm>
            <a:off x="2994449" y="7014315"/>
            <a:ext cx="254970" cy="0"/>
          </a:xfrm>
          <a:custGeom>
            <a:avLst/>
            <a:gdLst/>
            <a:ahLst/>
            <a:cxnLst/>
            <a:rect l="l" t="t" r="r" b="b"/>
            <a:pathLst>
              <a:path w="262254">
                <a:moveTo>
                  <a:pt x="0" y="0"/>
                </a:moveTo>
                <a:lnTo>
                  <a:pt x="262127" y="0"/>
                </a:lnTo>
              </a:path>
            </a:pathLst>
          </a:custGeom>
          <a:ln w="4572">
            <a:solidFill>
              <a:srgbClr val="000080"/>
            </a:solidFill>
          </a:ln>
        </p:spPr>
        <p:txBody>
          <a:bodyPr wrap="square" lIns="0" tIns="0" rIns="0" bIns="0" rtlCol="0"/>
          <a:lstStyle/>
          <a:p>
            <a:endParaRPr sz="1750"/>
          </a:p>
        </p:txBody>
      </p:sp>
      <p:sp>
        <p:nvSpPr>
          <p:cNvPr id="64" name="object 64"/>
          <p:cNvSpPr/>
          <p:nvPr/>
        </p:nvSpPr>
        <p:spPr>
          <a:xfrm>
            <a:off x="3244850" y="7014315"/>
            <a:ext cx="254970" cy="0"/>
          </a:xfrm>
          <a:custGeom>
            <a:avLst/>
            <a:gdLst/>
            <a:ahLst/>
            <a:cxnLst/>
            <a:rect l="l" t="t" r="r" b="b"/>
            <a:pathLst>
              <a:path w="262254">
                <a:moveTo>
                  <a:pt x="0" y="0"/>
                </a:moveTo>
                <a:lnTo>
                  <a:pt x="262127" y="0"/>
                </a:lnTo>
              </a:path>
            </a:pathLst>
          </a:custGeom>
          <a:ln w="4572">
            <a:solidFill>
              <a:srgbClr val="000080"/>
            </a:solidFill>
          </a:ln>
        </p:spPr>
        <p:txBody>
          <a:bodyPr wrap="square" lIns="0" tIns="0" rIns="0" bIns="0" rtlCol="0"/>
          <a:lstStyle/>
          <a:p>
            <a:endParaRPr sz="1750"/>
          </a:p>
        </p:txBody>
      </p:sp>
      <p:sp>
        <p:nvSpPr>
          <p:cNvPr id="65" name="object 65"/>
          <p:cNvSpPr/>
          <p:nvPr/>
        </p:nvSpPr>
        <p:spPr>
          <a:xfrm>
            <a:off x="1489075" y="7015056"/>
            <a:ext cx="266699" cy="19262"/>
          </a:xfrm>
          <a:prstGeom prst="rect">
            <a:avLst/>
          </a:prstGeom>
          <a:blipFill>
            <a:blip r:embed="rId5" cstate="print"/>
            <a:stretch>
              <a:fillRect/>
            </a:stretch>
          </a:blipFill>
        </p:spPr>
        <p:txBody>
          <a:bodyPr wrap="square" lIns="0" tIns="0" rIns="0" bIns="0" rtlCol="0"/>
          <a:lstStyle/>
          <a:p>
            <a:endParaRPr sz="1750"/>
          </a:p>
        </p:txBody>
      </p:sp>
      <p:sp>
        <p:nvSpPr>
          <p:cNvPr id="66" name="object 66"/>
          <p:cNvSpPr/>
          <p:nvPr/>
        </p:nvSpPr>
        <p:spPr>
          <a:xfrm>
            <a:off x="1745404" y="7015056"/>
            <a:ext cx="260773" cy="14816"/>
          </a:xfrm>
          <a:prstGeom prst="rect">
            <a:avLst/>
          </a:prstGeom>
          <a:blipFill>
            <a:blip r:embed="rId6" cstate="print"/>
            <a:stretch>
              <a:fillRect/>
            </a:stretch>
          </a:blipFill>
        </p:spPr>
        <p:txBody>
          <a:bodyPr wrap="square" lIns="0" tIns="0" rIns="0" bIns="0" rtlCol="0"/>
          <a:lstStyle/>
          <a:p>
            <a:endParaRPr sz="1750"/>
          </a:p>
        </p:txBody>
      </p:sp>
      <p:sp>
        <p:nvSpPr>
          <p:cNvPr id="67" name="object 67"/>
          <p:cNvSpPr/>
          <p:nvPr/>
        </p:nvSpPr>
        <p:spPr>
          <a:xfrm>
            <a:off x="1991360" y="7010612"/>
            <a:ext cx="265217" cy="19262"/>
          </a:xfrm>
          <a:prstGeom prst="rect">
            <a:avLst/>
          </a:prstGeom>
          <a:blipFill>
            <a:blip r:embed="rId7" cstate="print"/>
            <a:stretch>
              <a:fillRect/>
            </a:stretch>
          </a:blipFill>
        </p:spPr>
        <p:txBody>
          <a:bodyPr wrap="square" lIns="0" tIns="0" rIns="0" bIns="0" rtlCol="0"/>
          <a:lstStyle/>
          <a:p>
            <a:endParaRPr sz="1750"/>
          </a:p>
        </p:txBody>
      </p:sp>
      <p:sp>
        <p:nvSpPr>
          <p:cNvPr id="68" name="object 68"/>
          <p:cNvSpPr/>
          <p:nvPr/>
        </p:nvSpPr>
        <p:spPr>
          <a:xfrm>
            <a:off x="2241761" y="7000240"/>
            <a:ext cx="265217" cy="25187"/>
          </a:xfrm>
          <a:prstGeom prst="rect">
            <a:avLst/>
          </a:prstGeom>
          <a:blipFill>
            <a:blip r:embed="rId8" cstate="print"/>
            <a:stretch>
              <a:fillRect/>
            </a:stretch>
          </a:blipFill>
        </p:spPr>
        <p:txBody>
          <a:bodyPr wrap="square" lIns="0" tIns="0" rIns="0" bIns="0" rtlCol="0"/>
          <a:lstStyle/>
          <a:p>
            <a:endParaRPr sz="1750"/>
          </a:p>
        </p:txBody>
      </p:sp>
      <p:sp>
        <p:nvSpPr>
          <p:cNvPr id="69" name="object 69"/>
          <p:cNvSpPr/>
          <p:nvPr/>
        </p:nvSpPr>
        <p:spPr>
          <a:xfrm>
            <a:off x="2492162" y="6989869"/>
            <a:ext cx="139277" cy="25187"/>
          </a:xfrm>
          <a:prstGeom prst="rect">
            <a:avLst/>
          </a:prstGeom>
          <a:blipFill>
            <a:blip r:embed="rId9" cstate="print"/>
            <a:stretch>
              <a:fillRect/>
            </a:stretch>
          </a:blipFill>
        </p:spPr>
        <p:txBody>
          <a:bodyPr wrap="square" lIns="0" tIns="0" rIns="0" bIns="0" rtlCol="0"/>
          <a:lstStyle/>
          <a:p>
            <a:endParaRPr sz="1750"/>
          </a:p>
        </p:txBody>
      </p:sp>
      <p:sp>
        <p:nvSpPr>
          <p:cNvPr id="70" name="object 70"/>
          <p:cNvSpPr/>
          <p:nvPr/>
        </p:nvSpPr>
        <p:spPr>
          <a:xfrm>
            <a:off x="2616623" y="6979496"/>
            <a:ext cx="140758" cy="25187"/>
          </a:xfrm>
          <a:prstGeom prst="rect">
            <a:avLst/>
          </a:prstGeom>
          <a:blipFill>
            <a:blip r:embed="rId10" cstate="print"/>
            <a:stretch>
              <a:fillRect/>
            </a:stretch>
          </a:blipFill>
        </p:spPr>
        <p:txBody>
          <a:bodyPr wrap="square" lIns="0" tIns="0" rIns="0" bIns="0" rtlCol="0"/>
          <a:lstStyle/>
          <a:p>
            <a:endParaRPr sz="1750"/>
          </a:p>
        </p:txBody>
      </p:sp>
      <p:sp>
        <p:nvSpPr>
          <p:cNvPr id="71" name="object 71"/>
          <p:cNvSpPr/>
          <p:nvPr/>
        </p:nvSpPr>
        <p:spPr>
          <a:xfrm>
            <a:off x="2742564" y="6964680"/>
            <a:ext cx="134831" cy="29632"/>
          </a:xfrm>
          <a:prstGeom prst="rect">
            <a:avLst/>
          </a:prstGeom>
          <a:blipFill>
            <a:blip r:embed="rId11" cstate="print"/>
            <a:stretch>
              <a:fillRect/>
            </a:stretch>
          </a:blipFill>
        </p:spPr>
        <p:txBody>
          <a:bodyPr wrap="square" lIns="0" tIns="0" rIns="0" bIns="0" rtlCol="0"/>
          <a:lstStyle/>
          <a:p>
            <a:endParaRPr sz="1750"/>
          </a:p>
        </p:txBody>
      </p:sp>
      <p:sp>
        <p:nvSpPr>
          <p:cNvPr id="72" name="object 72"/>
          <p:cNvSpPr/>
          <p:nvPr/>
        </p:nvSpPr>
        <p:spPr>
          <a:xfrm>
            <a:off x="2862579" y="6939492"/>
            <a:ext cx="140758" cy="40005"/>
          </a:xfrm>
          <a:prstGeom prst="rect">
            <a:avLst/>
          </a:prstGeom>
          <a:blipFill>
            <a:blip r:embed="rId12" cstate="print"/>
            <a:stretch>
              <a:fillRect/>
            </a:stretch>
          </a:blipFill>
        </p:spPr>
        <p:txBody>
          <a:bodyPr wrap="square" lIns="0" tIns="0" rIns="0" bIns="0" rtlCol="0"/>
          <a:lstStyle/>
          <a:p>
            <a:endParaRPr sz="1750"/>
          </a:p>
        </p:txBody>
      </p:sp>
      <p:sp>
        <p:nvSpPr>
          <p:cNvPr id="73" name="object 73"/>
          <p:cNvSpPr/>
          <p:nvPr/>
        </p:nvSpPr>
        <p:spPr>
          <a:xfrm>
            <a:off x="2987039" y="6924675"/>
            <a:ext cx="75565" cy="29632"/>
          </a:xfrm>
          <a:prstGeom prst="rect">
            <a:avLst/>
          </a:prstGeom>
          <a:blipFill>
            <a:blip r:embed="rId13" cstate="print"/>
            <a:stretch>
              <a:fillRect/>
            </a:stretch>
          </a:blipFill>
        </p:spPr>
        <p:txBody>
          <a:bodyPr wrap="square" lIns="0" tIns="0" rIns="0" bIns="0" rtlCol="0"/>
          <a:lstStyle/>
          <a:p>
            <a:endParaRPr sz="1750"/>
          </a:p>
        </p:txBody>
      </p:sp>
      <p:sp>
        <p:nvSpPr>
          <p:cNvPr id="74" name="object 74"/>
          <p:cNvSpPr/>
          <p:nvPr/>
        </p:nvSpPr>
        <p:spPr>
          <a:xfrm>
            <a:off x="3047788" y="6909858"/>
            <a:ext cx="80009" cy="29632"/>
          </a:xfrm>
          <a:prstGeom prst="rect">
            <a:avLst/>
          </a:prstGeom>
          <a:blipFill>
            <a:blip r:embed="rId14" cstate="print"/>
            <a:stretch>
              <a:fillRect/>
            </a:stretch>
          </a:blipFill>
        </p:spPr>
        <p:txBody>
          <a:bodyPr wrap="square" lIns="0" tIns="0" rIns="0" bIns="0" rtlCol="0"/>
          <a:lstStyle/>
          <a:p>
            <a:endParaRPr sz="1750"/>
          </a:p>
        </p:txBody>
      </p:sp>
      <p:sp>
        <p:nvSpPr>
          <p:cNvPr id="75" name="object 75"/>
          <p:cNvSpPr/>
          <p:nvPr/>
        </p:nvSpPr>
        <p:spPr>
          <a:xfrm>
            <a:off x="3112981" y="6884669"/>
            <a:ext cx="75565" cy="40005"/>
          </a:xfrm>
          <a:prstGeom prst="rect">
            <a:avLst/>
          </a:prstGeom>
          <a:blipFill>
            <a:blip r:embed="rId15" cstate="print"/>
            <a:stretch>
              <a:fillRect/>
            </a:stretch>
          </a:blipFill>
        </p:spPr>
        <p:txBody>
          <a:bodyPr wrap="square" lIns="0" tIns="0" rIns="0" bIns="0" rtlCol="0"/>
          <a:lstStyle/>
          <a:p>
            <a:endParaRPr sz="1750"/>
          </a:p>
        </p:txBody>
      </p:sp>
      <p:sp>
        <p:nvSpPr>
          <p:cNvPr id="76" name="object 76"/>
          <p:cNvSpPr/>
          <p:nvPr/>
        </p:nvSpPr>
        <p:spPr>
          <a:xfrm>
            <a:off x="3173730" y="6859482"/>
            <a:ext cx="80010" cy="40005"/>
          </a:xfrm>
          <a:prstGeom prst="rect">
            <a:avLst/>
          </a:prstGeom>
          <a:blipFill>
            <a:blip r:embed="rId16" cstate="print"/>
            <a:stretch>
              <a:fillRect/>
            </a:stretch>
          </a:blipFill>
        </p:spPr>
        <p:txBody>
          <a:bodyPr wrap="square" lIns="0" tIns="0" rIns="0" bIns="0" rtlCol="0"/>
          <a:lstStyle/>
          <a:p>
            <a:endParaRPr sz="1750"/>
          </a:p>
        </p:txBody>
      </p:sp>
      <p:sp>
        <p:nvSpPr>
          <p:cNvPr id="77" name="object 77"/>
          <p:cNvSpPr/>
          <p:nvPr/>
        </p:nvSpPr>
        <p:spPr>
          <a:xfrm>
            <a:off x="3237442" y="6829848"/>
            <a:ext cx="75565" cy="45931"/>
          </a:xfrm>
          <a:prstGeom prst="rect">
            <a:avLst/>
          </a:prstGeom>
          <a:blipFill>
            <a:blip r:embed="rId17" cstate="print"/>
            <a:stretch>
              <a:fillRect/>
            </a:stretch>
          </a:blipFill>
        </p:spPr>
        <p:txBody>
          <a:bodyPr wrap="square" lIns="0" tIns="0" rIns="0" bIns="0" rtlCol="0"/>
          <a:lstStyle/>
          <a:p>
            <a:endParaRPr sz="1750"/>
          </a:p>
        </p:txBody>
      </p:sp>
      <p:sp>
        <p:nvSpPr>
          <p:cNvPr id="78" name="object 78"/>
          <p:cNvSpPr/>
          <p:nvPr/>
        </p:nvSpPr>
        <p:spPr>
          <a:xfrm>
            <a:off x="3293746" y="6794288"/>
            <a:ext cx="88899" cy="50376"/>
          </a:xfrm>
          <a:prstGeom prst="rect">
            <a:avLst/>
          </a:prstGeom>
          <a:blipFill>
            <a:blip r:embed="rId18" cstate="print"/>
            <a:stretch>
              <a:fillRect/>
            </a:stretch>
          </a:blipFill>
        </p:spPr>
        <p:txBody>
          <a:bodyPr wrap="square" lIns="0" tIns="0" rIns="0" bIns="0" rtlCol="0"/>
          <a:lstStyle/>
          <a:p>
            <a:endParaRPr sz="1750"/>
          </a:p>
        </p:txBody>
      </p:sp>
      <p:sp>
        <p:nvSpPr>
          <p:cNvPr id="79" name="object 79"/>
          <p:cNvSpPr/>
          <p:nvPr/>
        </p:nvSpPr>
        <p:spPr>
          <a:xfrm>
            <a:off x="3358939" y="6743912"/>
            <a:ext cx="90381" cy="65193"/>
          </a:xfrm>
          <a:prstGeom prst="rect">
            <a:avLst/>
          </a:prstGeom>
          <a:blipFill>
            <a:blip r:embed="rId19" cstate="print"/>
            <a:stretch>
              <a:fillRect/>
            </a:stretch>
          </a:blipFill>
        </p:spPr>
        <p:txBody>
          <a:bodyPr wrap="square" lIns="0" tIns="0" rIns="0" bIns="0" rtlCol="0"/>
          <a:lstStyle/>
          <a:p>
            <a:endParaRPr sz="1750"/>
          </a:p>
        </p:txBody>
      </p:sp>
      <p:sp>
        <p:nvSpPr>
          <p:cNvPr id="80" name="object 80"/>
          <p:cNvSpPr/>
          <p:nvPr/>
        </p:nvSpPr>
        <p:spPr>
          <a:xfrm>
            <a:off x="3424132" y="6690571"/>
            <a:ext cx="84454" cy="74083"/>
          </a:xfrm>
          <a:prstGeom prst="rect">
            <a:avLst/>
          </a:prstGeom>
          <a:blipFill>
            <a:blip r:embed="rId20" cstate="print"/>
            <a:stretch>
              <a:fillRect/>
            </a:stretch>
          </a:blipFill>
        </p:spPr>
        <p:txBody>
          <a:bodyPr wrap="square" lIns="0" tIns="0" rIns="0" bIns="0" rtlCol="0"/>
          <a:lstStyle/>
          <a:p>
            <a:endParaRPr sz="1750"/>
          </a:p>
        </p:txBody>
      </p:sp>
      <p:sp>
        <p:nvSpPr>
          <p:cNvPr id="81" name="object 81"/>
          <p:cNvSpPr/>
          <p:nvPr/>
        </p:nvSpPr>
        <p:spPr>
          <a:xfrm>
            <a:off x="3487843" y="6623897"/>
            <a:ext cx="80010" cy="85937"/>
          </a:xfrm>
          <a:prstGeom prst="rect">
            <a:avLst/>
          </a:prstGeom>
          <a:blipFill>
            <a:blip r:embed="rId21" cstate="print"/>
            <a:stretch>
              <a:fillRect/>
            </a:stretch>
          </a:blipFill>
        </p:spPr>
        <p:txBody>
          <a:bodyPr wrap="square" lIns="0" tIns="0" rIns="0" bIns="0" rtlCol="0"/>
          <a:lstStyle/>
          <a:p>
            <a:endParaRPr sz="1750"/>
          </a:p>
        </p:txBody>
      </p:sp>
      <p:sp>
        <p:nvSpPr>
          <p:cNvPr id="82" name="object 82"/>
          <p:cNvSpPr/>
          <p:nvPr/>
        </p:nvSpPr>
        <p:spPr>
          <a:xfrm>
            <a:off x="3548591" y="6549813"/>
            <a:ext cx="85936" cy="99272"/>
          </a:xfrm>
          <a:prstGeom prst="rect">
            <a:avLst/>
          </a:prstGeom>
          <a:blipFill>
            <a:blip r:embed="rId22" cstate="print"/>
            <a:stretch>
              <a:fillRect/>
            </a:stretch>
          </a:blipFill>
        </p:spPr>
        <p:txBody>
          <a:bodyPr wrap="square" lIns="0" tIns="0" rIns="0" bIns="0" rtlCol="0"/>
          <a:lstStyle/>
          <a:p>
            <a:endParaRPr sz="1750"/>
          </a:p>
        </p:txBody>
      </p:sp>
      <p:sp>
        <p:nvSpPr>
          <p:cNvPr id="83" name="object 83"/>
          <p:cNvSpPr/>
          <p:nvPr/>
        </p:nvSpPr>
        <p:spPr>
          <a:xfrm>
            <a:off x="3618230" y="6509809"/>
            <a:ext cx="45932" cy="65193"/>
          </a:xfrm>
          <a:prstGeom prst="rect">
            <a:avLst/>
          </a:prstGeom>
          <a:blipFill>
            <a:blip r:embed="rId23" cstate="print"/>
            <a:stretch>
              <a:fillRect/>
            </a:stretch>
          </a:blipFill>
        </p:spPr>
        <p:txBody>
          <a:bodyPr wrap="square" lIns="0" tIns="0" rIns="0" bIns="0" rtlCol="0"/>
          <a:lstStyle/>
          <a:p>
            <a:endParaRPr sz="1750"/>
          </a:p>
        </p:txBody>
      </p:sp>
      <p:sp>
        <p:nvSpPr>
          <p:cNvPr id="84" name="object 84"/>
          <p:cNvSpPr/>
          <p:nvPr/>
        </p:nvSpPr>
        <p:spPr>
          <a:xfrm>
            <a:off x="3643418" y="6465359"/>
            <a:ext cx="56303" cy="69638"/>
          </a:xfrm>
          <a:prstGeom prst="rect">
            <a:avLst/>
          </a:prstGeom>
          <a:blipFill>
            <a:blip r:embed="rId24" cstate="print"/>
            <a:stretch>
              <a:fillRect/>
            </a:stretch>
          </a:blipFill>
        </p:spPr>
        <p:txBody>
          <a:bodyPr wrap="square" lIns="0" tIns="0" rIns="0" bIns="0" rtlCol="0"/>
          <a:lstStyle/>
          <a:p>
            <a:endParaRPr sz="1750"/>
          </a:p>
        </p:txBody>
      </p:sp>
      <p:sp>
        <p:nvSpPr>
          <p:cNvPr id="85" name="object 85"/>
          <p:cNvSpPr/>
          <p:nvPr/>
        </p:nvSpPr>
        <p:spPr>
          <a:xfrm>
            <a:off x="3684905" y="6414981"/>
            <a:ext cx="44450" cy="74083"/>
          </a:xfrm>
          <a:prstGeom prst="rect">
            <a:avLst/>
          </a:prstGeom>
          <a:blipFill>
            <a:blip r:embed="rId25" cstate="print"/>
            <a:stretch>
              <a:fillRect/>
            </a:stretch>
          </a:blipFill>
        </p:spPr>
        <p:txBody>
          <a:bodyPr wrap="square" lIns="0" tIns="0" rIns="0" bIns="0" rtlCol="0"/>
          <a:lstStyle/>
          <a:p>
            <a:endParaRPr sz="1750"/>
          </a:p>
        </p:txBody>
      </p:sp>
      <p:sp>
        <p:nvSpPr>
          <p:cNvPr id="86" name="object 86"/>
          <p:cNvSpPr/>
          <p:nvPr/>
        </p:nvSpPr>
        <p:spPr>
          <a:xfrm>
            <a:off x="3714537" y="6360159"/>
            <a:ext cx="44450" cy="78528"/>
          </a:xfrm>
          <a:prstGeom prst="rect">
            <a:avLst/>
          </a:prstGeom>
          <a:blipFill>
            <a:blip r:embed="rId26" cstate="print"/>
            <a:stretch>
              <a:fillRect/>
            </a:stretch>
          </a:blipFill>
        </p:spPr>
        <p:txBody>
          <a:bodyPr wrap="square" lIns="0" tIns="0" rIns="0" bIns="0" rtlCol="0"/>
          <a:lstStyle/>
          <a:p>
            <a:endParaRPr sz="1750"/>
          </a:p>
        </p:txBody>
      </p:sp>
      <p:sp>
        <p:nvSpPr>
          <p:cNvPr id="87" name="object 87"/>
          <p:cNvSpPr/>
          <p:nvPr/>
        </p:nvSpPr>
        <p:spPr>
          <a:xfrm>
            <a:off x="3744171" y="6294966"/>
            <a:ext cx="44450" cy="90381"/>
          </a:xfrm>
          <a:prstGeom prst="rect">
            <a:avLst/>
          </a:prstGeom>
          <a:blipFill>
            <a:blip r:embed="rId27" cstate="print"/>
            <a:stretch>
              <a:fillRect/>
            </a:stretch>
          </a:blipFill>
        </p:spPr>
        <p:txBody>
          <a:bodyPr wrap="square" lIns="0" tIns="0" rIns="0" bIns="0" rtlCol="0"/>
          <a:lstStyle/>
          <a:p>
            <a:endParaRPr sz="1750"/>
          </a:p>
        </p:txBody>
      </p:sp>
      <p:sp>
        <p:nvSpPr>
          <p:cNvPr id="88" name="object 88"/>
          <p:cNvSpPr/>
          <p:nvPr/>
        </p:nvSpPr>
        <p:spPr>
          <a:xfrm>
            <a:off x="3773805" y="6219401"/>
            <a:ext cx="45932" cy="100753"/>
          </a:xfrm>
          <a:prstGeom prst="rect">
            <a:avLst/>
          </a:prstGeom>
          <a:blipFill>
            <a:blip r:embed="rId28" cstate="print"/>
            <a:stretch>
              <a:fillRect/>
            </a:stretch>
          </a:blipFill>
        </p:spPr>
        <p:txBody>
          <a:bodyPr wrap="square" lIns="0" tIns="0" rIns="0" bIns="0" rtlCol="0"/>
          <a:lstStyle/>
          <a:p>
            <a:endParaRPr sz="1750"/>
          </a:p>
        </p:txBody>
      </p:sp>
      <p:sp>
        <p:nvSpPr>
          <p:cNvPr id="89" name="object 89"/>
          <p:cNvSpPr/>
          <p:nvPr/>
        </p:nvSpPr>
        <p:spPr>
          <a:xfrm>
            <a:off x="3804920" y="6139392"/>
            <a:ext cx="50376" cy="105198"/>
          </a:xfrm>
          <a:prstGeom prst="rect">
            <a:avLst/>
          </a:prstGeom>
          <a:blipFill>
            <a:blip r:embed="rId29" cstate="print"/>
            <a:stretch>
              <a:fillRect/>
            </a:stretch>
          </a:blipFill>
        </p:spPr>
        <p:txBody>
          <a:bodyPr wrap="square" lIns="0" tIns="0" rIns="0" bIns="0" rtlCol="0"/>
          <a:lstStyle/>
          <a:p>
            <a:endParaRPr sz="1750"/>
          </a:p>
        </p:txBody>
      </p:sp>
      <p:sp>
        <p:nvSpPr>
          <p:cNvPr id="90" name="object 90"/>
          <p:cNvSpPr/>
          <p:nvPr/>
        </p:nvSpPr>
        <p:spPr>
          <a:xfrm>
            <a:off x="3838998" y="6059382"/>
            <a:ext cx="45932" cy="105198"/>
          </a:xfrm>
          <a:prstGeom prst="rect">
            <a:avLst/>
          </a:prstGeom>
          <a:blipFill>
            <a:blip r:embed="rId30" cstate="print"/>
            <a:stretch>
              <a:fillRect/>
            </a:stretch>
          </a:blipFill>
        </p:spPr>
        <p:txBody>
          <a:bodyPr wrap="square" lIns="0" tIns="0" rIns="0" bIns="0" rtlCol="0"/>
          <a:lstStyle/>
          <a:p>
            <a:endParaRPr sz="1750"/>
          </a:p>
        </p:txBody>
      </p:sp>
      <p:sp>
        <p:nvSpPr>
          <p:cNvPr id="91" name="object 91"/>
          <p:cNvSpPr/>
          <p:nvPr/>
        </p:nvSpPr>
        <p:spPr>
          <a:xfrm>
            <a:off x="3870114" y="5884545"/>
            <a:ext cx="74083" cy="200024"/>
          </a:xfrm>
          <a:prstGeom prst="rect">
            <a:avLst/>
          </a:prstGeom>
          <a:blipFill>
            <a:blip r:embed="rId31" cstate="print"/>
            <a:stretch>
              <a:fillRect/>
            </a:stretch>
          </a:blipFill>
        </p:spPr>
        <p:txBody>
          <a:bodyPr wrap="square" lIns="0" tIns="0" rIns="0" bIns="0" rtlCol="0"/>
          <a:lstStyle/>
          <a:p>
            <a:endParaRPr sz="1750"/>
          </a:p>
        </p:txBody>
      </p:sp>
      <p:sp>
        <p:nvSpPr>
          <p:cNvPr id="92" name="object 92"/>
          <p:cNvSpPr/>
          <p:nvPr/>
        </p:nvSpPr>
        <p:spPr>
          <a:xfrm>
            <a:off x="3929379" y="5798608"/>
            <a:ext cx="50376" cy="111125"/>
          </a:xfrm>
          <a:prstGeom prst="rect">
            <a:avLst/>
          </a:prstGeom>
          <a:blipFill>
            <a:blip r:embed="rId32" cstate="print"/>
            <a:stretch>
              <a:fillRect/>
            </a:stretch>
          </a:blipFill>
        </p:spPr>
        <p:txBody>
          <a:bodyPr wrap="square" lIns="0" tIns="0" rIns="0" bIns="0" rtlCol="0"/>
          <a:lstStyle/>
          <a:p>
            <a:endParaRPr sz="1750"/>
          </a:p>
        </p:txBody>
      </p:sp>
      <p:sp>
        <p:nvSpPr>
          <p:cNvPr id="93" name="object 93"/>
          <p:cNvSpPr/>
          <p:nvPr/>
        </p:nvSpPr>
        <p:spPr>
          <a:xfrm>
            <a:off x="3964939" y="5714154"/>
            <a:ext cx="44450" cy="109642"/>
          </a:xfrm>
          <a:prstGeom prst="rect">
            <a:avLst/>
          </a:prstGeom>
          <a:blipFill>
            <a:blip r:embed="rId33" cstate="print"/>
            <a:stretch>
              <a:fillRect/>
            </a:stretch>
          </a:blipFill>
        </p:spPr>
        <p:txBody>
          <a:bodyPr wrap="square" lIns="0" tIns="0" rIns="0" bIns="0" rtlCol="0"/>
          <a:lstStyle/>
          <a:p>
            <a:endParaRPr sz="1750"/>
          </a:p>
        </p:txBody>
      </p:sp>
      <p:sp>
        <p:nvSpPr>
          <p:cNvPr id="94" name="object 94"/>
          <p:cNvSpPr/>
          <p:nvPr/>
        </p:nvSpPr>
        <p:spPr>
          <a:xfrm>
            <a:off x="1369059" y="5499311"/>
            <a:ext cx="14817" cy="1530561"/>
          </a:xfrm>
          <a:prstGeom prst="rect">
            <a:avLst/>
          </a:prstGeom>
          <a:blipFill>
            <a:blip r:embed="rId4" cstate="print"/>
            <a:stretch>
              <a:fillRect/>
            </a:stretch>
          </a:blipFill>
        </p:spPr>
        <p:txBody>
          <a:bodyPr wrap="square" lIns="0" tIns="0" rIns="0" bIns="0" rtlCol="0"/>
          <a:lstStyle/>
          <a:p>
            <a:endParaRPr sz="1750"/>
          </a:p>
        </p:txBody>
      </p:sp>
      <p:sp>
        <p:nvSpPr>
          <p:cNvPr id="95" name="object 95"/>
          <p:cNvSpPr/>
          <p:nvPr/>
        </p:nvSpPr>
        <p:spPr>
          <a:xfrm>
            <a:off x="2757382" y="7241751"/>
            <a:ext cx="699470" cy="0"/>
          </a:xfrm>
          <a:custGeom>
            <a:avLst/>
            <a:gdLst/>
            <a:ahLst/>
            <a:cxnLst/>
            <a:rect l="l" t="t" r="r" b="b"/>
            <a:pathLst>
              <a:path w="719454">
                <a:moveTo>
                  <a:pt x="0" y="0"/>
                </a:moveTo>
                <a:lnTo>
                  <a:pt x="719328" y="0"/>
                </a:lnTo>
              </a:path>
            </a:pathLst>
          </a:custGeom>
          <a:ln w="30480">
            <a:solidFill>
              <a:srgbClr val="000000"/>
            </a:solidFill>
          </a:ln>
        </p:spPr>
        <p:txBody>
          <a:bodyPr wrap="square" lIns="0" tIns="0" rIns="0" bIns="0" rtlCol="0"/>
          <a:lstStyle/>
          <a:p>
            <a:endParaRPr sz="1750"/>
          </a:p>
        </p:txBody>
      </p:sp>
      <p:sp>
        <p:nvSpPr>
          <p:cNvPr id="96" name="object 96"/>
          <p:cNvSpPr/>
          <p:nvPr/>
        </p:nvSpPr>
        <p:spPr>
          <a:xfrm>
            <a:off x="3434504" y="7189893"/>
            <a:ext cx="105569" cy="109890"/>
          </a:xfrm>
          <a:custGeom>
            <a:avLst/>
            <a:gdLst/>
            <a:ahLst/>
            <a:cxnLst/>
            <a:rect l="l" t="t" r="r" b="b"/>
            <a:pathLst>
              <a:path w="108585" h="113029">
                <a:moveTo>
                  <a:pt x="0" y="0"/>
                </a:moveTo>
                <a:lnTo>
                  <a:pt x="0" y="112776"/>
                </a:lnTo>
                <a:lnTo>
                  <a:pt x="108204" y="53340"/>
                </a:lnTo>
                <a:lnTo>
                  <a:pt x="0" y="0"/>
                </a:lnTo>
                <a:close/>
              </a:path>
            </a:pathLst>
          </a:custGeom>
          <a:solidFill>
            <a:srgbClr val="FFFFFF"/>
          </a:solidFill>
        </p:spPr>
        <p:txBody>
          <a:bodyPr wrap="square" lIns="0" tIns="0" rIns="0" bIns="0" rtlCol="0"/>
          <a:lstStyle/>
          <a:p>
            <a:endParaRPr sz="1750"/>
          </a:p>
        </p:txBody>
      </p:sp>
      <p:sp>
        <p:nvSpPr>
          <p:cNvPr id="97" name="object 97"/>
          <p:cNvSpPr/>
          <p:nvPr/>
        </p:nvSpPr>
        <p:spPr>
          <a:xfrm>
            <a:off x="3434504" y="7189893"/>
            <a:ext cx="105569" cy="109890"/>
          </a:xfrm>
          <a:custGeom>
            <a:avLst/>
            <a:gdLst/>
            <a:ahLst/>
            <a:cxnLst/>
            <a:rect l="l" t="t" r="r" b="b"/>
            <a:pathLst>
              <a:path w="108585" h="113029">
                <a:moveTo>
                  <a:pt x="0" y="112776"/>
                </a:moveTo>
                <a:lnTo>
                  <a:pt x="108204" y="53340"/>
                </a:lnTo>
                <a:lnTo>
                  <a:pt x="0" y="0"/>
                </a:lnTo>
                <a:lnTo>
                  <a:pt x="0" y="112776"/>
                </a:lnTo>
                <a:close/>
              </a:path>
            </a:pathLst>
          </a:custGeom>
          <a:ln w="3175">
            <a:solidFill>
              <a:srgbClr val="000000"/>
            </a:solidFill>
          </a:ln>
        </p:spPr>
        <p:txBody>
          <a:bodyPr wrap="square" lIns="0" tIns="0" rIns="0" bIns="0" rtlCol="0"/>
          <a:lstStyle/>
          <a:p>
            <a:endParaRPr sz="1750"/>
          </a:p>
        </p:txBody>
      </p:sp>
      <p:sp>
        <p:nvSpPr>
          <p:cNvPr id="98" name="object 98"/>
          <p:cNvSpPr/>
          <p:nvPr/>
        </p:nvSpPr>
        <p:spPr>
          <a:xfrm>
            <a:off x="1963208" y="7127663"/>
            <a:ext cx="730956" cy="229658"/>
          </a:xfrm>
          <a:custGeom>
            <a:avLst/>
            <a:gdLst/>
            <a:ahLst/>
            <a:cxnLst/>
            <a:rect l="l" t="t" r="r" b="b"/>
            <a:pathLst>
              <a:path w="751839" h="236220">
                <a:moveTo>
                  <a:pt x="0" y="0"/>
                </a:moveTo>
                <a:lnTo>
                  <a:pt x="751332" y="0"/>
                </a:lnTo>
                <a:lnTo>
                  <a:pt x="751332" y="236219"/>
                </a:lnTo>
                <a:lnTo>
                  <a:pt x="0" y="236219"/>
                </a:lnTo>
                <a:lnTo>
                  <a:pt x="0" y="0"/>
                </a:lnTo>
                <a:close/>
              </a:path>
            </a:pathLst>
          </a:custGeom>
          <a:solidFill>
            <a:srgbClr val="FFFFFF"/>
          </a:solidFill>
        </p:spPr>
        <p:txBody>
          <a:bodyPr wrap="square" lIns="0" tIns="0" rIns="0" bIns="0" rtlCol="0"/>
          <a:lstStyle/>
          <a:p>
            <a:endParaRPr sz="1750"/>
          </a:p>
        </p:txBody>
      </p:sp>
      <p:sp>
        <p:nvSpPr>
          <p:cNvPr id="99" name="object 99"/>
          <p:cNvSpPr txBox="1"/>
          <p:nvPr/>
        </p:nvSpPr>
        <p:spPr>
          <a:xfrm>
            <a:off x="1963208" y="7127662"/>
            <a:ext cx="730956" cy="214403"/>
          </a:xfrm>
          <a:prstGeom prst="rect">
            <a:avLst/>
          </a:prstGeom>
          <a:ln w="3175">
            <a:solidFill>
              <a:srgbClr val="000000"/>
            </a:solidFill>
          </a:ln>
        </p:spPr>
        <p:txBody>
          <a:bodyPr vert="horz" wrap="square" lIns="0" tIns="27163" rIns="0" bIns="0" rtlCol="0">
            <a:spAutoFit/>
          </a:bodyPr>
          <a:lstStyle/>
          <a:p>
            <a:pPr marL="96923">
              <a:spcBef>
                <a:spcPts val="213"/>
              </a:spcBef>
            </a:pPr>
            <a:r>
              <a:rPr sz="1215" b="1" spc="-5" dirty="0">
                <a:latin typeface="Tahoma"/>
                <a:cs typeface="Tahoma"/>
              </a:rPr>
              <a:t>benefit</a:t>
            </a:r>
            <a:endParaRPr sz="1215">
              <a:latin typeface="Tahoma"/>
              <a:cs typeface="Tahoma"/>
            </a:endParaRPr>
          </a:p>
        </p:txBody>
      </p:sp>
      <p:sp>
        <p:nvSpPr>
          <p:cNvPr id="100" name="object 100"/>
          <p:cNvSpPr/>
          <p:nvPr/>
        </p:nvSpPr>
        <p:spPr>
          <a:xfrm>
            <a:off x="1232746" y="5594138"/>
            <a:ext cx="0" cy="701322"/>
          </a:xfrm>
          <a:custGeom>
            <a:avLst/>
            <a:gdLst/>
            <a:ahLst/>
            <a:cxnLst/>
            <a:rect l="l" t="t" r="r" b="b"/>
            <a:pathLst>
              <a:path h="721360">
                <a:moveTo>
                  <a:pt x="0" y="0"/>
                </a:moveTo>
                <a:lnTo>
                  <a:pt x="0" y="720851"/>
                </a:lnTo>
              </a:path>
            </a:pathLst>
          </a:custGeom>
          <a:ln w="30480">
            <a:solidFill>
              <a:srgbClr val="000000"/>
            </a:solidFill>
          </a:ln>
        </p:spPr>
        <p:txBody>
          <a:bodyPr wrap="square" lIns="0" tIns="0" rIns="0" bIns="0" rtlCol="0"/>
          <a:lstStyle/>
          <a:p>
            <a:endParaRPr sz="1750"/>
          </a:p>
        </p:txBody>
      </p:sp>
      <p:sp>
        <p:nvSpPr>
          <p:cNvPr id="101" name="object 101"/>
          <p:cNvSpPr/>
          <p:nvPr/>
        </p:nvSpPr>
        <p:spPr>
          <a:xfrm>
            <a:off x="1180887" y="5512647"/>
            <a:ext cx="111125" cy="111125"/>
          </a:xfrm>
          <a:custGeom>
            <a:avLst/>
            <a:gdLst/>
            <a:ahLst/>
            <a:cxnLst/>
            <a:rect l="l" t="t" r="r" b="b"/>
            <a:pathLst>
              <a:path w="114300" h="114300">
                <a:moveTo>
                  <a:pt x="53340" y="0"/>
                </a:moveTo>
                <a:lnTo>
                  <a:pt x="0" y="114300"/>
                </a:lnTo>
                <a:lnTo>
                  <a:pt x="114300" y="114300"/>
                </a:lnTo>
                <a:lnTo>
                  <a:pt x="53340" y="0"/>
                </a:lnTo>
                <a:close/>
              </a:path>
            </a:pathLst>
          </a:custGeom>
          <a:solidFill>
            <a:srgbClr val="FFFFFF"/>
          </a:solidFill>
        </p:spPr>
        <p:txBody>
          <a:bodyPr wrap="square" lIns="0" tIns="0" rIns="0" bIns="0" rtlCol="0"/>
          <a:lstStyle/>
          <a:p>
            <a:endParaRPr sz="1750"/>
          </a:p>
        </p:txBody>
      </p:sp>
      <p:sp>
        <p:nvSpPr>
          <p:cNvPr id="102" name="object 102"/>
          <p:cNvSpPr/>
          <p:nvPr/>
        </p:nvSpPr>
        <p:spPr>
          <a:xfrm>
            <a:off x="1180887" y="5512647"/>
            <a:ext cx="111125" cy="111125"/>
          </a:xfrm>
          <a:custGeom>
            <a:avLst/>
            <a:gdLst/>
            <a:ahLst/>
            <a:cxnLst/>
            <a:rect l="l" t="t" r="r" b="b"/>
            <a:pathLst>
              <a:path w="114300" h="114300">
                <a:moveTo>
                  <a:pt x="114300" y="114300"/>
                </a:moveTo>
                <a:lnTo>
                  <a:pt x="53340" y="0"/>
                </a:lnTo>
                <a:lnTo>
                  <a:pt x="0" y="114300"/>
                </a:lnTo>
                <a:lnTo>
                  <a:pt x="114300" y="114300"/>
                </a:lnTo>
                <a:close/>
              </a:path>
            </a:pathLst>
          </a:custGeom>
          <a:ln w="3175">
            <a:solidFill>
              <a:srgbClr val="000000"/>
            </a:solidFill>
          </a:ln>
        </p:spPr>
        <p:txBody>
          <a:bodyPr wrap="square" lIns="0" tIns="0" rIns="0" bIns="0" rtlCol="0"/>
          <a:lstStyle/>
          <a:p>
            <a:endParaRPr sz="1750"/>
          </a:p>
        </p:txBody>
      </p:sp>
      <p:sp>
        <p:nvSpPr>
          <p:cNvPr id="103" name="object 103"/>
          <p:cNvSpPr/>
          <p:nvPr/>
        </p:nvSpPr>
        <p:spPr>
          <a:xfrm>
            <a:off x="1118658" y="6358678"/>
            <a:ext cx="229658" cy="499445"/>
          </a:xfrm>
          <a:custGeom>
            <a:avLst/>
            <a:gdLst/>
            <a:ahLst/>
            <a:cxnLst/>
            <a:rect l="l" t="t" r="r" b="b"/>
            <a:pathLst>
              <a:path w="236219" h="513715">
                <a:moveTo>
                  <a:pt x="0" y="0"/>
                </a:moveTo>
                <a:lnTo>
                  <a:pt x="236219" y="0"/>
                </a:lnTo>
                <a:lnTo>
                  <a:pt x="236219" y="513588"/>
                </a:lnTo>
                <a:lnTo>
                  <a:pt x="0" y="513588"/>
                </a:lnTo>
                <a:lnTo>
                  <a:pt x="0" y="0"/>
                </a:lnTo>
                <a:close/>
              </a:path>
            </a:pathLst>
          </a:custGeom>
          <a:solidFill>
            <a:srgbClr val="FFFFFF"/>
          </a:solidFill>
        </p:spPr>
        <p:txBody>
          <a:bodyPr wrap="square" lIns="0" tIns="0" rIns="0" bIns="0" rtlCol="0"/>
          <a:lstStyle/>
          <a:p>
            <a:endParaRPr sz="1750"/>
          </a:p>
        </p:txBody>
      </p:sp>
      <p:sp>
        <p:nvSpPr>
          <p:cNvPr id="104" name="object 104"/>
          <p:cNvSpPr/>
          <p:nvPr/>
        </p:nvSpPr>
        <p:spPr>
          <a:xfrm>
            <a:off x="1118658" y="6358678"/>
            <a:ext cx="231510" cy="499445"/>
          </a:xfrm>
          <a:custGeom>
            <a:avLst/>
            <a:gdLst/>
            <a:ahLst/>
            <a:cxnLst/>
            <a:rect l="l" t="t" r="r" b="b"/>
            <a:pathLst>
              <a:path w="238125" h="513715">
                <a:moveTo>
                  <a:pt x="237744" y="0"/>
                </a:moveTo>
                <a:lnTo>
                  <a:pt x="0" y="0"/>
                </a:lnTo>
                <a:lnTo>
                  <a:pt x="0" y="513588"/>
                </a:lnTo>
                <a:lnTo>
                  <a:pt x="237744" y="513588"/>
                </a:lnTo>
                <a:lnTo>
                  <a:pt x="237744" y="0"/>
                </a:lnTo>
                <a:close/>
              </a:path>
            </a:pathLst>
          </a:custGeom>
          <a:ln w="3175">
            <a:solidFill>
              <a:srgbClr val="000000"/>
            </a:solidFill>
          </a:ln>
        </p:spPr>
        <p:txBody>
          <a:bodyPr wrap="square" lIns="0" tIns="0" rIns="0" bIns="0" rtlCol="0"/>
          <a:lstStyle/>
          <a:p>
            <a:endParaRPr sz="1750"/>
          </a:p>
        </p:txBody>
      </p:sp>
      <p:sp>
        <p:nvSpPr>
          <p:cNvPr id="105" name="object 105"/>
          <p:cNvSpPr txBox="1"/>
          <p:nvPr/>
        </p:nvSpPr>
        <p:spPr>
          <a:xfrm>
            <a:off x="1152015" y="6454349"/>
            <a:ext cx="166712" cy="343870"/>
          </a:xfrm>
          <a:prstGeom prst="rect">
            <a:avLst/>
          </a:prstGeom>
        </p:spPr>
        <p:txBody>
          <a:bodyPr vert="vert270" wrap="square" lIns="0" tIns="0" rIns="0" bIns="0" rtlCol="0">
            <a:spAutoFit/>
          </a:bodyPr>
          <a:lstStyle/>
          <a:p>
            <a:pPr marL="12347">
              <a:lnSpc>
                <a:spcPts val="1346"/>
              </a:lnSpc>
            </a:pPr>
            <a:r>
              <a:rPr sz="1215" b="1" spc="-15" dirty="0">
                <a:latin typeface="Tahoma"/>
                <a:cs typeface="Tahoma"/>
              </a:rPr>
              <a:t>c</a:t>
            </a:r>
            <a:r>
              <a:rPr sz="1215" b="1" spc="5" dirty="0">
                <a:latin typeface="Tahoma"/>
                <a:cs typeface="Tahoma"/>
              </a:rPr>
              <a:t>o</a:t>
            </a:r>
            <a:r>
              <a:rPr sz="1215" b="1" spc="-10" dirty="0">
                <a:latin typeface="Tahoma"/>
                <a:cs typeface="Tahoma"/>
              </a:rPr>
              <a:t>s</a:t>
            </a:r>
            <a:r>
              <a:rPr sz="1215" b="1" dirty="0">
                <a:latin typeface="Tahoma"/>
                <a:cs typeface="Tahoma"/>
              </a:rPr>
              <a:t>t</a:t>
            </a:r>
            <a:endParaRPr sz="1215">
              <a:latin typeface="Tahoma"/>
              <a:cs typeface="Tahoma"/>
            </a:endParaRPr>
          </a:p>
        </p:txBody>
      </p:sp>
      <p:sp>
        <p:nvSpPr>
          <p:cNvPr id="107" name="object 10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a:t>
            </a:r>
          </a:p>
          <a:p>
            <a:pPr marL="1456939">
              <a:lnSpc>
                <a:spcPts val="1371"/>
              </a:lnSpc>
            </a:pPr>
            <a:r>
              <a:rPr dirty="0"/>
              <a:t>© Copyright </a:t>
            </a:r>
            <a:r>
              <a:rPr spc="-5" dirty="0"/>
              <a:t>Virtual University </a:t>
            </a:r>
            <a:r>
              <a:rPr dirty="0"/>
              <a:t>of</a:t>
            </a:r>
            <a:r>
              <a:rPr spc="-78" dirty="0"/>
              <a:t> </a:t>
            </a:r>
            <a:r>
              <a:rPr spc="-5" dirty="0"/>
              <a:t>Pakistan</a:t>
            </a:r>
          </a:p>
        </p:txBody>
      </p:sp>
      <p:sp>
        <p:nvSpPr>
          <p:cNvPr id="106" name="object 106"/>
          <p:cNvSpPr txBox="1"/>
          <p:nvPr/>
        </p:nvSpPr>
        <p:spPr>
          <a:xfrm>
            <a:off x="1098878" y="7550420"/>
            <a:ext cx="5358077" cy="1551771"/>
          </a:xfrm>
          <a:prstGeom prst="rect">
            <a:avLst/>
          </a:prstGeom>
        </p:spPr>
        <p:txBody>
          <a:bodyPr vert="horz" wrap="square" lIns="0" tIns="0" rIns="0" bIns="0" rtlCol="0">
            <a:spAutoFit/>
          </a:bodyPr>
          <a:lstStyle/>
          <a:p>
            <a:pPr marL="12347" algn="just">
              <a:lnSpc>
                <a:spcPts val="1590"/>
              </a:lnSpc>
            </a:pPr>
            <a:r>
              <a:rPr sz="1361" b="1" spc="-5" dirty="0">
                <a:latin typeface="Times New Roman"/>
                <a:cs typeface="Times New Roman"/>
              </a:rPr>
              <a:t>Software</a:t>
            </a:r>
            <a:r>
              <a:rPr sz="1361" b="1" spc="-49" dirty="0">
                <a:latin typeface="Times New Roman"/>
                <a:cs typeface="Times New Roman"/>
              </a:rPr>
              <a:t> </a:t>
            </a:r>
            <a:r>
              <a:rPr sz="1361" b="1" spc="-5" dirty="0">
                <a:latin typeface="Times New Roman"/>
                <a:cs typeface="Times New Roman"/>
              </a:rPr>
              <a:t>Background</a:t>
            </a:r>
            <a:endParaRPr sz="1361">
              <a:latin typeface="Times New Roman"/>
              <a:cs typeface="Times New Roman"/>
            </a:endParaRPr>
          </a:p>
          <a:p>
            <a:pPr marL="12347" marR="4939" algn="just">
              <a:lnSpc>
                <a:spcPts val="1342"/>
              </a:lnSpc>
              <a:spcBef>
                <a:spcPts val="49"/>
              </a:spcBef>
            </a:pPr>
            <a:r>
              <a:rPr sz="1167" dirty="0">
                <a:latin typeface="Times New Roman"/>
                <a:cs typeface="Times New Roman"/>
              </a:rPr>
              <a:t>Caper </a:t>
            </a:r>
            <a:r>
              <a:rPr sz="1167" spc="5" dirty="0">
                <a:latin typeface="Times New Roman"/>
                <a:cs typeface="Times New Roman"/>
              </a:rPr>
              <a:t>Jones </a:t>
            </a:r>
            <a:r>
              <a:rPr sz="1167" dirty="0">
                <a:latin typeface="Times New Roman"/>
                <a:cs typeface="Times New Roman"/>
              </a:rPr>
              <a:t>a renounced practitioner and researcher in the filed of Software Engineering,  had made immense research in </a:t>
            </a:r>
            <a:r>
              <a:rPr sz="1167" spc="-5" dirty="0">
                <a:latin typeface="Times New Roman"/>
                <a:cs typeface="Times New Roman"/>
              </a:rPr>
              <a:t>software </a:t>
            </a:r>
            <a:r>
              <a:rPr sz="1167" dirty="0">
                <a:latin typeface="Times New Roman"/>
                <a:cs typeface="Times New Roman"/>
              </a:rPr>
              <a:t>team productivity, </a:t>
            </a:r>
            <a:r>
              <a:rPr sz="1167" spc="-5" dirty="0">
                <a:latin typeface="Times New Roman"/>
                <a:cs typeface="Times New Roman"/>
              </a:rPr>
              <a:t>software </a:t>
            </a:r>
            <a:r>
              <a:rPr sz="1167" dirty="0">
                <a:latin typeface="Times New Roman"/>
                <a:cs typeface="Times New Roman"/>
              </a:rPr>
              <a:t>quality, </a:t>
            </a:r>
            <a:r>
              <a:rPr sz="1167" spc="-5" dirty="0">
                <a:latin typeface="Times New Roman"/>
                <a:cs typeface="Times New Roman"/>
              </a:rPr>
              <a:t>software  </a:t>
            </a:r>
            <a:r>
              <a:rPr sz="1167" dirty="0">
                <a:latin typeface="Times New Roman"/>
                <a:cs typeface="Times New Roman"/>
              </a:rPr>
              <a:t>cost factors and other fields relate to </a:t>
            </a:r>
            <a:r>
              <a:rPr sz="1167" spc="-5" dirty="0">
                <a:latin typeface="Times New Roman"/>
                <a:cs typeface="Times New Roman"/>
              </a:rPr>
              <a:t>software </a:t>
            </a:r>
            <a:r>
              <a:rPr sz="1167" dirty="0">
                <a:latin typeface="Times New Roman"/>
                <a:cs typeface="Times New Roman"/>
              </a:rPr>
              <a:t>engineering. </a:t>
            </a:r>
            <a:r>
              <a:rPr sz="1167" spc="-5" dirty="0">
                <a:latin typeface="Times New Roman"/>
                <a:cs typeface="Times New Roman"/>
              </a:rPr>
              <a:t>He </a:t>
            </a:r>
            <a:r>
              <a:rPr sz="1167" dirty="0">
                <a:latin typeface="Times New Roman"/>
                <a:cs typeface="Times New Roman"/>
              </a:rPr>
              <a:t>made a company named  </a:t>
            </a:r>
            <a:r>
              <a:rPr sz="1167" spc="-5" dirty="0">
                <a:latin typeface="Times New Roman"/>
                <a:cs typeface="Times New Roman"/>
              </a:rPr>
              <a:t>Software Productivity </a:t>
            </a:r>
            <a:r>
              <a:rPr sz="1167" dirty="0">
                <a:latin typeface="Times New Roman"/>
                <a:cs typeface="Times New Roman"/>
              </a:rPr>
              <a:t>Research in </a:t>
            </a:r>
            <a:r>
              <a:rPr sz="1167" spc="-5" dirty="0">
                <a:latin typeface="Times New Roman"/>
                <a:cs typeface="Times New Roman"/>
              </a:rPr>
              <a:t>which </a:t>
            </a:r>
            <a:r>
              <a:rPr sz="1167" dirty="0">
                <a:latin typeface="Times New Roman"/>
                <a:cs typeface="Times New Roman"/>
              </a:rPr>
              <a:t>they analyzed </a:t>
            </a:r>
            <a:r>
              <a:rPr sz="1167" spc="5" dirty="0">
                <a:latin typeface="Times New Roman"/>
                <a:cs typeface="Times New Roman"/>
              </a:rPr>
              <a:t>many </a:t>
            </a:r>
            <a:r>
              <a:rPr sz="1167" dirty="0">
                <a:latin typeface="Times New Roman"/>
                <a:cs typeface="Times New Roman"/>
              </a:rPr>
              <a:t>projects and published the  results in the form of books. Let’s look at the </a:t>
            </a:r>
            <a:r>
              <a:rPr sz="1167" spc="-5" dirty="0">
                <a:latin typeface="Times New Roman"/>
                <a:cs typeface="Times New Roman"/>
              </a:rPr>
              <a:t>summary </a:t>
            </a:r>
            <a:r>
              <a:rPr sz="1167" dirty="0">
                <a:latin typeface="Times New Roman"/>
                <a:cs typeface="Times New Roman"/>
              </a:rPr>
              <a:t>of these</a:t>
            </a:r>
            <a:r>
              <a:rPr sz="1167" spc="-122" dirty="0">
                <a:latin typeface="Times New Roman"/>
                <a:cs typeface="Times New Roman"/>
              </a:rPr>
              <a:t> </a:t>
            </a:r>
            <a:r>
              <a:rPr sz="1167" dirty="0">
                <a:latin typeface="Times New Roman"/>
                <a:cs typeface="Times New Roman"/>
              </a:rPr>
              <a:t>results.</a:t>
            </a:r>
            <a:endParaRPr sz="1167">
              <a:latin typeface="Times New Roman"/>
              <a:cs typeface="Times New Roman"/>
            </a:endParaRPr>
          </a:p>
          <a:p>
            <a:pPr>
              <a:lnSpc>
                <a:spcPct val="100000"/>
              </a:lnSpc>
            </a:pPr>
            <a:endParaRPr sz="1167">
              <a:latin typeface="Times New Roman"/>
              <a:cs typeface="Times New Roman"/>
            </a:endParaRPr>
          </a:p>
          <a:p>
            <a:pPr marL="12347" marR="119764" indent="1852">
              <a:lnSpc>
                <a:spcPts val="1342"/>
              </a:lnSpc>
            </a:pPr>
            <a:r>
              <a:rPr sz="1167" spc="-422" dirty="0">
                <a:latin typeface="Times New Roman"/>
                <a:cs typeface="Times New Roman"/>
              </a:rPr>
              <a:t>H</a:t>
            </a:r>
            <a:r>
              <a:rPr sz="1750" spc="-634" baseline="-4629" dirty="0">
                <a:latin typeface="Times New Roman"/>
                <a:cs typeface="Times New Roman"/>
              </a:rPr>
              <a:t>e</a:t>
            </a:r>
            <a:r>
              <a:rPr sz="1750" spc="21" baseline="-4629" dirty="0">
                <a:latin typeface="Times New Roman"/>
                <a:cs typeface="Times New Roman"/>
              </a:rPr>
              <a:t> </a:t>
            </a:r>
            <a:r>
              <a:rPr sz="1167" spc="-214" dirty="0">
                <a:latin typeface="Times New Roman"/>
                <a:cs typeface="Times New Roman"/>
              </a:rPr>
              <a:t>e</a:t>
            </a:r>
            <a:r>
              <a:rPr sz="1750" spc="-321" baseline="-4629" dirty="0">
                <a:latin typeface="Times New Roman"/>
                <a:cs typeface="Times New Roman"/>
              </a:rPr>
              <a:t>re</a:t>
            </a:r>
            <a:r>
              <a:rPr sz="1167" spc="-214" dirty="0">
                <a:latin typeface="Times New Roman"/>
                <a:cs typeface="Times New Roman"/>
              </a:rPr>
              <a:t>d</a:t>
            </a:r>
            <a:r>
              <a:rPr sz="1750" spc="-321" baseline="-4629" dirty="0">
                <a:latin typeface="Times New Roman"/>
                <a:cs typeface="Times New Roman"/>
              </a:rPr>
              <a:t>la</a:t>
            </a:r>
            <a:r>
              <a:rPr sz="1167" spc="-214" dirty="0">
                <a:latin typeface="Times New Roman"/>
                <a:cs typeface="Times New Roman"/>
              </a:rPr>
              <a:t>i</a:t>
            </a:r>
            <a:r>
              <a:rPr sz="1750" spc="-321" baseline="-4629" dirty="0">
                <a:latin typeface="Times New Roman"/>
                <a:cs typeface="Times New Roman"/>
              </a:rPr>
              <a:t>t</a:t>
            </a:r>
            <a:r>
              <a:rPr sz="1167" spc="-214" dirty="0">
                <a:latin typeface="Times New Roman"/>
                <a:cs typeface="Times New Roman"/>
              </a:rPr>
              <a:t>v</a:t>
            </a:r>
            <a:r>
              <a:rPr sz="1750" spc="-321" baseline="-4629" dirty="0">
                <a:latin typeface="Times New Roman"/>
                <a:cs typeface="Times New Roman"/>
              </a:rPr>
              <a:t>e</a:t>
            </a:r>
            <a:r>
              <a:rPr sz="1167" spc="-214" dirty="0">
                <a:latin typeface="Times New Roman"/>
                <a:cs typeface="Times New Roman"/>
              </a:rPr>
              <a:t>i</a:t>
            </a:r>
            <a:r>
              <a:rPr sz="1750" spc="-321" baseline="-4629" dirty="0">
                <a:latin typeface="Times New Roman"/>
                <a:cs typeface="Times New Roman"/>
              </a:rPr>
              <a:t>d</a:t>
            </a:r>
            <a:r>
              <a:rPr sz="1167" spc="-214" dirty="0">
                <a:latin typeface="Times New Roman"/>
                <a:cs typeface="Times New Roman"/>
              </a:rPr>
              <a:t>de</a:t>
            </a:r>
            <a:r>
              <a:rPr sz="1750" spc="-321" baseline="-4629" dirty="0">
                <a:latin typeface="Times New Roman"/>
                <a:cs typeface="Times New Roman"/>
              </a:rPr>
              <a:t>a</a:t>
            </a:r>
            <a:r>
              <a:rPr sz="1167" spc="-214" dirty="0">
                <a:latin typeface="Times New Roman"/>
                <a:cs typeface="Times New Roman"/>
              </a:rPr>
              <a:t>d</a:t>
            </a:r>
            <a:r>
              <a:rPr sz="1750" spc="-321" baseline="-4629" dirty="0">
                <a:latin typeface="Times New Roman"/>
                <a:cs typeface="Times New Roman"/>
              </a:rPr>
              <a:t>ct</a:t>
            </a:r>
            <a:r>
              <a:rPr sz="1167" spc="-214" dirty="0">
                <a:latin typeface="Times New Roman"/>
                <a:cs typeface="Times New Roman"/>
              </a:rPr>
              <a:t>s</a:t>
            </a:r>
            <a:r>
              <a:rPr sz="1750" spc="-321" baseline="-4629" dirty="0">
                <a:latin typeface="Times New Roman"/>
                <a:cs typeface="Times New Roman"/>
              </a:rPr>
              <a:t>i</a:t>
            </a:r>
            <a:r>
              <a:rPr sz="1167" spc="-214" dirty="0">
                <a:latin typeface="Times New Roman"/>
                <a:cs typeface="Times New Roman"/>
              </a:rPr>
              <a:t>o</a:t>
            </a:r>
            <a:r>
              <a:rPr sz="1750" spc="-321" baseline="-4629" dirty="0">
                <a:latin typeface="Times New Roman"/>
                <a:cs typeface="Times New Roman"/>
              </a:rPr>
              <a:t>v</a:t>
            </a:r>
            <a:r>
              <a:rPr sz="1167" spc="-214" dirty="0">
                <a:latin typeface="Times New Roman"/>
                <a:cs typeface="Times New Roman"/>
              </a:rPr>
              <a:t>f</a:t>
            </a:r>
            <a:r>
              <a:rPr sz="1750" spc="-321" baseline="-4629" dirty="0">
                <a:latin typeface="Times New Roman"/>
                <a:cs typeface="Times New Roman"/>
              </a:rPr>
              <a:t>it</a:t>
            </a:r>
            <a:r>
              <a:rPr sz="1167" spc="-214" dirty="0">
                <a:latin typeface="Times New Roman"/>
                <a:cs typeface="Times New Roman"/>
              </a:rPr>
              <a:t>t</a:t>
            </a:r>
            <a:r>
              <a:rPr sz="1750" spc="-321" baseline="-4629" dirty="0">
                <a:latin typeface="Times New Roman"/>
                <a:cs typeface="Times New Roman"/>
              </a:rPr>
              <a:t>i</a:t>
            </a:r>
            <a:r>
              <a:rPr sz="1167" spc="-214" dirty="0">
                <a:latin typeface="Times New Roman"/>
                <a:cs typeface="Times New Roman"/>
              </a:rPr>
              <a:t>w</a:t>
            </a:r>
            <a:r>
              <a:rPr sz="1750" spc="-321" baseline="-4629" dirty="0">
                <a:latin typeface="Times New Roman"/>
                <a:cs typeface="Times New Roman"/>
              </a:rPr>
              <a:t>es</a:t>
            </a:r>
            <a:r>
              <a:rPr sz="1167" spc="-214" dirty="0">
                <a:latin typeface="Times New Roman"/>
                <a:cs typeface="Times New Roman"/>
              </a:rPr>
              <a:t>ar</a:t>
            </a:r>
            <a:r>
              <a:rPr sz="1750" spc="-321" baseline="-4629" dirty="0">
                <a:latin typeface="Times New Roman"/>
                <a:cs typeface="Times New Roman"/>
              </a:rPr>
              <a:t>i</a:t>
            </a:r>
            <a:r>
              <a:rPr sz="1167" spc="-214" dirty="0">
                <a:latin typeface="Times New Roman"/>
                <a:cs typeface="Times New Roman"/>
              </a:rPr>
              <a:t>e</a:t>
            </a:r>
            <a:r>
              <a:rPr sz="1750" spc="-321" baseline="-4629" dirty="0">
                <a:latin typeface="Times New Roman"/>
                <a:cs typeface="Times New Roman"/>
              </a:rPr>
              <a:t>nt</a:t>
            </a:r>
            <a:r>
              <a:rPr sz="1167" spc="-214" dirty="0">
                <a:latin typeface="Times New Roman"/>
                <a:cs typeface="Times New Roman"/>
              </a:rPr>
              <a:t>r</a:t>
            </a:r>
            <a:r>
              <a:rPr sz="1750" spc="-321" baseline="-4629" dirty="0">
                <a:latin typeface="Times New Roman"/>
                <a:cs typeface="Times New Roman"/>
              </a:rPr>
              <a:t>o</a:t>
            </a:r>
            <a:r>
              <a:rPr sz="1167" spc="-214" dirty="0">
                <a:latin typeface="Times New Roman"/>
                <a:cs typeface="Times New Roman"/>
              </a:rPr>
              <a:t>el</a:t>
            </a:r>
            <a:r>
              <a:rPr sz="1750" spc="-321" baseline="-4629" dirty="0">
                <a:latin typeface="Times New Roman"/>
                <a:cs typeface="Times New Roman"/>
              </a:rPr>
              <a:t>a</a:t>
            </a:r>
            <a:r>
              <a:rPr sz="1167" spc="-214" dirty="0">
                <a:latin typeface="Times New Roman"/>
                <a:cs typeface="Times New Roman"/>
              </a:rPr>
              <a:t>a</a:t>
            </a:r>
            <a:r>
              <a:rPr sz="1750" spc="-321" baseline="-4629" dirty="0">
                <a:latin typeface="Times New Roman"/>
                <a:cs typeface="Times New Roman"/>
              </a:rPr>
              <a:t>b</a:t>
            </a:r>
            <a:r>
              <a:rPr sz="1167" spc="-214" dirty="0">
                <a:latin typeface="Times New Roman"/>
                <a:cs typeface="Times New Roman"/>
              </a:rPr>
              <a:t>te</a:t>
            </a:r>
            <a:r>
              <a:rPr sz="1750" spc="-321" baseline="-4629" dirty="0">
                <a:latin typeface="Times New Roman"/>
                <a:cs typeface="Times New Roman"/>
              </a:rPr>
              <a:t>o</a:t>
            </a:r>
            <a:r>
              <a:rPr sz="1167" spc="-214" dirty="0">
                <a:latin typeface="Times New Roman"/>
                <a:cs typeface="Times New Roman"/>
              </a:rPr>
              <a:t>d</a:t>
            </a:r>
            <a:r>
              <a:rPr sz="1750" spc="-321" baseline="-4629" dirty="0">
                <a:latin typeface="Times New Roman"/>
                <a:cs typeface="Times New Roman"/>
              </a:rPr>
              <a:t>ut</a:t>
            </a:r>
            <a:r>
              <a:rPr sz="1167" spc="-214" dirty="0">
                <a:latin typeface="Times New Roman"/>
                <a:cs typeface="Times New Roman"/>
              </a:rPr>
              <a:t>a</a:t>
            </a:r>
            <a:r>
              <a:rPr sz="1750" spc="-321" baseline="-4629" dirty="0">
                <a:latin typeface="Times New Roman"/>
                <a:cs typeface="Times New Roman"/>
              </a:rPr>
              <a:t>t</a:t>
            </a:r>
            <a:r>
              <a:rPr sz="1167" spc="-214" dirty="0">
                <a:latin typeface="Times New Roman"/>
                <a:cs typeface="Times New Roman"/>
              </a:rPr>
              <a:t>c</a:t>
            </a:r>
            <a:r>
              <a:rPr sz="1750" spc="-321" baseline="-4629" dirty="0">
                <a:latin typeface="Times New Roman"/>
                <a:cs typeface="Times New Roman"/>
              </a:rPr>
              <a:t>w</a:t>
            </a:r>
            <a:r>
              <a:rPr sz="1167" spc="-214" dirty="0">
                <a:latin typeface="Times New Roman"/>
                <a:cs typeface="Times New Roman"/>
              </a:rPr>
              <a:t>ti</a:t>
            </a:r>
            <a:r>
              <a:rPr sz="1750" spc="-321" baseline="-4629" dirty="0">
                <a:latin typeface="Times New Roman"/>
                <a:cs typeface="Times New Roman"/>
              </a:rPr>
              <a:t>e</a:t>
            </a:r>
            <a:r>
              <a:rPr sz="1167" spc="-214" dirty="0">
                <a:latin typeface="Times New Roman"/>
                <a:cs typeface="Times New Roman"/>
              </a:rPr>
              <a:t>v</a:t>
            </a:r>
            <a:r>
              <a:rPr sz="1750" spc="-321" baseline="-4629" dirty="0">
                <a:latin typeface="Times New Roman"/>
                <a:cs typeface="Times New Roman"/>
              </a:rPr>
              <a:t>n</a:t>
            </a:r>
            <a:r>
              <a:rPr sz="1167" spc="-214" dirty="0">
                <a:latin typeface="Times New Roman"/>
                <a:cs typeface="Times New Roman"/>
              </a:rPr>
              <a:t>it</a:t>
            </a:r>
            <a:r>
              <a:rPr sz="1750" spc="-321" baseline="-4629" dirty="0">
                <a:latin typeface="Times New Roman"/>
                <a:cs typeface="Times New Roman"/>
              </a:rPr>
              <a:t>t</a:t>
            </a:r>
            <a:r>
              <a:rPr sz="1167" spc="-214" dirty="0">
                <a:latin typeface="Times New Roman"/>
                <a:cs typeface="Times New Roman"/>
              </a:rPr>
              <a:t>i</a:t>
            </a:r>
            <a:r>
              <a:rPr sz="1750" spc="-321" baseline="-4629" dirty="0">
                <a:latin typeface="Times New Roman"/>
                <a:cs typeface="Times New Roman"/>
              </a:rPr>
              <a:t>y</a:t>
            </a:r>
            <a:r>
              <a:rPr sz="1167" spc="-214" dirty="0">
                <a:latin typeface="Times New Roman"/>
                <a:cs typeface="Times New Roman"/>
              </a:rPr>
              <a:t>e</a:t>
            </a:r>
            <a:r>
              <a:rPr sz="1750" spc="-321" baseline="-4629" dirty="0">
                <a:latin typeface="Times New Roman"/>
                <a:cs typeface="Times New Roman"/>
              </a:rPr>
              <a:t>-</a:t>
            </a:r>
            <a:r>
              <a:rPr sz="1167" spc="-214" dirty="0">
                <a:latin typeface="Times New Roman"/>
                <a:cs typeface="Times New Roman"/>
              </a:rPr>
              <a:t>s</a:t>
            </a:r>
            <a:r>
              <a:rPr sz="1750" spc="-321" baseline="-4629" dirty="0">
                <a:latin typeface="Times New Roman"/>
                <a:cs typeface="Times New Roman"/>
              </a:rPr>
              <a:t>fi</a:t>
            </a:r>
            <a:r>
              <a:rPr sz="1167" spc="-214" dirty="0">
                <a:latin typeface="Times New Roman"/>
                <a:cs typeface="Times New Roman"/>
              </a:rPr>
              <a:t>i</a:t>
            </a:r>
            <a:r>
              <a:rPr sz="1750" spc="-321" baseline="-4629" dirty="0">
                <a:latin typeface="Times New Roman"/>
                <a:cs typeface="Times New Roman"/>
              </a:rPr>
              <a:t>v</a:t>
            </a:r>
            <a:r>
              <a:rPr sz="1167" spc="-214" dirty="0">
                <a:latin typeface="Times New Roman"/>
                <a:cs typeface="Times New Roman"/>
              </a:rPr>
              <a:t>n</a:t>
            </a:r>
            <a:r>
              <a:rPr sz="1750" spc="-321" baseline="-4629" dirty="0">
                <a:latin typeface="Times New Roman"/>
                <a:cs typeface="Times New Roman"/>
              </a:rPr>
              <a:t>e</a:t>
            </a:r>
            <a:r>
              <a:rPr sz="1167" spc="-214" dirty="0">
                <a:latin typeface="Times New Roman"/>
                <a:cs typeface="Times New Roman"/>
              </a:rPr>
              <a:t>to</a:t>
            </a:r>
            <a:r>
              <a:rPr sz="1750" spc="-321" baseline="-4629" dirty="0">
                <a:latin typeface="Times New Roman"/>
                <a:cs typeface="Times New Roman"/>
              </a:rPr>
              <a:t>d</a:t>
            </a:r>
            <a:r>
              <a:rPr sz="1167" spc="-214" dirty="0">
                <a:latin typeface="Times New Roman"/>
                <a:cs typeface="Times New Roman"/>
              </a:rPr>
              <a:t>a</a:t>
            </a:r>
            <a:r>
              <a:rPr sz="1750" spc="-321" baseline="-4629" dirty="0">
                <a:latin typeface="Times New Roman"/>
                <a:cs typeface="Times New Roman"/>
              </a:rPr>
              <a:t>if</a:t>
            </a:r>
            <a:r>
              <a:rPr sz="1167" spc="-214" dirty="0">
                <a:latin typeface="Times New Roman"/>
                <a:cs typeface="Times New Roman"/>
              </a:rPr>
              <a:t>b</a:t>
            </a:r>
            <a:r>
              <a:rPr sz="1750" spc="-321" baseline="-4629" dirty="0">
                <a:latin typeface="Times New Roman"/>
                <a:cs typeface="Times New Roman"/>
              </a:rPr>
              <a:t>f</a:t>
            </a:r>
            <a:r>
              <a:rPr sz="1167" spc="-214" dirty="0">
                <a:latin typeface="Times New Roman"/>
                <a:cs typeface="Times New Roman"/>
              </a:rPr>
              <a:t>o</a:t>
            </a:r>
            <a:r>
              <a:rPr sz="1750" spc="-321" baseline="-4629" dirty="0">
                <a:latin typeface="Times New Roman"/>
                <a:cs typeface="Times New Roman"/>
              </a:rPr>
              <a:t>er</a:t>
            </a:r>
            <a:r>
              <a:rPr sz="1167" spc="-214" dirty="0">
                <a:latin typeface="Times New Roman"/>
                <a:cs typeface="Times New Roman"/>
              </a:rPr>
              <a:t>u</a:t>
            </a:r>
            <a:r>
              <a:rPr sz="1750" spc="-321" baseline="-4629" dirty="0">
                <a:latin typeface="Times New Roman"/>
                <a:cs typeface="Times New Roman"/>
              </a:rPr>
              <a:t>e</a:t>
            </a:r>
            <a:r>
              <a:rPr sz="1167" spc="-214" dirty="0">
                <a:latin typeface="Times New Roman"/>
                <a:cs typeface="Times New Roman"/>
              </a:rPr>
              <a:t>t</a:t>
            </a:r>
            <a:r>
              <a:rPr sz="1750" spc="-321" baseline="-4629" dirty="0">
                <a:latin typeface="Times New Roman"/>
                <a:cs typeface="Times New Roman"/>
              </a:rPr>
              <a:t>n</a:t>
            </a:r>
            <a:r>
              <a:rPr sz="1167" spc="-214" dirty="0">
                <a:latin typeface="Times New Roman"/>
                <a:cs typeface="Times New Roman"/>
              </a:rPr>
              <a:t>t</a:t>
            </a:r>
            <a:r>
              <a:rPr sz="1750" spc="-321" baseline="-4629" dirty="0">
                <a:latin typeface="Times New Roman"/>
                <a:cs typeface="Times New Roman"/>
              </a:rPr>
              <a:t>t</a:t>
            </a:r>
            <a:r>
              <a:rPr sz="1167" spc="-214" dirty="0">
                <a:latin typeface="Times New Roman"/>
                <a:cs typeface="Times New Roman"/>
              </a:rPr>
              <a:t>w</a:t>
            </a:r>
            <a:r>
              <a:rPr sz="1750" spc="-321" baseline="-4629" dirty="0">
                <a:latin typeface="Times New Roman"/>
                <a:cs typeface="Times New Roman"/>
              </a:rPr>
              <a:t>c</a:t>
            </a:r>
            <a:r>
              <a:rPr sz="1167" spc="-214" dirty="0">
                <a:latin typeface="Times New Roman"/>
                <a:cs typeface="Times New Roman"/>
              </a:rPr>
              <a:t>e</a:t>
            </a:r>
            <a:r>
              <a:rPr sz="1750" spc="-321" baseline="-4629" dirty="0">
                <a:latin typeface="Times New Roman"/>
                <a:cs typeface="Times New Roman"/>
              </a:rPr>
              <a:t>a</a:t>
            </a:r>
            <a:r>
              <a:rPr sz="1167" spc="-214" dirty="0">
                <a:latin typeface="Times New Roman"/>
                <a:cs typeface="Times New Roman"/>
              </a:rPr>
              <a:t>n</a:t>
            </a:r>
            <a:r>
              <a:rPr sz="1750" spc="-321" baseline="-4629" dirty="0">
                <a:latin typeface="Times New Roman"/>
                <a:cs typeface="Times New Roman"/>
              </a:rPr>
              <a:t>te</a:t>
            </a:r>
            <a:r>
              <a:rPr sz="1167" spc="-214" dirty="0">
                <a:latin typeface="Times New Roman"/>
                <a:cs typeface="Times New Roman"/>
              </a:rPr>
              <a:t>ty</a:t>
            </a:r>
            <a:r>
              <a:rPr sz="1750" spc="-321" baseline="-4629" dirty="0">
                <a:latin typeface="Times New Roman"/>
                <a:cs typeface="Times New Roman"/>
              </a:rPr>
              <a:t>g</a:t>
            </a:r>
            <a:r>
              <a:rPr sz="1167" spc="-214" dirty="0">
                <a:latin typeface="Times New Roman"/>
                <a:cs typeface="Times New Roman"/>
              </a:rPr>
              <a:t>-</a:t>
            </a:r>
            <a:r>
              <a:rPr sz="1750" spc="-321" baseline="-4629" dirty="0">
                <a:latin typeface="Times New Roman"/>
                <a:cs typeface="Times New Roman"/>
              </a:rPr>
              <a:t>o</a:t>
            </a:r>
            <a:r>
              <a:rPr sz="1167" spc="-214" dirty="0">
                <a:latin typeface="Times New Roman"/>
                <a:cs typeface="Times New Roman"/>
              </a:rPr>
              <a:t>f</a:t>
            </a:r>
            <a:r>
              <a:rPr sz="1750" spc="-321" baseline="-4629" dirty="0">
                <a:latin typeface="Times New Roman"/>
                <a:cs typeface="Times New Roman"/>
              </a:rPr>
              <a:t>r</a:t>
            </a:r>
            <a:r>
              <a:rPr sz="1167" spc="-214" dirty="0">
                <a:latin typeface="Times New Roman"/>
                <a:cs typeface="Times New Roman"/>
              </a:rPr>
              <a:t>i</a:t>
            </a:r>
            <a:r>
              <a:rPr sz="1750" spc="-321" baseline="-4629" dirty="0">
                <a:latin typeface="Times New Roman"/>
                <a:cs typeface="Times New Roman"/>
              </a:rPr>
              <a:t>i</a:t>
            </a:r>
            <a:r>
              <a:rPr sz="1167" spc="-214" dirty="0">
                <a:latin typeface="Times New Roman"/>
                <a:cs typeface="Times New Roman"/>
              </a:rPr>
              <a:t>v</a:t>
            </a:r>
            <a:r>
              <a:rPr sz="1750" spc="-321" baseline="-4629" dirty="0">
                <a:latin typeface="Times New Roman"/>
                <a:cs typeface="Times New Roman"/>
              </a:rPr>
              <a:t>e</a:t>
            </a:r>
            <a:r>
              <a:rPr sz="1167" spc="-214" dirty="0">
                <a:latin typeface="Times New Roman"/>
                <a:cs typeface="Times New Roman"/>
              </a:rPr>
              <a:t>e</a:t>
            </a:r>
            <a:r>
              <a:rPr sz="1750" spc="-321" baseline="-4629" dirty="0">
                <a:latin typeface="Times New Roman"/>
                <a:cs typeface="Times New Roman"/>
              </a:rPr>
              <a:t>s.</a:t>
            </a:r>
            <a:r>
              <a:rPr sz="1167" spc="-214" dirty="0">
                <a:latin typeface="Times New Roman"/>
                <a:cs typeface="Times New Roman"/>
              </a:rPr>
              <a:t>d</a:t>
            </a:r>
            <a:r>
              <a:rPr sz="1750" spc="-321" baseline="-4629" dirty="0">
                <a:latin typeface="Times New Roman"/>
                <a:cs typeface="Times New Roman"/>
              </a:rPr>
              <a:t>l</a:t>
            </a:r>
            <a:r>
              <a:rPr sz="1167" spc="-214" dirty="0">
                <a:latin typeface="Times New Roman"/>
                <a:cs typeface="Times New Roman"/>
              </a:rPr>
              <a:t>i</a:t>
            </a:r>
            <a:r>
              <a:rPr sz="1750" spc="-321" baseline="-4629" dirty="0">
                <a:latin typeface="Times New Roman"/>
                <a:cs typeface="Times New Roman"/>
              </a:rPr>
              <a:t>i</a:t>
            </a:r>
            <a:r>
              <a:rPr sz="1167" spc="-214" dirty="0">
                <a:latin typeface="Times New Roman"/>
                <a:cs typeface="Times New Roman"/>
              </a:rPr>
              <a:t>f</a:t>
            </a:r>
            <a:r>
              <a:rPr sz="1750" spc="-321" baseline="-4629" dirty="0">
                <a:latin typeface="Times New Roman"/>
                <a:cs typeface="Times New Roman"/>
              </a:rPr>
              <a:t>s</a:t>
            </a:r>
            <a:r>
              <a:rPr sz="1167" spc="-214" dirty="0">
                <a:latin typeface="Times New Roman"/>
                <a:cs typeface="Times New Roman"/>
              </a:rPr>
              <a:t>f</a:t>
            </a:r>
            <a:r>
              <a:rPr sz="1750" spc="-321" baseline="-4629" dirty="0">
                <a:latin typeface="Times New Roman"/>
                <a:cs typeface="Times New Roman"/>
              </a:rPr>
              <a:t>t</a:t>
            </a:r>
            <a:r>
              <a:rPr sz="1167" spc="-214" dirty="0">
                <a:latin typeface="Times New Roman"/>
                <a:cs typeface="Times New Roman"/>
              </a:rPr>
              <a:t>e</a:t>
            </a:r>
            <a:r>
              <a:rPr sz="1750" spc="-321" baseline="-4629" dirty="0">
                <a:latin typeface="Times New Roman"/>
                <a:cs typeface="Times New Roman"/>
              </a:rPr>
              <a:t>e</a:t>
            </a:r>
            <a:r>
              <a:rPr sz="1167" spc="-214" dirty="0">
                <a:latin typeface="Times New Roman"/>
                <a:cs typeface="Times New Roman"/>
              </a:rPr>
              <a:t>r</a:t>
            </a:r>
            <a:r>
              <a:rPr sz="1750" spc="-321" baseline="-4629" dirty="0">
                <a:latin typeface="Times New Roman"/>
                <a:cs typeface="Times New Roman"/>
              </a:rPr>
              <a:t>d</a:t>
            </a:r>
            <a:r>
              <a:rPr sz="1167" spc="-214" dirty="0">
                <a:latin typeface="Times New Roman"/>
                <a:cs typeface="Times New Roman"/>
              </a:rPr>
              <a:t>en</a:t>
            </a:r>
            <a:r>
              <a:rPr sz="1750" spc="-321" baseline="-4629" dirty="0">
                <a:latin typeface="Times New Roman"/>
                <a:cs typeface="Times New Roman"/>
              </a:rPr>
              <a:t>in</a:t>
            </a:r>
            <a:r>
              <a:rPr sz="1167" spc="-214" dirty="0">
                <a:latin typeface="Times New Roman"/>
                <a:cs typeface="Times New Roman"/>
              </a:rPr>
              <a:t>t </a:t>
            </a:r>
            <a:r>
              <a:rPr sz="1167" dirty="0">
                <a:latin typeface="Times New Roman"/>
                <a:cs typeface="Times New Roman"/>
              </a:rPr>
              <a:t>categories  </a:t>
            </a:r>
            <a:r>
              <a:rPr sz="1167" spc="-233" dirty="0">
                <a:latin typeface="Times New Roman"/>
                <a:cs typeface="Times New Roman"/>
              </a:rPr>
              <a:t>tThheeytabhlaevebealnoawly.     </a:t>
            </a:r>
            <a:r>
              <a:rPr sz="1167" spc="-247" dirty="0">
                <a:latin typeface="Times New Roman"/>
                <a:cs typeface="Times New Roman"/>
              </a:rPr>
              <a:t>zTehdeyarohuavned        </a:t>
            </a:r>
            <a:r>
              <a:rPr sz="1167" spc="-233" dirty="0">
                <a:latin typeface="Times New Roman"/>
                <a:cs typeface="Times New Roman"/>
              </a:rPr>
              <a:t>a1n0a0l0y0zesdofatrwoaurnedp1r0o0je0c0tsstooftwcoamree   </a:t>
            </a:r>
            <a:r>
              <a:rPr sz="1167" spc="-214" dirty="0">
                <a:latin typeface="Times New Roman"/>
                <a:cs typeface="Times New Roman"/>
              </a:rPr>
              <a:t>purpojewcittsh  </a:t>
            </a:r>
            <a:r>
              <a:rPr sz="1167" dirty="0">
                <a:latin typeface="Times New Roman"/>
                <a:cs typeface="Times New Roman"/>
              </a:rPr>
              <a:t>to  come  up</a:t>
            </a:r>
            <a:r>
              <a:rPr sz="1167" spc="-78" dirty="0">
                <a:latin typeface="Times New Roman"/>
                <a:cs typeface="Times New Roman"/>
              </a:rPr>
              <a:t> </a:t>
            </a:r>
            <a:r>
              <a:rPr sz="1167" spc="-5" dirty="0">
                <a:latin typeface="Times New Roman"/>
                <a:cs typeface="Times New Roman"/>
              </a:rPr>
              <a:t>wi</a:t>
            </a:r>
            <a:endParaRPr sz="1167">
              <a:latin typeface="Times New Roman"/>
              <a:cs typeface="Times New Roman"/>
            </a:endParaRPr>
          </a:p>
        </p:txBody>
      </p:sp>
    </p:spTree>
    <p:extLst>
      <p:ext uri="{BB962C8B-B14F-4D97-AF65-F5344CB8AC3E}">
        <p14:creationId xmlns:p14="http://schemas.microsoft.com/office/powerpoint/2010/main" val="279769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0547" cy="8334397"/>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8026">
              <a:lnSpc>
                <a:spcPts val="1342"/>
              </a:lnSpc>
              <a:spcBef>
                <a:spcPts val="851"/>
              </a:spcBef>
            </a:pPr>
            <a:r>
              <a:rPr sz="1167" spc="-5" dirty="0">
                <a:latin typeface="Times New Roman"/>
                <a:cs typeface="Times New Roman"/>
              </a:rPr>
              <a:t>such </a:t>
            </a:r>
            <a:r>
              <a:rPr sz="1167" dirty="0">
                <a:latin typeface="Times New Roman"/>
                <a:cs typeface="Times New Roman"/>
              </a:rPr>
              <a:t>a categorization. But here to cut down the discussion </a:t>
            </a:r>
            <a:r>
              <a:rPr sz="1167" spc="-5" dirty="0">
                <a:latin typeface="Times New Roman"/>
                <a:cs typeface="Times New Roman"/>
              </a:rPr>
              <a:t>we will </a:t>
            </a:r>
            <a:r>
              <a:rPr sz="1167" dirty="0">
                <a:latin typeface="Times New Roman"/>
                <a:cs typeface="Times New Roman"/>
              </a:rPr>
              <a:t>only describe nine of  them that are listed</a:t>
            </a:r>
            <a:r>
              <a:rPr sz="1167" spc="-117"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lnSpc>
                <a:spcPct val="100000"/>
              </a:lnSpc>
            </a:pPr>
            <a:endParaRPr sz="1167">
              <a:latin typeface="Times New Roman"/>
              <a:cs typeface="Times New Roman"/>
            </a:endParaRPr>
          </a:p>
          <a:p>
            <a:pPr marL="234592" indent="-222245" algn="just">
              <a:buFont typeface="Symbol"/>
              <a:buChar char=""/>
              <a:tabLst>
                <a:tab pos="234592" algn="l"/>
              </a:tabLst>
            </a:pPr>
            <a:r>
              <a:rPr sz="1167" spc="-5" dirty="0">
                <a:latin typeface="Times New Roman"/>
                <a:cs typeface="Times New Roman"/>
              </a:rPr>
              <a:t>Project</a:t>
            </a:r>
            <a:r>
              <a:rPr sz="1167" spc="-92" dirty="0">
                <a:latin typeface="Times New Roman"/>
                <a:cs typeface="Times New Roman"/>
              </a:rPr>
              <a:t> </a:t>
            </a:r>
            <a:r>
              <a:rPr sz="1167" spc="-5" dirty="0">
                <a:latin typeface="Times New Roman"/>
                <a:cs typeface="Times New Roman"/>
              </a:rPr>
              <a:t>Management</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Requirement</a:t>
            </a:r>
            <a:r>
              <a:rPr sz="1167" spc="-97" dirty="0">
                <a:latin typeface="Times New Roman"/>
                <a:cs typeface="Times New Roman"/>
              </a:rPr>
              <a:t> </a:t>
            </a:r>
            <a:r>
              <a:rPr sz="1167" dirty="0">
                <a:latin typeface="Times New Roman"/>
                <a:cs typeface="Times New Roman"/>
              </a:rPr>
              <a:t>Engineering</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Design</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Coding</a:t>
            </a:r>
            <a:endParaRPr sz="1167">
              <a:latin typeface="Times New Roman"/>
              <a:cs typeface="Times New Roman"/>
            </a:endParaRPr>
          </a:p>
          <a:p>
            <a:pPr marL="234592" indent="-222245" algn="just">
              <a:spcBef>
                <a:spcPts val="34"/>
              </a:spcBef>
              <a:buFont typeface="Symbol"/>
              <a:buChar char=""/>
              <a:tabLst>
                <a:tab pos="234592" algn="l"/>
              </a:tabLst>
            </a:pPr>
            <a:r>
              <a:rPr sz="1167" dirty="0">
                <a:latin typeface="Times New Roman"/>
                <a:cs typeface="Times New Roman"/>
              </a:rPr>
              <a:t>Testing</a:t>
            </a:r>
            <a:endParaRPr sz="1167">
              <a:latin typeface="Times New Roman"/>
              <a:cs typeface="Times New Roman"/>
            </a:endParaRPr>
          </a:p>
          <a:p>
            <a:pPr marL="234592" indent="-222245" algn="just">
              <a:spcBef>
                <a:spcPts val="19"/>
              </a:spcBef>
              <a:buFont typeface="Symbol"/>
              <a:buChar char=""/>
              <a:tabLst>
                <a:tab pos="234592" algn="l"/>
              </a:tabLst>
            </a:pPr>
            <a:r>
              <a:rPr sz="1167" spc="-5" dirty="0">
                <a:latin typeface="Times New Roman"/>
                <a:cs typeface="Times New Roman"/>
              </a:rPr>
              <a:t>Software Quality</a:t>
            </a:r>
            <a:r>
              <a:rPr sz="1167" spc="-83" dirty="0">
                <a:latin typeface="Times New Roman"/>
                <a:cs typeface="Times New Roman"/>
              </a:rPr>
              <a:t> </a:t>
            </a:r>
            <a:r>
              <a:rPr sz="1167" spc="-5" dirty="0">
                <a:latin typeface="Times New Roman"/>
                <a:cs typeface="Times New Roman"/>
              </a:rPr>
              <a:t>Assurance</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Software </a:t>
            </a:r>
            <a:r>
              <a:rPr sz="1167" dirty="0">
                <a:latin typeface="Times New Roman"/>
                <a:cs typeface="Times New Roman"/>
              </a:rPr>
              <a:t>Configuration</a:t>
            </a:r>
            <a:r>
              <a:rPr sz="1167" spc="-87" dirty="0">
                <a:latin typeface="Times New Roman"/>
                <a:cs typeface="Times New Roman"/>
              </a:rPr>
              <a:t> </a:t>
            </a:r>
            <a:r>
              <a:rPr sz="1167" spc="-5" dirty="0">
                <a:latin typeface="Times New Roman"/>
                <a:cs typeface="Times New Roman"/>
              </a:rPr>
              <a:t>Management</a:t>
            </a:r>
            <a:endParaRPr sz="1167">
              <a:latin typeface="Times New Roman"/>
              <a:cs typeface="Times New Roman"/>
            </a:endParaRPr>
          </a:p>
          <a:p>
            <a:pPr marL="234592" indent="-222245" algn="just">
              <a:spcBef>
                <a:spcPts val="24"/>
              </a:spcBef>
              <a:buFont typeface="Symbol"/>
              <a:buChar char=""/>
              <a:tabLst>
                <a:tab pos="234592" algn="l"/>
              </a:tabLst>
            </a:pPr>
            <a:r>
              <a:rPr sz="1167" spc="-5" dirty="0">
                <a:latin typeface="Times New Roman"/>
                <a:cs typeface="Times New Roman"/>
              </a:rPr>
              <a:t>Software </a:t>
            </a:r>
            <a:r>
              <a:rPr sz="1167" dirty="0">
                <a:latin typeface="Times New Roman"/>
                <a:cs typeface="Times New Roman"/>
              </a:rPr>
              <a:t>Integration</a:t>
            </a:r>
            <a:r>
              <a:rPr sz="1167" spc="-87" dirty="0">
                <a:latin typeface="Times New Roman"/>
                <a:cs typeface="Times New Roman"/>
              </a:rPr>
              <a:t> </a:t>
            </a:r>
            <a:r>
              <a:rPr sz="1167" dirty="0">
                <a:latin typeface="Times New Roman"/>
                <a:cs typeface="Times New Roman"/>
              </a:rPr>
              <a:t>and</a:t>
            </a:r>
            <a:endParaRPr sz="1167">
              <a:latin typeface="Times New Roman"/>
              <a:cs typeface="Times New Roman"/>
            </a:endParaRPr>
          </a:p>
          <a:p>
            <a:pPr marL="234592" indent="-222245" algn="just">
              <a:spcBef>
                <a:spcPts val="24"/>
              </a:spcBef>
              <a:buFont typeface="Symbol"/>
              <a:buChar char=""/>
              <a:tabLst>
                <a:tab pos="234592" algn="l"/>
              </a:tabLst>
            </a:pPr>
            <a:r>
              <a:rPr sz="1167" dirty="0">
                <a:latin typeface="Times New Roman"/>
                <a:cs typeface="Times New Roman"/>
              </a:rPr>
              <a:t>Rest of the</a:t>
            </a:r>
            <a:r>
              <a:rPr sz="1167" spc="-102" dirty="0">
                <a:latin typeface="Times New Roman"/>
                <a:cs typeface="Times New Roman"/>
              </a:rPr>
              <a:t> </a:t>
            </a:r>
            <a:r>
              <a:rPr sz="1167" dirty="0">
                <a:latin typeface="Times New Roman"/>
                <a:cs typeface="Times New Roman"/>
              </a:rPr>
              <a:t>activities</a:t>
            </a:r>
            <a:endParaRPr sz="1167">
              <a:latin typeface="Times New Roman"/>
              <a:cs typeface="Times New Roman"/>
            </a:endParaRPr>
          </a:p>
          <a:p>
            <a:pPr>
              <a:spcBef>
                <a:spcPts val="19"/>
              </a:spcBef>
            </a:pPr>
            <a:endParaRPr sz="1167">
              <a:latin typeface="Times New Roman"/>
              <a:cs typeface="Times New Roman"/>
            </a:endParaRPr>
          </a:p>
          <a:p>
            <a:pPr marL="12347" marR="6173" algn="just">
              <a:lnSpc>
                <a:spcPts val="1342"/>
              </a:lnSpc>
              <a:spcBef>
                <a:spcPts val="5"/>
              </a:spcBef>
            </a:pPr>
            <a:r>
              <a:rPr sz="1167" spc="-5" dirty="0">
                <a:latin typeface="Times New Roman"/>
                <a:cs typeface="Times New Roman"/>
              </a:rPr>
              <a:t>One </a:t>
            </a:r>
            <a:r>
              <a:rPr sz="1167" dirty="0">
                <a:latin typeface="Times New Roman"/>
                <a:cs typeface="Times New Roman"/>
              </a:rPr>
              <a:t>thing to note here is that </a:t>
            </a:r>
            <a:r>
              <a:rPr sz="1167" spc="-15" dirty="0">
                <a:latin typeface="Times New Roman"/>
                <a:cs typeface="Times New Roman"/>
              </a:rPr>
              <a:t>you </a:t>
            </a:r>
            <a:r>
              <a:rPr sz="1167" dirty="0">
                <a:latin typeface="Times New Roman"/>
                <a:cs typeface="Times New Roman"/>
              </a:rPr>
              <a:t>cannot </a:t>
            </a:r>
            <a:r>
              <a:rPr sz="1167" spc="-5" dirty="0">
                <a:latin typeface="Times New Roman"/>
                <a:cs typeface="Times New Roman"/>
              </a:rPr>
              <a:t>say </a:t>
            </a:r>
            <a:r>
              <a:rPr sz="1167" dirty="0">
                <a:latin typeface="Times New Roman"/>
                <a:cs typeface="Times New Roman"/>
              </a:rPr>
              <a:t>that anyone of these activities is dominant  among others in terms of effort putted into it. </a:t>
            </a:r>
            <a:r>
              <a:rPr sz="1167" spc="-5" dirty="0">
                <a:latin typeface="Times New Roman"/>
                <a:cs typeface="Times New Roman"/>
              </a:rPr>
              <a:t>Here </a:t>
            </a:r>
            <a:r>
              <a:rPr sz="1167" spc="5" dirty="0">
                <a:latin typeface="Times New Roman"/>
                <a:cs typeface="Times New Roman"/>
              </a:rPr>
              <a:t>the </a:t>
            </a:r>
            <a:r>
              <a:rPr sz="1167" dirty="0">
                <a:latin typeface="Times New Roman"/>
                <a:cs typeface="Times New Roman"/>
              </a:rPr>
              <a:t>point </a:t>
            </a:r>
            <a:r>
              <a:rPr sz="1167" spc="5" dirty="0">
                <a:latin typeface="Times New Roman"/>
                <a:cs typeface="Times New Roman"/>
              </a:rPr>
              <a:t>that </a:t>
            </a:r>
            <a:r>
              <a:rPr sz="1167" spc="-5" dirty="0">
                <a:latin typeface="Times New Roman"/>
                <a:cs typeface="Times New Roman"/>
              </a:rPr>
              <a:t>we want </a:t>
            </a:r>
            <a:r>
              <a:rPr sz="1167" dirty="0">
                <a:latin typeface="Times New Roman"/>
                <a:cs typeface="Times New Roman"/>
              </a:rPr>
              <a:t>to emphasize is  that, though coding is </a:t>
            </a:r>
            <a:r>
              <a:rPr sz="1167" spc="5" dirty="0">
                <a:latin typeface="Times New Roman"/>
                <a:cs typeface="Times New Roman"/>
              </a:rPr>
              <a:t>very </a:t>
            </a:r>
            <a:r>
              <a:rPr sz="1167" dirty="0">
                <a:latin typeface="Times New Roman"/>
                <a:cs typeface="Times New Roman"/>
              </a:rPr>
              <a:t>important but it is not more than 13-14% of the </a:t>
            </a:r>
            <a:r>
              <a:rPr sz="1167" spc="-5" dirty="0">
                <a:latin typeface="Times New Roman"/>
                <a:cs typeface="Times New Roman"/>
              </a:rPr>
              <a:t>whole </a:t>
            </a:r>
            <a:r>
              <a:rPr sz="1167" dirty="0">
                <a:latin typeface="Times New Roman"/>
                <a:cs typeface="Times New Roman"/>
              </a:rPr>
              <a:t>effort  of </a:t>
            </a:r>
            <a:r>
              <a:rPr sz="1167" spc="-5" dirty="0">
                <a:latin typeface="Times New Roman"/>
                <a:cs typeface="Times New Roman"/>
              </a:rPr>
              <a:t>software</a:t>
            </a:r>
            <a:r>
              <a:rPr sz="1167" spc="-92" dirty="0">
                <a:latin typeface="Times New Roman"/>
                <a:cs typeface="Times New Roman"/>
              </a:rPr>
              <a:t> </a:t>
            </a:r>
            <a:r>
              <a:rPr sz="1167" dirty="0">
                <a:latin typeface="Times New Roman"/>
                <a:cs typeface="Times New Roman"/>
              </a:rPr>
              <a:t>development.</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Fred </a:t>
            </a:r>
            <a:r>
              <a:rPr sz="1167" dirty="0">
                <a:latin typeface="Times New Roman"/>
                <a:cs typeface="Times New Roman"/>
              </a:rPr>
              <a:t>Brook is a renowned </a:t>
            </a:r>
            <a:r>
              <a:rPr sz="1167" spc="-5" dirty="0">
                <a:latin typeface="Times New Roman"/>
                <a:cs typeface="Times New Roman"/>
              </a:rPr>
              <a:t>software </a:t>
            </a:r>
            <a:r>
              <a:rPr sz="1167" dirty="0">
                <a:latin typeface="Times New Roman"/>
                <a:cs typeface="Times New Roman"/>
              </a:rPr>
              <a:t>engineer; he </a:t>
            </a:r>
            <a:r>
              <a:rPr sz="1167" spc="-5" dirty="0">
                <a:latin typeface="Times New Roman"/>
                <a:cs typeface="Times New Roman"/>
              </a:rPr>
              <a:t>wrote </a:t>
            </a:r>
            <a:r>
              <a:rPr sz="1167" dirty="0">
                <a:latin typeface="Times New Roman"/>
                <a:cs typeface="Times New Roman"/>
              </a:rPr>
              <a:t>a great book related to </a:t>
            </a:r>
            <a:r>
              <a:rPr sz="1167" spc="-5" dirty="0">
                <a:latin typeface="Times New Roman"/>
                <a:cs typeface="Times New Roman"/>
              </a:rPr>
              <a:t>software  </a:t>
            </a:r>
            <a:r>
              <a:rPr sz="1167" dirty="0">
                <a:latin typeface="Times New Roman"/>
                <a:cs typeface="Times New Roman"/>
              </a:rPr>
              <a:t>engineering named “A </a:t>
            </a:r>
            <a:r>
              <a:rPr sz="1167" spc="-5" dirty="0">
                <a:latin typeface="Times New Roman"/>
                <a:cs typeface="Times New Roman"/>
              </a:rPr>
              <a:t>Mythical Man Month”. He </a:t>
            </a:r>
            <a:r>
              <a:rPr sz="1167" dirty="0">
                <a:latin typeface="Times New Roman"/>
                <a:cs typeface="Times New Roman"/>
              </a:rPr>
              <a:t>combined all his articles in this book.  </a:t>
            </a:r>
            <a:r>
              <a:rPr sz="1167" spc="-5" dirty="0">
                <a:latin typeface="Times New Roman"/>
                <a:cs typeface="Times New Roman"/>
              </a:rPr>
              <a:t>Here we will </a:t>
            </a:r>
            <a:r>
              <a:rPr sz="1167" dirty="0">
                <a:latin typeface="Times New Roman"/>
                <a:cs typeface="Times New Roman"/>
              </a:rPr>
              <a:t>discuss one of his articles named “No </a:t>
            </a:r>
            <a:r>
              <a:rPr sz="1167" spc="-5" dirty="0">
                <a:latin typeface="Times New Roman"/>
                <a:cs typeface="Times New Roman"/>
              </a:rPr>
              <a:t>Silver </a:t>
            </a:r>
            <a:r>
              <a:rPr sz="1167" dirty="0">
                <a:latin typeface="Times New Roman"/>
                <a:cs typeface="Times New Roman"/>
              </a:rPr>
              <a:t>Bullet” </a:t>
            </a:r>
            <a:r>
              <a:rPr sz="1167" spc="-5" dirty="0">
                <a:latin typeface="Times New Roman"/>
                <a:cs typeface="Times New Roman"/>
              </a:rPr>
              <a:t>which </a:t>
            </a:r>
            <a:r>
              <a:rPr sz="1167" dirty="0">
                <a:latin typeface="Times New Roman"/>
                <a:cs typeface="Times New Roman"/>
              </a:rPr>
              <a:t>he included in  the</a:t>
            </a:r>
            <a:r>
              <a:rPr sz="1167" spc="-102" dirty="0">
                <a:latin typeface="Times New Roman"/>
                <a:cs typeface="Times New Roman"/>
              </a:rPr>
              <a:t> </a:t>
            </a:r>
            <a:r>
              <a:rPr sz="1167" dirty="0">
                <a:latin typeface="Times New Roman"/>
                <a:cs typeface="Times New Roman"/>
              </a:rPr>
              <a:t>book.</a:t>
            </a:r>
            <a:endParaRPr sz="1167">
              <a:latin typeface="Times New Roman"/>
              <a:cs typeface="Times New Roman"/>
            </a:endParaRPr>
          </a:p>
          <a:p>
            <a:pPr>
              <a:spcBef>
                <a:spcPts val="15"/>
              </a:spcBef>
            </a:pPr>
            <a:endParaRPr sz="1069">
              <a:latin typeface="Times New Roman"/>
              <a:cs typeface="Times New Roman"/>
            </a:endParaRPr>
          </a:p>
          <a:p>
            <a:pPr marL="12347" algn="just">
              <a:lnSpc>
                <a:spcPts val="1371"/>
              </a:lnSpc>
              <a:spcBef>
                <a:spcPts val="5"/>
              </a:spcBef>
            </a:pPr>
            <a:r>
              <a:rPr sz="1167" b="1" spc="-5" dirty="0">
                <a:latin typeface="Times New Roman"/>
                <a:cs typeface="Times New Roman"/>
              </a:rPr>
              <a:t>An </a:t>
            </a:r>
            <a:r>
              <a:rPr sz="1167" b="1" dirty="0">
                <a:latin typeface="Times New Roman"/>
                <a:cs typeface="Times New Roman"/>
              </a:rPr>
              <a:t>excerpt from </a:t>
            </a:r>
            <a:r>
              <a:rPr sz="1167" dirty="0">
                <a:latin typeface="Times New Roman"/>
                <a:cs typeface="Times New Roman"/>
              </a:rPr>
              <a:t>“No </a:t>
            </a:r>
            <a:r>
              <a:rPr sz="1167" spc="-5" dirty="0">
                <a:latin typeface="Times New Roman"/>
                <a:cs typeface="Times New Roman"/>
              </a:rPr>
              <a:t>Silver </a:t>
            </a:r>
            <a:r>
              <a:rPr sz="1167" dirty="0">
                <a:latin typeface="Times New Roman"/>
                <a:cs typeface="Times New Roman"/>
              </a:rPr>
              <a:t>Bullet” – </a:t>
            </a:r>
            <a:r>
              <a:rPr sz="1167" spc="-5" dirty="0">
                <a:latin typeface="Times New Roman"/>
                <a:cs typeface="Times New Roman"/>
              </a:rPr>
              <a:t>Fred</a:t>
            </a:r>
            <a:r>
              <a:rPr sz="1167" spc="-102" dirty="0">
                <a:latin typeface="Times New Roman"/>
                <a:cs typeface="Times New Roman"/>
              </a:rPr>
              <a:t> </a:t>
            </a:r>
            <a:r>
              <a:rPr sz="1167" dirty="0">
                <a:latin typeface="Times New Roman"/>
                <a:cs typeface="Times New Roman"/>
              </a:rPr>
              <a:t>Brooks</a:t>
            </a:r>
            <a:endParaRPr sz="1167">
              <a:latin typeface="Times New Roman"/>
              <a:cs typeface="Times New Roman"/>
            </a:endParaRPr>
          </a:p>
          <a:p>
            <a:pPr marL="456837" marR="4939" algn="just">
              <a:lnSpc>
                <a:spcPts val="1342"/>
              </a:lnSpc>
              <a:spcBef>
                <a:spcPts val="63"/>
              </a:spcBef>
            </a:pPr>
            <a:r>
              <a:rPr sz="1167" i="1" spc="-5" dirty="0">
                <a:latin typeface="Times New Roman"/>
                <a:cs typeface="Times New Roman"/>
              </a:rPr>
              <a:t>Of </a:t>
            </a:r>
            <a:r>
              <a:rPr sz="1167" i="1" dirty="0">
                <a:latin typeface="Times New Roman"/>
                <a:cs typeface="Times New Roman"/>
              </a:rPr>
              <a:t>all the </a:t>
            </a:r>
            <a:r>
              <a:rPr sz="1167" i="1" spc="-5" dirty="0">
                <a:latin typeface="Times New Roman"/>
                <a:cs typeface="Times New Roman"/>
              </a:rPr>
              <a:t>monsters </a:t>
            </a:r>
            <a:r>
              <a:rPr sz="1167" i="1" dirty="0">
                <a:latin typeface="Times New Roman"/>
                <a:cs typeface="Times New Roman"/>
              </a:rPr>
              <a:t>that fill the nightmares of our folklore, none terrify </a:t>
            </a:r>
            <a:r>
              <a:rPr sz="1167" i="1" spc="-5" dirty="0">
                <a:latin typeface="Times New Roman"/>
                <a:cs typeface="Times New Roman"/>
              </a:rPr>
              <a:t>more </a:t>
            </a:r>
            <a:r>
              <a:rPr sz="1167" i="1" dirty="0">
                <a:latin typeface="Times New Roman"/>
                <a:cs typeface="Times New Roman"/>
              </a:rPr>
              <a:t>than  werewolves, because they transform unexpectedly from the familiar into horrors.  For these we </a:t>
            </a:r>
            <a:r>
              <a:rPr sz="1167" i="1" spc="-5" dirty="0">
                <a:latin typeface="Times New Roman"/>
                <a:cs typeface="Times New Roman"/>
              </a:rPr>
              <a:t>seek </a:t>
            </a:r>
            <a:r>
              <a:rPr sz="1167" i="1" dirty="0">
                <a:latin typeface="Times New Roman"/>
                <a:cs typeface="Times New Roman"/>
              </a:rPr>
              <a:t>bullets of </a:t>
            </a:r>
            <a:r>
              <a:rPr sz="1167" i="1" spc="-5" dirty="0">
                <a:latin typeface="Times New Roman"/>
                <a:cs typeface="Times New Roman"/>
              </a:rPr>
              <a:t>silver </a:t>
            </a:r>
            <a:r>
              <a:rPr sz="1167" i="1" dirty="0">
                <a:latin typeface="Times New Roman"/>
                <a:cs typeface="Times New Roman"/>
              </a:rPr>
              <a:t>that can </a:t>
            </a:r>
            <a:r>
              <a:rPr sz="1167" i="1" spc="-5" dirty="0">
                <a:latin typeface="Times New Roman"/>
                <a:cs typeface="Times New Roman"/>
              </a:rPr>
              <a:t>magically </a:t>
            </a:r>
            <a:r>
              <a:rPr sz="1167" i="1" dirty="0">
                <a:latin typeface="Times New Roman"/>
                <a:cs typeface="Times New Roman"/>
              </a:rPr>
              <a:t>lay them to </a:t>
            </a:r>
            <a:r>
              <a:rPr sz="1167" i="1" spc="-5" dirty="0">
                <a:latin typeface="Times New Roman"/>
                <a:cs typeface="Times New Roman"/>
              </a:rPr>
              <a:t>rest. The  </a:t>
            </a:r>
            <a:r>
              <a:rPr sz="1167" i="1" dirty="0">
                <a:latin typeface="Times New Roman"/>
                <a:cs typeface="Times New Roman"/>
              </a:rPr>
              <a:t>familiar </a:t>
            </a:r>
            <a:r>
              <a:rPr sz="1167" i="1" spc="-5" dirty="0">
                <a:latin typeface="Times New Roman"/>
                <a:cs typeface="Times New Roman"/>
              </a:rPr>
              <a:t>software </a:t>
            </a:r>
            <a:r>
              <a:rPr sz="1167" i="1" dirty="0">
                <a:latin typeface="Times New Roman"/>
                <a:cs typeface="Times New Roman"/>
              </a:rPr>
              <a:t>project has </a:t>
            </a:r>
            <a:r>
              <a:rPr sz="1167" i="1" spc="-5" dirty="0">
                <a:latin typeface="Times New Roman"/>
                <a:cs typeface="Times New Roman"/>
              </a:rPr>
              <a:t>something </a:t>
            </a:r>
            <a:r>
              <a:rPr sz="1167" i="1" dirty="0">
                <a:latin typeface="Times New Roman"/>
                <a:cs typeface="Times New Roman"/>
              </a:rPr>
              <a:t>of this character (at least as </a:t>
            </a:r>
            <a:r>
              <a:rPr sz="1167" i="1" spc="-5" dirty="0">
                <a:latin typeface="Times New Roman"/>
                <a:cs typeface="Times New Roman"/>
              </a:rPr>
              <a:t>seen </a:t>
            </a:r>
            <a:r>
              <a:rPr sz="1167" i="1" dirty="0">
                <a:latin typeface="Times New Roman"/>
                <a:cs typeface="Times New Roman"/>
              </a:rPr>
              <a:t>by the  non-technical </a:t>
            </a:r>
            <a:r>
              <a:rPr sz="1167" i="1" spc="-5" dirty="0">
                <a:latin typeface="Times New Roman"/>
                <a:cs typeface="Times New Roman"/>
              </a:rPr>
              <a:t>manager), </a:t>
            </a:r>
            <a:r>
              <a:rPr sz="1167" i="1" dirty="0">
                <a:latin typeface="Times New Roman"/>
                <a:cs typeface="Times New Roman"/>
              </a:rPr>
              <a:t>usually innocent and </a:t>
            </a:r>
            <a:r>
              <a:rPr sz="1167" i="1" spc="-5" dirty="0">
                <a:latin typeface="Times New Roman"/>
                <a:cs typeface="Times New Roman"/>
              </a:rPr>
              <a:t>straight </a:t>
            </a:r>
            <a:r>
              <a:rPr sz="1167" i="1" dirty="0">
                <a:latin typeface="Times New Roman"/>
                <a:cs typeface="Times New Roman"/>
              </a:rPr>
              <a:t>forward, but capable of  becoming a </a:t>
            </a:r>
            <a:r>
              <a:rPr sz="1167" i="1" spc="-5" dirty="0">
                <a:latin typeface="Times New Roman"/>
                <a:cs typeface="Times New Roman"/>
              </a:rPr>
              <a:t>monster </a:t>
            </a:r>
            <a:r>
              <a:rPr sz="1167" i="1" dirty="0">
                <a:latin typeface="Times New Roman"/>
                <a:cs typeface="Times New Roman"/>
              </a:rPr>
              <a:t>of </a:t>
            </a:r>
            <a:r>
              <a:rPr sz="1167" i="1" spc="-5" dirty="0">
                <a:latin typeface="Times New Roman"/>
                <a:cs typeface="Times New Roman"/>
              </a:rPr>
              <a:t>missed schedules, </a:t>
            </a:r>
            <a:r>
              <a:rPr sz="1167" i="1" dirty="0">
                <a:latin typeface="Times New Roman"/>
                <a:cs typeface="Times New Roman"/>
              </a:rPr>
              <a:t>blown budgets, and flawed projects. So  we hear desperate cries for a silver bullet, </a:t>
            </a:r>
            <a:r>
              <a:rPr sz="1167" i="1" spc="-5" dirty="0">
                <a:latin typeface="Times New Roman"/>
                <a:cs typeface="Times New Roman"/>
              </a:rPr>
              <a:t>something </a:t>
            </a:r>
            <a:r>
              <a:rPr sz="1167" i="1" dirty="0">
                <a:latin typeface="Times New Roman"/>
                <a:cs typeface="Times New Roman"/>
              </a:rPr>
              <a:t>to </a:t>
            </a:r>
            <a:r>
              <a:rPr sz="1167" i="1" spc="-5" dirty="0">
                <a:latin typeface="Times New Roman"/>
                <a:cs typeface="Times New Roman"/>
              </a:rPr>
              <a:t>make software </a:t>
            </a:r>
            <a:r>
              <a:rPr sz="1167" i="1" dirty="0">
                <a:latin typeface="Times New Roman"/>
                <a:cs typeface="Times New Roman"/>
              </a:rPr>
              <a:t>costs drop  as </a:t>
            </a:r>
            <a:r>
              <a:rPr sz="1167" i="1" spc="-5" dirty="0">
                <a:latin typeface="Times New Roman"/>
                <a:cs typeface="Times New Roman"/>
              </a:rPr>
              <a:t>rapidly </a:t>
            </a:r>
            <a:r>
              <a:rPr sz="1167" i="1" dirty="0">
                <a:latin typeface="Times New Roman"/>
                <a:cs typeface="Times New Roman"/>
              </a:rPr>
              <a:t>as computer hardware costs do. Skepticism is not pessimism, however.  Although we </a:t>
            </a:r>
            <a:r>
              <a:rPr sz="1167" i="1" spc="-5" dirty="0">
                <a:latin typeface="Times New Roman"/>
                <a:cs typeface="Times New Roman"/>
              </a:rPr>
              <a:t>see </a:t>
            </a:r>
            <a:r>
              <a:rPr sz="1167" i="1" dirty="0">
                <a:latin typeface="Times New Roman"/>
                <a:cs typeface="Times New Roman"/>
              </a:rPr>
              <a:t>no </a:t>
            </a:r>
            <a:r>
              <a:rPr sz="1167" i="1" spc="-5" dirty="0">
                <a:latin typeface="Times New Roman"/>
                <a:cs typeface="Times New Roman"/>
              </a:rPr>
              <a:t>startling </a:t>
            </a:r>
            <a:r>
              <a:rPr sz="1167" i="1" dirty="0">
                <a:latin typeface="Times New Roman"/>
                <a:cs typeface="Times New Roman"/>
              </a:rPr>
              <a:t>breakthroughs, and indeed, </a:t>
            </a:r>
            <a:r>
              <a:rPr sz="1167" i="1" spc="-5" dirty="0">
                <a:latin typeface="Times New Roman"/>
                <a:cs typeface="Times New Roman"/>
              </a:rPr>
              <a:t>such </a:t>
            </a:r>
            <a:r>
              <a:rPr sz="1167" i="1" dirty="0">
                <a:latin typeface="Times New Roman"/>
                <a:cs typeface="Times New Roman"/>
              </a:rPr>
              <a:t>to be inconsistent  with the nature of the </a:t>
            </a:r>
            <a:r>
              <a:rPr sz="1167" i="1" spc="-5" dirty="0">
                <a:latin typeface="Times New Roman"/>
                <a:cs typeface="Times New Roman"/>
              </a:rPr>
              <a:t>software, many </a:t>
            </a:r>
            <a:r>
              <a:rPr sz="1167" i="1" dirty="0">
                <a:latin typeface="Times New Roman"/>
                <a:cs typeface="Times New Roman"/>
              </a:rPr>
              <a:t>encouraging innovations are under way. A  disciplined, consistent effort to develop, propagate and exploit them </a:t>
            </a:r>
            <a:r>
              <a:rPr sz="1167" i="1" spc="-5" dirty="0">
                <a:latin typeface="Times New Roman"/>
                <a:cs typeface="Times New Roman"/>
              </a:rPr>
              <a:t>should  </a:t>
            </a:r>
            <a:r>
              <a:rPr sz="1167" i="1" dirty="0">
                <a:latin typeface="Times New Roman"/>
                <a:cs typeface="Times New Roman"/>
              </a:rPr>
              <a:t>indeed yield an order of </a:t>
            </a:r>
            <a:r>
              <a:rPr sz="1167" i="1" spc="-5" dirty="0">
                <a:latin typeface="Times New Roman"/>
                <a:cs typeface="Times New Roman"/>
              </a:rPr>
              <a:t>magnitude </a:t>
            </a:r>
            <a:r>
              <a:rPr sz="1167" i="1" dirty="0">
                <a:latin typeface="Times New Roman"/>
                <a:cs typeface="Times New Roman"/>
              </a:rPr>
              <a:t>improvement. </a:t>
            </a:r>
            <a:r>
              <a:rPr sz="1167" i="1" spc="-5" dirty="0">
                <a:latin typeface="Times New Roman"/>
                <a:cs typeface="Times New Roman"/>
              </a:rPr>
              <a:t>There </a:t>
            </a:r>
            <a:r>
              <a:rPr sz="1167" i="1" dirty="0">
                <a:latin typeface="Times New Roman"/>
                <a:cs typeface="Times New Roman"/>
              </a:rPr>
              <a:t>is no </a:t>
            </a:r>
            <a:r>
              <a:rPr sz="1167" i="1" spc="-5" dirty="0">
                <a:latin typeface="Times New Roman"/>
                <a:cs typeface="Times New Roman"/>
              </a:rPr>
              <a:t>royal road, </a:t>
            </a:r>
            <a:r>
              <a:rPr sz="1167" i="1" dirty="0">
                <a:latin typeface="Times New Roman"/>
                <a:cs typeface="Times New Roman"/>
              </a:rPr>
              <a:t>but  there is a </a:t>
            </a:r>
            <a:r>
              <a:rPr sz="1167" i="1" spc="-5" dirty="0">
                <a:latin typeface="Times New Roman"/>
                <a:cs typeface="Times New Roman"/>
              </a:rPr>
              <a:t>road. The </a:t>
            </a:r>
            <a:r>
              <a:rPr sz="1167" i="1" dirty="0">
                <a:latin typeface="Times New Roman"/>
                <a:cs typeface="Times New Roman"/>
              </a:rPr>
              <a:t>first </a:t>
            </a:r>
            <a:r>
              <a:rPr sz="1167" i="1" spc="-5" dirty="0">
                <a:latin typeface="Times New Roman"/>
                <a:cs typeface="Times New Roman"/>
              </a:rPr>
              <a:t>step </a:t>
            </a:r>
            <a:r>
              <a:rPr sz="1167" i="1" dirty="0">
                <a:latin typeface="Times New Roman"/>
                <a:cs typeface="Times New Roman"/>
              </a:rPr>
              <a:t>towards the </a:t>
            </a:r>
            <a:r>
              <a:rPr sz="1167" i="1" spc="-5" dirty="0">
                <a:latin typeface="Times New Roman"/>
                <a:cs typeface="Times New Roman"/>
              </a:rPr>
              <a:t>management </a:t>
            </a:r>
            <a:r>
              <a:rPr sz="1167" i="1" dirty="0">
                <a:latin typeface="Times New Roman"/>
                <a:cs typeface="Times New Roman"/>
              </a:rPr>
              <a:t>of disease was  </a:t>
            </a:r>
            <a:r>
              <a:rPr sz="1167" i="1" spc="-5" dirty="0">
                <a:latin typeface="Times New Roman"/>
                <a:cs typeface="Times New Roman"/>
              </a:rPr>
              <a:t>replacement </a:t>
            </a:r>
            <a:r>
              <a:rPr sz="1167" i="1" dirty="0">
                <a:latin typeface="Times New Roman"/>
                <a:cs typeface="Times New Roman"/>
              </a:rPr>
              <a:t>of demon theories and humors theories by the germ theory. </a:t>
            </a:r>
            <a:r>
              <a:rPr sz="1167" i="1" spc="-5" dirty="0">
                <a:latin typeface="Times New Roman"/>
                <a:cs typeface="Times New Roman"/>
              </a:rPr>
              <a:t>The </a:t>
            </a:r>
            <a:r>
              <a:rPr sz="1167" i="1" dirty="0">
                <a:latin typeface="Times New Roman"/>
                <a:cs typeface="Times New Roman"/>
              </a:rPr>
              <a:t>very  first </a:t>
            </a:r>
            <a:r>
              <a:rPr sz="1167" i="1" spc="-5" dirty="0">
                <a:latin typeface="Times New Roman"/>
                <a:cs typeface="Times New Roman"/>
              </a:rPr>
              <a:t>step, </a:t>
            </a:r>
            <a:r>
              <a:rPr sz="1167" i="1" dirty="0">
                <a:latin typeface="Times New Roman"/>
                <a:cs typeface="Times New Roman"/>
              </a:rPr>
              <a:t>the beginning of hope, in itself dashed all hopes of </a:t>
            </a:r>
            <a:r>
              <a:rPr sz="1167" i="1" spc="-5" dirty="0">
                <a:latin typeface="Times New Roman"/>
                <a:cs typeface="Times New Roman"/>
              </a:rPr>
              <a:t>magical solutions. </a:t>
            </a:r>
            <a:r>
              <a:rPr sz="1167" i="1" dirty="0">
                <a:latin typeface="Times New Roman"/>
                <a:cs typeface="Times New Roman"/>
              </a:rPr>
              <a:t>It  told workers that progress would be </a:t>
            </a:r>
            <a:r>
              <a:rPr sz="1167" i="1" spc="-5" dirty="0">
                <a:latin typeface="Times New Roman"/>
                <a:cs typeface="Times New Roman"/>
              </a:rPr>
              <a:t>made stepwise, </a:t>
            </a:r>
            <a:r>
              <a:rPr sz="1167" i="1" dirty="0">
                <a:latin typeface="Times New Roman"/>
                <a:cs typeface="Times New Roman"/>
              </a:rPr>
              <a:t>at great effort, and that a  persistent, unremitting care would have to be paid to a discipline of cleanliness.  So it is with </a:t>
            </a:r>
            <a:r>
              <a:rPr sz="1167" i="1" spc="-5" dirty="0">
                <a:latin typeface="Times New Roman"/>
                <a:cs typeface="Times New Roman"/>
              </a:rPr>
              <a:t>software </a:t>
            </a:r>
            <a:r>
              <a:rPr sz="1167" i="1" dirty="0">
                <a:latin typeface="Times New Roman"/>
                <a:cs typeface="Times New Roman"/>
              </a:rPr>
              <a:t>engineering</a:t>
            </a:r>
            <a:r>
              <a:rPr sz="1167" i="1" spc="-97" dirty="0">
                <a:latin typeface="Times New Roman"/>
                <a:cs typeface="Times New Roman"/>
              </a:rPr>
              <a:t> </a:t>
            </a:r>
            <a:r>
              <a:rPr sz="1167" i="1" dirty="0">
                <a:latin typeface="Times New Roman"/>
                <a:cs typeface="Times New Roman"/>
              </a:rPr>
              <a:t>today.</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spc="-5" dirty="0">
                <a:latin typeface="Times New Roman"/>
                <a:cs typeface="Times New Roman"/>
              </a:rPr>
              <a:t>So, </a:t>
            </a:r>
            <a:r>
              <a:rPr sz="1167" dirty="0">
                <a:latin typeface="Times New Roman"/>
                <a:cs typeface="Times New Roman"/>
              </a:rPr>
              <a:t>according to </a:t>
            </a:r>
            <a:r>
              <a:rPr sz="1167" spc="-5" dirty="0">
                <a:latin typeface="Times New Roman"/>
                <a:cs typeface="Times New Roman"/>
              </a:rPr>
              <a:t>Fred </a:t>
            </a:r>
            <a:r>
              <a:rPr sz="1167" dirty="0">
                <a:latin typeface="Times New Roman"/>
                <a:cs typeface="Times New Roman"/>
              </a:rPr>
              <a:t>Brook, in the eye of an unsophisticated manager </a:t>
            </a:r>
            <a:r>
              <a:rPr sz="1167" spc="-5" dirty="0">
                <a:latin typeface="Times New Roman"/>
                <a:cs typeface="Times New Roman"/>
              </a:rPr>
              <a:t>software </a:t>
            </a:r>
            <a:r>
              <a:rPr sz="1167" dirty="0">
                <a:latin typeface="Times New Roman"/>
                <a:cs typeface="Times New Roman"/>
              </a:rPr>
              <a:t>is like a  giant. </a:t>
            </a:r>
            <a:r>
              <a:rPr sz="1167" spc="-5" dirty="0">
                <a:latin typeface="Times New Roman"/>
                <a:cs typeface="Times New Roman"/>
              </a:rPr>
              <a:t>Sometimes </a:t>
            </a:r>
            <a:r>
              <a:rPr sz="1167" dirty="0">
                <a:latin typeface="Times New Roman"/>
                <a:cs typeface="Times New Roman"/>
              </a:rPr>
              <a:t>it reveals as an unscheduled </a:t>
            </a:r>
            <a:r>
              <a:rPr sz="1167" spc="5" dirty="0">
                <a:latin typeface="Times New Roman"/>
                <a:cs typeface="Times New Roman"/>
              </a:rPr>
              <a:t>delay </a:t>
            </a:r>
            <a:r>
              <a:rPr sz="1167" dirty="0">
                <a:latin typeface="Times New Roman"/>
                <a:cs typeface="Times New Roman"/>
              </a:rPr>
              <a:t>and </a:t>
            </a:r>
            <a:r>
              <a:rPr sz="1167" spc="-5" dirty="0">
                <a:latin typeface="Times New Roman"/>
                <a:cs typeface="Times New Roman"/>
              </a:rPr>
              <a:t>sometimes </a:t>
            </a:r>
            <a:r>
              <a:rPr sz="1167" dirty="0">
                <a:latin typeface="Times New Roman"/>
                <a:cs typeface="Times New Roman"/>
              </a:rPr>
              <a:t>it </a:t>
            </a:r>
            <a:r>
              <a:rPr sz="1167" spc="-5" dirty="0">
                <a:latin typeface="Times New Roman"/>
                <a:cs typeface="Times New Roman"/>
              </a:rPr>
              <a:t>shows </a:t>
            </a:r>
            <a:r>
              <a:rPr sz="1167" dirty="0">
                <a:latin typeface="Times New Roman"/>
                <a:cs typeface="Times New Roman"/>
              </a:rPr>
              <a:t>up in the  form</a:t>
            </a:r>
            <a:r>
              <a:rPr sz="1167" spc="180" dirty="0">
                <a:latin typeface="Times New Roman"/>
                <a:cs typeface="Times New Roman"/>
              </a:rPr>
              <a:t> </a:t>
            </a:r>
            <a:r>
              <a:rPr sz="1167" dirty="0">
                <a:latin typeface="Times New Roman"/>
                <a:cs typeface="Times New Roman"/>
              </a:rPr>
              <a:t>of</a:t>
            </a:r>
            <a:r>
              <a:rPr sz="1167" spc="185" dirty="0">
                <a:latin typeface="Times New Roman"/>
                <a:cs typeface="Times New Roman"/>
              </a:rPr>
              <a:t> </a:t>
            </a:r>
            <a:r>
              <a:rPr sz="1167" dirty="0">
                <a:latin typeface="Times New Roman"/>
                <a:cs typeface="Times New Roman"/>
              </a:rPr>
              <a:t>cost</a:t>
            </a:r>
            <a:r>
              <a:rPr sz="1167" spc="185" dirty="0">
                <a:latin typeface="Times New Roman"/>
                <a:cs typeface="Times New Roman"/>
              </a:rPr>
              <a:t> </a:t>
            </a:r>
            <a:r>
              <a:rPr sz="1167" dirty="0">
                <a:latin typeface="Times New Roman"/>
                <a:cs typeface="Times New Roman"/>
              </a:rPr>
              <a:t>overrun.</a:t>
            </a:r>
            <a:r>
              <a:rPr sz="1167" spc="185" dirty="0">
                <a:latin typeface="Times New Roman"/>
                <a:cs typeface="Times New Roman"/>
              </a:rPr>
              <a:t> </a:t>
            </a:r>
            <a:r>
              <a:rPr sz="1167" dirty="0">
                <a:latin typeface="Times New Roman"/>
                <a:cs typeface="Times New Roman"/>
              </a:rPr>
              <a:t>To</a:t>
            </a:r>
            <a:r>
              <a:rPr sz="1167" spc="194" dirty="0">
                <a:latin typeface="Times New Roman"/>
                <a:cs typeface="Times New Roman"/>
              </a:rPr>
              <a:t> </a:t>
            </a:r>
            <a:r>
              <a:rPr sz="1167" dirty="0">
                <a:latin typeface="Times New Roman"/>
                <a:cs typeface="Times New Roman"/>
              </a:rPr>
              <a:t>kill</a:t>
            </a:r>
            <a:r>
              <a:rPr sz="1167" spc="194" dirty="0">
                <a:latin typeface="Times New Roman"/>
                <a:cs typeface="Times New Roman"/>
              </a:rPr>
              <a:t> </a:t>
            </a:r>
            <a:r>
              <a:rPr sz="1167" dirty="0">
                <a:latin typeface="Times New Roman"/>
                <a:cs typeface="Times New Roman"/>
              </a:rPr>
              <a:t>this</a:t>
            </a:r>
            <a:r>
              <a:rPr sz="1167" spc="190" dirty="0">
                <a:latin typeface="Times New Roman"/>
                <a:cs typeface="Times New Roman"/>
              </a:rPr>
              <a:t> </a:t>
            </a:r>
            <a:r>
              <a:rPr sz="1167" dirty="0">
                <a:latin typeface="Times New Roman"/>
                <a:cs typeface="Times New Roman"/>
              </a:rPr>
              <a:t>giant</a:t>
            </a:r>
            <a:r>
              <a:rPr sz="1167" spc="175" dirty="0">
                <a:latin typeface="Times New Roman"/>
                <a:cs typeface="Times New Roman"/>
              </a:rPr>
              <a:t> </a:t>
            </a:r>
            <a:r>
              <a:rPr sz="1167" dirty="0">
                <a:latin typeface="Times New Roman"/>
                <a:cs typeface="Times New Roman"/>
              </a:rPr>
              <a:t>the</a:t>
            </a:r>
            <a:r>
              <a:rPr sz="1167" spc="185" dirty="0">
                <a:latin typeface="Times New Roman"/>
                <a:cs typeface="Times New Roman"/>
              </a:rPr>
              <a:t> </a:t>
            </a:r>
            <a:r>
              <a:rPr sz="1167" dirty="0">
                <a:latin typeface="Times New Roman"/>
                <a:cs typeface="Times New Roman"/>
              </a:rPr>
              <a:t>managers</a:t>
            </a:r>
            <a:r>
              <a:rPr sz="1167" spc="180" dirty="0">
                <a:latin typeface="Times New Roman"/>
                <a:cs typeface="Times New Roman"/>
              </a:rPr>
              <a:t> </a:t>
            </a:r>
            <a:r>
              <a:rPr sz="1167" dirty="0">
                <a:latin typeface="Times New Roman"/>
                <a:cs typeface="Times New Roman"/>
              </a:rPr>
              <a:t>look</a:t>
            </a:r>
            <a:r>
              <a:rPr sz="1167" spc="185" dirty="0">
                <a:latin typeface="Times New Roman"/>
                <a:cs typeface="Times New Roman"/>
              </a:rPr>
              <a:t> </a:t>
            </a:r>
            <a:r>
              <a:rPr sz="1167" dirty="0">
                <a:latin typeface="Times New Roman"/>
                <a:cs typeface="Times New Roman"/>
              </a:rPr>
              <a:t>for</a:t>
            </a:r>
            <a:r>
              <a:rPr sz="1167" spc="190" dirty="0">
                <a:latin typeface="Times New Roman"/>
                <a:cs typeface="Times New Roman"/>
              </a:rPr>
              <a:t> </a:t>
            </a:r>
            <a:r>
              <a:rPr sz="1167" dirty="0">
                <a:latin typeface="Times New Roman"/>
                <a:cs typeface="Times New Roman"/>
              </a:rPr>
              <a:t>magical</a:t>
            </a:r>
            <a:r>
              <a:rPr sz="1167" spc="190" dirty="0">
                <a:latin typeface="Times New Roman"/>
                <a:cs typeface="Times New Roman"/>
              </a:rPr>
              <a:t> </a:t>
            </a:r>
            <a:r>
              <a:rPr sz="1167" spc="-5" dirty="0">
                <a:latin typeface="Times New Roman"/>
                <a:cs typeface="Times New Roman"/>
              </a:rPr>
              <a:t>solutions.</a:t>
            </a:r>
            <a:r>
              <a:rPr sz="1167" spc="198" dirty="0">
                <a:latin typeface="Times New Roman"/>
                <a:cs typeface="Times New Roman"/>
              </a:rPr>
              <a:t> </a:t>
            </a:r>
            <a:r>
              <a:rPr sz="1167" dirty="0">
                <a:latin typeface="Times New Roman"/>
                <a:cs typeface="Times New Roman"/>
              </a:rPr>
              <a:t>But</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5352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6711</Words>
  <Application>Microsoft Office PowerPoint</Application>
  <PresentationFormat>Custom</PresentationFormat>
  <Paragraphs>687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jzaheer</dc:creator>
  <cp:lastModifiedBy>Asif Ashraf</cp:lastModifiedBy>
  <cp:revision>11</cp:revision>
  <dcterms:created xsi:type="dcterms:W3CDTF">2016-11-20T12:48:04Z</dcterms:created>
  <dcterms:modified xsi:type="dcterms:W3CDTF">2016-11-22T15:20:29Z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2009-02-20T00:00:00Z</vt:filetime>
  </property>
  <property fmtid="{D5CDD505-2E9C-101B-9397-08002B2CF9AE}" pid="3" name="Creator">
    <vt:lpwstr>Acrobat PDFMaker 6.0 for Word</vt:lpwstr>
  </property>
  <property fmtid="{D5CDD505-2E9C-101B-9397-08002B2CF9AE}" pid="4" name="LastSaved">
    <vt:filetime>2016-11-20T00:00:00Z</vt:filetime>
  </property>
</Properties>
</file>