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handoutMasterIdLst>
    <p:handoutMasterId r:id="rId39"/>
  </p:handoutMasterIdLst>
  <p:sldIdLst>
    <p:sldId id="292" r:id="rId2"/>
    <p:sldId id="293" r:id="rId3"/>
    <p:sldId id="294" r:id="rId4"/>
    <p:sldId id="295" r:id="rId5"/>
    <p:sldId id="296" r:id="rId6"/>
    <p:sldId id="297" r:id="rId7"/>
    <p:sldId id="298" r:id="rId8"/>
    <p:sldId id="299" r:id="rId9"/>
    <p:sldId id="300" r:id="rId10"/>
    <p:sldId id="301" r:id="rId11"/>
    <p:sldId id="302" r:id="rId12"/>
    <p:sldId id="303" r:id="rId13"/>
    <p:sldId id="304" r:id="rId14"/>
    <p:sldId id="305" r:id="rId15"/>
    <p:sldId id="306" r:id="rId16"/>
    <p:sldId id="307" r:id="rId17"/>
    <p:sldId id="308" r:id="rId18"/>
    <p:sldId id="309" r:id="rId19"/>
    <p:sldId id="310" r:id="rId20"/>
    <p:sldId id="311" r:id="rId21"/>
    <p:sldId id="312" r:id="rId22"/>
    <p:sldId id="313" r:id="rId23"/>
    <p:sldId id="314" r:id="rId24"/>
    <p:sldId id="315" r:id="rId25"/>
    <p:sldId id="316" r:id="rId26"/>
    <p:sldId id="317" r:id="rId27"/>
    <p:sldId id="318" r:id="rId28"/>
    <p:sldId id="319" r:id="rId29"/>
    <p:sldId id="320" r:id="rId30"/>
    <p:sldId id="285" r:id="rId31"/>
    <p:sldId id="286" r:id="rId32"/>
    <p:sldId id="287" r:id="rId33"/>
    <p:sldId id="288" r:id="rId34"/>
    <p:sldId id="289" r:id="rId35"/>
    <p:sldId id="290" r:id="rId36"/>
    <p:sldId id="291" r:id="rId37"/>
  </p:sldIdLst>
  <p:sldSz cx="7556500" cy="10693400"/>
  <p:notesSz cx="7556500" cy="10693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06" id="{AECCB8BC-6F07-4352-A9B5-C8219A92BD8A}">
          <p14:sldIdLst>
            <p14:sldId id="292"/>
            <p14:sldId id="293"/>
            <p14:sldId id="294"/>
            <p14:sldId id="295"/>
            <p14:sldId id="296"/>
            <p14:sldId id="297"/>
            <p14:sldId id="298"/>
          </p14:sldIdLst>
        </p14:section>
        <p14:section name="07" id="{58E6E18A-2A6B-4524-B7D3-C960763B5FCE}">
          <p14:sldIdLst>
            <p14:sldId id="299"/>
            <p14:sldId id="300"/>
            <p14:sldId id="301"/>
            <p14:sldId id="302"/>
          </p14:sldIdLst>
        </p14:section>
        <p14:section name="08" id="{505C2656-A2A0-429A-9353-AFD4C7198D55}">
          <p14:sldIdLst>
            <p14:sldId id="303"/>
            <p14:sldId id="304"/>
            <p14:sldId id="305"/>
            <p14:sldId id="306"/>
            <p14:sldId id="307"/>
            <p14:sldId id="308"/>
            <p14:sldId id="309"/>
            <p14:sldId id="310"/>
            <p14:sldId id="311"/>
          </p14:sldIdLst>
        </p14:section>
        <p14:section name="9" id="{41206473-D6C3-43BD-8A5B-40C250E07011}">
          <p14:sldIdLst>
            <p14:sldId id="312"/>
            <p14:sldId id="313"/>
            <p14:sldId id="314"/>
            <p14:sldId id="315"/>
            <p14:sldId id="316"/>
            <p14:sldId id="317"/>
            <p14:sldId id="318"/>
            <p14:sldId id="319"/>
            <p14:sldId id="320"/>
          </p14:sldIdLst>
        </p14:section>
        <p14:section name="10" id="{AF1C7FEF-0335-4B8B-B192-433DE72CF487}">
          <p14:sldIdLst>
            <p14:sldId id="285"/>
            <p14:sldId id="286"/>
            <p14:sldId id="287"/>
            <p14:sldId id="288"/>
            <p14:sldId id="289"/>
            <p14:sldId id="290"/>
            <p14:sldId id="291"/>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413" autoAdjust="0"/>
    <p:restoredTop sz="94660" autoAdjust="0"/>
  </p:normalViewPr>
  <p:slideViewPr>
    <p:cSldViewPr>
      <p:cViewPr>
        <p:scale>
          <a:sx n="125" d="100"/>
          <a:sy n="125" d="100"/>
        </p:scale>
        <p:origin x="859" y="-2352"/>
      </p:cViewPr>
      <p:guideLst>
        <p:guide orient="horz" pos="2880"/>
        <p:guide pos="2160"/>
      </p:guideLst>
    </p:cSldViewPr>
  </p:slideViewPr>
  <p:outlineViewPr>
    <p:cViewPr>
      <p:scale>
        <a:sx n="33" d="100"/>
        <a:sy n="33" d="100"/>
      </p:scale>
      <p:origin x="0" y="-36581"/>
    </p:cViewPr>
  </p:outlineViewPr>
  <p:notesTextViewPr>
    <p:cViewPr>
      <p:scale>
        <a:sx n="100" d="100"/>
        <a:sy n="100" d="100"/>
      </p:scale>
      <p:origin x="0" y="0"/>
    </p:cViewPr>
  </p:notesTextViewPr>
  <p:sorterViewPr>
    <p:cViewPr>
      <p:scale>
        <a:sx n="125" d="100"/>
        <a:sy n="125" d="100"/>
      </p:scale>
      <p:origin x="0" y="0"/>
    </p:cViewPr>
  </p:sorterViewPr>
  <p:notesViewPr>
    <p:cSldViewPr>
      <p:cViewPr varScale="1">
        <p:scale>
          <a:sx n="57" d="100"/>
          <a:sy n="57" d="100"/>
        </p:scale>
        <p:origin x="3211"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5013" cy="536575"/>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4279900" y="0"/>
            <a:ext cx="3275013" cy="536575"/>
          </a:xfrm>
          <a:prstGeom prst="rect">
            <a:avLst/>
          </a:prstGeom>
        </p:spPr>
        <p:txBody>
          <a:bodyPr vert="horz" lIns="91440" tIns="45720" rIns="91440" bIns="45720" rtlCol="0"/>
          <a:lstStyle>
            <a:lvl1pPr algn="r">
              <a:defRPr sz="1200"/>
            </a:lvl1pPr>
          </a:lstStyle>
          <a:p>
            <a:fld id="{73B7013F-820A-40F9-A768-7BEB4545385F}" type="datetimeFigureOut">
              <a:rPr lang="en-AU" smtClean="0"/>
              <a:t>22/11/2016</a:t>
            </a:fld>
            <a:endParaRPr lang="en-AU"/>
          </a:p>
        </p:txBody>
      </p:sp>
      <p:sp>
        <p:nvSpPr>
          <p:cNvPr id="4" name="Footer Placeholder 3"/>
          <p:cNvSpPr>
            <a:spLocks noGrp="1"/>
          </p:cNvSpPr>
          <p:nvPr>
            <p:ph type="ftr" sz="quarter" idx="2"/>
          </p:nvPr>
        </p:nvSpPr>
        <p:spPr>
          <a:xfrm>
            <a:off x="0" y="10156825"/>
            <a:ext cx="3275013" cy="536575"/>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4279900" y="10156825"/>
            <a:ext cx="3275013" cy="536575"/>
          </a:xfrm>
          <a:prstGeom prst="rect">
            <a:avLst/>
          </a:prstGeom>
        </p:spPr>
        <p:txBody>
          <a:bodyPr vert="horz" lIns="91440" tIns="45720" rIns="91440" bIns="45720" rtlCol="0" anchor="b"/>
          <a:lstStyle>
            <a:lvl1pPr algn="r">
              <a:defRPr sz="1200"/>
            </a:lvl1pPr>
          </a:lstStyle>
          <a:p>
            <a:fld id="{893DF33A-F79F-427B-9C76-34CCD7893CFF}" type="slidenum">
              <a:rPr lang="en-AU" smtClean="0"/>
              <a:t>‹#›</a:t>
            </a:fld>
            <a:endParaRPr lang="en-AU"/>
          </a:p>
        </p:txBody>
      </p:sp>
    </p:spTree>
    <p:extLst>
      <p:ext uri="{BB962C8B-B14F-4D97-AF65-F5344CB8AC3E}">
        <p14:creationId xmlns:p14="http://schemas.microsoft.com/office/powerpoint/2010/main" val="27059494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5013" cy="536575"/>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4279900" y="0"/>
            <a:ext cx="3275013" cy="536575"/>
          </a:xfrm>
          <a:prstGeom prst="rect">
            <a:avLst/>
          </a:prstGeom>
        </p:spPr>
        <p:txBody>
          <a:bodyPr vert="horz" lIns="91440" tIns="45720" rIns="91440" bIns="45720" rtlCol="0"/>
          <a:lstStyle>
            <a:lvl1pPr algn="r">
              <a:defRPr sz="1200"/>
            </a:lvl1pPr>
          </a:lstStyle>
          <a:p>
            <a:fld id="{39DC63A7-166E-4609-8B49-C8F2F7609287}" type="datetimeFigureOut">
              <a:rPr lang="en-AU" smtClean="0"/>
              <a:t>22/11/2016</a:t>
            </a:fld>
            <a:endParaRPr lang="en-AU"/>
          </a:p>
        </p:txBody>
      </p:sp>
      <p:sp>
        <p:nvSpPr>
          <p:cNvPr id="4" name="Slide Image Placeholder 3"/>
          <p:cNvSpPr>
            <a:spLocks noGrp="1" noRot="1" noChangeAspect="1"/>
          </p:cNvSpPr>
          <p:nvPr>
            <p:ph type="sldImg" idx="2"/>
          </p:nvPr>
        </p:nvSpPr>
        <p:spPr>
          <a:xfrm>
            <a:off x="2503488" y="1336675"/>
            <a:ext cx="2549525" cy="3608388"/>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755650" y="5146675"/>
            <a:ext cx="6045200" cy="42100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10156825"/>
            <a:ext cx="3275013" cy="536575"/>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4279900" y="10156825"/>
            <a:ext cx="3275013" cy="536575"/>
          </a:xfrm>
          <a:prstGeom prst="rect">
            <a:avLst/>
          </a:prstGeom>
        </p:spPr>
        <p:txBody>
          <a:bodyPr vert="horz" lIns="91440" tIns="45720" rIns="91440" bIns="45720" rtlCol="0" anchor="b"/>
          <a:lstStyle>
            <a:lvl1pPr algn="r">
              <a:defRPr sz="1200"/>
            </a:lvl1pPr>
          </a:lstStyle>
          <a:p>
            <a:fld id="{0FD8AB7D-E94E-4EDC-8D86-EB888FD9330D}" type="slidenum">
              <a:rPr lang="en-AU" smtClean="0"/>
              <a:t>‹#›</a:t>
            </a:fld>
            <a:endParaRPr lang="en-AU"/>
          </a:p>
        </p:txBody>
      </p:sp>
    </p:spTree>
    <p:extLst>
      <p:ext uri="{BB962C8B-B14F-4D97-AF65-F5344CB8AC3E}">
        <p14:creationId xmlns:p14="http://schemas.microsoft.com/office/powerpoint/2010/main" val="1362042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6737" y="3314954"/>
            <a:ext cx="6423025" cy="224561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3475" y="5988304"/>
            <a:ext cx="5289550" cy="26733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tx1"/>
                </a:solidFill>
                <a:latin typeface="Times New Roman"/>
                <a:cs typeface="Times New Roman"/>
              </a:defRPr>
            </a:lvl1pPr>
          </a:lstStyle>
          <a:p>
            <a:pPr marL="12700">
              <a:lnSpc>
                <a:spcPts val="1305"/>
              </a:lnSpc>
            </a:pPr>
            <a:r>
              <a:rPr dirty="0"/>
              <a:t>© Copyright Virtual University of</a:t>
            </a:r>
            <a:r>
              <a:rPr spc="-100" dirty="0"/>
              <a:t> </a:t>
            </a:r>
            <a:r>
              <a:rPr dirty="0"/>
              <a:t>Pakistan</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11/22/2016</a:t>
            </a:fld>
            <a:endParaRPr lang="en-US"/>
          </a:p>
        </p:txBody>
      </p:sp>
      <p:sp>
        <p:nvSpPr>
          <p:cNvPr id="6" name="Holder 6"/>
          <p:cNvSpPr>
            <a:spLocks noGrp="1"/>
          </p:cNvSpPr>
          <p:nvPr>
            <p:ph type="sldNum" sz="quarter" idx="7"/>
          </p:nvPr>
        </p:nvSpPr>
        <p:spPr/>
        <p:txBody>
          <a:bodyPr lIns="0" tIns="0" rIns="0" bIns="0"/>
          <a:lstStyle>
            <a:lvl1pPr>
              <a:defRPr sz="1200" b="0" i="0">
                <a:solidFill>
                  <a:schemeClr val="tx1"/>
                </a:solidFill>
                <a:latin typeface="Times New Roman"/>
                <a:cs typeface="Times New Roman"/>
              </a:defRPr>
            </a:lvl1pPr>
          </a:lstStyle>
          <a:p>
            <a:pPr marL="101600">
              <a:lnSpc>
                <a:spcPts val="1305"/>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tx1"/>
                </a:solidFill>
                <a:latin typeface="Times New Roman"/>
                <a:cs typeface="Times New Roman"/>
              </a:defRPr>
            </a:lvl1pPr>
          </a:lstStyle>
          <a:p>
            <a:pPr marL="12700">
              <a:lnSpc>
                <a:spcPts val="1305"/>
              </a:lnSpc>
            </a:pPr>
            <a:r>
              <a:rPr dirty="0"/>
              <a:t>© Copyright Virtual University of</a:t>
            </a:r>
            <a:r>
              <a:rPr spc="-100" dirty="0"/>
              <a:t> </a:t>
            </a:r>
            <a:r>
              <a:rPr dirty="0"/>
              <a:t>Pakistan</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11/22/2016</a:t>
            </a:fld>
            <a:endParaRPr lang="en-US"/>
          </a:p>
        </p:txBody>
      </p:sp>
      <p:sp>
        <p:nvSpPr>
          <p:cNvPr id="6" name="Holder 6"/>
          <p:cNvSpPr>
            <a:spLocks noGrp="1"/>
          </p:cNvSpPr>
          <p:nvPr>
            <p:ph type="sldNum" sz="quarter" idx="7"/>
          </p:nvPr>
        </p:nvSpPr>
        <p:spPr/>
        <p:txBody>
          <a:bodyPr lIns="0" tIns="0" rIns="0" bIns="0"/>
          <a:lstStyle>
            <a:lvl1pPr>
              <a:defRPr sz="1200" b="0" i="0">
                <a:solidFill>
                  <a:schemeClr val="tx1"/>
                </a:solidFill>
                <a:latin typeface="Times New Roman"/>
                <a:cs typeface="Times New Roman"/>
              </a:defRPr>
            </a:lvl1pPr>
          </a:lstStyle>
          <a:p>
            <a:pPr marL="101600">
              <a:lnSpc>
                <a:spcPts val="1305"/>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377825" y="2459482"/>
            <a:ext cx="3287077"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91597" y="2459482"/>
            <a:ext cx="3287077" cy="70576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chemeClr val="tx1"/>
                </a:solidFill>
                <a:latin typeface="Times New Roman"/>
                <a:cs typeface="Times New Roman"/>
              </a:defRPr>
            </a:lvl1pPr>
          </a:lstStyle>
          <a:p>
            <a:pPr marL="12700">
              <a:lnSpc>
                <a:spcPts val="1305"/>
              </a:lnSpc>
            </a:pPr>
            <a:r>
              <a:rPr dirty="0"/>
              <a:t>© Copyright Virtual University of</a:t>
            </a:r>
            <a:r>
              <a:rPr spc="-100" dirty="0"/>
              <a:t> </a:t>
            </a:r>
            <a:r>
              <a:rPr dirty="0"/>
              <a:t>Pakistan</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11/22/2016</a:t>
            </a:fld>
            <a:endParaRPr lang="en-US"/>
          </a:p>
        </p:txBody>
      </p:sp>
      <p:sp>
        <p:nvSpPr>
          <p:cNvPr id="7" name="Holder 7"/>
          <p:cNvSpPr>
            <a:spLocks noGrp="1"/>
          </p:cNvSpPr>
          <p:nvPr>
            <p:ph type="sldNum" sz="quarter" idx="7"/>
          </p:nvPr>
        </p:nvSpPr>
        <p:spPr/>
        <p:txBody>
          <a:bodyPr lIns="0" tIns="0" rIns="0" bIns="0"/>
          <a:lstStyle>
            <a:lvl1pPr>
              <a:defRPr sz="1200" b="0" i="0">
                <a:solidFill>
                  <a:schemeClr val="tx1"/>
                </a:solidFill>
                <a:latin typeface="Times New Roman"/>
                <a:cs typeface="Times New Roman"/>
              </a:defRPr>
            </a:lvl1pPr>
          </a:lstStyle>
          <a:p>
            <a:pPr marL="101600">
              <a:lnSpc>
                <a:spcPts val="1305"/>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defRPr sz="1200" b="0" i="0">
                <a:solidFill>
                  <a:schemeClr val="tx1"/>
                </a:solidFill>
                <a:latin typeface="Times New Roman"/>
                <a:cs typeface="Times New Roman"/>
              </a:defRPr>
            </a:lvl1pPr>
          </a:lstStyle>
          <a:p>
            <a:pPr marL="12700">
              <a:lnSpc>
                <a:spcPts val="1305"/>
              </a:lnSpc>
            </a:pPr>
            <a:r>
              <a:rPr dirty="0"/>
              <a:t>© Copyright Virtual University of</a:t>
            </a:r>
            <a:r>
              <a:rPr spc="-100" dirty="0"/>
              <a:t> </a:t>
            </a:r>
            <a:r>
              <a:rPr dirty="0"/>
              <a:t>Pakistan</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11/22/2016</a:t>
            </a:fld>
            <a:endParaRPr lang="en-US"/>
          </a:p>
        </p:txBody>
      </p:sp>
      <p:sp>
        <p:nvSpPr>
          <p:cNvPr id="5" name="Holder 5"/>
          <p:cNvSpPr>
            <a:spLocks noGrp="1"/>
          </p:cNvSpPr>
          <p:nvPr>
            <p:ph type="sldNum" sz="quarter" idx="7"/>
          </p:nvPr>
        </p:nvSpPr>
        <p:spPr/>
        <p:txBody>
          <a:bodyPr lIns="0" tIns="0" rIns="0" bIns="0"/>
          <a:lstStyle>
            <a:lvl1pPr>
              <a:defRPr sz="1200" b="0" i="0">
                <a:solidFill>
                  <a:schemeClr val="tx1"/>
                </a:solidFill>
                <a:latin typeface="Times New Roman"/>
                <a:cs typeface="Times New Roman"/>
              </a:defRPr>
            </a:lvl1pPr>
          </a:lstStyle>
          <a:p>
            <a:pPr marL="101600">
              <a:lnSpc>
                <a:spcPts val="1305"/>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chemeClr val="tx1"/>
                </a:solidFill>
                <a:latin typeface="Times New Roman"/>
                <a:cs typeface="Times New Roman"/>
              </a:defRPr>
            </a:lvl1pPr>
          </a:lstStyle>
          <a:p>
            <a:pPr marL="12700">
              <a:lnSpc>
                <a:spcPts val="1305"/>
              </a:lnSpc>
            </a:pPr>
            <a:r>
              <a:rPr dirty="0"/>
              <a:t>© Copyright Virtual University of</a:t>
            </a:r>
            <a:r>
              <a:rPr spc="-100" dirty="0"/>
              <a:t> </a:t>
            </a:r>
            <a:r>
              <a:rPr dirty="0"/>
              <a:t>Pakistan</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11/22/2016</a:t>
            </a:fld>
            <a:endParaRPr lang="en-US"/>
          </a:p>
        </p:txBody>
      </p:sp>
      <p:sp>
        <p:nvSpPr>
          <p:cNvPr id="4" name="Holder 4"/>
          <p:cNvSpPr>
            <a:spLocks noGrp="1"/>
          </p:cNvSpPr>
          <p:nvPr>
            <p:ph type="sldNum" sz="quarter" idx="7"/>
          </p:nvPr>
        </p:nvSpPr>
        <p:spPr/>
        <p:txBody>
          <a:bodyPr lIns="0" tIns="0" rIns="0" bIns="0"/>
          <a:lstStyle>
            <a:lvl1pPr>
              <a:defRPr sz="1200" b="0" i="0">
                <a:solidFill>
                  <a:schemeClr val="tx1"/>
                </a:solidFill>
                <a:latin typeface="Times New Roman"/>
                <a:cs typeface="Times New Roman"/>
              </a:defRPr>
            </a:lvl1pPr>
          </a:lstStyle>
          <a:p>
            <a:pPr marL="101600">
              <a:lnSpc>
                <a:spcPts val="1305"/>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825" y="427736"/>
            <a:ext cx="6800850" cy="171094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825" y="2459482"/>
            <a:ext cx="6800850"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446273" y="9886392"/>
            <a:ext cx="2668904" cy="178434"/>
          </a:xfrm>
          <a:prstGeom prst="rect">
            <a:avLst/>
          </a:prstGeom>
        </p:spPr>
        <p:txBody>
          <a:bodyPr wrap="square" lIns="0" tIns="0" rIns="0" bIns="0">
            <a:spAutoFit/>
          </a:bodyPr>
          <a:lstStyle>
            <a:lvl1pPr>
              <a:defRPr sz="1200" b="0" i="0">
                <a:solidFill>
                  <a:schemeClr val="tx1"/>
                </a:solidFill>
                <a:latin typeface="Times New Roman"/>
                <a:cs typeface="Times New Roman"/>
              </a:defRPr>
            </a:lvl1pPr>
          </a:lstStyle>
          <a:p>
            <a:pPr marL="12700">
              <a:lnSpc>
                <a:spcPts val="1305"/>
              </a:lnSpc>
            </a:pPr>
            <a:r>
              <a:rPr dirty="0"/>
              <a:t>© Copyright Virtual University of</a:t>
            </a:r>
            <a:r>
              <a:rPr spc="-100" dirty="0"/>
              <a:t> </a:t>
            </a:r>
            <a:r>
              <a:rPr dirty="0"/>
              <a:t>Pakistan</a:t>
            </a:r>
          </a:p>
        </p:txBody>
      </p:sp>
      <p:sp>
        <p:nvSpPr>
          <p:cNvPr id="5" name="Holder 5"/>
          <p:cNvSpPr>
            <a:spLocks noGrp="1"/>
          </p:cNvSpPr>
          <p:nvPr>
            <p:ph type="dt" sz="half" idx="6"/>
          </p:nvPr>
        </p:nvSpPr>
        <p:spPr>
          <a:xfrm>
            <a:off x="377825" y="9944862"/>
            <a:ext cx="1737995"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11/22/2016</a:t>
            </a:fld>
            <a:endParaRPr lang="en-US"/>
          </a:p>
        </p:txBody>
      </p:sp>
      <p:sp>
        <p:nvSpPr>
          <p:cNvPr id="6" name="Holder 6"/>
          <p:cNvSpPr>
            <a:spLocks noGrp="1"/>
          </p:cNvSpPr>
          <p:nvPr>
            <p:ph type="sldNum" sz="quarter" idx="7"/>
          </p:nvPr>
        </p:nvSpPr>
        <p:spPr>
          <a:xfrm>
            <a:off x="6393688" y="9887156"/>
            <a:ext cx="279400" cy="178434"/>
          </a:xfrm>
          <a:prstGeom prst="rect">
            <a:avLst/>
          </a:prstGeom>
        </p:spPr>
        <p:txBody>
          <a:bodyPr wrap="square" lIns="0" tIns="0" rIns="0" bIns="0">
            <a:spAutoFit/>
          </a:bodyPr>
          <a:lstStyle>
            <a:lvl1pPr>
              <a:defRPr sz="1200" b="0" i="0">
                <a:solidFill>
                  <a:schemeClr val="tx1"/>
                </a:solidFill>
                <a:latin typeface="Times New Roman"/>
                <a:cs typeface="Times New Roman"/>
              </a:defRPr>
            </a:lvl1pPr>
          </a:lstStyle>
          <a:p>
            <a:pPr marL="101600">
              <a:lnSpc>
                <a:spcPts val="1305"/>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98903" y="886883"/>
            <a:ext cx="1971234" cy="179601"/>
          </a:xfrm>
          <a:prstGeom prst="rect">
            <a:avLst/>
          </a:prstGeom>
        </p:spPr>
        <p:txBody>
          <a:bodyPr vert="horz" wrap="square" lIns="0" tIns="0" rIns="0" bIns="0" rtlCol="0">
            <a:spAutoFit/>
          </a:bodyPr>
          <a:lstStyle/>
          <a:p>
            <a:pPr marL="12347"/>
            <a:r>
              <a:rPr sz="1167" dirty="0">
                <a:latin typeface="Times New Roman"/>
                <a:cs typeface="Times New Roman"/>
              </a:rPr>
              <a:t>CS504-Software Engineering –</a:t>
            </a:r>
            <a:r>
              <a:rPr sz="1167" spc="-107" dirty="0">
                <a:latin typeface="Times New Roman"/>
                <a:cs typeface="Times New Roman"/>
              </a:rPr>
              <a:t> </a:t>
            </a:r>
            <a:r>
              <a:rPr sz="1167" dirty="0">
                <a:latin typeface="Times New Roman"/>
                <a:cs typeface="Times New Roman"/>
              </a:rPr>
              <a:t>I</a:t>
            </a:r>
            <a:endParaRPr sz="1167">
              <a:latin typeface="Times New Roman"/>
              <a:cs typeface="Times New Roman"/>
            </a:endParaRPr>
          </a:p>
        </p:txBody>
      </p:sp>
      <p:sp>
        <p:nvSpPr>
          <p:cNvPr id="3" name="object 3"/>
          <p:cNvSpPr txBox="1"/>
          <p:nvPr/>
        </p:nvSpPr>
        <p:spPr>
          <a:xfrm>
            <a:off x="6156868" y="886883"/>
            <a:ext cx="238919" cy="179601"/>
          </a:xfrm>
          <a:prstGeom prst="rect">
            <a:avLst/>
          </a:prstGeom>
        </p:spPr>
        <p:txBody>
          <a:bodyPr vert="horz" wrap="square" lIns="0" tIns="0" rIns="0" bIns="0" rtlCol="0">
            <a:spAutoFit/>
          </a:bodyPr>
          <a:lstStyle/>
          <a:p>
            <a:pPr marL="12347"/>
            <a:r>
              <a:rPr sz="1167" spc="-5" dirty="0">
                <a:latin typeface="Times New Roman"/>
                <a:cs typeface="Times New Roman"/>
              </a:rPr>
              <a:t>VU</a:t>
            </a:r>
            <a:endParaRPr sz="1167">
              <a:latin typeface="Times New Roman"/>
              <a:cs typeface="Times New Roman"/>
            </a:endParaRPr>
          </a:p>
        </p:txBody>
      </p:sp>
      <p:sp>
        <p:nvSpPr>
          <p:cNvPr id="4" name="object 4"/>
          <p:cNvSpPr/>
          <p:nvPr/>
        </p:nvSpPr>
        <p:spPr>
          <a:xfrm>
            <a:off x="1111250" y="1055052"/>
            <a:ext cx="5270412" cy="0"/>
          </a:xfrm>
          <a:custGeom>
            <a:avLst/>
            <a:gdLst/>
            <a:ahLst/>
            <a:cxnLst/>
            <a:rect l="l" t="t" r="r" b="b"/>
            <a:pathLst>
              <a:path w="5420995">
                <a:moveTo>
                  <a:pt x="0" y="0"/>
                </a:moveTo>
                <a:lnTo>
                  <a:pt x="5420867" y="0"/>
                </a:lnTo>
              </a:path>
            </a:pathLst>
          </a:custGeom>
          <a:ln w="7620">
            <a:solidFill>
              <a:srgbClr val="000000"/>
            </a:solidFill>
          </a:ln>
        </p:spPr>
        <p:txBody>
          <a:bodyPr wrap="square" lIns="0" tIns="0" rIns="0" bIns="0" rtlCol="0"/>
          <a:lstStyle/>
          <a:p>
            <a:endParaRPr sz="1750"/>
          </a:p>
        </p:txBody>
      </p:sp>
      <p:sp>
        <p:nvSpPr>
          <p:cNvPr id="5" name="object 5"/>
          <p:cNvSpPr txBox="1"/>
          <p:nvPr/>
        </p:nvSpPr>
        <p:spPr>
          <a:xfrm>
            <a:off x="1098903" y="1271611"/>
            <a:ext cx="5358694" cy="1823067"/>
          </a:xfrm>
          <a:prstGeom prst="rect">
            <a:avLst/>
          </a:prstGeom>
        </p:spPr>
        <p:txBody>
          <a:bodyPr vert="horz" wrap="square" lIns="0" tIns="0" rIns="0" bIns="0" rtlCol="0">
            <a:spAutoFit/>
          </a:bodyPr>
          <a:lstStyle/>
          <a:p>
            <a:pPr algn="ctr">
              <a:lnSpc>
                <a:spcPct val="100000"/>
              </a:lnSpc>
            </a:pPr>
            <a:r>
              <a:rPr sz="1847" b="1" spc="-5" dirty="0">
                <a:latin typeface="Times New Roman"/>
                <a:cs typeface="Times New Roman"/>
              </a:rPr>
              <a:t>Lecture </a:t>
            </a:r>
            <a:r>
              <a:rPr sz="1847" b="1" spc="-10" dirty="0">
                <a:latin typeface="Times New Roman"/>
                <a:cs typeface="Times New Roman"/>
              </a:rPr>
              <a:t>No.</a:t>
            </a:r>
            <a:r>
              <a:rPr sz="1847" b="1" spc="-63" dirty="0">
                <a:latin typeface="Times New Roman"/>
                <a:cs typeface="Times New Roman"/>
              </a:rPr>
              <a:t> </a:t>
            </a:r>
            <a:r>
              <a:rPr sz="1847" b="1" spc="-5" dirty="0">
                <a:latin typeface="Times New Roman"/>
                <a:cs typeface="Times New Roman"/>
              </a:rPr>
              <a:t>6</a:t>
            </a:r>
            <a:endParaRPr sz="1847">
              <a:latin typeface="Times New Roman"/>
              <a:cs typeface="Times New Roman"/>
            </a:endParaRPr>
          </a:p>
          <a:p>
            <a:pPr marL="12347" algn="just">
              <a:spcBef>
                <a:spcPts val="1274"/>
              </a:spcBef>
            </a:pPr>
            <a:r>
              <a:rPr sz="1167" b="1" spc="-5" dirty="0">
                <a:latin typeface="Times New Roman"/>
                <a:cs typeface="Times New Roman"/>
              </a:rPr>
              <a:t>Use Diagram </a:t>
            </a:r>
            <a:r>
              <a:rPr sz="1167" b="1" dirty="0">
                <a:latin typeface="Times New Roman"/>
                <a:cs typeface="Times New Roman"/>
              </a:rPr>
              <a:t>for a Library</a:t>
            </a:r>
            <a:r>
              <a:rPr sz="1167" b="1" spc="-78" dirty="0">
                <a:latin typeface="Times New Roman"/>
                <a:cs typeface="Times New Roman"/>
              </a:rPr>
              <a:t> </a:t>
            </a:r>
            <a:r>
              <a:rPr sz="1167" b="1" spc="-5" dirty="0">
                <a:latin typeface="Times New Roman"/>
                <a:cs typeface="Times New Roman"/>
              </a:rPr>
              <a:t>System</a:t>
            </a:r>
            <a:endParaRPr sz="1167">
              <a:latin typeface="Times New Roman"/>
              <a:cs typeface="Times New Roman"/>
            </a:endParaRPr>
          </a:p>
          <a:p>
            <a:pPr>
              <a:spcBef>
                <a:spcPts val="10"/>
              </a:spcBef>
            </a:pPr>
            <a:endParaRPr sz="1167">
              <a:latin typeface="Times New Roman"/>
              <a:cs typeface="Times New Roman"/>
            </a:endParaRPr>
          </a:p>
          <a:p>
            <a:pPr marL="12347" marR="4939" algn="just">
              <a:lnSpc>
                <a:spcPts val="1342"/>
              </a:lnSpc>
            </a:pPr>
            <a:r>
              <a:rPr sz="1167" spc="-5" dirty="0">
                <a:latin typeface="Times New Roman"/>
                <a:cs typeface="Times New Roman"/>
              </a:rPr>
              <a:t>As </a:t>
            </a:r>
            <a:r>
              <a:rPr sz="1167" dirty="0">
                <a:latin typeface="Times New Roman"/>
                <a:cs typeface="Times New Roman"/>
              </a:rPr>
              <a:t>an example, consider the following use case diagram for a library management  </a:t>
            </a:r>
            <a:r>
              <a:rPr sz="1167" spc="-5" dirty="0">
                <a:latin typeface="Times New Roman"/>
                <a:cs typeface="Times New Roman"/>
              </a:rPr>
              <a:t>system. </a:t>
            </a:r>
            <a:r>
              <a:rPr sz="1167" dirty="0">
                <a:latin typeface="Times New Roman"/>
                <a:cs typeface="Times New Roman"/>
              </a:rPr>
              <a:t>In this diagram, there are four actors namely Book Borrower, Librarian, Browser,  and </a:t>
            </a:r>
            <a:r>
              <a:rPr sz="1167" spc="-5" dirty="0">
                <a:latin typeface="Times New Roman"/>
                <a:cs typeface="Times New Roman"/>
              </a:rPr>
              <a:t>Journal </a:t>
            </a:r>
            <a:r>
              <a:rPr sz="1167" dirty="0">
                <a:latin typeface="Times New Roman"/>
                <a:cs typeface="Times New Roman"/>
              </a:rPr>
              <a:t>Borrower. In addition to these actors, there are 8 use cases. These use cases  are represented by ovals and are enclosed </a:t>
            </a:r>
            <a:r>
              <a:rPr sz="1167" spc="-5" dirty="0">
                <a:latin typeface="Times New Roman"/>
                <a:cs typeface="Times New Roman"/>
              </a:rPr>
              <a:t>within </a:t>
            </a:r>
            <a:r>
              <a:rPr sz="1167" dirty="0">
                <a:latin typeface="Times New Roman"/>
                <a:cs typeface="Times New Roman"/>
              </a:rPr>
              <a:t>the </a:t>
            </a:r>
            <a:r>
              <a:rPr sz="1167" spc="-5" dirty="0">
                <a:latin typeface="Times New Roman"/>
                <a:cs typeface="Times New Roman"/>
              </a:rPr>
              <a:t>system </a:t>
            </a:r>
            <a:r>
              <a:rPr sz="1167" dirty="0">
                <a:latin typeface="Times New Roman"/>
                <a:cs typeface="Times New Roman"/>
              </a:rPr>
              <a:t>boundary, </a:t>
            </a:r>
            <a:r>
              <a:rPr sz="1167" spc="-5" dirty="0">
                <a:latin typeface="Times New Roman"/>
                <a:cs typeface="Times New Roman"/>
              </a:rPr>
              <a:t>which </a:t>
            </a:r>
            <a:r>
              <a:rPr sz="1167" dirty="0">
                <a:latin typeface="Times New Roman"/>
                <a:cs typeface="Times New Roman"/>
              </a:rPr>
              <a:t>is  represented </a:t>
            </a:r>
            <a:r>
              <a:rPr sz="1167" spc="15" dirty="0">
                <a:latin typeface="Times New Roman"/>
                <a:cs typeface="Times New Roman"/>
              </a:rPr>
              <a:t>by </a:t>
            </a:r>
            <a:r>
              <a:rPr sz="1167" dirty="0">
                <a:latin typeface="Times New Roman"/>
                <a:cs typeface="Times New Roman"/>
              </a:rPr>
              <a:t>a rectangle. It is important </a:t>
            </a:r>
            <a:r>
              <a:rPr sz="1167" spc="10" dirty="0">
                <a:latin typeface="Times New Roman"/>
                <a:cs typeface="Times New Roman"/>
              </a:rPr>
              <a:t>to </a:t>
            </a:r>
            <a:r>
              <a:rPr sz="1167" spc="5" dirty="0">
                <a:latin typeface="Times New Roman"/>
                <a:cs typeface="Times New Roman"/>
              </a:rPr>
              <a:t>note </a:t>
            </a:r>
            <a:r>
              <a:rPr sz="1167" dirty="0">
                <a:latin typeface="Times New Roman"/>
                <a:cs typeface="Times New Roman"/>
              </a:rPr>
              <a:t>that </a:t>
            </a:r>
            <a:r>
              <a:rPr sz="1167" spc="5" dirty="0">
                <a:latin typeface="Times New Roman"/>
                <a:cs typeface="Times New Roman"/>
              </a:rPr>
              <a:t>every </a:t>
            </a:r>
            <a:r>
              <a:rPr sz="1167" dirty="0">
                <a:latin typeface="Times New Roman"/>
                <a:cs typeface="Times New Roman"/>
              </a:rPr>
              <a:t>use case </a:t>
            </a:r>
            <a:r>
              <a:rPr sz="1167" spc="5" dirty="0">
                <a:latin typeface="Times New Roman"/>
                <a:cs typeface="Times New Roman"/>
              </a:rPr>
              <a:t>must </a:t>
            </a:r>
            <a:r>
              <a:rPr sz="1167" dirty="0">
                <a:latin typeface="Times New Roman"/>
                <a:cs typeface="Times New Roman"/>
              </a:rPr>
              <a:t>always deliver  </a:t>
            </a:r>
            <a:r>
              <a:rPr sz="1167" spc="-5" dirty="0">
                <a:latin typeface="Times New Roman"/>
                <a:cs typeface="Times New Roman"/>
              </a:rPr>
              <a:t>some </a:t>
            </a:r>
            <a:r>
              <a:rPr sz="1167" dirty="0">
                <a:latin typeface="Times New Roman"/>
                <a:cs typeface="Times New Roman"/>
              </a:rPr>
              <a:t>value to the</a:t>
            </a:r>
            <a:r>
              <a:rPr sz="1167" spc="-97" dirty="0">
                <a:latin typeface="Times New Roman"/>
                <a:cs typeface="Times New Roman"/>
              </a:rPr>
              <a:t> </a:t>
            </a:r>
            <a:r>
              <a:rPr sz="1167" dirty="0">
                <a:latin typeface="Times New Roman"/>
                <a:cs typeface="Times New Roman"/>
              </a:rPr>
              <a:t>actor.</a:t>
            </a:r>
            <a:endParaRPr sz="1167">
              <a:latin typeface="Times New Roman"/>
              <a:cs typeface="Times New Roman"/>
            </a:endParaRPr>
          </a:p>
        </p:txBody>
      </p:sp>
      <p:sp>
        <p:nvSpPr>
          <p:cNvPr id="6" name="object 6"/>
          <p:cNvSpPr txBox="1"/>
          <p:nvPr/>
        </p:nvSpPr>
        <p:spPr>
          <a:xfrm>
            <a:off x="1098903" y="6545368"/>
            <a:ext cx="5357460" cy="500137"/>
          </a:xfrm>
          <a:prstGeom prst="rect">
            <a:avLst/>
          </a:prstGeom>
        </p:spPr>
        <p:txBody>
          <a:bodyPr vert="horz" wrap="square" lIns="0" tIns="0" rIns="0" bIns="0" rtlCol="0">
            <a:spAutoFit/>
          </a:bodyPr>
          <a:lstStyle/>
          <a:p>
            <a:pPr marL="12347" marR="4939" algn="just">
              <a:lnSpc>
                <a:spcPts val="1342"/>
              </a:lnSpc>
            </a:pPr>
            <a:r>
              <a:rPr sz="1167" dirty="0">
                <a:latin typeface="Times New Roman"/>
                <a:cs typeface="Times New Roman"/>
              </a:rPr>
              <a:t>With the help of this </a:t>
            </a:r>
            <a:r>
              <a:rPr sz="1167" spc="-5" dirty="0">
                <a:latin typeface="Times New Roman"/>
                <a:cs typeface="Times New Roman"/>
              </a:rPr>
              <a:t>diagram, </a:t>
            </a:r>
            <a:r>
              <a:rPr sz="1167" dirty="0">
                <a:latin typeface="Times New Roman"/>
                <a:cs typeface="Times New Roman"/>
              </a:rPr>
              <a:t>it can be clearly </a:t>
            </a:r>
            <a:r>
              <a:rPr sz="1167" spc="-5" dirty="0">
                <a:latin typeface="Times New Roman"/>
                <a:cs typeface="Times New Roman"/>
              </a:rPr>
              <a:t>seen </a:t>
            </a:r>
            <a:r>
              <a:rPr sz="1167" dirty="0">
                <a:latin typeface="Times New Roman"/>
                <a:cs typeface="Times New Roman"/>
              </a:rPr>
              <a:t>that a Book Borrower can reserve a  book, borrow a book, return a book, or extend loan of a book. </a:t>
            </a:r>
            <a:r>
              <a:rPr sz="1167" spc="-5" dirty="0">
                <a:latin typeface="Times New Roman"/>
                <a:cs typeface="Times New Roman"/>
              </a:rPr>
              <a:t>Similarly, </a:t>
            </a:r>
            <a:r>
              <a:rPr sz="1167" dirty="0">
                <a:latin typeface="Times New Roman"/>
                <a:cs typeface="Times New Roman"/>
              </a:rPr>
              <a:t>functions  performed by other users can also be examined</a:t>
            </a:r>
            <a:r>
              <a:rPr sz="1167" spc="-117" dirty="0">
                <a:latin typeface="Times New Roman"/>
                <a:cs typeface="Times New Roman"/>
              </a:rPr>
              <a:t> </a:t>
            </a:r>
            <a:r>
              <a:rPr sz="1167" dirty="0">
                <a:latin typeface="Times New Roman"/>
                <a:cs typeface="Times New Roman"/>
              </a:rPr>
              <a:t>easily.</a:t>
            </a:r>
            <a:endParaRPr sz="1167">
              <a:latin typeface="Times New Roman"/>
              <a:cs typeface="Times New Roman"/>
            </a:endParaRPr>
          </a:p>
        </p:txBody>
      </p:sp>
      <p:sp>
        <p:nvSpPr>
          <p:cNvPr id="7" name="object 7"/>
          <p:cNvSpPr txBox="1"/>
          <p:nvPr/>
        </p:nvSpPr>
        <p:spPr>
          <a:xfrm>
            <a:off x="1098903" y="7525244"/>
            <a:ext cx="5358694" cy="1215013"/>
          </a:xfrm>
          <a:prstGeom prst="rect">
            <a:avLst/>
          </a:prstGeom>
        </p:spPr>
        <p:txBody>
          <a:bodyPr vert="horz" wrap="square" lIns="0" tIns="0" rIns="0" bIns="0" rtlCol="0">
            <a:spAutoFit/>
          </a:bodyPr>
          <a:lstStyle/>
          <a:p>
            <a:pPr marL="12347" algn="just"/>
            <a:r>
              <a:rPr sz="1361" b="1" spc="-5" dirty="0">
                <a:latin typeface="Tahoma"/>
                <a:cs typeface="Tahoma"/>
              </a:rPr>
              <a:t>Creating </a:t>
            </a:r>
            <a:r>
              <a:rPr sz="1361" b="1" dirty="0">
                <a:latin typeface="Tahoma"/>
                <a:cs typeface="Tahoma"/>
              </a:rPr>
              <a:t>a Use </a:t>
            </a:r>
            <a:r>
              <a:rPr sz="1361" b="1" spc="-5" dirty="0">
                <a:latin typeface="Tahoma"/>
                <a:cs typeface="Tahoma"/>
              </a:rPr>
              <a:t>Case</a:t>
            </a:r>
            <a:r>
              <a:rPr sz="1361" b="1" spc="-53" dirty="0">
                <a:latin typeface="Tahoma"/>
                <a:cs typeface="Tahoma"/>
              </a:rPr>
              <a:t> </a:t>
            </a:r>
            <a:r>
              <a:rPr sz="1361" b="1" dirty="0">
                <a:latin typeface="Tahoma"/>
                <a:cs typeface="Tahoma"/>
              </a:rPr>
              <a:t>Model</a:t>
            </a:r>
            <a:endParaRPr sz="1361">
              <a:latin typeface="Tahoma"/>
              <a:cs typeface="Tahoma"/>
            </a:endParaRPr>
          </a:p>
          <a:p>
            <a:pPr>
              <a:spcBef>
                <a:spcPts val="49"/>
              </a:spcBef>
            </a:pPr>
            <a:endParaRPr sz="1118">
              <a:latin typeface="Times New Roman"/>
              <a:cs typeface="Times New Roman"/>
            </a:endParaRPr>
          </a:p>
          <a:p>
            <a:pPr marL="12347" marR="4939" algn="just">
              <a:lnSpc>
                <a:spcPts val="1342"/>
              </a:lnSpc>
            </a:pPr>
            <a:r>
              <a:rPr sz="1167" dirty="0">
                <a:latin typeface="Times New Roman"/>
                <a:cs typeface="Times New Roman"/>
              </a:rPr>
              <a:t>Creating a use case model is an iterative activity. The iteration </a:t>
            </a:r>
            <a:r>
              <a:rPr sz="1167" spc="-5" dirty="0">
                <a:latin typeface="Times New Roman"/>
                <a:cs typeface="Times New Roman"/>
              </a:rPr>
              <a:t>starts with </a:t>
            </a:r>
            <a:r>
              <a:rPr sz="1167" dirty="0">
                <a:latin typeface="Times New Roman"/>
                <a:cs typeface="Times New Roman"/>
              </a:rPr>
              <a:t>the  identification of actors. In the next </a:t>
            </a:r>
            <a:r>
              <a:rPr sz="1167" spc="-5" dirty="0">
                <a:latin typeface="Times New Roman"/>
                <a:cs typeface="Times New Roman"/>
              </a:rPr>
              <a:t>step, </a:t>
            </a:r>
            <a:r>
              <a:rPr sz="1167" dirty="0">
                <a:latin typeface="Times New Roman"/>
                <a:cs typeface="Times New Roman"/>
              </a:rPr>
              <a:t>use cases for each actor are determined </a:t>
            </a:r>
            <a:r>
              <a:rPr sz="1167" spc="-5" dirty="0">
                <a:latin typeface="Times New Roman"/>
                <a:cs typeface="Times New Roman"/>
              </a:rPr>
              <a:t>which  </a:t>
            </a:r>
            <a:r>
              <a:rPr sz="1167" dirty="0">
                <a:latin typeface="Times New Roman"/>
                <a:cs typeface="Times New Roman"/>
              </a:rPr>
              <a:t>define the </a:t>
            </a:r>
            <a:r>
              <a:rPr sz="1167" spc="-5" dirty="0">
                <a:latin typeface="Times New Roman"/>
                <a:cs typeface="Times New Roman"/>
              </a:rPr>
              <a:t>system. After </a:t>
            </a:r>
            <a:r>
              <a:rPr sz="1167" dirty="0">
                <a:latin typeface="Times New Roman"/>
                <a:cs typeface="Times New Roman"/>
              </a:rPr>
              <a:t>that, relationships among use cases are defined. It must be  understood that </a:t>
            </a:r>
            <a:r>
              <a:rPr sz="1167" spc="5" dirty="0">
                <a:latin typeface="Times New Roman"/>
                <a:cs typeface="Times New Roman"/>
              </a:rPr>
              <a:t>these </a:t>
            </a:r>
            <a:r>
              <a:rPr sz="1167" dirty="0">
                <a:latin typeface="Times New Roman"/>
                <a:cs typeface="Times New Roman"/>
              </a:rPr>
              <a:t>are not strictly </a:t>
            </a:r>
            <a:r>
              <a:rPr sz="1167" spc="-5" dirty="0">
                <a:latin typeface="Times New Roman"/>
                <a:cs typeface="Times New Roman"/>
              </a:rPr>
              <a:t>sequential steps </a:t>
            </a:r>
            <a:r>
              <a:rPr sz="1167" dirty="0">
                <a:latin typeface="Times New Roman"/>
                <a:cs typeface="Times New Roman"/>
              </a:rPr>
              <a:t>and it </a:t>
            </a:r>
            <a:r>
              <a:rPr sz="1167" spc="10" dirty="0">
                <a:latin typeface="Times New Roman"/>
                <a:cs typeface="Times New Roman"/>
              </a:rPr>
              <a:t>is </a:t>
            </a:r>
            <a:r>
              <a:rPr sz="1167" dirty="0">
                <a:latin typeface="Times New Roman"/>
                <a:cs typeface="Times New Roman"/>
              </a:rPr>
              <a:t>not necessary </a:t>
            </a:r>
            <a:r>
              <a:rPr sz="1167" spc="5" dirty="0">
                <a:latin typeface="Times New Roman"/>
                <a:cs typeface="Times New Roman"/>
              </a:rPr>
              <a:t>that </a:t>
            </a:r>
            <a:r>
              <a:rPr sz="1167" dirty="0">
                <a:latin typeface="Times New Roman"/>
                <a:cs typeface="Times New Roman"/>
              </a:rPr>
              <a:t>all actors  must be identified before defining their use cases. These activities are </a:t>
            </a:r>
            <a:r>
              <a:rPr sz="1167" spc="-5" dirty="0">
                <a:latin typeface="Times New Roman"/>
                <a:cs typeface="Times New Roman"/>
              </a:rPr>
              <a:t>sort </a:t>
            </a:r>
            <a:r>
              <a:rPr sz="1167" dirty="0">
                <a:latin typeface="Times New Roman"/>
                <a:cs typeface="Times New Roman"/>
              </a:rPr>
              <a:t>of parallel</a:t>
            </a:r>
            <a:r>
              <a:rPr sz="1167" spc="282" dirty="0">
                <a:latin typeface="Times New Roman"/>
                <a:cs typeface="Times New Roman"/>
              </a:rPr>
              <a:t> </a:t>
            </a:r>
            <a:r>
              <a:rPr sz="1167" dirty="0">
                <a:latin typeface="Times New Roman"/>
                <a:cs typeface="Times New Roman"/>
              </a:rPr>
              <a:t>and</a:t>
            </a:r>
            <a:endParaRPr sz="1167">
              <a:latin typeface="Times New Roman"/>
              <a:cs typeface="Times New Roman"/>
            </a:endParaRPr>
          </a:p>
        </p:txBody>
      </p:sp>
      <p:sp>
        <p:nvSpPr>
          <p:cNvPr id="8" name="object 8"/>
          <p:cNvSpPr/>
          <p:nvPr/>
        </p:nvSpPr>
        <p:spPr>
          <a:xfrm>
            <a:off x="1842798" y="3221298"/>
            <a:ext cx="4476694" cy="3168655"/>
          </a:xfrm>
          <a:prstGeom prst="rect">
            <a:avLst/>
          </a:prstGeom>
          <a:blipFill>
            <a:blip r:embed="rId2" cstate="print"/>
            <a:stretch>
              <a:fillRect/>
            </a:stretch>
          </a:blipFill>
        </p:spPr>
        <p:txBody>
          <a:bodyPr wrap="square" lIns="0" tIns="0" rIns="0" bIns="0" rtlCol="0"/>
          <a:lstStyle/>
          <a:p>
            <a:endParaRPr sz="1750"/>
          </a:p>
        </p:txBody>
      </p:sp>
      <p:sp>
        <p:nvSpPr>
          <p:cNvPr id="9" name="object 9"/>
          <p:cNvSpPr txBox="1">
            <a:spLocks noGrp="1"/>
          </p:cNvSpPr>
          <p:nvPr>
            <p:ph type="sldNum" sz="quarter" idx="7"/>
          </p:nvPr>
        </p:nvSpPr>
        <p:spPr>
          <a:xfrm>
            <a:off x="6216086" y="10069713"/>
            <a:ext cx="271639" cy="7154380"/>
          </a:xfrm>
          <a:prstGeom prst="rect">
            <a:avLst/>
          </a:prstGeom>
        </p:spPr>
        <p:txBody>
          <a:bodyPr vert="horz" wrap="square" lIns="0" tIns="49389" rIns="0" bIns="0" rtlCol="0">
            <a:spAutoFit/>
          </a:bodyPr>
          <a:lstStyle/>
          <a:p>
            <a:pPr marL="12347">
              <a:lnSpc>
                <a:spcPts val="1240"/>
              </a:lnSpc>
              <a:tabLst>
                <a:tab pos="5123363" algn="l"/>
              </a:tabLst>
            </a:pPr>
            <a:r>
              <a:rPr u="heavy" dirty="0"/>
              <a:t> 	</a:t>
            </a:r>
            <a:r>
              <a:rPr dirty="0"/>
              <a:t>  33</a:t>
            </a:r>
          </a:p>
          <a:p>
            <a:pPr marL="1456939">
              <a:lnSpc>
                <a:spcPts val="1371"/>
              </a:lnSpc>
            </a:pPr>
            <a:r>
              <a:rPr dirty="0"/>
              <a:t>© Copyright </a:t>
            </a:r>
            <a:r>
              <a:rPr spc="-5" dirty="0"/>
              <a:t>Virtual University </a:t>
            </a:r>
            <a:r>
              <a:rPr dirty="0"/>
              <a:t>of</a:t>
            </a:r>
            <a:r>
              <a:rPr spc="-78" dirty="0"/>
              <a:t> </a:t>
            </a:r>
            <a:r>
              <a:rPr spc="-5" dirty="0"/>
              <a:t>Pakistan</a:t>
            </a:r>
          </a:p>
        </p:txBody>
      </p:sp>
    </p:spTree>
    <p:extLst>
      <p:ext uri="{BB962C8B-B14F-4D97-AF65-F5344CB8AC3E}">
        <p14:creationId xmlns:p14="http://schemas.microsoft.com/office/powerpoint/2010/main" val="1300544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11250" y="1055052"/>
            <a:ext cx="5270412" cy="0"/>
          </a:xfrm>
          <a:custGeom>
            <a:avLst/>
            <a:gdLst/>
            <a:ahLst/>
            <a:cxnLst/>
            <a:rect l="l" t="t" r="r" b="b"/>
            <a:pathLst>
              <a:path w="5420995">
                <a:moveTo>
                  <a:pt x="0" y="0"/>
                </a:moveTo>
                <a:lnTo>
                  <a:pt x="5420867" y="0"/>
                </a:lnTo>
              </a:path>
            </a:pathLst>
          </a:custGeom>
          <a:ln w="7620">
            <a:solidFill>
              <a:srgbClr val="000000"/>
            </a:solidFill>
          </a:ln>
        </p:spPr>
        <p:txBody>
          <a:bodyPr wrap="square" lIns="0" tIns="0" rIns="0" bIns="0" rtlCol="0"/>
          <a:lstStyle/>
          <a:p>
            <a:endParaRPr sz="1750"/>
          </a:p>
        </p:txBody>
      </p:sp>
      <p:sp>
        <p:nvSpPr>
          <p:cNvPr id="3" name="object 3"/>
          <p:cNvSpPr txBox="1"/>
          <p:nvPr/>
        </p:nvSpPr>
        <p:spPr>
          <a:xfrm>
            <a:off x="1098903" y="886882"/>
            <a:ext cx="5359312" cy="2821670"/>
          </a:xfrm>
          <a:prstGeom prst="rect">
            <a:avLst/>
          </a:prstGeom>
        </p:spPr>
        <p:txBody>
          <a:bodyPr vert="horz" wrap="square" lIns="0" tIns="0" rIns="0" bIns="0" rtlCol="0">
            <a:spAutoFit/>
          </a:bodyPr>
          <a:lstStyle/>
          <a:p>
            <a:pPr marL="12347" algn="just">
              <a:tabLst>
                <a:tab pos="5069654" algn="l"/>
              </a:tabLst>
            </a:pPr>
            <a:r>
              <a:rPr sz="1167" dirty="0">
                <a:latin typeface="Times New Roman"/>
                <a:cs typeface="Times New Roman"/>
              </a:rPr>
              <a:t>CS504-Software Engineering</a:t>
            </a:r>
            <a:r>
              <a:rPr sz="1167" spc="-10" dirty="0">
                <a:latin typeface="Times New Roman"/>
                <a:cs typeface="Times New Roman"/>
              </a:rPr>
              <a:t> </a:t>
            </a:r>
            <a:r>
              <a:rPr sz="1167" dirty="0">
                <a:latin typeface="Times New Roman"/>
                <a:cs typeface="Times New Roman"/>
              </a:rPr>
              <a:t>– I	</a:t>
            </a:r>
            <a:r>
              <a:rPr sz="1167" spc="-5" dirty="0">
                <a:latin typeface="Times New Roman"/>
                <a:cs typeface="Times New Roman"/>
              </a:rPr>
              <a:t>VU</a:t>
            </a:r>
            <a:endParaRPr sz="1167">
              <a:latin typeface="Times New Roman"/>
              <a:cs typeface="Times New Roman"/>
            </a:endParaRPr>
          </a:p>
          <a:p>
            <a:pPr>
              <a:lnSpc>
                <a:spcPct val="100000"/>
              </a:lnSpc>
            </a:pPr>
            <a:endParaRPr sz="1167">
              <a:latin typeface="Times New Roman"/>
              <a:cs typeface="Times New Roman"/>
            </a:endParaRPr>
          </a:p>
          <a:p>
            <a:pPr marL="12347" marR="4939" algn="just">
              <a:lnSpc>
                <a:spcPts val="1342"/>
              </a:lnSpc>
              <a:spcBef>
                <a:spcPts val="851"/>
              </a:spcBef>
            </a:pPr>
            <a:r>
              <a:rPr sz="1167" spc="-5" dirty="0">
                <a:latin typeface="Times New Roman"/>
                <a:cs typeface="Times New Roman"/>
              </a:rPr>
              <a:t>System </a:t>
            </a:r>
            <a:r>
              <a:rPr sz="1167" dirty="0">
                <a:latin typeface="Times New Roman"/>
                <a:cs typeface="Times New Roman"/>
              </a:rPr>
              <a:t>models are techniques used to understand user needs and </a:t>
            </a:r>
            <a:r>
              <a:rPr sz="1167" spc="-5" dirty="0">
                <a:latin typeface="Times New Roman"/>
                <a:cs typeface="Times New Roman"/>
              </a:rPr>
              <a:t>software </a:t>
            </a:r>
            <a:r>
              <a:rPr sz="1167" dirty="0">
                <a:latin typeface="Times New Roman"/>
                <a:cs typeface="Times New Roman"/>
              </a:rPr>
              <a:t>engineer use  these techniques in order to understand business domain. </a:t>
            </a:r>
            <a:r>
              <a:rPr sz="1167" spc="-5" dirty="0">
                <a:latin typeface="Times New Roman"/>
                <a:cs typeface="Times New Roman"/>
              </a:rPr>
              <a:t>Software </a:t>
            </a:r>
            <a:r>
              <a:rPr sz="1167" dirty="0">
                <a:latin typeface="Times New Roman"/>
                <a:cs typeface="Times New Roman"/>
              </a:rPr>
              <a:t>engineers develop  diagrams to model different business processes. </a:t>
            </a:r>
            <a:r>
              <a:rPr sz="1167" spc="-10" dirty="0">
                <a:latin typeface="Times New Roman"/>
                <a:cs typeface="Times New Roman"/>
              </a:rPr>
              <a:t>System </a:t>
            </a:r>
            <a:r>
              <a:rPr sz="1167" dirty="0">
                <a:latin typeface="Times New Roman"/>
                <a:cs typeface="Times New Roman"/>
              </a:rPr>
              <a:t>models include the</a:t>
            </a:r>
            <a:r>
              <a:rPr sz="1167" spc="-107" dirty="0">
                <a:latin typeface="Times New Roman"/>
                <a:cs typeface="Times New Roman"/>
              </a:rPr>
              <a:t> </a:t>
            </a:r>
            <a:r>
              <a:rPr sz="1167" dirty="0">
                <a:latin typeface="Times New Roman"/>
                <a:cs typeface="Times New Roman"/>
              </a:rPr>
              <a:t>following</a:t>
            </a:r>
            <a:endParaRPr sz="1167">
              <a:latin typeface="Times New Roman"/>
              <a:cs typeface="Times New Roman"/>
            </a:endParaRPr>
          </a:p>
          <a:p>
            <a:pPr marL="456837" indent="-222245">
              <a:buFont typeface="Symbol"/>
              <a:buChar char=""/>
              <a:tabLst>
                <a:tab pos="456219" algn="l"/>
                <a:tab pos="456837" algn="l"/>
              </a:tabLst>
            </a:pPr>
            <a:r>
              <a:rPr sz="1167" spc="-5" dirty="0">
                <a:latin typeface="Times New Roman"/>
                <a:cs typeface="Times New Roman"/>
              </a:rPr>
              <a:t>User </a:t>
            </a:r>
            <a:r>
              <a:rPr sz="1167" dirty="0">
                <a:latin typeface="Times New Roman"/>
                <a:cs typeface="Times New Roman"/>
              </a:rPr>
              <a:t>business</a:t>
            </a:r>
            <a:r>
              <a:rPr sz="1167" spc="-92" dirty="0">
                <a:latin typeface="Times New Roman"/>
                <a:cs typeface="Times New Roman"/>
              </a:rPr>
              <a:t> </a:t>
            </a:r>
            <a:r>
              <a:rPr sz="1167" dirty="0">
                <a:latin typeface="Times New Roman"/>
                <a:cs typeface="Times New Roman"/>
              </a:rPr>
              <a:t>processes</a:t>
            </a:r>
            <a:endParaRPr sz="1167">
              <a:latin typeface="Times New Roman"/>
              <a:cs typeface="Times New Roman"/>
            </a:endParaRPr>
          </a:p>
          <a:p>
            <a:pPr marL="456837" indent="-222245">
              <a:spcBef>
                <a:spcPts val="24"/>
              </a:spcBef>
              <a:buFont typeface="Symbol"/>
              <a:buChar char=""/>
              <a:tabLst>
                <a:tab pos="456219" algn="l"/>
                <a:tab pos="456837" algn="l"/>
              </a:tabLst>
            </a:pPr>
            <a:r>
              <a:rPr sz="1167" spc="-5" dirty="0">
                <a:latin typeface="Times New Roman"/>
                <a:cs typeface="Times New Roman"/>
              </a:rPr>
              <a:t>User </a:t>
            </a:r>
            <a:r>
              <a:rPr sz="1167" dirty="0">
                <a:latin typeface="Times New Roman"/>
                <a:cs typeface="Times New Roman"/>
              </a:rPr>
              <a:t>activities for conducting the business</a:t>
            </a:r>
            <a:r>
              <a:rPr sz="1167" spc="-107" dirty="0">
                <a:latin typeface="Times New Roman"/>
                <a:cs typeface="Times New Roman"/>
              </a:rPr>
              <a:t> </a:t>
            </a:r>
            <a:r>
              <a:rPr sz="1167" dirty="0">
                <a:latin typeface="Times New Roman"/>
                <a:cs typeface="Times New Roman"/>
              </a:rPr>
              <a:t>processes</a:t>
            </a:r>
            <a:endParaRPr sz="1167">
              <a:latin typeface="Times New Roman"/>
              <a:cs typeface="Times New Roman"/>
            </a:endParaRPr>
          </a:p>
          <a:p>
            <a:pPr marL="456837" indent="-222245">
              <a:spcBef>
                <a:spcPts val="24"/>
              </a:spcBef>
              <a:buFont typeface="Symbol"/>
              <a:buChar char=""/>
              <a:tabLst>
                <a:tab pos="456219" algn="l"/>
                <a:tab pos="456837" algn="l"/>
              </a:tabLst>
            </a:pPr>
            <a:r>
              <a:rPr sz="1167" spc="-5" dirty="0">
                <a:latin typeface="Times New Roman"/>
                <a:cs typeface="Times New Roman"/>
              </a:rPr>
              <a:t>Processes </a:t>
            </a:r>
            <a:r>
              <a:rPr sz="1167" dirty="0">
                <a:latin typeface="Times New Roman"/>
                <a:cs typeface="Times New Roman"/>
              </a:rPr>
              <a:t>that need to be</a:t>
            </a:r>
            <a:r>
              <a:rPr sz="1167" spc="-97" dirty="0">
                <a:latin typeface="Times New Roman"/>
                <a:cs typeface="Times New Roman"/>
              </a:rPr>
              <a:t> </a:t>
            </a:r>
            <a:r>
              <a:rPr sz="1167" dirty="0">
                <a:latin typeface="Times New Roman"/>
                <a:cs typeface="Times New Roman"/>
              </a:rPr>
              <a:t>automated</a:t>
            </a:r>
            <a:endParaRPr sz="1167">
              <a:latin typeface="Times New Roman"/>
              <a:cs typeface="Times New Roman"/>
            </a:endParaRPr>
          </a:p>
          <a:p>
            <a:pPr marL="456837" indent="-222245">
              <a:spcBef>
                <a:spcPts val="24"/>
              </a:spcBef>
              <a:buFont typeface="Symbol"/>
              <a:buChar char=""/>
              <a:tabLst>
                <a:tab pos="456219" algn="l"/>
                <a:tab pos="456837" algn="l"/>
              </a:tabLst>
            </a:pPr>
            <a:r>
              <a:rPr sz="1167" spc="-5" dirty="0">
                <a:latin typeface="Times New Roman"/>
                <a:cs typeface="Times New Roman"/>
              </a:rPr>
              <a:t>Processes which </a:t>
            </a:r>
            <a:r>
              <a:rPr sz="1167" dirty="0">
                <a:latin typeface="Times New Roman"/>
                <a:cs typeface="Times New Roman"/>
              </a:rPr>
              <a:t>are not to be</a:t>
            </a:r>
            <a:r>
              <a:rPr sz="1167" spc="-87" dirty="0">
                <a:latin typeface="Times New Roman"/>
                <a:cs typeface="Times New Roman"/>
              </a:rPr>
              <a:t> </a:t>
            </a:r>
            <a:r>
              <a:rPr sz="1167" dirty="0">
                <a:latin typeface="Times New Roman"/>
                <a:cs typeface="Times New Roman"/>
              </a:rPr>
              <a:t>automated</a:t>
            </a:r>
            <a:endParaRPr sz="1167">
              <a:latin typeface="Times New Roman"/>
              <a:cs typeface="Times New Roman"/>
            </a:endParaRPr>
          </a:p>
          <a:p>
            <a:pPr marL="12347" algn="just">
              <a:lnSpc>
                <a:spcPts val="2061"/>
              </a:lnSpc>
              <a:spcBef>
                <a:spcPts val="58"/>
              </a:spcBef>
            </a:pPr>
            <a:r>
              <a:rPr sz="1750" spc="-5" dirty="0">
                <a:latin typeface="Tahoma"/>
                <a:cs typeface="Tahoma"/>
              </a:rPr>
              <a:t>Business </a:t>
            </a:r>
            <a:r>
              <a:rPr sz="1750" dirty="0">
                <a:latin typeface="Tahoma"/>
                <a:cs typeface="Tahoma"/>
              </a:rPr>
              <a:t>process</a:t>
            </a:r>
            <a:r>
              <a:rPr sz="1750" spc="-92" dirty="0">
                <a:latin typeface="Tahoma"/>
                <a:cs typeface="Tahoma"/>
              </a:rPr>
              <a:t> </a:t>
            </a:r>
            <a:r>
              <a:rPr sz="1750" dirty="0">
                <a:latin typeface="Tahoma"/>
                <a:cs typeface="Tahoma"/>
              </a:rPr>
              <a:t>model</a:t>
            </a:r>
            <a:endParaRPr sz="1750">
              <a:latin typeface="Tahoma"/>
              <a:cs typeface="Tahoma"/>
            </a:endParaRPr>
          </a:p>
          <a:p>
            <a:pPr marL="179648" marR="4939" indent="-167918" algn="just">
              <a:lnSpc>
                <a:spcPts val="1342"/>
              </a:lnSpc>
              <a:spcBef>
                <a:spcPts val="53"/>
              </a:spcBef>
            </a:pPr>
            <a:r>
              <a:rPr sz="1167" b="1" i="1" dirty="0">
                <a:latin typeface="Times New Roman"/>
                <a:cs typeface="Times New Roman"/>
              </a:rPr>
              <a:t>The first model that we will look at is called the process model. This model provides a  </a:t>
            </a:r>
            <a:r>
              <a:rPr sz="1167" b="1" i="1" spc="-5" dirty="0">
                <a:latin typeface="Times New Roman"/>
                <a:cs typeface="Times New Roman"/>
              </a:rPr>
              <a:t>high-level </a:t>
            </a:r>
            <a:r>
              <a:rPr sz="1167" b="1" i="1" dirty="0">
                <a:latin typeface="Times New Roman"/>
                <a:cs typeface="Times New Roman"/>
              </a:rPr>
              <a:t>pictorial view of the business process. This model can be </a:t>
            </a:r>
            <a:r>
              <a:rPr sz="1167" b="1" i="1" spc="-5" dirty="0">
                <a:latin typeface="Times New Roman"/>
                <a:cs typeface="Times New Roman"/>
              </a:rPr>
              <a:t>used </a:t>
            </a:r>
            <a:r>
              <a:rPr sz="1167" b="1" i="1" dirty="0">
                <a:latin typeface="Times New Roman"/>
                <a:cs typeface="Times New Roman"/>
              </a:rPr>
              <a:t>as a  </a:t>
            </a:r>
            <a:r>
              <a:rPr sz="1167" b="1" i="1" spc="-5" dirty="0">
                <a:latin typeface="Times New Roman"/>
                <a:cs typeface="Times New Roman"/>
              </a:rPr>
              <a:t>starting </a:t>
            </a:r>
            <a:r>
              <a:rPr sz="1167" b="1" i="1" dirty="0">
                <a:latin typeface="Times New Roman"/>
                <a:cs typeface="Times New Roman"/>
              </a:rPr>
              <a:t>point in giving the basic orientation to the </a:t>
            </a:r>
            <a:r>
              <a:rPr sz="1167" b="1" i="1" spc="-5" dirty="0">
                <a:latin typeface="Times New Roman"/>
                <a:cs typeface="Times New Roman"/>
              </a:rPr>
              <a:t>reader </a:t>
            </a:r>
            <a:r>
              <a:rPr sz="1167" b="1" i="1" dirty="0">
                <a:latin typeface="Times New Roman"/>
                <a:cs typeface="Times New Roman"/>
              </a:rPr>
              <a:t>of the document.  Following is an example of a hospital </a:t>
            </a:r>
            <a:r>
              <a:rPr sz="1167" b="1" i="1" spc="-5" dirty="0">
                <a:latin typeface="Times New Roman"/>
                <a:cs typeface="Times New Roman"/>
              </a:rPr>
              <a:t>registration system </a:t>
            </a:r>
            <a:r>
              <a:rPr sz="1167" b="1" i="1" dirty="0">
                <a:latin typeface="Times New Roman"/>
                <a:cs typeface="Times New Roman"/>
              </a:rPr>
              <a:t>which deals with two types  of</a:t>
            </a:r>
            <a:r>
              <a:rPr sz="1167" b="1" i="1" spc="-97" dirty="0">
                <a:latin typeface="Times New Roman"/>
                <a:cs typeface="Times New Roman"/>
              </a:rPr>
              <a:t> </a:t>
            </a:r>
            <a:r>
              <a:rPr sz="1167" b="1" i="1" dirty="0">
                <a:latin typeface="Times New Roman"/>
                <a:cs typeface="Times New Roman"/>
              </a:rPr>
              <a:t>patients.</a:t>
            </a:r>
            <a:endParaRPr sz="1167">
              <a:latin typeface="Times New Roman"/>
              <a:cs typeface="Times New Roman"/>
            </a:endParaRPr>
          </a:p>
        </p:txBody>
      </p:sp>
      <p:sp>
        <p:nvSpPr>
          <p:cNvPr id="4" name="object 4"/>
          <p:cNvSpPr/>
          <p:nvPr/>
        </p:nvSpPr>
        <p:spPr>
          <a:xfrm>
            <a:off x="4716144" y="4228041"/>
            <a:ext cx="127794" cy="72849"/>
          </a:xfrm>
          <a:custGeom>
            <a:avLst/>
            <a:gdLst/>
            <a:ahLst/>
            <a:cxnLst/>
            <a:rect l="l" t="t" r="r" b="b"/>
            <a:pathLst>
              <a:path w="131445" h="74929">
                <a:moveTo>
                  <a:pt x="64008" y="0"/>
                </a:moveTo>
                <a:lnTo>
                  <a:pt x="64008" y="25908"/>
                </a:lnTo>
                <a:lnTo>
                  <a:pt x="22860" y="25908"/>
                </a:lnTo>
                <a:lnTo>
                  <a:pt x="22860" y="27432"/>
                </a:lnTo>
                <a:lnTo>
                  <a:pt x="0" y="27432"/>
                </a:lnTo>
                <a:lnTo>
                  <a:pt x="0" y="48768"/>
                </a:lnTo>
                <a:lnTo>
                  <a:pt x="64008" y="48768"/>
                </a:lnTo>
                <a:lnTo>
                  <a:pt x="64008" y="74676"/>
                </a:lnTo>
                <a:lnTo>
                  <a:pt x="131064" y="38100"/>
                </a:lnTo>
                <a:lnTo>
                  <a:pt x="64008" y="0"/>
                </a:lnTo>
                <a:close/>
              </a:path>
            </a:pathLst>
          </a:custGeom>
          <a:solidFill>
            <a:srgbClr val="000000"/>
          </a:solidFill>
        </p:spPr>
        <p:txBody>
          <a:bodyPr wrap="square" lIns="0" tIns="0" rIns="0" bIns="0" rtlCol="0"/>
          <a:lstStyle/>
          <a:p>
            <a:endParaRPr sz="1750"/>
          </a:p>
        </p:txBody>
      </p:sp>
      <p:sp>
        <p:nvSpPr>
          <p:cNvPr id="5" name="object 5"/>
          <p:cNvSpPr/>
          <p:nvPr/>
        </p:nvSpPr>
        <p:spPr>
          <a:xfrm>
            <a:off x="4722072" y="4780703"/>
            <a:ext cx="125941" cy="72849"/>
          </a:xfrm>
          <a:custGeom>
            <a:avLst/>
            <a:gdLst/>
            <a:ahLst/>
            <a:cxnLst/>
            <a:rect l="l" t="t" r="r" b="b"/>
            <a:pathLst>
              <a:path w="129539" h="74929">
                <a:moveTo>
                  <a:pt x="62484" y="0"/>
                </a:moveTo>
                <a:lnTo>
                  <a:pt x="62484" y="25908"/>
                </a:lnTo>
                <a:lnTo>
                  <a:pt x="0" y="25908"/>
                </a:lnTo>
                <a:lnTo>
                  <a:pt x="0" y="47244"/>
                </a:lnTo>
                <a:lnTo>
                  <a:pt x="62484" y="47244"/>
                </a:lnTo>
                <a:lnTo>
                  <a:pt x="62484" y="74676"/>
                </a:lnTo>
                <a:lnTo>
                  <a:pt x="129539" y="36576"/>
                </a:lnTo>
                <a:lnTo>
                  <a:pt x="62484" y="0"/>
                </a:lnTo>
                <a:close/>
              </a:path>
            </a:pathLst>
          </a:custGeom>
          <a:solidFill>
            <a:srgbClr val="000000"/>
          </a:solidFill>
        </p:spPr>
        <p:txBody>
          <a:bodyPr wrap="square" lIns="0" tIns="0" rIns="0" bIns="0" rtlCol="0"/>
          <a:lstStyle/>
          <a:p>
            <a:endParaRPr sz="1750"/>
          </a:p>
        </p:txBody>
      </p:sp>
      <p:sp>
        <p:nvSpPr>
          <p:cNvPr id="6" name="object 6"/>
          <p:cNvSpPr/>
          <p:nvPr/>
        </p:nvSpPr>
        <p:spPr>
          <a:xfrm>
            <a:off x="3567853" y="4885901"/>
            <a:ext cx="1366220" cy="1076060"/>
          </a:xfrm>
          <a:custGeom>
            <a:avLst/>
            <a:gdLst/>
            <a:ahLst/>
            <a:cxnLst/>
            <a:rect l="l" t="t" r="r" b="b"/>
            <a:pathLst>
              <a:path w="1405254" h="1106804">
                <a:moveTo>
                  <a:pt x="1371600" y="0"/>
                </a:moveTo>
                <a:lnTo>
                  <a:pt x="1338072" y="74675"/>
                </a:lnTo>
                <a:lnTo>
                  <a:pt x="1362456" y="74675"/>
                </a:lnTo>
                <a:lnTo>
                  <a:pt x="1362456" y="1083564"/>
                </a:lnTo>
                <a:lnTo>
                  <a:pt x="829056" y="1083564"/>
                </a:lnTo>
                <a:lnTo>
                  <a:pt x="829056" y="1085088"/>
                </a:lnTo>
                <a:lnTo>
                  <a:pt x="0" y="1085088"/>
                </a:lnTo>
                <a:lnTo>
                  <a:pt x="0" y="1106423"/>
                </a:lnTo>
                <a:lnTo>
                  <a:pt x="1336548" y="1106423"/>
                </a:lnTo>
                <a:lnTo>
                  <a:pt x="1336548" y="1104900"/>
                </a:lnTo>
                <a:lnTo>
                  <a:pt x="1382268" y="1104900"/>
                </a:lnTo>
                <a:lnTo>
                  <a:pt x="1382268" y="73151"/>
                </a:lnTo>
                <a:lnTo>
                  <a:pt x="1404443" y="73151"/>
                </a:lnTo>
                <a:lnTo>
                  <a:pt x="1371600" y="0"/>
                </a:lnTo>
                <a:close/>
              </a:path>
              <a:path w="1405254" h="1106804">
                <a:moveTo>
                  <a:pt x="1404443" y="73151"/>
                </a:moveTo>
                <a:lnTo>
                  <a:pt x="1391412" y="73151"/>
                </a:lnTo>
                <a:lnTo>
                  <a:pt x="1391412" y="74675"/>
                </a:lnTo>
                <a:lnTo>
                  <a:pt x="1405128" y="74675"/>
                </a:lnTo>
                <a:lnTo>
                  <a:pt x="1404443" y="73151"/>
                </a:lnTo>
                <a:close/>
              </a:path>
            </a:pathLst>
          </a:custGeom>
          <a:solidFill>
            <a:srgbClr val="000000"/>
          </a:solidFill>
        </p:spPr>
        <p:txBody>
          <a:bodyPr wrap="square" lIns="0" tIns="0" rIns="0" bIns="0" rtlCol="0"/>
          <a:lstStyle/>
          <a:p>
            <a:endParaRPr sz="1750"/>
          </a:p>
        </p:txBody>
      </p:sp>
      <p:sp>
        <p:nvSpPr>
          <p:cNvPr id="7" name="object 7"/>
          <p:cNvSpPr/>
          <p:nvPr/>
        </p:nvSpPr>
        <p:spPr>
          <a:xfrm>
            <a:off x="5322147" y="4888865"/>
            <a:ext cx="66675" cy="80257"/>
          </a:xfrm>
          <a:custGeom>
            <a:avLst/>
            <a:gdLst/>
            <a:ahLst/>
            <a:cxnLst/>
            <a:rect l="l" t="t" r="r" b="b"/>
            <a:pathLst>
              <a:path w="68579" h="82550">
                <a:moveTo>
                  <a:pt x="35052" y="0"/>
                </a:moveTo>
                <a:lnTo>
                  <a:pt x="33528" y="0"/>
                </a:lnTo>
                <a:lnTo>
                  <a:pt x="0" y="71627"/>
                </a:lnTo>
                <a:lnTo>
                  <a:pt x="24384" y="71627"/>
                </a:lnTo>
                <a:lnTo>
                  <a:pt x="24384" y="82295"/>
                </a:lnTo>
                <a:lnTo>
                  <a:pt x="44196" y="82295"/>
                </a:lnTo>
                <a:lnTo>
                  <a:pt x="44196" y="70103"/>
                </a:lnTo>
                <a:lnTo>
                  <a:pt x="67866" y="70103"/>
                </a:lnTo>
                <a:lnTo>
                  <a:pt x="35052" y="0"/>
                </a:lnTo>
                <a:close/>
              </a:path>
              <a:path w="68579" h="82550">
                <a:moveTo>
                  <a:pt x="67866" y="70103"/>
                </a:moveTo>
                <a:lnTo>
                  <a:pt x="54864" y="70103"/>
                </a:lnTo>
                <a:lnTo>
                  <a:pt x="54864" y="71627"/>
                </a:lnTo>
                <a:lnTo>
                  <a:pt x="68580" y="71627"/>
                </a:lnTo>
                <a:lnTo>
                  <a:pt x="67866" y="70103"/>
                </a:lnTo>
                <a:close/>
              </a:path>
            </a:pathLst>
          </a:custGeom>
          <a:solidFill>
            <a:srgbClr val="000000"/>
          </a:solidFill>
        </p:spPr>
        <p:txBody>
          <a:bodyPr wrap="square" lIns="0" tIns="0" rIns="0" bIns="0" rtlCol="0"/>
          <a:lstStyle/>
          <a:p>
            <a:endParaRPr sz="1750"/>
          </a:p>
        </p:txBody>
      </p:sp>
      <p:sp>
        <p:nvSpPr>
          <p:cNvPr id="8" name="object 8"/>
          <p:cNvSpPr/>
          <p:nvPr/>
        </p:nvSpPr>
        <p:spPr>
          <a:xfrm>
            <a:off x="5355483" y="4968874"/>
            <a:ext cx="0" cy="679097"/>
          </a:xfrm>
          <a:custGeom>
            <a:avLst/>
            <a:gdLst/>
            <a:ahLst/>
            <a:cxnLst/>
            <a:rect l="l" t="t" r="r" b="b"/>
            <a:pathLst>
              <a:path h="698500">
                <a:moveTo>
                  <a:pt x="0" y="0"/>
                </a:moveTo>
                <a:lnTo>
                  <a:pt x="0" y="697992"/>
                </a:lnTo>
              </a:path>
            </a:pathLst>
          </a:custGeom>
          <a:ln w="19811">
            <a:solidFill>
              <a:srgbClr val="000000"/>
            </a:solidFill>
          </a:ln>
        </p:spPr>
        <p:txBody>
          <a:bodyPr wrap="square" lIns="0" tIns="0" rIns="0" bIns="0" rtlCol="0"/>
          <a:lstStyle/>
          <a:p>
            <a:endParaRPr sz="1750"/>
          </a:p>
        </p:txBody>
      </p:sp>
      <p:sp>
        <p:nvSpPr>
          <p:cNvPr id="9" name="object 9"/>
          <p:cNvSpPr/>
          <p:nvPr/>
        </p:nvSpPr>
        <p:spPr>
          <a:xfrm>
            <a:off x="5944447" y="4075430"/>
            <a:ext cx="59267" cy="22225"/>
          </a:xfrm>
          <a:custGeom>
            <a:avLst/>
            <a:gdLst/>
            <a:ahLst/>
            <a:cxnLst/>
            <a:rect l="l" t="t" r="r" b="b"/>
            <a:pathLst>
              <a:path w="60960" h="22860">
                <a:moveTo>
                  <a:pt x="60959" y="0"/>
                </a:moveTo>
                <a:lnTo>
                  <a:pt x="25907" y="0"/>
                </a:lnTo>
                <a:lnTo>
                  <a:pt x="25907" y="1524"/>
                </a:lnTo>
                <a:lnTo>
                  <a:pt x="0" y="1524"/>
                </a:lnTo>
                <a:lnTo>
                  <a:pt x="0" y="22860"/>
                </a:lnTo>
                <a:lnTo>
                  <a:pt x="60959" y="22860"/>
                </a:lnTo>
                <a:lnTo>
                  <a:pt x="60959" y="0"/>
                </a:lnTo>
                <a:close/>
              </a:path>
            </a:pathLst>
          </a:custGeom>
          <a:solidFill>
            <a:srgbClr val="000000"/>
          </a:solidFill>
        </p:spPr>
        <p:txBody>
          <a:bodyPr wrap="square" lIns="0" tIns="0" rIns="0" bIns="0" rtlCol="0"/>
          <a:lstStyle/>
          <a:p>
            <a:endParaRPr sz="1750"/>
          </a:p>
        </p:txBody>
      </p:sp>
      <p:sp>
        <p:nvSpPr>
          <p:cNvPr id="10" name="object 10"/>
          <p:cNvSpPr/>
          <p:nvPr/>
        </p:nvSpPr>
        <p:spPr>
          <a:xfrm>
            <a:off x="6003712" y="4050241"/>
            <a:ext cx="66675" cy="72849"/>
          </a:xfrm>
          <a:custGeom>
            <a:avLst/>
            <a:gdLst/>
            <a:ahLst/>
            <a:cxnLst/>
            <a:rect l="l" t="t" r="r" b="b"/>
            <a:pathLst>
              <a:path w="68579" h="74929">
                <a:moveTo>
                  <a:pt x="0" y="0"/>
                </a:moveTo>
                <a:lnTo>
                  <a:pt x="0" y="74676"/>
                </a:lnTo>
                <a:lnTo>
                  <a:pt x="68580" y="36576"/>
                </a:lnTo>
                <a:lnTo>
                  <a:pt x="0" y="0"/>
                </a:lnTo>
                <a:close/>
              </a:path>
            </a:pathLst>
          </a:custGeom>
          <a:solidFill>
            <a:srgbClr val="000000"/>
          </a:solidFill>
        </p:spPr>
        <p:txBody>
          <a:bodyPr wrap="square" lIns="0" tIns="0" rIns="0" bIns="0" rtlCol="0"/>
          <a:lstStyle/>
          <a:p>
            <a:endParaRPr sz="1750"/>
          </a:p>
        </p:txBody>
      </p:sp>
      <p:sp>
        <p:nvSpPr>
          <p:cNvPr id="11" name="object 11"/>
          <p:cNvSpPr/>
          <p:nvPr/>
        </p:nvSpPr>
        <p:spPr>
          <a:xfrm>
            <a:off x="5827394" y="4346575"/>
            <a:ext cx="116064" cy="72849"/>
          </a:xfrm>
          <a:custGeom>
            <a:avLst/>
            <a:gdLst/>
            <a:ahLst/>
            <a:cxnLst/>
            <a:rect l="l" t="t" r="r" b="b"/>
            <a:pathLst>
              <a:path w="119379" h="74929">
                <a:moveTo>
                  <a:pt x="50291" y="0"/>
                </a:moveTo>
                <a:lnTo>
                  <a:pt x="50291" y="25907"/>
                </a:lnTo>
                <a:lnTo>
                  <a:pt x="0" y="25907"/>
                </a:lnTo>
                <a:lnTo>
                  <a:pt x="0" y="48767"/>
                </a:lnTo>
                <a:lnTo>
                  <a:pt x="50291" y="48767"/>
                </a:lnTo>
                <a:lnTo>
                  <a:pt x="50291" y="74675"/>
                </a:lnTo>
                <a:lnTo>
                  <a:pt x="118871" y="36575"/>
                </a:lnTo>
                <a:lnTo>
                  <a:pt x="50291" y="0"/>
                </a:lnTo>
                <a:close/>
              </a:path>
            </a:pathLst>
          </a:custGeom>
          <a:solidFill>
            <a:srgbClr val="000000"/>
          </a:solidFill>
        </p:spPr>
        <p:txBody>
          <a:bodyPr wrap="square" lIns="0" tIns="0" rIns="0" bIns="0" rtlCol="0"/>
          <a:lstStyle/>
          <a:p>
            <a:endParaRPr sz="1750"/>
          </a:p>
        </p:txBody>
      </p:sp>
      <p:sp>
        <p:nvSpPr>
          <p:cNvPr id="12" name="object 12"/>
          <p:cNvSpPr/>
          <p:nvPr/>
        </p:nvSpPr>
        <p:spPr>
          <a:xfrm>
            <a:off x="5960745" y="4554007"/>
            <a:ext cx="43215" cy="0"/>
          </a:xfrm>
          <a:custGeom>
            <a:avLst/>
            <a:gdLst/>
            <a:ahLst/>
            <a:cxnLst/>
            <a:rect l="l" t="t" r="r" b="b"/>
            <a:pathLst>
              <a:path w="44450">
                <a:moveTo>
                  <a:pt x="0" y="0"/>
                </a:moveTo>
                <a:lnTo>
                  <a:pt x="44196" y="0"/>
                </a:lnTo>
              </a:path>
            </a:pathLst>
          </a:custGeom>
          <a:ln w="21336">
            <a:solidFill>
              <a:srgbClr val="000000"/>
            </a:solidFill>
          </a:ln>
        </p:spPr>
        <p:txBody>
          <a:bodyPr wrap="square" lIns="0" tIns="0" rIns="0" bIns="0" rtlCol="0"/>
          <a:lstStyle/>
          <a:p>
            <a:endParaRPr sz="1750"/>
          </a:p>
        </p:txBody>
      </p:sp>
      <p:sp>
        <p:nvSpPr>
          <p:cNvPr id="13" name="object 13"/>
          <p:cNvSpPr/>
          <p:nvPr/>
        </p:nvSpPr>
        <p:spPr>
          <a:xfrm>
            <a:off x="6003713" y="4516966"/>
            <a:ext cx="65440" cy="72849"/>
          </a:xfrm>
          <a:custGeom>
            <a:avLst/>
            <a:gdLst/>
            <a:ahLst/>
            <a:cxnLst/>
            <a:rect l="l" t="t" r="r" b="b"/>
            <a:pathLst>
              <a:path w="67310" h="74929">
                <a:moveTo>
                  <a:pt x="0" y="0"/>
                </a:moveTo>
                <a:lnTo>
                  <a:pt x="0" y="74676"/>
                </a:lnTo>
                <a:lnTo>
                  <a:pt x="67056" y="38100"/>
                </a:lnTo>
                <a:lnTo>
                  <a:pt x="0" y="0"/>
                </a:lnTo>
                <a:close/>
              </a:path>
            </a:pathLst>
          </a:custGeom>
          <a:solidFill>
            <a:srgbClr val="000000"/>
          </a:solidFill>
        </p:spPr>
        <p:txBody>
          <a:bodyPr wrap="square" lIns="0" tIns="0" rIns="0" bIns="0" rtlCol="0"/>
          <a:lstStyle/>
          <a:p>
            <a:endParaRPr sz="1750"/>
          </a:p>
        </p:txBody>
      </p:sp>
      <p:sp>
        <p:nvSpPr>
          <p:cNvPr id="14" name="object 14"/>
          <p:cNvSpPr/>
          <p:nvPr/>
        </p:nvSpPr>
        <p:spPr>
          <a:xfrm>
            <a:off x="5953336" y="4968874"/>
            <a:ext cx="117299" cy="72849"/>
          </a:xfrm>
          <a:custGeom>
            <a:avLst/>
            <a:gdLst/>
            <a:ahLst/>
            <a:cxnLst/>
            <a:rect l="l" t="t" r="r" b="b"/>
            <a:pathLst>
              <a:path w="120650" h="74929">
                <a:moveTo>
                  <a:pt x="51816" y="0"/>
                </a:moveTo>
                <a:lnTo>
                  <a:pt x="51816" y="25908"/>
                </a:lnTo>
                <a:lnTo>
                  <a:pt x="0" y="25908"/>
                </a:lnTo>
                <a:lnTo>
                  <a:pt x="0" y="47244"/>
                </a:lnTo>
                <a:lnTo>
                  <a:pt x="51816" y="47244"/>
                </a:lnTo>
                <a:lnTo>
                  <a:pt x="51816" y="74676"/>
                </a:lnTo>
                <a:lnTo>
                  <a:pt x="114300" y="39624"/>
                </a:lnTo>
                <a:lnTo>
                  <a:pt x="120396" y="36576"/>
                </a:lnTo>
                <a:lnTo>
                  <a:pt x="114300" y="33528"/>
                </a:lnTo>
                <a:lnTo>
                  <a:pt x="51816" y="0"/>
                </a:lnTo>
                <a:close/>
              </a:path>
            </a:pathLst>
          </a:custGeom>
          <a:solidFill>
            <a:srgbClr val="000000"/>
          </a:solidFill>
        </p:spPr>
        <p:txBody>
          <a:bodyPr wrap="square" lIns="0" tIns="0" rIns="0" bIns="0" rtlCol="0"/>
          <a:lstStyle/>
          <a:p>
            <a:endParaRPr sz="1750"/>
          </a:p>
        </p:txBody>
      </p:sp>
      <p:sp>
        <p:nvSpPr>
          <p:cNvPr id="15" name="object 15"/>
          <p:cNvSpPr/>
          <p:nvPr/>
        </p:nvSpPr>
        <p:spPr>
          <a:xfrm>
            <a:off x="5953336" y="5438563"/>
            <a:ext cx="117299" cy="72849"/>
          </a:xfrm>
          <a:custGeom>
            <a:avLst/>
            <a:gdLst/>
            <a:ahLst/>
            <a:cxnLst/>
            <a:rect l="l" t="t" r="r" b="b"/>
            <a:pathLst>
              <a:path w="120650" h="74929">
                <a:moveTo>
                  <a:pt x="51816" y="0"/>
                </a:moveTo>
                <a:lnTo>
                  <a:pt x="51816" y="25908"/>
                </a:lnTo>
                <a:lnTo>
                  <a:pt x="19812" y="25908"/>
                </a:lnTo>
                <a:lnTo>
                  <a:pt x="19812" y="27432"/>
                </a:lnTo>
                <a:lnTo>
                  <a:pt x="0" y="27432"/>
                </a:lnTo>
                <a:lnTo>
                  <a:pt x="0" y="48768"/>
                </a:lnTo>
                <a:lnTo>
                  <a:pt x="51816" y="48768"/>
                </a:lnTo>
                <a:lnTo>
                  <a:pt x="51816" y="74676"/>
                </a:lnTo>
                <a:lnTo>
                  <a:pt x="114300" y="41148"/>
                </a:lnTo>
                <a:lnTo>
                  <a:pt x="120396" y="38100"/>
                </a:lnTo>
                <a:lnTo>
                  <a:pt x="114300" y="35052"/>
                </a:lnTo>
                <a:lnTo>
                  <a:pt x="51816" y="0"/>
                </a:lnTo>
                <a:close/>
              </a:path>
            </a:pathLst>
          </a:custGeom>
          <a:solidFill>
            <a:srgbClr val="000000"/>
          </a:solidFill>
        </p:spPr>
        <p:txBody>
          <a:bodyPr wrap="square" lIns="0" tIns="0" rIns="0" bIns="0" rtlCol="0"/>
          <a:lstStyle/>
          <a:p>
            <a:endParaRPr sz="1750"/>
          </a:p>
        </p:txBody>
      </p:sp>
      <p:sp>
        <p:nvSpPr>
          <p:cNvPr id="16" name="object 16"/>
          <p:cNvSpPr/>
          <p:nvPr/>
        </p:nvSpPr>
        <p:spPr>
          <a:xfrm>
            <a:off x="5947409" y="5585248"/>
            <a:ext cx="6174" cy="0"/>
          </a:xfrm>
          <a:custGeom>
            <a:avLst/>
            <a:gdLst/>
            <a:ahLst/>
            <a:cxnLst/>
            <a:rect l="l" t="t" r="r" b="b"/>
            <a:pathLst>
              <a:path w="6350">
                <a:moveTo>
                  <a:pt x="0" y="0"/>
                </a:moveTo>
                <a:lnTo>
                  <a:pt x="6096" y="0"/>
                </a:lnTo>
              </a:path>
            </a:pathLst>
          </a:custGeom>
          <a:ln w="21336">
            <a:solidFill>
              <a:srgbClr val="000000"/>
            </a:solidFill>
          </a:ln>
        </p:spPr>
        <p:txBody>
          <a:bodyPr wrap="square" lIns="0" tIns="0" rIns="0" bIns="0" rtlCol="0"/>
          <a:lstStyle/>
          <a:p>
            <a:endParaRPr sz="1750"/>
          </a:p>
        </p:txBody>
      </p:sp>
      <p:sp>
        <p:nvSpPr>
          <p:cNvPr id="17" name="object 17"/>
          <p:cNvSpPr/>
          <p:nvPr/>
        </p:nvSpPr>
        <p:spPr>
          <a:xfrm>
            <a:off x="5945927" y="5906769"/>
            <a:ext cx="124707" cy="72849"/>
          </a:xfrm>
          <a:custGeom>
            <a:avLst/>
            <a:gdLst/>
            <a:ahLst/>
            <a:cxnLst/>
            <a:rect l="l" t="t" r="r" b="b"/>
            <a:pathLst>
              <a:path w="128270" h="74929">
                <a:moveTo>
                  <a:pt x="7619" y="27432"/>
                </a:moveTo>
                <a:lnTo>
                  <a:pt x="0" y="27432"/>
                </a:lnTo>
                <a:lnTo>
                  <a:pt x="0" y="48768"/>
                </a:lnTo>
                <a:lnTo>
                  <a:pt x="51815" y="48768"/>
                </a:lnTo>
                <a:lnTo>
                  <a:pt x="51815" y="74676"/>
                </a:lnTo>
                <a:lnTo>
                  <a:pt x="121919" y="41148"/>
                </a:lnTo>
                <a:lnTo>
                  <a:pt x="128015" y="38100"/>
                </a:lnTo>
                <a:lnTo>
                  <a:pt x="118871" y="33528"/>
                </a:lnTo>
                <a:lnTo>
                  <a:pt x="7619" y="33528"/>
                </a:lnTo>
                <a:lnTo>
                  <a:pt x="7619" y="27432"/>
                </a:lnTo>
                <a:close/>
              </a:path>
              <a:path w="128270" h="74929">
                <a:moveTo>
                  <a:pt x="51815" y="0"/>
                </a:moveTo>
                <a:lnTo>
                  <a:pt x="51815" y="27432"/>
                </a:lnTo>
                <a:lnTo>
                  <a:pt x="7619" y="27432"/>
                </a:lnTo>
                <a:lnTo>
                  <a:pt x="7619" y="33528"/>
                </a:lnTo>
                <a:lnTo>
                  <a:pt x="118871" y="33528"/>
                </a:lnTo>
                <a:lnTo>
                  <a:pt x="51815" y="0"/>
                </a:lnTo>
                <a:close/>
              </a:path>
            </a:pathLst>
          </a:custGeom>
          <a:solidFill>
            <a:srgbClr val="000000"/>
          </a:solidFill>
        </p:spPr>
        <p:txBody>
          <a:bodyPr wrap="square" lIns="0" tIns="0" rIns="0" bIns="0" rtlCol="0"/>
          <a:lstStyle/>
          <a:p>
            <a:endParaRPr sz="1750"/>
          </a:p>
        </p:txBody>
      </p:sp>
      <p:sp>
        <p:nvSpPr>
          <p:cNvPr id="18" name="object 18"/>
          <p:cNvSpPr/>
          <p:nvPr/>
        </p:nvSpPr>
        <p:spPr>
          <a:xfrm>
            <a:off x="1389802" y="4081356"/>
            <a:ext cx="59267" cy="0"/>
          </a:xfrm>
          <a:custGeom>
            <a:avLst/>
            <a:gdLst/>
            <a:ahLst/>
            <a:cxnLst/>
            <a:rect l="l" t="t" r="r" b="b"/>
            <a:pathLst>
              <a:path w="60959">
                <a:moveTo>
                  <a:pt x="0" y="0"/>
                </a:moveTo>
                <a:lnTo>
                  <a:pt x="60959" y="0"/>
                </a:lnTo>
              </a:path>
            </a:pathLst>
          </a:custGeom>
          <a:ln w="21336">
            <a:solidFill>
              <a:srgbClr val="000000"/>
            </a:solidFill>
          </a:ln>
        </p:spPr>
        <p:txBody>
          <a:bodyPr wrap="square" lIns="0" tIns="0" rIns="0" bIns="0" rtlCol="0"/>
          <a:lstStyle/>
          <a:p>
            <a:endParaRPr sz="1750"/>
          </a:p>
        </p:txBody>
      </p:sp>
      <p:sp>
        <p:nvSpPr>
          <p:cNvPr id="19" name="object 19"/>
          <p:cNvSpPr/>
          <p:nvPr/>
        </p:nvSpPr>
        <p:spPr>
          <a:xfrm>
            <a:off x="1389803" y="5844540"/>
            <a:ext cx="125941" cy="72849"/>
          </a:xfrm>
          <a:custGeom>
            <a:avLst/>
            <a:gdLst/>
            <a:ahLst/>
            <a:cxnLst/>
            <a:rect l="l" t="t" r="r" b="b"/>
            <a:pathLst>
              <a:path w="129540" h="74929">
                <a:moveTo>
                  <a:pt x="60960" y="0"/>
                </a:moveTo>
                <a:lnTo>
                  <a:pt x="60960" y="25908"/>
                </a:lnTo>
                <a:lnTo>
                  <a:pt x="28956" y="25908"/>
                </a:lnTo>
                <a:lnTo>
                  <a:pt x="28956" y="27432"/>
                </a:lnTo>
                <a:lnTo>
                  <a:pt x="0" y="27432"/>
                </a:lnTo>
                <a:lnTo>
                  <a:pt x="0" y="45720"/>
                </a:lnTo>
                <a:lnTo>
                  <a:pt x="1524" y="45720"/>
                </a:lnTo>
                <a:lnTo>
                  <a:pt x="1524" y="48768"/>
                </a:lnTo>
                <a:lnTo>
                  <a:pt x="60960" y="48768"/>
                </a:lnTo>
                <a:lnTo>
                  <a:pt x="60960" y="74676"/>
                </a:lnTo>
                <a:lnTo>
                  <a:pt x="129540" y="38100"/>
                </a:lnTo>
                <a:lnTo>
                  <a:pt x="60960" y="0"/>
                </a:lnTo>
                <a:close/>
              </a:path>
            </a:pathLst>
          </a:custGeom>
          <a:solidFill>
            <a:srgbClr val="000000"/>
          </a:solidFill>
        </p:spPr>
        <p:txBody>
          <a:bodyPr wrap="square" lIns="0" tIns="0" rIns="0" bIns="0" rtlCol="0"/>
          <a:lstStyle/>
          <a:p>
            <a:endParaRPr sz="1750"/>
          </a:p>
        </p:txBody>
      </p:sp>
      <p:sp>
        <p:nvSpPr>
          <p:cNvPr id="20" name="object 20"/>
          <p:cNvSpPr/>
          <p:nvPr/>
        </p:nvSpPr>
        <p:spPr>
          <a:xfrm>
            <a:off x="1449070" y="4044314"/>
            <a:ext cx="66675" cy="74083"/>
          </a:xfrm>
          <a:custGeom>
            <a:avLst/>
            <a:gdLst/>
            <a:ahLst/>
            <a:cxnLst/>
            <a:rect l="l" t="t" r="r" b="b"/>
            <a:pathLst>
              <a:path w="68580" h="76200">
                <a:moveTo>
                  <a:pt x="0" y="0"/>
                </a:moveTo>
                <a:lnTo>
                  <a:pt x="0" y="76199"/>
                </a:lnTo>
                <a:lnTo>
                  <a:pt x="68580" y="38099"/>
                </a:lnTo>
                <a:lnTo>
                  <a:pt x="0" y="0"/>
                </a:lnTo>
                <a:close/>
              </a:path>
            </a:pathLst>
          </a:custGeom>
          <a:solidFill>
            <a:srgbClr val="000000"/>
          </a:solidFill>
        </p:spPr>
        <p:txBody>
          <a:bodyPr wrap="square" lIns="0" tIns="0" rIns="0" bIns="0" rtlCol="0"/>
          <a:lstStyle/>
          <a:p>
            <a:endParaRPr sz="1750"/>
          </a:p>
        </p:txBody>
      </p:sp>
      <p:sp>
        <p:nvSpPr>
          <p:cNvPr id="21" name="object 21"/>
          <p:cNvSpPr/>
          <p:nvPr/>
        </p:nvSpPr>
        <p:spPr>
          <a:xfrm>
            <a:off x="1406101" y="4725882"/>
            <a:ext cx="43215" cy="0"/>
          </a:xfrm>
          <a:custGeom>
            <a:avLst/>
            <a:gdLst/>
            <a:ahLst/>
            <a:cxnLst/>
            <a:rect l="l" t="t" r="r" b="b"/>
            <a:pathLst>
              <a:path w="44450">
                <a:moveTo>
                  <a:pt x="0" y="0"/>
                </a:moveTo>
                <a:lnTo>
                  <a:pt x="44196" y="0"/>
                </a:lnTo>
              </a:path>
            </a:pathLst>
          </a:custGeom>
          <a:ln w="21336">
            <a:solidFill>
              <a:srgbClr val="000000"/>
            </a:solidFill>
          </a:ln>
        </p:spPr>
        <p:txBody>
          <a:bodyPr wrap="square" lIns="0" tIns="0" rIns="0" bIns="0" rtlCol="0"/>
          <a:lstStyle/>
          <a:p>
            <a:endParaRPr sz="1750"/>
          </a:p>
        </p:txBody>
      </p:sp>
      <p:sp>
        <p:nvSpPr>
          <p:cNvPr id="22" name="object 22"/>
          <p:cNvSpPr/>
          <p:nvPr/>
        </p:nvSpPr>
        <p:spPr>
          <a:xfrm>
            <a:off x="1449070" y="4688840"/>
            <a:ext cx="66675" cy="74083"/>
          </a:xfrm>
          <a:custGeom>
            <a:avLst/>
            <a:gdLst/>
            <a:ahLst/>
            <a:cxnLst/>
            <a:rect l="l" t="t" r="r" b="b"/>
            <a:pathLst>
              <a:path w="68580" h="76200">
                <a:moveTo>
                  <a:pt x="0" y="0"/>
                </a:moveTo>
                <a:lnTo>
                  <a:pt x="0" y="76200"/>
                </a:lnTo>
                <a:lnTo>
                  <a:pt x="68580" y="38100"/>
                </a:lnTo>
                <a:lnTo>
                  <a:pt x="0" y="0"/>
                </a:lnTo>
                <a:close/>
              </a:path>
            </a:pathLst>
          </a:custGeom>
          <a:solidFill>
            <a:srgbClr val="000000"/>
          </a:solidFill>
        </p:spPr>
        <p:txBody>
          <a:bodyPr wrap="square" lIns="0" tIns="0" rIns="0" bIns="0" rtlCol="0"/>
          <a:lstStyle/>
          <a:p>
            <a:endParaRPr sz="1750"/>
          </a:p>
        </p:txBody>
      </p:sp>
      <p:sp>
        <p:nvSpPr>
          <p:cNvPr id="23" name="object 23"/>
          <p:cNvSpPr/>
          <p:nvPr/>
        </p:nvSpPr>
        <p:spPr>
          <a:xfrm>
            <a:off x="2459566" y="4709582"/>
            <a:ext cx="167922" cy="72849"/>
          </a:xfrm>
          <a:custGeom>
            <a:avLst/>
            <a:gdLst/>
            <a:ahLst/>
            <a:cxnLst/>
            <a:rect l="l" t="t" r="r" b="b"/>
            <a:pathLst>
              <a:path w="172719" h="74929">
                <a:moveTo>
                  <a:pt x="105156" y="0"/>
                </a:moveTo>
                <a:lnTo>
                  <a:pt x="105156" y="25908"/>
                </a:lnTo>
                <a:lnTo>
                  <a:pt x="0" y="25908"/>
                </a:lnTo>
                <a:lnTo>
                  <a:pt x="0" y="48768"/>
                </a:lnTo>
                <a:lnTo>
                  <a:pt x="105156" y="48768"/>
                </a:lnTo>
                <a:lnTo>
                  <a:pt x="105156" y="74676"/>
                </a:lnTo>
                <a:lnTo>
                  <a:pt x="172212" y="36576"/>
                </a:lnTo>
                <a:lnTo>
                  <a:pt x="105156" y="0"/>
                </a:lnTo>
                <a:close/>
              </a:path>
            </a:pathLst>
          </a:custGeom>
          <a:solidFill>
            <a:srgbClr val="000000"/>
          </a:solidFill>
        </p:spPr>
        <p:txBody>
          <a:bodyPr wrap="square" lIns="0" tIns="0" rIns="0" bIns="0" rtlCol="0"/>
          <a:lstStyle/>
          <a:p>
            <a:endParaRPr sz="1750"/>
          </a:p>
        </p:txBody>
      </p:sp>
      <p:sp>
        <p:nvSpPr>
          <p:cNvPr id="24" name="object 24"/>
          <p:cNvSpPr/>
          <p:nvPr/>
        </p:nvSpPr>
        <p:spPr>
          <a:xfrm>
            <a:off x="2450676" y="4745883"/>
            <a:ext cx="9260" cy="0"/>
          </a:xfrm>
          <a:custGeom>
            <a:avLst/>
            <a:gdLst/>
            <a:ahLst/>
            <a:cxnLst/>
            <a:rect l="l" t="t" r="r" b="b"/>
            <a:pathLst>
              <a:path w="9525">
                <a:moveTo>
                  <a:pt x="0" y="0"/>
                </a:moveTo>
                <a:lnTo>
                  <a:pt x="9143" y="0"/>
                </a:lnTo>
              </a:path>
            </a:pathLst>
          </a:custGeom>
          <a:ln w="22860">
            <a:solidFill>
              <a:srgbClr val="000000"/>
            </a:solidFill>
          </a:ln>
        </p:spPr>
        <p:txBody>
          <a:bodyPr wrap="square" lIns="0" tIns="0" rIns="0" bIns="0" rtlCol="0"/>
          <a:lstStyle/>
          <a:p>
            <a:endParaRPr sz="1750"/>
          </a:p>
        </p:txBody>
      </p:sp>
      <p:sp>
        <p:nvSpPr>
          <p:cNvPr id="25" name="object 25"/>
          <p:cNvSpPr/>
          <p:nvPr/>
        </p:nvSpPr>
        <p:spPr>
          <a:xfrm>
            <a:off x="2456603" y="4167293"/>
            <a:ext cx="170392" cy="72849"/>
          </a:xfrm>
          <a:custGeom>
            <a:avLst/>
            <a:gdLst/>
            <a:ahLst/>
            <a:cxnLst/>
            <a:rect l="l" t="t" r="r" b="b"/>
            <a:pathLst>
              <a:path w="175260" h="74929">
                <a:moveTo>
                  <a:pt x="108204" y="0"/>
                </a:moveTo>
                <a:lnTo>
                  <a:pt x="108204" y="25908"/>
                </a:lnTo>
                <a:lnTo>
                  <a:pt x="0" y="25908"/>
                </a:lnTo>
                <a:lnTo>
                  <a:pt x="0" y="47244"/>
                </a:lnTo>
                <a:lnTo>
                  <a:pt x="108204" y="47244"/>
                </a:lnTo>
                <a:lnTo>
                  <a:pt x="108204" y="74676"/>
                </a:lnTo>
                <a:lnTo>
                  <a:pt x="175260" y="36576"/>
                </a:lnTo>
                <a:lnTo>
                  <a:pt x="108204" y="0"/>
                </a:lnTo>
                <a:close/>
              </a:path>
            </a:pathLst>
          </a:custGeom>
          <a:solidFill>
            <a:srgbClr val="000000"/>
          </a:solidFill>
        </p:spPr>
        <p:txBody>
          <a:bodyPr wrap="square" lIns="0" tIns="0" rIns="0" bIns="0" rtlCol="0"/>
          <a:lstStyle/>
          <a:p>
            <a:endParaRPr sz="1750"/>
          </a:p>
        </p:txBody>
      </p:sp>
      <p:sp>
        <p:nvSpPr>
          <p:cNvPr id="26" name="object 26"/>
          <p:cNvSpPr/>
          <p:nvPr/>
        </p:nvSpPr>
        <p:spPr>
          <a:xfrm>
            <a:off x="2450676" y="4202852"/>
            <a:ext cx="6174" cy="0"/>
          </a:xfrm>
          <a:custGeom>
            <a:avLst/>
            <a:gdLst/>
            <a:ahLst/>
            <a:cxnLst/>
            <a:rect l="l" t="t" r="r" b="b"/>
            <a:pathLst>
              <a:path w="6350">
                <a:moveTo>
                  <a:pt x="0" y="0"/>
                </a:moveTo>
                <a:lnTo>
                  <a:pt x="6095" y="0"/>
                </a:lnTo>
              </a:path>
            </a:pathLst>
          </a:custGeom>
          <a:ln w="21336">
            <a:solidFill>
              <a:srgbClr val="000000"/>
            </a:solidFill>
          </a:ln>
        </p:spPr>
        <p:txBody>
          <a:bodyPr wrap="square" lIns="0" tIns="0" rIns="0" bIns="0" rtlCol="0"/>
          <a:lstStyle/>
          <a:p>
            <a:endParaRPr sz="1750"/>
          </a:p>
        </p:txBody>
      </p:sp>
      <p:sp>
        <p:nvSpPr>
          <p:cNvPr id="27" name="object 27"/>
          <p:cNvSpPr/>
          <p:nvPr/>
        </p:nvSpPr>
        <p:spPr>
          <a:xfrm>
            <a:off x="2471420" y="4884420"/>
            <a:ext cx="274108" cy="388320"/>
          </a:xfrm>
          <a:custGeom>
            <a:avLst/>
            <a:gdLst/>
            <a:ahLst/>
            <a:cxnLst/>
            <a:rect l="l" t="t" r="r" b="b"/>
            <a:pathLst>
              <a:path w="281939" h="399414">
                <a:moveTo>
                  <a:pt x="257556" y="74675"/>
                </a:moveTo>
                <a:lnTo>
                  <a:pt x="237744" y="74675"/>
                </a:lnTo>
                <a:lnTo>
                  <a:pt x="237744" y="377951"/>
                </a:lnTo>
                <a:lnTo>
                  <a:pt x="0" y="377951"/>
                </a:lnTo>
                <a:lnTo>
                  <a:pt x="0" y="399287"/>
                </a:lnTo>
                <a:lnTo>
                  <a:pt x="257556" y="399287"/>
                </a:lnTo>
                <a:lnTo>
                  <a:pt x="257556" y="74675"/>
                </a:lnTo>
                <a:close/>
              </a:path>
              <a:path w="281939" h="399414">
                <a:moveTo>
                  <a:pt x="248412" y="0"/>
                </a:moveTo>
                <a:lnTo>
                  <a:pt x="214884" y="74675"/>
                </a:lnTo>
                <a:lnTo>
                  <a:pt x="281940" y="74675"/>
                </a:lnTo>
                <a:lnTo>
                  <a:pt x="248412" y="0"/>
                </a:lnTo>
                <a:close/>
              </a:path>
            </a:pathLst>
          </a:custGeom>
          <a:solidFill>
            <a:srgbClr val="000000"/>
          </a:solidFill>
        </p:spPr>
        <p:txBody>
          <a:bodyPr wrap="square" lIns="0" tIns="0" rIns="0" bIns="0" rtlCol="0"/>
          <a:lstStyle/>
          <a:p>
            <a:endParaRPr sz="1750"/>
          </a:p>
        </p:txBody>
      </p:sp>
      <p:sp>
        <p:nvSpPr>
          <p:cNvPr id="28" name="object 28"/>
          <p:cNvSpPr/>
          <p:nvPr/>
        </p:nvSpPr>
        <p:spPr>
          <a:xfrm>
            <a:off x="3566371" y="4228041"/>
            <a:ext cx="105569" cy="72849"/>
          </a:xfrm>
          <a:custGeom>
            <a:avLst/>
            <a:gdLst/>
            <a:ahLst/>
            <a:cxnLst/>
            <a:rect l="l" t="t" r="r" b="b"/>
            <a:pathLst>
              <a:path w="108585" h="74929">
                <a:moveTo>
                  <a:pt x="39624" y="0"/>
                </a:moveTo>
                <a:lnTo>
                  <a:pt x="39624" y="25907"/>
                </a:lnTo>
                <a:lnTo>
                  <a:pt x="0" y="25907"/>
                </a:lnTo>
                <a:lnTo>
                  <a:pt x="0" y="48767"/>
                </a:lnTo>
                <a:lnTo>
                  <a:pt x="39624" y="48767"/>
                </a:lnTo>
                <a:lnTo>
                  <a:pt x="39624" y="74675"/>
                </a:lnTo>
                <a:lnTo>
                  <a:pt x="108204" y="38099"/>
                </a:lnTo>
                <a:lnTo>
                  <a:pt x="39624" y="0"/>
                </a:lnTo>
                <a:close/>
              </a:path>
            </a:pathLst>
          </a:custGeom>
          <a:solidFill>
            <a:srgbClr val="000000"/>
          </a:solidFill>
        </p:spPr>
        <p:txBody>
          <a:bodyPr wrap="square" lIns="0" tIns="0" rIns="0" bIns="0" rtlCol="0"/>
          <a:lstStyle/>
          <a:p>
            <a:endParaRPr sz="1750"/>
          </a:p>
        </p:txBody>
      </p:sp>
      <p:sp>
        <p:nvSpPr>
          <p:cNvPr id="29" name="object 29"/>
          <p:cNvSpPr/>
          <p:nvPr/>
        </p:nvSpPr>
        <p:spPr>
          <a:xfrm>
            <a:off x="3570817" y="4718472"/>
            <a:ext cx="103717" cy="72849"/>
          </a:xfrm>
          <a:custGeom>
            <a:avLst/>
            <a:gdLst/>
            <a:ahLst/>
            <a:cxnLst/>
            <a:rect l="l" t="t" r="r" b="b"/>
            <a:pathLst>
              <a:path w="106679" h="74929">
                <a:moveTo>
                  <a:pt x="39624" y="0"/>
                </a:moveTo>
                <a:lnTo>
                  <a:pt x="39624" y="25908"/>
                </a:lnTo>
                <a:lnTo>
                  <a:pt x="0" y="25908"/>
                </a:lnTo>
                <a:lnTo>
                  <a:pt x="0" y="48768"/>
                </a:lnTo>
                <a:lnTo>
                  <a:pt x="39624" y="48768"/>
                </a:lnTo>
                <a:lnTo>
                  <a:pt x="39624" y="74676"/>
                </a:lnTo>
                <a:lnTo>
                  <a:pt x="106680" y="36576"/>
                </a:lnTo>
                <a:lnTo>
                  <a:pt x="39624" y="0"/>
                </a:lnTo>
                <a:close/>
              </a:path>
            </a:pathLst>
          </a:custGeom>
          <a:solidFill>
            <a:srgbClr val="000000"/>
          </a:solidFill>
        </p:spPr>
        <p:txBody>
          <a:bodyPr wrap="square" lIns="0" tIns="0" rIns="0" bIns="0" rtlCol="0"/>
          <a:lstStyle/>
          <a:p>
            <a:endParaRPr sz="1750"/>
          </a:p>
        </p:txBody>
      </p:sp>
      <p:sp>
        <p:nvSpPr>
          <p:cNvPr id="30" name="object 30"/>
          <p:cNvSpPr/>
          <p:nvPr/>
        </p:nvSpPr>
        <p:spPr>
          <a:xfrm>
            <a:off x="2471420" y="5417820"/>
            <a:ext cx="155575" cy="72849"/>
          </a:xfrm>
          <a:custGeom>
            <a:avLst/>
            <a:gdLst/>
            <a:ahLst/>
            <a:cxnLst/>
            <a:rect l="l" t="t" r="r" b="b"/>
            <a:pathLst>
              <a:path w="160019" h="74929">
                <a:moveTo>
                  <a:pt x="92964" y="0"/>
                </a:moveTo>
                <a:lnTo>
                  <a:pt x="92964" y="25908"/>
                </a:lnTo>
                <a:lnTo>
                  <a:pt x="0" y="25908"/>
                </a:lnTo>
                <a:lnTo>
                  <a:pt x="0" y="48768"/>
                </a:lnTo>
                <a:lnTo>
                  <a:pt x="92964" y="48768"/>
                </a:lnTo>
                <a:lnTo>
                  <a:pt x="92964" y="74676"/>
                </a:lnTo>
                <a:lnTo>
                  <a:pt x="160020" y="36576"/>
                </a:lnTo>
                <a:lnTo>
                  <a:pt x="92964" y="0"/>
                </a:lnTo>
                <a:close/>
              </a:path>
            </a:pathLst>
          </a:custGeom>
          <a:solidFill>
            <a:srgbClr val="000000"/>
          </a:solidFill>
        </p:spPr>
        <p:txBody>
          <a:bodyPr wrap="square" lIns="0" tIns="0" rIns="0" bIns="0" rtlCol="0"/>
          <a:lstStyle/>
          <a:p>
            <a:endParaRPr sz="1750"/>
          </a:p>
        </p:txBody>
      </p:sp>
      <p:sp>
        <p:nvSpPr>
          <p:cNvPr id="31" name="object 31"/>
          <p:cNvSpPr/>
          <p:nvPr/>
        </p:nvSpPr>
        <p:spPr>
          <a:xfrm>
            <a:off x="2462531" y="5454121"/>
            <a:ext cx="9260" cy="0"/>
          </a:xfrm>
          <a:custGeom>
            <a:avLst/>
            <a:gdLst/>
            <a:ahLst/>
            <a:cxnLst/>
            <a:rect l="l" t="t" r="r" b="b"/>
            <a:pathLst>
              <a:path w="9525">
                <a:moveTo>
                  <a:pt x="0" y="0"/>
                </a:moveTo>
                <a:lnTo>
                  <a:pt x="9143" y="0"/>
                </a:lnTo>
              </a:path>
            </a:pathLst>
          </a:custGeom>
          <a:ln w="22860">
            <a:solidFill>
              <a:srgbClr val="000000"/>
            </a:solidFill>
          </a:ln>
        </p:spPr>
        <p:txBody>
          <a:bodyPr wrap="square" lIns="0" tIns="0" rIns="0" bIns="0" rtlCol="0"/>
          <a:lstStyle/>
          <a:p>
            <a:endParaRPr sz="1750"/>
          </a:p>
        </p:txBody>
      </p:sp>
      <p:sp>
        <p:nvSpPr>
          <p:cNvPr id="32" name="object 32"/>
          <p:cNvSpPr/>
          <p:nvPr/>
        </p:nvSpPr>
        <p:spPr>
          <a:xfrm>
            <a:off x="2471420" y="6003078"/>
            <a:ext cx="155575" cy="72849"/>
          </a:xfrm>
          <a:custGeom>
            <a:avLst/>
            <a:gdLst/>
            <a:ahLst/>
            <a:cxnLst/>
            <a:rect l="l" t="t" r="r" b="b"/>
            <a:pathLst>
              <a:path w="160019" h="74929">
                <a:moveTo>
                  <a:pt x="92964" y="0"/>
                </a:moveTo>
                <a:lnTo>
                  <a:pt x="92964" y="25908"/>
                </a:lnTo>
                <a:lnTo>
                  <a:pt x="0" y="25908"/>
                </a:lnTo>
                <a:lnTo>
                  <a:pt x="0" y="48768"/>
                </a:lnTo>
                <a:lnTo>
                  <a:pt x="92964" y="48768"/>
                </a:lnTo>
                <a:lnTo>
                  <a:pt x="92964" y="74676"/>
                </a:lnTo>
                <a:lnTo>
                  <a:pt x="160020" y="36576"/>
                </a:lnTo>
                <a:lnTo>
                  <a:pt x="92964" y="0"/>
                </a:lnTo>
                <a:close/>
              </a:path>
            </a:pathLst>
          </a:custGeom>
          <a:solidFill>
            <a:srgbClr val="000000"/>
          </a:solidFill>
        </p:spPr>
        <p:txBody>
          <a:bodyPr wrap="square" lIns="0" tIns="0" rIns="0" bIns="0" rtlCol="0"/>
          <a:lstStyle/>
          <a:p>
            <a:endParaRPr sz="1750"/>
          </a:p>
        </p:txBody>
      </p:sp>
      <p:sp>
        <p:nvSpPr>
          <p:cNvPr id="33" name="object 33"/>
          <p:cNvSpPr/>
          <p:nvPr/>
        </p:nvSpPr>
        <p:spPr>
          <a:xfrm>
            <a:off x="2462531" y="6039379"/>
            <a:ext cx="9260" cy="0"/>
          </a:xfrm>
          <a:custGeom>
            <a:avLst/>
            <a:gdLst/>
            <a:ahLst/>
            <a:cxnLst/>
            <a:rect l="l" t="t" r="r" b="b"/>
            <a:pathLst>
              <a:path w="9525">
                <a:moveTo>
                  <a:pt x="0" y="0"/>
                </a:moveTo>
                <a:lnTo>
                  <a:pt x="9143" y="0"/>
                </a:lnTo>
              </a:path>
            </a:pathLst>
          </a:custGeom>
          <a:ln w="22860">
            <a:solidFill>
              <a:srgbClr val="000000"/>
            </a:solidFill>
          </a:ln>
        </p:spPr>
        <p:txBody>
          <a:bodyPr wrap="square" lIns="0" tIns="0" rIns="0" bIns="0" rtlCol="0"/>
          <a:lstStyle/>
          <a:p>
            <a:endParaRPr sz="1750"/>
          </a:p>
        </p:txBody>
      </p:sp>
      <p:sp>
        <p:nvSpPr>
          <p:cNvPr id="34" name="object 34"/>
          <p:cNvSpPr/>
          <p:nvPr/>
        </p:nvSpPr>
        <p:spPr>
          <a:xfrm>
            <a:off x="1406101" y="5328919"/>
            <a:ext cx="43215" cy="0"/>
          </a:xfrm>
          <a:custGeom>
            <a:avLst/>
            <a:gdLst/>
            <a:ahLst/>
            <a:cxnLst/>
            <a:rect l="l" t="t" r="r" b="b"/>
            <a:pathLst>
              <a:path w="44450">
                <a:moveTo>
                  <a:pt x="0" y="0"/>
                </a:moveTo>
                <a:lnTo>
                  <a:pt x="44196" y="0"/>
                </a:lnTo>
              </a:path>
            </a:pathLst>
          </a:custGeom>
          <a:ln w="21336">
            <a:solidFill>
              <a:srgbClr val="000000"/>
            </a:solidFill>
          </a:ln>
        </p:spPr>
        <p:txBody>
          <a:bodyPr wrap="square" lIns="0" tIns="0" rIns="0" bIns="0" rtlCol="0"/>
          <a:lstStyle/>
          <a:p>
            <a:endParaRPr sz="1750"/>
          </a:p>
        </p:txBody>
      </p:sp>
      <p:sp>
        <p:nvSpPr>
          <p:cNvPr id="35" name="object 35"/>
          <p:cNvSpPr/>
          <p:nvPr/>
        </p:nvSpPr>
        <p:spPr>
          <a:xfrm>
            <a:off x="1449070" y="5291877"/>
            <a:ext cx="66675" cy="72849"/>
          </a:xfrm>
          <a:custGeom>
            <a:avLst/>
            <a:gdLst/>
            <a:ahLst/>
            <a:cxnLst/>
            <a:rect l="l" t="t" r="r" b="b"/>
            <a:pathLst>
              <a:path w="68580" h="74929">
                <a:moveTo>
                  <a:pt x="0" y="0"/>
                </a:moveTo>
                <a:lnTo>
                  <a:pt x="0" y="74676"/>
                </a:lnTo>
                <a:lnTo>
                  <a:pt x="68580" y="38100"/>
                </a:lnTo>
                <a:lnTo>
                  <a:pt x="0" y="0"/>
                </a:lnTo>
                <a:close/>
              </a:path>
            </a:pathLst>
          </a:custGeom>
          <a:solidFill>
            <a:srgbClr val="000000"/>
          </a:solidFill>
        </p:spPr>
        <p:txBody>
          <a:bodyPr wrap="square" lIns="0" tIns="0" rIns="0" bIns="0" rtlCol="0"/>
          <a:lstStyle/>
          <a:p>
            <a:endParaRPr sz="1750"/>
          </a:p>
        </p:txBody>
      </p:sp>
      <p:sp>
        <p:nvSpPr>
          <p:cNvPr id="36" name="object 36"/>
          <p:cNvSpPr/>
          <p:nvPr/>
        </p:nvSpPr>
        <p:spPr>
          <a:xfrm>
            <a:off x="1293495" y="5373370"/>
            <a:ext cx="95074" cy="72849"/>
          </a:xfrm>
          <a:custGeom>
            <a:avLst/>
            <a:gdLst/>
            <a:ahLst/>
            <a:cxnLst/>
            <a:rect l="l" t="t" r="r" b="b"/>
            <a:pathLst>
              <a:path w="97790" h="74929">
                <a:moveTo>
                  <a:pt x="28955" y="0"/>
                </a:moveTo>
                <a:lnTo>
                  <a:pt x="28955" y="25908"/>
                </a:lnTo>
                <a:lnTo>
                  <a:pt x="13715" y="25908"/>
                </a:lnTo>
                <a:lnTo>
                  <a:pt x="13715" y="27432"/>
                </a:lnTo>
                <a:lnTo>
                  <a:pt x="0" y="27432"/>
                </a:lnTo>
                <a:lnTo>
                  <a:pt x="0" y="48768"/>
                </a:lnTo>
                <a:lnTo>
                  <a:pt x="28955" y="48768"/>
                </a:lnTo>
                <a:lnTo>
                  <a:pt x="28955" y="74676"/>
                </a:lnTo>
                <a:lnTo>
                  <a:pt x="97535" y="38100"/>
                </a:lnTo>
                <a:lnTo>
                  <a:pt x="28955" y="0"/>
                </a:lnTo>
                <a:close/>
              </a:path>
            </a:pathLst>
          </a:custGeom>
          <a:solidFill>
            <a:srgbClr val="000000"/>
          </a:solidFill>
        </p:spPr>
        <p:txBody>
          <a:bodyPr wrap="square" lIns="0" tIns="0" rIns="0" bIns="0" rtlCol="0"/>
          <a:lstStyle/>
          <a:p>
            <a:endParaRPr sz="1750"/>
          </a:p>
        </p:txBody>
      </p:sp>
      <p:sp>
        <p:nvSpPr>
          <p:cNvPr id="37" name="object 37"/>
          <p:cNvSpPr/>
          <p:nvPr/>
        </p:nvSpPr>
        <p:spPr>
          <a:xfrm>
            <a:off x="4976917" y="5635625"/>
            <a:ext cx="792692" cy="431535"/>
          </a:xfrm>
          <a:custGeom>
            <a:avLst/>
            <a:gdLst/>
            <a:ahLst/>
            <a:cxnLst/>
            <a:rect l="l" t="t" r="r" b="b"/>
            <a:pathLst>
              <a:path w="815339" h="443864">
                <a:moveTo>
                  <a:pt x="399288" y="0"/>
                </a:moveTo>
                <a:lnTo>
                  <a:pt x="9143" y="0"/>
                </a:lnTo>
                <a:lnTo>
                  <a:pt x="1523" y="1523"/>
                </a:lnTo>
                <a:lnTo>
                  <a:pt x="0" y="4571"/>
                </a:lnTo>
                <a:lnTo>
                  <a:pt x="0" y="437388"/>
                </a:lnTo>
                <a:lnTo>
                  <a:pt x="1523" y="440436"/>
                </a:lnTo>
                <a:lnTo>
                  <a:pt x="9143" y="443483"/>
                </a:lnTo>
                <a:lnTo>
                  <a:pt x="806196" y="443483"/>
                </a:lnTo>
                <a:lnTo>
                  <a:pt x="812292" y="440436"/>
                </a:lnTo>
                <a:lnTo>
                  <a:pt x="815339" y="434339"/>
                </a:lnTo>
                <a:lnTo>
                  <a:pt x="9143" y="434339"/>
                </a:lnTo>
                <a:lnTo>
                  <a:pt x="9143" y="425195"/>
                </a:lnTo>
                <a:lnTo>
                  <a:pt x="18287" y="425195"/>
                </a:lnTo>
                <a:lnTo>
                  <a:pt x="18287" y="18288"/>
                </a:lnTo>
                <a:lnTo>
                  <a:pt x="9143" y="18287"/>
                </a:lnTo>
                <a:lnTo>
                  <a:pt x="9143" y="9143"/>
                </a:lnTo>
                <a:lnTo>
                  <a:pt x="390144" y="9143"/>
                </a:lnTo>
                <a:lnTo>
                  <a:pt x="390144" y="4571"/>
                </a:lnTo>
                <a:lnTo>
                  <a:pt x="391667" y="1523"/>
                </a:lnTo>
                <a:lnTo>
                  <a:pt x="399288" y="0"/>
                </a:lnTo>
                <a:close/>
              </a:path>
              <a:path w="815339" h="443864">
                <a:moveTo>
                  <a:pt x="18287" y="425195"/>
                </a:moveTo>
                <a:lnTo>
                  <a:pt x="9143" y="425195"/>
                </a:lnTo>
                <a:lnTo>
                  <a:pt x="9143" y="434339"/>
                </a:lnTo>
                <a:lnTo>
                  <a:pt x="18287" y="434339"/>
                </a:lnTo>
                <a:lnTo>
                  <a:pt x="18287" y="425195"/>
                </a:lnTo>
                <a:close/>
              </a:path>
              <a:path w="815339" h="443864">
                <a:moveTo>
                  <a:pt x="797052" y="425195"/>
                </a:moveTo>
                <a:lnTo>
                  <a:pt x="18287" y="425195"/>
                </a:lnTo>
                <a:lnTo>
                  <a:pt x="18287" y="434339"/>
                </a:lnTo>
                <a:lnTo>
                  <a:pt x="797052" y="434339"/>
                </a:lnTo>
                <a:lnTo>
                  <a:pt x="797052" y="425195"/>
                </a:lnTo>
                <a:close/>
              </a:path>
              <a:path w="815339" h="443864">
                <a:moveTo>
                  <a:pt x="806196" y="9143"/>
                </a:moveTo>
                <a:lnTo>
                  <a:pt x="797052" y="9143"/>
                </a:lnTo>
                <a:lnTo>
                  <a:pt x="797052" y="434339"/>
                </a:lnTo>
                <a:lnTo>
                  <a:pt x="806196" y="434339"/>
                </a:lnTo>
                <a:lnTo>
                  <a:pt x="806196" y="425195"/>
                </a:lnTo>
                <a:lnTo>
                  <a:pt x="815339" y="425195"/>
                </a:lnTo>
                <a:lnTo>
                  <a:pt x="815339" y="18288"/>
                </a:lnTo>
                <a:lnTo>
                  <a:pt x="806196" y="18287"/>
                </a:lnTo>
                <a:lnTo>
                  <a:pt x="806196" y="9143"/>
                </a:lnTo>
                <a:close/>
              </a:path>
              <a:path w="815339" h="443864">
                <a:moveTo>
                  <a:pt x="815339" y="425195"/>
                </a:moveTo>
                <a:lnTo>
                  <a:pt x="806196" y="425195"/>
                </a:lnTo>
                <a:lnTo>
                  <a:pt x="806196" y="434339"/>
                </a:lnTo>
                <a:lnTo>
                  <a:pt x="815339" y="434339"/>
                </a:lnTo>
                <a:lnTo>
                  <a:pt x="815339" y="425195"/>
                </a:lnTo>
                <a:close/>
              </a:path>
              <a:path w="815339" h="443864">
                <a:moveTo>
                  <a:pt x="18287" y="9143"/>
                </a:moveTo>
                <a:lnTo>
                  <a:pt x="9143" y="9143"/>
                </a:lnTo>
                <a:lnTo>
                  <a:pt x="9143" y="18287"/>
                </a:lnTo>
                <a:lnTo>
                  <a:pt x="18287" y="18288"/>
                </a:lnTo>
                <a:lnTo>
                  <a:pt x="18287" y="9143"/>
                </a:lnTo>
                <a:close/>
              </a:path>
              <a:path w="815339" h="443864">
                <a:moveTo>
                  <a:pt x="390144" y="9143"/>
                </a:moveTo>
                <a:lnTo>
                  <a:pt x="18287" y="9143"/>
                </a:lnTo>
                <a:lnTo>
                  <a:pt x="18287" y="18288"/>
                </a:lnTo>
                <a:lnTo>
                  <a:pt x="399288" y="18287"/>
                </a:lnTo>
                <a:lnTo>
                  <a:pt x="391667" y="15239"/>
                </a:lnTo>
                <a:lnTo>
                  <a:pt x="390144" y="12191"/>
                </a:lnTo>
                <a:lnTo>
                  <a:pt x="390144" y="9143"/>
                </a:lnTo>
                <a:close/>
              </a:path>
              <a:path w="815339" h="443864">
                <a:moveTo>
                  <a:pt x="399288" y="0"/>
                </a:moveTo>
                <a:lnTo>
                  <a:pt x="391667" y="1523"/>
                </a:lnTo>
                <a:lnTo>
                  <a:pt x="390144" y="4571"/>
                </a:lnTo>
                <a:lnTo>
                  <a:pt x="390144" y="12191"/>
                </a:lnTo>
                <a:lnTo>
                  <a:pt x="391667" y="15239"/>
                </a:lnTo>
                <a:lnTo>
                  <a:pt x="399288" y="18287"/>
                </a:lnTo>
                <a:lnTo>
                  <a:pt x="405384" y="15239"/>
                </a:lnTo>
                <a:lnTo>
                  <a:pt x="408431" y="9143"/>
                </a:lnTo>
                <a:lnTo>
                  <a:pt x="406908" y="4571"/>
                </a:lnTo>
                <a:lnTo>
                  <a:pt x="405384" y="1523"/>
                </a:lnTo>
                <a:lnTo>
                  <a:pt x="399288" y="0"/>
                </a:lnTo>
                <a:close/>
              </a:path>
              <a:path w="815339" h="443864">
                <a:moveTo>
                  <a:pt x="806196" y="0"/>
                </a:moveTo>
                <a:lnTo>
                  <a:pt x="399288" y="0"/>
                </a:lnTo>
                <a:lnTo>
                  <a:pt x="405384" y="1523"/>
                </a:lnTo>
                <a:lnTo>
                  <a:pt x="406908" y="4571"/>
                </a:lnTo>
                <a:lnTo>
                  <a:pt x="408431" y="9143"/>
                </a:lnTo>
                <a:lnTo>
                  <a:pt x="405384" y="15239"/>
                </a:lnTo>
                <a:lnTo>
                  <a:pt x="399288" y="18287"/>
                </a:lnTo>
                <a:lnTo>
                  <a:pt x="797052" y="18288"/>
                </a:lnTo>
                <a:lnTo>
                  <a:pt x="797052" y="9143"/>
                </a:lnTo>
                <a:lnTo>
                  <a:pt x="815339" y="9143"/>
                </a:lnTo>
                <a:lnTo>
                  <a:pt x="813816" y="4571"/>
                </a:lnTo>
                <a:lnTo>
                  <a:pt x="812292" y="1523"/>
                </a:lnTo>
                <a:lnTo>
                  <a:pt x="806196" y="0"/>
                </a:lnTo>
                <a:close/>
              </a:path>
              <a:path w="815339" h="443864">
                <a:moveTo>
                  <a:pt x="815339" y="9143"/>
                </a:moveTo>
                <a:lnTo>
                  <a:pt x="806196" y="9143"/>
                </a:lnTo>
                <a:lnTo>
                  <a:pt x="806196" y="18287"/>
                </a:lnTo>
                <a:lnTo>
                  <a:pt x="815339" y="18288"/>
                </a:lnTo>
                <a:lnTo>
                  <a:pt x="815339" y="9143"/>
                </a:lnTo>
                <a:close/>
              </a:path>
            </a:pathLst>
          </a:custGeom>
          <a:solidFill>
            <a:srgbClr val="000000"/>
          </a:solidFill>
        </p:spPr>
        <p:txBody>
          <a:bodyPr wrap="square" lIns="0" tIns="0" rIns="0" bIns="0" rtlCol="0"/>
          <a:lstStyle/>
          <a:p>
            <a:endParaRPr sz="1750"/>
          </a:p>
        </p:txBody>
      </p:sp>
      <p:sp>
        <p:nvSpPr>
          <p:cNvPr id="38" name="object 38"/>
          <p:cNvSpPr/>
          <p:nvPr/>
        </p:nvSpPr>
        <p:spPr>
          <a:xfrm>
            <a:off x="4840605" y="4156922"/>
            <a:ext cx="992717" cy="721695"/>
          </a:xfrm>
          <a:custGeom>
            <a:avLst/>
            <a:gdLst/>
            <a:ahLst/>
            <a:cxnLst/>
            <a:rect l="l" t="t" r="r" b="b"/>
            <a:pathLst>
              <a:path w="1021079" h="742314">
                <a:moveTo>
                  <a:pt x="1524" y="739140"/>
                </a:moveTo>
                <a:lnTo>
                  <a:pt x="9144" y="742188"/>
                </a:lnTo>
                <a:lnTo>
                  <a:pt x="1011936" y="742188"/>
                </a:lnTo>
                <a:lnTo>
                  <a:pt x="1014984" y="740664"/>
                </a:lnTo>
                <a:lnTo>
                  <a:pt x="9144" y="740664"/>
                </a:lnTo>
                <a:lnTo>
                  <a:pt x="1524" y="739140"/>
                </a:lnTo>
                <a:close/>
              </a:path>
              <a:path w="1021079" h="742314">
                <a:moveTo>
                  <a:pt x="18288" y="723900"/>
                </a:moveTo>
                <a:lnTo>
                  <a:pt x="9144" y="723900"/>
                </a:lnTo>
                <a:lnTo>
                  <a:pt x="1524" y="725424"/>
                </a:lnTo>
                <a:lnTo>
                  <a:pt x="0" y="728472"/>
                </a:lnTo>
                <a:lnTo>
                  <a:pt x="0" y="736092"/>
                </a:lnTo>
                <a:lnTo>
                  <a:pt x="1524" y="739140"/>
                </a:lnTo>
                <a:lnTo>
                  <a:pt x="9144" y="740664"/>
                </a:lnTo>
                <a:lnTo>
                  <a:pt x="15240" y="739140"/>
                </a:lnTo>
                <a:lnTo>
                  <a:pt x="18288" y="733044"/>
                </a:lnTo>
                <a:lnTo>
                  <a:pt x="18288" y="723900"/>
                </a:lnTo>
                <a:close/>
              </a:path>
              <a:path w="1021079" h="742314">
                <a:moveTo>
                  <a:pt x="1002792" y="723900"/>
                </a:moveTo>
                <a:lnTo>
                  <a:pt x="18288" y="723900"/>
                </a:lnTo>
                <a:lnTo>
                  <a:pt x="18288" y="733044"/>
                </a:lnTo>
                <a:lnTo>
                  <a:pt x="15240" y="739140"/>
                </a:lnTo>
                <a:lnTo>
                  <a:pt x="9144" y="740664"/>
                </a:lnTo>
                <a:lnTo>
                  <a:pt x="1014984" y="740664"/>
                </a:lnTo>
                <a:lnTo>
                  <a:pt x="1018032" y="739140"/>
                </a:lnTo>
                <a:lnTo>
                  <a:pt x="1021080" y="733044"/>
                </a:lnTo>
                <a:lnTo>
                  <a:pt x="1002792" y="733044"/>
                </a:lnTo>
                <a:lnTo>
                  <a:pt x="1002792" y="723900"/>
                </a:lnTo>
                <a:close/>
              </a:path>
              <a:path w="1021079" h="742314">
                <a:moveTo>
                  <a:pt x="1011936" y="9143"/>
                </a:moveTo>
                <a:lnTo>
                  <a:pt x="1002792" y="9143"/>
                </a:lnTo>
                <a:lnTo>
                  <a:pt x="1002792" y="733044"/>
                </a:lnTo>
                <a:lnTo>
                  <a:pt x="1011936" y="733044"/>
                </a:lnTo>
                <a:lnTo>
                  <a:pt x="1011936" y="723900"/>
                </a:lnTo>
                <a:lnTo>
                  <a:pt x="1021080" y="723900"/>
                </a:lnTo>
                <a:lnTo>
                  <a:pt x="1021080" y="18287"/>
                </a:lnTo>
                <a:lnTo>
                  <a:pt x="1011936" y="18287"/>
                </a:lnTo>
                <a:lnTo>
                  <a:pt x="1011936" y="9143"/>
                </a:lnTo>
                <a:close/>
              </a:path>
              <a:path w="1021079" h="742314">
                <a:moveTo>
                  <a:pt x="1021080" y="723900"/>
                </a:moveTo>
                <a:lnTo>
                  <a:pt x="1011936" y="723900"/>
                </a:lnTo>
                <a:lnTo>
                  <a:pt x="1011936" y="733044"/>
                </a:lnTo>
                <a:lnTo>
                  <a:pt x="1021080" y="733044"/>
                </a:lnTo>
                <a:lnTo>
                  <a:pt x="1021080" y="723900"/>
                </a:lnTo>
                <a:close/>
              </a:path>
              <a:path w="1021079" h="742314">
                <a:moveTo>
                  <a:pt x="1011936" y="0"/>
                </a:moveTo>
                <a:lnTo>
                  <a:pt x="9144" y="0"/>
                </a:lnTo>
                <a:lnTo>
                  <a:pt x="1524" y="1523"/>
                </a:lnTo>
                <a:lnTo>
                  <a:pt x="0" y="4571"/>
                </a:lnTo>
                <a:lnTo>
                  <a:pt x="0" y="728472"/>
                </a:lnTo>
                <a:lnTo>
                  <a:pt x="1524" y="725424"/>
                </a:lnTo>
                <a:lnTo>
                  <a:pt x="9144" y="723900"/>
                </a:lnTo>
                <a:lnTo>
                  <a:pt x="18288" y="723900"/>
                </a:lnTo>
                <a:lnTo>
                  <a:pt x="18288" y="18287"/>
                </a:lnTo>
                <a:lnTo>
                  <a:pt x="9144" y="18287"/>
                </a:lnTo>
                <a:lnTo>
                  <a:pt x="9144" y="9143"/>
                </a:lnTo>
                <a:lnTo>
                  <a:pt x="1021080" y="9143"/>
                </a:lnTo>
                <a:lnTo>
                  <a:pt x="1019556" y="4571"/>
                </a:lnTo>
                <a:lnTo>
                  <a:pt x="1018032" y="1523"/>
                </a:lnTo>
                <a:lnTo>
                  <a:pt x="1011936" y="0"/>
                </a:lnTo>
                <a:close/>
              </a:path>
              <a:path w="1021079" h="742314">
                <a:moveTo>
                  <a:pt x="18288" y="9143"/>
                </a:moveTo>
                <a:lnTo>
                  <a:pt x="9144" y="9143"/>
                </a:lnTo>
                <a:lnTo>
                  <a:pt x="9144" y="18287"/>
                </a:lnTo>
                <a:lnTo>
                  <a:pt x="18288" y="18287"/>
                </a:lnTo>
                <a:lnTo>
                  <a:pt x="18288" y="9143"/>
                </a:lnTo>
                <a:close/>
              </a:path>
              <a:path w="1021079" h="742314">
                <a:moveTo>
                  <a:pt x="1002792" y="9143"/>
                </a:moveTo>
                <a:lnTo>
                  <a:pt x="18288" y="9143"/>
                </a:lnTo>
                <a:lnTo>
                  <a:pt x="18288" y="18287"/>
                </a:lnTo>
                <a:lnTo>
                  <a:pt x="1002792" y="18287"/>
                </a:lnTo>
                <a:lnTo>
                  <a:pt x="1002792" y="9143"/>
                </a:lnTo>
                <a:close/>
              </a:path>
              <a:path w="1021079" h="742314">
                <a:moveTo>
                  <a:pt x="1021080" y="9143"/>
                </a:moveTo>
                <a:lnTo>
                  <a:pt x="1011936" y="9143"/>
                </a:lnTo>
                <a:lnTo>
                  <a:pt x="1011936" y="18287"/>
                </a:lnTo>
                <a:lnTo>
                  <a:pt x="1021080" y="18287"/>
                </a:lnTo>
                <a:lnTo>
                  <a:pt x="1021080" y="9143"/>
                </a:lnTo>
                <a:close/>
              </a:path>
            </a:pathLst>
          </a:custGeom>
          <a:solidFill>
            <a:srgbClr val="000000"/>
          </a:solidFill>
        </p:spPr>
        <p:txBody>
          <a:bodyPr wrap="square" lIns="0" tIns="0" rIns="0" bIns="0" rtlCol="0"/>
          <a:lstStyle/>
          <a:p>
            <a:endParaRPr sz="1750"/>
          </a:p>
        </p:txBody>
      </p:sp>
      <p:sp>
        <p:nvSpPr>
          <p:cNvPr id="39" name="object 39"/>
          <p:cNvSpPr/>
          <p:nvPr/>
        </p:nvSpPr>
        <p:spPr>
          <a:xfrm>
            <a:off x="3670088" y="3884294"/>
            <a:ext cx="1053835" cy="505619"/>
          </a:xfrm>
          <a:custGeom>
            <a:avLst/>
            <a:gdLst/>
            <a:ahLst/>
            <a:cxnLst/>
            <a:rect l="l" t="t" r="r" b="b"/>
            <a:pathLst>
              <a:path w="1083945" h="520064">
                <a:moveTo>
                  <a:pt x="1074419" y="0"/>
                </a:moveTo>
                <a:lnTo>
                  <a:pt x="9143" y="0"/>
                </a:lnTo>
                <a:lnTo>
                  <a:pt x="1523" y="1524"/>
                </a:lnTo>
                <a:lnTo>
                  <a:pt x="0" y="4572"/>
                </a:lnTo>
                <a:lnTo>
                  <a:pt x="0" y="513588"/>
                </a:lnTo>
                <a:lnTo>
                  <a:pt x="1523" y="516636"/>
                </a:lnTo>
                <a:lnTo>
                  <a:pt x="9143" y="519684"/>
                </a:lnTo>
                <a:lnTo>
                  <a:pt x="1074419" y="519684"/>
                </a:lnTo>
                <a:lnTo>
                  <a:pt x="1080515" y="516636"/>
                </a:lnTo>
                <a:lnTo>
                  <a:pt x="1083563" y="510540"/>
                </a:lnTo>
                <a:lnTo>
                  <a:pt x="9143" y="510540"/>
                </a:lnTo>
                <a:lnTo>
                  <a:pt x="9143" y="501396"/>
                </a:lnTo>
                <a:lnTo>
                  <a:pt x="18287" y="501396"/>
                </a:lnTo>
                <a:lnTo>
                  <a:pt x="18287" y="18288"/>
                </a:lnTo>
                <a:lnTo>
                  <a:pt x="9143" y="18288"/>
                </a:lnTo>
                <a:lnTo>
                  <a:pt x="9143" y="9144"/>
                </a:lnTo>
                <a:lnTo>
                  <a:pt x="1065275" y="9144"/>
                </a:lnTo>
                <a:lnTo>
                  <a:pt x="1065275" y="4572"/>
                </a:lnTo>
                <a:lnTo>
                  <a:pt x="1066799" y="1524"/>
                </a:lnTo>
                <a:lnTo>
                  <a:pt x="1074419" y="0"/>
                </a:lnTo>
                <a:close/>
              </a:path>
              <a:path w="1083945" h="520064">
                <a:moveTo>
                  <a:pt x="18287" y="501396"/>
                </a:moveTo>
                <a:lnTo>
                  <a:pt x="9143" y="501396"/>
                </a:lnTo>
                <a:lnTo>
                  <a:pt x="9143" y="510540"/>
                </a:lnTo>
                <a:lnTo>
                  <a:pt x="18287" y="510540"/>
                </a:lnTo>
                <a:lnTo>
                  <a:pt x="18287" y="501396"/>
                </a:lnTo>
                <a:close/>
              </a:path>
              <a:path w="1083945" h="520064">
                <a:moveTo>
                  <a:pt x="1065275" y="501396"/>
                </a:moveTo>
                <a:lnTo>
                  <a:pt x="18287" y="501396"/>
                </a:lnTo>
                <a:lnTo>
                  <a:pt x="18287" y="510540"/>
                </a:lnTo>
                <a:lnTo>
                  <a:pt x="1065275" y="510540"/>
                </a:lnTo>
                <a:lnTo>
                  <a:pt x="1065275" y="501396"/>
                </a:lnTo>
                <a:close/>
              </a:path>
              <a:path w="1083945" h="520064">
                <a:moveTo>
                  <a:pt x="1074419" y="0"/>
                </a:moveTo>
                <a:lnTo>
                  <a:pt x="1066799" y="1524"/>
                </a:lnTo>
                <a:lnTo>
                  <a:pt x="1065275" y="4572"/>
                </a:lnTo>
                <a:lnTo>
                  <a:pt x="1065275" y="510540"/>
                </a:lnTo>
                <a:lnTo>
                  <a:pt x="1074419" y="510540"/>
                </a:lnTo>
                <a:lnTo>
                  <a:pt x="1074419" y="501396"/>
                </a:lnTo>
                <a:lnTo>
                  <a:pt x="1083563" y="501396"/>
                </a:lnTo>
                <a:lnTo>
                  <a:pt x="1083563" y="18288"/>
                </a:lnTo>
                <a:lnTo>
                  <a:pt x="1074419" y="18288"/>
                </a:lnTo>
                <a:lnTo>
                  <a:pt x="1080515" y="15240"/>
                </a:lnTo>
                <a:lnTo>
                  <a:pt x="1083563" y="9144"/>
                </a:lnTo>
                <a:lnTo>
                  <a:pt x="1082039" y="4572"/>
                </a:lnTo>
                <a:lnTo>
                  <a:pt x="1080515" y="1524"/>
                </a:lnTo>
                <a:lnTo>
                  <a:pt x="1074419" y="0"/>
                </a:lnTo>
                <a:close/>
              </a:path>
              <a:path w="1083945" h="520064">
                <a:moveTo>
                  <a:pt x="1083563" y="501396"/>
                </a:moveTo>
                <a:lnTo>
                  <a:pt x="1074419" y="501396"/>
                </a:lnTo>
                <a:lnTo>
                  <a:pt x="1074419" y="510540"/>
                </a:lnTo>
                <a:lnTo>
                  <a:pt x="1083563" y="510540"/>
                </a:lnTo>
                <a:lnTo>
                  <a:pt x="1083563" y="501396"/>
                </a:lnTo>
                <a:close/>
              </a:path>
              <a:path w="1083945" h="520064">
                <a:moveTo>
                  <a:pt x="18287" y="9144"/>
                </a:moveTo>
                <a:lnTo>
                  <a:pt x="9143" y="9144"/>
                </a:lnTo>
                <a:lnTo>
                  <a:pt x="9143" y="18288"/>
                </a:lnTo>
                <a:lnTo>
                  <a:pt x="18287" y="18288"/>
                </a:lnTo>
                <a:lnTo>
                  <a:pt x="18287" y="9144"/>
                </a:lnTo>
                <a:close/>
              </a:path>
              <a:path w="1083945" h="520064">
                <a:moveTo>
                  <a:pt x="1065275" y="9144"/>
                </a:moveTo>
                <a:lnTo>
                  <a:pt x="18287" y="9144"/>
                </a:lnTo>
                <a:lnTo>
                  <a:pt x="18287" y="18288"/>
                </a:lnTo>
                <a:lnTo>
                  <a:pt x="1065275" y="18288"/>
                </a:lnTo>
                <a:lnTo>
                  <a:pt x="1065275" y="9144"/>
                </a:lnTo>
                <a:close/>
              </a:path>
              <a:path w="1083945" h="520064">
                <a:moveTo>
                  <a:pt x="1083563" y="9144"/>
                </a:moveTo>
                <a:lnTo>
                  <a:pt x="1080515" y="15240"/>
                </a:lnTo>
                <a:lnTo>
                  <a:pt x="1074419" y="18288"/>
                </a:lnTo>
                <a:lnTo>
                  <a:pt x="1083563" y="18288"/>
                </a:lnTo>
                <a:lnTo>
                  <a:pt x="1083563" y="9144"/>
                </a:lnTo>
                <a:close/>
              </a:path>
            </a:pathLst>
          </a:custGeom>
          <a:solidFill>
            <a:srgbClr val="000000"/>
          </a:solidFill>
        </p:spPr>
        <p:txBody>
          <a:bodyPr wrap="square" lIns="0" tIns="0" rIns="0" bIns="0" rtlCol="0"/>
          <a:lstStyle/>
          <a:p>
            <a:endParaRPr sz="1750"/>
          </a:p>
        </p:txBody>
      </p:sp>
      <p:sp>
        <p:nvSpPr>
          <p:cNvPr id="40" name="object 40"/>
          <p:cNvSpPr/>
          <p:nvPr/>
        </p:nvSpPr>
        <p:spPr>
          <a:xfrm>
            <a:off x="6060015" y="4355465"/>
            <a:ext cx="819856" cy="380912"/>
          </a:xfrm>
          <a:custGeom>
            <a:avLst/>
            <a:gdLst/>
            <a:ahLst/>
            <a:cxnLst/>
            <a:rect l="l" t="t" r="r" b="b"/>
            <a:pathLst>
              <a:path w="843279" h="391795">
                <a:moveTo>
                  <a:pt x="0" y="207263"/>
                </a:moveTo>
                <a:lnTo>
                  <a:pt x="0" y="385571"/>
                </a:lnTo>
                <a:lnTo>
                  <a:pt x="1523" y="388619"/>
                </a:lnTo>
                <a:lnTo>
                  <a:pt x="9143" y="391667"/>
                </a:lnTo>
                <a:lnTo>
                  <a:pt x="833628" y="391667"/>
                </a:lnTo>
                <a:lnTo>
                  <a:pt x="839724" y="388619"/>
                </a:lnTo>
                <a:lnTo>
                  <a:pt x="842772" y="382523"/>
                </a:lnTo>
                <a:lnTo>
                  <a:pt x="9143" y="382523"/>
                </a:lnTo>
                <a:lnTo>
                  <a:pt x="9143" y="373379"/>
                </a:lnTo>
                <a:lnTo>
                  <a:pt x="18287" y="373379"/>
                </a:lnTo>
                <a:lnTo>
                  <a:pt x="18287" y="211835"/>
                </a:lnTo>
                <a:lnTo>
                  <a:pt x="9143" y="211835"/>
                </a:lnTo>
                <a:lnTo>
                  <a:pt x="1523" y="210311"/>
                </a:lnTo>
                <a:lnTo>
                  <a:pt x="0" y="207263"/>
                </a:lnTo>
                <a:close/>
              </a:path>
              <a:path w="843279" h="391795">
                <a:moveTo>
                  <a:pt x="18287" y="373379"/>
                </a:moveTo>
                <a:lnTo>
                  <a:pt x="9143" y="373379"/>
                </a:lnTo>
                <a:lnTo>
                  <a:pt x="9143" y="382523"/>
                </a:lnTo>
                <a:lnTo>
                  <a:pt x="18287" y="382523"/>
                </a:lnTo>
                <a:lnTo>
                  <a:pt x="18287" y="373379"/>
                </a:lnTo>
                <a:close/>
              </a:path>
              <a:path w="843279" h="391795">
                <a:moveTo>
                  <a:pt x="824483" y="373379"/>
                </a:moveTo>
                <a:lnTo>
                  <a:pt x="18287" y="373379"/>
                </a:lnTo>
                <a:lnTo>
                  <a:pt x="18287" y="382523"/>
                </a:lnTo>
                <a:lnTo>
                  <a:pt x="824483" y="382523"/>
                </a:lnTo>
                <a:lnTo>
                  <a:pt x="824483" y="373379"/>
                </a:lnTo>
                <a:close/>
              </a:path>
              <a:path w="843279" h="391795">
                <a:moveTo>
                  <a:pt x="833628" y="9143"/>
                </a:moveTo>
                <a:lnTo>
                  <a:pt x="824483" y="9143"/>
                </a:lnTo>
                <a:lnTo>
                  <a:pt x="824483" y="382523"/>
                </a:lnTo>
                <a:lnTo>
                  <a:pt x="833628" y="382523"/>
                </a:lnTo>
                <a:lnTo>
                  <a:pt x="833628" y="373379"/>
                </a:lnTo>
                <a:lnTo>
                  <a:pt x="842772" y="373379"/>
                </a:lnTo>
                <a:lnTo>
                  <a:pt x="842772" y="18287"/>
                </a:lnTo>
                <a:lnTo>
                  <a:pt x="833628" y="18287"/>
                </a:lnTo>
                <a:lnTo>
                  <a:pt x="833628" y="9143"/>
                </a:lnTo>
                <a:close/>
              </a:path>
              <a:path w="843279" h="391795">
                <a:moveTo>
                  <a:pt x="842772" y="373379"/>
                </a:moveTo>
                <a:lnTo>
                  <a:pt x="833628" y="373379"/>
                </a:lnTo>
                <a:lnTo>
                  <a:pt x="833628" y="382523"/>
                </a:lnTo>
                <a:lnTo>
                  <a:pt x="842772" y="382523"/>
                </a:lnTo>
                <a:lnTo>
                  <a:pt x="842772" y="373379"/>
                </a:lnTo>
                <a:close/>
              </a:path>
              <a:path w="843279" h="391795">
                <a:moveTo>
                  <a:pt x="9143" y="195071"/>
                </a:moveTo>
                <a:lnTo>
                  <a:pt x="1523" y="196595"/>
                </a:lnTo>
                <a:lnTo>
                  <a:pt x="0" y="199643"/>
                </a:lnTo>
                <a:lnTo>
                  <a:pt x="0" y="207263"/>
                </a:lnTo>
                <a:lnTo>
                  <a:pt x="1523" y="210311"/>
                </a:lnTo>
                <a:lnTo>
                  <a:pt x="9143" y="211835"/>
                </a:lnTo>
                <a:lnTo>
                  <a:pt x="15239" y="210311"/>
                </a:lnTo>
                <a:lnTo>
                  <a:pt x="18287" y="204215"/>
                </a:lnTo>
                <a:lnTo>
                  <a:pt x="16763" y="199643"/>
                </a:lnTo>
                <a:lnTo>
                  <a:pt x="15239" y="196595"/>
                </a:lnTo>
                <a:lnTo>
                  <a:pt x="9143" y="195071"/>
                </a:lnTo>
                <a:close/>
              </a:path>
              <a:path w="843279" h="391795">
                <a:moveTo>
                  <a:pt x="18287" y="204215"/>
                </a:moveTo>
                <a:lnTo>
                  <a:pt x="15239" y="210311"/>
                </a:lnTo>
                <a:lnTo>
                  <a:pt x="9143" y="211835"/>
                </a:lnTo>
                <a:lnTo>
                  <a:pt x="18287" y="211835"/>
                </a:lnTo>
                <a:lnTo>
                  <a:pt x="18287" y="204215"/>
                </a:lnTo>
                <a:close/>
              </a:path>
              <a:path w="843279" h="391795">
                <a:moveTo>
                  <a:pt x="18287" y="195071"/>
                </a:moveTo>
                <a:lnTo>
                  <a:pt x="9143" y="195071"/>
                </a:lnTo>
                <a:lnTo>
                  <a:pt x="15239" y="196595"/>
                </a:lnTo>
                <a:lnTo>
                  <a:pt x="16763" y="199643"/>
                </a:lnTo>
                <a:lnTo>
                  <a:pt x="18287" y="204215"/>
                </a:lnTo>
                <a:lnTo>
                  <a:pt x="18287" y="195071"/>
                </a:lnTo>
                <a:close/>
              </a:path>
              <a:path w="843279" h="391795">
                <a:moveTo>
                  <a:pt x="833628" y="0"/>
                </a:moveTo>
                <a:lnTo>
                  <a:pt x="9143" y="0"/>
                </a:lnTo>
                <a:lnTo>
                  <a:pt x="1523" y="1523"/>
                </a:lnTo>
                <a:lnTo>
                  <a:pt x="0" y="4571"/>
                </a:lnTo>
                <a:lnTo>
                  <a:pt x="0" y="199643"/>
                </a:lnTo>
                <a:lnTo>
                  <a:pt x="1523" y="196595"/>
                </a:lnTo>
                <a:lnTo>
                  <a:pt x="9143" y="195071"/>
                </a:lnTo>
                <a:lnTo>
                  <a:pt x="18287" y="195071"/>
                </a:lnTo>
                <a:lnTo>
                  <a:pt x="18287" y="18287"/>
                </a:lnTo>
                <a:lnTo>
                  <a:pt x="9143" y="18287"/>
                </a:lnTo>
                <a:lnTo>
                  <a:pt x="9143" y="9143"/>
                </a:lnTo>
                <a:lnTo>
                  <a:pt x="842772" y="9143"/>
                </a:lnTo>
                <a:lnTo>
                  <a:pt x="841247" y="4571"/>
                </a:lnTo>
                <a:lnTo>
                  <a:pt x="839724" y="1523"/>
                </a:lnTo>
                <a:lnTo>
                  <a:pt x="833628" y="0"/>
                </a:lnTo>
                <a:close/>
              </a:path>
              <a:path w="843279" h="391795">
                <a:moveTo>
                  <a:pt x="18287" y="9143"/>
                </a:moveTo>
                <a:lnTo>
                  <a:pt x="9143" y="9143"/>
                </a:lnTo>
                <a:lnTo>
                  <a:pt x="9143" y="18287"/>
                </a:lnTo>
                <a:lnTo>
                  <a:pt x="18287" y="18287"/>
                </a:lnTo>
                <a:lnTo>
                  <a:pt x="18287" y="9143"/>
                </a:lnTo>
                <a:close/>
              </a:path>
              <a:path w="843279" h="391795">
                <a:moveTo>
                  <a:pt x="824483" y="9143"/>
                </a:moveTo>
                <a:lnTo>
                  <a:pt x="18287" y="9143"/>
                </a:lnTo>
                <a:lnTo>
                  <a:pt x="18287" y="18287"/>
                </a:lnTo>
                <a:lnTo>
                  <a:pt x="824483" y="18287"/>
                </a:lnTo>
                <a:lnTo>
                  <a:pt x="824483" y="9143"/>
                </a:lnTo>
                <a:close/>
              </a:path>
              <a:path w="843279" h="391795">
                <a:moveTo>
                  <a:pt x="842772" y="9143"/>
                </a:moveTo>
                <a:lnTo>
                  <a:pt x="833628" y="9143"/>
                </a:lnTo>
                <a:lnTo>
                  <a:pt x="833628" y="18287"/>
                </a:lnTo>
                <a:lnTo>
                  <a:pt x="842772" y="18287"/>
                </a:lnTo>
                <a:lnTo>
                  <a:pt x="842772" y="9143"/>
                </a:lnTo>
                <a:close/>
              </a:path>
            </a:pathLst>
          </a:custGeom>
          <a:solidFill>
            <a:srgbClr val="000000"/>
          </a:solidFill>
        </p:spPr>
        <p:txBody>
          <a:bodyPr wrap="square" lIns="0" tIns="0" rIns="0" bIns="0" rtlCol="0"/>
          <a:lstStyle/>
          <a:p>
            <a:endParaRPr sz="1750"/>
          </a:p>
        </p:txBody>
      </p:sp>
      <p:sp>
        <p:nvSpPr>
          <p:cNvPr id="41" name="object 41"/>
          <p:cNvSpPr/>
          <p:nvPr/>
        </p:nvSpPr>
        <p:spPr>
          <a:xfrm>
            <a:off x="5953337" y="4091728"/>
            <a:ext cx="0" cy="1855170"/>
          </a:xfrm>
          <a:custGeom>
            <a:avLst/>
            <a:gdLst/>
            <a:ahLst/>
            <a:cxnLst/>
            <a:rect l="l" t="t" r="r" b="b"/>
            <a:pathLst>
              <a:path h="1908175">
                <a:moveTo>
                  <a:pt x="0" y="0"/>
                </a:moveTo>
                <a:lnTo>
                  <a:pt x="0" y="1908048"/>
                </a:lnTo>
              </a:path>
            </a:pathLst>
          </a:custGeom>
          <a:ln w="18287">
            <a:solidFill>
              <a:srgbClr val="000000"/>
            </a:solidFill>
          </a:ln>
        </p:spPr>
        <p:txBody>
          <a:bodyPr wrap="square" lIns="0" tIns="0" rIns="0" bIns="0" rtlCol="0"/>
          <a:lstStyle/>
          <a:p>
            <a:endParaRPr sz="1750"/>
          </a:p>
        </p:txBody>
      </p:sp>
      <p:sp>
        <p:nvSpPr>
          <p:cNvPr id="42" name="object 42"/>
          <p:cNvSpPr/>
          <p:nvPr/>
        </p:nvSpPr>
        <p:spPr>
          <a:xfrm>
            <a:off x="6055572" y="4816263"/>
            <a:ext cx="818003" cy="382764"/>
          </a:xfrm>
          <a:custGeom>
            <a:avLst/>
            <a:gdLst/>
            <a:ahLst/>
            <a:cxnLst/>
            <a:rect l="l" t="t" r="r" b="b"/>
            <a:pathLst>
              <a:path w="841375" h="393700">
                <a:moveTo>
                  <a:pt x="0" y="193548"/>
                </a:moveTo>
                <a:lnTo>
                  <a:pt x="0" y="387096"/>
                </a:lnTo>
                <a:lnTo>
                  <a:pt x="1523" y="390144"/>
                </a:lnTo>
                <a:lnTo>
                  <a:pt x="9143" y="393192"/>
                </a:lnTo>
                <a:lnTo>
                  <a:pt x="832104" y="393192"/>
                </a:lnTo>
                <a:lnTo>
                  <a:pt x="838200" y="390144"/>
                </a:lnTo>
                <a:lnTo>
                  <a:pt x="841247" y="384048"/>
                </a:lnTo>
                <a:lnTo>
                  <a:pt x="9143" y="384048"/>
                </a:lnTo>
                <a:lnTo>
                  <a:pt x="9143" y="374904"/>
                </a:lnTo>
                <a:lnTo>
                  <a:pt x="18287" y="374904"/>
                </a:lnTo>
                <a:lnTo>
                  <a:pt x="18287" y="198120"/>
                </a:lnTo>
                <a:lnTo>
                  <a:pt x="9143" y="198120"/>
                </a:lnTo>
                <a:lnTo>
                  <a:pt x="1523" y="196596"/>
                </a:lnTo>
                <a:lnTo>
                  <a:pt x="0" y="193548"/>
                </a:lnTo>
                <a:close/>
              </a:path>
              <a:path w="841375" h="393700">
                <a:moveTo>
                  <a:pt x="18287" y="374904"/>
                </a:moveTo>
                <a:lnTo>
                  <a:pt x="9143" y="374904"/>
                </a:lnTo>
                <a:lnTo>
                  <a:pt x="9143" y="384048"/>
                </a:lnTo>
                <a:lnTo>
                  <a:pt x="18287" y="384048"/>
                </a:lnTo>
                <a:lnTo>
                  <a:pt x="18287" y="374904"/>
                </a:lnTo>
                <a:close/>
              </a:path>
              <a:path w="841375" h="393700">
                <a:moveTo>
                  <a:pt x="822960" y="374904"/>
                </a:moveTo>
                <a:lnTo>
                  <a:pt x="18287" y="374904"/>
                </a:lnTo>
                <a:lnTo>
                  <a:pt x="18287" y="384048"/>
                </a:lnTo>
                <a:lnTo>
                  <a:pt x="822960" y="384048"/>
                </a:lnTo>
                <a:lnTo>
                  <a:pt x="822960" y="374904"/>
                </a:lnTo>
                <a:close/>
              </a:path>
              <a:path w="841375" h="393700">
                <a:moveTo>
                  <a:pt x="832104" y="9144"/>
                </a:moveTo>
                <a:lnTo>
                  <a:pt x="822960" y="9144"/>
                </a:lnTo>
                <a:lnTo>
                  <a:pt x="822960" y="384048"/>
                </a:lnTo>
                <a:lnTo>
                  <a:pt x="832104" y="384048"/>
                </a:lnTo>
                <a:lnTo>
                  <a:pt x="832104" y="374904"/>
                </a:lnTo>
                <a:lnTo>
                  <a:pt x="841247" y="374904"/>
                </a:lnTo>
                <a:lnTo>
                  <a:pt x="841247" y="18288"/>
                </a:lnTo>
                <a:lnTo>
                  <a:pt x="832104" y="18288"/>
                </a:lnTo>
                <a:lnTo>
                  <a:pt x="832104" y="9144"/>
                </a:lnTo>
                <a:close/>
              </a:path>
              <a:path w="841375" h="393700">
                <a:moveTo>
                  <a:pt x="841247" y="374904"/>
                </a:moveTo>
                <a:lnTo>
                  <a:pt x="832104" y="374904"/>
                </a:lnTo>
                <a:lnTo>
                  <a:pt x="832104" y="384048"/>
                </a:lnTo>
                <a:lnTo>
                  <a:pt x="841247" y="384048"/>
                </a:lnTo>
                <a:lnTo>
                  <a:pt x="841247" y="374904"/>
                </a:lnTo>
                <a:close/>
              </a:path>
              <a:path w="841375" h="393700">
                <a:moveTo>
                  <a:pt x="9143" y="187452"/>
                </a:moveTo>
                <a:lnTo>
                  <a:pt x="1523" y="188976"/>
                </a:lnTo>
                <a:lnTo>
                  <a:pt x="0" y="192024"/>
                </a:lnTo>
                <a:lnTo>
                  <a:pt x="0" y="193548"/>
                </a:lnTo>
                <a:lnTo>
                  <a:pt x="1523" y="196596"/>
                </a:lnTo>
                <a:lnTo>
                  <a:pt x="9143" y="198120"/>
                </a:lnTo>
                <a:lnTo>
                  <a:pt x="15239" y="196596"/>
                </a:lnTo>
                <a:lnTo>
                  <a:pt x="17068" y="192938"/>
                </a:lnTo>
                <a:lnTo>
                  <a:pt x="16763" y="192024"/>
                </a:lnTo>
                <a:lnTo>
                  <a:pt x="15239" y="188976"/>
                </a:lnTo>
                <a:lnTo>
                  <a:pt x="9143" y="187452"/>
                </a:lnTo>
                <a:close/>
              </a:path>
              <a:path w="841375" h="393700">
                <a:moveTo>
                  <a:pt x="17068" y="192938"/>
                </a:moveTo>
                <a:lnTo>
                  <a:pt x="15239" y="196596"/>
                </a:lnTo>
                <a:lnTo>
                  <a:pt x="9143" y="198120"/>
                </a:lnTo>
                <a:lnTo>
                  <a:pt x="18287" y="198120"/>
                </a:lnTo>
                <a:lnTo>
                  <a:pt x="18287" y="196596"/>
                </a:lnTo>
                <a:lnTo>
                  <a:pt x="17068" y="192938"/>
                </a:lnTo>
                <a:close/>
              </a:path>
              <a:path w="841375" h="393700">
                <a:moveTo>
                  <a:pt x="18287" y="187452"/>
                </a:moveTo>
                <a:lnTo>
                  <a:pt x="9143" y="187452"/>
                </a:lnTo>
                <a:lnTo>
                  <a:pt x="15239" y="188976"/>
                </a:lnTo>
                <a:lnTo>
                  <a:pt x="16763" y="192024"/>
                </a:lnTo>
                <a:lnTo>
                  <a:pt x="17068" y="192938"/>
                </a:lnTo>
                <a:lnTo>
                  <a:pt x="18287" y="190500"/>
                </a:lnTo>
                <a:lnTo>
                  <a:pt x="18287" y="187452"/>
                </a:lnTo>
                <a:close/>
              </a:path>
              <a:path w="841375" h="393700">
                <a:moveTo>
                  <a:pt x="832104" y="0"/>
                </a:moveTo>
                <a:lnTo>
                  <a:pt x="9143" y="0"/>
                </a:lnTo>
                <a:lnTo>
                  <a:pt x="1523" y="1524"/>
                </a:lnTo>
                <a:lnTo>
                  <a:pt x="0" y="4572"/>
                </a:lnTo>
                <a:lnTo>
                  <a:pt x="0" y="192024"/>
                </a:lnTo>
                <a:lnTo>
                  <a:pt x="1523" y="188976"/>
                </a:lnTo>
                <a:lnTo>
                  <a:pt x="9143" y="187452"/>
                </a:lnTo>
                <a:lnTo>
                  <a:pt x="18287" y="187452"/>
                </a:lnTo>
                <a:lnTo>
                  <a:pt x="18287" y="18288"/>
                </a:lnTo>
                <a:lnTo>
                  <a:pt x="9143" y="18288"/>
                </a:lnTo>
                <a:lnTo>
                  <a:pt x="9143" y="9144"/>
                </a:lnTo>
                <a:lnTo>
                  <a:pt x="841247" y="9144"/>
                </a:lnTo>
                <a:lnTo>
                  <a:pt x="839724" y="4572"/>
                </a:lnTo>
                <a:lnTo>
                  <a:pt x="838200" y="1524"/>
                </a:lnTo>
                <a:lnTo>
                  <a:pt x="832104" y="0"/>
                </a:lnTo>
                <a:close/>
              </a:path>
              <a:path w="841375" h="393700">
                <a:moveTo>
                  <a:pt x="18287" y="9144"/>
                </a:moveTo>
                <a:lnTo>
                  <a:pt x="9143" y="9144"/>
                </a:lnTo>
                <a:lnTo>
                  <a:pt x="9143" y="18288"/>
                </a:lnTo>
                <a:lnTo>
                  <a:pt x="18287" y="18288"/>
                </a:lnTo>
                <a:lnTo>
                  <a:pt x="18287" y="9144"/>
                </a:lnTo>
                <a:close/>
              </a:path>
              <a:path w="841375" h="393700">
                <a:moveTo>
                  <a:pt x="822960" y="9144"/>
                </a:moveTo>
                <a:lnTo>
                  <a:pt x="18287" y="9144"/>
                </a:lnTo>
                <a:lnTo>
                  <a:pt x="18287" y="18288"/>
                </a:lnTo>
                <a:lnTo>
                  <a:pt x="822960" y="18288"/>
                </a:lnTo>
                <a:lnTo>
                  <a:pt x="822960" y="9144"/>
                </a:lnTo>
                <a:close/>
              </a:path>
              <a:path w="841375" h="393700">
                <a:moveTo>
                  <a:pt x="841247" y="9144"/>
                </a:moveTo>
                <a:lnTo>
                  <a:pt x="832104" y="9144"/>
                </a:lnTo>
                <a:lnTo>
                  <a:pt x="832104" y="18288"/>
                </a:lnTo>
                <a:lnTo>
                  <a:pt x="841247" y="18288"/>
                </a:lnTo>
                <a:lnTo>
                  <a:pt x="841247" y="9144"/>
                </a:lnTo>
                <a:close/>
              </a:path>
            </a:pathLst>
          </a:custGeom>
          <a:solidFill>
            <a:srgbClr val="000000"/>
          </a:solidFill>
        </p:spPr>
        <p:txBody>
          <a:bodyPr wrap="square" lIns="0" tIns="0" rIns="0" bIns="0" rtlCol="0"/>
          <a:lstStyle/>
          <a:p>
            <a:endParaRPr sz="1750"/>
          </a:p>
        </p:txBody>
      </p:sp>
      <p:sp>
        <p:nvSpPr>
          <p:cNvPr id="43" name="object 43"/>
          <p:cNvSpPr/>
          <p:nvPr/>
        </p:nvSpPr>
        <p:spPr>
          <a:xfrm>
            <a:off x="6061498" y="3891703"/>
            <a:ext cx="819856" cy="382764"/>
          </a:xfrm>
          <a:custGeom>
            <a:avLst/>
            <a:gdLst/>
            <a:ahLst/>
            <a:cxnLst/>
            <a:rect l="l" t="t" r="r" b="b"/>
            <a:pathLst>
              <a:path w="843279" h="393700">
                <a:moveTo>
                  <a:pt x="833628" y="0"/>
                </a:moveTo>
                <a:lnTo>
                  <a:pt x="9144" y="0"/>
                </a:lnTo>
                <a:lnTo>
                  <a:pt x="1524" y="1524"/>
                </a:lnTo>
                <a:lnTo>
                  <a:pt x="0" y="4572"/>
                </a:lnTo>
                <a:lnTo>
                  <a:pt x="0" y="387096"/>
                </a:lnTo>
                <a:lnTo>
                  <a:pt x="1524" y="390144"/>
                </a:lnTo>
                <a:lnTo>
                  <a:pt x="9144" y="393192"/>
                </a:lnTo>
                <a:lnTo>
                  <a:pt x="833628" y="393192"/>
                </a:lnTo>
                <a:lnTo>
                  <a:pt x="836676" y="391668"/>
                </a:lnTo>
                <a:lnTo>
                  <a:pt x="833628" y="391668"/>
                </a:lnTo>
                <a:lnTo>
                  <a:pt x="826008" y="390144"/>
                </a:lnTo>
                <a:lnTo>
                  <a:pt x="824484" y="387096"/>
                </a:lnTo>
                <a:lnTo>
                  <a:pt x="824484" y="384048"/>
                </a:lnTo>
                <a:lnTo>
                  <a:pt x="9144" y="384048"/>
                </a:lnTo>
                <a:lnTo>
                  <a:pt x="9144" y="374904"/>
                </a:lnTo>
                <a:lnTo>
                  <a:pt x="18288" y="374904"/>
                </a:lnTo>
                <a:lnTo>
                  <a:pt x="18288" y="18288"/>
                </a:lnTo>
                <a:lnTo>
                  <a:pt x="9144" y="18288"/>
                </a:lnTo>
                <a:lnTo>
                  <a:pt x="9144" y="9144"/>
                </a:lnTo>
                <a:lnTo>
                  <a:pt x="842772" y="9144"/>
                </a:lnTo>
                <a:lnTo>
                  <a:pt x="841248" y="4572"/>
                </a:lnTo>
                <a:lnTo>
                  <a:pt x="839724" y="1524"/>
                </a:lnTo>
                <a:lnTo>
                  <a:pt x="833628" y="0"/>
                </a:lnTo>
                <a:close/>
              </a:path>
              <a:path w="843279" h="393700">
                <a:moveTo>
                  <a:pt x="833628" y="9144"/>
                </a:moveTo>
                <a:lnTo>
                  <a:pt x="824484" y="9144"/>
                </a:lnTo>
                <a:lnTo>
                  <a:pt x="824484" y="387096"/>
                </a:lnTo>
                <a:lnTo>
                  <a:pt x="826008" y="390144"/>
                </a:lnTo>
                <a:lnTo>
                  <a:pt x="833628" y="391668"/>
                </a:lnTo>
                <a:lnTo>
                  <a:pt x="839724" y="390144"/>
                </a:lnTo>
                <a:lnTo>
                  <a:pt x="842772" y="384048"/>
                </a:lnTo>
                <a:lnTo>
                  <a:pt x="841248" y="379476"/>
                </a:lnTo>
                <a:lnTo>
                  <a:pt x="839724" y="376428"/>
                </a:lnTo>
                <a:lnTo>
                  <a:pt x="833628" y="374904"/>
                </a:lnTo>
                <a:lnTo>
                  <a:pt x="842772" y="374904"/>
                </a:lnTo>
                <a:lnTo>
                  <a:pt x="842772" y="18288"/>
                </a:lnTo>
                <a:lnTo>
                  <a:pt x="833628" y="18288"/>
                </a:lnTo>
                <a:lnTo>
                  <a:pt x="833628" y="9144"/>
                </a:lnTo>
                <a:close/>
              </a:path>
              <a:path w="843279" h="393700">
                <a:moveTo>
                  <a:pt x="839724" y="390144"/>
                </a:moveTo>
                <a:lnTo>
                  <a:pt x="833628" y="391668"/>
                </a:lnTo>
                <a:lnTo>
                  <a:pt x="836676" y="391668"/>
                </a:lnTo>
                <a:lnTo>
                  <a:pt x="839724" y="390144"/>
                </a:lnTo>
                <a:close/>
              </a:path>
              <a:path w="843279" h="393700">
                <a:moveTo>
                  <a:pt x="18288" y="374904"/>
                </a:moveTo>
                <a:lnTo>
                  <a:pt x="9144" y="374904"/>
                </a:lnTo>
                <a:lnTo>
                  <a:pt x="9144" y="384048"/>
                </a:lnTo>
                <a:lnTo>
                  <a:pt x="18288" y="384048"/>
                </a:lnTo>
                <a:lnTo>
                  <a:pt x="18288" y="374904"/>
                </a:lnTo>
                <a:close/>
              </a:path>
              <a:path w="843279" h="393700">
                <a:moveTo>
                  <a:pt x="824484" y="374904"/>
                </a:moveTo>
                <a:lnTo>
                  <a:pt x="18288" y="374904"/>
                </a:lnTo>
                <a:lnTo>
                  <a:pt x="18288" y="384048"/>
                </a:lnTo>
                <a:lnTo>
                  <a:pt x="824484" y="384048"/>
                </a:lnTo>
                <a:lnTo>
                  <a:pt x="824484" y="374904"/>
                </a:lnTo>
                <a:close/>
              </a:path>
              <a:path w="843279" h="393700">
                <a:moveTo>
                  <a:pt x="842772" y="374904"/>
                </a:moveTo>
                <a:lnTo>
                  <a:pt x="833628" y="374904"/>
                </a:lnTo>
                <a:lnTo>
                  <a:pt x="839724" y="376428"/>
                </a:lnTo>
                <a:lnTo>
                  <a:pt x="841248" y="379476"/>
                </a:lnTo>
                <a:lnTo>
                  <a:pt x="842772" y="384048"/>
                </a:lnTo>
                <a:lnTo>
                  <a:pt x="842772" y="374904"/>
                </a:lnTo>
                <a:close/>
              </a:path>
              <a:path w="843279" h="393700">
                <a:moveTo>
                  <a:pt x="18288" y="9144"/>
                </a:moveTo>
                <a:lnTo>
                  <a:pt x="9144" y="9144"/>
                </a:lnTo>
                <a:lnTo>
                  <a:pt x="9144" y="18288"/>
                </a:lnTo>
                <a:lnTo>
                  <a:pt x="18288" y="18288"/>
                </a:lnTo>
                <a:lnTo>
                  <a:pt x="18288" y="9144"/>
                </a:lnTo>
                <a:close/>
              </a:path>
              <a:path w="843279" h="393700">
                <a:moveTo>
                  <a:pt x="824484" y="9144"/>
                </a:moveTo>
                <a:lnTo>
                  <a:pt x="18288" y="9144"/>
                </a:lnTo>
                <a:lnTo>
                  <a:pt x="18288" y="18288"/>
                </a:lnTo>
                <a:lnTo>
                  <a:pt x="824484" y="18288"/>
                </a:lnTo>
                <a:lnTo>
                  <a:pt x="824484" y="9144"/>
                </a:lnTo>
                <a:close/>
              </a:path>
              <a:path w="843279" h="393700">
                <a:moveTo>
                  <a:pt x="842772" y="9144"/>
                </a:moveTo>
                <a:lnTo>
                  <a:pt x="833628" y="9144"/>
                </a:lnTo>
                <a:lnTo>
                  <a:pt x="833628" y="18288"/>
                </a:lnTo>
                <a:lnTo>
                  <a:pt x="842772" y="18288"/>
                </a:lnTo>
                <a:lnTo>
                  <a:pt x="842772" y="9144"/>
                </a:lnTo>
                <a:close/>
              </a:path>
            </a:pathLst>
          </a:custGeom>
          <a:solidFill>
            <a:srgbClr val="000000"/>
          </a:solidFill>
        </p:spPr>
        <p:txBody>
          <a:bodyPr wrap="square" lIns="0" tIns="0" rIns="0" bIns="0" rtlCol="0"/>
          <a:lstStyle/>
          <a:p>
            <a:endParaRPr sz="1750"/>
          </a:p>
        </p:txBody>
      </p:sp>
      <p:sp>
        <p:nvSpPr>
          <p:cNvPr id="44" name="object 44"/>
          <p:cNvSpPr/>
          <p:nvPr/>
        </p:nvSpPr>
        <p:spPr>
          <a:xfrm>
            <a:off x="6055572" y="5282987"/>
            <a:ext cx="818003" cy="382764"/>
          </a:xfrm>
          <a:custGeom>
            <a:avLst/>
            <a:gdLst/>
            <a:ahLst/>
            <a:cxnLst/>
            <a:rect l="l" t="t" r="r" b="b"/>
            <a:pathLst>
              <a:path w="841375" h="393700">
                <a:moveTo>
                  <a:pt x="0" y="198119"/>
                </a:moveTo>
                <a:lnTo>
                  <a:pt x="0" y="387095"/>
                </a:lnTo>
                <a:lnTo>
                  <a:pt x="1523" y="390143"/>
                </a:lnTo>
                <a:lnTo>
                  <a:pt x="9143" y="393191"/>
                </a:lnTo>
                <a:lnTo>
                  <a:pt x="832104" y="393191"/>
                </a:lnTo>
                <a:lnTo>
                  <a:pt x="838200" y="390143"/>
                </a:lnTo>
                <a:lnTo>
                  <a:pt x="841247" y="384047"/>
                </a:lnTo>
                <a:lnTo>
                  <a:pt x="9143" y="384047"/>
                </a:lnTo>
                <a:lnTo>
                  <a:pt x="9143" y="374903"/>
                </a:lnTo>
                <a:lnTo>
                  <a:pt x="18287" y="374903"/>
                </a:lnTo>
                <a:lnTo>
                  <a:pt x="18287" y="202691"/>
                </a:lnTo>
                <a:lnTo>
                  <a:pt x="9143" y="202691"/>
                </a:lnTo>
                <a:lnTo>
                  <a:pt x="1523" y="201167"/>
                </a:lnTo>
                <a:lnTo>
                  <a:pt x="0" y="198119"/>
                </a:lnTo>
                <a:close/>
              </a:path>
              <a:path w="841375" h="393700">
                <a:moveTo>
                  <a:pt x="18287" y="374903"/>
                </a:moveTo>
                <a:lnTo>
                  <a:pt x="9143" y="374903"/>
                </a:lnTo>
                <a:lnTo>
                  <a:pt x="9143" y="384047"/>
                </a:lnTo>
                <a:lnTo>
                  <a:pt x="18287" y="384047"/>
                </a:lnTo>
                <a:lnTo>
                  <a:pt x="18287" y="374903"/>
                </a:lnTo>
                <a:close/>
              </a:path>
              <a:path w="841375" h="393700">
                <a:moveTo>
                  <a:pt x="822960" y="374903"/>
                </a:moveTo>
                <a:lnTo>
                  <a:pt x="18287" y="374903"/>
                </a:lnTo>
                <a:lnTo>
                  <a:pt x="18287" y="384047"/>
                </a:lnTo>
                <a:lnTo>
                  <a:pt x="822960" y="384047"/>
                </a:lnTo>
                <a:lnTo>
                  <a:pt x="822960" y="374903"/>
                </a:lnTo>
                <a:close/>
              </a:path>
              <a:path w="841375" h="393700">
                <a:moveTo>
                  <a:pt x="832104" y="9143"/>
                </a:moveTo>
                <a:lnTo>
                  <a:pt x="822960" y="9143"/>
                </a:lnTo>
                <a:lnTo>
                  <a:pt x="822960" y="384047"/>
                </a:lnTo>
                <a:lnTo>
                  <a:pt x="832104" y="384047"/>
                </a:lnTo>
                <a:lnTo>
                  <a:pt x="832104" y="374903"/>
                </a:lnTo>
                <a:lnTo>
                  <a:pt x="841247" y="374903"/>
                </a:lnTo>
                <a:lnTo>
                  <a:pt x="841247" y="18287"/>
                </a:lnTo>
                <a:lnTo>
                  <a:pt x="832104" y="18287"/>
                </a:lnTo>
                <a:lnTo>
                  <a:pt x="832104" y="9143"/>
                </a:lnTo>
                <a:close/>
              </a:path>
              <a:path w="841375" h="393700">
                <a:moveTo>
                  <a:pt x="841247" y="374903"/>
                </a:moveTo>
                <a:lnTo>
                  <a:pt x="832104" y="374903"/>
                </a:lnTo>
                <a:lnTo>
                  <a:pt x="832104" y="384047"/>
                </a:lnTo>
                <a:lnTo>
                  <a:pt x="841247" y="384047"/>
                </a:lnTo>
                <a:lnTo>
                  <a:pt x="841247" y="374903"/>
                </a:lnTo>
                <a:close/>
              </a:path>
              <a:path w="841375" h="393700">
                <a:moveTo>
                  <a:pt x="9143" y="192023"/>
                </a:moveTo>
                <a:lnTo>
                  <a:pt x="1523" y="193547"/>
                </a:lnTo>
                <a:lnTo>
                  <a:pt x="0" y="196595"/>
                </a:lnTo>
                <a:lnTo>
                  <a:pt x="0" y="198119"/>
                </a:lnTo>
                <a:lnTo>
                  <a:pt x="1523" y="201167"/>
                </a:lnTo>
                <a:lnTo>
                  <a:pt x="9143" y="202691"/>
                </a:lnTo>
                <a:lnTo>
                  <a:pt x="15239" y="201167"/>
                </a:lnTo>
                <a:lnTo>
                  <a:pt x="17068" y="197510"/>
                </a:lnTo>
                <a:lnTo>
                  <a:pt x="16763" y="196595"/>
                </a:lnTo>
                <a:lnTo>
                  <a:pt x="15239" y="193547"/>
                </a:lnTo>
                <a:lnTo>
                  <a:pt x="9143" y="192023"/>
                </a:lnTo>
                <a:close/>
              </a:path>
              <a:path w="841375" h="393700">
                <a:moveTo>
                  <a:pt x="17068" y="197510"/>
                </a:moveTo>
                <a:lnTo>
                  <a:pt x="15239" y="201167"/>
                </a:lnTo>
                <a:lnTo>
                  <a:pt x="9143" y="202691"/>
                </a:lnTo>
                <a:lnTo>
                  <a:pt x="18287" y="202691"/>
                </a:lnTo>
                <a:lnTo>
                  <a:pt x="18287" y="201167"/>
                </a:lnTo>
                <a:lnTo>
                  <a:pt x="17068" y="197510"/>
                </a:lnTo>
                <a:close/>
              </a:path>
              <a:path w="841375" h="393700">
                <a:moveTo>
                  <a:pt x="18287" y="192023"/>
                </a:moveTo>
                <a:lnTo>
                  <a:pt x="9143" y="192023"/>
                </a:lnTo>
                <a:lnTo>
                  <a:pt x="15239" y="193547"/>
                </a:lnTo>
                <a:lnTo>
                  <a:pt x="16763" y="196595"/>
                </a:lnTo>
                <a:lnTo>
                  <a:pt x="17068" y="197510"/>
                </a:lnTo>
                <a:lnTo>
                  <a:pt x="18287" y="195071"/>
                </a:lnTo>
                <a:lnTo>
                  <a:pt x="18287" y="192023"/>
                </a:lnTo>
                <a:close/>
              </a:path>
              <a:path w="841375" h="393700">
                <a:moveTo>
                  <a:pt x="832104" y="0"/>
                </a:moveTo>
                <a:lnTo>
                  <a:pt x="9143" y="0"/>
                </a:lnTo>
                <a:lnTo>
                  <a:pt x="1523" y="1523"/>
                </a:lnTo>
                <a:lnTo>
                  <a:pt x="0" y="4571"/>
                </a:lnTo>
                <a:lnTo>
                  <a:pt x="0" y="196595"/>
                </a:lnTo>
                <a:lnTo>
                  <a:pt x="1523" y="193547"/>
                </a:lnTo>
                <a:lnTo>
                  <a:pt x="9143" y="192023"/>
                </a:lnTo>
                <a:lnTo>
                  <a:pt x="18287" y="192023"/>
                </a:lnTo>
                <a:lnTo>
                  <a:pt x="18287" y="18287"/>
                </a:lnTo>
                <a:lnTo>
                  <a:pt x="9143" y="18287"/>
                </a:lnTo>
                <a:lnTo>
                  <a:pt x="9143" y="9143"/>
                </a:lnTo>
                <a:lnTo>
                  <a:pt x="841247" y="9143"/>
                </a:lnTo>
                <a:lnTo>
                  <a:pt x="839724" y="4571"/>
                </a:lnTo>
                <a:lnTo>
                  <a:pt x="838200" y="1523"/>
                </a:lnTo>
                <a:lnTo>
                  <a:pt x="832104" y="0"/>
                </a:lnTo>
                <a:close/>
              </a:path>
              <a:path w="841375" h="393700">
                <a:moveTo>
                  <a:pt x="18287" y="9143"/>
                </a:moveTo>
                <a:lnTo>
                  <a:pt x="9143" y="9143"/>
                </a:lnTo>
                <a:lnTo>
                  <a:pt x="9143" y="18287"/>
                </a:lnTo>
                <a:lnTo>
                  <a:pt x="18287" y="18287"/>
                </a:lnTo>
                <a:lnTo>
                  <a:pt x="18287" y="9143"/>
                </a:lnTo>
                <a:close/>
              </a:path>
              <a:path w="841375" h="393700">
                <a:moveTo>
                  <a:pt x="822960" y="9143"/>
                </a:moveTo>
                <a:lnTo>
                  <a:pt x="18287" y="9143"/>
                </a:lnTo>
                <a:lnTo>
                  <a:pt x="18287" y="18287"/>
                </a:lnTo>
                <a:lnTo>
                  <a:pt x="822960" y="18287"/>
                </a:lnTo>
                <a:lnTo>
                  <a:pt x="822960" y="9143"/>
                </a:lnTo>
                <a:close/>
              </a:path>
              <a:path w="841375" h="393700">
                <a:moveTo>
                  <a:pt x="841247" y="9143"/>
                </a:moveTo>
                <a:lnTo>
                  <a:pt x="832104" y="9143"/>
                </a:lnTo>
                <a:lnTo>
                  <a:pt x="832104" y="18287"/>
                </a:lnTo>
                <a:lnTo>
                  <a:pt x="841247" y="18287"/>
                </a:lnTo>
                <a:lnTo>
                  <a:pt x="841247" y="9143"/>
                </a:lnTo>
                <a:close/>
              </a:path>
            </a:pathLst>
          </a:custGeom>
          <a:solidFill>
            <a:srgbClr val="000000"/>
          </a:solidFill>
        </p:spPr>
        <p:txBody>
          <a:bodyPr wrap="square" lIns="0" tIns="0" rIns="0" bIns="0" rtlCol="0"/>
          <a:lstStyle/>
          <a:p>
            <a:endParaRPr sz="1750"/>
          </a:p>
        </p:txBody>
      </p:sp>
      <p:sp>
        <p:nvSpPr>
          <p:cNvPr id="45" name="object 45"/>
          <p:cNvSpPr/>
          <p:nvPr/>
        </p:nvSpPr>
        <p:spPr>
          <a:xfrm>
            <a:off x="6055572" y="5739341"/>
            <a:ext cx="818003" cy="380912"/>
          </a:xfrm>
          <a:custGeom>
            <a:avLst/>
            <a:gdLst/>
            <a:ahLst/>
            <a:cxnLst/>
            <a:rect l="l" t="t" r="r" b="b"/>
            <a:pathLst>
              <a:path w="841375" h="391795">
                <a:moveTo>
                  <a:pt x="0" y="210312"/>
                </a:moveTo>
                <a:lnTo>
                  <a:pt x="0" y="385572"/>
                </a:lnTo>
                <a:lnTo>
                  <a:pt x="1523" y="388620"/>
                </a:lnTo>
                <a:lnTo>
                  <a:pt x="9143" y="391668"/>
                </a:lnTo>
                <a:lnTo>
                  <a:pt x="832104" y="391668"/>
                </a:lnTo>
                <a:lnTo>
                  <a:pt x="838200" y="388620"/>
                </a:lnTo>
                <a:lnTo>
                  <a:pt x="841247" y="382524"/>
                </a:lnTo>
                <a:lnTo>
                  <a:pt x="9143" y="382524"/>
                </a:lnTo>
                <a:lnTo>
                  <a:pt x="9143" y="373380"/>
                </a:lnTo>
                <a:lnTo>
                  <a:pt x="18287" y="373380"/>
                </a:lnTo>
                <a:lnTo>
                  <a:pt x="18287" y="214884"/>
                </a:lnTo>
                <a:lnTo>
                  <a:pt x="9143" y="214884"/>
                </a:lnTo>
                <a:lnTo>
                  <a:pt x="1523" y="213360"/>
                </a:lnTo>
                <a:lnTo>
                  <a:pt x="0" y="210312"/>
                </a:lnTo>
                <a:close/>
              </a:path>
              <a:path w="841375" h="391795">
                <a:moveTo>
                  <a:pt x="18287" y="373380"/>
                </a:moveTo>
                <a:lnTo>
                  <a:pt x="9143" y="373380"/>
                </a:lnTo>
                <a:lnTo>
                  <a:pt x="9143" y="382524"/>
                </a:lnTo>
                <a:lnTo>
                  <a:pt x="18287" y="382524"/>
                </a:lnTo>
                <a:lnTo>
                  <a:pt x="18287" y="373380"/>
                </a:lnTo>
                <a:close/>
              </a:path>
              <a:path w="841375" h="391795">
                <a:moveTo>
                  <a:pt x="822960" y="373380"/>
                </a:moveTo>
                <a:lnTo>
                  <a:pt x="18287" y="373380"/>
                </a:lnTo>
                <a:lnTo>
                  <a:pt x="18287" y="382524"/>
                </a:lnTo>
                <a:lnTo>
                  <a:pt x="822960" y="382524"/>
                </a:lnTo>
                <a:lnTo>
                  <a:pt x="822960" y="373380"/>
                </a:lnTo>
                <a:close/>
              </a:path>
              <a:path w="841375" h="391795">
                <a:moveTo>
                  <a:pt x="832104" y="9144"/>
                </a:moveTo>
                <a:lnTo>
                  <a:pt x="822960" y="9144"/>
                </a:lnTo>
                <a:lnTo>
                  <a:pt x="822960" y="382524"/>
                </a:lnTo>
                <a:lnTo>
                  <a:pt x="832104" y="382524"/>
                </a:lnTo>
                <a:lnTo>
                  <a:pt x="832104" y="373380"/>
                </a:lnTo>
                <a:lnTo>
                  <a:pt x="841247" y="373380"/>
                </a:lnTo>
                <a:lnTo>
                  <a:pt x="841247" y="18288"/>
                </a:lnTo>
                <a:lnTo>
                  <a:pt x="832104" y="18288"/>
                </a:lnTo>
                <a:lnTo>
                  <a:pt x="832104" y="9144"/>
                </a:lnTo>
                <a:close/>
              </a:path>
              <a:path w="841375" h="391795">
                <a:moveTo>
                  <a:pt x="841247" y="373380"/>
                </a:moveTo>
                <a:lnTo>
                  <a:pt x="832104" y="373380"/>
                </a:lnTo>
                <a:lnTo>
                  <a:pt x="832104" y="382524"/>
                </a:lnTo>
                <a:lnTo>
                  <a:pt x="841247" y="382524"/>
                </a:lnTo>
                <a:lnTo>
                  <a:pt x="841247" y="373380"/>
                </a:lnTo>
                <a:close/>
              </a:path>
              <a:path w="841375" h="391795">
                <a:moveTo>
                  <a:pt x="9143" y="204216"/>
                </a:moveTo>
                <a:lnTo>
                  <a:pt x="1523" y="205740"/>
                </a:lnTo>
                <a:lnTo>
                  <a:pt x="0" y="208788"/>
                </a:lnTo>
                <a:lnTo>
                  <a:pt x="0" y="210312"/>
                </a:lnTo>
                <a:lnTo>
                  <a:pt x="1523" y="213360"/>
                </a:lnTo>
                <a:lnTo>
                  <a:pt x="9143" y="214884"/>
                </a:lnTo>
                <a:lnTo>
                  <a:pt x="15239" y="213360"/>
                </a:lnTo>
                <a:lnTo>
                  <a:pt x="17068" y="209702"/>
                </a:lnTo>
                <a:lnTo>
                  <a:pt x="16763" y="208788"/>
                </a:lnTo>
                <a:lnTo>
                  <a:pt x="15239" y="205740"/>
                </a:lnTo>
                <a:lnTo>
                  <a:pt x="9143" y="204216"/>
                </a:lnTo>
                <a:close/>
              </a:path>
              <a:path w="841375" h="391795">
                <a:moveTo>
                  <a:pt x="17068" y="209702"/>
                </a:moveTo>
                <a:lnTo>
                  <a:pt x="15239" y="213360"/>
                </a:lnTo>
                <a:lnTo>
                  <a:pt x="9143" y="214884"/>
                </a:lnTo>
                <a:lnTo>
                  <a:pt x="18287" y="214884"/>
                </a:lnTo>
                <a:lnTo>
                  <a:pt x="18287" y="213360"/>
                </a:lnTo>
                <a:lnTo>
                  <a:pt x="17068" y="209702"/>
                </a:lnTo>
                <a:close/>
              </a:path>
              <a:path w="841375" h="391795">
                <a:moveTo>
                  <a:pt x="18287" y="204216"/>
                </a:moveTo>
                <a:lnTo>
                  <a:pt x="9143" y="204216"/>
                </a:lnTo>
                <a:lnTo>
                  <a:pt x="15239" y="205740"/>
                </a:lnTo>
                <a:lnTo>
                  <a:pt x="16763" y="208788"/>
                </a:lnTo>
                <a:lnTo>
                  <a:pt x="17068" y="209702"/>
                </a:lnTo>
                <a:lnTo>
                  <a:pt x="18287" y="207264"/>
                </a:lnTo>
                <a:lnTo>
                  <a:pt x="18287" y="204216"/>
                </a:lnTo>
                <a:close/>
              </a:path>
              <a:path w="841375" h="391795">
                <a:moveTo>
                  <a:pt x="832104" y="0"/>
                </a:moveTo>
                <a:lnTo>
                  <a:pt x="9143" y="0"/>
                </a:lnTo>
                <a:lnTo>
                  <a:pt x="1523" y="1524"/>
                </a:lnTo>
                <a:lnTo>
                  <a:pt x="0" y="4572"/>
                </a:lnTo>
                <a:lnTo>
                  <a:pt x="0" y="208788"/>
                </a:lnTo>
                <a:lnTo>
                  <a:pt x="1523" y="205740"/>
                </a:lnTo>
                <a:lnTo>
                  <a:pt x="9143" y="204216"/>
                </a:lnTo>
                <a:lnTo>
                  <a:pt x="18287" y="204216"/>
                </a:lnTo>
                <a:lnTo>
                  <a:pt x="18287" y="18288"/>
                </a:lnTo>
                <a:lnTo>
                  <a:pt x="9143" y="18288"/>
                </a:lnTo>
                <a:lnTo>
                  <a:pt x="9143" y="9144"/>
                </a:lnTo>
                <a:lnTo>
                  <a:pt x="841247" y="9144"/>
                </a:lnTo>
                <a:lnTo>
                  <a:pt x="839724" y="4572"/>
                </a:lnTo>
                <a:lnTo>
                  <a:pt x="838200" y="1524"/>
                </a:lnTo>
                <a:lnTo>
                  <a:pt x="832104" y="0"/>
                </a:lnTo>
                <a:close/>
              </a:path>
              <a:path w="841375" h="391795">
                <a:moveTo>
                  <a:pt x="18287" y="9144"/>
                </a:moveTo>
                <a:lnTo>
                  <a:pt x="9143" y="9144"/>
                </a:lnTo>
                <a:lnTo>
                  <a:pt x="9143" y="18288"/>
                </a:lnTo>
                <a:lnTo>
                  <a:pt x="18287" y="18288"/>
                </a:lnTo>
                <a:lnTo>
                  <a:pt x="18287" y="9144"/>
                </a:lnTo>
                <a:close/>
              </a:path>
              <a:path w="841375" h="391795">
                <a:moveTo>
                  <a:pt x="822960" y="9144"/>
                </a:moveTo>
                <a:lnTo>
                  <a:pt x="18287" y="9144"/>
                </a:lnTo>
                <a:lnTo>
                  <a:pt x="18287" y="18288"/>
                </a:lnTo>
                <a:lnTo>
                  <a:pt x="822960" y="18288"/>
                </a:lnTo>
                <a:lnTo>
                  <a:pt x="822960" y="9144"/>
                </a:lnTo>
                <a:close/>
              </a:path>
              <a:path w="841375" h="391795">
                <a:moveTo>
                  <a:pt x="841247" y="9144"/>
                </a:moveTo>
                <a:lnTo>
                  <a:pt x="832104" y="9144"/>
                </a:lnTo>
                <a:lnTo>
                  <a:pt x="832104" y="18288"/>
                </a:lnTo>
                <a:lnTo>
                  <a:pt x="841247" y="18288"/>
                </a:lnTo>
                <a:lnTo>
                  <a:pt x="841247" y="9144"/>
                </a:lnTo>
                <a:close/>
              </a:path>
            </a:pathLst>
          </a:custGeom>
          <a:solidFill>
            <a:srgbClr val="000000"/>
          </a:solidFill>
        </p:spPr>
        <p:txBody>
          <a:bodyPr wrap="square" lIns="0" tIns="0" rIns="0" bIns="0" rtlCol="0"/>
          <a:lstStyle/>
          <a:p>
            <a:endParaRPr sz="1750"/>
          </a:p>
        </p:txBody>
      </p:sp>
      <p:sp>
        <p:nvSpPr>
          <p:cNvPr id="46" name="object 46"/>
          <p:cNvSpPr/>
          <p:nvPr/>
        </p:nvSpPr>
        <p:spPr>
          <a:xfrm>
            <a:off x="3673052" y="4648835"/>
            <a:ext cx="1053835" cy="506853"/>
          </a:xfrm>
          <a:custGeom>
            <a:avLst/>
            <a:gdLst/>
            <a:ahLst/>
            <a:cxnLst/>
            <a:rect l="l" t="t" r="r" b="b"/>
            <a:pathLst>
              <a:path w="1083945" h="521335">
                <a:moveTo>
                  <a:pt x="1074419" y="0"/>
                </a:moveTo>
                <a:lnTo>
                  <a:pt x="9143" y="0"/>
                </a:lnTo>
                <a:lnTo>
                  <a:pt x="1523" y="1523"/>
                </a:lnTo>
                <a:lnTo>
                  <a:pt x="0" y="4571"/>
                </a:lnTo>
                <a:lnTo>
                  <a:pt x="0" y="515111"/>
                </a:lnTo>
                <a:lnTo>
                  <a:pt x="1523" y="518159"/>
                </a:lnTo>
                <a:lnTo>
                  <a:pt x="9143" y="521208"/>
                </a:lnTo>
                <a:lnTo>
                  <a:pt x="1074419" y="521208"/>
                </a:lnTo>
                <a:lnTo>
                  <a:pt x="1080515" y="518159"/>
                </a:lnTo>
                <a:lnTo>
                  <a:pt x="1083563" y="512064"/>
                </a:lnTo>
                <a:lnTo>
                  <a:pt x="9143" y="512064"/>
                </a:lnTo>
                <a:lnTo>
                  <a:pt x="9143" y="502919"/>
                </a:lnTo>
                <a:lnTo>
                  <a:pt x="18287" y="502919"/>
                </a:lnTo>
                <a:lnTo>
                  <a:pt x="18287" y="18287"/>
                </a:lnTo>
                <a:lnTo>
                  <a:pt x="9143" y="18287"/>
                </a:lnTo>
                <a:lnTo>
                  <a:pt x="9143" y="9143"/>
                </a:lnTo>
                <a:lnTo>
                  <a:pt x="1065275" y="9143"/>
                </a:lnTo>
                <a:lnTo>
                  <a:pt x="1065275" y="4571"/>
                </a:lnTo>
                <a:lnTo>
                  <a:pt x="1066799" y="1523"/>
                </a:lnTo>
                <a:lnTo>
                  <a:pt x="1074419" y="0"/>
                </a:lnTo>
                <a:close/>
              </a:path>
              <a:path w="1083945" h="521335">
                <a:moveTo>
                  <a:pt x="18287" y="502919"/>
                </a:moveTo>
                <a:lnTo>
                  <a:pt x="9143" y="502919"/>
                </a:lnTo>
                <a:lnTo>
                  <a:pt x="9143" y="512064"/>
                </a:lnTo>
                <a:lnTo>
                  <a:pt x="18287" y="512064"/>
                </a:lnTo>
                <a:lnTo>
                  <a:pt x="18287" y="502919"/>
                </a:lnTo>
                <a:close/>
              </a:path>
              <a:path w="1083945" h="521335">
                <a:moveTo>
                  <a:pt x="1065275" y="502919"/>
                </a:moveTo>
                <a:lnTo>
                  <a:pt x="18287" y="502919"/>
                </a:lnTo>
                <a:lnTo>
                  <a:pt x="18287" y="512064"/>
                </a:lnTo>
                <a:lnTo>
                  <a:pt x="1065275" y="512064"/>
                </a:lnTo>
                <a:lnTo>
                  <a:pt x="1065275" y="502919"/>
                </a:lnTo>
                <a:close/>
              </a:path>
              <a:path w="1083945" h="521335">
                <a:moveTo>
                  <a:pt x="1074419" y="0"/>
                </a:moveTo>
                <a:lnTo>
                  <a:pt x="1066799" y="1523"/>
                </a:lnTo>
                <a:lnTo>
                  <a:pt x="1065275" y="4571"/>
                </a:lnTo>
                <a:lnTo>
                  <a:pt x="1065275" y="512064"/>
                </a:lnTo>
                <a:lnTo>
                  <a:pt x="1074419" y="512064"/>
                </a:lnTo>
                <a:lnTo>
                  <a:pt x="1074419" y="502919"/>
                </a:lnTo>
                <a:lnTo>
                  <a:pt x="1083563" y="502919"/>
                </a:lnTo>
                <a:lnTo>
                  <a:pt x="1083563" y="18287"/>
                </a:lnTo>
                <a:lnTo>
                  <a:pt x="1074419" y="18287"/>
                </a:lnTo>
                <a:lnTo>
                  <a:pt x="1080515" y="15239"/>
                </a:lnTo>
                <a:lnTo>
                  <a:pt x="1083563" y="9143"/>
                </a:lnTo>
                <a:lnTo>
                  <a:pt x="1082039" y="4571"/>
                </a:lnTo>
                <a:lnTo>
                  <a:pt x="1080515" y="1523"/>
                </a:lnTo>
                <a:lnTo>
                  <a:pt x="1074419" y="0"/>
                </a:lnTo>
                <a:close/>
              </a:path>
              <a:path w="1083945" h="521335">
                <a:moveTo>
                  <a:pt x="1083563" y="502919"/>
                </a:moveTo>
                <a:lnTo>
                  <a:pt x="1074419" y="502919"/>
                </a:lnTo>
                <a:lnTo>
                  <a:pt x="1074419" y="512064"/>
                </a:lnTo>
                <a:lnTo>
                  <a:pt x="1083563" y="512064"/>
                </a:lnTo>
                <a:lnTo>
                  <a:pt x="1083563" y="502919"/>
                </a:lnTo>
                <a:close/>
              </a:path>
              <a:path w="1083945" h="521335">
                <a:moveTo>
                  <a:pt x="18287" y="9143"/>
                </a:moveTo>
                <a:lnTo>
                  <a:pt x="9143" y="9143"/>
                </a:lnTo>
                <a:lnTo>
                  <a:pt x="9143" y="18287"/>
                </a:lnTo>
                <a:lnTo>
                  <a:pt x="18287" y="18287"/>
                </a:lnTo>
                <a:lnTo>
                  <a:pt x="18287" y="9143"/>
                </a:lnTo>
                <a:close/>
              </a:path>
              <a:path w="1083945" h="521335">
                <a:moveTo>
                  <a:pt x="1065275" y="9143"/>
                </a:moveTo>
                <a:lnTo>
                  <a:pt x="18287" y="9143"/>
                </a:lnTo>
                <a:lnTo>
                  <a:pt x="18287" y="18287"/>
                </a:lnTo>
                <a:lnTo>
                  <a:pt x="1065275" y="18287"/>
                </a:lnTo>
                <a:lnTo>
                  <a:pt x="1065275" y="9143"/>
                </a:lnTo>
                <a:close/>
              </a:path>
              <a:path w="1083945" h="521335">
                <a:moveTo>
                  <a:pt x="1083563" y="9143"/>
                </a:moveTo>
                <a:lnTo>
                  <a:pt x="1080515" y="15239"/>
                </a:lnTo>
                <a:lnTo>
                  <a:pt x="1074419" y="18287"/>
                </a:lnTo>
                <a:lnTo>
                  <a:pt x="1083563" y="18287"/>
                </a:lnTo>
                <a:lnTo>
                  <a:pt x="1083563" y="9143"/>
                </a:lnTo>
                <a:close/>
              </a:path>
            </a:pathLst>
          </a:custGeom>
          <a:solidFill>
            <a:srgbClr val="000000"/>
          </a:solidFill>
        </p:spPr>
        <p:txBody>
          <a:bodyPr wrap="square" lIns="0" tIns="0" rIns="0" bIns="0" rtlCol="0"/>
          <a:lstStyle/>
          <a:p>
            <a:endParaRPr sz="1750"/>
          </a:p>
        </p:txBody>
      </p:sp>
      <p:sp>
        <p:nvSpPr>
          <p:cNvPr id="47" name="object 47"/>
          <p:cNvSpPr/>
          <p:nvPr/>
        </p:nvSpPr>
        <p:spPr>
          <a:xfrm>
            <a:off x="1121621" y="3970231"/>
            <a:ext cx="173478" cy="2173728"/>
          </a:xfrm>
          <a:custGeom>
            <a:avLst/>
            <a:gdLst/>
            <a:ahLst/>
            <a:cxnLst/>
            <a:rect l="l" t="t" r="r" b="b"/>
            <a:pathLst>
              <a:path w="178434" h="2235835">
                <a:moveTo>
                  <a:pt x="0" y="12192"/>
                </a:moveTo>
                <a:lnTo>
                  <a:pt x="0" y="2229612"/>
                </a:lnTo>
                <a:lnTo>
                  <a:pt x="1523" y="2232660"/>
                </a:lnTo>
                <a:lnTo>
                  <a:pt x="9143" y="2235708"/>
                </a:lnTo>
                <a:lnTo>
                  <a:pt x="169163" y="2235708"/>
                </a:lnTo>
                <a:lnTo>
                  <a:pt x="175259" y="2232660"/>
                </a:lnTo>
                <a:lnTo>
                  <a:pt x="178307" y="2226564"/>
                </a:lnTo>
                <a:lnTo>
                  <a:pt x="9143" y="2226564"/>
                </a:lnTo>
                <a:lnTo>
                  <a:pt x="9143" y="2217420"/>
                </a:lnTo>
                <a:lnTo>
                  <a:pt x="18287" y="2217420"/>
                </a:lnTo>
                <a:lnTo>
                  <a:pt x="18287" y="18287"/>
                </a:lnTo>
                <a:lnTo>
                  <a:pt x="9143" y="18288"/>
                </a:lnTo>
                <a:lnTo>
                  <a:pt x="1523" y="15240"/>
                </a:lnTo>
                <a:lnTo>
                  <a:pt x="0" y="12192"/>
                </a:lnTo>
                <a:close/>
              </a:path>
              <a:path w="178434" h="2235835">
                <a:moveTo>
                  <a:pt x="18287" y="2217420"/>
                </a:moveTo>
                <a:lnTo>
                  <a:pt x="9143" y="2217420"/>
                </a:lnTo>
                <a:lnTo>
                  <a:pt x="9143" y="2226564"/>
                </a:lnTo>
                <a:lnTo>
                  <a:pt x="18287" y="2226564"/>
                </a:lnTo>
                <a:lnTo>
                  <a:pt x="18287" y="2217420"/>
                </a:lnTo>
                <a:close/>
              </a:path>
              <a:path w="178434" h="2235835">
                <a:moveTo>
                  <a:pt x="160019" y="2217420"/>
                </a:moveTo>
                <a:lnTo>
                  <a:pt x="18287" y="2217420"/>
                </a:lnTo>
                <a:lnTo>
                  <a:pt x="18287" y="2226564"/>
                </a:lnTo>
                <a:lnTo>
                  <a:pt x="160019" y="2226564"/>
                </a:lnTo>
                <a:lnTo>
                  <a:pt x="160019" y="2217420"/>
                </a:lnTo>
                <a:close/>
              </a:path>
              <a:path w="178434" h="2235835">
                <a:moveTo>
                  <a:pt x="169163" y="9144"/>
                </a:moveTo>
                <a:lnTo>
                  <a:pt x="160019" y="9144"/>
                </a:lnTo>
                <a:lnTo>
                  <a:pt x="160019" y="2226564"/>
                </a:lnTo>
                <a:lnTo>
                  <a:pt x="169163" y="2226564"/>
                </a:lnTo>
                <a:lnTo>
                  <a:pt x="169163" y="2217420"/>
                </a:lnTo>
                <a:lnTo>
                  <a:pt x="178307" y="2217420"/>
                </a:lnTo>
                <a:lnTo>
                  <a:pt x="178307" y="18288"/>
                </a:lnTo>
                <a:lnTo>
                  <a:pt x="169163" y="18288"/>
                </a:lnTo>
                <a:lnTo>
                  <a:pt x="169163" y="9144"/>
                </a:lnTo>
                <a:close/>
              </a:path>
              <a:path w="178434" h="2235835">
                <a:moveTo>
                  <a:pt x="178307" y="2217420"/>
                </a:moveTo>
                <a:lnTo>
                  <a:pt x="169163" y="2217420"/>
                </a:lnTo>
                <a:lnTo>
                  <a:pt x="169163" y="2226564"/>
                </a:lnTo>
                <a:lnTo>
                  <a:pt x="178307" y="2226564"/>
                </a:lnTo>
                <a:lnTo>
                  <a:pt x="178307" y="2217420"/>
                </a:lnTo>
                <a:close/>
              </a:path>
              <a:path w="178434" h="2235835">
                <a:moveTo>
                  <a:pt x="9143" y="0"/>
                </a:moveTo>
                <a:lnTo>
                  <a:pt x="1523" y="1524"/>
                </a:lnTo>
                <a:lnTo>
                  <a:pt x="0" y="4572"/>
                </a:lnTo>
                <a:lnTo>
                  <a:pt x="0" y="12192"/>
                </a:lnTo>
                <a:lnTo>
                  <a:pt x="1523" y="15240"/>
                </a:lnTo>
                <a:lnTo>
                  <a:pt x="9143" y="18288"/>
                </a:lnTo>
                <a:lnTo>
                  <a:pt x="18287" y="18287"/>
                </a:lnTo>
                <a:lnTo>
                  <a:pt x="18287" y="9144"/>
                </a:lnTo>
                <a:lnTo>
                  <a:pt x="16763" y="4572"/>
                </a:lnTo>
                <a:lnTo>
                  <a:pt x="15239" y="1524"/>
                </a:lnTo>
                <a:lnTo>
                  <a:pt x="9143" y="0"/>
                </a:lnTo>
                <a:close/>
              </a:path>
              <a:path w="178434" h="2235835">
                <a:moveTo>
                  <a:pt x="169163" y="0"/>
                </a:moveTo>
                <a:lnTo>
                  <a:pt x="9143" y="0"/>
                </a:lnTo>
                <a:lnTo>
                  <a:pt x="15239" y="1524"/>
                </a:lnTo>
                <a:lnTo>
                  <a:pt x="16763" y="4572"/>
                </a:lnTo>
                <a:lnTo>
                  <a:pt x="18287" y="9144"/>
                </a:lnTo>
                <a:lnTo>
                  <a:pt x="18287" y="18287"/>
                </a:lnTo>
                <a:lnTo>
                  <a:pt x="160019" y="18288"/>
                </a:lnTo>
                <a:lnTo>
                  <a:pt x="160019" y="9144"/>
                </a:lnTo>
                <a:lnTo>
                  <a:pt x="178307" y="9144"/>
                </a:lnTo>
                <a:lnTo>
                  <a:pt x="176783" y="4572"/>
                </a:lnTo>
                <a:lnTo>
                  <a:pt x="175259" y="1524"/>
                </a:lnTo>
                <a:lnTo>
                  <a:pt x="169163" y="0"/>
                </a:lnTo>
                <a:close/>
              </a:path>
              <a:path w="178434" h="2235835">
                <a:moveTo>
                  <a:pt x="178307" y="9144"/>
                </a:moveTo>
                <a:lnTo>
                  <a:pt x="169163" y="9144"/>
                </a:lnTo>
                <a:lnTo>
                  <a:pt x="169163" y="18288"/>
                </a:lnTo>
                <a:lnTo>
                  <a:pt x="178307" y="18288"/>
                </a:lnTo>
                <a:lnTo>
                  <a:pt x="178307" y="9144"/>
                </a:lnTo>
                <a:close/>
              </a:path>
            </a:pathLst>
          </a:custGeom>
          <a:solidFill>
            <a:srgbClr val="000000"/>
          </a:solidFill>
        </p:spPr>
        <p:txBody>
          <a:bodyPr wrap="square" lIns="0" tIns="0" rIns="0" bIns="0" rtlCol="0"/>
          <a:lstStyle/>
          <a:p>
            <a:endParaRPr sz="1750"/>
          </a:p>
        </p:txBody>
      </p:sp>
      <p:sp>
        <p:nvSpPr>
          <p:cNvPr id="48" name="object 48"/>
          <p:cNvSpPr/>
          <p:nvPr/>
        </p:nvSpPr>
        <p:spPr>
          <a:xfrm>
            <a:off x="1514263" y="4500668"/>
            <a:ext cx="954440" cy="459317"/>
          </a:xfrm>
          <a:custGeom>
            <a:avLst/>
            <a:gdLst/>
            <a:ahLst/>
            <a:cxnLst/>
            <a:rect l="l" t="t" r="r" b="b"/>
            <a:pathLst>
              <a:path w="981710" h="472439">
                <a:moveTo>
                  <a:pt x="1523" y="469391"/>
                </a:moveTo>
                <a:lnTo>
                  <a:pt x="9143" y="472439"/>
                </a:lnTo>
                <a:lnTo>
                  <a:pt x="972312" y="472439"/>
                </a:lnTo>
                <a:lnTo>
                  <a:pt x="975360" y="470915"/>
                </a:lnTo>
                <a:lnTo>
                  <a:pt x="9143" y="470915"/>
                </a:lnTo>
                <a:lnTo>
                  <a:pt x="1523" y="469391"/>
                </a:lnTo>
                <a:close/>
              </a:path>
              <a:path w="981710" h="472439">
                <a:moveTo>
                  <a:pt x="18287" y="454151"/>
                </a:moveTo>
                <a:lnTo>
                  <a:pt x="9143" y="454151"/>
                </a:lnTo>
                <a:lnTo>
                  <a:pt x="1523" y="455675"/>
                </a:lnTo>
                <a:lnTo>
                  <a:pt x="0" y="458723"/>
                </a:lnTo>
                <a:lnTo>
                  <a:pt x="0" y="466343"/>
                </a:lnTo>
                <a:lnTo>
                  <a:pt x="1523" y="469391"/>
                </a:lnTo>
                <a:lnTo>
                  <a:pt x="9143" y="470915"/>
                </a:lnTo>
                <a:lnTo>
                  <a:pt x="15239" y="469391"/>
                </a:lnTo>
                <a:lnTo>
                  <a:pt x="18287" y="463295"/>
                </a:lnTo>
                <a:lnTo>
                  <a:pt x="18287" y="454151"/>
                </a:lnTo>
                <a:close/>
              </a:path>
              <a:path w="981710" h="472439">
                <a:moveTo>
                  <a:pt x="963168" y="454151"/>
                </a:moveTo>
                <a:lnTo>
                  <a:pt x="18287" y="454151"/>
                </a:lnTo>
                <a:lnTo>
                  <a:pt x="18287" y="463295"/>
                </a:lnTo>
                <a:lnTo>
                  <a:pt x="15239" y="469391"/>
                </a:lnTo>
                <a:lnTo>
                  <a:pt x="9143" y="470915"/>
                </a:lnTo>
                <a:lnTo>
                  <a:pt x="975360" y="470915"/>
                </a:lnTo>
                <a:lnTo>
                  <a:pt x="978407" y="469391"/>
                </a:lnTo>
                <a:lnTo>
                  <a:pt x="981456" y="463295"/>
                </a:lnTo>
                <a:lnTo>
                  <a:pt x="963168" y="463295"/>
                </a:lnTo>
                <a:lnTo>
                  <a:pt x="963168" y="454151"/>
                </a:lnTo>
                <a:close/>
              </a:path>
              <a:path w="981710" h="472439">
                <a:moveTo>
                  <a:pt x="972312" y="9143"/>
                </a:moveTo>
                <a:lnTo>
                  <a:pt x="963168" y="9143"/>
                </a:lnTo>
                <a:lnTo>
                  <a:pt x="963168" y="463295"/>
                </a:lnTo>
                <a:lnTo>
                  <a:pt x="972312" y="463295"/>
                </a:lnTo>
                <a:lnTo>
                  <a:pt x="972312" y="454151"/>
                </a:lnTo>
                <a:lnTo>
                  <a:pt x="981456" y="454151"/>
                </a:lnTo>
                <a:lnTo>
                  <a:pt x="981456" y="18287"/>
                </a:lnTo>
                <a:lnTo>
                  <a:pt x="972312" y="18287"/>
                </a:lnTo>
                <a:lnTo>
                  <a:pt x="972312" y="9143"/>
                </a:lnTo>
                <a:close/>
              </a:path>
              <a:path w="981710" h="472439">
                <a:moveTo>
                  <a:pt x="981456" y="454151"/>
                </a:moveTo>
                <a:lnTo>
                  <a:pt x="972312" y="454151"/>
                </a:lnTo>
                <a:lnTo>
                  <a:pt x="972312" y="463295"/>
                </a:lnTo>
                <a:lnTo>
                  <a:pt x="981456" y="463295"/>
                </a:lnTo>
                <a:lnTo>
                  <a:pt x="981456" y="454151"/>
                </a:lnTo>
                <a:close/>
              </a:path>
              <a:path w="981710" h="472439">
                <a:moveTo>
                  <a:pt x="972312" y="0"/>
                </a:moveTo>
                <a:lnTo>
                  <a:pt x="9143" y="0"/>
                </a:lnTo>
                <a:lnTo>
                  <a:pt x="1523" y="1523"/>
                </a:lnTo>
                <a:lnTo>
                  <a:pt x="0" y="4571"/>
                </a:lnTo>
                <a:lnTo>
                  <a:pt x="0" y="458723"/>
                </a:lnTo>
                <a:lnTo>
                  <a:pt x="1523" y="455675"/>
                </a:lnTo>
                <a:lnTo>
                  <a:pt x="9143" y="454151"/>
                </a:lnTo>
                <a:lnTo>
                  <a:pt x="18287" y="454151"/>
                </a:lnTo>
                <a:lnTo>
                  <a:pt x="18287" y="18287"/>
                </a:lnTo>
                <a:lnTo>
                  <a:pt x="9143" y="18287"/>
                </a:lnTo>
                <a:lnTo>
                  <a:pt x="9143" y="9143"/>
                </a:lnTo>
                <a:lnTo>
                  <a:pt x="981456" y="9143"/>
                </a:lnTo>
                <a:lnTo>
                  <a:pt x="979932" y="4571"/>
                </a:lnTo>
                <a:lnTo>
                  <a:pt x="978407" y="1523"/>
                </a:lnTo>
                <a:lnTo>
                  <a:pt x="972312" y="0"/>
                </a:lnTo>
                <a:close/>
              </a:path>
              <a:path w="981710" h="472439">
                <a:moveTo>
                  <a:pt x="18287" y="9143"/>
                </a:moveTo>
                <a:lnTo>
                  <a:pt x="9143" y="9143"/>
                </a:lnTo>
                <a:lnTo>
                  <a:pt x="9143" y="18287"/>
                </a:lnTo>
                <a:lnTo>
                  <a:pt x="18287" y="18287"/>
                </a:lnTo>
                <a:lnTo>
                  <a:pt x="18287" y="9143"/>
                </a:lnTo>
                <a:close/>
              </a:path>
              <a:path w="981710" h="472439">
                <a:moveTo>
                  <a:pt x="963168" y="9143"/>
                </a:moveTo>
                <a:lnTo>
                  <a:pt x="18287" y="9143"/>
                </a:lnTo>
                <a:lnTo>
                  <a:pt x="18287" y="18287"/>
                </a:lnTo>
                <a:lnTo>
                  <a:pt x="963168" y="18287"/>
                </a:lnTo>
                <a:lnTo>
                  <a:pt x="963168" y="9143"/>
                </a:lnTo>
                <a:close/>
              </a:path>
              <a:path w="981710" h="472439">
                <a:moveTo>
                  <a:pt x="981456" y="9143"/>
                </a:moveTo>
                <a:lnTo>
                  <a:pt x="972312" y="9143"/>
                </a:lnTo>
                <a:lnTo>
                  <a:pt x="972312" y="18287"/>
                </a:lnTo>
                <a:lnTo>
                  <a:pt x="981456" y="18287"/>
                </a:lnTo>
                <a:lnTo>
                  <a:pt x="981456" y="9143"/>
                </a:lnTo>
                <a:close/>
              </a:path>
            </a:pathLst>
          </a:custGeom>
          <a:solidFill>
            <a:srgbClr val="000000"/>
          </a:solidFill>
        </p:spPr>
        <p:txBody>
          <a:bodyPr wrap="square" lIns="0" tIns="0" rIns="0" bIns="0" rtlCol="0"/>
          <a:lstStyle/>
          <a:p>
            <a:endParaRPr sz="1750"/>
          </a:p>
        </p:txBody>
      </p:sp>
      <p:sp>
        <p:nvSpPr>
          <p:cNvPr id="49" name="object 49"/>
          <p:cNvSpPr/>
          <p:nvPr/>
        </p:nvSpPr>
        <p:spPr>
          <a:xfrm>
            <a:off x="1511300" y="3906519"/>
            <a:ext cx="954440" cy="461169"/>
          </a:xfrm>
          <a:custGeom>
            <a:avLst/>
            <a:gdLst/>
            <a:ahLst/>
            <a:cxnLst/>
            <a:rect l="l" t="t" r="r" b="b"/>
            <a:pathLst>
              <a:path w="981710" h="474345">
                <a:moveTo>
                  <a:pt x="1523" y="470916"/>
                </a:moveTo>
                <a:lnTo>
                  <a:pt x="9143" y="473963"/>
                </a:lnTo>
                <a:lnTo>
                  <a:pt x="972312" y="473963"/>
                </a:lnTo>
                <a:lnTo>
                  <a:pt x="975360" y="472439"/>
                </a:lnTo>
                <a:lnTo>
                  <a:pt x="9143" y="472439"/>
                </a:lnTo>
                <a:lnTo>
                  <a:pt x="1523" y="470916"/>
                </a:lnTo>
                <a:close/>
              </a:path>
              <a:path w="981710" h="474345">
                <a:moveTo>
                  <a:pt x="18287" y="455675"/>
                </a:moveTo>
                <a:lnTo>
                  <a:pt x="9143" y="455675"/>
                </a:lnTo>
                <a:lnTo>
                  <a:pt x="1523" y="457199"/>
                </a:lnTo>
                <a:lnTo>
                  <a:pt x="0" y="460247"/>
                </a:lnTo>
                <a:lnTo>
                  <a:pt x="0" y="467867"/>
                </a:lnTo>
                <a:lnTo>
                  <a:pt x="1523" y="470916"/>
                </a:lnTo>
                <a:lnTo>
                  <a:pt x="9143" y="472439"/>
                </a:lnTo>
                <a:lnTo>
                  <a:pt x="15239" y="470916"/>
                </a:lnTo>
                <a:lnTo>
                  <a:pt x="18287" y="464819"/>
                </a:lnTo>
                <a:lnTo>
                  <a:pt x="18287" y="455675"/>
                </a:lnTo>
                <a:close/>
              </a:path>
              <a:path w="981710" h="474345">
                <a:moveTo>
                  <a:pt x="963168" y="455675"/>
                </a:moveTo>
                <a:lnTo>
                  <a:pt x="18287" y="455675"/>
                </a:lnTo>
                <a:lnTo>
                  <a:pt x="18287" y="464819"/>
                </a:lnTo>
                <a:lnTo>
                  <a:pt x="15239" y="470916"/>
                </a:lnTo>
                <a:lnTo>
                  <a:pt x="9143" y="472439"/>
                </a:lnTo>
                <a:lnTo>
                  <a:pt x="975360" y="472439"/>
                </a:lnTo>
                <a:lnTo>
                  <a:pt x="978407" y="470916"/>
                </a:lnTo>
                <a:lnTo>
                  <a:pt x="981456" y="464819"/>
                </a:lnTo>
                <a:lnTo>
                  <a:pt x="963168" y="464819"/>
                </a:lnTo>
                <a:lnTo>
                  <a:pt x="963168" y="455675"/>
                </a:lnTo>
                <a:close/>
              </a:path>
              <a:path w="981710" h="474345">
                <a:moveTo>
                  <a:pt x="972312" y="9143"/>
                </a:moveTo>
                <a:lnTo>
                  <a:pt x="963168" y="9143"/>
                </a:lnTo>
                <a:lnTo>
                  <a:pt x="963168" y="464819"/>
                </a:lnTo>
                <a:lnTo>
                  <a:pt x="972312" y="464819"/>
                </a:lnTo>
                <a:lnTo>
                  <a:pt x="972312" y="455675"/>
                </a:lnTo>
                <a:lnTo>
                  <a:pt x="981456" y="455675"/>
                </a:lnTo>
                <a:lnTo>
                  <a:pt x="981456" y="18287"/>
                </a:lnTo>
                <a:lnTo>
                  <a:pt x="972312" y="18287"/>
                </a:lnTo>
                <a:lnTo>
                  <a:pt x="972312" y="9143"/>
                </a:lnTo>
                <a:close/>
              </a:path>
              <a:path w="981710" h="474345">
                <a:moveTo>
                  <a:pt x="981456" y="455675"/>
                </a:moveTo>
                <a:lnTo>
                  <a:pt x="972312" y="455675"/>
                </a:lnTo>
                <a:lnTo>
                  <a:pt x="972312" y="464819"/>
                </a:lnTo>
                <a:lnTo>
                  <a:pt x="981456" y="464819"/>
                </a:lnTo>
                <a:lnTo>
                  <a:pt x="981456" y="455675"/>
                </a:lnTo>
                <a:close/>
              </a:path>
              <a:path w="981710" h="474345">
                <a:moveTo>
                  <a:pt x="972312" y="0"/>
                </a:moveTo>
                <a:lnTo>
                  <a:pt x="9143" y="0"/>
                </a:lnTo>
                <a:lnTo>
                  <a:pt x="1523" y="1523"/>
                </a:lnTo>
                <a:lnTo>
                  <a:pt x="0" y="4571"/>
                </a:lnTo>
                <a:lnTo>
                  <a:pt x="0" y="460247"/>
                </a:lnTo>
                <a:lnTo>
                  <a:pt x="1523" y="457199"/>
                </a:lnTo>
                <a:lnTo>
                  <a:pt x="9143" y="455675"/>
                </a:lnTo>
                <a:lnTo>
                  <a:pt x="18287" y="455675"/>
                </a:lnTo>
                <a:lnTo>
                  <a:pt x="18287" y="18287"/>
                </a:lnTo>
                <a:lnTo>
                  <a:pt x="9143" y="18287"/>
                </a:lnTo>
                <a:lnTo>
                  <a:pt x="9143" y="9143"/>
                </a:lnTo>
                <a:lnTo>
                  <a:pt x="981456" y="9143"/>
                </a:lnTo>
                <a:lnTo>
                  <a:pt x="979932" y="4571"/>
                </a:lnTo>
                <a:lnTo>
                  <a:pt x="978407" y="1523"/>
                </a:lnTo>
                <a:lnTo>
                  <a:pt x="972312" y="0"/>
                </a:lnTo>
                <a:close/>
              </a:path>
              <a:path w="981710" h="474345">
                <a:moveTo>
                  <a:pt x="18287" y="9143"/>
                </a:moveTo>
                <a:lnTo>
                  <a:pt x="9143" y="9143"/>
                </a:lnTo>
                <a:lnTo>
                  <a:pt x="9143" y="18287"/>
                </a:lnTo>
                <a:lnTo>
                  <a:pt x="18287" y="18287"/>
                </a:lnTo>
                <a:lnTo>
                  <a:pt x="18287" y="9143"/>
                </a:lnTo>
                <a:close/>
              </a:path>
              <a:path w="981710" h="474345">
                <a:moveTo>
                  <a:pt x="963168" y="9143"/>
                </a:moveTo>
                <a:lnTo>
                  <a:pt x="18287" y="9143"/>
                </a:lnTo>
                <a:lnTo>
                  <a:pt x="18287" y="18287"/>
                </a:lnTo>
                <a:lnTo>
                  <a:pt x="963168" y="18287"/>
                </a:lnTo>
                <a:lnTo>
                  <a:pt x="963168" y="9143"/>
                </a:lnTo>
                <a:close/>
              </a:path>
              <a:path w="981710" h="474345">
                <a:moveTo>
                  <a:pt x="981456" y="9143"/>
                </a:moveTo>
                <a:lnTo>
                  <a:pt x="972312" y="9143"/>
                </a:lnTo>
                <a:lnTo>
                  <a:pt x="972312" y="18287"/>
                </a:lnTo>
                <a:lnTo>
                  <a:pt x="981456" y="18287"/>
                </a:lnTo>
                <a:lnTo>
                  <a:pt x="981456" y="9143"/>
                </a:lnTo>
                <a:close/>
              </a:path>
            </a:pathLst>
          </a:custGeom>
          <a:solidFill>
            <a:srgbClr val="000000"/>
          </a:solidFill>
        </p:spPr>
        <p:txBody>
          <a:bodyPr wrap="square" lIns="0" tIns="0" rIns="0" bIns="0" rtlCol="0"/>
          <a:lstStyle/>
          <a:p>
            <a:endParaRPr sz="1750"/>
          </a:p>
        </p:txBody>
      </p:sp>
      <p:sp>
        <p:nvSpPr>
          <p:cNvPr id="50" name="object 50"/>
          <p:cNvSpPr/>
          <p:nvPr/>
        </p:nvSpPr>
        <p:spPr>
          <a:xfrm>
            <a:off x="2631439" y="4087283"/>
            <a:ext cx="942709" cy="739599"/>
          </a:xfrm>
          <a:custGeom>
            <a:avLst/>
            <a:gdLst/>
            <a:ahLst/>
            <a:cxnLst/>
            <a:rect l="l" t="t" r="r" b="b"/>
            <a:pathLst>
              <a:path w="969645" h="760729">
                <a:moveTo>
                  <a:pt x="1523" y="757428"/>
                </a:moveTo>
                <a:lnTo>
                  <a:pt x="9143" y="760476"/>
                </a:lnTo>
                <a:lnTo>
                  <a:pt x="960119" y="760476"/>
                </a:lnTo>
                <a:lnTo>
                  <a:pt x="963167" y="758952"/>
                </a:lnTo>
                <a:lnTo>
                  <a:pt x="9143" y="758952"/>
                </a:lnTo>
                <a:lnTo>
                  <a:pt x="1523" y="757428"/>
                </a:lnTo>
                <a:close/>
              </a:path>
              <a:path w="969645" h="760729">
                <a:moveTo>
                  <a:pt x="18287" y="742188"/>
                </a:moveTo>
                <a:lnTo>
                  <a:pt x="9143" y="742188"/>
                </a:lnTo>
                <a:lnTo>
                  <a:pt x="1523" y="743711"/>
                </a:lnTo>
                <a:lnTo>
                  <a:pt x="0" y="746760"/>
                </a:lnTo>
                <a:lnTo>
                  <a:pt x="0" y="754380"/>
                </a:lnTo>
                <a:lnTo>
                  <a:pt x="1523" y="757428"/>
                </a:lnTo>
                <a:lnTo>
                  <a:pt x="9143" y="758952"/>
                </a:lnTo>
                <a:lnTo>
                  <a:pt x="15239" y="757428"/>
                </a:lnTo>
                <a:lnTo>
                  <a:pt x="18287" y="751332"/>
                </a:lnTo>
                <a:lnTo>
                  <a:pt x="18287" y="742188"/>
                </a:lnTo>
                <a:close/>
              </a:path>
              <a:path w="969645" h="760729">
                <a:moveTo>
                  <a:pt x="950976" y="742188"/>
                </a:moveTo>
                <a:lnTo>
                  <a:pt x="18287" y="742188"/>
                </a:lnTo>
                <a:lnTo>
                  <a:pt x="18287" y="751332"/>
                </a:lnTo>
                <a:lnTo>
                  <a:pt x="15239" y="757428"/>
                </a:lnTo>
                <a:lnTo>
                  <a:pt x="9143" y="758952"/>
                </a:lnTo>
                <a:lnTo>
                  <a:pt x="963167" y="758952"/>
                </a:lnTo>
                <a:lnTo>
                  <a:pt x="966216" y="757428"/>
                </a:lnTo>
                <a:lnTo>
                  <a:pt x="969263" y="751332"/>
                </a:lnTo>
                <a:lnTo>
                  <a:pt x="950976" y="751332"/>
                </a:lnTo>
                <a:lnTo>
                  <a:pt x="950976" y="742188"/>
                </a:lnTo>
                <a:close/>
              </a:path>
              <a:path w="969645" h="760729">
                <a:moveTo>
                  <a:pt x="960119" y="9143"/>
                </a:moveTo>
                <a:lnTo>
                  <a:pt x="950976" y="9143"/>
                </a:lnTo>
                <a:lnTo>
                  <a:pt x="950976" y="751332"/>
                </a:lnTo>
                <a:lnTo>
                  <a:pt x="960119" y="751332"/>
                </a:lnTo>
                <a:lnTo>
                  <a:pt x="960119" y="742188"/>
                </a:lnTo>
                <a:lnTo>
                  <a:pt x="969263" y="742188"/>
                </a:lnTo>
                <a:lnTo>
                  <a:pt x="969263" y="18287"/>
                </a:lnTo>
                <a:lnTo>
                  <a:pt x="960119" y="18287"/>
                </a:lnTo>
                <a:lnTo>
                  <a:pt x="960119" y="9143"/>
                </a:lnTo>
                <a:close/>
              </a:path>
              <a:path w="969645" h="760729">
                <a:moveTo>
                  <a:pt x="969263" y="742188"/>
                </a:moveTo>
                <a:lnTo>
                  <a:pt x="960119" y="742188"/>
                </a:lnTo>
                <a:lnTo>
                  <a:pt x="960119" y="751332"/>
                </a:lnTo>
                <a:lnTo>
                  <a:pt x="969263" y="751332"/>
                </a:lnTo>
                <a:lnTo>
                  <a:pt x="969263" y="742188"/>
                </a:lnTo>
                <a:close/>
              </a:path>
              <a:path w="969645" h="760729">
                <a:moveTo>
                  <a:pt x="960119" y="0"/>
                </a:moveTo>
                <a:lnTo>
                  <a:pt x="9143" y="0"/>
                </a:lnTo>
                <a:lnTo>
                  <a:pt x="1523" y="1523"/>
                </a:lnTo>
                <a:lnTo>
                  <a:pt x="0" y="4571"/>
                </a:lnTo>
                <a:lnTo>
                  <a:pt x="0" y="746760"/>
                </a:lnTo>
                <a:lnTo>
                  <a:pt x="1523" y="743711"/>
                </a:lnTo>
                <a:lnTo>
                  <a:pt x="9143" y="742188"/>
                </a:lnTo>
                <a:lnTo>
                  <a:pt x="18287" y="742188"/>
                </a:lnTo>
                <a:lnTo>
                  <a:pt x="18287" y="18287"/>
                </a:lnTo>
                <a:lnTo>
                  <a:pt x="9143" y="18287"/>
                </a:lnTo>
                <a:lnTo>
                  <a:pt x="9143" y="9143"/>
                </a:lnTo>
                <a:lnTo>
                  <a:pt x="969263" y="9143"/>
                </a:lnTo>
                <a:lnTo>
                  <a:pt x="967740" y="4571"/>
                </a:lnTo>
                <a:lnTo>
                  <a:pt x="966216" y="1523"/>
                </a:lnTo>
                <a:lnTo>
                  <a:pt x="960119" y="0"/>
                </a:lnTo>
                <a:close/>
              </a:path>
              <a:path w="969645" h="760729">
                <a:moveTo>
                  <a:pt x="18287" y="9143"/>
                </a:moveTo>
                <a:lnTo>
                  <a:pt x="9143" y="9143"/>
                </a:lnTo>
                <a:lnTo>
                  <a:pt x="9143" y="18287"/>
                </a:lnTo>
                <a:lnTo>
                  <a:pt x="18287" y="18287"/>
                </a:lnTo>
                <a:lnTo>
                  <a:pt x="18287" y="9143"/>
                </a:lnTo>
                <a:close/>
              </a:path>
              <a:path w="969645" h="760729">
                <a:moveTo>
                  <a:pt x="950976" y="9143"/>
                </a:moveTo>
                <a:lnTo>
                  <a:pt x="18287" y="9143"/>
                </a:lnTo>
                <a:lnTo>
                  <a:pt x="18287" y="18287"/>
                </a:lnTo>
                <a:lnTo>
                  <a:pt x="950976" y="18287"/>
                </a:lnTo>
                <a:lnTo>
                  <a:pt x="950976" y="9143"/>
                </a:lnTo>
                <a:close/>
              </a:path>
              <a:path w="969645" h="760729">
                <a:moveTo>
                  <a:pt x="969263" y="9143"/>
                </a:moveTo>
                <a:lnTo>
                  <a:pt x="960119" y="9143"/>
                </a:lnTo>
                <a:lnTo>
                  <a:pt x="960119" y="18287"/>
                </a:lnTo>
                <a:lnTo>
                  <a:pt x="969263" y="18287"/>
                </a:lnTo>
                <a:lnTo>
                  <a:pt x="969263" y="9143"/>
                </a:lnTo>
                <a:close/>
              </a:path>
            </a:pathLst>
          </a:custGeom>
          <a:solidFill>
            <a:srgbClr val="000000"/>
          </a:solidFill>
        </p:spPr>
        <p:txBody>
          <a:bodyPr wrap="square" lIns="0" tIns="0" rIns="0" bIns="0" rtlCol="0"/>
          <a:lstStyle/>
          <a:p>
            <a:endParaRPr sz="1750"/>
          </a:p>
        </p:txBody>
      </p:sp>
      <p:sp>
        <p:nvSpPr>
          <p:cNvPr id="51" name="object 51"/>
          <p:cNvSpPr/>
          <p:nvPr/>
        </p:nvSpPr>
        <p:spPr>
          <a:xfrm>
            <a:off x="1526116" y="5084445"/>
            <a:ext cx="954440" cy="461169"/>
          </a:xfrm>
          <a:custGeom>
            <a:avLst/>
            <a:gdLst/>
            <a:ahLst/>
            <a:cxnLst/>
            <a:rect l="l" t="t" r="r" b="b"/>
            <a:pathLst>
              <a:path w="981710" h="474345">
                <a:moveTo>
                  <a:pt x="0" y="12192"/>
                </a:moveTo>
                <a:lnTo>
                  <a:pt x="0" y="467868"/>
                </a:lnTo>
                <a:lnTo>
                  <a:pt x="1523" y="470916"/>
                </a:lnTo>
                <a:lnTo>
                  <a:pt x="9143" y="473964"/>
                </a:lnTo>
                <a:lnTo>
                  <a:pt x="972312" y="473964"/>
                </a:lnTo>
                <a:lnTo>
                  <a:pt x="978407" y="470916"/>
                </a:lnTo>
                <a:lnTo>
                  <a:pt x="981456" y="464820"/>
                </a:lnTo>
                <a:lnTo>
                  <a:pt x="9143" y="464820"/>
                </a:lnTo>
                <a:lnTo>
                  <a:pt x="9143" y="455676"/>
                </a:lnTo>
                <a:lnTo>
                  <a:pt x="18287" y="455676"/>
                </a:lnTo>
                <a:lnTo>
                  <a:pt x="18287" y="18288"/>
                </a:lnTo>
                <a:lnTo>
                  <a:pt x="9143" y="18288"/>
                </a:lnTo>
                <a:lnTo>
                  <a:pt x="1523" y="15240"/>
                </a:lnTo>
                <a:lnTo>
                  <a:pt x="0" y="12192"/>
                </a:lnTo>
                <a:close/>
              </a:path>
              <a:path w="981710" h="474345">
                <a:moveTo>
                  <a:pt x="18287" y="455676"/>
                </a:moveTo>
                <a:lnTo>
                  <a:pt x="9143" y="455676"/>
                </a:lnTo>
                <a:lnTo>
                  <a:pt x="9143" y="464820"/>
                </a:lnTo>
                <a:lnTo>
                  <a:pt x="18287" y="464820"/>
                </a:lnTo>
                <a:lnTo>
                  <a:pt x="18287" y="455676"/>
                </a:lnTo>
                <a:close/>
              </a:path>
              <a:path w="981710" h="474345">
                <a:moveTo>
                  <a:pt x="963168" y="455676"/>
                </a:moveTo>
                <a:lnTo>
                  <a:pt x="18287" y="455676"/>
                </a:lnTo>
                <a:lnTo>
                  <a:pt x="18287" y="464820"/>
                </a:lnTo>
                <a:lnTo>
                  <a:pt x="963168" y="464820"/>
                </a:lnTo>
                <a:lnTo>
                  <a:pt x="963168" y="455676"/>
                </a:lnTo>
                <a:close/>
              </a:path>
              <a:path w="981710" h="474345">
                <a:moveTo>
                  <a:pt x="972312" y="9144"/>
                </a:moveTo>
                <a:lnTo>
                  <a:pt x="963168" y="9144"/>
                </a:lnTo>
                <a:lnTo>
                  <a:pt x="963168" y="464820"/>
                </a:lnTo>
                <a:lnTo>
                  <a:pt x="972312" y="464820"/>
                </a:lnTo>
                <a:lnTo>
                  <a:pt x="972312" y="455676"/>
                </a:lnTo>
                <a:lnTo>
                  <a:pt x="981456" y="455676"/>
                </a:lnTo>
                <a:lnTo>
                  <a:pt x="981456" y="18288"/>
                </a:lnTo>
                <a:lnTo>
                  <a:pt x="972312" y="18288"/>
                </a:lnTo>
                <a:lnTo>
                  <a:pt x="972312" y="9144"/>
                </a:lnTo>
                <a:close/>
              </a:path>
              <a:path w="981710" h="474345">
                <a:moveTo>
                  <a:pt x="981456" y="455676"/>
                </a:moveTo>
                <a:lnTo>
                  <a:pt x="972312" y="455676"/>
                </a:lnTo>
                <a:lnTo>
                  <a:pt x="972312" y="464820"/>
                </a:lnTo>
                <a:lnTo>
                  <a:pt x="981456" y="464820"/>
                </a:lnTo>
                <a:lnTo>
                  <a:pt x="981456" y="455676"/>
                </a:lnTo>
                <a:close/>
              </a:path>
              <a:path w="981710" h="474345">
                <a:moveTo>
                  <a:pt x="9143" y="0"/>
                </a:moveTo>
                <a:lnTo>
                  <a:pt x="1523" y="1524"/>
                </a:lnTo>
                <a:lnTo>
                  <a:pt x="0" y="4572"/>
                </a:lnTo>
                <a:lnTo>
                  <a:pt x="0" y="12192"/>
                </a:lnTo>
                <a:lnTo>
                  <a:pt x="1523" y="15240"/>
                </a:lnTo>
                <a:lnTo>
                  <a:pt x="9143" y="18288"/>
                </a:lnTo>
                <a:lnTo>
                  <a:pt x="18287" y="18288"/>
                </a:lnTo>
                <a:lnTo>
                  <a:pt x="18287" y="9144"/>
                </a:lnTo>
                <a:lnTo>
                  <a:pt x="16763" y="4572"/>
                </a:lnTo>
                <a:lnTo>
                  <a:pt x="15239" y="1524"/>
                </a:lnTo>
                <a:lnTo>
                  <a:pt x="9143" y="0"/>
                </a:lnTo>
                <a:close/>
              </a:path>
              <a:path w="981710" h="474345">
                <a:moveTo>
                  <a:pt x="972312" y="0"/>
                </a:moveTo>
                <a:lnTo>
                  <a:pt x="9143" y="0"/>
                </a:lnTo>
                <a:lnTo>
                  <a:pt x="15239" y="1524"/>
                </a:lnTo>
                <a:lnTo>
                  <a:pt x="16763" y="4572"/>
                </a:lnTo>
                <a:lnTo>
                  <a:pt x="18287" y="9144"/>
                </a:lnTo>
                <a:lnTo>
                  <a:pt x="18287" y="18288"/>
                </a:lnTo>
                <a:lnTo>
                  <a:pt x="963168" y="18288"/>
                </a:lnTo>
                <a:lnTo>
                  <a:pt x="963168" y="9144"/>
                </a:lnTo>
                <a:lnTo>
                  <a:pt x="981456" y="9144"/>
                </a:lnTo>
                <a:lnTo>
                  <a:pt x="979932" y="4572"/>
                </a:lnTo>
                <a:lnTo>
                  <a:pt x="978407" y="1524"/>
                </a:lnTo>
                <a:lnTo>
                  <a:pt x="972312" y="0"/>
                </a:lnTo>
                <a:close/>
              </a:path>
              <a:path w="981710" h="474345">
                <a:moveTo>
                  <a:pt x="981456" y="9144"/>
                </a:moveTo>
                <a:lnTo>
                  <a:pt x="972312" y="9144"/>
                </a:lnTo>
                <a:lnTo>
                  <a:pt x="972312" y="18288"/>
                </a:lnTo>
                <a:lnTo>
                  <a:pt x="981456" y="18288"/>
                </a:lnTo>
                <a:lnTo>
                  <a:pt x="981456" y="9144"/>
                </a:lnTo>
                <a:close/>
              </a:path>
            </a:pathLst>
          </a:custGeom>
          <a:solidFill>
            <a:srgbClr val="000000"/>
          </a:solidFill>
        </p:spPr>
        <p:txBody>
          <a:bodyPr wrap="square" lIns="0" tIns="0" rIns="0" bIns="0" rtlCol="0"/>
          <a:lstStyle/>
          <a:p>
            <a:endParaRPr sz="1750"/>
          </a:p>
        </p:txBody>
      </p:sp>
      <p:sp>
        <p:nvSpPr>
          <p:cNvPr id="52" name="object 52"/>
          <p:cNvSpPr/>
          <p:nvPr/>
        </p:nvSpPr>
        <p:spPr>
          <a:xfrm>
            <a:off x="2629959" y="5388186"/>
            <a:ext cx="942709" cy="739599"/>
          </a:xfrm>
          <a:custGeom>
            <a:avLst/>
            <a:gdLst/>
            <a:ahLst/>
            <a:cxnLst/>
            <a:rect l="l" t="t" r="r" b="b"/>
            <a:pathLst>
              <a:path w="969645" h="760729">
                <a:moveTo>
                  <a:pt x="960119" y="0"/>
                </a:moveTo>
                <a:lnTo>
                  <a:pt x="9143" y="0"/>
                </a:lnTo>
                <a:lnTo>
                  <a:pt x="1523" y="1523"/>
                </a:lnTo>
                <a:lnTo>
                  <a:pt x="0" y="4571"/>
                </a:lnTo>
                <a:lnTo>
                  <a:pt x="0" y="754380"/>
                </a:lnTo>
                <a:lnTo>
                  <a:pt x="1523" y="757428"/>
                </a:lnTo>
                <a:lnTo>
                  <a:pt x="9143" y="760476"/>
                </a:lnTo>
                <a:lnTo>
                  <a:pt x="960119" y="760476"/>
                </a:lnTo>
                <a:lnTo>
                  <a:pt x="966216" y="757428"/>
                </a:lnTo>
                <a:lnTo>
                  <a:pt x="969263" y="751332"/>
                </a:lnTo>
                <a:lnTo>
                  <a:pt x="9143" y="751332"/>
                </a:lnTo>
                <a:lnTo>
                  <a:pt x="9143" y="742188"/>
                </a:lnTo>
                <a:lnTo>
                  <a:pt x="18287" y="742188"/>
                </a:lnTo>
                <a:lnTo>
                  <a:pt x="18287" y="18287"/>
                </a:lnTo>
                <a:lnTo>
                  <a:pt x="9143" y="18287"/>
                </a:lnTo>
                <a:lnTo>
                  <a:pt x="9143" y="9143"/>
                </a:lnTo>
                <a:lnTo>
                  <a:pt x="950976" y="9143"/>
                </a:lnTo>
                <a:lnTo>
                  <a:pt x="950976" y="4571"/>
                </a:lnTo>
                <a:lnTo>
                  <a:pt x="952500" y="1523"/>
                </a:lnTo>
                <a:lnTo>
                  <a:pt x="960119" y="0"/>
                </a:lnTo>
                <a:close/>
              </a:path>
              <a:path w="969645" h="760729">
                <a:moveTo>
                  <a:pt x="18287" y="742188"/>
                </a:moveTo>
                <a:lnTo>
                  <a:pt x="9143" y="742188"/>
                </a:lnTo>
                <a:lnTo>
                  <a:pt x="9143" y="751332"/>
                </a:lnTo>
                <a:lnTo>
                  <a:pt x="18287" y="751332"/>
                </a:lnTo>
                <a:lnTo>
                  <a:pt x="18287" y="742188"/>
                </a:lnTo>
                <a:close/>
              </a:path>
              <a:path w="969645" h="760729">
                <a:moveTo>
                  <a:pt x="950976" y="742188"/>
                </a:moveTo>
                <a:lnTo>
                  <a:pt x="18287" y="742188"/>
                </a:lnTo>
                <a:lnTo>
                  <a:pt x="18287" y="751332"/>
                </a:lnTo>
                <a:lnTo>
                  <a:pt x="950976" y="751332"/>
                </a:lnTo>
                <a:lnTo>
                  <a:pt x="950976" y="742188"/>
                </a:lnTo>
                <a:close/>
              </a:path>
              <a:path w="969645" h="760729">
                <a:moveTo>
                  <a:pt x="960119" y="0"/>
                </a:moveTo>
                <a:lnTo>
                  <a:pt x="952500" y="1523"/>
                </a:lnTo>
                <a:lnTo>
                  <a:pt x="950976" y="4571"/>
                </a:lnTo>
                <a:lnTo>
                  <a:pt x="950976" y="751332"/>
                </a:lnTo>
                <a:lnTo>
                  <a:pt x="960119" y="751332"/>
                </a:lnTo>
                <a:lnTo>
                  <a:pt x="960119" y="742188"/>
                </a:lnTo>
                <a:lnTo>
                  <a:pt x="969263" y="742188"/>
                </a:lnTo>
                <a:lnTo>
                  <a:pt x="969263" y="18287"/>
                </a:lnTo>
                <a:lnTo>
                  <a:pt x="960119" y="18287"/>
                </a:lnTo>
                <a:lnTo>
                  <a:pt x="966216" y="15239"/>
                </a:lnTo>
                <a:lnTo>
                  <a:pt x="969263" y="9143"/>
                </a:lnTo>
                <a:lnTo>
                  <a:pt x="967739" y="4571"/>
                </a:lnTo>
                <a:lnTo>
                  <a:pt x="966216" y="1523"/>
                </a:lnTo>
                <a:lnTo>
                  <a:pt x="960119" y="0"/>
                </a:lnTo>
                <a:close/>
              </a:path>
              <a:path w="969645" h="760729">
                <a:moveTo>
                  <a:pt x="969263" y="742188"/>
                </a:moveTo>
                <a:lnTo>
                  <a:pt x="960119" y="742188"/>
                </a:lnTo>
                <a:lnTo>
                  <a:pt x="960119" y="751332"/>
                </a:lnTo>
                <a:lnTo>
                  <a:pt x="969263" y="751332"/>
                </a:lnTo>
                <a:lnTo>
                  <a:pt x="969263" y="742188"/>
                </a:lnTo>
                <a:close/>
              </a:path>
              <a:path w="969645" h="760729">
                <a:moveTo>
                  <a:pt x="18287" y="9143"/>
                </a:moveTo>
                <a:lnTo>
                  <a:pt x="9143" y="9143"/>
                </a:lnTo>
                <a:lnTo>
                  <a:pt x="9143" y="18287"/>
                </a:lnTo>
                <a:lnTo>
                  <a:pt x="18287" y="18287"/>
                </a:lnTo>
                <a:lnTo>
                  <a:pt x="18287" y="9143"/>
                </a:lnTo>
                <a:close/>
              </a:path>
              <a:path w="969645" h="760729">
                <a:moveTo>
                  <a:pt x="950976" y="9143"/>
                </a:moveTo>
                <a:lnTo>
                  <a:pt x="18287" y="9143"/>
                </a:lnTo>
                <a:lnTo>
                  <a:pt x="18287" y="18287"/>
                </a:lnTo>
                <a:lnTo>
                  <a:pt x="950976" y="18287"/>
                </a:lnTo>
                <a:lnTo>
                  <a:pt x="950976" y="9143"/>
                </a:lnTo>
                <a:close/>
              </a:path>
              <a:path w="969645" h="760729">
                <a:moveTo>
                  <a:pt x="969263" y="9143"/>
                </a:moveTo>
                <a:lnTo>
                  <a:pt x="966216" y="15239"/>
                </a:lnTo>
                <a:lnTo>
                  <a:pt x="960119" y="18287"/>
                </a:lnTo>
                <a:lnTo>
                  <a:pt x="969263" y="18287"/>
                </a:lnTo>
                <a:lnTo>
                  <a:pt x="969263" y="9143"/>
                </a:lnTo>
                <a:close/>
              </a:path>
            </a:pathLst>
          </a:custGeom>
          <a:solidFill>
            <a:srgbClr val="000000"/>
          </a:solidFill>
        </p:spPr>
        <p:txBody>
          <a:bodyPr wrap="square" lIns="0" tIns="0" rIns="0" bIns="0" rtlCol="0"/>
          <a:lstStyle/>
          <a:p>
            <a:endParaRPr sz="1750"/>
          </a:p>
        </p:txBody>
      </p:sp>
      <p:sp>
        <p:nvSpPr>
          <p:cNvPr id="53" name="object 53"/>
          <p:cNvSpPr/>
          <p:nvPr/>
        </p:nvSpPr>
        <p:spPr>
          <a:xfrm>
            <a:off x="1526116" y="5662294"/>
            <a:ext cx="954440" cy="461169"/>
          </a:xfrm>
          <a:custGeom>
            <a:avLst/>
            <a:gdLst/>
            <a:ahLst/>
            <a:cxnLst/>
            <a:rect l="l" t="t" r="r" b="b"/>
            <a:pathLst>
              <a:path w="981710" h="474345">
                <a:moveTo>
                  <a:pt x="972312" y="0"/>
                </a:moveTo>
                <a:lnTo>
                  <a:pt x="9143" y="0"/>
                </a:lnTo>
                <a:lnTo>
                  <a:pt x="1524" y="1523"/>
                </a:lnTo>
                <a:lnTo>
                  <a:pt x="0" y="4571"/>
                </a:lnTo>
                <a:lnTo>
                  <a:pt x="0" y="467867"/>
                </a:lnTo>
                <a:lnTo>
                  <a:pt x="1524" y="470916"/>
                </a:lnTo>
                <a:lnTo>
                  <a:pt x="9143" y="473964"/>
                </a:lnTo>
                <a:lnTo>
                  <a:pt x="972312" y="473964"/>
                </a:lnTo>
                <a:lnTo>
                  <a:pt x="978408" y="470916"/>
                </a:lnTo>
                <a:lnTo>
                  <a:pt x="981456" y="464819"/>
                </a:lnTo>
                <a:lnTo>
                  <a:pt x="9143" y="464819"/>
                </a:lnTo>
                <a:lnTo>
                  <a:pt x="9143" y="455675"/>
                </a:lnTo>
                <a:lnTo>
                  <a:pt x="18287" y="455675"/>
                </a:lnTo>
                <a:lnTo>
                  <a:pt x="18287" y="18288"/>
                </a:lnTo>
                <a:lnTo>
                  <a:pt x="9143" y="18287"/>
                </a:lnTo>
                <a:lnTo>
                  <a:pt x="9143" y="9143"/>
                </a:lnTo>
                <a:lnTo>
                  <a:pt x="981456" y="9143"/>
                </a:lnTo>
                <a:lnTo>
                  <a:pt x="979932" y="4571"/>
                </a:lnTo>
                <a:lnTo>
                  <a:pt x="978408" y="1523"/>
                </a:lnTo>
                <a:lnTo>
                  <a:pt x="972312" y="0"/>
                </a:lnTo>
                <a:close/>
              </a:path>
              <a:path w="981710" h="474345">
                <a:moveTo>
                  <a:pt x="18287" y="455675"/>
                </a:moveTo>
                <a:lnTo>
                  <a:pt x="9143" y="455675"/>
                </a:lnTo>
                <a:lnTo>
                  <a:pt x="9143" y="464819"/>
                </a:lnTo>
                <a:lnTo>
                  <a:pt x="18287" y="464819"/>
                </a:lnTo>
                <a:lnTo>
                  <a:pt x="18287" y="455675"/>
                </a:lnTo>
                <a:close/>
              </a:path>
              <a:path w="981710" h="474345">
                <a:moveTo>
                  <a:pt x="963168" y="455675"/>
                </a:moveTo>
                <a:lnTo>
                  <a:pt x="18287" y="455675"/>
                </a:lnTo>
                <a:lnTo>
                  <a:pt x="18287" y="464819"/>
                </a:lnTo>
                <a:lnTo>
                  <a:pt x="963168" y="464819"/>
                </a:lnTo>
                <a:lnTo>
                  <a:pt x="963168" y="455675"/>
                </a:lnTo>
                <a:close/>
              </a:path>
              <a:path w="981710" h="474345">
                <a:moveTo>
                  <a:pt x="963168" y="402335"/>
                </a:moveTo>
                <a:lnTo>
                  <a:pt x="963168" y="464819"/>
                </a:lnTo>
                <a:lnTo>
                  <a:pt x="972312" y="464819"/>
                </a:lnTo>
                <a:lnTo>
                  <a:pt x="972312" y="455675"/>
                </a:lnTo>
                <a:lnTo>
                  <a:pt x="981456" y="455675"/>
                </a:lnTo>
                <a:lnTo>
                  <a:pt x="981456" y="406908"/>
                </a:lnTo>
                <a:lnTo>
                  <a:pt x="972312" y="406908"/>
                </a:lnTo>
                <a:lnTo>
                  <a:pt x="964692" y="405384"/>
                </a:lnTo>
                <a:lnTo>
                  <a:pt x="963168" y="402335"/>
                </a:lnTo>
                <a:close/>
              </a:path>
              <a:path w="981710" h="474345">
                <a:moveTo>
                  <a:pt x="981456" y="455675"/>
                </a:moveTo>
                <a:lnTo>
                  <a:pt x="972312" y="455675"/>
                </a:lnTo>
                <a:lnTo>
                  <a:pt x="972312" y="464819"/>
                </a:lnTo>
                <a:lnTo>
                  <a:pt x="981456" y="464819"/>
                </a:lnTo>
                <a:lnTo>
                  <a:pt x="981456" y="455675"/>
                </a:lnTo>
                <a:close/>
              </a:path>
              <a:path w="981710" h="474345">
                <a:moveTo>
                  <a:pt x="972312" y="390144"/>
                </a:moveTo>
                <a:lnTo>
                  <a:pt x="964692" y="391667"/>
                </a:lnTo>
                <a:lnTo>
                  <a:pt x="963168" y="394716"/>
                </a:lnTo>
                <a:lnTo>
                  <a:pt x="963168" y="402335"/>
                </a:lnTo>
                <a:lnTo>
                  <a:pt x="964692" y="405384"/>
                </a:lnTo>
                <a:lnTo>
                  <a:pt x="972312" y="406908"/>
                </a:lnTo>
                <a:lnTo>
                  <a:pt x="978408" y="405384"/>
                </a:lnTo>
                <a:lnTo>
                  <a:pt x="981456" y="399288"/>
                </a:lnTo>
                <a:lnTo>
                  <a:pt x="979932" y="394716"/>
                </a:lnTo>
                <a:lnTo>
                  <a:pt x="978408" y="391667"/>
                </a:lnTo>
                <a:lnTo>
                  <a:pt x="972312" y="390144"/>
                </a:lnTo>
                <a:close/>
              </a:path>
              <a:path w="981710" h="474345">
                <a:moveTo>
                  <a:pt x="981456" y="399288"/>
                </a:moveTo>
                <a:lnTo>
                  <a:pt x="978408" y="405384"/>
                </a:lnTo>
                <a:lnTo>
                  <a:pt x="972312" y="406908"/>
                </a:lnTo>
                <a:lnTo>
                  <a:pt x="981456" y="406908"/>
                </a:lnTo>
                <a:lnTo>
                  <a:pt x="981456" y="399288"/>
                </a:lnTo>
                <a:close/>
              </a:path>
              <a:path w="981710" h="474345">
                <a:moveTo>
                  <a:pt x="981456" y="390144"/>
                </a:moveTo>
                <a:lnTo>
                  <a:pt x="972312" y="390144"/>
                </a:lnTo>
                <a:lnTo>
                  <a:pt x="978408" y="391667"/>
                </a:lnTo>
                <a:lnTo>
                  <a:pt x="979932" y="394716"/>
                </a:lnTo>
                <a:lnTo>
                  <a:pt x="981456" y="399288"/>
                </a:lnTo>
                <a:lnTo>
                  <a:pt x="981456" y="390144"/>
                </a:lnTo>
                <a:close/>
              </a:path>
              <a:path w="981710" h="474345">
                <a:moveTo>
                  <a:pt x="972312" y="9143"/>
                </a:moveTo>
                <a:lnTo>
                  <a:pt x="963168" y="9143"/>
                </a:lnTo>
                <a:lnTo>
                  <a:pt x="963168" y="394716"/>
                </a:lnTo>
                <a:lnTo>
                  <a:pt x="964692" y="391667"/>
                </a:lnTo>
                <a:lnTo>
                  <a:pt x="972312" y="390144"/>
                </a:lnTo>
                <a:lnTo>
                  <a:pt x="981456" y="390144"/>
                </a:lnTo>
                <a:lnTo>
                  <a:pt x="981456" y="18287"/>
                </a:lnTo>
                <a:lnTo>
                  <a:pt x="972312" y="18287"/>
                </a:lnTo>
                <a:lnTo>
                  <a:pt x="972312" y="9143"/>
                </a:lnTo>
                <a:close/>
              </a:path>
              <a:path w="981710" h="474345">
                <a:moveTo>
                  <a:pt x="18287" y="9143"/>
                </a:moveTo>
                <a:lnTo>
                  <a:pt x="9143" y="9143"/>
                </a:lnTo>
                <a:lnTo>
                  <a:pt x="9143" y="18287"/>
                </a:lnTo>
                <a:lnTo>
                  <a:pt x="18287" y="18288"/>
                </a:lnTo>
                <a:lnTo>
                  <a:pt x="18287" y="9143"/>
                </a:lnTo>
                <a:close/>
              </a:path>
              <a:path w="981710" h="474345">
                <a:moveTo>
                  <a:pt x="963168" y="9143"/>
                </a:moveTo>
                <a:lnTo>
                  <a:pt x="18287" y="9143"/>
                </a:lnTo>
                <a:lnTo>
                  <a:pt x="18287" y="18288"/>
                </a:lnTo>
                <a:lnTo>
                  <a:pt x="963168" y="18288"/>
                </a:lnTo>
                <a:lnTo>
                  <a:pt x="963168" y="9143"/>
                </a:lnTo>
                <a:close/>
              </a:path>
              <a:path w="981710" h="474345">
                <a:moveTo>
                  <a:pt x="981456" y="9143"/>
                </a:moveTo>
                <a:lnTo>
                  <a:pt x="972312" y="9143"/>
                </a:lnTo>
                <a:lnTo>
                  <a:pt x="972312" y="18287"/>
                </a:lnTo>
                <a:lnTo>
                  <a:pt x="981456" y="18287"/>
                </a:lnTo>
                <a:lnTo>
                  <a:pt x="981456" y="9143"/>
                </a:lnTo>
                <a:close/>
              </a:path>
            </a:pathLst>
          </a:custGeom>
          <a:solidFill>
            <a:srgbClr val="000000"/>
          </a:solidFill>
        </p:spPr>
        <p:txBody>
          <a:bodyPr wrap="square" lIns="0" tIns="0" rIns="0" bIns="0" rtlCol="0"/>
          <a:lstStyle/>
          <a:p>
            <a:endParaRPr sz="1750"/>
          </a:p>
        </p:txBody>
      </p:sp>
      <p:sp>
        <p:nvSpPr>
          <p:cNvPr id="54" name="object 54"/>
          <p:cNvSpPr/>
          <p:nvPr/>
        </p:nvSpPr>
        <p:spPr>
          <a:xfrm>
            <a:off x="1398692" y="5883064"/>
            <a:ext cx="0" cy="727869"/>
          </a:xfrm>
          <a:custGeom>
            <a:avLst/>
            <a:gdLst/>
            <a:ahLst/>
            <a:cxnLst/>
            <a:rect l="l" t="t" r="r" b="b"/>
            <a:pathLst>
              <a:path h="748664">
                <a:moveTo>
                  <a:pt x="0" y="0"/>
                </a:moveTo>
                <a:lnTo>
                  <a:pt x="0" y="748284"/>
                </a:lnTo>
              </a:path>
            </a:pathLst>
          </a:custGeom>
          <a:ln w="18287">
            <a:solidFill>
              <a:srgbClr val="000000"/>
            </a:solidFill>
          </a:ln>
        </p:spPr>
        <p:txBody>
          <a:bodyPr wrap="square" lIns="0" tIns="0" rIns="0" bIns="0" rtlCol="0"/>
          <a:lstStyle/>
          <a:p>
            <a:endParaRPr sz="1750"/>
          </a:p>
        </p:txBody>
      </p:sp>
      <p:sp>
        <p:nvSpPr>
          <p:cNvPr id="55" name="object 55"/>
          <p:cNvSpPr/>
          <p:nvPr/>
        </p:nvSpPr>
        <p:spPr>
          <a:xfrm>
            <a:off x="1398692" y="4082838"/>
            <a:ext cx="0" cy="1795903"/>
          </a:xfrm>
          <a:custGeom>
            <a:avLst/>
            <a:gdLst/>
            <a:ahLst/>
            <a:cxnLst/>
            <a:rect l="l" t="t" r="r" b="b"/>
            <a:pathLst>
              <a:path h="1847214">
                <a:moveTo>
                  <a:pt x="0" y="0"/>
                </a:moveTo>
                <a:lnTo>
                  <a:pt x="0" y="1847088"/>
                </a:lnTo>
              </a:path>
            </a:pathLst>
          </a:custGeom>
          <a:ln w="18287">
            <a:solidFill>
              <a:srgbClr val="000000"/>
            </a:solidFill>
          </a:ln>
        </p:spPr>
        <p:txBody>
          <a:bodyPr wrap="square" lIns="0" tIns="0" rIns="0" bIns="0" rtlCol="0"/>
          <a:lstStyle/>
          <a:p>
            <a:endParaRPr sz="1750"/>
          </a:p>
        </p:txBody>
      </p:sp>
      <p:sp>
        <p:nvSpPr>
          <p:cNvPr id="56" name="object 56"/>
          <p:cNvSpPr txBox="1"/>
          <p:nvPr/>
        </p:nvSpPr>
        <p:spPr>
          <a:xfrm>
            <a:off x="1153646" y="4005211"/>
            <a:ext cx="109890" cy="2112610"/>
          </a:xfrm>
          <a:prstGeom prst="rect">
            <a:avLst/>
          </a:prstGeom>
        </p:spPr>
        <p:txBody>
          <a:bodyPr vert="horz" wrap="square" lIns="0" tIns="0" rIns="0" bIns="0" rtlCol="0">
            <a:spAutoFit/>
          </a:bodyPr>
          <a:lstStyle/>
          <a:p>
            <a:pPr marL="12347" algn="just"/>
            <a:r>
              <a:rPr sz="1069" spc="-78" dirty="0">
                <a:latin typeface="Verdana"/>
                <a:cs typeface="Verdana"/>
              </a:rPr>
              <a:t>R</a:t>
            </a:r>
            <a:endParaRPr sz="1069">
              <a:latin typeface="Verdana"/>
              <a:cs typeface="Verdana"/>
            </a:endParaRPr>
          </a:p>
          <a:p>
            <a:pPr marL="16668" marR="9260" indent="1235" algn="just">
              <a:lnSpc>
                <a:spcPct val="108200"/>
              </a:lnSpc>
            </a:pPr>
            <a:r>
              <a:rPr sz="1069" spc="-49" dirty="0">
                <a:latin typeface="Verdana"/>
                <a:cs typeface="Verdana"/>
              </a:rPr>
              <a:t>e  g  </a:t>
            </a:r>
            <a:r>
              <a:rPr sz="1069" spc="-34" dirty="0">
                <a:latin typeface="Verdana"/>
                <a:cs typeface="Verdana"/>
              </a:rPr>
              <a:t>i  </a:t>
            </a:r>
            <a:r>
              <a:rPr sz="1069" spc="-44" dirty="0">
                <a:latin typeface="Verdana"/>
                <a:cs typeface="Verdana"/>
              </a:rPr>
              <a:t>s  t  </a:t>
            </a:r>
            <a:r>
              <a:rPr sz="1069" spc="-49" dirty="0">
                <a:latin typeface="Verdana"/>
                <a:cs typeface="Verdana"/>
              </a:rPr>
              <a:t>r</a:t>
            </a:r>
            <a:endParaRPr sz="1069">
              <a:latin typeface="Verdana"/>
              <a:cs typeface="Verdana"/>
            </a:endParaRPr>
          </a:p>
          <a:p>
            <a:pPr marL="16668" marR="8026" indent="1235" algn="just">
              <a:lnSpc>
                <a:spcPct val="108200"/>
              </a:lnSpc>
              <a:spcBef>
                <a:spcPts val="10"/>
              </a:spcBef>
            </a:pPr>
            <a:r>
              <a:rPr sz="1069" spc="-49" dirty="0">
                <a:latin typeface="Verdana"/>
                <a:cs typeface="Verdana"/>
              </a:rPr>
              <a:t>a  </a:t>
            </a:r>
            <a:r>
              <a:rPr sz="1069" spc="-44" dirty="0">
                <a:latin typeface="Verdana"/>
                <a:cs typeface="Verdana"/>
              </a:rPr>
              <a:t>t  </a:t>
            </a:r>
            <a:r>
              <a:rPr sz="1069" spc="-34" dirty="0">
                <a:latin typeface="Verdana"/>
                <a:cs typeface="Verdana"/>
              </a:rPr>
              <a:t>i  </a:t>
            </a:r>
            <a:r>
              <a:rPr sz="1069" spc="-53" dirty="0">
                <a:latin typeface="Verdana"/>
                <a:cs typeface="Verdana"/>
              </a:rPr>
              <a:t>o  n</a:t>
            </a:r>
            <a:endParaRPr sz="1069">
              <a:latin typeface="Verdana"/>
              <a:cs typeface="Verdana"/>
            </a:endParaRPr>
          </a:p>
        </p:txBody>
      </p:sp>
      <p:sp>
        <p:nvSpPr>
          <p:cNvPr id="73" name="object 73"/>
          <p:cNvSpPr txBox="1">
            <a:spLocks noGrp="1"/>
          </p:cNvSpPr>
          <p:nvPr>
            <p:ph type="sldNum" sz="quarter" idx="7"/>
          </p:nvPr>
        </p:nvSpPr>
        <p:spPr>
          <a:xfrm>
            <a:off x="6216086" y="10069713"/>
            <a:ext cx="271639" cy="7154380"/>
          </a:xfrm>
          <a:prstGeom prst="rect">
            <a:avLst/>
          </a:prstGeom>
        </p:spPr>
        <p:txBody>
          <a:bodyPr vert="horz" wrap="square" lIns="0" tIns="49389" rIns="0" bIns="0" rtlCol="0">
            <a:spAutoFit/>
          </a:bodyPr>
          <a:lstStyle/>
          <a:p>
            <a:pPr marL="12347">
              <a:lnSpc>
                <a:spcPts val="1240"/>
              </a:lnSpc>
              <a:tabLst>
                <a:tab pos="5123363" algn="l"/>
              </a:tabLst>
            </a:pPr>
            <a:r>
              <a:rPr u="heavy" dirty="0"/>
              <a:t> 	</a:t>
            </a:r>
            <a:r>
              <a:rPr dirty="0"/>
              <a:t>  42</a:t>
            </a:r>
          </a:p>
          <a:p>
            <a:pPr marL="1456939">
              <a:lnSpc>
                <a:spcPts val="1371"/>
              </a:lnSpc>
            </a:pPr>
            <a:r>
              <a:rPr dirty="0"/>
              <a:t>© Copyright </a:t>
            </a:r>
            <a:r>
              <a:rPr spc="-5" dirty="0"/>
              <a:t>Virtual University </a:t>
            </a:r>
            <a:r>
              <a:rPr dirty="0"/>
              <a:t>of</a:t>
            </a:r>
            <a:r>
              <a:rPr spc="-78" dirty="0"/>
              <a:t> </a:t>
            </a:r>
            <a:r>
              <a:rPr spc="-5" dirty="0"/>
              <a:t>Pakistan</a:t>
            </a:r>
          </a:p>
        </p:txBody>
      </p:sp>
      <p:sp>
        <p:nvSpPr>
          <p:cNvPr id="57" name="object 57"/>
          <p:cNvSpPr txBox="1"/>
          <p:nvPr/>
        </p:nvSpPr>
        <p:spPr>
          <a:xfrm>
            <a:off x="1708055" y="3977603"/>
            <a:ext cx="546365" cy="296235"/>
          </a:xfrm>
          <a:prstGeom prst="rect">
            <a:avLst/>
          </a:prstGeom>
        </p:spPr>
        <p:txBody>
          <a:bodyPr vert="horz" wrap="square" lIns="0" tIns="0" rIns="0" bIns="0" rtlCol="0">
            <a:spAutoFit/>
          </a:bodyPr>
          <a:lstStyle/>
          <a:p>
            <a:pPr marL="188291" marR="4939" indent="-176561">
              <a:lnSpc>
                <a:spcPct val="110000"/>
              </a:lnSpc>
            </a:pPr>
            <a:r>
              <a:rPr sz="875" spc="-53" dirty="0">
                <a:latin typeface="Verdana"/>
                <a:cs typeface="Verdana"/>
              </a:rPr>
              <a:t>Creat</a:t>
            </a:r>
            <a:r>
              <a:rPr sz="875" spc="-92" dirty="0">
                <a:latin typeface="Verdana"/>
                <a:cs typeface="Verdana"/>
              </a:rPr>
              <a:t> </a:t>
            </a:r>
            <a:r>
              <a:rPr sz="875" spc="-73" dirty="0">
                <a:latin typeface="Verdana"/>
                <a:cs typeface="Verdana"/>
              </a:rPr>
              <a:t>OPD  </a:t>
            </a:r>
            <a:r>
              <a:rPr sz="875" spc="-39" dirty="0">
                <a:latin typeface="Verdana"/>
                <a:cs typeface="Verdana"/>
              </a:rPr>
              <a:t>visit</a:t>
            </a:r>
            <a:endParaRPr sz="875">
              <a:latin typeface="Verdana"/>
              <a:cs typeface="Verdana"/>
            </a:endParaRPr>
          </a:p>
        </p:txBody>
      </p:sp>
      <p:sp>
        <p:nvSpPr>
          <p:cNvPr id="58" name="object 58"/>
          <p:cNvSpPr txBox="1"/>
          <p:nvPr/>
        </p:nvSpPr>
        <p:spPr>
          <a:xfrm>
            <a:off x="1727325" y="4579135"/>
            <a:ext cx="510558" cy="296235"/>
          </a:xfrm>
          <a:prstGeom prst="rect">
            <a:avLst/>
          </a:prstGeom>
        </p:spPr>
        <p:txBody>
          <a:bodyPr vert="horz" wrap="square" lIns="0" tIns="0" rIns="0" bIns="0" rtlCol="0">
            <a:spAutoFit/>
          </a:bodyPr>
          <a:lstStyle/>
          <a:p>
            <a:pPr marL="170388" marR="4939" indent="-158658">
              <a:lnSpc>
                <a:spcPct val="110000"/>
              </a:lnSpc>
            </a:pPr>
            <a:r>
              <a:rPr sz="875" spc="-53" dirty="0">
                <a:latin typeface="Verdana"/>
                <a:cs typeface="Verdana"/>
              </a:rPr>
              <a:t>Creat</a:t>
            </a:r>
            <a:r>
              <a:rPr sz="875" spc="-92" dirty="0">
                <a:latin typeface="Verdana"/>
                <a:cs typeface="Verdana"/>
              </a:rPr>
              <a:t> </a:t>
            </a:r>
            <a:r>
              <a:rPr sz="875" spc="-58" dirty="0">
                <a:latin typeface="Verdana"/>
                <a:cs typeface="Verdana"/>
              </a:rPr>
              <a:t>IPD  </a:t>
            </a:r>
            <a:r>
              <a:rPr sz="875" spc="-39" dirty="0">
                <a:latin typeface="Verdana"/>
                <a:cs typeface="Verdana"/>
              </a:rPr>
              <a:t>visit</a:t>
            </a:r>
            <a:endParaRPr sz="875">
              <a:latin typeface="Verdana"/>
              <a:cs typeface="Verdana"/>
            </a:endParaRPr>
          </a:p>
        </p:txBody>
      </p:sp>
      <p:sp>
        <p:nvSpPr>
          <p:cNvPr id="59" name="object 59"/>
          <p:cNvSpPr txBox="1"/>
          <p:nvPr/>
        </p:nvSpPr>
        <p:spPr>
          <a:xfrm>
            <a:off x="1604378" y="5158417"/>
            <a:ext cx="787135" cy="296235"/>
          </a:xfrm>
          <a:prstGeom prst="rect">
            <a:avLst/>
          </a:prstGeom>
        </p:spPr>
        <p:txBody>
          <a:bodyPr vert="horz" wrap="square" lIns="0" tIns="0" rIns="0" bIns="0" rtlCol="0">
            <a:spAutoFit/>
          </a:bodyPr>
          <a:lstStyle/>
          <a:p>
            <a:pPr marL="258051" marR="4939" indent="-246321">
              <a:lnSpc>
                <a:spcPct val="110000"/>
              </a:lnSpc>
            </a:pPr>
            <a:r>
              <a:rPr sz="875" spc="-58" dirty="0">
                <a:latin typeface="Verdana"/>
                <a:cs typeface="Verdana"/>
              </a:rPr>
              <a:t>Change</a:t>
            </a:r>
            <a:r>
              <a:rPr sz="875" spc="-107" dirty="0">
                <a:latin typeface="Verdana"/>
                <a:cs typeface="Verdana"/>
              </a:rPr>
              <a:t> </a:t>
            </a:r>
            <a:r>
              <a:rPr sz="875" spc="-49" dirty="0">
                <a:latin typeface="Verdana"/>
                <a:cs typeface="Verdana"/>
              </a:rPr>
              <a:t>Patient  status</a:t>
            </a:r>
            <a:endParaRPr sz="875">
              <a:latin typeface="Verdana"/>
              <a:cs typeface="Verdana"/>
            </a:endParaRPr>
          </a:p>
        </p:txBody>
      </p:sp>
      <p:sp>
        <p:nvSpPr>
          <p:cNvPr id="60" name="object 60"/>
          <p:cNvSpPr txBox="1"/>
          <p:nvPr/>
        </p:nvSpPr>
        <p:spPr>
          <a:xfrm>
            <a:off x="1604278" y="5725846"/>
            <a:ext cx="787135" cy="296235"/>
          </a:xfrm>
          <a:prstGeom prst="rect">
            <a:avLst/>
          </a:prstGeom>
        </p:spPr>
        <p:txBody>
          <a:bodyPr vert="horz" wrap="square" lIns="0" tIns="0" rIns="0" bIns="0" rtlCol="0">
            <a:spAutoFit/>
          </a:bodyPr>
          <a:lstStyle/>
          <a:p>
            <a:pPr marL="200638" marR="4939" indent="-188908">
              <a:lnSpc>
                <a:spcPct val="110000"/>
              </a:lnSpc>
            </a:pPr>
            <a:r>
              <a:rPr sz="875" spc="-58" dirty="0">
                <a:latin typeface="Verdana"/>
                <a:cs typeface="Verdana"/>
              </a:rPr>
              <a:t>Change</a:t>
            </a:r>
            <a:r>
              <a:rPr sz="875" spc="-102" dirty="0">
                <a:latin typeface="Verdana"/>
                <a:cs typeface="Verdana"/>
              </a:rPr>
              <a:t> </a:t>
            </a:r>
            <a:r>
              <a:rPr sz="875" spc="-49" dirty="0">
                <a:latin typeface="Verdana"/>
                <a:cs typeface="Verdana"/>
              </a:rPr>
              <a:t>Patient  Services</a:t>
            </a:r>
            <a:endParaRPr sz="875">
              <a:latin typeface="Verdana"/>
              <a:cs typeface="Verdana"/>
            </a:endParaRPr>
          </a:p>
        </p:txBody>
      </p:sp>
      <p:sp>
        <p:nvSpPr>
          <p:cNvPr id="61" name="object 61"/>
          <p:cNvSpPr txBox="1"/>
          <p:nvPr/>
        </p:nvSpPr>
        <p:spPr>
          <a:xfrm>
            <a:off x="2642956" y="4168429"/>
            <a:ext cx="919868" cy="569207"/>
          </a:xfrm>
          <a:prstGeom prst="rect">
            <a:avLst/>
          </a:prstGeom>
        </p:spPr>
        <p:txBody>
          <a:bodyPr vert="horz" wrap="square" lIns="0" tIns="13582" rIns="0" bIns="0" rtlCol="0">
            <a:spAutoFit/>
          </a:bodyPr>
          <a:lstStyle/>
          <a:p>
            <a:pPr algn="ctr">
              <a:spcBef>
                <a:spcPts val="107"/>
              </a:spcBef>
            </a:pPr>
            <a:r>
              <a:rPr sz="826" spc="-44" dirty="0">
                <a:latin typeface="Verdana"/>
                <a:cs typeface="Verdana"/>
              </a:rPr>
              <a:t>Collect </a:t>
            </a:r>
            <a:r>
              <a:rPr sz="826" spc="-63" dirty="0">
                <a:latin typeface="Verdana"/>
                <a:cs typeface="Verdana"/>
              </a:rPr>
              <a:t>&amp;</a:t>
            </a:r>
            <a:r>
              <a:rPr sz="826" spc="-87" dirty="0">
                <a:latin typeface="Verdana"/>
                <a:cs typeface="Verdana"/>
              </a:rPr>
              <a:t> </a:t>
            </a:r>
            <a:r>
              <a:rPr sz="826" spc="-53" dirty="0">
                <a:latin typeface="Verdana"/>
                <a:cs typeface="Verdana"/>
              </a:rPr>
              <a:t>Record</a:t>
            </a:r>
            <a:endParaRPr sz="826">
              <a:latin typeface="Verdana"/>
              <a:cs typeface="Verdana"/>
            </a:endParaRPr>
          </a:p>
          <a:p>
            <a:pPr marL="11730" marR="4939" indent="-617" algn="ctr">
              <a:lnSpc>
                <a:spcPct val="110600"/>
              </a:lnSpc>
              <a:spcBef>
                <a:spcPts val="10"/>
              </a:spcBef>
            </a:pPr>
            <a:r>
              <a:rPr sz="826" spc="-58" dirty="0">
                <a:latin typeface="Verdana"/>
                <a:cs typeface="Verdana"/>
              </a:rPr>
              <a:t>company  Documents </a:t>
            </a:r>
            <a:r>
              <a:rPr sz="826" spc="-44" dirty="0">
                <a:latin typeface="Verdana"/>
                <a:cs typeface="Verdana"/>
              </a:rPr>
              <a:t>Detail  </a:t>
            </a:r>
            <a:r>
              <a:rPr sz="826" spc="-58" dirty="0">
                <a:latin typeface="Verdana"/>
                <a:cs typeface="Verdana"/>
              </a:rPr>
              <a:t>(Company</a:t>
            </a:r>
            <a:r>
              <a:rPr sz="826" spc="-111" dirty="0">
                <a:latin typeface="Verdana"/>
                <a:cs typeface="Verdana"/>
              </a:rPr>
              <a:t> </a:t>
            </a:r>
            <a:r>
              <a:rPr sz="826" spc="-44" dirty="0">
                <a:latin typeface="Verdana"/>
                <a:cs typeface="Verdana"/>
              </a:rPr>
              <a:t>Patient)</a:t>
            </a:r>
            <a:endParaRPr sz="826">
              <a:latin typeface="Verdana"/>
              <a:cs typeface="Verdana"/>
            </a:endParaRPr>
          </a:p>
        </p:txBody>
      </p:sp>
      <p:sp>
        <p:nvSpPr>
          <p:cNvPr id="62" name="object 62"/>
          <p:cNvSpPr txBox="1"/>
          <p:nvPr/>
        </p:nvSpPr>
        <p:spPr>
          <a:xfrm>
            <a:off x="2644465" y="5472712"/>
            <a:ext cx="918015" cy="566738"/>
          </a:xfrm>
          <a:prstGeom prst="rect">
            <a:avLst/>
          </a:prstGeom>
        </p:spPr>
        <p:txBody>
          <a:bodyPr vert="horz" wrap="square" lIns="0" tIns="0" rIns="0" bIns="0" rtlCol="0">
            <a:spAutoFit/>
          </a:bodyPr>
          <a:lstStyle/>
          <a:p>
            <a:pPr marL="12347" marR="4939" indent="-617" algn="ctr">
              <a:lnSpc>
                <a:spcPct val="110600"/>
              </a:lnSpc>
            </a:pPr>
            <a:r>
              <a:rPr sz="826" spc="-49" dirty="0">
                <a:latin typeface="Verdana"/>
                <a:cs typeface="Verdana"/>
              </a:rPr>
              <a:t>Return </a:t>
            </a:r>
            <a:r>
              <a:rPr sz="826" spc="-63" dirty="0">
                <a:latin typeface="Verdana"/>
                <a:cs typeface="Verdana"/>
              </a:rPr>
              <a:t>&amp; </a:t>
            </a:r>
            <a:r>
              <a:rPr sz="826" spc="-53" dirty="0">
                <a:latin typeface="Verdana"/>
                <a:cs typeface="Verdana"/>
              </a:rPr>
              <a:t>Record  </a:t>
            </a:r>
            <a:r>
              <a:rPr sz="826" spc="-63" dirty="0">
                <a:latin typeface="Verdana"/>
                <a:cs typeface="Verdana"/>
              </a:rPr>
              <a:t>Company  </a:t>
            </a:r>
            <a:r>
              <a:rPr sz="826" spc="-58" dirty="0">
                <a:latin typeface="Verdana"/>
                <a:cs typeface="Verdana"/>
              </a:rPr>
              <a:t>Documents </a:t>
            </a:r>
            <a:r>
              <a:rPr sz="826" spc="-44" dirty="0">
                <a:latin typeface="Verdana"/>
                <a:cs typeface="Verdana"/>
              </a:rPr>
              <a:t>Detail  </a:t>
            </a:r>
            <a:r>
              <a:rPr sz="826" spc="-58" dirty="0">
                <a:latin typeface="Verdana"/>
                <a:cs typeface="Verdana"/>
              </a:rPr>
              <a:t>(Company</a:t>
            </a:r>
            <a:r>
              <a:rPr sz="826" spc="-73" dirty="0">
                <a:latin typeface="Verdana"/>
                <a:cs typeface="Verdana"/>
              </a:rPr>
              <a:t> </a:t>
            </a:r>
            <a:r>
              <a:rPr sz="826" spc="-49" dirty="0">
                <a:latin typeface="Verdana"/>
                <a:cs typeface="Verdana"/>
              </a:rPr>
              <a:t>Patient)</a:t>
            </a:r>
            <a:endParaRPr sz="826">
              <a:latin typeface="Verdana"/>
              <a:cs typeface="Verdana"/>
            </a:endParaRPr>
          </a:p>
        </p:txBody>
      </p:sp>
      <p:sp>
        <p:nvSpPr>
          <p:cNvPr id="63" name="object 63"/>
          <p:cNvSpPr txBox="1"/>
          <p:nvPr/>
        </p:nvSpPr>
        <p:spPr>
          <a:xfrm>
            <a:off x="3850249" y="3916914"/>
            <a:ext cx="669837" cy="427831"/>
          </a:xfrm>
          <a:prstGeom prst="rect">
            <a:avLst/>
          </a:prstGeom>
        </p:spPr>
        <p:txBody>
          <a:bodyPr vert="horz" wrap="square" lIns="0" tIns="0" rIns="0" bIns="0" rtlCol="0">
            <a:spAutoFit/>
          </a:bodyPr>
          <a:lstStyle/>
          <a:p>
            <a:pPr marL="122851" marR="4939" indent="-111122">
              <a:lnSpc>
                <a:spcPct val="110600"/>
              </a:lnSpc>
            </a:pPr>
            <a:r>
              <a:rPr sz="826" spc="-49" dirty="0">
                <a:latin typeface="Verdana"/>
                <a:cs typeface="Verdana"/>
              </a:rPr>
              <a:t>Assign </a:t>
            </a:r>
            <a:r>
              <a:rPr sz="826" spc="-63" dirty="0">
                <a:latin typeface="Verdana"/>
                <a:cs typeface="Verdana"/>
              </a:rPr>
              <a:t>OPD</a:t>
            </a:r>
            <a:r>
              <a:rPr sz="826" spc="-97" dirty="0">
                <a:latin typeface="Verdana"/>
                <a:cs typeface="Verdana"/>
              </a:rPr>
              <a:t> </a:t>
            </a:r>
            <a:r>
              <a:rPr sz="826" spc="-63" dirty="0">
                <a:latin typeface="Verdana"/>
                <a:cs typeface="Verdana"/>
              </a:rPr>
              <a:t>&amp;  </a:t>
            </a:r>
            <a:r>
              <a:rPr sz="826" spc="-49" dirty="0">
                <a:latin typeface="Verdana"/>
                <a:cs typeface="Verdana"/>
              </a:rPr>
              <a:t>Required  Services</a:t>
            </a:r>
            <a:endParaRPr sz="826">
              <a:latin typeface="Verdana"/>
              <a:cs typeface="Verdana"/>
            </a:endParaRPr>
          </a:p>
        </p:txBody>
      </p:sp>
      <p:sp>
        <p:nvSpPr>
          <p:cNvPr id="64" name="object 64"/>
          <p:cNvSpPr txBox="1"/>
          <p:nvPr/>
        </p:nvSpPr>
        <p:spPr>
          <a:xfrm>
            <a:off x="3715574" y="4681368"/>
            <a:ext cx="969257" cy="427831"/>
          </a:xfrm>
          <a:prstGeom prst="rect">
            <a:avLst/>
          </a:prstGeom>
        </p:spPr>
        <p:txBody>
          <a:bodyPr vert="horz" wrap="square" lIns="0" tIns="0" rIns="0" bIns="0" rtlCol="0">
            <a:spAutoFit/>
          </a:bodyPr>
          <a:lstStyle/>
          <a:p>
            <a:pPr marL="11730" marR="4939" indent="617" algn="ctr">
              <a:lnSpc>
                <a:spcPct val="110600"/>
              </a:lnSpc>
            </a:pPr>
            <a:r>
              <a:rPr sz="826" spc="-44" dirty="0">
                <a:latin typeface="Verdana"/>
                <a:cs typeface="Verdana"/>
              </a:rPr>
              <a:t>Allocate </a:t>
            </a:r>
            <a:r>
              <a:rPr sz="826" spc="-58" dirty="0">
                <a:latin typeface="Verdana"/>
                <a:cs typeface="Verdana"/>
              </a:rPr>
              <a:t>Room/Bed  </a:t>
            </a:r>
            <a:r>
              <a:rPr sz="826" spc="-63" dirty="0">
                <a:latin typeface="Verdana"/>
                <a:cs typeface="Verdana"/>
              </a:rPr>
              <a:t>&amp; </a:t>
            </a:r>
            <a:r>
              <a:rPr sz="826" spc="-53" dirty="0">
                <a:latin typeface="Verdana"/>
                <a:cs typeface="Verdana"/>
              </a:rPr>
              <a:t>Record Admission  </a:t>
            </a:r>
            <a:r>
              <a:rPr sz="826" spc="-44" dirty="0">
                <a:latin typeface="Verdana"/>
                <a:cs typeface="Verdana"/>
              </a:rPr>
              <a:t>Particulars</a:t>
            </a:r>
            <a:endParaRPr sz="826">
              <a:latin typeface="Verdana"/>
              <a:cs typeface="Verdana"/>
            </a:endParaRPr>
          </a:p>
        </p:txBody>
      </p:sp>
      <p:sp>
        <p:nvSpPr>
          <p:cNvPr id="65" name="object 65"/>
          <p:cNvSpPr txBox="1"/>
          <p:nvPr/>
        </p:nvSpPr>
        <p:spPr>
          <a:xfrm>
            <a:off x="4923057" y="4168624"/>
            <a:ext cx="822324" cy="706261"/>
          </a:xfrm>
          <a:prstGeom prst="rect">
            <a:avLst/>
          </a:prstGeom>
        </p:spPr>
        <p:txBody>
          <a:bodyPr vert="horz" wrap="square" lIns="0" tIns="0" rIns="0" bIns="0" rtlCol="0">
            <a:spAutoFit/>
          </a:bodyPr>
          <a:lstStyle/>
          <a:p>
            <a:pPr marL="11730" marR="4939" indent="-617" algn="ctr">
              <a:lnSpc>
                <a:spcPct val="110600"/>
              </a:lnSpc>
            </a:pPr>
            <a:r>
              <a:rPr sz="826" spc="-53" dirty="0">
                <a:latin typeface="Verdana"/>
                <a:cs typeface="Verdana"/>
              </a:rPr>
              <a:t>Cash/ Advance  </a:t>
            </a:r>
            <a:r>
              <a:rPr sz="826" spc="-44" dirty="0">
                <a:latin typeface="Verdana"/>
                <a:cs typeface="Verdana"/>
              </a:rPr>
              <a:t>Collection </a:t>
            </a:r>
            <a:r>
              <a:rPr sz="826" spc="-63" dirty="0">
                <a:latin typeface="Verdana"/>
                <a:cs typeface="Verdana"/>
              </a:rPr>
              <a:t>OR  </a:t>
            </a:r>
            <a:r>
              <a:rPr sz="826" spc="-53" dirty="0">
                <a:latin typeface="Verdana"/>
                <a:cs typeface="Verdana"/>
              </a:rPr>
              <a:t>Refund </a:t>
            </a:r>
            <a:r>
              <a:rPr sz="826" spc="-49" dirty="0">
                <a:latin typeface="Verdana"/>
                <a:cs typeface="Verdana"/>
              </a:rPr>
              <a:t>Patient </a:t>
            </a:r>
            <a:r>
              <a:rPr sz="826" spc="-63" dirty="0">
                <a:latin typeface="Verdana"/>
                <a:cs typeface="Verdana"/>
              </a:rPr>
              <a:t>&amp;  </a:t>
            </a:r>
            <a:r>
              <a:rPr sz="826" spc="-53" dirty="0">
                <a:latin typeface="Verdana"/>
                <a:cs typeface="Verdana"/>
              </a:rPr>
              <a:t>Record </a:t>
            </a:r>
            <a:r>
              <a:rPr sz="826" spc="-58" dirty="0">
                <a:latin typeface="Verdana"/>
                <a:cs typeface="Verdana"/>
              </a:rPr>
              <a:t>Payment  </a:t>
            </a:r>
            <a:r>
              <a:rPr sz="826" spc="-53" dirty="0">
                <a:latin typeface="Verdana"/>
                <a:cs typeface="Verdana"/>
              </a:rPr>
              <a:t>Method</a:t>
            </a:r>
            <a:endParaRPr sz="826">
              <a:latin typeface="Verdana"/>
              <a:cs typeface="Verdana"/>
            </a:endParaRPr>
          </a:p>
        </p:txBody>
      </p:sp>
      <p:sp>
        <p:nvSpPr>
          <p:cNvPr id="66" name="object 66"/>
          <p:cNvSpPr txBox="1"/>
          <p:nvPr/>
        </p:nvSpPr>
        <p:spPr>
          <a:xfrm>
            <a:off x="6109932" y="4011582"/>
            <a:ext cx="725399" cy="127086"/>
          </a:xfrm>
          <a:prstGeom prst="rect">
            <a:avLst/>
          </a:prstGeom>
        </p:spPr>
        <p:txBody>
          <a:bodyPr vert="horz" wrap="square" lIns="0" tIns="0" rIns="0" bIns="0" rtlCol="0">
            <a:spAutoFit/>
          </a:bodyPr>
          <a:lstStyle/>
          <a:p>
            <a:pPr marL="12347"/>
            <a:r>
              <a:rPr sz="826" spc="-49" dirty="0">
                <a:latin typeface="Verdana"/>
                <a:cs typeface="Verdana"/>
              </a:rPr>
              <a:t>Issue </a:t>
            </a:r>
            <a:r>
              <a:rPr sz="826" spc="-63" dirty="0">
                <a:latin typeface="Verdana"/>
                <a:cs typeface="Verdana"/>
              </a:rPr>
              <a:t>OPD</a:t>
            </a:r>
            <a:r>
              <a:rPr sz="826" spc="-78" dirty="0">
                <a:latin typeface="Verdana"/>
                <a:cs typeface="Verdana"/>
              </a:rPr>
              <a:t> </a:t>
            </a:r>
            <a:r>
              <a:rPr sz="826" spc="-44" dirty="0">
                <a:latin typeface="Verdana"/>
                <a:cs typeface="Verdana"/>
              </a:rPr>
              <a:t>Slip</a:t>
            </a:r>
            <a:endParaRPr sz="826">
              <a:latin typeface="Verdana"/>
              <a:cs typeface="Verdana"/>
            </a:endParaRPr>
          </a:p>
        </p:txBody>
      </p:sp>
      <p:sp>
        <p:nvSpPr>
          <p:cNvPr id="67" name="object 67"/>
          <p:cNvSpPr txBox="1"/>
          <p:nvPr/>
        </p:nvSpPr>
        <p:spPr>
          <a:xfrm>
            <a:off x="6075972" y="4398855"/>
            <a:ext cx="775406" cy="265714"/>
          </a:xfrm>
          <a:prstGeom prst="rect">
            <a:avLst/>
          </a:prstGeom>
        </p:spPr>
        <p:txBody>
          <a:bodyPr vert="horz" wrap="square" lIns="0" tIns="0" rIns="0" bIns="0" rtlCol="0">
            <a:spAutoFit/>
          </a:bodyPr>
          <a:lstStyle/>
          <a:p>
            <a:pPr marL="12347" marR="4939" indent="107417">
              <a:lnSpc>
                <a:spcPct val="111300"/>
              </a:lnSpc>
            </a:pPr>
            <a:r>
              <a:rPr sz="778" spc="-44" dirty="0">
                <a:latin typeface="Verdana"/>
                <a:cs typeface="Verdana"/>
              </a:rPr>
              <a:t>Issuse </a:t>
            </a:r>
            <a:r>
              <a:rPr sz="778" spc="-53" dirty="0">
                <a:latin typeface="Verdana"/>
                <a:cs typeface="Verdana"/>
              </a:rPr>
              <a:t>Cash  Payment</a:t>
            </a:r>
            <a:r>
              <a:rPr sz="778" spc="-107" dirty="0">
                <a:latin typeface="Verdana"/>
                <a:cs typeface="Verdana"/>
              </a:rPr>
              <a:t> </a:t>
            </a:r>
            <a:r>
              <a:rPr sz="778" spc="-44" dirty="0">
                <a:latin typeface="Verdana"/>
                <a:cs typeface="Verdana"/>
              </a:rPr>
              <a:t>Recepit</a:t>
            </a:r>
            <a:endParaRPr sz="778">
              <a:latin typeface="Verdana"/>
              <a:cs typeface="Verdana"/>
            </a:endParaRPr>
          </a:p>
        </p:txBody>
      </p:sp>
      <p:sp>
        <p:nvSpPr>
          <p:cNvPr id="68" name="object 68"/>
          <p:cNvSpPr txBox="1"/>
          <p:nvPr/>
        </p:nvSpPr>
        <p:spPr>
          <a:xfrm>
            <a:off x="6170693" y="4859439"/>
            <a:ext cx="596988" cy="282129"/>
          </a:xfrm>
          <a:prstGeom prst="rect">
            <a:avLst/>
          </a:prstGeom>
        </p:spPr>
        <p:txBody>
          <a:bodyPr vert="horz" wrap="square" lIns="0" tIns="0" rIns="0" bIns="0" rtlCol="0">
            <a:spAutoFit/>
          </a:bodyPr>
          <a:lstStyle/>
          <a:p>
            <a:pPr marL="105566" marR="4939" indent="-93837">
              <a:lnSpc>
                <a:spcPct val="110600"/>
              </a:lnSpc>
            </a:pPr>
            <a:r>
              <a:rPr sz="826" spc="-49" dirty="0">
                <a:latin typeface="Verdana"/>
                <a:cs typeface="Verdana"/>
              </a:rPr>
              <a:t>Issue</a:t>
            </a:r>
            <a:r>
              <a:rPr sz="826" spc="-107" dirty="0">
                <a:latin typeface="Verdana"/>
                <a:cs typeface="Verdana"/>
              </a:rPr>
              <a:t> </a:t>
            </a:r>
            <a:r>
              <a:rPr sz="826" spc="-44" dirty="0">
                <a:latin typeface="Verdana"/>
                <a:cs typeface="Verdana"/>
              </a:rPr>
              <a:t>Credit  </a:t>
            </a:r>
            <a:r>
              <a:rPr sz="826" spc="-53" dirty="0">
                <a:latin typeface="Verdana"/>
                <a:cs typeface="Verdana"/>
              </a:rPr>
              <a:t>Voucher</a:t>
            </a:r>
            <a:endParaRPr sz="826">
              <a:latin typeface="Verdana"/>
              <a:cs typeface="Verdana"/>
            </a:endParaRPr>
          </a:p>
        </p:txBody>
      </p:sp>
      <p:sp>
        <p:nvSpPr>
          <p:cNvPr id="69" name="object 69"/>
          <p:cNvSpPr txBox="1"/>
          <p:nvPr/>
        </p:nvSpPr>
        <p:spPr>
          <a:xfrm>
            <a:off x="5089081" y="5778112"/>
            <a:ext cx="561181" cy="127086"/>
          </a:xfrm>
          <a:prstGeom prst="rect">
            <a:avLst/>
          </a:prstGeom>
        </p:spPr>
        <p:txBody>
          <a:bodyPr vert="horz" wrap="square" lIns="0" tIns="0" rIns="0" bIns="0" rtlCol="0">
            <a:spAutoFit/>
          </a:bodyPr>
          <a:lstStyle/>
          <a:p>
            <a:pPr marL="12347"/>
            <a:r>
              <a:rPr sz="826" spc="-53" dirty="0">
                <a:latin typeface="Verdana"/>
                <a:cs typeface="Verdana"/>
              </a:rPr>
              <a:t>Cash</a:t>
            </a:r>
            <a:r>
              <a:rPr sz="826" spc="-111" dirty="0">
                <a:latin typeface="Verdana"/>
                <a:cs typeface="Verdana"/>
              </a:rPr>
              <a:t> </a:t>
            </a:r>
            <a:r>
              <a:rPr sz="826" spc="-44" dirty="0">
                <a:latin typeface="Verdana"/>
                <a:cs typeface="Verdana"/>
              </a:rPr>
              <a:t>Office</a:t>
            </a:r>
            <a:endParaRPr sz="826">
              <a:latin typeface="Verdana"/>
              <a:cs typeface="Verdana"/>
            </a:endParaRPr>
          </a:p>
        </p:txBody>
      </p:sp>
      <p:sp>
        <p:nvSpPr>
          <p:cNvPr id="70" name="object 70"/>
          <p:cNvSpPr txBox="1"/>
          <p:nvPr/>
        </p:nvSpPr>
        <p:spPr>
          <a:xfrm>
            <a:off x="6066757" y="5332091"/>
            <a:ext cx="794543" cy="282129"/>
          </a:xfrm>
          <a:prstGeom prst="rect">
            <a:avLst/>
          </a:prstGeom>
        </p:spPr>
        <p:txBody>
          <a:bodyPr vert="horz" wrap="square" lIns="0" tIns="0" rIns="0" bIns="0" rtlCol="0">
            <a:spAutoFit/>
          </a:bodyPr>
          <a:lstStyle/>
          <a:p>
            <a:pPr marL="274102" marR="4939" indent="-262372">
              <a:lnSpc>
                <a:spcPct val="110600"/>
              </a:lnSpc>
            </a:pPr>
            <a:r>
              <a:rPr sz="826" spc="-49" dirty="0">
                <a:latin typeface="Verdana"/>
                <a:cs typeface="Verdana"/>
              </a:rPr>
              <a:t>Issue </a:t>
            </a:r>
            <a:r>
              <a:rPr sz="826" spc="-53" dirty="0">
                <a:latin typeface="Verdana"/>
                <a:cs typeface="Verdana"/>
              </a:rPr>
              <a:t>Admission  </a:t>
            </a:r>
            <a:r>
              <a:rPr sz="826" spc="-58" dirty="0">
                <a:latin typeface="Verdana"/>
                <a:cs typeface="Verdana"/>
              </a:rPr>
              <a:t>Form</a:t>
            </a:r>
            <a:endParaRPr sz="826">
              <a:latin typeface="Verdana"/>
              <a:cs typeface="Verdana"/>
            </a:endParaRPr>
          </a:p>
        </p:txBody>
      </p:sp>
      <p:sp>
        <p:nvSpPr>
          <p:cNvPr id="71" name="object 71"/>
          <p:cNvSpPr txBox="1"/>
          <p:nvPr/>
        </p:nvSpPr>
        <p:spPr>
          <a:xfrm>
            <a:off x="6066757" y="5782455"/>
            <a:ext cx="794543" cy="282129"/>
          </a:xfrm>
          <a:prstGeom prst="rect">
            <a:avLst/>
          </a:prstGeom>
        </p:spPr>
        <p:txBody>
          <a:bodyPr vert="horz" wrap="square" lIns="0" tIns="0" rIns="0" bIns="0" rtlCol="0">
            <a:spAutoFit/>
          </a:bodyPr>
          <a:lstStyle/>
          <a:p>
            <a:pPr marL="316082" marR="4939" indent="-304352">
              <a:lnSpc>
                <a:spcPct val="110600"/>
              </a:lnSpc>
            </a:pPr>
            <a:r>
              <a:rPr sz="826" spc="-49" dirty="0">
                <a:latin typeface="Verdana"/>
                <a:cs typeface="Verdana"/>
              </a:rPr>
              <a:t>Issue </a:t>
            </a:r>
            <a:r>
              <a:rPr sz="826" spc="-53" dirty="0">
                <a:latin typeface="Verdana"/>
                <a:cs typeface="Verdana"/>
              </a:rPr>
              <a:t>Admission  </a:t>
            </a:r>
            <a:r>
              <a:rPr sz="826" spc="-39" dirty="0">
                <a:latin typeface="Verdana"/>
                <a:cs typeface="Verdana"/>
              </a:rPr>
              <a:t>File</a:t>
            </a:r>
            <a:endParaRPr sz="826">
              <a:latin typeface="Verdana"/>
              <a:cs typeface="Verdana"/>
            </a:endParaRPr>
          </a:p>
        </p:txBody>
      </p:sp>
      <p:sp>
        <p:nvSpPr>
          <p:cNvPr id="72" name="object 72"/>
          <p:cNvSpPr txBox="1"/>
          <p:nvPr/>
        </p:nvSpPr>
        <p:spPr>
          <a:xfrm>
            <a:off x="1098903" y="6791325"/>
            <a:ext cx="5359929" cy="2432782"/>
          </a:xfrm>
          <a:prstGeom prst="rect">
            <a:avLst/>
          </a:prstGeom>
        </p:spPr>
        <p:txBody>
          <a:bodyPr vert="horz" wrap="square" lIns="0" tIns="0" rIns="0" bIns="0" rtlCol="0">
            <a:spAutoFit/>
          </a:bodyPr>
          <a:lstStyle/>
          <a:p>
            <a:pPr marL="12347" marR="6173" algn="just">
              <a:lnSpc>
                <a:spcPts val="1342"/>
              </a:lnSpc>
            </a:pPr>
            <a:r>
              <a:rPr sz="1167" spc="-5" dirty="0">
                <a:latin typeface="Times New Roman"/>
                <a:cs typeface="Times New Roman"/>
              </a:rPr>
              <a:t>As </a:t>
            </a:r>
            <a:r>
              <a:rPr sz="1167" dirty="0">
                <a:latin typeface="Times New Roman"/>
                <a:cs typeface="Times New Roman"/>
              </a:rPr>
              <a:t>opposed to flow charts, there are parallel activities in this diagram </a:t>
            </a:r>
            <a:r>
              <a:rPr sz="1167" spc="-5" dirty="0">
                <a:latin typeface="Times New Roman"/>
                <a:cs typeface="Times New Roman"/>
              </a:rPr>
              <a:t>which </a:t>
            </a:r>
            <a:r>
              <a:rPr sz="1167" dirty="0">
                <a:latin typeface="Times New Roman"/>
                <a:cs typeface="Times New Roman"/>
              </a:rPr>
              <a:t>are further  elaborated by </a:t>
            </a:r>
            <a:r>
              <a:rPr sz="1167" spc="-5" dirty="0">
                <a:latin typeface="Times New Roman"/>
                <a:cs typeface="Times New Roman"/>
              </a:rPr>
              <a:t>specifying </a:t>
            </a:r>
            <a:r>
              <a:rPr sz="1167" dirty="0">
                <a:latin typeface="Times New Roman"/>
                <a:cs typeface="Times New Roman"/>
              </a:rPr>
              <a:t>their major activities. The process described in this diagram is</a:t>
            </a:r>
            <a:r>
              <a:rPr sz="1167" spc="-126" dirty="0">
                <a:latin typeface="Times New Roman"/>
                <a:cs typeface="Times New Roman"/>
              </a:rPr>
              <a:t> </a:t>
            </a:r>
            <a:r>
              <a:rPr sz="1167" dirty="0">
                <a:latin typeface="Times New Roman"/>
                <a:cs typeface="Times New Roman"/>
              </a:rPr>
              <a:t>as  follows</a:t>
            </a:r>
            <a:endParaRPr sz="1167">
              <a:latin typeface="Times New Roman"/>
              <a:cs typeface="Times New Roman"/>
            </a:endParaRPr>
          </a:p>
          <a:p>
            <a:pPr marL="456837" marR="6173" indent="-222245" algn="just">
              <a:lnSpc>
                <a:spcPts val="1332"/>
              </a:lnSpc>
              <a:spcBef>
                <a:spcPts val="97"/>
              </a:spcBef>
              <a:buFont typeface="Symbol"/>
              <a:buChar char=""/>
              <a:tabLst>
                <a:tab pos="456837" algn="l"/>
              </a:tabLst>
            </a:pPr>
            <a:r>
              <a:rPr sz="1167" dirty="0">
                <a:latin typeface="Times New Roman"/>
                <a:cs typeface="Times New Roman"/>
              </a:rPr>
              <a:t>A patient may come to visit </a:t>
            </a:r>
            <a:r>
              <a:rPr sz="1167" spc="-15" dirty="0">
                <a:latin typeface="Times New Roman"/>
                <a:cs typeface="Times New Roman"/>
              </a:rPr>
              <a:t>In </a:t>
            </a:r>
            <a:r>
              <a:rPr sz="1167" spc="-5" dirty="0">
                <a:latin typeface="Times New Roman"/>
                <a:cs typeface="Times New Roman"/>
              </a:rPr>
              <a:t>Patient Department </a:t>
            </a:r>
            <a:r>
              <a:rPr sz="1167" dirty="0">
                <a:latin typeface="Times New Roman"/>
                <a:cs typeface="Times New Roman"/>
              </a:rPr>
              <a:t>(IPD) or output patient  department</a:t>
            </a:r>
            <a:r>
              <a:rPr sz="1167" spc="-97" dirty="0">
                <a:latin typeface="Times New Roman"/>
                <a:cs typeface="Times New Roman"/>
              </a:rPr>
              <a:t> </a:t>
            </a:r>
            <a:r>
              <a:rPr sz="1167" dirty="0">
                <a:latin typeface="Times New Roman"/>
                <a:cs typeface="Times New Roman"/>
              </a:rPr>
              <a:t>(OPD)</a:t>
            </a:r>
            <a:endParaRPr sz="1167">
              <a:latin typeface="Times New Roman"/>
              <a:cs typeface="Times New Roman"/>
            </a:endParaRPr>
          </a:p>
          <a:p>
            <a:pPr marL="456837" indent="-222245">
              <a:buFont typeface="Symbol"/>
              <a:buChar char=""/>
              <a:tabLst>
                <a:tab pos="456219" algn="l"/>
                <a:tab pos="456837" algn="l"/>
              </a:tabLst>
            </a:pPr>
            <a:r>
              <a:rPr sz="1167" spc="-5" dirty="0">
                <a:latin typeface="Times New Roman"/>
                <a:cs typeface="Times New Roman"/>
              </a:rPr>
              <a:t>System </a:t>
            </a:r>
            <a:r>
              <a:rPr sz="1167" dirty="0">
                <a:latin typeface="Times New Roman"/>
                <a:cs typeface="Times New Roman"/>
              </a:rPr>
              <a:t>determines if he is a company patient or a private</a:t>
            </a:r>
            <a:r>
              <a:rPr sz="1167" spc="-102" dirty="0">
                <a:latin typeface="Times New Roman"/>
                <a:cs typeface="Times New Roman"/>
              </a:rPr>
              <a:t> </a:t>
            </a:r>
            <a:r>
              <a:rPr sz="1167" dirty="0">
                <a:latin typeface="Times New Roman"/>
                <a:cs typeface="Times New Roman"/>
              </a:rPr>
              <a:t>patient.</a:t>
            </a:r>
            <a:endParaRPr sz="1167">
              <a:latin typeface="Times New Roman"/>
              <a:cs typeface="Times New Roman"/>
            </a:endParaRPr>
          </a:p>
          <a:p>
            <a:pPr marL="456837" indent="-222245">
              <a:spcBef>
                <a:spcPts val="19"/>
              </a:spcBef>
              <a:buFont typeface="Symbol"/>
              <a:buChar char=""/>
              <a:tabLst>
                <a:tab pos="456219" algn="l"/>
                <a:tab pos="456837" algn="l"/>
              </a:tabLst>
            </a:pPr>
            <a:r>
              <a:rPr sz="1167" spc="-5" dirty="0">
                <a:latin typeface="Times New Roman"/>
                <a:cs typeface="Times New Roman"/>
              </a:rPr>
              <a:t>For </a:t>
            </a:r>
            <a:r>
              <a:rPr sz="1167" dirty="0">
                <a:latin typeface="Times New Roman"/>
                <a:cs typeface="Times New Roman"/>
              </a:rPr>
              <a:t>a company patient, </a:t>
            </a:r>
            <a:r>
              <a:rPr sz="1167" spc="-5" dirty="0">
                <a:latin typeface="Times New Roman"/>
                <a:cs typeface="Times New Roman"/>
              </a:rPr>
              <a:t>system </a:t>
            </a:r>
            <a:r>
              <a:rPr sz="1167" dirty="0">
                <a:latin typeface="Times New Roman"/>
                <a:cs typeface="Times New Roman"/>
              </a:rPr>
              <a:t>verifies</a:t>
            </a:r>
            <a:r>
              <a:rPr sz="1167" spc="-83" dirty="0">
                <a:latin typeface="Times New Roman"/>
                <a:cs typeface="Times New Roman"/>
              </a:rPr>
              <a:t> </a:t>
            </a:r>
            <a:r>
              <a:rPr sz="1167" dirty="0">
                <a:latin typeface="Times New Roman"/>
                <a:cs typeface="Times New Roman"/>
              </a:rPr>
              <a:t>him.</a:t>
            </a:r>
            <a:endParaRPr sz="1167">
              <a:latin typeface="Times New Roman"/>
              <a:cs typeface="Times New Roman"/>
            </a:endParaRPr>
          </a:p>
          <a:p>
            <a:pPr marL="456837" marR="7408" indent="-222245" algn="just">
              <a:lnSpc>
                <a:spcPct val="95400"/>
              </a:lnSpc>
              <a:spcBef>
                <a:spcPts val="97"/>
              </a:spcBef>
              <a:buFont typeface="Symbol"/>
              <a:buChar char=""/>
              <a:tabLst>
                <a:tab pos="456837" algn="l"/>
              </a:tabLst>
            </a:pPr>
            <a:r>
              <a:rPr sz="1167" spc="-5" dirty="0">
                <a:latin typeface="Times New Roman"/>
                <a:cs typeface="Times New Roman"/>
              </a:rPr>
              <a:t>For </a:t>
            </a:r>
            <a:r>
              <a:rPr sz="1167" dirty="0">
                <a:latin typeface="Times New Roman"/>
                <a:cs typeface="Times New Roman"/>
              </a:rPr>
              <a:t>an </a:t>
            </a:r>
            <a:r>
              <a:rPr sz="1167" spc="-5" dirty="0">
                <a:latin typeface="Times New Roman"/>
                <a:cs typeface="Times New Roman"/>
              </a:rPr>
              <a:t>OPD </a:t>
            </a:r>
            <a:r>
              <a:rPr sz="1167" dirty="0">
                <a:latin typeface="Times New Roman"/>
                <a:cs typeface="Times New Roman"/>
              </a:rPr>
              <a:t>patient, </a:t>
            </a:r>
            <a:r>
              <a:rPr sz="1167" spc="-5" dirty="0">
                <a:latin typeface="Times New Roman"/>
                <a:cs typeface="Times New Roman"/>
              </a:rPr>
              <a:t>system will </a:t>
            </a:r>
            <a:r>
              <a:rPr sz="1167" dirty="0">
                <a:latin typeface="Times New Roman"/>
                <a:cs typeface="Times New Roman"/>
              </a:rPr>
              <a:t>issue a chit to the patient and inform him about  his number and the consultant to </a:t>
            </a:r>
            <a:r>
              <a:rPr sz="1167" spc="-5" dirty="0">
                <a:latin typeface="Times New Roman"/>
                <a:cs typeface="Times New Roman"/>
              </a:rPr>
              <a:t>whom </a:t>
            </a:r>
            <a:r>
              <a:rPr sz="1167" dirty="0">
                <a:latin typeface="Times New Roman"/>
                <a:cs typeface="Times New Roman"/>
              </a:rPr>
              <a:t>he has to consult and he </a:t>
            </a:r>
            <a:r>
              <a:rPr sz="1167" spc="-5" dirty="0">
                <a:latin typeface="Times New Roman"/>
                <a:cs typeface="Times New Roman"/>
              </a:rPr>
              <a:t>will </a:t>
            </a:r>
            <a:r>
              <a:rPr sz="1167" dirty="0">
                <a:latin typeface="Times New Roman"/>
                <a:cs typeface="Times New Roman"/>
              </a:rPr>
              <a:t>have to </a:t>
            </a:r>
            <a:r>
              <a:rPr sz="1167" spc="-5" dirty="0">
                <a:latin typeface="Times New Roman"/>
                <a:cs typeface="Times New Roman"/>
              </a:rPr>
              <a:t>wait  </a:t>
            </a:r>
            <a:r>
              <a:rPr sz="1167" dirty="0">
                <a:latin typeface="Times New Roman"/>
                <a:cs typeface="Times New Roman"/>
              </a:rPr>
              <a:t>for his</a:t>
            </a:r>
            <a:r>
              <a:rPr sz="1167" spc="-97" dirty="0">
                <a:latin typeface="Times New Roman"/>
                <a:cs typeface="Times New Roman"/>
              </a:rPr>
              <a:t> </a:t>
            </a:r>
            <a:r>
              <a:rPr sz="1167" dirty="0">
                <a:latin typeface="Times New Roman"/>
                <a:cs typeface="Times New Roman"/>
              </a:rPr>
              <a:t>turn.</a:t>
            </a:r>
            <a:endParaRPr sz="1167">
              <a:latin typeface="Times New Roman"/>
              <a:cs typeface="Times New Roman"/>
            </a:endParaRPr>
          </a:p>
          <a:p>
            <a:pPr marL="456837" marR="4939" indent="-222245" algn="just">
              <a:lnSpc>
                <a:spcPct val="95600"/>
              </a:lnSpc>
              <a:spcBef>
                <a:spcPts val="97"/>
              </a:spcBef>
              <a:buFont typeface="Symbol"/>
              <a:buChar char=""/>
              <a:tabLst>
                <a:tab pos="456837" algn="l"/>
              </a:tabLst>
            </a:pPr>
            <a:r>
              <a:rPr sz="1167" spc="-5" dirty="0">
                <a:latin typeface="Times New Roman"/>
                <a:cs typeface="Times New Roman"/>
              </a:rPr>
              <a:t>After </a:t>
            </a:r>
            <a:r>
              <a:rPr sz="1167" dirty="0">
                <a:latin typeface="Times New Roman"/>
                <a:cs typeface="Times New Roman"/>
              </a:rPr>
              <a:t>verifying an IPD patient, </a:t>
            </a:r>
            <a:r>
              <a:rPr sz="1167" spc="-5" dirty="0">
                <a:latin typeface="Times New Roman"/>
                <a:cs typeface="Times New Roman"/>
              </a:rPr>
              <a:t>system will </a:t>
            </a:r>
            <a:r>
              <a:rPr sz="1167" dirty="0">
                <a:latin typeface="Times New Roman"/>
                <a:cs typeface="Times New Roman"/>
              </a:rPr>
              <a:t>create a visit and allocate him a room  or a bed etc. If </a:t>
            </a:r>
            <a:r>
              <a:rPr sz="1167" spc="-5" dirty="0">
                <a:latin typeface="Times New Roman"/>
                <a:cs typeface="Times New Roman"/>
              </a:rPr>
              <a:t>system </a:t>
            </a:r>
            <a:r>
              <a:rPr sz="1167" dirty="0">
                <a:latin typeface="Times New Roman"/>
                <a:cs typeface="Times New Roman"/>
              </a:rPr>
              <a:t>cannot allocate this, then it </a:t>
            </a:r>
            <a:r>
              <a:rPr sz="1167" spc="-5" dirty="0">
                <a:latin typeface="Times New Roman"/>
                <a:cs typeface="Times New Roman"/>
              </a:rPr>
              <a:t>will </a:t>
            </a:r>
            <a:r>
              <a:rPr sz="1167" dirty="0">
                <a:latin typeface="Times New Roman"/>
                <a:cs typeface="Times New Roman"/>
              </a:rPr>
              <a:t>inform the patient.  </a:t>
            </a:r>
            <a:r>
              <a:rPr sz="1167" spc="-5" dirty="0">
                <a:latin typeface="Times New Roman"/>
                <a:cs typeface="Times New Roman"/>
              </a:rPr>
              <a:t>Otherwise </a:t>
            </a:r>
            <a:r>
              <a:rPr sz="1167" dirty="0">
                <a:latin typeface="Times New Roman"/>
                <a:cs typeface="Times New Roman"/>
              </a:rPr>
              <a:t>the patient is checked in and his information is maintained in the  </a:t>
            </a:r>
            <a:r>
              <a:rPr sz="1167" spc="-5" dirty="0">
                <a:latin typeface="Times New Roman"/>
                <a:cs typeface="Times New Roman"/>
              </a:rPr>
              <a:t>system.</a:t>
            </a:r>
            <a:endParaRPr sz="1167">
              <a:latin typeface="Times New Roman"/>
              <a:cs typeface="Times New Roman"/>
            </a:endParaRPr>
          </a:p>
        </p:txBody>
      </p:sp>
    </p:spTree>
    <p:extLst>
      <p:ext uri="{BB962C8B-B14F-4D97-AF65-F5344CB8AC3E}">
        <p14:creationId xmlns:p14="http://schemas.microsoft.com/office/powerpoint/2010/main" val="3403281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98903" y="886883"/>
            <a:ext cx="1971234" cy="179601"/>
          </a:xfrm>
          <a:prstGeom prst="rect">
            <a:avLst/>
          </a:prstGeom>
        </p:spPr>
        <p:txBody>
          <a:bodyPr vert="horz" wrap="square" lIns="0" tIns="0" rIns="0" bIns="0" rtlCol="0">
            <a:spAutoFit/>
          </a:bodyPr>
          <a:lstStyle/>
          <a:p>
            <a:pPr marL="12347"/>
            <a:r>
              <a:rPr sz="1167" dirty="0">
                <a:latin typeface="Times New Roman"/>
                <a:cs typeface="Times New Roman"/>
              </a:rPr>
              <a:t>CS504-Software Engineering –</a:t>
            </a:r>
            <a:r>
              <a:rPr sz="1167" spc="-107" dirty="0">
                <a:latin typeface="Times New Roman"/>
                <a:cs typeface="Times New Roman"/>
              </a:rPr>
              <a:t> </a:t>
            </a:r>
            <a:r>
              <a:rPr sz="1167" dirty="0">
                <a:latin typeface="Times New Roman"/>
                <a:cs typeface="Times New Roman"/>
              </a:rPr>
              <a:t>I</a:t>
            </a:r>
            <a:endParaRPr sz="1167">
              <a:latin typeface="Times New Roman"/>
              <a:cs typeface="Times New Roman"/>
            </a:endParaRPr>
          </a:p>
        </p:txBody>
      </p:sp>
      <p:sp>
        <p:nvSpPr>
          <p:cNvPr id="3" name="object 3"/>
          <p:cNvSpPr txBox="1"/>
          <p:nvPr/>
        </p:nvSpPr>
        <p:spPr>
          <a:xfrm>
            <a:off x="6156868" y="886883"/>
            <a:ext cx="238919" cy="179601"/>
          </a:xfrm>
          <a:prstGeom prst="rect">
            <a:avLst/>
          </a:prstGeom>
        </p:spPr>
        <p:txBody>
          <a:bodyPr vert="horz" wrap="square" lIns="0" tIns="0" rIns="0" bIns="0" rtlCol="0">
            <a:spAutoFit/>
          </a:bodyPr>
          <a:lstStyle/>
          <a:p>
            <a:pPr marL="12347"/>
            <a:r>
              <a:rPr sz="1167" spc="-5" dirty="0">
                <a:latin typeface="Times New Roman"/>
                <a:cs typeface="Times New Roman"/>
              </a:rPr>
              <a:t>VU</a:t>
            </a:r>
            <a:endParaRPr sz="1167">
              <a:latin typeface="Times New Roman"/>
              <a:cs typeface="Times New Roman"/>
            </a:endParaRPr>
          </a:p>
        </p:txBody>
      </p:sp>
      <p:sp>
        <p:nvSpPr>
          <p:cNvPr id="4" name="object 4"/>
          <p:cNvSpPr/>
          <p:nvPr/>
        </p:nvSpPr>
        <p:spPr>
          <a:xfrm>
            <a:off x="1111250" y="1055052"/>
            <a:ext cx="5270412" cy="0"/>
          </a:xfrm>
          <a:custGeom>
            <a:avLst/>
            <a:gdLst/>
            <a:ahLst/>
            <a:cxnLst/>
            <a:rect l="l" t="t" r="r" b="b"/>
            <a:pathLst>
              <a:path w="5420995">
                <a:moveTo>
                  <a:pt x="0" y="0"/>
                </a:moveTo>
                <a:lnTo>
                  <a:pt x="5420867" y="0"/>
                </a:lnTo>
              </a:path>
            </a:pathLst>
          </a:custGeom>
          <a:ln w="7620">
            <a:solidFill>
              <a:srgbClr val="000000"/>
            </a:solidFill>
          </a:ln>
        </p:spPr>
        <p:txBody>
          <a:bodyPr wrap="square" lIns="0" tIns="0" rIns="0" bIns="0" rtlCol="0"/>
          <a:lstStyle/>
          <a:p>
            <a:endParaRPr sz="1750"/>
          </a:p>
        </p:txBody>
      </p:sp>
      <p:sp>
        <p:nvSpPr>
          <p:cNvPr id="5" name="object 5"/>
          <p:cNvSpPr txBox="1"/>
          <p:nvPr/>
        </p:nvSpPr>
        <p:spPr>
          <a:xfrm>
            <a:off x="1098903" y="1356078"/>
            <a:ext cx="5361164" cy="3691202"/>
          </a:xfrm>
          <a:prstGeom prst="rect">
            <a:avLst/>
          </a:prstGeom>
        </p:spPr>
        <p:txBody>
          <a:bodyPr vert="horz" wrap="square" lIns="0" tIns="0" rIns="0" bIns="0" rtlCol="0">
            <a:spAutoFit/>
          </a:bodyPr>
          <a:lstStyle/>
          <a:p>
            <a:pPr marL="456837" marR="5556" indent="-222245" algn="just">
              <a:lnSpc>
                <a:spcPts val="1332"/>
              </a:lnSpc>
              <a:buFont typeface="Symbol"/>
              <a:buChar char=""/>
              <a:tabLst>
                <a:tab pos="456837" algn="l"/>
              </a:tabLst>
            </a:pPr>
            <a:r>
              <a:rPr sz="1167" spc="-5" dirty="0">
                <a:latin typeface="Times New Roman"/>
                <a:cs typeface="Times New Roman"/>
              </a:rPr>
              <a:t>System </a:t>
            </a:r>
            <a:r>
              <a:rPr sz="1167" dirty="0">
                <a:latin typeface="Times New Roman"/>
                <a:cs typeface="Times New Roman"/>
              </a:rPr>
              <a:t>displays information about the expenses of the required </a:t>
            </a:r>
            <a:r>
              <a:rPr sz="1167" spc="-5" dirty="0">
                <a:latin typeface="Times New Roman"/>
                <a:cs typeface="Times New Roman"/>
              </a:rPr>
              <a:t>service </a:t>
            </a:r>
            <a:r>
              <a:rPr sz="1167" dirty="0">
                <a:latin typeface="Times New Roman"/>
                <a:cs typeface="Times New Roman"/>
              </a:rPr>
              <a:t>to the  patient </a:t>
            </a:r>
            <a:r>
              <a:rPr sz="1167" spc="-5" dirty="0">
                <a:latin typeface="Times New Roman"/>
                <a:cs typeface="Times New Roman"/>
              </a:rPr>
              <a:t>so </a:t>
            </a:r>
            <a:r>
              <a:rPr sz="1167" dirty="0">
                <a:latin typeface="Times New Roman"/>
                <a:cs typeface="Times New Roman"/>
              </a:rPr>
              <a:t>that he is informed of his expected</a:t>
            </a:r>
            <a:r>
              <a:rPr sz="1167" spc="-107" dirty="0">
                <a:latin typeface="Times New Roman"/>
                <a:cs typeface="Times New Roman"/>
              </a:rPr>
              <a:t> </a:t>
            </a:r>
            <a:r>
              <a:rPr sz="1167" dirty="0">
                <a:latin typeface="Times New Roman"/>
                <a:cs typeface="Times New Roman"/>
              </a:rPr>
              <a:t>expenditure.</a:t>
            </a:r>
            <a:endParaRPr sz="1167">
              <a:latin typeface="Times New Roman"/>
              <a:cs typeface="Times New Roman"/>
            </a:endParaRPr>
          </a:p>
          <a:p>
            <a:pPr marL="456837" marR="6173" indent="-222245" algn="just">
              <a:lnSpc>
                <a:spcPts val="1332"/>
              </a:lnSpc>
              <a:spcBef>
                <a:spcPts val="102"/>
              </a:spcBef>
              <a:buFont typeface="Symbol"/>
              <a:buChar char=""/>
              <a:tabLst>
                <a:tab pos="456837" algn="l"/>
              </a:tabLst>
            </a:pPr>
            <a:r>
              <a:rPr sz="1167" spc="-5" dirty="0">
                <a:latin typeface="Times New Roman"/>
                <a:cs typeface="Times New Roman"/>
              </a:rPr>
              <a:t>Some </a:t>
            </a:r>
            <a:r>
              <a:rPr sz="1167" dirty="0">
                <a:latin typeface="Times New Roman"/>
                <a:cs typeface="Times New Roman"/>
              </a:rPr>
              <a:t>advance payment is also received against the required </a:t>
            </a:r>
            <a:r>
              <a:rPr sz="1167" spc="-5" dirty="0">
                <a:latin typeface="Times New Roman"/>
                <a:cs typeface="Times New Roman"/>
              </a:rPr>
              <a:t>service </a:t>
            </a:r>
            <a:r>
              <a:rPr sz="1167" dirty="0">
                <a:latin typeface="Times New Roman"/>
                <a:cs typeface="Times New Roman"/>
              </a:rPr>
              <a:t>and this  amount is adjusted in the final</a:t>
            </a:r>
            <a:r>
              <a:rPr sz="1167" spc="-122" dirty="0">
                <a:latin typeface="Times New Roman"/>
                <a:cs typeface="Times New Roman"/>
              </a:rPr>
              <a:t> </a:t>
            </a:r>
            <a:r>
              <a:rPr sz="1167" spc="-5" dirty="0">
                <a:latin typeface="Times New Roman"/>
                <a:cs typeface="Times New Roman"/>
              </a:rPr>
              <a:t>settlement.</a:t>
            </a:r>
            <a:endParaRPr sz="1167">
              <a:latin typeface="Times New Roman"/>
              <a:cs typeface="Times New Roman"/>
            </a:endParaRPr>
          </a:p>
          <a:p>
            <a:pPr marL="456837" marR="8026" indent="-222245" algn="just">
              <a:lnSpc>
                <a:spcPts val="1332"/>
              </a:lnSpc>
              <a:spcBef>
                <a:spcPts val="102"/>
              </a:spcBef>
              <a:buFont typeface="Symbol"/>
              <a:buChar char=""/>
              <a:tabLst>
                <a:tab pos="456837" algn="l"/>
              </a:tabLst>
            </a:pPr>
            <a:r>
              <a:rPr sz="1167" spc="-5" dirty="0">
                <a:latin typeface="Times New Roman"/>
                <a:cs typeface="Times New Roman"/>
              </a:rPr>
              <a:t>All </a:t>
            </a:r>
            <a:r>
              <a:rPr sz="1167" dirty="0">
                <a:latin typeface="Times New Roman"/>
                <a:cs typeface="Times New Roman"/>
              </a:rPr>
              <a:t>this information is </a:t>
            </a:r>
            <a:r>
              <a:rPr sz="1167" spc="-5" dirty="0">
                <a:latin typeface="Times New Roman"/>
                <a:cs typeface="Times New Roman"/>
              </a:rPr>
              <a:t>supplied </a:t>
            </a:r>
            <a:r>
              <a:rPr sz="1167" dirty="0">
                <a:latin typeface="Times New Roman"/>
                <a:cs typeface="Times New Roman"/>
              </a:rPr>
              <a:t>to cash office that eventually deals </a:t>
            </a:r>
            <a:r>
              <a:rPr sz="1167" spc="-5" dirty="0">
                <a:latin typeface="Times New Roman"/>
                <a:cs typeface="Times New Roman"/>
              </a:rPr>
              <a:t>with </a:t>
            </a:r>
            <a:r>
              <a:rPr sz="1167" dirty="0">
                <a:latin typeface="Times New Roman"/>
                <a:cs typeface="Times New Roman"/>
              </a:rPr>
              <a:t>payments,  etc.</a:t>
            </a:r>
            <a:endParaRPr sz="1167">
              <a:latin typeface="Times New Roman"/>
              <a:cs typeface="Times New Roman"/>
            </a:endParaRPr>
          </a:p>
          <a:p>
            <a:pPr marL="456837" marR="6173" indent="-222245" algn="just">
              <a:lnSpc>
                <a:spcPts val="1342"/>
              </a:lnSpc>
              <a:spcBef>
                <a:spcPts val="92"/>
              </a:spcBef>
              <a:buFont typeface="Symbol"/>
              <a:buChar char=""/>
              <a:tabLst>
                <a:tab pos="456837" algn="l"/>
              </a:tabLst>
            </a:pPr>
            <a:r>
              <a:rPr sz="1167" spc="-5" dirty="0">
                <a:latin typeface="Times New Roman"/>
                <a:cs typeface="Times New Roman"/>
              </a:rPr>
              <a:t>Upon </a:t>
            </a:r>
            <a:r>
              <a:rPr sz="1167" dirty="0">
                <a:latin typeface="Times New Roman"/>
                <a:cs typeface="Times New Roman"/>
              </a:rPr>
              <a:t>receiving the cash, for </a:t>
            </a:r>
            <a:r>
              <a:rPr sz="1167" spc="-5" dirty="0">
                <a:latin typeface="Times New Roman"/>
                <a:cs typeface="Times New Roman"/>
              </a:rPr>
              <a:t>OPD </a:t>
            </a:r>
            <a:r>
              <a:rPr sz="1167" dirty="0">
                <a:latin typeface="Times New Roman"/>
                <a:cs typeface="Times New Roman"/>
              </a:rPr>
              <a:t>patient, a chit </a:t>
            </a:r>
            <a:r>
              <a:rPr sz="1167" spc="-5" dirty="0">
                <a:latin typeface="Times New Roman"/>
                <a:cs typeface="Times New Roman"/>
              </a:rPr>
              <a:t>will </a:t>
            </a:r>
            <a:r>
              <a:rPr sz="1167" dirty="0">
                <a:latin typeface="Times New Roman"/>
                <a:cs typeface="Times New Roman"/>
              </a:rPr>
              <a:t>be issued. </a:t>
            </a:r>
            <a:r>
              <a:rPr sz="1167" spc="-5" dirty="0">
                <a:latin typeface="Times New Roman"/>
                <a:cs typeface="Times New Roman"/>
              </a:rPr>
              <a:t>For </a:t>
            </a:r>
            <a:r>
              <a:rPr sz="1167" dirty="0">
                <a:latin typeface="Times New Roman"/>
                <a:cs typeface="Times New Roman"/>
              </a:rPr>
              <a:t>IPD patient,  an admission form </a:t>
            </a:r>
            <a:r>
              <a:rPr sz="1167" spc="-5" dirty="0">
                <a:latin typeface="Times New Roman"/>
                <a:cs typeface="Times New Roman"/>
              </a:rPr>
              <a:t>will </a:t>
            </a:r>
            <a:r>
              <a:rPr sz="1167" dirty="0">
                <a:latin typeface="Times New Roman"/>
                <a:cs typeface="Times New Roman"/>
              </a:rPr>
              <a:t>be filled and this information </a:t>
            </a:r>
            <a:r>
              <a:rPr sz="1167" spc="-5" dirty="0">
                <a:latin typeface="Times New Roman"/>
                <a:cs typeface="Times New Roman"/>
              </a:rPr>
              <a:t>will </a:t>
            </a:r>
            <a:r>
              <a:rPr sz="1167" dirty="0">
                <a:latin typeface="Times New Roman"/>
                <a:cs typeface="Times New Roman"/>
              </a:rPr>
              <a:t>be maintained in the  </a:t>
            </a:r>
            <a:r>
              <a:rPr sz="1167" spc="-5" dirty="0">
                <a:latin typeface="Times New Roman"/>
                <a:cs typeface="Times New Roman"/>
              </a:rPr>
              <a:t>system. </a:t>
            </a:r>
            <a:r>
              <a:rPr sz="1167" dirty="0">
                <a:latin typeface="Times New Roman"/>
                <a:cs typeface="Times New Roman"/>
              </a:rPr>
              <a:t>A receipt </a:t>
            </a:r>
            <a:r>
              <a:rPr sz="1167" spc="-5" dirty="0">
                <a:latin typeface="Times New Roman"/>
                <a:cs typeface="Times New Roman"/>
              </a:rPr>
              <a:t>will </a:t>
            </a:r>
            <a:r>
              <a:rPr sz="1167" dirty="0">
                <a:latin typeface="Times New Roman"/>
                <a:cs typeface="Times New Roman"/>
              </a:rPr>
              <a:t>be issued to the</a:t>
            </a:r>
            <a:r>
              <a:rPr sz="1167" spc="-97" dirty="0">
                <a:latin typeface="Times New Roman"/>
                <a:cs typeface="Times New Roman"/>
              </a:rPr>
              <a:t> </a:t>
            </a:r>
            <a:r>
              <a:rPr sz="1167" dirty="0">
                <a:latin typeface="Times New Roman"/>
                <a:cs typeface="Times New Roman"/>
              </a:rPr>
              <a:t>patient.</a:t>
            </a:r>
            <a:endParaRPr sz="1167">
              <a:latin typeface="Times New Roman"/>
              <a:cs typeface="Times New Roman"/>
            </a:endParaRPr>
          </a:p>
          <a:p>
            <a:pPr marL="456837" indent="-222245">
              <a:buFont typeface="Symbol"/>
              <a:buChar char=""/>
              <a:tabLst>
                <a:tab pos="456219" algn="l"/>
                <a:tab pos="456837" algn="l"/>
              </a:tabLst>
            </a:pPr>
            <a:r>
              <a:rPr sz="1167" spc="-5" dirty="0">
                <a:latin typeface="Times New Roman"/>
                <a:cs typeface="Times New Roman"/>
              </a:rPr>
              <a:t>For </a:t>
            </a:r>
            <a:r>
              <a:rPr sz="1167" dirty="0">
                <a:latin typeface="Times New Roman"/>
                <a:cs typeface="Times New Roman"/>
              </a:rPr>
              <a:t>credit transaction, corresponding voucher </a:t>
            </a:r>
            <a:r>
              <a:rPr sz="1167" spc="-5" dirty="0">
                <a:latin typeface="Times New Roman"/>
                <a:cs typeface="Times New Roman"/>
              </a:rPr>
              <a:t>will </a:t>
            </a:r>
            <a:r>
              <a:rPr sz="1167" dirty="0">
                <a:latin typeface="Times New Roman"/>
                <a:cs typeface="Times New Roman"/>
              </a:rPr>
              <a:t>be</a:t>
            </a:r>
            <a:r>
              <a:rPr sz="1167" spc="-92" dirty="0">
                <a:latin typeface="Times New Roman"/>
                <a:cs typeface="Times New Roman"/>
              </a:rPr>
              <a:t> </a:t>
            </a:r>
            <a:r>
              <a:rPr sz="1167" dirty="0">
                <a:latin typeface="Times New Roman"/>
                <a:cs typeface="Times New Roman"/>
              </a:rPr>
              <a:t>prepared.</a:t>
            </a:r>
            <a:endParaRPr sz="1167">
              <a:latin typeface="Times New Roman"/>
              <a:cs typeface="Times New Roman"/>
            </a:endParaRPr>
          </a:p>
          <a:p>
            <a:pPr marL="456837" indent="-222245">
              <a:spcBef>
                <a:spcPts val="24"/>
              </a:spcBef>
              <a:buFont typeface="Symbol"/>
              <a:buChar char=""/>
              <a:tabLst>
                <a:tab pos="456219" algn="l"/>
                <a:tab pos="456837" algn="l"/>
              </a:tabLst>
            </a:pPr>
            <a:r>
              <a:rPr sz="1167" spc="-5" dirty="0">
                <a:latin typeface="Times New Roman"/>
                <a:cs typeface="Times New Roman"/>
              </a:rPr>
              <a:t>So </a:t>
            </a:r>
            <a:r>
              <a:rPr sz="1167" dirty="0">
                <a:latin typeface="Times New Roman"/>
                <a:cs typeface="Times New Roman"/>
              </a:rPr>
              <a:t>the model depicts process before the </a:t>
            </a:r>
            <a:r>
              <a:rPr sz="1167" spc="-5" dirty="0">
                <a:latin typeface="Times New Roman"/>
                <a:cs typeface="Times New Roman"/>
              </a:rPr>
              <a:t>start </a:t>
            </a:r>
            <a:r>
              <a:rPr sz="1167" dirty="0">
                <a:latin typeface="Times New Roman"/>
                <a:cs typeface="Times New Roman"/>
              </a:rPr>
              <a:t>of the</a:t>
            </a:r>
            <a:r>
              <a:rPr sz="1167" spc="-78" dirty="0">
                <a:latin typeface="Times New Roman"/>
                <a:cs typeface="Times New Roman"/>
              </a:rPr>
              <a:t> </a:t>
            </a:r>
            <a:r>
              <a:rPr sz="1167" spc="-5" dirty="0">
                <a:latin typeface="Times New Roman"/>
                <a:cs typeface="Times New Roman"/>
              </a:rPr>
              <a:t>treatment.</a:t>
            </a:r>
            <a:endParaRPr sz="1167">
              <a:latin typeface="Times New Roman"/>
              <a:cs typeface="Times New Roman"/>
            </a:endParaRPr>
          </a:p>
          <a:p>
            <a:pPr marL="456837" marR="7408" indent="-222245" algn="just">
              <a:lnSpc>
                <a:spcPct val="95400"/>
              </a:lnSpc>
              <a:spcBef>
                <a:spcPts val="87"/>
              </a:spcBef>
              <a:buFont typeface="Symbol"/>
              <a:buChar char=""/>
              <a:tabLst>
                <a:tab pos="456837" algn="l"/>
              </a:tabLst>
            </a:pPr>
            <a:r>
              <a:rPr sz="1167" dirty="0">
                <a:latin typeface="Times New Roman"/>
                <a:cs typeface="Times New Roman"/>
              </a:rPr>
              <a:t>A patient may ask to change his </a:t>
            </a:r>
            <a:r>
              <a:rPr sz="1167" spc="-5" dirty="0">
                <a:latin typeface="Times New Roman"/>
                <a:cs typeface="Times New Roman"/>
              </a:rPr>
              <a:t>service </a:t>
            </a:r>
            <a:r>
              <a:rPr sz="1167" dirty="0">
                <a:latin typeface="Times New Roman"/>
                <a:cs typeface="Times New Roman"/>
              </a:rPr>
              <a:t>on event of an unsatisfied response from  the hospital </a:t>
            </a:r>
            <a:r>
              <a:rPr sz="1167" spc="-5" dirty="0">
                <a:latin typeface="Times New Roman"/>
                <a:cs typeface="Times New Roman"/>
              </a:rPr>
              <a:t>staff </a:t>
            </a:r>
            <a:r>
              <a:rPr sz="1167" dirty="0">
                <a:latin typeface="Times New Roman"/>
                <a:cs typeface="Times New Roman"/>
              </a:rPr>
              <a:t>or any other reason. </a:t>
            </a:r>
            <a:r>
              <a:rPr sz="1167" spc="-5" dirty="0">
                <a:latin typeface="Times New Roman"/>
                <a:cs typeface="Times New Roman"/>
              </a:rPr>
              <a:t>System </a:t>
            </a:r>
            <a:r>
              <a:rPr sz="1167" dirty="0">
                <a:latin typeface="Times New Roman"/>
                <a:cs typeface="Times New Roman"/>
              </a:rPr>
              <a:t>may cancel his record and pay his  amount</a:t>
            </a:r>
            <a:r>
              <a:rPr sz="1167" spc="-102" dirty="0">
                <a:latin typeface="Times New Roman"/>
                <a:cs typeface="Times New Roman"/>
              </a:rPr>
              <a:t> </a:t>
            </a:r>
            <a:r>
              <a:rPr sz="1167" dirty="0">
                <a:latin typeface="Times New Roman"/>
                <a:cs typeface="Times New Roman"/>
              </a:rPr>
              <a:t>back.</a:t>
            </a:r>
            <a:endParaRPr sz="1167">
              <a:latin typeface="Times New Roman"/>
              <a:cs typeface="Times New Roman"/>
            </a:endParaRPr>
          </a:p>
          <a:p>
            <a:pPr marL="456837" indent="-222245">
              <a:spcBef>
                <a:spcPts val="34"/>
              </a:spcBef>
              <a:buFont typeface="Symbol"/>
              <a:buChar char=""/>
              <a:tabLst>
                <a:tab pos="456219" algn="l"/>
                <a:tab pos="456837" algn="l"/>
              </a:tabLst>
            </a:pPr>
            <a:r>
              <a:rPr sz="1167" spc="-5" dirty="0">
                <a:latin typeface="Times New Roman"/>
                <a:cs typeface="Times New Roman"/>
              </a:rPr>
              <a:t>Similarly, </a:t>
            </a:r>
            <a:r>
              <a:rPr sz="1167" dirty="0">
                <a:latin typeface="Times New Roman"/>
                <a:cs typeface="Times New Roman"/>
              </a:rPr>
              <a:t>a doctor may ask a patient to change his </a:t>
            </a:r>
            <a:r>
              <a:rPr sz="1167" spc="-5" dirty="0">
                <a:latin typeface="Times New Roman"/>
                <a:cs typeface="Times New Roman"/>
              </a:rPr>
              <a:t>status </a:t>
            </a:r>
            <a:r>
              <a:rPr sz="1167" dirty="0">
                <a:latin typeface="Times New Roman"/>
                <a:cs typeface="Times New Roman"/>
              </a:rPr>
              <a:t>from </a:t>
            </a:r>
            <a:r>
              <a:rPr sz="1167" spc="-5" dirty="0">
                <a:latin typeface="Times New Roman"/>
                <a:cs typeface="Times New Roman"/>
              </a:rPr>
              <a:t>OPD </a:t>
            </a:r>
            <a:r>
              <a:rPr sz="1167" dirty="0">
                <a:latin typeface="Times New Roman"/>
                <a:cs typeface="Times New Roman"/>
              </a:rPr>
              <a:t>to</a:t>
            </a:r>
            <a:r>
              <a:rPr sz="1167" spc="-92" dirty="0">
                <a:latin typeface="Times New Roman"/>
                <a:cs typeface="Times New Roman"/>
              </a:rPr>
              <a:t> </a:t>
            </a:r>
            <a:r>
              <a:rPr sz="1167" dirty="0">
                <a:latin typeface="Times New Roman"/>
                <a:cs typeface="Times New Roman"/>
              </a:rPr>
              <a:t>IPD.</a:t>
            </a:r>
            <a:endParaRPr sz="1167">
              <a:latin typeface="Times New Roman"/>
              <a:cs typeface="Times New Roman"/>
            </a:endParaRPr>
          </a:p>
          <a:p>
            <a:pPr>
              <a:spcBef>
                <a:spcPts val="39"/>
              </a:spcBef>
              <a:buFont typeface="Symbol"/>
              <a:buChar char=""/>
            </a:pPr>
            <a:endParaRPr sz="1069">
              <a:latin typeface="Times New Roman"/>
              <a:cs typeface="Times New Roman"/>
            </a:endParaRPr>
          </a:p>
          <a:p>
            <a:pPr marL="12347"/>
            <a:r>
              <a:rPr sz="1167" dirty="0">
                <a:latin typeface="Times New Roman"/>
                <a:cs typeface="Times New Roman"/>
              </a:rPr>
              <a:t>In a business process diagram, following points are important and </a:t>
            </a:r>
            <a:r>
              <a:rPr sz="1167" spc="-5" dirty="0">
                <a:latin typeface="Times New Roman"/>
                <a:cs typeface="Times New Roman"/>
              </a:rPr>
              <a:t>should </a:t>
            </a:r>
            <a:r>
              <a:rPr sz="1167" dirty="0">
                <a:latin typeface="Times New Roman"/>
                <a:cs typeface="Times New Roman"/>
              </a:rPr>
              <a:t>be</a:t>
            </a:r>
            <a:r>
              <a:rPr sz="1167" spc="-107" dirty="0">
                <a:latin typeface="Times New Roman"/>
                <a:cs typeface="Times New Roman"/>
              </a:rPr>
              <a:t> </a:t>
            </a:r>
            <a:r>
              <a:rPr sz="1167" dirty="0">
                <a:latin typeface="Times New Roman"/>
                <a:cs typeface="Times New Roman"/>
              </a:rPr>
              <a:t>noted</a:t>
            </a:r>
            <a:endParaRPr sz="1167">
              <a:latin typeface="Times New Roman"/>
              <a:cs typeface="Times New Roman"/>
            </a:endParaRPr>
          </a:p>
          <a:p>
            <a:pPr marL="456837" indent="-222245">
              <a:spcBef>
                <a:spcPts val="34"/>
              </a:spcBef>
              <a:buFont typeface="Symbol"/>
              <a:buChar char=""/>
              <a:tabLst>
                <a:tab pos="456219" algn="l"/>
                <a:tab pos="456837" algn="l"/>
              </a:tabLst>
            </a:pPr>
            <a:r>
              <a:rPr sz="1167" dirty="0">
                <a:latin typeface="Times New Roman"/>
                <a:cs typeface="Times New Roman"/>
              </a:rPr>
              <a:t>It does not describe the automated</a:t>
            </a:r>
            <a:r>
              <a:rPr sz="1167" spc="-107" dirty="0">
                <a:latin typeface="Times New Roman"/>
                <a:cs typeface="Times New Roman"/>
              </a:rPr>
              <a:t> </a:t>
            </a:r>
            <a:r>
              <a:rPr sz="1167" spc="-5" dirty="0">
                <a:latin typeface="Times New Roman"/>
                <a:cs typeface="Times New Roman"/>
              </a:rPr>
              <a:t>system</a:t>
            </a:r>
            <a:endParaRPr sz="1167">
              <a:latin typeface="Times New Roman"/>
              <a:cs typeface="Times New Roman"/>
            </a:endParaRPr>
          </a:p>
          <a:p>
            <a:pPr marL="456837" marR="4939" indent="-222245" algn="just">
              <a:lnSpc>
                <a:spcPts val="1342"/>
              </a:lnSpc>
              <a:spcBef>
                <a:spcPts val="117"/>
              </a:spcBef>
              <a:buFont typeface="Symbol"/>
              <a:buChar char=""/>
              <a:tabLst>
                <a:tab pos="456837" algn="l"/>
              </a:tabLst>
            </a:pPr>
            <a:r>
              <a:rPr sz="1167" dirty="0">
                <a:latin typeface="Times New Roman"/>
                <a:cs typeface="Times New Roman"/>
              </a:rPr>
              <a:t>It only reflects the existing process of the user </a:t>
            </a:r>
            <a:r>
              <a:rPr sz="1167" spc="10" dirty="0">
                <a:latin typeface="Times New Roman"/>
                <a:cs typeface="Times New Roman"/>
              </a:rPr>
              <a:t>to </a:t>
            </a:r>
            <a:r>
              <a:rPr sz="1167" dirty="0">
                <a:latin typeface="Times New Roman"/>
                <a:cs typeface="Times New Roman"/>
              </a:rPr>
              <a:t>help </a:t>
            </a:r>
            <a:r>
              <a:rPr sz="1167" spc="-5" dirty="0">
                <a:latin typeface="Times New Roman"/>
                <a:cs typeface="Times New Roman"/>
              </a:rPr>
              <a:t>software </a:t>
            </a:r>
            <a:r>
              <a:rPr sz="1167" dirty="0">
                <a:latin typeface="Times New Roman"/>
                <a:cs typeface="Times New Roman"/>
              </a:rPr>
              <a:t>engineer/analyst</a:t>
            </a:r>
            <a:r>
              <a:rPr sz="1167" spc="-78" dirty="0">
                <a:latin typeface="Times New Roman"/>
                <a:cs typeface="Times New Roman"/>
              </a:rPr>
              <a:t> </a:t>
            </a:r>
            <a:r>
              <a:rPr sz="1167" dirty="0">
                <a:latin typeface="Times New Roman"/>
                <a:cs typeface="Times New Roman"/>
              </a:rPr>
              <a:t>in  understanding business</a:t>
            </a:r>
            <a:r>
              <a:rPr sz="1167" spc="-102" dirty="0">
                <a:latin typeface="Times New Roman"/>
                <a:cs typeface="Times New Roman"/>
              </a:rPr>
              <a:t> </a:t>
            </a:r>
            <a:r>
              <a:rPr sz="1167" dirty="0">
                <a:latin typeface="Times New Roman"/>
                <a:cs typeface="Times New Roman"/>
              </a:rPr>
              <a:t>domain.</a:t>
            </a:r>
            <a:endParaRPr sz="1167">
              <a:latin typeface="Times New Roman"/>
              <a:cs typeface="Times New Roman"/>
            </a:endParaRPr>
          </a:p>
          <a:p>
            <a:pPr marL="456837" indent="-222245">
              <a:buFont typeface="Symbol"/>
              <a:buChar char=""/>
              <a:tabLst>
                <a:tab pos="456219" algn="l"/>
                <a:tab pos="456837" algn="l"/>
              </a:tabLst>
            </a:pPr>
            <a:r>
              <a:rPr sz="1167" dirty="0">
                <a:latin typeface="Times New Roman"/>
                <a:cs typeface="Times New Roman"/>
              </a:rPr>
              <a:t>It may contain information on processes that need not be</a:t>
            </a:r>
            <a:r>
              <a:rPr sz="1167" spc="-117" dirty="0">
                <a:latin typeface="Times New Roman"/>
                <a:cs typeface="Times New Roman"/>
              </a:rPr>
              <a:t> </a:t>
            </a:r>
            <a:r>
              <a:rPr sz="1167" dirty="0">
                <a:latin typeface="Times New Roman"/>
                <a:cs typeface="Times New Roman"/>
              </a:rPr>
              <a:t>automated.</a:t>
            </a:r>
            <a:endParaRPr sz="1167">
              <a:latin typeface="Times New Roman"/>
              <a:cs typeface="Times New Roman"/>
            </a:endParaRPr>
          </a:p>
        </p:txBody>
      </p:sp>
      <p:sp>
        <p:nvSpPr>
          <p:cNvPr id="6" name="object 6"/>
          <p:cNvSpPr txBox="1">
            <a:spLocks noGrp="1"/>
          </p:cNvSpPr>
          <p:nvPr>
            <p:ph type="sldNum" sz="quarter" idx="7"/>
          </p:nvPr>
        </p:nvSpPr>
        <p:spPr>
          <a:xfrm>
            <a:off x="6216086" y="10069713"/>
            <a:ext cx="271639" cy="7154380"/>
          </a:xfrm>
          <a:prstGeom prst="rect">
            <a:avLst/>
          </a:prstGeom>
        </p:spPr>
        <p:txBody>
          <a:bodyPr vert="horz" wrap="square" lIns="0" tIns="49389" rIns="0" bIns="0" rtlCol="0">
            <a:spAutoFit/>
          </a:bodyPr>
          <a:lstStyle/>
          <a:p>
            <a:pPr marL="12347">
              <a:lnSpc>
                <a:spcPts val="1240"/>
              </a:lnSpc>
              <a:tabLst>
                <a:tab pos="5123363" algn="l"/>
              </a:tabLst>
            </a:pPr>
            <a:r>
              <a:rPr u="heavy" dirty="0"/>
              <a:t> 	</a:t>
            </a:r>
            <a:r>
              <a:rPr dirty="0"/>
              <a:t>  43</a:t>
            </a:r>
          </a:p>
          <a:p>
            <a:pPr marL="1456939">
              <a:lnSpc>
                <a:spcPts val="1371"/>
              </a:lnSpc>
            </a:pPr>
            <a:r>
              <a:rPr dirty="0"/>
              <a:t>© Copyright </a:t>
            </a:r>
            <a:r>
              <a:rPr spc="-5" dirty="0"/>
              <a:t>Virtual University </a:t>
            </a:r>
            <a:r>
              <a:rPr dirty="0"/>
              <a:t>of</a:t>
            </a:r>
            <a:r>
              <a:rPr spc="-78" dirty="0"/>
              <a:t> </a:t>
            </a:r>
            <a:r>
              <a:rPr spc="-5" dirty="0"/>
              <a:t>Pakistan</a:t>
            </a:r>
          </a:p>
        </p:txBody>
      </p:sp>
    </p:spTree>
    <p:extLst>
      <p:ext uri="{BB962C8B-B14F-4D97-AF65-F5344CB8AC3E}">
        <p14:creationId xmlns:p14="http://schemas.microsoft.com/office/powerpoint/2010/main" val="1147829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98903" y="886883"/>
            <a:ext cx="1971234" cy="179601"/>
          </a:xfrm>
          <a:prstGeom prst="rect">
            <a:avLst/>
          </a:prstGeom>
        </p:spPr>
        <p:txBody>
          <a:bodyPr vert="horz" wrap="square" lIns="0" tIns="0" rIns="0" bIns="0" rtlCol="0">
            <a:spAutoFit/>
          </a:bodyPr>
          <a:lstStyle/>
          <a:p>
            <a:pPr marL="12347"/>
            <a:r>
              <a:rPr sz="1167" dirty="0">
                <a:latin typeface="Times New Roman"/>
                <a:cs typeface="Times New Roman"/>
              </a:rPr>
              <a:t>CS504-Software Engineering –</a:t>
            </a:r>
            <a:r>
              <a:rPr sz="1167" spc="-107" dirty="0">
                <a:latin typeface="Times New Roman"/>
                <a:cs typeface="Times New Roman"/>
              </a:rPr>
              <a:t> </a:t>
            </a:r>
            <a:r>
              <a:rPr sz="1167" dirty="0">
                <a:latin typeface="Times New Roman"/>
                <a:cs typeface="Times New Roman"/>
              </a:rPr>
              <a:t>I</a:t>
            </a:r>
            <a:endParaRPr sz="1167">
              <a:latin typeface="Times New Roman"/>
              <a:cs typeface="Times New Roman"/>
            </a:endParaRPr>
          </a:p>
        </p:txBody>
      </p:sp>
      <p:sp>
        <p:nvSpPr>
          <p:cNvPr id="3" name="object 3"/>
          <p:cNvSpPr txBox="1"/>
          <p:nvPr/>
        </p:nvSpPr>
        <p:spPr>
          <a:xfrm>
            <a:off x="6156868" y="886883"/>
            <a:ext cx="238919" cy="179601"/>
          </a:xfrm>
          <a:prstGeom prst="rect">
            <a:avLst/>
          </a:prstGeom>
        </p:spPr>
        <p:txBody>
          <a:bodyPr vert="horz" wrap="square" lIns="0" tIns="0" rIns="0" bIns="0" rtlCol="0">
            <a:spAutoFit/>
          </a:bodyPr>
          <a:lstStyle/>
          <a:p>
            <a:pPr marL="12347"/>
            <a:r>
              <a:rPr sz="1167" spc="-5" dirty="0">
                <a:latin typeface="Times New Roman"/>
                <a:cs typeface="Times New Roman"/>
              </a:rPr>
              <a:t>VU</a:t>
            </a:r>
            <a:endParaRPr sz="1167">
              <a:latin typeface="Times New Roman"/>
              <a:cs typeface="Times New Roman"/>
            </a:endParaRPr>
          </a:p>
        </p:txBody>
      </p:sp>
      <p:sp>
        <p:nvSpPr>
          <p:cNvPr id="4" name="object 4"/>
          <p:cNvSpPr/>
          <p:nvPr/>
        </p:nvSpPr>
        <p:spPr>
          <a:xfrm>
            <a:off x="1111250" y="1055052"/>
            <a:ext cx="5270412" cy="0"/>
          </a:xfrm>
          <a:custGeom>
            <a:avLst/>
            <a:gdLst/>
            <a:ahLst/>
            <a:cxnLst/>
            <a:rect l="l" t="t" r="r" b="b"/>
            <a:pathLst>
              <a:path w="5420995">
                <a:moveTo>
                  <a:pt x="0" y="0"/>
                </a:moveTo>
                <a:lnTo>
                  <a:pt x="5420867" y="0"/>
                </a:lnTo>
              </a:path>
            </a:pathLst>
          </a:custGeom>
          <a:ln w="7620">
            <a:solidFill>
              <a:srgbClr val="000000"/>
            </a:solidFill>
          </a:ln>
        </p:spPr>
        <p:txBody>
          <a:bodyPr wrap="square" lIns="0" tIns="0" rIns="0" bIns="0" rtlCol="0"/>
          <a:lstStyle/>
          <a:p>
            <a:endParaRPr sz="1750"/>
          </a:p>
        </p:txBody>
      </p:sp>
      <p:sp>
        <p:nvSpPr>
          <p:cNvPr id="5" name="object 5"/>
          <p:cNvSpPr txBox="1"/>
          <p:nvPr/>
        </p:nvSpPr>
        <p:spPr>
          <a:xfrm>
            <a:off x="1098903" y="1327926"/>
            <a:ext cx="5361781" cy="7915804"/>
          </a:xfrm>
          <a:prstGeom prst="rect">
            <a:avLst/>
          </a:prstGeom>
        </p:spPr>
        <p:txBody>
          <a:bodyPr vert="horz" wrap="square" lIns="0" tIns="0" rIns="0" bIns="0" rtlCol="0">
            <a:spAutoFit/>
          </a:bodyPr>
          <a:lstStyle/>
          <a:p>
            <a:pPr marL="2129230"/>
            <a:r>
              <a:rPr sz="1847" spc="-5" dirty="0">
                <a:latin typeface="Times New Roman"/>
                <a:cs typeface="Times New Roman"/>
              </a:rPr>
              <a:t>Lecture</a:t>
            </a:r>
            <a:r>
              <a:rPr sz="1847" spc="-68" dirty="0">
                <a:latin typeface="Times New Roman"/>
                <a:cs typeface="Times New Roman"/>
              </a:rPr>
              <a:t> </a:t>
            </a:r>
            <a:r>
              <a:rPr sz="1847" spc="-10" dirty="0">
                <a:latin typeface="Times New Roman"/>
                <a:cs typeface="Times New Roman"/>
              </a:rPr>
              <a:t>No.8</a:t>
            </a:r>
            <a:endParaRPr sz="1847">
              <a:latin typeface="Times New Roman"/>
              <a:cs typeface="Times New Roman"/>
            </a:endParaRPr>
          </a:p>
          <a:p>
            <a:pPr marL="12347" algn="just">
              <a:spcBef>
                <a:spcPts val="1390"/>
              </a:spcBef>
            </a:pPr>
            <a:r>
              <a:rPr sz="1750" spc="-5" dirty="0">
                <a:latin typeface="Tahoma"/>
                <a:cs typeface="Tahoma"/>
              </a:rPr>
              <a:t>State </a:t>
            </a:r>
            <a:r>
              <a:rPr sz="1750" dirty="0">
                <a:latin typeface="Tahoma"/>
                <a:cs typeface="Tahoma"/>
              </a:rPr>
              <a:t>Transition</a:t>
            </a:r>
            <a:r>
              <a:rPr sz="1750" spc="-87" dirty="0">
                <a:latin typeface="Tahoma"/>
                <a:cs typeface="Tahoma"/>
              </a:rPr>
              <a:t> </a:t>
            </a:r>
            <a:r>
              <a:rPr sz="1750" spc="-5" dirty="0">
                <a:latin typeface="Tahoma"/>
                <a:cs typeface="Tahoma"/>
              </a:rPr>
              <a:t>Diagrams</a:t>
            </a:r>
            <a:endParaRPr sz="1750">
              <a:latin typeface="Tahoma"/>
              <a:cs typeface="Tahoma"/>
            </a:endParaRPr>
          </a:p>
          <a:p>
            <a:pPr marL="12347" marR="6791" algn="just">
              <a:lnSpc>
                <a:spcPts val="1342"/>
              </a:lnSpc>
              <a:spcBef>
                <a:spcPts val="1327"/>
              </a:spcBef>
            </a:pPr>
            <a:r>
              <a:rPr sz="1167" spc="-5" dirty="0">
                <a:latin typeface="Times New Roman"/>
                <a:cs typeface="Times New Roman"/>
              </a:rPr>
              <a:t>State </a:t>
            </a:r>
            <a:r>
              <a:rPr sz="1167" dirty="0">
                <a:latin typeface="Times New Roman"/>
                <a:cs typeface="Times New Roman"/>
              </a:rPr>
              <a:t>transition diagrams (STDs) are another technique to document domain knowledge.  In </a:t>
            </a:r>
            <a:r>
              <a:rPr sz="1167" spc="5" dirty="0">
                <a:latin typeface="Times New Roman"/>
                <a:cs typeface="Times New Roman"/>
              </a:rPr>
              <a:t>many </a:t>
            </a:r>
            <a:r>
              <a:rPr sz="1167" dirty="0">
                <a:latin typeface="Times New Roman"/>
                <a:cs typeface="Times New Roman"/>
              </a:rPr>
              <a:t>cases, information flows from one place to the other and at each place certain  action is taken on that piece of information before it moves to the next place. A file in an  office is a </a:t>
            </a:r>
            <a:r>
              <a:rPr sz="1167" spc="-5" dirty="0">
                <a:latin typeface="Times New Roman"/>
                <a:cs typeface="Times New Roman"/>
              </a:rPr>
              <a:t>typical </a:t>
            </a:r>
            <a:r>
              <a:rPr sz="1167" dirty="0">
                <a:latin typeface="Times New Roman"/>
                <a:cs typeface="Times New Roman"/>
              </a:rPr>
              <a:t>office is example of </a:t>
            </a:r>
            <a:r>
              <a:rPr sz="1167" spc="-5" dirty="0">
                <a:latin typeface="Times New Roman"/>
                <a:cs typeface="Times New Roman"/>
              </a:rPr>
              <a:t>such system. </a:t>
            </a:r>
            <a:r>
              <a:rPr sz="1167" spc="-15" dirty="0">
                <a:latin typeface="Times New Roman"/>
                <a:cs typeface="Times New Roman"/>
              </a:rPr>
              <a:t>In </a:t>
            </a:r>
            <a:r>
              <a:rPr sz="1167" dirty="0">
                <a:latin typeface="Times New Roman"/>
                <a:cs typeface="Times New Roman"/>
              </a:rPr>
              <a:t>this case, different people make  comments and add information to that file and it moves from one table to the other this  movement is controlled by a pre-defined </a:t>
            </a:r>
            <a:r>
              <a:rPr sz="1167" spc="-5" dirty="0">
                <a:latin typeface="Times New Roman"/>
                <a:cs typeface="Times New Roman"/>
              </a:rPr>
              <a:t>set </a:t>
            </a:r>
            <a:r>
              <a:rPr sz="1167" dirty="0">
                <a:latin typeface="Times New Roman"/>
                <a:cs typeface="Times New Roman"/>
              </a:rPr>
              <a:t>of rules </a:t>
            </a:r>
            <a:r>
              <a:rPr sz="1167" spc="-5" dirty="0">
                <a:latin typeface="Times New Roman"/>
                <a:cs typeface="Times New Roman"/>
              </a:rPr>
              <a:t>which </a:t>
            </a:r>
            <a:r>
              <a:rPr sz="1167" dirty="0">
                <a:latin typeface="Times New Roman"/>
                <a:cs typeface="Times New Roman"/>
              </a:rPr>
              <a:t>define under </a:t>
            </a:r>
            <a:r>
              <a:rPr sz="1167" spc="-5" dirty="0">
                <a:latin typeface="Times New Roman"/>
                <a:cs typeface="Times New Roman"/>
              </a:rPr>
              <a:t>what </a:t>
            </a:r>
            <a:r>
              <a:rPr sz="1167" dirty="0">
                <a:latin typeface="Times New Roman"/>
                <a:cs typeface="Times New Roman"/>
              </a:rPr>
              <a:t>condition  the file moves from place A to place B and </a:t>
            </a:r>
            <a:r>
              <a:rPr sz="1167" spc="-5" dirty="0">
                <a:latin typeface="Times New Roman"/>
                <a:cs typeface="Times New Roman"/>
              </a:rPr>
              <a:t>so </a:t>
            </a:r>
            <a:r>
              <a:rPr sz="1167" dirty="0">
                <a:latin typeface="Times New Roman"/>
                <a:cs typeface="Times New Roman"/>
              </a:rPr>
              <a:t>on. We can easily document these </a:t>
            </a:r>
            <a:r>
              <a:rPr sz="1167" spc="-5" dirty="0">
                <a:latin typeface="Times New Roman"/>
                <a:cs typeface="Times New Roman"/>
              </a:rPr>
              <a:t>set </a:t>
            </a:r>
            <a:r>
              <a:rPr sz="1167" dirty="0">
                <a:latin typeface="Times New Roman"/>
                <a:cs typeface="Times New Roman"/>
              </a:rPr>
              <a:t>of  rules </a:t>
            </a:r>
            <a:r>
              <a:rPr sz="1167" spc="-5" dirty="0">
                <a:latin typeface="Times New Roman"/>
                <a:cs typeface="Times New Roman"/>
              </a:rPr>
              <a:t>with </a:t>
            </a:r>
            <a:r>
              <a:rPr sz="1167" dirty="0">
                <a:latin typeface="Times New Roman"/>
                <a:cs typeface="Times New Roman"/>
              </a:rPr>
              <a:t>the help of </a:t>
            </a:r>
            <a:r>
              <a:rPr sz="1167" spc="-5" dirty="0">
                <a:latin typeface="Times New Roman"/>
                <a:cs typeface="Times New Roman"/>
              </a:rPr>
              <a:t>state </a:t>
            </a:r>
            <a:r>
              <a:rPr sz="1167" dirty="0">
                <a:latin typeface="Times New Roman"/>
                <a:cs typeface="Times New Roman"/>
              </a:rPr>
              <a:t>transition</a:t>
            </a:r>
            <a:r>
              <a:rPr sz="1167" spc="-87" dirty="0">
                <a:latin typeface="Times New Roman"/>
                <a:cs typeface="Times New Roman"/>
              </a:rPr>
              <a:t> </a:t>
            </a:r>
            <a:r>
              <a:rPr sz="1167" dirty="0">
                <a:latin typeface="Times New Roman"/>
                <a:cs typeface="Times New Roman"/>
              </a:rPr>
              <a:t>diagrams.</a:t>
            </a:r>
            <a:endParaRPr sz="1167">
              <a:latin typeface="Times New Roman"/>
              <a:cs typeface="Times New Roman"/>
            </a:endParaRPr>
          </a:p>
          <a:p>
            <a:pPr>
              <a:lnSpc>
                <a:spcPct val="100000"/>
              </a:lnSpc>
            </a:pPr>
            <a:endParaRPr sz="1167">
              <a:latin typeface="Times New Roman"/>
              <a:cs typeface="Times New Roman"/>
            </a:endParaRPr>
          </a:p>
          <a:p>
            <a:pPr marL="12347" marR="9878" algn="just">
              <a:lnSpc>
                <a:spcPts val="1342"/>
              </a:lnSpc>
            </a:pPr>
            <a:r>
              <a:rPr sz="1167" spc="-5" dirty="0">
                <a:latin typeface="Times New Roman"/>
                <a:cs typeface="Times New Roman"/>
              </a:rPr>
              <a:t>Following </a:t>
            </a:r>
            <a:r>
              <a:rPr sz="1167" dirty="0">
                <a:latin typeface="Times New Roman"/>
                <a:cs typeface="Times New Roman"/>
              </a:rPr>
              <a:t>is an example of a use of </a:t>
            </a:r>
            <a:r>
              <a:rPr sz="1167" spc="-5" dirty="0">
                <a:latin typeface="Times New Roman"/>
                <a:cs typeface="Times New Roman"/>
              </a:rPr>
              <a:t>STD </a:t>
            </a:r>
            <a:r>
              <a:rPr sz="1167" dirty="0">
                <a:latin typeface="Times New Roman"/>
                <a:cs typeface="Times New Roman"/>
              </a:rPr>
              <a:t>to document the life cycle of a trouble ticket  (this example has been taken from ITU-X.790</a:t>
            </a:r>
            <a:r>
              <a:rPr sz="1167" spc="-107" dirty="0">
                <a:latin typeface="Times New Roman"/>
                <a:cs typeface="Times New Roman"/>
              </a:rPr>
              <a:t> </a:t>
            </a:r>
            <a:r>
              <a:rPr sz="1167" dirty="0">
                <a:latin typeface="Times New Roman"/>
                <a:cs typeface="Times New Roman"/>
              </a:rPr>
              <a:t>document).</a:t>
            </a:r>
            <a:endParaRPr sz="1167">
              <a:latin typeface="Times New Roman"/>
              <a:cs typeface="Times New Roman"/>
            </a:endParaRPr>
          </a:p>
          <a:p>
            <a:pPr>
              <a:lnSpc>
                <a:spcPct val="100000"/>
              </a:lnSpc>
            </a:pPr>
            <a:endParaRPr sz="1167">
              <a:latin typeface="Times New Roman"/>
              <a:cs typeface="Times New Roman"/>
            </a:endParaRPr>
          </a:p>
          <a:p>
            <a:pPr>
              <a:spcBef>
                <a:spcPts val="44"/>
              </a:spcBef>
            </a:pPr>
            <a:endParaRPr sz="924">
              <a:latin typeface="Times New Roman"/>
              <a:cs typeface="Times New Roman"/>
            </a:endParaRPr>
          </a:p>
          <a:p>
            <a:pPr marL="12347" algn="just"/>
            <a:r>
              <a:rPr sz="1264" b="1" i="1" spc="-5" dirty="0">
                <a:latin typeface="Times New Roman"/>
                <a:cs typeface="Times New Roman"/>
              </a:rPr>
              <a:t>A Trouble </a:t>
            </a:r>
            <a:r>
              <a:rPr sz="1264" b="1" i="1" spc="-10" dirty="0">
                <a:latin typeface="Times New Roman"/>
                <a:cs typeface="Times New Roman"/>
              </a:rPr>
              <a:t>report </a:t>
            </a:r>
            <a:r>
              <a:rPr sz="1264" b="1" i="1" spc="-5" dirty="0">
                <a:latin typeface="Times New Roman"/>
                <a:cs typeface="Times New Roman"/>
              </a:rPr>
              <a:t>and </a:t>
            </a:r>
            <a:r>
              <a:rPr sz="1264" b="1" i="1" spc="5" dirty="0">
                <a:latin typeface="Times New Roman"/>
                <a:cs typeface="Times New Roman"/>
              </a:rPr>
              <a:t>its </a:t>
            </a:r>
            <a:r>
              <a:rPr sz="1264" b="1" i="1" spc="-5" dirty="0">
                <a:latin typeface="Times New Roman"/>
                <a:cs typeface="Times New Roman"/>
              </a:rPr>
              <a:t>life cycle – and</a:t>
            </a:r>
            <a:r>
              <a:rPr sz="1264" b="1" i="1" spc="15" dirty="0">
                <a:latin typeface="Times New Roman"/>
                <a:cs typeface="Times New Roman"/>
              </a:rPr>
              <a:t> </a:t>
            </a:r>
            <a:r>
              <a:rPr sz="1264" b="1" i="1" dirty="0">
                <a:latin typeface="Times New Roman"/>
                <a:cs typeface="Times New Roman"/>
              </a:rPr>
              <a:t>introduction</a:t>
            </a:r>
            <a:endParaRPr sz="1264">
              <a:latin typeface="Times New Roman"/>
              <a:cs typeface="Times New Roman"/>
            </a:endParaRPr>
          </a:p>
          <a:p>
            <a:pPr marL="12347" marR="4939" algn="just">
              <a:lnSpc>
                <a:spcPct val="95700"/>
              </a:lnSpc>
              <a:spcBef>
                <a:spcPts val="258"/>
              </a:spcBef>
            </a:pPr>
            <a:r>
              <a:rPr sz="1167" spc="-5" dirty="0">
                <a:latin typeface="Times New Roman"/>
                <a:cs typeface="Times New Roman"/>
              </a:rPr>
              <a:t>From </a:t>
            </a:r>
            <a:r>
              <a:rPr sz="1167" dirty="0">
                <a:latin typeface="Times New Roman"/>
                <a:cs typeface="Times New Roman"/>
              </a:rPr>
              <a:t>time to time all </a:t>
            </a:r>
            <a:r>
              <a:rPr sz="1167" spc="-5" dirty="0">
                <a:latin typeface="Times New Roman"/>
                <a:cs typeface="Times New Roman"/>
              </a:rPr>
              <a:t>systems, </a:t>
            </a:r>
            <a:r>
              <a:rPr sz="1167" dirty="0">
                <a:latin typeface="Times New Roman"/>
                <a:cs typeface="Times New Roman"/>
              </a:rPr>
              <a:t>including communications networks, develop problems or  malfunctions referred to in this Recommendation as “troubles”. A “trouble” in a  communications network is a problem that has an adverse effect on the quality of </a:t>
            </a:r>
            <a:r>
              <a:rPr sz="1167" spc="-5" dirty="0">
                <a:latin typeface="Times New Roman"/>
                <a:cs typeface="Times New Roman"/>
              </a:rPr>
              <a:t>service  </a:t>
            </a:r>
            <a:r>
              <a:rPr sz="1167" dirty="0">
                <a:latin typeface="Times New Roman"/>
                <a:cs typeface="Times New Roman"/>
              </a:rPr>
              <a:t>perceived by network users. When a trouble is </a:t>
            </a:r>
            <a:r>
              <a:rPr sz="1167" spc="-5" dirty="0">
                <a:latin typeface="Times New Roman"/>
                <a:cs typeface="Times New Roman"/>
              </a:rPr>
              <a:t>detected, </a:t>
            </a:r>
            <a:r>
              <a:rPr sz="1167" dirty="0">
                <a:latin typeface="Times New Roman"/>
                <a:cs typeface="Times New Roman"/>
              </a:rPr>
              <a:t>possibly as a result of an alarm  report, a trouble report may be entered by a user or the </a:t>
            </a:r>
            <a:r>
              <a:rPr sz="1167" spc="-5" dirty="0">
                <a:latin typeface="Times New Roman"/>
                <a:cs typeface="Times New Roman"/>
              </a:rPr>
              <a:t>system </a:t>
            </a:r>
            <a:r>
              <a:rPr sz="1167" dirty="0">
                <a:latin typeface="Times New Roman"/>
                <a:cs typeface="Times New Roman"/>
              </a:rPr>
              <a:t>may raise a report  automatically. </a:t>
            </a:r>
            <a:r>
              <a:rPr sz="1167" spc="-5" dirty="0">
                <a:latin typeface="Times New Roman"/>
                <a:cs typeface="Times New Roman"/>
              </a:rPr>
              <a:t>Management </a:t>
            </a:r>
            <a:r>
              <a:rPr sz="1167" dirty="0">
                <a:latin typeface="Times New Roman"/>
                <a:cs typeface="Times New Roman"/>
              </a:rPr>
              <a:t>of that trouble report is necessary to ensure that it receives  attention and that the trouble is cleared to restore the </a:t>
            </a:r>
            <a:r>
              <a:rPr sz="1167" spc="-5" dirty="0">
                <a:latin typeface="Times New Roman"/>
                <a:cs typeface="Times New Roman"/>
              </a:rPr>
              <a:t>service </a:t>
            </a:r>
            <a:r>
              <a:rPr sz="1167" dirty="0">
                <a:latin typeface="Times New Roman"/>
                <a:cs typeface="Times New Roman"/>
              </a:rPr>
              <a:t>to its previous level of  capability.</a:t>
            </a:r>
            <a:endParaRPr sz="1167">
              <a:latin typeface="Times New Roman"/>
              <a:cs typeface="Times New Roman"/>
            </a:endParaRPr>
          </a:p>
          <a:p>
            <a:pPr>
              <a:spcBef>
                <a:spcPts val="34"/>
              </a:spcBef>
            </a:pPr>
            <a:endParaRPr sz="1167">
              <a:latin typeface="Times New Roman"/>
              <a:cs typeface="Times New Roman"/>
            </a:endParaRPr>
          </a:p>
          <a:p>
            <a:pPr marL="12347" marR="6791" algn="just">
              <a:lnSpc>
                <a:spcPts val="1342"/>
              </a:lnSpc>
            </a:pPr>
            <a:r>
              <a:rPr sz="1167" spc="-5" dirty="0">
                <a:latin typeface="Times New Roman"/>
                <a:cs typeface="Times New Roman"/>
              </a:rPr>
              <a:t>At </a:t>
            </a:r>
            <a:r>
              <a:rPr sz="1167" spc="5" dirty="0">
                <a:latin typeface="Times New Roman"/>
                <a:cs typeface="Times New Roman"/>
              </a:rPr>
              <a:t>the time </a:t>
            </a:r>
            <a:r>
              <a:rPr sz="1167" dirty="0">
                <a:latin typeface="Times New Roman"/>
                <a:cs typeface="Times New Roman"/>
              </a:rPr>
              <a:t>of a trouble, a network may </a:t>
            </a:r>
            <a:r>
              <a:rPr sz="1167" spc="5" dirty="0">
                <a:latin typeface="Times New Roman"/>
                <a:cs typeface="Times New Roman"/>
              </a:rPr>
              <a:t>have been </a:t>
            </a:r>
            <a:r>
              <a:rPr sz="1167" dirty="0">
                <a:latin typeface="Times New Roman"/>
                <a:cs typeface="Times New Roman"/>
              </a:rPr>
              <a:t>inter-working </a:t>
            </a:r>
            <a:r>
              <a:rPr sz="1167" spc="-5" dirty="0">
                <a:latin typeface="Times New Roman"/>
                <a:cs typeface="Times New Roman"/>
              </a:rPr>
              <a:t>with </a:t>
            </a:r>
            <a:r>
              <a:rPr sz="1167" dirty="0">
                <a:latin typeface="Times New Roman"/>
                <a:cs typeface="Times New Roman"/>
              </a:rPr>
              <a:t>another network to  provide a </a:t>
            </a:r>
            <a:r>
              <a:rPr sz="1167" spc="-5" dirty="0">
                <a:latin typeface="Times New Roman"/>
                <a:cs typeface="Times New Roman"/>
              </a:rPr>
              <a:t>service, </a:t>
            </a:r>
            <a:r>
              <a:rPr sz="1167" dirty="0">
                <a:latin typeface="Times New Roman"/>
                <a:cs typeface="Times New Roman"/>
              </a:rPr>
              <a:t>and the problem or malfunction may be due to the other network.  Therefore it may be necessary to exchange trouble management information between  management </a:t>
            </a:r>
            <a:r>
              <a:rPr sz="1167" spc="5" dirty="0">
                <a:latin typeface="Times New Roman"/>
                <a:cs typeface="Times New Roman"/>
              </a:rPr>
              <a:t>systems </a:t>
            </a:r>
            <a:r>
              <a:rPr sz="1167" dirty="0">
                <a:latin typeface="Times New Roman"/>
                <a:cs typeface="Times New Roman"/>
              </a:rPr>
              <a:t>across interfaces </a:t>
            </a:r>
            <a:r>
              <a:rPr sz="1167" spc="-5" dirty="0">
                <a:latin typeface="Times New Roman"/>
                <a:cs typeface="Times New Roman"/>
              </a:rPr>
              <a:t>which </a:t>
            </a:r>
            <a:r>
              <a:rPr sz="1167" dirty="0">
                <a:latin typeface="Times New Roman"/>
                <a:cs typeface="Times New Roman"/>
              </a:rPr>
              <a:t>may be client to </a:t>
            </a:r>
            <a:r>
              <a:rPr sz="1167" spc="-5" dirty="0">
                <a:latin typeface="Times New Roman"/>
                <a:cs typeface="Times New Roman"/>
              </a:rPr>
              <a:t>service </a:t>
            </a:r>
            <a:r>
              <a:rPr sz="1167" dirty="0">
                <a:latin typeface="Times New Roman"/>
                <a:cs typeface="Times New Roman"/>
              </a:rPr>
              <a:t>provider or </a:t>
            </a:r>
            <a:r>
              <a:rPr sz="1167" spc="-5" dirty="0">
                <a:latin typeface="Times New Roman"/>
                <a:cs typeface="Times New Roman"/>
              </a:rPr>
              <a:t>service  </a:t>
            </a:r>
            <a:r>
              <a:rPr sz="1167" dirty="0">
                <a:latin typeface="Times New Roman"/>
                <a:cs typeface="Times New Roman"/>
              </a:rPr>
              <a:t>provider to </a:t>
            </a:r>
            <a:r>
              <a:rPr sz="1167" spc="-5" dirty="0">
                <a:latin typeface="Times New Roman"/>
                <a:cs typeface="Times New Roman"/>
              </a:rPr>
              <a:t>service </a:t>
            </a:r>
            <a:r>
              <a:rPr sz="1167" dirty="0">
                <a:latin typeface="Times New Roman"/>
                <a:cs typeface="Times New Roman"/>
              </a:rPr>
              <a:t>provider interfaces and may represent inter-jurisdictional as </a:t>
            </a:r>
            <a:r>
              <a:rPr sz="1167" spc="-5" dirty="0">
                <a:latin typeface="Times New Roman"/>
                <a:cs typeface="Times New Roman"/>
              </a:rPr>
              <a:t>well </a:t>
            </a:r>
            <a:r>
              <a:rPr sz="1167" dirty="0">
                <a:latin typeface="Times New Roman"/>
                <a:cs typeface="Times New Roman"/>
              </a:rPr>
              <a:t>as  intra-jurisdictional boundaries. In addition to exchanging information on trouble that has  already been detected, advance information on </a:t>
            </a:r>
            <a:r>
              <a:rPr sz="1167" spc="-5" dirty="0">
                <a:latin typeface="Times New Roman"/>
                <a:cs typeface="Times New Roman"/>
              </a:rPr>
              <a:t>service </a:t>
            </a:r>
            <a:r>
              <a:rPr sz="1167" dirty="0">
                <a:latin typeface="Times New Roman"/>
                <a:cs typeface="Times New Roman"/>
              </a:rPr>
              <a:t>inaccessibility may also need to be  exchanged. Thus, a </a:t>
            </a:r>
            <a:r>
              <a:rPr sz="1167" spc="-5" dirty="0">
                <a:latin typeface="Times New Roman"/>
                <a:cs typeface="Times New Roman"/>
              </a:rPr>
              <a:t>service </a:t>
            </a:r>
            <a:r>
              <a:rPr sz="1167" dirty="0">
                <a:latin typeface="Times New Roman"/>
                <a:cs typeface="Times New Roman"/>
              </a:rPr>
              <a:t>provider may need to inform a customer of future </a:t>
            </a:r>
            <a:r>
              <a:rPr sz="1167" spc="-5" dirty="0">
                <a:latin typeface="Times New Roman"/>
                <a:cs typeface="Times New Roman"/>
              </a:rPr>
              <a:t>service  </a:t>
            </a:r>
            <a:r>
              <a:rPr sz="1167" dirty="0">
                <a:latin typeface="Times New Roman"/>
                <a:cs typeface="Times New Roman"/>
              </a:rPr>
              <a:t>inaccessibility (because of planned maintenance, for</a:t>
            </a:r>
            <a:r>
              <a:rPr sz="1167" spc="-107" dirty="0">
                <a:latin typeface="Times New Roman"/>
                <a:cs typeface="Times New Roman"/>
              </a:rPr>
              <a:t> </a:t>
            </a:r>
            <a:r>
              <a:rPr sz="1167" dirty="0">
                <a:latin typeface="Times New Roman"/>
                <a:cs typeface="Times New Roman"/>
              </a:rPr>
              <a:t>example).</a:t>
            </a:r>
            <a:endParaRPr sz="1167">
              <a:latin typeface="Times New Roman"/>
              <a:cs typeface="Times New Roman"/>
            </a:endParaRPr>
          </a:p>
          <a:p>
            <a:pPr>
              <a:spcBef>
                <a:spcPts val="39"/>
              </a:spcBef>
            </a:pPr>
            <a:endParaRPr sz="1069">
              <a:latin typeface="Times New Roman"/>
              <a:cs typeface="Times New Roman"/>
            </a:endParaRPr>
          </a:p>
          <a:p>
            <a:pPr marL="12347" algn="just">
              <a:lnSpc>
                <a:spcPts val="1361"/>
              </a:lnSpc>
            </a:pPr>
            <a:r>
              <a:rPr sz="1167" b="1" dirty="0">
                <a:latin typeface="Times New Roman"/>
                <a:cs typeface="Times New Roman"/>
              </a:rPr>
              <a:t>Trouble report </a:t>
            </a:r>
            <a:r>
              <a:rPr sz="1167" b="1" spc="-5" dirty="0">
                <a:latin typeface="Times New Roman"/>
                <a:cs typeface="Times New Roman"/>
              </a:rPr>
              <a:t>states </a:t>
            </a:r>
            <a:r>
              <a:rPr sz="1167" b="1" dirty="0">
                <a:latin typeface="Times New Roman"/>
                <a:cs typeface="Times New Roman"/>
              </a:rPr>
              <a:t>and</a:t>
            </a:r>
            <a:r>
              <a:rPr sz="1167" b="1" spc="-97" dirty="0">
                <a:latin typeface="Times New Roman"/>
                <a:cs typeface="Times New Roman"/>
              </a:rPr>
              <a:t> </a:t>
            </a:r>
            <a:r>
              <a:rPr sz="1167" b="1" spc="-5" dirty="0">
                <a:latin typeface="Times New Roman"/>
                <a:cs typeface="Times New Roman"/>
              </a:rPr>
              <a:t>status</a:t>
            </a:r>
            <a:endParaRPr sz="1167">
              <a:latin typeface="Times New Roman"/>
              <a:cs typeface="Times New Roman"/>
            </a:endParaRPr>
          </a:p>
          <a:p>
            <a:pPr marL="12347" marR="9260" algn="just">
              <a:lnSpc>
                <a:spcPts val="1342"/>
              </a:lnSpc>
              <a:spcBef>
                <a:spcPts val="49"/>
              </a:spcBef>
            </a:pPr>
            <a:r>
              <a:rPr sz="1167" dirty="0">
                <a:latin typeface="Times New Roman"/>
                <a:cs typeface="Times New Roman"/>
              </a:rPr>
              <a:t>Referring to the </a:t>
            </a:r>
            <a:r>
              <a:rPr sz="1167" spc="5" dirty="0">
                <a:latin typeface="Times New Roman"/>
                <a:cs typeface="Times New Roman"/>
              </a:rPr>
              <a:t>State </a:t>
            </a:r>
            <a:r>
              <a:rPr sz="1167" dirty="0">
                <a:latin typeface="Times New Roman"/>
                <a:cs typeface="Times New Roman"/>
              </a:rPr>
              <a:t>transition diagram in </a:t>
            </a:r>
            <a:r>
              <a:rPr sz="1167" spc="-5" dirty="0">
                <a:latin typeface="Times New Roman"/>
                <a:cs typeface="Times New Roman"/>
              </a:rPr>
              <a:t>Figure </a:t>
            </a:r>
            <a:r>
              <a:rPr sz="1167" dirty="0">
                <a:latin typeface="Times New Roman"/>
                <a:cs typeface="Times New Roman"/>
              </a:rPr>
              <a:t>2, a trouble report may go through any  of </a:t>
            </a:r>
            <a:r>
              <a:rPr sz="1167" spc="-5" dirty="0">
                <a:latin typeface="Times New Roman"/>
                <a:cs typeface="Times New Roman"/>
              </a:rPr>
              <a:t>six states </a:t>
            </a:r>
            <a:r>
              <a:rPr sz="1167" dirty="0">
                <a:latin typeface="Times New Roman"/>
                <a:cs typeface="Times New Roman"/>
              </a:rPr>
              <a:t>during its life cycle. In addition, a</a:t>
            </a:r>
            <a:r>
              <a:rPr sz="1167" spc="-97" dirty="0">
                <a:latin typeface="Times New Roman"/>
                <a:cs typeface="Times New Roman"/>
              </a:rPr>
              <a:t> </a:t>
            </a:r>
            <a:r>
              <a:rPr sz="1167" dirty="0">
                <a:latin typeface="Times New Roman"/>
                <a:cs typeface="Times New Roman"/>
              </a:rPr>
              <a:t>T</a:t>
            </a:r>
            <a:endParaRPr sz="1167">
              <a:latin typeface="Times New Roman"/>
              <a:cs typeface="Times New Roman"/>
            </a:endParaRPr>
          </a:p>
          <a:p>
            <a:pPr marL="12347" marR="8643" algn="just">
              <a:lnSpc>
                <a:spcPts val="1342"/>
              </a:lnSpc>
            </a:pPr>
            <a:r>
              <a:rPr sz="1167" dirty="0">
                <a:latin typeface="Times New Roman"/>
                <a:cs typeface="Times New Roman"/>
              </a:rPr>
              <a:t>rouble </a:t>
            </a:r>
            <a:r>
              <a:rPr sz="1167" spc="-5" dirty="0">
                <a:latin typeface="Times New Roman"/>
                <a:cs typeface="Times New Roman"/>
              </a:rPr>
              <a:t>Status </a:t>
            </a:r>
            <a:r>
              <a:rPr sz="1167" dirty="0">
                <a:latin typeface="Times New Roman"/>
                <a:cs typeface="Times New Roman"/>
              </a:rPr>
              <a:t>attribute is defined </a:t>
            </a:r>
            <a:r>
              <a:rPr sz="1167" spc="-5" dirty="0">
                <a:latin typeface="Times New Roman"/>
                <a:cs typeface="Times New Roman"/>
              </a:rPr>
              <a:t>which </a:t>
            </a:r>
            <a:r>
              <a:rPr sz="1167" dirty="0">
                <a:latin typeface="Times New Roman"/>
                <a:cs typeface="Times New Roman"/>
              </a:rPr>
              <a:t>qualifies the </a:t>
            </a:r>
            <a:r>
              <a:rPr sz="1167" spc="-5" dirty="0">
                <a:latin typeface="Times New Roman"/>
                <a:cs typeface="Times New Roman"/>
              </a:rPr>
              <a:t>state </a:t>
            </a:r>
            <a:r>
              <a:rPr sz="1167" dirty="0">
                <a:latin typeface="Times New Roman"/>
                <a:cs typeface="Times New Roman"/>
              </a:rPr>
              <a:t>(finer granularity) e.g. cleared  awaiting customer verification. The time at </a:t>
            </a:r>
            <a:r>
              <a:rPr sz="1167" spc="-5" dirty="0">
                <a:latin typeface="Times New Roman"/>
                <a:cs typeface="Times New Roman"/>
              </a:rPr>
              <a:t>which </a:t>
            </a:r>
            <a:r>
              <a:rPr sz="1167" dirty="0">
                <a:latin typeface="Times New Roman"/>
                <a:cs typeface="Times New Roman"/>
              </a:rPr>
              <a:t>the </a:t>
            </a:r>
            <a:r>
              <a:rPr sz="1167" spc="-5" dirty="0">
                <a:latin typeface="Times New Roman"/>
                <a:cs typeface="Times New Roman"/>
              </a:rPr>
              <a:t>status </a:t>
            </a:r>
            <a:r>
              <a:rPr sz="1167" dirty="0">
                <a:latin typeface="Times New Roman"/>
                <a:cs typeface="Times New Roman"/>
              </a:rPr>
              <a:t>attribute change is also  captured in the trouble</a:t>
            </a:r>
            <a:r>
              <a:rPr sz="1167" spc="-117" dirty="0">
                <a:latin typeface="Times New Roman"/>
                <a:cs typeface="Times New Roman"/>
              </a:rPr>
              <a:t> </a:t>
            </a:r>
            <a:r>
              <a:rPr sz="1167" dirty="0">
                <a:latin typeface="Times New Roman"/>
                <a:cs typeface="Times New Roman"/>
              </a:rPr>
              <a:t>report</a:t>
            </a:r>
            <a:endParaRPr sz="1167">
              <a:latin typeface="Times New Roman"/>
              <a:cs typeface="Times New Roman"/>
            </a:endParaRPr>
          </a:p>
          <a:p>
            <a:pPr marL="12347" algn="just">
              <a:lnSpc>
                <a:spcPts val="1278"/>
              </a:lnSpc>
            </a:pPr>
            <a:r>
              <a:rPr sz="1167" dirty="0">
                <a:latin typeface="Times New Roman"/>
                <a:cs typeface="Times New Roman"/>
              </a:rPr>
              <a:t>.</a:t>
            </a:r>
            <a:endParaRPr sz="1167">
              <a:latin typeface="Times New Roman"/>
              <a:cs typeface="Times New Roman"/>
            </a:endParaRPr>
          </a:p>
          <a:p>
            <a:pPr marL="12347" algn="just">
              <a:lnSpc>
                <a:spcPts val="1371"/>
              </a:lnSpc>
            </a:pPr>
            <a:r>
              <a:rPr sz="1167" spc="-5" dirty="0">
                <a:latin typeface="Times New Roman"/>
                <a:cs typeface="Times New Roman"/>
              </a:rPr>
              <a:t>Following </a:t>
            </a:r>
            <a:r>
              <a:rPr sz="1167" dirty="0">
                <a:latin typeface="Times New Roman"/>
                <a:cs typeface="Times New Roman"/>
              </a:rPr>
              <a:t>is a description of </a:t>
            </a:r>
            <a:r>
              <a:rPr sz="1167" spc="-5" dirty="0">
                <a:latin typeface="Times New Roman"/>
                <a:cs typeface="Times New Roman"/>
              </a:rPr>
              <a:t>states </a:t>
            </a:r>
            <a:r>
              <a:rPr sz="1167" dirty="0">
                <a:latin typeface="Times New Roman"/>
                <a:cs typeface="Times New Roman"/>
              </a:rPr>
              <a:t>of a trouble</a:t>
            </a:r>
            <a:r>
              <a:rPr sz="1167" spc="-87" dirty="0">
                <a:latin typeface="Times New Roman"/>
                <a:cs typeface="Times New Roman"/>
              </a:rPr>
              <a:t> </a:t>
            </a:r>
            <a:r>
              <a:rPr sz="1167" dirty="0">
                <a:latin typeface="Times New Roman"/>
                <a:cs typeface="Times New Roman"/>
              </a:rPr>
              <a:t>report.</a:t>
            </a:r>
            <a:endParaRPr sz="1167">
              <a:latin typeface="Times New Roman"/>
              <a:cs typeface="Times New Roman"/>
            </a:endParaRPr>
          </a:p>
        </p:txBody>
      </p:sp>
      <p:sp>
        <p:nvSpPr>
          <p:cNvPr id="6" name="object 6"/>
          <p:cNvSpPr txBox="1">
            <a:spLocks noGrp="1"/>
          </p:cNvSpPr>
          <p:nvPr>
            <p:ph type="sldNum" sz="quarter" idx="7"/>
          </p:nvPr>
        </p:nvSpPr>
        <p:spPr>
          <a:xfrm>
            <a:off x="6216086" y="10069713"/>
            <a:ext cx="271639" cy="7154380"/>
          </a:xfrm>
          <a:prstGeom prst="rect">
            <a:avLst/>
          </a:prstGeom>
        </p:spPr>
        <p:txBody>
          <a:bodyPr vert="horz" wrap="square" lIns="0" tIns="49389" rIns="0" bIns="0" rtlCol="0">
            <a:spAutoFit/>
          </a:bodyPr>
          <a:lstStyle/>
          <a:p>
            <a:pPr marL="12347">
              <a:lnSpc>
                <a:spcPts val="1240"/>
              </a:lnSpc>
              <a:tabLst>
                <a:tab pos="5123363" algn="l"/>
              </a:tabLst>
            </a:pPr>
            <a:r>
              <a:rPr u="heavy" dirty="0"/>
              <a:t> 	</a:t>
            </a:r>
            <a:r>
              <a:rPr dirty="0"/>
              <a:t>  44</a:t>
            </a:r>
          </a:p>
          <a:p>
            <a:pPr marL="1456939">
              <a:lnSpc>
                <a:spcPts val="1371"/>
              </a:lnSpc>
            </a:pPr>
            <a:r>
              <a:rPr dirty="0"/>
              <a:t>© Copyright </a:t>
            </a:r>
            <a:r>
              <a:rPr spc="-5" dirty="0"/>
              <a:t>Virtual University </a:t>
            </a:r>
            <a:r>
              <a:rPr dirty="0"/>
              <a:t>of</a:t>
            </a:r>
            <a:r>
              <a:rPr spc="-78" dirty="0"/>
              <a:t> </a:t>
            </a:r>
            <a:r>
              <a:rPr spc="-5" dirty="0"/>
              <a:t>Pakistan</a:t>
            </a:r>
          </a:p>
        </p:txBody>
      </p:sp>
    </p:spTree>
    <p:extLst>
      <p:ext uri="{BB962C8B-B14F-4D97-AF65-F5344CB8AC3E}">
        <p14:creationId xmlns:p14="http://schemas.microsoft.com/office/powerpoint/2010/main" val="2152764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98903" y="886883"/>
            <a:ext cx="1971234" cy="179601"/>
          </a:xfrm>
          <a:prstGeom prst="rect">
            <a:avLst/>
          </a:prstGeom>
        </p:spPr>
        <p:txBody>
          <a:bodyPr vert="horz" wrap="square" lIns="0" tIns="0" rIns="0" bIns="0" rtlCol="0">
            <a:spAutoFit/>
          </a:bodyPr>
          <a:lstStyle/>
          <a:p>
            <a:pPr marL="12347"/>
            <a:r>
              <a:rPr sz="1167" dirty="0">
                <a:latin typeface="Times New Roman"/>
                <a:cs typeface="Times New Roman"/>
              </a:rPr>
              <a:t>CS504-Software Engineering –</a:t>
            </a:r>
            <a:r>
              <a:rPr sz="1167" spc="-107" dirty="0">
                <a:latin typeface="Times New Roman"/>
                <a:cs typeface="Times New Roman"/>
              </a:rPr>
              <a:t> </a:t>
            </a:r>
            <a:r>
              <a:rPr sz="1167" dirty="0">
                <a:latin typeface="Times New Roman"/>
                <a:cs typeface="Times New Roman"/>
              </a:rPr>
              <a:t>I</a:t>
            </a:r>
            <a:endParaRPr sz="1167">
              <a:latin typeface="Times New Roman"/>
              <a:cs typeface="Times New Roman"/>
            </a:endParaRPr>
          </a:p>
        </p:txBody>
      </p:sp>
      <p:sp>
        <p:nvSpPr>
          <p:cNvPr id="3" name="object 3"/>
          <p:cNvSpPr txBox="1"/>
          <p:nvPr/>
        </p:nvSpPr>
        <p:spPr>
          <a:xfrm>
            <a:off x="6156868" y="886883"/>
            <a:ext cx="238919" cy="179601"/>
          </a:xfrm>
          <a:prstGeom prst="rect">
            <a:avLst/>
          </a:prstGeom>
        </p:spPr>
        <p:txBody>
          <a:bodyPr vert="horz" wrap="square" lIns="0" tIns="0" rIns="0" bIns="0" rtlCol="0">
            <a:spAutoFit/>
          </a:bodyPr>
          <a:lstStyle/>
          <a:p>
            <a:pPr marL="12347"/>
            <a:r>
              <a:rPr sz="1167" spc="-5" dirty="0">
                <a:latin typeface="Times New Roman"/>
                <a:cs typeface="Times New Roman"/>
              </a:rPr>
              <a:t>VU</a:t>
            </a:r>
            <a:endParaRPr sz="1167">
              <a:latin typeface="Times New Roman"/>
              <a:cs typeface="Times New Roman"/>
            </a:endParaRPr>
          </a:p>
        </p:txBody>
      </p:sp>
      <p:sp>
        <p:nvSpPr>
          <p:cNvPr id="4" name="object 4"/>
          <p:cNvSpPr/>
          <p:nvPr/>
        </p:nvSpPr>
        <p:spPr>
          <a:xfrm>
            <a:off x="1111250" y="1055052"/>
            <a:ext cx="5270412" cy="0"/>
          </a:xfrm>
          <a:custGeom>
            <a:avLst/>
            <a:gdLst/>
            <a:ahLst/>
            <a:cxnLst/>
            <a:rect l="l" t="t" r="r" b="b"/>
            <a:pathLst>
              <a:path w="5420995">
                <a:moveTo>
                  <a:pt x="0" y="0"/>
                </a:moveTo>
                <a:lnTo>
                  <a:pt x="5420867" y="0"/>
                </a:lnTo>
              </a:path>
            </a:pathLst>
          </a:custGeom>
          <a:ln w="7620">
            <a:solidFill>
              <a:srgbClr val="000000"/>
            </a:solidFill>
          </a:ln>
        </p:spPr>
        <p:txBody>
          <a:bodyPr wrap="square" lIns="0" tIns="0" rIns="0" bIns="0" rtlCol="0"/>
          <a:lstStyle/>
          <a:p>
            <a:endParaRPr sz="1750"/>
          </a:p>
        </p:txBody>
      </p:sp>
      <p:sp>
        <p:nvSpPr>
          <p:cNvPr id="5" name="object 5"/>
          <p:cNvSpPr txBox="1"/>
          <p:nvPr/>
        </p:nvSpPr>
        <p:spPr>
          <a:xfrm>
            <a:off x="1098903" y="1504739"/>
            <a:ext cx="5359929" cy="7580986"/>
          </a:xfrm>
          <a:prstGeom prst="rect">
            <a:avLst/>
          </a:prstGeom>
        </p:spPr>
        <p:txBody>
          <a:bodyPr vert="horz" wrap="square" lIns="0" tIns="0" rIns="0" bIns="0" rtlCol="0">
            <a:spAutoFit/>
          </a:bodyPr>
          <a:lstStyle/>
          <a:p>
            <a:pPr marL="12347" algn="just">
              <a:lnSpc>
                <a:spcPts val="1361"/>
              </a:lnSpc>
            </a:pPr>
            <a:r>
              <a:rPr sz="1167" b="1" dirty="0">
                <a:latin typeface="Times New Roman"/>
                <a:cs typeface="Times New Roman"/>
              </a:rPr>
              <a:t>Queued</a:t>
            </a:r>
            <a:endParaRPr sz="1167">
              <a:latin typeface="Times New Roman"/>
              <a:cs typeface="Times New Roman"/>
            </a:endParaRPr>
          </a:p>
          <a:p>
            <a:pPr marL="12347" marR="6173" algn="just">
              <a:lnSpc>
                <a:spcPts val="1342"/>
              </a:lnSpc>
              <a:spcBef>
                <a:spcPts val="49"/>
              </a:spcBef>
            </a:pPr>
            <a:r>
              <a:rPr sz="1167" dirty="0">
                <a:latin typeface="Times New Roman"/>
                <a:cs typeface="Times New Roman"/>
              </a:rPr>
              <a:t>A trouble report is in a queued </a:t>
            </a:r>
            <a:r>
              <a:rPr sz="1167" spc="-5" dirty="0">
                <a:latin typeface="Times New Roman"/>
                <a:cs typeface="Times New Roman"/>
              </a:rPr>
              <a:t>state when </a:t>
            </a:r>
            <a:r>
              <a:rPr sz="1167" dirty="0">
                <a:latin typeface="Times New Roman"/>
                <a:cs typeface="Times New Roman"/>
              </a:rPr>
              <a:t>it has been instantiated but the trouble  resolution process has not </a:t>
            </a:r>
            <a:r>
              <a:rPr sz="1167" spc="-10" dirty="0">
                <a:latin typeface="Times New Roman"/>
                <a:cs typeface="Times New Roman"/>
              </a:rPr>
              <a:t>yet </a:t>
            </a:r>
            <a:r>
              <a:rPr sz="1167" dirty="0">
                <a:latin typeface="Times New Roman"/>
                <a:cs typeface="Times New Roman"/>
              </a:rPr>
              <a:t>been initiated. A trouble report </a:t>
            </a:r>
            <a:r>
              <a:rPr sz="1167" spc="-5" dirty="0">
                <a:latin typeface="Times New Roman"/>
                <a:cs typeface="Times New Roman"/>
              </a:rPr>
              <a:t>which </a:t>
            </a:r>
            <a:r>
              <a:rPr sz="1167" dirty="0">
                <a:latin typeface="Times New Roman"/>
                <a:cs typeface="Times New Roman"/>
              </a:rPr>
              <a:t>is in the queued </a:t>
            </a:r>
            <a:r>
              <a:rPr sz="1167" spc="-5" dirty="0">
                <a:latin typeface="Times New Roman"/>
                <a:cs typeface="Times New Roman"/>
              </a:rPr>
              <a:t>state  </a:t>
            </a:r>
            <a:r>
              <a:rPr sz="1167" dirty="0">
                <a:latin typeface="Times New Roman"/>
                <a:cs typeface="Times New Roman"/>
              </a:rPr>
              <a:t>may be cancelled by the manager. The agent on receiving </a:t>
            </a:r>
            <a:r>
              <a:rPr sz="1167" spc="-5" dirty="0">
                <a:latin typeface="Times New Roman"/>
                <a:cs typeface="Times New Roman"/>
              </a:rPr>
              <a:t>such </a:t>
            </a:r>
            <a:r>
              <a:rPr sz="1167" dirty="0">
                <a:latin typeface="Times New Roman"/>
                <a:cs typeface="Times New Roman"/>
              </a:rPr>
              <a:t>a request </a:t>
            </a:r>
            <a:r>
              <a:rPr sz="1167" spc="-5" dirty="0">
                <a:latin typeface="Times New Roman"/>
                <a:cs typeface="Times New Roman"/>
              </a:rPr>
              <a:t>will </a:t>
            </a:r>
            <a:r>
              <a:rPr sz="1167" dirty="0">
                <a:latin typeface="Times New Roman"/>
                <a:cs typeface="Times New Roman"/>
              </a:rPr>
              <a:t>attempt to  close the trouble</a:t>
            </a:r>
            <a:r>
              <a:rPr sz="1167" spc="-111" dirty="0">
                <a:latin typeface="Times New Roman"/>
                <a:cs typeface="Times New Roman"/>
              </a:rPr>
              <a:t> </a:t>
            </a:r>
            <a:r>
              <a:rPr sz="1167" dirty="0">
                <a:latin typeface="Times New Roman"/>
                <a:cs typeface="Times New Roman"/>
              </a:rPr>
              <a:t>report.</a:t>
            </a:r>
            <a:endParaRPr sz="1167">
              <a:latin typeface="Times New Roman"/>
              <a:cs typeface="Times New Roman"/>
            </a:endParaRPr>
          </a:p>
          <a:p>
            <a:pPr>
              <a:spcBef>
                <a:spcPts val="39"/>
              </a:spcBef>
            </a:pPr>
            <a:endParaRPr sz="1069">
              <a:latin typeface="Times New Roman"/>
              <a:cs typeface="Times New Roman"/>
            </a:endParaRPr>
          </a:p>
          <a:p>
            <a:pPr marL="12347" algn="just">
              <a:lnSpc>
                <a:spcPts val="1361"/>
              </a:lnSpc>
            </a:pPr>
            <a:r>
              <a:rPr sz="1167" b="1" dirty="0">
                <a:latin typeface="Times New Roman"/>
                <a:cs typeface="Times New Roman"/>
              </a:rPr>
              <a:t>Open/active</a:t>
            </a:r>
            <a:endParaRPr sz="1167">
              <a:latin typeface="Times New Roman"/>
              <a:cs typeface="Times New Roman"/>
            </a:endParaRPr>
          </a:p>
          <a:p>
            <a:pPr marL="12347" marR="8026" algn="just">
              <a:lnSpc>
                <a:spcPts val="1342"/>
              </a:lnSpc>
              <a:spcBef>
                <a:spcPts val="49"/>
              </a:spcBef>
            </a:pPr>
            <a:r>
              <a:rPr sz="1167" dirty="0">
                <a:latin typeface="Times New Roman"/>
                <a:cs typeface="Times New Roman"/>
              </a:rPr>
              <a:t>The trouble report becomes “open/active” </a:t>
            </a:r>
            <a:r>
              <a:rPr sz="1167" spc="-5" dirty="0">
                <a:latin typeface="Times New Roman"/>
                <a:cs typeface="Times New Roman"/>
              </a:rPr>
              <a:t>when </a:t>
            </a:r>
            <a:r>
              <a:rPr sz="1167" dirty="0">
                <a:latin typeface="Times New Roman"/>
                <a:cs typeface="Times New Roman"/>
              </a:rPr>
              <a:t>appropriate actions to resolve the trouble  are</a:t>
            </a:r>
            <a:r>
              <a:rPr sz="1167" spc="-102" dirty="0">
                <a:latin typeface="Times New Roman"/>
                <a:cs typeface="Times New Roman"/>
              </a:rPr>
              <a:t> </a:t>
            </a:r>
            <a:r>
              <a:rPr sz="1167" dirty="0">
                <a:latin typeface="Times New Roman"/>
                <a:cs typeface="Times New Roman"/>
              </a:rPr>
              <a:t>initiated.</a:t>
            </a:r>
            <a:endParaRPr sz="1167">
              <a:latin typeface="Times New Roman"/>
              <a:cs typeface="Times New Roman"/>
            </a:endParaRPr>
          </a:p>
          <a:p>
            <a:pPr marL="12347" marR="4939" algn="just">
              <a:lnSpc>
                <a:spcPts val="1342"/>
              </a:lnSpc>
            </a:pPr>
            <a:r>
              <a:rPr sz="1167" spc="-5" dirty="0">
                <a:latin typeface="Times New Roman"/>
                <a:cs typeface="Times New Roman"/>
              </a:rPr>
              <a:t>An </a:t>
            </a:r>
            <a:r>
              <a:rPr sz="1167" dirty="0">
                <a:latin typeface="Times New Roman"/>
                <a:cs typeface="Times New Roman"/>
              </a:rPr>
              <a:t>“open/active” trouble report may be “referred” to another </a:t>
            </a:r>
            <a:r>
              <a:rPr sz="1167" spc="-5" dirty="0">
                <a:latin typeface="Times New Roman"/>
                <a:cs typeface="Times New Roman"/>
              </a:rPr>
              <a:t>Hand-off Person, </a:t>
            </a:r>
            <a:r>
              <a:rPr sz="1167" dirty="0">
                <a:latin typeface="Times New Roman"/>
                <a:cs typeface="Times New Roman"/>
              </a:rPr>
              <a:t>or  “transferred” to another Responsible </a:t>
            </a:r>
            <a:r>
              <a:rPr sz="1167" spc="-5" dirty="0">
                <a:latin typeface="Times New Roman"/>
                <a:cs typeface="Times New Roman"/>
              </a:rPr>
              <a:t>Person </a:t>
            </a:r>
            <a:r>
              <a:rPr sz="1167" dirty="0">
                <a:latin typeface="Times New Roman"/>
                <a:cs typeface="Times New Roman"/>
              </a:rPr>
              <a:t>for further processing. The </a:t>
            </a:r>
            <a:r>
              <a:rPr sz="1167" spc="-5" dirty="0">
                <a:latin typeface="Times New Roman"/>
                <a:cs typeface="Times New Roman"/>
              </a:rPr>
              <a:t>state </a:t>
            </a:r>
            <a:r>
              <a:rPr sz="1167" dirty="0">
                <a:latin typeface="Times New Roman"/>
                <a:cs typeface="Times New Roman"/>
              </a:rPr>
              <a:t>however  remains unchanged as “open/active”. A trouble report in the open/active </a:t>
            </a:r>
            <a:r>
              <a:rPr sz="1167" spc="-5" dirty="0">
                <a:latin typeface="Times New Roman"/>
                <a:cs typeface="Times New Roman"/>
              </a:rPr>
              <a:t>state </a:t>
            </a:r>
            <a:r>
              <a:rPr sz="1167" dirty="0">
                <a:latin typeface="Times New Roman"/>
                <a:cs typeface="Times New Roman"/>
              </a:rPr>
              <a:t>may be  cancelled </a:t>
            </a:r>
            <a:r>
              <a:rPr sz="1167" spc="19" dirty="0">
                <a:latin typeface="Times New Roman"/>
                <a:cs typeface="Times New Roman"/>
              </a:rPr>
              <a:t>by </a:t>
            </a:r>
            <a:r>
              <a:rPr sz="1167" dirty="0">
                <a:latin typeface="Times New Roman"/>
                <a:cs typeface="Times New Roman"/>
              </a:rPr>
              <a:t>the manager. The agent on receiving </a:t>
            </a:r>
            <a:r>
              <a:rPr sz="1167" spc="-5" dirty="0">
                <a:latin typeface="Times New Roman"/>
                <a:cs typeface="Times New Roman"/>
              </a:rPr>
              <a:t>such </a:t>
            </a:r>
            <a:r>
              <a:rPr sz="1167" dirty="0">
                <a:latin typeface="Times New Roman"/>
                <a:cs typeface="Times New Roman"/>
              </a:rPr>
              <a:t>a request </a:t>
            </a:r>
            <a:r>
              <a:rPr sz="1167" spc="-5" dirty="0">
                <a:latin typeface="Times New Roman"/>
                <a:cs typeface="Times New Roman"/>
              </a:rPr>
              <a:t>will </a:t>
            </a:r>
            <a:r>
              <a:rPr sz="1167" dirty="0">
                <a:latin typeface="Times New Roman"/>
                <a:cs typeface="Times New Roman"/>
              </a:rPr>
              <a:t>attempt to close the  trouble</a:t>
            </a:r>
            <a:r>
              <a:rPr sz="1167" spc="-102" dirty="0">
                <a:latin typeface="Times New Roman"/>
                <a:cs typeface="Times New Roman"/>
              </a:rPr>
              <a:t> </a:t>
            </a:r>
            <a:r>
              <a:rPr sz="1167" dirty="0">
                <a:latin typeface="Times New Roman"/>
                <a:cs typeface="Times New Roman"/>
              </a:rPr>
              <a:t>report.</a:t>
            </a:r>
            <a:endParaRPr sz="1167">
              <a:latin typeface="Times New Roman"/>
              <a:cs typeface="Times New Roman"/>
            </a:endParaRPr>
          </a:p>
          <a:p>
            <a:pPr>
              <a:spcBef>
                <a:spcPts val="39"/>
              </a:spcBef>
            </a:pPr>
            <a:endParaRPr sz="1069">
              <a:latin typeface="Times New Roman"/>
              <a:cs typeface="Times New Roman"/>
            </a:endParaRPr>
          </a:p>
          <a:p>
            <a:pPr marL="12347" algn="just">
              <a:lnSpc>
                <a:spcPts val="1361"/>
              </a:lnSpc>
            </a:pPr>
            <a:r>
              <a:rPr sz="1167" b="1" spc="-5" dirty="0">
                <a:latin typeface="Times New Roman"/>
                <a:cs typeface="Times New Roman"/>
              </a:rPr>
              <a:t>Deferred</a:t>
            </a:r>
            <a:endParaRPr sz="1167">
              <a:latin typeface="Times New Roman"/>
              <a:cs typeface="Times New Roman"/>
            </a:endParaRPr>
          </a:p>
          <a:p>
            <a:pPr marL="12347" marR="4939" algn="just">
              <a:lnSpc>
                <a:spcPts val="1342"/>
              </a:lnSpc>
              <a:spcBef>
                <a:spcPts val="49"/>
              </a:spcBef>
            </a:pPr>
            <a:r>
              <a:rPr sz="1167" dirty="0">
                <a:latin typeface="Times New Roman"/>
                <a:cs typeface="Times New Roman"/>
              </a:rPr>
              <a:t>This </a:t>
            </a:r>
            <a:r>
              <a:rPr sz="1167" spc="-5" dirty="0">
                <a:latin typeface="Times New Roman"/>
                <a:cs typeface="Times New Roman"/>
              </a:rPr>
              <a:t>state </a:t>
            </a:r>
            <a:r>
              <a:rPr sz="1167" dirty="0">
                <a:latin typeface="Times New Roman"/>
                <a:cs typeface="Times New Roman"/>
              </a:rPr>
              <a:t>indicates that corrective action to resolve the trouble has been postponed. This  can occur </a:t>
            </a:r>
            <a:r>
              <a:rPr sz="1167" spc="-5" dirty="0">
                <a:latin typeface="Times New Roman"/>
                <a:cs typeface="Times New Roman"/>
              </a:rPr>
              <a:t>when </a:t>
            </a:r>
            <a:r>
              <a:rPr sz="1167" dirty="0">
                <a:latin typeface="Times New Roman"/>
                <a:cs typeface="Times New Roman"/>
              </a:rPr>
              <a:t>the faulty resource is inaccessible for a period and repair activity cannot  proceed. A deferred Telecommunications Trouble Report may become “open/active”  again, or move directly to the “closed” </a:t>
            </a:r>
            <a:r>
              <a:rPr sz="1167" spc="-5" dirty="0">
                <a:latin typeface="Times New Roman"/>
                <a:cs typeface="Times New Roman"/>
              </a:rPr>
              <a:t>state </a:t>
            </a:r>
            <a:r>
              <a:rPr sz="1167" dirty="0">
                <a:latin typeface="Times New Roman"/>
                <a:cs typeface="Times New Roman"/>
              </a:rPr>
              <a:t>if it is cancelled for </a:t>
            </a:r>
            <a:r>
              <a:rPr sz="1167" spc="-5" dirty="0">
                <a:latin typeface="Times New Roman"/>
                <a:cs typeface="Times New Roman"/>
              </a:rPr>
              <a:t>some </a:t>
            </a:r>
            <a:r>
              <a:rPr sz="1167" dirty="0">
                <a:latin typeface="Times New Roman"/>
                <a:cs typeface="Times New Roman"/>
              </a:rPr>
              <a:t>reason. A trouble  report in the deferred state may be cancelled </a:t>
            </a:r>
            <a:r>
              <a:rPr sz="1167" spc="10" dirty="0">
                <a:latin typeface="Times New Roman"/>
                <a:cs typeface="Times New Roman"/>
              </a:rPr>
              <a:t>by </a:t>
            </a:r>
            <a:r>
              <a:rPr sz="1167" dirty="0">
                <a:latin typeface="Times New Roman"/>
                <a:cs typeface="Times New Roman"/>
              </a:rPr>
              <a:t>the manager. The agent on receiving</a:t>
            </a:r>
            <a:r>
              <a:rPr sz="1167" spc="-107" dirty="0">
                <a:latin typeface="Times New Roman"/>
                <a:cs typeface="Times New Roman"/>
              </a:rPr>
              <a:t> </a:t>
            </a:r>
            <a:r>
              <a:rPr sz="1167" spc="-5" dirty="0">
                <a:latin typeface="Times New Roman"/>
                <a:cs typeface="Times New Roman"/>
              </a:rPr>
              <a:t>such  </a:t>
            </a:r>
            <a:r>
              <a:rPr sz="1167" dirty="0">
                <a:latin typeface="Times New Roman"/>
                <a:cs typeface="Times New Roman"/>
              </a:rPr>
              <a:t>a request </a:t>
            </a:r>
            <a:r>
              <a:rPr sz="1167" spc="-5" dirty="0">
                <a:latin typeface="Times New Roman"/>
                <a:cs typeface="Times New Roman"/>
              </a:rPr>
              <a:t>will </a:t>
            </a:r>
            <a:r>
              <a:rPr sz="1167" dirty="0">
                <a:latin typeface="Times New Roman"/>
                <a:cs typeface="Times New Roman"/>
              </a:rPr>
              <a:t>attempt to close the trouble</a:t>
            </a:r>
            <a:r>
              <a:rPr sz="1167" spc="-111" dirty="0">
                <a:latin typeface="Times New Roman"/>
                <a:cs typeface="Times New Roman"/>
              </a:rPr>
              <a:t> </a:t>
            </a:r>
            <a:r>
              <a:rPr sz="1167" dirty="0">
                <a:latin typeface="Times New Roman"/>
                <a:cs typeface="Times New Roman"/>
              </a:rPr>
              <a:t>report.</a:t>
            </a:r>
            <a:endParaRPr sz="1167">
              <a:latin typeface="Times New Roman"/>
              <a:cs typeface="Times New Roman"/>
            </a:endParaRPr>
          </a:p>
          <a:p>
            <a:pPr>
              <a:spcBef>
                <a:spcPts val="39"/>
              </a:spcBef>
            </a:pPr>
            <a:endParaRPr sz="1069">
              <a:latin typeface="Times New Roman"/>
              <a:cs typeface="Times New Roman"/>
            </a:endParaRPr>
          </a:p>
          <a:p>
            <a:pPr marL="12347" algn="just">
              <a:lnSpc>
                <a:spcPts val="1361"/>
              </a:lnSpc>
            </a:pPr>
            <a:r>
              <a:rPr sz="1167" b="1" spc="-5" dirty="0">
                <a:latin typeface="Times New Roman"/>
                <a:cs typeface="Times New Roman"/>
              </a:rPr>
              <a:t>Cleared</a:t>
            </a:r>
            <a:endParaRPr sz="1167">
              <a:latin typeface="Times New Roman"/>
              <a:cs typeface="Times New Roman"/>
            </a:endParaRPr>
          </a:p>
          <a:p>
            <a:pPr marL="12347" marR="6173" algn="just">
              <a:lnSpc>
                <a:spcPts val="1342"/>
              </a:lnSpc>
              <a:spcBef>
                <a:spcPts val="49"/>
              </a:spcBef>
            </a:pPr>
            <a:r>
              <a:rPr sz="1167" dirty="0">
                <a:latin typeface="Times New Roman"/>
                <a:cs typeface="Times New Roman"/>
              </a:rPr>
              <a:t>A trouble report is moved by the agent to the “cleared” </a:t>
            </a:r>
            <a:r>
              <a:rPr sz="1167" spc="-5" dirty="0">
                <a:latin typeface="Times New Roman"/>
                <a:cs typeface="Times New Roman"/>
              </a:rPr>
              <a:t>state when </a:t>
            </a:r>
            <a:r>
              <a:rPr sz="1167" dirty="0">
                <a:latin typeface="Times New Roman"/>
                <a:cs typeface="Times New Roman"/>
              </a:rPr>
              <a:t>it determines that the  trouble has been resolved. If the manager needs to verify that the trouble has been  resolved, verification may optionally be awaited by the agent prior to closure of the  trouble</a:t>
            </a:r>
            <a:r>
              <a:rPr sz="1167" spc="-102" dirty="0">
                <a:latin typeface="Times New Roman"/>
                <a:cs typeface="Times New Roman"/>
              </a:rPr>
              <a:t> </a:t>
            </a:r>
            <a:r>
              <a:rPr sz="1167" dirty="0">
                <a:latin typeface="Times New Roman"/>
                <a:cs typeface="Times New Roman"/>
              </a:rPr>
              <a:t>report.</a:t>
            </a:r>
            <a:endParaRPr sz="1167">
              <a:latin typeface="Times New Roman"/>
              <a:cs typeface="Times New Roman"/>
            </a:endParaRPr>
          </a:p>
          <a:p>
            <a:pPr>
              <a:spcBef>
                <a:spcPts val="39"/>
              </a:spcBef>
            </a:pPr>
            <a:endParaRPr sz="1069">
              <a:latin typeface="Times New Roman"/>
              <a:cs typeface="Times New Roman"/>
            </a:endParaRPr>
          </a:p>
          <a:p>
            <a:pPr marL="12347" algn="just">
              <a:lnSpc>
                <a:spcPts val="1361"/>
              </a:lnSpc>
            </a:pPr>
            <a:r>
              <a:rPr sz="1167" b="1" spc="-5" dirty="0">
                <a:latin typeface="Times New Roman"/>
                <a:cs typeface="Times New Roman"/>
              </a:rPr>
              <a:t>Closed</a:t>
            </a:r>
            <a:endParaRPr sz="1167">
              <a:latin typeface="Times New Roman"/>
              <a:cs typeface="Times New Roman"/>
            </a:endParaRPr>
          </a:p>
          <a:p>
            <a:pPr marL="12347" marR="6173" algn="just">
              <a:lnSpc>
                <a:spcPts val="1342"/>
              </a:lnSpc>
              <a:spcBef>
                <a:spcPts val="49"/>
              </a:spcBef>
            </a:pPr>
            <a:r>
              <a:rPr sz="1167" dirty="0">
                <a:latin typeface="Times New Roman"/>
                <a:cs typeface="Times New Roman"/>
              </a:rPr>
              <a:t>This </a:t>
            </a:r>
            <a:r>
              <a:rPr sz="1167" spc="-5" dirty="0">
                <a:latin typeface="Times New Roman"/>
                <a:cs typeface="Times New Roman"/>
              </a:rPr>
              <a:t>state </a:t>
            </a:r>
            <a:r>
              <a:rPr sz="1167" dirty="0">
                <a:latin typeface="Times New Roman"/>
                <a:cs typeface="Times New Roman"/>
              </a:rPr>
              <a:t>indicates that the trouble resolution process is complete. </a:t>
            </a:r>
            <a:r>
              <a:rPr sz="1167" spc="-5" dirty="0">
                <a:latin typeface="Times New Roman"/>
                <a:cs typeface="Times New Roman"/>
              </a:rPr>
              <a:t>Upon </a:t>
            </a:r>
            <a:r>
              <a:rPr sz="1167" dirty="0">
                <a:latin typeface="Times New Roman"/>
                <a:cs typeface="Times New Roman"/>
              </a:rPr>
              <a:t>closure, the  trouble report attributes are captured in a historical event generated at trouble report  closure </a:t>
            </a:r>
            <a:r>
              <a:rPr sz="1167" spc="-5" dirty="0">
                <a:latin typeface="Times New Roman"/>
                <a:cs typeface="Times New Roman"/>
              </a:rPr>
              <a:t>which </a:t>
            </a:r>
            <a:r>
              <a:rPr sz="1167" dirty="0">
                <a:latin typeface="Times New Roman"/>
                <a:cs typeface="Times New Roman"/>
              </a:rPr>
              <a:t>may then be </a:t>
            </a:r>
            <a:r>
              <a:rPr sz="1167" spc="-5" dirty="0">
                <a:latin typeface="Times New Roman"/>
                <a:cs typeface="Times New Roman"/>
              </a:rPr>
              <a:t>stored </a:t>
            </a:r>
            <a:r>
              <a:rPr sz="1167" dirty="0">
                <a:latin typeface="Times New Roman"/>
                <a:cs typeface="Times New Roman"/>
              </a:rPr>
              <a:t>in a log of trouble history records, for future reference.  The trouble report may then be eliminated at the agent’s convenience. </a:t>
            </a:r>
            <a:r>
              <a:rPr sz="1167" spc="-5" dirty="0">
                <a:latin typeface="Times New Roman"/>
                <a:cs typeface="Times New Roman"/>
              </a:rPr>
              <a:t>However, </a:t>
            </a:r>
            <a:r>
              <a:rPr sz="1167" dirty="0">
                <a:latin typeface="Times New Roman"/>
                <a:cs typeface="Times New Roman"/>
              </a:rPr>
              <a:t>the  agent may be required to maintain </a:t>
            </a:r>
            <a:r>
              <a:rPr sz="1167" spc="-5" dirty="0">
                <a:latin typeface="Times New Roman"/>
                <a:cs typeface="Times New Roman"/>
              </a:rPr>
              <a:t>such </a:t>
            </a:r>
            <a:r>
              <a:rPr sz="1167" dirty="0">
                <a:latin typeface="Times New Roman"/>
                <a:cs typeface="Times New Roman"/>
              </a:rPr>
              <a:t>records for a period of time as per business  agreements.</a:t>
            </a:r>
            <a:endParaRPr sz="1167">
              <a:latin typeface="Times New Roman"/>
              <a:cs typeface="Times New Roman"/>
            </a:endParaRPr>
          </a:p>
          <a:p>
            <a:pPr>
              <a:spcBef>
                <a:spcPts val="39"/>
              </a:spcBef>
            </a:pPr>
            <a:endParaRPr sz="1069">
              <a:latin typeface="Times New Roman"/>
              <a:cs typeface="Times New Roman"/>
            </a:endParaRPr>
          </a:p>
          <a:p>
            <a:pPr marL="12347" algn="just">
              <a:lnSpc>
                <a:spcPts val="1361"/>
              </a:lnSpc>
            </a:pPr>
            <a:r>
              <a:rPr sz="1167" b="1" spc="-5" dirty="0">
                <a:latin typeface="Times New Roman"/>
                <a:cs typeface="Times New Roman"/>
              </a:rPr>
              <a:t>Disabled</a:t>
            </a:r>
            <a:endParaRPr sz="1167">
              <a:latin typeface="Times New Roman"/>
              <a:cs typeface="Times New Roman"/>
            </a:endParaRPr>
          </a:p>
          <a:p>
            <a:pPr marL="12347" marR="6791" algn="just">
              <a:lnSpc>
                <a:spcPts val="1342"/>
              </a:lnSpc>
              <a:spcBef>
                <a:spcPts val="49"/>
              </a:spcBef>
            </a:pPr>
            <a:r>
              <a:rPr sz="1167" dirty="0">
                <a:latin typeface="Times New Roman"/>
                <a:cs typeface="Times New Roman"/>
              </a:rPr>
              <a:t>A “disabled” value is exhibited </a:t>
            </a:r>
            <a:r>
              <a:rPr sz="1167" spc="-5" dirty="0">
                <a:latin typeface="Times New Roman"/>
                <a:cs typeface="Times New Roman"/>
              </a:rPr>
              <a:t>when </a:t>
            </a:r>
            <a:r>
              <a:rPr sz="1167" dirty="0">
                <a:latin typeface="Times New Roman"/>
                <a:cs typeface="Times New Roman"/>
              </a:rPr>
              <a:t>a trouble report’s information cannot be updated  due to local conditions. In the “disabled” condition only read operations can be  performed.</a:t>
            </a:r>
            <a:endParaRPr sz="1167">
              <a:latin typeface="Times New Roman"/>
              <a:cs typeface="Times New Roman"/>
            </a:endParaRPr>
          </a:p>
          <a:p>
            <a:pPr>
              <a:lnSpc>
                <a:spcPct val="100000"/>
              </a:lnSpc>
            </a:pPr>
            <a:endParaRPr sz="1167">
              <a:latin typeface="Times New Roman"/>
              <a:cs typeface="Times New Roman"/>
            </a:endParaRPr>
          </a:p>
          <a:p>
            <a:pPr marL="12347" marR="6791" algn="just">
              <a:lnSpc>
                <a:spcPts val="1342"/>
              </a:lnSpc>
            </a:pPr>
            <a:r>
              <a:rPr sz="1167" dirty="0">
                <a:latin typeface="Times New Roman"/>
                <a:cs typeface="Times New Roman"/>
              </a:rPr>
              <a:t>The following figure </a:t>
            </a:r>
            <a:r>
              <a:rPr sz="1167" spc="-5" dirty="0">
                <a:latin typeface="Times New Roman"/>
                <a:cs typeface="Times New Roman"/>
              </a:rPr>
              <a:t>shows </a:t>
            </a:r>
            <a:r>
              <a:rPr sz="1167" dirty="0">
                <a:latin typeface="Times New Roman"/>
                <a:cs typeface="Times New Roman"/>
              </a:rPr>
              <a:t>the </a:t>
            </a:r>
            <a:r>
              <a:rPr sz="1167" spc="-5" dirty="0">
                <a:latin typeface="Times New Roman"/>
                <a:cs typeface="Times New Roman"/>
              </a:rPr>
              <a:t>STD </a:t>
            </a:r>
            <a:r>
              <a:rPr sz="1167" dirty="0">
                <a:latin typeface="Times New Roman"/>
                <a:cs typeface="Times New Roman"/>
              </a:rPr>
              <a:t>for a trouble ticket. This diagram depicts the  movement of a trouble ticket from one </a:t>
            </a:r>
            <a:r>
              <a:rPr sz="1167" spc="-5" dirty="0">
                <a:latin typeface="Times New Roman"/>
                <a:cs typeface="Times New Roman"/>
              </a:rPr>
              <a:t>state </a:t>
            </a:r>
            <a:r>
              <a:rPr sz="1167" dirty="0">
                <a:latin typeface="Times New Roman"/>
                <a:cs typeface="Times New Roman"/>
              </a:rPr>
              <a:t>to the other, thus making it easy to  understand.</a:t>
            </a:r>
            <a:endParaRPr sz="1167">
              <a:latin typeface="Times New Roman"/>
              <a:cs typeface="Times New Roman"/>
            </a:endParaRPr>
          </a:p>
        </p:txBody>
      </p:sp>
      <p:sp>
        <p:nvSpPr>
          <p:cNvPr id="6" name="object 6"/>
          <p:cNvSpPr txBox="1">
            <a:spLocks noGrp="1"/>
          </p:cNvSpPr>
          <p:nvPr>
            <p:ph type="sldNum" sz="quarter" idx="7"/>
          </p:nvPr>
        </p:nvSpPr>
        <p:spPr>
          <a:xfrm>
            <a:off x="6216086" y="10069713"/>
            <a:ext cx="271639" cy="7154380"/>
          </a:xfrm>
          <a:prstGeom prst="rect">
            <a:avLst/>
          </a:prstGeom>
        </p:spPr>
        <p:txBody>
          <a:bodyPr vert="horz" wrap="square" lIns="0" tIns="49389" rIns="0" bIns="0" rtlCol="0">
            <a:spAutoFit/>
          </a:bodyPr>
          <a:lstStyle/>
          <a:p>
            <a:pPr marL="12347">
              <a:lnSpc>
                <a:spcPts val="1240"/>
              </a:lnSpc>
              <a:tabLst>
                <a:tab pos="5123363" algn="l"/>
              </a:tabLst>
            </a:pPr>
            <a:r>
              <a:rPr u="heavy" dirty="0"/>
              <a:t> 	</a:t>
            </a:r>
            <a:r>
              <a:rPr dirty="0"/>
              <a:t>  45</a:t>
            </a:r>
          </a:p>
          <a:p>
            <a:pPr marL="1456939">
              <a:lnSpc>
                <a:spcPts val="1371"/>
              </a:lnSpc>
            </a:pPr>
            <a:r>
              <a:rPr dirty="0"/>
              <a:t>© Copyright </a:t>
            </a:r>
            <a:r>
              <a:rPr spc="-5" dirty="0"/>
              <a:t>Virtual University </a:t>
            </a:r>
            <a:r>
              <a:rPr dirty="0"/>
              <a:t>of</a:t>
            </a:r>
            <a:r>
              <a:rPr spc="-78" dirty="0"/>
              <a:t> </a:t>
            </a:r>
            <a:r>
              <a:rPr spc="-5" dirty="0"/>
              <a:t>Pakistan</a:t>
            </a:r>
          </a:p>
        </p:txBody>
      </p:sp>
    </p:spTree>
    <p:extLst>
      <p:ext uri="{BB962C8B-B14F-4D97-AF65-F5344CB8AC3E}">
        <p14:creationId xmlns:p14="http://schemas.microsoft.com/office/powerpoint/2010/main" val="1390322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98903" y="886883"/>
            <a:ext cx="1971234" cy="179601"/>
          </a:xfrm>
          <a:prstGeom prst="rect">
            <a:avLst/>
          </a:prstGeom>
        </p:spPr>
        <p:txBody>
          <a:bodyPr vert="horz" wrap="square" lIns="0" tIns="0" rIns="0" bIns="0" rtlCol="0">
            <a:spAutoFit/>
          </a:bodyPr>
          <a:lstStyle/>
          <a:p>
            <a:pPr marL="12347"/>
            <a:r>
              <a:rPr sz="1167" dirty="0">
                <a:latin typeface="Times New Roman"/>
                <a:cs typeface="Times New Roman"/>
              </a:rPr>
              <a:t>CS504-Software Engineering –</a:t>
            </a:r>
            <a:r>
              <a:rPr sz="1167" spc="-107" dirty="0">
                <a:latin typeface="Times New Roman"/>
                <a:cs typeface="Times New Roman"/>
              </a:rPr>
              <a:t> </a:t>
            </a:r>
            <a:r>
              <a:rPr sz="1167" dirty="0">
                <a:latin typeface="Times New Roman"/>
                <a:cs typeface="Times New Roman"/>
              </a:rPr>
              <a:t>I</a:t>
            </a:r>
            <a:endParaRPr sz="1167">
              <a:latin typeface="Times New Roman"/>
              <a:cs typeface="Times New Roman"/>
            </a:endParaRPr>
          </a:p>
        </p:txBody>
      </p:sp>
      <p:sp>
        <p:nvSpPr>
          <p:cNvPr id="3" name="object 3"/>
          <p:cNvSpPr txBox="1"/>
          <p:nvPr/>
        </p:nvSpPr>
        <p:spPr>
          <a:xfrm>
            <a:off x="6156868" y="886883"/>
            <a:ext cx="238919" cy="179601"/>
          </a:xfrm>
          <a:prstGeom prst="rect">
            <a:avLst/>
          </a:prstGeom>
        </p:spPr>
        <p:txBody>
          <a:bodyPr vert="horz" wrap="square" lIns="0" tIns="0" rIns="0" bIns="0" rtlCol="0">
            <a:spAutoFit/>
          </a:bodyPr>
          <a:lstStyle/>
          <a:p>
            <a:pPr marL="12347"/>
            <a:r>
              <a:rPr sz="1167" spc="-5" dirty="0">
                <a:latin typeface="Times New Roman"/>
                <a:cs typeface="Times New Roman"/>
              </a:rPr>
              <a:t>VU</a:t>
            </a:r>
            <a:endParaRPr sz="1167">
              <a:latin typeface="Times New Roman"/>
              <a:cs typeface="Times New Roman"/>
            </a:endParaRPr>
          </a:p>
        </p:txBody>
      </p:sp>
      <p:sp>
        <p:nvSpPr>
          <p:cNvPr id="4" name="object 4"/>
          <p:cNvSpPr/>
          <p:nvPr/>
        </p:nvSpPr>
        <p:spPr>
          <a:xfrm>
            <a:off x="1111250" y="1055052"/>
            <a:ext cx="5270412" cy="0"/>
          </a:xfrm>
          <a:custGeom>
            <a:avLst/>
            <a:gdLst/>
            <a:ahLst/>
            <a:cxnLst/>
            <a:rect l="l" t="t" r="r" b="b"/>
            <a:pathLst>
              <a:path w="5420995">
                <a:moveTo>
                  <a:pt x="0" y="0"/>
                </a:moveTo>
                <a:lnTo>
                  <a:pt x="5420867" y="0"/>
                </a:lnTo>
              </a:path>
            </a:pathLst>
          </a:custGeom>
          <a:ln w="7620">
            <a:solidFill>
              <a:srgbClr val="000000"/>
            </a:solidFill>
          </a:ln>
        </p:spPr>
        <p:txBody>
          <a:bodyPr wrap="square" lIns="0" tIns="0" rIns="0" bIns="0" rtlCol="0"/>
          <a:lstStyle/>
          <a:p>
            <a:endParaRPr sz="1750"/>
          </a:p>
        </p:txBody>
      </p:sp>
      <p:sp>
        <p:nvSpPr>
          <p:cNvPr id="5" name="object 5"/>
          <p:cNvSpPr/>
          <p:nvPr/>
        </p:nvSpPr>
        <p:spPr>
          <a:xfrm>
            <a:off x="1223857" y="1390650"/>
            <a:ext cx="4976918" cy="3169284"/>
          </a:xfrm>
          <a:prstGeom prst="rect">
            <a:avLst/>
          </a:prstGeom>
          <a:blipFill>
            <a:blip r:embed="rId2" cstate="print"/>
            <a:stretch>
              <a:fillRect/>
            </a:stretch>
          </a:blipFill>
        </p:spPr>
        <p:txBody>
          <a:bodyPr wrap="square" lIns="0" tIns="0" rIns="0" bIns="0" rtlCol="0"/>
          <a:lstStyle/>
          <a:p>
            <a:endParaRPr sz="1750"/>
          </a:p>
        </p:txBody>
      </p:sp>
      <p:sp>
        <p:nvSpPr>
          <p:cNvPr id="6" name="object 6"/>
          <p:cNvSpPr txBox="1"/>
          <p:nvPr/>
        </p:nvSpPr>
        <p:spPr>
          <a:xfrm>
            <a:off x="2076802" y="1925779"/>
            <a:ext cx="569207" cy="172035"/>
          </a:xfrm>
          <a:prstGeom prst="rect">
            <a:avLst/>
          </a:prstGeom>
        </p:spPr>
        <p:txBody>
          <a:bodyPr vert="horz" wrap="square" lIns="0" tIns="0" rIns="0" bIns="0" rtlCol="0">
            <a:spAutoFit/>
          </a:bodyPr>
          <a:lstStyle/>
          <a:p>
            <a:pPr marL="12347"/>
            <a:r>
              <a:rPr sz="1118" b="1" spc="15" dirty="0">
                <a:latin typeface="Arial"/>
                <a:cs typeface="Arial"/>
              </a:rPr>
              <a:t>Queued</a:t>
            </a:r>
            <a:endParaRPr sz="1118">
              <a:latin typeface="Arial"/>
              <a:cs typeface="Arial"/>
            </a:endParaRPr>
          </a:p>
        </p:txBody>
      </p:sp>
      <p:sp>
        <p:nvSpPr>
          <p:cNvPr id="7" name="object 7"/>
          <p:cNvSpPr txBox="1"/>
          <p:nvPr/>
        </p:nvSpPr>
        <p:spPr>
          <a:xfrm>
            <a:off x="2542046" y="3143709"/>
            <a:ext cx="626622" cy="172035"/>
          </a:xfrm>
          <a:prstGeom prst="rect">
            <a:avLst/>
          </a:prstGeom>
        </p:spPr>
        <p:txBody>
          <a:bodyPr vert="horz" wrap="square" lIns="0" tIns="0" rIns="0" bIns="0" rtlCol="0">
            <a:spAutoFit/>
          </a:bodyPr>
          <a:lstStyle/>
          <a:p>
            <a:pPr marL="12347"/>
            <a:r>
              <a:rPr sz="1118" b="1" spc="10" dirty="0">
                <a:latin typeface="Arial"/>
                <a:cs typeface="Arial"/>
              </a:rPr>
              <a:t>D</a:t>
            </a:r>
            <a:r>
              <a:rPr sz="1118" b="1" spc="24" dirty="0">
                <a:latin typeface="Arial"/>
                <a:cs typeface="Arial"/>
              </a:rPr>
              <a:t>e</a:t>
            </a:r>
            <a:r>
              <a:rPr sz="1118" b="1" spc="-5" dirty="0">
                <a:latin typeface="Arial"/>
                <a:cs typeface="Arial"/>
              </a:rPr>
              <a:t>fe</a:t>
            </a:r>
            <a:r>
              <a:rPr sz="1118" b="1" spc="49" dirty="0">
                <a:latin typeface="Arial"/>
                <a:cs typeface="Arial"/>
              </a:rPr>
              <a:t>r</a:t>
            </a:r>
            <a:r>
              <a:rPr sz="1118" b="1" spc="34" dirty="0">
                <a:latin typeface="Arial"/>
                <a:cs typeface="Arial"/>
              </a:rPr>
              <a:t>r</a:t>
            </a:r>
            <a:r>
              <a:rPr sz="1118" b="1" spc="-10" dirty="0">
                <a:latin typeface="Arial"/>
                <a:cs typeface="Arial"/>
              </a:rPr>
              <a:t>ed</a:t>
            </a:r>
            <a:endParaRPr sz="1118">
              <a:latin typeface="Arial"/>
              <a:cs typeface="Arial"/>
            </a:endParaRPr>
          </a:p>
        </p:txBody>
      </p:sp>
      <p:sp>
        <p:nvSpPr>
          <p:cNvPr id="8" name="object 8"/>
          <p:cNvSpPr txBox="1"/>
          <p:nvPr/>
        </p:nvSpPr>
        <p:spPr>
          <a:xfrm>
            <a:off x="3850357" y="2294714"/>
            <a:ext cx="863688" cy="172035"/>
          </a:xfrm>
          <a:prstGeom prst="rect">
            <a:avLst/>
          </a:prstGeom>
        </p:spPr>
        <p:txBody>
          <a:bodyPr vert="horz" wrap="square" lIns="0" tIns="0" rIns="0" bIns="0" rtlCol="0">
            <a:spAutoFit/>
          </a:bodyPr>
          <a:lstStyle/>
          <a:p>
            <a:pPr marL="12347"/>
            <a:r>
              <a:rPr sz="1118" b="1" spc="-5" dirty="0">
                <a:latin typeface="Arial"/>
                <a:cs typeface="Arial"/>
              </a:rPr>
              <a:t>O</a:t>
            </a:r>
            <a:r>
              <a:rPr sz="1118" b="1" spc="44" dirty="0">
                <a:latin typeface="Arial"/>
                <a:cs typeface="Arial"/>
              </a:rPr>
              <a:t>p</a:t>
            </a:r>
            <a:r>
              <a:rPr sz="1118" b="1" spc="24" dirty="0">
                <a:latin typeface="Arial"/>
                <a:cs typeface="Arial"/>
              </a:rPr>
              <a:t>en</a:t>
            </a:r>
            <a:r>
              <a:rPr sz="1118" b="1" spc="-5" dirty="0">
                <a:latin typeface="Arial"/>
                <a:cs typeface="Arial"/>
              </a:rPr>
              <a:t>/</a:t>
            </a:r>
            <a:r>
              <a:rPr sz="1118" b="1" spc="-58" dirty="0">
                <a:latin typeface="Arial"/>
                <a:cs typeface="Arial"/>
              </a:rPr>
              <a:t>A</a:t>
            </a:r>
            <a:r>
              <a:rPr sz="1118" b="1" spc="24" dirty="0">
                <a:latin typeface="Arial"/>
                <a:cs typeface="Arial"/>
              </a:rPr>
              <a:t>c</a:t>
            </a:r>
            <a:r>
              <a:rPr sz="1118" b="1" spc="-5" dirty="0">
                <a:latin typeface="Arial"/>
                <a:cs typeface="Arial"/>
              </a:rPr>
              <a:t>t</a:t>
            </a:r>
            <a:r>
              <a:rPr sz="1118" b="1" spc="-34" dirty="0">
                <a:latin typeface="Arial"/>
                <a:cs typeface="Arial"/>
              </a:rPr>
              <a:t>i</a:t>
            </a:r>
            <a:r>
              <a:rPr sz="1118" b="1" spc="24" dirty="0">
                <a:latin typeface="Arial"/>
                <a:cs typeface="Arial"/>
              </a:rPr>
              <a:t>v</a:t>
            </a:r>
            <a:r>
              <a:rPr sz="1118" b="1" spc="-5" dirty="0">
                <a:latin typeface="Arial"/>
                <a:cs typeface="Arial"/>
              </a:rPr>
              <a:t>e</a:t>
            </a:r>
            <a:endParaRPr sz="1118">
              <a:latin typeface="Arial"/>
              <a:cs typeface="Arial"/>
            </a:endParaRPr>
          </a:p>
        </p:txBody>
      </p:sp>
      <p:sp>
        <p:nvSpPr>
          <p:cNvPr id="9" name="object 9"/>
          <p:cNvSpPr txBox="1"/>
          <p:nvPr/>
        </p:nvSpPr>
        <p:spPr>
          <a:xfrm>
            <a:off x="5278684" y="3143709"/>
            <a:ext cx="563033" cy="172035"/>
          </a:xfrm>
          <a:prstGeom prst="rect">
            <a:avLst/>
          </a:prstGeom>
        </p:spPr>
        <p:txBody>
          <a:bodyPr vert="horz" wrap="square" lIns="0" tIns="0" rIns="0" bIns="0" rtlCol="0">
            <a:spAutoFit/>
          </a:bodyPr>
          <a:lstStyle/>
          <a:p>
            <a:pPr marL="12347"/>
            <a:r>
              <a:rPr sz="1118" b="1" spc="24" dirty="0">
                <a:latin typeface="Arial"/>
                <a:cs typeface="Arial"/>
              </a:rPr>
              <a:t>C</a:t>
            </a:r>
            <a:r>
              <a:rPr sz="1118" b="1" spc="-5" dirty="0">
                <a:latin typeface="Arial"/>
                <a:cs typeface="Arial"/>
              </a:rPr>
              <a:t>le</a:t>
            </a:r>
            <a:r>
              <a:rPr sz="1118" b="1" spc="44" dirty="0">
                <a:latin typeface="Arial"/>
                <a:cs typeface="Arial"/>
              </a:rPr>
              <a:t>a</a:t>
            </a:r>
            <a:r>
              <a:rPr sz="1118" b="1" spc="24" dirty="0">
                <a:latin typeface="Arial"/>
                <a:cs typeface="Arial"/>
              </a:rPr>
              <a:t>re</a:t>
            </a:r>
            <a:r>
              <a:rPr sz="1118" b="1" spc="-5" dirty="0">
                <a:latin typeface="Arial"/>
                <a:cs typeface="Arial"/>
              </a:rPr>
              <a:t>d</a:t>
            </a:r>
            <a:endParaRPr sz="1118">
              <a:latin typeface="Arial"/>
              <a:cs typeface="Arial"/>
            </a:endParaRPr>
          </a:p>
        </p:txBody>
      </p:sp>
      <p:sp>
        <p:nvSpPr>
          <p:cNvPr id="10" name="object 10"/>
          <p:cNvSpPr/>
          <p:nvPr/>
        </p:nvSpPr>
        <p:spPr>
          <a:xfrm>
            <a:off x="4982844" y="1532890"/>
            <a:ext cx="1293989" cy="301272"/>
          </a:xfrm>
          <a:custGeom>
            <a:avLst/>
            <a:gdLst/>
            <a:ahLst/>
            <a:cxnLst/>
            <a:rect l="l" t="t" r="r" b="b"/>
            <a:pathLst>
              <a:path w="1330960" h="309880">
                <a:moveTo>
                  <a:pt x="1175003" y="0"/>
                </a:moveTo>
                <a:lnTo>
                  <a:pt x="153923" y="0"/>
                </a:lnTo>
                <a:lnTo>
                  <a:pt x="92963" y="16764"/>
                </a:lnTo>
                <a:lnTo>
                  <a:pt x="86867" y="18288"/>
                </a:lnTo>
                <a:lnTo>
                  <a:pt x="33527" y="56388"/>
                </a:lnTo>
                <a:lnTo>
                  <a:pt x="1523" y="118872"/>
                </a:lnTo>
                <a:lnTo>
                  <a:pt x="0" y="124968"/>
                </a:lnTo>
                <a:lnTo>
                  <a:pt x="0" y="185928"/>
                </a:lnTo>
                <a:lnTo>
                  <a:pt x="1523" y="192024"/>
                </a:lnTo>
                <a:lnTo>
                  <a:pt x="33527" y="252984"/>
                </a:lnTo>
                <a:lnTo>
                  <a:pt x="86867" y="292608"/>
                </a:lnTo>
                <a:lnTo>
                  <a:pt x="153923" y="309372"/>
                </a:lnTo>
                <a:lnTo>
                  <a:pt x="1175003" y="309372"/>
                </a:lnTo>
                <a:lnTo>
                  <a:pt x="1237487" y="294132"/>
                </a:lnTo>
                <a:lnTo>
                  <a:pt x="153923" y="294132"/>
                </a:lnTo>
                <a:lnTo>
                  <a:pt x="123443" y="286512"/>
                </a:lnTo>
                <a:lnTo>
                  <a:pt x="92963" y="286512"/>
                </a:lnTo>
                <a:lnTo>
                  <a:pt x="92963" y="278892"/>
                </a:lnTo>
                <a:lnTo>
                  <a:pt x="93432" y="278892"/>
                </a:lnTo>
                <a:lnTo>
                  <a:pt x="44195" y="242316"/>
                </a:lnTo>
                <a:lnTo>
                  <a:pt x="14592" y="185928"/>
                </a:lnTo>
                <a:lnTo>
                  <a:pt x="7619" y="185928"/>
                </a:lnTo>
                <a:lnTo>
                  <a:pt x="12191" y="181356"/>
                </a:lnTo>
                <a:lnTo>
                  <a:pt x="15239" y="181356"/>
                </a:lnTo>
                <a:lnTo>
                  <a:pt x="15239" y="129540"/>
                </a:lnTo>
                <a:lnTo>
                  <a:pt x="12191" y="129540"/>
                </a:lnTo>
                <a:lnTo>
                  <a:pt x="7619" y="124968"/>
                </a:lnTo>
                <a:lnTo>
                  <a:pt x="14533" y="124968"/>
                </a:lnTo>
                <a:lnTo>
                  <a:pt x="44195" y="67056"/>
                </a:lnTo>
                <a:lnTo>
                  <a:pt x="93268" y="32004"/>
                </a:lnTo>
                <a:lnTo>
                  <a:pt x="92963" y="32004"/>
                </a:lnTo>
                <a:lnTo>
                  <a:pt x="92963" y="24384"/>
                </a:lnTo>
                <a:lnTo>
                  <a:pt x="120673" y="24384"/>
                </a:lnTo>
                <a:lnTo>
                  <a:pt x="153923" y="15240"/>
                </a:lnTo>
                <a:lnTo>
                  <a:pt x="1231807" y="15240"/>
                </a:lnTo>
                <a:lnTo>
                  <a:pt x="1175003" y="0"/>
                </a:lnTo>
                <a:close/>
              </a:path>
              <a:path w="1330960" h="309880">
                <a:moveTo>
                  <a:pt x="1234655" y="279582"/>
                </a:moveTo>
                <a:lnTo>
                  <a:pt x="1175003" y="294132"/>
                </a:lnTo>
                <a:lnTo>
                  <a:pt x="1237487" y="294132"/>
                </a:lnTo>
                <a:lnTo>
                  <a:pt x="1242059" y="292608"/>
                </a:lnTo>
                <a:lnTo>
                  <a:pt x="1250500" y="286512"/>
                </a:lnTo>
                <a:lnTo>
                  <a:pt x="1237487" y="286512"/>
                </a:lnTo>
                <a:lnTo>
                  <a:pt x="1231391" y="281940"/>
                </a:lnTo>
                <a:lnTo>
                  <a:pt x="1234655" y="279582"/>
                </a:lnTo>
                <a:close/>
              </a:path>
              <a:path w="1330960" h="309880">
                <a:moveTo>
                  <a:pt x="92963" y="278892"/>
                </a:moveTo>
                <a:lnTo>
                  <a:pt x="92963" y="286512"/>
                </a:lnTo>
                <a:lnTo>
                  <a:pt x="97535" y="281940"/>
                </a:lnTo>
                <a:lnTo>
                  <a:pt x="93670" y="279068"/>
                </a:lnTo>
                <a:lnTo>
                  <a:pt x="92963" y="278892"/>
                </a:lnTo>
                <a:close/>
              </a:path>
              <a:path w="1330960" h="309880">
                <a:moveTo>
                  <a:pt x="93670" y="279068"/>
                </a:moveTo>
                <a:lnTo>
                  <a:pt x="97535" y="281940"/>
                </a:lnTo>
                <a:lnTo>
                  <a:pt x="92963" y="286512"/>
                </a:lnTo>
                <a:lnTo>
                  <a:pt x="123443" y="286512"/>
                </a:lnTo>
                <a:lnTo>
                  <a:pt x="93670" y="279068"/>
                </a:lnTo>
                <a:close/>
              </a:path>
              <a:path w="1330960" h="309880">
                <a:moveTo>
                  <a:pt x="1237487" y="278892"/>
                </a:moveTo>
                <a:lnTo>
                  <a:pt x="1234655" y="279582"/>
                </a:lnTo>
                <a:lnTo>
                  <a:pt x="1231391" y="281940"/>
                </a:lnTo>
                <a:lnTo>
                  <a:pt x="1237487" y="286512"/>
                </a:lnTo>
                <a:lnTo>
                  <a:pt x="1237487" y="278892"/>
                </a:lnTo>
                <a:close/>
              </a:path>
              <a:path w="1330960" h="309880">
                <a:moveTo>
                  <a:pt x="1261051" y="278892"/>
                </a:moveTo>
                <a:lnTo>
                  <a:pt x="1237487" y="278892"/>
                </a:lnTo>
                <a:lnTo>
                  <a:pt x="1237487" y="286512"/>
                </a:lnTo>
                <a:lnTo>
                  <a:pt x="1250500" y="286512"/>
                </a:lnTo>
                <a:lnTo>
                  <a:pt x="1261051" y="278892"/>
                </a:lnTo>
                <a:close/>
              </a:path>
              <a:path w="1330960" h="309880">
                <a:moveTo>
                  <a:pt x="1315211" y="184404"/>
                </a:moveTo>
                <a:lnTo>
                  <a:pt x="1286255" y="242316"/>
                </a:lnTo>
                <a:lnTo>
                  <a:pt x="1234655" y="279582"/>
                </a:lnTo>
                <a:lnTo>
                  <a:pt x="1237487" y="278892"/>
                </a:lnTo>
                <a:lnTo>
                  <a:pt x="1261051" y="278892"/>
                </a:lnTo>
                <a:lnTo>
                  <a:pt x="1296923" y="252984"/>
                </a:lnTo>
                <a:lnTo>
                  <a:pt x="1330451" y="185928"/>
                </a:lnTo>
                <a:lnTo>
                  <a:pt x="1315211" y="185928"/>
                </a:lnTo>
                <a:lnTo>
                  <a:pt x="1315211" y="184404"/>
                </a:lnTo>
                <a:close/>
              </a:path>
              <a:path w="1330960" h="309880">
                <a:moveTo>
                  <a:pt x="93432" y="278892"/>
                </a:moveTo>
                <a:lnTo>
                  <a:pt x="92963" y="278892"/>
                </a:lnTo>
                <a:lnTo>
                  <a:pt x="93670" y="279068"/>
                </a:lnTo>
                <a:lnTo>
                  <a:pt x="93432" y="278892"/>
                </a:lnTo>
                <a:close/>
              </a:path>
              <a:path w="1330960" h="309880">
                <a:moveTo>
                  <a:pt x="12191" y="181356"/>
                </a:moveTo>
                <a:lnTo>
                  <a:pt x="7619" y="185928"/>
                </a:lnTo>
                <a:lnTo>
                  <a:pt x="14592" y="185928"/>
                </a:lnTo>
                <a:lnTo>
                  <a:pt x="12191" y="181356"/>
                </a:lnTo>
                <a:close/>
              </a:path>
              <a:path w="1330960" h="309880">
                <a:moveTo>
                  <a:pt x="15239" y="181356"/>
                </a:moveTo>
                <a:lnTo>
                  <a:pt x="12191" y="181356"/>
                </a:lnTo>
                <a:lnTo>
                  <a:pt x="14592" y="185928"/>
                </a:lnTo>
                <a:lnTo>
                  <a:pt x="15239" y="185928"/>
                </a:lnTo>
                <a:lnTo>
                  <a:pt x="15239" y="181356"/>
                </a:lnTo>
                <a:close/>
              </a:path>
              <a:path w="1330960" h="309880">
                <a:moveTo>
                  <a:pt x="1316735" y="181356"/>
                </a:moveTo>
                <a:lnTo>
                  <a:pt x="1315211" y="184404"/>
                </a:lnTo>
                <a:lnTo>
                  <a:pt x="1315211" y="185928"/>
                </a:lnTo>
                <a:lnTo>
                  <a:pt x="1322831" y="185928"/>
                </a:lnTo>
                <a:lnTo>
                  <a:pt x="1316735" y="181356"/>
                </a:lnTo>
                <a:close/>
              </a:path>
              <a:path w="1330960" h="309880">
                <a:moveTo>
                  <a:pt x="1330451" y="181356"/>
                </a:moveTo>
                <a:lnTo>
                  <a:pt x="1316735" y="181356"/>
                </a:lnTo>
                <a:lnTo>
                  <a:pt x="1322831" y="185928"/>
                </a:lnTo>
                <a:lnTo>
                  <a:pt x="1330451" y="185928"/>
                </a:lnTo>
                <a:lnTo>
                  <a:pt x="1330451" y="181356"/>
                </a:lnTo>
                <a:close/>
              </a:path>
              <a:path w="1330960" h="309880">
                <a:moveTo>
                  <a:pt x="1315211" y="126415"/>
                </a:moveTo>
                <a:lnTo>
                  <a:pt x="1315211" y="184404"/>
                </a:lnTo>
                <a:lnTo>
                  <a:pt x="1316735" y="181356"/>
                </a:lnTo>
                <a:lnTo>
                  <a:pt x="1330451" y="181356"/>
                </a:lnTo>
                <a:lnTo>
                  <a:pt x="1330451" y="129540"/>
                </a:lnTo>
                <a:lnTo>
                  <a:pt x="1316735" y="129540"/>
                </a:lnTo>
                <a:lnTo>
                  <a:pt x="1315211" y="126415"/>
                </a:lnTo>
                <a:close/>
              </a:path>
              <a:path w="1330960" h="309880">
                <a:moveTo>
                  <a:pt x="14533" y="124968"/>
                </a:moveTo>
                <a:lnTo>
                  <a:pt x="7619" y="124968"/>
                </a:lnTo>
                <a:lnTo>
                  <a:pt x="12191" y="129540"/>
                </a:lnTo>
                <a:lnTo>
                  <a:pt x="14533" y="124968"/>
                </a:lnTo>
                <a:close/>
              </a:path>
              <a:path w="1330960" h="309880">
                <a:moveTo>
                  <a:pt x="15239" y="124968"/>
                </a:moveTo>
                <a:lnTo>
                  <a:pt x="14533" y="124968"/>
                </a:lnTo>
                <a:lnTo>
                  <a:pt x="12191" y="129540"/>
                </a:lnTo>
                <a:lnTo>
                  <a:pt x="15239" y="129540"/>
                </a:lnTo>
                <a:lnTo>
                  <a:pt x="15239" y="124968"/>
                </a:lnTo>
                <a:close/>
              </a:path>
              <a:path w="1330960" h="309880">
                <a:moveTo>
                  <a:pt x="1322831" y="124968"/>
                </a:moveTo>
                <a:lnTo>
                  <a:pt x="1315211" y="124968"/>
                </a:lnTo>
                <a:lnTo>
                  <a:pt x="1315211" y="126415"/>
                </a:lnTo>
                <a:lnTo>
                  <a:pt x="1316735" y="129540"/>
                </a:lnTo>
                <a:lnTo>
                  <a:pt x="1322831" y="124968"/>
                </a:lnTo>
                <a:close/>
              </a:path>
              <a:path w="1330960" h="309880">
                <a:moveTo>
                  <a:pt x="1330451" y="124968"/>
                </a:moveTo>
                <a:lnTo>
                  <a:pt x="1322831" y="124968"/>
                </a:lnTo>
                <a:lnTo>
                  <a:pt x="1316735" y="129540"/>
                </a:lnTo>
                <a:lnTo>
                  <a:pt x="1330451" y="129540"/>
                </a:lnTo>
                <a:lnTo>
                  <a:pt x="1330451" y="124968"/>
                </a:lnTo>
                <a:close/>
              </a:path>
              <a:path w="1330960" h="309880">
                <a:moveTo>
                  <a:pt x="1234706" y="31257"/>
                </a:moveTo>
                <a:lnTo>
                  <a:pt x="1286255" y="67056"/>
                </a:lnTo>
                <a:lnTo>
                  <a:pt x="1315211" y="126415"/>
                </a:lnTo>
                <a:lnTo>
                  <a:pt x="1315211" y="124968"/>
                </a:lnTo>
                <a:lnTo>
                  <a:pt x="1330451" y="124968"/>
                </a:lnTo>
                <a:lnTo>
                  <a:pt x="1327403" y="118872"/>
                </a:lnTo>
                <a:lnTo>
                  <a:pt x="1296923" y="56388"/>
                </a:lnTo>
                <a:lnTo>
                  <a:pt x="1261811" y="32004"/>
                </a:lnTo>
                <a:lnTo>
                  <a:pt x="1237487" y="32004"/>
                </a:lnTo>
                <a:lnTo>
                  <a:pt x="1234706" y="31257"/>
                </a:lnTo>
                <a:close/>
              </a:path>
              <a:path w="1330960" h="309880">
                <a:moveTo>
                  <a:pt x="92963" y="24384"/>
                </a:moveTo>
                <a:lnTo>
                  <a:pt x="92963" y="32004"/>
                </a:lnTo>
                <a:lnTo>
                  <a:pt x="93459" y="31867"/>
                </a:lnTo>
                <a:lnTo>
                  <a:pt x="97535" y="28956"/>
                </a:lnTo>
                <a:lnTo>
                  <a:pt x="92963" y="24384"/>
                </a:lnTo>
                <a:close/>
              </a:path>
              <a:path w="1330960" h="309880">
                <a:moveTo>
                  <a:pt x="93459" y="31867"/>
                </a:moveTo>
                <a:lnTo>
                  <a:pt x="92963" y="32004"/>
                </a:lnTo>
                <a:lnTo>
                  <a:pt x="93268" y="32004"/>
                </a:lnTo>
                <a:lnTo>
                  <a:pt x="93459" y="31867"/>
                </a:lnTo>
                <a:close/>
              </a:path>
              <a:path w="1330960" h="309880">
                <a:moveTo>
                  <a:pt x="1237487" y="24384"/>
                </a:moveTo>
                <a:lnTo>
                  <a:pt x="1231391" y="28956"/>
                </a:lnTo>
                <a:lnTo>
                  <a:pt x="1234706" y="31257"/>
                </a:lnTo>
                <a:lnTo>
                  <a:pt x="1237487" y="32004"/>
                </a:lnTo>
                <a:lnTo>
                  <a:pt x="1237487" y="24384"/>
                </a:lnTo>
                <a:close/>
              </a:path>
              <a:path w="1330960" h="309880">
                <a:moveTo>
                  <a:pt x="1250838" y="24384"/>
                </a:moveTo>
                <a:lnTo>
                  <a:pt x="1237487" y="24384"/>
                </a:lnTo>
                <a:lnTo>
                  <a:pt x="1237487" y="32004"/>
                </a:lnTo>
                <a:lnTo>
                  <a:pt x="1261811" y="32004"/>
                </a:lnTo>
                <a:lnTo>
                  <a:pt x="1250838" y="24384"/>
                </a:lnTo>
                <a:close/>
              </a:path>
              <a:path w="1330960" h="309880">
                <a:moveTo>
                  <a:pt x="120673" y="24384"/>
                </a:moveTo>
                <a:lnTo>
                  <a:pt x="92963" y="24384"/>
                </a:lnTo>
                <a:lnTo>
                  <a:pt x="97535" y="28956"/>
                </a:lnTo>
                <a:lnTo>
                  <a:pt x="93459" y="31867"/>
                </a:lnTo>
                <a:lnTo>
                  <a:pt x="120673" y="24384"/>
                </a:lnTo>
                <a:close/>
              </a:path>
              <a:path w="1330960" h="309880">
                <a:moveTo>
                  <a:pt x="1231807" y="15240"/>
                </a:moveTo>
                <a:lnTo>
                  <a:pt x="1175003" y="15240"/>
                </a:lnTo>
                <a:lnTo>
                  <a:pt x="1234706" y="31257"/>
                </a:lnTo>
                <a:lnTo>
                  <a:pt x="1231391" y="28956"/>
                </a:lnTo>
                <a:lnTo>
                  <a:pt x="1237487" y="24384"/>
                </a:lnTo>
                <a:lnTo>
                  <a:pt x="1250838" y="24384"/>
                </a:lnTo>
                <a:lnTo>
                  <a:pt x="1242059" y="18288"/>
                </a:lnTo>
                <a:lnTo>
                  <a:pt x="1237487" y="16764"/>
                </a:lnTo>
                <a:lnTo>
                  <a:pt x="1231807" y="15240"/>
                </a:lnTo>
                <a:close/>
              </a:path>
            </a:pathLst>
          </a:custGeom>
          <a:solidFill>
            <a:srgbClr val="000000"/>
          </a:solidFill>
        </p:spPr>
        <p:txBody>
          <a:bodyPr wrap="square" lIns="0" tIns="0" rIns="0" bIns="0" rtlCol="0"/>
          <a:lstStyle/>
          <a:p>
            <a:endParaRPr sz="1750"/>
          </a:p>
        </p:txBody>
      </p:sp>
      <p:sp>
        <p:nvSpPr>
          <p:cNvPr id="11" name="object 11"/>
          <p:cNvSpPr txBox="1"/>
          <p:nvPr/>
        </p:nvSpPr>
        <p:spPr>
          <a:xfrm>
            <a:off x="5271277" y="1580550"/>
            <a:ext cx="717991" cy="172035"/>
          </a:xfrm>
          <a:prstGeom prst="rect">
            <a:avLst/>
          </a:prstGeom>
        </p:spPr>
        <p:txBody>
          <a:bodyPr vert="horz" wrap="square" lIns="0" tIns="0" rIns="0" bIns="0" rtlCol="0">
            <a:spAutoFit/>
          </a:bodyPr>
          <a:lstStyle/>
          <a:p>
            <a:pPr marL="12347"/>
            <a:r>
              <a:rPr sz="1118" b="1" spc="-5" dirty="0">
                <a:latin typeface="Arial"/>
                <a:cs typeface="Arial"/>
              </a:rPr>
              <a:t>*</a:t>
            </a:r>
            <a:r>
              <a:rPr sz="1118" b="1" spc="-131" dirty="0">
                <a:latin typeface="Arial"/>
                <a:cs typeface="Arial"/>
              </a:rPr>
              <a:t> </a:t>
            </a:r>
            <a:r>
              <a:rPr sz="1118" b="1" spc="10" dirty="0">
                <a:latin typeface="Arial"/>
                <a:cs typeface="Arial"/>
              </a:rPr>
              <a:t>Disabled</a:t>
            </a:r>
            <a:endParaRPr sz="1118">
              <a:latin typeface="Arial"/>
              <a:cs typeface="Arial"/>
            </a:endParaRPr>
          </a:p>
        </p:txBody>
      </p:sp>
      <p:sp>
        <p:nvSpPr>
          <p:cNvPr id="25" name="object 25"/>
          <p:cNvSpPr txBox="1">
            <a:spLocks noGrp="1"/>
          </p:cNvSpPr>
          <p:nvPr>
            <p:ph type="sldNum" sz="quarter" idx="7"/>
          </p:nvPr>
        </p:nvSpPr>
        <p:spPr>
          <a:xfrm>
            <a:off x="6216086" y="10069713"/>
            <a:ext cx="271639" cy="7154380"/>
          </a:xfrm>
          <a:prstGeom prst="rect">
            <a:avLst/>
          </a:prstGeom>
        </p:spPr>
        <p:txBody>
          <a:bodyPr vert="horz" wrap="square" lIns="0" tIns="49389" rIns="0" bIns="0" rtlCol="0">
            <a:spAutoFit/>
          </a:bodyPr>
          <a:lstStyle/>
          <a:p>
            <a:pPr marL="12347">
              <a:lnSpc>
                <a:spcPts val="1240"/>
              </a:lnSpc>
              <a:tabLst>
                <a:tab pos="5123363" algn="l"/>
              </a:tabLst>
            </a:pPr>
            <a:r>
              <a:rPr u="heavy" dirty="0"/>
              <a:t> 	</a:t>
            </a:r>
            <a:r>
              <a:rPr dirty="0"/>
              <a:t>  46</a:t>
            </a:r>
          </a:p>
          <a:p>
            <a:pPr marL="1456939">
              <a:lnSpc>
                <a:spcPts val="1371"/>
              </a:lnSpc>
            </a:pPr>
            <a:r>
              <a:rPr dirty="0"/>
              <a:t>© Copyright </a:t>
            </a:r>
            <a:r>
              <a:rPr spc="-5" dirty="0"/>
              <a:t>Virtual University </a:t>
            </a:r>
            <a:r>
              <a:rPr dirty="0"/>
              <a:t>of</a:t>
            </a:r>
            <a:r>
              <a:rPr spc="-78" dirty="0"/>
              <a:t> </a:t>
            </a:r>
            <a:r>
              <a:rPr spc="-5" dirty="0"/>
              <a:t>Pakistan</a:t>
            </a:r>
          </a:p>
        </p:txBody>
      </p:sp>
      <p:sp>
        <p:nvSpPr>
          <p:cNvPr id="12" name="object 12"/>
          <p:cNvSpPr txBox="1"/>
          <p:nvPr/>
        </p:nvSpPr>
        <p:spPr>
          <a:xfrm>
            <a:off x="1776012" y="1605244"/>
            <a:ext cx="403137" cy="142218"/>
          </a:xfrm>
          <a:prstGeom prst="rect">
            <a:avLst/>
          </a:prstGeom>
        </p:spPr>
        <p:txBody>
          <a:bodyPr vert="horz" wrap="square" lIns="0" tIns="0" rIns="0" bIns="0" rtlCol="0">
            <a:spAutoFit/>
          </a:bodyPr>
          <a:lstStyle/>
          <a:p>
            <a:pPr marL="12347"/>
            <a:r>
              <a:rPr sz="924" b="1" spc="39" dirty="0">
                <a:latin typeface="Arial"/>
                <a:cs typeface="Arial"/>
              </a:rPr>
              <a:t>C</a:t>
            </a:r>
            <a:r>
              <a:rPr sz="924" b="1" spc="-15" dirty="0">
                <a:latin typeface="Arial"/>
                <a:cs typeface="Arial"/>
              </a:rPr>
              <a:t>r</a:t>
            </a:r>
            <a:r>
              <a:rPr sz="924" b="1" spc="29" dirty="0">
                <a:latin typeface="Arial"/>
                <a:cs typeface="Arial"/>
              </a:rPr>
              <a:t>e</a:t>
            </a:r>
            <a:r>
              <a:rPr sz="924" b="1" spc="-5" dirty="0">
                <a:latin typeface="Arial"/>
                <a:cs typeface="Arial"/>
              </a:rPr>
              <a:t>a</a:t>
            </a:r>
            <a:r>
              <a:rPr sz="924" b="1" spc="-10" dirty="0">
                <a:latin typeface="Arial"/>
                <a:cs typeface="Arial"/>
              </a:rPr>
              <a:t>t</a:t>
            </a:r>
            <a:r>
              <a:rPr sz="924" b="1" spc="34" dirty="0">
                <a:latin typeface="Arial"/>
                <a:cs typeface="Arial"/>
              </a:rPr>
              <a:t>e</a:t>
            </a:r>
            <a:endParaRPr sz="924">
              <a:latin typeface="Arial"/>
              <a:cs typeface="Arial"/>
            </a:endParaRPr>
          </a:p>
        </p:txBody>
      </p:sp>
      <p:sp>
        <p:nvSpPr>
          <p:cNvPr id="13" name="object 13"/>
          <p:cNvSpPr txBox="1"/>
          <p:nvPr/>
        </p:nvSpPr>
        <p:spPr>
          <a:xfrm>
            <a:off x="1136081" y="1823085"/>
            <a:ext cx="391407" cy="142218"/>
          </a:xfrm>
          <a:prstGeom prst="rect">
            <a:avLst/>
          </a:prstGeom>
        </p:spPr>
        <p:txBody>
          <a:bodyPr vert="horz" wrap="square" lIns="0" tIns="0" rIns="0" bIns="0" rtlCol="0">
            <a:spAutoFit/>
          </a:bodyPr>
          <a:lstStyle/>
          <a:p>
            <a:pPr marL="12347"/>
            <a:r>
              <a:rPr sz="924" b="1" spc="34" dirty="0">
                <a:latin typeface="Arial"/>
                <a:cs typeface="Arial"/>
              </a:rPr>
              <a:t>Re</a:t>
            </a:r>
            <a:r>
              <a:rPr sz="924" b="1" spc="-49" dirty="0">
                <a:latin typeface="Arial"/>
                <a:cs typeface="Arial"/>
              </a:rPr>
              <a:t>j</a:t>
            </a:r>
            <a:r>
              <a:rPr sz="924" b="1" spc="29" dirty="0">
                <a:latin typeface="Arial"/>
                <a:cs typeface="Arial"/>
              </a:rPr>
              <a:t>e</a:t>
            </a:r>
            <a:r>
              <a:rPr sz="924" b="1" spc="5" dirty="0">
                <a:latin typeface="Arial"/>
                <a:cs typeface="Arial"/>
              </a:rPr>
              <a:t>c</a:t>
            </a:r>
            <a:r>
              <a:rPr sz="924" b="1" spc="19" dirty="0">
                <a:latin typeface="Arial"/>
                <a:cs typeface="Arial"/>
              </a:rPr>
              <a:t>t</a:t>
            </a:r>
            <a:endParaRPr sz="924">
              <a:latin typeface="Arial"/>
              <a:cs typeface="Arial"/>
            </a:endParaRPr>
          </a:p>
        </p:txBody>
      </p:sp>
      <p:sp>
        <p:nvSpPr>
          <p:cNvPr id="14" name="object 14"/>
          <p:cNvSpPr txBox="1"/>
          <p:nvPr/>
        </p:nvSpPr>
        <p:spPr>
          <a:xfrm>
            <a:off x="2204362" y="2251325"/>
            <a:ext cx="429066" cy="142218"/>
          </a:xfrm>
          <a:prstGeom prst="rect">
            <a:avLst/>
          </a:prstGeom>
        </p:spPr>
        <p:txBody>
          <a:bodyPr vert="horz" wrap="square" lIns="0" tIns="0" rIns="0" bIns="0" rtlCol="0">
            <a:spAutoFit/>
          </a:bodyPr>
          <a:lstStyle/>
          <a:p>
            <a:pPr marL="12347"/>
            <a:r>
              <a:rPr sz="924" b="1" spc="34" dirty="0">
                <a:latin typeface="Arial"/>
                <a:cs typeface="Arial"/>
              </a:rPr>
              <a:t>Ca</a:t>
            </a:r>
            <a:r>
              <a:rPr sz="924" b="1" dirty="0">
                <a:latin typeface="Arial"/>
                <a:cs typeface="Arial"/>
              </a:rPr>
              <a:t>n</a:t>
            </a:r>
            <a:r>
              <a:rPr sz="924" b="1" spc="29" dirty="0">
                <a:latin typeface="Arial"/>
                <a:cs typeface="Arial"/>
              </a:rPr>
              <a:t>c</a:t>
            </a:r>
            <a:r>
              <a:rPr sz="924" b="1" spc="5" dirty="0">
                <a:latin typeface="Arial"/>
                <a:cs typeface="Arial"/>
              </a:rPr>
              <a:t>e</a:t>
            </a:r>
            <a:r>
              <a:rPr sz="924" b="1" spc="15" dirty="0">
                <a:latin typeface="Arial"/>
                <a:cs typeface="Arial"/>
              </a:rPr>
              <a:t>l</a:t>
            </a:r>
            <a:endParaRPr sz="924">
              <a:latin typeface="Arial"/>
              <a:cs typeface="Arial"/>
            </a:endParaRPr>
          </a:p>
        </p:txBody>
      </p:sp>
      <p:sp>
        <p:nvSpPr>
          <p:cNvPr id="15" name="object 15"/>
          <p:cNvSpPr txBox="1"/>
          <p:nvPr/>
        </p:nvSpPr>
        <p:spPr>
          <a:xfrm>
            <a:off x="3512649" y="3672293"/>
            <a:ext cx="429066" cy="142218"/>
          </a:xfrm>
          <a:prstGeom prst="rect">
            <a:avLst/>
          </a:prstGeom>
        </p:spPr>
        <p:txBody>
          <a:bodyPr vert="horz" wrap="square" lIns="0" tIns="0" rIns="0" bIns="0" rtlCol="0">
            <a:spAutoFit/>
          </a:bodyPr>
          <a:lstStyle/>
          <a:p>
            <a:pPr marL="12347"/>
            <a:r>
              <a:rPr sz="924" b="1" spc="34" dirty="0">
                <a:latin typeface="Arial"/>
                <a:cs typeface="Arial"/>
              </a:rPr>
              <a:t>Ca</a:t>
            </a:r>
            <a:r>
              <a:rPr sz="924" b="1" dirty="0">
                <a:latin typeface="Arial"/>
                <a:cs typeface="Arial"/>
              </a:rPr>
              <a:t>n</a:t>
            </a:r>
            <a:r>
              <a:rPr sz="924" b="1" spc="29" dirty="0">
                <a:latin typeface="Arial"/>
                <a:cs typeface="Arial"/>
              </a:rPr>
              <a:t>c</a:t>
            </a:r>
            <a:r>
              <a:rPr sz="924" b="1" spc="5" dirty="0">
                <a:latin typeface="Arial"/>
                <a:cs typeface="Arial"/>
              </a:rPr>
              <a:t>e</a:t>
            </a:r>
            <a:r>
              <a:rPr sz="924" b="1" spc="15" dirty="0">
                <a:latin typeface="Arial"/>
                <a:cs typeface="Arial"/>
              </a:rPr>
              <a:t>l</a:t>
            </a:r>
            <a:endParaRPr sz="924">
              <a:latin typeface="Arial"/>
              <a:cs typeface="Arial"/>
            </a:endParaRPr>
          </a:p>
        </p:txBody>
      </p:sp>
      <p:sp>
        <p:nvSpPr>
          <p:cNvPr id="16" name="object 16"/>
          <p:cNvSpPr txBox="1"/>
          <p:nvPr/>
        </p:nvSpPr>
        <p:spPr>
          <a:xfrm>
            <a:off x="2994041" y="1882390"/>
            <a:ext cx="951353" cy="142218"/>
          </a:xfrm>
          <a:prstGeom prst="rect">
            <a:avLst/>
          </a:prstGeom>
        </p:spPr>
        <p:txBody>
          <a:bodyPr vert="horz" wrap="square" lIns="0" tIns="0" rIns="0" bIns="0" rtlCol="0">
            <a:spAutoFit/>
          </a:bodyPr>
          <a:lstStyle/>
          <a:p>
            <a:pPr marL="12347"/>
            <a:r>
              <a:rPr sz="924" b="1" spc="15" dirty="0">
                <a:latin typeface="Arial"/>
                <a:cs typeface="Arial"/>
              </a:rPr>
              <a:t>Approve </a:t>
            </a:r>
            <a:r>
              <a:rPr sz="924" b="1" spc="34" dirty="0">
                <a:latin typeface="Arial"/>
                <a:cs typeface="Arial"/>
              </a:rPr>
              <a:t>+</a:t>
            </a:r>
            <a:r>
              <a:rPr sz="924" b="1" spc="-198" dirty="0">
                <a:latin typeface="Arial"/>
                <a:cs typeface="Arial"/>
              </a:rPr>
              <a:t> </a:t>
            </a:r>
            <a:r>
              <a:rPr sz="924" b="1" spc="15" dirty="0">
                <a:latin typeface="Arial"/>
                <a:cs typeface="Arial"/>
              </a:rPr>
              <a:t>Open</a:t>
            </a:r>
            <a:endParaRPr sz="924">
              <a:latin typeface="Arial"/>
              <a:cs typeface="Arial"/>
            </a:endParaRPr>
          </a:p>
        </p:txBody>
      </p:sp>
      <p:sp>
        <p:nvSpPr>
          <p:cNvPr id="17" name="object 17"/>
          <p:cNvSpPr txBox="1"/>
          <p:nvPr/>
        </p:nvSpPr>
        <p:spPr>
          <a:xfrm>
            <a:off x="3791066" y="1605318"/>
            <a:ext cx="880973" cy="142218"/>
          </a:xfrm>
          <a:prstGeom prst="rect">
            <a:avLst/>
          </a:prstGeom>
        </p:spPr>
        <p:txBody>
          <a:bodyPr vert="horz" wrap="square" lIns="0" tIns="0" rIns="0" bIns="0" rtlCol="0">
            <a:spAutoFit/>
          </a:bodyPr>
          <a:lstStyle/>
          <a:p>
            <a:pPr marL="12347"/>
            <a:r>
              <a:rPr sz="924" b="1" spc="10" dirty="0">
                <a:latin typeface="Arial"/>
                <a:cs typeface="Arial"/>
              </a:rPr>
              <a:t>Refer,</a:t>
            </a:r>
            <a:r>
              <a:rPr sz="924" b="1" spc="-141" dirty="0">
                <a:latin typeface="Arial"/>
                <a:cs typeface="Arial"/>
              </a:rPr>
              <a:t> </a:t>
            </a:r>
            <a:r>
              <a:rPr sz="924" b="1" spc="15" dirty="0">
                <a:latin typeface="Arial"/>
                <a:cs typeface="Arial"/>
              </a:rPr>
              <a:t>Transfer</a:t>
            </a:r>
            <a:endParaRPr sz="924">
              <a:latin typeface="Arial"/>
              <a:cs typeface="Arial"/>
            </a:endParaRPr>
          </a:p>
        </p:txBody>
      </p:sp>
      <p:sp>
        <p:nvSpPr>
          <p:cNvPr id="18" name="object 18"/>
          <p:cNvSpPr txBox="1"/>
          <p:nvPr/>
        </p:nvSpPr>
        <p:spPr>
          <a:xfrm>
            <a:off x="4843000" y="2799553"/>
            <a:ext cx="330288" cy="142218"/>
          </a:xfrm>
          <a:prstGeom prst="rect">
            <a:avLst/>
          </a:prstGeom>
        </p:spPr>
        <p:txBody>
          <a:bodyPr vert="horz" wrap="square" lIns="0" tIns="0" rIns="0" bIns="0" rtlCol="0">
            <a:spAutoFit/>
          </a:bodyPr>
          <a:lstStyle/>
          <a:p>
            <a:pPr marL="12347"/>
            <a:r>
              <a:rPr sz="924" b="1" spc="39" dirty="0">
                <a:latin typeface="Arial"/>
                <a:cs typeface="Arial"/>
              </a:rPr>
              <a:t>C</a:t>
            </a:r>
            <a:r>
              <a:rPr sz="924" b="1" spc="-34" dirty="0">
                <a:latin typeface="Arial"/>
                <a:cs typeface="Arial"/>
              </a:rPr>
              <a:t>l</a:t>
            </a:r>
            <a:r>
              <a:rPr sz="924" b="1" spc="29" dirty="0">
                <a:latin typeface="Arial"/>
                <a:cs typeface="Arial"/>
              </a:rPr>
              <a:t>e</a:t>
            </a:r>
            <a:r>
              <a:rPr sz="924" b="1" spc="5" dirty="0">
                <a:latin typeface="Arial"/>
                <a:cs typeface="Arial"/>
              </a:rPr>
              <a:t>a</a:t>
            </a:r>
            <a:r>
              <a:rPr sz="924" b="1" spc="24" dirty="0">
                <a:latin typeface="Arial"/>
                <a:cs typeface="Arial"/>
              </a:rPr>
              <a:t>r</a:t>
            </a:r>
            <a:endParaRPr sz="924">
              <a:latin typeface="Arial"/>
              <a:cs typeface="Arial"/>
            </a:endParaRPr>
          </a:p>
        </p:txBody>
      </p:sp>
      <p:sp>
        <p:nvSpPr>
          <p:cNvPr id="19" name="object 19"/>
          <p:cNvSpPr txBox="1"/>
          <p:nvPr/>
        </p:nvSpPr>
        <p:spPr>
          <a:xfrm>
            <a:off x="5414923" y="2596504"/>
            <a:ext cx="515497" cy="142218"/>
          </a:xfrm>
          <a:prstGeom prst="rect">
            <a:avLst/>
          </a:prstGeom>
        </p:spPr>
        <p:txBody>
          <a:bodyPr vert="horz" wrap="square" lIns="0" tIns="0" rIns="0" bIns="0" rtlCol="0">
            <a:spAutoFit/>
          </a:bodyPr>
          <a:lstStyle/>
          <a:p>
            <a:pPr marL="12347"/>
            <a:r>
              <a:rPr sz="924" b="1" spc="39" dirty="0">
                <a:latin typeface="Arial"/>
                <a:cs typeface="Arial"/>
              </a:rPr>
              <a:t>R</a:t>
            </a:r>
            <a:r>
              <a:rPr sz="924" b="1" dirty="0">
                <a:latin typeface="Arial"/>
                <a:cs typeface="Arial"/>
              </a:rPr>
              <a:t>e-</a:t>
            </a:r>
            <a:r>
              <a:rPr sz="924" b="1" spc="15" dirty="0">
                <a:latin typeface="Arial"/>
                <a:cs typeface="Arial"/>
              </a:rPr>
              <a:t>o</a:t>
            </a:r>
            <a:r>
              <a:rPr sz="924" b="1" spc="39" dirty="0">
                <a:latin typeface="Arial"/>
                <a:cs typeface="Arial"/>
              </a:rPr>
              <a:t>p</a:t>
            </a:r>
            <a:r>
              <a:rPr sz="924" b="1" spc="10" dirty="0">
                <a:latin typeface="Arial"/>
                <a:cs typeface="Arial"/>
              </a:rPr>
              <a:t>e</a:t>
            </a:r>
            <a:r>
              <a:rPr sz="924" b="1" spc="39" dirty="0">
                <a:latin typeface="Arial"/>
                <a:cs typeface="Arial"/>
              </a:rPr>
              <a:t>n</a:t>
            </a:r>
            <a:endParaRPr sz="924">
              <a:latin typeface="Arial"/>
              <a:cs typeface="Arial"/>
            </a:endParaRPr>
          </a:p>
        </p:txBody>
      </p:sp>
      <p:sp>
        <p:nvSpPr>
          <p:cNvPr id="20" name="object 20"/>
          <p:cNvSpPr txBox="1"/>
          <p:nvPr/>
        </p:nvSpPr>
        <p:spPr>
          <a:xfrm>
            <a:off x="4280004" y="3220322"/>
            <a:ext cx="427831" cy="142218"/>
          </a:xfrm>
          <a:prstGeom prst="rect">
            <a:avLst/>
          </a:prstGeom>
        </p:spPr>
        <p:txBody>
          <a:bodyPr vert="horz" wrap="square" lIns="0" tIns="0" rIns="0" bIns="0" rtlCol="0">
            <a:spAutoFit/>
          </a:bodyPr>
          <a:lstStyle/>
          <a:p>
            <a:pPr marL="12347"/>
            <a:r>
              <a:rPr sz="924" b="1" spc="39" dirty="0">
                <a:latin typeface="Arial"/>
                <a:cs typeface="Arial"/>
              </a:rPr>
              <a:t>C</a:t>
            </a:r>
            <a:r>
              <a:rPr sz="924" b="1" spc="5" dirty="0">
                <a:latin typeface="Arial"/>
                <a:cs typeface="Arial"/>
              </a:rPr>
              <a:t>a</a:t>
            </a:r>
            <a:r>
              <a:rPr sz="924" b="1" spc="39" dirty="0">
                <a:latin typeface="Arial"/>
                <a:cs typeface="Arial"/>
              </a:rPr>
              <a:t>n</a:t>
            </a:r>
            <a:r>
              <a:rPr sz="924" b="1" spc="10" dirty="0">
                <a:latin typeface="Arial"/>
                <a:cs typeface="Arial"/>
              </a:rPr>
              <a:t>c</a:t>
            </a:r>
            <a:r>
              <a:rPr sz="924" b="1" spc="5" dirty="0">
                <a:latin typeface="Arial"/>
                <a:cs typeface="Arial"/>
              </a:rPr>
              <a:t>e</a:t>
            </a:r>
            <a:r>
              <a:rPr sz="924" b="1" spc="15" dirty="0">
                <a:latin typeface="Arial"/>
                <a:cs typeface="Arial"/>
              </a:rPr>
              <a:t>l</a:t>
            </a:r>
            <a:endParaRPr sz="924">
              <a:latin typeface="Arial"/>
              <a:cs typeface="Arial"/>
            </a:endParaRPr>
          </a:p>
        </p:txBody>
      </p:sp>
      <p:sp>
        <p:nvSpPr>
          <p:cNvPr id="21" name="object 21"/>
          <p:cNvSpPr txBox="1"/>
          <p:nvPr/>
        </p:nvSpPr>
        <p:spPr>
          <a:xfrm>
            <a:off x="3370260" y="2799553"/>
            <a:ext cx="338314" cy="142218"/>
          </a:xfrm>
          <a:prstGeom prst="rect">
            <a:avLst/>
          </a:prstGeom>
        </p:spPr>
        <p:txBody>
          <a:bodyPr vert="horz" wrap="square" lIns="0" tIns="0" rIns="0" bIns="0" rtlCol="0">
            <a:spAutoFit/>
          </a:bodyPr>
          <a:lstStyle/>
          <a:p>
            <a:pPr marL="12347"/>
            <a:r>
              <a:rPr sz="924" b="1" spc="39" dirty="0">
                <a:latin typeface="Arial"/>
                <a:cs typeface="Arial"/>
              </a:rPr>
              <a:t>D</a:t>
            </a:r>
            <a:r>
              <a:rPr sz="924" b="1" spc="5" dirty="0">
                <a:latin typeface="Arial"/>
                <a:cs typeface="Arial"/>
              </a:rPr>
              <a:t>e</a:t>
            </a:r>
            <a:r>
              <a:rPr sz="924" b="1" spc="-19" dirty="0">
                <a:latin typeface="Arial"/>
                <a:cs typeface="Arial"/>
              </a:rPr>
              <a:t>f</a:t>
            </a:r>
            <a:r>
              <a:rPr sz="924" b="1" spc="24" dirty="0">
                <a:latin typeface="Arial"/>
                <a:cs typeface="Arial"/>
              </a:rPr>
              <a:t>er</a:t>
            </a:r>
            <a:endParaRPr sz="924">
              <a:latin typeface="Arial"/>
              <a:cs typeface="Arial"/>
            </a:endParaRPr>
          </a:p>
        </p:txBody>
      </p:sp>
      <p:sp>
        <p:nvSpPr>
          <p:cNvPr id="22" name="object 22"/>
          <p:cNvSpPr txBox="1"/>
          <p:nvPr/>
        </p:nvSpPr>
        <p:spPr>
          <a:xfrm>
            <a:off x="2798349" y="2596504"/>
            <a:ext cx="486481" cy="142218"/>
          </a:xfrm>
          <a:prstGeom prst="rect">
            <a:avLst/>
          </a:prstGeom>
        </p:spPr>
        <p:txBody>
          <a:bodyPr vert="horz" wrap="square" lIns="0" tIns="0" rIns="0" bIns="0" rtlCol="0">
            <a:spAutoFit/>
          </a:bodyPr>
          <a:lstStyle/>
          <a:p>
            <a:pPr marL="12347"/>
            <a:r>
              <a:rPr sz="924" b="1" spc="15" dirty="0">
                <a:latin typeface="Arial"/>
                <a:cs typeface="Arial"/>
              </a:rPr>
              <a:t>Release</a:t>
            </a:r>
            <a:endParaRPr sz="924">
              <a:latin typeface="Arial"/>
              <a:cs typeface="Arial"/>
            </a:endParaRPr>
          </a:p>
        </p:txBody>
      </p:sp>
      <p:sp>
        <p:nvSpPr>
          <p:cNvPr id="23" name="object 23"/>
          <p:cNvSpPr txBox="1"/>
          <p:nvPr/>
        </p:nvSpPr>
        <p:spPr>
          <a:xfrm>
            <a:off x="5197168" y="3672243"/>
            <a:ext cx="357452" cy="142218"/>
          </a:xfrm>
          <a:prstGeom prst="rect">
            <a:avLst/>
          </a:prstGeom>
        </p:spPr>
        <p:txBody>
          <a:bodyPr vert="horz" wrap="square" lIns="0" tIns="0" rIns="0" bIns="0" rtlCol="0">
            <a:spAutoFit/>
          </a:bodyPr>
          <a:lstStyle/>
          <a:p>
            <a:pPr marL="12347"/>
            <a:r>
              <a:rPr sz="924" b="1" spc="39" dirty="0">
                <a:latin typeface="Arial"/>
                <a:cs typeface="Arial"/>
              </a:rPr>
              <a:t>C</a:t>
            </a:r>
            <a:r>
              <a:rPr sz="924" b="1" spc="-34" dirty="0">
                <a:latin typeface="Arial"/>
                <a:cs typeface="Arial"/>
              </a:rPr>
              <a:t>l</a:t>
            </a:r>
            <a:r>
              <a:rPr sz="924" b="1" spc="39" dirty="0">
                <a:latin typeface="Arial"/>
                <a:cs typeface="Arial"/>
              </a:rPr>
              <a:t>o</a:t>
            </a:r>
            <a:r>
              <a:rPr sz="924" b="1" spc="-5" dirty="0">
                <a:latin typeface="Arial"/>
                <a:cs typeface="Arial"/>
              </a:rPr>
              <a:t>s</a:t>
            </a:r>
            <a:r>
              <a:rPr sz="924" b="1" spc="34" dirty="0">
                <a:latin typeface="Arial"/>
                <a:cs typeface="Arial"/>
              </a:rPr>
              <a:t>e</a:t>
            </a:r>
            <a:endParaRPr sz="924">
              <a:latin typeface="Arial"/>
              <a:cs typeface="Arial"/>
            </a:endParaRPr>
          </a:p>
        </p:txBody>
      </p:sp>
      <p:sp>
        <p:nvSpPr>
          <p:cNvPr id="24" name="object 24"/>
          <p:cNvSpPr txBox="1"/>
          <p:nvPr/>
        </p:nvSpPr>
        <p:spPr>
          <a:xfrm>
            <a:off x="4023713" y="4000112"/>
            <a:ext cx="2158294" cy="571888"/>
          </a:xfrm>
          <a:prstGeom prst="rect">
            <a:avLst/>
          </a:prstGeom>
        </p:spPr>
        <p:txBody>
          <a:bodyPr vert="horz" wrap="square" lIns="0" tIns="0" rIns="0" bIns="0" rtlCol="0">
            <a:spAutoFit/>
          </a:bodyPr>
          <a:lstStyle/>
          <a:p>
            <a:pPr marL="12347"/>
            <a:r>
              <a:rPr sz="1118" b="1" spc="10" dirty="0">
                <a:latin typeface="Arial"/>
                <a:cs typeface="Arial"/>
              </a:rPr>
              <a:t>Closed</a:t>
            </a:r>
            <a:endParaRPr sz="1118">
              <a:latin typeface="Arial"/>
              <a:cs typeface="Arial"/>
            </a:endParaRPr>
          </a:p>
          <a:p>
            <a:pPr marR="93837" algn="ctr">
              <a:spcBef>
                <a:spcPts val="928"/>
              </a:spcBef>
            </a:pPr>
            <a:r>
              <a:rPr sz="924" b="1" spc="10" dirty="0">
                <a:latin typeface="Arial"/>
                <a:cs typeface="Arial"/>
              </a:rPr>
              <a:t>Delete</a:t>
            </a:r>
            <a:endParaRPr sz="924">
              <a:latin typeface="Arial"/>
              <a:cs typeface="Arial"/>
            </a:endParaRPr>
          </a:p>
          <a:p>
            <a:pPr marL="846383">
              <a:spcBef>
                <a:spcPts val="10"/>
              </a:spcBef>
            </a:pPr>
            <a:r>
              <a:rPr sz="924" b="1" dirty="0">
                <a:latin typeface="Arial"/>
                <a:cs typeface="Arial"/>
              </a:rPr>
              <a:t>(Explicit </a:t>
            </a:r>
            <a:r>
              <a:rPr sz="924" b="1" spc="29" dirty="0">
                <a:latin typeface="Arial"/>
                <a:cs typeface="Arial"/>
              </a:rPr>
              <a:t>or</a:t>
            </a:r>
            <a:r>
              <a:rPr sz="924" b="1" spc="-122" dirty="0">
                <a:latin typeface="Arial"/>
                <a:cs typeface="Arial"/>
              </a:rPr>
              <a:t> </a:t>
            </a:r>
            <a:r>
              <a:rPr sz="924" b="1" spc="15" dirty="0">
                <a:latin typeface="Arial"/>
                <a:cs typeface="Arial"/>
              </a:rPr>
              <a:t>Scheduled)</a:t>
            </a:r>
            <a:endParaRPr sz="924">
              <a:latin typeface="Arial"/>
              <a:cs typeface="Arial"/>
            </a:endParaRPr>
          </a:p>
        </p:txBody>
      </p:sp>
    </p:spTree>
    <p:extLst>
      <p:ext uri="{BB962C8B-B14F-4D97-AF65-F5344CB8AC3E}">
        <p14:creationId xmlns:p14="http://schemas.microsoft.com/office/powerpoint/2010/main" val="3278900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98903" y="886883"/>
            <a:ext cx="1971234" cy="179601"/>
          </a:xfrm>
          <a:prstGeom prst="rect">
            <a:avLst/>
          </a:prstGeom>
        </p:spPr>
        <p:txBody>
          <a:bodyPr vert="horz" wrap="square" lIns="0" tIns="0" rIns="0" bIns="0" rtlCol="0">
            <a:spAutoFit/>
          </a:bodyPr>
          <a:lstStyle/>
          <a:p>
            <a:pPr marL="12347"/>
            <a:r>
              <a:rPr sz="1167" dirty="0">
                <a:latin typeface="Times New Roman"/>
                <a:cs typeface="Times New Roman"/>
              </a:rPr>
              <a:t>CS504-Software Engineering –</a:t>
            </a:r>
            <a:r>
              <a:rPr sz="1167" spc="-107" dirty="0">
                <a:latin typeface="Times New Roman"/>
                <a:cs typeface="Times New Roman"/>
              </a:rPr>
              <a:t> </a:t>
            </a:r>
            <a:r>
              <a:rPr sz="1167" dirty="0">
                <a:latin typeface="Times New Roman"/>
                <a:cs typeface="Times New Roman"/>
              </a:rPr>
              <a:t>I</a:t>
            </a:r>
            <a:endParaRPr sz="1167">
              <a:latin typeface="Times New Roman"/>
              <a:cs typeface="Times New Roman"/>
            </a:endParaRPr>
          </a:p>
        </p:txBody>
      </p:sp>
      <p:sp>
        <p:nvSpPr>
          <p:cNvPr id="3" name="object 3"/>
          <p:cNvSpPr txBox="1"/>
          <p:nvPr/>
        </p:nvSpPr>
        <p:spPr>
          <a:xfrm>
            <a:off x="6156868" y="886883"/>
            <a:ext cx="238919" cy="179601"/>
          </a:xfrm>
          <a:prstGeom prst="rect">
            <a:avLst/>
          </a:prstGeom>
        </p:spPr>
        <p:txBody>
          <a:bodyPr vert="horz" wrap="square" lIns="0" tIns="0" rIns="0" bIns="0" rtlCol="0">
            <a:spAutoFit/>
          </a:bodyPr>
          <a:lstStyle/>
          <a:p>
            <a:pPr marL="12347"/>
            <a:r>
              <a:rPr sz="1167" spc="-5" dirty="0">
                <a:latin typeface="Times New Roman"/>
                <a:cs typeface="Times New Roman"/>
              </a:rPr>
              <a:t>VU</a:t>
            </a:r>
            <a:endParaRPr sz="1167">
              <a:latin typeface="Times New Roman"/>
              <a:cs typeface="Times New Roman"/>
            </a:endParaRPr>
          </a:p>
        </p:txBody>
      </p:sp>
      <p:sp>
        <p:nvSpPr>
          <p:cNvPr id="4" name="object 4"/>
          <p:cNvSpPr/>
          <p:nvPr/>
        </p:nvSpPr>
        <p:spPr>
          <a:xfrm>
            <a:off x="1111250" y="1055052"/>
            <a:ext cx="5270412" cy="0"/>
          </a:xfrm>
          <a:custGeom>
            <a:avLst/>
            <a:gdLst/>
            <a:ahLst/>
            <a:cxnLst/>
            <a:rect l="l" t="t" r="r" b="b"/>
            <a:pathLst>
              <a:path w="5420995">
                <a:moveTo>
                  <a:pt x="0" y="0"/>
                </a:moveTo>
                <a:lnTo>
                  <a:pt x="5420867" y="0"/>
                </a:lnTo>
              </a:path>
            </a:pathLst>
          </a:custGeom>
          <a:ln w="7620">
            <a:solidFill>
              <a:srgbClr val="000000"/>
            </a:solidFill>
          </a:ln>
        </p:spPr>
        <p:txBody>
          <a:bodyPr wrap="square" lIns="0" tIns="0" rIns="0" bIns="0" rtlCol="0"/>
          <a:lstStyle/>
          <a:p>
            <a:endParaRPr sz="1750"/>
          </a:p>
        </p:txBody>
      </p:sp>
      <p:sp>
        <p:nvSpPr>
          <p:cNvPr id="5" name="object 5"/>
          <p:cNvSpPr txBox="1"/>
          <p:nvPr/>
        </p:nvSpPr>
        <p:spPr>
          <a:xfrm>
            <a:off x="1098903" y="1346201"/>
            <a:ext cx="5360547" cy="5436425"/>
          </a:xfrm>
          <a:prstGeom prst="rect">
            <a:avLst/>
          </a:prstGeom>
        </p:spPr>
        <p:txBody>
          <a:bodyPr vert="horz" wrap="square" lIns="0" tIns="0" rIns="0" bIns="0" rtlCol="0">
            <a:spAutoFit/>
          </a:bodyPr>
          <a:lstStyle/>
          <a:p>
            <a:pPr marL="12347" algn="just">
              <a:lnSpc>
                <a:spcPts val="2046"/>
              </a:lnSpc>
            </a:pPr>
            <a:r>
              <a:rPr sz="1750" dirty="0">
                <a:latin typeface="Tahoma"/>
                <a:cs typeface="Tahoma"/>
              </a:rPr>
              <a:t>Arranging information in </a:t>
            </a:r>
            <a:r>
              <a:rPr sz="1750" spc="-5" dirty="0">
                <a:latin typeface="Tahoma"/>
                <a:cs typeface="Tahoma"/>
              </a:rPr>
              <a:t>tabular</a:t>
            </a:r>
            <a:r>
              <a:rPr sz="1750" spc="-107" dirty="0">
                <a:latin typeface="Tahoma"/>
                <a:cs typeface="Tahoma"/>
              </a:rPr>
              <a:t> </a:t>
            </a:r>
            <a:r>
              <a:rPr sz="1750" spc="-5" dirty="0">
                <a:latin typeface="Tahoma"/>
                <a:cs typeface="Tahoma"/>
              </a:rPr>
              <a:t>form</a:t>
            </a:r>
            <a:endParaRPr sz="1750">
              <a:latin typeface="Tahoma"/>
              <a:cs typeface="Tahoma"/>
            </a:endParaRPr>
          </a:p>
          <a:p>
            <a:pPr marL="12347" marR="5556" algn="just">
              <a:lnSpc>
                <a:spcPts val="1342"/>
              </a:lnSpc>
              <a:spcBef>
                <a:spcPts val="39"/>
              </a:spcBef>
            </a:pPr>
            <a:r>
              <a:rPr sz="1167" spc="-5" dirty="0">
                <a:latin typeface="Times New Roman"/>
                <a:cs typeface="Times New Roman"/>
              </a:rPr>
              <a:t>Sometimes </a:t>
            </a:r>
            <a:r>
              <a:rPr sz="1167" dirty="0">
                <a:latin typeface="Times New Roman"/>
                <a:cs typeface="Times New Roman"/>
              </a:rPr>
              <a:t>it is better and more convenient to arrange information in a tabular </a:t>
            </a:r>
            <a:r>
              <a:rPr sz="1167" spc="5" dirty="0">
                <a:latin typeface="Times New Roman"/>
                <a:cs typeface="Times New Roman"/>
              </a:rPr>
              <a:t>form. </a:t>
            </a:r>
            <a:r>
              <a:rPr sz="1167" dirty="0">
                <a:latin typeface="Times New Roman"/>
                <a:cs typeface="Times New Roman"/>
              </a:rPr>
              <a:t>This  makes it easier for the reader to understand and comprehend the information and hence  designing, coding, and testing become less challenging. </a:t>
            </a:r>
            <a:r>
              <a:rPr sz="1167" spc="-5" dirty="0">
                <a:latin typeface="Times New Roman"/>
                <a:cs typeface="Times New Roman"/>
              </a:rPr>
              <a:t>As </a:t>
            </a:r>
            <a:r>
              <a:rPr sz="1167" dirty="0">
                <a:latin typeface="Times New Roman"/>
                <a:cs typeface="Times New Roman"/>
              </a:rPr>
              <a:t>an example, let us look at the  following definitions used for identifying different data functions in the function point  analysis taken from International </a:t>
            </a:r>
            <a:r>
              <a:rPr sz="1167" spc="-5" dirty="0">
                <a:latin typeface="Times New Roman"/>
                <a:cs typeface="Times New Roman"/>
              </a:rPr>
              <a:t>Function Point User’s Group </a:t>
            </a:r>
            <a:r>
              <a:rPr sz="1167" dirty="0">
                <a:latin typeface="Times New Roman"/>
                <a:cs typeface="Times New Roman"/>
              </a:rPr>
              <a:t>(IFPUG) Counting  </a:t>
            </a:r>
            <a:r>
              <a:rPr sz="1167" spc="-5" dirty="0">
                <a:latin typeface="Times New Roman"/>
                <a:cs typeface="Times New Roman"/>
              </a:rPr>
              <a:t>Practices Manual </a:t>
            </a:r>
            <a:r>
              <a:rPr sz="1167" dirty="0">
                <a:latin typeface="Times New Roman"/>
                <a:cs typeface="Times New Roman"/>
              </a:rPr>
              <a:t>(CPM</a:t>
            </a:r>
            <a:r>
              <a:rPr sz="1167" spc="-83" dirty="0">
                <a:latin typeface="Times New Roman"/>
                <a:cs typeface="Times New Roman"/>
              </a:rPr>
              <a:t> </a:t>
            </a:r>
            <a:r>
              <a:rPr sz="1167" dirty="0">
                <a:latin typeface="Times New Roman"/>
                <a:cs typeface="Times New Roman"/>
              </a:rPr>
              <a:t>4.1).</a:t>
            </a:r>
            <a:endParaRPr sz="1167">
              <a:latin typeface="Times New Roman"/>
              <a:cs typeface="Times New Roman"/>
            </a:endParaRPr>
          </a:p>
          <a:p>
            <a:pPr marL="234592">
              <a:lnSpc>
                <a:spcPts val="1818"/>
              </a:lnSpc>
              <a:spcBef>
                <a:spcPts val="19"/>
              </a:spcBef>
            </a:pPr>
            <a:r>
              <a:rPr sz="1556" spc="-10" dirty="0">
                <a:latin typeface="Tahoma"/>
                <a:cs typeface="Tahoma"/>
              </a:rPr>
              <a:t>External</a:t>
            </a:r>
            <a:r>
              <a:rPr sz="1556" spc="-53" dirty="0">
                <a:latin typeface="Tahoma"/>
                <a:cs typeface="Tahoma"/>
              </a:rPr>
              <a:t> </a:t>
            </a:r>
            <a:r>
              <a:rPr sz="1556" spc="-10" dirty="0">
                <a:latin typeface="Tahoma"/>
                <a:cs typeface="Tahoma"/>
              </a:rPr>
              <a:t>Inputs</a:t>
            </a:r>
            <a:endParaRPr sz="1556">
              <a:latin typeface="Tahoma"/>
              <a:cs typeface="Tahoma"/>
            </a:endParaRPr>
          </a:p>
          <a:p>
            <a:pPr marL="12347" marR="4939" algn="just">
              <a:lnSpc>
                <a:spcPts val="1342"/>
              </a:lnSpc>
              <a:spcBef>
                <a:spcPts val="44"/>
              </a:spcBef>
            </a:pPr>
            <a:r>
              <a:rPr sz="1167" spc="-5" dirty="0">
                <a:latin typeface="Times New Roman"/>
                <a:cs typeface="Times New Roman"/>
              </a:rPr>
              <a:t>An </a:t>
            </a:r>
            <a:r>
              <a:rPr sz="1167" dirty="0">
                <a:latin typeface="Times New Roman"/>
                <a:cs typeface="Times New Roman"/>
              </a:rPr>
              <a:t>external input (EI) is an elementary process that processes data or control information  that comes from outside the application boundary. The primary intent of an EI is to  maintain one or more ILFs and/or to alter the behavior of the</a:t>
            </a:r>
            <a:r>
              <a:rPr sz="1167" spc="-136" dirty="0">
                <a:latin typeface="Times New Roman"/>
                <a:cs typeface="Times New Roman"/>
              </a:rPr>
              <a:t> </a:t>
            </a:r>
            <a:r>
              <a:rPr sz="1167" spc="-5" dirty="0">
                <a:latin typeface="Times New Roman"/>
                <a:cs typeface="Times New Roman"/>
              </a:rPr>
              <a:t>system.</a:t>
            </a:r>
            <a:endParaRPr sz="1167">
              <a:latin typeface="Times New Roman"/>
              <a:cs typeface="Times New Roman"/>
            </a:endParaRPr>
          </a:p>
          <a:p>
            <a:pPr marL="234592">
              <a:lnSpc>
                <a:spcPts val="1818"/>
              </a:lnSpc>
              <a:spcBef>
                <a:spcPts val="19"/>
              </a:spcBef>
            </a:pPr>
            <a:r>
              <a:rPr sz="1556" spc="-10" dirty="0">
                <a:latin typeface="Tahoma"/>
                <a:cs typeface="Tahoma"/>
              </a:rPr>
              <a:t>External</a:t>
            </a:r>
            <a:r>
              <a:rPr sz="1556" spc="-53" dirty="0">
                <a:latin typeface="Tahoma"/>
                <a:cs typeface="Tahoma"/>
              </a:rPr>
              <a:t> </a:t>
            </a:r>
            <a:r>
              <a:rPr sz="1556" spc="-5" dirty="0">
                <a:latin typeface="Tahoma"/>
                <a:cs typeface="Tahoma"/>
              </a:rPr>
              <a:t>Outputs</a:t>
            </a:r>
            <a:endParaRPr sz="1556">
              <a:latin typeface="Tahoma"/>
              <a:cs typeface="Tahoma"/>
            </a:endParaRPr>
          </a:p>
          <a:p>
            <a:pPr marL="12347" marR="6173" algn="just">
              <a:lnSpc>
                <a:spcPts val="1342"/>
              </a:lnSpc>
              <a:spcBef>
                <a:spcPts val="39"/>
              </a:spcBef>
            </a:pPr>
            <a:r>
              <a:rPr sz="1167" spc="-5" dirty="0">
                <a:latin typeface="Times New Roman"/>
                <a:cs typeface="Times New Roman"/>
              </a:rPr>
              <a:t>An </a:t>
            </a:r>
            <a:r>
              <a:rPr sz="1167" dirty="0">
                <a:latin typeface="Times New Roman"/>
                <a:cs typeface="Times New Roman"/>
              </a:rPr>
              <a:t>external output (EO) is an elementary process that </a:t>
            </a:r>
            <a:r>
              <a:rPr sz="1167" spc="-5" dirty="0">
                <a:latin typeface="Times New Roman"/>
                <a:cs typeface="Times New Roman"/>
              </a:rPr>
              <a:t>sends </a:t>
            </a:r>
            <a:r>
              <a:rPr sz="1167" dirty="0">
                <a:latin typeface="Times New Roman"/>
                <a:cs typeface="Times New Roman"/>
              </a:rPr>
              <a:t>data or control information  outside the application boundary. The primary intent of an external output is to present  information to a user through processing logic other than, or in addition to, the retrieval  of data or control information. The processing logic must contain at least one  mathematical formula or calculation, or create derived data. </a:t>
            </a:r>
            <a:r>
              <a:rPr sz="1167" spc="-5" dirty="0">
                <a:latin typeface="Times New Roman"/>
                <a:cs typeface="Times New Roman"/>
              </a:rPr>
              <a:t>An </a:t>
            </a:r>
            <a:r>
              <a:rPr sz="1167" dirty="0">
                <a:latin typeface="Times New Roman"/>
                <a:cs typeface="Times New Roman"/>
              </a:rPr>
              <a:t>external output may also  maintain one or more ILFs and/or alter the behavior of the</a:t>
            </a:r>
            <a:r>
              <a:rPr sz="1167" spc="-131" dirty="0">
                <a:latin typeface="Times New Roman"/>
                <a:cs typeface="Times New Roman"/>
              </a:rPr>
              <a:t> </a:t>
            </a:r>
            <a:r>
              <a:rPr sz="1167" spc="-5" dirty="0">
                <a:latin typeface="Times New Roman"/>
                <a:cs typeface="Times New Roman"/>
              </a:rPr>
              <a:t>system.</a:t>
            </a:r>
            <a:endParaRPr sz="1167">
              <a:latin typeface="Times New Roman"/>
              <a:cs typeface="Times New Roman"/>
            </a:endParaRPr>
          </a:p>
          <a:p>
            <a:pPr marL="234592">
              <a:lnSpc>
                <a:spcPts val="1818"/>
              </a:lnSpc>
              <a:spcBef>
                <a:spcPts val="19"/>
              </a:spcBef>
            </a:pPr>
            <a:r>
              <a:rPr sz="1556" spc="-10" dirty="0">
                <a:latin typeface="Tahoma"/>
                <a:cs typeface="Tahoma"/>
              </a:rPr>
              <a:t>External</a:t>
            </a:r>
            <a:r>
              <a:rPr sz="1556" spc="-53" dirty="0">
                <a:latin typeface="Tahoma"/>
                <a:cs typeface="Tahoma"/>
              </a:rPr>
              <a:t> </a:t>
            </a:r>
            <a:r>
              <a:rPr sz="1556" spc="-5" dirty="0">
                <a:latin typeface="Tahoma"/>
                <a:cs typeface="Tahoma"/>
              </a:rPr>
              <a:t>Inquiry</a:t>
            </a:r>
            <a:endParaRPr sz="1556">
              <a:latin typeface="Tahoma"/>
              <a:cs typeface="Tahoma"/>
            </a:endParaRPr>
          </a:p>
          <a:p>
            <a:pPr marL="12347" marR="4939" algn="just">
              <a:lnSpc>
                <a:spcPts val="1342"/>
              </a:lnSpc>
              <a:spcBef>
                <a:spcPts val="44"/>
              </a:spcBef>
            </a:pPr>
            <a:r>
              <a:rPr sz="1167" spc="-5" dirty="0">
                <a:latin typeface="Times New Roman"/>
                <a:cs typeface="Times New Roman"/>
              </a:rPr>
              <a:t>An </a:t>
            </a:r>
            <a:r>
              <a:rPr sz="1167" dirty="0">
                <a:latin typeface="Times New Roman"/>
                <a:cs typeface="Times New Roman"/>
              </a:rPr>
              <a:t>external inquiry (EQ) is an elementary process that </a:t>
            </a:r>
            <a:r>
              <a:rPr sz="1167" spc="-5" dirty="0">
                <a:latin typeface="Times New Roman"/>
                <a:cs typeface="Times New Roman"/>
              </a:rPr>
              <a:t>sends </a:t>
            </a:r>
            <a:r>
              <a:rPr sz="1167" dirty="0">
                <a:latin typeface="Times New Roman"/>
                <a:cs typeface="Times New Roman"/>
              </a:rPr>
              <a:t>data or control information  outside the application boundary. The primary intent of an external inquiry is to present  information to a user through the retrieval of data or control information from an ILF or  EIF. The processing logic contains no mathematical formulas or calculations, and creates  no derived data. </a:t>
            </a:r>
            <a:r>
              <a:rPr sz="1167" spc="-5" dirty="0">
                <a:latin typeface="Times New Roman"/>
                <a:cs typeface="Times New Roman"/>
              </a:rPr>
              <a:t>No </a:t>
            </a:r>
            <a:r>
              <a:rPr sz="1167" dirty="0">
                <a:latin typeface="Times New Roman"/>
                <a:cs typeface="Times New Roman"/>
              </a:rPr>
              <a:t>ILF is maintained during the processing, nor is the behavior of the  </a:t>
            </a:r>
            <a:r>
              <a:rPr sz="1167" spc="-5" dirty="0">
                <a:latin typeface="Times New Roman"/>
                <a:cs typeface="Times New Roman"/>
              </a:rPr>
              <a:t>system</a:t>
            </a:r>
            <a:r>
              <a:rPr sz="1167" spc="-92" dirty="0">
                <a:latin typeface="Times New Roman"/>
                <a:cs typeface="Times New Roman"/>
              </a:rPr>
              <a:t> </a:t>
            </a:r>
            <a:r>
              <a:rPr sz="1167" dirty="0">
                <a:latin typeface="Times New Roman"/>
                <a:cs typeface="Times New Roman"/>
              </a:rPr>
              <a:t>altered.</a:t>
            </a:r>
            <a:endParaRPr sz="1167">
              <a:latin typeface="Times New Roman"/>
              <a:cs typeface="Times New Roman"/>
            </a:endParaRPr>
          </a:p>
          <a:p>
            <a:pPr>
              <a:spcBef>
                <a:spcPts val="44"/>
              </a:spcBef>
            </a:pPr>
            <a:endParaRPr sz="924">
              <a:latin typeface="Times New Roman"/>
              <a:cs typeface="Times New Roman"/>
            </a:endParaRPr>
          </a:p>
          <a:p>
            <a:pPr marL="12347" marR="6791" algn="just">
              <a:lnSpc>
                <a:spcPts val="1342"/>
              </a:lnSpc>
            </a:pPr>
            <a:r>
              <a:rPr sz="1167" dirty="0">
                <a:latin typeface="Times New Roman"/>
                <a:cs typeface="Times New Roman"/>
              </a:rPr>
              <a:t>It is difficult to understand these definitions and one has to read them a number of times  to understand </a:t>
            </a:r>
            <a:r>
              <a:rPr sz="1167" spc="-5" dirty="0">
                <a:latin typeface="Times New Roman"/>
                <a:cs typeface="Times New Roman"/>
              </a:rPr>
              <a:t>what </a:t>
            </a:r>
            <a:r>
              <a:rPr sz="1167" dirty="0">
                <a:latin typeface="Times New Roman"/>
                <a:cs typeface="Times New Roman"/>
              </a:rPr>
              <a:t>is the difference between EI, EO, and EQ and in </a:t>
            </a:r>
            <a:r>
              <a:rPr sz="1167" spc="-5" dirty="0">
                <a:latin typeface="Times New Roman"/>
                <a:cs typeface="Times New Roman"/>
              </a:rPr>
              <a:t>which </a:t>
            </a:r>
            <a:r>
              <a:rPr sz="1167" dirty="0">
                <a:latin typeface="Times New Roman"/>
                <a:cs typeface="Times New Roman"/>
              </a:rPr>
              <a:t>case a  function </a:t>
            </a:r>
            <a:r>
              <a:rPr sz="1167" spc="-5" dirty="0">
                <a:latin typeface="Times New Roman"/>
                <a:cs typeface="Times New Roman"/>
              </a:rPr>
              <a:t>would </a:t>
            </a:r>
            <a:r>
              <a:rPr sz="1167" dirty="0">
                <a:latin typeface="Times New Roman"/>
                <a:cs typeface="Times New Roman"/>
              </a:rPr>
              <a:t>be classified as EI, EO, or</a:t>
            </a:r>
            <a:r>
              <a:rPr sz="1167" spc="-107" dirty="0">
                <a:latin typeface="Times New Roman"/>
                <a:cs typeface="Times New Roman"/>
              </a:rPr>
              <a:t> </a:t>
            </a:r>
            <a:r>
              <a:rPr sz="1167" dirty="0">
                <a:latin typeface="Times New Roman"/>
                <a:cs typeface="Times New Roman"/>
              </a:rPr>
              <a:t>EQ.</a:t>
            </a:r>
            <a:endParaRPr sz="1167">
              <a:latin typeface="Times New Roman"/>
              <a:cs typeface="Times New Roman"/>
            </a:endParaRPr>
          </a:p>
          <a:p>
            <a:pPr>
              <a:spcBef>
                <a:spcPts val="15"/>
              </a:spcBef>
            </a:pPr>
            <a:endParaRPr sz="1069">
              <a:latin typeface="Times New Roman"/>
              <a:cs typeface="Times New Roman"/>
            </a:endParaRPr>
          </a:p>
          <a:p>
            <a:pPr marL="12347" algn="just">
              <a:spcBef>
                <a:spcPts val="5"/>
              </a:spcBef>
            </a:pPr>
            <a:r>
              <a:rPr sz="1167" spc="-5" dirty="0">
                <a:latin typeface="Times New Roman"/>
                <a:cs typeface="Times New Roman"/>
              </a:rPr>
              <a:t>Now </a:t>
            </a:r>
            <a:r>
              <a:rPr sz="1167" dirty="0">
                <a:latin typeface="Times New Roman"/>
                <a:cs typeface="Times New Roman"/>
              </a:rPr>
              <a:t>the </a:t>
            </a:r>
            <a:r>
              <a:rPr sz="1167" spc="-5" dirty="0">
                <a:latin typeface="Times New Roman"/>
                <a:cs typeface="Times New Roman"/>
              </a:rPr>
              <a:t>same </a:t>
            </a:r>
            <a:r>
              <a:rPr sz="1167" dirty="0">
                <a:latin typeface="Times New Roman"/>
                <a:cs typeface="Times New Roman"/>
              </a:rPr>
              <a:t>information is presented in the tabular form as</a:t>
            </a:r>
            <a:r>
              <a:rPr sz="1167" spc="-111" dirty="0">
                <a:latin typeface="Times New Roman"/>
                <a:cs typeface="Times New Roman"/>
              </a:rPr>
              <a:t> </a:t>
            </a:r>
            <a:r>
              <a:rPr sz="1167" dirty="0">
                <a:latin typeface="Times New Roman"/>
                <a:cs typeface="Times New Roman"/>
              </a:rPr>
              <a:t>follows:</a:t>
            </a:r>
            <a:endParaRPr sz="1167">
              <a:latin typeface="Times New Roman"/>
              <a:cs typeface="Times New Roman"/>
            </a:endParaRPr>
          </a:p>
        </p:txBody>
      </p:sp>
      <p:sp>
        <p:nvSpPr>
          <p:cNvPr id="8" name="object 8"/>
          <p:cNvSpPr txBox="1">
            <a:spLocks noGrp="1"/>
          </p:cNvSpPr>
          <p:nvPr>
            <p:ph type="sldNum" sz="quarter" idx="7"/>
          </p:nvPr>
        </p:nvSpPr>
        <p:spPr>
          <a:xfrm>
            <a:off x="6216086" y="10069713"/>
            <a:ext cx="271639" cy="7154380"/>
          </a:xfrm>
          <a:prstGeom prst="rect">
            <a:avLst/>
          </a:prstGeom>
        </p:spPr>
        <p:txBody>
          <a:bodyPr vert="horz" wrap="square" lIns="0" tIns="49389" rIns="0" bIns="0" rtlCol="0">
            <a:spAutoFit/>
          </a:bodyPr>
          <a:lstStyle/>
          <a:p>
            <a:pPr marL="12347">
              <a:lnSpc>
                <a:spcPts val="1240"/>
              </a:lnSpc>
              <a:tabLst>
                <a:tab pos="5123363" algn="l"/>
              </a:tabLst>
            </a:pPr>
            <a:r>
              <a:rPr u="heavy" dirty="0"/>
              <a:t> 	</a:t>
            </a:r>
            <a:r>
              <a:rPr dirty="0"/>
              <a:t>  47</a:t>
            </a:r>
          </a:p>
          <a:p>
            <a:pPr marL="1456939">
              <a:lnSpc>
                <a:spcPts val="1371"/>
              </a:lnSpc>
            </a:pPr>
            <a:r>
              <a:rPr dirty="0"/>
              <a:t>© Copyright </a:t>
            </a:r>
            <a:r>
              <a:rPr spc="-5" dirty="0"/>
              <a:t>Virtual University </a:t>
            </a:r>
            <a:r>
              <a:rPr dirty="0"/>
              <a:t>of</a:t>
            </a:r>
            <a:r>
              <a:rPr spc="-78" dirty="0"/>
              <a:t> </a:t>
            </a:r>
            <a:r>
              <a:rPr spc="-5" dirty="0"/>
              <a:t>Pakistan</a:t>
            </a:r>
          </a:p>
        </p:txBody>
      </p:sp>
      <p:graphicFrame>
        <p:nvGraphicFramePr>
          <p:cNvPr id="6" name="object 6"/>
          <p:cNvGraphicFramePr>
            <a:graphicFrameLocks noGrp="1"/>
          </p:cNvGraphicFramePr>
          <p:nvPr/>
        </p:nvGraphicFramePr>
        <p:xfrm>
          <a:off x="1486112" y="7071359"/>
          <a:ext cx="4076434" cy="1059392"/>
        </p:xfrm>
        <a:graphic>
          <a:graphicData uri="http://schemas.openxmlformats.org/drawingml/2006/table">
            <a:tbl>
              <a:tblPr firstRow="1" bandRow="1">
                <a:tableStyleId>{2D5ABB26-0587-4C30-8999-92F81FD0307C}</a:tableStyleId>
              </a:tblPr>
              <a:tblGrid>
                <a:gridCol w="2066925">
                  <a:extLst>
                    <a:ext uri="{9D8B030D-6E8A-4147-A177-3AD203B41FA5}">
                      <a16:colId xmlns:a16="http://schemas.microsoft.com/office/drawing/2014/main" val="20000"/>
                    </a:ext>
                  </a:extLst>
                </a:gridCol>
                <a:gridCol w="666750">
                  <a:extLst>
                    <a:ext uri="{9D8B030D-6E8A-4147-A177-3AD203B41FA5}">
                      <a16:colId xmlns:a16="http://schemas.microsoft.com/office/drawing/2014/main" val="20001"/>
                    </a:ext>
                  </a:extLst>
                </a:gridCol>
                <a:gridCol w="666749">
                  <a:extLst>
                    <a:ext uri="{9D8B030D-6E8A-4147-A177-3AD203B41FA5}">
                      <a16:colId xmlns:a16="http://schemas.microsoft.com/office/drawing/2014/main" val="20002"/>
                    </a:ext>
                  </a:extLst>
                </a:gridCol>
                <a:gridCol w="666750">
                  <a:extLst>
                    <a:ext uri="{9D8B030D-6E8A-4147-A177-3AD203B41FA5}">
                      <a16:colId xmlns:a16="http://schemas.microsoft.com/office/drawing/2014/main" val="20003"/>
                    </a:ext>
                  </a:extLst>
                </a:gridCol>
              </a:tblGrid>
              <a:tr h="177799">
                <a:tc rowSpan="2">
                  <a:txBody>
                    <a:bodyPr/>
                    <a:lstStyle/>
                    <a:p>
                      <a:pPr marL="65405">
                        <a:lnSpc>
                          <a:spcPct val="100000"/>
                        </a:lnSpc>
                        <a:spcBef>
                          <a:spcPts val="565"/>
                        </a:spcBef>
                      </a:pPr>
                      <a:r>
                        <a:rPr sz="1200" spc="-5" dirty="0">
                          <a:latin typeface="Times New Roman"/>
                          <a:cs typeface="Times New Roman"/>
                        </a:rPr>
                        <a:t>Function</a:t>
                      </a:r>
                      <a:endParaRPr sz="1200">
                        <a:latin typeface="Times New Roman"/>
                        <a:cs typeface="Times New Roman"/>
                      </a:endParaRPr>
                    </a:p>
                  </a:txBody>
                  <a:tcPr marL="0" marR="0" marT="0" marB="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gridSpan="3">
                  <a:txBody>
                    <a:bodyPr/>
                    <a:lstStyle/>
                    <a:p>
                      <a:pPr marL="65405">
                        <a:lnSpc>
                          <a:spcPts val="1320"/>
                        </a:lnSpc>
                      </a:pPr>
                      <a:r>
                        <a:rPr sz="1200" dirty="0">
                          <a:latin typeface="Times New Roman"/>
                          <a:cs typeface="Times New Roman"/>
                        </a:rPr>
                        <a:t>Transactional </a:t>
                      </a:r>
                      <a:r>
                        <a:rPr sz="1200" spc="-5" dirty="0">
                          <a:latin typeface="Times New Roman"/>
                          <a:cs typeface="Times New Roman"/>
                        </a:rPr>
                        <a:t>Function</a:t>
                      </a:r>
                      <a:r>
                        <a:rPr sz="1200" spc="-100" dirty="0">
                          <a:latin typeface="Times New Roman"/>
                          <a:cs typeface="Times New Roman"/>
                        </a:rPr>
                        <a:t> </a:t>
                      </a:r>
                      <a:r>
                        <a:rPr sz="1200" dirty="0">
                          <a:latin typeface="Times New Roman"/>
                          <a:cs typeface="Times New Roman"/>
                        </a:rPr>
                        <a:t>Types</a:t>
                      </a:r>
                      <a:endParaRPr sz="1200">
                        <a:latin typeface="Times New Roman"/>
                        <a:cs typeface="Times New Roman"/>
                      </a:endParaRPr>
                    </a:p>
                  </a:txBody>
                  <a:tcPr marL="0" marR="0" marT="0" marB="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176318">
                <a:tc vMerge="1">
                  <a:txBody>
                    <a:bodyPr/>
                    <a:lstStyle/>
                    <a:p>
                      <a:endParaRPr/>
                    </a:p>
                  </a:txBody>
                  <a:tcPr marL="0" marR="0" marT="0" marB="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marL="65405">
                        <a:lnSpc>
                          <a:spcPts val="1320"/>
                        </a:lnSpc>
                      </a:pPr>
                      <a:r>
                        <a:rPr sz="1200" dirty="0">
                          <a:latin typeface="Times New Roman"/>
                          <a:cs typeface="Times New Roman"/>
                        </a:rPr>
                        <a:t>EI</a:t>
                      </a:r>
                      <a:endParaRPr sz="1200">
                        <a:latin typeface="Times New Roman"/>
                        <a:cs typeface="Times New Roman"/>
                      </a:endParaRPr>
                    </a:p>
                  </a:txBody>
                  <a:tcPr marL="0" marR="0" marT="0" marB="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marL="65405">
                        <a:lnSpc>
                          <a:spcPts val="1320"/>
                        </a:lnSpc>
                      </a:pPr>
                      <a:r>
                        <a:rPr sz="1200" dirty="0">
                          <a:latin typeface="Times New Roman"/>
                          <a:cs typeface="Times New Roman"/>
                        </a:rPr>
                        <a:t>EO</a:t>
                      </a:r>
                      <a:endParaRPr sz="1200">
                        <a:latin typeface="Times New Roman"/>
                        <a:cs typeface="Times New Roman"/>
                      </a:endParaRPr>
                    </a:p>
                  </a:txBody>
                  <a:tcPr marL="0" marR="0" marT="0" marB="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marL="65405">
                        <a:lnSpc>
                          <a:spcPts val="1320"/>
                        </a:lnSpc>
                      </a:pPr>
                      <a:r>
                        <a:rPr sz="1200" dirty="0">
                          <a:latin typeface="Times New Roman"/>
                          <a:cs typeface="Times New Roman"/>
                        </a:rPr>
                        <a:t>EQ</a:t>
                      </a:r>
                      <a:endParaRPr sz="1200">
                        <a:latin typeface="Times New Roman"/>
                        <a:cs typeface="Times New Roman"/>
                      </a:endParaRPr>
                    </a:p>
                  </a:txBody>
                  <a:tcPr marL="0" marR="0" marT="0" marB="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extLst>
                  <a:ext uri="{0D108BD9-81ED-4DB2-BD59-A6C34878D82A}">
                    <a16:rowId xmlns:a16="http://schemas.microsoft.com/office/drawing/2014/main" val="10001"/>
                  </a:ext>
                </a:extLst>
              </a:tr>
              <a:tr h="346709">
                <a:tc>
                  <a:txBody>
                    <a:bodyPr/>
                    <a:lstStyle/>
                    <a:p>
                      <a:pPr marL="65405">
                        <a:lnSpc>
                          <a:spcPts val="1290"/>
                        </a:lnSpc>
                        <a:tabLst>
                          <a:tab pos="519430" algn="l"/>
                          <a:tab pos="847090" algn="l"/>
                          <a:tab pos="1599565" algn="l"/>
                          <a:tab pos="1867535" algn="l"/>
                        </a:tabLst>
                      </a:pPr>
                      <a:r>
                        <a:rPr sz="1200" spc="-5" dirty="0">
                          <a:latin typeface="Times New Roman"/>
                          <a:cs typeface="Times New Roman"/>
                        </a:rPr>
                        <a:t>Alter	</a:t>
                      </a:r>
                      <a:r>
                        <a:rPr sz="1200" dirty="0">
                          <a:latin typeface="Times New Roman"/>
                          <a:cs typeface="Times New Roman"/>
                        </a:rPr>
                        <a:t>the	behaviour	of	the</a:t>
                      </a:r>
                      <a:endParaRPr sz="1200">
                        <a:latin typeface="Times New Roman"/>
                        <a:cs typeface="Times New Roman"/>
                      </a:endParaRPr>
                    </a:p>
                    <a:p>
                      <a:pPr marL="65405">
                        <a:lnSpc>
                          <a:spcPts val="1410"/>
                        </a:lnSpc>
                      </a:pPr>
                      <a:r>
                        <a:rPr sz="1200" spc="-5" dirty="0">
                          <a:latin typeface="Times New Roman"/>
                          <a:cs typeface="Times New Roman"/>
                        </a:rPr>
                        <a:t>system</a:t>
                      </a:r>
                      <a:endParaRPr sz="1200">
                        <a:latin typeface="Times New Roman"/>
                        <a:cs typeface="Times New Roman"/>
                      </a:endParaRPr>
                    </a:p>
                  </a:txBody>
                  <a:tcPr marL="0" marR="0" marT="0" marB="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marL="65405">
                        <a:lnSpc>
                          <a:spcPts val="1320"/>
                        </a:lnSpc>
                      </a:pPr>
                      <a:r>
                        <a:rPr sz="1200" spc="-5" dirty="0">
                          <a:latin typeface="Times New Roman"/>
                          <a:cs typeface="Times New Roman"/>
                        </a:rPr>
                        <a:t>PI</a:t>
                      </a:r>
                      <a:endParaRPr sz="1200">
                        <a:latin typeface="Times New Roman"/>
                        <a:cs typeface="Times New Roman"/>
                      </a:endParaRPr>
                    </a:p>
                  </a:txBody>
                  <a:tcPr marL="0" marR="0" marT="0" marB="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marL="65405">
                        <a:lnSpc>
                          <a:spcPts val="1320"/>
                        </a:lnSpc>
                      </a:pPr>
                      <a:r>
                        <a:rPr sz="1200" dirty="0">
                          <a:latin typeface="Times New Roman"/>
                          <a:cs typeface="Times New Roman"/>
                        </a:rPr>
                        <a:t>M</a:t>
                      </a:r>
                      <a:endParaRPr sz="1200">
                        <a:latin typeface="Times New Roman"/>
                        <a:cs typeface="Times New Roman"/>
                      </a:endParaRPr>
                    </a:p>
                  </a:txBody>
                  <a:tcPr marL="0" marR="0" marT="0" marB="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marL="65405">
                        <a:lnSpc>
                          <a:spcPts val="1320"/>
                        </a:lnSpc>
                      </a:pPr>
                      <a:r>
                        <a:rPr sz="1200" spc="-5" dirty="0">
                          <a:latin typeface="Times New Roman"/>
                          <a:cs typeface="Times New Roman"/>
                        </a:rPr>
                        <a:t>N/A</a:t>
                      </a:r>
                      <a:endParaRPr sz="1200">
                        <a:latin typeface="Times New Roman"/>
                        <a:cs typeface="Times New Roman"/>
                      </a:endParaRPr>
                    </a:p>
                  </a:txBody>
                  <a:tcPr marL="0" marR="0" marT="0" marB="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extLst>
                  <a:ext uri="{0D108BD9-81ED-4DB2-BD59-A6C34878D82A}">
                    <a16:rowId xmlns:a16="http://schemas.microsoft.com/office/drawing/2014/main" val="10002"/>
                  </a:ext>
                </a:extLst>
              </a:tr>
              <a:tr h="176317">
                <a:tc>
                  <a:txBody>
                    <a:bodyPr/>
                    <a:lstStyle/>
                    <a:p>
                      <a:pPr marL="65405">
                        <a:lnSpc>
                          <a:spcPts val="1320"/>
                        </a:lnSpc>
                      </a:pPr>
                      <a:r>
                        <a:rPr sz="1200" spc="-5" dirty="0">
                          <a:latin typeface="Times New Roman"/>
                          <a:cs typeface="Times New Roman"/>
                        </a:rPr>
                        <a:t>Maintain </a:t>
                      </a:r>
                      <a:r>
                        <a:rPr sz="1200" dirty="0">
                          <a:latin typeface="Times New Roman"/>
                          <a:cs typeface="Times New Roman"/>
                        </a:rPr>
                        <a:t>one or more</a:t>
                      </a:r>
                      <a:r>
                        <a:rPr sz="1200" spc="-95" dirty="0">
                          <a:latin typeface="Times New Roman"/>
                          <a:cs typeface="Times New Roman"/>
                        </a:rPr>
                        <a:t> </a:t>
                      </a:r>
                      <a:r>
                        <a:rPr sz="1200" dirty="0">
                          <a:latin typeface="Times New Roman"/>
                          <a:cs typeface="Times New Roman"/>
                        </a:rPr>
                        <a:t>ILFs</a:t>
                      </a:r>
                      <a:endParaRPr sz="1200">
                        <a:latin typeface="Times New Roman"/>
                        <a:cs typeface="Times New Roman"/>
                      </a:endParaRPr>
                    </a:p>
                  </a:txBody>
                  <a:tcPr marL="0" marR="0" marT="0" marB="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marL="65405">
                        <a:lnSpc>
                          <a:spcPts val="1320"/>
                        </a:lnSpc>
                      </a:pPr>
                      <a:r>
                        <a:rPr sz="1200" spc="-5" dirty="0">
                          <a:latin typeface="Times New Roman"/>
                          <a:cs typeface="Times New Roman"/>
                        </a:rPr>
                        <a:t>PI</a:t>
                      </a:r>
                      <a:endParaRPr sz="1200">
                        <a:latin typeface="Times New Roman"/>
                        <a:cs typeface="Times New Roman"/>
                      </a:endParaRPr>
                    </a:p>
                  </a:txBody>
                  <a:tcPr marL="0" marR="0" marT="0" marB="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marL="65405">
                        <a:lnSpc>
                          <a:spcPts val="1320"/>
                        </a:lnSpc>
                      </a:pPr>
                      <a:r>
                        <a:rPr sz="1200" dirty="0">
                          <a:latin typeface="Times New Roman"/>
                          <a:cs typeface="Times New Roman"/>
                        </a:rPr>
                        <a:t>M</a:t>
                      </a:r>
                      <a:endParaRPr sz="1200">
                        <a:latin typeface="Times New Roman"/>
                        <a:cs typeface="Times New Roman"/>
                      </a:endParaRPr>
                    </a:p>
                  </a:txBody>
                  <a:tcPr marL="0" marR="0" marT="0" marB="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marL="65405">
                        <a:lnSpc>
                          <a:spcPts val="1320"/>
                        </a:lnSpc>
                      </a:pPr>
                      <a:r>
                        <a:rPr sz="1200" spc="-5" dirty="0">
                          <a:latin typeface="Times New Roman"/>
                          <a:cs typeface="Times New Roman"/>
                        </a:rPr>
                        <a:t>N/A</a:t>
                      </a:r>
                      <a:endParaRPr sz="1200">
                        <a:latin typeface="Times New Roman"/>
                        <a:cs typeface="Times New Roman"/>
                      </a:endParaRPr>
                    </a:p>
                  </a:txBody>
                  <a:tcPr marL="0" marR="0" marT="0" marB="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extLst>
                  <a:ext uri="{0D108BD9-81ED-4DB2-BD59-A6C34878D82A}">
                    <a16:rowId xmlns:a16="http://schemas.microsoft.com/office/drawing/2014/main" val="10003"/>
                  </a:ext>
                </a:extLst>
              </a:tr>
              <a:tr h="176318">
                <a:tc>
                  <a:txBody>
                    <a:bodyPr/>
                    <a:lstStyle/>
                    <a:p>
                      <a:pPr marL="65405">
                        <a:lnSpc>
                          <a:spcPts val="1320"/>
                        </a:lnSpc>
                      </a:pPr>
                      <a:r>
                        <a:rPr sz="1200" spc="-5" dirty="0">
                          <a:latin typeface="Times New Roman"/>
                          <a:cs typeface="Times New Roman"/>
                        </a:rPr>
                        <a:t>Present </a:t>
                      </a:r>
                      <a:r>
                        <a:rPr sz="1200" dirty="0">
                          <a:latin typeface="Times New Roman"/>
                          <a:cs typeface="Times New Roman"/>
                        </a:rPr>
                        <a:t>information to the</a:t>
                      </a:r>
                      <a:r>
                        <a:rPr sz="1200" spc="-105" dirty="0">
                          <a:latin typeface="Times New Roman"/>
                          <a:cs typeface="Times New Roman"/>
                        </a:rPr>
                        <a:t> </a:t>
                      </a:r>
                      <a:r>
                        <a:rPr sz="1200" dirty="0">
                          <a:latin typeface="Times New Roman"/>
                          <a:cs typeface="Times New Roman"/>
                        </a:rPr>
                        <a:t>user</a:t>
                      </a:r>
                      <a:endParaRPr sz="1200">
                        <a:latin typeface="Times New Roman"/>
                        <a:cs typeface="Times New Roman"/>
                      </a:endParaRPr>
                    </a:p>
                  </a:txBody>
                  <a:tcPr marL="0" marR="0" marT="0" marB="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marL="65405">
                        <a:lnSpc>
                          <a:spcPts val="1320"/>
                        </a:lnSpc>
                      </a:pPr>
                      <a:r>
                        <a:rPr sz="1200" dirty="0">
                          <a:latin typeface="Times New Roman"/>
                          <a:cs typeface="Times New Roman"/>
                        </a:rPr>
                        <a:t>M</a:t>
                      </a:r>
                      <a:endParaRPr sz="1200">
                        <a:latin typeface="Times New Roman"/>
                        <a:cs typeface="Times New Roman"/>
                      </a:endParaRPr>
                    </a:p>
                  </a:txBody>
                  <a:tcPr marL="0" marR="0" marT="0" marB="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marL="65405">
                        <a:lnSpc>
                          <a:spcPts val="1320"/>
                        </a:lnSpc>
                      </a:pPr>
                      <a:r>
                        <a:rPr sz="1200" spc="-5" dirty="0">
                          <a:latin typeface="Times New Roman"/>
                          <a:cs typeface="Times New Roman"/>
                        </a:rPr>
                        <a:t>PI</a:t>
                      </a:r>
                      <a:endParaRPr sz="1200">
                        <a:latin typeface="Times New Roman"/>
                        <a:cs typeface="Times New Roman"/>
                      </a:endParaRPr>
                    </a:p>
                  </a:txBody>
                  <a:tcPr marL="0" marR="0" marT="0" marB="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marL="65405">
                        <a:lnSpc>
                          <a:spcPts val="1320"/>
                        </a:lnSpc>
                      </a:pPr>
                      <a:r>
                        <a:rPr sz="1200" spc="-5" dirty="0">
                          <a:latin typeface="Times New Roman"/>
                          <a:cs typeface="Times New Roman"/>
                        </a:rPr>
                        <a:t>PI</a:t>
                      </a:r>
                      <a:endParaRPr sz="1200">
                        <a:latin typeface="Times New Roman"/>
                        <a:cs typeface="Times New Roman"/>
                      </a:endParaRPr>
                    </a:p>
                  </a:txBody>
                  <a:tcPr marL="0" marR="0" marT="0" marB="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extLst>
                  <a:ext uri="{0D108BD9-81ED-4DB2-BD59-A6C34878D82A}">
                    <a16:rowId xmlns:a16="http://schemas.microsoft.com/office/drawing/2014/main" val="10004"/>
                  </a:ext>
                </a:extLst>
              </a:tr>
            </a:tbl>
          </a:graphicData>
        </a:graphic>
      </p:graphicFrame>
      <p:sp>
        <p:nvSpPr>
          <p:cNvPr id="7" name="object 7"/>
          <p:cNvSpPr txBox="1"/>
          <p:nvPr/>
        </p:nvSpPr>
        <p:spPr>
          <a:xfrm>
            <a:off x="1098903" y="8286326"/>
            <a:ext cx="5359312" cy="1026050"/>
          </a:xfrm>
          <a:prstGeom prst="rect">
            <a:avLst/>
          </a:prstGeom>
        </p:spPr>
        <p:txBody>
          <a:bodyPr vert="horz" wrap="square" lIns="0" tIns="0" rIns="0" bIns="0" rtlCol="0">
            <a:spAutoFit/>
          </a:bodyPr>
          <a:lstStyle/>
          <a:p>
            <a:pPr marL="456837"/>
            <a:r>
              <a:rPr sz="1167" spc="-5" dirty="0">
                <a:latin typeface="Times New Roman"/>
                <a:cs typeface="Times New Roman"/>
              </a:rPr>
              <a:t>PI </a:t>
            </a:r>
            <a:r>
              <a:rPr sz="1167" dirty="0">
                <a:latin typeface="Times New Roman"/>
                <a:cs typeface="Times New Roman"/>
              </a:rPr>
              <a:t>– </a:t>
            </a:r>
            <a:r>
              <a:rPr sz="1167" spc="-5" dirty="0">
                <a:latin typeface="Times New Roman"/>
                <a:cs typeface="Times New Roman"/>
              </a:rPr>
              <a:t>Primary </a:t>
            </a:r>
            <a:r>
              <a:rPr sz="1167" dirty="0">
                <a:latin typeface="Times New Roman"/>
                <a:cs typeface="Times New Roman"/>
              </a:rPr>
              <a:t>intent; M – may be; </a:t>
            </a:r>
            <a:r>
              <a:rPr sz="1167" spc="-5" dirty="0">
                <a:latin typeface="Times New Roman"/>
                <a:cs typeface="Times New Roman"/>
              </a:rPr>
              <a:t>N/A </a:t>
            </a:r>
            <a:r>
              <a:rPr sz="1167" dirty="0">
                <a:latin typeface="Times New Roman"/>
                <a:cs typeface="Times New Roman"/>
              </a:rPr>
              <a:t>– not</a:t>
            </a:r>
            <a:r>
              <a:rPr sz="1167" spc="-83" dirty="0">
                <a:latin typeface="Times New Roman"/>
                <a:cs typeface="Times New Roman"/>
              </a:rPr>
              <a:t> </a:t>
            </a:r>
            <a:r>
              <a:rPr sz="1167" dirty="0">
                <a:latin typeface="Times New Roman"/>
                <a:cs typeface="Times New Roman"/>
              </a:rPr>
              <a:t>allowed.</a:t>
            </a:r>
            <a:endParaRPr sz="1167">
              <a:latin typeface="Times New Roman"/>
              <a:cs typeface="Times New Roman"/>
            </a:endParaRPr>
          </a:p>
          <a:p>
            <a:pPr>
              <a:spcBef>
                <a:spcPts val="34"/>
              </a:spcBef>
            </a:pPr>
            <a:endParaRPr sz="1167">
              <a:latin typeface="Times New Roman"/>
              <a:cs typeface="Times New Roman"/>
            </a:endParaRPr>
          </a:p>
          <a:p>
            <a:pPr marL="12347" marR="4939" algn="just">
              <a:lnSpc>
                <a:spcPts val="1342"/>
              </a:lnSpc>
            </a:pPr>
            <a:r>
              <a:rPr sz="1167" dirty="0">
                <a:latin typeface="Times New Roman"/>
                <a:cs typeface="Times New Roman"/>
              </a:rPr>
              <a:t>This table </a:t>
            </a:r>
            <a:r>
              <a:rPr sz="1167" spc="-5" dirty="0">
                <a:latin typeface="Times New Roman"/>
                <a:cs typeface="Times New Roman"/>
              </a:rPr>
              <a:t>simply says </a:t>
            </a:r>
            <a:r>
              <a:rPr sz="1167" dirty="0">
                <a:latin typeface="Times New Roman"/>
                <a:cs typeface="Times New Roman"/>
              </a:rPr>
              <a:t>that a function can alter the behaviour of the </a:t>
            </a:r>
            <a:r>
              <a:rPr sz="1167" spc="-5" dirty="0">
                <a:latin typeface="Times New Roman"/>
                <a:cs typeface="Times New Roman"/>
              </a:rPr>
              <a:t>system, </a:t>
            </a:r>
            <a:r>
              <a:rPr sz="1167" dirty="0">
                <a:latin typeface="Times New Roman"/>
                <a:cs typeface="Times New Roman"/>
              </a:rPr>
              <a:t>it can  maintain one or more ILFs, and/or it can present information to the user. The next </a:t>
            </a:r>
            <a:r>
              <a:rPr sz="1167" spc="-5" dirty="0">
                <a:latin typeface="Times New Roman"/>
                <a:cs typeface="Times New Roman"/>
              </a:rPr>
              <a:t>step </a:t>
            </a:r>
            <a:r>
              <a:rPr sz="1167" dirty="0">
                <a:latin typeface="Times New Roman"/>
                <a:cs typeface="Times New Roman"/>
              </a:rPr>
              <a:t>is  to determine </a:t>
            </a:r>
            <a:r>
              <a:rPr sz="1167" spc="-5" dirty="0">
                <a:latin typeface="Times New Roman"/>
                <a:cs typeface="Times New Roman"/>
              </a:rPr>
              <a:t>whether </a:t>
            </a:r>
            <a:r>
              <a:rPr sz="1167" dirty="0">
                <a:latin typeface="Times New Roman"/>
                <a:cs typeface="Times New Roman"/>
              </a:rPr>
              <a:t>it is EI, EO, or EQ. </a:t>
            </a:r>
            <a:r>
              <a:rPr sz="1167" spc="-5" dirty="0">
                <a:latin typeface="Times New Roman"/>
                <a:cs typeface="Times New Roman"/>
              </a:rPr>
              <a:t>For </a:t>
            </a:r>
            <a:r>
              <a:rPr sz="1167" dirty="0">
                <a:latin typeface="Times New Roman"/>
                <a:cs typeface="Times New Roman"/>
              </a:rPr>
              <a:t>that </a:t>
            </a:r>
            <a:r>
              <a:rPr sz="1167" spc="-5" dirty="0">
                <a:latin typeface="Times New Roman"/>
                <a:cs typeface="Times New Roman"/>
              </a:rPr>
              <a:t>we </a:t>
            </a:r>
            <a:r>
              <a:rPr sz="1167" dirty="0">
                <a:latin typeface="Times New Roman"/>
                <a:cs typeface="Times New Roman"/>
              </a:rPr>
              <a:t>have to determine </a:t>
            </a:r>
            <a:r>
              <a:rPr sz="1167" spc="-5" dirty="0">
                <a:latin typeface="Times New Roman"/>
                <a:cs typeface="Times New Roman"/>
              </a:rPr>
              <a:t>what </a:t>
            </a:r>
            <a:r>
              <a:rPr sz="1167" dirty="0">
                <a:latin typeface="Times New Roman"/>
                <a:cs typeface="Times New Roman"/>
              </a:rPr>
              <a:t>is the  primary intent (PI) of the function and in addition to this primary intent, </a:t>
            </a:r>
            <a:r>
              <a:rPr sz="1167" spc="-5" dirty="0">
                <a:latin typeface="Times New Roman"/>
                <a:cs typeface="Times New Roman"/>
              </a:rPr>
              <a:t>what </a:t>
            </a:r>
            <a:r>
              <a:rPr sz="1167" dirty="0">
                <a:latin typeface="Times New Roman"/>
                <a:cs typeface="Times New Roman"/>
              </a:rPr>
              <a:t>else does</a:t>
            </a:r>
            <a:r>
              <a:rPr sz="1167" spc="214" dirty="0">
                <a:latin typeface="Times New Roman"/>
                <a:cs typeface="Times New Roman"/>
              </a:rPr>
              <a:t> </a:t>
            </a:r>
            <a:r>
              <a:rPr sz="1167" dirty="0">
                <a:latin typeface="Times New Roman"/>
                <a:cs typeface="Times New Roman"/>
              </a:rPr>
              <a:t>it</a:t>
            </a:r>
            <a:endParaRPr sz="1167">
              <a:latin typeface="Times New Roman"/>
              <a:cs typeface="Times New Roman"/>
            </a:endParaRPr>
          </a:p>
        </p:txBody>
      </p:sp>
    </p:spTree>
    <p:extLst>
      <p:ext uri="{BB962C8B-B14F-4D97-AF65-F5344CB8AC3E}">
        <p14:creationId xmlns:p14="http://schemas.microsoft.com/office/powerpoint/2010/main" val="4982323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11250" y="1055052"/>
            <a:ext cx="5270412" cy="0"/>
          </a:xfrm>
          <a:custGeom>
            <a:avLst/>
            <a:gdLst/>
            <a:ahLst/>
            <a:cxnLst/>
            <a:rect l="l" t="t" r="r" b="b"/>
            <a:pathLst>
              <a:path w="5420995">
                <a:moveTo>
                  <a:pt x="0" y="0"/>
                </a:moveTo>
                <a:lnTo>
                  <a:pt x="5420867" y="0"/>
                </a:lnTo>
              </a:path>
            </a:pathLst>
          </a:custGeom>
          <a:ln w="7620">
            <a:solidFill>
              <a:srgbClr val="000000"/>
            </a:solidFill>
          </a:ln>
        </p:spPr>
        <p:txBody>
          <a:bodyPr wrap="square" lIns="0" tIns="0" rIns="0" bIns="0" rtlCol="0"/>
          <a:lstStyle/>
          <a:p>
            <a:endParaRPr sz="1750"/>
          </a:p>
        </p:txBody>
      </p:sp>
      <p:sp>
        <p:nvSpPr>
          <p:cNvPr id="3" name="object 3"/>
          <p:cNvSpPr txBox="1"/>
          <p:nvPr/>
        </p:nvSpPr>
        <p:spPr>
          <a:xfrm>
            <a:off x="1098903" y="886883"/>
            <a:ext cx="5359929" cy="5527539"/>
          </a:xfrm>
          <a:prstGeom prst="rect">
            <a:avLst/>
          </a:prstGeom>
        </p:spPr>
        <p:txBody>
          <a:bodyPr vert="horz" wrap="square" lIns="0" tIns="0" rIns="0" bIns="0" rtlCol="0">
            <a:spAutoFit/>
          </a:bodyPr>
          <a:lstStyle/>
          <a:p>
            <a:pPr marL="12347" algn="just">
              <a:tabLst>
                <a:tab pos="5069654" algn="l"/>
              </a:tabLst>
            </a:pPr>
            <a:r>
              <a:rPr sz="1167" dirty="0">
                <a:latin typeface="Times New Roman"/>
                <a:cs typeface="Times New Roman"/>
              </a:rPr>
              <a:t>CS504-Software Engineering</a:t>
            </a:r>
            <a:r>
              <a:rPr sz="1167" spc="-10" dirty="0">
                <a:latin typeface="Times New Roman"/>
                <a:cs typeface="Times New Roman"/>
              </a:rPr>
              <a:t> </a:t>
            </a:r>
            <a:r>
              <a:rPr sz="1167" dirty="0">
                <a:latin typeface="Times New Roman"/>
                <a:cs typeface="Times New Roman"/>
              </a:rPr>
              <a:t>– I	</a:t>
            </a:r>
            <a:r>
              <a:rPr sz="1167" spc="-5" dirty="0">
                <a:latin typeface="Times New Roman"/>
                <a:cs typeface="Times New Roman"/>
              </a:rPr>
              <a:t>VU</a:t>
            </a:r>
            <a:endParaRPr sz="1167">
              <a:latin typeface="Times New Roman"/>
              <a:cs typeface="Times New Roman"/>
            </a:endParaRPr>
          </a:p>
          <a:p>
            <a:pPr>
              <a:lnSpc>
                <a:spcPct val="100000"/>
              </a:lnSpc>
            </a:pPr>
            <a:endParaRPr sz="1167">
              <a:latin typeface="Times New Roman"/>
              <a:cs typeface="Times New Roman"/>
            </a:endParaRPr>
          </a:p>
          <a:p>
            <a:pPr marL="12347" marR="5556" algn="just">
              <a:lnSpc>
                <a:spcPts val="1342"/>
              </a:lnSpc>
              <a:spcBef>
                <a:spcPts val="851"/>
              </a:spcBef>
            </a:pPr>
            <a:r>
              <a:rPr sz="1167" dirty="0">
                <a:latin typeface="Times New Roman"/>
                <a:cs typeface="Times New Roman"/>
              </a:rPr>
              <a:t>do. </a:t>
            </a:r>
            <a:r>
              <a:rPr sz="1167" spc="-5" dirty="0">
                <a:latin typeface="Times New Roman"/>
                <a:cs typeface="Times New Roman"/>
              </a:rPr>
              <a:t>Identification </a:t>
            </a:r>
            <a:r>
              <a:rPr sz="1167" dirty="0">
                <a:latin typeface="Times New Roman"/>
                <a:cs typeface="Times New Roman"/>
              </a:rPr>
              <a:t>of EQ is </a:t>
            </a:r>
            <a:r>
              <a:rPr sz="1167" spc="-5" dirty="0">
                <a:latin typeface="Times New Roman"/>
                <a:cs typeface="Times New Roman"/>
              </a:rPr>
              <a:t>simple </a:t>
            </a:r>
            <a:r>
              <a:rPr sz="1167" dirty="0">
                <a:latin typeface="Times New Roman"/>
                <a:cs typeface="Times New Roman"/>
              </a:rPr>
              <a:t>- in this case the only thing a function does is present  information to the user, </a:t>
            </a:r>
            <a:r>
              <a:rPr sz="1167" spc="-5" dirty="0">
                <a:latin typeface="Times New Roman"/>
                <a:cs typeface="Times New Roman"/>
              </a:rPr>
              <a:t>which </a:t>
            </a:r>
            <a:r>
              <a:rPr sz="1167" dirty="0">
                <a:latin typeface="Times New Roman"/>
                <a:cs typeface="Times New Roman"/>
              </a:rPr>
              <a:t>is also it’s primary intent. If it alters the behaviour of the  </a:t>
            </a:r>
            <a:r>
              <a:rPr sz="1167" spc="-5" dirty="0">
                <a:latin typeface="Times New Roman"/>
                <a:cs typeface="Times New Roman"/>
              </a:rPr>
              <a:t>system </a:t>
            </a:r>
            <a:r>
              <a:rPr sz="1167" dirty="0">
                <a:latin typeface="Times New Roman"/>
                <a:cs typeface="Times New Roman"/>
              </a:rPr>
              <a:t>or maintains and ILF </a:t>
            </a:r>
            <a:r>
              <a:rPr sz="1167" spc="5" dirty="0">
                <a:latin typeface="Times New Roman"/>
                <a:cs typeface="Times New Roman"/>
              </a:rPr>
              <a:t>then </a:t>
            </a:r>
            <a:r>
              <a:rPr sz="1167" dirty="0">
                <a:latin typeface="Times New Roman"/>
                <a:cs typeface="Times New Roman"/>
              </a:rPr>
              <a:t>it can either be an EI or and EO but not an EQ. </a:t>
            </a:r>
            <a:r>
              <a:rPr sz="1167" spc="-5" dirty="0">
                <a:latin typeface="Times New Roman"/>
                <a:cs typeface="Times New Roman"/>
              </a:rPr>
              <a:t>On </a:t>
            </a:r>
            <a:r>
              <a:rPr sz="1167" dirty="0">
                <a:latin typeface="Times New Roman"/>
                <a:cs typeface="Times New Roman"/>
              </a:rPr>
              <a:t>the  other hand if the </a:t>
            </a:r>
            <a:r>
              <a:rPr sz="1167" spc="5" dirty="0">
                <a:latin typeface="Times New Roman"/>
                <a:cs typeface="Times New Roman"/>
              </a:rPr>
              <a:t>primary </a:t>
            </a:r>
            <a:r>
              <a:rPr sz="1167" dirty="0">
                <a:latin typeface="Times New Roman"/>
                <a:cs typeface="Times New Roman"/>
              </a:rPr>
              <a:t>intent of the function is to present information to the user but at  the </a:t>
            </a:r>
            <a:r>
              <a:rPr sz="1167" spc="-5" dirty="0">
                <a:latin typeface="Times New Roman"/>
                <a:cs typeface="Times New Roman"/>
              </a:rPr>
              <a:t>same </a:t>
            </a:r>
            <a:r>
              <a:rPr sz="1167" dirty="0">
                <a:latin typeface="Times New Roman"/>
                <a:cs typeface="Times New Roman"/>
              </a:rPr>
              <a:t>time it also performs any of the first two operations, it is an EO. </a:t>
            </a:r>
            <a:r>
              <a:rPr sz="1167" spc="-5" dirty="0">
                <a:latin typeface="Times New Roman"/>
                <a:cs typeface="Times New Roman"/>
              </a:rPr>
              <a:t>Finally, </a:t>
            </a:r>
            <a:r>
              <a:rPr sz="1167" dirty="0">
                <a:latin typeface="Times New Roman"/>
                <a:cs typeface="Times New Roman"/>
              </a:rPr>
              <a:t>if the  primary intent of the function is either to alter the behaviour of the </a:t>
            </a:r>
            <a:r>
              <a:rPr sz="1167" spc="-5" dirty="0">
                <a:latin typeface="Times New Roman"/>
                <a:cs typeface="Times New Roman"/>
              </a:rPr>
              <a:t>system </a:t>
            </a:r>
            <a:r>
              <a:rPr sz="1167" dirty="0">
                <a:latin typeface="Times New Roman"/>
                <a:cs typeface="Times New Roman"/>
              </a:rPr>
              <a:t>of maintain  one or more ILFs, then it is an</a:t>
            </a:r>
            <a:r>
              <a:rPr sz="1167" spc="-122" dirty="0">
                <a:latin typeface="Times New Roman"/>
                <a:cs typeface="Times New Roman"/>
              </a:rPr>
              <a:t> </a:t>
            </a:r>
            <a:r>
              <a:rPr sz="1167" dirty="0">
                <a:latin typeface="Times New Roman"/>
                <a:cs typeface="Times New Roman"/>
              </a:rPr>
              <a:t>EI.</a:t>
            </a:r>
            <a:endParaRPr sz="1167">
              <a:latin typeface="Times New Roman"/>
              <a:cs typeface="Times New Roman"/>
            </a:endParaRPr>
          </a:p>
          <a:p>
            <a:pPr>
              <a:lnSpc>
                <a:spcPct val="100000"/>
              </a:lnSpc>
            </a:pPr>
            <a:endParaRPr sz="1167">
              <a:latin typeface="Times New Roman"/>
              <a:cs typeface="Times New Roman"/>
            </a:endParaRPr>
          </a:p>
          <a:p>
            <a:pPr marL="12347" marR="5556" algn="just">
              <a:lnSpc>
                <a:spcPts val="1342"/>
              </a:lnSpc>
            </a:pPr>
            <a:r>
              <a:rPr sz="1167" spc="-5" dirty="0">
                <a:latin typeface="Times New Roman"/>
                <a:cs typeface="Times New Roman"/>
              </a:rPr>
              <a:t>Hence </a:t>
            </a:r>
            <a:r>
              <a:rPr sz="1167" spc="19" dirty="0">
                <a:latin typeface="Times New Roman"/>
                <a:cs typeface="Times New Roman"/>
              </a:rPr>
              <a:t>by </a:t>
            </a:r>
            <a:r>
              <a:rPr sz="1167" dirty="0">
                <a:latin typeface="Times New Roman"/>
                <a:cs typeface="Times New Roman"/>
              </a:rPr>
              <a:t>putting and organizing the information in the form of a table, </a:t>
            </a:r>
            <a:r>
              <a:rPr sz="1167" spc="-5" dirty="0">
                <a:latin typeface="Times New Roman"/>
                <a:cs typeface="Times New Roman"/>
              </a:rPr>
              <a:t>we </a:t>
            </a:r>
            <a:r>
              <a:rPr sz="1167" dirty="0">
                <a:latin typeface="Times New Roman"/>
                <a:cs typeface="Times New Roman"/>
              </a:rPr>
              <a:t>have not only  made it </a:t>
            </a:r>
            <a:r>
              <a:rPr sz="1167" spc="-5" dirty="0">
                <a:latin typeface="Times New Roman"/>
                <a:cs typeface="Times New Roman"/>
              </a:rPr>
              <a:t>simple </a:t>
            </a:r>
            <a:r>
              <a:rPr sz="1167" dirty="0">
                <a:latin typeface="Times New Roman"/>
                <a:cs typeface="Times New Roman"/>
              </a:rPr>
              <a:t>to understand the definition but also given an holistic picture </a:t>
            </a:r>
            <a:r>
              <a:rPr sz="1167" spc="-5" dirty="0">
                <a:latin typeface="Times New Roman"/>
                <a:cs typeface="Times New Roman"/>
              </a:rPr>
              <a:t>which was  </a:t>
            </a:r>
            <a:r>
              <a:rPr sz="1167" dirty="0">
                <a:latin typeface="Times New Roman"/>
                <a:cs typeface="Times New Roman"/>
              </a:rPr>
              <a:t>not easily visible</a:t>
            </a:r>
            <a:r>
              <a:rPr sz="1167" spc="-102" dirty="0">
                <a:latin typeface="Times New Roman"/>
                <a:cs typeface="Times New Roman"/>
              </a:rPr>
              <a:t> </a:t>
            </a:r>
            <a:r>
              <a:rPr sz="1167" dirty="0">
                <a:latin typeface="Times New Roman"/>
                <a:cs typeface="Times New Roman"/>
              </a:rPr>
              <a:t>otherwise.</a:t>
            </a:r>
            <a:endParaRPr sz="1167">
              <a:latin typeface="Times New Roman"/>
              <a:cs typeface="Times New Roman"/>
            </a:endParaRPr>
          </a:p>
          <a:p>
            <a:pPr>
              <a:lnSpc>
                <a:spcPct val="100000"/>
              </a:lnSpc>
            </a:pPr>
            <a:endParaRPr sz="1167">
              <a:latin typeface="Times New Roman"/>
              <a:cs typeface="Times New Roman"/>
            </a:endParaRPr>
          </a:p>
          <a:p>
            <a:pPr marL="12347" marR="5556" algn="just">
              <a:lnSpc>
                <a:spcPts val="1342"/>
              </a:lnSpc>
            </a:pPr>
            <a:r>
              <a:rPr sz="1167" dirty="0">
                <a:latin typeface="Times New Roman"/>
                <a:cs typeface="Times New Roman"/>
              </a:rPr>
              <a:t>Let us look at another example. This time the information is taken from the </a:t>
            </a:r>
            <a:r>
              <a:rPr sz="1167" spc="-5" dirty="0">
                <a:latin typeface="Times New Roman"/>
                <a:cs typeface="Times New Roman"/>
              </a:rPr>
              <a:t>Income </a:t>
            </a:r>
            <a:r>
              <a:rPr sz="1167" dirty="0">
                <a:latin typeface="Times New Roman"/>
                <a:cs typeface="Times New Roman"/>
              </a:rPr>
              <a:t>Tax  </a:t>
            </a:r>
            <a:r>
              <a:rPr sz="1167" spc="-5" dirty="0">
                <a:latin typeface="Times New Roman"/>
                <a:cs typeface="Times New Roman"/>
              </a:rPr>
              <a:t>Ordinance </a:t>
            </a:r>
            <a:r>
              <a:rPr sz="1167" dirty="0">
                <a:latin typeface="Times New Roman"/>
                <a:cs typeface="Times New Roman"/>
              </a:rPr>
              <a:t>of </a:t>
            </a:r>
            <a:r>
              <a:rPr sz="1167" spc="-5" dirty="0">
                <a:latin typeface="Times New Roman"/>
                <a:cs typeface="Times New Roman"/>
              </a:rPr>
              <a:t>Pakistan </a:t>
            </a:r>
            <a:r>
              <a:rPr sz="1167" dirty="0">
                <a:latin typeface="Times New Roman"/>
                <a:cs typeface="Times New Roman"/>
              </a:rPr>
              <a:t>2001. Consider the following </a:t>
            </a:r>
            <a:r>
              <a:rPr sz="1167" spc="-5" dirty="0">
                <a:latin typeface="Times New Roman"/>
                <a:cs typeface="Times New Roman"/>
              </a:rPr>
              <a:t>statement </a:t>
            </a:r>
            <a:r>
              <a:rPr sz="1167" dirty="0">
                <a:latin typeface="Times New Roman"/>
                <a:cs typeface="Times New Roman"/>
              </a:rPr>
              <a:t>that describes the income  tax rates applicable to people </a:t>
            </a:r>
            <a:r>
              <a:rPr sz="1167" spc="-5" dirty="0">
                <a:latin typeface="Times New Roman"/>
                <a:cs typeface="Times New Roman"/>
              </a:rPr>
              <a:t>with </a:t>
            </a:r>
            <a:r>
              <a:rPr sz="1167" dirty="0">
                <a:latin typeface="Times New Roman"/>
                <a:cs typeface="Times New Roman"/>
              </a:rPr>
              <a:t>different</a:t>
            </a:r>
            <a:r>
              <a:rPr sz="1167" spc="-102" dirty="0">
                <a:latin typeface="Times New Roman"/>
                <a:cs typeface="Times New Roman"/>
              </a:rPr>
              <a:t> </a:t>
            </a:r>
            <a:r>
              <a:rPr sz="1167" dirty="0">
                <a:latin typeface="Times New Roman"/>
                <a:cs typeface="Times New Roman"/>
              </a:rPr>
              <a:t>brackets:</a:t>
            </a:r>
            <a:endParaRPr sz="1167">
              <a:latin typeface="Times New Roman"/>
              <a:cs typeface="Times New Roman"/>
            </a:endParaRPr>
          </a:p>
          <a:p>
            <a:pPr>
              <a:lnSpc>
                <a:spcPct val="100000"/>
              </a:lnSpc>
            </a:pPr>
            <a:endParaRPr sz="1167">
              <a:latin typeface="Times New Roman"/>
              <a:cs typeface="Times New Roman"/>
            </a:endParaRPr>
          </a:p>
          <a:p>
            <a:pPr marL="12347" marR="4939" algn="just">
              <a:lnSpc>
                <a:spcPts val="1342"/>
              </a:lnSpc>
            </a:pPr>
            <a:r>
              <a:rPr sz="1167" dirty="0">
                <a:latin typeface="Times New Roman"/>
                <a:cs typeface="Times New Roman"/>
              </a:rPr>
              <a:t>If the taxable income is less than Rs. 60,000, there </a:t>
            </a:r>
            <a:r>
              <a:rPr sz="1167" spc="-5" dirty="0">
                <a:latin typeface="Times New Roman"/>
                <a:cs typeface="Times New Roman"/>
              </a:rPr>
              <a:t>will </a:t>
            </a:r>
            <a:r>
              <a:rPr sz="1167" dirty="0">
                <a:latin typeface="Times New Roman"/>
                <a:cs typeface="Times New Roman"/>
              </a:rPr>
              <a:t>be no income tax. If the income  exceeds Rs. 60,000 but is less than Rs. 150,000 then income tax </a:t>
            </a:r>
            <a:r>
              <a:rPr sz="1167" spc="-5" dirty="0">
                <a:latin typeface="Times New Roman"/>
                <a:cs typeface="Times New Roman"/>
              </a:rPr>
              <a:t>will </a:t>
            </a:r>
            <a:r>
              <a:rPr sz="1167" dirty="0">
                <a:latin typeface="Times New Roman"/>
                <a:cs typeface="Times New Roman"/>
              </a:rPr>
              <a:t>be charged at the  rate of 7.5% for income exceeding Rs. 60,000. If the income exceeds Rs. 150,000 but  does not exceed Rs. 300,000 then the income tax </a:t>
            </a:r>
            <a:r>
              <a:rPr sz="1167" spc="-5" dirty="0">
                <a:latin typeface="Times New Roman"/>
                <a:cs typeface="Times New Roman"/>
              </a:rPr>
              <a:t>will </a:t>
            </a:r>
            <a:r>
              <a:rPr sz="1167" dirty="0">
                <a:latin typeface="Times New Roman"/>
                <a:cs typeface="Times New Roman"/>
              </a:rPr>
              <a:t>be computed at 12.5% of the  amount exceeding Rs. 150,000 plus Rs. 6,750. If the income exceeds Rs. 300,000 but  does not exceed Rs. 400,000 then the income tax </a:t>
            </a:r>
            <a:r>
              <a:rPr sz="1167" spc="-5" dirty="0">
                <a:latin typeface="Times New Roman"/>
                <a:cs typeface="Times New Roman"/>
              </a:rPr>
              <a:t>will </a:t>
            </a:r>
            <a:r>
              <a:rPr sz="1167" dirty="0">
                <a:latin typeface="Times New Roman"/>
                <a:cs typeface="Times New Roman"/>
              </a:rPr>
              <a:t>be computed at 20% of the amount  exceeding Rs. 300,000 plus Rs. 25,500. </a:t>
            </a:r>
            <a:r>
              <a:rPr sz="1167" spc="-15" dirty="0">
                <a:latin typeface="Times New Roman"/>
                <a:cs typeface="Times New Roman"/>
              </a:rPr>
              <a:t>If </a:t>
            </a:r>
            <a:r>
              <a:rPr sz="1167" dirty="0">
                <a:latin typeface="Times New Roman"/>
                <a:cs typeface="Times New Roman"/>
              </a:rPr>
              <a:t>the income exceeds Rs. 400,000 by does not  exceed Rs. 700,000 then the income tax </a:t>
            </a:r>
            <a:r>
              <a:rPr sz="1167" spc="-5" dirty="0">
                <a:latin typeface="Times New Roman"/>
                <a:cs typeface="Times New Roman"/>
              </a:rPr>
              <a:t>will </a:t>
            </a:r>
            <a:r>
              <a:rPr sz="1167" dirty="0">
                <a:latin typeface="Times New Roman"/>
                <a:cs typeface="Times New Roman"/>
              </a:rPr>
              <a:t>be computed at 25% of the amount  exceeding Rs. 400,000 plus Rs. 45,500. If the income exceeds Rs. 700,000 then the  income tax </a:t>
            </a:r>
            <a:r>
              <a:rPr sz="1167" spc="-5" dirty="0">
                <a:latin typeface="Times New Roman"/>
                <a:cs typeface="Times New Roman"/>
              </a:rPr>
              <a:t>will </a:t>
            </a:r>
            <a:r>
              <a:rPr sz="1167" dirty="0">
                <a:latin typeface="Times New Roman"/>
                <a:cs typeface="Times New Roman"/>
              </a:rPr>
              <a:t>be computed at 35% of the amount exceeding Rs. 700,000 plus Rs.  120,500.</a:t>
            </a:r>
            <a:endParaRPr sz="1167">
              <a:latin typeface="Times New Roman"/>
              <a:cs typeface="Times New Roman"/>
            </a:endParaRPr>
          </a:p>
          <a:p>
            <a:pPr>
              <a:lnSpc>
                <a:spcPct val="100000"/>
              </a:lnSpc>
            </a:pPr>
            <a:endParaRPr sz="1167">
              <a:latin typeface="Times New Roman"/>
              <a:cs typeface="Times New Roman"/>
            </a:endParaRPr>
          </a:p>
          <a:p>
            <a:pPr marL="12347" marR="7408" algn="just">
              <a:lnSpc>
                <a:spcPts val="1342"/>
              </a:lnSpc>
            </a:pPr>
            <a:r>
              <a:rPr sz="1167" dirty="0">
                <a:latin typeface="Times New Roman"/>
                <a:cs typeface="Times New Roman"/>
              </a:rPr>
              <a:t>The </a:t>
            </a:r>
            <a:r>
              <a:rPr sz="1167" spc="-5" dirty="0">
                <a:latin typeface="Times New Roman"/>
                <a:cs typeface="Times New Roman"/>
              </a:rPr>
              <a:t>same </a:t>
            </a:r>
            <a:r>
              <a:rPr sz="1167" dirty="0">
                <a:latin typeface="Times New Roman"/>
                <a:cs typeface="Times New Roman"/>
              </a:rPr>
              <a:t>information can be organized in the form of a table, making it more readable  and easier to</a:t>
            </a:r>
            <a:r>
              <a:rPr sz="1167" spc="-111" dirty="0">
                <a:latin typeface="Times New Roman"/>
                <a:cs typeface="Times New Roman"/>
              </a:rPr>
              <a:t> </a:t>
            </a:r>
            <a:r>
              <a:rPr sz="1167" dirty="0">
                <a:latin typeface="Times New Roman"/>
                <a:cs typeface="Times New Roman"/>
              </a:rPr>
              <a:t>use.</a:t>
            </a:r>
            <a:endParaRPr sz="1167">
              <a:latin typeface="Times New Roman"/>
              <a:cs typeface="Times New Roman"/>
            </a:endParaRPr>
          </a:p>
        </p:txBody>
      </p:sp>
      <p:sp>
        <p:nvSpPr>
          <p:cNvPr id="6" name="object 6"/>
          <p:cNvSpPr txBox="1">
            <a:spLocks noGrp="1"/>
          </p:cNvSpPr>
          <p:nvPr>
            <p:ph type="sldNum" sz="quarter" idx="7"/>
          </p:nvPr>
        </p:nvSpPr>
        <p:spPr>
          <a:xfrm>
            <a:off x="6216086" y="10069713"/>
            <a:ext cx="271639" cy="7154380"/>
          </a:xfrm>
          <a:prstGeom prst="rect">
            <a:avLst/>
          </a:prstGeom>
        </p:spPr>
        <p:txBody>
          <a:bodyPr vert="horz" wrap="square" lIns="0" tIns="49389" rIns="0" bIns="0" rtlCol="0">
            <a:spAutoFit/>
          </a:bodyPr>
          <a:lstStyle/>
          <a:p>
            <a:pPr marL="12347">
              <a:lnSpc>
                <a:spcPts val="1240"/>
              </a:lnSpc>
              <a:tabLst>
                <a:tab pos="5123363" algn="l"/>
              </a:tabLst>
            </a:pPr>
            <a:r>
              <a:rPr u="heavy" dirty="0"/>
              <a:t> 	</a:t>
            </a:r>
            <a:r>
              <a:rPr dirty="0"/>
              <a:t>  48</a:t>
            </a:r>
          </a:p>
          <a:p>
            <a:pPr marL="1456939">
              <a:lnSpc>
                <a:spcPts val="1371"/>
              </a:lnSpc>
            </a:pPr>
            <a:r>
              <a:rPr dirty="0"/>
              <a:t>© Copyright </a:t>
            </a:r>
            <a:r>
              <a:rPr spc="-5" dirty="0"/>
              <a:t>Virtual University </a:t>
            </a:r>
            <a:r>
              <a:rPr dirty="0"/>
              <a:t>of</a:t>
            </a:r>
            <a:r>
              <a:rPr spc="-78" dirty="0"/>
              <a:t> </a:t>
            </a:r>
            <a:r>
              <a:rPr spc="-5" dirty="0"/>
              <a:t>Pakistan</a:t>
            </a:r>
          </a:p>
        </p:txBody>
      </p:sp>
      <p:graphicFrame>
        <p:nvGraphicFramePr>
          <p:cNvPr id="4" name="object 4"/>
          <p:cNvGraphicFramePr>
            <a:graphicFrameLocks noGrp="1"/>
          </p:cNvGraphicFramePr>
          <p:nvPr/>
        </p:nvGraphicFramePr>
        <p:xfrm>
          <a:off x="1552787" y="6600189"/>
          <a:ext cx="4454260" cy="2094089"/>
        </p:xfrm>
        <a:graphic>
          <a:graphicData uri="http://schemas.openxmlformats.org/drawingml/2006/table">
            <a:tbl>
              <a:tblPr firstRow="1" bandRow="1">
                <a:tableStyleId>{2D5ABB26-0587-4C30-8999-92F81FD0307C}</a:tableStyleId>
              </a:tblPr>
              <a:tblGrid>
                <a:gridCol w="2222500">
                  <a:extLst>
                    <a:ext uri="{9D8B030D-6E8A-4147-A177-3AD203B41FA5}">
                      <a16:colId xmlns:a16="http://schemas.microsoft.com/office/drawing/2014/main" val="20000"/>
                    </a:ext>
                  </a:extLst>
                </a:gridCol>
                <a:gridCol w="2222500">
                  <a:extLst>
                    <a:ext uri="{9D8B030D-6E8A-4147-A177-3AD203B41FA5}">
                      <a16:colId xmlns:a16="http://schemas.microsoft.com/office/drawing/2014/main" val="20001"/>
                    </a:ext>
                  </a:extLst>
                </a:gridCol>
              </a:tblGrid>
              <a:tr h="176318">
                <a:tc>
                  <a:txBody>
                    <a:bodyPr/>
                    <a:lstStyle/>
                    <a:p>
                      <a:pPr marL="65405">
                        <a:lnSpc>
                          <a:spcPts val="1320"/>
                        </a:lnSpc>
                      </a:pPr>
                      <a:r>
                        <a:rPr sz="1200" dirty="0">
                          <a:latin typeface="Times New Roman"/>
                          <a:cs typeface="Times New Roman"/>
                        </a:rPr>
                        <a:t>Income</a:t>
                      </a:r>
                      <a:endParaRPr sz="1200">
                        <a:latin typeface="Times New Roman"/>
                        <a:cs typeface="Times New Roman"/>
                      </a:endParaRPr>
                    </a:p>
                  </a:txBody>
                  <a:tcPr marL="0" marR="0" marT="0" marB="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marL="65405">
                        <a:lnSpc>
                          <a:spcPts val="1320"/>
                        </a:lnSpc>
                      </a:pPr>
                      <a:r>
                        <a:rPr sz="1200" dirty="0">
                          <a:latin typeface="Times New Roman"/>
                          <a:cs typeface="Times New Roman"/>
                        </a:rPr>
                        <a:t>Tax</a:t>
                      </a:r>
                      <a:endParaRPr sz="1200">
                        <a:latin typeface="Times New Roman"/>
                        <a:cs typeface="Times New Roman"/>
                      </a:endParaRPr>
                    </a:p>
                  </a:txBody>
                  <a:tcPr marL="0" marR="0" marT="0" marB="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extLst>
                  <a:ext uri="{0D108BD9-81ED-4DB2-BD59-A6C34878D82A}">
                    <a16:rowId xmlns:a16="http://schemas.microsoft.com/office/drawing/2014/main" val="10000"/>
                  </a:ext>
                </a:extLst>
              </a:tr>
              <a:tr h="176317">
                <a:tc>
                  <a:txBody>
                    <a:bodyPr/>
                    <a:lstStyle/>
                    <a:p>
                      <a:pPr marL="65405">
                        <a:lnSpc>
                          <a:spcPts val="1320"/>
                        </a:lnSpc>
                      </a:pPr>
                      <a:r>
                        <a:rPr sz="1200" dirty="0">
                          <a:latin typeface="Times New Roman"/>
                          <a:cs typeface="Times New Roman"/>
                        </a:rPr>
                        <a:t>Less than Rs.</a:t>
                      </a:r>
                      <a:r>
                        <a:rPr sz="1200" spc="-114" dirty="0">
                          <a:latin typeface="Times New Roman"/>
                          <a:cs typeface="Times New Roman"/>
                        </a:rPr>
                        <a:t> </a:t>
                      </a:r>
                      <a:r>
                        <a:rPr sz="1200" dirty="0">
                          <a:latin typeface="Times New Roman"/>
                          <a:cs typeface="Times New Roman"/>
                        </a:rPr>
                        <a:t>60,000</a:t>
                      </a:r>
                      <a:endParaRPr sz="1200">
                        <a:latin typeface="Times New Roman"/>
                        <a:cs typeface="Times New Roman"/>
                      </a:endParaRPr>
                    </a:p>
                  </a:txBody>
                  <a:tcPr marL="0" marR="0" marT="0" marB="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marL="65405">
                        <a:lnSpc>
                          <a:spcPts val="1320"/>
                        </a:lnSpc>
                      </a:pPr>
                      <a:r>
                        <a:rPr sz="1200" dirty="0">
                          <a:latin typeface="Times New Roman"/>
                          <a:cs typeface="Times New Roman"/>
                        </a:rPr>
                        <a:t>0%</a:t>
                      </a:r>
                      <a:endParaRPr sz="1200">
                        <a:latin typeface="Times New Roman"/>
                        <a:cs typeface="Times New Roman"/>
                      </a:endParaRPr>
                    </a:p>
                  </a:txBody>
                  <a:tcPr marL="0" marR="0" marT="0" marB="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extLst>
                  <a:ext uri="{0D108BD9-81ED-4DB2-BD59-A6C34878D82A}">
                    <a16:rowId xmlns:a16="http://schemas.microsoft.com/office/drawing/2014/main" val="10001"/>
                  </a:ext>
                </a:extLst>
              </a:tr>
              <a:tr h="346709">
                <a:tc>
                  <a:txBody>
                    <a:bodyPr/>
                    <a:lstStyle/>
                    <a:p>
                      <a:pPr marL="65405">
                        <a:lnSpc>
                          <a:spcPts val="1290"/>
                        </a:lnSpc>
                        <a:tabLst>
                          <a:tab pos="741680" algn="l"/>
                          <a:tab pos="1085850" algn="l"/>
                          <a:tab pos="1649730" algn="l"/>
                          <a:tab pos="2014220" algn="l"/>
                        </a:tabLst>
                      </a:pPr>
                      <a:r>
                        <a:rPr sz="1200" dirty="0">
                          <a:latin typeface="Times New Roman"/>
                          <a:cs typeface="Times New Roman"/>
                        </a:rPr>
                        <a:t>Between	Rs.	60,000	and	Rs.</a:t>
                      </a:r>
                      <a:endParaRPr sz="1200">
                        <a:latin typeface="Times New Roman"/>
                        <a:cs typeface="Times New Roman"/>
                      </a:endParaRPr>
                    </a:p>
                    <a:p>
                      <a:pPr marL="65405">
                        <a:lnSpc>
                          <a:spcPts val="1410"/>
                        </a:lnSpc>
                      </a:pPr>
                      <a:r>
                        <a:rPr sz="1200" dirty="0">
                          <a:latin typeface="Times New Roman"/>
                          <a:cs typeface="Times New Roman"/>
                        </a:rPr>
                        <a:t>150,000</a:t>
                      </a:r>
                      <a:endParaRPr sz="1200">
                        <a:latin typeface="Times New Roman"/>
                        <a:cs typeface="Times New Roman"/>
                      </a:endParaRPr>
                    </a:p>
                  </a:txBody>
                  <a:tcPr marL="0" marR="0" marT="0" marB="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marL="65405">
                        <a:lnSpc>
                          <a:spcPts val="1320"/>
                        </a:lnSpc>
                      </a:pPr>
                      <a:r>
                        <a:rPr sz="1200" dirty="0">
                          <a:latin typeface="Times New Roman"/>
                          <a:cs typeface="Times New Roman"/>
                        </a:rPr>
                        <a:t>7.5% of (Income -</a:t>
                      </a:r>
                      <a:r>
                        <a:rPr sz="1200" spc="-100" dirty="0">
                          <a:latin typeface="Times New Roman"/>
                          <a:cs typeface="Times New Roman"/>
                        </a:rPr>
                        <a:t> </a:t>
                      </a:r>
                      <a:r>
                        <a:rPr sz="1200" dirty="0">
                          <a:latin typeface="Times New Roman"/>
                          <a:cs typeface="Times New Roman"/>
                        </a:rPr>
                        <a:t>60,000)</a:t>
                      </a:r>
                      <a:endParaRPr sz="1200">
                        <a:latin typeface="Times New Roman"/>
                        <a:cs typeface="Times New Roman"/>
                      </a:endParaRPr>
                    </a:p>
                  </a:txBody>
                  <a:tcPr marL="0" marR="0" marT="0" marB="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extLst>
                  <a:ext uri="{0D108BD9-81ED-4DB2-BD59-A6C34878D82A}">
                    <a16:rowId xmlns:a16="http://schemas.microsoft.com/office/drawing/2014/main" val="10002"/>
                  </a:ext>
                </a:extLst>
              </a:tr>
              <a:tr h="346710">
                <a:tc>
                  <a:txBody>
                    <a:bodyPr/>
                    <a:lstStyle/>
                    <a:p>
                      <a:pPr marL="65405">
                        <a:lnSpc>
                          <a:spcPts val="1290"/>
                        </a:lnSpc>
                      </a:pPr>
                      <a:r>
                        <a:rPr sz="1200" dirty="0">
                          <a:latin typeface="Times New Roman"/>
                          <a:cs typeface="Times New Roman"/>
                        </a:rPr>
                        <a:t>Between   Rs.   150,000   and  </a:t>
                      </a:r>
                      <a:r>
                        <a:rPr sz="1200" spc="220" dirty="0">
                          <a:latin typeface="Times New Roman"/>
                          <a:cs typeface="Times New Roman"/>
                        </a:rPr>
                        <a:t> </a:t>
                      </a:r>
                      <a:r>
                        <a:rPr sz="1200" dirty="0">
                          <a:latin typeface="Times New Roman"/>
                          <a:cs typeface="Times New Roman"/>
                        </a:rPr>
                        <a:t>Rs.</a:t>
                      </a:r>
                      <a:endParaRPr sz="1200">
                        <a:latin typeface="Times New Roman"/>
                        <a:cs typeface="Times New Roman"/>
                      </a:endParaRPr>
                    </a:p>
                    <a:p>
                      <a:pPr marL="65405">
                        <a:lnSpc>
                          <a:spcPts val="1410"/>
                        </a:lnSpc>
                      </a:pPr>
                      <a:r>
                        <a:rPr sz="1200" dirty="0">
                          <a:latin typeface="Times New Roman"/>
                          <a:cs typeface="Times New Roman"/>
                        </a:rPr>
                        <a:t>300,000</a:t>
                      </a:r>
                      <a:endParaRPr sz="1200">
                        <a:latin typeface="Times New Roman"/>
                        <a:cs typeface="Times New Roman"/>
                      </a:endParaRPr>
                    </a:p>
                  </a:txBody>
                  <a:tcPr marL="0" marR="0" marT="0" marB="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marL="65405">
                        <a:lnSpc>
                          <a:spcPts val="1290"/>
                        </a:lnSpc>
                      </a:pPr>
                      <a:r>
                        <a:rPr sz="1200" dirty="0">
                          <a:latin typeface="Times New Roman"/>
                          <a:cs typeface="Times New Roman"/>
                        </a:rPr>
                        <a:t>12.5%  of  (Income  -  150,000)  </a:t>
                      </a:r>
                      <a:r>
                        <a:rPr sz="1200" spc="25" dirty="0">
                          <a:latin typeface="Times New Roman"/>
                          <a:cs typeface="Times New Roman"/>
                        </a:rPr>
                        <a:t> </a:t>
                      </a:r>
                      <a:r>
                        <a:rPr sz="1200" dirty="0">
                          <a:latin typeface="Times New Roman"/>
                          <a:cs typeface="Times New Roman"/>
                        </a:rPr>
                        <a:t>+</a:t>
                      </a:r>
                      <a:endParaRPr sz="1200">
                        <a:latin typeface="Times New Roman"/>
                        <a:cs typeface="Times New Roman"/>
                      </a:endParaRPr>
                    </a:p>
                    <a:p>
                      <a:pPr marL="65405">
                        <a:lnSpc>
                          <a:spcPts val="1410"/>
                        </a:lnSpc>
                      </a:pPr>
                      <a:r>
                        <a:rPr sz="1200" dirty="0">
                          <a:latin typeface="Times New Roman"/>
                          <a:cs typeface="Times New Roman"/>
                        </a:rPr>
                        <a:t>6,750</a:t>
                      </a:r>
                      <a:endParaRPr sz="1200">
                        <a:latin typeface="Times New Roman"/>
                        <a:cs typeface="Times New Roman"/>
                      </a:endParaRPr>
                    </a:p>
                  </a:txBody>
                  <a:tcPr marL="0" marR="0" marT="0" marB="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extLst>
                  <a:ext uri="{0D108BD9-81ED-4DB2-BD59-A6C34878D82A}">
                    <a16:rowId xmlns:a16="http://schemas.microsoft.com/office/drawing/2014/main" val="10003"/>
                  </a:ext>
                </a:extLst>
              </a:tr>
              <a:tr h="346709">
                <a:tc>
                  <a:txBody>
                    <a:bodyPr/>
                    <a:lstStyle/>
                    <a:p>
                      <a:pPr marL="65405">
                        <a:lnSpc>
                          <a:spcPts val="1290"/>
                        </a:lnSpc>
                      </a:pPr>
                      <a:r>
                        <a:rPr sz="1200" dirty="0">
                          <a:latin typeface="Times New Roman"/>
                          <a:cs typeface="Times New Roman"/>
                        </a:rPr>
                        <a:t>Between   Rs.   300,000   and  </a:t>
                      </a:r>
                      <a:r>
                        <a:rPr sz="1200" spc="220" dirty="0">
                          <a:latin typeface="Times New Roman"/>
                          <a:cs typeface="Times New Roman"/>
                        </a:rPr>
                        <a:t> </a:t>
                      </a:r>
                      <a:r>
                        <a:rPr sz="1200" dirty="0">
                          <a:latin typeface="Times New Roman"/>
                          <a:cs typeface="Times New Roman"/>
                        </a:rPr>
                        <a:t>Rs.</a:t>
                      </a:r>
                      <a:endParaRPr sz="1200">
                        <a:latin typeface="Times New Roman"/>
                        <a:cs typeface="Times New Roman"/>
                      </a:endParaRPr>
                    </a:p>
                    <a:p>
                      <a:pPr marL="65405">
                        <a:lnSpc>
                          <a:spcPts val="1410"/>
                        </a:lnSpc>
                      </a:pPr>
                      <a:r>
                        <a:rPr sz="1200" dirty="0">
                          <a:latin typeface="Times New Roman"/>
                          <a:cs typeface="Times New Roman"/>
                        </a:rPr>
                        <a:t>400,000</a:t>
                      </a:r>
                      <a:endParaRPr sz="1200">
                        <a:latin typeface="Times New Roman"/>
                        <a:cs typeface="Times New Roman"/>
                      </a:endParaRPr>
                    </a:p>
                  </a:txBody>
                  <a:tcPr marL="0" marR="0" marT="0" marB="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marL="65405">
                        <a:lnSpc>
                          <a:spcPts val="1290"/>
                        </a:lnSpc>
                      </a:pPr>
                      <a:r>
                        <a:rPr sz="1200" dirty="0">
                          <a:latin typeface="Times New Roman"/>
                          <a:cs typeface="Times New Roman"/>
                        </a:rPr>
                        <a:t>20%   of   (Income   -   300,000) </a:t>
                      </a:r>
                      <a:r>
                        <a:rPr sz="1200" spc="30" dirty="0">
                          <a:latin typeface="Times New Roman"/>
                          <a:cs typeface="Times New Roman"/>
                        </a:rPr>
                        <a:t> </a:t>
                      </a:r>
                      <a:r>
                        <a:rPr sz="1200" dirty="0">
                          <a:latin typeface="Times New Roman"/>
                          <a:cs typeface="Times New Roman"/>
                        </a:rPr>
                        <a:t>+</a:t>
                      </a:r>
                      <a:endParaRPr sz="1200">
                        <a:latin typeface="Times New Roman"/>
                        <a:cs typeface="Times New Roman"/>
                      </a:endParaRPr>
                    </a:p>
                    <a:p>
                      <a:pPr marL="65405">
                        <a:lnSpc>
                          <a:spcPts val="1410"/>
                        </a:lnSpc>
                      </a:pPr>
                      <a:r>
                        <a:rPr sz="1200" dirty="0">
                          <a:latin typeface="Times New Roman"/>
                          <a:cs typeface="Times New Roman"/>
                        </a:rPr>
                        <a:t>25,500</a:t>
                      </a:r>
                      <a:endParaRPr sz="1200">
                        <a:latin typeface="Times New Roman"/>
                        <a:cs typeface="Times New Roman"/>
                      </a:endParaRPr>
                    </a:p>
                  </a:txBody>
                  <a:tcPr marL="0" marR="0" marT="0" marB="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extLst>
                  <a:ext uri="{0D108BD9-81ED-4DB2-BD59-A6C34878D82A}">
                    <a16:rowId xmlns:a16="http://schemas.microsoft.com/office/drawing/2014/main" val="10004"/>
                  </a:ext>
                </a:extLst>
              </a:tr>
              <a:tr h="346709">
                <a:tc>
                  <a:txBody>
                    <a:bodyPr/>
                    <a:lstStyle/>
                    <a:p>
                      <a:pPr marL="65405">
                        <a:lnSpc>
                          <a:spcPts val="1290"/>
                        </a:lnSpc>
                      </a:pPr>
                      <a:r>
                        <a:rPr sz="1200" dirty="0">
                          <a:latin typeface="Times New Roman"/>
                          <a:cs typeface="Times New Roman"/>
                        </a:rPr>
                        <a:t>Between   Rs.   400,000   and  </a:t>
                      </a:r>
                      <a:r>
                        <a:rPr sz="1200" spc="220" dirty="0">
                          <a:latin typeface="Times New Roman"/>
                          <a:cs typeface="Times New Roman"/>
                        </a:rPr>
                        <a:t> </a:t>
                      </a:r>
                      <a:r>
                        <a:rPr sz="1200" dirty="0">
                          <a:latin typeface="Times New Roman"/>
                          <a:cs typeface="Times New Roman"/>
                        </a:rPr>
                        <a:t>Rs.</a:t>
                      </a:r>
                      <a:endParaRPr sz="1200">
                        <a:latin typeface="Times New Roman"/>
                        <a:cs typeface="Times New Roman"/>
                      </a:endParaRPr>
                    </a:p>
                    <a:p>
                      <a:pPr marL="65405">
                        <a:lnSpc>
                          <a:spcPts val="1410"/>
                        </a:lnSpc>
                      </a:pPr>
                      <a:r>
                        <a:rPr sz="1200" dirty="0">
                          <a:latin typeface="Times New Roman"/>
                          <a:cs typeface="Times New Roman"/>
                        </a:rPr>
                        <a:t>700,000</a:t>
                      </a:r>
                      <a:endParaRPr sz="1200">
                        <a:latin typeface="Times New Roman"/>
                        <a:cs typeface="Times New Roman"/>
                      </a:endParaRPr>
                    </a:p>
                  </a:txBody>
                  <a:tcPr marL="0" marR="0" marT="0" marB="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marL="65405">
                        <a:lnSpc>
                          <a:spcPts val="1290"/>
                        </a:lnSpc>
                      </a:pPr>
                      <a:r>
                        <a:rPr sz="1200" dirty="0">
                          <a:latin typeface="Times New Roman"/>
                          <a:cs typeface="Times New Roman"/>
                        </a:rPr>
                        <a:t>25%   of   (Income   -   400,000) </a:t>
                      </a:r>
                      <a:r>
                        <a:rPr sz="1200" spc="30" dirty="0">
                          <a:latin typeface="Times New Roman"/>
                          <a:cs typeface="Times New Roman"/>
                        </a:rPr>
                        <a:t> </a:t>
                      </a:r>
                      <a:r>
                        <a:rPr sz="1200" dirty="0">
                          <a:latin typeface="Times New Roman"/>
                          <a:cs typeface="Times New Roman"/>
                        </a:rPr>
                        <a:t>+</a:t>
                      </a:r>
                      <a:endParaRPr sz="1200">
                        <a:latin typeface="Times New Roman"/>
                        <a:cs typeface="Times New Roman"/>
                      </a:endParaRPr>
                    </a:p>
                    <a:p>
                      <a:pPr marL="65405">
                        <a:lnSpc>
                          <a:spcPts val="1410"/>
                        </a:lnSpc>
                      </a:pPr>
                      <a:r>
                        <a:rPr sz="1200" dirty="0">
                          <a:latin typeface="Times New Roman"/>
                          <a:cs typeface="Times New Roman"/>
                        </a:rPr>
                        <a:t>45,500</a:t>
                      </a:r>
                      <a:endParaRPr sz="1200">
                        <a:latin typeface="Times New Roman"/>
                        <a:cs typeface="Times New Roman"/>
                      </a:endParaRPr>
                    </a:p>
                  </a:txBody>
                  <a:tcPr marL="0" marR="0" marT="0" marB="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extLst>
                  <a:ext uri="{0D108BD9-81ED-4DB2-BD59-A6C34878D82A}">
                    <a16:rowId xmlns:a16="http://schemas.microsoft.com/office/drawing/2014/main" val="10005"/>
                  </a:ext>
                </a:extLst>
              </a:tr>
              <a:tr h="348192">
                <a:tc>
                  <a:txBody>
                    <a:bodyPr/>
                    <a:lstStyle/>
                    <a:p>
                      <a:pPr marL="65405">
                        <a:lnSpc>
                          <a:spcPts val="1320"/>
                        </a:lnSpc>
                      </a:pPr>
                      <a:r>
                        <a:rPr sz="1200" spc="-5" dirty="0">
                          <a:latin typeface="Times New Roman"/>
                          <a:cs typeface="Times New Roman"/>
                        </a:rPr>
                        <a:t>Greater </a:t>
                      </a:r>
                      <a:r>
                        <a:rPr sz="1200" dirty="0">
                          <a:latin typeface="Times New Roman"/>
                          <a:cs typeface="Times New Roman"/>
                        </a:rPr>
                        <a:t>than Rs.</a:t>
                      </a:r>
                      <a:r>
                        <a:rPr sz="1200" spc="-100" dirty="0">
                          <a:latin typeface="Times New Roman"/>
                          <a:cs typeface="Times New Roman"/>
                        </a:rPr>
                        <a:t> </a:t>
                      </a:r>
                      <a:r>
                        <a:rPr sz="1200" dirty="0">
                          <a:latin typeface="Times New Roman"/>
                          <a:cs typeface="Times New Roman"/>
                        </a:rPr>
                        <a:t>700,000</a:t>
                      </a:r>
                      <a:endParaRPr sz="1200">
                        <a:latin typeface="Times New Roman"/>
                        <a:cs typeface="Times New Roman"/>
                      </a:endParaRPr>
                    </a:p>
                  </a:txBody>
                  <a:tcPr marL="0" marR="0" marT="0" marB="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marL="65405">
                        <a:lnSpc>
                          <a:spcPts val="1290"/>
                        </a:lnSpc>
                      </a:pPr>
                      <a:r>
                        <a:rPr sz="1200" dirty="0">
                          <a:latin typeface="Times New Roman"/>
                          <a:cs typeface="Times New Roman"/>
                        </a:rPr>
                        <a:t>35%   of   (Income   -   700,000) </a:t>
                      </a:r>
                      <a:r>
                        <a:rPr sz="1200" spc="30" dirty="0">
                          <a:latin typeface="Times New Roman"/>
                          <a:cs typeface="Times New Roman"/>
                        </a:rPr>
                        <a:t> </a:t>
                      </a:r>
                      <a:r>
                        <a:rPr sz="1200" dirty="0">
                          <a:latin typeface="Times New Roman"/>
                          <a:cs typeface="Times New Roman"/>
                        </a:rPr>
                        <a:t>+</a:t>
                      </a:r>
                      <a:endParaRPr sz="1200">
                        <a:latin typeface="Times New Roman"/>
                        <a:cs typeface="Times New Roman"/>
                      </a:endParaRPr>
                    </a:p>
                    <a:p>
                      <a:pPr marL="65405">
                        <a:lnSpc>
                          <a:spcPts val="1410"/>
                        </a:lnSpc>
                      </a:pPr>
                      <a:r>
                        <a:rPr sz="1200" dirty="0">
                          <a:latin typeface="Times New Roman"/>
                          <a:cs typeface="Times New Roman"/>
                        </a:rPr>
                        <a:t>120,500</a:t>
                      </a:r>
                      <a:endParaRPr sz="1200">
                        <a:latin typeface="Times New Roman"/>
                        <a:cs typeface="Times New Roman"/>
                      </a:endParaRPr>
                    </a:p>
                  </a:txBody>
                  <a:tcPr marL="0" marR="0" marT="0" marB="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extLst>
                  <a:ext uri="{0D108BD9-81ED-4DB2-BD59-A6C34878D82A}">
                    <a16:rowId xmlns:a16="http://schemas.microsoft.com/office/drawing/2014/main" val="10006"/>
                  </a:ext>
                </a:extLst>
              </a:tr>
            </a:tbl>
          </a:graphicData>
        </a:graphic>
      </p:graphicFrame>
      <p:sp>
        <p:nvSpPr>
          <p:cNvPr id="5" name="object 5"/>
          <p:cNvSpPr txBox="1"/>
          <p:nvPr/>
        </p:nvSpPr>
        <p:spPr>
          <a:xfrm>
            <a:off x="1098903" y="8861214"/>
            <a:ext cx="5358694" cy="333425"/>
          </a:xfrm>
          <a:prstGeom prst="rect">
            <a:avLst/>
          </a:prstGeom>
        </p:spPr>
        <p:txBody>
          <a:bodyPr vert="horz" wrap="square" lIns="0" tIns="0" rIns="0" bIns="0" rtlCol="0">
            <a:spAutoFit/>
          </a:bodyPr>
          <a:lstStyle/>
          <a:p>
            <a:pPr marL="12347" marR="4939">
              <a:lnSpc>
                <a:spcPts val="1342"/>
              </a:lnSpc>
            </a:pPr>
            <a:r>
              <a:rPr sz="1167" spc="-5" dirty="0">
                <a:latin typeface="Times New Roman"/>
                <a:cs typeface="Times New Roman"/>
              </a:rPr>
              <a:t>Once </a:t>
            </a:r>
            <a:r>
              <a:rPr sz="1167" dirty="0">
                <a:latin typeface="Times New Roman"/>
                <a:cs typeface="Times New Roman"/>
              </a:rPr>
              <a:t>the information has been organized in the tabular form, in many cases it can be  </a:t>
            </a:r>
            <a:r>
              <a:rPr sz="1167" spc="-5" dirty="0">
                <a:latin typeface="Times New Roman"/>
                <a:cs typeface="Times New Roman"/>
              </a:rPr>
              <a:t>simply stored </a:t>
            </a:r>
            <a:r>
              <a:rPr sz="1167" dirty="0">
                <a:latin typeface="Times New Roman"/>
                <a:cs typeface="Times New Roman"/>
              </a:rPr>
              <a:t>and mapped onto an array or a database table and the programming of  </a:t>
            </a:r>
            <a:r>
              <a:rPr sz="1167" spc="44" dirty="0">
                <a:latin typeface="Times New Roman"/>
                <a:cs typeface="Times New Roman"/>
              </a:rPr>
              <a:t> </a:t>
            </a:r>
            <a:r>
              <a:rPr sz="1167" dirty="0">
                <a:latin typeface="Times New Roman"/>
                <a:cs typeface="Times New Roman"/>
              </a:rPr>
              <a:t>this</a:t>
            </a:r>
            <a:endParaRPr sz="1167">
              <a:latin typeface="Times New Roman"/>
              <a:cs typeface="Times New Roman"/>
            </a:endParaRPr>
          </a:p>
        </p:txBody>
      </p:sp>
    </p:spTree>
    <p:extLst>
      <p:ext uri="{BB962C8B-B14F-4D97-AF65-F5344CB8AC3E}">
        <p14:creationId xmlns:p14="http://schemas.microsoft.com/office/powerpoint/2010/main" val="3130075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11250" y="1055052"/>
            <a:ext cx="5270412" cy="0"/>
          </a:xfrm>
          <a:custGeom>
            <a:avLst/>
            <a:gdLst/>
            <a:ahLst/>
            <a:cxnLst/>
            <a:rect l="l" t="t" r="r" b="b"/>
            <a:pathLst>
              <a:path w="5420995">
                <a:moveTo>
                  <a:pt x="0" y="0"/>
                </a:moveTo>
                <a:lnTo>
                  <a:pt x="5420867" y="0"/>
                </a:lnTo>
              </a:path>
            </a:pathLst>
          </a:custGeom>
          <a:ln w="7620">
            <a:solidFill>
              <a:srgbClr val="000000"/>
            </a:solidFill>
          </a:ln>
        </p:spPr>
        <p:txBody>
          <a:bodyPr wrap="square" lIns="0" tIns="0" rIns="0" bIns="0" rtlCol="0"/>
          <a:lstStyle/>
          <a:p>
            <a:endParaRPr sz="1750"/>
          </a:p>
        </p:txBody>
      </p:sp>
      <p:sp>
        <p:nvSpPr>
          <p:cNvPr id="3" name="object 3"/>
          <p:cNvSpPr txBox="1"/>
          <p:nvPr/>
        </p:nvSpPr>
        <p:spPr>
          <a:xfrm>
            <a:off x="1098903" y="886882"/>
            <a:ext cx="5358694" cy="4244975"/>
          </a:xfrm>
          <a:prstGeom prst="rect">
            <a:avLst/>
          </a:prstGeom>
        </p:spPr>
        <p:txBody>
          <a:bodyPr vert="horz" wrap="square" lIns="0" tIns="0" rIns="0" bIns="0" rtlCol="0">
            <a:spAutoFit/>
          </a:bodyPr>
          <a:lstStyle/>
          <a:p>
            <a:pPr marL="12347" algn="just">
              <a:tabLst>
                <a:tab pos="5069654" algn="l"/>
              </a:tabLst>
            </a:pPr>
            <a:r>
              <a:rPr sz="1167" dirty="0">
                <a:latin typeface="Times New Roman"/>
                <a:cs typeface="Times New Roman"/>
              </a:rPr>
              <a:t>CS504-Software Engineering</a:t>
            </a:r>
            <a:r>
              <a:rPr sz="1167" spc="-10" dirty="0">
                <a:latin typeface="Times New Roman"/>
                <a:cs typeface="Times New Roman"/>
              </a:rPr>
              <a:t> </a:t>
            </a:r>
            <a:r>
              <a:rPr sz="1167" dirty="0">
                <a:latin typeface="Times New Roman"/>
                <a:cs typeface="Times New Roman"/>
              </a:rPr>
              <a:t>– I	</a:t>
            </a:r>
            <a:r>
              <a:rPr sz="1167" spc="-5" dirty="0">
                <a:latin typeface="Times New Roman"/>
                <a:cs typeface="Times New Roman"/>
              </a:rPr>
              <a:t>VU</a:t>
            </a:r>
            <a:endParaRPr sz="1167">
              <a:latin typeface="Times New Roman"/>
              <a:cs typeface="Times New Roman"/>
            </a:endParaRPr>
          </a:p>
          <a:p>
            <a:pPr>
              <a:lnSpc>
                <a:spcPct val="100000"/>
              </a:lnSpc>
            </a:pPr>
            <a:endParaRPr sz="1167">
              <a:latin typeface="Times New Roman"/>
              <a:cs typeface="Times New Roman"/>
            </a:endParaRPr>
          </a:p>
          <a:p>
            <a:pPr marL="12347" marR="4939" algn="just">
              <a:lnSpc>
                <a:spcPts val="1342"/>
              </a:lnSpc>
              <a:spcBef>
                <a:spcPts val="851"/>
              </a:spcBef>
            </a:pPr>
            <a:r>
              <a:rPr sz="1167" dirty="0">
                <a:latin typeface="Times New Roman"/>
                <a:cs typeface="Times New Roman"/>
              </a:rPr>
              <a:t>kind of a rule is </a:t>
            </a:r>
            <a:r>
              <a:rPr sz="1167" spc="-5" dirty="0">
                <a:latin typeface="Times New Roman"/>
                <a:cs typeface="Times New Roman"/>
              </a:rPr>
              <a:t>simply </a:t>
            </a:r>
            <a:r>
              <a:rPr sz="1167" dirty="0">
                <a:latin typeface="Times New Roman"/>
                <a:cs typeface="Times New Roman"/>
              </a:rPr>
              <a:t>reduced to a table or dictionary lookup. This reduces the  complexity of the domain and hence reduces the over all effort for designing, coding,  testing, and maintaining the</a:t>
            </a:r>
            <a:r>
              <a:rPr sz="1167" spc="-117" dirty="0">
                <a:latin typeface="Times New Roman"/>
                <a:cs typeface="Times New Roman"/>
              </a:rPr>
              <a:t> </a:t>
            </a:r>
            <a:r>
              <a:rPr sz="1167" spc="-5" dirty="0">
                <a:latin typeface="Times New Roman"/>
                <a:cs typeface="Times New Roman"/>
              </a:rPr>
              <a:t>system.</a:t>
            </a:r>
            <a:endParaRPr sz="1167">
              <a:latin typeface="Times New Roman"/>
              <a:cs typeface="Times New Roman"/>
            </a:endParaRPr>
          </a:p>
          <a:p>
            <a:pPr>
              <a:spcBef>
                <a:spcPts val="15"/>
              </a:spcBef>
            </a:pPr>
            <a:endParaRPr sz="1167">
              <a:latin typeface="Times New Roman"/>
              <a:cs typeface="Times New Roman"/>
            </a:endParaRPr>
          </a:p>
          <a:p>
            <a:pPr marL="12347" algn="just"/>
            <a:r>
              <a:rPr sz="1361" b="1" spc="-5" dirty="0">
                <a:latin typeface="Tahoma"/>
                <a:cs typeface="Tahoma"/>
              </a:rPr>
              <a:t>Data Flow</a:t>
            </a:r>
            <a:r>
              <a:rPr sz="1361" b="1" spc="-49" dirty="0">
                <a:latin typeface="Tahoma"/>
                <a:cs typeface="Tahoma"/>
              </a:rPr>
              <a:t> </a:t>
            </a:r>
            <a:r>
              <a:rPr sz="1361" b="1" dirty="0">
                <a:latin typeface="Tahoma"/>
                <a:cs typeface="Tahoma"/>
              </a:rPr>
              <a:t>Model</a:t>
            </a:r>
            <a:endParaRPr sz="1361">
              <a:latin typeface="Tahoma"/>
              <a:cs typeface="Tahoma"/>
            </a:endParaRPr>
          </a:p>
          <a:p>
            <a:pPr marL="456837" indent="-222245">
              <a:spcBef>
                <a:spcPts val="253"/>
              </a:spcBef>
              <a:buFont typeface="Symbol"/>
              <a:buChar char=""/>
              <a:tabLst>
                <a:tab pos="456219" algn="l"/>
                <a:tab pos="456837" algn="l"/>
              </a:tabLst>
            </a:pPr>
            <a:r>
              <a:rPr sz="1167" dirty="0">
                <a:latin typeface="Times New Roman"/>
                <a:cs typeface="Times New Roman"/>
              </a:rPr>
              <a:t>Captures the flow of data in a</a:t>
            </a:r>
            <a:r>
              <a:rPr sz="1167" spc="-107" dirty="0">
                <a:latin typeface="Times New Roman"/>
                <a:cs typeface="Times New Roman"/>
              </a:rPr>
              <a:t> </a:t>
            </a:r>
            <a:r>
              <a:rPr sz="1167" spc="-5" dirty="0">
                <a:latin typeface="Times New Roman"/>
                <a:cs typeface="Times New Roman"/>
              </a:rPr>
              <a:t>system.</a:t>
            </a:r>
            <a:endParaRPr sz="1167">
              <a:latin typeface="Times New Roman"/>
              <a:cs typeface="Times New Roman"/>
            </a:endParaRPr>
          </a:p>
          <a:p>
            <a:pPr marL="456837" indent="-222245">
              <a:spcBef>
                <a:spcPts val="19"/>
              </a:spcBef>
              <a:buFont typeface="Symbol"/>
              <a:buChar char=""/>
              <a:tabLst>
                <a:tab pos="456219" algn="l"/>
                <a:tab pos="456837" algn="l"/>
              </a:tabLst>
            </a:pPr>
            <a:r>
              <a:rPr sz="1167" dirty="0">
                <a:latin typeface="Times New Roman"/>
                <a:cs typeface="Times New Roman"/>
              </a:rPr>
              <a:t>It helps in developing an understanding of </a:t>
            </a:r>
            <a:r>
              <a:rPr sz="1167" spc="-5" dirty="0">
                <a:latin typeface="Times New Roman"/>
                <a:cs typeface="Times New Roman"/>
              </a:rPr>
              <a:t>system’s</a:t>
            </a:r>
            <a:r>
              <a:rPr sz="1167" spc="-102" dirty="0">
                <a:latin typeface="Times New Roman"/>
                <a:cs typeface="Times New Roman"/>
              </a:rPr>
              <a:t> </a:t>
            </a:r>
            <a:r>
              <a:rPr sz="1167" dirty="0">
                <a:latin typeface="Times New Roman"/>
                <a:cs typeface="Times New Roman"/>
              </a:rPr>
              <a:t>functionality.</a:t>
            </a:r>
            <a:endParaRPr sz="1167">
              <a:latin typeface="Times New Roman"/>
              <a:cs typeface="Times New Roman"/>
            </a:endParaRPr>
          </a:p>
          <a:p>
            <a:pPr marL="456837" marR="4939" indent="-222245">
              <a:lnSpc>
                <a:spcPts val="1332"/>
              </a:lnSpc>
              <a:spcBef>
                <a:spcPts val="122"/>
              </a:spcBef>
              <a:buFont typeface="Symbol"/>
              <a:buChar char=""/>
              <a:tabLst>
                <a:tab pos="456219" algn="l"/>
                <a:tab pos="456837" algn="l"/>
              </a:tabLst>
            </a:pPr>
            <a:r>
              <a:rPr sz="1167" dirty="0">
                <a:latin typeface="Times New Roman"/>
                <a:cs typeface="Times New Roman"/>
              </a:rPr>
              <a:t>What are the different </a:t>
            </a:r>
            <a:r>
              <a:rPr sz="1167" spc="-5" dirty="0">
                <a:latin typeface="Times New Roman"/>
                <a:cs typeface="Times New Roman"/>
              </a:rPr>
              <a:t>sources </a:t>
            </a:r>
            <a:r>
              <a:rPr sz="1167" dirty="0">
                <a:latin typeface="Times New Roman"/>
                <a:cs typeface="Times New Roman"/>
              </a:rPr>
              <a:t>of data, </a:t>
            </a:r>
            <a:r>
              <a:rPr sz="1167" spc="-5" dirty="0">
                <a:latin typeface="Times New Roman"/>
                <a:cs typeface="Times New Roman"/>
              </a:rPr>
              <a:t>what </a:t>
            </a:r>
            <a:r>
              <a:rPr sz="1167" dirty="0">
                <a:latin typeface="Times New Roman"/>
                <a:cs typeface="Times New Roman"/>
              </a:rPr>
              <a:t>different transformations take place  on data and </a:t>
            </a:r>
            <a:r>
              <a:rPr sz="1167" spc="-5" dirty="0">
                <a:latin typeface="Times New Roman"/>
                <a:cs typeface="Times New Roman"/>
              </a:rPr>
              <a:t>what </a:t>
            </a:r>
            <a:r>
              <a:rPr sz="1167" dirty="0">
                <a:latin typeface="Times New Roman"/>
                <a:cs typeface="Times New Roman"/>
              </a:rPr>
              <a:t>are final outputs generated by these</a:t>
            </a:r>
            <a:r>
              <a:rPr sz="1167" spc="-102" dirty="0">
                <a:latin typeface="Times New Roman"/>
                <a:cs typeface="Times New Roman"/>
              </a:rPr>
              <a:t> </a:t>
            </a:r>
            <a:r>
              <a:rPr sz="1167" dirty="0">
                <a:latin typeface="Times New Roman"/>
                <a:cs typeface="Times New Roman"/>
              </a:rPr>
              <a:t>transformations.</a:t>
            </a:r>
            <a:endParaRPr sz="1167">
              <a:latin typeface="Times New Roman"/>
              <a:cs typeface="Times New Roman"/>
            </a:endParaRPr>
          </a:p>
          <a:p>
            <a:pPr marL="456837" indent="-222245">
              <a:buFont typeface="Symbol"/>
              <a:buChar char=""/>
              <a:tabLst>
                <a:tab pos="456219" algn="l"/>
                <a:tab pos="456837" algn="l"/>
              </a:tabLst>
            </a:pPr>
            <a:r>
              <a:rPr sz="1167" dirty="0">
                <a:latin typeface="Times New Roman"/>
                <a:cs typeface="Times New Roman"/>
              </a:rPr>
              <a:t>It describes data origination, transformations and consumption in a</a:t>
            </a:r>
            <a:r>
              <a:rPr sz="1167" spc="-117" dirty="0">
                <a:latin typeface="Times New Roman"/>
                <a:cs typeface="Times New Roman"/>
              </a:rPr>
              <a:t> </a:t>
            </a:r>
            <a:r>
              <a:rPr sz="1167" spc="-5" dirty="0">
                <a:latin typeface="Times New Roman"/>
                <a:cs typeface="Times New Roman"/>
              </a:rPr>
              <a:t>system.</a:t>
            </a:r>
            <a:endParaRPr sz="1167">
              <a:latin typeface="Times New Roman"/>
              <a:cs typeface="Times New Roman"/>
            </a:endParaRPr>
          </a:p>
          <a:p>
            <a:pPr marL="456837" marR="4939" indent="-222245" algn="just">
              <a:lnSpc>
                <a:spcPts val="1342"/>
              </a:lnSpc>
              <a:spcBef>
                <a:spcPts val="117"/>
              </a:spcBef>
              <a:buFont typeface="Symbol"/>
              <a:buChar char=""/>
              <a:tabLst>
                <a:tab pos="456837" algn="l"/>
              </a:tabLst>
            </a:pPr>
            <a:r>
              <a:rPr sz="1167" dirty="0">
                <a:latin typeface="Times New Roman"/>
                <a:cs typeface="Times New Roman"/>
              </a:rPr>
              <a:t>Information is organized and disseminated at different levels of abstraction. Thus  this technique becomes a conduit for top down </a:t>
            </a:r>
            <a:r>
              <a:rPr sz="1167" spc="-5" dirty="0">
                <a:latin typeface="Times New Roman"/>
                <a:cs typeface="Times New Roman"/>
              </a:rPr>
              <a:t>system </a:t>
            </a:r>
            <a:r>
              <a:rPr sz="1167" dirty="0">
                <a:latin typeface="Times New Roman"/>
                <a:cs typeface="Times New Roman"/>
              </a:rPr>
              <a:t>analysis and requirements  modeling.</a:t>
            </a:r>
            <a:endParaRPr sz="1167">
              <a:latin typeface="Times New Roman"/>
              <a:cs typeface="Times New Roman"/>
            </a:endParaRPr>
          </a:p>
          <a:p>
            <a:pPr marL="12347" algn="just">
              <a:lnSpc>
                <a:spcPts val="2046"/>
              </a:lnSpc>
              <a:spcBef>
                <a:spcPts val="671"/>
              </a:spcBef>
            </a:pPr>
            <a:r>
              <a:rPr sz="1750" dirty="0">
                <a:latin typeface="Tahoma"/>
                <a:cs typeface="Tahoma"/>
              </a:rPr>
              <a:t>The</a:t>
            </a:r>
            <a:r>
              <a:rPr sz="1750" spc="-97" dirty="0">
                <a:latin typeface="Tahoma"/>
                <a:cs typeface="Tahoma"/>
              </a:rPr>
              <a:t> </a:t>
            </a:r>
            <a:r>
              <a:rPr sz="1750" spc="-5" dirty="0">
                <a:latin typeface="Tahoma"/>
                <a:cs typeface="Tahoma"/>
              </a:rPr>
              <a:t>Notation</a:t>
            </a:r>
            <a:endParaRPr sz="1750">
              <a:latin typeface="Tahoma"/>
              <a:cs typeface="Tahoma"/>
            </a:endParaRPr>
          </a:p>
          <a:p>
            <a:pPr marL="12347" marR="4939" algn="just">
              <a:lnSpc>
                <a:spcPts val="1342"/>
              </a:lnSpc>
              <a:spcBef>
                <a:spcPts val="39"/>
              </a:spcBef>
            </a:pPr>
            <a:r>
              <a:rPr sz="1167" dirty="0">
                <a:latin typeface="Times New Roman"/>
                <a:cs typeface="Times New Roman"/>
              </a:rPr>
              <a:t>There are </a:t>
            </a:r>
            <a:r>
              <a:rPr sz="1167" spc="-5" dirty="0">
                <a:latin typeface="Times New Roman"/>
                <a:cs typeface="Times New Roman"/>
              </a:rPr>
              <a:t>several </a:t>
            </a:r>
            <a:r>
              <a:rPr sz="1167" dirty="0">
                <a:latin typeface="Times New Roman"/>
                <a:cs typeface="Times New Roman"/>
              </a:rPr>
              <a:t>notations of the data flow diagrams. In the following, four different  </a:t>
            </a:r>
            <a:r>
              <a:rPr sz="1167" spc="-5" dirty="0">
                <a:latin typeface="Times New Roman"/>
                <a:cs typeface="Times New Roman"/>
              </a:rPr>
              <a:t>shapes </a:t>
            </a:r>
            <a:r>
              <a:rPr sz="1167" dirty="0">
                <a:latin typeface="Times New Roman"/>
                <a:cs typeface="Times New Roman"/>
              </a:rPr>
              <a:t>are</a:t>
            </a:r>
            <a:r>
              <a:rPr sz="1167" spc="-92" dirty="0">
                <a:latin typeface="Times New Roman"/>
                <a:cs typeface="Times New Roman"/>
              </a:rPr>
              <a:t> </a:t>
            </a:r>
            <a:r>
              <a:rPr sz="1167" dirty="0">
                <a:latin typeface="Times New Roman"/>
                <a:cs typeface="Times New Roman"/>
              </a:rPr>
              <a:t>explained.</a:t>
            </a:r>
            <a:endParaRPr sz="1167">
              <a:latin typeface="Times New Roman"/>
              <a:cs typeface="Times New Roman"/>
            </a:endParaRPr>
          </a:p>
          <a:p>
            <a:pPr>
              <a:spcBef>
                <a:spcPts val="10"/>
              </a:spcBef>
            </a:pPr>
            <a:endParaRPr sz="1021">
              <a:latin typeface="Times New Roman"/>
              <a:cs typeface="Times New Roman"/>
            </a:endParaRPr>
          </a:p>
          <a:p>
            <a:pPr marL="234592">
              <a:lnSpc>
                <a:spcPts val="1861"/>
              </a:lnSpc>
            </a:pPr>
            <a:r>
              <a:rPr sz="1556" b="1" spc="-10" dirty="0">
                <a:latin typeface="Tahoma"/>
                <a:cs typeface="Tahoma"/>
              </a:rPr>
              <a:t>Process</a:t>
            </a:r>
            <a:endParaRPr sz="1556">
              <a:latin typeface="Tahoma"/>
              <a:cs typeface="Tahoma"/>
            </a:endParaRPr>
          </a:p>
          <a:p>
            <a:pPr marL="456837" indent="-222245">
              <a:lnSpc>
                <a:spcPts val="1395"/>
              </a:lnSpc>
              <a:buFont typeface="Symbol"/>
              <a:buChar char=""/>
              <a:tabLst>
                <a:tab pos="456219" algn="l"/>
                <a:tab pos="456837" algn="l"/>
              </a:tabLst>
            </a:pPr>
            <a:r>
              <a:rPr sz="1167" dirty="0">
                <a:latin typeface="Times New Roman"/>
                <a:cs typeface="Times New Roman"/>
              </a:rPr>
              <a:t>What are different processes or </a:t>
            </a:r>
            <a:r>
              <a:rPr sz="1167" spc="-5" dirty="0">
                <a:latin typeface="Times New Roman"/>
                <a:cs typeface="Times New Roman"/>
              </a:rPr>
              <a:t>work </a:t>
            </a:r>
            <a:r>
              <a:rPr sz="1167" dirty="0">
                <a:latin typeface="Times New Roman"/>
                <a:cs typeface="Times New Roman"/>
              </a:rPr>
              <a:t>to be done in the</a:t>
            </a:r>
            <a:r>
              <a:rPr sz="1167" spc="-111" dirty="0">
                <a:latin typeface="Times New Roman"/>
                <a:cs typeface="Times New Roman"/>
              </a:rPr>
              <a:t> </a:t>
            </a:r>
            <a:r>
              <a:rPr sz="1167" spc="-5" dirty="0">
                <a:latin typeface="Times New Roman"/>
                <a:cs typeface="Times New Roman"/>
              </a:rPr>
              <a:t>system.</a:t>
            </a:r>
            <a:endParaRPr sz="1167">
              <a:latin typeface="Times New Roman"/>
              <a:cs typeface="Times New Roman"/>
            </a:endParaRPr>
          </a:p>
          <a:p>
            <a:pPr marL="456837" indent="-222245">
              <a:spcBef>
                <a:spcPts val="19"/>
              </a:spcBef>
              <a:buFont typeface="Symbol"/>
              <a:buChar char=""/>
              <a:tabLst>
                <a:tab pos="456219" algn="l"/>
                <a:tab pos="456837" algn="l"/>
              </a:tabLst>
            </a:pPr>
            <a:r>
              <a:rPr sz="1167" dirty="0">
                <a:latin typeface="Times New Roman"/>
                <a:cs typeface="Times New Roman"/>
              </a:rPr>
              <a:t>Transforms of</a:t>
            </a:r>
            <a:r>
              <a:rPr sz="1167" spc="-102" dirty="0">
                <a:latin typeface="Times New Roman"/>
                <a:cs typeface="Times New Roman"/>
              </a:rPr>
              <a:t> </a:t>
            </a:r>
            <a:r>
              <a:rPr sz="1167" dirty="0">
                <a:latin typeface="Times New Roman"/>
                <a:cs typeface="Times New Roman"/>
              </a:rPr>
              <a:t>data.</a:t>
            </a:r>
            <a:endParaRPr sz="1167">
              <a:latin typeface="Times New Roman"/>
              <a:cs typeface="Times New Roman"/>
            </a:endParaRPr>
          </a:p>
        </p:txBody>
      </p:sp>
      <p:sp>
        <p:nvSpPr>
          <p:cNvPr id="4" name="object 4"/>
          <p:cNvSpPr/>
          <p:nvPr/>
        </p:nvSpPr>
        <p:spPr>
          <a:xfrm>
            <a:off x="1130511" y="5309498"/>
            <a:ext cx="1627364" cy="898260"/>
          </a:xfrm>
          <a:custGeom>
            <a:avLst/>
            <a:gdLst/>
            <a:ahLst/>
            <a:cxnLst/>
            <a:rect l="l" t="t" r="r" b="b"/>
            <a:pathLst>
              <a:path w="1673860" h="923925">
                <a:moveTo>
                  <a:pt x="1627632" y="0"/>
                </a:moveTo>
                <a:lnTo>
                  <a:pt x="50292" y="0"/>
                </a:lnTo>
                <a:lnTo>
                  <a:pt x="39624" y="1523"/>
                </a:lnTo>
                <a:lnTo>
                  <a:pt x="30480" y="3047"/>
                </a:lnTo>
                <a:lnTo>
                  <a:pt x="25907" y="6095"/>
                </a:lnTo>
                <a:lnTo>
                  <a:pt x="22860" y="7619"/>
                </a:lnTo>
                <a:lnTo>
                  <a:pt x="7619" y="22859"/>
                </a:lnTo>
                <a:lnTo>
                  <a:pt x="6095" y="25907"/>
                </a:lnTo>
                <a:lnTo>
                  <a:pt x="3048" y="30479"/>
                </a:lnTo>
                <a:lnTo>
                  <a:pt x="1524" y="39623"/>
                </a:lnTo>
                <a:lnTo>
                  <a:pt x="0" y="45719"/>
                </a:lnTo>
                <a:lnTo>
                  <a:pt x="0" y="877823"/>
                </a:lnTo>
                <a:lnTo>
                  <a:pt x="1524" y="882395"/>
                </a:lnTo>
                <a:lnTo>
                  <a:pt x="1524" y="886967"/>
                </a:lnTo>
                <a:lnTo>
                  <a:pt x="3048" y="891539"/>
                </a:lnTo>
                <a:lnTo>
                  <a:pt x="6095" y="896111"/>
                </a:lnTo>
                <a:lnTo>
                  <a:pt x="7619" y="900683"/>
                </a:lnTo>
                <a:lnTo>
                  <a:pt x="18287" y="911351"/>
                </a:lnTo>
                <a:lnTo>
                  <a:pt x="22860" y="914399"/>
                </a:lnTo>
                <a:lnTo>
                  <a:pt x="25907" y="917447"/>
                </a:lnTo>
                <a:lnTo>
                  <a:pt x="39624" y="922019"/>
                </a:lnTo>
                <a:lnTo>
                  <a:pt x="45720" y="923543"/>
                </a:lnTo>
                <a:lnTo>
                  <a:pt x="1627632" y="923543"/>
                </a:lnTo>
                <a:lnTo>
                  <a:pt x="1630680" y="922019"/>
                </a:lnTo>
                <a:lnTo>
                  <a:pt x="1632204" y="922019"/>
                </a:lnTo>
                <a:lnTo>
                  <a:pt x="1645920" y="917447"/>
                </a:lnTo>
                <a:lnTo>
                  <a:pt x="1645920" y="915923"/>
                </a:lnTo>
                <a:lnTo>
                  <a:pt x="1647444" y="915923"/>
                </a:lnTo>
                <a:lnTo>
                  <a:pt x="1650492" y="914399"/>
                </a:lnTo>
                <a:lnTo>
                  <a:pt x="1653539" y="911351"/>
                </a:lnTo>
                <a:lnTo>
                  <a:pt x="1658112" y="908303"/>
                </a:lnTo>
                <a:lnTo>
                  <a:pt x="1661160" y="903731"/>
                </a:lnTo>
                <a:lnTo>
                  <a:pt x="1664208" y="900683"/>
                </a:lnTo>
                <a:lnTo>
                  <a:pt x="1665732" y="897635"/>
                </a:lnTo>
                <a:lnTo>
                  <a:pt x="1665732" y="896111"/>
                </a:lnTo>
                <a:lnTo>
                  <a:pt x="1667256" y="896111"/>
                </a:lnTo>
                <a:lnTo>
                  <a:pt x="1671828" y="882395"/>
                </a:lnTo>
                <a:lnTo>
                  <a:pt x="1671828" y="880871"/>
                </a:lnTo>
                <a:lnTo>
                  <a:pt x="1673352" y="877823"/>
                </a:lnTo>
                <a:lnTo>
                  <a:pt x="1673352" y="45719"/>
                </a:lnTo>
                <a:lnTo>
                  <a:pt x="1671828" y="39623"/>
                </a:lnTo>
                <a:lnTo>
                  <a:pt x="1667256" y="25907"/>
                </a:lnTo>
                <a:lnTo>
                  <a:pt x="1664208" y="22859"/>
                </a:lnTo>
                <a:lnTo>
                  <a:pt x="1661160" y="18287"/>
                </a:lnTo>
                <a:lnTo>
                  <a:pt x="1650492" y="7619"/>
                </a:lnTo>
                <a:lnTo>
                  <a:pt x="1645920" y="6095"/>
                </a:lnTo>
                <a:lnTo>
                  <a:pt x="1641348" y="3047"/>
                </a:lnTo>
                <a:lnTo>
                  <a:pt x="1636776" y="1523"/>
                </a:lnTo>
                <a:lnTo>
                  <a:pt x="1632204" y="1523"/>
                </a:lnTo>
                <a:lnTo>
                  <a:pt x="1627632" y="0"/>
                </a:lnTo>
                <a:close/>
              </a:path>
            </a:pathLst>
          </a:custGeom>
          <a:solidFill>
            <a:srgbClr val="009900"/>
          </a:solidFill>
        </p:spPr>
        <p:txBody>
          <a:bodyPr wrap="square" lIns="0" tIns="0" rIns="0" bIns="0" rtlCol="0"/>
          <a:lstStyle/>
          <a:p>
            <a:endParaRPr sz="1750"/>
          </a:p>
        </p:txBody>
      </p:sp>
      <p:sp>
        <p:nvSpPr>
          <p:cNvPr id="5" name="object 5"/>
          <p:cNvSpPr/>
          <p:nvPr/>
        </p:nvSpPr>
        <p:spPr>
          <a:xfrm>
            <a:off x="1130511" y="7060001"/>
            <a:ext cx="1185333" cy="1185333"/>
          </a:xfrm>
          <a:custGeom>
            <a:avLst/>
            <a:gdLst/>
            <a:ahLst/>
            <a:cxnLst/>
            <a:rect l="l" t="t" r="r" b="b"/>
            <a:pathLst>
              <a:path w="1219200" h="1219200">
                <a:moveTo>
                  <a:pt x="1181100" y="0"/>
                </a:moveTo>
                <a:lnTo>
                  <a:pt x="38099" y="0"/>
                </a:lnTo>
                <a:lnTo>
                  <a:pt x="24383" y="4571"/>
                </a:lnTo>
                <a:lnTo>
                  <a:pt x="21335" y="7619"/>
                </a:lnTo>
                <a:lnTo>
                  <a:pt x="13715" y="13715"/>
                </a:lnTo>
                <a:lnTo>
                  <a:pt x="7619" y="21335"/>
                </a:lnTo>
                <a:lnTo>
                  <a:pt x="4571" y="24383"/>
                </a:lnTo>
                <a:lnTo>
                  <a:pt x="0" y="38099"/>
                </a:lnTo>
                <a:lnTo>
                  <a:pt x="0" y="1181099"/>
                </a:lnTo>
                <a:lnTo>
                  <a:pt x="1523" y="1185671"/>
                </a:lnTo>
                <a:lnTo>
                  <a:pt x="3047" y="1188719"/>
                </a:lnTo>
                <a:lnTo>
                  <a:pt x="4571" y="1193291"/>
                </a:lnTo>
                <a:lnTo>
                  <a:pt x="7619" y="1197863"/>
                </a:lnTo>
                <a:lnTo>
                  <a:pt x="9143" y="1200911"/>
                </a:lnTo>
                <a:lnTo>
                  <a:pt x="16763" y="1208531"/>
                </a:lnTo>
                <a:lnTo>
                  <a:pt x="21335" y="1211579"/>
                </a:lnTo>
                <a:lnTo>
                  <a:pt x="24383" y="1213103"/>
                </a:lnTo>
                <a:lnTo>
                  <a:pt x="28955" y="1216152"/>
                </a:lnTo>
                <a:lnTo>
                  <a:pt x="38099" y="1219199"/>
                </a:lnTo>
                <a:lnTo>
                  <a:pt x="1181100" y="1219199"/>
                </a:lnTo>
                <a:lnTo>
                  <a:pt x="1185672" y="1217675"/>
                </a:lnTo>
                <a:lnTo>
                  <a:pt x="1188720" y="1216152"/>
                </a:lnTo>
                <a:lnTo>
                  <a:pt x="1193292" y="1213103"/>
                </a:lnTo>
                <a:lnTo>
                  <a:pt x="1194816" y="1211579"/>
                </a:lnTo>
                <a:lnTo>
                  <a:pt x="1197864" y="1211579"/>
                </a:lnTo>
                <a:lnTo>
                  <a:pt x="1200912" y="1208531"/>
                </a:lnTo>
                <a:lnTo>
                  <a:pt x="1205484" y="1205483"/>
                </a:lnTo>
                <a:lnTo>
                  <a:pt x="1208532" y="1200911"/>
                </a:lnTo>
                <a:lnTo>
                  <a:pt x="1211580" y="1197863"/>
                </a:lnTo>
                <a:lnTo>
                  <a:pt x="1211580" y="1194815"/>
                </a:lnTo>
                <a:lnTo>
                  <a:pt x="1213104" y="1193291"/>
                </a:lnTo>
                <a:lnTo>
                  <a:pt x="1216152" y="1188719"/>
                </a:lnTo>
                <a:lnTo>
                  <a:pt x="1217676" y="1185671"/>
                </a:lnTo>
                <a:lnTo>
                  <a:pt x="1219200" y="1181099"/>
                </a:lnTo>
                <a:lnTo>
                  <a:pt x="1219200" y="38099"/>
                </a:lnTo>
                <a:lnTo>
                  <a:pt x="1216152" y="28955"/>
                </a:lnTo>
                <a:lnTo>
                  <a:pt x="1213104" y="24383"/>
                </a:lnTo>
                <a:lnTo>
                  <a:pt x="1211580" y="21335"/>
                </a:lnTo>
                <a:lnTo>
                  <a:pt x="1208532" y="16763"/>
                </a:lnTo>
                <a:lnTo>
                  <a:pt x="1205484" y="13715"/>
                </a:lnTo>
                <a:lnTo>
                  <a:pt x="1200912" y="10667"/>
                </a:lnTo>
                <a:lnTo>
                  <a:pt x="1197864" y="7619"/>
                </a:lnTo>
                <a:lnTo>
                  <a:pt x="1193292" y="4571"/>
                </a:lnTo>
                <a:lnTo>
                  <a:pt x="1188720" y="3047"/>
                </a:lnTo>
                <a:lnTo>
                  <a:pt x="1185672" y="1523"/>
                </a:lnTo>
                <a:lnTo>
                  <a:pt x="1181100" y="0"/>
                </a:lnTo>
                <a:close/>
              </a:path>
            </a:pathLst>
          </a:custGeom>
          <a:solidFill>
            <a:srgbClr val="F4D605"/>
          </a:solidFill>
        </p:spPr>
        <p:txBody>
          <a:bodyPr wrap="square" lIns="0" tIns="0" rIns="0" bIns="0" rtlCol="0"/>
          <a:lstStyle/>
          <a:p>
            <a:endParaRPr sz="1750"/>
          </a:p>
        </p:txBody>
      </p:sp>
      <p:sp>
        <p:nvSpPr>
          <p:cNvPr id="6" name="object 6"/>
          <p:cNvSpPr txBox="1"/>
          <p:nvPr/>
        </p:nvSpPr>
        <p:spPr>
          <a:xfrm>
            <a:off x="1098903" y="5598435"/>
            <a:ext cx="5356225" cy="3628366"/>
          </a:xfrm>
          <a:prstGeom prst="rect">
            <a:avLst/>
          </a:prstGeom>
        </p:spPr>
        <p:txBody>
          <a:bodyPr vert="horz" wrap="square" lIns="0" tIns="0" rIns="0" bIns="0" rtlCol="0">
            <a:spAutoFit/>
          </a:bodyPr>
          <a:lstStyle/>
          <a:p>
            <a:pPr marL="442019"/>
            <a:r>
              <a:rPr sz="1750" b="1" spc="5" dirty="0">
                <a:solidFill>
                  <a:srgbClr val="FFFFFF"/>
                </a:solidFill>
                <a:latin typeface="Arial"/>
                <a:cs typeface="Arial"/>
              </a:rPr>
              <a:t>Process</a:t>
            </a:r>
            <a:endParaRPr sz="1750">
              <a:latin typeface="Arial"/>
              <a:cs typeface="Arial"/>
            </a:endParaRPr>
          </a:p>
          <a:p>
            <a:pPr>
              <a:lnSpc>
                <a:spcPct val="100000"/>
              </a:lnSpc>
            </a:pPr>
            <a:endParaRPr sz="1750">
              <a:latin typeface="Times New Roman"/>
              <a:cs typeface="Times New Roman"/>
            </a:endParaRPr>
          </a:p>
          <a:p>
            <a:pPr marL="234592">
              <a:lnSpc>
                <a:spcPts val="1818"/>
              </a:lnSpc>
              <a:spcBef>
                <a:spcPts val="1346"/>
              </a:spcBef>
            </a:pPr>
            <a:r>
              <a:rPr sz="1556" b="1" spc="-10" dirty="0">
                <a:latin typeface="Tahoma"/>
                <a:cs typeface="Tahoma"/>
              </a:rPr>
              <a:t>External</a:t>
            </a:r>
            <a:r>
              <a:rPr sz="1556" b="1" spc="-53" dirty="0">
                <a:latin typeface="Tahoma"/>
                <a:cs typeface="Tahoma"/>
              </a:rPr>
              <a:t> </a:t>
            </a:r>
            <a:r>
              <a:rPr sz="1556" b="1" spc="-5" dirty="0">
                <a:latin typeface="Tahoma"/>
                <a:cs typeface="Tahoma"/>
              </a:rPr>
              <a:t>Agent</a:t>
            </a:r>
            <a:endParaRPr sz="1556">
              <a:latin typeface="Tahoma"/>
              <a:cs typeface="Tahoma"/>
            </a:endParaRPr>
          </a:p>
          <a:p>
            <a:pPr marL="12347" marR="4939">
              <a:lnSpc>
                <a:spcPts val="1342"/>
              </a:lnSpc>
              <a:spcBef>
                <a:spcPts val="44"/>
              </a:spcBef>
            </a:pPr>
            <a:r>
              <a:rPr sz="1167" dirty="0">
                <a:latin typeface="Times New Roman"/>
                <a:cs typeface="Times New Roman"/>
              </a:rPr>
              <a:t>External </a:t>
            </a:r>
            <a:r>
              <a:rPr sz="1167" spc="-5" dirty="0">
                <a:latin typeface="Times New Roman"/>
                <a:cs typeface="Times New Roman"/>
              </a:rPr>
              <a:t>systems which </a:t>
            </a:r>
            <a:r>
              <a:rPr sz="1167" dirty="0">
                <a:latin typeface="Times New Roman"/>
                <a:cs typeface="Times New Roman"/>
              </a:rPr>
              <a:t>are outside the boundary of this system. These are represented  using the</a:t>
            </a:r>
            <a:r>
              <a:rPr sz="1167" spc="-102" dirty="0">
                <a:latin typeface="Times New Roman"/>
                <a:cs typeface="Times New Roman"/>
              </a:rPr>
              <a:t> </a:t>
            </a:r>
            <a:r>
              <a:rPr sz="1167" spc="-5" dirty="0">
                <a:latin typeface="Times New Roman"/>
                <a:cs typeface="Times New Roman"/>
              </a:rPr>
              <a:t>squares</a:t>
            </a:r>
            <a:endParaRPr sz="1167">
              <a:latin typeface="Times New Roman"/>
              <a:cs typeface="Times New Roman"/>
            </a:endParaRPr>
          </a:p>
          <a:p>
            <a:pPr>
              <a:lnSpc>
                <a:spcPct val="100000"/>
              </a:lnSpc>
            </a:pPr>
            <a:endParaRPr sz="1167">
              <a:latin typeface="Times New Roman"/>
              <a:cs typeface="Times New Roman"/>
            </a:endParaRPr>
          </a:p>
          <a:p>
            <a:pPr>
              <a:lnSpc>
                <a:spcPct val="100000"/>
              </a:lnSpc>
            </a:pPr>
            <a:endParaRPr sz="1167">
              <a:latin typeface="Times New Roman"/>
              <a:cs typeface="Times New Roman"/>
            </a:endParaRPr>
          </a:p>
          <a:p>
            <a:pPr marL="234592" marR="4057821" indent="-4939">
              <a:lnSpc>
                <a:spcPct val="108600"/>
              </a:lnSpc>
              <a:spcBef>
                <a:spcPts val="933"/>
              </a:spcBef>
            </a:pPr>
            <a:r>
              <a:rPr sz="1701" b="1" dirty="0">
                <a:solidFill>
                  <a:srgbClr val="000066"/>
                </a:solidFill>
                <a:latin typeface="Arial"/>
                <a:cs typeface="Arial"/>
              </a:rPr>
              <a:t>External  </a:t>
            </a:r>
            <a:r>
              <a:rPr sz="1701" b="1" spc="-5" dirty="0">
                <a:solidFill>
                  <a:srgbClr val="000066"/>
                </a:solidFill>
                <a:latin typeface="Arial"/>
                <a:cs typeface="Arial"/>
              </a:rPr>
              <a:t>Agent</a:t>
            </a:r>
            <a:endParaRPr sz="1701">
              <a:latin typeface="Arial"/>
              <a:cs typeface="Arial"/>
            </a:endParaRPr>
          </a:p>
          <a:p>
            <a:pPr>
              <a:lnSpc>
                <a:spcPct val="100000"/>
              </a:lnSpc>
            </a:pPr>
            <a:endParaRPr sz="1653">
              <a:latin typeface="Times New Roman"/>
              <a:cs typeface="Times New Roman"/>
            </a:endParaRPr>
          </a:p>
          <a:p>
            <a:pPr>
              <a:spcBef>
                <a:spcPts val="44"/>
              </a:spcBef>
            </a:pPr>
            <a:endParaRPr sz="1799">
              <a:latin typeface="Times New Roman"/>
              <a:cs typeface="Times New Roman"/>
            </a:endParaRPr>
          </a:p>
          <a:p>
            <a:pPr marL="234592">
              <a:lnSpc>
                <a:spcPts val="1861"/>
              </a:lnSpc>
            </a:pPr>
            <a:r>
              <a:rPr sz="1556" b="1" spc="-10" dirty="0">
                <a:latin typeface="Tahoma"/>
                <a:cs typeface="Tahoma"/>
              </a:rPr>
              <a:t>Data</a:t>
            </a:r>
            <a:r>
              <a:rPr sz="1556" b="1" spc="-68" dirty="0">
                <a:latin typeface="Tahoma"/>
                <a:cs typeface="Tahoma"/>
              </a:rPr>
              <a:t> </a:t>
            </a:r>
            <a:r>
              <a:rPr sz="1556" b="1" spc="-10" dirty="0">
                <a:latin typeface="Tahoma"/>
                <a:cs typeface="Tahoma"/>
              </a:rPr>
              <a:t>Store</a:t>
            </a:r>
            <a:endParaRPr sz="1556">
              <a:latin typeface="Tahoma"/>
              <a:cs typeface="Tahoma"/>
            </a:endParaRPr>
          </a:p>
          <a:p>
            <a:pPr marL="456837" indent="-222245">
              <a:lnSpc>
                <a:spcPts val="1395"/>
              </a:lnSpc>
              <a:buFont typeface="Symbol"/>
              <a:buChar char=""/>
              <a:tabLst>
                <a:tab pos="456219" algn="l"/>
                <a:tab pos="456837" algn="l"/>
              </a:tabLst>
            </a:pPr>
            <a:r>
              <a:rPr sz="1167" dirty="0">
                <a:latin typeface="Times New Roman"/>
                <a:cs typeface="Times New Roman"/>
              </a:rPr>
              <a:t>Where data is being </a:t>
            </a:r>
            <a:r>
              <a:rPr sz="1167" spc="-5" dirty="0">
                <a:latin typeface="Times New Roman"/>
                <a:cs typeface="Times New Roman"/>
              </a:rPr>
              <a:t>stored </a:t>
            </a:r>
            <a:r>
              <a:rPr sz="1167" dirty="0">
                <a:latin typeface="Times New Roman"/>
                <a:cs typeface="Times New Roman"/>
              </a:rPr>
              <a:t>for later</a:t>
            </a:r>
            <a:r>
              <a:rPr sz="1167" spc="-102" dirty="0">
                <a:latin typeface="Times New Roman"/>
                <a:cs typeface="Times New Roman"/>
              </a:rPr>
              <a:t> </a:t>
            </a:r>
            <a:r>
              <a:rPr sz="1167" dirty="0">
                <a:latin typeface="Times New Roman"/>
                <a:cs typeface="Times New Roman"/>
              </a:rPr>
              <a:t>retrieval.</a:t>
            </a:r>
            <a:endParaRPr sz="1167">
              <a:latin typeface="Times New Roman"/>
              <a:cs typeface="Times New Roman"/>
            </a:endParaRPr>
          </a:p>
          <a:p>
            <a:pPr marL="456837" indent="-222245">
              <a:spcBef>
                <a:spcPts val="19"/>
              </a:spcBef>
              <a:buFont typeface="Symbol"/>
              <a:buChar char=""/>
              <a:tabLst>
                <a:tab pos="456219" algn="l"/>
                <a:tab pos="456837" algn="l"/>
              </a:tabLst>
            </a:pPr>
            <a:r>
              <a:rPr sz="1167" spc="-5" dirty="0">
                <a:latin typeface="Times New Roman"/>
                <a:cs typeface="Times New Roman"/>
              </a:rPr>
              <a:t>Provides </a:t>
            </a:r>
            <a:r>
              <a:rPr sz="1167" dirty="0">
                <a:latin typeface="Times New Roman"/>
                <a:cs typeface="Times New Roman"/>
              </a:rPr>
              <a:t>input to the</a:t>
            </a:r>
            <a:r>
              <a:rPr sz="1167" spc="-102" dirty="0">
                <a:latin typeface="Times New Roman"/>
                <a:cs typeface="Times New Roman"/>
              </a:rPr>
              <a:t> </a:t>
            </a:r>
            <a:r>
              <a:rPr sz="1167" dirty="0">
                <a:latin typeface="Times New Roman"/>
                <a:cs typeface="Times New Roman"/>
              </a:rPr>
              <a:t>process</a:t>
            </a:r>
            <a:endParaRPr sz="1167">
              <a:latin typeface="Times New Roman"/>
              <a:cs typeface="Times New Roman"/>
            </a:endParaRPr>
          </a:p>
          <a:p>
            <a:pPr marL="456837" indent="-222245">
              <a:spcBef>
                <a:spcPts val="34"/>
              </a:spcBef>
              <a:buFont typeface="Symbol"/>
              <a:buChar char=""/>
              <a:tabLst>
                <a:tab pos="456219" algn="l"/>
                <a:tab pos="456837" algn="l"/>
              </a:tabLst>
            </a:pPr>
            <a:r>
              <a:rPr sz="1167" spc="-5" dirty="0">
                <a:latin typeface="Times New Roman"/>
                <a:cs typeface="Times New Roman"/>
              </a:rPr>
              <a:t>Outputs </a:t>
            </a:r>
            <a:r>
              <a:rPr sz="1167" dirty="0">
                <a:latin typeface="Times New Roman"/>
                <a:cs typeface="Times New Roman"/>
              </a:rPr>
              <a:t>of the processes may be going into these data</a:t>
            </a:r>
            <a:r>
              <a:rPr sz="1167" spc="-107" dirty="0">
                <a:latin typeface="Times New Roman"/>
                <a:cs typeface="Times New Roman"/>
              </a:rPr>
              <a:t> </a:t>
            </a:r>
            <a:r>
              <a:rPr sz="1167" spc="-5" dirty="0">
                <a:latin typeface="Times New Roman"/>
                <a:cs typeface="Times New Roman"/>
              </a:rPr>
              <a:t>stores.</a:t>
            </a:r>
            <a:endParaRPr sz="1167">
              <a:latin typeface="Times New Roman"/>
              <a:cs typeface="Times New Roman"/>
            </a:endParaRPr>
          </a:p>
        </p:txBody>
      </p:sp>
      <p:sp>
        <p:nvSpPr>
          <p:cNvPr id="7" name="object 7"/>
          <p:cNvSpPr txBox="1">
            <a:spLocks noGrp="1"/>
          </p:cNvSpPr>
          <p:nvPr>
            <p:ph type="sldNum" sz="quarter" idx="7"/>
          </p:nvPr>
        </p:nvSpPr>
        <p:spPr>
          <a:xfrm>
            <a:off x="6216086" y="10069713"/>
            <a:ext cx="271639" cy="7154380"/>
          </a:xfrm>
          <a:prstGeom prst="rect">
            <a:avLst/>
          </a:prstGeom>
        </p:spPr>
        <p:txBody>
          <a:bodyPr vert="horz" wrap="square" lIns="0" tIns="49389" rIns="0" bIns="0" rtlCol="0">
            <a:spAutoFit/>
          </a:bodyPr>
          <a:lstStyle/>
          <a:p>
            <a:pPr marL="12347">
              <a:lnSpc>
                <a:spcPts val="1240"/>
              </a:lnSpc>
              <a:tabLst>
                <a:tab pos="5123363" algn="l"/>
              </a:tabLst>
            </a:pPr>
            <a:r>
              <a:rPr u="heavy" dirty="0"/>
              <a:t> 	</a:t>
            </a:r>
            <a:r>
              <a:rPr dirty="0"/>
              <a:t>  49</a:t>
            </a:r>
          </a:p>
          <a:p>
            <a:pPr marL="1456939">
              <a:lnSpc>
                <a:spcPts val="1371"/>
              </a:lnSpc>
            </a:pPr>
            <a:r>
              <a:rPr dirty="0"/>
              <a:t>© Copyright </a:t>
            </a:r>
            <a:r>
              <a:rPr spc="-5" dirty="0"/>
              <a:t>Virtual University </a:t>
            </a:r>
            <a:r>
              <a:rPr dirty="0"/>
              <a:t>of</a:t>
            </a:r>
            <a:r>
              <a:rPr spc="-78" dirty="0"/>
              <a:t> </a:t>
            </a:r>
            <a:r>
              <a:rPr spc="-5" dirty="0"/>
              <a:t>Pakistan</a:t>
            </a:r>
          </a:p>
        </p:txBody>
      </p:sp>
    </p:spTree>
    <p:extLst>
      <p:ext uri="{BB962C8B-B14F-4D97-AF65-F5344CB8AC3E}">
        <p14:creationId xmlns:p14="http://schemas.microsoft.com/office/powerpoint/2010/main" val="4071949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98903" y="886883"/>
            <a:ext cx="1971234" cy="179601"/>
          </a:xfrm>
          <a:prstGeom prst="rect">
            <a:avLst/>
          </a:prstGeom>
        </p:spPr>
        <p:txBody>
          <a:bodyPr vert="horz" wrap="square" lIns="0" tIns="0" rIns="0" bIns="0" rtlCol="0">
            <a:spAutoFit/>
          </a:bodyPr>
          <a:lstStyle/>
          <a:p>
            <a:pPr marL="12347"/>
            <a:r>
              <a:rPr sz="1167" dirty="0">
                <a:latin typeface="Times New Roman"/>
                <a:cs typeface="Times New Roman"/>
              </a:rPr>
              <a:t>CS504-Software Engineering –</a:t>
            </a:r>
            <a:r>
              <a:rPr sz="1167" spc="-107" dirty="0">
                <a:latin typeface="Times New Roman"/>
                <a:cs typeface="Times New Roman"/>
              </a:rPr>
              <a:t> </a:t>
            </a:r>
            <a:r>
              <a:rPr sz="1167" dirty="0">
                <a:latin typeface="Times New Roman"/>
                <a:cs typeface="Times New Roman"/>
              </a:rPr>
              <a:t>I</a:t>
            </a:r>
            <a:endParaRPr sz="1167">
              <a:latin typeface="Times New Roman"/>
              <a:cs typeface="Times New Roman"/>
            </a:endParaRPr>
          </a:p>
        </p:txBody>
      </p:sp>
      <p:sp>
        <p:nvSpPr>
          <p:cNvPr id="3" name="object 3"/>
          <p:cNvSpPr txBox="1"/>
          <p:nvPr/>
        </p:nvSpPr>
        <p:spPr>
          <a:xfrm>
            <a:off x="6156868" y="886883"/>
            <a:ext cx="238919" cy="179601"/>
          </a:xfrm>
          <a:prstGeom prst="rect">
            <a:avLst/>
          </a:prstGeom>
        </p:spPr>
        <p:txBody>
          <a:bodyPr vert="horz" wrap="square" lIns="0" tIns="0" rIns="0" bIns="0" rtlCol="0">
            <a:spAutoFit/>
          </a:bodyPr>
          <a:lstStyle/>
          <a:p>
            <a:pPr marL="12347"/>
            <a:r>
              <a:rPr sz="1167" spc="-5" dirty="0">
                <a:latin typeface="Times New Roman"/>
                <a:cs typeface="Times New Roman"/>
              </a:rPr>
              <a:t>VU</a:t>
            </a:r>
            <a:endParaRPr sz="1167">
              <a:latin typeface="Times New Roman"/>
              <a:cs typeface="Times New Roman"/>
            </a:endParaRPr>
          </a:p>
        </p:txBody>
      </p:sp>
      <p:sp>
        <p:nvSpPr>
          <p:cNvPr id="4" name="object 4"/>
          <p:cNvSpPr/>
          <p:nvPr/>
        </p:nvSpPr>
        <p:spPr>
          <a:xfrm>
            <a:off x="1111250" y="1055052"/>
            <a:ext cx="5270412" cy="0"/>
          </a:xfrm>
          <a:custGeom>
            <a:avLst/>
            <a:gdLst/>
            <a:ahLst/>
            <a:cxnLst/>
            <a:rect l="l" t="t" r="r" b="b"/>
            <a:pathLst>
              <a:path w="5420995">
                <a:moveTo>
                  <a:pt x="0" y="0"/>
                </a:moveTo>
                <a:lnTo>
                  <a:pt x="5420867" y="0"/>
                </a:lnTo>
              </a:path>
            </a:pathLst>
          </a:custGeom>
          <a:ln w="7620">
            <a:solidFill>
              <a:srgbClr val="000000"/>
            </a:solidFill>
          </a:ln>
        </p:spPr>
        <p:txBody>
          <a:bodyPr wrap="square" lIns="0" tIns="0" rIns="0" bIns="0" rtlCol="0"/>
          <a:lstStyle/>
          <a:p>
            <a:endParaRPr sz="1750"/>
          </a:p>
        </p:txBody>
      </p:sp>
      <p:sp>
        <p:nvSpPr>
          <p:cNvPr id="5" name="object 5"/>
          <p:cNvSpPr/>
          <p:nvPr/>
        </p:nvSpPr>
        <p:spPr>
          <a:xfrm>
            <a:off x="1769110" y="1498639"/>
            <a:ext cx="1432895" cy="594519"/>
          </a:xfrm>
          <a:custGeom>
            <a:avLst/>
            <a:gdLst/>
            <a:ahLst/>
            <a:cxnLst/>
            <a:rect l="l" t="t" r="r" b="b"/>
            <a:pathLst>
              <a:path w="1473835" h="611505">
                <a:moveTo>
                  <a:pt x="1473708" y="0"/>
                </a:moveTo>
                <a:lnTo>
                  <a:pt x="0" y="0"/>
                </a:lnTo>
                <a:lnTo>
                  <a:pt x="0" y="611124"/>
                </a:lnTo>
                <a:lnTo>
                  <a:pt x="1473708" y="611124"/>
                </a:lnTo>
                <a:lnTo>
                  <a:pt x="1473708" y="0"/>
                </a:lnTo>
                <a:close/>
              </a:path>
            </a:pathLst>
          </a:custGeom>
          <a:solidFill>
            <a:srgbClr val="CCCCCC"/>
          </a:solidFill>
        </p:spPr>
        <p:txBody>
          <a:bodyPr wrap="square" lIns="0" tIns="0" rIns="0" bIns="0" rtlCol="0"/>
          <a:lstStyle/>
          <a:p>
            <a:endParaRPr sz="1750"/>
          </a:p>
        </p:txBody>
      </p:sp>
      <p:sp>
        <p:nvSpPr>
          <p:cNvPr id="6" name="object 6"/>
          <p:cNvSpPr/>
          <p:nvPr/>
        </p:nvSpPr>
        <p:spPr>
          <a:xfrm>
            <a:off x="1131993" y="1498639"/>
            <a:ext cx="637117" cy="594519"/>
          </a:xfrm>
          <a:custGeom>
            <a:avLst/>
            <a:gdLst/>
            <a:ahLst/>
            <a:cxnLst/>
            <a:rect l="l" t="t" r="r" b="b"/>
            <a:pathLst>
              <a:path w="655319" h="611505">
                <a:moveTo>
                  <a:pt x="655319" y="611124"/>
                </a:moveTo>
                <a:lnTo>
                  <a:pt x="0" y="611124"/>
                </a:lnTo>
                <a:lnTo>
                  <a:pt x="0" y="0"/>
                </a:lnTo>
                <a:lnTo>
                  <a:pt x="655319" y="0"/>
                </a:lnTo>
                <a:lnTo>
                  <a:pt x="655319" y="611124"/>
                </a:lnTo>
                <a:close/>
              </a:path>
            </a:pathLst>
          </a:custGeom>
          <a:solidFill>
            <a:srgbClr val="0099CC"/>
          </a:solidFill>
        </p:spPr>
        <p:txBody>
          <a:bodyPr wrap="square" lIns="0" tIns="0" rIns="0" bIns="0" rtlCol="0"/>
          <a:lstStyle/>
          <a:p>
            <a:endParaRPr sz="1750"/>
          </a:p>
        </p:txBody>
      </p:sp>
      <p:sp>
        <p:nvSpPr>
          <p:cNvPr id="7" name="object 7"/>
          <p:cNvSpPr txBox="1"/>
          <p:nvPr/>
        </p:nvSpPr>
        <p:spPr>
          <a:xfrm>
            <a:off x="1904929" y="1631273"/>
            <a:ext cx="1226697" cy="284245"/>
          </a:xfrm>
          <a:prstGeom prst="rect">
            <a:avLst/>
          </a:prstGeom>
        </p:spPr>
        <p:txBody>
          <a:bodyPr vert="horz" wrap="square" lIns="0" tIns="0" rIns="0" bIns="0" rtlCol="0">
            <a:spAutoFit/>
          </a:bodyPr>
          <a:lstStyle/>
          <a:p>
            <a:pPr marL="12347"/>
            <a:r>
              <a:rPr sz="1847" b="1" spc="-10" dirty="0">
                <a:latin typeface="Arial"/>
                <a:cs typeface="Arial"/>
              </a:rPr>
              <a:t>Data</a:t>
            </a:r>
            <a:r>
              <a:rPr sz="1847" b="1" spc="-58" dirty="0">
                <a:latin typeface="Arial"/>
                <a:cs typeface="Arial"/>
              </a:rPr>
              <a:t> </a:t>
            </a:r>
            <a:r>
              <a:rPr sz="1847" b="1" spc="-5" dirty="0">
                <a:latin typeface="Arial"/>
                <a:cs typeface="Arial"/>
              </a:rPr>
              <a:t>Store</a:t>
            </a:r>
            <a:endParaRPr sz="1847">
              <a:latin typeface="Arial"/>
              <a:cs typeface="Arial"/>
            </a:endParaRPr>
          </a:p>
        </p:txBody>
      </p:sp>
      <p:sp>
        <p:nvSpPr>
          <p:cNvPr id="8" name="object 8"/>
          <p:cNvSpPr txBox="1"/>
          <p:nvPr/>
        </p:nvSpPr>
        <p:spPr>
          <a:xfrm>
            <a:off x="1321153" y="2508160"/>
            <a:ext cx="3848011" cy="606866"/>
          </a:xfrm>
          <a:prstGeom prst="rect">
            <a:avLst/>
          </a:prstGeom>
        </p:spPr>
        <p:txBody>
          <a:bodyPr vert="horz" wrap="square" lIns="0" tIns="0" rIns="0" bIns="0" rtlCol="0">
            <a:spAutoFit/>
          </a:bodyPr>
          <a:lstStyle/>
          <a:p>
            <a:pPr marL="12347">
              <a:lnSpc>
                <a:spcPts val="1861"/>
              </a:lnSpc>
            </a:pPr>
            <a:r>
              <a:rPr sz="1556" b="1" spc="-10" dirty="0">
                <a:latin typeface="Tahoma"/>
                <a:cs typeface="Tahoma"/>
              </a:rPr>
              <a:t>Data</a:t>
            </a:r>
            <a:r>
              <a:rPr sz="1556" b="1" spc="-73" dirty="0">
                <a:latin typeface="Tahoma"/>
                <a:cs typeface="Tahoma"/>
              </a:rPr>
              <a:t> </a:t>
            </a:r>
            <a:r>
              <a:rPr sz="1556" b="1" spc="-5" dirty="0">
                <a:latin typeface="Tahoma"/>
                <a:cs typeface="Tahoma"/>
              </a:rPr>
              <a:t>Flow</a:t>
            </a:r>
            <a:endParaRPr sz="1556">
              <a:latin typeface="Tahoma"/>
              <a:cs typeface="Tahoma"/>
            </a:endParaRPr>
          </a:p>
          <a:p>
            <a:pPr marL="234592" indent="-222245">
              <a:lnSpc>
                <a:spcPts val="1395"/>
              </a:lnSpc>
              <a:buFont typeface="Symbol"/>
              <a:buChar char=""/>
              <a:tabLst>
                <a:tab pos="233975" algn="l"/>
                <a:tab pos="234592" algn="l"/>
              </a:tabLst>
            </a:pPr>
            <a:r>
              <a:rPr sz="1167" dirty="0">
                <a:latin typeface="Times New Roman"/>
                <a:cs typeface="Times New Roman"/>
              </a:rPr>
              <a:t>Where the data is</a:t>
            </a:r>
            <a:r>
              <a:rPr sz="1167" spc="-111" dirty="0">
                <a:latin typeface="Times New Roman"/>
                <a:cs typeface="Times New Roman"/>
              </a:rPr>
              <a:t> </a:t>
            </a:r>
            <a:r>
              <a:rPr sz="1167" dirty="0">
                <a:latin typeface="Times New Roman"/>
                <a:cs typeface="Times New Roman"/>
              </a:rPr>
              <a:t>flowing.</a:t>
            </a:r>
            <a:endParaRPr sz="1167">
              <a:latin typeface="Times New Roman"/>
              <a:cs typeface="Times New Roman"/>
            </a:endParaRPr>
          </a:p>
          <a:p>
            <a:pPr marL="234592" indent="-222245">
              <a:spcBef>
                <a:spcPts val="24"/>
              </a:spcBef>
              <a:buFont typeface="Symbol"/>
              <a:buChar char=""/>
              <a:tabLst>
                <a:tab pos="233975" algn="l"/>
                <a:tab pos="234592" algn="l"/>
              </a:tabLst>
            </a:pPr>
            <a:r>
              <a:rPr sz="1167" dirty="0">
                <a:latin typeface="Times New Roman"/>
                <a:cs typeface="Times New Roman"/>
              </a:rPr>
              <a:t>Represents the movement of the data in a data flow</a:t>
            </a:r>
            <a:r>
              <a:rPr sz="1167" spc="-117" dirty="0">
                <a:latin typeface="Times New Roman"/>
                <a:cs typeface="Times New Roman"/>
              </a:rPr>
              <a:t> </a:t>
            </a:r>
            <a:r>
              <a:rPr sz="1167" dirty="0">
                <a:latin typeface="Times New Roman"/>
                <a:cs typeface="Times New Roman"/>
              </a:rPr>
              <a:t>diagram.</a:t>
            </a:r>
            <a:endParaRPr sz="1167">
              <a:latin typeface="Times New Roman"/>
              <a:cs typeface="Times New Roman"/>
            </a:endParaRPr>
          </a:p>
        </p:txBody>
      </p:sp>
      <p:sp>
        <p:nvSpPr>
          <p:cNvPr id="9" name="object 9"/>
          <p:cNvSpPr/>
          <p:nvPr/>
        </p:nvSpPr>
        <p:spPr>
          <a:xfrm>
            <a:off x="1637896" y="3371960"/>
            <a:ext cx="153106" cy="187060"/>
          </a:xfrm>
          <a:custGeom>
            <a:avLst/>
            <a:gdLst/>
            <a:ahLst/>
            <a:cxnLst/>
            <a:rect l="l" t="t" r="r" b="b"/>
            <a:pathLst>
              <a:path w="157480" h="192405">
                <a:moveTo>
                  <a:pt x="155448" y="0"/>
                </a:moveTo>
                <a:lnTo>
                  <a:pt x="153924" y="0"/>
                </a:lnTo>
                <a:lnTo>
                  <a:pt x="153924" y="3048"/>
                </a:lnTo>
                <a:lnTo>
                  <a:pt x="0" y="94488"/>
                </a:lnTo>
                <a:lnTo>
                  <a:pt x="1524" y="96012"/>
                </a:lnTo>
                <a:lnTo>
                  <a:pt x="6096" y="97536"/>
                </a:lnTo>
                <a:lnTo>
                  <a:pt x="7620" y="99060"/>
                </a:lnTo>
                <a:lnTo>
                  <a:pt x="9144" y="99060"/>
                </a:lnTo>
                <a:lnTo>
                  <a:pt x="10668" y="100584"/>
                </a:lnTo>
                <a:lnTo>
                  <a:pt x="121920" y="167640"/>
                </a:lnTo>
                <a:lnTo>
                  <a:pt x="153924" y="187452"/>
                </a:lnTo>
                <a:lnTo>
                  <a:pt x="153924" y="192024"/>
                </a:lnTo>
                <a:lnTo>
                  <a:pt x="155448" y="192024"/>
                </a:lnTo>
                <a:lnTo>
                  <a:pt x="155448" y="111252"/>
                </a:lnTo>
                <a:lnTo>
                  <a:pt x="156972" y="111252"/>
                </a:lnTo>
                <a:lnTo>
                  <a:pt x="156972" y="80772"/>
                </a:lnTo>
                <a:lnTo>
                  <a:pt x="155448" y="80772"/>
                </a:lnTo>
                <a:lnTo>
                  <a:pt x="155448" y="0"/>
                </a:lnTo>
                <a:close/>
              </a:path>
            </a:pathLst>
          </a:custGeom>
          <a:solidFill>
            <a:srgbClr val="000000"/>
          </a:solidFill>
        </p:spPr>
        <p:txBody>
          <a:bodyPr wrap="square" lIns="0" tIns="0" rIns="0" bIns="0" rtlCol="0"/>
          <a:lstStyle/>
          <a:p>
            <a:endParaRPr sz="1750"/>
          </a:p>
        </p:txBody>
      </p:sp>
      <p:sp>
        <p:nvSpPr>
          <p:cNvPr id="10" name="object 10"/>
          <p:cNvSpPr/>
          <p:nvPr/>
        </p:nvSpPr>
        <p:spPr>
          <a:xfrm>
            <a:off x="1781790" y="3461600"/>
            <a:ext cx="1064331" cy="0"/>
          </a:xfrm>
          <a:custGeom>
            <a:avLst/>
            <a:gdLst/>
            <a:ahLst/>
            <a:cxnLst/>
            <a:rect l="l" t="t" r="r" b="b"/>
            <a:pathLst>
              <a:path w="1094739">
                <a:moveTo>
                  <a:pt x="0" y="0"/>
                </a:moveTo>
                <a:lnTo>
                  <a:pt x="1094232" y="0"/>
                </a:lnTo>
              </a:path>
            </a:pathLst>
          </a:custGeom>
          <a:ln w="25907">
            <a:solidFill>
              <a:srgbClr val="000000"/>
            </a:solidFill>
          </a:ln>
        </p:spPr>
        <p:txBody>
          <a:bodyPr wrap="square" lIns="0" tIns="0" rIns="0" bIns="0" rtlCol="0"/>
          <a:lstStyle/>
          <a:p>
            <a:endParaRPr sz="1750"/>
          </a:p>
        </p:txBody>
      </p:sp>
      <p:sp>
        <p:nvSpPr>
          <p:cNvPr id="11" name="object 11"/>
          <p:cNvSpPr txBox="1"/>
          <p:nvPr/>
        </p:nvSpPr>
        <p:spPr>
          <a:xfrm>
            <a:off x="1098903" y="3712409"/>
            <a:ext cx="5361164" cy="1731243"/>
          </a:xfrm>
          <a:prstGeom prst="rect">
            <a:avLst/>
          </a:prstGeom>
        </p:spPr>
        <p:txBody>
          <a:bodyPr vert="horz" wrap="square" lIns="0" tIns="0" rIns="0" bIns="0" rtlCol="0">
            <a:spAutoFit/>
          </a:bodyPr>
          <a:lstStyle/>
          <a:p>
            <a:pPr marL="12347" algn="just"/>
            <a:r>
              <a:rPr sz="1750" spc="-5" dirty="0">
                <a:latin typeface="Tahoma"/>
                <a:cs typeface="Tahoma"/>
              </a:rPr>
              <a:t>DFD versus Flow</a:t>
            </a:r>
            <a:r>
              <a:rPr sz="1750" spc="-68" dirty="0">
                <a:latin typeface="Tahoma"/>
                <a:cs typeface="Tahoma"/>
              </a:rPr>
              <a:t> </a:t>
            </a:r>
            <a:r>
              <a:rPr sz="1750" dirty="0">
                <a:latin typeface="Tahoma"/>
                <a:cs typeface="Tahoma"/>
              </a:rPr>
              <a:t>Charts</a:t>
            </a:r>
            <a:endParaRPr sz="1750">
              <a:latin typeface="Tahoma"/>
              <a:cs typeface="Tahoma"/>
            </a:endParaRPr>
          </a:p>
          <a:p>
            <a:pPr marL="12347" marR="4939" algn="just">
              <a:lnSpc>
                <a:spcPts val="1342"/>
              </a:lnSpc>
              <a:spcBef>
                <a:spcPts val="1026"/>
              </a:spcBef>
            </a:pPr>
            <a:r>
              <a:rPr sz="1167" spc="-5" dirty="0">
                <a:latin typeface="Times New Roman"/>
                <a:cs typeface="Times New Roman"/>
              </a:rPr>
              <a:t>Flow </a:t>
            </a:r>
            <a:r>
              <a:rPr sz="1167" dirty="0">
                <a:latin typeface="Times New Roman"/>
                <a:cs typeface="Times New Roman"/>
              </a:rPr>
              <a:t>charts are usually used to describe flow of control in a </a:t>
            </a:r>
            <a:r>
              <a:rPr sz="1167" spc="-5" dirty="0">
                <a:latin typeface="Times New Roman"/>
                <a:cs typeface="Times New Roman"/>
              </a:rPr>
              <a:t>system. </a:t>
            </a:r>
            <a:r>
              <a:rPr sz="1167" dirty="0">
                <a:latin typeface="Times New Roman"/>
                <a:cs typeface="Times New Roman"/>
              </a:rPr>
              <a:t>It describes control  flow in an algorithm. </a:t>
            </a:r>
            <a:r>
              <a:rPr sz="1167" spc="-5" dirty="0">
                <a:latin typeface="Times New Roman"/>
                <a:cs typeface="Times New Roman"/>
              </a:rPr>
              <a:t>Flow </a:t>
            </a:r>
            <a:r>
              <a:rPr sz="1167" dirty="0">
                <a:latin typeface="Times New Roman"/>
                <a:cs typeface="Times New Roman"/>
              </a:rPr>
              <a:t>charts are quite detailed. Whereas </a:t>
            </a:r>
            <a:r>
              <a:rPr sz="1167" spc="-5" dirty="0">
                <a:latin typeface="Times New Roman"/>
                <a:cs typeface="Times New Roman"/>
              </a:rPr>
              <a:t>DFD </a:t>
            </a:r>
            <a:r>
              <a:rPr sz="1167" dirty="0">
                <a:latin typeface="Times New Roman"/>
                <a:cs typeface="Times New Roman"/>
              </a:rPr>
              <a:t>does not captures  control flow information, it </a:t>
            </a:r>
            <a:r>
              <a:rPr sz="1167" spc="5" dirty="0">
                <a:latin typeface="Times New Roman"/>
                <a:cs typeface="Times New Roman"/>
              </a:rPr>
              <a:t>just </a:t>
            </a:r>
            <a:r>
              <a:rPr sz="1167" spc="-5" dirty="0">
                <a:latin typeface="Times New Roman"/>
                <a:cs typeface="Times New Roman"/>
              </a:rPr>
              <a:t>shows </a:t>
            </a:r>
            <a:r>
              <a:rPr sz="1167" dirty="0">
                <a:latin typeface="Times New Roman"/>
                <a:cs typeface="Times New Roman"/>
              </a:rPr>
              <a:t>the flow of the data in a system. </a:t>
            </a:r>
            <a:r>
              <a:rPr sz="1167" spc="-5" dirty="0">
                <a:latin typeface="Times New Roman"/>
                <a:cs typeface="Times New Roman"/>
              </a:rPr>
              <a:t>Flow </a:t>
            </a:r>
            <a:r>
              <a:rPr sz="1167" dirty="0">
                <a:latin typeface="Times New Roman"/>
                <a:cs typeface="Times New Roman"/>
              </a:rPr>
              <a:t>charts </a:t>
            </a:r>
            <a:r>
              <a:rPr sz="1167" spc="-5" dirty="0">
                <a:latin typeface="Times New Roman"/>
                <a:cs typeface="Times New Roman"/>
              </a:rPr>
              <a:t>show  </a:t>
            </a:r>
            <a:r>
              <a:rPr sz="1167" dirty="0">
                <a:latin typeface="Times New Roman"/>
                <a:cs typeface="Times New Roman"/>
              </a:rPr>
              <a:t>the </a:t>
            </a:r>
            <a:r>
              <a:rPr sz="1167" spc="-5" dirty="0">
                <a:latin typeface="Times New Roman"/>
                <a:cs typeface="Times New Roman"/>
              </a:rPr>
              <a:t>sequential </a:t>
            </a:r>
            <a:r>
              <a:rPr sz="1167" dirty="0">
                <a:latin typeface="Times New Roman"/>
                <a:cs typeface="Times New Roman"/>
              </a:rPr>
              <a:t>activities of an algorithm. </a:t>
            </a:r>
            <a:r>
              <a:rPr sz="1167" spc="-5" dirty="0">
                <a:latin typeface="Times New Roman"/>
                <a:cs typeface="Times New Roman"/>
              </a:rPr>
              <a:t>So, </a:t>
            </a:r>
            <a:r>
              <a:rPr sz="1167" dirty="0">
                <a:latin typeface="Times New Roman"/>
                <a:cs typeface="Times New Roman"/>
              </a:rPr>
              <a:t>decisions are made, loops or iterations are  described. </a:t>
            </a:r>
            <a:r>
              <a:rPr sz="1167" spc="-5" dirty="0">
                <a:latin typeface="Times New Roman"/>
                <a:cs typeface="Times New Roman"/>
              </a:rPr>
              <a:t>On </a:t>
            </a:r>
            <a:r>
              <a:rPr sz="1167" dirty="0">
                <a:latin typeface="Times New Roman"/>
                <a:cs typeface="Times New Roman"/>
              </a:rPr>
              <a:t>the other hand, </a:t>
            </a:r>
            <a:r>
              <a:rPr sz="1167" spc="-5" dirty="0">
                <a:latin typeface="Times New Roman"/>
                <a:cs typeface="Times New Roman"/>
              </a:rPr>
              <a:t>DFD </a:t>
            </a:r>
            <a:r>
              <a:rPr sz="1167" dirty="0">
                <a:latin typeface="Times New Roman"/>
                <a:cs typeface="Times New Roman"/>
              </a:rPr>
              <a:t>does not </a:t>
            </a:r>
            <a:r>
              <a:rPr sz="1167" spc="-5" dirty="0">
                <a:latin typeface="Times New Roman"/>
                <a:cs typeface="Times New Roman"/>
              </a:rPr>
              <a:t>show </a:t>
            </a:r>
            <a:r>
              <a:rPr sz="1167" dirty="0">
                <a:latin typeface="Times New Roman"/>
                <a:cs typeface="Times New Roman"/>
              </a:rPr>
              <a:t>the </a:t>
            </a:r>
            <a:r>
              <a:rPr sz="1167" spc="-5" dirty="0">
                <a:latin typeface="Times New Roman"/>
                <a:cs typeface="Times New Roman"/>
              </a:rPr>
              <a:t>sequential </a:t>
            </a:r>
            <a:r>
              <a:rPr sz="1167" dirty="0">
                <a:latin typeface="Times New Roman"/>
                <a:cs typeface="Times New Roman"/>
              </a:rPr>
              <a:t>activities. It just displays  the business flow (without </a:t>
            </a:r>
            <a:r>
              <a:rPr sz="1167" spc="-5" dirty="0">
                <a:latin typeface="Times New Roman"/>
                <a:cs typeface="Times New Roman"/>
              </a:rPr>
              <a:t>sequence </a:t>
            </a:r>
            <a:r>
              <a:rPr sz="1167" dirty="0">
                <a:latin typeface="Times New Roman"/>
                <a:cs typeface="Times New Roman"/>
              </a:rPr>
              <a:t>among activities). </a:t>
            </a:r>
            <a:r>
              <a:rPr sz="1167" spc="-5" dirty="0">
                <a:latin typeface="Times New Roman"/>
                <a:cs typeface="Times New Roman"/>
              </a:rPr>
              <a:t>As </a:t>
            </a:r>
            <a:r>
              <a:rPr sz="1167" dirty="0">
                <a:latin typeface="Times New Roman"/>
                <a:cs typeface="Times New Roman"/>
              </a:rPr>
              <a:t>if you visit an organization,  business activities are being performed in parallel. Therefore, </a:t>
            </a:r>
            <a:r>
              <a:rPr sz="1167" spc="-5" dirty="0">
                <a:latin typeface="Times New Roman"/>
                <a:cs typeface="Times New Roman"/>
              </a:rPr>
              <a:t>DFD </a:t>
            </a:r>
            <a:r>
              <a:rPr sz="1167" dirty="0">
                <a:latin typeface="Times New Roman"/>
                <a:cs typeface="Times New Roman"/>
              </a:rPr>
              <a:t>does not contain  control or </a:t>
            </a:r>
            <a:r>
              <a:rPr sz="1167" spc="-5" dirty="0">
                <a:latin typeface="Times New Roman"/>
                <a:cs typeface="Times New Roman"/>
              </a:rPr>
              <a:t>sequential </a:t>
            </a:r>
            <a:r>
              <a:rPr sz="1167" dirty="0">
                <a:latin typeface="Times New Roman"/>
                <a:cs typeface="Times New Roman"/>
              </a:rPr>
              <a:t>activities just data transition is</a:t>
            </a:r>
            <a:r>
              <a:rPr sz="1167" spc="-111" dirty="0">
                <a:latin typeface="Times New Roman"/>
                <a:cs typeface="Times New Roman"/>
              </a:rPr>
              <a:t> </a:t>
            </a:r>
            <a:r>
              <a:rPr sz="1167" dirty="0">
                <a:latin typeface="Times New Roman"/>
                <a:cs typeface="Times New Roman"/>
              </a:rPr>
              <a:t>captured.</a:t>
            </a:r>
            <a:endParaRPr sz="1167">
              <a:latin typeface="Times New Roman"/>
              <a:cs typeface="Times New Roman"/>
            </a:endParaRPr>
          </a:p>
        </p:txBody>
      </p:sp>
      <p:sp>
        <p:nvSpPr>
          <p:cNvPr id="14" name="object 14"/>
          <p:cNvSpPr txBox="1">
            <a:spLocks noGrp="1"/>
          </p:cNvSpPr>
          <p:nvPr>
            <p:ph type="sldNum" sz="quarter" idx="7"/>
          </p:nvPr>
        </p:nvSpPr>
        <p:spPr>
          <a:xfrm>
            <a:off x="6216086" y="10069713"/>
            <a:ext cx="271639" cy="7154380"/>
          </a:xfrm>
          <a:prstGeom prst="rect">
            <a:avLst/>
          </a:prstGeom>
        </p:spPr>
        <p:txBody>
          <a:bodyPr vert="horz" wrap="square" lIns="0" tIns="49389" rIns="0" bIns="0" rtlCol="0">
            <a:spAutoFit/>
          </a:bodyPr>
          <a:lstStyle/>
          <a:p>
            <a:pPr marL="12347">
              <a:lnSpc>
                <a:spcPts val="1240"/>
              </a:lnSpc>
              <a:tabLst>
                <a:tab pos="5123363" algn="l"/>
              </a:tabLst>
            </a:pPr>
            <a:r>
              <a:rPr u="heavy" dirty="0"/>
              <a:t> 	</a:t>
            </a:r>
            <a:r>
              <a:rPr dirty="0"/>
              <a:t>  50</a:t>
            </a:r>
          </a:p>
          <a:p>
            <a:pPr marL="1456939">
              <a:lnSpc>
                <a:spcPts val="1371"/>
              </a:lnSpc>
            </a:pPr>
            <a:r>
              <a:rPr dirty="0"/>
              <a:t>© Copyright </a:t>
            </a:r>
            <a:r>
              <a:rPr spc="-5" dirty="0"/>
              <a:t>Virtual University </a:t>
            </a:r>
            <a:r>
              <a:rPr dirty="0"/>
              <a:t>of</a:t>
            </a:r>
            <a:r>
              <a:rPr spc="-78" dirty="0"/>
              <a:t> </a:t>
            </a:r>
            <a:r>
              <a:rPr spc="-5" dirty="0"/>
              <a:t>Pakistan</a:t>
            </a:r>
          </a:p>
        </p:txBody>
      </p:sp>
      <p:graphicFrame>
        <p:nvGraphicFramePr>
          <p:cNvPr id="12" name="object 12"/>
          <p:cNvGraphicFramePr>
            <a:graphicFrameLocks noGrp="1"/>
          </p:cNvGraphicFramePr>
          <p:nvPr/>
        </p:nvGraphicFramePr>
        <p:xfrm>
          <a:off x="1041612" y="5695224"/>
          <a:ext cx="5476610" cy="1243365"/>
        </p:xfrm>
        <a:graphic>
          <a:graphicData uri="http://schemas.openxmlformats.org/drawingml/2006/table">
            <a:tbl>
              <a:tblPr firstRow="1" bandRow="1">
                <a:tableStyleId>{2D5ABB26-0587-4C30-8999-92F81FD0307C}</a:tableStyleId>
              </a:tblPr>
              <a:tblGrid>
                <a:gridCol w="2733675">
                  <a:extLst>
                    <a:ext uri="{9D8B030D-6E8A-4147-A177-3AD203B41FA5}">
                      <a16:colId xmlns:a16="http://schemas.microsoft.com/office/drawing/2014/main" val="20000"/>
                    </a:ext>
                  </a:extLst>
                </a:gridCol>
                <a:gridCol w="2733674">
                  <a:extLst>
                    <a:ext uri="{9D8B030D-6E8A-4147-A177-3AD203B41FA5}">
                      <a16:colId xmlns:a16="http://schemas.microsoft.com/office/drawing/2014/main" val="20001"/>
                    </a:ext>
                  </a:extLst>
                </a:gridCol>
              </a:tblGrid>
              <a:tr h="176318">
                <a:tc>
                  <a:txBody>
                    <a:bodyPr/>
                    <a:lstStyle/>
                    <a:p>
                      <a:pPr marL="65405">
                        <a:lnSpc>
                          <a:spcPts val="1345"/>
                        </a:lnSpc>
                      </a:pPr>
                      <a:r>
                        <a:rPr sz="1200" b="1" spc="-5" dirty="0">
                          <a:latin typeface="Times New Roman"/>
                          <a:cs typeface="Times New Roman"/>
                        </a:rPr>
                        <a:t>DFD</a:t>
                      </a:r>
                      <a:endParaRPr sz="1200">
                        <a:latin typeface="Times New Roman"/>
                        <a:cs typeface="Times New Roman"/>
                      </a:endParaRPr>
                    </a:p>
                  </a:txBody>
                  <a:tcPr marL="0" marR="0" marT="0" marB="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marL="65405">
                        <a:lnSpc>
                          <a:spcPts val="1345"/>
                        </a:lnSpc>
                      </a:pPr>
                      <a:r>
                        <a:rPr sz="1200" b="1" dirty="0">
                          <a:latin typeface="Times New Roman"/>
                          <a:cs typeface="Times New Roman"/>
                        </a:rPr>
                        <a:t>Flow</a:t>
                      </a:r>
                      <a:r>
                        <a:rPr sz="1200" b="1" spc="-105" dirty="0">
                          <a:latin typeface="Times New Roman"/>
                          <a:cs typeface="Times New Roman"/>
                        </a:rPr>
                        <a:t> </a:t>
                      </a:r>
                      <a:r>
                        <a:rPr sz="1200" b="1" spc="-5" dirty="0">
                          <a:latin typeface="Times New Roman"/>
                          <a:cs typeface="Times New Roman"/>
                        </a:rPr>
                        <a:t>Chart</a:t>
                      </a:r>
                      <a:endParaRPr sz="1200">
                        <a:latin typeface="Times New Roman"/>
                        <a:cs typeface="Times New Roman"/>
                      </a:endParaRPr>
                    </a:p>
                  </a:txBody>
                  <a:tcPr marL="0" marR="0" marT="0" marB="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extLst>
                  <a:ext uri="{0D108BD9-81ED-4DB2-BD59-A6C34878D82A}">
                    <a16:rowId xmlns:a16="http://schemas.microsoft.com/office/drawing/2014/main" val="10000"/>
                  </a:ext>
                </a:extLst>
              </a:tr>
              <a:tr h="1061861">
                <a:tc>
                  <a:txBody>
                    <a:bodyPr/>
                    <a:lstStyle/>
                    <a:p>
                      <a:pPr marL="294005" marR="58419" indent="-228600">
                        <a:lnSpc>
                          <a:spcPts val="1380"/>
                        </a:lnSpc>
                        <a:spcBef>
                          <a:spcPts val="70"/>
                        </a:spcBef>
                        <a:buFont typeface="Symbol"/>
                        <a:buChar char=""/>
                        <a:tabLst>
                          <a:tab pos="294005" algn="l"/>
                          <a:tab pos="294640" algn="l"/>
                        </a:tabLst>
                      </a:pPr>
                      <a:r>
                        <a:rPr sz="1200" spc="-5" dirty="0">
                          <a:latin typeface="Times New Roman"/>
                          <a:cs typeface="Times New Roman"/>
                        </a:rPr>
                        <a:t>Processes </a:t>
                      </a:r>
                      <a:r>
                        <a:rPr sz="1200" dirty="0">
                          <a:latin typeface="Times New Roman"/>
                          <a:cs typeface="Times New Roman"/>
                        </a:rPr>
                        <a:t>on a data flow can operate in  parallel.</a:t>
                      </a:r>
                      <a:endParaRPr sz="1200">
                        <a:latin typeface="Times New Roman"/>
                        <a:cs typeface="Times New Roman"/>
                      </a:endParaRPr>
                    </a:p>
                    <a:p>
                      <a:pPr marL="294005" marR="59055" indent="-228600">
                        <a:lnSpc>
                          <a:spcPts val="1380"/>
                        </a:lnSpc>
                        <a:spcBef>
                          <a:spcPts val="80"/>
                        </a:spcBef>
                        <a:buFont typeface="Symbol"/>
                        <a:buChar char=""/>
                        <a:tabLst>
                          <a:tab pos="294005" algn="l"/>
                          <a:tab pos="294640" algn="l"/>
                        </a:tabLst>
                      </a:pPr>
                      <a:r>
                        <a:rPr sz="1200" dirty="0">
                          <a:latin typeface="Times New Roman"/>
                          <a:cs typeface="Times New Roman"/>
                        </a:rPr>
                        <a:t>Looping and branching are typically  not</a:t>
                      </a:r>
                      <a:r>
                        <a:rPr sz="1200" spc="-100" dirty="0">
                          <a:latin typeface="Times New Roman"/>
                          <a:cs typeface="Times New Roman"/>
                        </a:rPr>
                        <a:t> </a:t>
                      </a:r>
                      <a:r>
                        <a:rPr sz="1200" spc="-5" dirty="0">
                          <a:latin typeface="Times New Roman"/>
                          <a:cs typeface="Times New Roman"/>
                        </a:rPr>
                        <a:t>shown.</a:t>
                      </a:r>
                      <a:endParaRPr sz="1200">
                        <a:latin typeface="Times New Roman"/>
                        <a:cs typeface="Times New Roman"/>
                      </a:endParaRPr>
                    </a:p>
                    <a:p>
                      <a:pPr marL="294005" marR="56515" indent="-228600">
                        <a:lnSpc>
                          <a:spcPts val="1370"/>
                        </a:lnSpc>
                        <a:spcBef>
                          <a:spcPts val="100"/>
                        </a:spcBef>
                        <a:buFont typeface="Symbol"/>
                        <a:buChar char=""/>
                        <a:tabLst>
                          <a:tab pos="294005" algn="l"/>
                          <a:tab pos="294640" algn="l"/>
                        </a:tabLst>
                      </a:pPr>
                      <a:r>
                        <a:rPr sz="1200" dirty="0">
                          <a:latin typeface="Times New Roman"/>
                          <a:cs typeface="Times New Roman"/>
                        </a:rPr>
                        <a:t>Each process path may have a </a:t>
                      </a:r>
                      <a:r>
                        <a:rPr sz="1200" spc="5" dirty="0">
                          <a:latin typeface="Times New Roman"/>
                          <a:cs typeface="Times New Roman"/>
                        </a:rPr>
                        <a:t>very  </a:t>
                      </a:r>
                      <a:r>
                        <a:rPr sz="1200" dirty="0">
                          <a:latin typeface="Times New Roman"/>
                          <a:cs typeface="Times New Roman"/>
                        </a:rPr>
                        <a:t>different</a:t>
                      </a:r>
                      <a:r>
                        <a:rPr sz="1200" spc="-100" dirty="0">
                          <a:latin typeface="Times New Roman"/>
                          <a:cs typeface="Times New Roman"/>
                        </a:rPr>
                        <a:t> </a:t>
                      </a:r>
                      <a:r>
                        <a:rPr sz="1200" dirty="0">
                          <a:latin typeface="Times New Roman"/>
                          <a:cs typeface="Times New Roman"/>
                        </a:rPr>
                        <a:t>timing.</a:t>
                      </a:r>
                      <a:endParaRPr sz="1200">
                        <a:latin typeface="Times New Roman"/>
                        <a:cs typeface="Times New Roman"/>
                      </a:endParaRPr>
                    </a:p>
                  </a:txBody>
                  <a:tcPr marL="0" marR="0" marT="0" marB="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marL="294005" indent="-228600">
                        <a:lnSpc>
                          <a:spcPts val="1415"/>
                        </a:lnSpc>
                        <a:buFont typeface="Symbol"/>
                        <a:buChar char=""/>
                        <a:tabLst>
                          <a:tab pos="294005" algn="l"/>
                          <a:tab pos="294640" algn="l"/>
                        </a:tabLst>
                      </a:pPr>
                      <a:r>
                        <a:rPr sz="1200" spc="-5" dirty="0">
                          <a:latin typeface="Times New Roman"/>
                          <a:cs typeface="Times New Roman"/>
                        </a:rPr>
                        <a:t>Processes </a:t>
                      </a:r>
                      <a:r>
                        <a:rPr sz="1200" dirty="0">
                          <a:latin typeface="Times New Roman"/>
                          <a:cs typeface="Times New Roman"/>
                        </a:rPr>
                        <a:t>on flowcharts are</a:t>
                      </a:r>
                      <a:r>
                        <a:rPr sz="1200" spc="-95" dirty="0">
                          <a:latin typeface="Times New Roman"/>
                          <a:cs typeface="Times New Roman"/>
                        </a:rPr>
                        <a:t> </a:t>
                      </a:r>
                      <a:r>
                        <a:rPr sz="1200" spc="-5" dirty="0">
                          <a:latin typeface="Times New Roman"/>
                          <a:cs typeface="Times New Roman"/>
                        </a:rPr>
                        <a:t>sequential.</a:t>
                      </a:r>
                      <a:endParaRPr sz="1200">
                        <a:latin typeface="Times New Roman"/>
                        <a:cs typeface="Times New Roman"/>
                      </a:endParaRPr>
                    </a:p>
                    <a:p>
                      <a:pPr marL="294005" marR="57150" indent="-228600" algn="just">
                        <a:lnSpc>
                          <a:spcPct val="95400"/>
                        </a:lnSpc>
                        <a:spcBef>
                          <a:spcPts val="100"/>
                        </a:spcBef>
                        <a:buFont typeface="Symbol"/>
                        <a:buChar char=""/>
                        <a:tabLst>
                          <a:tab pos="294640" algn="l"/>
                        </a:tabLst>
                      </a:pPr>
                      <a:r>
                        <a:rPr sz="1200" spc="-5" dirty="0">
                          <a:latin typeface="Times New Roman"/>
                          <a:cs typeface="Times New Roman"/>
                        </a:rPr>
                        <a:t>Show </a:t>
                      </a:r>
                      <a:r>
                        <a:rPr sz="1200" dirty="0">
                          <a:latin typeface="Times New Roman"/>
                          <a:cs typeface="Times New Roman"/>
                        </a:rPr>
                        <a:t>the </a:t>
                      </a:r>
                      <a:r>
                        <a:rPr sz="1200" spc="-5" dirty="0">
                          <a:latin typeface="Times New Roman"/>
                          <a:cs typeface="Times New Roman"/>
                        </a:rPr>
                        <a:t>sequence </a:t>
                      </a:r>
                      <a:r>
                        <a:rPr sz="1200" dirty="0">
                          <a:latin typeface="Times New Roman"/>
                          <a:cs typeface="Times New Roman"/>
                        </a:rPr>
                        <a:t>of </a:t>
                      </a:r>
                      <a:r>
                        <a:rPr sz="1200" spc="-5" dirty="0">
                          <a:latin typeface="Times New Roman"/>
                          <a:cs typeface="Times New Roman"/>
                        </a:rPr>
                        <a:t>steps </a:t>
                      </a:r>
                      <a:r>
                        <a:rPr sz="1200" dirty="0">
                          <a:latin typeface="Times New Roman"/>
                          <a:cs typeface="Times New Roman"/>
                        </a:rPr>
                        <a:t>as an  algorithm and hence looping and  branching are part of</a:t>
                      </a:r>
                      <a:r>
                        <a:rPr sz="1200" spc="-105" dirty="0">
                          <a:latin typeface="Times New Roman"/>
                          <a:cs typeface="Times New Roman"/>
                        </a:rPr>
                        <a:t> </a:t>
                      </a:r>
                      <a:r>
                        <a:rPr sz="1200" dirty="0">
                          <a:latin typeface="Times New Roman"/>
                          <a:cs typeface="Times New Roman"/>
                        </a:rPr>
                        <a:t>flowcharts.</a:t>
                      </a:r>
                      <a:endParaRPr sz="1200">
                        <a:latin typeface="Times New Roman"/>
                        <a:cs typeface="Times New Roman"/>
                      </a:endParaRPr>
                    </a:p>
                  </a:txBody>
                  <a:tcPr marL="0" marR="0" marT="0" marB="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extLst>
                  <a:ext uri="{0D108BD9-81ED-4DB2-BD59-A6C34878D82A}">
                    <a16:rowId xmlns:a16="http://schemas.microsoft.com/office/drawing/2014/main" val="10001"/>
                  </a:ext>
                </a:extLst>
              </a:tr>
            </a:tbl>
          </a:graphicData>
        </a:graphic>
      </p:graphicFrame>
      <p:sp>
        <p:nvSpPr>
          <p:cNvPr id="13" name="object 13"/>
          <p:cNvSpPr txBox="1"/>
          <p:nvPr/>
        </p:nvSpPr>
        <p:spPr>
          <a:xfrm>
            <a:off x="1098903" y="7173483"/>
            <a:ext cx="5359929" cy="981604"/>
          </a:xfrm>
          <a:prstGeom prst="rect">
            <a:avLst/>
          </a:prstGeom>
        </p:spPr>
        <p:txBody>
          <a:bodyPr vert="horz" wrap="square" lIns="0" tIns="0" rIns="0" bIns="0" rtlCol="0">
            <a:spAutoFit/>
          </a:bodyPr>
          <a:lstStyle/>
          <a:p>
            <a:pPr marL="31484" marR="4939" indent="-19755">
              <a:lnSpc>
                <a:spcPct val="100499"/>
              </a:lnSpc>
              <a:tabLst>
                <a:tab pos="667969" algn="l"/>
                <a:tab pos="1315566" algn="l"/>
                <a:tab pos="2096510" algn="l"/>
                <a:tab pos="2416296" algn="l"/>
                <a:tab pos="3096613" algn="l"/>
                <a:tab pos="4074490" algn="l"/>
              </a:tabLst>
            </a:pPr>
            <a:r>
              <a:rPr sz="1750" spc="-5" dirty="0">
                <a:latin typeface="Tahoma"/>
                <a:cs typeface="Tahoma"/>
              </a:rPr>
              <a:t>Dat</a:t>
            </a:r>
            <a:r>
              <a:rPr sz="1750" dirty="0">
                <a:latin typeface="Tahoma"/>
                <a:cs typeface="Tahoma"/>
              </a:rPr>
              <a:t>a	</a:t>
            </a:r>
            <a:r>
              <a:rPr sz="1750" spc="-5" dirty="0">
                <a:latin typeface="Tahoma"/>
                <a:cs typeface="Tahoma"/>
              </a:rPr>
              <a:t>Flo</a:t>
            </a:r>
            <a:r>
              <a:rPr sz="1750" dirty="0">
                <a:latin typeface="Tahoma"/>
                <a:cs typeface="Tahoma"/>
              </a:rPr>
              <a:t>w	Model	–	</a:t>
            </a:r>
            <a:r>
              <a:rPr sz="1750" spc="-5" dirty="0">
                <a:latin typeface="Tahoma"/>
                <a:cs typeface="Tahoma"/>
              </a:rPr>
              <a:t>Ban</a:t>
            </a:r>
            <a:r>
              <a:rPr sz="1750" dirty="0">
                <a:latin typeface="Tahoma"/>
                <a:cs typeface="Tahoma"/>
              </a:rPr>
              <a:t>k	Account	Management  </a:t>
            </a:r>
            <a:r>
              <a:rPr sz="1750" spc="-5" dirty="0">
                <a:latin typeface="Tahoma"/>
                <a:cs typeface="Tahoma"/>
              </a:rPr>
              <a:t>System</a:t>
            </a:r>
            <a:endParaRPr sz="1750">
              <a:latin typeface="Tahoma"/>
              <a:cs typeface="Tahoma"/>
            </a:endParaRPr>
          </a:p>
          <a:p>
            <a:pPr marL="12347" marR="7408">
              <a:lnSpc>
                <a:spcPts val="1342"/>
              </a:lnSpc>
              <a:spcBef>
                <a:spcPts val="763"/>
              </a:spcBef>
            </a:pPr>
            <a:r>
              <a:rPr sz="1167" dirty="0">
                <a:latin typeface="Times New Roman"/>
                <a:cs typeface="Times New Roman"/>
              </a:rPr>
              <a:t>In the following, </a:t>
            </a:r>
            <a:r>
              <a:rPr sz="1167" spc="-5" dirty="0">
                <a:latin typeface="Times New Roman"/>
                <a:cs typeface="Times New Roman"/>
              </a:rPr>
              <a:t>we </a:t>
            </a:r>
            <a:r>
              <a:rPr sz="1167" dirty="0">
                <a:latin typeface="Times New Roman"/>
                <a:cs typeface="Times New Roman"/>
              </a:rPr>
              <a:t>are presenting a data flow model that describes an accounts  management </a:t>
            </a:r>
            <a:r>
              <a:rPr sz="1167" spc="-5" dirty="0">
                <a:latin typeface="Times New Roman"/>
                <a:cs typeface="Times New Roman"/>
              </a:rPr>
              <a:t>system </a:t>
            </a:r>
            <a:r>
              <a:rPr sz="1167" dirty="0">
                <a:latin typeface="Times New Roman"/>
                <a:cs typeface="Times New Roman"/>
              </a:rPr>
              <a:t>for a bank. This data flow diagram consists of the </a:t>
            </a:r>
            <a:r>
              <a:rPr sz="1167" spc="-5" dirty="0">
                <a:latin typeface="Times New Roman"/>
                <a:cs typeface="Times New Roman"/>
              </a:rPr>
              <a:t>following</a:t>
            </a:r>
            <a:r>
              <a:rPr sz="1167" spc="-92" dirty="0">
                <a:latin typeface="Times New Roman"/>
                <a:cs typeface="Times New Roman"/>
              </a:rPr>
              <a:t> </a:t>
            </a:r>
            <a:r>
              <a:rPr sz="1167" dirty="0">
                <a:latin typeface="Times New Roman"/>
                <a:cs typeface="Times New Roman"/>
              </a:rPr>
              <a:t>entities</a:t>
            </a:r>
            <a:endParaRPr sz="1167">
              <a:latin typeface="Times New Roman"/>
              <a:cs typeface="Times New Roman"/>
            </a:endParaRPr>
          </a:p>
        </p:txBody>
      </p:sp>
    </p:spTree>
    <p:extLst>
      <p:ext uri="{BB962C8B-B14F-4D97-AF65-F5344CB8AC3E}">
        <p14:creationId xmlns:p14="http://schemas.microsoft.com/office/powerpoint/2010/main" val="3759576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98903" y="886883"/>
            <a:ext cx="1971234" cy="179601"/>
          </a:xfrm>
          <a:prstGeom prst="rect">
            <a:avLst/>
          </a:prstGeom>
        </p:spPr>
        <p:txBody>
          <a:bodyPr vert="horz" wrap="square" lIns="0" tIns="0" rIns="0" bIns="0" rtlCol="0">
            <a:spAutoFit/>
          </a:bodyPr>
          <a:lstStyle/>
          <a:p>
            <a:pPr marL="12347"/>
            <a:r>
              <a:rPr sz="1167" dirty="0">
                <a:latin typeface="Times New Roman"/>
                <a:cs typeface="Times New Roman"/>
              </a:rPr>
              <a:t>CS504-Software Engineering –</a:t>
            </a:r>
            <a:r>
              <a:rPr sz="1167" spc="-107" dirty="0">
                <a:latin typeface="Times New Roman"/>
                <a:cs typeface="Times New Roman"/>
              </a:rPr>
              <a:t> </a:t>
            </a:r>
            <a:r>
              <a:rPr sz="1167" dirty="0">
                <a:latin typeface="Times New Roman"/>
                <a:cs typeface="Times New Roman"/>
              </a:rPr>
              <a:t>I</a:t>
            </a:r>
            <a:endParaRPr sz="1167">
              <a:latin typeface="Times New Roman"/>
              <a:cs typeface="Times New Roman"/>
            </a:endParaRPr>
          </a:p>
        </p:txBody>
      </p:sp>
      <p:sp>
        <p:nvSpPr>
          <p:cNvPr id="3" name="object 3"/>
          <p:cNvSpPr txBox="1"/>
          <p:nvPr/>
        </p:nvSpPr>
        <p:spPr>
          <a:xfrm>
            <a:off x="6156868" y="886883"/>
            <a:ext cx="238919" cy="179601"/>
          </a:xfrm>
          <a:prstGeom prst="rect">
            <a:avLst/>
          </a:prstGeom>
        </p:spPr>
        <p:txBody>
          <a:bodyPr vert="horz" wrap="square" lIns="0" tIns="0" rIns="0" bIns="0" rtlCol="0">
            <a:spAutoFit/>
          </a:bodyPr>
          <a:lstStyle/>
          <a:p>
            <a:pPr marL="12347"/>
            <a:r>
              <a:rPr sz="1167" spc="-5" dirty="0">
                <a:latin typeface="Times New Roman"/>
                <a:cs typeface="Times New Roman"/>
              </a:rPr>
              <a:t>VU</a:t>
            </a:r>
            <a:endParaRPr sz="1167">
              <a:latin typeface="Times New Roman"/>
              <a:cs typeface="Times New Roman"/>
            </a:endParaRPr>
          </a:p>
        </p:txBody>
      </p:sp>
      <p:sp>
        <p:nvSpPr>
          <p:cNvPr id="4" name="object 4"/>
          <p:cNvSpPr/>
          <p:nvPr/>
        </p:nvSpPr>
        <p:spPr>
          <a:xfrm>
            <a:off x="1111250" y="1055052"/>
            <a:ext cx="5270412" cy="0"/>
          </a:xfrm>
          <a:custGeom>
            <a:avLst/>
            <a:gdLst/>
            <a:ahLst/>
            <a:cxnLst/>
            <a:rect l="l" t="t" r="r" b="b"/>
            <a:pathLst>
              <a:path w="5420995">
                <a:moveTo>
                  <a:pt x="0" y="0"/>
                </a:moveTo>
                <a:lnTo>
                  <a:pt x="5420867" y="0"/>
                </a:lnTo>
              </a:path>
            </a:pathLst>
          </a:custGeom>
          <a:ln w="7620">
            <a:solidFill>
              <a:srgbClr val="000000"/>
            </a:solidFill>
          </a:ln>
        </p:spPr>
        <p:txBody>
          <a:bodyPr wrap="square" lIns="0" tIns="0" rIns="0" bIns="0" rtlCol="0"/>
          <a:lstStyle/>
          <a:p>
            <a:endParaRPr sz="1750"/>
          </a:p>
        </p:txBody>
      </p:sp>
      <p:sp>
        <p:nvSpPr>
          <p:cNvPr id="5" name="object 5"/>
          <p:cNvSpPr/>
          <p:nvPr/>
        </p:nvSpPr>
        <p:spPr>
          <a:xfrm>
            <a:off x="1130511" y="1354349"/>
            <a:ext cx="5293995" cy="3547851"/>
          </a:xfrm>
          <a:prstGeom prst="rect">
            <a:avLst/>
          </a:prstGeom>
          <a:blipFill>
            <a:blip r:embed="rId2" cstate="print"/>
            <a:stretch>
              <a:fillRect/>
            </a:stretch>
          </a:blipFill>
        </p:spPr>
        <p:txBody>
          <a:bodyPr wrap="square" lIns="0" tIns="0" rIns="0" bIns="0" rtlCol="0"/>
          <a:lstStyle/>
          <a:p>
            <a:endParaRPr sz="1750"/>
          </a:p>
        </p:txBody>
      </p:sp>
      <p:sp>
        <p:nvSpPr>
          <p:cNvPr id="6" name="object 6"/>
          <p:cNvSpPr/>
          <p:nvPr/>
        </p:nvSpPr>
        <p:spPr>
          <a:xfrm>
            <a:off x="2579581" y="2113704"/>
            <a:ext cx="361774" cy="357452"/>
          </a:xfrm>
          <a:custGeom>
            <a:avLst/>
            <a:gdLst/>
            <a:ahLst/>
            <a:cxnLst/>
            <a:rect l="l" t="t" r="r" b="b"/>
            <a:pathLst>
              <a:path w="372110" h="367664">
                <a:moveTo>
                  <a:pt x="371856" y="0"/>
                </a:moveTo>
                <a:lnTo>
                  <a:pt x="0" y="0"/>
                </a:lnTo>
                <a:lnTo>
                  <a:pt x="0" y="367283"/>
                </a:lnTo>
                <a:lnTo>
                  <a:pt x="371856" y="367283"/>
                </a:lnTo>
                <a:lnTo>
                  <a:pt x="371856" y="0"/>
                </a:lnTo>
                <a:close/>
              </a:path>
            </a:pathLst>
          </a:custGeom>
          <a:solidFill>
            <a:srgbClr val="0099CC"/>
          </a:solidFill>
        </p:spPr>
        <p:txBody>
          <a:bodyPr wrap="square" lIns="0" tIns="0" rIns="0" bIns="0" rtlCol="0"/>
          <a:lstStyle/>
          <a:p>
            <a:endParaRPr sz="1750"/>
          </a:p>
        </p:txBody>
      </p:sp>
      <p:sp>
        <p:nvSpPr>
          <p:cNvPr id="7" name="object 7"/>
          <p:cNvSpPr/>
          <p:nvPr/>
        </p:nvSpPr>
        <p:spPr>
          <a:xfrm>
            <a:off x="2941108" y="2113704"/>
            <a:ext cx="816769" cy="357452"/>
          </a:xfrm>
          <a:custGeom>
            <a:avLst/>
            <a:gdLst/>
            <a:ahLst/>
            <a:cxnLst/>
            <a:rect l="l" t="t" r="r" b="b"/>
            <a:pathLst>
              <a:path w="840104" h="367664">
                <a:moveTo>
                  <a:pt x="839724" y="0"/>
                </a:moveTo>
                <a:lnTo>
                  <a:pt x="0" y="0"/>
                </a:lnTo>
                <a:lnTo>
                  <a:pt x="0" y="367283"/>
                </a:lnTo>
                <a:lnTo>
                  <a:pt x="839724" y="367283"/>
                </a:lnTo>
                <a:lnTo>
                  <a:pt x="839724" y="0"/>
                </a:lnTo>
                <a:close/>
              </a:path>
            </a:pathLst>
          </a:custGeom>
          <a:solidFill>
            <a:srgbClr val="CCCCCC"/>
          </a:solidFill>
        </p:spPr>
        <p:txBody>
          <a:bodyPr wrap="square" lIns="0" tIns="0" rIns="0" bIns="0" rtlCol="0"/>
          <a:lstStyle/>
          <a:p>
            <a:endParaRPr sz="1750"/>
          </a:p>
        </p:txBody>
      </p:sp>
      <p:sp>
        <p:nvSpPr>
          <p:cNvPr id="8" name="object 8"/>
          <p:cNvSpPr/>
          <p:nvPr/>
        </p:nvSpPr>
        <p:spPr>
          <a:xfrm>
            <a:off x="2945553" y="2575984"/>
            <a:ext cx="816769" cy="357452"/>
          </a:xfrm>
          <a:custGeom>
            <a:avLst/>
            <a:gdLst/>
            <a:ahLst/>
            <a:cxnLst/>
            <a:rect l="l" t="t" r="r" b="b"/>
            <a:pathLst>
              <a:path w="840104" h="367664">
                <a:moveTo>
                  <a:pt x="0" y="0"/>
                </a:moveTo>
                <a:lnTo>
                  <a:pt x="0" y="367284"/>
                </a:lnTo>
                <a:lnTo>
                  <a:pt x="839724" y="367284"/>
                </a:lnTo>
                <a:lnTo>
                  <a:pt x="839724" y="0"/>
                </a:lnTo>
                <a:lnTo>
                  <a:pt x="0" y="0"/>
                </a:lnTo>
                <a:close/>
              </a:path>
            </a:pathLst>
          </a:custGeom>
          <a:solidFill>
            <a:srgbClr val="CCCCCC"/>
          </a:solidFill>
        </p:spPr>
        <p:txBody>
          <a:bodyPr wrap="square" lIns="0" tIns="0" rIns="0" bIns="0" rtlCol="0"/>
          <a:lstStyle/>
          <a:p>
            <a:endParaRPr sz="1750"/>
          </a:p>
        </p:txBody>
      </p:sp>
      <p:sp>
        <p:nvSpPr>
          <p:cNvPr id="9" name="object 9"/>
          <p:cNvSpPr/>
          <p:nvPr/>
        </p:nvSpPr>
        <p:spPr>
          <a:xfrm>
            <a:off x="2582545" y="2575984"/>
            <a:ext cx="363008" cy="357452"/>
          </a:xfrm>
          <a:custGeom>
            <a:avLst/>
            <a:gdLst/>
            <a:ahLst/>
            <a:cxnLst/>
            <a:rect l="l" t="t" r="r" b="b"/>
            <a:pathLst>
              <a:path w="373380" h="367664">
                <a:moveTo>
                  <a:pt x="373380" y="367283"/>
                </a:moveTo>
                <a:lnTo>
                  <a:pt x="0" y="367283"/>
                </a:lnTo>
                <a:lnTo>
                  <a:pt x="0" y="0"/>
                </a:lnTo>
                <a:lnTo>
                  <a:pt x="373380" y="0"/>
                </a:lnTo>
                <a:lnTo>
                  <a:pt x="373380" y="367283"/>
                </a:lnTo>
                <a:close/>
              </a:path>
            </a:pathLst>
          </a:custGeom>
          <a:solidFill>
            <a:srgbClr val="0099CC"/>
          </a:solidFill>
        </p:spPr>
        <p:txBody>
          <a:bodyPr wrap="square" lIns="0" tIns="0" rIns="0" bIns="0" rtlCol="0"/>
          <a:lstStyle/>
          <a:p>
            <a:endParaRPr sz="1750"/>
          </a:p>
        </p:txBody>
      </p:sp>
      <p:sp>
        <p:nvSpPr>
          <p:cNvPr id="10" name="object 10"/>
          <p:cNvSpPr/>
          <p:nvPr/>
        </p:nvSpPr>
        <p:spPr>
          <a:xfrm>
            <a:off x="1209781" y="2676736"/>
            <a:ext cx="0" cy="1914437"/>
          </a:xfrm>
          <a:custGeom>
            <a:avLst/>
            <a:gdLst/>
            <a:ahLst/>
            <a:cxnLst/>
            <a:rect l="l" t="t" r="r" b="b"/>
            <a:pathLst>
              <a:path h="1969135">
                <a:moveTo>
                  <a:pt x="0" y="0"/>
                </a:moveTo>
                <a:lnTo>
                  <a:pt x="0" y="1969008"/>
                </a:lnTo>
              </a:path>
            </a:pathLst>
          </a:custGeom>
          <a:ln w="28956">
            <a:solidFill>
              <a:srgbClr val="000000"/>
            </a:solidFill>
          </a:ln>
        </p:spPr>
        <p:txBody>
          <a:bodyPr wrap="square" lIns="0" tIns="0" rIns="0" bIns="0" rtlCol="0"/>
          <a:lstStyle/>
          <a:p>
            <a:endParaRPr sz="1750"/>
          </a:p>
        </p:txBody>
      </p:sp>
      <p:sp>
        <p:nvSpPr>
          <p:cNvPr id="11" name="object 11"/>
          <p:cNvSpPr/>
          <p:nvPr/>
        </p:nvSpPr>
        <p:spPr>
          <a:xfrm>
            <a:off x="2063221" y="2875279"/>
            <a:ext cx="0" cy="353131"/>
          </a:xfrm>
          <a:custGeom>
            <a:avLst/>
            <a:gdLst/>
            <a:ahLst/>
            <a:cxnLst/>
            <a:rect l="l" t="t" r="r" b="b"/>
            <a:pathLst>
              <a:path h="363219">
                <a:moveTo>
                  <a:pt x="0" y="0"/>
                </a:moveTo>
                <a:lnTo>
                  <a:pt x="0" y="362712"/>
                </a:lnTo>
              </a:path>
            </a:pathLst>
          </a:custGeom>
          <a:ln w="28956">
            <a:solidFill>
              <a:srgbClr val="000000"/>
            </a:solidFill>
          </a:ln>
        </p:spPr>
        <p:txBody>
          <a:bodyPr wrap="square" lIns="0" tIns="0" rIns="0" bIns="0" rtlCol="0"/>
          <a:lstStyle/>
          <a:p>
            <a:endParaRPr sz="1750"/>
          </a:p>
        </p:txBody>
      </p:sp>
      <p:sp>
        <p:nvSpPr>
          <p:cNvPr id="12" name="object 12"/>
          <p:cNvSpPr/>
          <p:nvPr/>
        </p:nvSpPr>
        <p:spPr>
          <a:xfrm>
            <a:off x="1866158" y="2876762"/>
            <a:ext cx="0" cy="548217"/>
          </a:xfrm>
          <a:custGeom>
            <a:avLst/>
            <a:gdLst/>
            <a:ahLst/>
            <a:cxnLst/>
            <a:rect l="l" t="t" r="r" b="b"/>
            <a:pathLst>
              <a:path h="563880">
                <a:moveTo>
                  <a:pt x="0" y="0"/>
                </a:moveTo>
                <a:lnTo>
                  <a:pt x="0" y="563880"/>
                </a:lnTo>
              </a:path>
            </a:pathLst>
          </a:custGeom>
          <a:ln w="28956">
            <a:solidFill>
              <a:srgbClr val="000000"/>
            </a:solidFill>
          </a:ln>
        </p:spPr>
        <p:txBody>
          <a:bodyPr wrap="square" lIns="0" tIns="0" rIns="0" bIns="0" rtlCol="0"/>
          <a:lstStyle/>
          <a:p>
            <a:endParaRPr sz="1750"/>
          </a:p>
        </p:txBody>
      </p:sp>
      <p:sp>
        <p:nvSpPr>
          <p:cNvPr id="13" name="object 13"/>
          <p:cNvSpPr/>
          <p:nvPr/>
        </p:nvSpPr>
        <p:spPr>
          <a:xfrm>
            <a:off x="3758988" y="2754523"/>
            <a:ext cx="1035932" cy="0"/>
          </a:xfrm>
          <a:custGeom>
            <a:avLst/>
            <a:gdLst/>
            <a:ahLst/>
            <a:cxnLst/>
            <a:rect l="l" t="t" r="r" b="b"/>
            <a:pathLst>
              <a:path w="1065529">
                <a:moveTo>
                  <a:pt x="0" y="0"/>
                </a:moveTo>
                <a:lnTo>
                  <a:pt x="1065276" y="0"/>
                </a:lnTo>
              </a:path>
            </a:pathLst>
          </a:custGeom>
          <a:ln w="28955">
            <a:solidFill>
              <a:srgbClr val="000000"/>
            </a:solidFill>
          </a:ln>
        </p:spPr>
        <p:txBody>
          <a:bodyPr wrap="square" lIns="0" tIns="0" rIns="0" bIns="0" rtlCol="0"/>
          <a:lstStyle/>
          <a:p>
            <a:endParaRPr sz="1750"/>
          </a:p>
        </p:txBody>
      </p:sp>
      <p:sp>
        <p:nvSpPr>
          <p:cNvPr id="14" name="object 14"/>
          <p:cNvSpPr txBox="1"/>
          <p:nvPr/>
        </p:nvSpPr>
        <p:spPr>
          <a:xfrm>
            <a:off x="1331524" y="1718936"/>
            <a:ext cx="769849" cy="660576"/>
          </a:xfrm>
          <a:prstGeom prst="rect">
            <a:avLst/>
          </a:prstGeom>
        </p:spPr>
        <p:txBody>
          <a:bodyPr vert="horz" wrap="square" lIns="0" tIns="0" rIns="0" bIns="0" rtlCol="0">
            <a:spAutoFit/>
          </a:bodyPr>
          <a:lstStyle/>
          <a:p>
            <a:pPr marL="77168" marR="4939" indent="-65439">
              <a:lnSpc>
                <a:spcPct val="108100"/>
              </a:lnSpc>
            </a:pPr>
            <a:r>
              <a:rPr sz="1312" spc="5" dirty="0">
                <a:latin typeface="Arial"/>
                <a:cs typeface="Arial"/>
              </a:rPr>
              <a:t>Reconcile  </a:t>
            </a:r>
            <a:r>
              <a:rPr sz="1312" spc="10" dirty="0">
                <a:latin typeface="Arial"/>
                <a:cs typeface="Arial"/>
              </a:rPr>
              <a:t>Account  Balance</a:t>
            </a:r>
            <a:endParaRPr sz="1312">
              <a:latin typeface="Arial"/>
              <a:cs typeface="Arial"/>
            </a:endParaRPr>
          </a:p>
        </p:txBody>
      </p:sp>
      <p:sp>
        <p:nvSpPr>
          <p:cNvPr id="24" name="object 24"/>
          <p:cNvSpPr txBox="1">
            <a:spLocks noGrp="1"/>
          </p:cNvSpPr>
          <p:nvPr>
            <p:ph type="sldNum" sz="quarter" idx="7"/>
          </p:nvPr>
        </p:nvSpPr>
        <p:spPr>
          <a:xfrm>
            <a:off x="6216086" y="10069713"/>
            <a:ext cx="271639" cy="7154380"/>
          </a:xfrm>
          <a:prstGeom prst="rect">
            <a:avLst/>
          </a:prstGeom>
        </p:spPr>
        <p:txBody>
          <a:bodyPr vert="horz" wrap="square" lIns="0" tIns="49389" rIns="0" bIns="0" rtlCol="0">
            <a:spAutoFit/>
          </a:bodyPr>
          <a:lstStyle/>
          <a:p>
            <a:pPr marL="12347">
              <a:lnSpc>
                <a:spcPts val="1240"/>
              </a:lnSpc>
              <a:tabLst>
                <a:tab pos="5123363" algn="l"/>
              </a:tabLst>
            </a:pPr>
            <a:r>
              <a:rPr u="heavy" dirty="0"/>
              <a:t> 	</a:t>
            </a:r>
            <a:r>
              <a:rPr dirty="0"/>
              <a:t>  51</a:t>
            </a:r>
          </a:p>
          <a:p>
            <a:pPr marL="1456939">
              <a:lnSpc>
                <a:spcPts val="1371"/>
              </a:lnSpc>
            </a:pPr>
            <a:r>
              <a:rPr dirty="0"/>
              <a:t>© Copyright </a:t>
            </a:r>
            <a:r>
              <a:rPr spc="-5" dirty="0"/>
              <a:t>Virtual University </a:t>
            </a:r>
            <a:r>
              <a:rPr dirty="0"/>
              <a:t>of</a:t>
            </a:r>
            <a:r>
              <a:rPr spc="-78" dirty="0"/>
              <a:t> </a:t>
            </a:r>
            <a:r>
              <a:rPr spc="-5" dirty="0"/>
              <a:t>Pakistan</a:t>
            </a:r>
          </a:p>
        </p:txBody>
      </p:sp>
      <p:sp>
        <p:nvSpPr>
          <p:cNvPr id="15" name="object 15"/>
          <p:cNvSpPr txBox="1"/>
          <p:nvPr/>
        </p:nvSpPr>
        <p:spPr>
          <a:xfrm>
            <a:off x="1407003" y="3490834"/>
            <a:ext cx="1061861" cy="633413"/>
          </a:xfrm>
          <a:prstGeom prst="rect">
            <a:avLst/>
          </a:prstGeom>
        </p:spPr>
        <p:txBody>
          <a:bodyPr vert="horz" wrap="square" lIns="0" tIns="0" rIns="0" bIns="0" rtlCol="0">
            <a:spAutoFit/>
          </a:bodyPr>
          <a:lstStyle/>
          <a:p>
            <a:pPr marL="12347" marR="4939" indent="140755">
              <a:lnSpc>
                <a:spcPct val="103699"/>
              </a:lnSpc>
            </a:pPr>
            <a:r>
              <a:rPr sz="1312" spc="10" dirty="0">
                <a:latin typeface="Arial"/>
                <a:cs typeface="Arial"/>
              </a:rPr>
              <a:t>Withdraw  funds from</a:t>
            </a:r>
            <a:r>
              <a:rPr sz="1312" spc="-83" dirty="0">
                <a:latin typeface="Arial"/>
                <a:cs typeface="Arial"/>
              </a:rPr>
              <a:t> </a:t>
            </a:r>
            <a:r>
              <a:rPr sz="1312" spc="5" dirty="0">
                <a:latin typeface="Arial"/>
                <a:cs typeface="Arial"/>
              </a:rPr>
              <a:t>an</a:t>
            </a:r>
            <a:endParaRPr sz="1312">
              <a:latin typeface="Arial"/>
              <a:cs typeface="Arial"/>
            </a:endParaRPr>
          </a:p>
          <a:p>
            <a:pPr marL="172240">
              <a:spcBef>
                <a:spcPts val="58"/>
              </a:spcBef>
            </a:pPr>
            <a:r>
              <a:rPr sz="1312" spc="10" dirty="0">
                <a:latin typeface="Arial"/>
                <a:cs typeface="Arial"/>
              </a:rPr>
              <a:t>Account</a:t>
            </a:r>
            <a:endParaRPr sz="1312">
              <a:latin typeface="Arial"/>
              <a:cs typeface="Arial"/>
            </a:endParaRPr>
          </a:p>
        </p:txBody>
      </p:sp>
      <p:sp>
        <p:nvSpPr>
          <p:cNvPr id="16" name="object 16"/>
          <p:cNvSpPr txBox="1"/>
          <p:nvPr/>
        </p:nvSpPr>
        <p:spPr>
          <a:xfrm>
            <a:off x="4045826" y="1767469"/>
            <a:ext cx="996421" cy="633413"/>
          </a:xfrm>
          <a:prstGeom prst="rect">
            <a:avLst/>
          </a:prstGeom>
        </p:spPr>
        <p:txBody>
          <a:bodyPr vert="horz" wrap="square" lIns="0" tIns="0" rIns="0" bIns="0" rtlCol="0">
            <a:spAutoFit/>
          </a:bodyPr>
          <a:lstStyle/>
          <a:p>
            <a:pPr marL="12347" marR="4939" indent="-38276" algn="ctr">
              <a:lnSpc>
                <a:spcPct val="103699"/>
              </a:lnSpc>
            </a:pPr>
            <a:r>
              <a:rPr sz="1312" spc="5" dirty="0">
                <a:latin typeface="Arial"/>
                <a:cs typeface="Arial"/>
              </a:rPr>
              <a:t>Deposit  </a:t>
            </a:r>
            <a:r>
              <a:rPr sz="1312" spc="10" dirty="0">
                <a:latin typeface="Arial"/>
                <a:cs typeface="Arial"/>
              </a:rPr>
              <a:t>funds </a:t>
            </a:r>
            <a:r>
              <a:rPr sz="1312" spc="5" dirty="0">
                <a:latin typeface="Arial"/>
                <a:cs typeface="Arial"/>
              </a:rPr>
              <a:t>into</a:t>
            </a:r>
            <a:r>
              <a:rPr sz="1312" spc="-83" dirty="0">
                <a:latin typeface="Arial"/>
                <a:cs typeface="Arial"/>
              </a:rPr>
              <a:t> </a:t>
            </a:r>
            <a:r>
              <a:rPr sz="1312" spc="5" dirty="0">
                <a:latin typeface="Arial"/>
                <a:cs typeface="Arial"/>
              </a:rPr>
              <a:t>an  </a:t>
            </a:r>
            <a:r>
              <a:rPr sz="1312" spc="10" dirty="0">
                <a:latin typeface="Arial"/>
                <a:cs typeface="Arial"/>
              </a:rPr>
              <a:t>Account</a:t>
            </a:r>
            <a:endParaRPr sz="1312">
              <a:latin typeface="Arial"/>
              <a:cs typeface="Arial"/>
            </a:endParaRPr>
          </a:p>
        </p:txBody>
      </p:sp>
      <p:sp>
        <p:nvSpPr>
          <p:cNvPr id="17" name="object 17"/>
          <p:cNvSpPr txBox="1"/>
          <p:nvPr/>
        </p:nvSpPr>
        <p:spPr>
          <a:xfrm>
            <a:off x="5505317" y="3019310"/>
            <a:ext cx="782197" cy="216982"/>
          </a:xfrm>
          <a:prstGeom prst="rect">
            <a:avLst/>
          </a:prstGeom>
        </p:spPr>
        <p:txBody>
          <a:bodyPr vert="horz" wrap="square" lIns="0" tIns="0" rIns="0" bIns="0" rtlCol="0">
            <a:spAutoFit/>
          </a:bodyPr>
          <a:lstStyle/>
          <a:p>
            <a:pPr marL="12347"/>
            <a:r>
              <a:rPr sz="1410" dirty="0">
                <a:latin typeface="Arial"/>
                <a:cs typeface="Arial"/>
              </a:rPr>
              <a:t>Employer</a:t>
            </a:r>
            <a:endParaRPr sz="1410">
              <a:latin typeface="Arial"/>
              <a:cs typeface="Arial"/>
            </a:endParaRPr>
          </a:p>
        </p:txBody>
      </p:sp>
      <p:sp>
        <p:nvSpPr>
          <p:cNvPr id="18" name="object 18"/>
          <p:cNvSpPr txBox="1"/>
          <p:nvPr/>
        </p:nvSpPr>
        <p:spPr>
          <a:xfrm>
            <a:off x="5650570" y="1621100"/>
            <a:ext cx="646994" cy="646994"/>
          </a:xfrm>
          <a:prstGeom prst="rect">
            <a:avLst/>
          </a:prstGeom>
        </p:spPr>
        <p:txBody>
          <a:bodyPr vert="horz" wrap="square" lIns="0" tIns="0" rIns="0" bIns="0" rtlCol="0">
            <a:spAutoFit/>
          </a:bodyPr>
          <a:lstStyle/>
          <a:p>
            <a:pPr marL="12347" marR="4939" indent="-29015" algn="ctr">
              <a:lnSpc>
                <a:spcPct val="105900"/>
              </a:lnSpc>
            </a:pPr>
            <a:r>
              <a:rPr sz="1312" spc="10" dirty="0">
                <a:latin typeface="Arial"/>
                <a:cs typeface="Arial"/>
              </a:rPr>
              <a:t>Other  </a:t>
            </a:r>
            <a:r>
              <a:rPr sz="1312" spc="5" dirty="0">
                <a:latin typeface="Arial"/>
                <a:cs typeface="Arial"/>
              </a:rPr>
              <a:t>income  </a:t>
            </a:r>
            <a:r>
              <a:rPr sz="1312" spc="10" dirty="0">
                <a:latin typeface="Arial"/>
                <a:cs typeface="Arial"/>
              </a:rPr>
              <a:t>Sources</a:t>
            </a:r>
            <a:endParaRPr sz="1312">
              <a:latin typeface="Arial"/>
              <a:cs typeface="Arial"/>
            </a:endParaRPr>
          </a:p>
        </p:txBody>
      </p:sp>
      <p:sp>
        <p:nvSpPr>
          <p:cNvPr id="19" name="object 19"/>
          <p:cNvSpPr txBox="1"/>
          <p:nvPr/>
        </p:nvSpPr>
        <p:spPr>
          <a:xfrm>
            <a:off x="2948022" y="2119865"/>
            <a:ext cx="808743" cy="344069"/>
          </a:xfrm>
          <a:prstGeom prst="rect">
            <a:avLst/>
          </a:prstGeom>
        </p:spPr>
        <p:txBody>
          <a:bodyPr vert="horz" wrap="square" lIns="0" tIns="0" rIns="0" bIns="0" rtlCol="0">
            <a:spAutoFit/>
          </a:bodyPr>
          <a:lstStyle/>
          <a:p>
            <a:pPr marL="299413" marR="4939" indent="-287684"/>
            <a:r>
              <a:rPr sz="1118" spc="-24" dirty="0">
                <a:latin typeface="Arial"/>
                <a:cs typeface="Arial"/>
              </a:rPr>
              <a:t>Monthly</a:t>
            </a:r>
            <a:r>
              <a:rPr sz="1118" spc="-78" dirty="0">
                <a:latin typeface="Arial"/>
                <a:cs typeface="Arial"/>
              </a:rPr>
              <a:t> </a:t>
            </a:r>
            <a:r>
              <a:rPr sz="1118" spc="-19" dirty="0">
                <a:latin typeface="Arial"/>
                <a:cs typeface="Arial"/>
              </a:rPr>
              <a:t>Acct  stmt</a:t>
            </a:r>
            <a:endParaRPr sz="1118">
              <a:latin typeface="Arial"/>
              <a:cs typeface="Arial"/>
            </a:endParaRPr>
          </a:p>
        </p:txBody>
      </p:sp>
      <p:sp>
        <p:nvSpPr>
          <p:cNvPr id="20" name="object 20"/>
          <p:cNvSpPr txBox="1"/>
          <p:nvPr/>
        </p:nvSpPr>
        <p:spPr>
          <a:xfrm>
            <a:off x="3085379" y="2582145"/>
            <a:ext cx="588345" cy="344069"/>
          </a:xfrm>
          <a:prstGeom prst="rect">
            <a:avLst/>
          </a:prstGeom>
        </p:spPr>
        <p:txBody>
          <a:bodyPr vert="horz" wrap="square" lIns="0" tIns="0" rIns="0" bIns="0" rtlCol="0">
            <a:spAutoFit/>
          </a:bodyPr>
          <a:lstStyle/>
          <a:p>
            <a:pPr marL="12347" marR="4939" indent="111122"/>
            <a:r>
              <a:rPr sz="1118" spc="-24" dirty="0">
                <a:latin typeface="Arial"/>
                <a:cs typeface="Arial"/>
              </a:rPr>
              <a:t>Bank  Accounts</a:t>
            </a:r>
            <a:endParaRPr sz="1118">
              <a:latin typeface="Arial"/>
              <a:cs typeface="Arial"/>
            </a:endParaRPr>
          </a:p>
        </p:txBody>
      </p:sp>
      <p:sp>
        <p:nvSpPr>
          <p:cNvPr id="21" name="object 21"/>
          <p:cNvSpPr txBox="1"/>
          <p:nvPr/>
        </p:nvSpPr>
        <p:spPr>
          <a:xfrm>
            <a:off x="2956913" y="3041659"/>
            <a:ext cx="809360" cy="335844"/>
          </a:xfrm>
          <a:prstGeom prst="rect">
            <a:avLst/>
          </a:prstGeom>
        </p:spPr>
        <p:txBody>
          <a:bodyPr vert="horz" wrap="square" lIns="0" tIns="0" rIns="0" bIns="0" rtlCol="0">
            <a:spAutoFit/>
          </a:bodyPr>
          <a:lstStyle/>
          <a:p>
            <a:pPr marL="12347" marR="4939" indent="136434">
              <a:lnSpc>
                <a:spcPts val="1293"/>
              </a:lnSpc>
            </a:pPr>
            <a:r>
              <a:rPr sz="1118" spc="-24" dirty="0">
                <a:latin typeface="Arial"/>
                <a:cs typeface="Arial"/>
              </a:rPr>
              <a:t>Account  </a:t>
            </a:r>
            <a:r>
              <a:rPr sz="1118" spc="-19" dirty="0">
                <a:latin typeface="Arial"/>
                <a:cs typeface="Arial"/>
              </a:rPr>
              <a:t>Transactions</a:t>
            </a:r>
            <a:endParaRPr sz="1118">
              <a:latin typeface="Arial"/>
              <a:cs typeface="Arial"/>
            </a:endParaRPr>
          </a:p>
        </p:txBody>
      </p:sp>
      <p:sp>
        <p:nvSpPr>
          <p:cNvPr id="22" name="object 22"/>
          <p:cNvSpPr txBox="1"/>
          <p:nvPr/>
        </p:nvSpPr>
        <p:spPr>
          <a:xfrm>
            <a:off x="4320046" y="3473911"/>
            <a:ext cx="317324" cy="662428"/>
          </a:xfrm>
          <a:prstGeom prst="rect">
            <a:avLst/>
          </a:prstGeom>
        </p:spPr>
        <p:txBody>
          <a:bodyPr vert="horz" wrap="square" lIns="0" tIns="0" rIns="0" bIns="0" rtlCol="0">
            <a:spAutoFit/>
          </a:bodyPr>
          <a:lstStyle/>
          <a:p>
            <a:pPr marL="12347" marR="4939" algn="ctr">
              <a:lnSpc>
                <a:spcPct val="108500"/>
              </a:lnSpc>
            </a:pPr>
            <a:r>
              <a:rPr sz="1312" spc="10" dirty="0">
                <a:latin typeface="Arial"/>
                <a:cs typeface="Arial"/>
              </a:rPr>
              <a:t>Pay  a  </a:t>
            </a:r>
            <a:r>
              <a:rPr sz="1312" spc="5" dirty="0">
                <a:latin typeface="Arial"/>
                <a:cs typeface="Arial"/>
              </a:rPr>
              <a:t>Bill</a:t>
            </a:r>
            <a:endParaRPr sz="1312">
              <a:latin typeface="Arial"/>
              <a:cs typeface="Arial"/>
            </a:endParaRPr>
          </a:p>
        </p:txBody>
      </p:sp>
      <p:sp>
        <p:nvSpPr>
          <p:cNvPr id="23" name="object 23"/>
          <p:cNvSpPr txBox="1"/>
          <p:nvPr/>
        </p:nvSpPr>
        <p:spPr>
          <a:xfrm>
            <a:off x="1098903" y="4127536"/>
            <a:ext cx="5360547" cy="5160522"/>
          </a:xfrm>
          <a:prstGeom prst="rect">
            <a:avLst/>
          </a:prstGeom>
        </p:spPr>
        <p:txBody>
          <a:bodyPr vert="horz" wrap="square" lIns="0" tIns="0" rIns="0" bIns="0" rtlCol="0">
            <a:spAutoFit/>
          </a:bodyPr>
          <a:lstStyle/>
          <a:p>
            <a:pPr marR="1191480" algn="ctr">
              <a:lnSpc>
                <a:spcPts val="1642"/>
              </a:lnSpc>
            </a:pPr>
            <a:r>
              <a:rPr sz="1410" dirty="0">
                <a:latin typeface="Arial"/>
                <a:cs typeface="Arial"/>
              </a:rPr>
              <a:t>Bank</a:t>
            </a:r>
            <a:endParaRPr sz="1410">
              <a:latin typeface="Arial"/>
              <a:cs typeface="Arial"/>
            </a:endParaRPr>
          </a:p>
          <a:p>
            <a:pPr marL="4477618">
              <a:lnSpc>
                <a:spcPts val="1642"/>
              </a:lnSpc>
            </a:pPr>
            <a:r>
              <a:rPr sz="1410" spc="-5" dirty="0">
                <a:latin typeface="Arial"/>
                <a:cs typeface="Arial"/>
              </a:rPr>
              <a:t>Creditor</a:t>
            </a:r>
            <a:endParaRPr sz="1410">
              <a:latin typeface="Arial"/>
              <a:cs typeface="Arial"/>
            </a:endParaRPr>
          </a:p>
          <a:p>
            <a:pPr>
              <a:lnSpc>
                <a:spcPct val="100000"/>
              </a:lnSpc>
            </a:pPr>
            <a:endParaRPr sz="1361">
              <a:latin typeface="Times New Roman"/>
              <a:cs typeface="Times New Roman"/>
            </a:endParaRPr>
          </a:p>
          <a:p>
            <a:pPr>
              <a:spcBef>
                <a:spcPts val="49"/>
              </a:spcBef>
            </a:pPr>
            <a:endParaRPr sz="1167">
              <a:latin typeface="Times New Roman"/>
              <a:cs typeface="Times New Roman"/>
            </a:endParaRPr>
          </a:p>
          <a:p>
            <a:pPr marL="234592">
              <a:lnSpc>
                <a:spcPts val="1818"/>
              </a:lnSpc>
            </a:pPr>
            <a:r>
              <a:rPr sz="1556" b="1" spc="-10" dirty="0">
                <a:latin typeface="Tahoma"/>
                <a:cs typeface="Tahoma"/>
              </a:rPr>
              <a:t>Processes</a:t>
            </a:r>
            <a:endParaRPr sz="1556">
              <a:latin typeface="Tahoma"/>
              <a:cs typeface="Tahoma"/>
            </a:endParaRPr>
          </a:p>
          <a:p>
            <a:pPr marL="456837" indent="-222245">
              <a:lnSpc>
                <a:spcPts val="1322"/>
              </a:lnSpc>
              <a:buAutoNum type="arabicPeriod"/>
              <a:tabLst>
                <a:tab pos="456837" algn="l"/>
              </a:tabLst>
            </a:pPr>
            <a:r>
              <a:rPr sz="1167" dirty="0">
                <a:latin typeface="Times New Roman"/>
                <a:cs typeface="Times New Roman"/>
              </a:rPr>
              <a:t>Reconcile account</a:t>
            </a:r>
            <a:r>
              <a:rPr sz="1167" spc="-102" dirty="0">
                <a:latin typeface="Times New Roman"/>
                <a:cs typeface="Times New Roman"/>
              </a:rPr>
              <a:t> </a:t>
            </a:r>
            <a:r>
              <a:rPr sz="1167" dirty="0">
                <a:latin typeface="Times New Roman"/>
                <a:cs typeface="Times New Roman"/>
              </a:rPr>
              <a:t>balance</a:t>
            </a:r>
            <a:endParaRPr sz="1167">
              <a:latin typeface="Times New Roman"/>
              <a:cs typeface="Times New Roman"/>
            </a:endParaRPr>
          </a:p>
          <a:p>
            <a:pPr marL="456837" indent="-222245">
              <a:lnSpc>
                <a:spcPts val="1342"/>
              </a:lnSpc>
              <a:buAutoNum type="arabicPeriod"/>
              <a:tabLst>
                <a:tab pos="456837" algn="l"/>
              </a:tabLst>
            </a:pPr>
            <a:r>
              <a:rPr sz="1167" spc="-5" dirty="0">
                <a:latin typeface="Times New Roman"/>
                <a:cs typeface="Times New Roman"/>
              </a:rPr>
              <a:t>Deposit </a:t>
            </a:r>
            <a:r>
              <a:rPr sz="1167" dirty="0">
                <a:latin typeface="Times New Roman"/>
                <a:cs typeface="Times New Roman"/>
              </a:rPr>
              <a:t>funds into an</a:t>
            </a:r>
            <a:r>
              <a:rPr sz="1167" spc="-102" dirty="0">
                <a:latin typeface="Times New Roman"/>
                <a:cs typeface="Times New Roman"/>
              </a:rPr>
              <a:t> </a:t>
            </a:r>
            <a:r>
              <a:rPr sz="1167" dirty="0">
                <a:latin typeface="Times New Roman"/>
                <a:cs typeface="Times New Roman"/>
              </a:rPr>
              <a:t>account</a:t>
            </a:r>
            <a:endParaRPr sz="1167">
              <a:latin typeface="Times New Roman"/>
              <a:cs typeface="Times New Roman"/>
            </a:endParaRPr>
          </a:p>
          <a:p>
            <a:pPr marL="456837" indent="-222245">
              <a:lnSpc>
                <a:spcPts val="1342"/>
              </a:lnSpc>
              <a:buAutoNum type="arabicPeriod"/>
              <a:tabLst>
                <a:tab pos="456837" algn="l"/>
              </a:tabLst>
            </a:pPr>
            <a:r>
              <a:rPr sz="1167" spc="-5" dirty="0">
                <a:latin typeface="Times New Roman"/>
                <a:cs typeface="Times New Roman"/>
              </a:rPr>
              <a:t>Pay </a:t>
            </a:r>
            <a:r>
              <a:rPr sz="1167" dirty="0">
                <a:latin typeface="Times New Roman"/>
                <a:cs typeface="Times New Roman"/>
              </a:rPr>
              <a:t>a</a:t>
            </a:r>
            <a:r>
              <a:rPr sz="1167" spc="-87" dirty="0">
                <a:latin typeface="Times New Roman"/>
                <a:cs typeface="Times New Roman"/>
              </a:rPr>
              <a:t> </a:t>
            </a:r>
            <a:r>
              <a:rPr sz="1167" dirty="0">
                <a:latin typeface="Times New Roman"/>
                <a:cs typeface="Times New Roman"/>
              </a:rPr>
              <a:t>bill</a:t>
            </a:r>
            <a:endParaRPr sz="1167">
              <a:latin typeface="Times New Roman"/>
              <a:cs typeface="Times New Roman"/>
            </a:endParaRPr>
          </a:p>
          <a:p>
            <a:pPr marL="456837" indent="-222245">
              <a:lnSpc>
                <a:spcPts val="1371"/>
              </a:lnSpc>
              <a:buAutoNum type="arabicPeriod"/>
              <a:tabLst>
                <a:tab pos="456837" algn="l"/>
              </a:tabLst>
            </a:pPr>
            <a:r>
              <a:rPr sz="1167" dirty="0">
                <a:latin typeface="Times New Roman"/>
                <a:cs typeface="Times New Roman"/>
              </a:rPr>
              <a:t>Withdraw funds from an</a:t>
            </a:r>
            <a:r>
              <a:rPr sz="1167" spc="-111" dirty="0">
                <a:latin typeface="Times New Roman"/>
                <a:cs typeface="Times New Roman"/>
              </a:rPr>
              <a:t> </a:t>
            </a:r>
            <a:r>
              <a:rPr sz="1167" dirty="0">
                <a:latin typeface="Times New Roman"/>
                <a:cs typeface="Times New Roman"/>
              </a:rPr>
              <a:t>account</a:t>
            </a:r>
            <a:endParaRPr sz="1167">
              <a:latin typeface="Times New Roman"/>
              <a:cs typeface="Times New Roman"/>
            </a:endParaRPr>
          </a:p>
          <a:p>
            <a:pPr marL="234592">
              <a:lnSpc>
                <a:spcPts val="1818"/>
              </a:lnSpc>
              <a:spcBef>
                <a:spcPts val="53"/>
              </a:spcBef>
            </a:pPr>
            <a:r>
              <a:rPr sz="1556" b="1" spc="-10" dirty="0">
                <a:latin typeface="Tahoma"/>
                <a:cs typeface="Tahoma"/>
              </a:rPr>
              <a:t>External</a:t>
            </a:r>
            <a:r>
              <a:rPr sz="1556" b="1" spc="-49" dirty="0">
                <a:latin typeface="Tahoma"/>
                <a:cs typeface="Tahoma"/>
              </a:rPr>
              <a:t> </a:t>
            </a:r>
            <a:r>
              <a:rPr sz="1556" b="1" spc="-5" dirty="0">
                <a:latin typeface="Tahoma"/>
                <a:cs typeface="Tahoma"/>
              </a:rPr>
              <a:t>agents</a:t>
            </a:r>
            <a:endParaRPr sz="1556">
              <a:latin typeface="Tahoma"/>
              <a:cs typeface="Tahoma"/>
            </a:endParaRPr>
          </a:p>
          <a:p>
            <a:pPr marL="456837" indent="-222245">
              <a:lnSpc>
                <a:spcPts val="1322"/>
              </a:lnSpc>
              <a:buAutoNum type="arabicPeriod"/>
              <a:tabLst>
                <a:tab pos="456837" algn="l"/>
              </a:tabLst>
            </a:pPr>
            <a:r>
              <a:rPr sz="1167" dirty="0">
                <a:latin typeface="Times New Roman"/>
                <a:cs typeface="Times New Roman"/>
              </a:rPr>
              <a:t>Bank</a:t>
            </a:r>
            <a:endParaRPr sz="1167">
              <a:latin typeface="Times New Roman"/>
              <a:cs typeface="Times New Roman"/>
            </a:endParaRPr>
          </a:p>
          <a:p>
            <a:pPr marL="456837" indent="-222245">
              <a:lnSpc>
                <a:spcPts val="1342"/>
              </a:lnSpc>
              <a:buAutoNum type="arabicPeriod"/>
              <a:tabLst>
                <a:tab pos="456837" algn="l"/>
              </a:tabLst>
            </a:pPr>
            <a:r>
              <a:rPr sz="1167" dirty="0">
                <a:latin typeface="Times New Roman"/>
                <a:cs typeface="Times New Roman"/>
              </a:rPr>
              <a:t>Creditor</a:t>
            </a:r>
            <a:endParaRPr sz="1167">
              <a:latin typeface="Times New Roman"/>
              <a:cs typeface="Times New Roman"/>
            </a:endParaRPr>
          </a:p>
          <a:p>
            <a:pPr marL="456837" indent="-222245">
              <a:lnSpc>
                <a:spcPts val="1342"/>
              </a:lnSpc>
              <a:buAutoNum type="arabicPeriod"/>
              <a:tabLst>
                <a:tab pos="456837" algn="l"/>
              </a:tabLst>
            </a:pPr>
            <a:r>
              <a:rPr sz="1167" dirty="0">
                <a:latin typeface="Times New Roman"/>
                <a:cs typeface="Times New Roman"/>
              </a:rPr>
              <a:t>Employer</a:t>
            </a:r>
            <a:endParaRPr sz="1167">
              <a:latin typeface="Times New Roman"/>
              <a:cs typeface="Times New Roman"/>
            </a:endParaRPr>
          </a:p>
          <a:p>
            <a:pPr marL="456837" indent="-222245">
              <a:lnSpc>
                <a:spcPts val="1371"/>
              </a:lnSpc>
              <a:buAutoNum type="arabicPeriod"/>
              <a:tabLst>
                <a:tab pos="456837" algn="l"/>
              </a:tabLst>
            </a:pPr>
            <a:r>
              <a:rPr sz="1167" spc="-5" dirty="0">
                <a:latin typeface="Times New Roman"/>
                <a:cs typeface="Times New Roman"/>
              </a:rPr>
              <a:t>Other </a:t>
            </a:r>
            <a:r>
              <a:rPr sz="1167" dirty="0">
                <a:latin typeface="Times New Roman"/>
                <a:cs typeface="Times New Roman"/>
              </a:rPr>
              <a:t>income</a:t>
            </a:r>
            <a:r>
              <a:rPr sz="1167" spc="-92" dirty="0">
                <a:latin typeface="Times New Roman"/>
                <a:cs typeface="Times New Roman"/>
              </a:rPr>
              <a:t> </a:t>
            </a:r>
            <a:r>
              <a:rPr sz="1167" spc="-5" dirty="0">
                <a:latin typeface="Times New Roman"/>
                <a:cs typeface="Times New Roman"/>
              </a:rPr>
              <a:t>sources</a:t>
            </a:r>
            <a:endParaRPr sz="1167">
              <a:latin typeface="Times New Roman"/>
              <a:cs typeface="Times New Roman"/>
            </a:endParaRPr>
          </a:p>
          <a:p>
            <a:pPr marL="234592">
              <a:lnSpc>
                <a:spcPts val="1818"/>
              </a:lnSpc>
              <a:spcBef>
                <a:spcPts val="53"/>
              </a:spcBef>
            </a:pPr>
            <a:r>
              <a:rPr sz="1556" b="1" spc="-10" dirty="0">
                <a:latin typeface="Tahoma"/>
                <a:cs typeface="Tahoma"/>
              </a:rPr>
              <a:t>Data</a:t>
            </a:r>
            <a:r>
              <a:rPr sz="1556" b="1" spc="-68" dirty="0">
                <a:latin typeface="Tahoma"/>
                <a:cs typeface="Tahoma"/>
              </a:rPr>
              <a:t> </a:t>
            </a:r>
            <a:r>
              <a:rPr sz="1556" b="1" spc="-5" dirty="0">
                <a:latin typeface="Tahoma"/>
                <a:cs typeface="Tahoma"/>
              </a:rPr>
              <a:t>stores</a:t>
            </a:r>
            <a:endParaRPr sz="1556">
              <a:latin typeface="Tahoma"/>
              <a:cs typeface="Tahoma"/>
            </a:endParaRPr>
          </a:p>
          <a:p>
            <a:pPr marL="456837" indent="-222245">
              <a:lnSpc>
                <a:spcPts val="1322"/>
              </a:lnSpc>
              <a:buAutoNum type="arabicPeriod"/>
              <a:tabLst>
                <a:tab pos="456837" algn="l"/>
              </a:tabLst>
            </a:pPr>
            <a:r>
              <a:rPr sz="1167" spc="-5" dirty="0">
                <a:latin typeface="Times New Roman"/>
                <a:cs typeface="Times New Roman"/>
              </a:rPr>
              <a:t>Monthly Account</a:t>
            </a:r>
            <a:r>
              <a:rPr sz="1167" spc="-83" dirty="0">
                <a:latin typeface="Times New Roman"/>
                <a:cs typeface="Times New Roman"/>
              </a:rPr>
              <a:t> </a:t>
            </a:r>
            <a:r>
              <a:rPr sz="1167" spc="-5" dirty="0">
                <a:latin typeface="Times New Roman"/>
                <a:cs typeface="Times New Roman"/>
              </a:rPr>
              <a:t>statement</a:t>
            </a:r>
            <a:endParaRPr sz="1167">
              <a:latin typeface="Times New Roman"/>
              <a:cs typeface="Times New Roman"/>
            </a:endParaRPr>
          </a:p>
          <a:p>
            <a:pPr marL="456837" indent="-222245">
              <a:lnSpc>
                <a:spcPts val="1342"/>
              </a:lnSpc>
              <a:buAutoNum type="arabicPeriod"/>
              <a:tabLst>
                <a:tab pos="456837" algn="l"/>
              </a:tabLst>
            </a:pPr>
            <a:r>
              <a:rPr sz="1167" dirty="0">
                <a:latin typeface="Times New Roman"/>
                <a:cs typeface="Times New Roman"/>
              </a:rPr>
              <a:t>Bank</a:t>
            </a:r>
            <a:r>
              <a:rPr sz="1167" spc="-97" dirty="0">
                <a:latin typeface="Times New Roman"/>
                <a:cs typeface="Times New Roman"/>
              </a:rPr>
              <a:t> </a:t>
            </a:r>
            <a:r>
              <a:rPr sz="1167" dirty="0">
                <a:latin typeface="Times New Roman"/>
                <a:cs typeface="Times New Roman"/>
              </a:rPr>
              <a:t>accounts</a:t>
            </a:r>
            <a:endParaRPr sz="1167">
              <a:latin typeface="Times New Roman"/>
              <a:cs typeface="Times New Roman"/>
            </a:endParaRPr>
          </a:p>
          <a:p>
            <a:pPr marL="456837" indent="-222245">
              <a:lnSpc>
                <a:spcPts val="1371"/>
              </a:lnSpc>
              <a:buAutoNum type="arabicPeriod"/>
              <a:tabLst>
                <a:tab pos="456837" algn="l"/>
              </a:tabLst>
            </a:pPr>
            <a:r>
              <a:rPr sz="1167" spc="-5" dirty="0">
                <a:latin typeface="Times New Roman"/>
                <a:cs typeface="Times New Roman"/>
              </a:rPr>
              <a:t>Account</a:t>
            </a:r>
            <a:r>
              <a:rPr sz="1167" spc="-92" dirty="0">
                <a:latin typeface="Times New Roman"/>
                <a:cs typeface="Times New Roman"/>
              </a:rPr>
              <a:t> </a:t>
            </a:r>
            <a:r>
              <a:rPr sz="1167" dirty="0">
                <a:latin typeface="Times New Roman"/>
                <a:cs typeface="Times New Roman"/>
              </a:rPr>
              <a:t>transactions</a:t>
            </a:r>
            <a:endParaRPr sz="1167">
              <a:latin typeface="Times New Roman"/>
              <a:cs typeface="Times New Roman"/>
            </a:endParaRPr>
          </a:p>
          <a:p>
            <a:pPr marL="234592">
              <a:lnSpc>
                <a:spcPts val="1818"/>
              </a:lnSpc>
              <a:spcBef>
                <a:spcPts val="53"/>
              </a:spcBef>
            </a:pPr>
            <a:r>
              <a:rPr sz="1556" b="1" spc="-10" dirty="0">
                <a:latin typeface="Tahoma"/>
                <a:cs typeface="Tahoma"/>
              </a:rPr>
              <a:t>Description:</a:t>
            </a:r>
            <a:endParaRPr sz="1556">
              <a:latin typeface="Tahoma"/>
              <a:cs typeface="Tahoma"/>
            </a:endParaRPr>
          </a:p>
          <a:p>
            <a:pPr marL="12347" marR="4939" algn="just">
              <a:lnSpc>
                <a:spcPts val="1342"/>
              </a:lnSpc>
              <a:spcBef>
                <a:spcPts val="39"/>
              </a:spcBef>
            </a:pPr>
            <a:r>
              <a:rPr sz="1167" spc="-5" dirty="0">
                <a:latin typeface="Times New Roman"/>
                <a:cs typeface="Times New Roman"/>
              </a:rPr>
              <a:t>First we shall </a:t>
            </a:r>
            <a:r>
              <a:rPr sz="1167" dirty="0">
                <a:latin typeface="Times New Roman"/>
                <a:cs typeface="Times New Roman"/>
              </a:rPr>
              <a:t>discuss ‘withdraw funds from an account’ process. In this process,  information about the accounts and account transactions is retrieved (from the data  </a:t>
            </a:r>
            <a:r>
              <a:rPr sz="1167" spc="-5" dirty="0">
                <a:latin typeface="Times New Roman"/>
                <a:cs typeface="Times New Roman"/>
              </a:rPr>
              <a:t>stores) </a:t>
            </a:r>
            <a:r>
              <a:rPr sz="1167" dirty="0">
                <a:latin typeface="Times New Roman"/>
                <a:cs typeface="Times New Roman"/>
              </a:rPr>
              <a:t>and bank releases the funds. </a:t>
            </a:r>
            <a:r>
              <a:rPr sz="1167" spc="-5" dirty="0">
                <a:latin typeface="Times New Roman"/>
                <a:cs typeface="Times New Roman"/>
              </a:rPr>
              <a:t>After </a:t>
            </a:r>
            <a:r>
              <a:rPr sz="1167" dirty="0">
                <a:latin typeface="Times New Roman"/>
                <a:cs typeface="Times New Roman"/>
              </a:rPr>
              <a:t>this, it </a:t>
            </a:r>
            <a:r>
              <a:rPr sz="1167" spc="-5" dirty="0">
                <a:latin typeface="Times New Roman"/>
                <a:cs typeface="Times New Roman"/>
              </a:rPr>
              <a:t>sends </a:t>
            </a:r>
            <a:r>
              <a:rPr sz="1167" dirty="0">
                <a:latin typeface="Times New Roman"/>
                <a:cs typeface="Times New Roman"/>
              </a:rPr>
              <a:t>this information to ‘reconcile  account balance’ process </a:t>
            </a:r>
            <a:r>
              <a:rPr sz="1167" spc="-5" dirty="0">
                <a:latin typeface="Times New Roman"/>
                <a:cs typeface="Times New Roman"/>
              </a:rPr>
              <a:t>which </a:t>
            </a:r>
            <a:r>
              <a:rPr sz="1167" dirty="0">
                <a:latin typeface="Times New Roman"/>
                <a:cs typeface="Times New Roman"/>
              </a:rPr>
              <a:t>prepares a monthly account </a:t>
            </a:r>
            <a:r>
              <a:rPr sz="1167" spc="-5" dirty="0">
                <a:latin typeface="Times New Roman"/>
                <a:cs typeface="Times New Roman"/>
              </a:rPr>
              <a:t>statement. </a:t>
            </a:r>
            <a:r>
              <a:rPr sz="1167" dirty="0">
                <a:latin typeface="Times New Roman"/>
                <a:cs typeface="Times New Roman"/>
              </a:rPr>
              <a:t>In this </a:t>
            </a:r>
            <a:r>
              <a:rPr sz="1167" spc="-5" dirty="0">
                <a:latin typeface="Times New Roman"/>
                <a:cs typeface="Times New Roman"/>
              </a:rPr>
              <a:t>statement,  </a:t>
            </a:r>
            <a:r>
              <a:rPr sz="1167" dirty="0">
                <a:latin typeface="Times New Roman"/>
                <a:cs typeface="Times New Roman"/>
              </a:rPr>
              <a:t>information regarding bank accounts and account transactions are described. </a:t>
            </a:r>
            <a:r>
              <a:rPr sz="1167" spc="-5" dirty="0">
                <a:latin typeface="Times New Roman"/>
                <a:cs typeface="Times New Roman"/>
              </a:rPr>
              <a:t>Next </a:t>
            </a:r>
            <a:r>
              <a:rPr sz="1167" dirty="0">
                <a:latin typeface="Times New Roman"/>
                <a:cs typeface="Times New Roman"/>
              </a:rPr>
              <a:t>is the  ‘pay a bill’ process through </a:t>
            </a:r>
            <a:r>
              <a:rPr sz="1167" spc="-5" dirty="0">
                <a:latin typeface="Times New Roman"/>
                <a:cs typeface="Times New Roman"/>
              </a:rPr>
              <a:t>which </a:t>
            </a:r>
            <a:r>
              <a:rPr sz="1167" dirty="0">
                <a:latin typeface="Times New Roman"/>
                <a:cs typeface="Times New Roman"/>
              </a:rPr>
              <a:t>a creditor pays his dues and the corresponding  accounts are updated against the cash transaction. A receipt is issued back to the creditor.  The fourth process is ‘deposits funds in an account’ in </a:t>
            </a:r>
            <a:r>
              <a:rPr sz="1167" spc="-5" dirty="0">
                <a:latin typeface="Times New Roman"/>
                <a:cs typeface="Times New Roman"/>
              </a:rPr>
              <a:t>which </a:t>
            </a:r>
            <a:r>
              <a:rPr sz="1167" dirty="0">
                <a:latin typeface="Times New Roman"/>
                <a:cs typeface="Times New Roman"/>
              </a:rPr>
              <a:t>an employer deposits  </a:t>
            </a:r>
            <a:r>
              <a:rPr sz="1167" spc="-5" dirty="0">
                <a:latin typeface="Times New Roman"/>
                <a:cs typeface="Times New Roman"/>
              </a:rPr>
              <a:t>salaries</a:t>
            </a:r>
            <a:r>
              <a:rPr sz="1167" spc="141" dirty="0">
                <a:latin typeface="Times New Roman"/>
                <a:cs typeface="Times New Roman"/>
              </a:rPr>
              <a:t> </a:t>
            </a:r>
            <a:r>
              <a:rPr sz="1167" dirty="0">
                <a:latin typeface="Times New Roman"/>
                <a:cs typeface="Times New Roman"/>
              </a:rPr>
              <a:t>of</a:t>
            </a:r>
            <a:r>
              <a:rPr sz="1167" spc="160" dirty="0">
                <a:latin typeface="Times New Roman"/>
                <a:cs typeface="Times New Roman"/>
              </a:rPr>
              <a:t> </a:t>
            </a:r>
            <a:r>
              <a:rPr sz="1167" dirty="0">
                <a:latin typeface="Times New Roman"/>
                <a:cs typeface="Times New Roman"/>
              </a:rPr>
              <a:t>his</a:t>
            </a:r>
            <a:r>
              <a:rPr sz="1167" spc="165" dirty="0">
                <a:latin typeface="Times New Roman"/>
                <a:cs typeface="Times New Roman"/>
              </a:rPr>
              <a:t> </a:t>
            </a:r>
            <a:r>
              <a:rPr sz="1167" dirty="0">
                <a:latin typeface="Times New Roman"/>
                <a:cs typeface="Times New Roman"/>
              </a:rPr>
              <a:t>employees</a:t>
            </a:r>
            <a:r>
              <a:rPr sz="1167" spc="151" dirty="0">
                <a:latin typeface="Times New Roman"/>
                <a:cs typeface="Times New Roman"/>
              </a:rPr>
              <a:t> </a:t>
            </a:r>
            <a:r>
              <a:rPr sz="1167" dirty="0">
                <a:latin typeface="Times New Roman"/>
                <a:cs typeface="Times New Roman"/>
              </a:rPr>
              <a:t>and</a:t>
            </a:r>
            <a:r>
              <a:rPr sz="1167" spc="146" dirty="0">
                <a:latin typeface="Times New Roman"/>
                <a:cs typeface="Times New Roman"/>
              </a:rPr>
              <a:t> </a:t>
            </a:r>
            <a:r>
              <a:rPr sz="1167" dirty="0">
                <a:latin typeface="Times New Roman"/>
                <a:cs typeface="Times New Roman"/>
              </a:rPr>
              <a:t>the</a:t>
            </a:r>
            <a:r>
              <a:rPr sz="1167" spc="160" dirty="0">
                <a:latin typeface="Times New Roman"/>
                <a:cs typeface="Times New Roman"/>
              </a:rPr>
              <a:t> </a:t>
            </a:r>
            <a:r>
              <a:rPr sz="1167" dirty="0">
                <a:latin typeface="Times New Roman"/>
                <a:cs typeface="Times New Roman"/>
              </a:rPr>
              <a:t>salary</a:t>
            </a:r>
            <a:r>
              <a:rPr sz="1167" spc="126" dirty="0">
                <a:latin typeface="Times New Roman"/>
                <a:cs typeface="Times New Roman"/>
              </a:rPr>
              <a:t> </a:t>
            </a:r>
            <a:r>
              <a:rPr sz="1167" dirty="0">
                <a:latin typeface="Times New Roman"/>
                <a:cs typeface="Times New Roman"/>
              </a:rPr>
              <a:t>information</a:t>
            </a:r>
            <a:r>
              <a:rPr sz="1167" spc="170" dirty="0">
                <a:latin typeface="Times New Roman"/>
                <a:cs typeface="Times New Roman"/>
              </a:rPr>
              <a:t> </a:t>
            </a:r>
            <a:r>
              <a:rPr sz="1167" dirty="0">
                <a:latin typeface="Times New Roman"/>
                <a:cs typeface="Times New Roman"/>
              </a:rPr>
              <a:t>is</a:t>
            </a:r>
            <a:r>
              <a:rPr sz="1167" spc="156" dirty="0">
                <a:latin typeface="Times New Roman"/>
                <a:cs typeface="Times New Roman"/>
              </a:rPr>
              <a:t> </a:t>
            </a:r>
            <a:r>
              <a:rPr sz="1167" dirty="0">
                <a:latin typeface="Times New Roman"/>
                <a:cs typeface="Times New Roman"/>
              </a:rPr>
              <a:t>deposited</a:t>
            </a:r>
            <a:r>
              <a:rPr sz="1167" spc="151" dirty="0">
                <a:latin typeface="Times New Roman"/>
                <a:cs typeface="Times New Roman"/>
              </a:rPr>
              <a:t> </a:t>
            </a:r>
            <a:r>
              <a:rPr sz="1167" dirty="0">
                <a:latin typeface="Times New Roman"/>
                <a:cs typeface="Times New Roman"/>
              </a:rPr>
              <a:t>in</a:t>
            </a:r>
            <a:r>
              <a:rPr sz="1167" spc="156" dirty="0">
                <a:latin typeface="Times New Roman"/>
                <a:cs typeface="Times New Roman"/>
              </a:rPr>
              <a:t> </a:t>
            </a:r>
            <a:r>
              <a:rPr sz="1167" dirty="0">
                <a:latin typeface="Times New Roman"/>
                <a:cs typeface="Times New Roman"/>
              </a:rPr>
              <a:t>the</a:t>
            </a:r>
            <a:r>
              <a:rPr sz="1167" spc="170" dirty="0">
                <a:latin typeface="Times New Roman"/>
                <a:cs typeface="Times New Roman"/>
              </a:rPr>
              <a:t> </a:t>
            </a:r>
            <a:r>
              <a:rPr sz="1167" dirty="0">
                <a:latin typeface="Times New Roman"/>
                <a:cs typeface="Times New Roman"/>
              </a:rPr>
              <a:t>corresponding</a:t>
            </a:r>
            <a:endParaRPr sz="1167">
              <a:latin typeface="Times New Roman"/>
              <a:cs typeface="Times New Roman"/>
            </a:endParaRPr>
          </a:p>
        </p:txBody>
      </p:sp>
    </p:spTree>
    <p:extLst>
      <p:ext uri="{BB962C8B-B14F-4D97-AF65-F5344CB8AC3E}">
        <p14:creationId xmlns:p14="http://schemas.microsoft.com/office/powerpoint/2010/main" val="3966149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11250" y="1055052"/>
            <a:ext cx="5270412" cy="0"/>
          </a:xfrm>
          <a:custGeom>
            <a:avLst/>
            <a:gdLst/>
            <a:ahLst/>
            <a:cxnLst/>
            <a:rect l="l" t="t" r="r" b="b"/>
            <a:pathLst>
              <a:path w="5420995">
                <a:moveTo>
                  <a:pt x="0" y="0"/>
                </a:moveTo>
                <a:lnTo>
                  <a:pt x="5420867" y="0"/>
                </a:lnTo>
              </a:path>
            </a:pathLst>
          </a:custGeom>
          <a:ln w="7620">
            <a:solidFill>
              <a:srgbClr val="000000"/>
            </a:solidFill>
          </a:ln>
        </p:spPr>
        <p:txBody>
          <a:bodyPr wrap="square" lIns="0" tIns="0" rIns="0" bIns="0" rtlCol="0"/>
          <a:lstStyle/>
          <a:p>
            <a:endParaRPr sz="1750"/>
          </a:p>
        </p:txBody>
      </p:sp>
      <p:sp>
        <p:nvSpPr>
          <p:cNvPr id="3" name="object 3"/>
          <p:cNvSpPr txBox="1"/>
          <p:nvPr/>
        </p:nvSpPr>
        <p:spPr>
          <a:xfrm>
            <a:off x="1098903" y="886883"/>
            <a:ext cx="5361781" cy="3739973"/>
          </a:xfrm>
          <a:prstGeom prst="rect">
            <a:avLst/>
          </a:prstGeom>
        </p:spPr>
        <p:txBody>
          <a:bodyPr vert="horz" wrap="square" lIns="0" tIns="0" rIns="0" bIns="0" rtlCol="0">
            <a:spAutoFit/>
          </a:bodyPr>
          <a:lstStyle/>
          <a:p>
            <a:pPr marL="12347" algn="just">
              <a:tabLst>
                <a:tab pos="5069654" algn="l"/>
              </a:tabLst>
            </a:pPr>
            <a:r>
              <a:rPr sz="1167" dirty="0">
                <a:latin typeface="Times New Roman"/>
                <a:cs typeface="Times New Roman"/>
              </a:rPr>
              <a:t>CS504-Software Engineering</a:t>
            </a:r>
            <a:r>
              <a:rPr sz="1167" spc="-10" dirty="0">
                <a:latin typeface="Times New Roman"/>
                <a:cs typeface="Times New Roman"/>
              </a:rPr>
              <a:t> </a:t>
            </a:r>
            <a:r>
              <a:rPr sz="1167" dirty="0">
                <a:latin typeface="Times New Roman"/>
                <a:cs typeface="Times New Roman"/>
              </a:rPr>
              <a:t>– I	</a:t>
            </a:r>
            <a:r>
              <a:rPr sz="1167" spc="-5" dirty="0">
                <a:latin typeface="Times New Roman"/>
                <a:cs typeface="Times New Roman"/>
              </a:rPr>
              <a:t>VU</a:t>
            </a:r>
            <a:endParaRPr sz="1167">
              <a:latin typeface="Times New Roman"/>
              <a:cs typeface="Times New Roman"/>
            </a:endParaRPr>
          </a:p>
          <a:p>
            <a:pPr>
              <a:lnSpc>
                <a:spcPct val="100000"/>
              </a:lnSpc>
            </a:pPr>
            <a:endParaRPr sz="1167">
              <a:latin typeface="Times New Roman"/>
              <a:cs typeface="Times New Roman"/>
            </a:endParaRPr>
          </a:p>
          <a:p>
            <a:pPr marL="12347" marR="4939" algn="just">
              <a:lnSpc>
                <a:spcPts val="1342"/>
              </a:lnSpc>
              <a:spcBef>
                <a:spcPts val="851"/>
              </a:spcBef>
            </a:pPr>
            <a:r>
              <a:rPr sz="1167" dirty="0">
                <a:latin typeface="Times New Roman"/>
                <a:cs typeface="Times New Roman"/>
              </a:rPr>
              <a:t>concurrent and a use case model </a:t>
            </a:r>
            <a:r>
              <a:rPr sz="1167" spc="-5" dirty="0">
                <a:latin typeface="Times New Roman"/>
                <a:cs typeface="Times New Roman"/>
              </a:rPr>
              <a:t>will </a:t>
            </a:r>
            <a:r>
              <a:rPr sz="1167" dirty="0">
                <a:latin typeface="Times New Roman"/>
                <a:cs typeface="Times New Roman"/>
              </a:rPr>
              <a:t>evolve </a:t>
            </a:r>
            <a:r>
              <a:rPr sz="1167" spc="-5" dirty="0">
                <a:latin typeface="Times New Roman"/>
                <a:cs typeface="Times New Roman"/>
              </a:rPr>
              <a:t>slowly </a:t>
            </a:r>
            <a:r>
              <a:rPr sz="1167" dirty="0">
                <a:latin typeface="Times New Roman"/>
                <a:cs typeface="Times New Roman"/>
              </a:rPr>
              <a:t>from these activities. This activity  </a:t>
            </a:r>
            <a:r>
              <a:rPr sz="1167" spc="-5" dirty="0">
                <a:latin typeface="Times New Roman"/>
                <a:cs typeface="Times New Roman"/>
              </a:rPr>
              <a:t>stops when </a:t>
            </a:r>
            <a:r>
              <a:rPr sz="1167" dirty="0">
                <a:latin typeface="Times New Roman"/>
                <a:cs typeface="Times New Roman"/>
              </a:rPr>
              <a:t>no new use cases or actors are discovered. </a:t>
            </a:r>
            <a:r>
              <a:rPr sz="1167" spc="-5" dirty="0">
                <a:latin typeface="Times New Roman"/>
                <a:cs typeface="Times New Roman"/>
              </a:rPr>
              <a:t>At </a:t>
            </a:r>
            <a:r>
              <a:rPr sz="1167" dirty="0">
                <a:latin typeface="Times New Roman"/>
                <a:cs typeface="Times New Roman"/>
              </a:rPr>
              <a:t>the end, the model is</a:t>
            </a:r>
            <a:r>
              <a:rPr sz="1167" spc="-107" dirty="0">
                <a:latin typeface="Times New Roman"/>
                <a:cs typeface="Times New Roman"/>
              </a:rPr>
              <a:t> </a:t>
            </a:r>
            <a:r>
              <a:rPr sz="1167" dirty="0">
                <a:latin typeface="Times New Roman"/>
                <a:cs typeface="Times New Roman"/>
              </a:rPr>
              <a:t>validated.</a:t>
            </a:r>
            <a:endParaRPr sz="1167">
              <a:latin typeface="Times New Roman"/>
              <a:cs typeface="Times New Roman"/>
            </a:endParaRPr>
          </a:p>
          <a:p>
            <a:pPr>
              <a:spcBef>
                <a:spcPts val="15"/>
              </a:spcBef>
            </a:pPr>
            <a:endParaRPr sz="1167">
              <a:latin typeface="Times New Roman"/>
              <a:cs typeface="Times New Roman"/>
            </a:endParaRPr>
          </a:p>
          <a:p>
            <a:pPr marL="12347" algn="just"/>
            <a:r>
              <a:rPr sz="1361" b="1" dirty="0">
                <a:latin typeface="Tahoma"/>
                <a:cs typeface="Tahoma"/>
              </a:rPr>
              <a:t>3.9 </a:t>
            </a:r>
            <a:r>
              <a:rPr sz="1361" b="1" spc="-5" dirty="0">
                <a:latin typeface="Tahoma"/>
                <a:cs typeface="Tahoma"/>
              </a:rPr>
              <a:t>Relationship </a:t>
            </a:r>
            <a:r>
              <a:rPr sz="1361" b="1" dirty="0">
                <a:latin typeface="Tahoma"/>
                <a:cs typeface="Tahoma"/>
              </a:rPr>
              <a:t>among Use</a:t>
            </a:r>
            <a:r>
              <a:rPr sz="1361" b="1" spc="-58" dirty="0">
                <a:latin typeface="Tahoma"/>
                <a:cs typeface="Tahoma"/>
              </a:rPr>
              <a:t> </a:t>
            </a:r>
            <a:r>
              <a:rPr sz="1361" b="1" spc="-10" dirty="0">
                <a:latin typeface="Tahoma"/>
                <a:cs typeface="Tahoma"/>
              </a:rPr>
              <a:t>Cases</a:t>
            </a:r>
            <a:endParaRPr sz="1361">
              <a:latin typeface="Tahoma"/>
              <a:cs typeface="Tahoma"/>
            </a:endParaRPr>
          </a:p>
          <a:p>
            <a:pPr>
              <a:spcBef>
                <a:spcPts val="49"/>
              </a:spcBef>
            </a:pPr>
            <a:endParaRPr sz="1118">
              <a:latin typeface="Times New Roman"/>
              <a:cs typeface="Times New Roman"/>
            </a:endParaRPr>
          </a:p>
          <a:p>
            <a:pPr marL="12347" marR="6791" algn="just">
              <a:lnSpc>
                <a:spcPts val="1342"/>
              </a:lnSpc>
            </a:pPr>
            <a:r>
              <a:rPr sz="1167" dirty="0">
                <a:latin typeface="Times New Roman"/>
                <a:cs typeface="Times New Roman"/>
              </a:rPr>
              <a:t>The </a:t>
            </a:r>
            <a:r>
              <a:rPr sz="1167" spc="-5" dirty="0">
                <a:latin typeface="Times New Roman"/>
                <a:cs typeface="Times New Roman"/>
              </a:rPr>
              <a:t>UML </a:t>
            </a:r>
            <a:r>
              <a:rPr sz="1167" dirty="0">
                <a:latin typeface="Times New Roman"/>
                <a:cs typeface="Times New Roman"/>
              </a:rPr>
              <a:t>allows us to extend and reuse already defined use cases by defining the  relationship among them. </a:t>
            </a:r>
            <a:r>
              <a:rPr sz="1167" spc="-5" dirty="0">
                <a:latin typeface="Times New Roman"/>
                <a:cs typeface="Times New Roman"/>
              </a:rPr>
              <a:t>Use </a:t>
            </a:r>
            <a:r>
              <a:rPr sz="1167" dirty="0">
                <a:latin typeface="Times New Roman"/>
                <a:cs typeface="Times New Roman"/>
              </a:rPr>
              <a:t>cases can be reused and extended in two different fashions:  extends and uses. In the cases </a:t>
            </a:r>
            <a:r>
              <a:rPr sz="1167" spc="10" dirty="0">
                <a:latin typeface="Times New Roman"/>
                <a:cs typeface="Times New Roman"/>
              </a:rPr>
              <a:t>of </a:t>
            </a:r>
            <a:r>
              <a:rPr sz="1167" i="1" spc="-5" dirty="0">
                <a:latin typeface="Times New Roman"/>
                <a:cs typeface="Times New Roman"/>
              </a:rPr>
              <a:t>“uses” </a:t>
            </a:r>
            <a:r>
              <a:rPr sz="1167" dirty="0">
                <a:latin typeface="Times New Roman"/>
                <a:cs typeface="Times New Roman"/>
              </a:rPr>
              <a:t>relationship, </a:t>
            </a:r>
            <a:r>
              <a:rPr sz="1167" spc="-5" dirty="0">
                <a:latin typeface="Times New Roman"/>
                <a:cs typeface="Times New Roman"/>
              </a:rPr>
              <a:t>we </a:t>
            </a:r>
            <a:r>
              <a:rPr sz="1167" dirty="0">
                <a:latin typeface="Times New Roman"/>
                <a:cs typeface="Times New Roman"/>
              </a:rPr>
              <a:t>define </a:t>
            </a:r>
            <a:r>
              <a:rPr sz="1167" spc="5" dirty="0">
                <a:latin typeface="Times New Roman"/>
                <a:cs typeface="Times New Roman"/>
              </a:rPr>
              <a:t>that </a:t>
            </a:r>
            <a:r>
              <a:rPr sz="1167" dirty="0">
                <a:latin typeface="Times New Roman"/>
                <a:cs typeface="Times New Roman"/>
              </a:rPr>
              <a:t>one </a:t>
            </a:r>
            <a:r>
              <a:rPr sz="1167" spc="5" dirty="0">
                <a:latin typeface="Times New Roman"/>
                <a:cs typeface="Times New Roman"/>
              </a:rPr>
              <a:t>use </a:t>
            </a:r>
            <a:r>
              <a:rPr sz="1167" dirty="0">
                <a:latin typeface="Times New Roman"/>
                <a:cs typeface="Times New Roman"/>
              </a:rPr>
              <a:t>case invokes  the </a:t>
            </a:r>
            <a:r>
              <a:rPr sz="1167" spc="-5" dirty="0">
                <a:latin typeface="Times New Roman"/>
                <a:cs typeface="Times New Roman"/>
              </a:rPr>
              <a:t>steps </a:t>
            </a:r>
            <a:r>
              <a:rPr sz="1167" dirty="0">
                <a:latin typeface="Times New Roman"/>
                <a:cs typeface="Times New Roman"/>
              </a:rPr>
              <a:t>defined in another use case during the course of its own execution. </a:t>
            </a:r>
            <a:r>
              <a:rPr sz="1167" spc="-5" dirty="0">
                <a:latin typeface="Times New Roman"/>
                <a:cs typeface="Times New Roman"/>
              </a:rPr>
              <a:t>Hence </a:t>
            </a:r>
            <a:r>
              <a:rPr sz="1167" dirty="0">
                <a:latin typeface="Times New Roman"/>
                <a:cs typeface="Times New Roman"/>
              </a:rPr>
              <a:t>this  defines a relationship that is </a:t>
            </a:r>
            <a:r>
              <a:rPr sz="1167" spc="-5" dirty="0">
                <a:latin typeface="Times New Roman"/>
                <a:cs typeface="Times New Roman"/>
              </a:rPr>
              <a:t>similar </a:t>
            </a:r>
            <a:r>
              <a:rPr sz="1167" dirty="0">
                <a:latin typeface="Times New Roman"/>
                <a:cs typeface="Times New Roman"/>
              </a:rPr>
              <a:t>to a relationship between two functions </a:t>
            </a:r>
            <a:r>
              <a:rPr sz="1167" spc="-5" dirty="0">
                <a:latin typeface="Times New Roman"/>
                <a:cs typeface="Times New Roman"/>
              </a:rPr>
              <a:t>where </a:t>
            </a:r>
            <a:r>
              <a:rPr sz="1167" dirty="0">
                <a:latin typeface="Times New Roman"/>
                <a:cs typeface="Times New Roman"/>
              </a:rPr>
              <a:t>one  makes a call to the other function. The </a:t>
            </a:r>
            <a:r>
              <a:rPr sz="1167" i="1" spc="-5" dirty="0">
                <a:latin typeface="Times New Roman"/>
                <a:cs typeface="Times New Roman"/>
              </a:rPr>
              <a:t>“extends” </a:t>
            </a:r>
            <a:r>
              <a:rPr sz="1167" dirty="0">
                <a:latin typeface="Times New Roman"/>
                <a:cs typeface="Times New Roman"/>
              </a:rPr>
              <a:t>relationship is </a:t>
            </a:r>
            <a:r>
              <a:rPr sz="1167" spc="5" dirty="0">
                <a:latin typeface="Times New Roman"/>
                <a:cs typeface="Times New Roman"/>
              </a:rPr>
              <a:t>kind </a:t>
            </a:r>
            <a:r>
              <a:rPr sz="1167" dirty="0">
                <a:latin typeface="Times New Roman"/>
                <a:cs typeface="Times New Roman"/>
              </a:rPr>
              <a:t>of a generalization-  </a:t>
            </a:r>
            <a:r>
              <a:rPr sz="1167" spc="-5" dirty="0">
                <a:latin typeface="Times New Roman"/>
                <a:cs typeface="Times New Roman"/>
              </a:rPr>
              <a:t>specialization </a:t>
            </a:r>
            <a:r>
              <a:rPr sz="1167" dirty="0">
                <a:latin typeface="Times New Roman"/>
                <a:cs typeface="Times New Roman"/>
              </a:rPr>
              <a:t>relationship. </a:t>
            </a:r>
            <a:r>
              <a:rPr sz="1167" spc="-15" dirty="0">
                <a:latin typeface="Times New Roman"/>
                <a:cs typeface="Times New Roman"/>
              </a:rPr>
              <a:t>In </a:t>
            </a:r>
            <a:r>
              <a:rPr sz="1167" dirty="0">
                <a:latin typeface="Times New Roman"/>
                <a:cs typeface="Times New Roman"/>
              </a:rPr>
              <a:t>this case a </a:t>
            </a:r>
            <a:r>
              <a:rPr sz="1167" spc="-5" dirty="0">
                <a:latin typeface="Times New Roman"/>
                <a:cs typeface="Times New Roman"/>
              </a:rPr>
              <a:t>special </a:t>
            </a:r>
            <a:r>
              <a:rPr sz="1167" dirty="0">
                <a:latin typeface="Times New Roman"/>
                <a:cs typeface="Times New Roman"/>
              </a:rPr>
              <a:t>instance of an already existing use case  is created. The new use case inherits all the properties of the existing use case, including  its</a:t>
            </a:r>
            <a:r>
              <a:rPr sz="1167" spc="-102" dirty="0">
                <a:latin typeface="Times New Roman"/>
                <a:cs typeface="Times New Roman"/>
              </a:rPr>
              <a:t> </a:t>
            </a:r>
            <a:r>
              <a:rPr sz="1167" dirty="0">
                <a:latin typeface="Times New Roman"/>
                <a:cs typeface="Times New Roman"/>
              </a:rPr>
              <a:t>actors.</a:t>
            </a:r>
            <a:endParaRPr sz="1167">
              <a:latin typeface="Times New Roman"/>
              <a:cs typeface="Times New Roman"/>
            </a:endParaRPr>
          </a:p>
          <a:p>
            <a:pPr>
              <a:lnSpc>
                <a:spcPct val="100000"/>
              </a:lnSpc>
            </a:pPr>
            <a:endParaRPr sz="1167">
              <a:latin typeface="Times New Roman"/>
              <a:cs typeface="Times New Roman"/>
            </a:endParaRPr>
          </a:p>
          <a:p>
            <a:pPr marL="12347" marR="6173" algn="just">
              <a:lnSpc>
                <a:spcPts val="1342"/>
              </a:lnSpc>
            </a:pPr>
            <a:r>
              <a:rPr sz="1167" dirty="0">
                <a:latin typeface="Times New Roman"/>
                <a:cs typeface="Times New Roman"/>
              </a:rPr>
              <a:t>Let is try to understand these two concepts </a:t>
            </a:r>
            <a:r>
              <a:rPr sz="1167" spc="-5" dirty="0">
                <a:latin typeface="Times New Roman"/>
                <a:cs typeface="Times New Roman"/>
              </a:rPr>
              <a:t>with </a:t>
            </a:r>
            <a:r>
              <a:rPr sz="1167" spc="5" dirty="0">
                <a:latin typeface="Times New Roman"/>
                <a:cs typeface="Times New Roman"/>
              </a:rPr>
              <a:t>the </a:t>
            </a:r>
            <a:r>
              <a:rPr sz="1167" dirty="0">
                <a:latin typeface="Times New Roman"/>
                <a:cs typeface="Times New Roman"/>
              </a:rPr>
              <a:t>help of the following diagrams. In</a:t>
            </a:r>
            <a:r>
              <a:rPr sz="1167" spc="-122" dirty="0">
                <a:latin typeface="Times New Roman"/>
                <a:cs typeface="Times New Roman"/>
              </a:rPr>
              <a:t> </a:t>
            </a:r>
            <a:r>
              <a:rPr sz="1167" dirty="0">
                <a:latin typeface="Times New Roman"/>
                <a:cs typeface="Times New Roman"/>
              </a:rPr>
              <a:t>the  case of the first diagram, the </a:t>
            </a:r>
            <a:r>
              <a:rPr sz="1167" i="1" spc="-5" dirty="0">
                <a:latin typeface="Times New Roman"/>
                <a:cs typeface="Times New Roman"/>
              </a:rPr>
              <a:t>Delete </a:t>
            </a:r>
            <a:r>
              <a:rPr sz="1167" i="1" dirty="0">
                <a:latin typeface="Times New Roman"/>
                <a:cs typeface="Times New Roman"/>
              </a:rPr>
              <a:t>Information </a:t>
            </a:r>
            <a:r>
              <a:rPr sz="1167" dirty="0">
                <a:latin typeface="Times New Roman"/>
                <a:cs typeface="Times New Roman"/>
              </a:rPr>
              <a:t>use case is using two already existing  use cases namely </a:t>
            </a:r>
            <a:r>
              <a:rPr sz="1167" i="1" dirty="0">
                <a:latin typeface="Times New Roman"/>
                <a:cs typeface="Times New Roman"/>
              </a:rPr>
              <a:t>Record </a:t>
            </a:r>
            <a:r>
              <a:rPr sz="1167" i="1" spc="-5" dirty="0">
                <a:latin typeface="Times New Roman"/>
                <a:cs typeface="Times New Roman"/>
              </a:rPr>
              <a:t>Transaction </a:t>
            </a:r>
            <a:r>
              <a:rPr sz="1167" dirty="0">
                <a:latin typeface="Times New Roman"/>
                <a:cs typeface="Times New Roman"/>
              </a:rPr>
              <a:t>and </a:t>
            </a:r>
            <a:r>
              <a:rPr sz="1167" i="1" dirty="0">
                <a:latin typeface="Times New Roman"/>
                <a:cs typeface="Times New Roman"/>
              </a:rPr>
              <a:t>Cancel </a:t>
            </a:r>
            <a:r>
              <a:rPr sz="1167" i="1" spc="-5" dirty="0">
                <a:latin typeface="Times New Roman"/>
                <a:cs typeface="Times New Roman"/>
              </a:rPr>
              <a:t>Transaction</a:t>
            </a:r>
            <a:r>
              <a:rPr sz="1167" spc="-5" dirty="0">
                <a:latin typeface="Times New Roman"/>
                <a:cs typeface="Times New Roman"/>
              </a:rPr>
              <a:t>. </a:t>
            </a:r>
            <a:r>
              <a:rPr sz="1167" dirty="0">
                <a:latin typeface="Times New Roman"/>
                <a:cs typeface="Times New Roman"/>
              </a:rPr>
              <a:t>The direction of the arrow  determines </a:t>
            </a:r>
            <a:r>
              <a:rPr sz="1167" spc="-5" dirty="0">
                <a:latin typeface="Times New Roman"/>
                <a:cs typeface="Times New Roman"/>
              </a:rPr>
              <a:t>which </a:t>
            </a:r>
            <a:r>
              <a:rPr sz="1167" dirty="0">
                <a:latin typeface="Times New Roman"/>
                <a:cs typeface="Times New Roman"/>
              </a:rPr>
              <a:t>one is the user and </a:t>
            </a:r>
            <a:r>
              <a:rPr sz="1167" spc="-5" dirty="0">
                <a:latin typeface="Times New Roman"/>
                <a:cs typeface="Times New Roman"/>
              </a:rPr>
              <a:t>which </a:t>
            </a:r>
            <a:r>
              <a:rPr sz="1167" dirty="0">
                <a:latin typeface="Times New Roman"/>
                <a:cs typeface="Times New Roman"/>
              </a:rPr>
              <a:t>use case is being</a:t>
            </a:r>
            <a:r>
              <a:rPr sz="1167" spc="-102" dirty="0">
                <a:latin typeface="Times New Roman"/>
                <a:cs typeface="Times New Roman"/>
              </a:rPr>
              <a:t> </a:t>
            </a:r>
            <a:r>
              <a:rPr sz="1167" dirty="0">
                <a:latin typeface="Times New Roman"/>
                <a:cs typeface="Times New Roman"/>
              </a:rPr>
              <a:t>used.</a:t>
            </a:r>
            <a:endParaRPr sz="1167">
              <a:latin typeface="Times New Roman"/>
              <a:cs typeface="Times New Roman"/>
            </a:endParaRPr>
          </a:p>
        </p:txBody>
      </p:sp>
      <p:sp>
        <p:nvSpPr>
          <p:cNvPr id="4" name="object 4"/>
          <p:cNvSpPr/>
          <p:nvPr/>
        </p:nvSpPr>
        <p:spPr>
          <a:xfrm>
            <a:off x="1111250" y="4622165"/>
            <a:ext cx="4556125" cy="2022475"/>
          </a:xfrm>
          <a:prstGeom prst="rect">
            <a:avLst/>
          </a:prstGeom>
          <a:blipFill>
            <a:blip r:embed="rId2" cstate="print"/>
            <a:stretch>
              <a:fillRect/>
            </a:stretch>
          </a:blipFill>
        </p:spPr>
        <p:txBody>
          <a:bodyPr wrap="square" lIns="0" tIns="0" rIns="0" bIns="0" rtlCol="0"/>
          <a:lstStyle/>
          <a:p>
            <a:endParaRPr sz="1750"/>
          </a:p>
        </p:txBody>
      </p:sp>
      <p:sp>
        <p:nvSpPr>
          <p:cNvPr id="5" name="object 5"/>
          <p:cNvSpPr/>
          <p:nvPr/>
        </p:nvSpPr>
        <p:spPr>
          <a:xfrm>
            <a:off x="1800226" y="6815031"/>
            <a:ext cx="3954567" cy="2421043"/>
          </a:xfrm>
          <a:prstGeom prst="rect">
            <a:avLst/>
          </a:prstGeom>
          <a:blipFill>
            <a:blip r:embed="rId3" cstate="print"/>
            <a:stretch>
              <a:fillRect/>
            </a:stretch>
          </a:blipFill>
        </p:spPr>
        <p:txBody>
          <a:bodyPr wrap="square" lIns="0" tIns="0" rIns="0" bIns="0" rtlCol="0"/>
          <a:lstStyle/>
          <a:p>
            <a:endParaRPr sz="1750"/>
          </a:p>
        </p:txBody>
      </p:sp>
      <p:sp>
        <p:nvSpPr>
          <p:cNvPr id="6" name="object 6"/>
          <p:cNvSpPr txBox="1">
            <a:spLocks noGrp="1"/>
          </p:cNvSpPr>
          <p:nvPr>
            <p:ph type="sldNum" sz="quarter" idx="7"/>
          </p:nvPr>
        </p:nvSpPr>
        <p:spPr>
          <a:xfrm>
            <a:off x="6216086" y="10069713"/>
            <a:ext cx="271639" cy="7154380"/>
          </a:xfrm>
          <a:prstGeom prst="rect">
            <a:avLst/>
          </a:prstGeom>
        </p:spPr>
        <p:txBody>
          <a:bodyPr vert="horz" wrap="square" lIns="0" tIns="49389" rIns="0" bIns="0" rtlCol="0">
            <a:spAutoFit/>
          </a:bodyPr>
          <a:lstStyle/>
          <a:p>
            <a:pPr marL="12347">
              <a:lnSpc>
                <a:spcPts val="1240"/>
              </a:lnSpc>
              <a:tabLst>
                <a:tab pos="5123363" algn="l"/>
              </a:tabLst>
            </a:pPr>
            <a:r>
              <a:rPr u="heavy" dirty="0"/>
              <a:t> 	</a:t>
            </a:r>
            <a:r>
              <a:rPr dirty="0"/>
              <a:t>  34</a:t>
            </a:r>
          </a:p>
          <a:p>
            <a:pPr marL="1456939">
              <a:lnSpc>
                <a:spcPts val="1371"/>
              </a:lnSpc>
            </a:pPr>
            <a:r>
              <a:rPr dirty="0"/>
              <a:t>© Copyright </a:t>
            </a:r>
            <a:r>
              <a:rPr spc="-5" dirty="0"/>
              <a:t>Virtual University </a:t>
            </a:r>
            <a:r>
              <a:rPr dirty="0"/>
              <a:t>of</a:t>
            </a:r>
            <a:r>
              <a:rPr spc="-78" dirty="0"/>
              <a:t> </a:t>
            </a:r>
            <a:r>
              <a:rPr spc="-5" dirty="0"/>
              <a:t>Pakistan</a:t>
            </a:r>
          </a:p>
        </p:txBody>
      </p:sp>
    </p:spTree>
    <p:extLst>
      <p:ext uri="{BB962C8B-B14F-4D97-AF65-F5344CB8AC3E}">
        <p14:creationId xmlns:p14="http://schemas.microsoft.com/office/powerpoint/2010/main" val="30593478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11250" y="1055052"/>
            <a:ext cx="5270412" cy="0"/>
          </a:xfrm>
          <a:custGeom>
            <a:avLst/>
            <a:gdLst/>
            <a:ahLst/>
            <a:cxnLst/>
            <a:rect l="l" t="t" r="r" b="b"/>
            <a:pathLst>
              <a:path w="5420995">
                <a:moveTo>
                  <a:pt x="0" y="0"/>
                </a:moveTo>
                <a:lnTo>
                  <a:pt x="5420867" y="0"/>
                </a:lnTo>
              </a:path>
            </a:pathLst>
          </a:custGeom>
          <a:ln w="7620">
            <a:solidFill>
              <a:srgbClr val="000000"/>
            </a:solidFill>
          </a:ln>
        </p:spPr>
        <p:txBody>
          <a:bodyPr wrap="square" lIns="0" tIns="0" rIns="0" bIns="0" rtlCol="0"/>
          <a:lstStyle/>
          <a:p>
            <a:endParaRPr sz="1750"/>
          </a:p>
        </p:txBody>
      </p:sp>
      <p:sp>
        <p:nvSpPr>
          <p:cNvPr id="3" name="object 3"/>
          <p:cNvSpPr txBox="1"/>
          <p:nvPr/>
        </p:nvSpPr>
        <p:spPr>
          <a:xfrm>
            <a:off x="1098903" y="886882"/>
            <a:ext cx="5360547" cy="6099490"/>
          </a:xfrm>
          <a:prstGeom prst="rect">
            <a:avLst/>
          </a:prstGeom>
        </p:spPr>
        <p:txBody>
          <a:bodyPr vert="horz" wrap="square" lIns="0" tIns="0" rIns="0" bIns="0" rtlCol="0">
            <a:spAutoFit/>
          </a:bodyPr>
          <a:lstStyle/>
          <a:p>
            <a:pPr marL="12347">
              <a:tabLst>
                <a:tab pos="5069654" algn="l"/>
              </a:tabLst>
            </a:pPr>
            <a:r>
              <a:rPr sz="1167" dirty="0">
                <a:latin typeface="Times New Roman"/>
                <a:cs typeface="Times New Roman"/>
              </a:rPr>
              <a:t>CS504-Software Engineering</a:t>
            </a:r>
            <a:r>
              <a:rPr sz="1167" spc="-10" dirty="0">
                <a:latin typeface="Times New Roman"/>
                <a:cs typeface="Times New Roman"/>
              </a:rPr>
              <a:t> </a:t>
            </a:r>
            <a:r>
              <a:rPr sz="1167" dirty="0">
                <a:latin typeface="Times New Roman"/>
                <a:cs typeface="Times New Roman"/>
              </a:rPr>
              <a:t>– I	</a:t>
            </a:r>
            <a:r>
              <a:rPr sz="1167" spc="-5" dirty="0">
                <a:latin typeface="Times New Roman"/>
                <a:cs typeface="Times New Roman"/>
              </a:rPr>
              <a:t>VU</a:t>
            </a:r>
            <a:endParaRPr sz="1167">
              <a:latin typeface="Times New Roman"/>
              <a:cs typeface="Times New Roman"/>
            </a:endParaRPr>
          </a:p>
          <a:p>
            <a:pPr>
              <a:lnSpc>
                <a:spcPct val="100000"/>
              </a:lnSpc>
            </a:pPr>
            <a:endParaRPr sz="1167">
              <a:latin typeface="Times New Roman"/>
              <a:cs typeface="Times New Roman"/>
            </a:endParaRPr>
          </a:p>
          <a:p>
            <a:pPr marL="12347" marR="4939">
              <a:lnSpc>
                <a:spcPts val="1342"/>
              </a:lnSpc>
              <a:spcBef>
                <a:spcPts val="851"/>
              </a:spcBef>
            </a:pPr>
            <a:r>
              <a:rPr sz="1167" dirty="0">
                <a:latin typeface="Times New Roman"/>
                <a:cs typeface="Times New Roman"/>
              </a:rPr>
              <a:t>bank accounts of the employees. </a:t>
            </a:r>
            <a:r>
              <a:rPr sz="1167" spc="-5" dirty="0">
                <a:latin typeface="Times New Roman"/>
                <a:cs typeface="Times New Roman"/>
              </a:rPr>
              <a:t>Similarly, </a:t>
            </a:r>
            <a:r>
              <a:rPr sz="1167" dirty="0">
                <a:latin typeface="Times New Roman"/>
                <a:cs typeface="Times New Roman"/>
              </a:rPr>
              <a:t>income received through other income  </a:t>
            </a:r>
            <a:r>
              <a:rPr sz="1167" spc="-5" dirty="0">
                <a:latin typeface="Times New Roman"/>
                <a:cs typeface="Times New Roman"/>
              </a:rPr>
              <a:t>sources </a:t>
            </a:r>
            <a:r>
              <a:rPr sz="1167" dirty="0">
                <a:latin typeface="Times New Roman"/>
                <a:cs typeface="Times New Roman"/>
              </a:rPr>
              <a:t>is also received and deposited in the corresponding bank</a:t>
            </a:r>
            <a:r>
              <a:rPr sz="1167" spc="-117" dirty="0">
                <a:latin typeface="Times New Roman"/>
                <a:cs typeface="Times New Roman"/>
              </a:rPr>
              <a:t> </a:t>
            </a:r>
            <a:r>
              <a:rPr sz="1167" dirty="0">
                <a:latin typeface="Times New Roman"/>
                <a:cs typeface="Times New Roman"/>
              </a:rPr>
              <a:t>accounts.</a:t>
            </a:r>
            <a:endParaRPr sz="1167">
              <a:latin typeface="Times New Roman"/>
              <a:cs typeface="Times New Roman"/>
            </a:endParaRPr>
          </a:p>
          <a:p>
            <a:pPr>
              <a:spcBef>
                <a:spcPts val="19"/>
              </a:spcBef>
            </a:pPr>
            <a:endParaRPr sz="1167">
              <a:latin typeface="Times New Roman"/>
              <a:cs typeface="Times New Roman"/>
            </a:endParaRPr>
          </a:p>
          <a:p>
            <a:pPr marL="12347">
              <a:lnSpc>
                <a:spcPts val="2046"/>
              </a:lnSpc>
              <a:spcBef>
                <a:spcPts val="5"/>
              </a:spcBef>
            </a:pPr>
            <a:r>
              <a:rPr sz="1750" spc="-5" dirty="0">
                <a:latin typeface="Tahoma"/>
                <a:cs typeface="Tahoma"/>
              </a:rPr>
              <a:t>Data Flow</a:t>
            </a:r>
            <a:r>
              <a:rPr sz="1750" spc="-78" dirty="0">
                <a:latin typeface="Tahoma"/>
                <a:cs typeface="Tahoma"/>
              </a:rPr>
              <a:t> </a:t>
            </a:r>
            <a:r>
              <a:rPr sz="1750" dirty="0">
                <a:latin typeface="Tahoma"/>
                <a:cs typeface="Tahoma"/>
              </a:rPr>
              <a:t>Modeling</a:t>
            </a:r>
            <a:endParaRPr sz="1750">
              <a:latin typeface="Tahoma"/>
              <a:cs typeface="Tahoma"/>
            </a:endParaRPr>
          </a:p>
          <a:p>
            <a:pPr marL="12347" marR="9260">
              <a:lnSpc>
                <a:spcPts val="1342"/>
              </a:lnSpc>
              <a:spcBef>
                <a:spcPts val="39"/>
              </a:spcBef>
            </a:pPr>
            <a:r>
              <a:rPr sz="1167" dirty="0">
                <a:latin typeface="Times New Roman"/>
                <a:cs typeface="Times New Roman"/>
              </a:rPr>
              <a:t>When data flow modeling is used to model a </a:t>
            </a:r>
            <a:r>
              <a:rPr sz="1167" spc="-5" dirty="0">
                <a:latin typeface="Times New Roman"/>
                <a:cs typeface="Times New Roman"/>
              </a:rPr>
              <a:t>system’s </a:t>
            </a:r>
            <a:r>
              <a:rPr sz="1167" dirty="0">
                <a:latin typeface="Times New Roman"/>
                <a:cs typeface="Times New Roman"/>
              </a:rPr>
              <a:t>functionality, following points  need to be</a:t>
            </a:r>
            <a:r>
              <a:rPr sz="1167" spc="-102" dirty="0">
                <a:latin typeface="Times New Roman"/>
                <a:cs typeface="Times New Roman"/>
              </a:rPr>
              <a:t> </a:t>
            </a:r>
            <a:r>
              <a:rPr sz="1167" dirty="0">
                <a:latin typeface="Times New Roman"/>
                <a:cs typeface="Times New Roman"/>
              </a:rPr>
              <a:t>remembered</a:t>
            </a:r>
            <a:endParaRPr sz="1167">
              <a:latin typeface="Times New Roman"/>
              <a:cs typeface="Times New Roman"/>
            </a:endParaRPr>
          </a:p>
          <a:p>
            <a:pPr marL="456837" marR="8026" indent="-222245" algn="just">
              <a:lnSpc>
                <a:spcPct val="95400"/>
              </a:lnSpc>
              <a:spcBef>
                <a:spcPts val="63"/>
              </a:spcBef>
              <a:buFont typeface="Symbol"/>
              <a:buChar char=""/>
              <a:tabLst>
                <a:tab pos="456837" algn="l"/>
              </a:tabLst>
            </a:pPr>
            <a:r>
              <a:rPr sz="1167" spc="-5" dirty="0">
                <a:latin typeface="Times New Roman"/>
                <a:cs typeface="Times New Roman"/>
              </a:rPr>
              <a:t>Data </a:t>
            </a:r>
            <a:r>
              <a:rPr sz="1167" dirty="0">
                <a:latin typeface="Times New Roman"/>
                <a:cs typeface="Times New Roman"/>
              </a:rPr>
              <a:t>flow model captures the transformation of data between processes/functions  of a </a:t>
            </a:r>
            <a:r>
              <a:rPr sz="1167" spc="-5" dirty="0">
                <a:latin typeface="Times New Roman"/>
                <a:cs typeface="Times New Roman"/>
              </a:rPr>
              <a:t>system. </a:t>
            </a:r>
            <a:r>
              <a:rPr sz="1167" dirty="0">
                <a:latin typeface="Times New Roman"/>
                <a:cs typeface="Times New Roman"/>
              </a:rPr>
              <a:t>It does not represent the control flow information that is occurring in  a </a:t>
            </a:r>
            <a:r>
              <a:rPr sz="1167" spc="-5" dirty="0">
                <a:latin typeface="Times New Roman"/>
                <a:cs typeface="Times New Roman"/>
              </a:rPr>
              <a:t>system </a:t>
            </a:r>
            <a:r>
              <a:rPr sz="1167" dirty="0">
                <a:latin typeface="Times New Roman"/>
                <a:cs typeface="Times New Roman"/>
              </a:rPr>
              <a:t>to invoke certain</a:t>
            </a:r>
            <a:r>
              <a:rPr sz="1167" spc="-102" dirty="0">
                <a:latin typeface="Times New Roman"/>
                <a:cs typeface="Times New Roman"/>
              </a:rPr>
              <a:t> </a:t>
            </a:r>
            <a:r>
              <a:rPr sz="1167" dirty="0">
                <a:latin typeface="Times New Roman"/>
                <a:cs typeface="Times New Roman"/>
              </a:rPr>
              <a:t>functionality.</a:t>
            </a:r>
            <a:endParaRPr sz="1167">
              <a:latin typeface="Times New Roman"/>
              <a:cs typeface="Times New Roman"/>
            </a:endParaRPr>
          </a:p>
          <a:p>
            <a:pPr marL="456837" marR="7408" indent="-222245" algn="just">
              <a:lnSpc>
                <a:spcPts val="1332"/>
              </a:lnSpc>
              <a:spcBef>
                <a:spcPts val="136"/>
              </a:spcBef>
              <a:buFont typeface="Symbol"/>
              <a:buChar char=""/>
              <a:tabLst>
                <a:tab pos="456837" algn="l"/>
              </a:tabLst>
            </a:pPr>
            <a:r>
              <a:rPr sz="1167" dirty="0">
                <a:latin typeface="Times New Roman"/>
                <a:cs typeface="Times New Roman"/>
              </a:rPr>
              <a:t>A number of parallel activities are </a:t>
            </a:r>
            <a:r>
              <a:rPr sz="1167" spc="-5" dirty="0">
                <a:latin typeface="Times New Roman"/>
                <a:cs typeface="Times New Roman"/>
              </a:rPr>
              <a:t>shown </a:t>
            </a:r>
            <a:r>
              <a:rPr sz="1167" dirty="0">
                <a:latin typeface="Times New Roman"/>
                <a:cs typeface="Times New Roman"/>
              </a:rPr>
              <a:t>in this diagram </a:t>
            </a:r>
            <a:r>
              <a:rPr sz="1167" spc="-5" dirty="0">
                <a:latin typeface="Times New Roman"/>
                <a:cs typeface="Times New Roman"/>
              </a:rPr>
              <a:t>where </a:t>
            </a:r>
            <a:r>
              <a:rPr sz="1167" dirty="0">
                <a:latin typeface="Times New Roman"/>
                <a:cs typeface="Times New Roman"/>
              </a:rPr>
              <a:t>no </a:t>
            </a:r>
            <a:r>
              <a:rPr sz="1167" spc="-5" dirty="0">
                <a:latin typeface="Times New Roman"/>
                <a:cs typeface="Times New Roman"/>
              </a:rPr>
              <a:t>specific  sequence </a:t>
            </a:r>
            <a:r>
              <a:rPr sz="1167" dirty="0">
                <a:latin typeface="Times New Roman"/>
                <a:cs typeface="Times New Roman"/>
              </a:rPr>
              <a:t>among these activities is</a:t>
            </a:r>
            <a:r>
              <a:rPr sz="1167" spc="-107" dirty="0">
                <a:latin typeface="Times New Roman"/>
                <a:cs typeface="Times New Roman"/>
              </a:rPr>
              <a:t> </a:t>
            </a:r>
            <a:r>
              <a:rPr sz="1167" dirty="0">
                <a:latin typeface="Times New Roman"/>
                <a:cs typeface="Times New Roman"/>
              </a:rPr>
              <a:t>depicted</a:t>
            </a:r>
            <a:endParaRPr sz="1167">
              <a:latin typeface="Times New Roman"/>
              <a:cs typeface="Times New Roman"/>
            </a:endParaRPr>
          </a:p>
          <a:p>
            <a:pPr marL="456837" marR="6173" indent="-222245" algn="just">
              <a:lnSpc>
                <a:spcPct val="95400"/>
              </a:lnSpc>
              <a:spcBef>
                <a:spcPts val="63"/>
              </a:spcBef>
              <a:buFont typeface="Symbol"/>
              <a:buChar char=""/>
              <a:tabLst>
                <a:tab pos="456837" algn="l"/>
              </a:tabLst>
            </a:pPr>
            <a:r>
              <a:rPr sz="1167" spc="-5" dirty="0">
                <a:latin typeface="Times New Roman"/>
                <a:cs typeface="Times New Roman"/>
              </a:rPr>
              <a:t>All </a:t>
            </a:r>
            <a:r>
              <a:rPr sz="1167" dirty="0">
                <a:latin typeface="Times New Roman"/>
                <a:cs typeface="Times New Roman"/>
              </a:rPr>
              <a:t>the previous models that </a:t>
            </a:r>
            <a:r>
              <a:rPr sz="1167" spc="-5" dirty="0">
                <a:latin typeface="Times New Roman"/>
                <a:cs typeface="Times New Roman"/>
              </a:rPr>
              <a:t>we studied </a:t>
            </a:r>
            <a:r>
              <a:rPr sz="1167" dirty="0">
                <a:latin typeface="Times New Roman"/>
                <a:cs typeface="Times New Roman"/>
              </a:rPr>
              <a:t>like business process models, </a:t>
            </a:r>
            <a:r>
              <a:rPr sz="1167" spc="-5" dirty="0">
                <a:latin typeface="Times New Roman"/>
                <a:cs typeface="Times New Roman"/>
              </a:rPr>
              <a:t>state  </a:t>
            </a:r>
            <a:r>
              <a:rPr sz="1167" dirty="0">
                <a:latin typeface="Times New Roman"/>
                <a:cs typeface="Times New Roman"/>
              </a:rPr>
              <a:t>transition diagrams, are used to capture business domain irrespective of their  automation.</a:t>
            </a:r>
            <a:endParaRPr sz="1167">
              <a:latin typeface="Times New Roman"/>
              <a:cs typeface="Times New Roman"/>
            </a:endParaRPr>
          </a:p>
          <a:p>
            <a:pPr marL="456837" marR="6791" indent="-222245" algn="just">
              <a:lnSpc>
                <a:spcPts val="1342"/>
              </a:lnSpc>
              <a:spcBef>
                <a:spcPts val="126"/>
              </a:spcBef>
              <a:buFont typeface="Symbol"/>
              <a:buChar char=""/>
              <a:tabLst>
                <a:tab pos="456837" algn="l"/>
              </a:tabLst>
            </a:pPr>
            <a:r>
              <a:rPr sz="1167" spc="-5" dirty="0">
                <a:latin typeface="Times New Roman"/>
                <a:cs typeface="Times New Roman"/>
              </a:rPr>
              <a:t>However, </a:t>
            </a:r>
            <a:r>
              <a:rPr sz="1167" dirty="0">
                <a:latin typeface="Times New Roman"/>
                <a:cs typeface="Times New Roman"/>
              </a:rPr>
              <a:t>in data flow models, </a:t>
            </a:r>
            <a:r>
              <a:rPr sz="1167" spc="-5" dirty="0">
                <a:latin typeface="Times New Roman"/>
                <a:cs typeface="Times New Roman"/>
              </a:rPr>
              <a:t>we </a:t>
            </a:r>
            <a:r>
              <a:rPr sz="1167" dirty="0">
                <a:latin typeface="Times New Roman"/>
                <a:cs typeface="Times New Roman"/>
              </a:rPr>
              <a:t>represent </a:t>
            </a:r>
            <a:r>
              <a:rPr sz="1167" spc="5" dirty="0">
                <a:latin typeface="Times New Roman"/>
                <a:cs typeface="Times New Roman"/>
              </a:rPr>
              <a:t>only </a:t>
            </a:r>
            <a:r>
              <a:rPr sz="1167" dirty="0">
                <a:latin typeface="Times New Roman"/>
                <a:cs typeface="Times New Roman"/>
              </a:rPr>
              <a:t>those processes </a:t>
            </a:r>
            <a:r>
              <a:rPr sz="1167" spc="-5" dirty="0">
                <a:latin typeface="Times New Roman"/>
                <a:cs typeface="Times New Roman"/>
              </a:rPr>
              <a:t>which we </a:t>
            </a:r>
            <a:r>
              <a:rPr sz="1167" dirty="0">
                <a:latin typeface="Times New Roman"/>
                <a:cs typeface="Times New Roman"/>
              </a:rPr>
              <a:t>need  to automate as they involve certain computation, processing or transformation of  data that can be best implemented using an automated</a:t>
            </a:r>
            <a:r>
              <a:rPr sz="1167" spc="-122" dirty="0">
                <a:latin typeface="Times New Roman"/>
                <a:cs typeface="Times New Roman"/>
              </a:rPr>
              <a:t> </a:t>
            </a:r>
            <a:r>
              <a:rPr sz="1167" spc="-5" dirty="0">
                <a:latin typeface="Times New Roman"/>
                <a:cs typeface="Times New Roman"/>
              </a:rPr>
              <a:t>system.</a:t>
            </a:r>
            <a:endParaRPr sz="1167">
              <a:latin typeface="Times New Roman"/>
              <a:cs typeface="Times New Roman"/>
            </a:endParaRPr>
          </a:p>
          <a:p>
            <a:pPr marL="456837" marR="6173" indent="-222245" algn="just">
              <a:lnSpc>
                <a:spcPct val="95600"/>
              </a:lnSpc>
              <a:spcBef>
                <a:spcPts val="58"/>
              </a:spcBef>
              <a:buFont typeface="Symbol"/>
              <a:buChar char=""/>
              <a:tabLst>
                <a:tab pos="456837" algn="l"/>
              </a:tabLst>
            </a:pPr>
            <a:r>
              <a:rPr sz="1167" spc="-5" dirty="0">
                <a:latin typeface="Times New Roman"/>
                <a:cs typeface="Times New Roman"/>
              </a:rPr>
              <a:t>For </a:t>
            </a:r>
            <a:r>
              <a:rPr sz="1167" dirty="0">
                <a:latin typeface="Times New Roman"/>
                <a:cs typeface="Times New Roman"/>
              </a:rPr>
              <a:t>example, </a:t>
            </a:r>
            <a:r>
              <a:rPr sz="1167" spc="-5" dirty="0">
                <a:latin typeface="Times New Roman"/>
                <a:cs typeface="Times New Roman"/>
              </a:rPr>
              <a:t>we </a:t>
            </a:r>
            <a:r>
              <a:rPr sz="1167" dirty="0">
                <a:latin typeface="Times New Roman"/>
                <a:cs typeface="Times New Roman"/>
              </a:rPr>
              <a:t>may consider a mail desk in an office that receives mail and just  forwards it to their respective addressees. In this example, as the mail desk does  not process the mail, just forwards it, therefore it does not include any process</a:t>
            </a:r>
            <a:r>
              <a:rPr sz="1167" spc="-136" dirty="0">
                <a:latin typeface="Times New Roman"/>
                <a:cs typeface="Times New Roman"/>
              </a:rPr>
              <a:t> </a:t>
            </a:r>
            <a:r>
              <a:rPr sz="1167" dirty="0">
                <a:latin typeface="Times New Roman"/>
                <a:cs typeface="Times New Roman"/>
              </a:rPr>
              <a:t>that  need to be automated. </a:t>
            </a:r>
            <a:r>
              <a:rPr sz="1167" spc="-5" dirty="0">
                <a:latin typeface="Times New Roman"/>
                <a:cs typeface="Times New Roman"/>
              </a:rPr>
              <a:t>Hence, we shall </a:t>
            </a:r>
            <a:r>
              <a:rPr sz="1167" dirty="0">
                <a:latin typeface="Times New Roman"/>
                <a:cs typeface="Times New Roman"/>
              </a:rPr>
              <a:t>not use data flow diagrams to model this  process.</a:t>
            </a:r>
            <a:endParaRPr sz="1167">
              <a:latin typeface="Times New Roman"/>
              <a:cs typeface="Times New Roman"/>
            </a:endParaRPr>
          </a:p>
          <a:p>
            <a:pPr marL="456837" marR="6173" indent="-222245" algn="just">
              <a:lnSpc>
                <a:spcPts val="1332"/>
              </a:lnSpc>
              <a:spcBef>
                <a:spcPts val="136"/>
              </a:spcBef>
              <a:buFont typeface="Symbol"/>
              <a:buChar char=""/>
              <a:tabLst>
                <a:tab pos="456837" algn="l"/>
              </a:tabLst>
            </a:pPr>
            <a:r>
              <a:rPr sz="1167" dirty="0">
                <a:latin typeface="Times New Roman"/>
                <a:cs typeface="Times New Roman"/>
              </a:rPr>
              <a:t>In nutshell, processes that just move or </a:t>
            </a:r>
            <a:r>
              <a:rPr sz="1167" spc="-5" dirty="0">
                <a:latin typeface="Times New Roman"/>
                <a:cs typeface="Times New Roman"/>
              </a:rPr>
              <a:t>transfer </a:t>
            </a:r>
            <a:r>
              <a:rPr sz="1167" dirty="0">
                <a:latin typeface="Times New Roman"/>
                <a:cs typeface="Times New Roman"/>
              </a:rPr>
              <a:t>data (do not perform any  processing on that data), </a:t>
            </a:r>
            <a:r>
              <a:rPr sz="1167" spc="-5" dirty="0">
                <a:latin typeface="Times New Roman"/>
                <a:cs typeface="Times New Roman"/>
              </a:rPr>
              <a:t>should </a:t>
            </a:r>
            <a:r>
              <a:rPr sz="1167" dirty="0">
                <a:latin typeface="Times New Roman"/>
                <a:cs typeface="Times New Roman"/>
              </a:rPr>
              <a:t>not be described using data flow</a:t>
            </a:r>
            <a:r>
              <a:rPr sz="1167" spc="-92" dirty="0">
                <a:latin typeface="Times New Roman"/>
                <a:cs typeface="Times New Roman"/>
              </a:rPr>
              <a:t> </a:t>
            </a:r>
            <a:r>
              <a:rPr sz="1167" dirty="0">
                <a:latin typeface="Times New Roman"/>
                <a:cs typeface="Times New Roman"/>
              </a:rPr>
              <a:t>models.</a:t>
            </a:r>
            <a:endParaRPr sz="1167">
              <a:latin typeface="Times New Roman"/>
              <a:cs typeface="Times New Roman"/>
            </a:endParaRPr>
          </a:p>
          <a:p>
            <a:pPr marL="456837" marR="4939" indent="-222245" algn="just">
              <a:lnSpc>
                <a:spcPct val="95700"/>
              </a:lnSpc>
              <a:spcBef>
                <a:spcPts val="58"/>
              </a:spcBef>
              <a:buFont typeface="Symbol"/>
              <a:buChar char=""/>
              <a:tabLst>
                <a:tab pos="456837" algn="l"/>
              </a:tabLst>
            </a:pPr>
            <a:r>
              <a:rPr sz="1167" dirty="0">
                <a:latin typeface="Times New Roman"/>
                <a:cs typeface="Times New Roman"/>
              </a:rPr>
              <a:t>Taking the </a:t>
            </a:r>
            <a:r>
              <a:rPr sz="1167" spc="-5" dirty="0">
                <a:latin typeface="Times New Roman"/>
                <a:cs typeface="Times New Roman"/>
              </a:rPr>
              <a:t>same </a:t>
            </a:r>
            <a:r>
              <a:rPr sz="1167" dirty="0">
                <a:latin typeface="Times New Roman"/>
                <a:cs typeface="Times New Roman"/>
              </a:rPr>
              <a:t>example, if </a:t>
            </a:r>
            <a:r>
              <a:rPr sz="1167" spc="-5" dirty="0">
                <a:latin typeface="Times New Roman"/>
                <a:cs typeface="Times New Roman"/>
              </a:rPr>
              <a:t>we </a:t>
            </a:r>
            <a:r>
              <a:rPr sz="1167" dirty="0">
                <a:latin typeface="Times New Roman"/>
                <a:cs typeface="Times New Roman"/>
              </a:rPr>
              <a:t>modify the </a:t>
            </a:r>
            <a:r>
              <a:rPr sz="1167" spc="-5" dirty="0">
                <a:latin typeface="Times New Roman"/>
                <a:cs typeface="Times New Roman"/>
              </a:rPr>
              <a:t>scenario such </a:t>
            </a:r>
            <a:r>
              <a:rPr sz="1167" dirty="0">
                <a:latin typeface="Times New Roman"/>
                <a:cs typeface="Times New Roman"/>
              </a:rPr>
              <a:t>that a mail desk clerk  receives the mail, notes it down into a register and then delivers it to their  respective addressees then a processing has got involved in this </a:t>
            </a:r>
            <a:r>
              <a:rPr sz="1167" spc="-5" dirty="0">
                <a:latin typeface="Times New Roman"/>
                <a:cs typeface="Times New Roman"/>
              </a:rPr>
              <a:t>scenario. At </a:t>
            </a:r>
            <a:r>
              <a:rPr sz="1167" dirty="0">
                <a:latin typeface="Times New Roman"/>
                <a:cs typeface="Times New Roman"/>
              </a:rPr>
              <a:t>least  one process is there that can be automated. That is, the recording of mail  information into the register. </a:t>
            </a:r>
            <a:r>
              <a:rPr sz="1167" spc="-5" dirty="0">
                <a:latin typeface="Times New Roman"/>
                <a:cs typeface="Times New Roman"/>
              </a:rPr>
              <a:t>Now we </a:t>
            </a:r>
            <a:r>
              <a:rPr sz="1167" dirty="0">
                <a:latin typeface="Times New Roman"/>
                <a:cs typeface="Times New Roman"/>
              </a:rPr>
              <a:t>can use a data flow model in </a:t>
            </a:r>
            <a:r>
              <a:rPr sz="1167" spc="-5" dirty="0">
                <a:latin typeface="Times New Roman"/>
                <a:cs typeface="Times New Roman"/>
              </a:rPr>
              <a:t>which we  shall </a:t>
            </a:r>
            <a:r>
              <a:rPr sz="1167" dirty="0">
                <a:latin typeface="Times New Roman"/>
                <a:cs typeface="Times New Roman"/>
              </a:rPr>
              <a:t>use a data transformation that captures the detail of recording mail  information into a register (or a data </a:t>
            </a:r>
            <a:r>
              <a:rPr sz="1167" spc="-5" dirty="0">
                <a:latin typeface="Times New Roman"/>
                <a:cs typeface="Times New Roman"/>
              </a:rPr>
              <a:t>store). </a:t>
            </a:r>
            <a:r>
              <a:rPr sz="1167" dirty="0">
                <a:latin typeface="Times New Roman"/>
                <a:cs typeface="Times New Roman"/>
              </a:rPr>
              <a:t>Thus </a:t>
            </a:r>
            <a:r>
              <a:rPr sz="1167" spc="-5" dirty="0">
                <a:latin typeface="Times New Roman"/>
                <a:cs typeface="Times New Roman"/>
              </a:rPr>
              <a:t>with </a:t>
            </a:r>
            <a:r>
              <a:rPr sz="1167" dirty="0">
                <a:latin typeface="Times New Roman"/>
                <a:cs typeface="Times New Roman"/>
              </a:rPr>
              <a:t>this addition, it makes  </a:t>
            </a:r>
            <a:r>
              <a:rPr sz="1167" spc="-5" dirty="0">
                <a:latin typeface="Times New Roman"/>
                <a:cs typeface="Times New Roman"/>
              </a:rPr>
              <a:t>sense </a:t>
            </a:r>
            <a:r>
              <a:rPr sz="1167" dirty="0">
                <a:latin typeface="Times New Roman"/>
                <a:cs typeface="Times New Roman"/>
              </a:rPr>
              <a:t>to use data flow model to capture the details of this</a:t>
            </a:r>
            <a:r>
              <a:rPr sz="1167" spc="-117" dirty="0">
                <a:latin typeface="Times New Roman"/>
                <a:cs typeface="Times New Roman"/>
              </a:rPr>
              <a:t> </a:t>
            </a:r>
            <a:r>
              <a:rPr sz="1167" dirty="0">
                <a:latin typeface="Times New Roman"/>
                <a:cs typeface="Times New Roman"/>
              </a:rPr>
              <a:t>process.</a:t>
            </a:r>
            <a:endParaRPr sz="1167">
              <a:latin typeface="Times New Roman"/>
              <a:cs typeface="Times New Roman"/>
            </a:endParaRPr>
          </a:p>
        </p:txBody>
      </p:sp>
      <p:sp>
        <p:nvSpPr>
          <p:cNvPr id="4" name="object 4"/>
          <p:cNvSpPr txBox="1">
            <a:spLocks noGrp="1"/>
          </p:cNvSpPr>
          <p:nvPr>
            <p:ph type="sldNum" sz="quarter" idx="7"/>
          </p:nvPr>
        </p:nvSpPr>
        <p:spPr>
          <a:xfrm>
            <a:off x="6216086" y="10069713"/>
            <a:ext cx="271639" cy="7154380"/>
          </a:xfrm>
          <a:prstGeom prst="rect">
            <a:avLst/>
          </a:prstGeom>
        </p:spPr>
        <p:txBody>
          <a:bodyPr vert="horz" wrap="square" lIns="0" tIns="49389" rIns="0" bIns="0" rtlCol="0">
            <a:spAutoFit/>
          </a:bodyPr>
          <a:lstStyle/>
          <a:p>
            <a:pPr marL="12347">
              <a:lnSpc>
                <a:spcPts val="1240"/>
              </a:lnSpc>
              <a:tabLst>
                <a:tab pos="5123363" algn="l"/>
              </a:tabLst>
            </a:pPr>
            <a:r>
              <a:rPr u="heavy" dirty="0"/>
              <a:t> 	</a:t>
            </a:r>
            <a:r>
              <a:rPr dirty="0"/>
              <a:t>  52</a:t>
            </a:r>
          </a:p>
          <a:p>
            <a:pPr marL="1456939">
              <a:lnSpc>
                <a:spcPts val="1371"/>
              </a:lnSpc>
            </a:pPr>
            <a:r>
              <a:rPr dirty="0"/>
              <a:t>© Copyright </a:t>
            </a:r>
            <a:r>
              <a:rPr spc="-5" dirty="0"/>
              <a:t>Virtual University </a:t>
            </a:r>
            <a:r>
              <a:rPr dirty="0"/>
              <a:t>of</a:t>
            </a:r>
            <a:r>
              <a:rPr spc="-78" dirty="0"/>
              <a:t> </a:t>
            </a:r>
            <a:r>
              <a:rPr spc="-5" dirty="0"/>
              <a:t>Pakistan</a:t>
            </a:r>
          </a:p>
        </p:txBody>
      </p:sp>
    </p:spTree>
    <p:extLst>
      <p:ext uri="{BB962C8B-B14F-4D97-AF65-F5344CB8AC3E}">
        <p14:creationId xmlns:p14="http://schemas.microsoft.com/office/powerpoint/2010/main" val="21892408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98903" y="886883"/>
            <a:ext cx="1971234" cy="179601"/>
          </a:xfrm>
          <a:prstGeom prst="rect">
            <a:avLst/>
          </a:prstGeom>
        </p:spPr>
        <p:txBody>
          <a:bodyPr vert="horz" wrap="square" lIns="0" tIns="0" rIns="0" bIns="0" rtlCol="0">
            <a:spAutoFit/>
          </a:bodyPr>
          <a:lstStyle/>
          <a:p>
            <a:pPr marL="12347"/>
            <a:r>
              <a:rPr sz="1167" dirty="0">
                <a:latin typeface="Times New Roman"/>
                <a:cs typeface="Times New Roman"/>
              </a:rPr>
              <a:t>CS504-Software Engineering –</a:t>
            </a:r>
            <a:r>
              <a:rPr sz="1167" spc="-107" dirty="0">
                <a:latin typeface="Times New Roman"/>
                <a:cs typeface="Times New Roman"/>
              </a:rPr>
              <a:t> </a:t>
            </a:r>
            <a:r>
              <a:rPr sz="1167" dirty="0">
                <a:latin typeface="Times New Roman"/>
                <a:cs typeface="Times New Roman"/>
              </a:rPr>
              <a:t>I</a:t>
            </a:r>
            <a:endParaRPr sz="1167">
              <a:latin typeface="Times New Roman"/>
              <a:cs typeface="Times New Roman"/>
            </a:endParaRPr>
          </a:p>
        </p:txBody>
      </p:sp>
      <p:sp>
        <p:nvSpPr>
          <p:cNvPr id="3" name="object 3"/>
          <p:cNvSpPr txBox="1"/>
          <p:nvPr/>
        </p:nvSpPr>
        <p:spPr>
          <a:xfrm>
            <a:off x="6156868" y="886883"/>
            <a:ext cx="238919" cy="179601"/>
          </a:xfrm>
          <a:prstGeom prst="rect">
            <a:avLst/>
          </a:prstGeom>
        </p:spPr>
        <p:txBody>
          <a:bodyPr vert="horz" wrap="square" lIns="0" tIns="0" rIns="0" bIns="0" rtlCol="0">
            <a:spAutoFit/>
          </a:bodyPr>
          <a:lstStyle/>
          <a:p>
            <a:pPr marL="12347"/>
            <a:r>
              <a:rPr sz="1167" spc="-5" dirty="0">
                <a:latin typeface="Times New Roman"/>
                <a:cs typeface="Times New Roman"/>
              </a:rPr>
              <a:t>VU</a:t>
            </a:r>
            <a:endParaRPr sz="1167">
              <a:latin typeface="Times New Roman"/>
              <a:cs typeface="Times New Roman"/>
            </a:endParaRPr>
          </a:p>
        </p:txBody>
      </p:sp>
      <p:sp>
        <p:nvSpPr>
          <p:cNvPr id="4" name="object 4"/>
          <p:cNvSpPr/>
          <p:nvPr/>
        </p:nvSpPr>
        <p:spPr>
          <a:xfrm>
            <a:off x="1111250" y="1055052"/>
            <a:ext cx="5270412" cy="0"/>
          </a:xfrm>
          <a:custGeom>
            <a:avLst/>
            <a:gdLst/>
            <a:ahLst/>
            <a:cxnLst/>
            <a:rect l="l" t="t" r="r" b="b"/>
            <a:pathLst>
              <a:path w="5420995">
                <a:moveTo>
                  <a:pt x="0" y="0"/>
                </a:moveTo>
                <a:lnTo>
                  <a:pt x="5420867" y="0"/>
                </a:lnTo>
              </a:path>
            </a:pathLst>
          </a:custGeom>
          <a:ln w="7620">
            <a:solidFill>
              <a:srgbClr val="000000"/>
            </a:solidFill>
          </a:ln>
        </p:spPr>
        <p:txBody>
          <a:bodyPr wrap="square" lIns="0" tIns="0" rIns="0" bIns="0" rtlCol="0"/>
          <a:lstStyle/>
          <a:p>
            <a:endParaRPr sz="1750"/>
          </a:p>
        </p:txBody>
      </p:sp>
      <p:sp>
        <p:nvSpPr>
          <p:cNvPr id="5" name="object 5"/>
          <p:cNvSpPr txBox="1"/>
          <p:nvPr/>
        </p:nvSpPr>
        <p:spPr>
          <a:xfrm>
            <a:off x="1098903" y="1327926"/>
            <a:ext cx="5359929" cy="5220406"/>
          </a:xfrm>
          <a:prstGeom prst="rect">
            <a:avLst/>
          </a:prstGeom>
        </p:spPr>
        <p:txBody>
          <a:bodyPr vert="horz" wrap="square" lIns="0" tIns="0" rIns="0" bIns="0" rtlCol="0">
            <a:spAutoFit/>
          </a:bodyPr>
          <a:lstStyle/>
          <a:p>
            <a:pPr algn="ctr">
              <a:lnSpc>
                <a:spcPct val="100000"/>
              </a:lnSpc>
            </a:pPr>
            <a:r>
              <a:rPr sz="1847" spc="-5" dirty="0">
                <a:latin typeface="Times New Roman"/>
                <a:cs typeface="Times New Roman"/>
              </a:rPr>
              <a:t>Lecture </a:t>
            </a:r>
            <a:r>
              <a:rPr sz="1847" spc="-10" dirty="0">
                <a:latin typeface="Times New Roman"/>
                <a:cs typeface="Times New Roman"/>
              </a:rPr>
              <a:t>No.</a:t>
            </a:r>
            <a:r>
              <a:rPr sz="1847" spc="-58" dirty="0">
                <a:latin typeface="Times New Roman"/>
                <a:cs typeface="Times New Roman"/>
              </a:rPr>
              <a:t> </a:t>
            </a:r>
            <a:r>
              <a:rPr sz="1847" spc="-5" dirty="0">
                <a:latin typeface="Times New Roman"/>
                <a:cs typeface="Times New Roman"/>
              </a:rPr>
              <a:t>9</a:t>
            </a:r>
            <a:endParaRPr sz="1847">
              <a:latin typeface="Times New Roman"/>
              <a:cs typeface="Times New Roman"/>
            </a:endParaRPr>
          </a:p>
          <a:p>
            <a:pPr>
              <a:spcBef>
                <a:spcPts val="34"/>
              </a:spcBef>
            </a:pPr>
            <a:endParaRPr sz="1847">
              <a:latin typeface="Times New Roman"/>
              <a:cs typeface="Times New Roman"/>
            </a:endParaRPr>
          </a:p>
          <a:p>
            <a:pPr marL="391398" lvl="1" indent="-379051" algn="just">
              <a:lnSpc>
                <a:spcPts val="2046"/>
              </a:lnSpc>
              <a:spcBef>
                <a:spcPts val="5"/>
              </a:spcBef>
              <a:buAutoNum type="arabicPeriod" startAt="3"/>
              <a:tabLst>
                <a:tab pos="392015" algn="l"/>
              </a:tabLst>
            </a:pPr>
            <a:r>
              <a:rPr sz="1750" dirty="0">
                <a:latin typeface="Tahoma"/>
                <a:cs typeface="Tahoma"/>
              </a:rPr>
              <a:t>Typical</a:t>
            </a:r>
            <a:r>
              <a:rPr sz="1750" spc="-97" dirty="0">
                <a:latin typeface="Tahoma"/>
                <a:cs typeface="Tahoma"/>
              </a:rPr>
              <a:t> </a:t>
            </a:r>
            <a:r>
              <a:rPr sz="1750" spc="-5" dirty="0">
                <a:latin typeface="Tahoma"/>
                <a:cs typeface="Tahoma"/>
              </a:rPr>
              <a:t>Processes</a:t>
            </a:r>
            <a:endParaRPr sz="1750">
              <a:latin typeface="Tahoma"/>
              <a:cs typeface="Tahoma"/>
            </a:endParaRPr>
          </a:p>
          <a:p>
            <a:pPr marL="12347" marR="5556" algn="just">
              <a:lnSpc>
                <a:spcPts val="1342"/>
              </a:lnSpc>
              <a:spcBef>
                <a:spcPts val="39"/>
              </a:spcBef>
            </a:pPr>
            <a:r>
              <a:rPr sz="1167" spc="-5" dirty="0">
                <a:latin typeface="Times New Roman"/>
                <a:cs typeface="Times New Roman"/>
              </a:rPr>
              <a:t>Now we shall </a:t>
            </a:r>
            <a:r>
              <a:rPr sz="1167" dirty="0">
                <a:latin typeface="Times New Roman"/>
                <a:cs typeface="Times New Roman"/>
              </a:rPr>
              <a:t>discuss processes </a:t>
            </a:r>
            <a:r>
              <a:rPr sz="1167" spc="-5" dirty="0">
                <a:latin typeface="Times New Roman"/>
                <a:cs typeface="Times New Roman"/>
              </a:rPr>
              <a:t>which </a:t>
            </a:r>
            <a:r>
              <a:rPr sz="1167" dirty="0">
                <a:latin typeface="Times New Roman"/>
                <a:cs typeface="Times New Roman"/>
              </a:rPr>
              <a:t>are </a:t>
            </a:r>
            <a:r>
              <a:rPr sz="1167" spc="-5" dirty="0">
                <a:latin typeface="Times New Roman"/>
                <a:cs typeface="Times New Roman"/>
              </a:rPr>
              <a:t>typically </a:t>
            </a:r>
            <a:r>
              <a:rPr sz="1167" dirty="0">
                <a:latin typeface="Times New Roman"/>
                <a:cs typeface="Times New Roman"/>
              </a:rPr>
              <a:t>modeled using data flow diagrams.  These processes transform data in one or the other </a:t>
            </a:r>
            <a:r>
              <a:rPr sz="1167" spc="-5" dirty="0">
                <a:latin typeface="Times New Roman"/>
                <a:cs typeface="Times New Roman"/>
              </a:rPr>
              <a:t>way </a:t>
            </a:r>
            <a:r>
              <a:rPr sz="1167" dirty="0">
                <a:latin typeface="Times New Roman"/>
                <a:cs typeface="Times New Roman"/>
              </a:rPr>
              <a:t>but these are found in almost all  the automated </a:t>
            </a:r>
            <a:r>
              <a:rPr sz="1167" spc="-5" dirty="0">
                <a:latin typeface="Times New Roman"/>
                <a:cs typeface="Times New Roman"/>
              </a:rPr>
              <a:t>systems. Following </a:t>
            </a:r>
            <a:r>
              <a:rPr sz="1167" dirty="0">
                <a:latin typeface="Times New Roman"/>
                <a:cs typeface="Times New Roman"/>
              </a:rPr>
              <a:t>are the</a:t>
            </a:r>
            <a:r>
              <a:rPr sz="1167" spc="-97" dirty="0">
                <a:latin typeface="Times New Roman"/>
                <a:cs typeface="Times New Roman"/>
              </a:rPr>
              <a:t> </a:t>
            </a:r>
            <a:r>
              <a:rPr sz="1167" dirty="0">
                <a:latin typeface="Times New Roman"/>
                <a:cs typeface="Times New Roman"/>
              </a:rPr>
              <a:t>examples</a:t>
            </a:r>
            <a:endParaRPr sz="1167">
              <a:latin typeface="Times New Roman"/>
              <a:cs typeface="Times New Roman"/>
            </a:endParaRPr>
          </a:p>
          <a:p>
            <a:pPr marL="456837" marR="4939" lvl="2" indent="-222245" algn="just">
              <a:lnSpc>
                <a:spcPct val="95400"/>
              </a:lnSpc>
              <a:spcBef>
                <a:spcPts val="63"/>
              </a:spcBef>
              <a:buFont typeface="Symbol"/>
              <a:buChar char=""/>
              <a:tabLst>
                <a:tab pos="456837" algn="l"/>
              </a:tabLst>
            </a:pPr>
            <a:r>
              <a:rPr sz="1167" spc="-5" dirty="0">
                <a:latin typeface="Times New Roman"/>
                <a:cs typeface="Times New Roman"/>
              </a:rPr>
              <a:t>Processes </a:t>
            </a:r>
            <a:r>
              <a:rPr sz="1167" dirty="0">
                <a:latin typeface="Times New Roman"/>
                <a:cs typeface="Times New Roman"/>
              </a:rPr>
              <a:t>that take inputs and perform certain computations. </a:t>
            </a:r>
            <a:r>
              <a:rPr sz="1167" spc="-5" dirty="0">
                <a:latin typeface="Times New Roman"/>
                <a:cs typeface="Times New Roman"/>
              </a:rPr>
              <a:t>For </a:t>
            </a:r>
            <a:r>
              <a:rPr sz="1167" dirty="0">
                <a:latin typeface="Times New Roman"/>
                <a:cs typeface="Times New Roman"/>
              </a:rPr>
              <a:t>example,  Calculate Commission is a process that takes a few inputs like </a:t>
            </a:r>
            <a:r>
              <a:rPr sz="1167" spc="-5" dirty="0">
                <a:latin typeface="Times New Roman"/>
                <a:cs typeface="Times New Roman"/>
              </a:rPr>
              <a:t>transaction  </a:t>
            </a:r>
            <a:r>
              <a:rPr sz="1167" dirty="0">
                <a:latin typeface="Times New Roman"/>
                <a:cs typeface="Times New Roman"/>
              </a:rPr>
              <a:t>amount, transaction type, etc and calculates the commission on the</a:t>
            </a:r>
            <a:r>
              <a:rPr sz="1167" spc="-141" dirty="0">
                <a:latin typeface="Times New Roman"/>
                <a:cs typeface="Times New Roman"/>
              </a:rPr>
              <a:t> </a:t>
            </a:r>
            <a:r>
              <a:rPr sz="1167" dirty="0">
                <a:latin typeface="Times New Roman"/>
                <a:cs typeface="Times New Roman"/>
              </a:rPr>
              <a:t>deal.</a:t>
            </a:r>
            <a:endParaRPr sz="1167">
              <a:latin typeface="Times New Roman"/>
              <a:cs typeface="Times New Roman"/>
            </a:endParaRPr>
          </a:p>
          <a:p>
            <a:pPr marL="456837" marR="5556" lvl="2" indent="-222245" algn="just">
              <a:lnSpc>
                <a:spcPct val="95400"/>
              </a:lnSpc>
              <a:spcBef>
                <a:spcPts val="97"/>
              </a:spcBef>
              <a:buFont typeface="Symbol"/>
              <a:buChar char=""/>
              <a:tabLst>
                <a:tab pos="456837" algn="l"/>
              </a:tabLst>
            </a:pPr>
            <a:r>
              <a:rPr sz="1167" spc="-5" dirty="0">
                <a:latin typeface="Times New Roman"/>
                <a:cs typeface="Times New Roman"/>
              </a:rPr>
              <a:t>Processes which </a:t>
            </a:r>
            <a:r>
              <a:rPr sz="1167" dirty="0">
                <a:latin typeface="Times New Roman"/>
                <a:cs typeface="Times New Roman"/>
              </a:rPr>
              <a:t>are involved in </a:t>
            </a:r>
            <a:r>
              <a:rPr sz="1167" spc="-5" dirty="0">
                <a:latin typeface="Times New Roman"/>
                <a:cs typeface="Times New Roman"/>
              </a:rPr>
              <a:t>some sort </a:t>
            </a:r>
            <a:r>
              <a:rPr sz="1167" dirty="0">
                <a:latin typeface="Times New Roman"/>
                <a:cs typeface="Times New Roman"/>
              </a:rPr>
              <a:t>of </a:t>
            </a:r>
            <a:r>
              <a:rPr sz="1167" spc="-5" dirty="0">
                <a:latin typeface="Times New Roman"/>
                <a:cs typeface="Times New Roman"/>
              </a:rPr>
              <a:t>decision-making. For </a:t>
            </a:r>
            <a:r>
              <a:rPr sz="1167" dirty="0">
                <a:latin typeface="Times New Roman"/>
                <a:cs typeface="Times New Roman"/>
              </a:rPr>
              <a:t>example, in a  point of </a:t>
            </a:r>
            <a:r>
              <a:rPr sz="1167" spc="-5" dirty="0">
                <a:latin typeface="Times New Roman"/>
                <a:cs typeface="Times New Roman"/>
              </a:rPr>
              <a:t>sales </a:t>
            </a:r>
            <a:r>
              <a:rPr sz="1167" dirty="0">
                <a:latin typeface="Times New Roman"/>
                <a:cs typeface="Times New Roman"/>
              </a:rPr>
              <a:t>application a process may be invoked that determines the  availability of a product by evaluating existing </a:t>
            </a:r>
            <a:r>
              <a:rPr sz="1167" spc="-5" dirty="0">
                <a:latin typeface="Times New Roman"/>
                <a:cs typeface="Times New Roman"/>
              </a:rPr>
              <a:t>stocks </a:t>
            </a:r>
            <a:r>
              <a:rPr sz="1167" dirty="0">
                <a:latin typeface="Times New Roman"/>
                <a:cs typeface="Times New Roman"/>
              </a:rPr>
              <a:t>in the</a:t>
            </a:r>
            <a:r>
              <a:rPr sz="1167" spc="-111" dirty="0">
                <a:latin typeface="Times New Roman"/>
                <a:cs typeface="Times New Roman"/>
              </a:rPr>
              <a:t> </a:t>
            </a:r>
            <a:r>
              <a:rPr sz="1167" dirty="0">
                <a:latin typeface="Times New Roman"/>
                <a:cs typeface="Times New Roman"/>
              </a:rPr>
              <a:t>inventory.</a:t>
            </a:r>
            <a:endParaRPr sz="1167">
              <a:latin typeface="Times New Roman"/>
              <a:cs typeface="Times New Roman"/>
            </a:endParaRPr>
          </a:p>
          <a:p>
            <a:pPr marL="456837" lvl="2" indent="-222245">
              <a:lnSpc>
                <a:spcPts val="1371"/>
              </a:lnSpc>
              <a:spcBef>
                <a:spcPts val="34"/>
              </a:spcBef>
              <a:buFont typeface="Symbol"/>
              <a:buChar char=""/>
              <a:tabLst>
                <a:tab pos="456219" algn="l"/>
                <a:tab pos="456837" algn="l"/>
              </a:tabLst>
            </a:pPr>
            <a:r>
              <a:rPr sz="1167" spc="-5" dirty="0">
                <a:latin typeface="Times New Roman"/>
                <a:cs typeface="Times New Roman"/>
              </a:rPr>
              <a:t>Processes </a:t>
            </a:r>
            <a:r>
              <a:rPr sz="1167" dirty="0">
                <a:latin typeface="Times New Roman"/>
                <a:cs typeface="Times New Roman"/>
              </a:rPr>
              <a:t>that alter information or apply a filter on data in a</a:t>
            </a:r>
            <a:r>
              <a:rPr sz="1167" spc="-111" dirty="0">
                <a:latin typeface="Times New Roman"/>
                <a:cs typeface="Times New Roman"/>
              </a:rPr>
              <a:t> </a:t>
            </a:r>
            <a:r>
              <a:rPr sz="1167" dirty="0">
                <a:latin typeface="Times New Roman"/>
                <a:cs typeface="Times New Roman"/>
              </a:rPr>
              <a:t>database.</a:t>
            </a:r>
            <a:endParaRPr sz="1167">
              <a:latin typeface="Times New Roman"/>
              <a:cs typeface="Times New Roman"/>
            </a:endParaRPr>
          </a:p>
          <a:p>
            <a:pPr marL="456837" marR="4939" indent="-444490" algn="just">
              <a:lnSpc>
                <a:spcPts val="1342"/>
              </a:lnSpc>
              <a:spcBef>
                <a:spcPts val="63"/>
              </a:spcBef>
            </a:pPr>
            <a:r>
              <a:rPr sz="1167" spc="-5" dirty="0">
                <a:latin typeface="Times New Roman"/>
                <a:cs typeface="Times New Roman"/>
              </a:rPr>
              <a:t>For </a:t>
            </a:r>
            <a:r>
              <a:rPr sz="1167" dirty="0">
                <a:latin typeface="Times New Roman"/>
                <a:cs typeface="Times New Roman"/>
              </a:rPr>
              <a:t>example , an organization is maintaining an issue log of the issues or complaints that  their clients report. </a:t>
            </a:r>
            <a:r>
              <a:rPr sz="1167" spc="-5" dirty="0">
                <a:latin typeface="Times New Roman"/>
                <a:cs typeface="Times New Roman"/>
              </a:rPr>
              <a:t>Now </a:t>
            </a:r>
            <a:r>
              <a:rPr sz="1167" dirty="0">
                <a:latin typeface="Times New Roman"/>
                <a:cs typeface="Times New Roman"/>
              </a:rPr>
              <a:t>if </a:t>
            </a:r>
            <a:r>
              <a:rPr sz="1167" spc="5" dirty="0">
                <a:latin typeface="Times New Roman"/>
                <a:cs typeface="Times New Roman"/>
              </a:rPr>
              <a:t>they </a:t>
            </a:r>
            <a:r>
              <a:rPr sz="1167" spc="-5" dirty="0">
                <a:latin typeface="Times New Roman"/>
                <a:cs typeface="Times New Roman"/>
              </a:rPr>
              <a:t>want </a:t>
            </a:r>
            <a:r>
              <a:rPr sz="1167" dirty="0">
                <a:latin typeface="Times New Roman"/>
                <a:cs typeface="Times New Roman"/>
              </a:rPr>
              <a:t>to </a:t>
            </a:r>
            <a:r>
              <a:rPr sz="1167" spc="10" dirty="0">
                <a:latin typeface="Times New Roman"/>
                <a:cs typeface="Times New Roman"/>
              </a:rPr>
              <a:t>see </a:t>
            </a:r>
            <a:r>
              <a:rPr sz="1167" dirty="0">
                <a:latin typeface="Times New Roman"/>
                <a:cs typeface="Times New Roman"/>
              </a:rPr>
              <a:t>issues </a:t>
            </a:r>
            <a:r>
              <a:rPr sz="1167" spc="-5" dirty="0">
                <a:latin typeface="Times New Roman"/>
                <a:cs typeface="Times New Roman"/>
              </a:rPr>
              <a:t>which </a:t>
            </a:r>
            <a:r>
              <a:rPr sz="1167" dirty="0">
                <a:latin typeface="Times New Roman"/>
                <a:cs typeface="Times New Roman"/>
              </a:rPr>
              <a:t>are outstanding for more  then a </a:t>
            </a:r>
            <a:r>
              <a:rPr sz="1167" spc="-5" dirty="0">
                <a:latin typeface="Times New Roman"/>
                <a:cs typeface="Times New Roman"/>
              </a:rPr>
              <a:t>weeks </a:t>
            </a:r>
            <a:r>
              <a:rPr sz="1167" dirty="0">
                <a:latin typeface="Times New Roman"/>
                <a:cs typeface="Times New Roman"/>
              </a:rPr>
              <a:t>time then a filter </a:t>
            </a:r>
            <a:r>
              <a:rPr sz="1167" spc="-5" dirty="0">
                <a:latin typeface="Times New Roman"/>
                <a:cs typeface="Times New Roman"/>
              </a:rPr>
              <a:t>would </a:t>
            </a:r>
            <a:r>
              <a:rPr sz="1167" dirty="0">
                <a:latin typeface="Times New Roman"/>
                <a:cs typeface="Times New Roman"/>
              </a:rPr>
              <a:t>have to be applied to </a:t>
            </a:r>
            <a:r>
              <a:rPr sz="1167" spc="-5" dirty="0">
                <a:latin typeface="Times New Roman"/>
                <a:cs typeface="Times New Roman"/>
              </a:rPr>
              <a:t>sort </a:t>
            </a:r>
            <a:r>
              <a:rPr sz="1167" dirty="0">
                <a:latin typeface="Times New Roman"/>
                <a:cs typeface="Times New Roman"/>
              </a:rPr>
              <a:t>out all the issues  </a:t>
            </a:r>
            <a:r>
              <a:rPr sz="1167" spc="-5" dirty="0">
                <a:latin typeface="Times New Roman"/>
                <a:cs typeface="Times New Roman"/>
              </a:rPr>
              <a:t>with Pending status </a:t>
            </a:r>
            <a:r>
              <a:rPr sz="1167" dirty="0">
                <a:latin typeface="Times New Roman"/>
                <a:cs typeface="Times New Roman"/>
              </a:rPr>
              <a:t>and </a:t>
            </a:r>
            <a:r>
              <a:rPr sz="1167" spc="-5" dirty="0">
                <a:latin typeface="Times New Roman"/>
                <a:cs typeface="Times New Roman"/>
              </a:rPr>
              <a:t>whose </a:t>
            </a:r>
            <a:r>
              <a:rPr sz="1167" dirty="0">
                <a:latin typeface="Times New Roman"/>
                <a:cs typeface="Times New Roman"/>
              </a:rPr>
              <a:t>initiation date is a </a:t>
            </a:r>
            <a:r>
              <a:rPr sz="1167" spc="-5" dirty="0">
                <a:latin typeface="Times New Roman"/>
                <a:cs typeface="Times New Roman"/>
              </a:rPr>
              <a:t>week</a:t>
            </a:r>
            <a:r>
              <a:rPr sz="1167" spc="-68" dirty="0">
                <a:latin typeface="Times New Roman"/>
                <a:cs typeface="Times New Roman"/>
              </a:rPr>
              <a:t> </a:t>
            </a:r>
            <a:r>
              <a:rPr sz="1167" dirty="0">
                <a:latin typeface="Times New Roman"/>
                <a:cs typeface="Times New Roman"/>
              </a:rPr>
              <a:t>old.</a:t>
            </a:r>
            <a:endParaRPr sz="1167">
              <a:latin typeface="Times New Roman"/>
              <a:cs typeface="Times New Roman"/>
            </a:endParaRPr>
          </a:p>
          <a:p>
            <a:pPr marL="456837" marR="6173" lvl="2" indent="-222245" algn="just">
              <a:lnSpc>
                <a:spcPct val="95400"/>
              </a:lnSpc>
              <a:spcBef>
                <a:spcPts val="63"/>
              </a:spcBef>
              <a:buFont typeface="Symbol"/>
              <a:buChar char=""/>
              <a:tabLst>
                <a:tab pos="456837" algn="l"/>
              </a:tabLst>
            </a:pPr>
            <a:r>
              <a:rPr sz="1167" spc="-5" dirty="0">
                <a:latin typeface="Times New Roman"/>
                <a:cs typeface="Times New Roman"/>
              </a:rPr>
              <a:t>Processes </a:t>
            </a:r>
            <a:r>
              <a:rPr sz="1167" dirty="0">
                <a:latin typeface="Times New Roman"/>
                <a:cs typeface="Times New Roman"/>
              </a:rPr>
              <a:t>that </a:t>
            </a:r>
            <a:r>
              <a:rPr sz="1167" spc="-5" dirty="0">
                <a:latin typeface="Times New Roman"/>
                <a:cs typeface="Times New Roman"/>
              </a:rPr>
              <a:t>sort </a:t>
            </a:r>
            <a:r>
              <a:rPr sz="1167" dirty="0">
                <a:latin typeface="Times New Roman"/>
                <a:cs typeface="Times New Roman"/>
              </a:rPr>
              <a:t>data and present the results to users. </a:t>
            </a:r>
            <a:r>
              <a:rPr sz="1167" spc="-5" dirty="0">
                <a:latin typeface="Times New Roman"/>
                <a:cs typeface="Times New Roman"/>
              </a:rPr>
              <a:t>For </a:t>
            </a:r>
            <a:r>
              <a:rPr sz="1167" dirty="0">
                <a:latin typeface="Times New Roman"/>
                <a:cs typeface="Times New Roman"/>
              </a:rPr>
              <a:t>example, </a:t>
            </a:r>
            <a:r>
              <a:rPr sz="1167" spc="-5" dirty="0">
                <a:latin typeface="Times New Roman"/>
                <a:cs typeface="Times New Roman"/>
              </a:rPr>
              <a:t>we </a:t>
            </a:r>
            <a:r>
              <a:rPr sz="1167" dirty="0">
                <a:latin typeface="Times New Roman"/>
                <a:cs typeface="Times New Roman"/>
              </a:rPr>
              <a:t>pass an  array of arbitrary numbers to a </a:t>
            </a:r>
            <a:r>
              <a:rPr sz="1167" spc="-5" dirty="0">
                <a:latin typeface="Times New Roman"/>
                <a:cs typeface="Times New Roman"/>
              </a:rPr>
              <a:t>QuickSort </a:t>
            </a:r>
            <a:r>
              <a:rPr sz="1167" dirty="0">
                <a:latin typeface="Times New Roman"/>
                <a:cs typeface="Times New Roman"/>
              </a:rPr>
              <a:t>program and it returns an </a:t>
            </a:r>
            <a:r>
              <a:rPr sz="1167" spc="5" dirty="0">
                <a:latin typeface="Times New Roman"/>
                <a:cs typeface="Times New Roman"/>
              </a:rPr>
              <a:t>array </a:t>
            </a:r>
            <a:r>
              <a:rPr sz="1167" dirty="0">
                <a:latin typeface="Times New Roman"/>
                <a:cs typeface="Times New Roman"/>
              </a:rPr>
              <a:t>that  contains the </a:t>
            </a:r>
            <a:r>
              <a:rPr sz="1167" spc="-5" dirty="0">
                <a:latin typeface="Times New Roman"/>
                <a:cs typeface="Times New Roman"/>
              </a:rPr>
              <a:t>sorted</a:t>
            </a:r>
            <a:r>
              <a:rPr sz="1167" spc="-102" dirty="0">
                <a:latin typeface="Times New Roman"/>
                <a:cs typeface="Times New Roman"/>
              </a:rPr>
              <a:t> </a:t>
            </a:r>
            <a:r>
              <a:rPr sz="1167" dirty="0">
                <a:latin typeface="Times New Roman"/>
                <a:cs typeface="Times New Roman"/>
              </a:rPr>
              <a:t>numbers.</a:t>
            </a:r>
            <a:endParaRPr sz="1167">
              <a:latin typeface="Times New Roman"/>
              <a:cs typeface="Times New Roman"/>
            </a:endParaRPr>
          </a:p>
          <a:p>
            <a:pPr marL="456837" lvl="2" indent="-222245">
              <a:lnSpc>
                <a:spcPts val="1366"/>
              </a:lnSpc>
              <a:spcBef>
                <a:spcPts val="34"/>
              </a:spcBef>
              <a:buFont typeface="Symbol"/>
              <a:buChar char=""/>
              <a:tabLst>
                <a:tab pos="456219" algn="l"/>
                <a:tab pos="456837" algn="l"/>
              </a:tabLst>
            </a:pPr>
            <a:r>
              <a:rPr sz="1167" spc="-5" dirty="0">
                <a:latin typeface="Times New Roman"/>
                <a:cs typeface="Times New Roman"/>
              </a:rPr>
              <a:t>Processes </a:t>
            </a:r>
            <a:r>
              <a:rPr sz="1167" dirty="0">
                <a:latin typeface="Times New Roman"/>
                <a:cs typeface="Times New Roman"/>
              </a:rPr>
              <a:t>that trigger </a:t>
            </a:r>
            <a:r>
              <a:rPr sz="1167" spc="-5" dirty="0">
                <a:latin typeface="Times New Roman"/>
                <a:cs typeface="Times New Roman"/>
              </a:rPr>
              <a:t>some </a:t>
            </a:r>
            <a:r>
              <a:rPr sz="1167" dirty="0">
                <a:latin typeface="Times New Roman"/>
                <a:cs typeface="Times New Roman"/>
              </a:rPr>
              <a:t>other</a:t>
            </a:r>
            <a:r>
              <a:rPr sz="1167" spc="-87" dirty="0">
                <a:latin typeface="Times New Roman"/>
                <a:cs typeface="Times New Roman"/>
              </a:rPr>
              <a:t> </a:t>
            </a:r>
            <a:r>
              <a:rPr sz="1167" dirty="0">
                <a:latin typeface="Times New Roman"/>
                <a:cs typeface="Times New Roman"/>
              </a:rPr>
              <a:t>function/process</a:t>
            </a:r>
            <a:endParaRPr sz="1167">
              <a:latin typeface="Times New Roman"/>
              <a:cs typeface="Times New Roman"/>
            </a:endParaRPr>
          </a:p>
          <a:p>
            <a:pPr marL="456837" marR="6791" indent="-444490" algn="just">
              <a:lnSpc>
                <a:spcPts val="1342"/>
              </a:lnSpc>
              <a:spcBef>
                <a:spcPts val="58"/>
              </a:spcBef>
            </a:pPr>
            <a:r>
              <a:rPr sz="1167" spc="-5" dirty="0">
                <a:latin typeface="Times New Roman"/>
                <a:cs typeface="Times New Roman"/>
              </a:rPr>
              <a:t>For </a:t>
            </a:r>
            <a:r>
              <a:rPr sz="1167" dirty="0">
                <a:latin typeface="Times New Roman"/>
                <a:cs typeface="Times New Roman"/>
              </a:rPr>
              <a:t>example, monthly billing that a utility company like WAPDA, </a:t>
            </a:r>
            <a:r>
              <a:rPr sz="1167" spc="-5" dirty="0">
                <a:latin typeface="Times New Roman"/>
                <a:cs typeface="Times New Roman"/>
              </a:rPr>
              <a:t>PTCL </a:t>
            </a:r>
            <a:r>
              <a:rPr sz="1167" dirty="0">
                <a:latin typeface="Times New Roman"/>
                <a:cs typeface="Times New Roman"/>
              </a:rPr>
              <a:t>generates. This  is a trigger that invokes the billing application every month and it prepares and  prints all the consumer</a:t>
            </a:r>
            <a:r>
              <a:rPr sz="1167" spc="-111" dirty="0">
                <a:latin typeface="Times New Roman"/>
                <a:cs typeface="Times New Roman"/>
              </a:rPr>
              <a:t> </a:t>
            </a:r>
            <a:r>
              <a:rPr sz="1167" dirty="0">
                <a:latin typeface="Times New Roman"/>
                <a:cs typeface="Times New Roman"/>
              </a:rPr>
              <a:t>bills.</a:t>
            </a:r>
            <a:endParaRPr sz="1167">
              <a:latin typeface="Times New Roman"/>
              <a:cs typeface="Times New Roman"/>
            </a:endParaRPr>
          </a:p>
          <a:p>
            <a:pPr marL="456837" marR="6791" lvl="2" indent="-222245" algn="just">
              <a:lnSpc>
                <a:spcPts val="1332"/>
              </a:lnSpc>
              <a:spcBef>
                <a:spcPts val="102"/>
              </a:spcBef>
              <a:buFont typeface="Symbol"/>
              <a:buChar char=""/>
              <a:tabLst>
                <a:tab pos="456837" algn="l"/>
              </a:tabLst>
            </a:pPr>
            <a:r>
              <a:rPr sz="1167" spc="-5" dirty="0">
                <a:latin typeface="Times New Roman"/>
                <a:cs typeface="Times New Roman"/>
              </a:rPr>
              <a:t>Actions </a:t>
            </a:r>
            <a:r>
              <a:rPr sz="1167" dirty="0">
                <a:latin typeface="Times New Roman"/>
                <a:cs typeface="Times New Roman"/>
              </a:rPr>
              <a:t>performed on the </a:t>
            </a:r>
            <a:r>
              <a:rPr sz="1167" spc="-5" dirty="0">
                <a:latin typeface="Times New Roman"/>
                <a:cs typeface="Times New Roman"/>
              </a:rPr>
              <a:t>stored </a:t>
            </a:r>
            <a:r>
              <a:rPr sz="1167" dirty="0">
                <a:latin typeface="Times New Roman"/>
                <a:cs typeface="Times New Roman"/>
              </a:rPr>
              <a:t>data. These are called CRUD operations and  described in the next</a:t>
            </a:r>
            <a:r>
              <a:rPr sz="1167" spc="-107" dirty="0">
                <a:latin typeface="Times New Roman"/>
                <a:cs typeface="Times New Roman"/>
              </a:rPr>
              <a:t> </a:t>
            </a:r>
            <a:r>
              <a:rPr sz="1167" spc="-5" dirty="0">
                <a:latin typeface="Times New Roman"/>
                <a:cs typeface="Times New Roman"/>
              </a:rPr>
              <a:t>subsection</a:t>
            </a:r>
            <a:endParaRPr sz="1167">
              <a:latin typeface="Times New Roman"/>
              <a:cs typeface="Times New Roman"/>
            </a:endParaRPr>
          </a:p>
          <a:p>
            <a:pPr marL="234592">
              <a:lnSpc>
                <a:spcPts val="1818"/>
              </a:lnSpc>
              <a:spcBef>
                <a:spcPts val="19"/>
              </a:spcBef>
            </a:pPr>
            <a:r>
              <a:rPr sz="1556" b="1" spc="-10" dirty="0">
                <a:latin typeface="Tahoma"/>
                <a:cs typeface="Tahoma"/>
              </a:rPr>
              <a:t>CRUD</a:t>
            </a:r>
            <a:r>
              <a:rPr sz="1556" b="1" spc="-58" dirty="0">
                <a:latin typeface="Tahoma"/>
                <a:cs typeface="Tahoma"/>
              </a:rPr>
              <a:t> </a:t>
            </a:r>
            <a:r>
              <a:rPr sz="1556" b="1" spc="-5" dirty="0">
                <a:latin typeface="Tahoma"/>
                <a:cs typeface="Tahoma"/>
              </a:rPr>
              <a:t>Operations</a:t>
            </a:r>
            <a:endParaRPr sz="1556">
              <a:latin typeface="Tahoma"/>
              <a:cs typeface="Tahoma"/>
            </a:endParaRPr>
          </a:p>
          <a:p>
            <a:pPr marL="12347" algn="just">
              <a:lnSpc>
                <a:spcPts val="1351"/>
              </a:lnSpc>
            </a:pPr>
            <a:r>
              <a:rPr sz="1167" dirty="0">
                <a:latin typeface="Times New Roman"/>
                <a:cs typeface="Times New Roman"/>
              </a:rPr>
              <a:t>These are four operations as describes</a:t>
            </a:r>
            <a:r>
              <a:rPr sz="1167" spc="-111" dirty="0">
                <a:latin typeface="Times New Roman"/>
                <a:cs typeface="Times New Roman"/>
              </a:rPr>
              <a:t> </a:t>
            </a:r>
            <a:r>
              <a:rPr sz="1167" dirty="0">
                <a:latin typeface="Times New Roman"/>
                <a:cs typeface="Times New Roman"/>
              </a:rPr>
              <a:t>below</a:t>
            </a:r>
            <a:endParaRPr sz="1167">
              <a:latin typeface="Times New Roman"/>
              <a:cs typeface="Times New Roman"/>
            </a:endParaRPr>
          </a:p>
        </p:txBody>
      </p:sp>
      <p:sp>
        <p:nvSpPr>
          <p:cNvPr id="9" name="object 9"/>
          <p:cNvSpPr txBox="1">
            <a:spLocks noGrp="1"/>
          </p:cNvSpPr>
          <p:nvPr>
            <p:ph type="sldNum" sz="quarter" idx="7"/>
          </p:nvPr>
        </p:nvSpPr>
        <p:spPr>
          <a:xfrm>
            <a:off x="6216086" y="10069713"/>
            <a:ext cx="271639" cy="7154380"/>
          </a:xfrm>
          <a:prstGeom prst="rect">
            <a:avLst/>
          </a:prstGeom>
        </p:spPr>
        <p:txBody>
          <a:bodyPr vert="horz" wrap="square" lIns="0" tIns="49389" rIns="0" bIns="0" rtlCol="0">
            <a:spAutoFit/>
          </a:bodyPr>
          <a:lstStyle/>
          <a:p>
            <a:pPr marL="12347">
              <a:lnSpc>
                <a:spcPts val="1240"/>
              </a:lnSpc>
              <a:tabLst>
                <a:tab pos="5123363" algn="l"/>
              </a:tabLst>
            </a:pPr>
            <a:r>
              <a:rPr u="heavy" dirty="0"/>
              <a:t> 	</a:t>
            </a:r>
            <a:r>
              <a:rPr dirty="0"/>
              <a:t>  53</a:t>
            </a:r>
          </a:p>
          <a:p>
            <a:pPr marL="1456939">
              <a:lnSpc>
                <a:spcPts val="1371"/>
              </a:lnSpc>
            </a:pPr>
            <a:r>
              <a:rPr dirty="0"/>
              <a:t>© Copyright </a:t>
            </a:r>
            <a:r>
              <a:rPr spc="-5" dirty="0"/>
              <a:t>Virtual University </a:t>
            </a:r>
            <a:r>
              <a:rPr dirty="0"/>
              <a:t>of</a:t>
            </a:r>
            <a:r>
              <a:rPr spc="-78" dirty="0"/>
              <a:t> </a:t>
            </a:r>
            <a:r>
              <a:rPr spc="-5" dirty="0"/>
              <a:t>Pakistan</a:t>
            </a:r>
          </a:p>
        </p:txBody>
      </p:sp>
      <p:sp>
        <p:nvSpPr>
          <p:cNvPr id="6" name="object 6"/>
          <p:cNvSpPr txBox="1"/>
          <p:nvPr/>
        </p:nvSpPr>
        <p:spPr>
          <a:xfrm>
            <a:off x="1098903" y="6540924"/>
            <a:ext cx="3677620" cy="1000742"/>
          </a:xfrm>
          <a:prstGeom prst="rect">
            <a:avLst/>
          </a:prstGeom>
        </p:spPr>
        <p:txBody>
          <a:bodyPr vert="horz" wrap="square" lIns="0" tIns="0" rIns="0" bIns="0" rtlCol="0">
            <a:spAutoFit/>
          </a:bodyPr>
          <a:lstStyle/>
          <a:p>
            <a:pPr marL="456837" indent="-222245">
              <a:buFont typeface="Symbol"/>
              <a:buChar char=""/>
              <a:tabLst>
                <a:tab pos="456219" algn="l"/>
                <a:tab pos="456837" algn="l"/>
              </a:tabLst>
            </a:pPr>
            <a:r>
              <a:rPr sz="1167" b="1" spc="-5" dirty="0">
                <a:latin typeface="Times New Roman"/>
                <a:cs typeface="Times New Roman"/>
              </a:rPr>
              <a:t>Create</a:t>
            </a:r>
            <a:r>
              <a:rPr sz="1167" spc="-5" dirty="0">
                <a:latin typeface="Times New Roman"/>
                <a:cs typeface="Times New Roman"/>
              </a:rPr>
              <a:t>: </a:t>
            </a:r>
            <a:r>
              <a:rPr sz="1167" dirty="0">
                <a:latin typeface="Times New Roman"/>
                <a:cs typeface="Times New Roman"/>
              </a:rPr>
              <a:t>creates data and </a:t>
            </a:r>
            <a:r>
              <a:rPr sz="1167" spc="-5" dirty="0">
                <a:latin typeface="Times New Roman"/>
                <a:cs typeface="Times New Roman"/>
              </a:rPr>
              <a:t>stores</a:t>
            </a:r>
            <a:r>
              <a:rPr sz="1167" spc="-97" dirty="0">
                <a:latin typeface="Times New Roman"/>
                <a:cs typeface="Times New Roman"/>
              </a:rPr>
              <a:t> </a:t>
            </a:r>
            <a:r>
              <a:rPr sz="1167" dirty="0">
                <a:latin typeface="Times New Roman"/>
                <a:cs typeface="Times New Roman"/>
              </a:rPr>
              <a:t>it.</a:t>
            </a:r>
            <a:endParaRPr sz="1167">
              <a:latin typeface="Times New Roman"/>
              <a:cs typeface="Times New Roman"/>
            </a:endParaRPr>
          </a:p>
          <a:p>
            <a:pPr marL="456837" indent="-222245">
              <a:spcBef>
                <a:spcPts val="19"/>
              </a:spcBef>
              <a:buFont typeface="Symbol"/>
              <a:buChar char=""/>
              <a:tabLst>
                <a:tab pos="456219" algn="l"/>
                <a:tab pos="456837" algn="l"/>
              </a:tabLst>
            </a:pPr>
            <a:r>
              <a:rPr sz="1167" b="1" spc="-5" dirty="0">
                <a:latin typeface="Times New Roman"/>
                <a:cs typeface="Times New Roman"/>
              </a:rPr>
              <a:t>Read</a:t>
            </a:r>
            <a:r>
              <a:rPr sz="1167" spc="-5" dirty="0">
                <a:latin typeface="Times New Roman"/>
                <a:cs typeface="Times New Roman"/>
              </a:rPr>
              <a:t>: </a:t>
            </a:r>
            <a:r>
              <a:rPr sz="1167" dirty="0">
                <a:latin typeface="Times New Roman"/>
                <a:cs typeface="Times New Roman"/>
              </a:rPr>
              <a:t>retrieves the </a:t>
            </a:r>
            <a:r>
              <a:rPr sz="1167" spc="-5" dirty="0">
                <a:latin typeface="Times New Roman"/>
                <a:cs typeface="Times New Roman"/>
              </a:rPr>
              <a:t>stored </a:t>
            </a:r>
            <a:r>
              <a:rPr sz="1167" dirty="0">
                <a:latin typeface="Times New Roman"/>
                <a:cs typeface="Times New Roman"/>
              </a:rPr>
              <a:t>data for</a:t>
            </a:r>
            <a:r>
              <a:rPr sz="1167" spc="-83" dirty="0">
                <a:latin typeface="Times New Roman"/>
                <a:cs typeface="Times New Roman"/>
              </a:rPr>
              <a:t> </a:t>
            </a:r>
            <a:r>
              <a:rPr sz="1167" dirty="0">
                <a:latin typeface="Times New Roman"/>
                <a:cs typeface="Times New Roman"/>
              </a:rPr>
              <a:t>viewing.</a:t>
            </a:r>
            <a:endParaRPr sz="1167">
              <a:latin typeface="Times New Roman"/>
              <a:cs typeface="Times New Roman"/>
            </a:endParaRPr>
          </a:p>
          <a:p>
            <a:pPr marL="456837" indent="-222245">
              <a:spcBef>
                <a:spcPts val="24"/>
              </a:spcBef>
              <a:buFont typeface="Symbol"/>
              <a:buChar char=""/>
              <a:tabLst>
                <a:tab pos="456219" algn="l"/>
                <a:tab pos="456837" algn="l"/>
              </a:tabLst>
            </a:pPr>
            <a:r>
              <a:rPr sz="1167" b="1" spc="-5" dirty="0">
                <a:latin typeface="Times New Roman"/>
                <a:cs typeface="Times New Roman"/>
              </a:rPr>
              <a:t>Update</a:t>
            </a:r>
            <a:r>
              <a:rPr sz="1167" spc="-5" dirty="0">
                <a:latin typeface="Times New Roman"/>
                <a:cs typeface="Times New Roman"/>
              </a:rPr>
              <a:t>: </a:t>
            </a:r>
            <a:r>
              <a:rPr sz="1167" dirty="0">
                <a:latin typeface="Times New Roman"/>
                <a:cs typeface="Times New Roman"/>
              </a:rPr>
              <a:t>makes changes in an </a:t>
            </a:r>
            <a:r>
              <a:rPr sz="1167" spc="-5" dirty="0">
                <a:latin typeface="Times New Roman"/>
                <a:cs typeface="Times New Roman"/>
              </a:rPr>
              <a:t>stored</a:t>
            </a:r>
            <a:r>
              <a:rPr sz="1167" spc="-102" dirty="0">
                <a:latin typeface="Times New Roman"/>
                <a:cs typeface="Times New Roman"/>
              </a:rPr>
              <a:t> </a:t>
            </a:r>
            <a:r>
              <a:rPr sz="1167" dirty="0">
                <a:latin typeface="Times New Roman"/>
                <a:cs typeface="Times New Roman"/>
              </a:rPr>
              <a:t>data.</a:t>
            </a:r>
            <a:endParaRPr sz="1167">
              <a:latin typeface="Times New Roman"/>
              <a:cs typeface="Times New Roman"/>
            </a:endParaRPr>
          </a:p>
          <a:p>
            <a:pPr marL="456837" indent="-222245">
              <a:spcBef>
                <a:spcPts val="19"/>
              </a:spcBef>
              <a:buFont typeface="Symbol"/>
              <a:buChar char=""/>
              <a:tabLst>
                <a:tab pos="456219" algn="l"/>
                <a:tab pos="456837" algn="l"/>
              </a:tabLst>
            </a:pPr>
            <a:r>
              <a:rPr sz="1167" b="1" spc="-10" dirty="0">
                <a:latin typeface="Times New Roman"/>
                <a:cs typeface="Times New Roman"/>
              </a:rPr>
              <a:t>Delete</a:t>
            </a:r>
            <a:r>
              <a:rPr sz="1167" spc="-10" dirty="0">
                <a:latin typeface="Times New Roman"/>
                <a:cs typeface="Times New Roman"/>
              </a:rPr>
              <a:t>: </a:t>
            </a:r>
            <a:r>
              <a:rPr sz="1167" dirty="0">
                <a:latin typeface="Times New Roman"/>
                <a:cs typeface="Times New Roman"/>
              </a:rPr>
              <a:t>deletes an already </a:t>
            </a:r>
            <a:r>
              <a:rPr sz="1167" spc="-5" dirty="0">
                <a:latin typeface="Times New Roman"/>
                <a:cs typeface="Times New Roman"/>
              </a:rPr>
              <a:t>stored </a:t>
            </a:r>
            <a:r>
              <a:rPr sz="1167" dirty="0">
                <a:latin typeface="Times New Roman"/>
                <a:cs typeface="Times New Roman"/>
              </a:rPr>
              <a:t>data</a:t>
            </a:r>
            <a:r>
              <a:rPr sz="1167" spc="-63" dirty="0">
                <a:latin typeface="Times New Roman"/>
                <a:cs typeface="Times New Roman"/>
              </a:rPr>
              <a:t> </a:t>
            </a:r>
            <a:r>
              <a:rPr sz="1167" dirty="0">
                <a:latin typeface="Times New Roman"/>
                <a:cs typeface="Times New Roman"/>
              </a:rPr>
              <a:t>permanently.</a:t>
            </a:r>
            <a:endParaRPr sz="1167">
              <a:latin typeface="Times New Roman"/>
              <a:cs typeface="Times New Roman"/>
            </a:endParaRPr>
          </a:p>
          <a:p>
            <a:pPr marL="12347">
              <a:spcBef>
                <a:spcPts val="58"/>
              </a:spcBef>
              <a:tabLst>
                <a:tab pos="514250" algn="l"/>
                <a:tab pos="1383475" algn="l"/>
                <a:tab pos="2180470" algn="l"/>
                <a:tab pos="2564459" algn="l"/>
              </a:tabLst>
            </a:pPr>
            <a:r>
              <a:rPr sz="1750" dirty="0">
                <a:latin typeface="Tahoma"/>
                <a:cs typeface="Tahoma"/>
              </a:rPr>
              <a:t>4.4	Adding	Levels	of	Abstraction</a:t>
            </a:r>
            <a:endParaRPr sz="1750">
              <a:latin typeface="Tahoma"/>
              <a:cs typeface="Tahoma"/>
            </a:endParaRPr>
          </a:p>
        </p:txBody>
      </p:sp>
      <p:sp>
        <p:nvSpPr>
          <p:cNvPr id="7" name="object 7"/>
          <p:cNvSpPr txBox="1"/>
          <p:nvPr/>
        </p:nvSpPr>
        <p:spPr>
          <a:xfrm>
            <a:off x="4941605" y="7268434"/>
            <a:ext cx="1515004" cy="269304"/>
          </a:xfrm>
          <a:prstGeom prst="rect">
            <a:avLst/>
          </a:prstGeom>
        </p:spPr>
        <p:txBody>
          <a:bodyPr vert="horz" wrap="square" lIns="0" tIns="0" rIns="0" bIns="0" rtlCol="0">
            <a:spAutoFit/>
          </a:bodyPr>
          <a:lstStyle/>
          <a:p>
            <a:pPr marL="12347">
              <a:tabLst>
                <a:tab pos="398805" algn="l"/>
                <a:tab pos="1050725" algn="l"/>
              </a:tabLst>
            </a:pPr>
            <a:r>
              <a:rPr sz="1750" spc="-5" dirty="0">
                <a:latin typeface="Tahoma"/>
                <a:cs typeface="Tahoma"/>
              </a:rPr>
              <a:t>t</a:t>
            </a:r>
            <a:r>
              <a:rPr sz="1750" dirty="0">
                <a:latin typeface="Tahoma"/>
                <a:cs typeface="Tahoma"/>
              </a:rPr>
              <a:t>o	</a:t>
            </a:r>
            <a:r>
              <a:rPr sz="1750" spc="-5" dirty="0">
                <a:latin typeface="Tahoma"/>
                <a:cs typeface="Tahoma"/>
              </a:rPr>
              <a:t>Dat</a:t>
            </a:r>
            <a:r>
              <a:rPr sz="1750" dirty="0">
                <a:latin typeface="Tahoma"/>
                <a:cs typeface="Tahoma"/>
              </a:rPr>
              <a:t>a	</a:t>
            </a:r>
            <a:r>
              <a:rPr sz="1750" spc="-5" dirty="0">
                <a:latin typeface="Tahoma"/>
                <a:cs typeface="Tahoma"/>
              </a:rPr>
              <a:t>Flow</a:t>
            </a:r>
            <a:endParaRPr sz="1750">
              <a:latin typeface="Tahoma"/>
              <a:cs typeface="Tahoma"/>
            </a:endParaRPr>
          </a:p>
        </p:txBody>
      </p:sp>
      <p:sp>
        <p:nvSpPr>
          <p:cNvPr id="8" name="object 8"/>
          <p:cNvSpPr txBox="1"/>
          <p:nvPr/>
        </p:nvSpPr>
        <p:spPr>
          <a:xfrm>
            <a:off x="1098903" y="7536690"/>
            <a:ext cx="5359929" cy="1756891"/>
          </a:xfrm>
          <a:prstGeom prst="rect">
            <a:avLst/>
          </a:prstGeom>
        </p:spPr>
        <p:txBody>
          <a:bodyPr vert="horz" wrap="square" lIns="0" tIns="0" rIns="0" bIns="0" rtlCol="0">
            <a:spAutoFit/>
          </a:bodyPr>
          <a:lstStyle/>
          <a:p>
            <a:pPr marL="179648">
              <a:lnSpc>
                <a:spcPts val="2046"/>
              </a:lnSpc>
            </a:pPr>
            <a:r>
              <a:rPr sz="1750" dirty="0">
                <a:latin typeface="Tahoma"/>
                <a:cs typeface="Tahoma"/>
              </a:rPr>
              <a:t>Modeling</a:t>
            </a:r>
            <a:endParaRPr sz="1750">
              <a:latin typeface="Tahoma"/>
              <a:cs typeface="Tahoma"/>
            </a:endParaRPr>
          </a:p>
          <a:p>
            <a:pPr marL="12347" marR="4939" algn="just">
              <a:lnSpc>
                <a:spcPts val="1342"/>
              </a:lnSpc>
              <a:spcBef>
                <a:spcPts val="39"/>
              </a:spcBef>
            </a:pPr>
            <a:r>
              <a:rPr sz="1167" spc="-5" dirty="0">
                <a:latin typeface="Times New Roman"/>
                <a:cs typeface="Times New Roman"/>
              </a:rPr>
              <a:t>As we </a:t>
            </a:r>
            <a:r>
              <a:rPr sz="1167" dirty="0">
                <a:latin typeface="Times New Roman"/>
                <a:cs typeface="Times New Roman"/>
              </a:rPr>
              <a:t>have already described that in data flow modeling </a:t>
            </a:r>
            <a:r>
              <a:rPr sz="1167" spc="5" dirty="0">
                <a:latin typeface="Times New Roman"/>
                <a:cs typeface="Times New Roman"/>
              </a:rPr>
              <a:t>only </a:t>
            </a:r>
            <a:r>
              <a:rPr sz="1167" dirty="0">
                <a:latin typeface="Times New Roman"/>
                <a:cs typeface="Times New Roman"/>
              </a:rPr>
              <a:t>those processes can be  expressed that perform certain processing or transformation of information. </a:t>
            </a:r>
            <a:r>
              <a:rPr sz="1167" spc="-5" dirty="0">
                <a:latin typeface="Times New Roman"/>
                <a:cs typeface="Times New Roman"/>
              </a:rPr>
              <a:t>Now </a:t>
            </a:r>
            <a:r>
              <a:rPr sz="1167" dirty="0">
                <a:latin typeface="Times New Roman"/>
                <a:cs typeface="Times New Roman"/>
              </a:rPr>
              <a:t>the  question arises how far these processes need to be expressed? </a:t>
            </a:r>
            <a:r>
              <a:rPr sz="1167" spc="-5" dirty="0">
                <a:latin typeface="Times New Roman"/>
                <a:cs typeface="Times New Roman"/>
              </a:rPr>
              <a:t>As </a:t>
            </a:r>
            <a:r>
              <a:rPr sz="1167" dirty="0">
                <a:latin typeface="Times New Roman"/>
                <a:cs typeface="Times New Roman"/>
              </a:rPr>
              <a:t>a </a:t>
            </a:r>
            <a:r>
              <a:rPr sz="1167" spc="-5" dirty="0">
                <a:latin typeface="Times New Roman"/>
                <a:cs typeface="Times New Roman"/>
              </a:rPr>
              <a:t>single </a:t>
            </a:r>
            <a:r>
              <a:rPr sz="1167" dirty="0">
                <a:latin typeface="Times New Roman"/>
                <a:cs typeface="Times New Roman"/>
              </a:rPr>
              <a:t>process like  CalculateCommission as described in the above </a:t>
            </a:r>
            <a:r>
              <a:rPr sz="1167" spc="-5" dirty="0">
                <a:latin typeface="Times New Roman"/>
                <a:cs typeface="Times New Roman"/>
              </a:rPr>
              <a:t>section, </a:t>
            </a:r>
            <a:r>
              <a:rPr sz="1167" dirty="0">
                <a:latin typeface="Times New Roman"/>
                <a:cs typeface="Times New Roman"/>
              </a:rPr>
              <a:t>can be described in </a:t>
            </a:r>
            <a:r>
              <a:rPr sz="1167" spc="-5" dirty="0">
                <a:latin typeface="Times New Roman"/>
                <a:cs typeface="Times New Roman"/>
              </a:rPr>
              <a:t>sufficient  </a:t>
            </a:r>
            <a:r>
              <a:rPr sz="1167" dirty="0">
                <a:latin typeface="Times New Roman"/>
                <a:cs typeface="Times New Roman"/>
              </a:rPr>
              <a:t>detail </a:t>
            </a:r>
            <a:r>
              <a:rPr sz="1167" spc="-5" dirty="0">
                <a:latin typeface="Times New Roman"/>
                <a:cs typeface="Times New Roman"/>
              </a:rPr>
              <a:t>such </a:t>
            </a:r>
            <a:r>
              <a:rPr sz="1167" dirty="0">
                <a:latin typeface="Times New Roman"/>
                <a:cs typeface="Times New Roman"/>
              </a:rPr>
              <a:t>that all of its minute activities can be captured in the data flow diagram.  </a:t>
            </a:r>
            <a:r>
              <a:rPr sz="1167" spc="-5" dirty="0">
                <a:latin typeface="Times New Roman"/>
                <a:cs typeface="Times New Roman"/>
              </a:rPr>
              <a:t>However, </a:t>
            </a:r>
            <a:r>
              <a:rPr sz="1167" dirty="0">
                <a:latin typeface="Times New Roman"/>
                <a:cs typeface="Times New Roman"/>
              </a:rPr>
              <a:t>if </a:t>
            </a:r>
            <a:r>
              <a:rPr sz="1167" spc="-5" dirty="0">
                <a:latin typeface="Times New Roman"/>
                <a:cs typeface="Times New Roman"/>
              </a:rPr>
              <a:t>we start </a:t>
            </a:r>
            <a:r>
              <a:rPr sz="1167" dirty="0">
                <a:latin typeface="Times New Roman"/>
                <a:cs typeface="Times New Roman"/>
              </a:rPr>
              <a:t>adding each bit of </a:t>
            </a:r>
            <a:r>
              <a:rPr sz="1167" spc="-5" dirty="0">
                <a:latin typeface="Times New Roman"/>
                <a:cs typeface="Times New Roman"/>
              </a:rPr>
              <a:t>system </a:t>
            </a:r>
            <a:r>
              <a:rPr sz="1167" dirty="0">
                <a:latin typeface="Times New Roman"/>
                <a:cs typeface="Times New Roman"/>
              </a:rPr>
              <a:t>functionality in a </a:t>
            </a:r>
            <a:r>
              <a:rPr sz="1167" spc="-5" dirty="0">
                <a:latin typeface="Times New Roman"/>
                <a:cs typeface="Times New Roman"/>
              </a:rPr>
              <a:t>single </a:t>
            </a:r>
            <a:r>
              <a:rPr sz="1167" dirty="0">
                <a:latin typeface="Times New Roman"/>
                <a:cs typeface="Times New Roman"/>
              </a:rPr>
              <a:t>data flow  diagram, it </a:t>
            </a:r>
            <a:r>
              <a:rPr sz="1167" spc="-5" dirty="0">
                <a:latin typeface="Times New Roman"/>
                <a:cs typeface="Times New Roman"/>
              </a:rPr>
              <a:t>would </a:t>
            </a:r>
            <a:r>
              <a:rPr sz="1167" dirty="0">
                <a:latin typeface="Times New Roman"/>
                <a:cs typeface="Times New Roman"/>
              </a:rPr>
              <a:t>become an enormously large diagram to be drawn on a </a:t>
            </a:r>
            <a:r>
              <a:rPr sz="1167" spc="-5" dirty="0">
                <a:latin typeface="Times New Roman"/>
                <a:cs typeface="Times New Roman"/>
              </a:rPr>
              <a:t>single </a:t>
            </a:r>
            <a:r>
              <a:rPr sz="1167" dirty="0">
                <a:latin typeface="Times New Roman"/>
                <a:cs typeface="Times New Roman"/>
              </a:rPr>
              <a:t>piece of  paper. </a:t>
            </a:r>
            <a:r>
              <a:rPr sz="1167" spc="-5" dirty="0">
                <a:latin typeface="Times New Roman"/>
                <a:cs typeface="Times New Roman"/>
              </a:rPr>
              <a:t>Moreover, </a:t>
            </a:r>
            <a:r>
              <a:rPr sz="1167" dirty="0">
                <a:latin typeface="Times New Roman"/>
                <a:cs typeface="Times New Roman"/>
              </a:rPr>
              <a:t>requirement analysis is an ongoing activity in </a:t>
            </a:r>
            <a:r>
              <a:rPr sz="1167" spc="-5" dirty="0">
                <a:latin typeface="Times New Roman"/>
                <a:cs typeface="Times New Roman"/>
              </a:rPr>
              <a:t>which </a:t>
            </a:r>
            <a:r>
              <a:rPr sz="1167" dirty="0">
                <a:latin typeface="Times New Roman"/>
                <a:cs typeface="Times New Roman"/>
              </a:rPr>
              <a:t>knowledge  expands</a:t>
            </a:r>
            <a:r>
              <a:rPr sz="1167" spc="185" dirty="0">
                <a:latin typeface="Times New Roman"/>
                <a:cs typeface="Times New Roman"/>
              </a:rPr>
              <a:t> </a:t>
            </a:r>
            <a:r>
              <a:rPr sz="1167" dirty="0">
                <a:latin typeface="Times New Roman"/>
                <a:cs typeface="Times New Roman"/>
              </a:rPr>
              <a:t>as</a:t>
            </a:r>
            <a:r>
              <a:rPr sz="1167" spc="194" dirty="0">
                <a:latin typeface="Times New Roman"/>
                <a:cs typeface="Times New Roman"/>
              </a:rPr>
              <a:t> </a:t>
            </a:r>
            <a:r>
              <a:rPr sz="1167" spc="-15" dirty="0">
                <a:latin typeface="Times New Roman"/>
                <a:cs typeface="Times New Roman"/>
              </a:rPr>
              <a:t>you</a:t>
            </a:r>
            <a:r>
              <a:rPr sz="1167" spc="185" dirty="0">
                <a:latin typeface="Times New Roman"/>
                <a:cs typeface="Times New Roman"/>
              </a:rPr>
              <a:t> </a:t>
            </a:r>
            <a:r>
              <a:rPr sz="1167" dirty="0">
                <a:latin typeface="Times New Roman"/>
                <a:cs typeface="Times New Roman"/>
              </a:rPr>
              <a:t>dig</a:t>
            </a:r>
            <a:r>
              <a:rPr sz="1167" spc="175" dirty="0">
                <a:latin typeface="Times New Roman"/>
                <a:cs typeface="Times New Roman"/>
              </a:rPr>
              <a:t> </a:t>
            </a:r>
            <a:r>
              <a:rPr sz="1167" dirty="0">
                <a:latin typeface="Times New Roman"/>
                <a:cs typeface="Times New Roman"/>
              </a:rPr>
              <a:t>out</a:t>
            </a:r>
            <a:r>
              <a:rPr sz="1167" spc="198" dirty="0">
                <a:latin typeface="Times New Roman"/>
                <a:cs typeface="Times New Roman"/>
              </a:rPr>
              <a:t> </a:t>
            </a:r>
            <a:r>
              <a:rPr sz="1167" dirty="0">
                <a:latin typeface="Times New Roman"/>
                <a:cs typeface="Times New Roman"/>
              </a:rPr>
              <a:t>details</a:t>
            </a:r>
            <a:r>
              <a:rPr sz="1167" spc="185" dirty="0">
                <a:latin typeface="Times New Roman"/>
                <a:cs typeface="Times New Roman"/>
              </a:rPr>
              <a:t> </a:t>
            </a:r>
            <a:r>
              <a:rPr sz="1167" dirty="0">
                <a:latin typeface="Times New Roman"/>
                <a:cs typeface="Times New Roman"/>
              </a:rPr>
              <a:t>of</a:t>
            </a:r>
            <a:r>
              <a:rPr sz="1167" spc="180" dirty="0">
                <a:latin typeface="Times New Roman"/>
                <a:cs typeface="Times New Roman"/>
              </a:rPr>
              <a:t> </a:t>
            </a:r>
            <a:r>
              <a:rPr sz="1167" dirty="0">
                <a:latin typeface="Times New Roman"/>
                <a:cs typeface="Times New Roman"/>
              </a:rPr>
              <a:t>processes.</a:t>
            </a:r>
            <a:r>
              <a:rPr sz="1167" spc="170" dirty="0">
                <a:latin typeface="Times New Roman"/>
                <a:cs typeface="Times New Roman"/>
              </a:rPr>
              <a:t> </a:t>
            </a:r>
            <a:r>
              <a:rPr sz="1167" dirty="0">
                <a:latin typeface="Times New Roman"/>
                <a:cs typeface="Times New Roman"/>
              </a:rPr>
              <a:t>Therefore,</a:t>
            </a:r>
            <a:r>
              <a:rPr sz="1167" spc="170" dirty="0">
                <a:latin typeface="Times New Roman"/>
                <a:cs typeface="Times New Roman"/>
              </a:rPr>
              <a:t> </a:t>
            </a:r>
            <a:r>
              <a:rPr sz="1167" dirty="0">
                <a:latin typeface="Times New Roman"/>
                <a:cs typeface="Times New Roman"/>
              </a:rPr>
              <a:t>it</a:t>
            </a:r>
            <a:r>
              <a:rPr sz="1167" spc="190" dirty="0">
                <a:latin typeface="Times New Roman"/>
                <a:cs typeface="Times New Roman"/>
              </a:rPr>
              <a:t> </a:t>
            </a:r>
            <a:r>
              <a:rPr sz="1167" dirty="0">
                <a:latin typeface="Times New Roman"/>
                <a:cs typeface="Times New Roman"/>
              </a:rPr>
              <a:t>may</a:t>
            </a:r>
            <a:r>
              <a:rPr sz="1167" spc="160" dirty="0">
                <a:latin typeface="Times New Roman"/>
                <a:cs typeface="Times New Roman"/>
              </a:rPr>
              <a:t> </a:t>
            </a:r>
            <a:r>
              <a:rPr sz="1167" dirty="0">
                <a:latin typeface="Times New Roman"/>
                <a:cs typeface="Times New Roman"/>
              </a:rPr>
              <a:t>not</a:t>
            </a:r>
            <a:r>
              <a:rPr sz="1167" spc="190" dirty="0">
                <a:latin typeface="Times New Roman"/>
                <a:cs typeface="Times New Roman"/>
              </a:rPr>
              <a:t> </a:t>
            </a:r>
            <a:r>
              <a:rPr sz="1167" dirty="0">
                <a:latin typeface="Times New Roman"/>
                <a:cs typeface="Times New Roman"/>
              </a:rPr>
              <a:t>be</a:t>
            </a:r>
            <a:r>
              <a:rPr sz="1167" spc="194" dirty="0">
                <a:latin typeface="Times New Roman"/>
                <a:cs typeface="Times New Roman"/>
              </a:rPr>
              <a:t> </a:t>
            </a:r>
            <a:r>
              <a:rPr sz="1167" dirty="0">
                <a:latin typeface="Times New Roman"/>
                <a:cs typeface="Times New Roman"/>
              </a:rPr>
              <a:t>possible</a:t>
            </a:r>
            <a:r>
              <a:rPr sz="1167" spc="190" dirty="0">
                <a:latin typeface="Times New Roman"/>
                <a:cs typeface="Times New Roman"/>
              </a:rPr>
              <a:t> </a:t>
            </a:r>
            <a:r>
              <a:rPr sz="1167" dirty="0">
                <a:latin typeface="Times New Roman"/>
                <a:cs typeface="Times New Roman"/>
              </a:rPr>
              <a:t>for</a:t>
            </a:r>
            <a:r>
              <a:rPr sz="1167" spc="180" dirty="0">
                <a:latin typeface="Times New Roman"/>
                <a:cs typeface="Times New Roman"/>
              </a:rPr>
              <a:t> </a:t>
            </a:r>
            <a:r>
              <a:rPr sz="1167" dirty="0">
                <a:latin typeface="Times New Roman"/>
                <a:cs typeface="Times New Roman"/>
              </a:rPr>
              <a:t>an</a:t>
            </a:r>
            <a:endParaRPr sz="1167">
              <a:latin typeface="Times New Roman"/>
              <a:cs typeface="Times New Roman"/>
            </a:endParaRPr>
          </a:p>
        </p:txBody>
      </p:sp>
    </p:spTree>
    <p:extLst>
      <p:ext uri="{BB962C8B-B14F-4D97-AF65-F5344CB8AC3E}">
        <p14:creationId xmlns:p14="http://schemas.microsoft.com/office/powerpoint/2010/main" val="1887067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11250" y="1055052"/>
            <a:ext cx="5270412" cy="0"/>
          </a:xfrm>
          <a:custGeom>
            <a:avLst/>
            <a:gdLst/>
            <a:ahLst/>
            <a:cxnLst/>
            <a:rect l="l" t="t" r="r" b="b"/>
            <a:pathLst>
              <a:path w="5420995">
                <a:moveTo>
                  <a:pt x="0" y="0"/>
                </a:moveTo>
                <a:lnTo>
                  <a:pt x="5420867" y="0"/>
                </a:lnTo>
              </a:path>
            </a:pathLst>
          </a:custGeom>
          <a:ln w="7620">
            <a:solidFill>
              <a:srgbClr val="000000"/>
            </a:solidFill>
          </a:ln>
        </p:spPr>
        <p:txBody>
          <a:bodyPr wrap="square" lIns="0" tIns="0" rIns="0" bIns="0" rtlCol="0"/>
          <a:lstStyle/>
          <a:p>
            <a:endParaRPr sz="1750"/>
          </a:p>
        </p:txBody>
      </p:sp>
      <p:sp>
        <p:nvSpPr>
          <p:cNvPr id="3" name="object 3"/>
          <p:cNvSpPr txBox="1"/>
          <p:nvPr/>
        </p:nvSpPr>
        <p:spPr>
          <a:xfrm>
            <a:off x="1098903" y="886883"/>
            <a:ext cx="5360547" cy="8104911"/>
          </a:xfrm>
          <a:prstGeom prst="rect">
            <a:avLst/>
          </a:prstGeom>
        </p:spPr>
        <p:txBody>
          <a:bodyPr vert="horz" wrap="square" lIns="0" tIns="0" rIns="0" bIns="0" rtlCol="0">
            <a:spAutoFit/>
          </a:bodyPr>
          <a:lstStyle/>
          <a:p>
            <a:pPr marL="12347" algn="just">
              <a:tabLst>
                <a:tab pos="5069654" algn="l"/>
              </a:tabLst>
            </a:pPr>
            <a:r>
              <a:rPr sz="1167" dirty="0">
                <a:latin typeface="Times New Roman"/>
                <a:cs typeface="Times New Roman"/>
              </a:rPr>
              <a:t>CS504-Software Engineering</a:t>
            </a:r>
            <a:r>
              <a:rPr sz="1167" spc="-10" dirty="0">
                <a:latin typeface="Times New Roman"/>
                <a:cs typeface="Times New Roman"/>
              </a:rPr>
              <a:t> </a:t>
            </a:r>
            <a:r>
              <a:rPr sz="1167" dirty="0">
                <a:latin typeface="Times New Roman"/>
                <a:cs typeface="Times New Roman"/>
              </a:rPr>
              <a:t>– I	</a:t>
            </a:r>
            <a:r>
              <a:rPr sz="1167" spc="-5" dirty="0">
                <a:latin typeface="Times New Roman"/>
                <a:cs typeface="Times New Roman"/>
              </a:rPr>
              <a:t>VU</a:t>
            </a:r>
            <a:endParaRPr sz="1167">
              <a:latin typeface="Times New Roman"/>
              <a:cs typeface="Times New Roman"/>
            </a:endParaRPr>
          </a:p>
          <a:p>
            <a:pPr>
              <a:lnSpc>
                <a:spcPct val="100000"/>
              </a:lnSpc>
            </a:pPr>
            <a:endParaRPr sz="1167">
              <a:latin typeface="Times New Roman"/>
              <a:cs typeface="Times New Roman"/>
            </a:endParaRPr>
          </a:p>
          <a:p>
            <a:pPr marL="12347" marR="6791" algn="just">
              <a:lnSpc>
                <a:spcPts val="1342"/>
              </a:lnSpc>
              <a:spcBef>
                <a:spcPts val="851"/>
              </a:spcBef>
            </a:pPr>
            <a:r>
              <a:rPr sz="1167" dirty="0">
                <a:latin typeface="Times New Roman"/>
                <a:cs typeface="Times New Roman"/>
              </a:rPr>
              <a:t>analyst to know each bit of all the processes of the system from the very beginning.  </a:t>
            </a:r>
            <a:r>
              <a:rPr sz="1167" spc="-5" dirty="0">
                <a:latin typeface="Times New Roman"/>
                <a:cs typeface="Times New Roman"/>
              </a:rPr>
              <a:t>Keeping </a:t>
            </a:r>
            <a:r>
              <a:rPr sz="1167" dirty="0">
                <a:latin typeface="Times New Roman"/>
                <a:cs typeface="Times New Roman"/>
              </a:rPr>
              <a:t>the complexity of </a:t>
            </a:r>
            <a:r>
              <a:rPr sz="1167" spc="-5" dirty="0">
                <a:latin typeface="Times New Roman"/>
                <a:cs typeface="Times New Roman"/>
              </a:rPr>
              <a:t>systems </a:t>
            </a:r>
            <a:r>
              <a:rPr sz="1167" dirty="0">
                <a:latin typeface="Times New Roman"/>
                <a:cs typeface="Times New Roman"/>
              </a:rPr>
              <a:t>in view, data flow modeling technique has </a:t>
            </a:r>
            <a:r>
              <a:rPr sz="1167" spc="-5" dirty="0">
                <a:latin typeface="Times New Roman"/>
                <a:cs typeface="Times New Roman"/>
              </a:rPr>
              <a:t>suggested  </a:t>
            </a:r>
            <a:r>
              <a:rPr sz="1167" dirty="0">
                <a:latin typeface="Times New Roman"/>
                <a:cs typeface="Times New Roman"/>
              </a:rPr>
              <a:t>disseminating information of a </a:t>
            </a:r>
            <a:r>
              <a:rPr sz="1167" spc="-5" dirty="0">
                <a:latin typeface="Times New Roman"/>
                <a:cs typeface="Times New Roman"/>
              </a:rPr>
              <a:t>system </a:t>
            </a:r>
            <a:r>
              <a:rPr sz="1167" dirty="0">
                <a:latin typeface="Times New Roman"/>
                <a:cs typeface="Times New Roman"/>
              </a:rPr>
              <a:t>in more then just one levels of abstraction. What  are these levels, please </a:t>
            </a:r>
            <a:r>
              <a:rPr sz="1167" spc="-5" dirty="0">
                <a:latin typeface="Times New Roman"/>
                <a:cs typeface="Times New Roman"/>
              </a:rPr>
              <a:t>see </a:t>
            </a:r>
            <a:r>
              <a:rPr sz="1167" dirty="0">
                <a:latin typeface="Times New Roman"/>
                <a:cs typeface="Times New Roman"/>
              </a:rPr>
              <a:t>below for a</a:t>
            </a:r>
            <a:r>
              <a:rPr sz="1167" spc="-102" dirty="0">
                <a:latin typeface="Times New Roman"/>
                <a:cs typeface="Times New Roman"/>
              </a:rPr>
              <a:t> </a:t>
            </a:r>
            <a:r>
              <a:rPr sz="1167" dirty="0">
                <a:latin typeface="Times New Roman"/>
                <a:cs typeface="Times New Roman"/>
              </a:rPr>
              <a:t>discussion</a:t>
            </a:r>
            <a:endParaRPr sz="1167">
              <a:latin typeface="Times New Roman"/>
              <a:cs typeface="Times New Roman"/>
            </a:endParaRPr>
          </a:p>
          <a:p>
            <a:pPr marL="234592">
              <a:lnSpc>
                <a:spcPts val="1818"/>
              </a:lnSpc>
              <a:spcBef>
                <a:spcPts val="19"/>
              </a:spcBef>
            </a:pPr>
            <a:r>
              <a:rPr sz="1556" b="1" spc="-10" dirty="0">
                <a:latin typeface="Tahoma"/>
                <a:cs typeface="Tahoma"/>
              </a:rPr>
              <a:t>Context Level Data </a:t>
            </a:r>
            <a:r>
              <a:rPr sz="1556" b="1" spc="5" dirty="0">
                <a:latin typeface="Tahoma"/>
                <a:cs typeface="Tahoma"/>
              </a:rPr>
              <a:t>Flow</a:t>
            </a:r>
            <a:r>
              <a:rPr sz="1556" b="1" spc="10" dirty="0">
                <a:latin typeface="Tahoma"/>
                <a:cs typeface="Tahoma"/>
              </a:rPr>
              <a:t> </a:t>
            </a:r>
            <a:r>
              <a:rPr sz="1556" b="1" spc="-10" dirty="0">
                <a:latin typeface="Tahoma"/>
                <a:cs typeface="Tahoma"/>
              </a:rPr>
              <a:t>Diagram</a:t>
            </a:r>
            <a:endParaRPr sz="1556">
              <a:latin typeface="Tahoma"/>
              <a:cs typeface="Tahoma"/>
            </a:endParaRPr>
          </a:p>
          <a:p>
            <a:pPr marL="12347" marR="5556" algn="just">
              <a:lnSpc>
                <a:spcPts val="1342"/>
              </a:lnSpc>
              <a:spcBef>
                <a:spcPts val="39"/>
              </a:spcBef>
            </a:pPr>
            <a:r>
              <a:rPr sz="1167" dirty="0">
                <a:latin typeface="Times New Roman"/>
                <a:cs typeface="Times New Roman"/>
              </a:rPr>
              <a:t>In a top-down system analysis, an analyst is required to develop high level view of the  </a:t>
            </a:r>
            <a:r>
              <a:rPr sz="1167" spc="-5" dirty="0">
                <a:latin typeface="Times New Roman"/>
                <a:cs typeface="Times New Roman"/>
              </a:rPr>
              <a:t>system </a:t>
            </a:r>
            <a:r>
              <a:rPr sz="1167" dirty="0">
                <a:latin typeface="Times New Roman"/>
                <a:cs typeface="Times New Roman"/>
              </a:rPr>
              <a:t>at first. In data flow modeling, this high-level view is the Context level data flow  diagram. In this diagram, </a:t>
            </a:r>
            <a:r>
              <a:rPr sz="1167" spc="-5" dirty="0">
                <a:latin typeface="Times New Roman"/>
                <a:cs typeface="Times New Roman"/>
              </a:rPr>
              <a:t>system’s </a:t>
            </a:r>
            <a:r>
              <a:rPr sz="1167" dirty="0">
                <a:latin typeface="Times New Roman"/>
                <a:cs typeface="Times New Roman"/>
              </a:rPr>
              <a:t>context is clarified </a:t>
            </a:r>
            <a:r>
              <a:rPr sz="1167" spc="-5" dirty="0">
                <a:latin typeface="Times New Roman"/>
                <a:cs typeface="Times New Roman"/>
              </a:rPr>
              <a:t>such </a:t>
            </a:r>
            <a:r>
              <a:rPr sz="1167" dirty="0">
                <a:latin typeface="Times New Roman"/>
                <a:cs typeface="Times New Roman"/>
              </a:rPr>
              <a:t>that all the external agents or  entities </a:t>
            </a:r>
            <a:r>
              <a:rPr sz="1167" spc="-5" dirty="0">
                <a:latin typeface="Times New Roman"/>
                <a:cs typeface="Times New Roman"/>
              </a:rPr>
              <a:t>with which </a:t>
            </a:r>
            <a:r>
              <a:rPr sz="1167" dirty="0">
                <a:latin typeface="Times New Roman"/>
                <a:cs typeface="Times New Roman"/>
              </a:rPr>
              <a:t>the </a:t>
            </a:r>
            <a:r>
              <a:rPr sz="1167" spc="-5" dirty="0">
                <a:latin typeface="Times New Roman"/>
                <a:cs typeface="Times New Roman"/>
              </a:rPr>
              <a:t>system </a:t>
            </a:r>
            <a:r>
              <a:rPr sz="1167" dirty="0">
                <a:latin typeface="Times New Roman"/>
                <a:cs typeface="Times New Roman"/>
              </a:rPr>
              <a:t>interacts are captured. It captures the details of </a:t>
            </a:r>
            <a:r>
              <a:rPr sz="1167" spc="-5" dirty="0">
                <a:latin typeface="Times New Roman"/>
                <a:cs typeface="Times New Roman"/>
              </a:rPr>
              <a:t>what  </a:t>
            </a:r>
            <a:r>
              <a:rPr sz="1167" dirty="0">
                <a:latin typeface="Times New Roman"/>
                <a:cs typeface="Times New Roman"/>
              </a:rPr>
              <a:t>information flows between the </a:t>
            </a:r>
            <a:r>
              <a:rPr sz="1167" spc="-5" dirty="0">
                <a:latin typeface="Times New Roman"/>
                <a:cs typeface="Times New Roman"/>
              </a:rPr>
              <a:t>system </a:t>
            </a:r>
            <a:r>
              <a:rPr sz="1167" dirty="0">
                <a:latin typeface="Times New Roman"/>
                <a:cs typeface="Times New Roman"/>
              </a:rPr>
              <a:t>and these external entities, and </a:t>
            </a:r>
            <a:r>
              <a:rPr sz="1167" spc="-5" dirty="0">
                <a:latin typeface="Times New Roman"/>
                <a:cs typeface="Times New Roman"/>
              </a:rPr>
              <a:t>what </a:t>
            </a:r>
            <a:r>
              <a:rPr sz="1167" dirty="0">
                <a:latin typeface="Times New Roman"/>
                <a:cs typeface="Times New Roman"/>
              </a:rPr>
              <a:t>outputs are  generated against inputs from these external agents and </a:t>
            </a:r>
            <a:r>
              <a:rPr sz="1167" spc="-5" dirty="0">
                <a:latin typeface="Times New Roman"/>
                <a:cs typeface="Times New Roman"/>
              </a:rPr>
              <a:t>so </a:t>
            </a:r>
            <a:r>
              <a:rPr sz="1167" dirty="0">
                <a:latin typeface="Times New Roman"/>
                <a:cs typeface="Times New Roman"/>
              </a:rPr>
              <a:t>on. </a:t>
            </a:r>
            <a:r>
              <a:rPr sz="1167" spc="-5" dirty="0">
                <a:latin typeface="Times New Roman"/>
                <a:cs typeface="Times New Roman"/>
              </a:rPr>
              <a:t>So, </a:t>
            </a:r>
            <a:r>
              <a:rPr sz="1167" dirty="0">
                <a:latin typeface="Times New Roman"/>
                <a:cs typeface="Times New Roman"/>
              </a:rPr>
              <a:t>the </a:t>
            </a:r>
            <a:r>
              <a:rPr sz="1167" spc="-10" dirty="0">
                <a:latin typeface="Times New Roman"/>
                <a:cs typeface="Times New Roman"/>
              </a:rPr>
              <a:t>analyst </a:t>
            </a:r>
            <a:r>
              <a:rPr sz="1167" dirty="0">
                <a:latin typeface="Times New Roman"/>
                <a:cs typeface="Times New Roman"/>
              </a:rPr>
              <a:t>probes out  all the external agents that may involve persons, organizations or other </a:t>
            </a:r>
            <a:r>
              <a:rPr sz="1167" spc="-5" dirty="0">
                <a:latin typeface="Times New Roman"/>
                <a:cs typeface="Times New Roman"/>
              </a:rPr>
              <a:t>systems who  </a:t>
            </a:r>
            <a:r>
              <a:rPr sz="1167" dirty="0">
                <a:latin typeface="Times New Roman"/>
                <a:cs typeface="Times New Roman"/>
              </a:rPr>
              <a:t>directly interacts </a:t>
            </a:r>
            <a:r>
              <a:rPr sz="1167" spc="-5" dirty="0">
                <a:latin typeface="Times New Roman"/>
                <a:cs typeface="Times New Roman"/>
              </a:rPr>
              <a:t>with </a:t>
            </a:r>
            <a:r>
              <a:rPr sz="1167" dirty="0">
                <a:latin typeface="Times New Roman"/>
                <a:cs typeface="Times New Roman"/>
              </a:rPr>
              <a:t>this </a:t>
            </a:r>
            <a:r>
              <a:rPr sz="1167" spc="-5" dirty="0">
                <a:latin typeface="Times New Roman"/>
                <a:cs typeface="Times New Roman"/>
              </a:rPr>
              <a:t>system </a:t>
            </a:r>
            <a:r>
              <a:rPr sz="1167" dirty="0">
                <a:latin typeface="Times New Roman"/>
                <a:cs typeface="Times New Roman"/>
              </a:rPr>
              <a:t>and their </a:t>
            </a:r>
            <a:r>
              <a:rPr sz="1167" spc="-5" dirty="0">
                <a:latin typeface="Times New Roman"/>
                <a:cs typeface="Times New Roman"/>
              </a:rPr>
              <a:t>specific </a:t>
            </a:r>
            <a:r>
              <a:rPr sz="1167" dirty="0">
                <a:latin typeface="Times New Roman"/>
                <a:cs typeface="Times New Roman"/>
              </a:rPr>
              <a:t>involvement in the </a:t>
            </a:r>
            <a:r>
              <a:rPr sz="1167" spc="-5" dirty="0">
                <a:latin typeface="Times New Roman"/>
                <a:cs typeface="Times New Roman"/>
              </a:rPr>
              <a:t>system. At </a:t>
            </a:r>
            <a:r>
              <a:rPr sz="1167" dirty="0">
                <a:latin typeface="Times New Roman"/>
                <a:cs typeface="Times New Roman"/>
              </a:rPr>
              <a:t>this  level, </a:t>
            </a:r>
            <a:r>
              <a:rPr sz="1167" spc="-5" dirty="0">
                <a:latin typeface="Times New Roman"/>
                <a:cs typeface="Times New Roman"/>
              </a:rPr>
              <a:t>systems </a:t>
            </a:r>
            <a:r>
              <a:rPr sz="1167" dirty="0">
                <a:latin typeface="Times New Roman"/>
                <a:cs typeface="Times New Roman"/>
              </a:rPr>
              <a:t>internal details are not exposed, as </a:t>
            </a:r>
            <a:r>
              <a:rPr sz="1167" spc="-5" dirty="0">
                <a:latin typeface="Times New Roman"/>
                <a:cs typeface="Times New Roman"/>
              </a:rPr>
              <a:t>we want </a:t>
            </a:r>
            <a:r>
              <a:rPr sz="1167" dirty="0">
                <a:latin typeface="Times New Roman"/>
                <a:cs typeface="Times New Roman"/>
              </a:rPr>
              <a:t>to </a:t>
            </a:r>
            <a:r>
              <a:rPr sz="1167" spc="-5" dirty="0">
                <a:latin typeface="Times New Roman"/>
                <a:cs typeface="Times New Roman"/>
              </a:rPr>
              <a:t>see system </a:t>
            </a:r>
            <a:r>
              <a:rPr sz="1167" dirty="0">
                <a:latin typeface="Times New Roman"/>
                <a:cs typeface="Times New Roman"/>
              </a:rPr>
              <a:t>behavior as a  black</a:t>
            </a:r>
            <a:r>
              <a:rPr sz="1167" spc="-97" dirty="0">
                <a:latin typeface="Times New Roman"/>
                <a:cs typeface="Times New Roman"/>
              </a:rPr>
              <a:t> </a:t>
            </a:r>
            <a:r>
              <a:rPr sz="1167" dirty="0">
                <a:latin typeface="Times New Roman"/>
                <a:cs typeface="Times New Roman"/>
              </a:rPr>
              <a:t>box.</a:t>
            </a:r>
            <a:endParaRPr sz="1167">
              <a:latin typeface="Times New Roman"/>
              <a:cs typeface="Times New Roman"/>
            </a:endParaRPr>
          </a:p>
          <a:p>
            <a:pPr marL="234592">
              <a:lnSpc>
                <a:spcPts val="1818"/>
              </a:lnSpc>
              <a:spcBef>
                <a:spcPts val="19"/>
              </a:spcBef>
            </a:pPr>
            <a:r>
              <a:rPr sz="1556" b="1" spc="-10" dirty="0">
                <a:latin typeface="Tahoma"/>
                <a:cs typeface="Tahoma"/>
              </a:rPr>
              <a:t>Detailed Data Flow</a:t>
            </a:r>
            <a:r>
              <a:rPr sz="1556" b="1" spc="-15" dirty="0">
                <a:latin typeface="Tahoma"/>
                <a:cs typeface="Tahoma"/>
              </a:rPr>
              <a:t> </a:t>
            </a:r>
            <a:r>
              <a:rPr sz="1556" b="1" dirty="0">
                <a:latin typeface="Tahoma"/>
                <a:cs typeface="Tahoma"/>
              </a:rPr>
              <a:t>diagrams</a:t>
            </a:r>
            <a:endParaRPr sz="1556">
              <a:latin typeface="Tahoma"/>
              <a:cs typeface="Tahoma"/>
            </a:endParaRPr>
          </a:p>
          <a:p>
            <a:pPr marL="12347" marR="5556" algn="just">
              <a:lnSpc>
                <a:spcPts val="1342"/>
              </a:lnSpc>
              <a:spcBef>
                <a:spcPts val="44"/>
              </a:spcBef>
            </a:pPr>
            <a:r>
              <a:rPr sz="1167" spc="-5" dirty="0">
                <a:latin typeface="Times New Roman"/>
                <a:cs typeface="Times New Roman"/>
              </a:rPr>
              <a:t>Once </a:t>
            </a:r>
            <a:r>
              <a:rPr sz="1167" dirty="0">
                <a:latin typeface="Times New Roman"/>
                <a:cs typeface="Times New Roman"/>
              </a:rPr>
              <a:t>context of a </a:t>
            </a:r>
            <a:r>
              <a:rPr sz="1167" spc="-5" dirty="0">
                <a:latin typeface="Times New Roman"/>
                <a:cs typeface="Times New Roman"/>
              </a:rPr>
              <a:t>system </a:t>
            </a:r>
            <a:r>
              <a:rPr sz="1167" dirty="0">
                <a:latin typeface="Times New Roman"/>
                <a:cs typeface="Times New Roman"/>
              </a:rPr>
              <a:t>has been captured using context level diagram, the analyst  </a:t>
            </a:r>
            <a:r>
              <a:rPr sz="1167" spc="-5" dirty="0">
                <a:latin typeface="Times New Roman"/>
                <a:cs typeface="Times New Roman"/>
              </a:rPr>
              <a:t>would </a:t>
            </a:r>
            <a:r>
              <a:rPr sz="1167" dirty="0">
                <a:latin typeface="Times New Roman"/>
                <a:cs typeface="Times New Roman"/>
              </a:rPr>
              <a:t>expand his activities and </a:t>
            </a:r>
            <a:r>
              <a:rPr sz="1167" spc="-5" dirty="0">
                <a:latin typeface="Times New Roman"/>
                <a:cs typeface="Times New Roman"/>
              </a:rPr>
              <a:t>start </a:t>
            </a:r>
            <a:r>
              <a:rPr sz="1167" dirty="0">
                <a:latin typeface="Times New Roman"/>
                <a:cs typeface="Times New Roman"/>
              </a:rPr>
              <a:t>digging out </a:t>
            </a:r>
            <a:r>
              <a:rPr sz="1167" spc="-5" dirty="0">
                <a:latin typeface="Times New Roman"/>
                <a:cs typeface="Times New Roman"/>
              </a:rPr>
              <a:t>system’s </a:t>
            </a:r>
            <a:r>
              <a:rPr sz="1167" dirty="0">
                <a:latin typeface="Times New Roman"/>
                <a:cs typeface="Times New Roman"/>
              </a:rPr>
              <a:t>internal details. Therefore, the  </a:t>
            </a:r>
            <a:r>
              <a:rPr sz="1167" spc="-5" dirty="0">
                <a:latin typeface="Times New Roman"/>
                <a:cs typeface="Times New Roman"/>
              </a:rPr>
              <a:t>same </a:t>
            </a:r>
            <a:r>
              <a:rPr sz="1167" dirty="0">
                <a:latin typeface="Times New Roman"/>
                <a:cs typeface="Times New Roman"/>
              </a:rPr>
              <a:t>context level diagram is further expanded to include all major processes of the  </a:t>
            </a:r>
            <a:r>
              <a:rPr sz="1167" spc="-5" dirty="0">
                <a:latin typeface="Times New Roman"/>
                <a:cs typeface="Times New Roman"/>
              </a:rPr>
              <a:t>system </a:t>
            </a:r>
            <a:r>
              <a:rPr sz="1167" dirty="0">
                <a:latin typeface="Times New Roman"/>
                <a:cs typeface="Times New Roman"/>
              </a:rPr>
              <a:t>that make up </a:t>
            </a:r>
            <a:r>
              <a:rPr sz="1167" spc="5" dirty="0">
                <a:latin typeface="Times New Roman"/>
                <a:cs typeface="Times New Roman"/>
              </a:rPr>
              <a:t>system </a:t>
            </a:r>
            <a:r>
              <a:rPr sz="1167" dirty="0">
                <a:latin typeface="Times New Roman"/>
                <a:cs typeface="Times New Roman"/>
              </a:rPr>
              <a:t>functionality. </a:t>
            </a:r>
            <a:r>
              <a:rPr sz="1167" spc="-5" dirty="0">
                <a:latin typeface="Times New Roman"/>
                <a:cs typeface="Times New Roman"/>
              </a:rPr>
              <a:t>So, </a:t>
            </a:r>
            <a:r>
              <a:rPr sz="1167" dirty="0">
                <a:latin typeface="Times New Roman"/>
                <a:cs typeface="Times New Roman"/>
              </a:rPr>
              <a:t>instead of portraying </a:t>
            </a:r>
            <a:r>
              <a:rPr sz="1167" spc="-5" dirty="0">
                <a:latin typeface="Times New Roman"/>
                <a:cs typeface="Times New Roman"/>
              </a:rPr>
              <a:t>system </a:t>
            </a:r>
            <a:r>
              <a:rPr sz="1167" dirty="0">
                <a:latin typeface="Times New Roman"/>
                <a:cs typeface="Times New Roman"/>
              </a:rPr>
              <a:t>as a black box  entity, the analyst </a:t>
            </a:r>
            <a:r>
              <a:rPr sz="1167" spc="-5" dirty="0">
                <a:latin typeface="Times New Roman"/>
                <a:cs typeface="Times New Roman"/>
              </a:rPr>
              <a:t>would </a:t>
            </a:r>
            <a:r>
              <a:rPr sz="1167" dirty="0">
                <a:latin typeface="Times New Roman"/>
                <a:cs typeface="Times New Roman"/>
              </a:rPr>
              <a:t>add processes that deal </a:t>
            </a:r>
            <a:r>
              <a:rPr sz="1167" spc="-5" dirty="0">
                <a:latin typeface="Times New Roman"/>
                <a:cs typeface="Times New Roman"/>
              </a:rPr>
              <a:t>with </a:t>
            </a:r>
            <a:r>
              <a:rPr sz="1167" dirty="0">
                <a:latin typeface="Times New Roman"/>
                <a:cs typeface="Times New Roman"/>
              </a:rPr>
              <a:t>the external agents and produces  certain outputs. This is level one of a data flow</a:t>
            </a:r>
            <a:r>
              <a:rPr sz="1167" spc="-117" dirty="0">
                <a:latin typeface="Times New Roman"/>
                <a:cs typeface="Times New Roman"/>
              </a:rPr>
              <a:t> </a:t>
            </a:r>
            <a:r>
              <a:rPr sz="1167" dirty="0">
                <a:latin typeface="Times New Roman"/>
                <a:cs typeface="Times New Roman"/>
              </a:rPr>
              <a:t>model.</a:t>
            </a:r>
            <a:endParaRPr sz="1167">
              <a:latin typeface="Times New Roman"/>
              <a:cs typeface="Times New Roman"/>
            </a:endParaRPr>
          </a:p>
          <a:p>
            <a:pPr marL="12347" marR="7408" algn="just">
              <a:lnSpc>
                <a:spcPts val="1342"/>
              </a:lnSpc>
            </a:pPr>
            <a:r>
              <a:rPr sz="1167" dirty="0">
                <a:latin typeface="Times New Roman"/>
                <a:cs typeface="Times New Roman"/>
              </a:rPr>
              <a:t>In level two of data flow model, instead of refining the previous levels further, </a:t>
            </a:r>
            <a:r>
              <a:rPr sz="1167" spc="-5" dirty="0">
                <a:latin typeface="Times New Roman"/>
                <a:cs typeface="Times New Roman"/>
              </a:rPr>
              <a:t>we </a:t>
            </a:r>
            <a:r>
              <a:rPr sz="1167" dirty="0">
                <a:latin typeface="Times New Roman"/>
                <a:cs typeface="Times New Roman"/>
              </a:rPr>
              <a:t>take  one process from the level one diagram and expands it in a level two diagram. </a:t>
            </a:r>
            <a:r>
              <a:rPr sz="1167" spc="-5" dirty="0">
                <a:latin typeface="Times New Roman"/>
                <a:cs typeface="Times New Roman"/>
              </a:rPr>
              <a:t>Hence, </a:t>
            </a:r>
            <a:r>
              <a:rPr sz="1167" dirty="0">
                <a:latin typeface="Times New Roman"/>
                <a:cs typeface="Times New Roman"/>
              </a:rPr>
              <a:t>a  level one diagram that depict the </a:t>
            </a:r>
            <a:r>
              <a:rPr sz="1167" spc="-5" dirty="0">
                <a:latin typeface="Times New Roman"/>
                <a:cs typeface="Times New Roman"/>
              </a:rPr>
              <a:t>whole </a:t>
            </a:r>
            <a:r>
              <a:rPr sz="1167" dirty="0">
                <a:latin typeface="Times New Roman"/>
                <a:cs typeface="Times New Roman"/>
              </a:rPr>
              <a:t>system, may be expanded to more then one level  two diagrams each of </a:t>
            </a:r>
            <a:r>
              <a:rPr sz="1167" spc="-5" dirty="0">
                <a:latin typeface="Times New Roman"/>
                <a:cs typeface="Times New Roman"/>
              </a:rPr>
              <a:t>which </a:t>
            </a:r>
            <a:r>
              <a:rPr sz="1167" dirty="0">
                <a:latin typeface="Times New Roman"/>
                <a:cs typeface="Times New Roman"/>
              </a:rPr>
              <a:t>describes exactly one process in detail </a:t>
            </a:r>
            <a:r>
              <a:rPr sz="1167" spc="-5" dirty="0">
                <a:latin typeface="Times New Roman"/>
                <a:cs typeface="Times New Roman"/>
              </a:rPr>
              <a:t>which were </a:t>
            </a:r>
            <a:r>
              <a:rPr sz="1167" dirty="0">
                <a:latin typeface="Times New Roman"/>
                <a:cs typeface="Times New Roman"/>
              </a:rPr>
              <a:t>listed in  level one diagram as </a:t>
            </a:r>
            <a:r>
              <a:rPr sz="1167" spc="-5" dirty="0">
                <a:latin typeface="Times New Roman"/>
                <a:cs typeface="Times New Roman"/>
              </a:rPr>
              <a:t>simply </a:t>
            </a:r>
            <a:r>
              <a:rPr sz="1167" dirty="0">
                <a:latin typeface="Times New Roman"/>
                <a:cs typeface="Times New Roman"/>
              </a:rPr>
              <a:t>an oval (process or</a:t>
            </a:r>
            <a:r>
              <a:rPr sz="1167" spc="-102" dirty="0">
                <a:latin typeface="Times New Roman"/>
                <a:cs typeface="Times New Roman"/>
              </a:rPr>
              <a:t> </a:t>
            </a:r>
            <a:r>
              <a:rPr sz="1167" dirty="0">
                <a:latin typeface="Times New Roman"/>
                <a:cs typeface="Times New Roman"/>
              </a:rPr>
              <a:t>transform).</a:t>
            </a:r>
            <a:endParaRPr sz="1167">
              <a:latin typeface="Times New Roman"/>
              <a:cs typeface="Times New Roman"/>
            </a:endParaRPr>
          </a:p>
          <a:p>
            <a:pPr marL="12347" marR="5556" algn="just">
              <a:lnSpc>
                <a:spcPts val="1342"/>
              </a:lnSpc>
            </a:pPr>
            <a:r>
              <a:rPr sz="1167" dirty="0">
                <a:latin typeface="Times New Roman"/>
                <a:cs typeface="Times New Roman"/>
              </a:rPr>
              <a:t>This process may continue to any level of details as the analyst can conveniently  captures. Where diagram at a </a:t>
            </a:r>
            <a:r>
              <a:rPr sz="1167" spc="-5" dirty="0">
                <a:latin typeface="Times New Roman"/>
                <a:cs typeface="Times New Roman"/>
              </a:rPr>
              <a:t>specific </a:t>
            </a:r>
            <a:r>
              <a:rPr sz="1167" dirty="0">
                <a:latin typeface="Times New Roman"/>
                <a:cs typeface="Times New Roman"/>
              </a:rPr>
              <a:t>level is a refinement of one of the processes listed  in a previous level. By adding levels of abstraction to a data flow diagram, it becomes  natural for a </a:t>
            </a:r>
            <a:r>
              <a:rPr sz="1167" spc="-5" dirty="0">
                <a:latin typeface="Times New Roman"/>
                <a:cs typeface="Times New Roman"/>
              </a:rPr>
              <a:t>software </a:t>
            </a:r>
            <a:r>
              <a:rPr sz="1167" dirty="0">
                <a:latin typeface="Times New Roman"/>
                <a:cs typeface="Times New Roman"/>
              </a:rPr>
              <a:t>engineer or a requirement analyst to readily express his knowledge  about the </a:t>
            </a:r>
            <a:r>
              <a:rPr sz="1167" spc="-5" dirty="0">
                <a:latin typeface="Times New Roman"/>
                <a:cs typeface="Times New Roman"/>
              </a:rPr>
              <a:t>system </a:t>
            </a:r>
            <a:r>
              <a:rPr sz="1167" dirty="0">
                <a:latin typeface="Times New Roman"/>
                <a:cs typeface="Times New Roman"/>
              </a:rPr>
              <a:t>in an appropriate level of data flow model that corresponds only to a  </a:t>
            </a:r>
            <a:r>
              <a:rPr sz="1167" spc="-5" dirty="0">
                <a:latin typeface="Times New Roman"/>
                <a:cs typeface="Times New Roman"/>
              </a:rPr>
              <a:t>specific set </a:t>
            </a:r>
            <a:r>
              <a:rPr sz="1167" dirty="0">
                <a:latin typeface="Times New Roman"/>
                <a:cs typeface="Times New Roman"/>
              </a:rPr>
              <a:t>of</a:t>
            </a:r>
            <a:r>
              <a:rPr sz="1167" spc="-78" dirty="0">
                <a:latin typeface="Times New Roman"/>
                <a:cs typeface="Times New Roman"/>
              </a:rPr>
              <a:t> </a:t>
            </a:r>
            <a:r>
              <a:rPr sz="1167" dirty="0">
                <a:latin typeface="Times New Roman"/>
                <a:cs typeface="Times New Roman"/>
              </a:rPr>
              <a:t>functionality.</a:t>
            </a:r>
            <a:endParaRPr sz="1167">
              <a:latin typeface="Times New Roman"/>
              <a:cs typeface="Times New Roman"/>
            </a:endParaRPr>
          </a:p>
          <a:p>
            <a:pPr marL="12347" marR="4939" algn="just">
              <a:lnSpc>
                <a:spcPts val="1342"/>
              </a:lnSpc>
            </a:pPr>
            <a:r>
              <a:rPr sz="1167" dirty="0">
                <a:latin typeface="Times New Roman"/>
                <a:cs typeface="Times New Roman"/>
              </a:rPr>
              <a:t>It </a:t>
            </a:r>
            <a:r>
              <a:rPr sz="1167" spc="-5" dirty="0">
                <a:latin typeface="Times New Roman"/>
                <a:cs typeface="Times New Roman"/>
              </a:rPr>
              <a:t>should </a:t>
            </a:r>
            <a:r>
              <a:rPr sz="1167" dirty="0">
                <a:latin typeface="Times New Roman"/>
                <a:cs typeface="Times New Roman"/>
              </a:rPr>
              <a:t>be noted here that the number of external agents and their inputs to the </a:t>
            </a:r>
            <a:r>
              <a:rPr sz="1167" spc="-5" dirty="0">
                <a:latin typeface="Times New Roman"/>
                <a:cs typeface="Times New Roman"/>
              </a:rPr>
              <a:t>system  </a:t>
            </a:r>
            <a:r>
              <a:rPr sz="1167" dirty="0">
                <a:latin typeface="Times New Roman"/>
                <a:cs typeface="Times New Roman"/>
              </a:rPr>
              <a:t>and the outputs that </a:t>
            </a:r>
            <a:r>
              <a:rPr sz="1167" spc="5" dirty="0">
                <a:latin typeface="Times New Roman"/>
                <a:cs typeface="Times New Roman"/>
              </a:rPr>
              <a:t>the </a:t>
            </a:r>
            <a:r>
              <a:rPr sz="1167" spc="-10" dirty="0">
                <a:latin typeface="Times New Roman"/>
                <a:cs typeface="Times New Roman"/>
              </a:rPr>
              <a:t>system </a:t>
            </a:r>
            <a:r>
              <a:rPr sz="1167" spc="-5" dirty="0">
                <a:latin typeface="Times New Roman"/>
                <a:cs typeface="Times New Roman"/>
              </a:rPr>
              <a:t>would </a:t>
            </a:r>
            <a:r>
              <a:rPr sz="1167" dirty="0">
                <a:latin typeface="Times New Roman"/>
                <a:cs typeface="Times New Roman"/>
              </a:rPr>
              <a:t>return to them, </a:t>
            </a:r>
            <a:r>
              <a:rPr sz="1167" spc="-5" dirty="0">
                <a:latin typeface="Times New Roman"/>
                <a:cs typeface="Times New Roman"/>
              </a:rPr>
              <a:t>should </a:t>
            </a:r>
            <a:r>
              <a:rPr sz="1167" dirty="0">
                <a:latin typeface="Times New Roman"/>
                <a:cs typeface="Times New Roman"/>
              </a:rPr>
              <a:t>remain the </a:t>
            </a:r>
            <a:r>
              <a:rPr sz="1167" spc="-5" dirty="0">
                <a:latin typeface="Times New Roman"/>
                <a:cs typeface="Times New Roman"/>
              </a:rPr>
              <a:t>same </a:t>
            </a:r>
            <a:r>
              <a:rPr sz="1167" dirty="0">
                <a:latin typeface="Times New Roman"/>
                <a:cs typeface="Times New Roman"/>
              </a:rPr>
              <a:t>throughout  different levels of a data flow model. </a:t>
            </a:r>
            <a:r>
              <a:rPr sz="1167" spc="-15" dirty="0">
                <a:latin typeface="Times New Roman"/>
                <a:cs typeface="Times New Roman"/>
              </a:rPr>
              <a:t>It </a:t>
            </a:r>
            <a:r>
              <a:rPr sz="1167" spc="-5" dirty="0">
                <a:latin typeface="Times New Roman"/>
                <a:cs typeface="Times New Roman"/>
              </a:rPr>
              <a:t>should </a:t>
            </a:r>
            <a:r>
              <a:rPr sz="1167" dirty="0">
                <a:latin typeface="Times New Roman"/>
                <a:cs typeface="Times New Roman"/>
              </a:rPr>
              <a:t>be considered a mistake if context level  diagram contains three external agents, </a:t>
            </a:r>
            <a:r>
              <a:rPr sz="1167" spc="-5" dirty="0">
                <a:latin typeface="Times New Roman"/>
                <a:cs typeface="Times New Roman"/>
              </a:rPr>
              <a:t>which </a:t>
            </a:r>
            <a:r>
              <a:rPr sz="1167" dirty="0">
                <a:latin typeface="Times New Roman"/>
                <a:cs typeface="Times New Roman"/>
              </a:rPr>
              <a:t>are providing two inputs each, and getting  one output in return but at level one, </a:t>
            </a:r>
            <a:r>
              <a:rPr sz="1167" spc="-5" dirty="0">
                <a:latin typeface="Times New Roman"/>
                <a:cs typeface="Times New Roman"/>
              </a:rPr>
              <a:t>we </a:t>
            </a:r>
            <a:r>
              <a:rPr sz="1167" dirty="0">
                <a:latin typeface="Times New Roman"/>
                <a:cs typeface="Times New Roman"/>
              </a:rPr>
              <a:t>add one more external agent or input or the  outputs. This </a:t>
            </a:r>
            <a:r>
              <a:rPr sz="1167" spc="-5" dirty="0">
                <a:latin typeface="Times New Roman"/>
                <a:cs typeface="Times New Roman"/>
              </a:rPr>
              <a:t>would </a:t>
            </a:r>
            <a:r>
              <a:rPr sz="1167" dirty="0">
                <a:latin typeface="Times New Roman"/>
                <a:cs typeface="Times New Roman"/>
              </a:rPr>
              <a:t>make level one model inconsistent </a:t>
            </a:r>
            <a:r>
              <a:rPr sz="1167" spc="-5" dirty="0">
                <a:latin typeface="Times New Roman"/>
                <a:cs typeface="Times New Roman"/>
              </a:rPr>
              <a:t>with </a:t>
            </a:r>
            <a:r>
              <a:rPr sz="1167" dirty="0">
                <a:latin typeface="Times New Roman"/>
                <a:cs typeface="Times New Roman"/>
              </a:rPr>
              <a:t>the context level diagram.  This</a:t>
            </a:r>
            <a:r>
              <a:rPr sz="1167" spc="117" dirty="0">
                <a:latin typeface="Times New Roman"/>
                <a:cs typeface="Times New Roman"/>
              </a:rPr>
              <a:t> </a:t>
            </a:r>
            <a:r>
              <a:rPr sz="1167" dirty="0">
                <a:latin typeface="Times New Roman"/>
                <a:cs typeface="Times New Roman"/>
              </a:rPr>
              <a:t>is</a:t>
            </a:r>
            <a:r>
              <a:rPr sz="1167" spc="117" dirty="0">
                <a:latin typeface="Times New Roman"/>
                <a:cs typeface="Times New Roman"/>
              </a:rPr>
              <a:t> </a:t>
            </a:r>
            <a:r>
              <a:rPr sz="1167" dirty="0">
                <a:latin typeface="Times New Roman"/>
                <a:cs typeface="Times New Roman"/>
              </a:rPr>
              <a:t>true</a:t>
            </a:r>
            <a:r>
              <a:rPr sz="1167" spc="111" dirty="0">
                <a:latin typeface="Times New Roman"/>
                <a:cs typeface="Times New Roman"/>
              </a:rPr>
              <a:t> </a:t>
            </a:r>
            <a:r>
              <a:rPr sz="1167" dirty="0">
                <a:latin typeface="Times New Roman"/>
                <a:cs typeface="Times New Roman"/>
              </a:rPr>
              <a:t>for</a:t>
            </a:r>
            <a:r>
              <a:rPr sz="1167" spc="122" dirty="0">
                <a:latin typeface="Times New Roman"/>
                <a:cs typeface="Times New Roman"/>
              </a:rPr>
              <a:t> </a:t>
            </a:r>
            <a:r>
              <a:rPr sz="1167" dirty="0">
                <a:latin typeface="Times New Roman"/>
                <a:cs typeface="Times New Roman"/>
              </a:rPr>
              <a:t>any</a:t>
            </a:r>
            <a:r>
              <a:rPr sz="1167" spc="111" dirty="0">
                <a:latin typeface="Times New Roman"/>
                <a:cs typeface="Times New Roman"/>
              </a:rPr>
              <a:t> </a:t>
            </a:r>
            <a:r>
              <a:rPr sz="1167" dirty="0">
                <a:latin typeface="Times New Roman"/>
                <a:cs typeface="Times New Roman"/>
              </a:rPr>
              <a:t>level</a:t>
            </a:r>
            <a:r>
              <a:rPr sz="1167" spc="131" dirty="0">
                <a:latin typeface="Times New Roman"/>
                <a:cs typeface="Times New Roman"/>
              </a:rPr>
              <a:t> </a:t>
            </a:r>
            <a:r>
              <a:rPr sz="1167" dirty="0">
                <a:latin typeface="Times New Roman"/>
                <a:cs typeface="Times New Roman"/>
              </a:rPr>
              <a:t>of</a:t>
            </a:r>
            <a:r>
              <a:rPr sz="1167" spc="111" dirty="0">
                <a:latin typeface="Times New Roman"/>
                <a:cs typeface="Times New Roman"/>
              </a:rPr>
              <a:t> </a:t>
            </a:r>
            <a:r>
              <a:rPr sz="1167" dirty="0">
                <a:latin typeface="Times New Roman"/>
                <a:cs typeface="Times New Roman"/>
              </a:rPr>
              <a:t>data</a:t>
            </a:r>
            <a:r>
              <a:rPr sz="1167" spc="122" dirty="0">
                <a:latin typeface="Times New Roman"/>
                <a:cs typeface="Times New Roman"/>
              </a:rPr>
              <a:t> </a:t>
            </a:r>
            <a:r>
              <a:rPr sz="1167" dirty="0">
                <a:latin typeface="Times New Roman"/>
                <a:cs typeface="Times New Roman"/>
              </a:rPr>
              <a:t>flow</a:t>
            </a:r>
            <a:r>
              <a:rPr sz="1167" spc="111" dirty="0">
                <a:latin typeface="Times New Roman"/>
                <a:cs typeface="Times New Roman"/>
              </a:rPr>
              <a:t> </a:t>
            </a:r>
            <a:r>
              <a:rPr sz="1167" dirty="0">
                <a:latin typeface="Times New Roman"/>
                <a:cs typeface="Times New Roman"/>
              </a:rPr>
              <a:t>model.</a:t>
            </a:r>
            <a:r>
              <a:rPr sz="1167" spc="126" dirty="0">
                <a:latin typeface="Times New Roman"/>
                <a:cs typeface="Times New Roman"/>
              </a:rPr>
              <a:t> </a:t>
            </a:r>
            <a:r>
              <a:rPr sz="1167" spc="-5" dirty="0">
                <a:latin typeface="Times New Roman"/>
                <a:cs typeface="Times New Roman"/>
              </a:rPr>
              <a:t>For</a:t>
            </a:r>
            <a:r>
              <a:rPr sz="1167" spc="117" dirty="0">
                <a:latin typeface="Times New Roman"/>
                <a:cs typeface="Times New Roman"/>
              </a:rPr>
              <a:t> </a:t>
            </a:r>
            <a:r>
              <a:rPr sz="1167" dirty="0">
                <a:latin typeface="Times New Roman"/>
                <a:cs typeface="Times New Roman"/>
              </a:rPr>
              <a:t>instance,</a:t>
            </a:r>
            <a:r>
              <a:rPr sz="1167" spc="117" dirty="0">
                <a:latin typeface="Times New Roman"/>
                <a:cs typeface="Times New Roman"/>
              </a:rPr>
              <a:t> </a:t>
            </a:r>
            <a:r>
              <a:rPr sz="1167" dirty="0">
                <a:latin typeface="Times New Roman"/>
                <a:cs typeface="Times New Roman"/>
              </a:rPr>
              <a:t>at</a:t>
            </a:r>
            <a:r>
              <a:rPr sz="1167" spc="111" dirty="0">
                <a:latin typeface="Times New Roman"/>
                <a:cs typeface="Times New Roman"/>
              </a:rPr>
              <a:t> </a:t>
            </a:r>
            <a:r>
              <a:rPr sz="1167" dirty="0">
                <a:latin typeface="Times New Roman"/>
                <a:cs typeface="Times New Roman"/>
              </a:rPr>
              <a:t>level</a:t>
            </a:r>
            <a:r>
              <a:rPr sz="1167" spc="122" dirty="0">
                <a:latin typeface="Times New Roman"/>
                <a:cs typeface="Times New Roman"/>
              </a:rPr>
              <a:t> </a:t>
            </a:r>
            <a:r>
              <a:rPr sz="1167" dirty="0">
                <a:latin typeface="Times New Roman"/>
                <a:cs typeface="Times New Roman"/>
              </a:rPr>
              <a:t>two</a:t>
            </a:r>
            <a:r>
              <a:rPr sz="1167" spc="117" dirty="0">
                <a:latin typeface="Times New Roman"/>
                <a:cs typeface="Times New Roman"/>
              </a:rPr>
              <a:t> </a:t>
            </a:r>
            <a:r>
              <a:rPr sz="1167" dirty="0">
                <a:latin typeface="Times New Roman"/>
                <a:cs typeface="Times New Roman"/>
              </a:rPr>
              <a:t>the</a:t>
            </a:r>
            <a:r>
              <a:rPr sz="1167" spc="126" dirty="0">
                <a:latin typeface="Times New Roman"/>
                <a:cs typeface="Times New Roman"/>
              </a:rPr>
              <a:t> </a:t>
            </a:r>
            <a:r>
              <a:rPr sz="1167" dirty="0">
                <a:latin typeface="Times New Roman"/>
                <a:cs typeface="Times New Roman"/>
              </a:rPr>
              <a:t>number</a:t>
            </a:r>
            <a:r>
              <a:rPr sz="1167" spc="122" dirty="0">
                <a:latin typeface="Times New Roman"/>
                <a:cs typeface="Times New Roman"/>
              </a:rPr>
              <a:t> </a:t>
            </a:r>
            <a:r>
              <a:rPr sz="1167" dirty="0">
                <a:latin typeface="Times New Roman"/>
                <a:cs typeface="Times New Roman"/>
              </a:rPr>
              <a:t>of</a:t>
            </a:r>
            <a:endParaRPr sz="1167">
              <a:latin typeface="Times New Roman"/>
              <a:cs typeface="Times New Roman"/>
            </a:endParaRPr>
          </a:p>
          <a:p>
            <a:pPr marL="12347" marR="4939" algn="just">
              <a:lnSpc>
                <a:spcPts val="1332"/>
              </a:lnSpc>
              <a:spcBef>
                <a:spcPts val="5"/>
              </a:spcBef>
            </a:pPr>
            <a:r>
              <a:rPr sz="1167" dirty="0">
                <a:latin typeface="Times New Roman"/>
                <a:cs typeface="Times New Roman"/>
              </a:rPr>
              <a:t>external agents, inputs and outputs </a:t>
            </a:r>
            <a:r>
              <a:rPr sz="1167" spc="-5" dirty="0">
                <a:latin typeface="Times New Roman"/>
                <a:cs typeface="Times New Roman"/>
              </a:rPr>
              <a:t>shown </a:t>
            </a:r>
            <a:r>
              <a:rPr sz="1167" dirty="0">
                <a:latin typeface="Times New Roman"/>
                <a:cs typeface="Times New Roman"/>
              </a:rPr>
              <a:t>in (all of level two) diagrams </a:t>
            </a:r>
            <a:r>
              <a:rPr sz="1167" spc="-5" dirty="0">
                <a:latin typeface="Times New Roman"/>
                <a:cs typeface="Times New Roman"/>
              </a:rPr>
              <a:t>should </a:t>
            </a:r>
            <a:r>
              <a:rPr sz="1167" dirty="0">
                <a:latin typeface="Times New Roman"/>
                <a:cs typeface="Times New Roman"/>
              </a:rPr>
              <a:t>match  exactly  </a:t>
            </a:r>
            <a:r>
              <a:rPr sz="1167" spc="-5" dirty="0">
                <a:latin typeface="Times New Roman"/>
                <a:cs typeface="Times New Roman"/>
              </a:rPr>
              <a:t>with  </a:t>
            </a:r>
            <a:r>
              <a:rPr sz="1167" dirty="0">
                <a:latin typeface="Times New Roman"/>
                <a:cs typeface="Times New Roman"/>
              </a:rPr>
              <a:t>the  external  agents,  inputs  and  outputs  </a:t>
            </a:r>
            <a:r>
              <a:rPr sz="1167" spc="-5" dirty="0">
                <a:latin typeface="Times New Roman"/>
                <a:cs typeface="Times New Roman"/>
              </a:rPr>
              <a:t>shown  </a:t>
            </a:r>
            <a:r>
              <a:rPr sz="1167" dirty="0">
                <a:latin typeface="Times New Roman"/>
                <a:cs typeface="Times New Roman"/>
              </a:rPr>
              <a:t>in  level  one    </a:t>
            </a:r>
            <a:r>
              <a:rPr sz="1167" spc="111" dirty="0">
                <a:latin typeface="Times New Roman"/>
                <a:cs typeface="Times New Roman"/>
              </a:rPr>
              <a:t> </a:t>
            </a:r>
            <a:r>
              <a:rPr sz="1167" dirty="0">
                <a:latin typeface="Times New Roman"/>
                <a:cs typeface="Times New Roman"/>
              </a:rPr>
              <a:t>diagram.</a:t>
            </a:r>
            <a:endParaRPr sz="1167">
              <a:latin typeface="Times New Roman"/>
              <a:cs typeface="Times New Roman"/>
            </a:endParaRPr>
          </a:p>
          <a:p>
            <a:pPr marL="12347" marR="4939" algn="just">
              <a:lnSpc>
                <a:spcPts val="1342"/>
              </a:lnSpc>
            </a:pPr>
            <a:r>
              <a:rPr sz="1167" dirty="0">
                <a:latin typeface="Times New Roman"/>
                <a:cs typeface="Times New Roman"/>
              </a:rPr>
              <a:t>Therefore, disseminating information at an appropriate level of abstraction </a:t>
            </a:r>
            <a:r>
              <a:rPr sz="1167" spc="-5" dirty="0">
                <a:latin typeface="Times New Roman"/>
                <a:cs typeface="Times New Roman"/>
              </a:rPr>
              <a:t>with </a:t>
            </a:r>
            <a:r>
              <a:rPr sz="1167" dirty="0">
                <a:latin typeface="Times New Roman"/>
                <a:cs typeface="Times New Roman"/>
              </a:rPr>
              <a:t>the  additional check of inter-level consistency makes data flow modeling a very powerful  domain-modeling tool.  </a:t>
            </a:r>
            <a:r>
              <a:rPr sz="1167" spc="-5" dirty="0">
                <a:latin typeface="Times New Roman"/>
                <a:cs typeface="Times New Roman"/>
              </a:rPr>
              <a:t>After  </a:t>
            </a:r>
            <a:r>
              <a:rPr sz="1167" dirty="0">
                <a:latin typeface="Times New Roman"/>
                <a:cs typeface="Times New Roman"/>
              </a:rPr>
              <a:t>this  discussion,  </a:t>
            </a:r>
            <a:r>
              <a:rPr sz="1167" spc="-5" dirty="0">
                <a:latin typeface="Times New Roman"/>
                <a:cs typeface="Times New Roman"/>
              </a:rPr>
              <a:t>we  shall  </a:t>
            </a:r>
            <a:r>
              <a:rPr sz="1167" dirty="0">
                <a:latin typeface="Times New Roman"/>
                <a:cs typeface="Times New Roman"/>
              </a:rPr>
              <a:t>give the  reader  an example </a:t>
            </a:r>
            <a:r>
              <a:rPr sz="1167" spc="219" dirty="0">
                <a:latin typeface="Times New Roman"/>
                <a:cs typeface="Times New Roman"/>
              </a:rPr>
              <a:t> </a:t>
            </a:r>
            <a:r>
              <a:rPr sz="1167" dirty="0">
                <a:latin typeface="Times New Roman"/>
                <a:cs typeface="Times New Roman"/>
              </a:rPr>
              <a:t>in</a:t>
            </a:r>
            <a:endParaRPr sz="1167">
              <a:latin typeface="Times New Roman"/>
              <a:cs typeface="Times New Roman"/>
            </a:endParaRPr>
          </a:p>
        </p:txBody>
      </p:sp>
      <p:sp>
        <p:nvSpPr>
          <p:cNvPr id="4" name="object 4"/>
          <p:cNvSpPr txBox="1">
            <a:spLocks noGrp="1"/>
          </p:cNvSpPr>
          <p:nvPr>
            <p:ph type="sldNum" sz="quarter" idx="7"/>
          </p:nvPr>
        </p:nvSpPr>
        <p:spPr>
          <a:xfrm>
            <a:off x="6216086" y="10069713"/>
            <a:ext cx="271639" cy="7154380"/>
          </a:xfrm>
          <a:prstGeom prst="rect">
            <a:avLst/>
          </a:prstGeom>
        </p:spPr>
        <p:txBody>
          <a:bodyPr vert="horz" wrap="square" lIns="0" tIns="49389" rIns="0" bIns="0" rtlCol="0">
            <a:spAutoFit/>
          </a:bodyPr>
          <a:lstStyle/>
          <a:p>
            <a:pPr marL="12347">
              <a:lnSpc>
                <a:spcPts val="1240"/>
              </a:lnSpc>
              <a:tabLst>
                <a:tab pos="5123363" algn="l"/>
              </a:tabLst>
            </a:pPr>
            <a:r>
              <a:rPr u="heavy" dirty="0"/>
              <a:t> 	</a:t>
            </a:r>
            <a:r>
              <a:rPr dirty="0"/>
              <a:t>  54</a:t>
            </a:r>
          </a:p>
          <a:p>
            <a:pPr marL="1456939">
              <a:lnSpc>
                <a:spcPts val="1371"/>
              </a:lnSpc>
            </a:pPr>
            <a:r>
              <a:rPr dirty="0"/>
              <a:t>© Copyright </a:t>
            </a:r>
            <a:r>
              <a:rPr spc="-5" dirty="0"/>
              <a:t>Virtual University </a:t>
            </a:r>
            <a:r>
              <a:rPr dirty="0"/>
              <a:t>of</a:t>
            </a:r>
            <a:r>
              <a:rPr spc="-78" dirty="0"/>
              <a:t> </a:t>
            </a:r>
            <a:r>
              <a:rPr spc="-5" dirty="0"/>
              <a:t>Pakistan</a:t>
            </a:r>
          </a:p>
        </p:txBody>
      </p:sp>
    </p:spTree>
    <p:extLst>
      <p:ext uri="{BB962C8B-B14F-4D97-AF65-F5344CB8AC3E}">
        <p14:creationId xmlns:p14="http://schemas.microsoft.com/office/powerpoint/2010/main" val="20058754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11250" y="1055052"/>
            <a:ext cx="5270412" cy="0"/>
          </a:xfrm>
          <a:custGeom>
            <a:avLst/>
            <a:gdLst/>
            <a:ahLst/>
            <a:cxnLst/>
            <a:rect l="l" t="t" r="r" b="b"/>
            <a:pathLst>
              <a:path w="5420995">
                <a:moveTo>
                  <a:pt x="0" y="0"/>
                </a:moveTo>
                <a:lnTo>
                  <a:pt x="5420867" y="0"/>
                </a:lnTo>
              </a:path>
            </a:pathLst>
          </a:custGeom>
          <a:ln w="7620">
            <a:solidFill>
              <a:srgbClr val="000000"/>
            </a:solidFill>
          </a:ln>
        </p:spPr>
        <p:txBody>
          <a:bodyPr wrap="square" lIns="0" tIns="0" rIns="0" bIns="0" rtlCol="0"/>
          <a:lstStyle/>
          <a:p>
            <a:endParaRPr sz="1750"/>
          </a:p>
        </p:txBody>
      </p:sp>
      <p:sp>
        <p:nvSpPr>
          <p:cNvPr id="3" name="object 3"/>
          <p:cNvSpPr txBox="1"/>
          <p:nvPr/>
        </p:nvSpPr>
        <p:spPr>
          <a:xfrm>
            <a:off x="1098903" y="886883"/>
            <a:ext cx="5361781" cy="2942960"/>
          </a:xfrm>
          <a:prstGeom prst="rect">
            <a:avLst/>
          </a:prstGeom>
        </p:spPr>
        <p:txBody>
          <a:bodyPr vert="horz" wrap="square" lIns="0" tIns="0" rIns="0" bIns="0" rtlCol="0">
            <a:spAutoFit/>
          </a:bodyPr>
          <a:lstStyle/>
          <a:p>
            <a:pPr marL="12347" algn="just">
              <a:tabLst>
                <a:tab pos="5069654" algn="l"/>
              </a:tabLst>
            </a:pPr>
            <a:r>
              <a:rPr sz="1167" dirty="0">
                <a:latin typeface="Times New Roman"/>
                <a:cs typeface="Times New Roman"/>
              </a:rPr>
              <a:t>CS504-Software Engineering</a:t>
            </a:r>
            <a:r>
              <a:rPr sz="1167" spc="-10" dirty="0">
                <a:latin typeface="Times New Roman"/>
                <a:cs typeface="Times New Roman"/>
              </a:rPr>
              <a:t> </a:t>
            </a:r>
            <a:r>
              <a:rPr sz="1167" dirty="0">
                <a:latin typeface="Times New Roman"/>
                <a:cs typeface="Times New Roman"/>
              </a:rPr>
              <a:t>– I	</a:t>
            </a:r>
            <a:r>
              <a:rPr sz="1167" spc="-5" dirty="0">
                <a:latin typeface="Times New Roman"/>
                <a:cs typeface="Times New Roman"/>
              </a:rPr>
              <a:t>VU</a:t>
            </a:r>
            <a:endParaRPr sz="1167">
              <a:latin typeface="Times New Roman"/>
              <a:cs typeface="Times New Roman"/>
            </a:endParaRPr>
          </a:p>
          <a:p>
            <a:pPr>
              <a:lnSpc>
                <a:spcPct val="100000"/>
              </a:lnSpc>
            </a:pPr>
            <a:endParaRPr sz="1167">
              <a:latin typeface="Times New Roman"/>
              <a:cs typeface="Times New Roman"/>
            </a:endParaRPr>
          </a:p>
          <a:p>
            <a:pPr marL="12347" marR="9260" algn="just">
              <a:lnSpc>
                <a:spcPts val="1342"/>
              </a:lnSpc>
              <a:spcBef>
                <a:spcPts val="851"/>
              </a:spcBef>
            </a:pPr>
            <a:r>
              <a:rPr sz="1167" spc="-5" dirty="0">
                <a:latin typeface="Times New Roman"/>
                <a:cs typeface="Times New Roman"/>
              </a:rPr>
              <a:t>which </a:t>
            </a:r>
            <a:r>
              <a:rPr sz="1167" dirty="0">
                <a:latin typeface="Times New Roman"/>
                <a:cs typeface="Times New Roman"/>
              </a:rPr>
              <a:t>a </a:t>
            </a:r>
            <a:r>
              <a:rPr sz="1167" spc="-5" dirty="0">
                <a:latin typeface="Times New Roman"/>
                <a:cs typeface="Times New Roman"/>
              </a:rPr>
              <a:t>system </a:t>
            </a:r>
            <a:r>
              <a:rPr sz="1167" dirty="0">
                <a:latin typeface="Times New Roman"/>
                <a:cs typeface="Times New Roman"/>
              </a:rPr>
              <a:t>is modeled using data flow modeling technique </a:t>
            </a:r>
            <a:r>
              <a:rPr sz="1167" spc="-5" dirty="0">
                <a:latin typeface="Times New Roman"/>
                <a:cs typeface="Times New Roman"/>
              </a:rPr>
              <a:t>where </a:t>
            </a:r>
            <a:r>
              <a:rPr sz="1167" dirty="0">
                <a:latin typeface="Times New Roman"/>
                <a:cs typeface="Times New Roman"/>
              </a:rPr>
              <a:t>three levels of  abstraction have been</a:t>
            </a:r>
            <a:r>
              <a:rPr sz="1167" spc="-102" dirty="0">
                <a:latin typeface="Times New Roman"/>
                <a:cs typeface="Times New Roman"/>
              </a:rPr>
              <a:t> </a:t>
            </a:r>
            <a:r>
              <a:rPr sz="1167" dirty="0">
                <a:latin typeface="Times New Roman"/>
                <a:cs typeface="Times New Roman"/>
              </a:rPr>
              <a:t>developed.</a:t>
            </a:r>
            <a:endParaRPr sz="1167">
              <a:latin typeface="Times New Roman"/>
              <a:cs typeface="Times New Roman"/>
            </a:endParaRPr>
          </a:p>
          <a:p>
            <a:pPr marL="179648" marR="4939" indent="-167918">
              <a:lnSpc>
                <a:spcPct val="100600"/>
              </a:lnSpc>
              <a:spcBef>
                <a:spcPts val="10"/>
              </a:spcBef>
              <a:tabLst>
                <a:tab pos="814898" algn="l"/>
                <a:tab pos="2812016" algn="l"/>
                <a:tab pos="3892990" algn="l"/>
              </a:tabLst>
            </a:pPr>
            <a:r>
              <a:rPr sz="1750" spc="-5" dirty="0">
                <a:latin typeface="Tahoma"/>
                <a:cs typeface="Tahoma"/>
              </a:rPr>
              <a:t>Patient	</a:t>
            </a:r>
            <a:r>
              <a:rPr sz="1750" dirty="0">
                <a:latin typeface="Tahoma"/>
                <a:cs typeface="Tahoma"/>
              </a:rPr>
              <a:t>Monitoring</a:t>
            </a:r>
            <a:r>
              <a:rPr sz="1750" spc="398" dirty="0">
                <a:latin typeface="Tahoma"/>
                <a:cs typeface="Tahoma"/>
              </a:rPr>
              <a:t> </a:t>
            </a:r>
            <a:r>
              <a:rPr sz="1750" spc="-5" dirty="0">
                <a:latin typeface="Tahoma"/>
                <a:cs typeface="Tahoma"/>
              </a:rPr>
              <a:t>System	</a:t>
            </a:r>
            <a:r>
              <a:rPr sz="1750" dirty="0">
                <a:latin typeface="Tahoma"/>
                <a:cs typeface="Tahoma"/>
              </a:rPr>
              <a:t>–</a:t>
            </a:r>
            <a:r>
              <a:rPr sz="1750" spc="403" dirty="0">
                <a:latin typeface="Tahoma"/>
                <a:cs typeface="Tahoma"/>
              </a:rPr>
              <a:t> </a:t>
            </a:r>
            <a:r>
              <a:rPr sz="1750" dirty="0">
                <a:latin typeface="Tahoma"/>
                <a:cs typeface="Tahoma"/>
              </a:rPr>
              <a:t>A</a:t>
            </a:r>
            <a:r>
              <a:rPr sz="1750" spc="418" dirty="0">
                <a:latin typeface="Tahoma"/>
                <a:cs typeface="Tahoma"/>
              </a:rPr>
              <a:t> </a:t>
            </a:r>
            <a:r>
              <a:rPr sz="1750" spc="-5" dirty="0">
                <a:latin typeface="Tahoma"/>
                <a:cs typeface="Tahoma"/>
              </a:rPr>
              <a:t>Data	Flow</a:t>
            </a:r>
            <a:r>
              <a:rPr sz="1750" spc="316" dirty="0">
                <a:latin typeface="Tahoma"/>
                <a:cs typeface="Tahoma"/>
              </a:rPr>
              <a:t> </a:t>
            </a:r>
            <a:r>
              <a:rPr sz="1750" dirty="0">
                <a:latin typeface="Tahoma"/>
                <a:cs typeface="Tahoma"/>
              </a:rPr>
              <a:t>Modeling  Example</a:t>
            </a:r>
            <a:endParaRPr sz="1750">
              <a:latin typeface="Tahoma"/>
              <a:cs typeface="Tahoma"/>
            </a:endParaRPr>
          </a:p>
          <a:p>
            <a:pPr marL="234592">
              <a:lnSpc>
                <a:spcPts val="1818"/>
              </a:lnSpc>
              <a:spcBef>
                <a:spcPts val="5"/>
              </a:spcBef>
            </a:pPr>
            <a:r>
              <a:rPr sz="1556" b="1" spc="-10" dirty="0">
                <a:latin typeface="Tahoma"/>
                <a:cs typeface="Tahoma"/>
              </a:rPr>
              <a:t>Context</a:t>
            </a:r>
            <a:r>
              <a:rPr sz="1556" b="1" spc="-53" dirty="0">
                <a:latin typeface="Tahoma"/>
                <a:cs typeface="Tahoma"/>
              </a:rPr>
              <a:t> </a:t>
            </a:r>
            <a:r>
              <a:rPr sz="1556" b="1" spc="-10" dirty="0">
                <a:latin typeface="Tahoma"/>
                <a:cs typeface="Tahoma"/>
              </a:rPr>
              <a:t>Diagram</a:t>
            </a:r>
            <a:endParaRPr sz="1556">
              <a:latin typeface="Tahoma"/>
              <a:cs typeface="Tahoma"/>
            </a:endParaRPr>
          </a:p>
          <a:p>
            <a:pPr marL="12347" marR="7408" algn="just">
              <a:lnSpc>
                <a:spcPts val="1342"/>
              </a:lnSpc>
              <a:spcBef>
                <a:spcPts val="39"/>
              </a:spcBef>
            </a:pPr>
            <a:r>
              <a:rPr sz="1167" spc="-5" dirty="0">
                <a:latin typeface="Times New Roman"/>
                <a:cs typeface="Times New Roman"/>
              </a:rPr>
              <a:t>Following </a:t>
            </a:r>
            <a:r>
              <a:rPr sz="1167" dirty="0">
                <a:latin typeface="Times New Roman"/>
                <a:cs typeface="Times New Roman"/>
              </a:rPr>
              <a:t>is the 0-level or the context level data flow diagram of the </a:t>
            </a:r>
            <a:r>
              <a:rPr sz="1167" spc="-5" dirty="0">
                <a:latin typeface="Times New Roman"/>
                <a:cs typeface="Times New Roman"/>
              </a:rPr>
              <a:t>Patient Monitoring  System. </a:t>
            </a:r>
            <a:r>
              <a:rPr sz="1167" dirty="0">
                <a:latin typeface="Times New Roman"/>
                <a:cs typeface="Times New Roman"/>
              </a:rPr>
              <a:t>In this data flow diagram, three external entities (users) are interacting </a:t>
            </a:r>
            <a:r>
              <a:rPr sz="1167" spc="-5" dirty="0">
                <a:latin typeface="Times New Roman"/>
                <a:cs typeface="Times New Roman"/>
              </a:rPr>
              <a:t>with </a:t>
            </a:r>
            <a:r>
              <a:rPr sz="1167" dirty="0">
                <a:latin typeface="Times New Roman"/>
                <a:cs typeface="Times New Roman"/>
              </a:rPr>
              <a:t>the  centralized </a:t>
            </a:r>
            <a:r>
              <a:rPr sz="1167" spc="-5" dirty="0">
                <a:latin typeface="Times New Roman"/>
                <a:cs typeface="Times New Roman"/>
              </a:rPr>
              <a:t>system. Point </a:t>
            </a:r>
            <a:r>
              <a:rPr sz="1167" dirty="0">
                <a:latin typeface="Times New Roman"/>
                <a:cs typeface="Times New Roman"/>
              </a:rPr>
              <a:t>to note here is that in this context level diagram, only one  process or transform takes place that is the </a:t>
            </a:r>
            <a:r>
              <a:rPr sz="1167" spc="-5" dirty="0">
                <a:latin typeface="Times New Roman"/>
                <a:cs typeface="Times New Roman"/>
              </a:rPr>
              <a:t>Patient Monitoring System </a:t>
            </a:r>
            <a:r>
              <a:rPr sz="1167" dirty="0">
                <a:latin typeface="Times New Roman"/>
                <a:cs typeface="Times New Roman"/>
              </a:rPr>
              <a:t>itself. A patient’s  vital </a:t>
            </a:r>
            <a:r>
              <a:rPr sz="1167" spc="-5" dirty="0">
                <a:latin typeface="Times New Roman"/>
                <a:cs typeface="Times New Roman"/>
              </a:rPr>
              <a:t>signs </a:t>
            </a:r>
            <a:r>
              <a:rPr sz="1167" dirty="0">
                <a:latin typeface="Times New Roman"/>
                <a:cs typeface="Times New Roman"/>
              </a:rPr>
              <a:t>are transmitted to this </a:t>
            </a:r>
            <a:r>
              <a:rPr sz="1167" spc="-5" dirty="0">
                <a:latin typeface="Times New Roman"/>
                <a:cs typeface="Times New Roman"/>
              </a:rPr>
              <a:t>system which </a:t>
            </a:r>
            <a:r>
              <a:rPr sz="1167" dirty="0">
                <a:latin typeface="Times New Roman"/>
                <a:cs typeface="Times New Roman"/>
              </a:rPr>
              <a:t>may invoke a </a:t>
            </a:r>
            <a:r>
              <a:rPr sz="1167" spc="-5" dirty="0">
                <a:latin typeface="Times New Roman"/>
                <a:cs typeface="Times New Roman"/>
              </a:rPr>
              <a:t>warning </a:t>
            </a:r>
            <a:r>
              <a:rPr sz="1167" dirty="0">
                <a:latin typeface="Times New Roman"/>
                <a:cs typeface="Times New Roman"/>
              </a:rPr>
              <a:t>message to the  nurse if these </a:t>
            </a:r>
            <a:r>
              <a:rPr sz="1167" spc="-5" dirty="0">
                <a:latin typeface="Times New Roman"/>
                <a:cs typeface="Times New Roman"/>
              </a:rPr>
              <a:t>signs </a:t>
            </a:r>
            <a:r>
              <a:rPr sz="1167" dirty="0">
                <a:latin typeface="Times New Roman"/>
                <a:cs typeface="Times New Roman"/>
              </a:rPr>
              <a:t>fall into the critical range. </a:t>
            </a:r>
            <a:r>
              <a:rPr sz="1167" spc="-5" dirty="0">
                <a:latin typeface="Times New Roman"/>
                <a:cs typeface="Times New Roman"/>
              </a:rPr>
              <a:t>Nurse </a:t>
            </a:r>
            <a:r>
              <a:rPr sz="1167" dirty="0">
                <a:latin typeface="Times New Roman"/>
                <a:cs typeface="Times New Roman"/>
              </a:rPr>
              <a:t>may request for a report, </a:t>
            </a:r>
            <a:r>
              <a:rPr sz="1167" spc="-5" dirty="0">
                <a:latin typeface="Times New Roman"/>
                <a:cs typeface="Times New Roman"/>
              </a:rPr>
              <a:t>which </a:t>
            </a:r>
            <a:r>
              <a:rPr sz="1167" dirty="0">
                <a:latin typeface="Times New Roman"/>
                <a:cs typeface="Times New Roman"/>
              </a:rPr>
              <a:t>the  patient monitoring </a:t>
            </a:r>
            <a:r>
              <a:rPr sz="1167" spc="-5" dirty="0">
                <a:latin typeface="Times New Roman"/>
                <a:cs typeface="Times New Roman"/>
              </a:rPr>
              <a:t>system </a:t>
            </a:r>
            <a:r>
              <a:rPr sz="1167" dirty="0">
                <a:latin typeface="Times New Roman"/>
                <a:cs typeface="Times New Roman"/>
              </a:rPr>
              <a:t>retrieves from the patient log, and return it to the nurse again.  In this manner the 0-level data flow diagram describes the context of this</a:t>
            </a:r>
            <a:r>
              <a:rPr sz="1167" spc="-126" dirty="0">
                <a:latin typeface="Times New Roman"/>
                <a:cs typeface="Times New Roman"/>
              </a:rPr>
              <a:t> </a:t>
            </a:r>
            <a:r>
              <a:rPr sz="1167" spc="-5" dirty="0">
                <a:latin typeface="Times New Roman"/>
                <a:cs typeface="Times New Roman"/>
              </a:rPr>
              <a:t>system.</a:t>
            </a:r>
            <a:endParaRPr sz="1167">
              <a:latin typeface="Times New Roman"/>
              <a:cs typeface="Times New Roman"/>
            </a:endParaRPr>
          </a:p>
        </p:txBody>
      </p:sp>
      <p:sp>
        <p:nvSpPr>
          <p:cNvPr id="4" name="object 4"/>
          <p:cNvSpPr txBox="1"/>
          <p:nvPr/>
        </p:nvSpPr>
        <p:spPr>
          <a:xfrm>
            <a:off x="1098903" y="6377940"/>
            <a:ext cx="5358694" cy="500137"/>
          </a:xfrm>
          <a:prstGeom prst="rect">
            <a:avLst/>
          </a:prstGeom>
        </p:spPr>
        <p:txBody>
          <a:bodyPr vert="horz" wrap="square" lIns="0" tIns="0" rIns="0" bIns="0" rtlCol="0">
            <a:spAutoFit/>
          </a:bodyPr>
          <a:lstStyle/>
          <a:p>
            <a:pPr marL="12347" marR="4939" algn="just">
              <a:lnSpc>
                <a:spcPts val="1342"/>
              </a:lnSpc>
            </a:pPr>
            <a:r>
              <a:rPr sz="1167" dirty="0">
                <a:latin typeface="Times New Roman"/>
                <a:cs typeface="Times New Roman"/>
              </a:rPr>
              <a:t>In order to </a:t>
            </a:r>
            <a:r>
              <a:rPr sz="1167" spc="-5" dirty="0">
                <a:latin typeface="Times New Roman"/>
                <a:cs typeface="Times New Roman"/>
              </a:rPr>
              <a:t>see </a:t>
            </a:r>
            <a:r>
              <a:rPr sz="1167" dirty="0">
                <a:latin typeface="Times New Roman"/>
                <a:cs typeface="Times New Roman"/>
              </a:rPr>
              <a:t>detail processes involved in </a:t>
            </a:r>
            <a:r>
              <a:rPr sz="1167" spc="-5" dirty="0">
                <a:latin typeface="Times New Roman"/>
                <a:cs typeface="Times New Roman"/>
              </a:rPr>
              <a:t>Patient Monitoring System, </a:t>
            </a:r>
            <a:r>
              <a:rPr sz="1167" dirty="0">
                <a:latin typeface="Times New Roman"/>
                <a:cs typeface="Times New Roman"/>
              </a:rPr>
              <a:t>a level 1 data flow  diagram </a:t>
            </a:r>
            <a:r>
              <a:rPr sz="1167" spc="-5" dirty="0">
                <a:latin typeface="Times New Roman"/>
                <a:cs typeface="Times New Roman"/>
              </a:rPr>
              <a:t>will </a:t>
            </a:r>
            <a:r>
              <a:rPr sz="1167" dirty="0">
                <a:latin typeface="Times New Roman"/>
                <a:cs typeface="Times New Roman"/>
              </a:rPr>
              <a:t>have to be made. In the following, </a:t>
            </a:r>
            <a:r>
              <a:rPr sz="1167" spc="-5" dirty="0">
                <a:latin typeface="Times New Roman"/>
                <a:cs typeface="Times New Roman"/>
              </a:rPr>
              <a:t>we </a:t>
            </a:r>
            <a:r>
              <a:rPr sz="1167" dirty="0">
                <a:latin typeface="Times New Roman"/>
                <a:cs typeface="Times New Roman"/>
              </a:rPr>
              <a:t>are providing level 1 data flow  diagram </a:t>
            </a:r>
            <a:r>
              <a:rPr sz="1167" spc="-5" dirty="0">
                <a:latin typeface="Times New Roman"/>
                <a:cs typeface="Times New Roman"/>
              </a:rPr>
              <a:t>which </a:t>
            </a:r>
            <a:r>
              <a:rPr sz="1167" dirty="0">
                <a:latin typeface="Times New Roman"/>
                <a:cs typeface="Times New Roman"/>
              </a:rPr>
              <a:t>is a refinement of the level-0 data flow</a:t>
            </a:r>
            <a:r>
              <a:rPr sz="1167" spc="-102" dirty="0">
                <a:latin typeface="Times New Roman"/>
                <a:cs typeface="Times New Roman"/>
              </a:rPr>
              <a:t> </a:t>
            </a:r>
            <a:r>
              <a:rPr sz="1167" dirty="0">
                <a:latin typeface="Times New Roman"/>
                <a:cs typeface="Times New Roman"/>
              </a:rPr>
              <a:t>diagram.</a:t>
            </a:r>
            <a:endParaRPr sz="1167">
              <a:latin typeface="Times New Roman"/>
              <a:cs typeface="Times New Roman"/>
            </a:endParaRPr>
          </a:p>
        </p:txBody>
      </p:sp>
      <p:sp>
        <p:nvSpPr>
          <p:cNvPr id="5" name="object 5"/>
          <p:cNvSpPr/>
          <p:nvPr/>
        </p:nvSpPr>
        <p:spPr>
          <a:xfrm>
            <a:off x="884555" y="6359666"/>
            <a:ext cx="5898885" cy="0"/>
          </a:xfrm>
          <a:custGeom>
            <a:avLst/>
            <a:gdLst/>
            <a:ahLst/>
            <a:cxnLst/>
            <a:rect l="l" t="t" r="r" b="b"/>
            <a:pathLst>
              <a:path w="6067425">
                <a:moveTo>
                  <a:pt x="0" y="0"/>
                </a:moveTo>
                <a:lnTo>
                  <a:pt x="6067044" y="0"/>
                </a:lnTo>
              </a:path>
            </a:pathLst>
          </a:custGeom>
          <a:ln w="5079">
            <a:solidFill>
              <a:srgbClr val="000000"/>
            </a:solidFill>
          </a:ln>
        </p:spPr>
        <p:txBody>
          <a:bodyPr wrap="square" lIns="0" tIns="0" rIns="0" bIns="0" rtlCol="0"/>
          <a:lstStyle/>
          <a:p>
            <a:endParaRPr sz="1750"/>
          </a:p>
        </p:txBody>
      </p:sp>
      <p:sp>
        <p:nvSpPr>
          <p:cNvPr id="6" name="object 6"/>
          <p:cNvSpPr/>
          <p:nvPr/>
        </p:nvSpPr>
        <p:spPr>
          <a:xfrm>
            <a:off x="884554" y="6354727"/>
            <a:ext cx="4939" cy="0"/>
          </a:xfrm>
          <a:custGeom>
            <a:avLst/>
            <a:gdLst/>
            <a:ahLst/>
            <a:cxnLst/>
            <a:rect l="l" t="t" r="r" b="b"/>
            <a:pathLst>
              <a:path w="5080">
                <a:moveTo>
                  <a:pt x="0" y="0"/>
                </a:moveTo>
                <a:lnTo>
                  <a:pt x="4571" y="0"/>
                </a:lnTo>
              </a:path>
            </a:pathLst>
          </a:custGeom>
          <a:ln w="5079">
            <a:solidFill>
              <a:srgbClr val="000000"/>
            </a:solidFill>
          </a:ln>
        </p:spPr>
        <p:txBody>
          <a:bodyPr wrap="square" lIns="0" tIns="0" rIns="0" bIns="0" rtlCol="0"/>
          <a:lstStyle/>
          <a:p>
            <a:endParaRPr sz="1750"/>
          </a:p>
        </p:txBody>
      </p:sp>
      <p:sp>
        <p:nvSpPr>
          <p:cNvPr id="7" name="object 7"/>
          <p:cNvSpPr/>
          <p:nvPr/>
        </p:nvSpPr>
        <p:spPr>
          <a:xfrm>
            <a:off x="889000" y="3917385"/>
            <a:ext cx="0" cy="2434872"/>
          </a:xfrm>
          <a:custGeom>
            <a:avLst/>
            <a:gdLst/>
            <a:ahLst/>
            <a:cxnLst/>
            <a:rect l="l" t="t" r="r" b="b"/>
            <a:pathLst>
              <a:path h="2504440">
                <a:moveTo>
                  <a:pt x="0" y="0"/>
                </a:moveTo>
                <a:lnTo>
                  <a:pt x="0" y="2504440"/>
                </a:lnTo>
              </a:path>
            </a:pathLst>
          </a:custGeom>
          <a:ln w="9143">
            <a:solidFill>
              <a:srgbClr val="000000"/>
            </a:solidFill>
          </a:ln>
        </p:spPr>
        <p:txBody>
          <a:bodyPr wrap="square" lIns="0" tIns="0" rIns="0" bIns="0" rtlCol="0"/>
          <a:lstStyle/>
          <a:p>
            <a:endParaRPr sz="1750"/>
          </a:p>
        </p:txBody>
      </p:sp>
      <p:sp>
        <p:nvSpPr>
          <p:cNvPr id="8" name="object 8"/>
          <p:cNvSpPr/>
          <p:nvPr/>
        </p:nvSpPr>
        <p:spPr>
          <a:xfrm>
            <a:off x="884554" y="3914916"/>
            <a:ext cx="4939" cy="0"/>
          </a:xfrm>
          <a:custGeom>
            <a:avLst/>
            <a:gdLst/>
            <a:ahLst/>
            <a:cxnLst/>
            <a:rect l="l" t="t" r="r" b="b"/>
            <a:pathLst>
              <a:path w="5080">
                <a:moveTo>
                  <a:pt x="0" y="0"/>
                </a:moveTo>
                <a:lnTo>
                  <a:pt x="4571" y="0"/>
                </a:lnTo>
              </a:path>
            </a:pathLst>
          </a:custGeom>
          <a:ln w="5080">
            <a:solidFill>
              <a:srgbClr val="000000"/>
            </a:solidFill>
          </a:ln>
        </p:spPr>
        <p:txBody>
          <a:bodyPr wrap="square" lIns="0" tIns="0" rIns="0" bIns="0" rtlCol="0"/>
          <a:lstStyle/>
          <a:p>
            <a:endParaRPr sz="1750"/>
          </a:p>
        </p:txBody>
      </p:sp>
      <p:sp>
        <p:nvSpPr>
          <p:cNvPr id="9" name="object 9"/>
          <p:cNvSpPr/>
          <p:nvPr/>
        </p:nvSpPr>
        <p:spPr>
          <a:xfrm>
            <a:off x="884555" y="3909977"/>
            <a:ext cx="5898885" cy="0"/>
          </a:xfrm>
          <a:custGeom>
            <a:avLst/>
            <a:gdLst/>
            <a:ahLst/>
            <a:cxnLst/>
            <a:rect l="l" t="t" r="r" b="b"/>
            <a:pathLst>
              <a:path w="6067425">
                <a:moveTo>
                  <a:pt x="0" y="0"/>
                </a:moveTo>
                <a:lnTo>
                  <a:pt x="6067044" y="0"/>
                </a:lnTo>
              </a:path>
            </a:pathLst>
          </a:custGeom>
          <a:ln w="5079">
            <a:solidFill>
              <a:srgbClr val="000000"/>
            </a:solidFill>
          </a:ln>
        </p:spPr>
        <p:txBody>
          <a:bodyPr wrap="square" lIns="0" tIns="0" rIns="0" bIns="0" rtlCol="0"/>
          <a:lstStyle/>
          <a:p>
            <a:endParaRPr sz="1750"/>
          </a:p>
        </p:txBody>
      </p:sp>
      <p:sp>
        <p:nvSpPr>
          <p:cNvPr id="10" name="object 10"/>
          <p:cNvSpPr/>
          <p:nvPr/>
        </p:nvSpPr>
        <p:spPr>
          <a:xfrm>
            <a:off x="889000" y="6354974"/>
            <a:ext cx="4939" cy="0"/>
          </a:xfrm>
          <a:custGeom>
            <a:avLst/>
            <a:gdLst/>
            <a:ahLst/>
            <a:cxnLst/>
            <a:rect l="l" t="t" r="r" b="b"/>
            <a:pathLst>
              <a:path w="5080">
                <a:moveTo>
                  <a:pt x="0" y="0"/>
                </a:moveTo>
                <a:lnTo>
                  <a:pt x="4571" y="0"/>
                </a:lnTo>
              </a:path>
            </a:pathLst>
          </a:custGeom>
          <a:ln w="4572">
            <a:solidFill>
              <a:srgbClr val="000000"/>
            </a:solidFill>
          </a:ln>
        </p:spPr>
        <p:txBody>
          <a:bodyPr wrap="square" lIns="0" tIns="0" rIns="0" bIns="0" rtlCol="0"/>
          <a:lstStyle/>
          <a:p>
            <a:endParaRPr sz="1750"/>
          </a:p>
        </p:txBody>
      </p:sp>
      <p:sp>
        <p:nvSpPr>
          <p:cNvPr id="11" name="object 11"/>
          <p:cNvSpPr/>
          <p:nvPr/>
        </p:nvSpPr>
        <p:spPr>
          <a:xfrm>
            <a:off x="893445" y="6354974"/>
            <a:ext cx="5880982" cy="0"/>
          </a:xfrm>
          <a:custGeom>
            <a:avLst/>
            <a:gdLst/>
            <a:ahLst/>
            <a:cxnLst/>
            <a:rect l="l" t="t" r="r" b="b"/>
            <a:pathLst>
              <a:path w="6049009">
                <a:moveTo>
                  <a:pt x="0" y="0"/>
                </a:moveTo>
                <a:lnTo>
                  <a:pt x="6048756" y="0"/>
                </a:lnTo>
              </a:path>
            </a:pathLst>
          </a:custGeom>
          <a:ln w="4572">
            <a:solidFill>
              <a:srgbClr val="000000"/>
            </a:solidFill>
          </a:ln>
        </p:spPr>
        <p:txBody>
          <a:bodyPr wrap="square" lIns="0" tIns="0" rIns="0" bIns="0" rtlCol="0"/>
          <a:lstStyle/>
          <a:p>
            <a:endParaRPr sz="1750"/>
          </a:p>
        </p:txBody>
      </p:sp>
      <p:sp>
        <p:nvSpPr>
          <p:cNvPr id="12" name="object 12"/>
          <p:cNvSpPr/>
          <p:nvPr/>
        </p:nvSpPr>
        <p:spPr>
          <a:xfrm>
            <a:off x="6774180" y="6354727"/>
            <a:ext cx="4939" cy="0"/>
          </a:xfrm>
          <a:custGeom>
            <a:avLst/>
            <a:gdLst/>
            <a:ahLst/>
            <a:cxnLst/>
            <a:rect l="l" t="t" r="r" b="b"/>
            <a:pathLst>
              <a:path w="5079">
                <a:moveTo>
                  <a:pt x="0" y="0"/>
                </a:moveTo>
                <a:lnTo>
                  <a:pt x="4572" y="0"/>
                </a:lnTo>
              </a:path>
            </a:pathLst>
          </a:custGeom>
          <a:ln w="5079">
            <a:solidFill>
              <a:srgbClr val="000000"/>
            </a:solidFill>
          </a:ln>
        </p:spPr>
        <p:txBody>
          <a:bodyPr wrap="square" lIns="0" tIns="0" rIns="0" bIns="0" rtlCol="0"/>
          <a:lstStyle/>
          <a:p>
            <a:endParaRPr sz="1750"/>
          </a:p>
        </p:txBody>
      </p:sp>
      <p:sp>
        <p:nvSpPr>
          <p:cNvPr id="13" name="object 13"/>
          <p:cNvSpPr/>
          <p:nvPr/>
        </p:nvSpPr>
        <p:spPr>
          <a:xfrm>
            <a:off x="6778625" y="3917385"/>
            <a:ext cx="0" cy="2434872"/>
          </a:xfrm>
          <a:custGeom>
            <a:avLst/>
            <a:gdLst/>
            <a:ahLst/>
            <a:cxnLst/>
            <a:rect l="l" t="t" r="r" b="b"/>
            <a:pathLst>
              <a:path h="2504440">
                <a:moveTo>
                  <a:pt x="0" y="0"/>
                </a:moveTo>
                <a:lnTo>
                  <a:pt x="0" y="2504440"/>
                </a:lnTo>
              </a:path>
            </a:pathLst>
          </a:custGeom>
          <a:ln w="9144">
            <a:solidFill>
              <a:srgbClr val="000000"/>
            </a:solidFill>
          </a:ln>
        </p:spPr>
        <p:txBody>
          <a:bodyPr wrap="square" lIns="0" tIns="0" rIns="0" bIns="0" rtlCol="0"/>
          <a:lstStyle/>
          <a:p>
            <a:endParaRPr sz="1750"/>
          </a:p>
        </p:txBody>
      </p:sp>
      <p:sp>
        <p:nvSpPr>
          <p:cNvPr id="14" name="object 14"/>
          <p:cNvSpPr/>
          <p:nvPr/>
        </p:nvSpPr>
        <p:spPr>
          <a:xfrm>
            <a:off x="6774180" y="3914916"/>
            <a:ext cx="4939" cy="0"/>
          </a:xfrm>
          <a:custGeom>
            <a:avLst/>
            <a:gdLst/>
            <a:ahLst/>
            <a:cxnLst/>
            <a:rect l="l" t="t" r="r" b="b"/>
            <a:pathLst>
              <a:path w="5079">
                <a:moveTo>
                  <a:pt x="0" y="0"/>
                </a:moveTo>
                <a:lnTo>
                  <a:pt x="4572" y="0"/>
                </a:lnTo>
              </a:path>
            </a:pathLst>
          </a:custGeom>
          <a:ln w="5080">
            <a:solidFill>
              <a:srgbClr val="000000"/>
            </a:solidFill>
          </a:ln>
        </p:spPr>
        <p:txBody>
          <a:bodyPr wrap="square" lIns="0" tIns="0" rIns="0" bIns="0" rtlCol="0"/>
          <a:lstStyle/>
          <a:p>
            <a:endParaRPr sz="1750"/>
          </a:p>
        </p:txBody>
      </p:sp>
      <p:sp>
        <p:nvSpPr>
          <p:cNvPr id="15" name="object 15"/>
          <p:cNvSpPr/>
          <p:nvPr/>
        </p:nvSpPr>
        <p:spPr>
          <a:xfrm>
            <a:off x="6778625" y="6354974"/>
            <a:ext cx="4939" cy="0"/>
          </a:xfrm>
          <a:custGeom>
            <a:avLst/>
            <a:gdLst/>
            <a:ahLst/>
            <a:cxnLst/>
            <a:rect l="l" t="t" r="r" b="b"/>
            <a:pathLst>
              <a:path w="5079">
                <a:moveTo>
                  <a:pt x="0" y="0"/>
                </a:moveTo>
                <a:lnTo>
                  <a:pt x="4572" y="0"/>
                </a:lnTo>
              </a:path>
            </a:pathLst>
          </a:custGeom>
          <a:ln w="4572">
            <a:solidFill>
              <a:srgbClr val="000000"/>
            </a:solidFill>
          </a:ln>
        </p:spPr>
        <p:txBody>
          <a:bodyPr wrap="square" lIns="0" tIns="0" rIns="0" bIns="0" rtlCol="0"/>
          <a:lstStyle/>
          <a:p>
            <a:endParaRPr sz="1750"/>
          </a:p>
        </p:txBody>
      </p:sp>
      <p:sp>
        <p:nvSpPr>
          <p:cNvPr id="16" name="object 16"/>
          <p:cNvSpPr/>
          <p:nvPr/>
        </p:nvSpPr>
        <p:spPr>
          <a:xfrm>
            <a:off x="889000" y="3914668"/>
            <a:ext cx="4939" cy="0"/>
          </a:xfrm>
          <a:custGeom>
            <a:avLst/>
            <a:gdLst/>
            <a:ahLst/>
            <a:cxnLst/>
            <a:rect l="l" t="t" r="r" b="b"/>
            <a:pathLst>
              <a:path w="5080">
                <a:moveTo>
                  <a:pt x="0" y="0"/>
                </a:moveTo>
                <a:lnTo>
                  <a:pt x="4571" y="0"/>
                </a:lnTo>
              </a:path>
            </a:pathLst>
          </a:custGeom>
          <a:ln w="4572">
            <a:solidFill>
              <a:srgbClr val="000000"/>
            </a:solidFill>
          </a:ln>
        </p:spPr>
        <p:txBody>
          <a:bodyPr wrap="square" lIns="0" tIns="0" rIns="0" bIns="0" rtlCol="0"/>
          <a:lstStyle/>
          <a:p>
            <a:endParaRPr sz="1750"/>
          </a:p>
        </p:txBody>
      </p:sp>
      <p:sp>
        <p:nvSpPr>
          <p:cNvPr id="17" name="object 17"/>
          <p:cNvSpPr/>
          <p:nvPr/>
        </p:nvSpPr>
        <p:spPr>
          <a:xfrm>
            <a:off x="893445" y="3914668"/>
            <a:ext cx="5880982" cy="0"/>
          </a:xfrm>
          <a:custGeom>
            <a:avLst/>
            <a:gdLst/>
            <a:ahLst/>
            <a:cxnLst/>
            <a:rect l="l" t="t" r="r" b="b"/>
            <a:pathLst>
              <a:path w="6049009">
                <a:moveTo>
                  <a:pt x="0" y="0"/>
                </a:moveTo>
                <a:lnTo>
                  <a:pt x="6048756" y="0"/>
                </a:lnTo>
              </a:path>
            </a:pathLst>
          </a:custGeom>
          <a:ln w="4572">
            <a:solidFill>
              <a:srgbClr val="000000"/>
            </a:solidFill>
          </a:ln>
        </p:spPr>
        <p:txBody>
          <a:bodyPr wrap="square" lIns="0" tIns="0" rIns="0" bIns="0" rtlCol="0"/>
          <a:lstStyle/>
          <a:p>
            <a:endParaRPr sz="1750"/>
          </a:p>
        </p:txBody>
      </p:sp>
      <p:sp>
        <p:nvSpPr>
          <p:cNvPr id="18" name="object 18"/>
          <p:cNvSpPr/>
          <p:nvPr/>
        </p:nvSpPr>
        <p:spPr>
          <a:xfrm>
            <a:off x="6778625" y="3914668"/>
            <a:ext cx="4939" cy="0"/>
          </a:xfrm>
          <a:custGeom>
            <a:avLst/>
            <a:gdLst/>
            <a:ahLst/>
            <a:cxnLst/>
            <a:rect l="l" t="t" r="r" b="b"/>
            <a:pathLst>
              <a:path w="5079">
                <a:moveTo>
                  <a:pt x="0" y="0"/>
                </a:moveTo>
                <a:lnTo>
                  <a:pt x="4572" y="0"/>
                </a:lnTo>
              </a:path>
            </a:pathLst>
          </a:custGeom>
          <a:ln w="4572">
            <a:solidFill>
              <a:srgbClr val="000000"/>
            </a:solidFill>
          </a:ln>
        </p:spPr>
        <p:txBody>
          <a:bodyPr wrap="square" lIns="0" tIns="0" rIns="0" bIns="0" rtlCol="0"/>
          <a:lstStyle/>
          <a:p>
            <a:endParaRPr sz="1750"/>
          </a:p>
        </p:txBody>
      </p:sp>
      <p:sp>
        <p:nvSpPr>
          <p:cNvPr id="19" name="object 19"/>
          <p:cNvSpPr/>
          <p:nvPr/>
        </p:nvSpPr>
        <p:spPr>
          <a:xfrm>
            <a:off x="1660948" y="4345093"/>
            <a:ext cx="1117424" cy="567972"/>
          </a:xfrm>
          <a:custGeom>
            <a:avLst/>
            <a:gdLst/>
            <a:ahLst/>
            <a:cxnLst/>
            <a:rect l="l" t="t" r="r" b="b"/>
            <a:pathLst>
              <a:path w="1149350" h="584200">
                <a:moveTo>
                  <a:pt x="1066190" y="557479"/>
                </a:moveTo>
                <a:lnTo>
                  <a:pt x="1053084" y="583692"/>
                </a:lnTo>
                <a:lnTo>
                  <a:pt x="1149096" y="583692"/>
                </a:lnTo>
                <a:lnTo>
                  <a:pt x="1134038" y="563880"/>
                </a:lnTo>
                <a:lnTo>
                  <a:pt x="1078992" y="563880"/>
                </a:lnTo>
                <a:lnTo>
                  <a:pt x="1066190" y="557479"/>
                </a:lnTo>
                <a:close/>
              </a:path>
              <a:path w="1149350" h="584200">
                <a:moveTo>
                  <a:pt x="1078382" y="533095"/>
                </a:moveTo>
                <a:lnTo>
                  <a:pt x="1066190" y="557479"/>
                </a:lnTo>
                <a:lnTo>
                  <a:pt x="1078992" y="563880"/>
                </a:lnTo>
                <a:lnTo>
                  <a:pt x="1091184" y="539496"/>
                </a:lnTo>
                <a:lnTo>
                  <a:pt x="1078382" y="533095"/>
                </a:lnTo>
                <a:close/>
              </a:path>
              <a:path w="1149350" h="584200">
                <a:moveTo>
                  <a:pt x="1091184" y="507492"/>
                </a:moveTo>
                <a:lnTo>
                  <a:pt x="1078382" y="533095"/>
                </a:lnTo>
                <a:lnTo>
                  <a:pt x="1091184" y="539496"/>
                </a:lnTo>
                <a:lnTo>
                  <a:pt x="1078992" y="563880"/>
                </a:lnTo>
                <a:lnTo>
                  <a:pt x="1134038" y="563880"/>
                </a:lnTo>
                <a:lnTo>
                  <a:pt x="1091184" y="507492"/>
                </a:lnTo>
                <a:close/>
              </a:path>
              <a:path w="1149350" h="584200">
                <a:moveTo>
                  <a:pt x="12192" y="0"/>
                </a:moveTo>
                <a:lnTo>
                  <a:pt x="0" y="24384"/>
                </a:lnTo>
                <a:lnTo>
                  <a:pt x="1066190" y="557479"/>
                </a:lnTo>
                <a:lnTo>
                  <a:pt x="1078382" y="533095"/>
                </a:lnTo>
                <a:lnTo>
                  <a:pt x="12192" y="0"/>
                </a:lnTo>
                <a:close/>
              </a:path>
            </a:pathLst>
          </a:custGeom>
          <a:solidFill>
            <a:srgbClr val="000000"/>
          </a:solidFill>
        </p:spPr>
        <p:txBody>
          <a:bodyPr wrap="square" lIns="0" tIns="0" rIns="0" bIns="0" rtlCol="0"/>
          <a:lstStyle/>
          <a:p>
            <a:endParaRPr sz="1750"/>
          </a:p>
        </p:txBody>
      </p:sp>
      <p:sp>
        <p:nvSpPr>
          <p:cNvPr id="20" name="object 20"/>
          <p:cNvSpPr/>
          <p:nvPr/>
        </p:nvSpPr>
        <p:spPr>
          <a:xfrm>
            <a:off x="1548342" y="5208904"/>
            <a:ext cx="1229783" cy="716139"/>
          </a:xfrm>
          <a:custGeom>
            <a:avLst/>
            <a:gdLst/>
            <a:ahLst/>
            <a:cxnLst/>
            <a:rect l="l" t="t" r="r" b="b"/>
            <a:pathLst>
              <a:path w="1264920" h="736600">
                <a:moveTo>
                  <a:pt x="1183125" y="30468"/>
                </a:moveTo>
                <a:lnTo>
                  <a:pt x="0" y="711708"/>
                </a:lnTo>
                <a:lnTo>
                  <a:pt x="15240" y="736092"/>
                </a:lnTo>
                <a:lnTo>
                  <a:pt x="1197884" y="55769"/>
                </a:lnTo>
                <a:lnTo>
                  <a:pt x="1183125" y="30468"/>
                </a:lnTo>
                <a:close/>
              </a:path>
              <a:path w="1264920" h="736600">
                <a:moveTo>
                  <a:pt x="1249533" y="22860"/>
                </a:moveTo>
                <a:lnTo>
                  <a:pt x="1196340" y="22860"/>
                </a:lnTo>
                <a:lnTo>
                  <a:pt x="1210056" y="48768"/>
                </a:lnTo>
                <a:lnTo>
                  <a:pt x="1197884" y="55769"/>
                </a:lnTo>
                <a:lnTo>
                  <a:pt x="1211580" y="79248"/>
                </a:lnTo>
                <a:lnTo>
                  <a:pt x="1249533" y="22860"/>
                </a:lnTo>
                <a:close/>
              </a:path>
              <a:path w="1264920" h="736600">
                <a:moveTo>
                  <a:pt x="1196340" y="22860"/>
                </a:moveTo>
                <a:lnTo>
                  <a:pt x="1183125" y="30468"/>
                </a:lnTo>
                <a:lnTo>
                  <a:pt x="1197884" y="55769"/>
                </a:lnTo>
                <a:lnTo>
                  <a:pt x="1210056" y="48768"/>
                </a:lnTo>
                <a:lnTo>
                  <a:pt x="1196340" y="22860"/>
                </a:lnTo>
                <a:close/>
              </a:path>
              <a:path w="1264920" h="736600">
                <a:moveTo>
                  <a:pt x="1264920" y="0"/>
                </a:moveTo>
                <a:lnTo>
                  <a:pt x="1168908" y="6096"/>
                </a:lnTo>
                <a:lnTo>
                  <a:pt x="1183125" y="30468"/>
                </a:lnTo>
                <a:lnTo>
                  <a:pt x="1196340" y="22860"/>
                </a:lnTo>
                <a:lnTo>
                  <a:pt x="1249533" y="22860"/>
                </a:lnTo>
                <a:lnTo>
                  <a:pt x="1264920" y="0"/>
                </a:lnTo>
                <a:close/>
              </a:path>
            </a:pathLst>
          </a:custGeom>
          <a:solidFill>
            <a:srgbClr val="000000"/>
          </a:solidFill>
        </p:spPr>
        <p:txBody>
          <a:bodyPr wrap="square" lIns="0" tIns="0" rIns="0" bIns="0" rtlCol="0"/>
          <a:lstStyle/>
          <a:p>
            <a:endParaRPr sz="1750"/>
          </a:p>
        </p:txBody>
      </p:sp>
      <p:sp>
        <p:nvSpPr>
          <p:cNvPr id="21" name="object 21"/>
          <p:cNvSpPr/>
          <p:nvPr/>
        </p:nvSpPr>
        <p:spPr>
          <a:xfrm>
            <a:off x="4326466" y="5234093"/>
            <a:ext cx="1229783" cy="679097"/>
          </a:xfrm>
          <a:custGeom>
            <a:avLst/>
            <a:gdLst/>
            <a:ahLst/>
            <a:cxnLst/>
            <a:rect l="l" t="t" r="r" b="b"/>
            <a:pathLst>
              <a:path w="1264920" h="698500">
                <a:moveTo>
                  <a:pt x="1182433" y="669896"/>
                </a:moveTo>
                <a:lnTo>
                  <a:pt x="1168907" y="694944"/>
                </a:lnTo>
                <a:lnTo>
                  <a:pt x="1264919" y="697992"/>
                </a:lnTo>
                <a:lnTo>
                  <a:pt x="1250148" y="676656"/>
                </a:lnTo>
                <a:lnTo>
                  <a:pt x="1194815" y="676656"/>
                </a:lnTo>
                <a:lnTo>
                  <a:pt x="1182433" y="669896"/>
                </a:lnTo>
                <a:close/>
              </a:path>
              <a:path w="1264920" h="698500">
                <a:moveTo>
                  <a:pt x="1196355" y="644115"/>
                </a:moveTo>
                <a:lnTo>
                  <a:pt x="1182433" y="669896"/>
                </a:lnTo>
                <a:lnTo>
                  <a:pt x="1194815" y="676656"/>
                </a:lnTo>
                <a:lnTo>
                  <a:pt x="1208531" y="650748"/>
                </a:lnTo>
                <a:lnTo>
                  <a:pt x="1196355" y="644115"/>
                </a:lnTo>
                <a:close/>
              </a:path>
              <a:path w="1264920" h="698500">
                <a:moveTo>
                  <a:pt x="1210055" y="618744"/>
                </a:moveTo>
                <a:lnTo>
                  <a:pt x="1196355" y="644115"/>
                </a:lnTo>
                <a:lnTo>
                  <a:pt x="1208531" y="650748"/>
                </a:lnTo>
                <a:lnTo>
                  <a:pt x="1194815" y="676656"/>
                </a:lnTo>
                <a:lnTo>
                  <a:pt x="1250148" y="676656"/>
                </a:lnTo>
                <a:lnTo>
                  <a:pt x="1210055" y="618744"/>
                </a:lnTo>
                <a:close/>
              </a:path>
              <a:path w="1264920" h="698500">
                <a:moveTo>
                  <a:pt x="13715" y="0"/>
                </a:moveTo>
                <a:lnTo>
                  <a:pt x="0" y="24384"/>
                </a:lnTo>
                <a:lnTo>
                  <a:pt x="1182433" y="669896"/>
                </a:lnTo>
                <a:lnTo>
                  <a:pt x="1196355" y="644115"/>
                </a:lnTo>
                <a:lnTo>
                  <a:pt x="13715" y="0"/>
                </a:lnTo>
                <a:close/>
              </a:path>
            </a:pathLst>
          </a:custGeom>
          <a:solidFill>
            <a:srgbClr val="000000"/>
          </a:solidFill>
        </p:spPr>
        <p:txBody>
          <a:bodyPr wrap="square" lIns="0" tIns="0" rIns="0" bIns="0" rtlCol="0"/>
          <a:lstStyle/>
          <a:p>
            <a:endParaRPr sz="1750"/>
          </a:p>
        </p:txBody>
      </p:sp>
      <p:sp>
        <p:nvSpPr>
          <p:cNvPr id="22" name="object 22"/>
          <p:cNvSpPr/>
          <p:nvPr/>
        </p:nvSpPr>
        <p:spPr>
          <a:xfrm>
            <a:off x="4333875" y="5468196"/>
            <a:ext cx="785283" cy="456847"/>
          </a:xfrm>
          <a:custGeom>
            <a:avLst/>
            <a:gdLst/>
            <a:ahLst/>
            <a:cxnLst/>
            <a:rect l="l" t="t" r="r" b="b"/>
            <a:pathLst>
              <a:path w="807720" h="469900">
                <a:moveTo>
                  <a:pt x="81821" y="30422"/>
                </a:moveTo>
                <a:lnTo>
                  <a:pt x="67717" y="54600"/>
                </a:lnTo>
                <a:lnTo>
                  <a:pt x="792479" y="469391"/>
                </a:lnTo>
                <a:lnTo>
                  <a:pt x="807719" y="445007"/>
                </a:lnTo>
                <a:lnTo>
                  <a:pt x="81821" y="30422"/>
                </a:lnTo>
                <a:close/>
              </a:path>
              <a:path w="807720" h="469900">
                <a:moveTo>
                  <a:pt x="0" y="0"/>
                </a:moveTo>
                <a:lnTo>
                  <a:pt x="53339" y="79247"/>
                </a:lnTo>
                <a:lnTo>
                  <a:pt x="67717" y="54600"/>
                </a:lnTo>
                <a:lnTo>
                  <a:pt x="54863" y="47243"/>
                </a:lnTo>
                <a:lnTo>
                  <a:pt x="68579" y="22859"/>
                </a:lnTo>
                <a:lnTo>
                  <a:pt x="86232" y="22859"/>
                </a:lnTo>
                <a:lnTo>
                  <a:pt x="96011" y="6095"/>
                </a:lnTo>
                <a:lnTo>
                  <a:pt x="0" y="0"/>
                </a:lnTo>
                <a:close/>
              </a:path>
              <a:path w="807720" h="469900">
                <a:moveTo>
                  <a:pt x="68579" y="22859"/>
                </a:moveTo>
                <a:lnTo>
                  <a:pt x="54863" y="47243"/>
                </a:lnTo>
                <a:lnTo>
                  <a:pt x="67717" y="54600"/>
                </a:lnTo>
                <a:lnTo>
                  <a:pt x="81821" y="30422"/>
                </a:lnTo>
                <a:lnTo>
                  <a:pt x="68579" y="22859"/>
                </a:lnTo>
                <a:close/>
              </a:path>
              <a:path w="807720" h="469900">
                <a:moveTo>
                  <a:pt x="86232" y="22859"/>
                </a:moveTo>
                <a:lnTo>
                  <a:pt x="68579" y="22859"/>
                </a:lnTo>
                <a:lnTo>
                  <a:pt x="81821" y="30422"/>
                </a:lnTo>
                <a:lnTo>
                  <a:pt x="86232" y="22859"/>
                </a:lnTo>
                <a:close/>
              </a:path>
            </a:pathLst>
          </a:custGeom>
          <a:solidFill>
            <a:srgbClr val="000000"/>
          </a:solidFill>
        </p:spPr>
        <p:txBody>
          <a:bodyPr wrap="square" lIns="0" tIns="0" rIns="0" bIns="0" rtlCol="0"/>
          <a:lstStyle/>
          <a:p>
            <a:endParaRPr sz="1750"/>
          </a:p>
        </p:txBody>
      </p:sp>
      <p:sp>
        <p:nvSpPr>
          <p:cNvPr id="23" name="object 23"/>
          <p:cNvSpPr/>
          <p:nvPr/>
        </p:nvSpPr>
        <p:spPr>
          <a:xfrm>
            <a:off x="4216822" y="4128769"/>
            <a:ext cx="1339674" cy="575381"/>
          </a:xfrm>
          <a:custGeom>
            <a:avLst/>
            <a:gdLst/>
            <a:ahLst/>
            <a:cxnLst/>
            <a:rect l="l" t="t" r="r" b="b"/>
            <a:pathLst>
              <a:path w="1377950" h="591820">
                <a:moveTo>
                  <a:pt x="1292463" y="25479"/>
                </a:moveTo>
                <a:lnTo>
                  <a:pt x="0" y="563879"/>
                </a:lnTo>
                <a:lnTo>
                  <a:pt x="12192" y="591311"/>
                </a:lnTo>
                <a:lnTo>
                  <a:pt x="1303931" y="52584"/>
                </a:lnTo>
                <a:lnTo>
                  <a:pt x="1292463" y="25479"/>
                </a:lnTo>
                <a:close/>
              </a:path>
              <a:path w="1377950" h="591820">
                <a:moveTo>
                  <a:pt x="1365980" y="19811"/>
                </a:moveTo>
                <a:lnTo>
                  <a:pt x="1306068" y="19811"/>
                </a:lnTo>
                <a:lnTo>
                  <a:pt x="1316736" y="47243"/>
                </a:lnTo>
                <a:lnTo>
                  <a:pt x="1303931" y="52584"/>
                </a:lnTo>
                <a:lnTo>
                  <a:pt x="1315212" y="79247"/>
                </a:lnTo>
                <a:lnTo>
                  <a:pt x="1365980" y="19811"/>
                </a:lnTo>
                <a:close/>
              </a:path>
              <a:path w="1377950" h="591820">
                <a:moveTo>
                  <a:pt x="1306068" y="19811"/>
                </a:moveTo>
                <a:lnTo>
                  <a:pt x="1292463" y="25479"/>
                </a:lnTo>
                <a:lnTo>
                  <a:pt x="1303931" y="52584"/>
                </a:lnTo>
                <a:lnTo>
                  <a:pt x="1316736" y="47243"/>
                </a:lnTo>
                <a:lnTo>
                  <a:pt x="1306068" y="19811"/>
                </a:lnTo>
                <a:close/>
              </a:path>
              <a:path w="1377950" h="591820">
                <a:moveTo>
                  <a:pt x="1281684" y="0"/>
                </a:moveTo>
                <a:lnTo>
                  <a:pt x="1292463" y="25479"/>
                </a:lnTo>
                <a:lnTo>
                  <a:pt x="1306068" y="19811"/>
                </a:lnTo>
                <a:lnTo>
                  <a:pt x="1365980" y="19811"/>
                </a:lnTo>
                <a:lnTo>
                  <a:pt x="1377696" y="6095"/>
                </a:lnTo>
                <a:lnTo>
                  <a:pt x="1281684" y="0"/>
                </a:lnTo>
                <a:close/>
              </a:path>
            </a:pathLst>
          </a:custGeom>
          <a:solidFill>
            <a:srgbClr val="000000"/>
          </a:solidFill>
        </p:spPr>
        <p:txBody>
          <a:bodyPr wrap="square" lIns="0" tIns="0" rIns="0" bIns="0" rtlCol="0"/>
          <a:lstStyle/>
          <a:p>
            <a:endParaRPr sz="1750"/>
          </a:p>
        </p:txBody>
      </p:sp>
      <p:sp>
        <p:nvSpPr>
          <p:cNvPr id="24" name="object 24"/>
          <p:cNvSpPr/>
          <p:nvPr/>
        </p:nvSpPr>
        <p:spPr>
          <a:xfrm>
            <a:off x="4327947" y="4353984"/>
            <a:ext cx="1228549" cy="572294"/>
          </a:xfrm>
          <a:custGeom>
            <a:avLst/>
            <a:gdLst/>
            <a:ahLst/>
            <a:cxnLst/>
            <a:rect l="l" t="t" r="r" b="b"/>
            <a:pathLst>
              <a:path w="1263650" h="588645">
                <a:moveTo>
                  <a:pt x="1178950" y="25647"/>
                </a:moveTo>
                <a:lnTo>
                  <a:pt x="0" y="562356"/>
                </a:lnTo>
                <a:lnTo>
                  <a:pt x="12192" y="588264"/>
                </a:lnTo>
                <a:lnTo>
                  <a:pt x="1190720" y="51747"/>
                </a:lnTo>
                <a:lnTo>
                  <a:pt x="1178950" y="25647"/>
                </a:lnTo>
                <a:close/>
              </a:path>
              <a:path w="1263650" h="588645">
                <a:moveTo>
                  <a:pt x="1249711" y="19812"/>
                </a:moveTo>
                <a:lnTo>
                  <a:pt x="1191768" y="19812"/>
                </a:lnTo>
                <a:lnTo>
                  <a:pt x="1203960" y="45720"/>
                </a:lnTo>
                <a:lnTo>
                  <a:pt x="1190720" y="51747"/>
                </a:lnTo>
                <a:lnTo>
                  <a:pt x="1202436" y="77724"/>
                </a:lnTo>
                <a:lnTo>
                  <a:pt x="1249711" y="19812"/>
                </a:lnTo>
                <a:close/>
              </a:path>
              <a:path w="1263650" h="588645">
                <a:moveTo>
                  <a:pt x="1191768" y="19812"/>
                </a:moveTo>
                <a:lnTo>
                  <a:pt x="1178950" y="25647"/>
                </a:lnTo>
                <a:lnTo>
                  <a:pt x="1190720" y="51747"/>
                </a:lnTo>
                <a:lnTo>
                  <a:pt x="1203960" y="45720"/>
                </a:lnTo>
                <a:lnTo>
                  <a:pt x="1191768" y="19812"/>
                </a:lnTo>
                <a:close/>
              </a:path>
              <a:path w="1263650" h="588645">
                <a:moveTo>
                  <a:pt x="1167384" y="0"/>
                </a:moveTo>
                <a:lnTo>
                  <a:pt x="1178950" y="25647"/>
                </a:lnTo>
                <a:lnTo>
                  <a:pt x="1191768" y="19812"/>
                </a:lnTo>
                <a:lnTo>
                  <a:pt x="1249711" y="19812"/>
                </a:lnTo>
                <a:lnTo>
                  <a:pt x="1263396" y="3048"/>
                </a:lnTo>
                <a:lnTo>
                  <a:pt x="1167384" y="0"/>
                </a:lnTo>
                <a:close/>
              </a:path>
            </a:pathLst>
          </a:custGeom>
          <a:solidFill>
            <a:srgbClr val="000000"/>
          </a:solidFill>
        </p:spPr>
        <p:txBody>
          <a:bodyPr wrap="square" lIns="0" tIns="0" rIns="0" bIns="0" rtlCol="0"/>
          <a:lstStyle/>
          <a:p>
            <a:endParaRPr sz="1750"/>
          </a:p>
        </p:txBody>
      </p:sp>
      <p:sp>
        <p:nvSpPr>
          <p:cNvPr id="25" name="object 25"/>
          <p:cNvSpPr txBox="1"/>
          <p:nvPr/>
        </p:nvSpPr>
        <p:spPr>
          <a:xfrm>
            <a:off x="5299428" y="5497337"/>
            <a:ext cx="792074" cy="239425"/>
          </a:xfrm>
          <a:prstGeom prst="rect">
            <a:avLst/>
          </a:prstGeom>
        </p:spPr>
        <p:txBody>
          <a:bodyPr vert="horz" wrap="square" lIns="0" tIns="0" rIns="0" bIns="0" rtlCol="0">
            <a:spAutoFit/>
          </a:bodyPr>
          <a:lstStyle/>
          <a:p>
            <a:pPr marL="12347"/>
            <a:r>
              <a:rPr sz="1556" spc="-10" dirty="0">
                <a:latin typeface="Arial"/>
                <a:cs typeface="Arial"/>
              </a:rPr>
              <a:t>Log</a:t>
            </a:r>
            <a:r>
              <a:rPr sz="1556" spc="-78" dirty="0">
                <a:latin typeface="Arial"/>
                <a:cs typeface="Arial"/>
              </a:rPr>
              <a:t> </a:t>
            </a:r>
            <a:r>
              <a:rPr sz="1556" spc="-10" dirty="0">
                <a:latin typeface="Arial"/>
                <a:cs typeface="Arial"/>
              </a:rPr>
              <a:t>data</a:t>
            </a:r>
            <a:endParaRPr sz="1556">
              <a:latin typeface="Arial"/>
              <a:cs typeface="Arial"/>
            </a:endParaRPr>
          </a:p>
        </p:txBody>
      </p:sp>
      <p:sp>
        <p:nvSpPr>
          <p:cNvPr id="26" name="object 26"/>
          <p:cNvSpPr txBox="1"/>
          <p:nvPr/>
        </p:nvSpPr>
        <p:spPr>
          <a:xfrm>
            <a:off x="4447494" y="4052797"/>
            <a:ext cx="616126" cy="239425"/>
          </a:xfrm>
          <a:prstGeom prst="rect">
            <a:avLst/>
          </a:prstGeom>
        </p:spPr>
        <p:txBody>
          <a:bodyPr vert="horz" wrap="square" lIns="0" tIns="0" rIns="0" bIns="0" rtlCol="0">
            <a:spAutoFit/>
          </a:bodyPr>
          <a:lstStyle/>
          <a:p>
            <a:pPr marL="12347"/>
            <a:r>
              <a:rPr sz="1556" spc="-10" dirty="0">
                <a:latin typeface="Arial"/>
                <a:cs typeface="Arial"/>
              </a:rPr>
              <a:t>Report</a:t>
            </a:r>
            <a:endParaRPr sz="1556">
              <a:latin typeface="Arial"/>
              <a:cs typeface="Arial"/>
            </a:endParaRPr>
          </a:p>
        </p:txBody>
      </p:sp>
      <p:sp>
        <p:nvSpPr>
          <p:cNvPr id="27" name="object 27"/>
          <p:cNvSpPr txBox="1"/>
          <p:nvPr/>
        </p:nvSpPr>
        <p:spPr>
          <a:xfrm>
            <a:off x="4965991" y="4624153"/>
            <a:ext cx="824794" cy="458699"/>
          </a:xfrm>
          <a:prstGeom prst="rect">
            <a:avLst/>
          </a:prstGeom>
        </p:spPr>
        <p:txBody>
          <a:bodyPr vert="horz" wrap="square" lIns="0" tIns="0" rIns="0" bIns="0" rtlCol="0">
            <a:spAutoFit/>
          </a:bodyPr>
          <a:lstStyle/>
          <a:p>
            <a:pPr marL="12347" marR="4939">
              <a:lnSpc>
                <a:spcPts val="1788"/>
              </a:lnSpc>
            </a:pPr>
            <a:r>
              <a:rPr sz="1556" spc="-5" dirty="0">
                <a:latin typeface="Arial"/>
                <a:cs typeface="Arial"/>
              </a:rPr>
              <a:t>Warning  Message</a:t>
            </a:r>
            <a:endParaRPr sz="1556">
              <a:latin typeface="Arial"/>
              <a:cs typeface="Arial"/>
            </a:endParaRPr>
          </a:p>
        </p:txBody>
      </p:sp>
      <p:sp>
        <p:nvSpPr>
          <p:cNvPr id="28" name="object 28"/>
          <p:cNvSpPr txBox="1"/>
          <p:nvPr/>
        </p:nvSpPr>
        <p:spPr>
          <a:xfrm>
            <a:off x="1187802" y="4759961"/>
            <a:ext cx="687740" cy="179601"/>
          </a:xfrm>
          <a:prstGeom prst="rect">
            <a:avLst/>
          </a:prstGeom>
        </p:spPr>
        <p:txBody>
          <a:bodyPr vert="horz" wrap="square" lIns="0" tIns="0" rIns="0" bIns="0" rtlCol="0">
            <a:spAutoFit/>
          </a:bodyPr>
          <a:lstStyle/>
          <a:p>
            <a:pPr marL="12347"/>
            <a:r>
              <a:rPr sz="1167" b="1" spc="-5" dirty="0">
                <a:latin typeface="Times New Roman"/>
                <a:cs typeface="Times New Roman"/>
              </a:rPr>
              <a:t>Vital</a:t>
            </a:r>
            <a:r>
              <a:rPr sz="1167" b="1" spc="-92" dirty="0">
                <a:latin typeface="Times New Roman"/>
                <a:cs typeface="Times New Roman"/>
              </a:rPr>
              <a:t> </a:t>
            </a:r>
            <a:r>
              <a:rPr sz="1167" b="1" spc="-5" dirty="0">
                <a:latin typeface="Times New Roman"/>
                <a:cs typeface="Times New Roman"/>
              </a:rPr>
              <a:t>signs</a:t>
            </a:r>
            <a:endParaRPr sz="1167">
              <a:latin typeface="Times New Roman"/>
              <a:cs typeface="Times New Roman"/>
            </a:endParaRPr>
          </a:p>
        </p:txBody>
      </p:sp>
      <p:sp>
        <p:nvSpPr>
          <p:cNvPr id="29" name="object 29"/>
          <p:cNvSpPr txBox="1"/>
          <p:nvPr/>
        </p:nvSpPr>
        <p:spPr>
          <a:xfrm>
            <a:off x="1187802" y="5179778"/>
            <a:ext cx="1043958" cy="458699"/>
          </a:xfrm>
          <a:prstGeom prst="rect">
            <a:avLst/>
          </a:prstGeom>
        </p:spPr>
        <p:txBody>
          <a:bodyPr vert="horz" wrap="square" lIns="0" tIns="0" rIns="0" bIns="0" rtlCol="0">
            <a:spAutoFit/>
          </a:bodyPr>
          <a:lstStyle/>
          <a:p>
            <a:pPr marL="12347" marR="4939">
              <a:lnSpc>
                <a:spcPts val="1788"/>
              </a:lnSpc>
            </a:pPr>
            <a:r>
              <a:rPr sz="1556" spc="-10" dirty="0">
                <a:latin typeface="Arial"/>
                <a:cs typeface="Arial"/>
              </a:rPr>
              <a:t>Request</a:t>
            </a:r>
            <a:r>
              <a:rPr sz="1556" spc="-58" dirty="0">
                <a:latin typeface="Arial"/>
                <a:cs typeface="Arial"/>
              </a:rPr>
              <a:t> </a:t>
            </a:r>
            <a:r>
              <a:rPr sz="1556" spc="-5" dirty="0">
                <a:latin typeface="Arial"/>
                <a:cs typeface="Arial"/>
              </a:rPr>
              <a:t>for  </a:t>
            </a:r>
            <a:r>
              <a:rPr sz="1556" spc="-10" dirty="0">
                <a:latin typeface="Arial"/>
                <a:cs typeface="Arial"/>
              </a:rPr>
              <a:t>Report</a:t>
            </a:r>
            <a:endParaRPr sz="1556">
              <a:latin typeface="Arial"/>
              <a:cs typeface="Arial"/>
            </a:endParaRPr>
          </a:p>
        </p:txBody>
      </p:sp>
      <p:sp>
        <p:nvSpPr>
          <p:cNvPr id="30" name="object 30"/>
          <p:cNvSpPr/>
          <p:nvPr/>
        </p:nvSpPr>
        <p:spPr>
          <a:xfrm>
            <a:off x="2744047" y="4653279"/>
            <a:ext cx="1590322" cy="926042"/>
          </a:xfrm>
          <a:custGeom>
            <a:avLst/>
            <a:gdLst/>
            <a:ahLst/>
            <a:cxnLst/>
            <a:rect l="l" t="t" r="r" b="b"/>
            <a:pathLst>
              <a:path w="1635760" h="952500">
                <a:moveTo>
                  <a:pt x="1516380" y="0"/>
                </a:moveTo>
                <a:lnTo>
                  <a:pt x="118871" y="0"/>
                </a:lnTo>
                <a:lnTo>
                  <a:pt x="72651" y="9358"/>
                </a:lnTo>
                <a:lnTo>
                  <a:pt x="34861" y="34861"/>
                </a:lnTo>
                <a:lnTo>
                  <a:pt x="9358" y="72651"/>
                </a:lnTo>
                <a:lnTo>
                  <a:pt x="0" y="118872"/>
                </a:lnTo>
                <a:lnTo>
                  <a:pt x="0" y="833628"/>
                </a:lnTo>
                <a:lnTo>
                  <a:pt x="9358" y="879848"/>
                </a:lnTo>
                <a:lnTo>
                  <a:pt x="34861" y="917638"/>
                </a:lnTo>
                <a:lnTo>
                  <a:pt x="72651" y="943141"/>
                </a:lnTo>
                <a:lnTo>
                  <a:pt x="118871" y="952500"/>
                </a:lnTo>
                <a:lnTo>
                  <a:pt x="1516380" y="952500"/>
                </a:lnTo>
                <a:lnTo>
                  <a:pt x="1562600" y="943141"/>
                </a:lnTo>
                <a:lnTo>
                  <a:pt x="1600390" y="917638"/>
                </a:lnTo>
                <a:lnTo>
                  <a:pt x="1625893" y="879848"/>
                </a:lnTo>
                <a:lnTo>
                  <a:pt x="1635252" y="833628"/>
                </a:lnTo>
                <a:lnTo>
                  <a:pt x="1635252" y="118872"/>
                </a:lnTo>
                <a:lnTo>
                  <a:pt x="1625893" y="72651"/>
                </a:lnTo>
                <a:lnTo>
                  <a:pt x="1600390" y="34861"/>
                </a:lnTo>
                <a:lnTo>
                  <a:pt x="1562600" y="9358"/>
                </a:lnTo>
                <a:lnTo>
                  <a:pt x="1516380" y="0"/>
                </a:lnTo>
                <a:close/>
              </a:path>
            </a:pathLst>
          </a:custGeom>
          <a:solidFill>
            <a:srgbClr val="008000"/>
          </a:solidFill>
        </p:spPr>
        <p:txBody>
          <a:bodyPr wrap="square" lIns="0" tIns="0" rIns="0" bIns="0" rtlCol="0"/>
          <a:lstStyle/>
          <a:p>
            <a:endParaRPr sz="1750"/>
          </a:p>
        </p:txBody>
      </p:sp>
      <p:sp>
        <p:nvSpPr>
          <p:cNvPr id="31" name="object 31"/>
          <p:cNvSpPr/>
          <p:nvPr/>
        </p:nvSpPr>
        <p:spPr>
          <a:xfrm>
            <a:off x="2739602" y="4648836"/>
            <a:ext cx="1598965" cy="935302"/>
          </a:xfrm>
          <a:custGeom>
            <a:avLst/>
            <a:gdLst/>
            <a:ahLst/>
            <a:cxnLst/>
            <a:rect l="l" t="t" r="r" b="b"/>
            <a:pathLst>
              <a:path w="1644650" h="962025">
                <a:moveTo>
                  <a:pt x="123444" y="9144"/>
                </a:moveTo>
                <a:lnTo>
                  <a:pt x="74676" y="9144"/>
                </a:lnTo>
                <a:lnTo>
                  <a:pt x="53340" y="19812"/>
                </a:lnTo>
                <a:lnTo>
                  <a:pt x="36576" y="35052"/>
                </a:lnTo>
                <a:lnTo>
                  <a:pt x="35052" y="36576"/>
                </a:lnTo>
                <a:lnTo>
                  <a:pt x="19812" y="53340"/>
                </a:lnTo>
                <a:lnTo>
                  <a:pt x="9144" y="74676"/>
                </a:lnTo>
                <a:lnTo>
                  <a:pt x="9144" y="76200"/>
                </a:lnTo>
                <a:lnTo>
                  <a:pt x="1524" y="97536"/>
                </a:lnTo>
                <a:lnTo>
                  <a:pt x="0" y="121920"/>
                </a:lnTo>
                <a:lnTo>
                  <a:pt x="95" y="838200"/>
                </a:lnTo>
                <a:lnTo>
                  <a:pt x="1524" y="861060"/>
                </a:lnTo>
                <a:lnTo>
                  <a:pt x="1524" y="862584"/>
                </a:lnTo>
                <a:lnTo>
                  <a:pt x="9144" y="883920"/>
                </a:lnTo>
                <a:lnTo>
                  <a:pt x="9144" y="885444"/>
                </a:lnTo>
                <a:lnTo>
                  <a:pt x="19812" y="906780"/>
                </a:lnTo>
                <a:lnTo>
                  <a:pt x="35052" y="923544"/>
                </a:lnTo>
                <a:lnTo>
                  <a:pt x="36576" y="925068"/>
                </a:lnTo>
                <a:lnTo>
                  <a:pt x="53340" y="940308"/>
                </a:lnTo>
                <a:lnTo>
                  <a:pt x="74676" y="950976"/>
                </a:lnTo>
                <a:lnTo>
                  <a:pt x="76200" y="950976"/>
                </a:lnTo>
                <a:lnTo>
                  <a:pt x="97536" y="958596"/>
                </a:lnTo>
                <a:lnTo>
                  <a:pt x="121920" y="961644"/>
                </a:lnTo>
                <a:lnTo>
                  <a:pt x="1519428" y="961644"/>
                </a:lnTo>
                <a:lnTo>
                  <a:pt x="1543812" y="958596"/>
                </a:lnTo>
                <a:lnTo>
                  <a:pt x="1545336" y="958596"/>
                </a:lnTo>
                <a:lnTo>
                  <a:pt x="1558137" y="954024"/>
                </a:lnTo>
                <a:lnTo>
                  <a:pt x="1543812" y="954024"/>
                </a:lnTo>
                <a:lnTo>
                  <a:pt x="1543812" y="952500"/>
                </a:lnTo>
                <a:lnTo>
                  <a:pt x="123444" y="952500"/>
                </a:lnTo>
                <a:lnTo>
                  <a:pt x="99060" y="949452"/>
                </a:lnTo>
                <a:lnTo>
                  <a:pt x="90525" y="946404"/>
                </a:lnTo>
                <a:lnTo>
                  <a:pt x="76200" y="946404"/>
                </a:lnTo>
                <a:lnTo>
                  <a:pt x="77506" y="942485"/>
                </a:lnTo>
                <a:lnTo>
                  <a:pt x="57912" y="932688"/>
                </a:lnTo>
                <a:lnTo>
                  <a:pt x="46177" y="922020"/>
                </a:lnTo>
                <a:lnTo>
                  <a:pt x="38100" y="922020"/>
                </a:lnTo>
                <a:lnTo>
                  <a:pt x="41148" y="917448"/>
                </a:lnTo>
                <a:lnTo>
                  <a:pt x="41286" y="917448"/>
                </a:lnTo>
                <a:lnTo>
                  <a:pt x="27432" y="902208"/>
                </a:lnTo>
                <a:lnTo>
                  <a:pt x="18288" y="883920"/>
                </a:lnTo>
                <a:lnTo>
                  <a:pt x="13716" y="883920"/>
                </a:lnTo>
                <a:lnTo>
                  <a:pt x="16764" y="880872"/>
                </a:lnTo>
                <a:lnTo>
                  <a:pt x="17743" y="880872"/>
                </a:lnTo>
                <a:lnTo>
                  <a:pt x="11212" y="862584"/>
                </a:lnTo>
                <a:lnTo>
                  <a:pt x="10668" y="862584"/>
                </a:lnTo>
                <a:lnTo>
                  <a:pt x="6096" y="861060"/>
                </a:lnTo>
                <a:lnTo>
                  <a:pt x="10572" y="861060"/>
                </a:lnTo>
                <a:lnTo>
                  <a:pt x="9144" y="838200"/>
                </a:lnTo>
                <a:lnTo>
                  <a:pt x="9239" y="121920"/>
                </a:lnTo>
                <a:lnTo>
                  <a:pt x="10668" y="99060"/>
                </a:lnTo>
                <a:lnTo>
                  <a:pt x="17743" y="79248"/>
                </a:lnTo>
                <a:lnTo>
                  <a:pt x="16764" y="79248"/>
                </a:lnTo>
                <a:lnTo>
                  <a:pt x="13716" y="76200"/>
                </a:lnTo>
                <a:lnTo>
                  <a:pt x="18288" y="76200"/>
                </a:lnTo>
                <a:lnTo>
                  <a:pt x="27432" y="57912"/>
                </a:lnTo>
                <a:lnTo>
                  <a:pt x="41286" y="42672"/>
                </a:lnTo>
                <a:lnTo>
                  <a:pt x="41148" y="42672"/>
                </a:lnTo>
                <a:lnTo>
                  <a:pt x="38100" y="38100"/>
                </a:lnTo>
                <a:lnTo>
                  <a:pt x="46177" y="38100"/>
                </a:lnTo>
                <a:lnTo>
                  <a:pt x="57912" y="27432"/>
                </a:lnTo>
                <a:lnTo>
                  <a:pt x="77506" y="17634"/>
                </a:lnTo>
                <a:lnTo>
                  <a:pt x="76200" y="13716"/>
                </a:lnTo>
                <a:lnTo>
                  <a:pt x="90525" y="13716"/>
                </a:lnTo>
                <a:lnTo>
                  <a:pt x="99060" y="10668"/>
                </a:lnTo>
                <a:lnTo>
                  <a:pt x="123444" y="9144"/>
                </a:lnTo>
                <a:close/>
              </a:path>
              <a:path w="1644650" h="962025">
                <a:moveTo>
                  <a:pt x="1545336" y="949452"/>
                </a:moveTo>
                <a:lnTo>
                  <a:pt x="1543812" y="949642"/>
                </a:lnTo>
                <a:lnTo>
                  <a:pt x="1543812" y="954024"/>
                </a:lnTo>
                <a:lnTo>
                  <a:pt x="1545336" y="949452"/>
                </a:lnTo>
                <a:close/>
              </a:path>
              <a:path w="1644650" h="962025">
                <a:moveTo>
                  <a:pt x="1571244" y="949452"/>
                </a:moveTo>
                <a:lnTo>
                  <a:pt x="1545336" y="949452"/>
                </a:lnTo>
                <a:lnTo>
                  <a:pt x="1543812" y="954024"/>
                </a:lnTo>
                <a:lnTo>
                  <a:pt x="1558137" y="954024"/>
                </a:lnTo>
                <a:lnTo>
                  <a:pt x="1566672" y="950976"/>
                </a:lnTo>
                <a:lnTo>
                  <a:pt x="1568196" y="950976"/>
                </a:lnTo>
                <a:lnTo>
                  <a:pt x="1571244" y="949452"/>
                </a:lnTo>
                <a:close/>
              </a:path>
              <a:path w="1644650" h="962025">
                <a:moveTo>
                  <a:pt x="1543812" y="949642"/>
                </a:moveTo>
                <a:lnTo>
                  <a:pt x="1520952" y="952500"/>
                </a:lnTo>
                <a:lnTo>
                  <a:pt x="1543812" y="952500"/>
                </a:lnTo>
                <a:lnTo>
                  <a:pt x="1543812" y="949642"/>
                </a:lnTo>
                <a:close/>
              </a:path>
              <a:path w="1644650" h="962025">
                <a:moveTo>
                  <a:pt x="1565148" y="941832"/>
                </a:moveTo>
                <a:lnTo>
                  <a:pt x="1543812" y="949452"/>
                </a:lnTo>
                <a:lnTo>
                  <a:pt x="1543812" y="949642"/>
                </a:lnTo>
                <a:lnTo>
                  <a:pt x="1545336" y="949452"/>
                </a:lnTo>
                <a:lnTo>
                  <a:pt x="1571244" y="949452"/>
                </a:lnTo>
                <a:lnTo>
                  <a:pt x="1577340" y="946404"/>
                </a:lnTo>
                <a:lnTo>
                  <a:pt x="1566672" y="946404"/>
                </a:lnTo>
                <a:lnTo>
                  <a:pt x="1563624" y="943356"/>
                </a:lnTo>
                <a:lnTo>
                  <a:pt x="1565365" y="942485"/>
                </a:lnTo>
                <a:lnTo>
                  <a:pt x="1565148" y="941832"/>
                </a:lnTo>
                <a:close/>
              </a:path>
              <a:path w="1644650" h="962025">
                <a:moveTo>
                  <a:pt x="77506" y="942485"/>
                </a:moveTo>
                <a:lnTo>
                  <a:pt x="76200" y="946404"/>
                </a:lnTo>
                <a:lnTo>
                  <a:pt x="79248" y="943356"/>
                </a:lnTo>
                <a:lnTo>
                  <a:pt x="77506" y="942485"/>
                </a:lnTo>
                <a:close/>
              </a:path>
              <a:path w="1644650" h="962025">
                <a:moveTo>
                  <a:pt x="77724" y="941832"/>
                </a:moveTo>
                <a:lnTo>
                  <a:pt x="77506" y="942485"/>
                </a:lnTo>
                <a:lnTo>
                  <a:pt x="79248" y="943356"/>
                </a:lnTo>
                <a:lnTo>
                  <a:pt x="76200" y="946404"/>
                </a:lnTo>
                <a:lnTo>
                  <a:pt x="90525" y="946404"/>
                </a:lnTo>
                <a:lnTo>
                  <a:pt x="77724" y="941832"/>
                </a:lnTo>
                <a:close/>
              </a:path>
              <a:path w="1644650" h="962025">
                <a:moveTo>
                  <a:pt x="1565365" y="942485"/>
                </a:moveTo>
                <a:lnTo>
                  <a:pt x="1563624" y="943356"/>
                </a:lnTo>
                <a:lnTo>
                  <a:pt x="1566672" y="946404"/>
                </a:lnTo>
                <a:lnTo>
                  <a:pt x="1565365" y="942485"/>
                </a:lnTo>
                <a:close/>
              </a:path>
              <a:path w="1644650" h="962025">
                <a:moveTo>
                  <a:pt x="1600925" y="918173"/>
                </a:moveTo>
                <a:lnTo>
                  <a:pt x="1584960" y="932688"/>
                </a:lnTo>
                <a:lnTo>
                  <a:pt x="1565365" y="942485"/>
                </a:lnTo>
                <a:lnTo>
                  <a:pt x="1566672" y="946404"/>
                </a:lnTo>
                <a:lnTo>
                  <a:pt x="1577340" y="946404"/>
                </a:lnTo>
                <a:lnTo>
                  <a:pt x="1589532" y="940308"/>
                </a:lnTo>
                <a:lnTo>
                  <a:pt x="1606296" y="925068"/>
                </a:lnTo>
                <a:lnTo>
                  <a:pt x="1607820" y="923544"/>
                </a:lnTo>
                <a:lnTo>
                  <a:pt x="1609205" y="922020"/>
                </a:lnTo>
                <a:lnTo>
                  <a:pt x="1604772" y="922020"/>
                </a:lnTo>
                <a:lnTo>
                  <a:pt x="1600200" y="918972"/>
                </a:lnTo>
                <a:lnTo>
                  <a:pt x="1600925" y="918173"/>
                </a:lnTo>
                <a:close/>
              </a:path>
              <a:path w="1644650" h="962025">
                <a:moveTo>
                  <a:pt x="41148" y="917448"/>
                </a:moveTo>
                <a:lnTo>
                  <a:pt x="38100" y="922020"/>
                </a:lnTo>
                <a:lnTo>
                  <a:pt x="42672" y="918972"/>
                </a:lnTo>
                <a:lnTo>
                  <a:pt x="41946" y="918173"/>
                </a:lnTo>
                <a:lnTo>
                  <a:pt x="41148" y="917448"/>
                </a:lnTo>
                <a:close/>
              </a:path>
              <a:path w="1644650" h="962025">
                <a:moveTo>
                  <a:pt x="41946" y="918173"/>
                </a:moveTo>
                <a:lnTo>
                  <a:pt x="42672" y="918972"/>
                </a:lnTo>
                <a:lnTo>
                  <a:pt x="38100" y="922020"/>
                </a:lnTo>
                <a:lnTo>
                  <a:pt x="46177" y="922020"/>
                </a:lnTo>
                <a:lnTo>
                  <a:pt x="41946" y="918173"/>
                </a:lnTo>
                <a:close/>
              </a:path>
              <a:path w="1644650" h="962025">
                <a:moveTo>
                  <a:pt x="1601724" y="917448"/>
                </a:moveTo>
                <a:lnTo>
                  <a:pt x="1600925" y="918173"/>
                </a:lnTo>
                <a:lnTo>
                  <a:pt x="1600200" y="918972"/>
                </a:lnTo>
                <a:lnTo>
                  <a:pt x="1604772" y="922020"/>
                </a:lnTo>
                <a:lnTo>
                  <a:pt x="1601724" y="917448"/>
                </a:lnTo>
                <a:close/>
              </a:path>
              <a:path w="1644650" h="962025">
                <a:moveTo>
                  <a:pt x="1613361" y="917448"/>
                </a:moveTo>
                <a:lnTo>
                  <a:pt x="1601724" y="917448"/>
                </a:lnTo>
                <a:lnTo>
                  <a:pt x="1604772" y="922020"/>
                </a:lnTo>
                <a:lnTo>
                  <a:pt x="1609205" y="922020"/>
                </a:lnTo>
                <a:lnTo>
                  <a:pt x="1613361" y="917448"/>
                </a:lnTo>
                <a:close/>
              </a:path>
              <a:path w="1644650" h="962025">
                <a:moveTo>
                  <a:pt x="41286" y="917448"/>
                </a:moveTo>
                <a:lnTo>
                  <a:pt x="41148" y="917448"/>
                </a:lnTo>
                <a:lnTo>
                  <a:pt x="41946" y="918173"/>
                </a:lnTo>
                <a:lnTo>
                  <a:pt x="41286" y="917448"/>
                </a:lnTo>
                <a:close/>
              </a:path>
              <a:path w="1644650" h="962025">
                <a:moveTo>
                  <a:pt x="1625237" y="882613"/>
                </a:moveTo>
                <a:lnTo>
                  <a:pt x="1615440" y="902208"/>
                </a:lnTo>
                <a:lnTo>
                  <a:pt x="1600925" y="918173"/>
                </a:lnTo>
                <a:lnTo>
                  <a:pt x="1601724" y="917448"/>
                </a:lnTo>
                <a:lnTo>
                  <a:pt x="1613361" y="917448"/>
                </a:lnTo>
                <a:lnTo>
                  <a:pt x="1623060" y="906780"/>
                </a:lnTo>
                <a:lnTo>
                  <a:pt x="1633727" y="885444"/>
                </a:lnTo>
                <a:lnTo>
                  <a:pt x="1633727" y="883920"/>
                </a:lnTo>
                <a:lnTo>
                  <a:pt x="1629156" y="883920"/>
                </a:lnTo>
                <a:lnTo>
                  <a:pt x="1625237" y="882613"/>
                </a:lnTo>
                <a:close/>
              </a:path>
              <a:path w="1644650" h="962025">
                <a:moveTo>
                  <a:pt x="16764" y="880872"/>
                </a:moveTo>
                <a:lnTo>
                  <a:pt x="13716" y="883920"/>
                </a:lnTo>
                <a:lnTo>
                  <a:pt x="17634" y="882613"/>
                </a:lnTo>
                <a:lnTo>
                  <a:pt x="16764" y="880872"/>
                </a:lnTo>
                <a:close/>
              </a:path>
              <a:path w="1644650" h="962025">
                <a:moveTo>
                  <a:pt x="17634" y="882613"/>
                </a:moveTo>
                <a:lnTo>
                  <a:pt x="13716" y="883920"/>
                </a:lnTo>
                <a:lnTo>
                  <a:pt x="18288" y="883920"/>
                </a:lnTo>
                <a:lnTo>
                  <a:pt x="17634" y="882613"/>
                </a:lnTo>
                <a:close/>
              </a:path>
              <a:path w="1644650" h="962025">
                <a:moveTo>
                  <a:pt x="1626108" y="880872"/>
                </a:moveTo>
                <a:lnTo>
                  <a:pt x="1625237" y="882613"/>
                </a:lnTo>
                <a:lnTo>
                  <a:pt x="1629156" y="883920"/>
                </a:lnTo>
                <a:lnTo>
                  <a:pt x="1626108" y="880872"/>
                </a:lnTo>
                <a:close/>
              </a:path>
              <a:path w="1644650" h="962025">
                <a:moveTo>
                  <a:pt x="1634816" y="880872"/>
                </a:moveTo>
                <a:lnTo>
                  <a:pt x="1626108" y="880872"/>
                </a:lnTo>
                <a:lnTo>
                  <a:pt x="1629156" y="883920"/>
                </a:lnTo>
                <a:lnTo>
                  <a:pt x="1633727" y="883920"/>
                </a:lnTo>
                <a:lnTo>
                  <a:pt x="1634816" y="880872"/>
                </a:lnTo>
                <a:close/>
              </a:path>
              <a:path w="1644650" h="962025">
                <a:moveTo>
                  <a:pt x="17743" y="880872"/>
                </a:moveTo>
                <a:lnTo>
                  <a:pt x="16764" y="880872"/>
                </a:lnTo>
                <a:lnTo>
                  <a:pt x="17634" y="882613"/>
                </a:lnTo>
                <a:lnTo>
                  <a:pt x="18288" y="882396"/>
                </a:lnTo>
                <a:lnTo>
                  <a:pt x="17743" y="880872"/>
                </a:lnTo>
                <a:close/>
              </a:path>
              <a:path w="1644650" h="962025">
                <a:moveTo>
                  <a:pt x="1632394" y="861060"/>
                </a:moveTo>
                <a:lnTo>
                  <a:pt x="1632204" y="861060"/>
                </a:lnTo>
                <a:lnTo>
                  <a:pt x="1624584" y="882396"/>
                </a:lnTo>
                <a:lnTo>
                  <a:pt x="1625237" y="882613"/>
                </a:lnTo>
                <a:lnTo>
                  <a:pt x="1626108" y="880872"/>
                </a:lnTo>
                <a:lnTo>
                  <a:pt x="1634816" y="880872"/>
                </a:lnTo>
                <a:lnTo>
                  <a:pt x="1641348" y="862584"/>
                </a:lnTo>
                <a:lnTo>
                  <a:pt x="1632204" y="862584"/>
                </a:lnTo>
                <a:lnTo>
                  <a:pt x="1632394" y="861060"/>
                </a:lnTo>
                <a:close/>
              </a:path>
              <a:path w="1644650" h="962025">
                <a:moveTo>
                  <a:pt x="10572" y="861060"/>
                </a:moveTo>
                <a:lnTo>
                  <a:pt x="6096" y="861060"/>
                </a:lnTo>
                <a:lnTo>
                  <a:pt x="10668" y="862584"/>
                </a:lnTo>
                <a:lnTo>
                  <a:pt x="10572" y="861060"/>
                </a:lnTo>
                <a:close/>
              </a:path>
              <a:path w="1644650" h="962025">
                <a:moveTo>
                  <a:pt x="10668" y="861060"/>
                </a:moveTo>
                <a:lnTo>
                  <a:pt x="10668" y="862584"/>
                </a:lnTo>
                <a:lnTo>
                  <a:pt x="11212" y="862584"/>
                </a:lnTo>
                <a:lnTo>
                  <a:pt x="10668" y="861060"/>
                </a:lnTo>
                <a:close/>
              </a:path>
              <a:path w="1644650" h="962025">
                <a:moveTo>
                  <a:pt x="1625237" y="77506"/>
                </a:moveTo>
                <a:lnTo>
                  <a:pt x="1624584" y="77724"/>
                </a:lnTo>
                <a:lnTo>
                  <a:pt x="1632204" y="99060"/>
                </a:lnTo>
                <a:lnTo>
                  <a:pt x="1635252" y="123444"/>
                </a:lnTo>
                <a:lnTo>
                  <a:pt x="1635252" y="838200"/>
                </a:lnTo>
                <a:lnTo>
                  <a:pt x="1632204" y="862584"/>
                </a:lnTo>
                <a:lnTo>
                  <a:pt x="1636776" y="861060"/>
                </a:lnTo>
                <a:lnTo>
                  <a:pt x="1641348" y="861060"/>
                </a:lnTo>
                <a:lnTo>
                  <a:pt x="1644396" y="836676"/>
                </a:lnTo>
                <a:lnTo>
                  <a:pt x="1644396" y="121920"/>
                </a:lnTo>
                <a:lnTo>
                  <a:pt x="1641348" y="97536"/>
                </a:lnTo>
                <a:lnTo>
                  <a:pt x="1634816" y="79248"/>
                </a:lnTo>
                <a:lnTo>
                  <a:pt x="1626108" y="79248"/>
                </a:lnTo>
                <a:lnTo>
                  <a:pt x="1625237" y="77506"/>
                </a:lnTo>
                <a:close/>
              </a:path>
              <a:path w="1644650" h="962025">
                <a:moveTo>
                  <a:pt x="1641348" y="861060"/>
                </a:moveTo>
                <a:lnTo>
                  <a:pt x="1636776" y="861060"/>
                </a:lnTo>
                <a:lnTo>
                  <a:pt x="1632204" y="862584"/>
                </a:lnTo>
                <a:lnTo>
                  <a:pt x="1641348" y="862584"/>
                </a:lnTo>
                <a:lnTo>
                  <a:pt x="1641348" y="861060"/>
                </a:lnTo>
                <a:close/>
              </a:path>
              <a:path w="1644650" h="962025">
                <a:moveTo>
                  <a:pt x="13716" y="76200"/>
                </a:moveTo>
                <a:lnTo>
                  <a:pt x="16764" y="79248"/>
                </a:lnTo>
                <a:lnTo>
                  <a:pt x="17634" y="77506"/>
                </a:lnTo>
                <a:lnTo>
                  <a:pt x="13716" y="76200"/>
                </a:lnTo>
                <a:close/>
              </a:path>
              <a:path w="1644650" h="962025">
                <a:moveTo>
                  <a:pt x="17634" y="77506"/>
                </a:moveTo>
                <a:lnTo>
                  <a:pt x="16764" y="79248"/>
                </a:lnTo>
                <a:lnTo>
                  <a:pt x="17743" y="79248"/>
                </a:lnTo>
                <a:lnTo>
                  <a:pt x="18288" y="77724"/>
                </a:lnTo>
                <a:lnTo>
                  <a:pt x="17634" y="77506"/>
                </a:lnTo>
                <a:close/>
              </a:path>
              <a:path w="1644650" h="962025">
                <a:moveTo>
                  <a:pt x="1629156" y="76200"/>
                </a:moveTo>
                <a:lnTo>
                  <a:pt x="1625237" y="77506"/>
                </a:lnTo>
                <a:lnTo>
                  <a:pt x="1626108" y="79248"/>
                </a:lnTo>
                <a:lnTo>
                  <a:pt x="1629156" y="76200"/>
                </a:lnTo>
                <a:close/>
              </a:path>
              <a:path w="1644650" h="962025">
                <a:moveTo>
                  <a:pt x="1633727" y="76200"/>
                </a:moveTo>
                <a:lnTo>
                  <a:pt x="1629156" y="76200"/>
                </a:lnTo>
                <a:lnTo>
                  <a:pt x="1626108" y="79248"/>
                </a:lnTo>
                <a:lnTo>
                  <a:pt x="1634816" y="79248"/>
                </a:lnTo>
                <a:lnTo>
                  <a:pt x="1633727" y="76200"/>
                </a:lnTo>
                <a:close/>
              </a:path>
              <a:path w="1644650" h="962025">
                <a:moveTo>
                  <a:pt x="18288" y="76200"/>
                </a:moveTo>
                <a:lnTo>
                  <a:pt x="13716" y="76200"/>
                </a:lnTo>
                <a:lnTo>
                  <a:pt x="17634" y="77506"/>
                </a:lnTo>
                <a:lnTo>
                  <a:pt x="18288" y="76200"/>
                </a:lnTo>
                <a:close/>
              </a:path>
              <a:path w="1644650" h="962025">
                <a:moveTo>
                  <a:pt x="1600925" y="41946"/>
                </a:moveTo>
                <a:lnTo>
                  <a:pt x="1615440" y="57912"/>
                </a:lnTo>
                <a:lnTo>
                  <a:pt x="1625237" y="77506"/>
                </a:lnTo>
                <a:lnTo>
                  <a:pt x="1629156" y="76200"/>
                </a:lnTo>
                <a:lnTo>
                  <a:pt x="1633727" y="76200"/>
                </a:lnTo>
                <a:lnTo>
                  <a:pt x="1633727" y="74676"/>
                </a:lnTo>
                <a:lnTo>
                  <a:pt x="1623060" y="53340"/>
                </a:lnTo>
                <a:lnTo>
                  <a:pt x="1613361" y="42672"/>
                </a:lnTo>
                <a:lnTo>
                  <a:pt x="1601724" y="42672"/>
                </a:lnTo>
                <a:lnTo>
                  <a:pt x="1600925" y="41946"/>
                </a:lnTo>
                <a:close/>
              </a:path>
              <a:path w="1644650" h="962025">
                <a:moveTo>
                  <a:pt x="38100" y="38100"/>
                </a:moveTo>
                <a:lnTo>
                  <a:pt x="41148" y="42672"/>
                </a:lnTo>
                <a:lnTo>
                  <a:pt x="41946" y="41946"/>
                </a:lnTo>
                <a:lnTo>
                  <a:pt x="42672" y="41148"/>
                </a:lnTo>
                <a:lnTo>
                  <a:pt x="38100" y="38100"/>
                </a:lnTo>
                <a:close/>
              </a:path>
              <a:path w="1644650" h="962025">
                <a:moveTo>
                  <a:pt x="41946" y="41946"/>
                </a:moveTo>
                <a:lnTo>
                  <a:pt x="41148" y="42672"/>
                </a:lnTo>
                <a:lnTo>
                  <a:pt x="41286" y="42672"/>
                </a:lnTo>
                <a:lnTo>
                  <a:pt x="41946" y="41946"/>
                </a:lnTo>
                <a:close/>
              </a:path>
              <a:path w="1644650" h="962025">
                <a:moveTo>
                  <a:pt x="1604772" y="38100"/>
                </a:moveTo>
                <a:lnTo>
                  <a:pt x="1600200" y="41148"/>
                </a:lnTo>
                <a:lnTo>
                  <a:pt x="1600925" y="41946"/>
                </a:lnTo>
                <a:lnTo>
                  <a:pt x="1601724" y="42672"/>
                </a:lnTo>
                <a:lnTo>
                  <a:pt x="1604772" y="38100"/>
                </a:lnTo>
                <a:close/>
              </a:path>
              <a:path w="1644650" h="962025">
                <a:moveTo>
                  <a:pt x="1609205" y="38100"/>
                </a:moveTo>
                <a:lnTo>
                  <a:pt x="1604772" y="38100"/>
                </a:lnTo>
                <a:lnTo>
                  <a:pt x="1601724" y="42672"/>
                </a:lnTo>
                <a:lnTo>
                  <a:pt x="1613361" y="42672"/>
                </a:lnTo>
                <a:lnTo>
                  <a:pt x="1609205" y="38100"/>
                </a:lnTo>
                <a:close/>
              </a:path>
              <a:path w="1644650" h="962025">
                <a:moveTo>
                  <a:pt x="46177" y="38100"/>
                </a:moveTo>
                <a:lnTo>
                  <a:pt x="38100" y="38100"/>
                </a:lnTo>
                <a:lnTo>
                  <a:pt x="42672" y="41148"/>
                </a:lnTo>
                <a:lnTo>
                  <a:pt x="41946" y="41946"/>
                </a:lnTo>
                <a:lnTo>
                  <a:pt x="46177" y="38100"/>
                </a:lnTo>
                <a:close/>
              </a:path>
              <a:path w="1644650" h="962025">
                <a:moveTo>
                  <a:pt x="1577340" y="13716"/>
                </a:moveTo>
                <a:lnTo>
                  <a:pt x="1566672" y="13716"/>
                </a:lnTo>
                <a:lnTo>
                  <a:pt x="1565365" y="17634"/>
                </a:lnTo>
                <a:lnTo>
                  <a:pt x="1584960" y="27432"/>
                </a:lnTo>
                <a:lnTo>
                  <a:pt x="1600925" y="41946"/>
                </a:lnTo>
                <a:lnTo>
                  <a:pt x="1600200" y="41148"/>
                </a:lnTo>
                <a:lnTo>
                  <a:pt x="1604772" y="38100"/>
                </a:lnTo>
                <a:lnTo>
                  <a:pt x="1609205" y="38100"/>
                </a:lnTo>
                <a:lnTo>
                  <a:pt x="1607820" y="36576"/>
                </a:lnTo>
                <a:lnTo>
                  <a:pt x="1606296" y="35052"/>
                </a:lnTo>
                <a:lnTo>
                  <a:pt x="1589532" y="19812"/>
                </a:lnTo>
                <a:lnTo>
                  <a:pt x="1577340" y="13716"/>
                </a:lnTo>
                <a:close/>
              </a:path>
              <a:path w="1644650" h="962025">
                <a:moveTo>
                  <a:pt x="90525" y="13716"/>
                </a:moveTo>
                <a:lnTo>
                  <a:pt x="76200" y="13716"/>
                </a:lnTo>
                <a:lnTo>
                  <a:pt x="79248" y="16764"/>
                </a:lnTo>
                <a:lnTo>
                  <a:pt x="77506" y="17634"/>
                </a:lnTo>
                <a:lnTo>
                  <a:pt x="77724" y="18288"/>
                </a:lnTo>
                <a:lnTo>
                  <a:pt x="90525" y="13716"/>
                </a:lnTo>
                <a:close/>
              </a:path>
              <a:path w="1644650" h="962025">
                <a:moveTo>
                  <a:pt x="1558137" y="6096"/>
                </a:moveTo>
                <a:lnTo>
                  <a:pt x="1543812" y="6096"/>
                </a:lnTo>
                <a:lnTo>
                  <a:pt x="1545336" y="10668"/>
                </a:lnTo>
                <a:lnTo>
                  <a:pt x="1543812" y="10668"/>
                </a:lnTo>
                <a:lnTo>
                  <a:pt x="1565148" y="18288"/>
                </a:lnTo>
                <a:lnTo>
                  <a:pt x="1565365" y="17634"/>
                </a:lnTo>
                <a:lnTo>
                  <a:pt x="1563624" y="16764"/>
                </a:lnTo>
                <a:lnTo>
                  <a:pt x="1566672" y="13716"/>
                </a:lnTo>
                <a:lnTo>
                  <a:pt x="1577340" y="13716"/>
                </a:lnTo>
                <a:lnTo>
                  <a:pt x="1571244" y="10668"/>
                </a:lnTo>
                <a:lnTo>
                  <a:pt x="1545336" y="10668"/>
                </a:lnTo>
                <a:lnTo>
                  <a:pt x="1543812" y="10572"/>
                </a:lnTo>
                <a:lnTo>
                  <a:pt x="1571053" y="10572"/>
                </a:lnTo>
                <a:lnTo>
                  <a:pt x="1568196" y="9144"/>
                </a:lnTo>
                <a:lnTo>
                  <a:pt x="1566672" y="9144"/>
                </a:lnTo>
                <a:lnTo>
                  <a:pt x="1558137" y="6096"/>
                </a:lnTo>
                <a:close/>
              </a:path>
              <a:path w="1644650" h="962025">
                <a:moveTo>
                  <a:pt x="76200" y="13716"/>
                </a:moveTo>
                <a:lnTo>
                  <a:pt x="77506" y="17634"/>
                </a:lnTo>
                <a:lnTo>
                  <a:pt x="79248" y="16764"/>
                </a:lnTo>
                <a:lnTo>
                  <a:pt x="76200" y="13716"/>
                </a:lnTo>
                <a:close/>
              </a:path>
              <a:path w="1644650" h="962025">
                <a:moveTo>
                  <a:pt x="1566672" y="13716"/>
                </a:moveTo>
                <a:lnTo>
                  <a:pt x="1563624" y="16764"/>
                </a:lnTo>
                <a:lnTo>
                  <a:pt x="1565365" y="17634"/>
                </a:lnTo>
                <a:lnTo>
                  <a:pt x="1566672" y="13716"/>
                </a:lnTo>
                <a:close/>
              </a:path>
              <a:path w="1644650" h="962025">
                <a:moveTo>
                  <a:pt x="1543812" y="6096"/>
                </a:moveTo>
                <a:lnTo>
                  <a:pt x="1543812" y="10572"/>
                </a:lnTo>
                <a:lnTo>
                  <a:pt x="1545336" y="10668"/>
                </a:lnTo>
                <a:lnTo>
                  <a:pt x="1543812" y="6096"/>
                </a:lnTo>
                <a:close/>
              </a:path>
              <a:path w="1644650" h="962025">
                <a:moveTo>
                  <a:pt x="1519428" y="0"/>
                </a:moveTo>
                <a:lnTo>
                  <a:pt x="121920" y="0"/>
                </a:lnTo>
                <a:lnTo>
                  <a:pt x="97536" y="1524"/>
                </a:lnTo>
                <a:lnTo>
                  <a:pt x="76200" y="9144"/>
                </a:lnTo>
                <a:lnTo>
                  <a:pt x="1520952" y="9144"/>
                </a:lnTo>
                <a:lnTo>
                  <a:pt x="1543812" y="10572"/>
                </a:lnTo>
                <a:lnTo>
                  <a:pt x="1543812" y="6096"/>
                </a:lnTo>
                <a:lnTo>
                  <a:pt x="1558137" y="6096"/>
                </a:lnTo>
                <a:lnTo>
                  <a:pt x="1545336" y="1524"/>
                </a:lnTo>
                <a:lnTo>
                  <a:pt x="1543812" y="1524"/>
                </a:lnTo>
                <a:lnTo>
                  <a:pt x="1519428" y="0"/>
                </a:lnTo>
                <a:close/>
              </a:path>
            </a:pathLst>
          </a:custGeom>
          <a:solidFill>
            <a:srgbClr val="000000"/>
          </a:solidFill>
        </p:spPr>
        <p:txBody>
          <a:bodyPr wrap="square" lIns="0" tIns="0" rIns="0" bIns="0" rtlCol="0"/>
          <a:lstStyle/>
          <a:p>
            <a:endParaRPr sz="1750"/>
          </a:p>
        </p:txBody>
      </p:sp>
      <p:sp>
        <p:nvSpPr>
          <p:cNvPr id="32" name="object 32"/>
          <p:cNvSpPr txBox="1"/>
          <p:nvPr/>
        </p:nvSpPr>
        <p:spPr>
          <a:xfrm>
            <a:off x="3002782" y="4732855"/>
            <a:ext cx="1072974" cy="722930"/>
          </a:xfrm>
          <a:prstGeom prst="rect">
            <a:avLst/>
          </a:prstGeom>
        </p:spPr>
        <p:txBody>
          <a:bodyPr vert="horz" wrap="square" lIns="0" tIns="0" rIns="0" bIns="0" rtlCol="0">
            <a:spAutoFit/>
          </a:bodyPr>
          <a:lstStyle/>
          <a:p>
            <a:pPr marL="12347" marR="4939" indent="-617" algn="ctr">
              <a:lnSpc>
                <a:spcPct val="100600"/>
              </a:lnSpc>
            </a:pPr>
            <a:r>
              <a:rPr sz="1556" spc="-5" dirty="0">
                <a:solidFill>
                  <a:srgbClr val="FFFFFF"/>
                </a:solidFill>
                <a:latin typeface="Verdana"/>
                <a:cs typeface="Verdana"/>
              </a:rPr>
              <a:t>Patient  Monitoring  System</a:t>
            </a:r>
            <a:endParaRPr sz="1556">
              <a:latin typeface="Verdana"/>
              <a:cs typeface="Verdana"/>
            </a:endParaRPr>
          </a:p>
        </p:txBody>
      </p:sp>
      <p:sp>
        <p:nvSpPr>
          <p:cNvPr id="33" name="object 33"/>
          <p:cNvSpPr/>
          <p:nvPr/>
        </p:nvSpPr>
        <p:spPr>
          <a:xfrm>
            <a:off x="4778375" y="5912696"/>
            <a:ext cx="336462" cy="333375"/>
          </a:xfrm>
          <a:custGeom>
            <a:avLst/>
            <a:gdLst/>
            <a:ahLst/>
            <a:cxnLst/>
            <a:rect l="l" t="t" r="r" b="b"/>
            <a:pathLst>
              <a:path w="346075" h="342900">
                <a:moveTo>
                  <a:pt x="0" y="0"/>
                </a:moveTo>
                <a:lnTo>
                  <a:pt x="345948" y="0"/>
                </a:lnTo>
                <a:lnTo>
                  <a:pt x="345948" y="342900"/>
                </a:lnTo>
                <a:lnTo>
                  <a:pt x="0" y="342900"/>
                </a:lnTo>
                <a:lnTo>
                  <a:pt x="0" y="0"/>
                </a:lnTo>
                <a:close/>
              </a:path>
            </a:pathLst>
          </a:custGeom>
          <a:solidFill>
            <a:srgbClr val="800080"/>
          </a:solidFill>
        </p:spPr>
        <p:txBody>
          <a:bodyPr wrap="square" lIns="0" tIns="0" rIns="0" bIns="0" rtlCol="0"/>
          <a:lstStyle/>
          <a:p>
            <a:endParaRPr sz="1750"/>
          </a:p>
        </p:txBody>
      </p:sp>
      <p:sp>
        <p:nvSpPr>
          <p:cNvPr id="34" name="object 34"/>
          <p:cNvSpPr/>
          <p:nvPr/>
        </p:nvSpPr>
        <p:spPr>
          <a:xfrm>
            <a:off x="4773930" y="6248541"/>
            <a:ext cx="345722" cy="0"/>
          </a:xfrm>
          <a:custGeom>
            <a:avLst/>
            <a:gdLst/>
            <a:ahLst/>
            <a:cxnLst/>
            <a:rect l="l" t="t" r="r" b="b"/>
            <a:pathLst>
              <a:path w="355600">
                <a:moveTo>
                  <a:pt x="0" y="0"/>
                </a:moveTo>
                <a:lnTo>
                  <a:pt x="355091" y="0"/>
                </a:lnTo>
              </a:path>
            </a:pathLst>
          </a:custGeom>
          <a:ln w="5079">
            <a:solidFill>
              <a:srgbClr val="000000"/>
            </a:solidFill>
          </a:ln>
        </p:spPr>
        <p:txBody>
          <a:bodyPr wrap="square" lIns="0" tIns="0" rIns="0" bIns="0" rtlCol="0"/>
          <a:lstStyle/>
          <a:p>
            <a:endParaRPr sz="1750"/>
          </a:p>
        </p:txBody>
      </p:sp>
      <p:sp>
        <p:nvSpPr>
          <p:cNvPr id="35" name="object 35"/>
          <p:cNvSpPr/>
          <p:nvPr/>
        </p:nvSpPr>
        <p:spPr>
          <a:xfrm>
            <a:off x="4773930" y="6243602"/>
            <a:ext cx="4939" cy="0"/>
          </a:xfrm>
          <a:custGeom>
            <a:avLst/>
            <a:gdLst/>
            <a:ahLst/>
            <a:cxnLst/>
            <a:rect l="l" t="t" r="r" b="b"/>
            <a:pathLst>
              <a:path w="5079">
                <a:moveTo>
                  <a:pt x="0" y="0"/>
                </a:moveTo>
                <a:lnTo>
                  <a:pt x="4572" y="0"/>
                </a:lnTo>
              </a:path>
            </a:pathLst>
          </a:custGeom>
          <a:ln w="5079">
            <a:solidFill>
              <a:srgbClr val="000000"/>
            </a:solidFill>
          </a:ln>
        </p:spPr>
        <p:txBody>
          <a:bodyPr wrap="square" lIns="0" tIns="0" rIns="0" bIns="0" rtlCol="0"/>
          <a:lstStyle/>
          <a:p>
            <a:endParaRPr sz="1750"/>
          </a:p>
        </p:txBody>
      </p:sp>
      <p:sp>
        <p:nvSpPr>
          <p:cNvPr id="36" name="object 36"/>
          <p:cNvSpPr/>
          <p:nvPr/>
        </p:nvSpPr>
        <p:spPr>
          <a:xfrm>
            <a:off x="4778375" y="5917635"/>
            <a:ext cx="0" cy="323497"/>
          </a:xfrm>
          <a:custGeom>
            <a:avLst/>
            <a:gdLst/>
            <a:ahLst/>
            <a:cxnLst/>
            <a:rect l="l" t="t" r="r" b="b"/>
            <a:pathLst>
              <a:path h="332739">
                <a:moveTo>
                  <a:pt x="0" y="0"/>
                </a:moveTo>
                <a:lnTo>
                  <a:pt x="0" y="332740"/>
                </a:lnTo>
              </a:path>
            </a:pathLst>
          </a:custGeom>
          <a:ln w="9144">
            <a:solidFill>
              <a:srgbClr val="000000"/>
            </a:solidFill>
          </a:ln>
        </p:spPr>
        <p:txBody>
          <a:bodyPr wrap="square" lIns="0" tIns="0" rIns="0" bIns="0" rtlCol="0"/>
          <a:lstStyle/>
          <a:p>
            <a:endParaRPr sz="1750"/>
          </a:p>
        </p:txBody>
      </p:sp>
      <p:sp>
        <p:nvSpPr>
          <p:cNvPr id="37" name="object 37"/>
          <p:cNvSpPr/>
          <p:nvPr/>
        </p:nvSpPr>
        <p:spPr>
          <a:xfrm>
            <a:off x="4773930" y="5915166"/>
            <a:ext cx="4939" cy="0"/>
          </a:xfrm>
          <a:custGeom>
            <a:avLst/>
            <a:gdLst/>
            <a:ahLst/>
            <a:cxnLst/>
            <a:rect l="l" t="t" r="r" b="b"/>
            <a:pathLst>
              <a:path w="5079">
                <a:moveTo>
                  <a:pt x="0" y="0"/>
                </a:moveTo>
                <a:lnTo>
                  <a:pt x="4572" y="0"/>
                </a:lnTo>
              </a:path>
            </a:pathLst>
          </a:custGeom>
          <a:ln w="5079">
            <a:solidFill>
              <a:srgbClr val="000000"/>
            </a:solidFill>
          </a:ln>
        </p:spPr>
        <p:txBody>
          <a:bodyPr wrap="square" lIns="0" tIns="0" rIns="0" bIns="0" rtlCol="0"/>
          <a:lstStyle/>
          <a:p>
            <a:endParaRPr sz="1750"/>
          </a:p>
        </p:txBody>
      </p:sp>
      <p:sp>
        <p:nvSpPr>
          <p:cNvPr id="38" name="object 38"/>
          <p:cNvSpPr/>
          <p:nvPr/>
        </p:nvSpPr>
        <p:spPr>
          <a:xfrm>
            <a:off x="4773930" y="5910227"/>
            <a:ext cx="345722" cy="0"/>
          </a:xfrm>
          <a:custGeom>
            <a:avLst/>
            <a:gdLst/>
            <a:ahLst/>
            <a:cxnLst/>
            <a:rect l="l" t="t" r="r" b="b"/>
            <a:pathLst>
              <a:path w="355600">
                <a:moveTo>
                  <a:pt x="0" y="0"/>
                </a:moveTo>
                <a:lnTo>
                  <a:pt x="355091" y="0"/>
                </a:lnTo>
              </a:path>
            </a:pathLst>
          </a:custGeom>
          <a:ln w="5079">
            <a:solidFill>
              <a:srgbClr val="000000"/>
            </a:solidFill>
          </a:ln>
        </p:spPr>
        <p:txBody>
          <a:bodyPr wrap="square" lIns="0" tIns="0" rIns="0" bIns="0" rtlCol="0"/>
          <a:lstStyle/>
          <a:p>
            <a:endParaRPr sz="1750"/>
          </a:p>
        </p:txBody>
      </p:sp>
      <p:sp>
        <p:nvSpPr>
          <p:cNvPr id="39" name="object 39"/>
          <p:cNvSpPr/>
          <p:nvPr/>
        </p:nvSpPr>
        <p:spPr>
          <a:xfrm>
            <a:off x="4778375" y="6243849"/>
            <a:ext cx="4939" cy="0"/>
          </a:xfrm>
          <a:custGeom>
            <a:avLst/>
            <a:gdLst/>
            <a:ahLst/>
            <a:cxnLst/>
            <a:rect l="l" t="t" r="r" b="b"/>
            <a:pathLst>
              <a:path w="5079">
                <a:moveTo>
                  <a:pt x="0" y="0"/>
                </a:moveTo>
                <a:lnTo>
                  <a:pt x="4572" y="0"/>
                </a:lnTo>
              </a:path>
            </a:pathLst>
          </a:custGeom>
          <a:ln w="4572">
            <a:solidFill>
              <a:srgbClr val="000000"/>
            </a:solidFill>
          </a:ln>
        </p:spPr>
        <p:txBody>
          <a:bodyPr wrap="square" lIns="0" tIns="0" rIns="0" bIns="0" rtlCol="0"/>
          <a:lstStyle/>
          <a:p>
            <a:endParaRPr sz="1750"/>
          </a:p>
        </p:txBody>
      </p:sp>
      <p:sp>
        <p:nvSpPr>
          <p:cNvPr id="40" name="object 40"/>
          <p:cNvSpPr/>
          <p:nvPr/>
        </p:nvSpPr>
        <p:spPr>
          <a:xfrm>
            <a:off x="4782819" y="6243849"/>
            <a:ext cx="327819" cy="0"/>
          </a:xfrm>
          <a:custGeom>
            <a:avLst/>
            <a:gdLst/>
            <a:ahLst/>
            <a:cxnLst/>
            <a:rect l="l" t="t" r="r" b="b"/>
            <a:pathLst>
              <a:path w="337185">
                <a:moveTo>
                  <a:pt x="0" y="0"/>
                </a:moveTo>
                <a:lnTo>
                  <a:pt x="336803" y="0"/>
                </a:lnTo>
              </a:path>
            </a:pathLst>
          </a:custGeom>
          <a:ln w="4572">
            <a:solidFill>
              <a:srgbClr val="000000"/>
            </a:solidFill>
          </a:ln>
        </p:spPr>
        <p:txBody>
          <a:bodyPr wrap="square" lIns="0" tIns="0" rIns="0" bIns="0" rtlCol="0"/>
          <a:lstStyle/>
          <a:p>
            <a:endParaRPr sz="1750"/>
          </a:p>
        </p:txBody>
      </p:sp>
      <p:sp>
        <p:nvSpPr>
          <p:cNvPr id="41" name="object 41"/>
          <p:cNvSpPr/>
          <p:nvPr/>
        </p:nvSpPr>
        <p:spPr>
          <a:xfrm>
            <a:off x="5110268" y="6243602"/>
            <a:ext cx="4939" cy="0"/>
          </a:xfrm>
          <a:custGeom>
            <a:avLst/>
            <a:gdLst/>
            <a:ahLst/>
            <a:cxnLst/>
            <a:rect l="l" t="t" r="r" b="b"/>
            <a:pathLst>
              <a:path w="5079">
                <a:moveTo>
                  <a:pt x="0" y="0"/>
                </a:moveTo>
                <a:lnTo>
                  <a:pt x="4572" y="0"/>
                </a:lnTo>
              </a:path>
            </a:pathLst>
          </a:custGeom>
          <a:ln w="5079">
            <a:solidFill>
              <a:srgbClr val="000000"/>
            </a:solidFill>
          </a:ln>
        </p:spPr>
        <p:txBody>
          <a:bodyPr wrap="square" lIns="0" tIns="0" rIns="0" bIns="0" rtlCol="0"/>
          <a:lstStyle/>
          <a:p>
            <a:endParaRPr sz="1750"/>
          </a:p>
        </p:txBody>
      </p:sp>
      <p:sp>
        <p:nvSpPr>
          <p:cNvPr id="42" name="object 42"/>
          <p:cNvSpPr/>
          <p:nvPr/>
        </p:nvSpPr>
        <p:spPr>
          <a:xfrm>
            <a:off x="5114712" y="5917635"/>
            <a:ext cx="0" cy="323497"/>
          </a:xfrm>
          <a:custGeom>
            <a:avLst/>
            <a:gdLst/>
            <a:ahLst/>
            <a:cxnLst/>
            <a:rect l="l" t="t" r="r" b="b"/>
            <a:pathLst>
              <a:path h="332739">
                <a:moveTo>
                  <a:pt x="0" y="0"/>
                </a:moveTo>
                <a:lnTo>
                  <a:pt x="0" y="332740"/>
                </a:lnTo>
              </a:path>
            </a:pathLst>
          </a:custGeom>
          <a:ln w="9143">
            <a:solidFill>
              <a:srgbClr val="000000"/>
            </a:solidFill>
          </a:ln>
        </p:spPr>
        <p:txBody>
          <a:bodyPr wrap="square" lIns="0" tIns="0" rIns="0" bIns="0" rtlCol="0"/>
          <a:lstStyle/>
          <a:p>
            <a:endParaRPr sz="1750"/>
          </a:p>
        </p:txBody>
      </p:sp>
      <p:sp>
        <p:nvSpPr>
          <p:cNvPr id="43" name="object 43"/>
          <p:cNvSpPr/>
          <p:nvPr/>
        </p:nvSpPr>
        <p:spPr>
          <a:xfrm>
            <a:off x="5110268" y="5915166"/>
            <a:ext cx="4939" cy="0"/>
          </a:xfrm>
          <a:custGeom>
            <a:avLst/>
            <a:gdLst/>
            <a:ahLst/>
            <a:cxnLst/>
            <a:rect l="l" t="t" r="r" b="b"/>
            <a:pathLst>
              <a:path w="5079">
                <a:moveTo>
                  <a:pt x="0" y="0"/>
                </a:moveTo>
                <a:lnTo>
                  <a:pt x="4572" y="0"/>
                </a:lnTo>
              </a:path>
            </a:pathLst>
          </a:custGeom>
          <a:ln w="5079">
            <a:solidFill>
              <a:srgbClr val="000000"/>
            </a:solidFill>
          </a:ln>
        </p:spPr>
        <p:txBody>
          <a:bodyPr wrap="square" lIns="0" tIns="0" rIns="0" bIns="0" rtlCol="0"/>
          <a:lstStyle/>
          <a:p>
            <a:endParaRPr sz="1750"/>
          </a:p>
        </p:txBody>
      </p:sp>
      <p:sp>
        <p:nvSpPr>
          <p:cNvPr id="44" name="object 44"/>
          <p:cNvSpPr/>
          <p:nvPr/>
        </p:nvSpPr>
        <p:spPr>
          <a:xfrm>
            <a:off x="5114712" y="6243849"/>
            <a:ext cx="4939" cy="0"/>
          </a:xfrm>
          <a:custGeom>
            <a:avLst/>
            <a:gdLst/>
            <a:ahLst/>
            <a:cxnLst/>
            <a:rect l="l" t="t" r="r" b="b"/>
            <a:pathLst>
              <a:path w="5079">
                <a:moveTo>
                  <a:pt x="0" y="0"/>
                </a:moveTo>
                <a:lnTo>
                  <a:pt x="4571" y="0"/>
                </a:lnTo>
              </a:path>
            </a:pathLst>
          </a:custGeom>
          <a:ln w="4572">
            <a:solidFill>
              <a:srgbClr val="000000"/>
            </a:solidFill>
          </a:ln>
        </p:spPr>
        <p:txBody>
          <a:bodyPr wrap="square" lIns="0" tIns="0" rIns="0" bIns="0" rtlCol="0"/>
          <a:lstStyle/>
          <a:p>
            <a:endParaRPr sz="1750"/>
          </a:p>
        </p:txBody>
      </p:sp>
      <p:sp>
        <p:nvSpPr>
          <p:cNvPr id="45" name="object 45"/>
          <p:cNvSpPr/>
          <p:nvPr/>
        </p:nvSpPr>
        <p:spPr>
          <a:xfrm>
            <a:off x="4778375" y="5914918"/>
            <a:ext cx="4939" cy="0"/>
          </a:xfrm>
          <a:custGeom>
            <a:avLst/>
            <a:gdLst/>
            <a:ahLst/>
            <a:cxnLst/>
            <a:rect l="l" t="t" r="r" b="b"/>
            <a:pathLst>
              <a:path w="5079">
                <a:moveTo>
                  <a:pt x="0" y="0"/>
                </a:moveTo>
                <a:lnTo>
                  <a:pt x="4572" y="0"/>
                </a:lnTo>
              </a:path>
            </a:pathLst>
          </a:custGeom>
          <a:ln w="4572">
            <a:solidFill>
              <a:srgbClr val="000000"/>
            </a:solidFill>
          </a:ln>
        </p:spPr>
        <p:txBody>
          <a:bodyPr wrap="square" lIns="0" tIns="0" rIns="0" bIns="0" rtlCol="0"/>
          <a:lstStyle/>
          <a:p>
            <a:endParaRPr sz="1750"/>
          </a:p>
        </p:txBody>
      </p:sp>
      <p:sp>
        <p:nvSpPr>
          <p:cNvPr id="46" name="object 46"/>
          <p:cNvSpPr/>
          <p:nvPr/>
        </p:nvSpPr>
        <p:spPr>
          <a:xfrm>
            <a:off x="4782819" y="5914918"/>
            <a:ext cx="327819" cy="0"/>
          </a:xfrm>
          <a:custGeom>
            <a:avLst/>
            <a:gdLst/>
            <a:ahLst/>
            <a:cxnLst/>
            <a:rect l="l" t="t" r="r" b="b"/>
            <a:pathLst>
              <a:path w="337185">
                <a:moveTo>
                  <a:pt x="0" y="0"/>
                </a:moveTo>
                <a:lnTo>
                  <a:pt x="336803" y="0"/>
                </a:lnTo>
              </a:path>
            </a:pathLst>
          </a:custGeom>
          <a:ln w="4572">
            <a:solidFill>
              <a:srgbClr val="000000"/>
            </a:solidFill>
          </a:ln>
        </p:spPr>
        <p:txBody>
          <a:bodyPr wrap="square" lIns="0" tIns="0" rIns="0" bIns="0" rtlCol="0"/>
          <a:lstStyle/>
          <a:p>
            <a:endParaRPr sz="1750"/>
          </a:p>
        </p:txBody>
      </p:sp>
      <p:sp>
        <p:nvSpPr>
          <p:cNvPr id="47" name="object 47"/>
          <p:cNvSpPr/>
          <p:nvPr/>
        </p:nvSpPr>
        <p:spPr>
          <a:xfrm>
            <a:off x="5114712" y="5914918"/>
            <a:ext cx="4939" cy="0"/>
          </a:xfrm>
          <a:custGeom>
            <a:avLst/>
            <a:gdLst/>
            <a:ahLst/>
            <a:cxnLst/>
            <a:rect l="l" t="t" r="r" b="b"/>
            <a:pathLst>
              <a:path w="5079">
                <a:moveTo>
                  <a:pt x="0" y="0"/>
                </a:moveTo>
                <a:lnTo>
                  <a:pt x="4571" y="0"/>
                </a:lnTo>
              </a:path>
            </a:pathLst>
          </a:custGeom>
          <a:ln w="4572">
            <a:solidFill>
              <a:srgbClr val="000000"/>
            </a:solidFill>
          </a:ln>
        </p:spPr>
        <p:txBody>
          <a:bodyPr wrap="square" lIns="0" tIns="0" rIns="0" bIns="0" rtlCol="0"/>
          <a:lstStyle/>
          <a:p>
            <a:endParaRPr sz="1750"/>
          </a:p>
        </p:txBody>
      </p:sp>
      <p:sp>
        <p:nvSpPr>
          <p:cNvPr id="48" name="object 48"/>
          <p:cNvSpPr/>
          <p:nvPr/>
        </p:nvSpPr>
        <p:spPr>
          <a:xfrm>
            <a:off x="5110268" y="6248541"/>
            <a:ext cx="1459442" cy="0"/>
          </a:xfrm>
          <a:custGeom>
            <a:avLst/>
            <a:gdLst/>
            <a:ahLst/>
            <a:cxnLst/>
            <a:rect l="l" t="t" r="r" b="b"/>
            <a:pathLst>
              <a:path w="1501140">
                <a:moveTo>
                  <a:pt x="0" y="0"/>
                </a:moveTo>
                <a:lnTo>
                  <a:pt x="1501140" y="0"/>
                </a:lnTo>
              </a:path>
            </a:pathLst>
          </a:custGeom>
          <a:ln w="5079">
            <a:solidFill>
              <a:srgbClr val="000000"/>
            </a:solidFill>
          </a:ln>
        </p:spPr>
        <p:txBody>
          <a:bodyPr wrap="square" lIns="0" tIns="0" rIns="0" bIns="0" rtlCol="0"/>
          <a:lstStyle/>
          <a:p>
            <a:endParaRPr sz="1750"/>
          </a:p>
        </p:txBody>
      </p:sp>
      <p:sp>
        <p:nvSpPr>
          <p:cNvPr id="49" name="object 49"/>
          <p:cNvSpPr/>
          <p:nvPr/>
        </p:nvSpPr>
        <p:spPr>
          <a:xfrm>
            <a:off x="5110268" y="6243602"/>
            <a:ext cx="4939" cy="0"/>
          </a:xfrm>
          <a:custGeom>
            <a:avLst/>
            <a:gdLst/>
            <a:ahLst/>
            <a:cxnLst/>
            <a:rect l="l" t="t" r="r" b="b"/>
            <a:pathLst>
              <a:path w="5079">
                <a:moveTo>
                  <a:pt x="0" y="0"/>
                </a:moveTo>
                <a:lnTo>
                  <a:pt x="4572" y="0"/>
                </a:lnTo>
              </a:path>
            </a:pathLst>
          </a:custGeom>
          <a:ln w="5079">
            <a:solidFill>
              <a:srgbClr val="000000"/>
            </a:solidFill>
          </a:ln>
        </p:spPr>
        <p:txBody>
          <a:bodyPr wrap="square" lIns="0" tIns="0" rIns="0" bIns="0" rtlCol="0"/>
          <a:lstStyle/>
          <a:p>
            <a:endParaRPr sz="1750"/>
          </a:p>
        </p:txBody>
      </p:sp>
      <p:sp>
        <p:nvSpPr>
          <p:cNvPr id="50" name="object 50"/>
          <p:cNvSpPr/>
          <p:nvPr/>
        </p:nvSpPr>
        <p:spPr>
          <a:xfrm>
            <a:off x="5114712" y="5917635"/>
            <a:ext cx="0" cy="323497"/>
          </a:xfrm>
          <a:custGeom>
            <a:avLst/>
            <a:gdLst/>
            <a:ahLst/>
            <a:cxnLst/>
            <a:rect l="l" t="t" r="r" b="b"/>
            <a:pathLst>
              <a:path h="332739">
                <a:moveTo>
                  <a:pt x="0" y="0"/>
                </a:moveTo>
                <a:lnTo>
                  <a:pt x="0" y="332740"/>
                </a:lnTo>
              </a:path>
            </a:pathLst>
          </a:custGeom>
          <a:ln w="9144">
            <a:solidFill>
              <a:srgbClr val="000000"/>
            </a:solidFill>
          </a:ln>
        </p:spPr>
        <p:txBody>
          <a:bodyPr wrap="square" lIns="0" tIns="0" rIns="0" bIns="0" rtlCol="0"/>
          <a:lstStyle/>
          <a:p>
            <a:endParaRPr sz="1750"/>
          </a:p>
        </p:txBody>
      </p:sp>
      <p:sp>
        <p:nvSpPr>
          <p:cNvPr id="51" name="object 51"/>
          <p:cNvSpPr/>
          <p:nvPr/>
        </p:nvSpPr>
        <p:spPr>
          <a:xfrm>
            <a:off x="5110268" y="5915166"/>
            <a:ext cx="4939" cy="0"/>
          </a:xfrm>
          <a:custGeom>
            <a:avLst/>
            <a:gdLst/>
            <a:ahLst/>
            <a:cxnLst/>
            <a:rect l="l" t="t" r="r" b="b"/>
            <a:pathLst>
              <a:path w="5079">
                <a:moveTo>
                  <a:pt x="0" y="0"/>
                </a:moveTo>
                <a:lnTo>
                  <a:pt x="4572" y="0"/>
                </a:lnTo>
              </a:path>
            </a:pathLst>
          </a:custGeom>
          <a:ln w="5079">
            <a:solidFill>
              <a:srgbClr val="000000"/>
            </a:solidFill>
          </a:ln>
        </p:spPr>
        <p:txBody>
          <a:bodyPr wrap="square" lIns="0" tIns="0" rIns="0" bIns="0" rtlCol="0"/>
          <a:lstStyle/>
          <a:p>
            <a:endParaRPr sz="1750"/>
          </a:p>
        </p:txBody>
      </p:sp>
      <p:sp>
        <p:nvSpPr>
          <p:cNvPr id="52" name="object 52"/>
          <p:cNvSpPr/>
          <p:nvPr/>
        </p:nvSpPr>
        <p:spPr>
          <a:xfrm>
            <a:off x="5110268" y="5910227"/>
            <a:ext cx="1459442" cy="0"/>
          </a:xfrm>
          <a:custGeom>
            <a:avLst/>
            <a:gdLst/>
            <a:ahLst/>
            <a:cxnLst/>
            <a:rect l="l" t="t" r="r" b="b"/>
            <a:pathLst>
              <a:path w="1501140">
                <a:moveTo>
                  <a:pt x="0" y="0"/>
                </a:moveTo>
                <a:lnTo>
                  <a:pt x="1501140" y="0"/>
                </a:lnTo>
              </a:path>
            </a:pathLst>
          </a:custGeom>
          <a:ln w="5079">
            <a:solidFill>
              <a:srgbClr val="000000"/>
            </a:solidFill>
          </a:ln>
        </p:spPr>
        <p:txBody>
          <a:bodyPr wrap="square" lIns="0" tIns="0" rIns="0" bIns="0" rtlCol="0"/>
          <a:lstStyle/>
          <a:p>
            <a:endParaRPr sz="1750"/>
          </a:p>
        </p:txBody>
      </p:sp>
      <p:sp>
        <p:nvSpPr>
          <p:cNvPr id="53" name="object 53"/>
          <p:cNvSpPr/>
          <p:nvPr/>
        </p:nvSpPr>
        <p:spPr>
          <a:xfrm>
            <a:off x="5114712" y="6243849"/>
            <a:ext cx="4939" cy="0"/>
          </a:xfrm>
          <a:custGeom>
            <a:avLst/>
            <a:gdLst/>
            <a:ahLst/>
            <a:cxnLst/>
            <a:rect l="l" t="t" r="r" b="b"/>
            <a:pathLst>
              <a:path w="5079">
                <a:moveTo>
                  <a:pt x="0" y="0"/>
                </a:moveTo>
                <a:lnTo>
                  <a:pt x="4572" y="0"/>
                </a:lnTo>
              </a:path>
            </a:pathLst>
          </a:custGeom>
          <a:ln w="4572">
            <a:solidFill>
              <a:srgbClr val="000000"/>
            </a:solidFill>
          </a:ln>
        </p:spPr>
        <p:txBody>
          <a:bodyPr wrap="square" lIns="0" tIns="0" rIns="0" bIns="0" rtlCol="0"/>
          <a:lstStyle/>
          <a:p>
            <a:endParaRPr sz="1750"/>
          </a:p>
        </p:txBody>
      </p:sp>
      <p:sp>
        <p:nvSpPr>
          <p:cNvPr id="54" name="object 54"/>
          <p:cNvSpPr/>
          <p:nvPr/>
        </p:nvSpPr>
        <p:spPr>
          <a:xfrm>
            <a:off x="5119158" y="6243849"/>
            <a:ext cx="1442156" cy="0"/>
          </a:xfrm>
          <a:custGeom>
            <a:avLst/>
            <a:gdLst/>
            <a:ahLst/>
            <a:cxnLst/>
            <a:rect l="l" t="t" r="r" b="b"/>
            <a:pathLst>
              <a:path w="1483359">
                <a:moveTo>
                  <a:pt x="0" y="0"/>
                </a:moveTo>
                <a:lnTo>
                  <a:pt x="1482852" y="0"/>
                </a:lnTo>
              </a:path>
            </a:pathLst>
          </a:custGeom>
          <a:ln w="4572">
            <a:solidFill>
              <a:srgbClr val="000000"/>
            </a:solidFill>
          </a:ln>
        </p:spPr>
        <p:txBody>
          <a:bodyPr wrap="square" lIns="0" tIns="0" rIns="0" bIns="0" rtlCol="0"/>
          <a:lstStyle/>
          <a:p>
            <a:endParaRPr sz="1750"/>
          </a:p>
        </p:txBody>
      </p:sp>
      <p:sp>
        <p:nvSpPr>
          <p:cNvPr id="55" name="object 55"/>
          <p:cNvSpPr/>
          <p:nvPr/>
        </p:nvSpPr>
        <p:spPr>
          <a:xfrm>
            <a:off x="6560819" y="6243602"/>
            <a:ext cx="4939" cy="0"/>
          </a:xfrm>
          <a:custGeom>
            <a:avLst/>
            <a:gdLst/>
            <a:ahLst/>
            <a:cxnLst/>
            <a:rect l="l" t="t" r="r" b="b"/>
            <a:pathLst>
              <a:path w="5079">
                <a:moveTo>
                  <a:pt x="0" y="0"/>
                </a:moveTo>
                <a:lnTo>
                  <a:pt x="4572" y="0"/>
                </a:lnTo>
              </a:path>
            </a:pathLst>
          </a:custGeom>
          <a:ln w="5079">
            <a:solidFill>
              <a:srgbClr val="000000"/>
            </a:solidFill>
          </a:ln>
        </p:spPr>
        <p:txBody>
          <a:bodyPr wrap="square" lIns="0" tIns="0" rIns="0" bIns="0" rtlCol="0"/>
          <a:lstStyle/>
          <a:p>
            <a:endParaRPr sz="1750"/>
          </a:p>
        </p:txBody>
      </p:sp>
      <p:sp>
        <p:nvSpPr>
          <p:cNvPr id="56" name="object 56"/>
          <p:cNvSpPr/>
          <p:nvPr/>
        </p:nvSpPr>
        <p:spPr>
          <a:xfrm>
            <a:off x="6565264" y="5917635"/>
            <a:ext cx="0" cy="323497"/>
          </a:xfrm>
          <a:custGeom>
            <a:avLst/>
            <a:gdLst/>
            <a:ahLst/>
            <a:cxnLst/>
            <a:rect l="l" t="t" r="r" b="b"/>
            <a:pathLst>
              <a:path h="332739">
                <a:moveTo>
                  <a:pt x="0" y="0"/>
                </a:moveTo>
                <a:lnTo>
                  <a:pt x="0" y="332740"/>
                </a:lnTo>
              </a:path>
            </a:pathLst>
          </a:custGeom>
          <a:ln w="9144">
            <a:solidFill>
              <a:srgbClr val="000000"/>
            </a:solidFill>
          </a:ln>
        </p:spPr>
        <p:txBody>
          <a:bodyPr wrap="square" lIns="0" tIns="0" rIns="0" bIns="0" rtlCol="0"/>
          <a:lstStyle/>
          <a:p>
            <a:endParaRPr sz="1750"/>
          </a:p>
        </p:txBody>
      </p:sp>
      <p:sp>
        <p:nvSpPr>
          <p:cNvPr id="57" name="object 57"/>
          <p:cNvSpPr/>
          <p:nvPr/>
        </p:nvSpPr>
        <p:spPr>
          <a:xfrm>
            <a:off x="6560819" y="5915166"/>
            <a:ext cx="4939" cy="0"/>
          </a:xfrm>
          <a:custGeom>
            <a:avLst/>
            <a:gdLst/>
            <a:ahLst/>
            <a:cxnLst/>
            <a:rect l="l" t="t" r="r" b="b"/>
            <a:pathLst>
              <a:path w="5079">
                <a:moveTo>
                  <a:pt x="0" y="0"/>
                </a:moveTo>
                <a:lnTo>
                  <a:pt x="4572" y="0"/>
                </a:lnTo>
              </a:path>
            </a:pathLst>
          </a:custGeom>
          <a:ln w="5079">
            <a:solidFill>
              <a:srgbClr val="000000"/>
            </a:solidFill>
          </a:ln>
        </p:spPr>
        <p:txBody>
          <a:bodyPr wrap="square" lIns="0" tIns="0" rIns="0" bIns="0" rtlCol="0"/>
          <a:lstStyle/>
          <a:p>
            <a:endParaRPr sz="1750"/>
          </a:p>
        </p:txBody>
      </p:sp>
      <p:sp>
        <p:nvSpPr>
          <p:cNvPr id="58" name="object 58"/>
          <p:cNvSpPr/>
          <p:nvPr/>
        </p:nvSpPr>
        <p:spPr>
          <a:xfrm>
            <a:off x="6565264" y="6243849"/>
            <a:ext cx="4939" cy="0"/>
          </a:xfrm>
          <a:custGeom>
            <a:avLst/>
            <a:gdLst/>
            <a:ahLst/>
            <a:cxnLst/>
            <a:rect l="l" t="t" r="r" b="b"/>
            <a:pathLst>
              <a:path w="5079">
                <a:moveTo>
                  <a:pt x="0" y="0"/>
                </a:moveTo>
                <a:lnTo>
                  <a:pt x="4572" y="0"/>
                </a:lnTo>
              </a:path>
            </a:pathLst>
          </a:custGeom>
          <a:ln w="4572">
            <a:solidFill>
              <a:srgbClr val="000000"/>
            </a:solidFill>
          </a:ln>
        </p:spPr>
        <p:txBody>
          <a:bodyPr wrap="square" lIns="0" tIns="0" rIns="0" bIns="0" rtlCol="0"/>
          <a:lstStyle/>
          <a:p>
            <a:endParaRPr sz="1750"/>
          </a:p>
        </p:txBody>
      </p:sp>
      <p:sp>
        <p:nvSpPr>
          <p:cNvPr id="59" name="object 59"/>
          <p:cNvSpPr/>
          <p:nvPr/>
        </p:nvSpPr>
        <p:spPr>
          <a:xfrm>
            <a:off x="5114712" y="5914918"/>
            <a:ext cx="4939" cy="0"/>
          </a:xfrm>
          <a:custGeom>
            <a:avLst/>
            <a:gdLst/>
            <a:ahLst/>
            <a:cxnLst/>
            <a:rect l="l" t="t" r="r" b="b"/>
            <a:pathLst>
              <a:path w="5079">
                <a:moveTo>
                  <a:pt x="0" y="0"/>
                </a:moveTo>
                <a:lnTo>
                  <a:pt x="4572" y="0"/>
                </a:lnTo>
              </a:path>
            </a:pathLst>
          </a:custGeom>
          <a:ln w="4572">
            <a:solidFill>
              <a:srgbClr val="000000"/>
            </a:solidFill>
          </a:ln>
        </p:spPr>
        <p:txBody>
          <a:bodyPr wrap="square" lIns="0" tIns="0" rIns="0" bIns="0" rtlCol="0"/>
          <a:lstStyle/>
          <a:p>
            <a:endParaRPr sz="1750"/>
          </a:p>
        </p:txBody>
      </p:sp>
      <p:sp>
        <p:nvSpPr>
          <p:cNvPr id="60" name="object 60"/>
          <p:cNvSpPr/>
          <p:nvPr/>
        </p:nvSpPr>
        <p:spPr>
          <a:xfrm>
            <a:off x="5119158" y="5914918"/>
            <a:ext cx="1442156" cy="0"/>
          </a:xfrm>
          <a:custGeom>
            <a:avLst/>
            <a:gdLst/>
            <a:ahLst/>
            <a:cxnLst/>
            <a:rect l="l" t="t" r="r" b="b"/>
            <a:pathLst>
              <a:path w="1483359">
                <a:moveTo>
                  <a:pt x="0" y="0"/>
                </a:moveTo>
                <a:lnTo>
                  <a:pt x="1482852" y="0"/>
                </a:lnTo>
              </a:path>
            </a:pathLst>
          </a:custGeom>
          <a:ln w="4572">
            <a:solidFill>
              <a:srgbClr val="000000"/>
            </a:solidFill>
          </a:ln>
        </p:spPr>
        <p:txBody>
          <a:bodyPr wrap="square" lIns="0" tIns="0" rIns="0" bIns="0" rtlCol="0"/>
          <a:lstStyle/>
          <a:p>
            <a:endParaRPr sz="1750"/>
          </a:p>
        </p:txBody>
      </p:sp>
      <p:sp>
        <p:nvSpPr>
          <p:cNvPr id="61" name="object 61"/>
          <p:cNvSpPr/>
          <p:nvPr/>
        </p:nvSpPr>
        <p:spPr>
          <a:xfrm>
            <a:off x="6565264" y="5914918"/>
            <a:ext cx="4939" cy="0"/>
          </a:xfrm>
          <a:custGeom>
            <a:avLst/>
            <a:gdLst/>
            <a:ahLst/>
            <a:cxnLst/>
            <a:rect l="l" t="t" r="r" b="b"/>
            <a:pathLst>
              <a:path w="5079">
                <a:moveTo>
                  <a:pt x="0" y="0"/>
                </a:moveTo>
                <a:lnTo>
                  <a:pt x="4572" y="0"/>
                </a:lnTo>
              </a:path>
            </a:pathLst>
          </a:custGeom>
          <a:ln w="4572">
            <a:solidFill>
              <a:srgbClr val="000000"/>
            </a:solidFill>
          </a:ln>
        </p:spPr>
        <p:txBody>
          <a:bodyPr wrap="square" lIns="0" tIns="0" rIns="0" bIns="0" rtlCol="0"/>
          <a:lstStyle/>
          <a:p>
            <a:endParaRPr sz="1750"/>
          </a:p>
        </p:txBody>
      </p:sp>
      <p:sp>
        <p:nvSpPr>
          <p:cNvPr id="62" name="object 62"/>
          <p:cNvSpPr txBox="1"/>
          <p:nvPr/>
        </p:nvSpPr>
        <p:spPr>
          <a:xfrm>
            <a:off x="1111251" y="4023447"/>
            <a:ext cx="601927" cy="226893"/>
          </a:xfrm>
          <a:prstGeom prst="rect">
            <a:avLst/>
          </a:prstGeom>
          <a:solidFill>
            <a:srgbClr val="F3DF27"/>
          </a:solidFill>
          <a:ln w="12191">
            <a:solidFill>
              <a:srgbClr val="000000"/>
            </a:solidFill>
          </a:ln>
        </p:spPr>
        <p:txBody>
          <a:bodyPr vert="horz" wrap="square" lIns="0" tIns="76553" rIns="0" bIns="0" rtlCol="0">
            <a:spAutoFit/>
          </a:bodyPr>
          <a:lstStyle/>
          <a:p>
            <a:pPr marL="70995">
              <a:spcBef>
                <a:spcPts val="603"/>
              </a:spcBef>
            </a:pPr>
            <a:r>
              <a:rPr sz="972" dirty="0">
                <a:latin typeface="Arial"/>
                <a:cs typeface="Arial"/>
              </a:rPr>
              <a:t>Patient</a:t>
            </a:r>
            <a:endParaRPr sz="972">
              <a:latin typeface="Arial"/>
              <a:cs typeface="Arial"/>
            </a:endParaRPr>
          </a:p>
        </p:txBody>
      </p:sp>
      <p:sp>
        <p:nvSpPr>
          <p:cNvPr id="66" name="object 66"/>
          <p:cNvSpPr txBox="1">
            <a:spLocks noGrp="1"/>
          </p:cNvSpPr>
          <p:nvPr>
            <p:ph type="sldNum" sz="quarter" idx="7"/>
          </p:nvPr>
        </p:nvSpPr>
        <p:spPr>
          <a:xfrm>
            <a:off x="6216086" y="10069713"/>
            <a:ext cx="271639" cy="7154380"/>
          </a:xfrm>
          <a:prstGeom prst="rect">
            <a:avLst/>
          </a:prstGeom>
        </p:spPr>
        <p:txBody>
          <a:bodyPr vert="horz" wrap="square" lIns="0" tIns="49389" rIns="0" bIns="0" rtlCol="0">
            <a:spAutoFit/>
          </a:bodyPr>
          <a:lstStyle/>
          <a:p>
            <a:pPr marL="12347">
              <a:lnSpc>
                <a:spcPts val="1240"/>
              </a:lnSpc>
              <a:tabLst>
                <a:tab pos="5123363" algn="l"/>
              </a:tabLst>
            </a:pPr>
            <a:r>
              <a:rPr u="heavy" dirty="0"/>
              <a:t> 	</a:t>
            </a:r>
            <a:r>
              <a:rPr dirty="0"/>
              <a:t>  55</a:t>
            </a:r>
          </a:p>
          <a:p>
            <a:pPr marL="1456939">
              <a:lnSpc>
                <a:spcPts val="1371"/>
              </a:lnSpc>
            </a:pPr>
            <a:r>
              <a:rPr dirty="0"/>
              <a:t>© Copyright </a:t>
            </a:r>
            <a:r>
              <a:rPr spc="-5" dirty="0"/>
              <a:t>Virtual University </a:t>
            </a:r>
            <a:r>
              <a:rPr dirty="0"/>
              <a:t>of</a:t>
            </a:r>
            <a:r>
              <a:rPr spc="-78" dirty="0"/>
              <a:t> </a:t>
            </a:r>
            <a:r>
              <a:rPr spc="-5" dirty="0"/>
              <a:t>Pakistan</a:t>
            </a:r>
          </a:p>
        </p:txBody>
      </p:sp>
      <p:sp>
        <p:nvSpPr>
          <p:cNvPr id="63" name="object 63"/>
          <p:cNvSpPr txBox="1"/>
          <p:nvPr/>
        </p:nvSpPr>
        <p:spPr>
          <a:xfrm>
            <a:off x="1111250" y="5912572"/>
            <a:ext cx="538339" cy="192607"/>
          </a:xfrm>
          <a:prstGeom prst="rect">
            <a:avLst/>
          </a:prstGeom>
          <a:solidFill>
            <a:srgbClr val="F3DF27"/>
          </a:solidFill>
          <a:ln w="12192">
            <a:solidFill>
              <a:srgbClr val="000000"/>
            </a:solidFill>
          </a:ln>
        </p:spPr>
        <p:txBody>
          <a:bodyPr vert="horz" wrap="square" lIns="0" tIns="42598" rIns="0" bIns="0" rtlCol="0">
            <a:spAutoFit/>
          </a:bodyPr>
          <a:lstStyle/>
          <a:p>
            <a:pPr marL="86429">
              <a:spcBef>
                <a:spcPts val="335"/>
              </a:spcBef>
            </a:pPr>
            <a:r>
              <a:rPr sz="972" dirty="0">
                <a:latin typeface="Arial"/>
                <a:cs typeface="Arial"/>
              </a:rPr>
              <a:t>Nurse</a:t>
            </a:r>
            <a:endParaRPr sz="972">
              <a:latin typeface="Arial"/>
              <a:cs typeface="Arial"/>
            </a:endParaRPr>
          </a:p>
        </p:txBody>
      </p:sp>
      <p:sp>
        <p:nvSpPr>
          <p:cNvPr id="64" name="object 64"/>
          <p:cNvSpPr txBox="1"/>
          <p:nvPr/>
        </p:nvSpPr>
        <p:spPr>
          <a:xfrm>
            <a:off x="5556251" y="4023447"/>
            <a:ext cx="543895" cy="248711"/>
          </a:xfrm>
          <a:prstGeom prst="rect">
            <a:avLst/>
          </a:prstGeom>
          <a:solidFill>
            <a:srgbClr val="F3DF27"/>
          </a:solidFill>
          <a:ln w="12192">
            <a:solidFill>
              <a:srgbClr val="000000"/>
            </a:solidFill>
          </a:ln>
        </p:spPr>
        <p:txBody>
          <a:bodyPr vert="horz" wrap="square" lIns="0" tIns="98160" rIns="0" bIns="0" rtlCol="0">
            <a:spAutoFit/>
          </a:bodyPr>
          <a:lstStyle/>
          <a:p>
            <a:pPr marL="104949">
              <a:spcBef>
                <a:spcPts val="773"/>
              </a:spcBef>
            </a:pPr>
            <a:r>
              <a:rPr sz="972" dirty="0">
                <a:latin typeface="Arial"/>
                <a:cs typeface="Arial"/>
              </a:rPr>
              <a:t>Nurse</a:t>
            </a:r>
            <a:endParaRPr sz="972">
              <a:latin typeface="Arial"/>
              <a:cs typeface="Arial"/>
            </a:endParaRPr>
          </a:p>
        </p:txBody>
      </p:sp>
      <p:sp>
        <p:nvSpPr>
          <p:cNvPr id="65" name="object 65"/>
          <p:cNvSpPr txBox="1"/>
          <p:nvPr/>
        </p:nvSpPr>
        <p:spPr>
          <a:xfrm>
            <a:off x="5401910" y="5988756"/>
            <a:ext cx="712435" cy="179601"/>
          </a:xfrm>
          <a:prstGeom prst="rect">
            <a:avLst/>
          </a:prstGeom>
        </p:spPr>
        <p:txBody>
          <a:bodyPr vert="horz" wrap="square" lIns="0" tIns="0" rIns="0" bIns="0" rtlCol="0">
            <a:spAutoFit/>
          </a:bodyPr>
          <a:lstStyle/>
          <a:p>
            <a:pPr marL="12347"/>
            <a:r>
              <a:rPr sz="1167" dirty="0">
                <a:latin typeface="Times New Roman"/>
                <a:cs typeface="Times New Roman"/>
              </a:rPr>
              <a:t>Patient</a:t>
            </a:r>
            <a:r>
              <a:rPr sz="1167" spc="-97" dirty="0">
                <a:latin typeface="Times New Roman"/>
                <a:cs typeface="Times New Roman"/>
              </a:rPr>
              <a:t> </a:t>
            </a:r>
            <a:r>
              <a:rPr sz="1167" dirty="0">
                <a:latin typeface="Times New Roman"/>
                <a:cs typeface="Times New Roman"/>
              </a:rPr>
              <a:t>Log</a:t>
            </a:r>
            <a:endParaRPr sz="1167">
              <a:latin typeface="Times New Roman"/>
              <a:cs typeface="Times New Roman"/>
            </a:endParaRPr>
          </a:p>
        </p:txBody>
      </p:sp>
    </p:spTree>
    <p:extLst>
      <p:ext uri="{BB962C8B-B14F-4D97-AF65-F5344CB8AC3E}">
        <p14:creationId xmlns:p14="http://schemas.microsoft.com/office/powerpoint/2010/main" val="14993825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98903" y="886883"/>
            <a:ext cx="1971234" cy="179601"/>
          </a:xfrm>
          <a:prstGeom prst="rect">
            <a:avLst/>
          </a:prstGeom>
        </p:spPr>
        <p:txBody>
          <a:bodyPr vert="horz" wrap="square" lIns="0" tIns="0" rIns="0" bIns="0" rtlCol="0">
            <a:spAutoFit/>
          </a:bodyPr>
          <a:lstStyle/>
          <a:p>
            <a:pPr marL="12347"/>
            <a:r>
              <a:rPr sz="1167" dirty="0">
                <a:latin typeface="Times New Roman"/>
                <a:cs typeface="Times New Roman"/>
              </a:rPr>
              <a:t>CS504-Software Engineering –</a:t>
            </a:r>
            <a:r>
              <a:rPr sz="1167" spc="-107" dirty="0">
                <a:latin typeface="Times New Roman"/>
                <a:cs typeface="Times New Roman"/>
              </a:rPr>
              <a:t> </a:t>
            </a:r>
            <a:r>
              <a:rPr sz="1167" dirty="0">
                <a:latin typeface="Times New Roman"/>
                <a:cs typeface="Times New Roman"/>
              </a:rPr>
              <a:t>I</a:t>
            </a:r>
            <a:endParaRPr sz="1167">
              <a:latin typeface="Times New Roman"/>
              <a:cs typeface="Times New Roman"/>
            </a:endParaRPr>
          </a:p>
        </p:txBody>
      </p:sp>
      <p:sp>
        <p:nvSpPr>
          <p:cNvPr id="3" name="object 3"/>
          <p:cNvSpPr txBox="1"/>
          <p:nvPr/>
        </p:nvSpPr>
        <p:spPr>
          <a:xfrm>
            <a:off x="6156868" y="886883"/>
            <a:ext cx="238919" cy="179601"/>
          </a:xfrm>
          <a:prstGeom prst="rect">
            <a:avLst/>
          </a:prstGeom>
        </p:spPr>
        <p:txBody>
          <a:bodyPr vert="horz" wrap="square" lIns="0" tIns="0" rIns="0" bIns="0" rtlCol="0">
            <a:spAutoFit/>
          </a:bodyPr>
          <a:lstStyle/>
          <a:p>
            <a:pPr marL="12347"/>
            <a:r>
              <a:rPr sz="1167" spc="-5" dirty="0">
                <a:latin typeface="Times New Roman"/>
                <a:cs typeface="Times New Roman"/>
              </a:rPr>
              <a:t>VU</a:t>
            </a:r>
            <a:endParaRPr sz="1167">
              <a:latin typeface="Times New Roman"/>
              <a:cs typeface="Times New Roman"/>
            </a:endParaRPr>
          </a:p>
        </p:txBody>
      </p:sp>
      <p:sp>
        <p:nvSpPr>
          <p:cNvPr id="4" name="object 4"/>
          <p:cNvSpPr/>
          <p:nvPr/>
        </p:nvSpPr>
        <p:spPr>
          <a:xfrm>
            <a:off x="1111250" y="1055052"/>
            <a:ext cx="5270412" cy="0"/>
          </a:xfrm>
          <a:custGeom>
            <a:avLst/>
            <a:gdLst/>
            <a:ahLst/>
            <a:cxnLst/>
            <a:rect l="l" t="t" r="r" b="b"/>
            <a:pathLst>
              <a:path w="5420995">
                <a:moveTo>
                  <a:pt x="0" y="0"/>
                </a:moveTo>
                <a:lnTo>
                  <a:pt x="5420867" y="0"/>
                </a:lnTo>
              </a:path>
            </a:pathLst>
          </a:custGeom>
          <a:ln w="7620">
            <a:solidFill>
              <a:srgbClr val="000000"/>
            </a:solidFill>
          </a:ln>
        </p:spPr>
        <p:txBody>
          <a:bodyPr wrap="square" lIns="0" tIns="0" rIns="0" bIns="0" rtlCol="0"/>
          <a:lstStyle/>
          <a:p>
            <a:endParaRPr sz="1750"/>
          </a:p>
        </p:txBody>
      </p:sp>
      <p:sp>
        <p:nvSpPr>
          <p:cNvPr id="5" name="object 5"/>
          <p:cNvSpPr txBox="1"/>
          <p:nvPr/>
        </p:nvSpPr>
        <p:spPr>
          <a:xfrm>
            <a:off x="3368542" y="1345707"/>
            <a:ext cx="750711" cy="239425"/>
          </a:xfrm>
          <a:prstGeom prst="rect">
            <a:avLst/>
          </a:prstGeom>
        </p:spPr>
        <p:txBody>
          <a:bodyPr vert="horz" wrap="square" lIns="0" tIns="0" rIns="0" bIns="0" rtlCol="0">
            <a:spAutoFit/>
          </a:bodyPr>
          <a:lstStyle/>
          <a:p>
            <a:pPr marL="12347"/>
            <a:r>
              <a:rPr sz="1556" b="1" spc="-10" dirty="0">
                <a:latin typeface="Tahoma"/>
                <a:cs typeface="Tahoma"/>
              </a:rPr>
              <a:t>System</a:t>
            </a:r>
            <a:endParaRPr sz="1556">
              <a:latin typeface="Tahoma"/>
              <a:cs typeface="Tahoma"/>
            </a:endParaRPr>
          </a:p>
        </p:txBody>
      </p:sp>
      <p:sp>
        <p:nvSpPr>
          <p:cNvPr id="6" name="object 6"/>
          <p:cNvSpPr txBox="1"/>
          <p:nvPr/>
        </p:nvSpPr>
        <p:spPr>
          <a:xfrm>
            <a:off x="4221866" y="1345707"/>
            <a:ext cx="795161" cy="239425"/>
          </a:xfrm>
          <a:prstGeom prst="rect">
            <a:avLst/>
          </a:prstGeom>
        </p:spPr>
        <p:txBody>
          <a:bodyPr vert="horz" wrap="square" lIns="0" tIns="0" rIns="0" bIns="0" rtlCol="0">
            <a:spAutoFit/>
          </a:bodyPr>
          <a:lstStyle/>
          <a:p>
            <a:pPr marL="12347">
              <a:tabLst>
                <a:tab pos="262372" algn="l"/>
              </a:tabLst>
            </a:pPr>
            <a:r>
              <a:rPr sz="1556" b="1" spc="-5" dirty="0">
                <a:latin typeface="Tahoma"/>
                <a:cs typeface="Tahoma"/>
              </a:rPr>
              <a:t>–	</a:t>
            </a:r>
            <a:r>
              <a:rPr sz="1556" b="1" spc="-10" dirty="0">
                <a:latin typeface="Tahoma"/>
                <a:cs typeface="Tahoma"/>
              </a:rPr>
              <a:t>Level</a:t>
            </a:r>
            <a:endParaRPr sz="1556">
              <a:latin typeface="Tahoma"/>
              <a:cs typeface="Tahoma"/>
            </a:endParaRPr>
          </a:p>
        </p:txBody>
      </p:sp>
      <p:sp>
        <p:nvSpPr>
          <p:cNvPr id="7" name="object 7"/>
          <p:cNvSpPr txBox="1"/>
          <p:nvPr/>
        </p:nvSpPr>
        <p:spPr>
          <a:xfrm>
            <a:off x="5116578" y="1345707"/>
            <a:ext cx="1340291" cy="239425"/>
          </a:xfrm>
          <a:prstGeom prst="rect">
            <a:avLst/>
          </a:prstGeom>
        </p:spPr>
        <p:txBody>
          <a:bodyPr vert="horz" wrap="square" lIns="0" tIns="0" rIns="0" bIns="0" rtlCol="0">
            <a:spAutoFit/>
          </a:bodyPr>
          <a:lstStyle/>
          <a:p>
            <a:pPr marL="12347">
              <a:tabLst>
                <a:tab pos="262372" algn="l"/>
                <a:tab pos="856259" algn="l"/>
              </a:tabLst>
            </a:pPr>
            <a:r>
              <a:rPr sz="1556" b="1" spc="-5" dirty="0">
                <a:latin typeface="Tahoma"/>
                <a:cs typeface="Tahoma"/>
              </a:rPr>
              <a:t>1	</a:t>
            </a:r>
            <a:r>
              <a:rPr sz="1556" b="1" spc="-10" dirty="0">
                <a:latin typeface="Tahoma"/>
                <a:cs typeface="Tahoma"/>
              </a:rPr>
              <a:t>Dat</a:t>
            </a:r>
            <a:r>
              <a:rPr sz="1556" b="1" spc="-5" dirty="0">
                <a:latin typeface="Tahoma"/>
                <a:cs typeface="Tahoma"/>
              </a:rPr>
              <a:t>a</a:t>
            </a:r>
            <a:r>
              <a:rPr sz="1556" b="1" dirty="0">
                <a:latin typeface="Tahoma"/>
                <a:cs typeface="Tahoma"/>
              </a:rPr>
              <a:t>	</a:t>
            </a:r>
            <a:r>
              <a:rPr sz="1556" b="1" spc="-10" dirty="0">
                <a:latin typeface="Tahoma"/>
                <a:cs typeface="Tahoma"/>
              </a:rPr>
              <a:t>Flow</a:t>
            </a:r>
            <a:endParaRPr sz="1556">
              <a:latin typeface="Tahoma"/>
              <a:cs typeface="Tahoma"/>
            </a:endParaRPr>
          </a:p>
        </p:txBody>
      </p:sp>
      <p:sp>
        <p:nvSpPr>
          <p:cNvPr id="8" name="object 8"/>
          <p:cNvSpPr txBox="1"/>
          <p:nvPr/>
        </p:nvSpPr>
        <p:spPr>
          <a:xfrm>
            <a:off x="1321153" y="1344284"/>
            <a:ext cx="1945305" cy="484011"/>
          </a:xfrm>
          <a:prstGeom prst="rect">
            <a:avLst/>
          </a:prstGeom>
        </p:spPr>
        <p:txBody>
          <a:bodyPr vert="horz" wrap="square" lIns="0" tIns="0" rIns="0" bIns="0" rtlCol="0">
            <a:spAutoFit/>
          </a:bodyPr>
          <a:lstStyle/>
          <a:p>
            <a:pPr marL="151250" marR="4939" indent="-139520">
              <a:lnSpc>
                <a:spcPct val="100600"/>
              </a:lnSpc>
              <a:tabLst>
                <a:tab pos="850704" algn="l"/>
              </a:tabLst>
            </a:pPr>
            <a:r>
              <a:rPr sz="1556" b="1" spc="-10" dirty="0">
                <a:latin typeface="Tahoma"/>
                <a:cs typeface="Tahoma"/>
              </a:rPr>
              <a:t>Patien</a:t>
            </a:r>
            <a:r>
              <a:rPr sz="1556" b="1" spc="-5" dirty="0">
                <a:latin typeface="Tahoma"/>
                <a:cs typeface="Tahoma"/>
              </a:rPr>
              <a:t>t</a:t>
            </a:r>
            <a:r>
              <a:rPr sz="1556" b="1" dirty="0">
                <a:latin typeface="Tahoma"/>
                <a:cs typeface="Tahoma"/>
              </a:rPr>
              <a:t>	</a:t>
            </a:r>
            <a:r>
              <a:rPr sz="1556" b="1" spc="-10" dirty="0">
                <a:latin typeface="Tahoma"/>
                <a:cs typeface="Tahoma"/>
              </a:rPr>
              <a:t>Monitoring  Diagram</a:t>
            </a:r>
            <a:endParaRPr sz="1556">
              <a:latin typeface="Tahoma"/>
              <a:cs typeface="Tahoma"/>
            </a:endParaRPr>
          </a:p>
        </p:txBody>
      </p:sp>
      <p:sp>
        <p:nvSpPr>
          <p:cNvPr id="9" name="object 9"/>
          <p:cNvSpPr txBox="1"/>
          <p:nvPr/>
        </p:nvSpPr>
        <p:spPr>
          <a:xfrm>
            <a:off x="1098903" y="5783791"/>
            <a:ext cx="5359312" cy="3317703"/>
          </a:xfrm>
          <a:prstGeom prst="rect">
            <a:avLst/>
          </a:prstGeom>
        </p:spPr>
        <p:txBody>
          <a:bodyPr vert="horz" wrap="square" lIns="0" tIns="0" rIns="0" bIns="0" rtlCol="0">
            <a:spAutoFit/>
          </a:bodyPr>
          <a:lstStyle/>
          <a:p>
            <a:pPr marL="12347" marR="4939" algn="just">
              <a:lnSpc>
                <a:spcPts val="1342"/>
              </a:lnSpc>
            </a:pPr>
            <a:r>
              <a:rPr sz="1167" dirty="0">
                <a:latin typeface="Times New Roman"/>
                <a:cs typeface="Times New Roman"/>
              </a:rPr>
              <a:t>Level 1 data flow diagram is the refinement of the context (0-level) data flow diagram.  </a:t>
            </a:r>
            <a:r>
              <a:rPr sz="1167" spc="-5" dirty="0">
                <a:latin typeface="Times New Roman"/>
                <a:cs typeface="Times New Roman"/>
              </a:rPr>
              <a:t>All </a:t>
            </a:r>
            <a:r>
              <a:rPr sz="1167" dirty="0">
                <a:latin typeface="Times New Roman"/>
                <a:cs typeface="Times New Roman"/>
              </a:rPr>
              <a:t>the external entities are the </a:t>
            </a:r>
            <a:r>
              <a:rPr sz="1167" spc="-5" dirty="0">
                <a:latin typeface="Times New Roman"/>
                <a:cs typeface="Times New Roman"/>
              </a:rPr>
              <a:t>same </a:t>
            </a:r>
            <a:r>
              <a:rPr sz="1167" dirty="0">
                <a:latin typeface="Times New Roman"/>
                <a:cs typeface="Times New Roman"/>
              </a:rPr>
              <a:t>(Nurse, and </a:t>
            </a:r>
            <a:r>
              <a:rPr sz="1167" spc="-5" dirty="0">
                <a:latin typeface="Times New Roman"/>
                <a:cs typeface="Times New Roman"/>
              </a:rPr>
              <a:t>Patient), </a:t>
            </a:r>
            <a:r>
              <a:rPr sz="1167" dirty="0">
                <a:latin typeface="Times New Roman"/>
                <a:cs typeface="Times New Roman"/>
              </a:rPr>
              <a:t>however, the process of  ‘Patient </a:t>
            </a:r>
            <a:r>
              <a:rPr sz="1167" spc="-5" dirty="0">
                <a:latin typeface="Times New Roman"/>
                <a:cs typeface="Times New Roman"/>
              </a:rPr>
              <a:t>Monitoring System’ </a:t>
            </a:r>
            <a:r>
              <a:rPr sz="1167" dirty="0">
                <a:latin typeface="Times New Roman"/>
                <a:cs typeface="Times New Roman"/>
              </a:rPr>
              <a:t>is further elaborated by the three processes Local  </a:t>
            </a:r>
            <a:r>
              <a:rPr sz="1167" spc="-5" dirty="0">
                <a:latin typeface="Times New Roman"/>
                <a:cs typeface="Times New Roman"/>
              </a:rPr>
              <a:t>Monitoring, </a:t>
            </a:r>
            <a:r>
              <a:rPr sz="1167" dirty="0">
                <a:latin typeface="Times New Roman"/>
                <a:cs typeface="Times New Roman"/>
              </a:rPr>
              <a:t>Report </a:t>
            </a:r>
            <a:r>
              <a:rPr sz="1167" spc="-5" dirty="0">
                <a:latin typeface="Times New Roman"/>
                <a:cs typeface="Times New Roman"/>
              </a:rPr>
              <a:t>Generator, </a:t>
            </a:r>
            <a:r>
              <a:rPr sz="1167" dirty="0">
                <a:latin typeface="Times New Roman"/>
                <a:cs typeface="Times New Roman"/>
              </a:rPr>
              <a:t>and Central </a:t>
            </a:r>
            <a:r>
              <a:rPr sz="1167" spc="-5" dirty="0">
                <a:latin typeface="Times New Roman"/>
                <a:cs typeface="Times New Roman"/>
              </a:rPr>
              <a:t>Monitoring. </a:t>
            </a:r>
            <a:r>
              <a:rPr sz="1167" dirty="0">
                <a:latin typeface="Times New Roman"/>
                <a:cs typeface="Times New Roman"/>
              </a:rPr>
              <a:t>The </a:t>
            </a:r>
            <a:r>
              <a:rPr sz="1167" spc="-5" dirty="0">
                <a:latin typeface="Times New Roman"/>
                <a:cs typeface="Times New Roman"/>
              </a:rPr>
              <a:t>Local Monitoring </a:t>
            </a:r>
            <a:r>
              <a:rPr sz="1167" dirty="0">
                <a:latin typeface="Times New Roman"/>
                <a:cs typeface="Times New Roman"/>
              </a:rPr>
              <a:t>process  transforms vital </a:t>
            </a:r>
            <a:r>
              <a:rPr sz="1167" spc="-5" dirty="0">
                <a:latin typeface="Times New Roman"/>
                <a:cs typeface="Times New Roman"/>
              </a:rPr>
              <a:t>signs </a:t>
            </a:r>
            <a:r>
              <a:rPr sz="1167" dirty="0">
                <a:latin typeface="Times New Roman"/>
                <a:cs typeface="Times New Roman"/>
              </a:rPr>
              <a:t>that it receives from </a:t>
            </a:r>
            <a:r>
              <a:rPr sz="1167" spc="-5" dirty="0">
                <a:latin typeface="Times New Roman"/>
                <a:cs typeface="Times New Roman"/>
              </a:rPr>
              <a:t>Patient </a:t>
            </a:r>
            <a:r>
              <a:rPr sz="1167" dirty="0">
                <a:latin typeface="Times New Roman"/>
                <a:cs typeface="Times New Roman"/>
              </a:rPr>
              <a:t>entity into </a:t>
            </a:r>
            <a:r>
              <a:rPr sz="1167" spc="-5" dirty="0">
                <a:latin typeface="Times New Roman"/>
                <a:cs typeface="Times New Roman"/>
              </a:rPr>
              <a:t>Patient </a:t>
            </a:r>
            <a:r>
              <a:rPr sz="1167" dirty="0">
                <a:latin typeface="Times New Roman"/>
                <a:cs typeface="Times New Roman"/>
              </a:rPr>
              <a:t>data and passes this  information to Central </a:t>
            </a:r>
            <a:r>
              <a:rPr sz="1167" spc="-5" dirty="0">
                <a:latin typeface="Times New Roman"/>
                <a:cs typeface="Times New Roman"/>
              </a:rPr>
              <a:t>Monitoring </a:t>
            </a:r>
            <a:r>
              <a:rPr sz="1167" dirty="0">
                <a:latin typeface="Times New Roman"/>
                <a:cs typeface="Times New Roman"/>
              </a:rPr>
              <a:t>process. Central </a:t>
            </a:r>
            <a:r>
              <a:rPr sz="1167" spc="-5" dirty="0">
                <a:latin typeface="Times New Roman"/>
                <a:cs typeface="Times New Roman"/>
              </a:rPr>
              <a:t>Monitoring </a:t>
            </a:r>
            <a:r>
              <a:rPr sz="1167" dirty="0">
                <a:latin typeface="Times New Roman"/>
                <a:cs typeface="Times New Roman"/>
              </a:rPr>
              <a:t>process retrieves vital  </a:t>
            </a:r>
            <a:r>
              <a:rPr sz="1167" spc="-5" dirty="0">
                <a:latin typeface="Times New Roman"/>
                <a:cs typeface="Times New Roman"/>
              </a:rPr>
              <a:t>signs </a:t>
            </a:r>
            <a:r>
              <a:rPr sz="1167" dirty="0">
                <a:latin typeface="Times New Roman"/>
                <a:cs typeface="Times New Roman"/>
              </a:rPr>
              <a:t>bounds and compares </a:t>
            </a:r>
            <a:r>
              <a:rPr sz="1167" spc="-5" dirty="0">
                <a:latin typeface="Times New Roman"/>
                <a:cs typeface="Times New Roman"/>
              </a:rPr>
              <a:t>Patient </a:t>
            </a:r>
            <a:r>
              <a:rPr sz="1167" dirty="0">
                <a:latin typeface="Times New Roman"/>
                <a:cs typeface="Times New Roman"/>
              </a:rPr>
              <a:t>data and it may generate Warning message if the  </a:t>
            </a:r>
            <a:r>
              <a:rPr sz="1167" spc="-5" dirty="0">
                <a:latin typeface="Times New Roman"/>
                <a:cs typeface="Times New Roman"/>
              </a:rPr>
              <a:t>Patient </a:t>
            </a:r>
            <a:r>
              <a:rPr sz="1167" dirty="0">
                <a:latin typeface="Times New Roman"/>
                <a:cs typeface="Times New Roman"/>
              </a:rPr>
              <a:t>data goes out of normal </a:t>
            </a:r>
            <a:r>
              <a:rPr sz="1167" spc="-5" dirty="0">
                <a:latin typeface="Times New Roman"/>
                <a:cs typeface="Times New Roman"/>
              </a:rPr>
              <a:t>Vital signs </a:t>
            </a:r>
            <a:r>
              <a:rPr sz="1167" dirty="0">
                <a:latin typeface="Times New Roman"/>
                <a:cs typeface="Times New Roman"/>
              </a:rPr>
              <a:t>bounds. A nurse may request for a report, in  response the Report </a:t>
            </a:r>
            <a:r>
              <a:rPr sz="1167" spc="-5" dirty="0">
                <a:latin typeface="Times New Roman"/>
                <a:cs typeface="Times New Roman"/>
              </a:rPr>
              <a:t>Generator </a:t>
            </a:r>
            <a:r>
              <a:rPr sz="1167" dirty="0">
                <a:latin typeface="Times New Roman"/>
                <a:cs typeface="Times New Roman"/>
              </a:rPr>
              <a:t>process retrieves Log data from </a:t>
            </a:r>
            <a:r>
              <a:rPr sz="1167" spc="-5" dirty="0">
                <a:latin typeface="Times New Roman"/>
                <a:cs typeface="Times New Roman"/>
              </a:rPr>
              <a:t>Patient </a:t>
            </a:r>
            <a:r>
              <a:rPr sz="1167" dirty="0">
                <a:latin typeface="Times New Roman"/>
                <a:cs typeface="Times New Roman"/>
              </a:rPr>
              <a:t>Log, generates the  report and displays it back to the</a:t>
            </a:r>
            <a:r>
              <a:rPr sz="1167" spc="-111" dirty="0">
                <a:latin typeface="Times New Roman"/>
                <a:cs typeface="Times New Roman"/>
              </a:rPr>
              <a:t> </a:t>
            </a:r>
            <a:r>
              <a:rPr sz="1167" dirty="0">
                <a:latin typeface="Times New Roman"/>
                <a:cs typeface="Times New Roman"/>
              </a:rPr>
              <a:t>nurse.</a:t>
            </a:r>
            <a:endParaRPr sz="1167">
              <a:latin typeface="Times New Roman"/>
              <a:cs typeface="Times New Roman"/>
            </a:endParaRPr>
          </a:p>
          <a:p>
            <a:pPr marL="12347" marR="6173" algn="just">
              <a:lnSpc>
                <a:spcPts val="1342"/>
              </a:lnSpc>
            </a:pPr>
            <a:r>
              <a:rPr sz="1167" dirty="0">
                <a:latin typeface="Times New Roman"/>
                <a:cs typeface="Times New Roman"/>
              </a:rPr>
              <a:t>It </a:t>
            </a:r>
            <a:r>
              <a:rPr sz="1167" spc="-5" dirty="0">
                <a:latin typeface="Times New Roman"/>
                <a:cs typeface="Times New Roman"/>
              </a:rPr>
              <a:t>should </a:t>
            </a:r>
            <a:r>
              <a:rPr sz="1167" spc="10" dirty="0">
                <a:latin typeface="Times New Roman"/>
                <a:cs typeface="Times New Roman"/>
              </a:rPr>
              <a:t>be </a:t>
            </a:r>
            <a:r>
              <a:rPr sz="1167" dirty="0">
                <a:latin typeface="Times New Roman"/>
                <a:cs typeface="Times New Roman"/>
              </a:rPr>
              <a:t>noted </a:t>
            </a:r>
            <a:r>
              <a:rPr sz="1167" spc="5" dirty="0">
                <a:latin typeface="Times New Roman"/>
                <a:cs typeface="Times New Roman"/>
              </a:rPr>
              <a:t>here </a:t>
            </a:r>
            <a:r>
              <a:rPr sz="1167" dirty="0">
                <a:latin typeface="Times New Roman"/>
                <a:cs typeface="Times New Roman"/>
              </a:rPr>
              <a:t>that </a:t>
            </a:r>
            <a:r>
              <a:rPr sz="1167" spc="5" dirty="0">
                <a:latin typeface="Times New Roman"/>
                <a:cs typeface="Times New Roman"/>
              </a:rPr>
              <a:t>this </a:t>
            </a:r>
            <a:r>
              <a:rPr sz="1167" dirty="0">
                <a:latin typeface="Times New Roman"/>
                <a:cs typeface="Times New Roman"/>
              </a:rPr>
              <a:t>level 1 diagram </a:t>
            </a:r>
            <a:r>
              <a:rPr sz="1167" spc="15" dirty="0">
                <a:latin typeface="Times New Roman"/>
                <a:cs typeface="Times New Roman"/>
              </a:rPr>
              <a:t>is </a:t>
            </a:r>
            <a:r>
              <a:rPr sz="1167" dirty="0">
                <a:latin typeface="Times New Roman"/>
                <a:cs typeface="Times New Roman"/>
              </a:rPr>
              <a:t>a further refinement </a:t>
            </a:r>
            <a:r>
              <a:rPr sz="1167" spc="10" dirty="0">
                <a:latin typeface="Times New Roman"/>
                <a:cs typeface="Times New Roman"/>
              </a:rPr>
              <a:t>of </a:t>
            </a:r>
            <a:r>
              <a:rPr sz="1167" dirty="0">
                <a:latin typeface="Times New Roman"/>
                <a:cs typeface="Times New Roman"/>
              </a:rPr>
              <a:t>level 0 diagram  </a:t>
            </a:r>
            <a:r>
              <a:rPr sz="1167" spc="-5" dirty="0">
                <a:latin typeface="Times New Roman"/>
                <a:cs typeface="Times New Roman"/>
              </a:rPr>
              <a:t>such </a:t>
            </a:r>
            <a:r>
              <a:rPr sz="1167" dirty="0">
                <a:latin typeface="Times New Roman"/>
                <a:cs typeface="Times New Roman"/>
              </a:rPr>
              <a:t>that the underlying </a:t>
            </a:r>
            <a:r>
              <a:rPr sz="1167" spc="-5" dirty="0">
                <a:latin typeface="Times New Roman"/>
                <a:cs typeface="Times New Roman"/>
              </a:rPr>
              <a:t>system </a:t>
            </a:r>
            <a:r>
              <a:rPr sz="1167" dirty="0">
                <a:latin typeface="Times New Roman"/>
                <a:cs typeface="Times New Roman"/>
              </a:rPr>
              <a:t>is the </a:t>
            </a:r>
            <a:r>
              <a:rPr sz="1167" spc="-5" dirty="0">
                <a:latin typeface="Times New Roman"/>
                <a:cs typeface="Times New Roman"/>
              </a:rPr>
              <a:t>same </a:t>
            </a:r>
            <a:r>
              <a:rPr sz="1167" dirty="0">
                <a:latin typeface="Times New Roman"/>
                <a:cs typeface="Times New Roman"/>
              </a:rPr>
              <a:t>but processes </a:t>
            </a:r>
            <a:r>
              <a:rPr sz="1167" spc="-5" dirty="0">
                <a:latin typeface="Times New Roman"/>
                <a:cs typeface="Times New Roman"/>
              </a:rPr>
              <a:t>which were </a:t>
            </a:r>
            <a:r>
              <a:rPr sz="1167" dirty="0">
                <a:latin typeface="Times New Roman"/>
                <a:cs typeface="Times New Roman"/>
              </a:rPr>
              <a:t>hidden in level 0  are represented in this</a:t>
            </a:r>
            <a:r>
              <a:rPr sz="1167" spc="-111" dirty="0">
                <a:latin typeface="Times New Roman"/>
                <a:cs typeface="Times New Roman"/>
              </a:rPr>
              <a:t> </a:t>
            </a:r>
            <a:r>
              <a:rPr sz="1167" dirty="0">
                <a:latin typeface="Times New Roman"/>
                <a:cs typeface="Times New Roman"/>
              </a:rPr>
              <a:t>diagram.</a:t>
            </a:r>
            <a:endParaRPr sz="1167">
              <a:latin typeface="Times New Roman"/>
              <a:cs typeface="Times New Roman"/>
            </a:endParaRPr>
          </a:p>
          <a:p>
            <a:pPr marL="12347" marR="6173" algn="just">
              <a:lnSpc>
                <a:spcPts val="1342"/>
              </a:lnSpc>
            </a:pPr>
            <a:r>
              <a:rPr sz="1167" dirty="0">
                <a:latin typeface="Times New Roman"/>
                <a:cs typeface="Times New Roman"/>
              </a:rPr>
              <a:t>A further refinement of this model is also possible if </a:t>
            </a:r>
            <a:r>
              <a:rPr sz="1167" spc="-5" dirty="0">
                <a:latin typeface="Times New Roman"/>
                <a:cs typeface="Times New Roman"/>
              </a:rPr>
              <a:t>we </a:t>
            </a:r>
            <a:r>
              <a:rPr sz="1167" dirty="0">
                <a:latin typeface="Times New Roman"/>
                <a:cs typeface="Times New Roman"/>
              </a:rPr>
              <a:t>expand any of these three  processes to capture further details. </a:t>
            </a:r>
            <a:r>
              <a:rPr sz="1167" spc="-5" dirty="0">
                <a:latin typeface="Times New Roman"/>
                <a:cs typeface="Times New Roman"/>
              </a:rPr>
              <a:t>For </a:t>
            </a:r>
            <a:r>
              <a:rPr sz="1167" dirty="0">
                <a:latin typeface="Times New Roman"/>
                <a:cs typeface="Times New Roman"/>
              </a:rPr>
              <a:t>example, the Local </a:t>
            </a:r>
            <a:r>
              <a:rPr sz="1167" spc="-5" dirty="0">
                <a:latin typeface="Times New Roman"/>
                <a:cs typeface="Times New Roman"/>
              </a:rPr>
              <a:t>Monitoring </a:t>
            </a:r>
            <a:r>
              <a:rPr sz="1167" dirty="0">
                <a:latin typeface="Times New Roman"/>
                <a:cs typeface="Times New Roman"/>
              </a:rPr>
              <a:t>process may  further be expanded to capture detailed activities involved in the monitoring process.  </a:t>
            </a:r>
            <a:r>
              <a:rPr sz="1167" spc="-5" dirty="0">
                <a:latin typeface="Times New Roman"/>
                <a:cs typeface="Times New Roman"/>
              </a:rPr>
              <a:t>Following </a:t>
            </a:r>
            <a:r>
              <a:rPr sz="1167" dirty="0">
                <a:latin typeface="Times New Roman"/>
                <a:cs typeface="Times New Roman"/>
              </a:rPr>
              <a:t>is level 2 diagram of Central </a:t>
            </a:r>
            <a:r>
              <a:rPr sz="1167" spc="-5" dirty="0">
                <a:latin typeface="Times New Roman"/>
                <a:cs typeface="Times New Roman"/>
              </a:rPr>
              <a:t>Monitoring</a:t>
            </a:r>
            <a:r>
              <a:rPr sz="1167" spc="-92" dirty="0">
                <a:latin typeface="Times New Roman"/>
                <a:cs typeface="Times New Roman"/>
              </a:rPr>
              <a:t> </a:t>
            </a:r>
            <a:r>
              <a:rPr sz="1167" dirty="0">
                <a:latin typeface="Times New Roman"/>
                <a:cs typeface="Times New Roman"/>
              </a:rPr>
              <a:t>process.</a:t>
            </a:r>
            <a:endParaRPr sz="1167">
              <a:latin typeface="Times New Roman"/>
              <a:cs typeface="Times New Roman"/>
            </a:endParaRPr>
          </a:p>
          <a:p>
            <a:pPr marL="373495" marR="6173" indent="-139520">
              <a:lnSpc>
                <a:spcPct val="100600"/>
              </a:lnSpc>
              <a:spcBef>
                <a:spcPts val="5"/>
              </a:spcBef>
              <a:tabLst>
                <a:tab pos="1077271" algn="l"/>
                <a:tab pos="2286036" algn="l"/>
                <a:tab pos="3139209" algn="l"/>
                <a:tab pos="4032511" algn="l"/>
                <a:tab pos="4873955" algn="l"/>
              </a:tabLst>
            </a:pPr>
            <a:r>
              <a:rPr sz="1556" b="1" spc="-10" dirty="0">
                <a:latin typeface="Tahoma"/>
                <a:cs typeface="Tahoma"/>
              </a:rPr>
              <a:t>Centra</a:t>
            </a:r>
            <a:r>
              <a:rPr sz="1556" b="1" spc="-5" dirty="0">
                <a:latin typeface="Tahoma"/>
                <a:cs typeface="Tahoma"/>
              </a:rPr>
              <a:t>l</a:t>
            </a:r>
            <a:r>
              <a:rPr sz="1556" b="1" dirty="0">
                <a:latin typeface="Tahoma"/>
                <a:cs typeface="Tahoma"/>
              </a:rPr>
              <a:t>	</a:t>
            </a:r>
            <a:r>
              <a:rPr sz="1556" b="1" spc="-10" dirty="0">
                <a:latin typeface="Tahoma"/>
                <a:cs typeface="Tahoma"/>
              </a:rPr>
              <a:t>Monitorin</a:t>
            </a:r>
            <a:r>
              <a:rPr sz="1556" b="1" spc="-5" dirty="0">
                <a:latin typeface="Tahoma"/>
                <a:cs typeface="Tahoma"/>
              </a:rPr>
              <a:t>g</a:t>
            </a:r>
            <a:r>
              <a:rPr sz="1556" b="1" dirty="0">
                <a:latin typeface="Tahoma"/>
                <a:cs typeface="Tahoma"/>
              </a:rPr>
              <a:t>	</a:t>
            </a:r>
            <a:r>
              <a:rPr sz="1556" b="1" spc="-10" dirty="0">
                <a:latin typeface="Tahoma"/>
                <a:cs typeface="Tahoma"/>
              </a:rPr>
              <a:t>Syste</a:t>
            </a:r>
            <a:r>
              <a:rPr sz="1556" b="1" spc="-5" dirty="0">
                <a:latin typeface="Tahoma"/>
                <a:cs typeface="Tahoma"/>
              </a:rPr>
              <a:t>m</a:t>
            </a:r>
            <a:r>
              <a:rPr sz="1556" b="1" dirty="0">
                <a:latin typeface="Tahoma"/>
                <a:cs typeface="Tahoma"/>
              </a:rPr>
              <a:t>	</a:t>
            </a:r>
            <a:r>
              <a:rPr sz="1556" b="1" spc="-5" dirty="0">
                <a:latin typeface="Tahoma"/>
                <a:cs typeface="Tahoma"/>
              </a:rPr>
              <a:t>–</a:t>
            </a:r>
            <a:r>
              <a:rPr sz="1556" b="1" dirty="0">
                <a:latin typeface="Tahoma"/>
                <a:cs typeface="Tahoma"/>
              </a:rPr>
              <a:t> </a:t>
            </a:r>
            <a:r>
              <a:rPr sz="1556" b="1" spc="58" dirty="0">
                <a:latin typeface="Tahoma"/>
                <a:cs typeface="Tahoma"/>
              </a:rPr>
              <a:t> </a:t>
            </a:r>
            <a:r>
              <a:rPr sz="1556" b="1" spc="-10" dirty="0">
                <a:latin typeface="Tahoma"/>
                <a:cs typeface="Tahoma"/>
              </a:rPr>
              <a:t>Leve</a:t>
            </a:r>
            <a:r>
              <a:rPr sz="1556" b="1" spc="-5" dirty="0">
                <a:latin typeface="Tahoma"/>
                <a:cs typeface="Tahoma"/>
              </a:rPr>
              <a:t>l</a:t>
            </a:r>
            <a:r>
              <a:rPr sz="1556" b="1" dirty="0">
                <a:latin typeface="Tahoma"/>
                <a:cs typeface="Tahoma"/>
              </a:rPr>
              <a:t>	</a:t>
            </a:r>
            <a:r>
              <a:rPr sz="1556" b="1" spc="-5" dirty="0">
                <a:latin typeface="Tahoma"/>
                <a:cs typeface="Tahoma"/>
              </a:rPr>
              <a:t>2</a:t>
            </a:r>
            <a:r>
              <a:rPr sz="1556" b="1" dirty="0">
                <a:latin typeface="Tahoma"/>
                <a:cs typeface="Tahoma"/>
              </a:rPr>
              <a:t> </a:t>
            </a:r>
            <a:r>
              <a:rPr sz="1556" b="1" spc="58" dirty="0">
                <a:latin typeface="Tahoma"/>
                <a:cs typeface="Tahoma"/>
              </a:rPr>
              <a:t> </a:t>
            </a:r>
            <a:r>
              <a:rPr sz="1556" b="1" spc="-10" dirty="0">
                <a:latin typeface="Tahoma"/>
                <a:cs typeface="Tahoma"/>
              </a:rPr>
              <a:t>Dat</a:t>
            </a:r>
            <a:r>
              <a:rPr sz="1556" b="1" spc="-5" dirty="0">
                <a:latin typeface="Tahoma"/>
                <a:cs typeface="Tahoma"/>
              </a:rPr>
              <a:t>a</a:t>
            </a:r>
            <a:r>
              <a:rPr sz="1556" b="1" dirty="0">
                <a:latin typeface="Tahoma"/>
                <a:cs typeface="Tahoma"/>
              </a:rPr>
              <a:t>	</a:t>
            </a:r>
            <a:r>
              <a:rPr sz="1556" b="1" spc="-10" dirty="0">
                <a:latin typeface="Tahoma"/>
                <a:cs typeface="Tahoma"/>
              </a:rPr>
              <a:t>Flow  Diagram</a:t>
            </a:r>
            <a:endParaRPr sz="1556">
              <a:latin typeface="Tahoma"/>
              <a:cs typeface="Tahoma"/>
            </a:endParaRPr>
          </a:p>
        </p:txBody>
      </p:sp>
      <p:sp>
        <p:nvSpPr>
          <p:cNvPr id="10" name="object 10"/>
          <p:cNvSpPr/>
          <p:nvPr/>
        </p:nvSpPr>
        <p:spPr>
          <a:xfrm>
            <a:off x="995680" y="5604015"/>
            <a:ext cx="5676635" cy="0"/>
          </a:xfrm>
          <a:custGeom>
            <a:avLst/>
            <a:gdLst/>
            <a:ahLst/>
            <a:cxnLst/>
            <a:rect l="l" t="t" r="r" b="b"/>
            <a:pathLst>
              <a:path w="5838825">
                <a:moveTo>
                  <a:pt x="0" y="0"/>
                </a:moveTo>
                <a:lnTo>
                  <a:pt x="5838444" y="0"/>
                </a:lnTo>
              </a:path>
            </a:pathLst>
          </a:custGeom>
          <a:ln w="5079">
            <a:solidFill>
              <a:srgbClr val="000000"/>
            </a:solidFill>
          </a:ln>
        </p:spPr>
        <p:txBody>
          <a:bodyPr wrap="square" lIns="0" tIns="0" rIns="0" bIns="0" rtlCol="0"/>
          <a:lstStyle/>
          <a:p>
            <a:endParaRPr sz="1750"/>
          </a:p>
        </p:txBody>
      </p:sp>
      <p:sp>
        <p:nvSpPr>
          <p:cNvPr id="11" name="object 11"/>
          <p:cNvSpPr/>
          <p:nvPr/>
        </p:nvSpPr>
        <p:spPr>
          <a:xfrm>
            <a:off x="995679" y="5599077"/>
            <a:ext cx="4939" cy="0"/>
          </a:xfrm>
          <a:custGeom>
            <a:avLst/>
            <a:gdLst/>
            <a:ahLst/>
            <a:cxnLst/>
            <a:rect l="l" t="t" r="r" b="b"/>
            <a:pathLst>
              <a:path w="5080">
                <a:moveTo>
                  <a:pt x="0" y="0"/>
                </a:moveTo>
                <a:lnTo>
                  <a:pt x="4571" y="0"/>
                </a:lnTo>
              </a:path>
            </a:pathLst>
          </a:custGeom>
          <a:ln w="5079">
            <a:solidFill>
              <a:srgbClr val="000000"/>
            </a:solidFill>
          </a:ln>
        </p:spPr>
        <p:txBody>
          <a:bodyPr wrap="square" lIns="0" tIns="0" rIns="0" bIns="0" rtlCol="0"/>
          <a:lstStyle/>
          <a:p>
            <a:endParaRPr sz="1750"/>
          </a:p>
        </p:txBody>
      </p:sp>
      <p:sp>
        <p:nvSpPr>
          <p:cNvPr id="12" name="object 12"/>
          <p:cNvSpPr/>
          <p:nvPr/>
        </p:nvSpPr>
        <p:spPr>
          <a:xfrm>
            <a:off x="1000125" y="1828236"/>
            <a:ext cx="0" cy="3768372"/>
          </a:xfrm>
          <a:custGeom>
            <a:avLst/>
            <a:gdLst/>
            <a:ahLst/>
            <a:cxnLst/>
            <a:rect l="l" t="t" r="r" b="b"/>
            <a:pathLst>
              <a:path h="3876040">
                <a:moveTo>
                  <a:pt x="0" y="0"/>
                </a:moveTo>
                <a:lnTo>
                  <a:pt x="0" y="3876040"/>
                </a:lnTo>
              </a:path>
            </a:pathLst>
          </a:custGeom>
          <a:ln w="9143">
            <a:solidFill>
              <a:srgbClr val="000000"/>
            </a:solidFill>
          </a:ln>
        </p:spPr>
        <p:txBody>
          <a:bodyPr wrap="square" lIns="0" tIns="0" rIns="0" bIns="0" rtlCol="0"/>
          <a:lstStyle/>
          <a:p>
            <a:endParaRPr sz="1750"/>
          </a:p>
        </p:txBody>
      </p:sp>
      <p:sp>
        <p:nvSpPr>
          <p:cNvPr id="13" name="object 13"/>
          <p:cNvSpPr/>
          <p:nvPr/>
        </p:nvSpPr>
        <p:spPr>
          <a:xfrm>
            <a:off x="995679" y="1825765"/>
            <a:ext cx="4939" cy="0"/>
          </a:xfrm>
          <a:custGeom>
            <a:avLst/>
            <a:gdLst/>
            <a:ahLst/>
            <a:cxnLst/>
            <a:rect l="l" t="t" r="r" b="b"/>
            <a:pathLst>
              <a:path w="5080">
                <a:moveTo>
                  <a:pt x="0" y="0"/>
                </a:moveTo>
                <a:lnTo>
                  <a:pt x="4571" y="0"/>
                </a:lnTo>
              </a:path>
            </a:pathLst>
          </a:custGeom>
          <a:ln w="5079">
            <a:solidFill>
              <a:srgbClr val="000000"/>
            </a:solidFill>
          </a:ln>
        </p:spPr>
        <p:txBody>
          <a:bodyPr wrap="square" lIns="0" tIns="0" rIns="0" bIns="0" rtlCol="0"/>
          <a:lstStyle/>
          <a:p>
            <a:endParaRPr sz="1750"/>
          </a:p>
        </p:txBody>
      </p:sp>
      <p:sp>
        <p:nvSpPr>
          <p:cNvPr id="14" name="object 14"/>
          <p:cNvSpPr/>
          <p:nvPr/>
        </p:nvSpPr>
        <p:spPr>
          <a:xfrm>
            <a:off x="995680" y="1820827"/>
            <a:ext cx="5676635" cy="0"/>
          </a:xfrm>
          <a:custGeom>
            <a:avLst/>
            <a:gdLst/>
            <a:ahLst/>
            <a:cxnLst/>
            <a:rect l="l" t="t" r="r" b="b"/>
            <a:pathLst>
              <a:path w="5838825">
                <a:moveTo>
                  <a:pt x="0" y="0"/>
                </a:moveTo>
                <a:lnTo>
                  <a:pt x="5838444" y="0"/>
                </a:lnTo>
              </a:path>
            </a:pathLst>
          </a:custGeom>
          <a:ln w="5079">
            <a:solidFill>
              <a:srgbClr val="000000"/>
            </a:solidFill>
          </a:ln>
        </p:spPr>
        <p:txBody>
          <a:bodyPr wrap="square" lIns="0" tIns="0" rIns="0" bIns="0" rtlCol="0"/>
          <a:lstStyle/>
          <a:p>
            <a:endParaRPr sz="1750"/>
          </a:p>
        </p:txBody>
      </p:sp>
      <p:sp>
        <p:nvSpPr>
          <p:cNvPr id="15" name="object 15"/>
          <p:cNvSpPr/>
          <p:nvPr/>
        </p:nvSpPr>
        <p:spPr>
          <a:xfrm>
            <a:off x="1000125" y="5599323"/>
            <a:ext cx="4939" cy="0"/>
          </a:xfrm>
          <a:custGeom>
            <a:avLst/>
            <a:gdLst/>
            <a:ahLst/>
            <a:cxnLst/>
            <a:rect l="l" t="t" r="r" b="b"/>
            <a:pathLst>
              <a:path w="5080">
                <a:moveTo>
                  <a:pt x="0" y="0"/>
                </a:moveTo>
                <a:lnTo>
                  <a:pt x="4571" y="0"/>
                </a:lnTo>
              </a:path>
            </a:pathLst>
          </a:custGeom>
          <a:ln w="4572">
            <a:solidFill>
              <a:srgbClr val="000000"/>
            </a:solidFill>
          </a:ln>
        </p:spPr>
        <p:txBody>
          <a:bodyPr wrap="square" lIns="0" tIns="0" rIns="0" bIns="0" rtlCol="0"/>
          <a:lstStyle/>
          <a:p>
            <a:endParaRPr sz="1750"/>
          </a:p>
        </p:txBody>
      </p:sp>
      <p:sp>
        <p:nvSpPr>
          <p:cNvPr id="16" name="object 16"/>
          <p:cNvSpPr/>
          <p:nvPr/>
        </p:nvSpPr>
        <p:spPr>
          <a:xfrm>
            <a:off x="1004570" y="5599323"/>
            <a:ext cx="5658732" cy="0"/>
          </a:xfrm>
          <a:custGeom>
            <a:avLst/>
            <a:gdLst/>
            <a:ahLst/>
            <a:cxnLst/>
            <a:rect l="l" t="t" r="r" b="b"/>
            <a:pathLst>
              <a:path w="5820409">
                <a:moveTo>
                  <a:pt x="0" y="0"/>
                </a:moveTo>
                <a:lnTo>
                  <a:pt x="5820156" y="0"/>
                </a:lnTo>
              </a:path>
            </a:pathLst>
          </a:custGeom>
          <a:ln w="4572">
            <a:solidFill>
              <a:srgbClr val="000000"/>
            </a:solidFill>
          </a:ln>
        </p:spPr>
        <p:txBody>
          <a:bodyPr wrap="square" lIns="0" tIns="0" rIns="0" bIns="0" rtlCol="0"/>
          <a:lstStyle/>
          <a:p>
            <a:endParaRPr sz="1750"/>
          </a:p>
        </p:txBody>
      </p:sp>
      <p:sp>
        <p:nvSpPr>
          <p:cNvPr id="17" name="object 17"/>
          <p:cNvSpPr/>
          <p:nvPr/>
        </p:nvSpPr>
        <p:spPr>
          <a:xfrm>
            <a:off x="6663055" y="5599077"/>
            <a:ext cx="4939" cy="0"/>
          </a:xfrm>
          <a:custGeom>
            <a:avLst/>
            <a:gdLst/>
            <a:ahLst/>
            <a:cxnLst/>
            <a:rect l="l" t="t" r="r" b="b"/>
            <a:pathLst>
              <a:path w="5079">
                <a:moveTo>
                  <a:pt x="0" y="0"/>
                </a:moveTo>
                <a:lnTo>
                  <a:pt x="4572" y="0"/>
                </a:lnTo>
              </a:path>
            </a:pathLst>
          </a:custGeom>
          <a:ln w="5079">
            <a:solidFill>
              <a:srgbClr val="000000"/>
            </a:solidFill>
          </a:ln>
        </p:spPr>
        <p:txBody>
          <a:bodyPr wrap="square" lIns="0" tIns="0" rIns="0" bIns="0" rtlCol="0"/>
          <a:lstStyle/>
          <a:p>
            <a:endParaRPr sz="1750"/>
          </a:p>
        </p:txBody>
      </p:sp>
      <p:sp>
        <p:nvSpPr>
          <p:cNvPr id="18" name="object 18"/>
          <p:cNvSpPr/>
          <p:nvPr/>
        </p:nvSpPr>
        <p:spPr>
          <a:xfrm>
            <a:off x="6667500" y="1828236"/>
            <a:ext cx="0" cy="3768372"/>
          </a:xfrm>
          <a:custGeom>
            <a:avLst/>
            <a:gdLst/>
            <a:ahLst/>
            <a:cxnLst/>
            <a:rect l="l" t="t" r="r" b="b"/>
            <a:pathLst>
              <a:path h="3876040">
                <a:moveTo>
                  <a:pt x="0" y="0"/>
                </a:moveTo>
                <a:lnTo>
                  <a:pt x="0" y="3876040"/>
                </a:lnTo>
              </a:path>
            </a:pathLst>
          </a:custGeom>
          <a:ln w="9144">
            <a:solidFill>
              <a:srgbClr val="000000"/>
            </a:solidFill>
          </a:ln>
        </p:spPr>
        <p:txBody>
          <a:bodyPr wrap="square" lIns="0" tIns="0" rIns="0" bIns="0" rtlCol="0"/>
          <a:lstStyle/>
          <a:p>
            <a:endParaRPr sz="1750"/>
          </a:p>
        </p:txBody>
      </p:sp>
      <p:sp>
        <p:nvSpPr>
          <p:cNvPr id="19" name="object 19"/>
          <p:cNvSpPr/>
          <p:nvPr/>
        </p:nvSpPr>
        <p:spPr>
          <a:xfrm>
            <a:off x="6663055" y="1825765"/>
            <a:ext cx="4939" cy="0"/>
          </a:xfrm>
          <a:custGeom>
            <a:avLst/>
            <a:gdLst/>
            <a:ahLst/>
            <a:cxnLst/>
            <a:rect l="l" t="t" r="r" b="b"/>
            <a:pathLst>
              <a:path w="5079">
                <a:moveTo>
                  <a:pt x="0" y="0"/>
                </a:moveTo>
                <a:lnTo>
                  <a:pt x="4572" y="0"/>
                </a:lnTo>
              </a:path>
            </a:pathLst>
          </a:custGeom>
          <a:ln w="5079">
            <a:solidFill>
              <a:srgbClr val="000000"/>
            </a:solidFill>
          </a:ln>
        </p:spPr>
        <p:txBody>
          <a:bodyPr wrap="square" lIns="0" tIns="0" rIns="0" bIns="0" rtlCol="0"/>
          <a:lstStyle/>
          <a:p>
            <a:endParaRPr sz="1750"/>
          </a:p>
        </p:txBody>
      </p:sp>
      <p:sp>
        <p:nvSpPr>
          <p:cNvPr id="20" name="object 20"/>
          <p:cNvSpPr/>
          <p:nvPr/>
        </p:nvSpPr>
        <p:spPr>
          <a:xfrm>
            <a:off x="6667500" y="5599323"/>
            <a:ext cx="4939" cy="0"/>
          </a:xfrm>
          <a:custGeom>
            <a:avLst/>
            <a:gdLst/>
            <a:ahLst/>
            <a:cxnLst/>
            <a:rect l="l" t="t" r="r" b="b"/>
            <a:pathLst>
              <a:path w="5079">
                <a:moveTo>
                  <a:pt x="0" y="0"/>
                </a:moveTo>
                <a:lnTo>
                  <a:pt x="4572" y="0"/>
                </a:lnTo>
              </a:path>
            </a:pathLst>
          </a:custGeom>
          <a:ln w="4572">
            <a:solidFill>
              <a:srgbClr val="000000"/>
            </a:solidFill>
          </a:ln>
        </p:spPr>
        <p:txBody>
          <a:bodyPr wrap="square" lIns="0" tIns="0" rIns="0" bIns="0" rtlCol="0"/>
          <a:lstStyle/>
          <a:p>
            <a:endParaRPr sz="1750"/>
          </a:p>
        </p:txBody>
      </p:sp>
      <p:sp>
        <p:nvSpPr>
          <p:cNvPr id="21" name="object 21"/>
          <p:cNvSpPr/>
          <p:nvPr/>
        </p:nvSpPr>
        <p:spPr>
          <a:xfrm>
            <a:off x="1000125" y="1825518"/>
            <a:ext cx="4939" cy="0"/>
          </a:xfrm>
          <a:custGeom>
            <a:avLst/>
            <a:gdLst/>
            <a:ahLst/>
            <a:cxnLst/>
            <a:rect l="l" t="t" r="r" b="b"/>
            <a:pathLst>
              <a:path w="5080">
                <a:moveTo>
                  <a:pt x="0" y="0"/>
                </a:moveTo>
                <a:lnTo>
                  <a:pt x="4571" y="0"/>
                </a:lnTo>
              </a:path>
            </a:pathLst>
          </a:custGeom>
          <a:ln w="4572">
            <a:solidFill>
              <a:srgbClr val="000000"/>
            </a:solidFill>
          </a:ln>
        </p:spPr>
        <p:txBody>
          <a:bodyPr wrap="square" lIns="0" tIns="0" rIns="0" bIns="0" rtlCol="0"/>
          <a:lstStyle/>
          <a:p>
            <a:endParaRPr sz="1750"/>
          </a:p>
        </p:txBody>
      </p:sp>
      <p:sp>
        <p:nvSpPr>
          <p:cNvPr id="22" name="object 22"/>
          <p:cNvSpPr/>
          <p:nvPr/>
        </p:nvSpPr>
        <p:spPr>
          <a:xfrm>
            <a:off x="1004570" y="1825518"/>
            <a:ext cx="5658732" cy="0"/>
          </a:xfrm>
          <a:custGeom>
            <a:avLst/>
            <a:gdLst/>
            <a:ahLst/>
            <a:cxnLst/>
            <a:rect l="l" t="t" r="r" b="b"/>
            <a:pathLst>
              <a:path w="5820409">
                <a:moveTo>
                  <a:pt x="0" y="0"/>
                </a:moveTo>
                <a:lnTo>
                  <a:pt x="5820156" y="0"/>
                </a:lnTo>
              </a:path>
            </a:pathLst>
          </a:custGeom>
          <a:ln w="4572">
            <a:solidFill>
              <a:srgbClr val="000000"/>
            </a:solidFill>
          </a:ln>
        </p:spPr>
        <p:txBody>
          <a:bodyPr wrap="square" lIns="0" tIns="0" rIns="0" bIns="0" rtlCol="0"/>
          <a:lstStyle/>
          <a:p>
            <a:endParaRPr sz="1750"/>
          </a:p>
        </p:txBody>
      </p:sp>
      <p:sp>
        <p:nvSpPr>
          <p:cNvPr id="23" name="object 23"/>
          <p:cNvSpPr/>
          <p:nvPr/>
        </p:nvSpPr>
        <p:spPr>
          <a:xfrm>
            <a:off x="6667500" y="1825518"/>
            <a:ext cx="4939" cy="0"/>
          </a:xfrm>
          <a:custGeom>
            <a:avLst/>
            <a:gdLst/>
            <a:ahLst/>
            <a:cxnLst/>
            <a:rect l="l" t="t" r="r" b="b"/>
            <a:pathLst>
              <a:path w="5079">
                <a:moveTo>
                  <a:pt x="0" y="0"/>
                </a:moveTo>
                <a:lnTo>
                  <a:pt x="4572" y="0"/>
                </a:lnTo>
              </a:path>
            </a:pathLst>
          </a:custGeom>
          <a:ln w="4572">
            <a:solidFill>
              <a:srgbClr val="000000"/>
            </a:solidFill>
          </a:ln>
        </p:spPr>
        <p:txBody>
          <a:bodyPr wrap="square" lIns="0" tIns="0" rIns="0" bIns="0" rtlCol="0"/>
          <a:lstStyle/>
          <a:p>
            <a:endParaRPr sz="1750"/>
          </a:p>
        </p:txBody>
      </p:sp>
      <p:sp>
        <p:nvSpPr>
          <p:cNvPr id="24" name="object 24"/>
          <p:cNvSpPr/>
          <p:nvPr/>
        </p:nvSpPr>
        <p:spPr>
          <a:xfrm>
            <a:off x="1158663" y="2324099"/>
            <a:ext cx="727869" cy="336462"/>
          </a:xfrm>
          <a:custGeom>
            <a:avLst/>
            <a:gdLst/>
            <a:ahLst/>
            <a:cxnLst/>
            <a:rect l="l" t="t" r="r" b="b"/>
            <a:pathLst>
              <a:path w="748664" h="346075">
                <a:moveTo>
                  <a:pt x="0" y="0"/>
                </a:moveTo>
                <a:lnTo>
                  <a:pt x="748283" y="0"/>
                </a:lnTo>
                <a:lnTo>
                  <a:pt x="748283" y="345948"/>
                </a:lnTo>
                <a:lnTo>
                  <a:pt x="0" y="345948"/>
                </a:lnTo>
                <a:lnTo>
                  <a:pt x="0" y="0"/>
                </a:lnTo>
                <a:close/>
              </a:path>
            </a:pathLst>
          </a:custGeom>
          <a:solidFill>
            <a:srgbClr val="F3DF27"/>
          </a:solidFill>
        </p:spPr>
        <p:txBody>
          <a:bodyPr wrap="square" lIns="0" tIns="0" rIns="0" bIns="0" rtlCol="0"/>
          <a:lstStyle/>
          <a:p>
            <a:endParaRPr sz="1750"/>
          </a:p>
        </p:txBody>
      </p:sp>
      <p:sp>
        <p:nvSpPr>
          <p:cNvPr id="25" name="object 25"/>
          <p:cNvSpPr/>
          <p:nvPr/>
        </p:nvSpPr>
        <p:spPr>
          <a:xfrm>
            <a:off x="1152736" y="2663525"/>
            <a:ext cx="739599" cy="0"/>
          </a:xfrm>
          <a:custGeom>
            <a:avLst/>
            <a:gdLst/>
            <a:ahLst/>
            <a:cxnLst/>
            <a:rect l="l" t="t" r="r" b="b"/>
            <a:pathLst>
              <a:path w="760730">
                <a:moveTo>
                  <a:pt x="0" y="0"/>
                </a:moveTo>
                <a:lnTo>
                  <a:pt x="760476" y="0"/>
                </a:lnTo>
              </a:path>
            </a:pathLst>
          </a:custGeom>
          <a:ln w="6350">
            <a:solidFill>
              <a:srgbClr val="000000"/>
            </a:solidFill>
          </a:ln>
        </p:spPr>
        <p:txBody>
          <a:bodyPr wrap="square" lIns="0" tIns="0" rIns="0" bIns="0" rtlCol="0"/>
          <a:lstStyle/>
          <a:p>
            <a:endParaRPr sz="1750"/>
          </a:p>
        </p:txBody>
      </p:sp>
      <p:sp>
        <p:nvSpPr>
          <p:cNvPr id="26" name="object 26"/>
          <p:cNvSpPr/>
          <p:nvPr/>
        </p:nvSpPr>
        <p:spPr>
          <a:xfrm>
            <a:off x="1152736" y="2657352"/>
            <a:ext cx="6174" cy="0"/>
          </a:xfrm>
          <a:custGeom>
            <a:avLst/>
            <a:gdLst/>
            <a:ahLst/>
            <a:cxnLst/>
            <a:rect l="l" t="t" r="r" b="b"/>
            <a:pathLst>
              <a:path w="6350">
                <a:moveTo>
                  <a:pt x="0" y="0"/>
                </a:moveTo>
                <a:lnTo>
                  <a:pt x="6096" y="0"/>
                </a:lnTo>
              </a:path>
            </a:pathLst>
          </a:custGeom>
          <a:ln w="6350">
            <a:solidFill>
              <a:srgbClr val="000000"/>
            </a:solidFill>
          </a:ln>
        </p:spPr>
        <p:txBody>
          <a:bodyPr wrap="square" lIns="0" tIns="0" rIns="0" bIns="0" rtlCol="0"/>
          <a:lstStyle/>
          <a:p>
            <a:endParaRPr sz="1750"/>
          </a:p>
        </p:txBody>
      </p:sp>
      <p:sp>
        <p:nvSpPr>
          <p:cNvPr id="27" name="object 27"/>
          <p:cNvSpPr/>
          <p:nvPr/>
        </p:nvSpPr>
        <p:spPr>
          <a:xfrm>
            <a:off x="1158662" y="2329532"/>
            <a:ext cx="0" cy="324732"/>
          </a:xfrm>
          <a:custGeom>
            <a:avLst/>
            <a:gdLst/>
            <a:ahLst/>
            <a:cxnLst/>
            <a:rect l="l" t="t" r="r" b="b"/>
            <a:pathLst>
              <a:path h="334010">
                <a:moveTo>
                  <a:pt x="0" y="0"/>
                </a:moveTo>
                <a:lnTo>
                  <a:pt x="0" y="334009"/>
                </a:lnTo>
              </a:path>
            </a:pathLst>
          </a:custGeom>
          <a:ln w="12191">
            <a:solidFill>
              <a:srgbClr val="000000"/>
            </a:solidFill>
          </a:ln>
        </p:spPr>
        <p:txBody>
          <a:bodyPr wrap="square" lIns="0" tIns="0" rIns="0" bIns="0" rtlCol="0"/>
          <a:lstStyle/>
          <a:p>
            <a:endParaRPr sz="1750"/>
          </a:p>
        </p:txBody>
      </p:sp>
      <p:sp>
        <p:nvSpPr>
          <p:cNvPr id="28" name="object 28"/>
          <p:cNvSpPr/>
          <p:nvPr/>
        </p:nvSpPr>
        <p:spPr>
          <a:xfrm>
            <a:off x="1152736" y="2327063"/>
            <a:ext cx="6174" cy="0"/>
          </a:xfrm>
          <a:custGeom>
            <a:avLst/>
            <a:gdLst/>
            <a:ahLst/>
            <a:cxnLst/>
            <a:rect l="l" t="t" r="r" b="b"/>
            <a:pathLst>
              <a:path w="6350">
                <a:moveTo>
                  <a:pt x="0" y="0"/>
                </a:moveTo>
                <a:lnTo>
                  <a:pt x="6096" y="0"/>
                </a:lnTo>
              </a:path>
            </a:pathLst>
          </a:custGeom>
          <a:ln w="5080">
            <a:solidFill>
              <a:srgbClr val="000000"/>
            </a:solidFill>
          </a:ln>
        </p:spPr>
        <p:txBody>
          <a:bodyPr wrap="square" lIns="0" tIns="0" rIns="0" bIns="0" rtlCol="0"/>
          <a:lstStyle/>
          <a:p>
            <a:endParaRPr sz="1750"/>
          </a:p>
        </p:txBody>
      </p:sp>
      <p:sp>
        <p:nvSpPr>
          <p:cNvPr id="29" name="object 29"/>
          <p:cNvSpPr/>
          <p:nvPr/>
        </p:nvSpPr>
        <p:spPr>
          <a:xfrm>
            <a:off x="1152736" y="2321507"/>
            <a:ext cx="739599" cy="0"/>
          </a:xfrm>
          <a:custGeom>
            <a:avLst/>
            <a:gdLst/>
            <a:ahLst/>
            <a:cxnLst/>
            <a:rect l="l" t="t" r="r" b="b"/>
            <a:pathLst>
              <a:path w="760730">
                <a:moveTo>
                  <a:pt x="0" y="0"/>
                </a:moveTo>
                <a:lnTo>
                  <a:pt x="760476" y="0"/>
                </a:lnTo>
              </a:path>
            </a:pathLst>
          </a:custGeom>
          <a:ln w="6350">
            <a:solidFill>
              <a:srgbClr val="000000"/>
            </a:solidFill>
          </a:ln>
        </p:spPr>
        <p:txBody>
          <a:bodyPr wrap="square" lIns="0" tIns="0" rIns="0" bIns="0" rtlCol="0"/>
          <a:lstStyle/>
          <a:p>
            <a:endParaRPr sz="1750"/>
          </a:p>
        </p:txBody>
      </p:sp>
      <p:sp>
        <p:nvSpPr>
          <p:cNvPr id="30" name="object 30"/>
          <p:cNvSpPr/>
          <p:nvPr/>
        </p:nvSpPr>
        <p:spPr>
          <a:xfrm>
            <a:off x="1158662" y="2657474"/>
            <a:ext cx="6174" cy="0"/>
          </a:xfrm>
          <a:custGeom>
            <a:avLst/>
            <a:gdLst/>
            <a:ahLst/>
            <a:cxnLst/>
            <a:rect l="l" t="t" r="r" b="b"/>
            <a:pathLst>
              <a:path w="6350">
                <a:moveTo>
                  <a:pt x="0" y="0"/>
                </a:moveTo>
                <a:lnTo>
                  <a:pt x="6095" y="0"/>
                </a:lnTo>
              </a:path>
            </a:pathLst>
          </a:custGeom>
          <a:ln w="6096">
            <a:solidFill>
              <a:srgbClr val="000000"/>
            </a:solidFill>
          </a:ln>
        </p:spPr>
        <p:txBody>
          <a:bodyPr wrap="square" lIns="0" tIns="0" rIns="0" bIns="0" rtlCol="0"/>
          <a:lstStyle/>
          <a:p>
            <a:endParaRPr sz="1750"/>
          </a:p>
        </p:txBody>
      </p:sp>
      <p:sp>
        <p:nvSpPr>
          <p:cNvPr id="31" name="object 31"/>
          <p:cNvSpPr/>
          <p:nvPr/>
        </p:nvSpPr>
        <p:spPr>
          <a:xfrm>
            <a:off x="1164589" y="2657474"/>
            <a:ext cx="716139" cy="0"/>
          </a:xfrm>
          <a:custGeom>
            <a:avLst/>
            <a:gdLst/>
            <a:ahLst/>
            <a:cxnLst/>
            <a:rect l="l" t="t" r="r" b="b"/>
            <a:pathLst>
              <a:path w="736600">
                <a:moveTo>
                  <a:pt x="0" y="0"/>
                </a:moveTo>
                <a:lnTo>
                  <a:pt x="736092" y="0"/>
                </a:lnTo>
              </a:path>
            </a:pathLst>
          </a:custGeom>
          <a:ln w="6096">
            <a:solidFill>
              <a:srgbClr val="000000"/>
            </a:solidFill>
          </a:ln>
        </p:spPr>
        <p:txBody>
          <a:bodyPr wrap="square" lIns="0" tIns="0" rIns="0" bIns="0" rtlCol="0"/>
          <a:lstStyle/>
          <a:p>
            <a:endParaRPr sz="1750"/>
          </a:p>
        </p:txBody>
      </p:sp>
      <p:sp>
        <p:nvSpPr>
          <p:cNvPr id="32" name="object 32"/>
          <p:cNvSpPr/>
          <p:nvPr/>
        </p:nvSpPr>
        <p:spPr>
          <a:xfrm>
            <a:off x="1880234" y="2657352"/>
            <a:ext cx="6174" cy="0"/>
          </a:xfrm>
          <a:custGeom>
            <a:avLst/>
            <a:gdLst/>
            <a:ahLst/>
            <a:cxnLst/>
            <a:rect l="l" t="t" r="r" b="b"/>
            <a:pathLst>
              <a:path w="6350">
                <a:moveTo>
                  <a:pt x="0" y="0"/>
                </a:moveTo>
                <a:lnTo>
                  <a:pt x="6095" y="0"/>
                </a:lnTo>
              </a:path>
            </a:pathLst>
          </a:custGeom>
          <a:ln w="6350">
            <a:solidFill>
              <a:srgbClr val="000000"/>
            </a:solidFill>
          </a:ln>
        </p:spPr>
        <p:txBody>
          <a:bodyPr wrap="square" lIns="0" tIns="0" rIns="0" bIns="0" rtlCol="0"/>
          <a:lstStyle/>
          <a:p>
            <a:endParaRPr sz="1750"/>
          </a:p>
        </p:txBody>
      </p:sp>
      <p:sp>
        <p:nvSpPr>
          <p:cNvPr id="33" name="object 33"/>
          <p:cNvSpPr/>
          <p:nvPr/>
        </p:nvSpPr>
        <p:spPr>
          <a:xfrm>
            <a:off x="1886161" y="2329532"/>
            <a:ext cx="0" cy="324732"/>
          </a:xfrm>
          <a:custGeom>
            <a:avLst/>
            <a:gdLst/>
            <a:ahLst/>
            <a:cxnLst/>
            <a:rect l="l" t="t" r="r" b="b"/>
            <a:pathLst>
              <a:path h="334010">
                <a:moveTo>
                  <a:pt x="0" y="0"/>
                </a:moveTo>
                <a:lnTo>
                  <a:pt x="0" y="334009"/>
                </a:lnTo>
              </a:path>
            </a:pathLst>
          </a:custGeom>
          <a:ln w="12192">
            <a:solidFill>
              <a:srgbClr val="000000"/>
            </a:solidFill>
          </a:ln>
        </p:spPr>
        <p:txBody>
          <a:bodyPr wrap="square" lIns="0" tIns="0" rIns="0" bIns="0" rtlCol="0"/>
          <a:lstStyle/>
          <a:p>
            <a:endParaRPr sz="1750"/>
          </a:p>
        </p:txBody>
      </p:sp>
      <p:sp>
        <p:nvSpPr>
          <p:cNvPr id="34" name="object 34"/>
          <p:cNvSpPr/>
          <p:nvPr/>
        </p:nvSpPr>
        <p:spPr>
          <a:xfrm>
            <a:off x="1880234" y="2327063"/>
            <a:ext cx="6174" cy="0"/>
          </a:xfrm>
          <a:custGeom>
            <a:avLst/>
            <a:gdLst/>
            <a:ahLst/>
            <a:cxnLst/>
            <a:rect l="l" t="t" r="r" b="b"/>
            <a:pathLst>
              <a:path w="6350">
                <a:moveTo>
                  <a:pt x="0" y="0"/>
                </a:moveTo>
                <a:lnTo>
                  <a:pt x="6095" y="0"/>
                </a:lnTo>
              </a:path>
            </a:pathLst>
          </a:custGeom>
          <a:ln w="5080">
            <a:solidFill>
              <a:srgbClr val="000000"/>
            </a:solidFill>
          </a:ln>
        </p:spPr>
        <p:txBody>
          <a:bodyPr wrap="square" lIns="0" tIns="0" rIns="0" bIns="0" rtlCol="0"/>
          <a:lstStyle/>
          <a:p>
            <a:endParaRPr sz="1750"/>
          </a:p>
        </p:txBody>
      </p:sp>
      <p:sp>
        <p:nvSpPr>
          <p:cNvPr id="35" name="object 35"/>
          <p:cNvSpPr/>
          <p:nvPr/>
        </p:nvSpPr>
        <p:spPr>
          <a:xfrm>
            <a:off x="1886161" y="2657474"/>
            <a:ext cx="6174" cy="0"/>
          </a:xfrm>
          <a:custGeom>
            <a:avLst/>
            <a:gdLst/>
            <a:ahLst/>
            <a:cxnLst/>
            <a:rect l="l" t="t" r="r" b="b"/>
            <a:pathLst>
              <a:path w="6350">
                <a:moveTo>
                  <a:pt x="0" y="0"/>
                </a:moveTo>
                <a:lnTo>
                  <a:pt x="6096" y="0"/>
                </a:lnTo>
              </a:path>
            </a:pathLst>
          </a:custGeom>
          <a:ln w="6096">
            <a:solidFill>
              <a:srgbClr val="000000"/>
            </a:solidFill>
          </a:ln>
        </p:spPr>
        <p:txBody>
          <a:bodyPr wrap="square" lIns="0" tIns="0" rIns="0" bIns="0" rtlCol="0"/>
          <a:lstStyle/>
          <a:p>
            <a:endParaRPr sz="1750"/>
          </a:p>
        </p:txBody>
      </p:sp>
      <p:sp>
        <p:nvSpPr>
          <p:cNvPr id="36" name="object 36"/>
          <p:cNvSpPr/>
          <p:nvPr/>
        </p:nvSpPr>
        <p:spPr>
          <a:xfrm>
            <a:off x="1158662" y="2327063"/>
            <a:ext cx="6174" cy="0"/>
          </a:xfrm>
          <a:custGeom>
            <a:avLst/>
            <a:gdLst/>
            <a:ahLst/>
            <a:cxnLst/>
            <a:rect l="l" t="t" r="r" b="b"/>
            <a:pathLst>
              <a:path w="6350">
                <a:moveTo>
                  <a:pt x="0" y="0"/>
                </a:moveTo>
                <a:lnTo>
                  <a:pt x="6095" y="0"/>
                </a:lnTo>
              </a:path>
            </a:pathLst>
          </a:custGeom>
          <a:ln w="6096">
            <a:solidFill>
              <a:srgbClr val="000000"/>
            </a:solidFill>
          </a:ln>
        </p:spPr>
        <p:txBody>
          <a:bodyPr wrap="square" lIns="0" tIns="0" rIns="0" bIns="0" rtlCol="0"/>
          <a:lstStyle/>
          <a:p>
            <a:endParaRPr sz="1750"/>
          </a:p>
        </p:txBody>
      </p:sp>
      <p:sp>
        <p:nvSpPr>
          <p:cNvPr id="37" name="object 37"/>
          <p:cNvSpPr/>
          <p:nvPr/>
        </p:nvSpPr>
        <p:spPr>
          <a:xfrm>
            <a:off x="1164589" y="2327063"/>
            <a:ext cx="716139" cy="0"/>
          </a:xfrm>
          <a:custGeom>
            <a:avLst/>
            <a:gdLst/>
            <a:ahLst/>
            <a:cxnLst/>
            <a:rect l="l" t="t" r="r" b="b"/>
            <a:pathLst>
              <a:path w="736600">
                <a:moveTo>
                  <a:pt x="0" y="0"/>
                </a:moveTo>
                <a:lnTo>
                  <a:pt x="736092" y="0"/>
                </a:lnTo>
              </a:path>
            </a:pathLst>
          </a:custGeom>
          <a:ln w="6096">
            <a:solidFill>
              <a:srgbClr val="000000"/>
            </a:solidFill>
          </a:ln>
        </p:spPr>
        <p:txBody>
          <a:bodyPr wrap="square" lIns="0" tIns="0" rIns="0" bIns="0" rtlCol="0"/>
          <a:lstStyle/>
          <a:p>
            <a:endParaRPr sz="1750"/>
          </a:p>
        </p:txBody>
      </p:sp>
      <p:sp>
        <p:nvSpPr>
          <p:cNvPr id="38" name="object 38"/>
          <p:cNvSpPr/>
          <p:nvPr/>
        </p:nvSpPr>
        <p:spPr>
          <a:xfrm>
            <a:off x="1886161" y="2327063"/>
            <a:ext cx="6174" cy="0"/>
          </a:xfrm>
          <a:custGeom>
            <a:avLst/>
            <a:gdLst/>
            <a:ahLst/>
            <a:cxnLst/>
            <a:rect l="l" t="t" r="r" b="b"/>
            <a:pathLst>
              <a:path w="6350">
                <a:moveTo>
                  <a:pt x="0" y="0"/>
                </a:moveTo>
                <a:lnTo>
                  <a:pt x="6096" y="0"/>
                </a:lnTo>
              </a:path>
            </a:pathLst>
          </a:custGeom>
          <a:ln w="6096">
            <a:solidFill>
              <a:srgbClr val="000000"/>
            </a:solidFill>
          </a:ln>
        </p:spPr>
        <p:txBody>
          <a:bodyPr wrap="square" lIns="0" tIns="0" rIns="0" bIns="0" rtlCol="0"/>
          <a:lstStyle/>
          <a:p>
            <a:endParaRPr sz="1750"/>
          </a:p>
        </p:txBody>
      </p:sp>
      <p:sp>
        <p:nvSpPr>
          <p:cNvPr id="39" name="object 39"/>
          <p:cNvSpPr txBox="1"/>
          <p:nvPr/>
        </p:nvSpPr>
        <p:spPr>
          <a:xfrm>
            <a:off x="1158663" y="2361635"/>
            <a:ext cx="727869" cy="209416"/>
          </a:xfrm>
          <a:prstGeom prst="rect">
            <a:avLst/>
          </a:prstGeom>
        </p:spPr>
        <p:txBody>
          <a:bodyPr vert="horz" wrap="square" lIns="0" tIns="0" rIns="0" bIns="0" rtlCol="0">
            <a:spAutoFit/>
          </a:bodyPr>
          <a:lstStyle/>
          <a:p>
            <a:pPr marL="94454"/>
            <a:r>
              <a:rPr sz="1361" dirty="0">
                <a:latin typeface="Arial"/>
                <a:cs typeface="Arial"/>
              </a:rPr>
              <a:t>Patient</a:t>
            </a:r>
            <a:endParaRPr sz="1361">
              <a:latin typeface="Arial"/>
              <a:cs typeface="Arial"/>
            </a:endParaRPr>
          </a:p>
        </p:txBody>
      </p:sp>
      <p:sp>
        <p:nvSpPr>
          <p:cNvPr id="40" name="object 40"/>
          <p:cNvSpPr/>
          <p:nvPr/>
        </p:nvSpPr>
        <p:spPr>
          <a:xfrm>
            <a:off x="1111250" y="4962949"/>
            <a:ext cx="651933" cy="364860"/>
          </a:xfrm>
          <a:custGeom>
            <a:avLst/>
            <a:gdLst/>
            <a:ahLst/>
            <a:cxnLst/>
            <a:rect l="l" t="t" r="r" b="b"/>
            <a:pathLst>
              <a:path w="670560" h="375285">
                <a:moveTo>
                  <a:pt x="0" y="0"/>
                </a:moveTo>
                <a:lnTo>
                  <a:pt x="670560" y="0"/>
                </a:lnTo>
                <a:lnTo>
                  <a:pt x="670560" y="374903"/>
                </a:lnTo>
                <a:lnTo>
                  <a:pt x="0" y="374903"/>
                </a:lnTo>
                <a:lnTo>
                  <a:pt x="0" y="0"/>
                </a:lnTo>
                <a:close/>
              </a:path>
            </a:pathLst>
          </a:custGeom>
          <a:solidFill>
            <a:srgbClr val="F3DF27"/>
          </a:solidFill>
        </p:spPr>
        <p:txBody>
          <a:bodyPr wrap="square" lIns="0" tIns="0" rIns="0" bIns="0" rtlCol="0"/>
          <a:lstStyle/>
          <a:p>
            <a:endParaRPr sz="1750"/>
          </a:p>
        </p:txBody>
      </p:sp>
      <p:sp>
        <p:nvSpPr>
          <p:cNvPr id="41" name="object 41"/>
          <p:cNvSpPr/>
          <p:nvPr/>
        </p:nvSpPr>
        <p:spPr>
          <a:xfrm>
            <a:off x="1105322" y="5330525"/>
            <a:ext cx="664281" cy="0"/>
          </a:xfrm>
          <a:custGeom>
            <a:avLst/>
            <a:gdLst/>
            <a:ahLst/>
            <a:cxnLst/>
            <a:rect l="l" t="t" r="r" b="b"/>
            <a:pathLst>
              <a:path w="683260">
                <a:moveTo>
                  <a:pt x="0" y="0"/>
                </a:moveTo>
                <a:lnTo>
                  <a:pt x="682752" y="0"/>
                </a:lnTo>
              </a:path>
            </a:pathLst>
          </a:custGeom>
          <a:ln w="6350">
            <a:solidFill>
              <a:srgbClr val="000000"/>
            </a:solidFill>
          </a:ln>
        </p:spPr>
        <p:txBody>
          <a:bodyPr wrap="square" lIns="0" tIns="0" rIns="0" bIns="0" rtlCol="0"/>
          <a:lstStyle/>
          <a:p>
            <a:endParaRPr sz="1750"/>
          </a:p>
        </p:txBody>
      </p:sp>
      <p:sp>
        <p:nvSpPr>
          <p:cNvPr id="42" name="object 42"/>
          <p:cNvSpPr/>
          <p:nvPr/>
        </p:nvSpPr>
        <p:spPr>
          <a:xfrm>
            <a:off x="1105322" y="5324352"/>
            <a:ext cx="6174" cy="0"/>
          </a:xfrm>
          <a:custGeom>
            <a:avLst/>
            <a:gdLst/>
            <a:ahLst/>
            <a:cxnLst/>
            <a:rect l="l" t="t" r="r" b="b"/>
            <a:pathLst>
              <a:path w="6350">
                <a:moveTo>
                  <a:pt x="0" y="0"/>
                </a:moveTo>
                <a:lnTo>
                  <a:pt x="6096" y="0"/>
                </a:lnTo>
              </a:path>
            </a:pathLst>
          </a:custGeom>
          <a:ln w="6350">
            <a:solidFill>
              <a:srgbClr val="000000"/>
            </a:solidFill>
          </a:ln>
        </p:spPr>
        <p:txBody>
          <a:bodyPr wrap="square" lIns="0" tIns="0" rIns="0" bIns="0" rtlCol="0"/>
          <a:lstStyle/>
          <a:p>
            <a:endParaRPr sz="1750"/>
          </a:p>
        </p:txBody>
      </p:sp>
      <p:sp>
        <p:nvSpPr>
          <p:cNvPr id="43" name="object 43"/>
          <p:cNvSpPr/>
          <p:nvPr/>
        </p:nvSpPr>
        <p:spPr>
          <a:xfrm>
            <a:off x="1111250" y="4969369"/>
            <a:ext cx="0" cy="351896"/>
          </a:xfrm>
          <a:custGeom>
            <a:avLst/>
            <a:gdLst/>
            <a:ahLst/>
            <a:cxnLst/>
            <a:rect l="l" t="t" r="r" b="b"/>
            <a:pathLst>
              <a:path h="361950">
                <a:moveTo>
                  <a:pt x="0" y="0"/>
                </a:moveTo>
                <a:lnTo>
                  <a:pt x="0" y="361950"/>
                </a:lnTo>
              </a:path>
            </a:pathLst>
          </a:custGeom>
          <a:ln w="12191">
            <a:solidFill>
              <a:srgbClr val="000000"/>
            </a:solidFill>
          </a:ln>
        </p:spPr>
        <p:txBody>
          <a:bodyPr wrap="square" lIns="0" tIns="0" rIns="0" bIns="0" rtlCol="0"/>
          <a:lstStyle/>
          <a:p>
            <a:endParaRPr sz="1750"/>
          </a:p>
        </p:txBody>
      </p:sp>
      <p:sp>
        <p:nvSpPr>
          <p:cNvPr id="44" name="object 44"/>
          <p:cNvSpPr/>
          <p:nvPr/>
        </p:nvSpPr>
        <p:spPr>
          <a:xfrm>
            <a:off x="1105322" y="4966282"/>
            <a:ext cx="6174" cy="0"/>
          </a:xfrm>
          <a:custGeom>
            <a:avLst/>
            <a:gdLst/>
            <a:ahLst/>
            <a:cxnLst/>
            <a:rect l="l" t="t" r="r" b="b"/>
            <a:pathLst>
              <a:path w="6350">
                <a:moveTo>
                  <a:pt x="0" y="0"/>
                </a:moveTo>
                <a:lnTo>
                  <a:pt x="6096" y="0"/>
                </a:lnTo>
              </a:path>
            </a:pathLst>
          </a:custGeom>
          <a:ln w="6350">
            <a:solidFill>
              <a:srgbClr val="000000"/>
            </a:solidFill>
          </a:ln>
        </p:spPr>
        <p:txBody>
          <a:bodyPr wrap="square" lIns="0" tIns="0" rIns="0" bIns="0" rtlCol="0"/>
          <a:lstStyle/>
          <a:p>
            <a:endParaRPr sz="1750"/>
          </a:p>
        </p:txBody>
      </p:sp>
      <p:sp>
        <p:nvSpPr>
          <p:cNvPr id="45" name="object 45"/>
          <p:cNvSpPr/>
          <p:nvPr/>
        </p:nvSpPr>
        <p:spPr>
          <a:xfrm>
            <a:off x="1105322" y="4960108"/>
            <a:ext cx="664281" cy="0"/>
          </a:xfrm>
          <a:custGeom>
            <a:avLst/>
            <a:gdLst/>
            <a:ahLst/>
            <a:cxnLst/>
            <a:rect l="l" t="t" r="r" b="b"/>
            <a:pathLst>
              <a:path w="683260">
                <a:moveTo>
                  <a:pt x="0" y="0"/>
                </a:moveTo>
                <a:lnTo>
                  <a:pt x="682752" y="0"/>
                </a:lnTo>
              </a:path>
            </a:pathLst>
          </a:custGeom>
          <a:ln w="6350">
            <a:solidFill>
              <a:srgbClr val="000000"/>
            </a:solidFill>
          </a:ln>
        </p:spPr>
        <p:txBody>
          <a:bodyPr wrap="square" lIns="0" tIns="0" rIns="0" bIns="0" rtlCol="0"/>
          <a:lstStyle/>
          <a:p>
            <a:endParaRPr sz="1750"/>
          </a:p>
        </p:txBody>
      </p:sp>
      <p:sp>
        <p:nvSpPr>
          <p:cNvPr id="46" name="object 46"/>
          <p:cNvSpPr/>
          <p:nvPr/>
        </p:nvSpPr>
        <p:spPr>
          <a:xfrm>
            <a:off x="1111250" y="5324475"/>
            <a:ext cx="6174" cy="0"/>
          </a:xfrm>
          <a:custGeom>
            <a:avLst/>
            <a:gdLst/>
            <a:ahLst/>
            <a:cxnLst/>
            <a:rect l="l" t="t" r="r" b="b"/>
            <a:pathLst>
              <a:path w="6350">
                <a:moveTo>
                  <a:pt x="0" y="0"/>
                </a:moveTo>
                <a:lnTo>
                  <a:pt x="6095" y="0"/>
                </a:lnTo>
              </a:path>
            </a:pathLst>
          </a:custGeom>
          <a:ln w="6096">
            <a:solidFill>
              <a:srgbClr val="000000"/>
            </a:solidFill>
          </a:ln>
        </p:spPr>
        <p:txBody>
          <a:bodyPr wrap="square" lIns="0" tIns="0" rIns="0" bIns="0" rtlCol="0"/>
          <a:lstStyle/>
          <a:p>
            <a:endParaRPr sz="1750"/>
          </a:p>
        </p:txBody>
      </p:sp>
      <p:sp>
        <p:nvSpPr>
          <p:cNvPr id="47" name="object 47"/>
          <p:cNvSpPr/>
          <p:nvPr/>
        </p:nvSpPr>
        <p:spPr>
          <a:xfrm>
            <a:off x="1117177" y="5324475"/>
            <a:ext cx="640203" cy="0"/>
          </a:xfrm>
          <a:custGeom>
            <a:avLst/>
            <a:gdLst/>
            <a:ahLst/>
            <a:cxnLst/>
            <a:rect l="l" t="t" r="r" b="b"/>
            <a:pathLst>
              <a:path w="658494">
                <a:moveTo>
                  <a:pt x="0" y="0"/>
                </a:moveTo>
                <a:lnTo>
                  <a:pt x="658368" y="0"/>
                </a:lnTo>
              </a:path>
            </a:pathLst>
          </a:custGeom>
          <a:ln w="6096">
            <a:solidFill>
              <a:srgbClr val="000000"/>
            </a:solidFill>
          </a:ln>
        </p:spPr>
        <p:txBody>
          <a:bodyPr wrap="square" lIns="0" tIns="0" rIns="0" bIns="0" rtlCol="0"/>
          <a:lstStyle/>
          <a:p>
            <a:endParaRPr sz="1750"/>
          </a:p>
        </p:txBody>
      </p:sp>
      <p:sp>
        <p:nvSpPr>
          <p:cNvPr id="48" name="object 48"/>
          <p:cNvSpPr/>
          <p:nvPr/>
        </p:nvSpPr>
        <p:spPr>
          <a:xfrm>
            <a:off x="1757256" y="5324352"/>
            <a:ext cx="6174" cy="0"/>
          </a:xfrm>
          <a:custGeom>
            <a:avLst/>
            <a:gdLst/>
            <a:ahLst/>
            <a:cxnLst/>
            <a:rect l="l" t="t" r="r" b="b"/>
            <a:pathLst>
              <a:path w="6350">
                <a:moveTo>
                  <a:pt x="0" y="0"/>
                </a:moveTo>
                <a:lnTo>
                  <a:pt x="6096" y="0"/>
                </a:lnTo>
              </a:path>
            </a:pathLst>
          </a:custGeom>
          <a:ln w="6350">
            <a:solidFill>
              <a:srgbClr val="000000"/>
            </a:solidFill>
          </a:ln>
        </p:spPr>
        <p:txBody>
          <a:bodyPr wrap="square" lIns="0" tIns="0" rIns="0" bIns="0" rtlCol="0"/>
          <a:lstStyle/>
          <a:p>
            <a:endParaRPr sz="1750"/>
          </a:p>
        </p:txBody>
      </p:sp>
      <p:sp>
        <p:nvSpPr>
          <p:cNvPr id="49" name="object 49"/>
          <p:cNvSpPr/>
          <p:nvPr/>
        </p:nvSpPr>
        <p:spPr>
          <a:xfrm>
            <a:off x="1763183" y="4969369"/>
            <a:ext cx="0" cy="351896"/>
          </a:xfrm>
          <a:custGeom>
            <a:avLst/>
            <a:gdLst/>
            <a:ahLst/>
            <a:cxnLst/>
            <a:rect l="l" t="t" r="r" b="b"/>
            <a:pathLst>
              <a:path h="361950">
                <a:moveTo>
                  <a:pt x="0" y="0"/>
                </a:moveTo>
                <a:lnTo>
                  <a:pt x="0" y="361950"/>
                </a:lnTo>
              </a:path>
            </a:pathLst>
          </a:custGeom>
          <a:ln w="12192">
            <a:solidFill>
              <a:srgbClr val="000000"/>
            </a:solidFill>
          </a:ln>
        </p:spPr>
        <p:txBody>
          <a:bodyPr wrap="square" lIns="0" tIns="0" rIns="0" bIns="0" rtlCol="0"/>
          <a:lstStyle/>
          <a:p>
            <a:endParaRPr sz="1750"/>
          </a:p>
        </p:txBody>
      </p:sp>
      <p:sp>
        <p:nvSpPr>
          <p:cNvPr id="50" name="object 50"/>
          <p:cNvSpPr/>
          <p:nvPr/>
        </p:nvSpPr>
        <p:spPr>
          <a:xfrm>
            <a:off x="1757256" y="4966282"/>
            <a:ext cx="6174" cy="0"/>
          </a:xfrm>
          <a:custGeom>
            <a:avLst/>
            <a:gdLst/>
            <a:ahLst/>
            <a:cxnLst/>
            <a:rect l="l" t="t" r="r" b="b"/>
            <a:pathLst>
              <a:path w="6350">
                <a:moveTo>
                  <a:pt x="0" y="0"/>
                </a:moveTo>
                <a:lnTo>
                  <a:pt x="6096" y="0"/>
                </a:lnTo>
              </a:path>
            </a:pathLst>
          </a:custGeom>
          <a:ln w="6350">
            <a:solidFill>
              <a:srgbClr val="000000"/>
            </a:solidFill>
          </a:ln>
        </p:spPr>
        <p:txBody>
          <a:bodyPr wrap="square" lIns="0" tIns="0" rIns="0" bIns="0" rtlCol="0"/>
          <a:lstStyle/>
          <a:p>
            <a:endParaRPr sz="1750"/>
          </a:p>
        </p:txBody>
      </p:sp>
      <p:sp>
        <p:nvSpPr>
          <p:cNvPr id="51" name="object 51"/>
          <p:cNvSpPr/>
          <p:nvPr/>
        </p:nvSpPr>
        <p:spPr>
          <a:xfrm>
            <a:off x="1763183" y="5324475"/>
            <a:ext cx="6174" cy="0"/>
          </a:xfrm>
          <a:custGeom>
            <a:avLst/>
            <a:gdLst/>
            <a:ahLst/>
            <a:cxnLst/>
            <a:rect l="l" t="t" r="r" b="b"/>
            <a:pathLst>
              <a:path w="6350">
                <a:moveTo>
                  <a:pt x="0" y="0"/>
                </a:moveTo>
                <a:lnTo>
                  <a:pt x="6095" y="0"/>
                </a:lnTo>
              </a:path>
            </a:pathLst>
          </a:custGeom>
          <a:ln w="6096">
            <a:solidFill>
              <a:srgbClr val="000000"/>
            </a:solidFill>
          </a:ln>
        </p:spPr>
        <p:txBody>
          <a:bodyPr wrap="square" lIns="0" tIns="0" rIns="0" bIns="0" rtlCol="0"/>
          <a:lstStyle/>
          <a:p>
            <a:endParaRPr sz="1750"/>
          </a:p>
        </p:txBody>
      </p:sp>
      <p:sp>
        <p:nvSpPr>
          <p:cNvPr id="52" name="object 52"/>
          <p:cNvSpPr/>
          <p:nvPr/>
        </p:nvSpPr>
        <p:spPr>
          <a:xfrm>
            <a:off x="1111250" y="4965912"/>
            <a:ext cx="6174" cy="0"/>
          </a:xfrm>
          <a:custGeom>
            <a:avLst/>
            <a:gdLst/>
            <a:ahLst/>
            <a:cxnLst/>
            <a:rect l="l" t="t" r="r" b="b"/>
            <a:pathLst>
              <a:path w="6350">
                <a:moveTo>
                  <a:pt x="0" y="0"/>
                </a:moveTo>
                <a:lnTo>
                  <a:pt x="6095" y="0"/>
                </a:lnTo>
              </a:path>
            </a:pathLst>
          </a:custGeom>
          <a:ln w="6095">
            <a:solidFill>
              <a:srgbClr val="000000"/>
            </a:solidFill>
          </a:ln>
        </p:spPr>
        <p:txBody>
          <a:bodyPr wrap="square" lIns="0" tIns="0" rIns="0" bIns="0" rtlCol="0"/>
          <a:lstStyle/>
          <a:p>
            <a:endParaRPr sz="1750"/>
          </a:p>
        </p:txBody>
      </p:sp>
      <p:sp>
        <p:nvSpPr>
          <p:cNvPr id="53" name="object 53"/>
          <p:cNvSpPr/>
          <p:nvPr/>
        </p:nvSpPr>
        <p:spPr>
          <a:xfrm>
            <a:off x="1117177" y="4965912"/>
            <a:ext cx="640203" cy="0"/>
          </a:xfrm>
          <a:custGeom>
            <a:avLst/>
            <a:gdLst/>
            <a:ahLst/>
            <a:cxnLst/>
            <a:rect l="l" t="t" r="r" b="b"/>
            <a:pathLst>
              <a:path w="658494">
                <a:moveTo>
                  <a:pt x="0" y="0"/>
                </a:moveTo>
                <a:lnTo>
                  <a:pt x="658368" y="0"/>
                </a:lnTo>
              </a:path>
            </a:pathLst>
          </a:custGeom>
          <a:ln w="6095">
            <a:solidFill>
              <a:srgbClr val="000000"/>
            </a:solidFill>
          </a:ln>
        </p:spPr>
        <p:txBody>
          <a:bodyPr wrap="square" lIns="0" tIns="0" rIns="0" bIns="0" rtlCol="0"/>
          <a:lstStyle/>
          <a:p>
            <a:endParaRPr sz="1750"/>
          </a:p>
        </p:txBody>
      </p:sp>
      <p:sp>
        <p:nvSpPr>
          <p:cNvPr id="54" name="object 54"/>
          <p:cNvSpPr/>
          <p:nvPr/>
        </p:nvSpPr>
        <p:spPr>
          <a:xfrm>
            <a:off x="1763183" y="4965912"/>
            <a:ext cx="6174" cy="0"/>
          </a:xfrm>
          <a:custGeom>
            <a:avLst/>
            <a:gdLst/>
            <a:ahLst/>
            <a:cxnLst/>
            <a:rect l="l" t="t" r="r" b="b"/>
            <a:pathLst>
              <a:path w="6350">
                <a:moveTo>
                  <a:pt x="0" y="0"/>
                </a:moveTo>
                <a:lnTo>
                  <a:pt x="6095" y="0"/>
                </a:lnTo>
              </a:path>
            </a:pathLst>
          </a:custGeom>
          <a:ln w="6095">
            <a:solidFill>
              <a:srgbClr val="000000"/>
            </a:solidFill>
          </a:ln>
        </p:spPr>
        <p:txBody>
          <a:bodyPr wrap="square" lIns="0" tIns="0" rIns="0" bIns="0" rtlCol="0"/>
          <a:lstStyle/>
          <a:p>
            <a:endParaRPr sz="1750"/>
          </a:p>
        </p:txBody>
      </p:sp>
      <p:sp>
        <p:nvSpPr>
          <p:cNvPr id="55" name="object 55"/>
          <p:cNvSpPr txBox="1"/>
          <p:nvPr/>
        </p:nvSpPr>
        <p:spPr>
          <a:xfrm>
            <a:off x="1111250" y="5000483"/>
            <a:ext cx="651933" cy="209416"/>
          </a:xfrm>
          <a:prstGeom prst="rect">
            <a:avLst/>
          </a:prstGeom>
        </p:spPr>
        <p:txBody>
          <a:bodyPr vert="horz" wrap="square" lIns="0" tIns="0" rIns="0" bIns="0" rtlCol="0">
            <a:spAutoFit/>
          </a:bodyPr>
          <a:lstStyle/>
          <a:p>
            <a:pPr marL="94454"/>
            <a:r>
              <a:rPr sz="1361" spc="-5" dirty="0">
                <a:latin typeface="Arial"/>
                <a:cs typeface="Arial"/>
              </a:rPr>
              <a:t>Nurse</a:t>
            </a:r>
            <a:endParaRPr sz="1361">
              <a:latin typeface="Arial"/>
              <a:cs typeface="Arial"/>
            </a:endParaRPr>
          </a:p>
        </p:txBody>
      </p:sp>
      <p:sp>
        <p:nvSpPr>
          <p:cNvPr id="56" name="object 56"/>
          <p:cNvSpPr/>
          <p:nvPr/>
        </p:nvSpPr>
        <p:spPr>
          <a:xfrm>
            <a:off x="1884679" y="2535978"/>
            <a:ext cx="671689" cy="249414"/>
          </a:xfrm>
          <a:custGeom>
            <a:avLst/>
            <a:gdLst/>
            <a:ahLst/>
            <a:cxnLst/>
            <a:rect l="l" t="t" r="r" b="b"/>
            <a:pathLst>
              <a:path w="690880" h="256539">
                <a:moveTo>
                  <a:pt x="604564" y="228457"/>
                </a:moveTo>
                <a:lnTo>
                  <a:pt x="595884" y="256032"/>
                </a:lnTo>
                <a:lnTo>
                  <a:pt x="690372" y="242315"/>
                </a:lnTo>
                <a:lnTo>
                  <a:pt x="681228" y="233172"/>
                </a:lnTo>
                <a:lnTo>
                  <a:pt x="618744" y="233172"/>
                </a:lnTo>
                <a:lnTo>
                  <a:pt x="604564" y="228457"/>
                </a:lnTo>
                <a:close/>
              </a:path>
              <a:path w="690880" h="256539">
                <a:moveTo>
                  <a:pt x="613107" y="201321"/>
                </a:moveTo>
                <a:lnTo>
                  <a:pt x="604564" y="228457"/>
                </a:lnTo>
                <a:lnTo>
                  <a:pt x="618744" y="233172"/>
                </a:lnTo>
                <a:lnTo>
                  <a:pt x="626364" y="205740"/>
                </a:lnTo>
                <a:lnTo>
                  <a:pt x="613107" y="201321"/>
                </a:lnTo>
                <a:close/>
              </a:path>
              <a:path w="690880" h="256539">
                <a:moveTo>
                  <a:pt x="621792" y="173736"/>
                </a:moveTo>
                <a:lnTo>
                  <a:pt x="613107" y="201321"/>
                </a:lnTo>
                <a:lnTo>
                  <a:pt x="626364" y="205740"/>
                </a:lnTo>
                <a:lnTo>
                  <a:pt x="618744" y="233172"/>
                </a:lnTo>
                <a:lnTo>
                  <a:pt x="681228" y="233172"/>
                </a:lnTo>
                <a:lnTo>
                  <a:pt x="621792" y="173736"/>
                </a:lnTo>
                <a:close/>
              </a:path>
              <a:path w="690880" h="256539">
                <a:moveTo>
                  <a:pt x="9143" y="0"/>
                </a:moveTo>
                <a:lnTo>
                  <a:pt x="0" y="27432"/>
                </a:lnTo>
                <a:lnTo>
                  <a:pt x="604564" y="228457"/>
                </a:lnTo>
                <a:lnTo>
                  <a:pt x="613107" y="201321"/>
                </a:lnTo>
                <a:lnTo>
                  <a:pt x="9143" y="0"/>
                </a:lnTo>
                <a:close/>
              </a:path>
            </a:pathLst>
          </a:custGeom>
          <a:solidFill>
            <a:srgbClr val="000000"/>
          </a:solidFill>
        </p:spPr>
        <p:txBody>
          <a:bodyPr wrap="square" lIns="0" tIns="0" rIns="0" bIns="0" rtlCol="0"/>
          <a:lstStyle/>
          <a:p>
            <a:endParaRPr sz="1750"/>
          </a:p>
        </p:txBody>
      </p:sp>
      <p:sp>
        <p:nvSpPr>
          <p:cNvPr id="57" name="object 57"/>
          <p:cNvSpPr/>
          <p:nvPr/>
        </p:nvSpPr>
        <p:spPr>
          <a:xfrm>
            <a:off x="1772073" y="4549564"/>
            <a:ext cx="1117424" cy="572294"/>
          </a:xfrm>
          <a:custGeom>
            <a:avLst/>
            <a:gdLst/>
            <a:ahLst/>
            <a:cxnLst/>
            <a:rect l="l" t="t" r="r" b="b"/>
            <a:pathLst>
              <a:path w="1149350" h="588645">
                <a:moveTo>
                  <a:pt x="1065603" y="25038"/>
                </a:moveTo>
                <a:lnTo>
                  <a:pt x="0" y="562355"/>
                </a:lnTo>
                <a:lnTo>
                  <a:pt x="12192" y="588263"/>
                </a:lnTo>
                <a:lnTo>
                  <a:pt x="1078404" y="50640"/>
                </a:lnTo>
                <a:lnTo>
                  <a:pt x="1065603" y="25038"/>
                </a:lnTo>
                <a:close/>
              </a:path>
              <a:path w="1149350" h="588645">
                <a:moveTo>
                  <a:pt x="1135197" y="18287"/>
                </a:moveTo>
                <a:lnTo>
                  <a:pt x="1078992" y="18287"/>
                </a:lnTo>
                <a:lnTo>
                  <a:pt x="1091184" y="44195"/>
                </a:lnTo>
                <a:lnTo>
                  <a:pt x="1078404" y="50640"/>
                </a:lnTo>
                <a:lnTo>
                  <a:pt x="1091184" y="76199"/>
                </a:lnTo>
                <a:lnTo>
                  <a:pt x="1135197" y="18287"/>
                </a:lnTo>
                <a:close/>
              </a:path>
              <a:path w="1149350" h="588645">
                <a:moveTo>
                  <a:pt x="1078992" y="18287"/>
                </a:moveTo>
                <a:lnTo>
                  <a:pt x="1065603" y="25038"/>
                </a:lnTo>
                <a:lnTo>
                  <a:pt x="1078404" y="50640"/>
                </a:lnTo>
                <a:lnTo>
                  <a:pt x="1091184" y="44195"/>
                </a:lnTo>
                <a:lnTo>
                  <a:pt x="1078992" y="18287"/>
                </a:lnTo>
                <a:close/>
              </a:path>
              <a:path w="1149350" h="588645">
                <a:moveTo>
                  <a:pt x="1149096" y="0"/>
                </a:moveTo>
                <a:lnTo>
                  <a:pt x="1053084" y="0"/>
                </a:lnTo>
                <a:lnTo>
                  <a:pt x="1065603" y="25038"/>
                </a:lnTo>
                <a:lnTo>
                  <a:pt x="1078992" y="18287"/>
                </a:lnTo>
                <a:lnTo>
                  <a:pt x="1135197" y="18287"/>
                </a:lnTo>
                <a:lnTo>
                  <a:pt x="1149096" y="0"/>
                </a:lnTo>
                <a:close/>
              </a:path>
            </a:pathLst>
          </a:custGeom>
          <a:solidFill>
            <a:srgbClr val="000000"/>
          </a:solidFill>
        </p:spPr>
        <p:txBody>
          <a:bodyPr wrap="square" lIns="0" tIns="0" rIns="0" bIns="0" rtlCol="0"/>
          <a:lstStyle/>
          <a:p>
            <a:endParaRPr sz="1750"/>
          </a:p>
        </p:txBody>
      </p:sp>
      <p:sp>
        <p:nvSpPr>
          <p:cNvPr id="58" name="object 58"/>
          <p:cNvSpPr/>
          <p:nvPr/>
        </p:nvSpPr>
        <p:spPr>
          <a:xfrm>
            <a:off x="5222875" y="2653029"/>
            <a:ext cx="456847" cy="785283"/>
          </a:xfrm>
          <a:custGeom>
            <a:avLst/>
            <a:gdLst/>
            <a:ahLst/>
            <a:cxnLst/>
            <a:rect l="l" t="t" r="r" b="b"/>
            <a:pathLst>
              <a:path w="469900" h="807719">
                <a:moveTo>
                  <a:pt x="4571" y="711708"/>
                </a:moveTo>
                <a:lnTo>
                  <a:pt x="0" y="807720"/>
                </a:lnTo>
                <a:lnTo>
                  <a:pt x="79247" y="754380"/>
                </a:lnTo>
                <a:lnTo>
                  <a:pt x="76580" y="752856"/>
                </a:lnTo>
                <a:lnTo>
                  <a:pt x="47243" y="752856"/>
                </a:lnTo>
                <a:lnTo>
                  <a:pt x="22859" y="737616"/>
                </a:lnTo>
                <a:lnTo>
                  <a:pt x="29526" y="725967"/>
                </a:lnTo>
                <a:lnTo>
                  <a:pt x="4571" y="711708"/>
                </a:lnTo>
                <a:close/>
              </a:path>
              <a:path w="469900" h="807719">
                <a:moveTo>
                  <a:pt x="29526" y="725967"/>
                </a:moveTo>
                <a:lnTo>
                  <a:pt x="22859" y="737616"/>
                </a:lnTo>
                <a:lnTo>
                  <a:pt x="47243" y="752856"/>
                </a:lnTo>
                <a:lnTo>
                  <a:pt x="54462" y="740216"/>
                </a:lnTo>
                <a:lnTo>
                  <a:pt x="29526" y="725967"/>
                </a:lnTo>
                <a:close/>
              </a:path>
              <a:path w="469900" h="807719">
                <a:moveTo>
                  <a:pt x="54462" y="740216"/>
                </a:moveTo>
                <a:lnTo>
                  <a:pt x="47243" y="752856"/>
                </a:lnTo>
                <a:lnTo>
                  <a:pt x="76580" y="752856"/>
                </a:lnTo>
                <a:lnTo>
                  <a:pt x="54462" y="740216"/>
                </a:lnTo>
                <a:close/>
              </a:path>
              <a:path w="469900" h="807719">
                <a:moveTo>
                  <a:pt x="445007" y="0"/>
                </a:moveTo>
                <a:lnTo>
                  <a:pt x="29526" y="725967"/>
                </a:lnTo>
                <a:lnTo>
                  <a:pt x="54462" y="740216"/>
                </a:lnTo>
                <a:lnTo>
                  <a:pt x="469391" y="13716"/>
                </a:lnTo>
                <a:lnTo>
                  <a:pt x="445007" y="0"/>
                </a:lnTo>
                <a:close/>
              </a:path>
            </a:pathLst>
          </a:custGeom>
          <a:solidFill>
            <a:srgbClr val="000000"/>
          </a:solidFill>
        </p:spPr>
        <p:txBody>
          <a:bodyPr wrap="square" lIns="0" tIns="0" rIns="0" bIns="0" rtlCol="0"/>
          <a:lstStyle/>
          <a:p>
            <a:endParaRPr sz="1750"/>
          </a:p>
        </p:txBody>
      </p:sp>
      <p:sp>
        <p:nvSpPr>
          <p:cNvPr id="59" name="object 59"/>
          <p:cNvSpPr/>
          <p:nvPr/>
        </p:nvSpPr>
        <p:spPr>
          <a:xfrm>
            <a:off x="4191635" y="4505112"/>
            <a:ext cx="1368072" cy="391407"/>
          </a:xfrm>
          <a:custGeom>
            <a:avLst/>
            <a:gdLst/>
            <a:ahLst/>
            <a:cxnLst/>
            <a:rect l="l" t="t" r="r" b="b"/>
            <a:pathLst>
              <a:path w="1407160" h="402589">
                <a:moveTo>
                  <a:pt x="87114" y="26545"/>
                </a:moveTo>
                <a:lnTo>
                  <a:pt x="79104" y="55379"/>
                </a:lnTo>
                <a:lnTo>
                  <a:pt x="1400555" y="402336"/>
                </a:lnTo>
                <a:lnTo>
                  <a:pt x="1406651" y="374904"/>
                </a:lnTo>
                <a:lnTo>
                  <a:pt x="87114" y="26545"/>
                </a:lnTo>
                <a:close/>
              </a:path>
              <a:path w="1407160" h="402589">
                <a:moveTo>
                  <a:pt x="94487" y="0"/>
                </a:moveTo>
                <a:lnTo>
                  <a:pt x="0" y="19812"/>
                </a:lnTo>
                <a:lnTo>
                  <a:pt x="71627" y="82296"/>
                </a:lnTo>
                <a:lnTo>
                  <a:pt x="79104" y="55379"/>
                </a:lnTo>
                <a:lnTo>
                  <a:pt x="65531" y="51816"/>
                </a:lnTo>
                <a:lnTo>
                  <a:pt x="73151" y="22860"/>
                </a:lnTo>
                <a:lnTo>
                  <a:pt x="88137" y="22860"/>
                </a:lnTo>
                <a:lnTo>
                  <a:pt x="94487" y="0"/>
                </a:lnTo>
                <a:close/>
              </a:path>
              <a:path w="1407160" h="402589">
                <a:moveTo>
                  <a:pt x="73151" y="22860"/>
                </a:moveTo>
                <a:lnTo>
                  <a:pt x="65531" y="51816"/>
                </a:lnTo>
                <a:lnTo>
                  <a:pt x="79104" y="55379"/>
                </a:lnTo>
                <a:lnTo>
                  <a:pt x="87114" y="26545"/>
                </a:lnTo>
                <a:lnTo>
                  <a:pt x="73151" y="22860"/>
                </a:lnTo>
                <a:close/>
              </a:path>
              <a:path w="1407160" h="402589">
                <a:moveTo>
                  <a:pt x="88137" y="22860"/>
                </a:moveTo>
                <a:lnTo>
                  <a:pt x="73151" y="22860"/>
                </a:lnTo>
                <a:lnTo>
                  <a:pt x="87114" y="26545"/>
                </a:lnTo>
                <a:lnTo>
                  <a:pt x="88137" y="22860"/>
                </a:lnTo>
                <a:close/>
              </a:path>
            </a:pathLst>
          </a:custGeom>
          <a:solidFill>
            <a:srgbClr val="000000"/>
          </a:solidFill>
        </p:spPr>
        <p:txBody>
          <a:bodyPr wrap="square" lIns="0" tIns="0" rIns="0" bIns="0" rtlCol="0"/>
          <a:lstStyle/>
          <a:p>
            <a:endParaRPr sz="1750"/>
          </a:p>
        </p:txBody>
      </p:sp>
      <p:sp>
        <p:nvSpPr>
          <p:cNvPr id="60" name="object 60"/>
          <p:cNvSpPr/>
          <p:nvPr/>
        </p:nvSpPr>
        <p:spPr>
          <a:xfrm>
            <a:off x="1778000" y="3985048"/>
            <a:ext cx="1116189" cy="465490"/>
          </a:xfrm>
          <a:custGeom>
            <a:avLst/>
            <a:gdLst/>
            <a:ahLst/>
            <a:cxnLst/>
            <a:rect l="l" t="t" r="r" b="b"/>
            <a:pathLst>
              <a:path w="1148080" h="478789">
                <a:moveTo>
                  <a:pt x="85374" y="26846"/>
                </a:moveTo>
                <a:lnTo>
                  <a:pt x="74539" y="54192"/>
                </a:lnTo>
                <a:lnTo>
                  <a:pt x="1136904" y="478536"/>
                </a:lnTo>
                <a:lnTo>
                  <a:pt x="1147572" y="452628"/>
                </a:lnTo>
                <a:lnTo>
                  <a:pt x="85374" y="26846"/>
                </a:lnTo>
                <a:close/>
              </a:path>
              <a:path w="1148080" h="478789">
                <a:moveTo>
                  <a:pt x="96012" y="0"/>
                </a:moveTo>
                <a:lnTo>
                  <a:pt x="0" y="9144"/>
                </a:lnTo>
                <a:lnTo>
                  <a:pt x="64008" y="80772"/>
                </a:lnTo>
                <a:lnTo>
                  <a:pt x="74539" y="54192"/>
                </a:lnTo>
                <a:lnTo>
                  <a:pt x="60960" y="48768"/>
                </a:lnTo>
                <a:lnTo>
                  <a:pt x="71628" y="21336"/>
                </a:lnTo>
                <a:lnTo>
                  <a:pt x="87558" y="21336"/>
                </a:lnTo>
                <a:lnTo>
                  <a:pt x="96012" y="0"/>
                </a:lnTo>
                <a:close/>
              </a:path>
              <a:path w="1148080" h="478789">
                <a:moveTo>
                  <a:pt x="71628" y="21336"/>
                </a:moveTo>
                <a:lnTo>
                  <a:pt x="60960" y="48768"/>
                </a:lnTo>
                <a:lnTo>
                  <a:pt x="74539" y="54192"/>
                </a:lnTo>
                <a:lnTo>
                  <a:pt x="85374" y="26846"/>
                </a:lnTo>
                <a:lnTo>
                  <a:pt x="71628" y="21336"/>
                </a:lnTo>
                <a:close/>
              </a:path>
              <a:path w="1148080" h="478789">
                <a:moveTo>
                  <a:pt x="87558" y="21336"/>
                </a:moveTo>
                <a:lnTo>
                  <a:pt x="71628" y="21336"/>
                </a:lnTo>
                <a:lnTo>
                  <a:pt x="85374" y="26846"/>
                </a:lnTo>
                <a:lnTo>
                  <a:pt x="87558" y="21336"/>
                </a:lnTo>
                <a:close/>
              </a:path>
            </a:pathLst>
          </a:custGeom>
          <a:solidFill>
            <a:srgbClr val="000000"/>
          </a:solidFill>
        </p:spPr>
        <p:txBody>
          <a:bodyPr wrap="square" lIns="0" tIns="0" rIns="0" bIns="0" rtlCol="0"/>
          <a:lstStyle/>
          <a:p>
            <a:endParaRPr sz="1750"/>
          </a:p>
        </p:txBody>
      </p:sp>
      <p:sp>
        <p:nvSpPr>
          <p:cNvPr id="61" name="object 61"/>
          <p:cNvSpPr/>
          <p:nvPr/>
        </p:nvSpPr>
        <p:spPr>
          <a:xfrm>
            <a:off x="1778000" y="3703532"/>
            <a:ext cx="2790472" cy="214841"/>
          </a:xfrm>
          <a:custGeom>
            <a:avLst/>
            <a:gdLst/>
            <a:ahLst/>
            <a:cxnLst/>
            <a:rect l="l" t="t" r="r" b="b"/>
            <a:pathLst>
              <a:path w="2870200" h="220979">
                <a:moveTo>
                  <a:pt x="82296" y="135636"/>
                </a:moveTo>
                <a:lnTo>
                  <a:pt x="0" y="184404"/>
                </a:lnTo>
                <a:lnTo>
                  <a:pt x="88392" y="220980"/>
                </a:lnTo>
                <a:lnTo>
                  <a:pt x="86432" y="193548"/>
                </a:lnTo>
                <a:lnTo>
                  <a:pt x="71628" y="193548"/>
                </a:lnTo>
                <a:lnTo>
                  <a:pt x="70104" y="166116"/>
                </a:lnTo>
                <a:lnTo>
                  <a:pt x="84412" y="165266"/>
                </a:lnTo>
                <a:lnTo>
                  <a:pt x="82296" y="135636"/>
                </a:lnTo>
                <a:close/>
              </a:path>
              <a:path w="2870200" h="220979">
                <a:moveTo>
                  <a:pt x="84412" y="165266"/>
                </a:moveTo>
                <a:lnTo>
                  <a:pt x="70104" y="166116"/>
                </a:lnTo>
                <a:lnTo>
                  <a:pt x="71628" y="193548"/>
                </a:lnTo>
                <a:lnTo>
                  <a:pt x="86370" y="192680"/>
                </a:lnTo>
                <a:lnTo>
                  <a:pt x="84412" y="165266"/>
                </a:lnTo>
                <a:close/>
              </a:path>
              <a:path w="2870200" h="220979">
                <a:moveTo>
                  <a:pt x="86370" y="192680"/>
                </a:moveTo>
                <a:lnTo>
                  <a:pt x="71628" y="193548"/>
                </a:lnTo>
                <a:lnTo>
                  <a:pt x="86432" y="193548"/>
                </a:lnTo>
                <a:lnTo>
                  <a:pt x="86370" y="192680"/>
                </a:lnTo>
                <a:close/>
              </a:path>
              <a:path w="2870200" h="220979">
                <a:moveTo>
                  <a:pt x="2868168" y="0"/>
                </a:moveTo>
                <a:lnTo>
                  <a:pt x="84412" y="165266"/>
                </a:lnTo>
                <a:lnTo>
                  <a:pt x="86370" y="192680"/>
                </a:lnTo>
                <a:lnTo>
                  <a:pt x="2869692" y="28956"/>
                </a:lnTo>
                <a:lnTo>
                  <a:pt x="2868168" y="0"/>
                </a:lnTo>
                <a:close/>
              </a:path>
            </a:pathLst>
          </a:custGeom>
          <a:solidFill>
            <a:srgbClr val="000000"/>
          </a:solidFill>
        </p:spPr>
        <p:txBody>
          <a:bodyPr wrap="square" lIns="0" tIns="0" rIns="0" bIns="0" rtlCol="0"/>
          <a:lstStyle/>
          <a:p>
            <a:endParaRPr sz="1750"/>
          </a:p>
        </p:txBody>
      </p:sp>
      <p:sp>
        <p:nvSpPr>
          <p:cNvPr id="62" name="object 62"/>
          <p:cNvSpPr txBox="1"/>
          <p:nvPr/>
        </p:nvSpPr>
        <p:spPr>
          <a:xfrm>
            <a:off x="4256335" y="4693285"/>
            <a:ext cx="642673" cy="179601"/>
          </a:xfrm>
          <a:prstGeom prst="rect">
            <a:avLst/>
          </a:prstGeom>
        </p:spPr>
        <p:txBody>
          <a:bodyPr vert="horz" wrap="square" lIns="0" tIns="0" rIns="0" bIns="0" rtlCol="0">
            <a:spAutoFit/>
          </a:bodyPr>
          <a:lstStyle/>
          <a:p>
            <a:pPr marL="12347"/>
            <a:r>
              <a:rPr sz="1167" b="1" dirty="0">
                <a:latin typeface="Arial"/>
                <a:cs typeface="Arial"/>
              </a:rPr>
              <a:t>Log</a:t>
            </a:r>
            <a:r>
              <a:rPr sz="1167" b="1" spc="-97" dirty="0">
                <a:latin typeface="Arial"/>
                <a:cs typeface="Arial"/>
              </a:rPr>
              <a:t> </a:t>
            </a:r>
            <a:r>
              <a:rPr sz="1167" b="1" dirty="0">
                <a:latin typeface="Arial"/>
                <a:cs typeface="Arial"/>
              </a:rPr>
              <a:t>data</a:t>
            </a:r>
            <a:endParaRPr sz="1167">
              <a:latin typeface="Arial"/>
              <a:cs typeface="Arial"/>
            </a:endParaRPr>
          </a:p>
        </p:txBody>
      </p:sp>
      <p:sp>
        <p:nvSpPr>
          <p:cNvPr id="63" name="object 63"/>
          <p:cNvSpPr txBox="1"/>
          <p:nvPr/>
        </p:nvSpPr>
        <p:spPr>
          <a:xfrm>
            <a:off x="1875296" y="4225079"/>
            <a:ext cx="501915" cy="179601"/>
          </a:xfrm>
          <a:prstGeom prst="rect">
            <a:avLst/>
          </a:prstGeom>
        </p:spPr>
        <p:txBody>
          <a:bodyPr vert="horz" wrap="square" lIns="0" tIns="0" rIns="0" bIns="0" rtlCol="0">
            <a:spAutoFit/>
          </a:bodyPr>
          <a:lstStyle/>
          <a:p>
            <a:pPr marL="12347"/>
            <a:r>
              <a:rPr sz="1167" b="1" spc="-5" dirty="0">
                <a:latin typeface="Arial"/>
                <a:cs typeface="Arial"/>
              </a:rPr>
              <a:t>Report</a:t>
            </a:r>
            <a:endParaRPr sz="1167">
              <a:latin typeface="Arial"/>
              <a:cs typeface="Arial"/>
            </a:endParaRPr>
          </a:p>
        </p:txBody>
      </p:sp>
      <p:sp>
        <p:nvSpPr>
          <p:cNvPr id="64" name="object 64"/>
          <p:cNvSpPr txBox="1"/>
          <p:nvPr/>
        </p:nvSpPr>
        <p:spPr>
          <a:xfrm>
            <a:off x="1921229" y="3582036"/>
            <a:ext cx="1284728" cy="179601"/>
          </a:xfrm>
          <a:prstGeom prst="rect">
            <a:avLst/>
          </a:prstGeom>
        </p:spPr>
        <p:txBody>
          <a:bodyPr vert="horz" wrap="square" lIns="0" tIns="0" rIns="0" bIns="0" rtlCol="0">
            <a:spAutoFit/>
          </a:bodyPr>
          <a:lstStyle/>
          <a:p>
            <a:pPr marL="12347"/>
            <a:r>
              <a:rPr sz="1167" b="1" dirty="0">
                <a:latin typeface="Arial"/>
                <a:cs typeface="Arial"/>
              </a:rPr>
              <a:t>Warning</a:t>
            </a:r>
            <a:r>
              <a:rPr sz="1167" b="1" spc="-102" dirty="0">
                <a:latin typeface="Arial"/>
                <a:cs typeface="Arial"/>
              </a:rPr>
              <a:t> </a:t>
            </a:r>
            <a:r>
              <a:rPr sz="1167" b="1" dirty="0">
                <a:latin typeface="Arial"/>
                <a:cs typeface="Arial"/>
              </a:rPr>
              <a:t>Message</a:t>
            </a:r>
            <a:endParaRPr sz="1167">
              <a:latin typeface="Arial"/>
              <a:cs typeface="Arial"/>
            </a:endParaRPr>
          </a:p>
        </p:txBody>
      </p:sp>
      <p:sp>
        <p:nvSpPr>
          <p:cNvPr id="65" name="object 65"/>
          <p:cNvSpPr txBox="1"/>
          <p:nvPr/>
        </p:nvSpPr>
        <p:spPr>
          <a:xfrm>
            <a:off x="1875297" y="2210012"/>
            <a:ext cx="766145" cy="179601"/>
          </a:xfrm>
          <a:prstGeom prst="rect">
            <a:avLst/>
          </a:prstGeom>
        </p:spPr>
        <p:txBody>
          <a:bodyPr vert="horz" wrap="square" lIns="0" tIns="0" rIns="0" bIns="0" rtlCol="0">
            <a:spAutoFit/>
          </a:bodyPr>
          <a:lstStyle/>
          <a:p>
            <a:pPr marL="12347"/>
            <a:r>
              <a:rPr sz="1167" b="1" dirty="0">
                <a:latin typeface="Arial"/>
                <a:cs typeface="Arial"/>
              </a:rPr>
              <a:t>Vital</a:t>
            </a:r>
            <a:r>
              <a:rPr sz="1167" b="1" spc="-97" dirty="0">
                <a:latin typeface="Arial"/>
                <a:cs typeface="Arial"/>
              </a:rPr>
              <a:t> </a:t>
            </a:r>
            <a:r>
              <a:rPr sz="1167" b="1" spc="-5" dirty="0">
                <a:latin typeface="Arial"/>
                <a:cs typeface="Arial"/>
              </a:rPr>
              <a:t>signs</a:t>
            </a:r>
            <a:endParaRPr sz="1167">
              <a:latin typeface="Arial"/>
              <a:cs typeface="Arial"/>
            </a:endParaRPr>
          </a:p>
        </p:txBody>
      </p:sp>
      <p:sp>
        <p:nvSpPr>
          <p:cNvPr id="66" name="object 66"/>
          <p:cNvSpPr txBox="1"/>
          <p:nvPr/>
        </p:nvSpPr>
        <p:spPr>
          <a:xfrm>
            <a:off x="2155330" y="4927388"/>
            <a:ext cx="848254" cy="333425"/>
          </a:xfrm>
          <a:prstGeom prst="rect">
            <a:avLst/>
          </a:prstGeom>
        </p:spPr>
        <p:txBody>
          <a:bodyPr vert="horz" wrap="square" lIns="0" tIns="0" rIns="0" bIns="0" rtlCol="0">
            <a:spAutoFit/>
          </a:bodyPr>
          <a:lstStyle/>
          <a:p>
            <a:pPr marL="12347" marR="4939">
              <a:lnSpc>
                <a:spcPts val="1342"/>
              </a:lnSpc>
            </a:pPr>
            <a:r>
              <a:rPr sz="1167" b="1" spc="-5" dirty="0">
                <a:latin typeface="Arial"/>
                <a:cs typeface="Arial"/>
              </a:rPr>
              <a:t>Request</a:t>
            </a:r>
            <a:r>
              <a:rPr sz="1167" b="1" spc="-83" dirty="0">
                <a:latin typeface="Arial"/>
                <a:cs typeface="Arial"/>
              </a:rPr>
              <a:t> </a:t>
            </a:r>
            <a:r>
              <a:rPr sz="1167" b="1" dirty="0">
                <a:latin typeface="Arial"/>
                <a:cs typeface="Arial"/>
              </a:rPr>
              <a:t>for  </a:t>
            </a:r>
            <a:r>
              <a:rPr sz="1167" b="1" spc="-5" dirty="0">
                <a:latin typeface="Arial"/>
                <a:cs typeface="Arial"/>
              </a:rPr>
              <a:t>Report</a:t>
            </a:r>
            <a:endParaRPr sz="1167">
              <a:latin typeface="Arial"/>
              <a:cs typeface="Arial"/>
            </a:endParaRPr>
          </a:p>
        </p:txBody>
      </p:sp>
      <p:sp>
        <p:nvSpPr>
          <p:cNvPr id="67" name="object 67"/>
          <p:cNvSpPr/>
          <p:nvPr/>
        </p:nvSpPr>
        <p:spPr>
          <a:xfrm>
            <a:off x="1111250" y="3790950"/>
            <a:ext cx="651933" cy="314237"/>
          </a:xfrm>
          <a:custGeom>
            <a:avLst/>
            <a:gdLst/>
            <a:ahLst/>
            <a:cxnLst/>
            <a:rect l="l" t="t" r="r" b="b"/>
            <a:pathLst>
              <a:path w="670560" h="323214">
                <a:moveTo>
                  <a:pt x="0" y="0"/>
                </a:moveTo>
                <a:lnTo>
                  <a:pt x="670560" y="0"/>
                </a:lnTo>
                <a:lnTo>
                  <a:pt x="670560" y="323088"/>
                </a:lnTo>
                <a:lnTo>
                  <a:pt x="0" y="323088"/>
                </a:lnTo>
                <a:lnTo>
                  <a:pt x="0" y="0"/>
                </a:lnTo>
                <a:close/>
              </a:path>
            </a:pathLst>
          </a:custGeom>
          <a:solidFill>
            <a:srgbClr val="F3DF27"/>
          </a:solidFill>
        </p:spPr>
        <p:txBody>
          <a:bodyPr wrap="square" lIns="0" tIns="0" rIns="0" bIns="0" rtlCol="0"/>
          <a:lstStyle/>
          <a:p>
            <a:endParaRPr sz="1750"/>
          </a:p>
        </p:txBody>
      </p:sp>
      <p:sp>
        <p:nvSpPr>
          <p:cNvPr id="68" name="object 68"/>
          <p:cNvSpPr/>
          <p:nvPr/>
        </p:nvSpPr>
        <p:spPr>
          <a:xfrm>
            <a:off x="1105322" y="4108150"/>
            <a:ext cx="664281" cy="0"/>
          </a:xfrm>
          <a:custGeom>
            <a:avLst/>
            <a:gdLst/>
            <a:ahLst/>
            <a:cxnLst/>
            <a:rect l="l" t="t" r="r" b="b"/>
            <a:pathLst>
              <a:path w="683260">
                <a:moveTo>
                  <a:pt x="0" y="0"/>
                </a:moveTo>
                <a:lnTo>
                  <a:pt x="682752" y="0"/>
                </a:lnTo>
              </a:path>
            </a:pathLst>
          </a:custGeom>
          <a:ln w="6350">
            <a:solidFill>
              <a:srgbClr val="000000"/>
            </a:solidFill>
          </a:ln>
        </p:spPr>
        <p:txBody>
          <a:bodyPr wrap="square" lIns="0" tIns="0" rIns="0" bIns="0" rtlCol="0"/>
          <a:lstStyle/>
          <a:p>
            <a:endParaRPr sz="1750"/>
          </a:p>
        </p:txBody>
      </p:sp>
      <p:sp>
        <p:nvSpPr>
          <p:cNvPr id="69" name="object 69"/>
          <p:cNvSpPr/>
          <p:nvPr/>
        </p:nvSpPr>
        <p:spPr>
          <a:xfrm>
            <a:off x="1105322" y="4101977"/>
            <a:ext cx="6174" cy="0"/>
          </a:xfrm>
          <a:custGeom>
            <a:avLst/>
            <a:gdLst/>
            <a:ahLst/>
            <a:cxnLst/>
            <a:rect l="l" t="t" r="r" b="b"/>
            <a:pathLst>
              <a:path w="6350">
                <a:moveTo>
                  <a:pt x="0" y="0"/>
                </a:moveTo>
                <a:lnTo>
                  <a:pt x="6096" y="0"/>
                </a:lnTo>
              </a:path>
            </a:pathLst>
          </a:custGeom>
          <a:ln w="6350">
            <a:solidFill>
              <a:srgbClr val="000000"/>
            </a:solidFill>
          </a:ln>
        </p:spPr>
        <p:txBody>
          <a:bodyPr wrap="square" lIns="0" tIns="0" rIns="0" bIns="0" rtlCol="0"/>
          <a:lstStyle/>
          <a:p>
            <a:endParaRPr sz="1750"/>
          </a:p>
        </p:txBody>
      </p:sp>
      <p:sp>
        <p:nvSpPr>
          <p:cNvPr id="70" name="object 70"/>
          <p:cNvSpPr/>
          <p:nvPr/>
        </p:nvSpPr>
        <p:spPr>
          <a:xfrm>
            <a:off x="1111250" y="3796383"/>
            <a:ext cx="0" cy="302507"/>
          </a:xfrm>
          <a:custGeom>
            <a:avLst/>
            <a:gdLst/>
            <a:ahLst/>
            <a:cxnLst/>
            <a:rect l="l" t="t" r="r" b="b"/>
            <a:pathLst>
              <a:path h="311150">
                <a:moveTo>
                  <a:pt x="0" y="0"/>
                </a:moveTo>
                <a:lnTo>
                  <a:pt x="0" y="311149"/>
                </a:lnTo>
              </a:path>
            </a:pathLst>
          </a:custGeom>
          <a:ln w="12191">
            <a:solidFill>
              <a:srgbClr val="000000"/>
            </a:solidFill>
          </a:ln>
        </p:spPr>
        <p:txBody>
          <a:bodyPr wrap="square" lIns="0" tIns="0" rIns="0" bIns="0" rtlCol="0"/>
          <a:lstStyle/>
          <a:p>
            <a:endParaRPr sz="1750"/>
          </a:p>
        </p:txBody>
      </p:sp>
      <p:sp>
        <p:nvSpPr>
          <p:cNvPr id="71" name="object 71"/>
          <p:cNvSpPr/>
          <p:nvPr/>
        </p:nvSpPr>
        <p:spPr>
          <a:xfrm>
            <a:off x="1105322" y="3793912"/>
            <a:ext cx="6174" cy="0"/>
          </a:xfrm>
          <a:custGeom>
            <a:avLst/>
            <a:gdLst/>
            <a:ahLst/>
            <a:cxnLst/>
            <a:rect l="l" t="t" r="r" b="b"/>
            <a:pathLst>
              <a:path w="6350">
                <a:moveTo>
                  <a:pt x="0" y="0"/>
                </a:moveTo>
                <a:lnTo>
                  <a:pt x="6096" y="0"/>
                </a:lnTo>
              </a:path>
            </a:pathLst>
          </a:custGeom>
          <a:ln w="5080">
            <a:solidFill>
              <a:srgbClr val="000000"/>
            </a:solidFill>
          </a:ln>
        </p:spPr>
        <p:txBody>
          <a:bodyPr wrap="square" lIns="0" tIns="0" rIns="0" bIns="0" rtlCol="0"/>
          <a:lstStyle/>
          <a:p>
            <a:endParaRPr sz="1750"/>
          </a:p>
        </p:txBody>
      </p:sp>
      <p:sp>
        <p:nvSpPr>
          <p:cNvPr id="72" name="object 72"/>
          <p:cNvSpPr/>
          <p:nvPr/>
        </p:nvSpPr>
        <p:spPr>
          <a:xfrm>
            <a:off x="1105322" y="3788357"/>
            <a:ext cx="664281" cy="0"/>
          </a:xfrm>
          <a:custGeom>
            <a:avLst/>
            <a:gdLst/>
            <a:ahLst/>
            <a:cxnLst/>
            <a:rect l="l" t="t" r="r" b="b"/>
            <a:pathLst>
              <a:path w="683260">
                <a:moveTo>
                  <a:pt x="0" y="0"/>
                </a:moveTo>
                <a:lnTo>
                  <a:pt x="682752" y="0"/>
                </a:lnTo>
              </a:path>
            </a:pathLst>
          </a:custGeom>
          <a:ln w="6350">
            <a:solidFill>
              <a:srgbClr val="000000"/>
            </a:solidFill>
          </a:ln>
        </p:spPr>
        <p:txBody>
          <a:bodyPr wrap="square" lIns="0" tIns="0" rIns="0" bIns="0" rtlCol="0"/>
          <a:lstStyle/>
          <a:p>
            <a:endParaRPr sz="1750"/>
          </a:p>
        </p:txBody>
      </p:sp>
      <p:sp>
        <p:nvSpPr>
          <p:cNvPr id="73" name="object 73"/>
          <p:cNvSpPr/>
          <p:nvPr/>
        </p:nvSpPr>
        <p:spPr>
          <a:xfrm>
            <a:off x="1111250" y="4102100"/>
            <a:ext cx="6174" cy="0"/>
          </a:xfrm>
          <a:custGeom>
            <a:avLst/>
            <a:gdLst/>
            <a:ahLst/>
            <a:cxnLst/>
            <a:rect l="l" t="t" r="r" b="b"/>
            <a:pathLst>
              <a:path w="6350">
                <a:moveTo>
                  <a:pt x="0" y="0"/>
                </a:moveTo>
                <a:lnTo>
                  <a:pt x="6095" y="0"/>
                </a:lnTo>
              </a:path>
            </a:pathLst>
          </a:custGeom>
          <a:ln w="6096">
            <a:solidFill>
              <a:srgbClr val="000000"/>
            </a:solidFill>
          </a:ln>
        </p:spPr>
        <p:txBody>
          <a:bodyPr wrap="square" lIns="0" tIns="0" rIns="0" bIns="0" rtlCol="0"/>
          <a:lstStyle/>
          <a:p>
            <a:endParaRPr sz="1750"/>
          </a:p>
        </p:txBody>
      </p:sp>
      <p:sp>
        <p:nvSpPr>
          <p:cNvPr id="74" name="object 74"/>
          <p:cNvSpPr/>
          <p:nvPr/>
        </p:nvSpPr>
        <p:spPr>
          <a:xfrm>
            <a:off x="1117177" y="4102100"/>
            <a:ext cx="640203" cy="0"/>
          </a:xfrm>
          <a:custGeom>
            <a:avLst/>
            <a:gdLst/>
            <a:ahLst/>
            <a:cxnLst/>
            <a:rect l="l" t="t" r="r" b="b"/>
            <a:pathLst>
              <a:path w="658494">
                <a:moveTo>
                  <a:pt x="0" y="0"/>
                </a:moveTo>
                <a:lnTo>
                  <a:pt x="658368" y="0"/>
                </a:lnTo>
              </a:path>
            </a:pathLst>
          </a:custGeom>
          <a:ln w="6096">
            <a:solidFill>
              <a:srgbClr val="000000"/>
            </a:solidFill>
          </a:ln>
        </p:spPr>
        <p:txBody>
          <a:bodyPr wrap="square" lIns="0" tIns="0" rIns="0" bIns="0" rtlCol="0"/>
          <a:lstStyle/>
          <a:p>
            <a:endParaRPr sz="1750"/>
          </a:p>
        </p:txBody>
      </p:sp>
      <p:sp>
        <p:nvSpPr>
          <p:cNvPr id="75" name="object 75"/>
          <p:cNvSpPr/>
          <p:nvPr/>
        </p:nvSpPr>
        <p:spPr>
          <a:xfrm>
            <a:off x="1757256" y="4101977"/>
            <a:ext cx="6174" cy="0"/>
          </a:xfrm>
          <a:custGeom>
            <a:avLst/>
            <a:gdLst/>
            <a:ahLst/>
            <a:cxnLst/>
            <a:rect l="l" t="t" r="r" b="b"/>
            <a:pathLst>
              <a:path w="6350">
                <a:moveTo>
                  <a:pt x="0" y="0"/>
                </a:moveTo>
                <a:lnTo>
                  <a:pt x="6096" y="0"/>
                </a:lnTo>
              </a:path>
            </a:pathLst>
          </a:custGeom>
          <a:ln w="6350">
            <a:solidFill>
              <a:srgbClr val="000000"/>
            </a:solidFill>
          </a:ln>
        </p:spPr>
        <p:txBody>
          <a:bodyPr wrap="square" lIns="0" tIns="0" rIns="0" bIns="0" rtlCol="0"/>
          <a:lstStyle/>
          <a:p>
            <a:endParaRPr sz="1750"/>
          </a:p>
        </p:txBody>
      </p:sp>
      <p:sp>
        <p:nvSpPr>
          <p:cNvPr id="76" name="object 76"/>
          <p:cNvSpPr/>
          <p:nvPr/>
        </p:nvSpPr>
        <p:spPr>
          <a:xfrm>
            <a:off x="1763183" y="3796383"/>
            <a:ext cx="0" cy="302507"/>
          </a:xfrm>
          <a:custGeom>
            <a:avLst/>
            <a:gdLst/>
            <a:ahLst/>
            <a:cxnLst/>
            <a:rect l="l" t="t" r="r" b="b"/>
            <a:pathLst>
              <a:path h="311150">
                <a:moveTo>
                  <a:pt x="0" y="0"/>
                </a:moveTo>
                <a:lnTo>
                  <a:pt x="0" y="311149"/>
                </a:lnTo>
              </a:path>
            </a:pathLst>
          </a:custGeom>
          <a:ln w="12192">
            <a:solidFill>
              <a:srgbClr val="000000"/>
            </a:solidFill>
          </a:ln>
        </p:spPr>
        <p:txBody>
          <a:bodyPr wrap="square" lIns="0" tIns="0" rIns="0" bIns="0" rtlCol="0"/>
          <a:lstStyle/>
          <a:p>
            <a:endParaRPr sz="1750"/>
          </a:p>
        </p:txBody>
      </p:sp>
      <p:sp>
        <p:nvSpPr>
          <p:cNvPr id="77" name="object 77"/>
          <p:cNvSpPr/>
          <p:nvPr/>
        </p:nvSpPr>
        <p:spPr>
          <a:xfrm>
            <a:off x="1757256" y="3793912"/>
            <a:ext cx="6174" cy="0"/>
          </a:xfrm>
          <a:custGeom>
            <a:avLst/>
            <a:gdLst/>
            <a:ahLst/>
            <a:cxnLst/>
            <a:rect l="l" t="t" r="r" b="b"/>
            <a:pathLst>
              <a:path w="6350">
                <a:moveTo>
                  <a:pt x="0" y="0"/>
                </a:moveTo>
                <a:lnTo>
                  <a:pt x="6096" y="0"/>
                </a:lnTo>
              </a:path>
            </a:pathLst>
          </a:custGeom>
          <a:ln w="5080">
            <a:solidFill>
              <a:srgbClr val="000000"/>
            </a:solidFill>
          </a:ln>
        </p:spPr>
        <p:txBody>
          <a:bodyPr wrap="square" lIns="0" tIns="0" rIns="0" bIns="0" rtlCol="0"/>
          <a:lstStyle/>
          <a:p>
            <a:endParaRPr sz="1750"/>
          </a:p>
        </p:txBody>
      </p:sp>
      <p:sp>
        <p:nvSpPr>
          <p:cNvPr id="78" name="object 78"/>
          <p:cNvSpPr/>
          <p:nvPr/>
        </p:nvSpPr>
        <p:spPr>
          <a:xfrm>
            <a:off x="1763183" y="4102100"/>
            <a:ext cx="6174" cy="0"/>
          </a:xfrm>
          <a:custGeom>
            <a:avLst/>
            <a:gdLst/>
            <a:ahLst/>
            <a:cxnLst/>
            <a:rect l="l" t="t" r="r" b="b"/>
            <a:pathLst>
              <a:path w="6350">
                <a:moveTo>
                  <a:pt x="0" y="0"/>
                </a:moveTo>
                <a:lnTo>
                  <a:pt x="6095" y="0"/>
                </a:lnTo>
              </a:path>
            </a:pathLst>
          </a:custGeom>
          <a:ln w="6096">
            <a:solidFill>
              <a:srgbClr val="000000"/>
            </a:solidFill>
          </a:ln>
        </p:spPr>
        <p:txBody>
          <a:bodyPr wrap="square" lIns="0" tIns="0" rIns="0" bIns="0" rtlCol="0"/>
          <a:lstStyle/>
          <a:p>
            <a:endParaRPr sz="1750"/>
          </a:p>
        </p:txBody>
      </p:sp>
      <p:sp>
        <p:nvSpPr>
          <p:cNvPr id="79" name="object 79"/>
          <p:cNvSpPr/>
          <p:nvPr/>
        </p:nvSpPr>
        <p:spPr>
          <a:xfrm>
            <a:off x="1111250" y="3793912"/>
            <a:ext cx="6174" cy="0"/>
          </a:xfrm>
          <a:custGeom>
            <a:avLst/>
            <a:gdLst/>
            <a:ahLst/>
            <a:cxnLst/>
            <a:rect l="l" t="t" r="r" b="b"/>
            <a:pathLst>
              <a:path w="6350">
                <a:moveTo>
                  <a:pt x="0" y="0"/>
                </a:moveTo>
                <a:lnTo>
                  <a:pt x="6095" y="0"/>
                </a:lnTo>
              </a:path>
            </a:pathLst>
          </a:custGeom>
          <a:ln w="6096">
            <a:solidFill>
              <a:srgbClr val="000000"/>
            </a:solidFill>
          </a:ln>
        </p:spPr>
        <p:txBody>
          <a:bodyPr wrap="square" lIns="0" tIns="0" rIns="0" bIns="0" rtlCol="0"/>
          <a:lstStyle/>
          <a:p>
            <a:endParaRPr sz="1750"/>
          </a:p>
        </p:txBody>
      </p:sp>
      <p:sp>
        <p:nvSpPr>
          <p:cNvPr id="80" name="object 80"/>
          <p:cNvSpPr/>
          <p:nvPr/>
        </p:nvSpPr>
        <p:spPr>
          <a:xfrm>
            <a:off x="1117177" y="3793912"/>
            <a:ext cx="640203" cy="0"/>
          </a:xfrm>
          <a:custGeom>
            <a:avLst/>
            <a:gdLst/>
            <a:ahLst/>
            <a:cxnLst/>
            <a:rect l="l" t="t" r="r" b="b"/>
            <a:pathLst>
              <a:path w="658494">
                <a:moveTo>
                  <a:pt x="0" y="0"/>
                </a:moveTo>
                <a:lnTo>
                  <a:pt x="658368" y="0"/>
                </a:lnTo>
              </a:path>
            </a:pathLst>
          </a:custGeom>
          <a:ln w="6096">
            <a:solidFill>
              <a:srgbClr val="000000"/>
            </a:solidFill>
          </a:ln>
        </p:spPr>
        <p:txBody>
          <a:bodyPr wrap="square" lIns="0" tIns="0" rIns="0" bIns="0" rtlCol="0"/>
          <a:lstStyle/>
          <a:p>
            <a:endParaRPr sz="1750"/>
          </a:p>
        </p:txBody>
      </p:sp>
      <p:sp>
        <p:nvSpPr>
          <p:cNvPr id="81" name="object 81"/>
          <p:cNvSpPr/>
          <p:nvPr/>
        </p:nvSpPr>
        <p:spPr>
          <a:xfrm>
            <a:off x="1763183" y="3793912"/>
            <a:ext cx="6174" cy="0"/>
          </a:xfrm>
          <a:custGeom>
            <a:avLst/>
            <a:gdLst/>
            <a:ahLst/>
            <a:cxnLst/>
            <a:rect l="l" t="t" r="r" b="b"/>
            <a:pathLst>
              <a:path w="6350">
                <a:moveTo>
                  <a:pt x="0" y="0"/>
                </a:moveTo>
                <a:lnTo>
                  <a:pt x="6095" y="0"/>
                </a:lnTo>
              </a:path>
            </a:pathLst>
          </a:custGeom>
          <a:ln w="6096">
            <a:solidFill>
              <a:srgbClr val="000000"/>
            </a:solidFill>
          </a:ln>
        </p:spPr>
        <p:txBody>
          <a:bodyPr wrap="square" lIns="0" tIns="0" rIns="0" bIns="0" rtlCol="0"/>
          <a:lstStyle/>
          <a:p>
            <a:endParaRPr sz="1750"/>
          </a:p>
        </p:txBody>
      </p:sp>
      <p:sp>
        <p:nvSpPr>
          <p:cNvPr id="82" name="object 82"/>
          <p:cNvSpPr txBox="1"/>
          <p:nvPr/>
        </p:nvSpPr>
        <p:spPr>
          <a:xfrm>
            <a:off x="1111250" y="3828486"/>
            <a:ext cx="651933" cy="209416"/>
          </a:xfrm>
          <a:prstGeom prst="rect">
            <a:avLst/>
          </a:prstGeom>
        </p:spPr>
        <p:txBody>
          <a:bodyPr vert="horz" wrap="square" lIns="0" tIns="0" rIns="0" bIns="0" rtlCol="0">
            <a:spAutoFit/>
          </a:bodyPr>
          <a:lstStyle/>
          <a:p>
            <a:pPr marL="94454"/>
            <a:r>
              <a:rPr sz="1361" spc="-5" dirty="0">
                <a:latin typeface="Arial"/>
                <a:cs typeface="Arial"/>
              </a:rPr>
              <a:t>Nurse</a:t>
            </a:r>
            <a:endParaRPr sz="1361">
              <a:latin typeface="Arial"/>
              <a:cs typeface="Arial"/>
            </a:endParaRPr>
          </a:p>
        </p:txBody>
      </p:sp>
      <p:sp>
        <p:nvSpPr>
          <p:cNvPr id="83" name="object 83"/>
          <p:cNvSpPr/>
          <p:nvPr/>
        </p:nvSpPr>
        <p:spPr>
          <a:xfrm>
            <a:off x="3881966" y="2870834"/>
            <a:ext cx="785283" cy="567972"/>
          </a:xfrm>
          <a:custGeom>
            <a:avLst/>
            <a:gdLst/>
            <a:ahLst/>
            <a:cxnLst/>
            <a:rect l="l" t="t" r="r" b="b"/>
            <a:pathLst>
              <a:path w="807720" h="584200">
                <a:moveTo>
                  <a:pt x="729764" y="545407"/>
                </a:moveTo>
                <a:lnTo>
                  <a:pt x="713231" y="568452"/>
                </a:lnTo>
                <a:lnTo>
                  <a:pt x="807719" y="583692"/>
                </a:lnTo>
                <a:lnTo>
                  <a:pt x="791935" y="553212"/>
                </a:lnTo>
                <a:lnTo>
                  <a:pt x="740663" y="553212"/>
                </a:lnTo>
                <a:lnTo>
                  <a:pt x="729764" y="545407"/>
                </a:lnTo>
                <a:close/>
              </a:path>
              <a:path w="807720" h="584200">
                <a:moveTo>
                  <a:pt x="746279" y="522385"/>
                </a:moveTo>
                <a:lnTo>
                  <a:pt x="729764" y="545407"/>
                </a:lnTo>
                <a:lnTo>
                  <a:pt x="740663" y="553212"/>
                </a:lnTo>
                <a:lnTo>
                  <a:pt x="757427" y="530352"/>
                </a:lnTo>
                <a:lnTo>
                  <a:pt x="746279" y="522385"/>
                </a:lnTo>
                <a:close/>
              </a:path>
              <a:path w="807720" h="584200">
                <a:moveTo>
                  <a:pt x="763523" y="498348"/>
                </a:moveTo>
                <a:lnTo>
                  <a:pt x="746279" y="522385"/>
                </a:lnTo>
                <a:lnTo>
                  <a:pt x="757427" y="530352"/>
                </a:lnTo>
                <a:lnTo>
                  <a:pt x="740663" y="553212"/>
                </a:lnTo>
                <a:lnTo>
                  <a:pt x="791935" y="553212"/>
                </a:lnTo>
                <a:lnTo>
                  <a:pt x="763523" y="498348"/>
                </a:lnTo>
                <a:close/>
              </a:path>
              <a:path w="807720" h="584200">
                <a:moveTo>
                  <a:pt x="15239" y="0"/>
                </a:moveTo>
                <a:lnTo>
                  <a:pt x="0" y="22860"/>
                </a:lnTo>
                <a:lnTo>
                  <a:pt x="729764" y="545407"/>
                </a:lnTo>
                <a:lnTo>
                  <a:pt x="746279" y="522385"/>
                </a:lnTo>
                <a:lnTo>
                  <a:pt x="15239" y="0"/>
                </a:lnTo>
                <a:close/>
              </a:path>
            </a:pathLst>
          </a:custGeom>
          <a:solidFill>
            <a:srgbClr val="000000"/>
          </a:solidFill>
        </p:spPr>
        <p:txBody>
          <a:bodyPr wrap="square" lIns="0" tIns="0" rIns="0" bIns="0" rtlCol="0"/>
          <a:lstStyle/>
          <a:p>
            <a:endParaRPr sz="1750"/>
          </a:p>
        </p:txBody>
      </p:sp>
      <p:sp>
        <p:nvSpPr>
          <p:cNvPr id="84" name="object 84"/>
          <p:cNvSpPr txBox="1"/>
          <p:nvPr/>
        </p:nvSpPr>
        <p:spPr>
          <a:xfrm>
            <a:off x="4188178" y="2915286"/>
            <a:ext cx="864923" cy="179601"/>
          </a:xfrm>
          <a:prstGeom prst="rect">
            <a:avLst/>
          </a:prstGeom>
        </p:spPr>
        <p:txBody>
          <a:bodyPr vert="horz" wrap="square" lIns="0" tIns="0" rIns="0" bIns="0" rtlCol="0">
            <a:spAutoFit/>
          </a:bodyPr>
          <a:lstStyle/>
          <a:p>
            <a:pPr marL="12347"/>
            <a:r>
              <a:rPr sz="1167" b="1" dirty="0">
                <a:latin typeface="Arial"/>
                <a:cs typeface="Arial"/>
              </a:rPr>
              <a:t>Patient</a:t>
            </a:r>
            <a:r>
              <a:rPr sz="1167" b="1" spc="-97" dirty="0">
                <a:latin typeface="Arial"/>
                <a:cs typeface="Arial"/>
              </a:rPr>
              <a:t> </a:t>
            </a:r>
            <a:r>
              <a:rPr sz="1167" b="1" dirty="0">
                <a:latin typeface="Arial"/>
                <a:cs typeface="Arial"/>
              </a:rPr>
              <a:t>data</a:t>
            </a:r>
            <a:endParaRPr sz="1167">
              <a:latin typeface="Arial"/>
              <a:cs typeface="Arial"/>
            </a:endParaRPr>
          </a:p>
        </p:txBody>
      </p:sp>
      <p:sp>
        <p:nvSpPr>
          <p:cNvPr id="85" name="object 85"/>
          <p:cNvSpPr txBox="1"/>
          <p:nvPr/>
        </p:nvSpPr>
        <p:spPr>
          <a:xfrm>
            <a:off x="5521678" y="2927139"/>
            <a:ext cx="766145" cy="333425"/>
          </a:xfrm>
          <a:prstGeom prst="rect">
            <a:avLst/>
          </a:prstGeom>
        </p:spPr>
        <p:txBody>
          <a:bodyPr vert="horz" wrap="square" lIns="0" tIns="0" rIns="0" bIns="0" rtlCol="0">
            <a:spAutoFit/>
          </a:bodyPr>
          <a:lstStyle/>
          <a:p>
            <a:pPr marL="12347" marR="4939">
              <a:lnSpc>
                <a:spcPts val="1342"/>
              </a:lnSpc>
            </a:pPr>
            <a:r>
              <a:rPr sz="1167" b="1" dirty="0">
                <a:latin typeface="Arial"/>
                <a:cs typeface="Arial"/>
              </a:rPr>
              <a:t>Vital</a:t>
            </a:r>
            <a:r>
              <a:rPr sz="1167" b="1" spc="-87" dirty="0">
                <a:latin typeface="Arial"/>
                <a:cs typeface="Arial"/>
              </a:rPr>
              <a:t> </a:t>
            </a:r>
            <a:r>
              <a:rPr sz="1167" b="1" spc="-5" dirty="0">
                <a:latin typeface="Arial"/>
                <a:cs typeface="Arial"/>
              </a:rPr>
              <a:t>signs  </a:t>
            </a:r>
            <a:r>
              <a:rPr sz="1167" b="1" dirty="0">
                <a:latin typeface="Arial"/>
                <a:cs typeface="Arial"/>
              </a:rPr>
              <a:t>bounds</a:t>
            </a:r>
            <a:endParaRPr sz="1167">
              <a:latin typeface="Arial"/>
              <a:cs typeface="Arial"/>
            </a:endParaRPr>
          </a:p>
        </p:txBody>
      </p:sp>
      <p:sp>
        <p:nvSpPr>
          <p:cNvPr id="86" name="object 86"/>
          <p:cNvSpPr/>
          <p:nvPr/>
        </p:nvSpPr>
        <p:spPr>
          <a:xfrm>
            <a:off x="2555875" y="2549313"/>
            <a:ext cx="1333500" cy="555625"/>
          </a:xfrm>
          <a:custGeom>
            <a:avLst/>
            <a:gdLst/>
            <a:ahLst/>
            <a:cxnLst/>
            <a:rect l="l" t="t" r="r" b="b"/>
            <a:pathLst>
              <a:path w="1371600" h="571500">
                <a:moveTo>
                  <a:pt x="1299971" y="0"/>
                </a:moveTo>
                <a:lnTo>
                  <a:pt x="71627" y="0"/>
                </a:lnTo>
                <a:lnTo>
                  <a:pt x="43719" y="5619"/>
                </a:lnTo>
                <a:lnTo>
                  <a:pt x="20954" y="20955"/>
                </a:lnTo>
                <a:lnTo>
                  <a:pt x="5619" y="43719"/>
                </a:lnTo>
                <a:lnTo>
                  <a:pt x="0" y="71628"/>
                </a:lnTo>
                <a:lnTo>
                  <a:pt x="0" y="499872"/>
                </a:lnTo>
                <a:lnTo>
                  <a:pt x="5619" y="527780"/>
                </a:lnTo>
                <a:lnTo>
                  <a:pt x="20954" y="550544"/>
                </a:lnTo>
                <a:lnTo>
                  <a:pt x="43719" y="565880"/>
                </a:lnTo>
                <a:lnTo>
                  <a:pt x="71627" y="571500"/>
                </a:lnTo>
                <a:lnTo>
                  <a:pt x="1299971" y="571500"/>
                </a:lnTo>
                <a:lnTo>
                  <a:pt x="1327880" y="565880"/>
                </a:lnTo>
                <a:lnTo>
                  <a:pt x="1350645" y="550544"/>
                </a:lnTo>
                <a:lnTo>
                  <a:pt x="1365980" y="527780"/>
                </a:lnTo>
                <a:lnTo>
                  <a:pt x="1371599" y="499872"/>
                </a:lnTo>
                <a:lnTo>
                  <a:pt x="1371599" y="71628"/>
                </a:lnTo>
                <a:lnTo>
                  <a:pt x="1365980" y="43719"/>
                </a:lnTo>
                <a:lnTo>
                  <a:pt x="1350645" y="20954"/>
                </a:lnTo>
                <a:lnTo>
                  <a:pt x="1327880" y="5619"/>
                </a:lnTo>
                <a:lnTo>
                  <a:pt x="1299971" y="0"/>
                </a:lnTo>
                <a:close/>
              </a:path>
            </a:pathLst>
          </a:custGeom>
          <a:solidFill>
            <a:srgbClr val="008000"/>
          </a:solidFill>
        </p:spPr>
        <p:txBody>
          <a:bodyPr wrap="square" lIns="0" tIns="0" rIns="0" bIns="0" rtlCol="0"/>
          <a:lstStyle/>
          <a:p>
            <a:endParaRPr sz="1750"/>
          </a:p>
        </p:txBody>
      </p:sp>
      <p:sp>
        <p:nvSpPr>
          <p:cNvPr id="87" name="object 87"/>
          <p:cNvSpPr/>
          <p:nvPr/>
        </p:nvSpPr>
        <p:spPr>
          <a:xfrm>
            <a:off x="2551430" y="2544869"/>
            <a:ext cx="1342760" cy="564885"/>
          </a:xfrm>
          <a:custGeom>
            <a:avLst/>
            <a:gdLst/>
            <a:ahLst/>
            <a:cxnLst/>
            <a:rect l="l" t="t" r="r" b="b"/>
            <a:pathLst>
              <a:path w="1381125" h="581025">
                <a:moveTo>
                  <a:pt x="1319784" y="0"/>
                </a:moveTo>
                <a:lnTo>
                  <a:pt x="60960" y="0"/>
                </a:lnTo>
                <a:lnTo>
                  <a:pt x="47244" y="4572"/>
                </a:lnTo>
                <a:lnTo>
                  <a:pt x="45720" y="6096"/>
                </a:lnTo>
                <a:lnTo>
                  <a:pt x="33528" y="12192"/>
                </a:lnTo>
                <a:lnTo>
                  <a:pt x="22860" y="21336"/>
                </a:lnTo>
                <a:lnTo>
                  <a:pt x="21336" y="22860"/>
                </a:lnTo>
                <a:lnTo>
                  <a:pt x="12192" y="33528"/>
                </a:lnTo>
                <a:lnTo>
                  <a:pt x="6096" y="45720"/>
                </a:lnTo>
                <a:lnTo>
                  <a:pt x="4572" y="47244"/>
                </a:lnTo>
                <a:lnTo>
                  <a:pt x="0" y="60960"/>
                </a:lnTo>
                <a:lnTo>
                  <a:pt x="0" y="519684"/>
                </a:lnTo>
                <a:lnTo>
                  <a:pt x="4572" y="531876"/>
                </a:lnTo>
                <a:lnTo>
                  <a:pt x="6096" y="533400"/>
                </a:lnTo>
                <a:lnTo>
                  <a:pt x="12192" y="545592"/>
                </a:lnTo>
                <a:lnTo>
                  <a:pt x="21336" y="556260"/>
                </a:lnTo>
                <a:lnTo>
                  <a:pt x="22860" y="557784"/>
                </a:lnTo>
                <a:lnTo>
                  <a:pt x="33528" y="566928"/>
                </a:lnTo>
                <a:lnTo>
                  <a:pt x="45720" y="573024"/>
                </a:lnTo>
                <a:lnTo>
                  <a:pt x="47244" y="574548"/>
                </a:lnTo>
                <a:lnTo>
                  <a:pt x="60960" y="579120"/>
                </a:lnTo>
                <a:lnTo>
                  <a:pt x="74676" y="580644"/>
                </a:lnTo>
                <a:lnTo>
                  <a:pt x="1303020" y="580644"/>
                </a:lnTo>
                <a:lnTo>
                  <a:pt x="1318260" y="579120"/>
                </a:lnTo>
                <a:lnTo>
                  <a:pt x="1319784" y="579120"/>
                </a:lnTo>
                <a:lnTo>
                  <a:pt x="1331976" y="574548"/>
                </a:lnTo>
                <a:lnTo>
                  <a:pt x="1318260" y="574548"/>
                </a:lnTo>
                <a:lnTo>
                  <a:pt x="1318260" y="571500"/>
                </a:lnTo>
                <a:lnTo>
                  <a:pt x="76200" y="571500"/>
                </a:lnTo>
                <a:lnTo>
                  <a:pt x="62484" y="569976"/>
                </a:lnTo>
                <a:lnTo>
                  <a:pt x="47244" y="569976"/>
                </a:lnTo>
                <a:lnTo>
                  <a:pt x="48768" y="565404"/>
                </a:lnTo>
                <a:lnTo>
                  <a:pt x="50292" y="565404"/>
                </a:lnTo>
                <a:lnTo>
                  <a:pt x="38100" y="559308"/>
                </a:lnTo>
                <a:lnTo>
                  <a:pt x="32766" y="554736"/>
                </a:lnTo>
                <a:lnTo>
                  <a:pt x="24384" y="554736"/>
                </a:lnTo>
                <a:lnTo>
                  <a:pt x="27432" y="550164"/>
                </a:lnTo>
                <a:lnTo>
                  <a:pt x="27649" y="550164"/>
                </a:lnTo>
                <a:lnTo>
                  <a:pt x="19812" y="541020"/>
                </a:lnTo>
                <a:lnTo>
                  <a:pt x="15240" y="531876"/>
                </a:lnTo>
                <a:lnTo>
                  <a:pt x="9144" y="531876"/>
                </a:lnTo>
                <a:lnTo>
                  <a:pt x="13258" y="529132"/>
                </a:lnTo>
                <a:lnTo>
                  <a:pt x="9715" y="519684"/>
                </a:lnTo>
                <a:lnTo>
                  <a:pt x="9144" y="519684"/>
                </a:lnTo>
                <a:lnTo>
                  <a:pt x="4572" y="518159"/>
                </a:lnTo>
                <a:lnTo>
                  <a:pt x="9144" y="518159"/>
                </a:lnTo>
                <a:lnTo>
                  <a:pt x="9144" y="62484"/>
                </a:lnTo>
                <a:lnTo>
                  <a:pt x="13300" y="50014"/>
                </a:lnTo>
                <a:lnTo>
                  <a:pt x="9144" y="47244"/>
                </a:lnTo>
                <a:lnTo>
                  <a:pt x="15240" y="47244"/>
                </a:lnTo>
                <a:lnTo>
                  <a:pt x="19812" y="38100"/>
                </a:lnTo>
                <a:lnTo>
                  <a:pt x="27649" y="28956"/>
                </a:lnTo>
                <a:lnTo>
                  <a:pt x="27432" y="28956"/>
                </a:lnTo>
                <a:lnTo>
                  <a:pt x="24384" y="24384"/>
                </a:lnTo>
                <a:lnTo>
                  <a:pt x="32766" y="24384"/>
                </a:lnTo>
                <a:lnTo>
                  <a:pt x="38100" y="19812"/>
                </a:lnTo>
                <a:lnTo>
                  <a:pt x="50292" y="13716"/>
                </a:lnTo>
                <a:lnTo>
                  <a:pt x="48768" y="13716"/>
                </a:lnTo>
                <a:lnTo>
                  <a:pt x="47244" y="9144"/>
                </a:lnTo>
                <a:lnTo>
                  <a:pt x="1318260" y="9144"/>
                </a:lnTo>
                <a:lnTo>
                  <a:pt x="1318260" y="4572"/>
                </a:lnTo>
                <a:lnTo>
                  <a:pt x="1331976" y="4572"/>
                </a:lnTo>
                <a:lnTo>
                  <a:pt x="1319784" y="0"/>
                </a:lnTo>
                <a:close/>
              </a:path>
              <a:path w="1381125" h="581025">
                <a:moveTo>
                  <a:pt x="1319784" y="569976"/>
                </a:moveTo>
                <a:lnTo>
                  <a:pt x="1318260" y="570128"/>
                </a:lnTo>
                <a:lnTo>
                  <a:pt x="1318260" y="574548"/>
                </a:lnTo>
                <a:lnTo>
                  <a:pt x="1319784" y="569976"/>
                </a:lnTo>
                <a:close/>
              </a:path>
              <a:path w="1381125" h="581025">
                <a:moveTo>
                  <a:pt x="1347470" y="565404"/>
                </a:moveTo>
                <a:lnTo>
                  <a:pt x="1330452" y="565404"/>
                </a:lnTo>
                <a:lnTo>
                  <a:pt x="1331976" y="569976"/>
                </a:lnTo>
                <a:lnTo>
                  <a:pt x="1319784" y="569976"/>
                </a:lnTo>
                <a:lnTo>
                  <a:pt x="1318260" y="574548"/>
                </a:lnTo>
                <a:lnTo>
                  <a:pt x="1331976" y="574548"/>
                </a:lnTo>
                <a:lnTo>
                  <a:pt x="1333500" y="573024"/>
                </a:lnTo>
                <a:lnTo>
                  <a:pt x="1345692" y="566928"/>
                </a:lnTo>
                <a:lnTo>
                  <a:pt x="1347470" y="565404"/>
                </a:lnTo>
                <a:close/>
              </a:path>
              <a:path w="1381125" h="581025">
                <a:moveTo>
                  <a:pt x="1318260" y="570128"/>
                </a:moveTo>
                <a:lnTo>
                  <a:pt x="1304544" y="571500"/>
                </a:lnTo>
                <a:lnTo>
                  <a:pt x="1318260" y="571500"/>
                </a:lnTo>
                <a:lnTo>
                  <a:pt x="1318260" y="570128"/>
                </a:lnTo>
                <a:close/>
              </a:path>
              <a:path w="1381125" h="581025">
                <a:moveTo>
                  <a:pt x="1329232" y="565861"/>
                </a:moveTo>
                <a:lnTo>
                  <a:pt x="1318260" y="569976"/>
                </a:lnTo>
                <a:lnTo>
                  <a:pt x="1318260" y="570128"/>
                </a:lnTo>
                <a:lnTo>
                  <a:pt x="1319784" y="569976"/>
                </a:lnTo>
                <a:lnTo>
                  <a:pt x="1331976" y="569976"/>
                </a:lnTo>
                <a:lnTo>
                  <a:pt x="1329232" y="565861"/>
                </a:lnTo>
                <a:close/>
              </a:path>
              <a:path w="1381125" h="581025">
                <a:moveTo>
                  <a:pt x="48768" y="565404"/>
                </a:moveTo>
                <a:lnTo>
                  <a:pt x="47244" y="569976"/>
                </a:lnTo>
                <a:lnTo>
                  <a:pt x="50014" y="565819"/>
                </a:lnTo>
                <a:lnTo>
                  <a:pt x="48768" y="565404"/>
                </a:lnTo>
                <a:close/>
              </a:path>
              <a:path w="1381125" h="581025">
                <a:moveTo>
                  <a:pt x="50014" y="565819"/>
                </a:moveTo>
                <a:lnTo>
                  <a:pt x="47244" y="569976"/>
                </a:lnTo>
                <a:lnTo>
                  <a:pt x="62484" y="569976"/>
                </a:lnTo>
                <a:lnTo>
                  <a:pt x="50014" y="565819"/>
                </a:lnTo>
                <a:close/>
              </a:path>
              <a:path w="1381125" h="581025">
                <a:moveTo>
                  <a:pt x="1330452" y="565404"/>
                </a:moveTo>
                <a:lnTo>
                  <a:pt x="1329232" y="565861"/>
                </a:lnTo>
                <a:lnTo>
                  <a:pt x="1331976" y="569976"/>
                </a:lnTo>
                <a:lnTo>
                  <a:pt x="1330452" y="565404"/>
                </a:lnTo>
                <a:close/>
              </a:path>
              <a:path w="1381125" h="581025">
                <a:moveTo>
                  <a:pt x="1350967" y="550867"/>
                </a:moveTo>
                <a:lnTo>
                  <a:pt x="1341120" y="559308"/>
                </a:lnTo>
                <a:lnTo>
                  <a:pt x="1328928" y="565404"/>
                </a:lnTo>
                <a:lnTo>
                  <a:pt x="1329232" y="565861"/>
                </a:lnTo>
                <a:lnTo>
                  <a:pt x="1330452" y="565404"/>
                </a:lnTo>
                <a:lnTo>
                  <a:pt x="1347470" y="565404"/>
                </a:lnTo>
                <a:lnTo>
                  <a:pt x="1356360" y="557784"/>
                </a:lnTo>
                <a:lnTo>
                  <a:pt x="1357884" y="556260"/>
                </a:lnTo>
                <a:lnTo>
                  <a:pt x="1359190" y="554736"/>
                </a:lnTo>
                <a:lnTo>
                  <a:pt x="1354836" y="554736"/>
                </a:lnTo>
                <a:lnTo>
                  <a:pt x="1350264" y="551688"/>
                </a:lnTo>
                <a:lnTo>
                  <a:pt x="1350967" y="550867"/>
                </a:lnTo>
                <a:close/>
              </a:path>
              <a:path w="1381125" h="581025">
                <a:moveTo>
                  <a:pt x="50292" y="565404"/>
                </a:moveTo>
                <a:lnTo>
                  <a:pt x="48768" y="565404"/>
                </a:lnTo>
                <a:lnTo>
                  <a:pt x="50014" y="565819"/>
                </a:lnTo>
                <a:lnTo>
                  <a:pt x="50292" y="565404"/>
                </a:lnTo>
                <a:close/>
              </a:path>
              <a:path w="1381125" h="581025">
                <a:moveTo>
                  <a:pt x="27432" y="550164"/>
                </a:moveTo>
                <a:lnTo>
                  <a:pt x="24384" y="554736"/>
                </a:lnTo>
                <a:lnTo>
                  <a:pt x="28956" y="551688"/>
                </a:lnTo>
                <a:lnTo>
                  <a:pt x="28252" y="550867"/>
                </a:lnTo>
                <a:lnTo>
                  <a:pt x="27432" y="550164"/>
                </a:lnTo>
                <a:close/>
              </a:path>
              <a:path w="1381125" h="581025">
                <a:moveTo>
                  <a:pt x="28252" y="550867"/>
                </a:moveTo>
                <a:lnTo>
                  <a:pt x="28956" y="551688"/>
                </a:lnTo>
                <a:lnTo>
                  <a:pt x="24384" y="554736"/>
                </a:lnTo>
                <a:lnTo>
                  <a:pt x="32766" y="554736"/>
                </a:lnTo>
                <a:lnTo>
                  <a:pt x="28252" y="550867"/>
                </a:lnTo>
                <a:close/>
              </a:path>
              <a:path w="1381125" h="581025">
                <a:moveTo>
                  <a:pt x="1351788" y="550164"/>
                </a:moveTo>
                <a:lnTo>
                  <a:pt x="1350967" y="550867"/>
                </a:lnTo>
                <a:lnTo>
                  <a:pt x="1350264" y="551688"/>
                </a:lnTo>
                <a:lnTo>
                  <a:pt x="1354836" y="554736"/>
                </a:lnTo>
                <a:lnTo>
                  <a:pt x="1351788" y="550164"/>
                </a:lnTo>
                <a:close/>
              </a:path>
              <a:path w="1381125" h="581025">
                <a:moveTo>
                  <a:pt x="1363109" y="550164"/>
                </a:moveTo>
                <a:lnTo>
                  <a:pt x="1351788" y="550164"/>
                </a:lnTo>
                <a:lnTo>
                  <a:pt x="1354836" y="554736"/>
                </a:lnTo>
                <a:lnTo>
                  <a:pt x="1359190" y="554736"/>
                </a:lnTo>
                <a:lnTo>
                  <a:pt x="1363109" y="550164"/>
                </a:lnTo>
                <a:close/>
              </a:path>
              <a:path w="1381125" h="581025">
                <a:moveTo>
                  <a:pt x="27649" y="550164"/>
                </a:moveTo>
                <a:lnTo>
                  <a:pt x="27432" y="550164"/>
                </a:lnTo>
                <a:lnTo>
                  <a:pt x="28252" y="550867"/>
                </a:lnTo>
                <a:lnTo>
                  <a:pt x="27649" y="550164"/>
                </a:lnTo>
                <a:close/>
              </a:path>
              <a:path w="1381125" h="581025">
                <a:moveTo>
                  <a:pt x="1365504" y="528828"/>
                </a:moveTo>
                <a:lnTo>
                  <a:pt x="1359408" y="541020"/>
                </a:lnTo>
                <a:lnTo>
                  <a:pt x="1350967" y="550867"/>
                </a:lnTo>
                <a:lnTo>
                  <a:pt x="1351788" y="550164"/>
                </a:lnTo>
                <a:lnTo>
                  <a:pt x="1363109" y="550164"/>
                </a:lnTo>
                <a:lnTo>
                  <a:pt x="1367028" y="545592"/>
                </a:lnTo>
                <a:lnTo>
                  <a:pt x="1373124" y="533400"/>
                </a:lnTo>
                <a:lnTo>
                  <a:pt x="1374648" y="531876"/>
                </a:lnTo>
                <a:lnTo>
                  <a:pt x="1370076" y="531876"/>
                </a:lnTo>
                <a:lnTo>
                  <a:pt x="1365504" y="530352"/>
                </a:lnTo>
                <a:lnTo>
                  <a:pt x="1365961" y="529132"/>
                </a:lnTo>
                <a:lnTo>
                  <a:pt x="1365504" y="528828"/>
                </a:lnTo>
                <a:close/>
              </a:path>
              <a:path w="1381125" h="581025">
                <a:moveTo>
                  <a:pt x="13258" y="529132"/>
                </a:moveTo>
                <a:lnTo>
                  <a:pt x="9144" y="531876"/>
                </a:lnTo>
                <a:lnTo>
                  <a:pt x="13716" y="530352"/>
                </a:lnTo>
                <a:lnTo>
                  <a:pt x="13258" y="529132"/>
                </a:lnTo>
                <a:close/>
              </a:path>
              <a:path w="1381125" h="581025">
                <a:moveTo>
                  <a:pt x="13716" y="528828"/>
                </a:moveTo>
                <a:lnTo>
                  <a:pt x="13258" y="529132"/>
                </a:lnTo>
                <a:lnTo>
                  <a:pt x="13716" y="530352"/>
                </a:lnTo>
                <a:lnTo>
                  <a:pt x="9144" y="531876"/>
                </a:lnTo>
                <a:lnTo>
                  <a:pt x="15240" y="531876"/>
                </a:lnTo>
                <a:lnTo>
                  <a:pt x="13716" y="528828"/>
                </a:lnTo>
                <a:close/>
              </a:path>
              <a:path w="1381125" h="581025">
                <a:moveTo>
                  <a:pt x="1365961" y="529132"/>
                </a:moveTo>
                <a:lnTo>
                  <a:pt x="1365504" y="530352"/>
                </a:lnTo>
                <a:lnTo>
                  <a:pt x="1370076" y="531876"/>
                </a:lnTo>
                <a:lnTo>
                  <a:pt x="1365961" y="529132"/>
                </a:lnTo>
                <a:close/>
              </a:path>
              <a:path w="1381125" h="581025">
                <a:moveTo>
                  <a:pt x="1370228" y="518159"/>
                </a:moveTo>
                <a:lnTo>
                  <a:pt x="1370076" y="518159"/>
                </a:lnTo>
                <a:lnTo>
                  <a:pt x="1365961" y="529132"/>
                </a:lnTo>
                <a:lnTo>
                  <a:pt x="1370076" y="531876"/>
                </a:lnTo>
                <a:lnTo>
                  <a:pt x="1374648" y="531876"/>
                </a:lnTo>
                <a:lnTo>
                  <a:pt x="1379220" y="519684"/>
                </a:lnTo>
                <a:lnTo>
                  <a:pt x="1370076" y="519684"/>
                </a:lnTo>
                <a:lnTo>
                  <a:pt x="1370228" y="518159"/>
                </a:lnTo>
                <a:close/>
              </a:path>
              <a:path w="1381125" h="581025">
                <a:moveTo>
                  <a:pt x="9144" y="518159"/>
                </a:moveTo>
                <a:lnTo>
                  <a:pt x="4572" y="518159"/>
                </a:lnTo>
                <a:lnTo>
                  <a:pt x="9144" y="519684"/>
                </a:lnTo>
                <a:lnTo>
                  <a:pt x="9144" y="518159"/>
                </a:lnTo>
                <a:close/>
              </a:path>
              <a:path w="1381125" h="581025">
                <a:moveTo>
                  <a:pt x="9144" y="518159"/>
                </a:moveTo>
                <a:lnTo>
                  <a:pt x="9144" y="519684"/>
                </a:lnTo>
                <a:lnTo>
                  <a:pt x="9715" y="519684"/>
                </a:lnTo>
                <a:lnTo>
                  <a:pt x="9144" y="518159"/>
                </a:lnTo>
                <a:close/>
              </a:path>
              <a:path w="1381125" h="581025">
                <a:moveTo>
                  <a:pt x="1374648" y="47244"/>
                </a:moveTo>
                <a:lnTo>
                  <a:pt x="1370076" y="47244"/>
                </a:lnTo>
                <a:lnTo>
                  <a:pt x="1365919" y="50014"/>
                </a:lnTo>
                <a:lnTo>
                  <a:pt x="1370076" y="62484"/>
                </a:lnTo>
                <a:lnTo>
                  <a:pt x="1371600" y="76200"/>
                </a:lnTo>
                <a:lnTo>
                  <a:pt x="1371600" y="504444"/>
                </a:lnTo>
                <a:lnTo>
                  <a:pt x="1370076" y="519684"/>
                </a:lnTo>
                <a:lnTo>
                  <a:pt x="1374648" y="518159"/>
                </a:lnTo>
                <a:lnTo>
                  <a:pt x="1379220" y="518159"/>
                </a:lnTo>
                <a:lnTo>
                  <a:pt x="1380744" y="502920"/>
                </a:lnTo>
                <a:lnTo>
                  <a:pt x="1380744" y="74676"/>
                </a:lnTo>
                <a:lnTo>
                  <a:pt x="1379220" y="60960"/>
                </a:lnTo>
                <a:lnTo>
                  <a:pt x="1374648" y="47244"/>
                </a:lnTo>
                <a:close/>
              </a:path>
              <a:path w="1381125" h="581025">
                <a:moveTo>
                  <a:pt x="1379220" y="518159"/>
                </a:moveTo>
                <a:lnTo>
                  <a:pt x="1374648" y="518159"/>
                </a:lnTo>
                <a:lnTo>
                  <a:pt x="1370076" y="519684"/>
                </a:lnTo>
                <a:lnTo>
                  <a:pt x="1379220" y="519684"/>
                </a:lnTo>
                <a:lnTo>
                  <a:pt x="1379220" y="518159"/>
                </a:lnTo>
                <a:close/>
              </a:path>
              <a:path w="1381125" h="581025">
                <a:moveTo>
                  <a:pt x="15240" y="47244"/>
                </a:moveTo>
                <a:lnTo>
                  <a:pt x="9144" y="47244"/>
                </a:lnTo>
                <a:lnTo>
                  <a:pt x="13716" y="48768"/>
                </a:lnTo>
                <a:lnTo>
                  <a:pt x="13300" y="50014"/>
                </a:lnTo>
                <a:lnTo>
                  <a:pt x="13716" y="50292"/>
                </a:lnTo>
                <a:lnTo>
                  <a:pt x="15240" y="47244"/>
                </a:lnTo>
                <a:close/>
              </a:path>
              <a:path w="1381125" h="581025">
                <a:moveTo>
                  <a:pt x="1350967" y="28252"/>
                </a:moveTo>
                <a:lnTo>
                  <a:pt x="1359408" y="38100"/>
                </a:lnTo>
                <a:lnTo>
                  <a:pt x="1365504" y="50292"/>
                </a:lnTo>
                <a:lnTo>
                  <a:pt x="1365919" y="50014"/>
                </a:lnTo>
                <a:lnTo>
                  <a:pt x="1365504" y="48768"/>
                </a:lnTo>
                <a:lnTo>
                  <a:pt x="1370076" y="47244"/>
                </a:lnTo>
                <a:lnTo>
                  <a:pt x="1374648" y="47244"/>
                </a:lnTo>
                <a:lnTo>
                  <a:pt x="1373124" y="45720"/>
                </a:lnTo>
                <a:lnTo>
                  <a:pt x="1367028" y="33528"/>
                </a:lnTo>
                <a:lnTo>
                  <a:pt x="1363109" y="28956"/>
                </a:lnTo>
                <a:lnTo>
                  <a:pt x="1351788" y="28956"/>
                </a:lnTo>
                <a:lnTo>
                  <a:pt x="1350967" y="28252"/>
                </a:lnTo>
                <a:close/>
              </a:path>
              <a:path w="1381125" h="581025">
                <a:moveTo>
                  <a:pt x="9144" y="47244"/>
                </a:moveTo>
                <a:lnTo>
                  <a:pt x="13300" y="50014"/>
                </a:lnTo>
                <a:lnTo>
                  <a:pt x="13716" y="48768"/>
                </a:lnTo>
                <a:lnTo>
                  <a:pt x="9144" y="47244"/>
                </a:lnTo>
                <a:close/>
              </a:path>
              <a:path w="1381125" h="581025">
                <a:moveTo>
                  <a:pt x="1370076" y="47244"/>
                </a:moveTo>
                <a:lnTo>
                  <a:pt x="1365504" y="48768"/>
                </a:lnTo>
                <a:lnTo>
                  <a:pt x="1365919" y="50014"/>
                </a:lnTo>
                <a:lnTo>
                  <a:pt x="1370076" y="47244"/>
                </a:lnTo>
                <a:close/>
              </a:path>
              <a:path w="1381125" h="581025">
                <a:moveTo>
                  <a:pt x="24384" y="24384"/>
                </a:moveTo>
                <a:lnTo>
                  <a:pt x="27432" y="28956"/>
                </a:lnTo>
                <a:lnTo>
                  <a:pt x="28252" y="28252"/>
                </a:lnTo>
                <a:lnTo>
                  <a:pt x="28956" y="27432"/>
                </a:lnTo>
                <a:lnTo>
                  <a:pt x="24384" y="24384"/>
                </a:lnTo>
                <a:close/>
              </a:path>
              <a:path w="1381125" h="581025">
                <a:moveTo>
                  <a:pt x="28252" y="28252"/>
                </a:moveTo>
                <a:lnTo>
                  <a:pt x="27432" y="28956"/>
                </a:lnTo>
                <a:lnTo>
                  <a:pt x="27649" y="28956"/>
                </a:lnTo>
                <a:lnTo>
                  <a:pt x="28252" y="28252"/>
                </a:lnTo>
                <a:close/>
              </a:path>
              <a:path w="1381125" h="581025">
                <a:moveTo>
                  <a:pt x="1354836" y="24384"/>
                </a:moveTo>
                <a:lnTo>
                  <a:pt x="1350264" y="27432"/>
                </a:lnTo>
                <a:lnTo>
                  <a:pt x="1350967" y="28252"/>
                </a:lnTo>
                <a:lnTo>
                  <a:pt x="1351788" y="28956"/>
                </a:lnTo>
                <a:lnTo>
                  <a:pt x="1354836" y="24384"/>
                </a:lnTo>
                <a:close/>
              </a:path>
              <a:path w="1381125" h="581025">
                <a:moveTo>
                  <a:pt x="1359190" y="24384"/>
                </a:moveTo>
                <a:lnTo>
                  <a:pt x="1354836" y="24384"/>
                </a:lnTo>
                <a:lnTo>
                  <a:pt x="1351788" y="28956"/>
                </a:lnTo>
                <a:lnTo>
                  <a:pt x="1363109" y="28956"/>
                </a:lnTo>
                <a:lnTo>
                  <a:pt x="1359190" y="24384"/>
                </a:lnTo>
                <a:close/>
              </a:path>
              <a:path w="1381125" h="581025">
                <a:moveTo>
                  <a:pt x="32766" y="24384"/>
                </a:moveTo>
                <a:lnTo>
                  <a:pt x="24384" y="24384"/>
                </a:lnTo>
                <a:lnTo>
                  <a:pt x="28956" y="27432"/>
                </a:lnTo>
                <a:lnTo>
                  <a:pt x="28252" y="28252"/>
                </a:lnTo>
                <a:lnTo>
                  <a:pt x="32766" y="24384"/>
                </a:lnTo>
                <a:close/>
              </a:path>
              <a:path w="1381125" h="581025">
                <a:moveTo>
                  <a:pt x="1329232" y="13258"/>
                </a:moveTo>
                <a:lnTo>
                  <a:pt x="1328928" y="13716"/>
                </a:lnTo>
                <a:lnTo>
                  <a:pt x="1341120" y="19812"/>
                </a:lnTo>
                <a:lnTo>
                  <a:pt x="1350967" y="28252"/>
                </a:lnTo>
                <a:lnTo>
                  <a:pt x="1350264" y="27432"/>
                </a:lnTo>
                <a:lnTo>
                  <a:pt x="1354836" y="24384"/>
                </a:lnTo>
                <a:lnTo>
                  <a:pt x="1359190" y="24384"/>
                </a:lnTo>
                <a:lnTo>
                  <a:pt x="1357884" y="22860"/>
                </a:lnTo>
                <a:lnTo>
                  <a:pt x="1356360" y="21336"/>
                </a:lnTo>
                <a:lnTo>
                  <a:pt x="1347470" y="13716"/>
                </a:lnTo>
                <a:lnTo>
                  <a:pt x="1330452" y="13716"/>
                </a:lnTo>
                <a:lnTo>
                  <a:pt x="1329232" y="13258"/>
                </a:lnTo>
                <a:close/>
              </a:path>
              <a:path w="1381125" h="581025">
                <a:moveTo>
                  <a:pt x="47244" y="9144"/>
                </a:moveTo>
                <a:lnTo>
                  <a:pt x="48768" y="13716"/>
                </a:lnTo>
                <a:lnTo>
                  <a:pt x="50014" y="13300"/>
                </a:lnTo>
                <a:lnTo>
                  <a:pt x="47244" y="9144"/>
                </a:lnTo>
                <a:close/>
              </a:path>
              <a:path w="1381125" h="581025">
                <a:moveTo>
                  <a:pt x="50014" y="13300"/>
                </a:moveTo>
                <a:lnTo>
                  <a:pt x="48768" y="13716"/>
                </a:lnTo>
                <a:lnTo>
                  <a:pt x="50292" y="13716"/>
                </a:lnTo>
                <a:lnTo>
                  <a:pt x="50014" y="13300"/>
                </a:lnTo>
                <a:close/>
              </a:path>
              <a:path w="1381125" h="581025">
                <a:moveTo>
                  <a:pt x="1331976" y="9144"/>
                </a:moveTo>
                <a:lnTo>
                  <a:pt x="1329232" y="13258"/>
                </a:lnTo>
                <a:lnTo>
                  <a:pt x="1330452" y="13716"/>
                </a:lnTo>
                <a:lnTo>
                  <a:pt x="1331976" y="9144"/>
                </a:lnTo>
                <a:close/>
              </a:path>
              <a:path w="1381125" h="581025">
                <a:moveTo>
                  <a:pt x="1331976" y="4572"/>
                </a:moveTo>
                <a:lnTo>
                  <a:pt x="1318260" y="4572"/>
                </a:lnTo>
                <a:lnTo>
                  <a:pt x="1319784" y="9144"/>
                </a:lnTo>
                <a:lnTo>
                  <a:pt x="1331976" y="9144"/>
                </a:lnTo>
                <a:lnTo>
                  <a:pt x="1330452" y="13716"/>
                </a:lnTo>
                <a:lnTo>
                  <a:pt x="1347470" y="13716"/>
                </a:lnTo>
                <a:lnTo>
                  <a:pt x="1345692" y="12192"/>
                </a:lnTo>
                <a:lnTo>
                  <a:pt x="1333500" y="6096"/>
                </a:lnTo>
                <a:lnTo>
                  <a:pt x="1331976" y="4572"/>
                </a:lnTo>
                <a:close/>
              </a:path>
              <a:path w="1381125" h="581025">
                <a:moveTo>
                  <a:pt x="62484" y="9144"/>
                </a:moveTo>
                <a:lnTo>
                  <a:pt x="47244" y="9144"/>
                </a:lnTo>
                <a:lnTo>
                  <a:pt x="50014" y="13300"/>
                </a:lnTo>
                <a:lnTo>
                  <a:pt x="62484" y="9144"/>
                </a:lnTo>
                <a:close/>
              </a:path>
              <a:path w="1381125" h="581025">
                <a:moveTo>
                  <a:pt x="1318260" y="4572"/>
                </a:moveTo>
                <a:lnTo>
                  <a:pt x="1318260" y="9144"/>
                </a:lnTo>
                <a:lnTo>
                  <a:pt x="1329232" y="13258"/>
                </a:lnTo>
                <a:lnTo>
                  <a:pt x="1331976" y="9144"/>
                </a:lnTo>
                <a:lnTo>
                  <a:pt x="1319784" y="9144"/>
                </a:lnTo>
                <a:lnTo>
                  <a:pt x="1318260" y="4572"/>
                </a:lnTo>
                <a:close/>
              </a:path>
            </a:pathLst>
          </a:custGeom>
          <a:solidFill>
            <a:srgbClr val="000000"/>
          </a:solidFill>
        </p:spPr>
        <p:txBody>
          <a:bodyPr wrap="square" lIns="0" tIns="0" rIns="0" bIns="0" rtlCol="0"/>
          <a:lstStyle/>
          <a:p>
            <a:endParaRPr sz="1750"/>
          </a:p>
        </p:txBody>
      </p:sp>
      <p:sp>
        <p:nvSpPr>
          <p:cNvPr id="88" name="object 88"/>
          <p:cNvSpPr txBox="1"/>
          <p:nvPr/>
        </p:nvSpPr>
        <p:spPr>
          <a:xfrm>
            <a:off x="2922810" y="2614012"/>
            <a:ext cx="600692" cy="299184"/>
          </a:xfrm>
          <a:prstGeom prst="rect">
            <a:avLst/>
          </a:prstGeom>
        </p:spPr>
        <p:txBody>
          <a:bodyPr vert="horz" wrap="square" lIns="0" tIns="0" rIns="0" bIns="0" rtlCol="0">
            <a:spAutoFit/>
          </a:bodyPr>
          <a:lstStyle/>
          <a:p>
            <a:pPr marL="12347" marR="4939" indent="149398"/>
            <a:r>
              <a:rPr sz="972" spc="-5" dirty="0">
                <a:solidFill>
                  <a:srgbClr val="FFFFFF"/>
                </a:solidFill>
                <a:latin typeface="Tahoma"/>
                <a:cs typeface="Tahoma"/>
              </a:rPr>
              <a:t>Local  Monitoring</a:t>
            </a:r>
            <a:endParaRPr sz="972">
              <a:latin typeface="Tahoma"/>
              <a:cs typeface="Tahoma"/>
            </a:endParaRPr>
          </a:p>
        </p:txBody>
      </p:sp>
      <p:sp>
        <p:nvSpPr>
          <p:cNvPr id="89" name="object 89"/>
          <p:cNvSpPr/>
          <p:nvPr/>
        </p:nvSpPr>
        <p:spPr>
          <a:xfrm>
            <a:off x="4556125" y="3438313"/>
            <a:ext cx="947032" cy="555625"/>
          </a:xfrm>
          <a:custGeom>
            <a:avLst/>
            <a:gdLst/>
            <a:ahLst/>
            <a:cxnLst/>
            <a:rect l="l" t="t" r="r" b="b"/>
            <a:pathLst>
              <a:path w="974089" h="571500">
                <a:moveTo>
                  <a:pt x="902207" y="0"/>
                </a:moveTo>
                <a:lnTo>
                  <a:pt x="71627" y="0"/>
                </a:lnTo>
                <a:lnTo>
                  <a:pt x="43719" y="5619"/>
                </a:lnTo>
                <a:lnTo>
                  <a:pt x="20954" y="20955"/>
                </a:lnTo>
                <a:lnTo>
                  <a:pt x="5619" y="43719"/>
                </a:lnTo>
                <a:lnTo>
                  <a:pt x="0" y="71628"/>
                </a:lnTo>
                <a:lnTo>
                  <a:pt x="0" y="499872"/>
                </a:lnTo>
                <a:lnTo>
                  <a:pt x="5619" y="527780"/>
                </a:lnTo>
                <a:lnTo>
                  <a:pt x="20954" y="550544"/>
                </a:lnTo>
                <a:lnTo>
                  <a:pt x="43719" y="565880"/>
                </a:lnTo>
                <a:lnTo>
                  <a:pt x="71627" y="571500"/>
                </a:lnTo>
                <a:lnTo>
                  <a:pt x="902207" y="571500"/>
                </a:lnTo>
                <a:lnTo>
                  <a:pt x="930116" y="565880"/>
                </a:lnTo>
                <a:lnTo>
                  <a:pt x="952880" y="550544"/>
                </a:lnTo>
                <a:lnTo>
                  <a:pt x="968216" y="527780"/>
                </a:lnTo>
                <a:lnTo>
                  <a:pt x="973835" y="499872"/>
                </a:lnTo>
                <a:lnTo>
                  <a:pt x="973835" y="71628"/>
                </a:lnTo>
                <a:lnTo>
                  <a:pt x="968216" y="43719"/>
                </a:lnTo>
                <a:lnTo>
                  <a:pt x="952881" y="20954"/>
                </a:lnTo>
                <a:lnTo>
                  <a:pt x="930116" y="5619"/>
                </a:lnTo>
                <a:lnTo>
                  <a:pt x="902207" y="0"/>
                </a:lnTo>
                <a:close/>
              </a:path>
            </a:pathLst>
          </a:custGeom>
          <a:solidFill>
            <a:srgbClr val="008000"/>
          </a:solidFill>
        </p:spPr>
        <p:txBody>
          <a:bodyPr wrap="square" lIns="0" tIns="0" rIns="0" bIns="0" rtlCol="0"/>
          <a:lstStyle/>
          <a:p>
            <a:endParaRPr sz="1750"/>
          </a:p>
        </p:txBody>
      </p:sp>
      <p:sp>
        <p:nvSpPr>
          <p:cNvPr id="90" name="object 90"/>
          <p:cNvSpPr/>
          <p:nvPr/>
        </p:nvSpPr>
        <p:spPr>
          <a:xfrm>
            <a:off x="4551680" y="3433869"/>
            <a:ext cx="955675" cy="564885"/>
          </a:xfrm>
          <a:custGeom>
            <a:avLst/>
            <a:gdLst/>
            <a:ahLst/>
            <a:cxnLst/>
            <a:rect l="l" t="t" r="r" b="b"/>
            <a:pathLst>
              <a:path w="982979" h="581025">
                <a:moveTo>
                  <a:pt x="922020" y="0"/>
                </a:moveTo>
                <a:lnTo>
                  <a:pt x="60960" y="0"/>
                </a:lnTo>
                <a:lnTo>
                  <a:pt x="47244" y="4572"/>
                </a:lnTo>
                <a:lnTo>
                  <a:pt x="45720" y="6096"/>
                </a:lnTo>
                <a:lnTo>
                  <a:pt x="33528" y="12192"/>
                </a:lnTo>
                <a:lnTo>
                  <a:pt x="22860" y="21336"/>
                </a:lnTo>
                <a:lnTo>
                  <a:pt x="21336" y="22860"/>
                </a:lnTo>
                <a:lnTo>
                  <a:pt x="12192" y="33528"/>
                </a:lnTo>
                <a:lnTo>
                  <a:pt x="6096" y="45720"/>
                </a:lnTo>
                <a:lnTo>
                  <a:pt x="4572" y="47244"/>
                </a:lnTo>
                <a:lnTo>
                  <a:pt x="0" y="60960"/>
                </a:lnTo>
                <a:lnTo>
                  <a:pt x="0" y="519684"/>
                </a:lnTo>
                <a:lnTo>
                  <a:pt x="4572" y="531876"/>
                </a:lnTo>
                <a:lnTo>
                  <a:pt x="6096" y="533400"/>
                </a:lnTo>
                <a:lnTo>
                  <a:pt x="12192" y="545592"/>
                </a:lnTo>
                <a:lnTo>
                  <a:pt x="21336" y="556260"/>
                </a:lnTo>
                <a:lnTo>
                  <a:pt x="22860" y="557784"/>
                </a:lnTo>
                <a:lnTo>
                  <a:pt x="33528" y="566928"/>
                </a:lnTo>
                <a:lnTo>
                  <a:pt x="45720" y="573024"/>
                </a:lnTo>
                <a:lnTo>
                  <a:pt x="47244" y="574548"/>
                </a:lnTo>
                <a:lnTo>
                  <a:pt x="60960" y="579120"/>
                </a:lnTo>
                <a:lnTo>
                  <a:pt x="74676" y="580644"/>
                </a:lnTo>
                <a:lnTo>
                  <a:pt x="905256" y="580644"/>
                </a:lnTo>
                <a:lnTo>
                  <a:pt x="920496" y="579120"/>
                </a:lnTo>
                <a:lnTo>
                  <a:pt x="922020" y="579120"/>
                </a:lnTo>
                <a:lnTo>
                  <a:pt x="934212" y="574548"/>
                </a:lnTo>
                <a:lnTo>
                  <a:pt x="920496" y="574548"/>
                </a:lnTo>
                <a:lnTo>
                  <a:pt x="920496" y="571500"/>
                </a:lnTo>
                <a:lnTo>
                  <a:pt x="76200" y="571500"/>
                </a:lnTo>
                <a:lnTo>
                  <a:pt x="62484" y="569976"/>
                </a:lnTo>
                <a:lnTo>
                  <a:pt x="47244" y="569976"/>
                </a:lnTo>
                <a:lnTo>
                  <a:pt x="48768" y="565404"/>
                </a:lnTo>
                <a:lnTo>
                  <a:pt x="50292" y="565404"/>
                </a:lnTo>
                <a:lnTo>
                  <a:pt x="38100" y="559308"/>
                </a:lnTo>
                <a:lnTo>
                  <a:pt x="32766" y="554736"/>
                </a:lnTo>
                <a:lnTo>
                  <a:pt x="24384" y="554736"/>
                </a:lnTo>
                <a:lnTo>
                  <a:pt x="27432" y="550164"/>
                </a:lnTo>
                <a:lnTo>
                  <a:pt x="27649" y="550164"/>
                </a:lnTo>
                <a:lnTo>
                  <a:pt x="19812" y="541020"/>
                </a:lnTo>
                <a:lnTo>
                  <a:pt x="15240" y="531876"/>
                </a:lnTo>
                <a:lnTo>
                  <a:pt x="9144" y="531876"/>
                </a:lnTo>
                <a:lnTo>
                  <a:pt x="13258" y="529132"/>
                </a:lnTo>
                <a:lnTo>
                  <a:pt x="9715" y="519684"/>
                </a:lnTo>
                <a:lnTo>
                  <a:pt x="9144" y="519684"/>
                </a:lnTo>
                <a:lnTo>
                  <a:pt x="4572" y="518159"/>
                </a:lnTo>
                <a:lnTo>
                  <a:pt x="9144" y="518159"/>
                </a:lnTo>
                <a:lnTo>
                  <a:pt x="9144" y="62484"/>
                </a:lnTo>
                <a:lnTo>
                  <a:pt x="13300" y="50014"/>
                </a:lnTo>
                <a:lnTo>
                  <a:pt x="9144" y="47244"/>
                </a:lnTo>
                <a:lnTo>
                  <a:pt x="15240" y="47244"/>
                </a:lnTo>
                <a:lnTo>
                  <a:pt x="19812" y="38100"/>
                </a:lnTo>
                <a:lnTo>
                  <a:pt x="27649" y="28956"/>
                </a:lnTo>
                <a:lnTo>
                  <a:pt x="27432" y="28956"/>
                </a:lnTo>
                <a:lnTo>
                  <a:pt x="24384" y="24384"/>
                </a:lnTo>
                <a:lnTo>
                  <a:pt x="32766" y="24384"/>
                </a:lnTo>
                <a:lnTo>
                  <a:pt x="38100" y="19812"/>
                </a:lnTo>
                <a:lnTo>
                  <a:pt x="50292" y="13716"/>
                </a:lnTo>
                <a:lnTo>
                  <a:pt x="48768" y="13716"/>
                </a:lnTo>
                <a:lnTo>
                  <a:pt x="47244" y="9144"/>
                </a:lnTo>
                <a:lnTo>
                  <a:pt x="920496" y="9144"/>
                </a:lnTo>
                <a:lnTo>
                  <a:pt x="920496" y="4572"/>
                </a:lnTo>
                <a:lnTo>
                  <a:pt x="934212" y="4572"/>
                </a:lnTo>
                <a:lnTo>
                  <a:pt x="922020" y="0"/>
                </a:lnTo>
                <a:close/>
              </a:path>
              <a:path w="982979" h="581025">
                <a:moveTo>
                  <a:pt x="922020" y="569976"/>
                </a:moveTo>
                <a:lnTo>
                  <a:pt x="920496" y="570128"/>
                </a:lnTo>
                <a:lnTo>
                  <a:pt x="920496" y="574548"/>
                </a:lnTo>
                <a:lnTo>
                  <a:pt x="922020" y="569976"/>
                </a:lnTo>
                <a:close/>
              </a:path>
              <a:path w="982979" h="581025">
                <a:moveTo>
                  <a:pt x="949706" y="565404"/>
                </a:moveTo>
                <a:lnTo>
                  <a:pt x="932688" y="565404"/>
                </a:lnTo>
                <a:lnTo>
                  <a:pt x="934212" y="569976"/>
                </a:lnTo>
                <a:lnTo>
                  <a:pt x="922020" y="569976"/>
                </a:lnTo>
                <a:lnTo>
                  <a:pt x="920496" y="574548"/>
                </a:lnTo>
                <a:lnTo>
                  <a:pt x="934212" y="574548"/>
                </a:lnTo>
                <a:lnTo>
                  <a:pt x="935736" y="573024"/>
                </a:lnTo>
                <a:lnTo>
                  <a:pt x="947928" y="566928"/>
                </a:lnTo>
                <a:lnTo>
                  <a:pt x="949706" y="565404"/>
                </a:lnTo>
                <a:close/>
              </a:path>
              <a:path w="982979" h="581025">
                <a:moveTo>
                  <a:pt x="920496" y="570128"/>
                </a:moveTo>
                <a:lnTo>
                  <a:pt x="906780" y="571500"/>
                </a:lnTo>
                <a:lnTo>
                  <a:pt x="920496" y="571500"/>
                </a:lnTo>
                <a:lnTo>
                  <a:pt x="920496" y="570128"/>
                </a:lnTo>
                <a:close/>
              </a:path>
              <a:path w="982979" h="581025">
                <a:moveTo>
                  <a:pt x="931468" y="565861"/>
                </a:moveTo>
                <a:lnTo>
                  <a:pt x="920496" y="569976"/>
                </a:lnTo>
                <a:lnTo>
                  <a:pt x="920496" y="570128"/>
                </a:lnTo>
                <a:lnTo>
                  <a:pt x="922020" y="569976"/>
                </a:lnTo>
                <a:lnTo>
                  <a:pt x="934212" y="569976"/>
                </a:lnTo>
                <a:lnTo>
                  <a:pt x="931468" y="565861"/>
                </a:lnTo>
                <a:close/>
              </a:path>
              <a:path w="982979" h="581025">
                <a:moveTo>
                  <a:pt x="48768" y="565404"/>
                </a:moveTo>
                <a:lnTo>
                  <a:pt x="47244" y="569976"/>
                </a:lnTo>
                <a:lnTo>
                  <a:pt x="50014" y="565819"/>
                </a:lnTo>
                <a:lnTo>
                  <a:pt x="48768" y="565404"/>
                </a:lnTo>
                <a:close/>
              </a:path>
              <a:path w="982979" h="581025">
                <a:moveTo>
                  <a:pt x="50014" y="565819"/>
                </a:moveTo>
                <a:lnTo>
                  <a:pt x="47244" y="569976"/>
                </a:lnTo>
                <a:lnTo>
                  <a:pt x="62484" y="569976"/>
                </a:lnTo>
                <a:lnTo>
                  <a:pt x="50014" y="565819"/>
                </a:lnTo>
                <a:close/>
              </a:path>
              <a:path w="982979" h="581025">
                <a:moveTo>
                  <a:pt x="932688" y="565404"/>
                </a:moveTo>
                <a:lnTo>
                  <a:pt x="931468" y="565861"/>
                </a:lnTo>
                <a:lnTo>
                  <a:pt x="934212" y="569976"/>
                </a:lnTo>
                <a:lnTo>
                  <a:pt x="932688" y="565404"/>
                </a:lnTo>
                <a:close/>
              </a:path>
              <a:path w="982979" h="581025">
                <a:moveTo>
                  <a:pt x="953203" y="550867"/>
                </a:moveTo>
                <a:lnTo>
                  <a:pt x="943356" y="559308"/>
                </a:lnTo>
                <a:lnTo>
                  <a:pt x="931164" y="565404"/>
                </a:lnTo>
                <a:lnTo>
                  <a:pt x="931468" y="565861"/>
                </a:lnTo>
                <a:lnTo>
                  <a:pt x="932688" y="565404"/>
                </a:lnTo>
                <a:lnTo>
                  <a:pt x="949706" y="565404"/>
                </a:lnTo>
                <a:lnTo>
                  <a:pt x="958596" y="557784"/>
                </a:lnTo>
                <a:lnTo>
                  <a:pt x="960120" y="556260"/>
                </a:lnTo>
                <a:lnTo>
                  <a:pt x="961426" y="554736"/>
                </a:lnTo>
                <a:lnTo>
                  <a:pt x="957072" y="554736"/>
                </a:lnTo>
                <a:lnTo>
                  <a:pt x="952500" y="551688"/>
                </a:lnTo>
                <a:lnTo>
                  <a:pt x="953203" y="550867"/>
                </a:lnTo>
                <a:close/>
              </a:path>
              <a:path w="982979" h="581025">
                <a:moveTo>
                  <a:pt x="50292" y="565404"/>
                </a:moveTo>
                <a:lnTo>
                  <a:pt x="48768" y="565404"/>
                </a:lnTo>
                <a:lnTo>
                  <a:pt x="50014" y="565819"/>
                </a:lnTo>
                <a:lnTo>
                  <a:pt x="50292" y="565404"/>
                </a:lnTo>
                <a:close/>
              </a:path>
              <a:path w="982979" h="581025">
                <a:moveTo>
                  <a:pt x="27432" y="550164"/>
                </a:moveTo>
                <a:lnTo>
                  <a:pt x="24384" y="554736"/>
                </a:lnTo>
                <a:lnTo>
                  <a:pt x="28956" y="551688"/>
                </a:lnTo>
                <a:lnTo>
                  <a:pt x="28252" y="550867"/>
                </a:lnTo>
                <a:lnTo>
                  <a:pt x="27432" y="550164"/>
                </a:lnTo>
                <a:close/>
              </a:path>
              <a:path w="982979" h="581025">
                <a:moveTo>
                  <a:pt x="28252" y="550867"/>
                </a:moveTo>
                <a:lnTo>
                  <a:pt x="28956" y="551688"/>
                </a:lnTo>
                <a:lnTo>
                  <a:pt x="24384" y="554736"/>
                </a:lnTo>
                <a:lnTo>
                  <a:pt x="32766" y="554736"/>
                </a:lnTo>
                <a:lnTo>
                  <a:pt x="28252" y="550867"/>
                </a:lnTo>
                <a:close/>
              </a:path>
              <a:path w="982979" h="581025">
                <a:moveTo>
                  <a:pt x="954024" y="550164"/>
                </a:moveTo>
                <a:lnTo>
                  <a:pt x="953203" y="550867"/>
                </a:lnTo>
                <a:lnTo>
                  <a:pt x="952500" y="551688"/>
                </a:lnTo>
                <a:lnTo>
                  <a:pt x="957072" y="554736"/>
                </a:lnTo>
                <a:lnTo>
                  <a:pt x="954024" y="550164"/>
                </a:lnTo>
                <a:close/>
              </a:path>
              <a:path w="982979" h="581025">
                <a:moveTo>
                  <a:pt x="965345" y="550164"/>
                </a:moveTo>
                <a:lnTo>
                  <a:pt x="954024" y="550164"/>
                </a:lnTo>
                <a:lnTo>
                  <a:pt x="957072" y="554736"/>
                </a:lnTo>
                <a:lnTo>
                  <a:pt x="961426" y="554736"/>
                </a:lnTo>
                <a:lnTo>
                  <a:pt x="965345" y="550164"/>
                </a:lnTo>
                <a:close/>
              </a:path>
              <a:path w="982979" h="581025">
                <a:moveTo>
                  <a:pt x="27649" y="550164"/>
                </a:moveTo>
                <a:lnTo>
                  <a:pt x="27432" y="550164"/>
                </a:lnTo>
                <a:lnTo>
                  <a:pt x="28252" y="550867"/>
                </a:lnTo>
                <a:lnTo>
                  <a:pt x="27649" y="550164"/>
                </a:lnTo>
                <a:close/>
              </a:path>
              <a:path w="982979" h="581025">
                <a:moveTo>
                  <a:pt x="967740" y="528828"/>
                </a:moveTo>
                <a:lnTo>
                  <a:pt x="961644" y="541020"/>
                </a:lnTo>
                <a:lnTo>
                  <a:pt x="953203" y="550867"/>
                </a:lnTo>
                <a:lnTo>
                  <a:pt x="954024" y="550164"/>
                </a:lnTo>
                <a:lnTo>
                  <a:pt x="965345" y="550164"/>
                </a:lnTo>
                <a:lnTo>
                  <a:pt x="969264" y="545592"/>
                </a:lnTo>
                <a:lnTo>
                  <a:pt x="975360" y="533400"/>
                </a:lnTo>
                <a:lnTo>
                  <a:pt x="976884" y="531876"/>
                </a:lnTo>
                <a:lnTo>
                  <a:pt x="972312" y="531876"/>
                </a:lnTo>
                <a:lnTo>
                  <a:pt x="967740" y="530352"/>
                </a:lnTo>
                <a:lnTo>
                  <a:pt x="968197" y="529132"/>
                </a:lnTo>
                <a:lnTo>
                  <a:pt x="967740" y="528828"/>
                </a:lnTo>
                <a:close/>
              </a:path>
              <a:path w="982979" h="581025">
                <a:moveTo>
                  <a:pt x="13258" y="529132"/>
                </a:moveTo>
                <a:lnTo>
                  <a:pt x="9144" y="531876"/>
                </a:lnTo>
                <a:lnTo>
                  <a:pt x="13716" y="530352"/>
                </a:lnTo>
                <a:lnTo>
                  <a:pt x="13258" y="529132"/>
                </a:lnTo>
                <a:close/>
              </a:path>
              <a:path w="982979" h="581025">
                <a:moveTo>
                  <a:pt x="13716" y="528828"/>
                </a:moveTo>
                <a:lnTo>
                  <a:pt x="13258" y="529132"/>
                </a:lnTo>
                <a:lnTo>
                  <a:pt x="13716" y="530352"/>
                </a:lnTo>
                <a:lnTo>
                  <a:pt x="9144" y="531876"/>
                </a:lnTo>
                <a:lnTo>
                  <a:pt x="15240" y="531876"/>
                </a:lnTo>
                <a:lnTo>
                  <a:pt x="13716" y="528828"/>
                </a:lnTo>
                <a:close/>
              </a:path>
              <a:path w="982979" h="581025">
                <a:moveTo>
                  <a:pt x="968197" y="529132"/>
                </a:moveTo>
                <a:lnTo>
                  <a:pt x="967740" y="530352"/>
                </a:lnTo>
                <a:lnTo>
                  <a:pt x="972312" y="531876"/>
                </a:lnTo>
                <a:lnTo>
                  <a:pt x="968197" y="529132"/>
                </a:lnTo>
                <a:close/>
              </a:path>
              <a:path w="982979" h="581025">
                <a:moveTo>
                  <a:pt x="972464" y="518159"/>
                </a:moveTo>
                <a:lnTo>
                  <a:pt x="972312" y="518159"/>
                </a:lnTo>
                <a:lnTo>
                  <a:pt x="968197" y="529132"/>
                </a:lnTo>
                <a:lnTo>
                  <a:pt x="972312" y="531876"/>
                </a:lnTo>
                <a:lnTo>
                  <a:pt x="976884" y="531876"/>
                </a:lnTo>
                <a:lnTo>
                  <a:pt x="981456" y="519684"/>
                </a:lnTo>
                <a:lnTo>
                  <a:pt x="972312" y="519684"/>
                </a:lnTo>
                <a:lnTo>
                  <a:pt x="972464" y="518159"/>
                </a:lnTo>
                <a:close/>
              </a:path>
              <a:path w="982979" h="581025">
                <a:moveTo>
                  <a:pt x="9144" y="518159"/>
                </a:moveTo>
                <a:lnTo>
                  <a:pt x="4572" y="518159"/>
                </a:lnTo>
                <a:lnTo>
                  <a:pt x="9144" y="519684"/>
                </a:lnTo>
                <a:lnTo>
                  <a:pt x="9144" y="518159"/>
                </a:lnTo>
                <a:close/>
              </a:path>
              <a:path w="982979" h="581025">
                <a:moveTo>
                  <a:pt x="9144" y="518159"/>
                </a:moveTo>
                <a:lnTo>
                  <a:pt x="9144" y="519684"/>
                </a:lnTo>
                <a:lnTo>
                  <a:pt x="9715" y="519684"/>
                </a:lnTo>
                <a:lnTo>
                  <a:pt x="9144" y="518159"/>
                </a:lnTo>
                <a:close/>
              </a:path>
              <a:path w="982979" h="581025">
                <a:moveTo>
                  <a:pt x="976884" y="47244"/>
                </a:moveTo>
                <a:lnTo>
                  <a:pt x="972312" y="47244"/>
                </a:lnTo>
                <a:lnTo>
                  <a:pt x="968155" y="50014"/>
                </a:lnTo>
                <a:lnTo>
                  <a:pt x="972312" y="62484"/>
                </a:lnTo>
                <a:lnTo>
                  <a:pt x="973836" y="76200"/>
                </a:lnTo>
                <a:lnTo>
                  <a:pt x="973836" y="504444"/>
                </a:lnTo>
                <a:lnTo>
                  <a:pt x="972312" y="519684"/>
                </a:lnTo>
                <a:lnTo>
                  <a:pt x="976884" y="518159"/>
                </a:lnTo>
                <a:lnTo>
                  <a:pt x="981456" y="518159"/>
                </a:lnTo>
                <a:lnTo>
                  <a:pt x="982980" y="502920"/>
                </a:lnTo>
                <a:lnTo>
                  <a:pt x="982980" y="74676"/>
                </a:lnTo>
                <a:lnTo>
                  <a:pt x="981456" y="60960"/>
                </a:lnTo>
                <a:lnTo>
                  <a:pt x="976884" y="47244"/>
                </a:lnTo>
                <a:close/>
              </a:path>
              <a:path w="982979" h="581025">
                <a:moveTo>
                  <a:pt x="981456" y="518159"/>
                </a:moveTo>
                <a:lnTo>
                  <a:pt x="976884" y="518159"/>
                </a:lnTo>
                <a:lnTo>
                  <a:pt x="972312" y="519684"/>
                </a:lnTo>
                <a:lnTo>
                  <a:pt x="981456" y="519684"/>
                </a:lnTo>
                <a:lnTo>
                  <a:pt x="981456" y="518159"/>
                </a:lnTo>
                <a:close/>
              </a:path>
              <a:path w="982979" h="581025">
                <a:moveTo>
                  <a:pt x="15240" y="47244"/>
                </a:moveTo>
                <a:lnTo>
                  <a:pt x="9144" y="47244"/>
                </a:lnTo>
                <a:lnTo>
                  <a:pt x="13716" y="48768"/>
                </a:lnTo>
                <a:lnTo>
                  <a:pt x="13300" y="50014"/>
                </a:lnTo>
                <a:lnTo>
                  <a:pt x="13716" y="50292"/>
                </a:lnTo>
                <a:lnTo>
                  <a:pt x="15240" y="47244"/>
                </a:lnTo>
                <a:close/>
              </a:path>
              <a:path w="982979" h="581025">
                <a:moveTo>
                  <a:pt x="953203" y="28252"/>
                </a:moveTo>
                <a:lnTo>
                  <a:pt x="961644" y="38100"/>
                </a:lnTo>
                <a:lnTo>
                  <a:pt x="967740" y="50292"/>
                </a:lnTo>
                <a:lnTo>
                  <a:pt x="968155" y="50014"/>
                </a:lnTo>
                <a:lnTo>
                  <a:pt x="967740" y="48768"/>
                </a:lnTo>
                <a:lnTo>
                  <a:pt x="972312" y="47244"/>
                </a:lnTo>
                <a:lnTo>
                  <a:pt x="976884" y="47244"/>
                </a:lnTo>
                <a:lnTo>
                  <a:pt x="975360" y="45720"/>
                </a:lnTo>
                <a:lnTo>
                  <a:pt x="969264" y="33528"/>
                </a:lnTo>
                <a:lnTo>
                  <a:pt x="965345" y="28956"/>
                </a:lnTo>
                <a:lnTo>
                  <a:pt x="954024" y="28956"/>
                </a:lnTo>
                <a:lnTo>
                  <a:pt x="953203" y="28252"/>
                </a:lnTo>
                <a:close/>
              </a:path>
              <a:path w="982979" h="581025">
                <a:moveTo>
                  <a:pt x="9144" y="47244"/>
                </a:moveTo>
                <a:lnTo>
                  <a:pt x="13300" y="50014"/>
                </a:lnTo>
                <a:lnTo>
                  <a:pt x="13716" y="48768"/>
                </a:lnTo>
                <a:lnTo>
                  <a:pt x="9144" y="47244"/>
                </a:lnTo>
                <a:close/>
              </a:path>
              <a:path w="982979" h="581025">
                <a:moveTo>
                  <a:pt x="972312" y="47244"/>
                </a:moveTo>
                <a:lnTo>
                  <a:pt x="967740" y="48768"/>
                </a:lnTo>
                <a:lnTo>
                  <a:pt x="968155" y="50014"/>
                </a:lnTo>
                <a:lnTo>
                  <a:pt x="972312" y="47244"/>
                </a:lnTo>
                <a:close/>
              </a:path>
              <a:path w="982979" h="581025">
                <a:moveTo>
                  <a:pt x="24384" y="24384"/>
                </a:moveTo>
                <a:lnTo>
                  <a:pt x="27432" y="28956"/>
                </a:lnTo>
                <a:lnTo>
                  <a:pt x="28252" y="28252"/>
                </a:lnTo>
                <a:lnTo>
                  <a:pt x="28956" y="27432"/>
                </a:lnTo>
                <a:lnTo>
                  <a:pt x="24384" y="24384"/>
                </a:lnTo>
                <a:close/>
              </a:path>
              <a:path w="982979" h="581025">
                <a:moveTo>
                  <a:pt x="28252" y="28252"/>
                </a:moveTo>
                <a:lnTo>
                  <a:pt x="27432" y="28956"/>
                </a:lnTo>
                <a:lnTo>
                  <a:pt x="27649" y="28956"/>
                </a:lnTo>
                <a:lnTo>
                  <a:pt x="28252" y="28252"/>
                </a:lnTo>
                <a:close/>
              </a:path>
              <a:path w="982979" h="581025">
                <a:moveTo>
                  <a:pt x="957072" y="24384"/>
                </a:moveTo>
                <a:lnTo>
                  <a:pt x="952500" y="27432"/>
                </a:lnTo>
                <a:lnTo>
                  <a:pt x="953203" y="28252"/>
                </a:lnTo>
                <a:lnTo>
                  <a:pt x="954024" y="28956"/>
                </a:lnTo>
                <a:lnTo>
                  <a:pt x="957072" y="24384"/>
                </a:lnTo>
                <a:close/>
              </a:path>
              <a:path w="982979" h="581025">
                <a:moveTo>
                  <a:pt x="961426" y="24384"/>
                </a:moveTo>
                <a:lnTo>
                  <a:pt x="957072" y="24384"/>
                </a:lnTo>
                <a:lnTo>
                  <a:pt x="954024" y="28956"/>
                </a:lnTo>
                <a:lnTo>
                  <a:pt x="965345" y="28956"/>
                </a:lnTo>
                <a:lnTo>
                  <a:pt x="961426" y="24384"/>
                </a:lnTo>
                <a:close/>
              </a:path>
              <a:path w="982979" h="581025">
                <a:moveTo>
                  <a:pt x="32766" y="24384"/>
                </a:moveTo>
                <a:lnTo>
                  <a:pt x="24384" y="24384"/>
                </a:lnTo>
                <a:lnTo>
                  <a:pt x="28956" y="27432"/>
                </a:lnTo>
                <a:lnTo>
                  <a:pt x="28252" y="28252"/>
                </a:lnTo>
                <a:lnTo>
                  <a:pt x="32766" y="24384"/>
                </a:lnTo>
                <a:close/>
              </a:path>
              <a:path w="982979" h="581025">
                <a:moveTo>
                  <a:pt x="931468" y="13258"/>
                </a:moveTo>
                <a:lnTo>
                  <a:pt x="931164" y="13716"/>
                </a:lnTo>
                <a:lnTo>
                  <a:pt x="943356" y="19812"/>
                </a:lnTo>
                <a:lnTo>
                  <a:pt x="953203" y="28252"/>
                </a:lnTo>
                <a:lnTo>
                  <a:pt x="952500" y="27432"/>
                </a:lnTo>
                <a:lnTo>
                  <a:pt x="957072" y="24384"/>
                </a:lnTo>
                <a:lnTo>
                  <a:pt x="961426" y="24384"/>
                </a:lnTo>
                <a:lnTo>
                  <a:pt x="960120" y="22860"/>
                </a:lnTo>
                <a:lnTo>
                  <a:pt x="958596" y="21336"/>
                </a:lnTo>
                <a:lnTo>
                  <a:pt x="949706" y="13716"/>
                </a:lnTo>
                <a:lnTo>
                  <a:pt x="932688" y="13716"/>
                </a:lnTo>
                <a:lnTo>
                  <a:pt x="931468" y="13258"/>
                </a:lnTo>
                <a:close/>
              </a:path>
              <a:path w="982979" h="581025">
                <a:moveTo>
                  <a:pt x="47244" y="9144"/>
                </a:moveTo>
                <a:lnTo>
                  <a:pt x="48768" y="13716"/>
                </a:lnTo>
                <a:lnTo>
                  <a:pt x="50014" y="13300"/>
                </a:lnTo>
                <a:lnTo>
                  <a:pt x="47244" y="9144"/>
                </a:lnTo>
                <a:close/>
              </a:path>
              <a:path w="982979" h="581025">
                <a:moveTo>
                  <a:pt x="50014" y="13300"/>
                </a:moveTo>
                <a:lnTo>
                  <a:pt x="48768" y="13716"/>
                </a:lnTo>
                <a:lnTo>
                  <a:pt x="50292" y="13716"/>
                </a:lnTo>
                <a:lnTo>
                  <a:pt x="50014" y="13300"/>
                </a:lnTo>
                <a:close/>
              </a:path>
              <a:path w="982979" h="581025">
                <a:moveTo>
                  <a:pt x="934212" y="9144"/>
                </a:moveTo>
                <a:lnTo>
                  <a:pt x="931468" y="13258"/>
                </a:lnTo>
                <a:lnTo>
                  <a:pt x="932688" y="13716"/>
                </a:lnTo>
                <a:lnTo>
                  <a:pt x="934212" y="9144"/>
                </a:lnTo>
                <a:close/>
              </a:path>
              <a:path w="982979" h="581025">
                <a:moveTo>
                  <a:pt x="934212" y="4572"/>
                </a:moveTo>
                <a:lnTo>
                  <a:pt x="920496" y="4572"/>
                </a:lnTo>
                <a:lnTo>
                  <a:pt x="922020" y="9144"/>
                </a:lnTo>
                <a:lnTo>
                  <a:pt x="934212" y="9144"/>
                </a:lnTo>
                <a:lnTo>
                  <a:pt x="932688" y="13716"/>
                </a:lnTo>
                <a:lnTo>
                  <a:pt x="949706" y="13716"/>
                </a:lnTo>
                <a:lnTo>
                  <a:pt x="947928" y="12192"/>
                </a:lnTo>
                <a:lnTo>
                  <a:pt x="935736" y="6096"/>
                </a:lnTo>
                <a:lnTo>
                  <a:pt x="934212" y="4572"/>
                </a:lnTo>
                <a:close/>
              </a:path>
              <a:path w="982979" h="581025">
                <a:moveTo>
                  <a:pt x="62484" y="9144"/>
                </a:moveTo>
                <a:lnTo>
                  <a:pt x="47244" y="9144"/>
                </a:lnTo>
                <a:lnTo>
                  <a:pt x="50014" y="13300"/>
                </a:lnTo>
                <a:lnTo>
                  <a:pt x="62484" y="9144"/>
                </a:lnTo>
                <a:close/>
              </a:path>
              <a:path w="982979" h="581025">
                <a:moveTo>
                  <a:pt x="920496" y="4572"/>
                </a:moveTo>
                <a:lnTo>
                  <a:pt x="920496" y="9144"/>
                </a:lnTo>
                <a:lnTo>
                  <a:pt x="931468" y="13258"/>
                </a:lnTo>
                <a:lnTo>
                  <a:pt x="934212" y="9144"/>
                </a:lnTo>
                <a:lnTo>
                  <a:pt x="922020" y="9144"/>
                </a:lnTo>
                <a:lnTo>
                  <a:pt x="920496" y="4572"/>
                </a:lnTo>
                <a:close/>
              </a:path>
            </a:pathLst>
          </a:custGeom>
          <a:solidFill>
            <a:srgbClr val="000000"/>
          </a:solidFill>
        </p:spPr>
        <p:txBody>
          <a:bodyPr wrap="square" lIns="0" tIns="0" rIns="0" bIns="0" rtlCol="0"/>
          <a:lstStyle/>
          <a:p>
            <a:endParaRPr sz="1750"/>
          </a:p>
        </p:txBody>
      </p:sp>
      <p:sp>
        <p:nvSpPr>
          <p:cNvPr id="91" name="object 91"/>
          <p:cNvSpPr txBox="1"/>
          <p:nvPr/>
        </p:nvSpPr>
        <p:spPr>
          <a:xfrm>
            <a:off x="4728987" y="3503012"/>
            <a:ext cx="600692" cy="299184"/>
          </a:xfrm>
          <a:prstGeom prst="rect">
            <a:avLst/>
          </a:prstGeom>
        </p:spPr>
        <p:txBody>
          <a:bodyPr vert="horz" wrap="square" lIns="0" tIns="0" rIns="0" bIns="0" rtlCol="0">
            <a:spAutoFit/>
          </a:bodyPr>
          <a:lstStyle/>
          <a:p>
            <a:pPr marL="12347" marR="4939" indent="94454"/>
            <a:r>
              <a:rPr sz="972" spc="-5" dirty="0">
                <a:solidFill>
                  <a:srgbClr val="FFFFFF"/>
                </a:solidFill>
                <a:latin typeface="Tahoma"/>
                <a:cs typeface="Tahoma"/>
              </a:rPr>
              <a:t>Central  Monitoring</a:t>
            </a:r>
            <a:endParaRPr sz="972">
              <a:latin typeface="Tahoma"/>
              <a:cs typeface="Tahoma"/>
            </a:endParaRPr>
          </a:p>
        </p:txBody>
      </p:sp>
      <p:sp>
        <p:nvSpPr>
          <p:cNvPr id="92" name="object 92"/>
          <p:cNvSpPr/>
          <p:nvPr/>
        </p:nvSpPr>
        <p:spPr>
          <a:xfrm>
            <a:off x="2889250" y="4216188"/>
            <a:ext cx="1333500" cy="613657"/>
          </a:xfrm>
          <a:custGeom>
            <a:avLst/>
            <a:gdLst/>
            <a:ahLst/>
            <a:cxnLst/>
            <a:rect l="l" t="t" r="r" b="b"/>
            <a:pathLst>
              <a:path w="1371600" h="631189">
                <a:moveTo>
                  <a:pt x="1292352" y="0"/>
                </a:moveTo>
                <a:lnTo>
                  <a:pt x="79248" y="0"/>
                </a:lnTo>
                <a:lnTo>
                  <a:pt x="48220" y="6143"/>
                </a:lnTo>
                <a:lnTo>
                  <a:pt x="23050" y="22859"/>
                </a:lnTo>
                <a:lnTo>
                  <a:pt x="6167" y="47577"/>
                </a:lnTo>
                <a:lnTo>
                  <a:pt x="0" y="77724"/>
                </a:lnTo>
                <a:lnTo>
                  <a:pt x="0" y="551688"/>
                </a:lnTo>
                <a:lnTo>
                  <a:pt x="6167" y="582715"/>
                </a:lnTo>
                <a:lnTo>
                  <a:pt x="23050" y="607885"/>
                </a:lnTo>
                <a:lnTo>
                  <a:pt x="48220" y="624768"/>
                </a:lnTo>
                <a:lnTo>
                  <a:pt x="79248" y="630936"/>
                </a:lnTo>
                <a:lnTo>
                  <a:pt x="1292352" y="630936"/>
                </a:lnTo>
                <a:lnTo>
                  <a:pt x="1323379" y="624768"/>
                </a:lnTo>
                <a:lnTo>
                  <a:pt x="1348549" y="607885"/>
                </a:lnTo>
                <a:lnTo>
                  <a:pt x="1365432" y="582715"/>
                </a:lnTo>
                <a:lnTo>
                  <a:pt x="1371600" y="551688"/>
                </a:lnTo>
                <a:lnTo>
                  <a:pt x="1371600" y="77724"/>
                </a:lnTo>
                <a:lnTo>
                  <a:pt x="1365432" y="47577"/>
                </a:lnTo>
                <a:lnTo>
                  <a:pt x="1348549" y="22859"/>
                </a:lnTo>
                <a:lnTo>
                  <a:pt x="1323379" y="6143"/>
                </a:lnTo>
                <a:lnTo>
                  <a:pt x="1292352" y="0"/>
                </a:lnTo>
                <a:close/>
              </a:path>
            </a:pathLst>
          </a:custGeom>
          <a:solidFill>
            <a:srgbClr val="008000"/>
          </a:solidFill>
        </p:spPr>
        <p:txBody>
          <a:bodyPr wrap="square" lIns="0" tIns="0" rIns="0" bIns="0" rtlCol="0"/>
          <a:lstStyle/>
          <a:p>
            <a:endParaRPr sz="1750"/>
          </a:p>
        </p:txBody>
      </p:sp>
      <p:sp>
        <p:nvSpPr>
          <p:cNvPr id="93" name="object 93"/>
          <p:cNvSpPr/>
          <p:nvPr/>
        </p:nvSpPr>
        <p:spPr>
          <a:xfrm>
            <a:off x="2884805" y="4211742"/>
            <a:ext cx="1342760" cy="622300"/>
          </a:xfrm>
          <a:custGeom>
            <a:avLst/>
            <a:gdLst/>
            <a:ahLst/>
            <a:cxnLst/>
            <a:rect l="l" t="t" r="r" b="b"/>
            <a:pathLst>
              <a:path w="1381125" h="640079">
                <a:moveTo>
                  <a:pt x="1327404" y="632460"/>
                </a:moveTo>
                <a:lnTo>
                  <a:pt x="51815" y="632460"/>
                </a:lnTo>
                <a:lnTo>
                  <a:pt x="65531" y="637032"/>
                </a:lnTo>
                <a:lnTo>
                  <a:pt x="82295" y="640080"/>
                </a:lnTo>
                <a:lnTo>
                  <a:pt x="1295400" y="640080"/>
                </a:lnTo>
                <a:lnTo>
                  <a:pt x="1312164" y="637032"/>
                </a:lnTo>
                <a:lnTo>
                  <a:pt x="1313688" y="637032"/>
                </a:lnTo>
                <a:lnTo>
                  <a:pt x="1327404" y="632460"/>
                </a:lnTo>
                <a:close/>
              </a:path>
              <a:path w="1381125" h="640079">
                <a:moveTo>
                  <a:pt x="1312164" y="6096"/>
                </a:moveTo>
                <a:lnTo>
                  <a:pt x="50291" y="6096"/>
                </a:lnTo>
                <a:lnTo>
                  <a:pt x="36575" y="13716"/>
                </a:lnTo>
                <a:lnTo>
                  <a:pt x="24383" y="22860"/>
                </a:lnTo>
                <a:lnTo>
                  <a:pt x="22859" y="24384"/>
                </a:lnTo>
                <a:lnTo>
                  <a:pt x="13715" y="36576"/>
                </a:lnTo>
                <a:lnTo>
                  <a:pt x="6095" y="48768"/>
                </a:lnTo>
                <a:lnTo>
                  <a:pt x="6095" y="50292"/>
                </a:lnTo>
                <a:lnTo>
                  <a:pt x="1523" y="65532"/>
                </a:lnTo>
                <a:lnTo>
                  <a:pt x="0" y="80772"/>
                </a:lnTo>
                <a:lnTo>
                  <a:pt x="0" y="554736"/>
                </a:lnTo>
                <a:lnTo>
                  <a:pt x="1523" y="571500"/>
                </a:lnTo>
                <a:lnTo>
                  <a:pt x="1523" y="573024"/>
                </a:lnTo>
                <a:lnTo>
                  <a:pt x="6095" y="586740"/>
                </a:lnTo>
                <a:lnTo>
                  <a:pt x="6095" y="588264"/>
                </a:lnTo>
                <a:lnTo>
                  <a:pt x="13715" y="601980"/>
                </a:lnTo>
                <a:lnTo>
                  <a:pt x="22859" y="614172"/>
                </a:lnTo>
                <a:lnTo>
                  <a:pt x="24383" y="615696"/>
                </a:lnTo>
                <a:lnTo>
                  <a:pt x="36575" y="624840"/>
                </a:lnTo>
                <a:lnTo>
                  <a:pt x="50291" y="632460"/>
                </a:lnTo>
                <a:lnTo>
                  <a:pt x="1312164" y="632460"/>
                </a:lnTo>
                <a:lnTo>
                  <a:pt x="1312164" y="630936"/>
                </a:lnTo>
                <a:lnTo>
                  <a:pt x="83819" y="630936"/>
                </a:lnTo>
                <a:lnTo>
                  <a:pt x="67055" y="627888"/>
                </a:lnTo>
                <a:lnTo>
                  <a:pt x="51815" y="627888"/>
                </a:lnTo>
                <a:lnTo>
                  <a:pt x="53149" y="623887"/>
                </a:lnTo>
                <a:lnTo>
                  <a:pt x="41147" y="617220"/>
                </a:lnTo>
                <a:lnTo>
                  <a:pt x="33019" y="611124"/>
                </a:lnTo>
                <a:lnTo>
                  <a:pt x="27431" y="611124"/>
                </a:lnTo>
                <a:lnTo>
                  <a:pt x="28955" y="608076"/>
                </a:lnTo>
                <a:lnTo>
                  <a:pt x="29336" y="608076"/>
                </a:lnTo>
                <a:lnTo>
                  <a:pt x="21335" y="597408"/>
                </a:lnTo>
                <a:lnTo>
                  <a:pt x="15409" y="586740"/>
                </a:lnTo>
                <a:lnTo>
                  <a:pt x="10667" y="586740"/>
                </a:lnTo>
                <a:lnTo>
                  <a:pt x="13715" y="583692"/>
                </a:lnTo>
                <a:lnTo>
                  <a:pt x="14731" y="583692"/>
                </a:lnTo>
                <a:lnTo>
                  <a:pt x="11175" y="573024"/>
                </a:lnTo>
                <a:lnTo>
                  <a:pt x="10667" y="573024"/>
                </a:lnTo>
                <a:lnTo>
                  <a:pt x="6095" y="571500"/>
                </a:lnTo>
                <a:lnTo>
                  <a:pt x="10529" y="571500"/>
                </a:lnTo>
                <a:lnTo>
                  <a:pt x="9143" y="556260"/>
                </a:lnTo>
                <a:lnTo>
                  <a:pt x="9143" y="82296"/>
                </a:lnTo>
                <a:lnTo>
                  <a:pt x="10667" y="67056"/>
                </a:lnTo>
                <a:lnTo>
                  <a:pt x="14782" y="53340"/>
                </a:lnTo>
                <a:lnTo>
                  <a:pt x="13715" y="53340"/>
                </a:lnTo>
                <a:lnTo>
                  <a:pt x="10667" y="51816"/>
                </a:lnTo>
                <a:lnTo>
                  <a:pt x="14668" y="51816"/>
                </a:lnTo>
                <a:lnTo>
                  <a:pt x="21335" y="41148"/>
                </a:lnTo>
                <a:lnTo>
                  <a:pt x="29336" y="30480"/>
                </a:lnTo>
                <a:lnTo>
                  <a:pt x="28955" y="30480"/>
                </a:lnTo>
                <a:lnTo>
                  <a:pt x="27431" y="27432"/>
                </a:lnTo>
                <a:lnTo>
                  <a:pt x="33019" y="27432"/>
                </a:lnTo>
                <a:lnTo>
                  <a:pt x="41147" y="21336"/>
                </a:lnTo>
                <a:lnTo>
                  <a:pt x="53149" y="14668"/>
                </a:lnTo>
                <a:lnTo>
                  <a:pt x="51815" y="10668"/>
                </a:lnTo>
                <a:lnTo>
                  <a:pt x="67055" y="10668"/>
                </a:lnTo>
                <a:lnTo>
                  <a:pt x="83819" y="9144"/>
                </a:lnTo>
                <a:lnTo>
                  <a:pt x="1312164" y="9144"/>
                </a:lnTo>
                <a:lnTo>
                  <a:pt x="1312164" y="6096"/>
                </a:lnTo>
                <a:close/>
              </a:path>
              <a:path w="1381125" h="640079">
                <a:moveTo>
                  <a:pt x="1313688" y="627888"/>
                </a:moveTo>
                <a:lnTo>
                  <a:pt x="1312164" y="628165"/>
                </a:lnTo>
                <a:lnTo>
                  <a:pt x="1312164" y="632460"/>
                </a:lnTo>
                <a:lnTo>
                  <a:pt x="1313688" y="627888"/>
                </a:lnTo>
                <a:close/>
              </a:path>
              <a:path w="1381125" h="640079">
                <a:moveTo>
                  <a:pt x="1349393" y="608729"/>
                </a:moveTo>
                <a:lnTo>
                  <a:pt x="1338072" y="617220"/>
                </a:lnTo>
                <a:lnTo>
                  <a:pt x="1326070" y="623887"/>
                </a:lnTo>
                <a:lnTo>
                  <a:pt x="1327404" y="627888"/>
                </a:lnTo>
                <a:lnTo>
                  <a:pt x="1313688" y="627888"/>
                </a:lnTo>
                <a:lnTo>
                  <a:pt x="1312164" y="632460"/>
                </a:lnTo>
                <a:lnTo>
                  <a:pt x="1328928" y="632460"/>
                </a:lnTo>
                <a:lnTo>
                  <a:pt x="1342644" y="624840"/>
                </a:lnTo>
                <a:lnTo>
                  <a:pt x="1354836" y="615696"/>
                </a:lnTo>
                <a:lnTo>
                  <a:pt x="1356360" y="614172"/>
                </a:lnTo>
                <a:lnTo>
                  <a:pt x="1358646" y="611124"/>
                </a:lnTo>
                <a:lnTo>
                  <a:pt x="1351788" y="611124"/>
                </a:lnTo>
                <a:lnTo>
                  <a:pt x="1348740" y="609600"/>
                </a:lnTo>
                <a:lnTo>
                  <a:pt x="1349393" y="608729"/>
                </a:lnTo>
                <a:close/>
              </a:path>
              <a:path w="1381125" h="640079">
                <a:moveTo>
                  <a:pt x="1312164" y="628165"/>
                </a:moveTo>
                <a:lnTo>
                  <a:pt x="1296923" y="630936"/>
                </a:lnTo>
                <a:lnTo>
                  <a:pt x="1312164" y="630936"/>
                </a:lnTo>
                <a:lnTo>
                  <a:pt x="1312164" y="628165"/>
                </a:lnTo>
                <a:close/>
              </a:path>
              <a:path w="1381125" h="640079">
                <a:moveTo>
                  <a:pt x="1325880" y="623316"/>
                </a:moveTo>
                <a:lnTo>
                  <a:pt x="1312164" y="627888"/>
                </a:lnTo>
                <a:lnTo>
                  <a:pt x="1312164" y="628165"/>
                </a:lnTo>
                <a:lnTo>
                  <a:pt x="1313688" y="627888"/>
                </a:lnTo>
                <a:lnTo>
                  <a:pt x="1327404" y="627888"/>
                </a:lnTo>
                <a:lnTo>
                  <a:pt x="1324356" y="624840"/>
                </a:lnTo>
                <a:lnTo>
                  <a:pt x="1326070" y="623887"/>
                </a:lnTo>
                <a:lnTo>
                  <a:pt x="1325880" y="623316"/>
                </a:lnTo>
                <a:close/>
              </a:path>
              <a:path w="1381125" h="640079">
                <a:moveTo>
                  <a:pt x="53149" y="623887"/>
                </a:moveTo>
                <a:lnTo>
                  <a:pt x="51815" y="627888"/>
                </a:lnTo>
                <a:lnTo>
                  <a:pt x="54863" y="624840"/>
                </a:lnTo>
                <a:lnTo>
                  <a:pt x="53149" y="623887"/>
                </a:lnTo>
                <a:close/>
              </a:path>
              <a:path w="1381125" h="640079">
                <a:moveTo>
                  <a:pt x="53339" y="623316"/>
                </a:moveTo>
                <a:lnTo>
                  <a:pt x="53149" y="623887"/>
                </a:lnTo>
                <a:lnTo>
                  <a:pt x="54863" y="624840"/>
                </a:lnTo>
                <a:lnTo>
                  <a:pt x="51815" y="627888"/>
                </a:lnTo>
                <a:lnTo>
                  <a:pt x="67055" y="627888"/>
                </a:lnTo>
                <a:lnTo>
                  <a:pt x="53339" y="623316"/>
                </a:lnTo>
                <a:close/>
              </a:path>
              <a:path w="1381125" h="640079">
                <a:moveTo>
                  <a:pt x="1326070" y="623887"/>
                </a:moveTo>
                <a:lnTo>
                  <a:pt x="1324356" y="624840"/>
                </a:lnTo>
                <a:lnTo>
                  <a:pt x="1327404" y="627888"/>
                </a:lnTo>
                <a:lnTo>
                  <a:pt x="1326070" y="623887"/>
                </a:lnTo>
                <a:close/>
              </a:path>
              <a:path w="1381125" h="640079">
                <a:moveTo>
                  <a:pt x="28955" y="608076"/>
                </a:moveTo>
                <a:lnTo>
                  <a:pt x="27431" y="611124"/>
                </a:lnTo>
                <a:lnTo>
                  <a:pt x="30479" y="609600"/>
                </a:lnTo>
                <a:lnTo>
                  <a:pt x="29826" y="608729"/>
                </a:lnTo>
                <a:lnTo>
                  <a:pt x="28955" y="608076"/>
                </a:lnTo>
                <a:close/>
              </a:path>
              <a:path w="1381125" h="640079">
                <a:moveTo>
                  <a:pt x="29826" y="608729"/>
                </a:moveTo>
                <a:lnTo>
                  <a:pt x="30479" y="609600"/>
                </a:lnTo>
                <a:lnTo>
                  <a:pt x="27431" y="611124"/>
                </a:lnTo>
                <a:lnTo>
                  <a:pt x="33019" y="611124"/>
                </a:lnTo>
                <a:lnTo>
                  <a:pt x="29826" y="608729"/>
                </a:lnTo>
                <a:close/>
              </a:path>
              <a:path w="1381125" h="640079">
                <a:moveTo>
                  <a:pt x="1350264" y="608076"/>
                </a:moveTo>
                <a:lnTo>
                  <a:pt x="1349393" y="608729"/>
                </a:lnTo>
                <a:lnTo>
                  <a:pt x="1348740" y="609600"/>
                </a:lnTo>
                <a:lnTo>
                  <a:pt x="1351788" y="611124"/>
                </a:lnTo>
                <a:lnTo>
                  <a:pt x="1350264" y="608076"/>
                </a:lnTo>
                <a:close/>
              </a:path>
              <a:path w="1381125" h="640079">
                <a:moveTo>
                  <a:pt x="1360932" y="608076"/>
                </a:moveTo>
                <a:lnTo>
                  <a:pt x="1350264" y="608076"/>
                </a:lnTo>
                <a:lnTo>
                  <a:pt x="1351788" y="611124"/>
                </a:lnTo>
                <a:lnTo>
                  <a:pt x="1358646" y="611124"/>
                </a:lnTo>
                <a:lnTo>
                  <a:pt x="1360932" y="608076"/>
                </a:lnTo>
                <a:close/>
              </a:path>
              <a:path w="1381125" h="640079">
                <a:moveTo>
                  <a:pt x="29336" y="608076"/>
                </a:moveTo>
                <a:lnTo>
                  <a:pt x="28955" y="608076"/>
                </a:lnTo>
                <a:lnTo>
                  <a:pt x="29826" y="608729"/>
                </a:lnTo>
                <a:lnTo>
                  <a:pt x="29336" y="608076"/>
                </a:lnTo>
                <a:close/>
              </a:path>
              <a:path w="1381125" h="640079">
                <a:moveTo>
                  <a:pt x="1364551" y="585406"/>
                </a:moveTo>
                <a:lnTo>
                  <a:pt x="1357884" y="597408"/>
                </a:lnTo>
                <a:lnTo>
                  <a:pt x="1349393" y="608729"/>
                </a:lnTo>
                <a:lnTo>
                  <a:pt x="1350264" y="608076"/>
                </a:lnTo>
                <a:lnTo>
                  <a:pt x="1360932" y="608076"/>
                </a:lnTo>
                <a:lnTo>
                  <a:pt x="1365504" y="601980"/>
                </a:lnTo>
                <a:lnTo>
                  <a:pt x="1373123" y="588264"/>
                </a:lnTo>
                <a:lnTo>
                  <a:pt x="1373123" y="586740"/>
                </a:lnTo>
                <a:lnTo>
                  <a:pt x="1368552" y="586740"/>
                </a:lnTo>
                <a:lnTo>
                  <a:pt x="1364551" y="585406"/>
                </a:lnTo>
                <a:close/>
              </a:path>
              <a:path w="1381125" h="640079">
                <a:moveTo>
                  <a:pt x="13715" y="583692"/>
                </a:moveTo>
                <a:lnTo>
                  <a:pt x="10667" y="586740"/>
                </a:lnTo>
                <a:lnTo>
                  <a:pt x="14668" y="585406"/>
                </a:lnTo>
                <a:lnTo>
                  <a:pt x="13715" y="583692"/>
                </a:lnTo>
                <a:close/>
              </a:path>
              <a:path w="1381125" h="640079">
                <a:moveTo>
                  <a:pt x="14668" y="585406"/>
                </a:moveTo>
                <a:lnTo>
                  <a:pt x="10667" y="586740"/>
                </a:lnTo>
                <a:lnTo>
                  <a:pt x="15409" y="586740"/>
                </a:lnTo>
                <a:lnTo>
                  <a:pt x="14668" y="585406"/>
                </a:lnTo>
                <a:close/>
              </a:path>
              <a:path w="1381125" h="640079">
                <a:moveTo>
                  <a:pt x="1365504" y="583692"/>
                </a:moveTo>
                <a:lnTo>
                  <a:pt x="1364551" y="585406"/>
                </a:lnTo>
                <a:lnTo>
                  <a:pt x="1368552" y="586740"/>
                </a:lnTo>
                <a:lnTo>
                  <a:pt x="1365504" y="583692"/>
                </a:lnTo>
                <a:close/>
              </a:path>
              <a:path w="1381125" h="640079">
                <a:moveTo>
                  <a:pt x="1374139" y="583692"/>
                </a:moveTo>
                <a:lnTo>
                  <a:pt x="1365504" y="583692"/>
                </a:lnTo>
                <a:lnTo>
                  <a:pt x="1368552" y="586740"/>
                </a:lnTo>
                <a:lnTo>
                  <a:pt x="1373123" y="586740"/>
                </a:lnTo>
                <a:lnTo>
                  <a:pt x="1374139" y="583692"/>
                </a:lnTo>
                <a:close/>
              </a:path>
              <a:path w="1381125" h="640079">
                <a:moveTo>
                  <a:pt x="14731" y="583692"/>
                </a:moveTo>
                <a:lnTo>
                  <a:pt x="13715" y="583692"/>
                </a:lnTo>
                <a:lnTo>
                  <a:pt x="14668" y="585406"/>
                </a:lnTo>
                <a:lnTo>
                  <a:pt x="15239" y="585216"/>
                </a:lnTo>
                <a:lnTo>
                  <a:pt x="14731" y="583692"/>
                </a:lnTo>
                <a:close/>
              </a:path>
              <a:path w="1381125" h="640079">
                <a:moveTo>
                  <a:pt x="1368829" y="571500"/>
                </a:moveTo>
                <a:lnTo>
                  <a:pt x="1368552" y="571500"/>
                </a:lnTo>
                <a:lnTo>
                  <a:pt x="1363980" y="585216"/>
                </a:lnTo>
                <a:lnTo>
                  <a:pt x="1364551" y="585406"/>
                </a:lnTo>
                <a:lnTo>
                  <a:pt x="1365504" y="583692"/>
                </a:lnTo>
                <a:lnTo>
                  <a:pt x="1374139" y="583692"/>
                </a:lnTo>
                <a:lnTo>
                  <a:pt x="1377695" y="573024"/>
                </a:lnTo>
                <a:lnTo>
                  <a:pt x="1368552" y="573024"/>
                </a:lnTo>
                <a:lnTo>
                  <a:pt x="1368829" y="571500"/>
                </a:lnTo>
                <a:close/>
              </a:path>
              <a:path w="1381125" h="640079">
                <a:moveTo>
                  <a:pt x="10529" y="571500"/>
                </a:moveTo>
                <a:lnTo>
                  <a:pt x="6095" y="571500"/>
                </a:lnTo>
                <a:lnTo>
                  <a:pt x="10667" y="573024"/>
                </a:lnTo>
                <a:lnTo>
                  <a:pt x="10529" y="571500"/>
                </a:lnTo>
                <a:close/>
              </a:path>
              <a:path w="1381125" h="640079">
                <a:moveTo>
                  <a:pt x="10667" y="571500"/>
                </a:moveTo>
                <a:lnTo>
                  <a:pt x="10529" y="571500"/>
                </a:lnTo>
                <a:lnTo>
                  <a:pt x="10667" y="573024"/>
                </a:lnTo>
                <a:lnTo>
                  <a:pt x="11175" y="573024"/>
                </a:lnTo>
                <a:lnTo>
                  <a:pt x="10667" y="571500"/>
                </a:lnTo>
                <a:close/>
              </a:path>
              <a:path w="1381125" h="640079">
                <a:moveTo>
                  <a:pt x="1364551" y="51816"/>
                </a:moveTo>
                <a:lnTo>
                  <a:pt x="1363980" y="51816"/>
                </a:lnTo>
                <a:lnTo>
                  <a:pt x="1368552" y="67056"/>
                </a:lnTo>
                <a:lnTo>
                  <a:pt x="1371600" y="82296"/>
                </a:lnTo>
                <a:lnTo>
                  <a:pt x="1371600" y="556260"/>
                </a:lnTo>
                <a:lnTo>
                  <a:pt x="1368552" y="573024"/>
                </a:lnTo>
                <a:lnTo>
                  <a:pt x="1373123" y="571500"/>
                </a:lnTo>
                <a:lnTo>
                  <a:pt x="1377695" y="571500"/>
                </a:lnTo>
                <a:lnTo>
                  <a:pt x="1380744" y="554736"/>
                </a:lnTo>
                <a:lnTo>
                  <a:pt x="1380744" y="80772"/>
                </a:lnTo>
                <a:lnTo>
                  <a:pt x="1377695" y="65532"/>
                </a:lnTo>
                <a:lnTo>
                  <a:pt x="1374038" y="53340"/>
                </a:lnTo>
                <a:lnTo>
                  <a:pt x="1365504" y="53340"/>
                </a:lnTo>
                <a:lnTo>
                  <a:pt x="1364551" y="51816"/>
                </a:lnTo>
                <a:close/>
              </a:path>
              <a:path w="1381125" h="640079">
                <a:moveTo>
                  <a:pt x="1377695" y="571500"/>
                </a:moveTo>
                <a:lnTo>
                  <a:pt x="1373123" y="571500"/>
                </a:lnTo>
                <a:lnTo>
                  <a:pt x="1368552" y="573024"/>
                </a:lnTo>
                <a:lnTo>
                  <a:pt x="1377695" y="573024"/>
                </a:lnTo>
                <a:lnTo>
                  <a:pt x="1377695" y="571500"/>
                </a:lnTo>
                <a:close/>
              </a:path>
              <a:path w="1381125" h="640079">
                <a:moveTo>
                  <a:pt x="14668" y="51816"/>
                </a:moveTo>
                <a:lnTo>
                  <a:pt x="10667" y="51816"/>
                </a:lnTo>
                <a:lnTo>
                  <a:pt x="13715" y="53340"/>
                </a:lnTo>
                <a:lnTo>
                  <a:pt x="14668" y="51816"/>
                </a:lnTo>
                <a:close/>
              </a:path>
              <a:path w="1381125" h="640079">
                <a:moveTo>
                  <a:pt x="15239" y="51816"/>
                </a:moveTo>
                <a:lnTo>
                  <a:pt x="14668" y="51816"/>
                </a:lnTo>
                <a:lnTo>
                  <a:pt x="13715" y="53340"/>
                </a:lnTo>
                <a:lnTo>
                  <a:pt x="14782" y="53340"/>
                </a:lnTo>
                <a:lnTo>
                  <a:pt x="15239" y="51816"/>
                </a:lnTo>
                <a:close/>
              </a:path>
              <a:path w="1381125" h="640079">
                <a:moveTo>
                  <a:pt x="1349393" y="29826"/>
                </a:moveTo>
                <a:lnTo>
                  <a:pt x="1357884" y="41148"/>
                </a:lnTo>
                <a:lnTo>
                  <a:pt x="1365504" y="53340"/>
                </a:lnTo>
                <a:lnTo>
                  <a:pt x="1368552" y="51816"/>
                </a:lnTo>
                <a:lnTo>
                  <a:pt x="1373581" y="51816"/>
                </a:lnTo>
                <a:lnTo>
                  <a:pt x="1373123" y="50292"/>
                </a:lnTo>
                <a:lnTo>
                  <a:pt x="1373123" y="48768"/>
                </a:lnTo>
                <a:lnTo>
                  <a:pt x="1365504" y="36576"/>
                </a:lnTo>
                <a:lnTo>
                  <a:pt x="1360932" y="30480"/>
                </a:lnTo>
                <a:lnTo>
                  <a:pt x="1350264" y="30480"/>
                </a:lnTo>
                <a:lnTo>
                  <a:pt x="1349393" y="29826"/>
                </a:lnTo>
                <a:close/>
              </a:path>
              <a:path w="1381125" h="640079">
                <a:moveTo>
                  <a:pt x="1373581" y="51816"/>
                </a:moveTo>
                <a:lnTo>
                  <a:pt x="1368552" y="51816"/>
                </a:lnTo>
                <a:lnTo>
                  <a:pt x="1365504" y="53340"/>
                </a:lnTo>
                <a:lnTo>
                  <a:pt x="1374038" y="53340"/>
                </a:lnTo>
                <a:lnTo>
                  <a:pt x="1373581" y="51816"/>
                </a:lnTo>
                <a:close/>
              </a:path>
              <a:path w="1381125" h="640079">
                <a:moveTo>
                  <a:pt x="27431" y="27432"/>
                </a:moveTo>
                <a:lnTo>
                  <a:pt x="28955" y="30480"/>
                </a:lnTo>
                <a:lnTo>
                  <a:pt x="29826" y="29826"/>
                </a:lnTo>
                <a:lnTo>
                  <a:pt x="30479" y="28956"/>
                </a:lnTo>
                <a:lnTo>
                  <a:pt x="27431" y="27432"/>
                </a:lnTo>
                <a:close/>
              </a:path>
              <a:path w="1381125" h="640079">
                <a:moveTo>
                  <a:pt x="29826" y="29826"/>
                </a:moveTo>
                <a:lnTo>
                  <a:pt x="28955" y="30480"/>
                </a:lnTo>
                <a:lnTo>
                  <a:pt x="29336" y="30480"/>
                </a:lnTo>
                <a:lnTo>
                  <a:pt x="29826" y="29826"/>
                </a:lnTo>
                <a:close/>
              </a:path>
              <a:path w="1381125" h="640079">
                <a:moveTo>
                  <a:pt x="1351788" y="27432"/>
                </a:moveTo>
                <a:lnTo>
                  <a:pt x="1348740" y="28956"/>
                </a:lnTo>
                <a:lnTo>
                  <a:pt x="1349393" y="29826"/>
                </a:lnTo>
                <a:lnTo>
                  <a:pt x="1350264" y="30480"/>
                </a:lnTo>
                <a:lnTo>
                  <a:pt x="1351788" y="27432"/>
                </a:lnTo>
                <a:close/>
              </a:path>
              <a:path w="1381125" h="640079">
                <a:moveTo>
                  <a:pt x="1358645" y="27432"/>
                </a:moveTo>
                <a:lnTo>
                  <a:pt x="1351788" y="27432"/>
                </a:lnTo>
                <a:lnTo>
                  <a:pt x="1350264" y="30480"/>
                </a:lnTo>
                <a:lnTo>
                  <a:pt x="1360932" y="30480"/>
                </a:lnTo>
                <a:lnTo>
                  <a:pt x="1358645" y="27432"/>
                </a:lnTo>
                <a:close/>
              </a:path>
              <a:path w="1381125" h="640079">
                <a:moveTo>
                  <a:pt x="33019" y="27432"/>
                </a:moveTo>
                <a:lnTo>
                  <a:pt x="27431" y="27432"/>
                </a:lnTo>
                <a:lnTo>
                  <a:pt x="30479" y="28956"/>
                </a:lnTo>
                <a:lnTo>
                  <a:pt x="29826" y="29826"/>
                </a:lnTo>
                <a:lnTo>
                  <a:pt x="33019" y="27432"/>
                </a:lnTo>
                <a:close/>
              </a:path>
              <a:path w="1381125" h="640079">
                <a:moveTo>
                  <a:pt x="1328928" y="6096"/>
                </a:moveTo>
                <a:lnTo>
                  <a:pt x="1312164" y="6096"/>
                </a:lnTo>
                <a:lnTo>
                  <a:pt x="1313688" y="10668"/>
                </a:lnTo>
                <a:lnTo>
                  <a:pt x="1327404" y="10668"/>
                </a:lnTo>
                <a:lnTo>
                  <a:pt x="1326070" y="14668"/>
                </a:lnTo>
                <a:lnTo>
                  <a:pt x="1338072" y="21336"/>
                </a:lnTo>
                <a:lnTo>
                  <a:pt x="1349393" y="29826"/>
                </a:lnTo>
                <a:lnTo>
                  <a:pt x="1348740" y="28956"/>
                </a:lnTo>
                <a:lnTo>
                  <a:pt x="1351788" y="27432"/>
                </a:lnTo>
                <a:lnTo>
                  <a:pt x="1358645" y="27432"/>
                </a:lnTo>
                <a:lnTo>
                  <a:pt x="1356360" y="24384"/>
                </a:lnTo>
                <a:lnTo>
                  <a:pt x="1354836" y="22860"/>
                </a:lnTo>
                <a:lnTo>
                  <a:pt x="1342644" y="13716"/>
                </a:lnTo>
                <a:lnTo>
                  <a:pt x="1328928" y="6096"/>
                </a:lnTo>
                <a:close/>
              </a:path>
              <a:path w="1381125" h="640079">
                <a:moveTo>
                  <a:pt x="67055" y="10668"/>
                </a:moveTo>
                <a:lnTo>
                  <a:pt x="51815" y="10668"/>
                </a:lnTo>
                <a:lnTo>
                  <a:pt x="54863" y="13716"/>
                </a:lnTo>
                <a:lnTo>
                  <a:pt x="53149" y="14668"/>
                </a:lnTo>
                <a:lnTo>
                  <a:pt x="53339" y="15240"/>
                </a:lnTo>
                <a:lnTo>
                  <a:pt x="67055" y="10668"/>
                </a:lnTo>
                <a:close/>
              </a:path>
              <a:path w="1381125" h="640079">
                <a:moveTo>
                  <a:pt x="1312164" y="10529"/>
                </a:moveTo>
                <a:lnTo>
                  <a:pt x="1312164" y="10668"/>
                </a:lnTo>
                <a:lnTo>
                  <a:pt x="1325880" y="15240"/>
                </a:lnTo>
                <a:lnTo>
                  <a:pt x="1326070" y="14668"/>
                </a:lnTo>
                <a:lnTo>
                  <a:pt x="1324356" y="13716"/>
                </a:lnTo>
                <a:lnTo>
                  <a:pt x="1327404" y="10668"/>
                </a:lnTo>
                <a:lnTo>
                  <a:pt x="1313688" y="10668"/>
                </a:lnTo>
                <a:lnTo>
                  <a:pt x="1312164" y="10529"/>
                </a:lnTo>
                <a:close/>
              </a:path>
              <a:path w="1381125" h="640079">
                <a:moveTo>
                  <a:pt x="51815" y="10668"/>
                </a:moveTo>
                <a:lnTo>
                  <a:pt x="53149" y="14668"/>
                </a:lnTo>
                <a:lnTo>
                  <a:pt x="54863" y="13716"/>
                </a:lnTo>
                <a:lnTo>
                  <a:pt x="51815" y="10668"/>
                </a:lnTo>
                <a:close/>
              </a:path>
              <a:path w="1381125" h="640079">
                <a:moveTo>
                  <a:pt x="1327404" y="10668"/>
                </a:moveTo>
                <a:lnTo>
                  <a:pt x="1324356" y="13716"/>
                </a:lnTo>
                <a:lnTo>
                  <a:pt x="1326070" y="14668"/>
                </a:lnTo>
                <a:lnTo>
                  <a:pt x="1327404" y="10668"/>
                </a:lnTo>
                <a:close/>
              </a:path>
              <a:path w="1381125" h="640079">
                <a:moveTo>
                  <a:pt x="1312164" y="6096"/>
                </a:moveTo>
                <a:lnTo>
                  <a:pt x="1312164" y="10529"/>
                </a:lnTo>
                <a:lnTo>
                  <a:pt x="1313688" y="10668"/>
                </a:lnTo>
                <a:lnTo>
                  <a:pt x="1312164" y="6096"/>
                </a:lnTo>
                <a:close/>
              </a:path>
              <a:path w="1381125" h="640079">
                <a:moveTo>
                  <a:pt x="1312164" y="9144"/>
                </a:moveTo>
                <a:lnTo>
                  <a:pt x="1296923" y="9144"/>
                </a:lnTo>
                <a:lnTo>
                  <a:pt x="1312164" y="10529"/>
                </a:lnTo>
                <a:lnTo>
                  <a:pt x="1312164" y="9144"/>
                </a:lnTo>
                <a:close/>
              </a:path>
              <a:path w="1381125" h="640079">
                <a:moveTo>
                  <a:pt x="1295400" y="0"/>
                </a:moveTo>
                <a:lnTo>
                  <a:pt x="82295" y="0"/>
                </a:lnTo>
                <a:lnTo>
                  <a:pt x="65531" y="1524"/>
                </a:lnTo>
                <a:lnTo>
                  <a:pt x="51815" y="6096"/>
                </a:lnTo>
                <a:lnTo>
                  <a:pt x="1327404" y="6096"/>
                </a:lnTo>
                <a:lnTo>
                  <a:pt x="1313688" y="1524"/>
                </a:lnTo>
                <a:lnTo>
                  <a:pt x="1312164" y="1524"/>
                </a:lnTo>
                <a:lnTo>
                  <a:pt x="1295400" y="0"/>
                </a:lnTo>
                <a:close/>
              </a:path>
            </a:pathLst>
          </a:custGeom>
          <a:solidFill>
            <a:srgbClr val="000000"/>
          </a:solidFill>
        </p:spPr>
        <p:txBody>
          <a:bodyPr wrap="square" lIns="0" tIns="0" rIns="0" bIns="0" rtlCol="0"/>
          <a:lstStyle/>
          <a:p>
            <a:endParaRPr sz="1750"/>
          </a:p>
        </p:txBody>
      </p:sp>
      <p:sp>
        <p:nvSpPr>
          <p:cNvPr id="94" name="object 94"/>
          <p:cNvSpPr txBox="1"/>
          <p:nvPr/>
        </p:nvSpPr>
        <p:spPr>
          <a:xfrm>
            <a:off x="3272495" y="4283851"/>
            <a:ext cx="565503" cy="299184"/>
          </a:xfrm>
          <a:prstGeom prst="rect">
            <a:avLst/>
          </a:prstGeom>
        </p:spPr>
        <p:txBody>
          <a:bodyPr vert="horz" wrap="square" lIns="0" tIns="0" rIns="0" bIns="0" rtlCol="0">
            <a:spAutoFit/>
          </a:bodyPr>
          <a:lstStyle/>
          <a:p>
            <a:pPr marL="12347" marR="4939" indent="88898"/>
            <a:r>
              <a:rPr sz="972" spc="-5" dirty="0">
                <a:solidFill>
                  <a:srgbClr val="FFFFFF"/>
                </a:solidFill>
                <a:latin typeface="Tahoma"/>
                <a:cs typeface="Tahoma"/>
              </a:rPr>
              <a:t>Report  </a:t>
            </a:r>
            <a:r>
              <a:rPr sz="972" spc="-10" dirty="0">
                <a:solidFill>
                  <a:srgbClr val="FFFFFF"/>
                </a:solidFill>
                <a:latin typeface="Tahoma"/>
                <a:cs typeface="Tahoma"/>
              </a:rPr>
              <a:t>Generator</a:t>
            </a:r>
            <a:endParaRPr sz="972">
              <a:latin typeface="Tahoma"/>
              <a:cs typeface="Tahoma"/>
            </a:endParaRPr>
          </a:p>
        </p:txBody>
      </p:sp>
      <p:sp>
        <p:nvSpPr>
          <p:cNvPr id="95" name="object 95"/>
          <p:cNvSpPr/>
          <p:nvPr/>
        </p:nvSpPr>
        <p:spPr>
          <a:xfrm>
            <a:off x="4867276" y="4890347"/>
            <a:ext cx="232745" cy="340783"/>
          </a:xfrm>
          <a:custGeom>
            <a:avLst/>
            <a:gdLst/>
            <a:ahLst/>
            <a:cxnLst/>
            <a:rect l="l" t="t" r="r" b="b"/>
            <a:pathLst>
              <a:path w="239395" h="350520">
                <a:moveTo>
                  <a:pt x="0" y="0"/>
                </a:moveTo>
                <a:lnTo>
                  <a:pt x="239267" y="0"/>
                </a:lnTo>
                <a:lnTo>
                  <a:pt x="239267" y="350520"/>
                </a:lnTo>
                <a:lnTo>
                  <a:pt x="0" y="350520"/>
                </a:lnTo>
                <a:lnTo>
                  <a:pt x="0" y="0"/>
                </a:lnTo>
                <a:close/>
              </a:path>
            </a:pathLst>
          </a:custGeom>
          <a:solidFill>
            <a:srgbClr val="800080"/>
          </a:solidFill>
        </p:spPr>
        <p:txBody>
          <a:bodyPr wrap="square" lIns="0" tIns="0" rIns="0" bIns="0" rtlCol="0"/>
          <a:lstStyle/>
          <a:p>
            <a:endParaRPr sz="1750"/>
          </a:p>
        </p:txBody>
      </p:sp>
      <p:sp>
        <p:nvSpPr>
          <p:cNvPr id="96" name="object 96"/>
          <p:cNvSpPr/>
          <p:nvPr/>
        </p:nvSpPr>
        <p:spPr>
          <a:xfrm>
            <a:off x="4862829" y="5233598"/>
            <a:ext cx="242006" cy="0"/>
          </a:xfrm>
          <a:custGeom>
            <a:avLst/>
            <a:gdLst/>
            <a:ahLst/>
            <a:cxnLst/>
            <a:rect l="l" t="t" r="r" b="b"/>
            <a:pathLst>
              <a:path w="248920">
                <a:moveTo>
                  <a:pt x="0" y="0"/>
                </a:moveTo>
                <a:lnTo>
                  <a:pt x="248412" y="0"/>
                </a:lnTo>
              </a:path>
            </a:pathLst>
          </a:custGeom>
          <a:ln w="5079">
            <a:solidFill>
              <a:srgbClr val="000000"/>
            </a:solidFill>
          </a:ln>
        </p:spPr>
        <p:txBody>
          <a:bodyPr wrap="square" lIns="0" tIns="0" rIns="0" bIns="0" rtlCol="0"/>
          <a:lstStyle/>
          <a:p>
            <a:endParaRPr sz="1750"/>
          </a:p>
        </p:txBody>
      </p:sp>
      <p:sp>
        <p:nvSpPr>
          <p:cNvPr id="97" name="object 97"/>
          <p:cNvSpPr/>
          <p:nvPr/>
        </p:nvSpPr>
        <p:spPr>
          <a:xfrm>
            <a:off x="4862829" y="5228661"/>
            <a:ext cx="4939" cy="0"/>
          </a:xfrm>
          <a:custGeom>
            <a:avLst/>
            <a:gdLst/>
            <a:ahLst/>
            <a:cxnLst/>
            <a:rect l="l" t="t" r="r" b="b"/>
            <a:pathLst>
              <a:path w="5079">
                <a:moveTo>
                  <a:pt x="0" y="0"/>
                </a:moveTo>
                <a:lnTo>
                  <a:pt x="4572" y="0"/>
                </a:lnTo>
              </a:path>
            </a:pathLst>
          </a:custGeom>
          <a:ln w="5079">
            <a:solidFill>
              <a:srgbClr val="000000"/>
            </a:solidFill>
          </a:ln>
        </p:spPr>
        <p:txBody>
          <a:bodyPr wrap="square" lIns="0" tIns="0" rIns="0" bIns="0" rtlCol="0"/>
          <a:lstStyle/>
          <a:p>
            <a:endParaRPr sz="1750"/>
          </a:p>
        </p:txBody>
      </p:sp>
      <p:sp>
        <p:nvSpPr>
          <p:cNvPr id="98" name="object 98"/>
          <p:cNvSpPr/>
          <p:nvPr/>
        </p:nvSpPr>
        <p:spPr>
          <a:xfrm>
            <a:off x="4867275" y="4895285"/>
            <a:ext cx="0" cy="330906"/>
          </a:xfrm>
          <a:custGeom>
            <a:avLst/>
            <a:gdLst/>
            <a:ahLst/>
            <a:cxnLst/>
            <a:rect l="l" t="t" r="r" b="b"/>
            <a:pathLst>
              <a:path h="340360">
                <a:moveTo>
                  <a:pt x="0" y="0"/>
                </a:moveTo>
                <a:lnTo>
                  <a:pt x="0" y="340360"/>
                </a:lnTo>
              </a:path>
            </a:pathLst>
          </a:custGeom>
          <a:ln w="9144">
            <a:solidFill>
              <a:srgbClr val="000000"/>
            </a:solidFill>
          </a:ln>
        </p:spPr>
        <p:txBody>
          <a:bodyPr wrap="square" lIns="0" tIns="0" rIns="0" bIns="0" rtlCol="0"/>
          <a:lstStyle/>
          <a:p>
            <a:endParaRPr sz="1750"/>
          </a:p>
        </p:txBody>
      </p:sp>
      <p:sp>
        <p:nvSpPr>
          <p:cNvPr id="99" name="object 99"/>
          <p:cNvSpPr/>
          <p:nvPr/>
        </p:nvSpPr>
        <p:spPr>
          <a:xfrm>
            <a:off x="4862829" y="4892815"/>
            <a:ext cx="4939" cy="0"/>
          </a:xfrm>
          <a:custGeom>
            <a:avLst/>
            <a:gdLst/>
            <a:ahLst/>
            <a:cxnLst/>
            <a:rect l="l" t="t" r="r" b="b"/>
            <a:pathLst>
              <a:path w="5079">
                <a:moveTo>
                  <a:pt x="0" y="0"/>
                </a:moveTo>
                <a:lnTo>
                  <a:pt x="4572" y="0"/>
                </a:lnTo>
              </a:path>
            </a:pathLst>
          </a:custGeom>
          <a:ln w="5080">
            <a:solidFill>
              <a:srgbClr val="000000"/>
            </a:solidFill>
          </a:ln>
        </p:spPr>
        <p:txBody>
          <a:bodyPr wrap="square" lIns="0" tIns="0" rIns="0" bIns="0" rtlCol="0"/>
          <a:lstStyle/>
          <a:p>
            <a:endParaRPr sz="1750"/>
          </a:p>
        </p:txBody>
      </p:sp>
      <p:sp>
        <p:nvSpPr>
          <p:cNvPr id="100" name="object 100"/>
          <p:cNvSpPr/>
          <p:nvPr/>
        </p:nvSpPr>
        <p:spPr>
          <a:xfrm>
            <a:off x="4862829" y="4887876"/>
            <a:ext cx="242006" cy="0"/>
          </a:xfrm>
          <a:custGeom>
            <a:avLst/>
            <a:gdLst/>
            <a:ahLst/>
            <a:cxnLst/>
            <a:rect l="l" t="t" r="r" b="b"/>
            <a:pathLst>
              <a:path w="248920">
                <a:moveTo>
                  <a:pt x="0" y="0"/>
                </a:moveTo>
                <a:lnTo>
                  <a:pt x="248412" y="0"/>
                </a:lnTo>
              </a:path>
            </a:pathLst>
          </a:custGeom>
          <a:ln w="5079">
            <a:solidFill>
              <a:srgbClr val="000000"/>
            </a:solidFill>
          </a:ln>
        </p:spPr>
        <p:txBody>
          <a:bodyPr wrap="square" lIns="0" tIns="0" rIns="0" bIns="0" rtlCol="0"/>
          <a:lstStyle/>
          <a:p>
            <a:endParaRPr sz="1750"/>
          </a:p>
        </p:txBody>
      </p:sp>
      <p:sp>
        <p:nvSpPr>
          <p:cNvPr id="101" name="object 101"/>
          <p:cNvSpPr/>
          <p:nvPr/>
        </p:nvSpPr>
        <p:spPr>
          <a:xfrm>
            <a:off x="4867275" y="5228907"/>
            <a:ext cx="4939" cy="0"/>
          </a:xfrm>
          <a:custGeom>
            <a:avLst/>
            <a:gdLst/>
            <a:ahLst/>
            <a:cxnLst/>
            <a:rect l="l" t="t" r="r" b="b"/>
            <a:pathLst>
              <a:path w="5079">
                <a:moveTo>
                  <a:pt x="0" y="0"/>
                </a:moveTo>
                <a:lnTo>
                  <a:pt x="4572" y="0"/>
                </a:lnTo>
              </a:path>
            </a:pathLst>
          </a:custGeom>
          <a:ln w="4572">
            <a:solidFill>
              <a:srgbClr val="000000"/>
            </a:solidFill>
          </a:ln>
        </p:spPr>
        <p:txBody>
          <a:bodyPr wrap="square" lIns="0" tIns="0" rIns="0" bIns="0" rtlCol="0"/>
          <a:lstStyle/>
          <a:p>
            <a:endParaRPr sz="1750"/>
          </a:p>
        </p:txBody>
      </p:sp>
      <p:sp>
        <p:nvSpPr>
          <p:cNvPr id="102" name="object 102"/>
          <p:cNvSpPr/>
          <p:nvPr/>
        </p:nvSpPr>
        <p:spPr>
          <a:xfrm>
            <a:off x="4871719" y="5228907"/>
            <a:ext cx="224101" cy="0"/>
          </a:xfrm>
          <a:custGeom>
            <a:avLst/>
            <a:gdLst/>
            <a:ahLst/>
            <a:cxnLst/>
            <a:rect l="l" t="t" r="r" b="b"/>
            <a:pathLst>
              <a:path w="230504">
                <a:moveTo>
                  <a:pt x="0" y="0"/>
                </a:moveTo>
                <a:lnTo>
                  <a:pt x="230123" y="0"/>
                </a:lnTo>
              </a:path>
            </a:pathLst>
          </a:custGeom>
          <a:ln w="4572">
            <a:solidFill>
              <a:srgbClr val="000000"/>
            </a:solidFill>
          </a:ln>
        </p:spPr>
        <p:txBody>
          <a:bodyPr wrap="square" lIns="0" tIns="0" rIns="0" bIns="0" rtlCol="0"/>
          <a:lstStyle/>
          <a:p>
            <a:endParaRPr sz="1750"/>
          </a:p>
        </p:txBody>
      </p:sp>
      <p:sp>
        <p:nvSpPr>
          <p:cNvPr id="103" name="object 103"/>
          <p:cNvSpPr/>
          <p:nvPr/>
        </p:nvSpPr>
        <p:spPr>
          <a:xfrm>
            <a:off x="5095451" y="5228661"/>
            <a:ext cx="4939" cy="0"/>
          </a:xfrm>
          <a:custGeom>
            <a:avLst/>
            <a:gdLst/>
            <a:ahLst/>
            <a:cxnLst/>
            <a:rect l="l" t="t" r="r" b="b"/>
            <a:pathLst>
              <a:path w="5079">
                <a:moveTo>
                  <a:pt x="0" y="0"/>
                </a:moveTo>
                <a:lnTo>
                  <a:pt x="4572" y="0"/>
                </a:lnTo>
              </a:path>
            </a:pathLst>
          </a:custGeom>
          <a:ln w="5079">
            <a:solidFill>
              <a:srgbClr val="000000"/>
            </a:solidFill>
          </a:ln>
        </p:spPr>
        <p:txBody>
          <a:bodyPr wrap="square" lIns="0" tIns="0" rIns="0" bIns="0" rtlCol="0"/>
          <a:lstStyle/>
          <a:p>
            <a:endParaRPr sz="1750"/>
          </a:p>
        </p:txBody>
      </p:sp>
      <p:sp>
        <p:nvSpPr>
          <p:cNvPr id="104" name="object 104"/>
          <p:cNvSpPr/>
          <p:nvPr/>
        </p:nvSpPr>
        <p:spPr>
          <a:xfrm>
            <a:off x="5099897" y="4895285"/>
            <a:ext cx="0" cy="330906"/>
          </a:xfrm>
          <a:custGeom>
            <a:avLst/>
            <a:gdLst/>
            <a:ahLst/>
            <a:cxnLst/>
            <a:rect l="l" t="t" r="r" b="b"/>
            <a:pathLst>
              <a:path h="340360">
                <a:moveTo>
                  <a:pt x="0" y="0"/>
                </a:moveTo>
                <a:lnTo>
                  <a:pt x="0" y="340360"/>
                </a:lnTo>
              </a:path>
            </a:pathLst>
          </a:custGeom>
          <a:ln w="9144">
            <a:solidFill>
              <a:srgbClr val="000000"/>
            </a:solidFill>
          </a:ln>
        </p:spPr>
        <p:txBody>
          <a:bodyPr wrap="square" lIns="0" tIns="0" rIns="0" bIns="0" rtlCol="0"/>
          <a:lstStyle/>
          <a:p>
            <a:endParaRPr sz="1750"/>
          </a:p>
        </p:txBody>
      </p:sp>
      <p:sp>
        <p:nvSpPr>
          <p:cNvPr id="105" name="object 105"/>
          <p:cNvSpPr/>
          <p:nvPr/>
        </p:nvSpPr>
        <p:spPr>
          <a:xfrm>
            <a:off x="5095451" y="4892815"/>
            <a:ext cx="4939" cy="0"/>
          </a:xfrm>
          <a:custGeom>
            <a:avLst/>
            <a:gdLst/>
            <a:ahLst/>
            <a:cxnLst/>
            <a:rect l="l" t="t" r="r" b="b"/>
            <a:pathLst>
              <a:path w="5079">
                <a:moveTo>
                  <a:pt x="0" y="0"/>
                </a:moveTo>
                <a:lnTo>
                  <a:pt x="4572" y="0"/>
                </a:lnTo>
              </a:path>
            </a:pathLst>
          </a:custGeom>
          <a:ln w="5080">
            <a:solidFill>
              <a:srgbClr val="000000"/>
            </a:solidFill>
          </a:ln>
        </p:spPr>
        <p:txBody>
          <a:bodyPr wrap="square" lIns="0" tIns="0" rIns="0" bIns="0" rtlCol="0"/>
          <a:lstStyle/>
          <a:p>
            <a:endParaRPr sz="1750"/>
          </a:p>
        </p:txBody>
      </p:sp>
      <p:sp>
        <p:nvSpPr>
          <p:cNvPr id="106" name="object 106"/>
          <p:cNvSpPr/>
          <p:nvPr/>
        </p:nvSpPr>
        <p:spPr>
          <a:xfrm>
            <a:off x="5099897" y="5228907"/>
            <a:ext cx="4939" cy="0"/>
          </a:xfrm>
          <a:custGeom>
            <a:avLst/>
            <a:gdLst/>
            <a:ahLst/>
            <a:cxnLst/>
            <a:rect l="l" t="t" r="r" b="b"/>
            <a:pathLst>
              <a:path w="5079">
                <a:moveTo>
                  <a:pt x="0" y="0"/>
                </a:moveTo>
                <a:lnTo>
                  <a:pt x="4572" y="0"/>
                </a:lnTo>
              </a:path>
            </a:pathLst>
          </a:custGeom>
          <a:ln w="4572">
            <a:solidFill>
              <a:srgbClr val="000000"/>
            </a:solidFill>
          </a:ln>
        </p:spPr>
        <p:txBody>
          <a:bodyPr wrap="square" lIns="0" tIns="0" rIns="0" bIns="0" rtlCol="0"/>
          <a:lstStyle/>
          <a:p>
            <a:endParaRPr sz="1750"/>
          </a:p>
        </p:txBody>
      </p:sp>
      <p:sp>
        <p:nvSpPr>
          <p:cNvPr id="107" name="object 107"/>
          <p:cNvSpPr/>
          <p:nvPr/>
        </p:nvSpPr>
        <p:spPr>
          <a:xfrm>
            <a:off x="4867275" y="4892569"/>
            <a:ext cx="4939" cy="0"/>
          </a:xfrm>
          <a:custGeom>
            <a:avLst/>
            <a:gdLst/>
            <a:ahLst/>
            <a:cxnLst/>
            <a:rect l="l" t="t" r="r" b="b"/>
            <a:pathLst>
              <a:path w="5079">
                <a:moveTo>
                  <a:pt x="0" y="0"/>
                </a:moveTo>
                <a:lnTo>
                  <a:pt x="4572" y="0"/>
                </a:lnTo>
              </a:path>
            </a:pathLst>
          </a:custGeom>
          <a:ln w="4572">
            <a:solidFill>
              <a:srgbClr val="000000"/>
            </a:solidFill>
          </a:ln>
        </p:spPr>
        <p:txBody>
          <a:bodyPr wrap="square" lIns="0" tIns="0" rIns="0" bIns="0" rtlCol="0"/>
          <a:lstStyle/>
          <a:p>
            <a:endParaRPr sz="1750"/>
          </a:p>
        </p:txBody>
      </p:sp>
      <p:sp>
        <p:nvSpPr>
          <p:cNvPr id="108" name="object 108"/>
          <p:cNvSpPr/>
          <p:nvPr/>
        </p:nvSpPr>
        <p:spPr>
          <a:xfrm>
            <a:off x="4871719" y="4892569"/>
            <a:ext cx="224101" cy="0"/>
          </a:xfrm>
          <a:custGeom>
            <a:avLst/>
            <a:gdLst/>
            <a:ahLst/>
            <a:cxnLst/>
            <a:rect l="l" t="t" r="r" b="b"/>
            <a:pathLst>
              <a:path w="230504">
                <a:moveTo>
                  <a:pt x="0" y="0"/>
                </a:moveTo>
                <a:lnTo>
                  <a:pt x="230123" y="0"/>
                </a:lnTo>
              </a:path>
            </a:pathLst>
          </a:custGeom>
          <a:ln w="4572">
            <a:solidFill>
              <a:srgbClr val="000000"/>
            </a:solidFill>
          </a:ln>
        </p:spPr>
        <p:txBody>
          <a:bodyPr wrap="square" lIns="0" tIns="0" rIns="0" bIns="0" rtlCol="0"/>
          <a:lstStyle/>
          <a:p>
            <a:endParaRPr sz="1750"/>
          </a:p>
        </p:txBody>
      </p:sp>
      <p:sp>
        <p:nvSpPr>
          <p:cNvPr id="109" name="object 109"/>
          <p:cNvSpPr/>
          <p:nvPr/>
        </p:nvSpPr>
        <p:spPr>
          <a:xfrm>
            <a:off x="5099897" y="4892569"/>
            <a:ext cx="4939" cy="0"/>
          </a:xfrm>
          <a:custGeom>
            <a:avLst/>
            <a:gdLst/>
            <a:ahLst/>
            <a:cxnLst/>
            <a:rect l="l" t="t" r="r" b="b"/>
            <a:pathLst>
              <a:path w="5079">
                <a:moveTo>
                  <a:pt x="0" y="0"/>
                </a:moveTo>
                <a:lnTo>
                  <a:pt x="4572" y="0"/>
                </a:lnTo>
              </a:path>
            </a:pathLst>
          </a:custGeom>
          <a:ln w="4572">
            <a:solidFill>
              <a:srgbClr val="000000"/>
            </a:solidFill>
          </a:ln>
        </p:spPr>
        <p:txBody>
          <a:bodyPr wrap="square" lIns="0" tIns="0" rIns="0" bIns="0" rtlCol="0"/>
          <a:lstStyle/>
          <a:p>
            <a:endParaRPr sz="1750"/>
          </a:p>
        </p:txBody>
      </p:sp>
      <p:sp>
        <p:nvSpPr>
          <p:cNvPr id="110" name="object 110"/>
          <p:cNvSpPr/>
          <p:nvPr/>
        </p:nvSpPr>
        <p:spPr>
          <a:xfrm>
            <a:off x="5095451" y="5233598"/>
            <a:ext cx="809360" cy="0"/>
          </a:xfrm>
          <a:custGeom>
            <a:avLst/>
            <a:gdLst/>
            <a:ahLst/>
            <a:cxnLst/>
            <a:rect l="l" t="t" r="r" b="b"/>
            <a:pathLst>
              <a:path w="832485">
                <a:moveTo>
                  <a:pt x="0" y="0"/>
                </a:moveTo>
                <a:lnTo>
                  <a:pt x="832103" y="0"/>
                </a:lnTo>
              </a:path>
            </a:pathLst>
          </a:custGeom>
          <a:ln w="5079">
            <a:solidFill>
              <a:srgbClr val="000000"/>
            </a:solidFill>
          </a:ln>
        </p:spPr>
        <p:txBody>
          <a:bodyPr wrap="square" lIns="0" tIns="0" rIns="0" bIns="0" rtlCol="0"/>
          <a:lstStyle/>
          <a:p>
            <a:endParaRPr sz="1750"/>
          </a:p>
        </p:txBody>
      </p:sp>
      <p:sp>
        <p:nvSpPr>
          <p:cNvPr id="111" name="object 111"/>
          <p:cNvSpPr/>
          <p:nvPr/>
        </p:nvSpPr>
        <p:spPr>
          <a:xfrm>
            <a:off x="5095451" y="5228661"/>
            <a:ext cx="4939" cy="0"/>
          </a:xfrm>
          <a:custGeom>
            <a:avLst/>
            <a:gdLst/>
            <a:ahLst/>
            <a:cxnLst/>
            <a:rect l="l" t="t" r="r" b="b"/>
            <a:pathLst>
              <a:path w="5079">
                <a:moveTo>
                  <a:pt x="0" y="0"/>
                </a:moveTo>
                <a:lnTo>
                  <a:pt x="4572" y="0"/>
                </a:lnTo>
              </a:path>
            </a:pathLst>
          </a:custGeom>
          <a:ln w="5079">
            <a:solidFill>
              <a:srgbClr val="000000"/>
            </a:solidFill>
          </a:ln>
        </p:spPr>
        <p:txBody>
          <a:bodyPr wrap="square" lIns="0" tIns="0" rIns="0" bIns="0" rtlCol="0"/>
          <a:lstStyle/>
          <a:p>
            <a:endParaRPr sz="1750"/>
          </a:p>
        </p:txBody>
      </p:sp>
      <p:sp>
        <p:nvSpPr>
          <p:cNvPr id="112" name="object 112"/>
          <p:cNvSpPr/>
          <p:nvPr/>
        </p:nvSpPr>
        <p:spPr>
          <a:xfrm>
            <a:off x="5099897" y="4895285"/>
            <a:ext cx="0" cy="330906"/>
          </a:xfrm>
          <a:custGeom>
            <a:avLst/>
            <a:gdLst/>
            <a:ahLst/>
            <a:cxnLst/>
            <a:rect l="l" t="t" r="r" b="b"/>
            <a:pathLst>
              <a:path h="340360">
                <a:moveTo>
                  <a:pt x="0" y="0"/>
                </a:moveTo>
                <a:lnTo>
                  <a:pt x="0" y="340360"/>
                </a:lnTo>
              </a:path>
            </a:pathLst>
          </a:custGeom>
          <a:ln w="9144">
            <a:solidFill>
              <a:srgbClr val="000000"/>
            </a:solidFill>
          </a:ln>
        </p:spPr>
        <p:txBody>
          <a:bodyPr wrap="square" lIns="0" tIns="0" rIns="0" bIns="0" rtlCol="0"/>
          <a:lstStyle/>
          <a:p>
            <a:endParaRPr sz="1750"/>
          </a:p>
        </p:txBody>
      </p:sp>
      <p:sp>
        <p:nvSpPr>
          <p:cNvPr id="113" name="object 113"/>
          <p:cNvSpPr/>
          <p:nvPr/>
        </p:nvSpPr>
        <p:spPr>
          <a:xfrm>
            <a:off x="5095451" y="4892815"/>
            <a:ext cx="4939" cy="0"/>
          </a:xfrm>
          <a:custGeom>
            <a:avLst/>
            <a:gdLst/>
            <a:ahLst/>
            <a:cxnLst/>
            <a:rect l="l" t="t" r="r" b="b"/>
            <a:pathLst>
              <a:path w="5079">
                <a:moveTo>
                  <a:pt x="0" y="0"/>
                </a:moveTo>
                <a:lnTo>
                  <a:pt x="4572" y="0"/>
                </a:lnTo>
              </a:path>
            </a:pathLst>
          </a:custGeom>
          <a:ln w="5080">
            <a:solidFill>
              <a:srgbClr val="000000"/>
            </a:solidFill>
          </a:ln>
        </p:spPr>
        <p:txBody>
          <a:bodyPr wrap="square" lIns="0" tIns="0" rIns="0" bIns="0" rtlCol="0"/>
          <a:lstStyle/>
          <a:p>
            <a:endParaRPr sz="1750"/>
          </a:p>
        </p:txBody>
      </p:sp>
      <p:sp>
        <p:nvSpPr>
          <p:cNvPr id="114" name="object 114"/>
          <p:cNvSpPr/>
          <p:nvPr/>
        </p:nvSpPr>
        <p:spPr>
          <a:xfrm>
            <a:off x="5095451" y="4887876"/>
            <a:ext cx="809360" cy="0"/>
          </a:xfrm>
          <a:custGeom>
            <a:avLst/>
            <a:gdLst/>
            <a:ahLst/>
            <a:cxnLst/>
            <a:rect l="l" t="t" r="r" b="b"/>
            <a:pathLst>
              <a:path w="832485">
                <a:moveTo>
                  <a:pt x="0" y="0"/>
                </a:moveTo>
                <a:lnTo>
                  <a:pt x="832103" y="0"/>
                </a:lnTo>
              </a:path>
            </a:pathLst>
          </a:custGeom>
          <a:ln w="5079">
            <a:solidFill>
              <a:srgbClr val="000000"/>
            </a:solidFill>
          </a:ln>
        </p:spPr>
        <p:txBody>
          <a:bodyPr wrap="square" lIns="0" tIns="0" rIns="0" bIns="0" rtlCol="0"/>
          <a:lstStyle/>
          <a:p>
            <a:endParaRPr sz="1750"/>
          </a:p>
        </p:txBody>
      </p:sp>
      <p:sp>
        <p:nvSpPr>
          <p:cNvPr id="115" name="object 115"/>
          <p:cNvSpPr/>
          <p:nvPr/>
        </p:nvSpPr>
        <p:spPr>
          <a:xfrm>
            <a:off x="5099897" y="5228907"/>
            <a:ext cx="4939" cy="0"/>
          </a:xfrm>
          <a:custGeom>
            <a:avLst/>
            <a:gdLst/>
            <a:ahLst/>
            <a:cxnLst/>
            <a:rect l="l" t="t" r="r" b="b"/>
            <a:pathLst>
              <a:path w="5079">
                <a:moveTo>
                  <a:pt x="0" y="0"/>
                </a:moveTo>
                <a:lnTo>
                  <a:pt x="4572" y="0"/>
                </a:lnTo>
              </a:path>
            </a:pathLst>
          </a:custGeom>
          <a:ln w="4572">
            <a:solidFill>
              <a:srgbClr val="000000"/>
            </a:solidFill>
          </a:ln>
        </p:spPr>
        <p:txBody>
          <a:bodyPr wrap="square" lIns="0" tIns="0" rIns="0" bIns="0" rtlCol="0"/>
          <a:lstStyle/>
          <a:p>
            <a:endParaRPr sz="1750"/>
          </a:p>
        </p:txBody>
      </p:sp>
      <p:sp>
        <p:nvSpPr>
          <p:cNvPr id="116" name="object 116"/>
          <p:cNvSpPr/>
          <p:nvPr/>
        </p:nvSpPr>
        <p:spPr>
          <a:xfrm>
            <a:off x="5104341" y="5228907"/>
            <a:ext cx="791456" cy="0"/>
          </a:xfrm>
          <a:custGeom>
            <a:avLst/>
            <a:gdLst/>
            <a:ahLst/>
            <a:cxnLst/>
            <a:rect l="l" t="t" r="r" b="b"/>
            <a:pathLst>
              <a:path w="814070">
                <a:moveTo>
                  <a:pt x="0" y="0"/>
                </a:moveTo>
                <a:lnTo>
                  <a:pt x="813815" y="0"/>
                </a:lnTo>
              </a:path>
            </a:pathLst>
          </a:custGeom>
          <a:ln w="4572">
            <a:solidFill>
              <a:srgbClr val="000000"/>
            </a:solidFill>
          </a:ln>
        </p:spPr>
        <p:txBody>
          <a:bodyPr wrap="square" lIns="0" tIns="0" rIns="0" bIns="0" rtlCol="0"/>
          <a:lstStyle/>
          <a:p>
            <a:endParaRPr sz="1750"/>
          </a:p>
        </p:txBody>
      </p:sp>
      <p:sp>
        <p:nvSpPr>
          <p:cNvPr id="117" name="object 117"/>
          <p:cNvSpPr/>
          <p:nvPr/>
        </p:nvSpPr>
        <p:spPr>
          <a:xfrm>
            <a:off x="5895552" y="5228661"/>
            <a:ext cx="4939" cy="0"/>
          </a:xfrm>
          <a:custGeom>
            <a:avLst/>
            <a:gdLst/>
            <a:ahLst/>
            <a:cxnLst/>
            <a:rect l="l" t="t" r="r" b="b"/>
            <a:pathLst>
              <a:path w="5079">
                <a:moveTo>
                  <a:pt x="0" y="0"/>
                </a:moveTo>
                <a:lnTo>
                  <a:pt x="4572" y="0"/>
                </a:lnTo>
              </a:path>
            </a:pathLst>
          </a:custGeom>
          <a:ln w="5079">
            <a:solidFill>
              <a:srgbClr val="000000"/>
            </a:solidFill>
          </a:ln>
        </p:spPr>
        <p:txBody>
          <a:bodyPr wrap="square" lIns="0" tIns="0" rIns="0" bIns="0" rtlCol="0"/>
          <a:lstStyle/>
          <a:p>
            <a:endParaRPr sz="1750"/>
          </a:p>
        </p:txBody>
      </p:sp>
      <p:sp>
        <p:nvSpPr>
          <p:cNvPr id="118" name="object 118"/>
          <p:cNvSpPr/>
          <p:nvPr/>
        </p:nvSpPr>
        <p:spPr>
          <a:xfrm>
            <a:off x="5899996" y="4895285"/>
            <a:ext cx="0" cy="330906"/>
          </a:xfrm>
          <a:custGeom>
            <a:avLst/>
            <a:gdLst/>
            <a:ahLst/>
            <a:cxnLst/>
            <a:rect l="l" t="t" r="r" b="b"/>
            <a:pathLst>
              <a:path h="340360">
                <a:moveTo>
                  <a:pt x="0" y="0"/>
                </a:moveTo>
                <a:lnTo>
                  <a:pt x="0" y="340360"/>
                </a:lnTo>
              </a:path>
            </a:pathLst>
          </a:custGeom>
          <a:ln w="9143">
            <a:solidFill>
              <a:srgbClr val="000000"/>
            </a:solidFill>
          </a:ln>
        </p:spPr>
        <p:txBody>
          <a:bodyPr wrap="square" lIns="0" tIns="0" rIns="0" bIns="0" rtlCol="0"/>
          <a:lstStyle/>
          <a:p>
            <a:endParaRPr sz="1750"/>
          </a:p>
        </p:txBody>
      </p:sp>
      <p:sp>
        <p:nvSpPr>
          <p:cNvPr id="119" name="object 119"/>
          <p:cNvSpPr/>
          <p:nvPr/>
        </p:nvSpPr>
        <p:spPr>
          <a:xfrm>
            <a:off x="5895552" y="4892815"/>
            <a:ext cx="4939" cy="0"/>
          </a:xfrm>
          <a:custGeom>
            <a:avLst/>
            <a:gdLst/>
            <a:ahLst/>
            <a:cxnLst/>
            <a:rect l="l" t="t" r="r" b="b"/>
            <a:pathLst>
              <a:path w="5079">
                <a:moveTo>
                  <a:pt x="0" y="0"/>
                </a:moveTo>
                <a:lnTo>
                  <a:pt x="4572" y="0"/>
                </a:lnTo>
              </a:path>
            </a:pathLst>
          </a:custGeom>
          <a:ln w="5080">
            <a:solidFill>
              <a:srgbClr val="000000"/>
            </a:solidFill>
          </a:ln>
        </p:spPr>
        <p:txBody>
          <a:bodyPr wrap="square" lIns="0" tIns="0" rIns="0" bIns="0" rtlCol="0"/>
          <a:lstStyle/>
          <a:p>
            <a:endParaRPr sz="1750"/>
          </a:p>
        </p:txBody>
      </p:sp>
      <p:sp>
        <p:nvSpPr>
          <p:cNvPr id="120" name="object 120"/>
          <p:cNvSpPr/>
          <p:nvPr/>
        </p:nvSpPr>
        <p:spPr>
          <a:xfrm>
            <a:off x="5899996" y="5228907"/>
            <a:ext cx="4939" cy="0"/>
          </a:xfrm>
          <a:custGeom>
            <a:avLst/>
            <a:gdLst/>
            <a:ahLst/>
            <a:cxnLst/>
            <a:rect l="l" t="t" r="r" b="b"/>
            <a:pathLst>
              <a:path w="5079">
                <a:moveTo>
                  <a:pt x="0" y="0"/>
                </a:moveTo>
                <a:lnTo>
                  <a:pt x="4571" y="0"/>
                </a:lnTo>
              </a:path>
            </a:pathLst>
          </a:custGeom>
          <a:ln w="4572">
            <a:solidFill>
              <a:srgbClr val="000000"/>
            </a:solidFill>
          </a:ln>
        </p:spPr>
        <p:txBody>
          <a:bodyPr wrap="square" lIns="0" tIns="0" rIns="0" bIns="0" rtlCol="0"/>
          <a:lstStyle/>
          <a:p>
            <a:endParaRPr sz="1750"/>
          </a:p>
        </p:txBody>
      </p:sp>
      <p:sp>
        <p:nvSpPr>
          <p:cNvPr id="121" name="object 121"/>
          <p:cNvSpPr/>
          <p:nvPr/>
        </p:nvSpPr>
        <p:spPr>
          <a:xfrm>
            <a:off x="5099897" y="4892569"/>
            <a:ext cx="4939" cy="0"/>
          </a:xfrm>
          <a:custGeom>
            <a:avLst/>
            <a:gdLst/>
            <a:ahLst/>
            <a:cxnLst/>
            <a:rect l="l" t="t" r="r" b="b"/>
            <a:pathLst>
              <a:path w="5079">
                <a:moveTo>
                  <a:pt x="0" y="0"/>
                </a:moveTo>
                <a:lnTo>
                  <a:pt x="4572" y="0"/>
                </a:lnTo>
              </a:path>
            </a:pathLst>
          </a:custGeom>
          <a:ln w="4572">
            <a:solidFill>
              <a:srgbClr val="000000"/>
            </a:solidFill>
          </a:ln>
        </p:spPr>
        <p:txBody>
          <a:bodyPr wrap="square" lIns="0" tIns="0" rIns="0" bIns="0" rtlCol="0"/>
          <a:lstStyle/>
          <a:p>
            <a:endParaRPr sz="1750"/>
          </a:p>
        </p:txBody>
      </p:sp>
      <p:sp>
        <p:nvSpPr>
          <p:cNvPr id="122" name="object 122"/>
          <p:cNvSpPr/>
          <p:nvPr/>
        </p:nvSpPr>
        <p:spPr>
          <a:xfrm>
            <a:off x="5104341" y="4892569"/>
            <a:ext cx="791456" cy="0"/>
          </a:xfrm>
          <a:custGeom>
            <a:avLst/>
            <a:gdLst/>
            <a:ahLst/>
            <a:cxnLst/>
            <a:rect l="l" t="t" r="r" b="b"/>
            <a:pathLst>
              <a:path w="814070">
                <a:moveTo>
                  <a:pt x="0" y="0"/>
                </a:moveTo>
                <a:lnTo>
                  <a:pt x="813815" y="0"/>
                </a:lnTo>
              </a:path>
            </a:pathLst>
          </a:custGeom>
          <a:ln w="4572">
            <a:solidFill>
              <a:srgbClr val="000000"/>
            </a:solidFill>
          </a:ln>
        </p:spPr>
        <p:txBody>
          <a:bodyPr wrap="square" lIns="0" tIns="0" rIns="0" bIns="0" rtlCol="0"/>
          <a:lstStyle/>
          <a:p>
            <a:endParaRPr sz="1750"/>
          </a:p>
        </p:txBody>
      </p:sp>
      <p:sp>
        <p:nvSpPr>
          <p:cNvPr id="123" name="object 123"/>
          <p:cNvSpPr/>
          <p:nvPr/>
        </p:nvSpPr>
        <p:spPr>
          <a:xfrm>
            <a:off x="5899996" y="4892569"/>
            <a:ext cx="4939" cy="0"/>
          </a:xfrm>
          <a:custGeom>
            <a:avLst/>
            <a:gdLst/>
            <a:ahLst/>
            <a:cxnLst/>
            <a:rect l="l" t="t" r="r" b="b"/>
            <a:pathLst>
              <a:path w="5079">
                <a:moveTo>
                  <a:pt x="0" y="0"/>
                </a:moveTo>
                <a:lnTo>
                  <a:pt x="4571" y="0"/>
                </a:lnTo>
              </a:path>
            </a:pathLst>
          </a:custGeom>
          <a:ln w="4572">
            <a:solidFill>
              <a:srgbClr val="000000"/>
            </a:solidFill>
          </a:ln>
        </p:spPr>
        <p:txBody>
          <a:bodyPr wrap="square" lIns="0" tIns="0" rIns="0" bIns="0" rtlCol="0"/>
          <a:lstStyle/>
          <a:p>
            <a:endParaRPr sz="1750"/>
          </a:p>
        </p:txBody>
      </p:sp>
      <p:sp>
        <p:nvSpPr>
          <p:cNvPr id="124" name="object 124"/>
          <p:cNvSpPr txBox="1"/>
          <p:nvPr/>
        </p:nvSpPr>
        <p:spPr>
          <a:xfrm>
            <a:off x="5180894" y="4937265"/>
            <a:ext cx="635882" cy="149593"/>
          </a:xfrm>
          <a:prstGeom prst="rect">
            <a:avLst/>
          </a:prstGeom>
        </p:spPr>
        <p:txBody>
          <a:bodyPr vert="horz" wrap="square" lIns="0" tIns="0" rIns="0" bIns="0" rtlCol="0">
            <a:spAutoFit/>
          </a:bodyPr>
          <a:lstStyle/>
          <a:p>
            <a:pPr marL="12347"/>
            <a:r>
              <a:rPr sz="972" spc="-10" dirty="0">
                <a:latin typeface="Tahoma"/>
                <a:cs typeface="Tahoma"/>
              </a:rPr>
              <a:t>Patient</a:t>
            </a:r>
            <a:r>
              <a:rPr sz="972" spc="-63" dirty="0">
                <a:latin typeface="Tahoma"/>
                <a:cs typeface="Tahoma"/>
              </a:rPr>
              <a:t> </a:t>
            </a:r>
            <a:r>
              <a:rPr sz="972" spc="-5" dirty="0">
                <a:latin typeface="Tahoma"/>
                <a:cs typeface="Tahoma"/>
              </a:rPr>
              <a:t>Log</a:t>
            </a:r>
            <a:endParaRPr sz="972">
              <a:latin typeface="Tahoma"/>
              <a:cs typeface="Tahoma"/>
            </a:endParaRPr>
          </a:p>
        </p:txBody>
      </p:sp>
      <p:sp>
        <p:nvSpPr>
          <p:cNvPr id="125" name="object 125"/>
          <p:cNvSpPr/>
          <p:nvPr/>
        </p:nvSpPr>
        <p:spPr>
          <a:xfrm>
            <a:off x="4778375" y="2177416"/>
            <a:ext cx="91987" cy="513027"/>
          </a:xfrm>
          <a:custGeom>
            <a:avLst/>
            <a:gdLst/>
            <a:ahLst/>
            <a:cxnLst/>
            <a:rect l="l" t="t" r="r" b="b"/>
            <a:pathLst>
              <a:path w="94614" h="527685">
                <a:moveTo>
                  <a:pt x="0" y="527303"/>
                </a:moveTo>
                <a:lnTo>
                  <a:pt x="94487" y="527303"/>
                </a:lnTo>
                <a:lnTo>
                  <a:pt x="94487" y="0"/>
                </a:lnTo>
                <a:lnTo>
                  <a:pt x="0" y="0"/>
                </a:lnTo>
                <a:lnTo>
                  <a:pt x="0" y="527303"/>
                </a:lnTo>
                <a:close/>
              </a:path>
            </a:pathLst>
          </a:custGeom>
          <a:solidFill>
            <a:srgbClr val="800080"/>
          </a:solidFill>
        </p:spPr>
        <p:txBody>
          <a:bodyPr wrap="square" lIns="0" tIns="0" rIns="0" bIns="0" rtlCol="0"/>
          <a:lstStyle/>
          <a:p>
            <a:endParaRPr sz="1750"/>
          </a:p>
        </p:txBody>
      </p:sp>
      <p:sp>
        <p:nvSpPr>
          <p:cNvPr id="126" name="object 126"/>
          <p:cNvSpPr/>
          <p:nvPr/>
        </p:nvSpPr>
        <p:spPr>
          <a:xfrm>
            <a:off x="4773931" y="2692540"/>
            <a:ext cx="120385" cy="0"/>
          </a:xfrm>
          <a:custGeom>
            <a:avLst/>
            <a:gdLst/>
            <a:ahLst/>
            <a:cxnLst/>
            <a:rect l="l" t="t" r="r" b="b"/>
            <a:pathLst>
              <a:path w="123825">
                <a:moveTo>
                  <a:pt x="0" y="0"/>
                </a:moveTo>
                <a:lnTo>
                  <a:pt x="123444" y="0"/>
                </a:lnTo>
              </a:path>
            </a:pathLst>
          </a:custGeom>
          <a:ln w="5079">
            <a:solidFill>
              <a:srgbClr val="000000"/>
            </a:solidFill>
          </a:ln>
        </p:spPr>
        <p:txBody>
          <a:bodyPr wrap="square" lIns="0" tIns="0" rIns="0" bIns="0" rtlCol="0"/>
          <a:lstStyle/>
          <a:p>
            <a:endParaRPr sz="1750"/>
          </a:p>
        </p:txBody>
      </p:sp>
      <p:sp>
        <p:nvSpPr>
          <p:cNvPr id="127" name="object 127"/>
          <p:cNvSpPr/>
          <p:nvPr/>
        </p:nvSpPr>
        <p:spPr>
          <a:xfrm>
            <a:off x="4773930" y="2687601"/>
            <a:ext cx="4939" cy="0"/>
          </a:xfrm>
          <a:custGeom>
            <a:avLst/>
            <a:gdLst/>
            <a:ahLst/>
            <a:cxnLst/>
            <a:rect l="l" t="t" r="r" b="b"/>
            <a:pathLst>
              <a:path w="5079">
                <a:moveTo>
                  <a:pt x="0" y="0"/>
                </a:moveTo>
                <a:lnTo>
                  <a:pt x="4572" y="0"/>
                </a:lnTo>
              </a:path>
            </a:pathLst>
          </a:custGeom>
          <a:ln w="5079">
            <a:solidFill>
              <a:srgbClr val="000000"/>
            </a:solidFill>
          </a:ln>
        </p:spPr>
        <p:txBody>
          <a:bodyPr wrap="square" lIns="0" tIns="0" rIns="0" bIns="0" rtlCol="0"/>
          <a:lstStyle/>
          <a:p>
            <a:endParaRPr sz="1750"/>
          </a:p>
        </p:txBody>
      </p:sp>
      <p:sp>
        <p:nvSpPr>
          <p:cNvPr id="128" name="object 128"/>
          <p:cNvSpPr/>
          <p:nvPr/>
        </p:nvSpPr>
        <p:spPr>
          <a:xfrm>
            <a:off x="4778375" y="2181365"/>
            <a:ext cx="0" cy="503766"/>
          </a:xfrm>
          <a:custGeom>
            <a:avLst/>
            <a:gdLst/>
            <a:ahLst/>
            <a:cxnLst/>
            <a:rect l="l" t="t" r="r" b="b"/>
            <a:pathLst>
              <a:path h="518160">
                <a:moveTo>
                  <a:pt x="0" y="0"/>
                </a:moveTo>
                <a:lnTo>
                  <a:pt x="0" y="518160"/>
                </a:lnTo>
              </a:path>
            </a:pathLst>
          </a:custGeom>
          <a:ln w="9144">
            <a:solidFill>
              <a:srgbClr val="000000"/>
            </a:solidFill>
          </a:ln>
        </p:spPr>
        <p:txBody>
          <a:bodyPr wrap="square" lIns="0" tIns="0" rIns="0" bIns="0" rtlCol="0"/>
          <a:lstStyle/>
          <a:p>
            <a:endParaRPr sz="1750"/>
          </a:p>
        </p:txBody>
      </p:sp>
      <p:sp>
        <p:nvSpPr>
          <p:cNvPr id="129" name="object 129"/>
          <p:cNvSpPr/>
          <p:nvPr/>
        </p:nvSpPr>
        <p:spPr>
          <a:xfrm>
            <a:off x="4773930" y="2179514"/>
            <a:ext cx="4939" cy="0"/>
          </a:xfrm>
          <a:custGeom>
            <a:avLst/>
            <a:gdLst/>
            <a:ahLst/>
            <a:cxnLst/>
            <a:rect l="l" t="t" r="r" b="b"/>
            <a:pathLst>
              <a:path w="5079">
                <a:moveTo>
                  <a:pt x="0" y="0"/>
                </a:moveTo>
                <a:lnTo>
                  <a:pt x="4572" y="0"/>
                </a:lnTo>
              </a:path>
            </a:pathLst>
          </a:custGeom>
          <a:ln w="3809">
            <a:solidFill>
              <a:srgbClr val="000000"/>
            </a:solidFill>
          </a:ln>
        </p:spPr>
        <p:txBody>
          <a:bodyPr wrap="square" lIns="0" tIns="0" rIns="0" bIns="0" rtlCol="0"/>
          <a:lstStyle/>
          <a:p>
            <a:endParaRPr sz="1750"/>
          </a:p>
        </p:txBody>
      </p:sp>
      <p:sp>
        <p:nvSpPr>
          <p:cNvPr id="130" name="object 130"/>
          <p:cNvSpPr/>
          <p:nvPr/>
        </p:nvSpPr>
        <p:spPr>
          <a:xfrm>
            <a:off x="4773931" y="2175192"/>
            <a:ext cx="120385" cy="0"/>
          </a:xfrm>
          <a:custGeom>
            <a:avLst/>
            <a:gdLst/>
            <a:ahLst/>
            <a:cxnLst/>
            <a:rect l="l" t="t" r="r" b="b"/>
            <a:pathLst>
              <a:path w="123825">
                <a:moveTo>
                  <a:pt x="0" y="0"/>
                </a:moveTo>
                <a:lnTo>
                  <a:pt x="123444" y="0"/>
                </a:lnTo>
              </a:path>
            </a:pathLst>
          </a:custGeom>
          <a:ln w="5079">
            <a:solidFill>
              <a:srgbClr val="000000"/>
            </a:solidFill>
          </a:ln>
        </p:spPr>
        <p:txBody>
          <a:bodyPr wrap="square" lIns="0" tIns="0" rIns="0" bIns="0" rtlCol="0"/>
          <a:lstStyle/>
          <a:p>
            <a:endParaRPr sz="1750"/>
          </a:p>
        </p:txBody>
      </p:sp>
      <p:sp>
        <p:nvSpPr>
          <p:cNvPr id="131" name="object 131"/>
          <p:cNvSpPr/>
          <p:nvPr/>
        </p:nvSpPr>
        <p:spPr>
          <a:xfrm>
            <a:off x="4778375" y="2687849"/>
            <a:ext cx="4939" cy="0"/>
          </a:xfrm>
          <a:custGeom>
            <a:avLst/>
            <a:gdLst/>
            <a:ahLst/>
            <a:cxnLst/>
            <a:rect l="l" t="t" r="r" b="b"/>
            <a:pathLst>
              <a:path w="5079">
                <a:moveTo>
                  <a:pt x="0" y="0"/>
                </a:moveTo>
                <a:lnTo>
                  <a:pt x="4572" y="0"/>
                </a:lnTo>
              </a:path>
            </a:pathLst>
          </a:custGeom>
          <a:ln w="4572">
            <a:solidFill>
              <a:srgbClr val="000000"/>
            </a:solidFill>
          </a:ln>
        </p:spPr>
        <p:txBody>
          <a:bodyPr wrap="square" lIns="0" tIns="0" rIns="0" bIns="0" rtlCol="0"/>
          <a:lstStyle/>
          <a:p>
            <a:endParaRPr sz="1750"/>
          </a:p>
        </p:txBody>
      </p:sp>
      <p:sp>
        <p:nvSpPr>
          <p:cNvPr id="132" name="object 132"/>
          <p:cNvSpPr/>
          <p:nvPr/>
        </p:nvSpPr>
        <p:spPr>
          <a:xfrm>
            <a:off x="4782819" y="2687849"/>
            <a:ext cx="102482" cy="0"/>
          </a:xfrm>
          <a:custGeom>
            <a:avLst/>
            <a:gdLst/>
            <a:ahLst/>
            <a:cxnLst/>
            <a:rect l="l" t="t" r="r" b="b"/>
            <a:pathLst>
              <a:path w="105410">
                <a:moveTo>
                  <a:pt x="0" y="0"/>
                </a:moveTo>
                <a:lnTo>
                  <a:pt x="105155" y="0"/>
                </a:lnTo>
              </a:path>
            </a:pathLst>
          </a:custGeom>
          <a:ln w="4572">
            <a:solidFill>
              <a:srgbClr val="000000"/>
            </a:solidFill>
          </a:ln>
        </p:spPr>
        <p:txBody>
          <a:bodyPr wrap="square" lIns="0" tIns="0" rIns="0" bIns="0" rtlCol="0"/>
          <a:lstStyle/>
          <a:p>
            <a:endParaRPr sz="1750"/>
          </a:p>
        </p:txBody>
      </p:sp>
      <p:sp>
        <p:nvSpPr>
          <p:cNvPr id="133" name="object 133"/>
          <p:cNvSpPr/>
          <p:nvPr/>
        </p:nvSpPr>
        <p:spPr>
          <a:xfrm>
            <a:off x="4885055" y="2687601"/>
            <a:ext cx="4939" cy="0"/>
          </a:xfrm>
          <a:custGeom>
            <a:avLst/>
            <a:gdLst/>
            <a:ahLst/>
            <a:cxnLst/>
            <a:rect l="l" t="t" r="r" b="b"/>
            <a:pathLst>
              <a:path w="5079">
                <a:moveTo>
                  <a:pt x="0" y="0"/>
                </a:moveTo>
                <a:lnTo>
                  <a:pt x="4572" y="0"/>
                </a:lnTo>
              </a:path>
            </a:pathLst>
          </a:custGeom>
          <a:ln w="5079">
            <a:solidFill>
              <a:srgbClr val="000000"/>
            </a:solidFill>
          </a:ln>
        </p:spPr>
        <p:txBody>
          <a:bodyPr wrap="square" lIns="0" tIns="0" rIns="0" bIns="0" rtlCol="0"/>
          <a:lstStyle/>
          <a:p>
            <a:endParaRPr sz="1750"/>
          </a:p>
        </p:txBody>
      </p:sp>
      <p:sp>
        <p:nvSpPr>
          <p:cNvPr id="134" name="object 134"/>
          <p:cNvSpPr/>
          <p:nvPr/>
        </p:nvSpPr>
        <p:spPr>
          <a:xfrm>
            <a:off x="4885055" y="2179514"/>
            <a:ext cx="4939" cy="0"/>
          </a:xfrm>
          <a:custGeom>
            <a:avLst/>
            <a:gdLst/>
            <a:ahLst/>
            <a:cxnLst/>
            <a:rect l="l" t="t" r="r" b="b"/>
            <a:pathLst>
              <a:path w="5079">
                <a:moveTo>
                  <a:pt x="0" y="0"/>
                </a:moveTo>
                <a:lnTo>
                  <a:pt x="4572" y="0"/>
                </a:lnTo>
              </a:path>
            </a:pathLst>
          </a:custGeom>
          <a:ln w="3809">
            <a:solidFill>
              <a:srgbClr val="000000"/>
            </a:solidFill>
          </a:ln>
        </p:spPr>
        <p:txBody>
          <a:bodyPr wrap="square" lIns="0" tIns="0" rIns="0" bIns="0" rtlCol="0"/>
          <a:lstStyle/>
          <a:p>
            <a:endParaRPr sz="1750"/>
          </a:p>
        </p:txBody>
      </p:sp>
      <p:sp>
        <p:nvSpPr>
          <p:cNvPr id="135" name="object 135"/>
          <p:cNvSpPr/>
          <p:nvPr/>
        </p:nvSpPr>
        <p:spPr>
          <a:xfrm>
            <a:off x="4889500" y="2687849"/>
            <a:ext cx="4939" cy="0"/>
          </a:xfrm>
          <a:custGeom>
            <a:avLst/>
            <a:gdLst/>
            <a:ahLst/>
            <a:cxnLst/>
            <a:rect l="l" t="t" r="r" b="b"/>
            <a:pathLst>
              <a:path w="5079">
                <a:moveTo>
                  <a:pt x="0" y="0"/>
                </a:moveTo>
                <a:lnTo>
                  <a:pt x="4572" y="0"/>
                </a:lnTo>
              </a:path>
            </a:pathLst>
          </a:custGeom>
          <a:ln w="4572">
            <a:solidFill>
              <a:srgbClr val="000000"/>
            </a:solidFill>
          </a:ln>
        </p:spPr>
        <p:txBody>
          <a:bodyPr wrap="square" lIns="0" tIns="0" rIns="0" bIns="0" rtlCol="0"/>
          <a:lstStyle/>
          <a:p>
            <a:endParaRPr sz="1750"/>
          </a:p>
        </p:txBody>
      </p:sp>
      <p:sp>
        <p:nvSpPr>
          <p:cNvPr id="136" name="object 136"/>
          <p:cNvSpPr/>
          <p:nvPr/>
        </p:nvSpPr>
        <p:spPr>
          <a:xfrm>
            <a:off x="4778375" y="2179638"/>
            <a:ext cx="4939" cy="0"/>
          </a:xfrm>
          <a:custGeom>
            <a:avLst/>
            <a:gdLst/>
            <a:ahLst/>
            <a:cxnLst/>
            <a:rect l="l" t="t" r="r" b="b"/>
            <a:pathLst>
              <a:path w="5079">
                <a:moveTo>
                  <a:pt x="0" y="0"/>
                </a:moveTo>
                <a:lnTo>
                  <a:pt x="4572" y="0"/>
                </a:lnTo>
              </a:path>
            </a:pathLst>
          </a:custGeom>
          <a:ln w="4572">
            <a:solidFill>
              <a:srgbClr val="000000"/>
            </a:solidFill>
          </a:ln>
        </p:spPr>
        <p:txBody>
          <a:bodyPr wrap="square" lIns="0" tIns="0" rIns="0" bIns="0" rtlCol="0"/>
          <a:lstStyle/>
          <a:p>
            <a:endParaRPr sz="1750"/>
          </a:p>
        </p:txBody>
      </p:sp>
      <p:sp>
        <p:nvSpPr>
          <p:cNvPr id="137" name="object 137"/>
          <p:cNvSpPr/>
          <p:nvPr/>
        </p:nvSpPr>
        <p:spPr>
          <a:xfrm>
            <a:off x="4782819" y="2179638"/>
            <a:ext cx="102482" cy="0"/>
          </a:xfrm>
          <a:custGeom>
            <a:avLst/>
            <a:gdLst/>
            <a:ahLst/>
            <a:cxnLst/>
            <a:rect l="l" t="t" r="r" b="b"/>
            <a:pathLst>
              <a:path w="105410">
                <a:moveTo>
                  <a:pt x="0" y="0"/>
                </a:moveTo>
                <a:lnTo>
                  <a:pt x="105155" y="0"/>
                </a:lnTo>
              </a:path>
            </a:pathLst>
          </a:custGeom>
          <a:ln w="4572">
            <a:solidFill>
              <a:srgbClr val="000000"/>
            </a:solidFill>
          </a:ln>
        </p:spPr>
        <p:txBody>
          <a:bodyPr wrap="square" lIns="0" tIns="0" rIns="0" bIns="0" rtlCol="0"/>
          <a:lstStyle/>
          <a:p>
            <a:endParaRPr sz="1750"/>
          </a:p>
        </p:txBody>
      </p:sp>
      <p:sp>
        <p:nvSpPr>
          <p:cNvPr id="138" name="object 138"/>
          <p:cNvSpPr/>
          <p:nvPr/>
        </p:nvSpPr>
        <p:spPr>
          <a:xfrm>
            <a:off x="4889500" y="2179638"/>
            <a:ext cx="4939" cy="0"/>
          </a:xfrm>
          <a:custGeom>
            <a:avLst/>
            <a:gdLst/>
            <a:ahLst/>
            <a:cxnLst/>
            <a:rect l="l" t="t" r="r" b="b"/>
            <a:pathLst>
              <a:path w="5079">
                <a:moveTo>
                  <a:pt x="0" y="0"/>
                </a:moveTo>
                <a:lnTo>
                  <a:pt x="4572" y="0"/>
                </a:lnTo>
              </a:path>
            </a:pathLst>
          </a:custGeom>
          <a:ln w="4572">
            <a:solidFill>
              <a:srgbClr val="000000"/>
            </a:solidFill>
          </a:ln>
        </p:spPr>
        <p:txBody>
          <a:bodyPr wrap="square" lIns="0" tIns="0" rIns="0" bIns="0" rtlCol="0"/>
          <a:lstStyle/>
          <a:p>
            <a:endParaRPr sz="1750"/>
          </a:p>
        </p:txBody>
      </p:sp>
      <p:sp>
        <p:nvSpPr>
          <p:cNvPr id="139" name="object 139"/>
          <p:cNvSpPr/>
          <p:nvPr/>
        </p:nvSpPr>
        <p:spPr>
          <a:xfrm>
            <a:off x="4870238" y="2177416"/>
            <a:ext cx="1353256" cy="513027"/>
          </a:xfrm>
          <a:custGeom>
            <a:avLst/>
            <a:gdLst/>
            <a:ahLst/>
            <a:cxnLst/>
            <a:rect l="l" t="t" r="r" b="b"/>
            <a:pathLst>
              <a:path w="1391920" h="527685">
                <a:moveTo>
                  <a:pt x="0" y="0"/>
                </a:moveTo>
                <a:lnTo>
                  <a:pt x="1391412" y="0"/>
                </a:lnTo>
                <a:lnTo>
                  <a:pt x="1391412" y="527303"/>
                </a:lnTo>
                <a:lnTo>
                  <a:pt x="0" y="527303"/>
                </a:lnTo>
                <a:lnTo>
                  <a:pt x="0" y="0"/>
                </a:lnTo>
                <a:close/>
              </a:path>
            </a:pathLst>
          </a:custGeom>
          <a:solidFill>
            <a:srgbClr val="FFFFFF"/>
          </a:solidFill>
        </p:spPr>
        <p:txBody>
          <a:bodyPr wrap="square" lIns="0" tIns="0" rIns="0" bIns="0" rtlCol="0"/>
          <a:lstStyle/>
          <a:p>
            <a:endParaRPr sz="1750"/>
          </a:p>
        </p:txBody>
      </p:sp>
      <p:sp>
        <p:nvSpPr>
          <p:cNvPr id="140" name="object 140"/>
          <p:cNvSpPr/>
          <p:nvPr/>
        </p:nvSpPr>
        <p:spPr>
          <a:xfrm>
            <a:off x="4865792" y="2692540"/>
            <a:ext cx="1361899" cy="0"/>
          </a:xfrm>
          <a:custGeom>
            <a:avLst/>
            <a:gdLst/>
            <a:ahLst/>
            <a:cxnLst/>
            <a:rect l="l" t="t" r="r" b="b"/>
            <a:pathLst>
              <a:path w="1400810">
                <a:moveTo>
                  <a:pt x="0" y="0"/>
                </a:moveTo>
                <a:lnTo>
                  <a:pt x="1400556" y="0"/>
                </a:lnTo>
              </a:path>
            </a:pathLst>
          </a:custGeom>
          <a:ln w="5079">
            <a:solidFill>
              <a:srgbClr val="000000"/>
            </a:solidFill>
          </a:ln>
        </p:spPr>
        <p:txBody>
          <a:bodyPr wrap="square" lIns="0" tIns="0" rIns="0" bIns="0" rtlCol="0"/>
          <a:lstStyle/>
          <a:p>
            <a:endParaRPr sz="1750"/>
          </a:p>
        </p:txBody>
      </p:sp>
      <p:sp>
        <p:nvSpPr>
          <p:cNvPr id="141" name="object 141"/>
          <p:cNvSpPr/>
          <p:nvPr/>
        </p:nvSpPr>
        <p:spPr>
          <a:xfrm>
            <a:off x="4865792" y="2687601"/>
            <a:ext cx="4939" cy="0"/>
          </a:xfrm>
          <a:custGeom>
            <a:avLst/>
            <a:gdLst/>
            <a:ahLst/>
            <a:cxnLst/>
            <a:rect l="l" t="t" r="r" b="b"/>
            <a:pathLst>
              <a:path w="5079">
                <a:moveTo>
                  <a:pt x="0" y="0"/>
                </a:moveTo>
                <a:lnTo>
                  <a:pt x="4572" y="0"/>
                </a:lnTo>
              </a:path>
            </a:pathLst>
          </a:custGeom>
          <a:ln w="5079">
            <a:solidFill>
              <a:srgbClr val="000000"/>
            </a:solidFill>
          </a:ln>
        </p:spPr>
        <p:txBody>
          <a:bodyPr wrap="square" lIns="0" tIns="0" rIns="0" bIns="0" rtlCol="0"/>
          <a:lstStyle/>
          <a:p>
            <a:endParaRPr sz="1750"/>
          </a:p>
        </p:txBody>
      </p:sp>
      <p:sp>
        <p:nvSpPr>
          <p:cNvPr id="142" name="object 142"/>
          <p:cNvSpPr/>
          <p:nvPr/>
        </p:nvSpPr>
        <p:spPr>
          <a:xfrm>
            <a:off x="4870238" y="2181365"/>
            <a:ext cx="0" cy="503766"/>
          </a:xfrm>
          <a:custGeom>
            <a:avLst/>
            <a:gdLst/>
            <a:ahLst/>
            <a:cxnLst/>
            <a:rect l="l" t="t" r="r" b="b"/>
            <a:pathLst>
              <a:path h="518160">
                <a:moveTo>
                  <a:pt x="0" y="0"/>
                </a:moveTo>
                <a:lnTo>
                  <a:pt x="0" y="518160"/>
                </a:lnTo>
              </a:path>
            </a:pathLst>
          </a:custGeom>
          <a:ln w="9144">
            <a:solidFill>
              <a:srgbClr val="000000"/>
            </a:solidFill>
          </a:ln>
        </p:spPr>
        <p:txBody>
          <a:bodyPr wrap="square" lIns="0" tIns="0" rIns="0" bIns="0" rtlCol="0"/>
          <a:lstStyle/>
          <a:p>
            <a:endParaRPr sz="1750"/>
          </a:p>
        </p:txBody>
      </p:sp>
      <p:sp>
        <p:nvSpPr>
          <p:cNvPr id="143" name="object 143"/>
          <p:cNvSpPr/>
          <p:nvPr/>
        </p:nvSpPr>
        <p:spPr>
          <a:xfrm>
            <a:off x="4865792" y="2179514"/>
            <a:ext cx="4939" cy="0"/>
          </a:xfrm>
          <a:custGeom>
            <a:avLst/>
            <a:gdLst/>
            <a:ahLst/>
            <a:cxnLst/>
            <a:rect l="l" t="t" r="r" b="b"/>
            <a:pathLst>
              <a:path w="5079">
                <a:moveTo>
                  <a:pt x="0" y="0"/>
                </a:moveTo>
                <a:lnTo>
                  <a:pt x="4572" y="0"/>
                </a:lnTo>
              </a:path>
            </a:pathLst>
          </a:custGeom>
          <a:ln w="3809">
            <a:solidFill>
              <a:srgbClr val="000000"/>
            </a:solidFill>
          </a:ln>
        </p:spPr>
        <p:txBody>
          <a:bodyPr wrap="square" lIns="0" tIns="0" rIns="0" bIns="0" rtlCol="0"/>
          <a:lstStyle/>
          <a:p>
            <a:endParaRPr sz="1750"/>
          </a:p>
        </p:txBody>
      </p:sp>
      <p:sp>
        <p:nvSpPr>
          <p:cNvPr id="144" name="object 144"/>
          <p:cNvSpPr/>
          <p:nvPr/>
        </p:nvSpPr>
        <p:spPr>
          <a:xfrm>
            <a:off x="4865792" y="2175192"/>
            <a:ext cx="1361899" cy="0"/>
          </a:xfrm>
          <a:custGeom>
            <a:avLst/>
            <a:gdLst/>
            <a:ahLst/>
            <a:cxnLst/>
            <a:rect l="l" t="t" r="r" b="b"/>
            <a:pathLst>
              <a:path w="1400810">
                <a:moveTo>
                  <a:pt x="0" y="0"/>
                </a:moveTo>
                <a:lnTo>
                  <a:pt x="1400556" y="0"/>
                </a:lnTo>
              </a:path>
            </a:pathLst>
          </a:custGeom>
          <a:ln w="5079">
            <a:solidFill>
              <a:srgbClr val="000000"/>
            </a:solidFill>
          </a:ln>
        </p:spPr>
        <p:txBody>
          <a:bodyPr wrap="square" lIns="0" tIns="0" rIns="0" bIns="0" rtlCol="0"/>
          <a:lstStyle/>
          <a:p>
            <a:endParaRPr sz="1750"/>
          </a:p>
        </p:txBody>
      </p:sp>
      <p:sp>
        <p:nvSpPr>
          <p:cNvPr id="145" name="object 145"/>
          <p:cNvSpPr/>
          <p:nvPr/>
        </p:nvSpPr>
        <p:spPr>
          <a:xfrm>
            <a:off x="4870238" y="2687849"/>
            <a:ext cx="4939" cy="0"/>
          </a:xfrm>
          <a:custGeom>
            <a:avLst/>
            <a:gdLst/>
            <a:ahLst/>
            <a:cxnLst/>
            <a:rect l="l" t="t" r="r" b="b"/>
            <a:pathLst>
              <a:path w="5079">
                <a:moveTo>
                  <a:pt x="0" y="0"/>
                </a:moveTo>
                <a:lnTo>
                  <a:pt x="4572" y="0"/>
                </a:lnTo>
              </a:path>
            </a:pathLst>
          </a:custGeom>
          <a:ln w="4572">
            <a:solidFill>
              <a:srgbClr val="000000"/>
            </a:solidFill>
          </a:ln>
        </p:spPr>
        <p:txBody>
          <a:bodyPr wrap="square" lIns="0" tIns="0" rIns="0" bIns="0" rtlCol="0"/>
          <a:lstStyle/>
          <a:p>
            <a:endParaRPr sz="1750"/>
          </a:p>
        </p:txBody>
      </p:sp>
      <p:sp>
        <p:nvSpPr>
          <p:cNvPr id="146" name="object 146"/>
          <p:cNvSpPr/>
          <p:nvPr/>
        </p:nvSpPr>
        <p:spPr>
          <a:xfrm>
            <a:off x="4874683" y="2687849"/>
            <a:ext cx="1343995" cy="0"/>
          </a:xfrm>
          <a:custGeom>
            <a:avLst/>
            <a:gdLst/>
            <a:ahLst/>
            <a:cxnLst/>
            <a:rect l="l" t="t" r="r" b="b"/>
            <a:pathLst>
              <a:path w="1382395">
                <a:moveTo>
                  <a:pt x="0" y="0"/>
                </a:moveTo>
                <a:lnTo>
                  <a:pt x="1382267" y="0"/>
                </a:lnTo>
              </a:path>
            </a:pathLst>
          </a:custGeom>
          <a:ln w="4572">
            <a:solidFill>
              <a:srgbClr val="000000"/>
            </a:solidFill>
          </a:ln>
        </p:spPr>
        <p:txBody>
          <a:bodyPr wrap="square" lIns="0" tIns="0" rIns="0" bIns="0" rtlCol="0"/>
          <a:lstStyle/>
          <a:p>
            <a:endParaRPr sz="1750"/>
          </a:p>
        </p:txBody>
      </p:sp>
      <p:sp>
        <p:nvSpPr>
          <p:cNvPr id="147" name="object 147"/>
          <p:cNvSpPr/>
          <p:nvPr/>
        </p:nvSpPr>
        <p:spPr>
          <a:xfrm>
            <a:off x="6218555" y="2687601"/>
            <a:ext cx="4939" cy="0"/>
          </a:xfrm>
          <a:custGeom>
            <a:avLst/>
            <a:gdLst/>
            <a:ahLst/>
            <a:cxnLst/>
            <a:rect l="l" t="t" r="r" b="b"/>
            <a:pathLst>
              <a:path w="5079">
                <a:moveTo>
                  <a:pt x="0" y="0"/>
                </a:moveTo>
                <a:lnTo>
                  <a:pt x="4572" y="0"/>
                </a:lnTo>
              </a:path>
            </a:pathLst>
          </a:custGeom>
          <a:ln w="5079">
            <a:solidFill>
              <a:srgbClr val="000000"/>
            </a:solidFill>
          </a:ln>
        </p:spPr>
        <p:txBody>
          <a:bodyPr wrap="square" lIns="0" tIns="0" rIns="0" bIns="0" rtlCol="0"/>
          <a:lstStyle/>
          <a:p>
            <a:endParaRPr sz="1750"/>
          </a:p>
        </p:txBody>
      </p:sp>
      <p:sp>
        <p:nvSpPr>
          <p:cNvPr id="148" name="object 148"/>
          <p:cNvSpPr/>
          <p:nvPr/>
        </p:nvSpPr>
        <p:spPr>
          <a:xfrm>
            <a:off x="6223000" y="2181365"/>
            <a:ext cx="0" cy="503766"/>
          </a:xfrm>
          <a:custGeom>
            <a:avLst/>
            <a:gdLst/>
            <a:ahLst/>
            <a:cxnLst/>
            <a:rect l="l" t="t" r="r" b="b"/>
            <a:pathLst>
              <a:path h="518160">
                <a:moveTo>
                  <a:pt x="0" y="0"/>
                </a:moveTo>
                <a:lnTo>
                  <a:pt x="0" y="518160"/>
                </a:lnTo>
              </a:path>
            </a:pathLst>
          </a:custGeom>
          <a:ln w="9144">
            <a:solidFill>
              <a:srgbClr val="000000"/>
            </a:solidFill>
          </a:ln>
        </p:spPr>
        <p:txBody>
          <a:bodyPr wrap="square" lIns="0" tIns="0" rIns="0" bIns="0" rtlCol="0"/>
          <a:lstStyle/>
          <a:p>
            <a:endParaRPr sz="1750"/>
          </a:p>
        </p:txBody>
      </p:sp>
      <p:sp>
        <p:nvSpPr>
          <p:cNvPr id="149" name="object 149"/>
          <p:cNvSpPr/>
          <p:nvPr/>
        </p:nvSpPr>
        <p:spPr>
          <a:xfrm>
            <a:off x="6218555" y="2179514"/>
            <a:ext cx="4939" cy="0"/>
          </a:xfrm>
          <a:custGeom>
            <a:avLst/>
            <a:gdLst/>
            <a:ahLst/>
            <a:cxnLst/>
            <a:rect l="l" t="t" r="r" b="b"/>
            <a:pathLst>
              <a:path w="5079">
                <a:moveTo>
                  <a:pt x="0" y="0"/>
                </a:moveTo>
                <a:lnTo>
                  <a:pt x="4572" y="0"/>
                </a:lnTo>
              </a:path>
            </a:pathLst>
          </a:custGeom>
          <a:ln w="3809">
            <a:solidFill>
              <a:srgbClr val="000000"/>
            </a:solidFill>
          </a:ln>
        </p:spPr>
        <p:txBody>
          <a:bodyPr wrap="square" lIns="0" tIns="0" rIns="0" bIns="0" rtlCol="0"/>
          <a:lstStyle/>
          <a:p>
            <a:endParaRPr sz="1750"/>
          </a:p>
        </p:txBody>
      </p:sp>
      <p:sp>
        <p:nvSpPr>
          <p:cNvPr id="150" name="object 150"/>
          <p:cNvSpPr/>
          <p:nvPr/>
        </p:nvSpPr>
        <p:spPr>
          <a:xfrm>
            <a:off x="6223000" y="2687849"/>
            <a:ext cx="4939" cy="0"/>
          </a:xfrm>
          <a:custGeom>
            <a:avLst/>
            <a:gdLst/>
            <a:ahLst/>
            <a:cxnLst/>
            <a:rect l="l" t="t" r="r" b="b"/>
            <a:pathLst>
              <a:path w="5079">
                <a:moveTo>
                  <a:pt x="0" y="0"/>
                </a:moveTo>
                <a:lnTo>
                  <a:pt x="4572" y="0"/>
                </a:lnTo>
              </a:path>
            </a:pathLst>
          </a:custGeom>
          <a:ln w="4572">
            <a:solidFill>
              <a:srgbClr val="000000"/>
            </a:solidFill>
          </a:ln>
        </p:spPr>
        <p:txBody>
          <a:bodyPr wrap="square" lIns="0" tIns="0" rIns="0" bIns="0" rtlCol="0"/>
          <a:lstStyle/>
          <a:p>
            <a:endParaRPr sz="1750"/>
          </a:p>
        </p:txBody>
      </p:sp>
      <p:sp>
        <p:nvSpPr>
          <p:cNvPr id="151" name="object 151"/>
          <p:cNvSpPr/>
          <p:nvPr/>
        </p:nvSpPr>
        <p:spPr>
          <a:xfrm>
            <a:off x="4870238" y="2179638"/>
            <a:ext cx="4939" cy="0"/>
          </a:xfrm>
          <a:custGeom>
            <a:avLst/>
            <a:gdLst/>
            <a:ahLst/>
            <a:cxnLst/>
            <a:rect l="l" t="t" r="r" b="b"/>
            <a:pathLst>
              <a:path w="5079">
                <a:moveTo>
                  <a:pt x="0" y="0"/>
                </a:moveTo>
                <a:lnTo>
                  <a:pt x="4572" y="0"/>
                </a:lnTo>
              </a:path>
            </a:pathLst>
          </a:custGeom>
          <a:ln w="4572">
            <a:solidFill>
              <a:srgbClr val="000000"/>
            </a:solidFill>
          </a:ln>
        </p:spPr>
        <p:txBody>
          <a:bodyPr wrap="square" lIns="0" tIns="0" rIns="0" bIns="0" rtlCol="0"/>
          <a:lstStyle/>
          <a:p>
            <a:endParaRPr sz="1750"/>
          </a:p>
        </p:txBody>
      </p:sp>
      <p:sp>
        <p:nvSpPr>
          <p:cNvPr id="152" name="object 152"/>
          <p:cNvSpPr/>
          <p:nvPr/>
        </p:nvSpPr>
        <p:spPr>
          <a:xfrm>
            <a:off x="4874683" y="2179638"/>
            <a:ext cx="1343995" cy="0"/>
          </a:xfrm>
          <a:custGeom>
            <a:avLst/>
            <a:gdLst/>
            <a:ahLst/>
            <a:cxnLst/>
            <a:rect l="l" t="t" r="r" b="b"/>
            <a:pathLst>
              <a:path w="1382395">
                <a:moveTo>
                  <a:pt x="0" y="0"/>
                </a:moveTo>
                <a:lnTo>
                  <a:pt x="1382267" y="0"/>
                </a:lnTo>
              </a:path>
            </a:pathLst>
          </a:custGeom>
          <a:ln w="4572">
            <a:solidFill>
              <a:srgbClr val="000000"/>
            </a:solidFill>
          </a:ln>
        </p:spPr>
        <p:txBody>
          <a:bodyPr wrap="square" lIns="0" tIns="0" rIns="0" bIns="0" rtlCol="0"/>
          <a:lstStyle/>
          <a:p>
            <a:endParaRPr sz="1750"/>
          </a:p>
        </p:txBody>
      </p:sp>
      <p:sp>
        <p:nvSpPr>
          <p:cNvPr id="153" name="object 153"/>
          <p:cNvSpPr/>
          <p:nvPr/>
        </p:nvSpPr>
        <p:spPr>
          <a:xfrm>
            <a:off x="6223000" y="2179638"/>
            <a:ext cx="4939" cy="0"/>
          </a:xfrm>
          <a:custGeom>
            <a:avLst/>
            <a:gdLst/>
            <a:ahLst/>
            <a:cxnLst/>
            <a:rect l="l" t="t" r="r" b="b"/>
            <a:pathLst>
              <a:path w="5079">
                <a:moveTo>
                  <a:pt x="0" y="0"/>
                </a:moveTo>
                <a:lnTo>
                  <a:pt x="4572" y="0"/>
                </a:lnTo>
              </a:path>
            </a:pathLst>
          </a:custGeom>
          <a:ln w="4572">
            <a:solidFill>
              <a:srgbClr val="000000"/>
            </a:solidFill>
          </a:ln>
        </p:spPr>
        <p:txBody>
          <a:bodyPr wrap="square" lIns="0" tIns="0" rIns="0" bIns="0" rtlCol="0"/>
          <a:lstStyle/>
          <a:p>
            <a:endParaRPr sz="1750"/>
          </a:p>
        </p:txBody>
      </p:sp>
      <p:sp>
        <p:nvSpPr>
          <p:cNvPr id="154" name="object 154"/>
          <p:cNvSpPr txBox="1"/>
          <p:nvPr/>
        </p:nvSpPr>
        <p:spPr>
          <a:xfrm>
            <a:off x="5129036" y="2225815"/>
            <a:ext cx="834671" cy="149593"/>
          </a:xfrm>
          <a:prstGeom prst="rect">
            <a:avLst/>
          </a:prstGeom>
        </p:spPr>
        <p:txBody>
          <a:bodyPr vert="horz" wrap="square" lIns="0" tIns="0" rIns="0" bIns="0" rtlCol="0">
            <a:spAutoFit/>
          </a:bodyPr>
          <a:lstStyle/>
          <a:p>
            <a:pPr marL="12347"/>
            <a:r>
              <a:rPr sz="972" spc="-10" dirty="0">
                <a:latin typeface="Tahoma"/>
                <a:cs typeface="Tahoma"/>
              </a:rPr>
              <a:t>Patient</a:t>
            </a:r>
            <a:r>
              <a:rPr sz="972" spc="-53" dirty="0">
                <a:latin typeface="Tahoma"/>
                <a:cs typeface="Tahoma"/>
              </a:rPr>
              <a:t> </a:t>
            </a:r>
            <a:r>
              <a:rPr sz="972" spc="-5" dirty="0">
                <a:latin typeface="Tahoma"/>
                <a:cs typeface="Tahoma"/>
              </a:rPr>
              <a:t>bounds</a:t>
            </a:r>
            <a:endParaRPr sz="972">
              <a:latin typeface="Tahoma"/>
              <a:cs typeface="Tahoma"/>
            </a:endParaRPr>
          </a:p>
        </p:txBody>
      </p:sp>
      <p:sp>
        <p:nvSpPr>
          <p:cNvPr id="155" name="object 155"/>
          <p:cNvSpPr/>
          <p:nvPr/>
        </p:nvSpPr>
        <p:spPr>
          <a:xfrm>
            <a:off x="4997662" y="2172971"/>
            <a:ext cx="0" cy="520435"/>
          </a:xfrm>
          <a:custGeom>
            <a:avLst/>
            <a:gdLst/>
            <a:ahLst/>
            <a:cxnLst/>
            <a:rect l="l" t="t" r="r" b="b"/>
            <a:pathLst>
              <a:path h="535305">
                <a:moveTo>
                  <a:pt x="0" y="0"/>
                </a:moveTo>
                <a:lnTo>
                  <a:pt x="0" y="534924"/>
                </a:lnTo>
              </a:path>
            </a:pathLst>
          </a:custGeom>
          <a:ln w="9144">
            <a:solidFill>
              <a:srgbClr val="FFFFFF"/>
            </a:solidFill>
          </a:ln>
        </p:spPr>
        <p:txBody>
          <a:bodyPr wrap="square" lIns="0" tIns="0" rIns="0" bIns="0" rtlCol="0"/>
          <a:lstStyle/>
          <a:p>
            <a:endParaRPr sz="1750"/>
          </a:p>
        </p:txBody>
      </p:sp>
      <p:sp>
        <p:nvSpPr>
          <p:cNvPr id="156" name="object 156"/>
          <p:cNvSpPr txBox="1">
            <a:spLocks noGrp="1"/>
          </p:cNvSpPr>
          <p:nvPr>
            <p:ph type="sldNum" sz="quarter" idx="7"/>
          </p:nvPr>
        </p:nvSpPr>
        <p:spPr>
          <a:xfrm>
            <a:off x="6216086" y="10069713"/>
            <a:ext cx="271639" cy="7154380"/>
          </a:xfrm>
          <a:prstGeom prst="rect">
            <a:avLst/>
          </a:prstGeom>
        </p:spPr>
        <p:txBody>
          <a:bodyPr vert="horz" wrap="square" lIns="0" tIns="49389" rIns="0" bIns="0" rtlCol="0">
            <a:spAutoFit/>
          </a:bodyPr>
          <a:lstStyle/>
          <a:p>
            <a:pPr marL="12347">
              <a:lnSpc>
                <a:spcPts val="1240"/>
              </a:lnSpc>
              <a:tabLst>
                <a:tab pos="5123363" algn="l"/>
              </a:tabLst>
            </a:pPr>
            <a:r>
              <a:rPr u="heavy" dirty="0"/>
              <a:t> 	</a:t>
            </a:r>
            <a:r>
              <a:rPr dirty="0"/>
              <a:t>  56</a:t>
            </a:r>
          </a:p>
          <a:p>
            <a:pPr marL="1456939">
              <a:lnSpc>
                <a:spcPts val="1371"/>
              </a:lnSpc>
            </a:pPr>
            <a:r>
              <a:rPr dirty="0"/>
              <a:t>© Copyright </a:t>
            </a:r>
            <a:r>
              <a:rPr spc="-5" dirty="0"/>
              <a:t>Virtual University </a:t>
            </a:r>
            <a:r>
              <a:rPr dirty="0"/>
              <a:t>of</a:t>
            </a:r>
            <a:r>
              <a:rPr spc="-78" dirty="0"/>
              <a:t> </a:t>
            </a:r>
            <a:r>
              <a:rPr spc="-5" dirty="0"/>
              <a:t>Pakistan</a:t>
            </a:r>
          </a:p>
        </p:txBody>
      </p:sp>
    </p:spTree>
    <p:extLst>
      <p:ext uri="{BB962C8B-B14F-4D97-AF65-F5344CB8AC3E}">
        <p14:creationId xmlns:p14="http://schemas.microsoft.com/office/powerpoint/2010/main" val="41635847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98903" y="886883"/>
            <a:ext cx="1971234" cy="179601"/>
          </a:xfrm>
          <a:prstGeom prst="rect">
            <a:avLst/>
          </a:prstGeom>
        </p:spPr>
        <p:txBody>
          <a:bodyPr vert="horz" wrap="square" lIns="0" tIns="0" rIns="0" bIns="0" rtlCol="0">
            <a:spAutoFit/>
          </a:bodyPr>
          <a:lstStyle/>
          <a:p>
            <a:pPr marL="12347"/>
            <a:r>
              <a:rPr sz="1167" dirty="0">
                <a:latin typeface="Times New Roman"/>
                <a:cs typeface="Times New Roman"/>
              </a:rPr>
              <a:t>CS504-Software Engineering –</a:t>
            </a:r>
            <a:r>
              <a:rPr sz="1167" spc="-107" dirty="0">
                <a:latin typeface="Times New Roman"/>
                <a:cs typeface="Times New Roman"/>
              </a:rPr>
              <a:t> </a:t>
            </a:r>
            <a:r>
              <a:rPr sz="1167" dirty="0">
                <a:latin typeface="Times New Roman"/>
                <a:cs typeface="Times New Roman"/>
              </a:rPr>
              <a:t>I</a:t>
            </a:r>
            <a:endParaRPr sz="1167">
              <a:latin typeface="Times New Roman"/>
              <a:cs typeface="Times New Roman"/>
            </a:endParaRPr>
          </a:p>
        </p:txBody>
      </p:sp>
      <p:sp>
        <p:nvSpPr>
          <p:cNvPr id="3" name="object 3"/>
          <p:cNvSpPr txBox="1"/>
          <p:nvPr/>
        </p:nvSpPr>
        <p:spPr>
          <a:xfrm>
            <a:off x="6156868" y="886883"/>
            <a:ext cx="238919" cy="179601"/>
          </a:xfrm>
          <a:prstGeom prst="rect">
            <a:avLst/>
          </a:prstGeom>
        </p:spPr>
        <p:txBody>
          <a:bodyPr vert="horz" wrap="square" lIns="0" tIns="0" rIns="0" bIns="0" rtlCol="0">
            <a:spAutoFit/>
          </a:bodyPr>
          <a:lstStyle/>
          <a:p>
            <a:pPr marL="12347"/>
            <a:r>
              <a:rPr sz="1167" spc="-5" dirty="0">
                <a:latin typeface="Times New Roman"/>
                <a:cs typeface="Times New Roman"/>
              </a:rPr>
              <a:t>VU</a:t>
            </a:r>
            <a:endParaRPr sz="1167">
              <a:latin typeface="Times New Roman"/>
              <a:cs typeface="Times New Roman"/>
            </a:endParaRPr>
          </a:p>
        </p:txBody>
      </p:sp>
      <p:sp>
        <p:nvSpPr>
          <p:cNvPr id="4" name="object 4"/>
          <p:cNvSpPr/>
          <p:nvPr/>
        </p:nvSpPr>
        <p:spPr>
          <a:xfrm>
            <a:off x="1111250" y="1055052"/>
            <a:ext cx="5270412" cy="0"/>
          </a:xfrm>
          <a:custGeom>
            <a:avLst/>
            <a:gdLst/>
            <a:ahLst/>
            <a:cxnLst/>
            <a:rect l="l" t="t" r="r" b="b"/>
            <a:pathLst>
              <a:path w="5420995">
                <a:moveTo>
                  <a:pt x="0" y="0"/>
                </a:moveTo>
                <a:lnTo>
                  <a:pt x="5420867" y="0"/>
                </a:lnTo>
              </a:path>
            </a:pathLst>
          </a:custGeom>
          <a:ln w="7620">
            <a:solidFill>
              <a:srgbClr val="000000"/>
            </a:solidFill>
          </a:ln>
        </p:spPr>
        <p:txBody>
          <a:bodyPr wrap="square" lIns="0" tIns="0" rIns="0" bIns="0" rtlCol="0"/>
          <a:lstStyle/>
          <a:p>
            <a:endParaRPr sz="1750"/>
          </a:p>
        </p:txBody>
      </p:sp>
      <p:sp>
        <p:nvSpPr>
          <p:cNvPr id="5" name="object 5"/>
          <p:cNvSpPr txBox="1"/>
          <p:nvPr/>
        </p:nvSpPr>
        <p:spPr>
          <a:xfrm>
            <a:off x="1098903" y="3866514"/>
            <a:ext cx="5359312" cy="2333972"/>
          </a:xfrm>
          <a:prstGeom prst="rect">
            <a:avLst/>
          </a:prstGeom>
        </p:spPr>
        <p:txBody>
          <a:bodyPr vert="horz" wrap="square" lIns="0" tIns="0" rIns="0" bIns="0" rtlCol="0">
            <a:spAutoFit/>
          </a:bodyPr>
          <a:lstStyle/>
          <a:p>
            <a:pPr marL="12347" marR="4939" algn="just">
              <a:lnSpc>
                <a:spcPts val="1342"/>
              </a:lnSpc>
            </a:pPr>
            <a:r>
              <a:rPr sz="1167" dirty="0">
                <a:latin typeface="Times New Roman"/>
                <a:cs typeface="Times New Roman"/>
              </a:rPr>
              <a:t>In the above level 2 data flow diagram, </a:t>
            </a:r>
            <a:r>
              <a:rPr sz="1167" spc="-5" dirty="0">
                <a:latin typeface="Times New Roman"/>
                <a:cs typeface="Times New Roman"/>
              </a:rPr>
              <a:t>Patient’s </a:t>
            </a:r>
            <a:r>
              <a:rPr sz="1167" spc="5" dirty="0">
                <a:latin typeface="Times New Roman"/>
                <a:cs typeface="Times New Roman"/>
              </a:rPr>
              <a:t>data </a:t>
            </a:r>
            <a:r>
              <a:rPr sz="1167" dirty="0">
                <a:latin typeface="Times New Roman"/>
                <a:cs typeface="Times New Roman"/>
              </a:rPr>
              <a:t>is </a:t>
            </a:r>
            <a:r>
              <a:rPr sz="1167" spc="-5" dirty="0">
                <a:latin typeface="Times New Roman"/>
                <a:cs typeface="Times New Roman"/>
              </a:rPr>
              <a:t>sent </a:t>
            </a:r>
            <a:r>
              <a:rPr sz="1167" spc="10" dirty="0">
                <a:latin typeface="Times New Roman"/>
                <a:cs typeface="Times New Roman"/>
              </a:rPr>
              <a:t>to </a:t>
            </a:r>
            <a:r>
              <a:rPr sz="1167" spc="5" dirty="0">
                <a:latin typeface="Times New Roman"/>
                <a:cs typeface="Times New Roman"/>
              </a:rPr>
              <a:t>the </a:t>
            </a:r>
            <a:r>
              <a:rPr sz="1167" spc="-5" dirty="0">
                <a:latin typeface="Times New Roman"/>
                <a:cs typeface="Times New Roman"/>
              </a:rPr>
              <a:t>Unpack Signs </a:t>
            </a:r>
            <a:r>
              <a:rPr sz="1167" dirty="0">
                <a:latin typeface="Times New Roman"/>
                <a:cs typeface="Times New Roman"/>
              </a:rPr>
              <a:t>process  </a:t>
            </a:r>
            <a:r>
              <a:rPr sz="1167" spc="-5" dirty="0">
                <a:latin typeface="Times New Roman"/>
                <a:cs typeface="Times New Roman"/>
              </a:rPr>
              <a:t>which </a:t>
            </a:r>
            <a:r>
              <a:rPr sz="1167" dirty="0">
                <a:latin typeface="Times New Roman"/>
                <a:cs typeface="Times New Roman"/>
              </a:rPr>
              <a:t>unpacks it and </a:t>
            </a:r>
            <a:r>
              <a:rPr sz="1167" spc="-5" dirty="0">
                <a:latin typeface="Times New Roman"/>
                <a:cs typeface="Times New Roman"/>
              </a:rPr>
              <a:t>send Pulse, </a:t>
            </a:r>
            <a:r>
              <a:rPr sz="1167" dirty="0">
                <a:latin typeface="Times New Roman"/>
                <a:cs typeface="Times New Roman"/>
              </a:rPr>
              <a:t>Temperature, and Blood pressure to the Evaluate  Bounds </a:t>
            </a:r>
            <a:r>
              <a:rPr sz="1167" spc="-5" dirty="0">
                <a:latin typeface="Times New Roman"/>
                <a:cs typeface="Times New Roman"/>
              </a:rPr>
              <a:t>Violation </a:t>
            </a:r>
            <a:r>
              <a:rPr sz="1167" dirty="0">
                <a:latin typeface="Times New Roman"/>
                <a:cs typeface="Times New Roman"/>
              </a:rPr>
              <a:t>process. This process retrieves </a:t>
            </a:r>
            <a:r>
              <a:rPr sz="1167" spc="-5" dirty="0">
                <a:latin typeface="Times New Roman"/>
                <a:cs typeface="Times New Roman"/>
              </a:rPr>
              <a:t>Vital signs </a:t>
            </a:r>
            <a:r>
              <a:rPr sz="1167" dirty="0">
                <a:latin typeface="Times New Roman"/>
                <a:cs typeface="Times New Roman"/>
              </a:rPr>
              <a:t>bounds information,  compares it </a:t>
            </a:r>
            <a:r>
              <a:rPr sz="1167" spc="-5" dirty="0">
                <a:latin typeface="Times New Roman"/>
                <a:cs typeface="Times New Roman"/>
              </a:rPr>
              <a:t>with </a:t>
            </a:r>
            <a:r>
              <a:rPr sz="1167" dirty="0">
                <a:latin typeface="Times New Roman"/>
                <a:cs typeface="Times New Roman"/>
              </a:rPr>
              <a:t>unpacked patient data and </a:t>
            </a:r>
            <a:r>
              <a:rPr sz="1167" spc="-5" dirty="0">
                <a:latin typeface="Times New Roman"/>
                <a:cs typeface="Times New Roman"/>
              </a:rPr>
              <a:t>sends </a:t>
            </a:r>
            <a:r>
              <a:rPr sz="1167" dirty="0">
                <a:latin typeface="Times New Roman"/>
                <a:cs typeface="Times New Roman"/>
              </a:rPr>
              <a:t>a violation </a:t>
            </a:r>
            <a:r>
              <a:rPr sz="1167" spc="-5" dirty="0">
                <a:latin typeface="Times New Roman"/>
                <a:cs typeface="Times New Roman"/>
              </a:rPr>
              <a:t>sign </a:t>
            </a:r>
            <a:r>
              <a:rPr sz="1167" dirty="0">
                <a:latin typeface="Times New Roman"/>
                <a:cs typeface="Times New Roman"/>
              </a:rPr>
              <a:t>to the </a:t>
            </a:r>
            <a:r>
              <a:rPr sz="1167" spc="-5" dirty="0">
                <a:latin typeface="Times New Roman"/>
                <a:cs typeface="Times New Roman"/>
              </a:rPr>
              <a:t>Produce </a:t>
            </a:r>
            <a:r>
              <a:rPr sz="1167" dirty="0">
                <a:latin typeface="Times New Roman"/>
                <a:cs typeface="Times New Roman"/>
              </a:rPr>
              <a:t>Warning  </a:t>
            </a:r>
            <a:r>
              <a:rPr sz="1167" spc="-5" dirty="0">
                <a:latin typeface="Times New Roman"/>
                <a:cs typeface="Times New Roman"/>
              </a:rPr>
              <a:t>Message </a:t>
            </a:r>
            <a:r>
              <a:rPr sz="1167" dirty="0">
                <a:latin typeface="Times New Roman"/>
                <a:cs typeface="Times New Roman"/>
              </a:rPr>
              <a:t>process upon an out of bound result of the comparison. The patient data is </a:t>
            </a:r>
            <a:r>
              <a:rPr sz="1167" spc="-5" dirty="0">
                <a:latin typeface="Times New Roman"/>
                <a:cs typeface="Times New Roman"/>
              </a:rPr>
              <a:t>sent  </a:t>
            </a:r>
            <a:r>
              <a:rPr sz="1167" dirty="0">
                <a:latin typeface="Times New Roman"/>
                <a:cs typeface="Times New Roman"/>
              </a:rPr>
              <a:t>to </a:t>
            </a:r>
            <a:r>
              <a:rPr sz="1167" spc="-5" dirty="0">
                <a:latin typeface="Times New Roman"/>
                <a:cs typeface="Times New Roman"/>
              </a:rPr>
              <a:t>Format Patient Data </a:t>
            </a:r>
            <a:r>
              <a:rPr sz="1167" dirty="0">
                <a:latin typeface="Times New Roman"/>
                <a:cs typeface="Times New Roman"/>
              </a:rPr>
              <a:t>process that generates the formatted patient data to be maintained  against patient profile. </a:t>
            </a:r>
            <a:r>
              <a:rPr sz="1167" spc="-15" dirty="0">
                <a:latin typeface="Times New Roman"/>
                <a:cs typeface="Times New Roman"/>
              </a:rPr>
              <a:t>In </a:t>
            </a:r>
            <a:r>
              <a:rPr sz="1167" dirty="0">
                <a:latin typeface="Times New Roman"/>
                <a:cs typeface="Times New Roman"/>
              </a:rPr>
              <a:t>this manner </a:t>
            </a:r>
            <a:r>
              <a:rPr sz="1167" spc="-5" dirty="0">
                <a:latin typeface="Times New Roman"/>
                <a:cs typeface="Times New Roman"/>
              </a:rPr>
              <a:t>we </a:t>
            </a:r>
            <a:r>
              <a:rPr sz="1167" dirty="0">
                <a:latin typeface="Times New Roman"/>
                <a:cs typeface="Times New Roman"/>
              </a:rPr>
              <a:t>elaborated the patient monitoring </a:t>
            </a:r>
            <a:r>
              <a:rPr sz="1167" spc="-5" dirty="0">
                <a:latin typeface="Times New Roman"/>
                <a:cs typeface="Times New Roman"/>
              </a:rPr>
              <a:t>system </a:t>
            </a:r>
            <a:r>
              <a:rPr sz="1167" dirty="0">
                <a:latin typeface="Times New Roman"/>
                <a:cs typeface="Times New Roman"/>
              </a:rPr>
              <a:t>up to  three levels describing different details at each level. In a </a:t>
            </a:r>
            <a:r>
              <a:rPr sz="1167" spc="-5" dirty="0">
                <a:latin typeface="Times New Roman"/>
                <a:cs typeface="Times New Roman"/>
              </a:rPr>
              <a:t>similar </a:t>
            </a:r>
            <a:r>
              <a:rPr sz="1167" dirty="0">
                <a:latin typeface="Times New Roman"/>
                <a:cs typeface="Times New Roman"/>
              </a:rPr>
              <a:t>manner, other two  processes in level 1 </a:t>
            </a:r>
            <a:r>
              <a:rPr sz="1167" spc="-5" dirty="0">
                <a:latin typeface="Times New Roman"/>
                <a:cs typeface="Times New Roman"/>
              </a:rPr>
              <a:t>DFD </a:t>
            </a:r>
            <a:r>
              <a:rPr sz="1167" dirty="0">
                <a:latin typeface="Times New Roman"/>
                <a:cs typeface="Times New Roman"/>
              </a:rPr>
              <a:t>could also be expanded in </a:t>
            </a:r>
            <a:r>
              <a:rPr sz="1167" spc="5" dirty="0">
                <a:latin typeface="Times New Roman"/>
                <a:cs typeface="Times New Roman"/>
              </a:rPr>
              <a:t>their </a:t>
            </a:r>
            <a:r>
              <a:rPr sz="1167" dirty="0">
                <a:latin typeface="Times New Roman"/>
                <a:cs typeface="Times New Roman"/>
              </a:rPr>
              <a:t>respective level two diagrams</a:t>
            </a:r>
            <a:r>
              <a:rPr sz="1167" spc="-131" dirty="0">
                <a:latin typeface="Times New Roman"/>
                <a:cs typeface="Times New Roman"/>
              </a:rPr>
              <a:t> </a:t>
            </a:r>
            <a:r>
              <a:rPr sz="1167" dirty="0">
                <a:latin typeface="Times New Roman"/>
                <a:cs typeface="Times New Roman"/>
              </a:rPr>
              <a:t>in  order to describe their functionality in more</a:t>
            </a:r>
            <a:r>
              <a:rPr sz="1167" spc="-117" dirty="0">
                <a:latin typeface="Times New Roman"/>
                <a:cs typeface="Times New Roman"/>
              </a:rPr>
              <a:t> </a:t>
            </a:r>
            <a:r>
              <a:rPr sz="1167" dirty="0">
                <a:latin typeface="Times New Roman"/>
                <a:cs typeface="Times New Roman"/>
              </a:rPr>
              <a:t>detail.</a:t>
            </a:r>
            <a:endParaRPr sz="1167">
              <a:latin typeface="Times New Roman"/>
              <a:cs typeface="Times New Roman"/>
            </a:endParaRPr>
          </a:p>
          <a:p>
            <a:pPr marL="12347" marR="6173" algn="just">
              <a:lnSpc>
                <a:spcPts val="1342"/>
              </a:lnSpc>
            </a:pPr>
            <a:r>
              <a:rPr sz="1167" dirty="0">
                <a:latin typeface="Times New Roman"/>
                <a:cs typeface="Times New Roman"/>
              </a:rPr>
              <a:t>By going through this example, the reader </a:t>
            </a:r>
            <a:r>
              <a:rPr sz="1167" spc="-5" dirty="0">
                <a:latin typeface="Times New Roman"/>
                <a:cs typeface="Times New Roman"/>
              </a:rPr>
              <a:t>would </a:t>
            </a:r>
            <a:r>
              <a:rPr sz="1167" dirty="0">
                <a:latin typeface="Times New Roman"/>
                <a:cs typeface="Times New Roman"/>
              </a:rPr>
              <a:t>have learnt how data flow modeling  technique helps in understanding domain of a system at different levels of abstractions. </a:t>
            </a:r>
            <a:r>
              <a:rPr sz="1167" spc="-15" dirty="0">
                <a:latin typeface="Times New Roman"/>
                <a:cs typeface="Times New Roman"/>
              </a:rPr>
              <a:t>In  </a:t>
            </a:r>
            <a:r>
              <a:rPr sz="1167" dirty="0">
                <a:latin typeface="Times New Roman"/>
                <a:cs typeface="Times New Roman"/>
              </a:rPr>
              <a:t>the following </a:t>
            </a:r>
            <a:r>
              <a:rPr sz="1167" spc="-5" dirty="0">
                <a:latin typeface="Times New Roman"/>
                <a:cs typeface="Times New Roman"/>
              </a:rPr>
              <a:t>sub-section, we shall </a:t>
            </a:r>
            <a:r>
              <a:rPr sz="1167" dirty="0">
                <a:latin typeface="Times New Roman"/>
                <a:cs typeface="Times New Roman"/>
              </a:rPr>
              <a:t>describe common mistakes that the people do </a:t>
            </a:r>
            <a:r>
              <a:rPr sz="1167" spc="-5" dirty="0">
                <a:latin typeface="Times New Roman"/>
                <a:cs typeface="Times New Roman"/>
              </a:rPr>
              <a:t>while  </a:t>
            </a:r>
            <a:r>
              <a:rPr sz="1167" dirty="0">
                <a:latin typeface="Times New Roman"/>
                <a:cs typeface="Times New Roman"/>
              </a:rPr>
              <a:t>preparing data flow</a:t>
            </a:r>
            <a:r>
              <a:rPr sz="1167" spc="-97" dirty="0">
                <a:latin typeface="Times New Roman"/>
                <a:cs typeface="Times New Roman"/>
              </a:rPr>
              <a:t> </a:t>
            </a:r>
            <a:r>
              <a:rPr sz="1167" dirty="0">
                <a:latin typeface="Times New Roman"/>
                <a:cs typeface="Times New Roman"/>
              </a:rPr>
              <a:t>diagrams.</a:t>
            </a:r>
            <a:endParaRPr sz="1167">
              <a:latin typeface="Times New Roman"/>
              <a:cs typeface="Times New Roman"/>
            </a:endParaRPr>
          </a:p>
        </p:txBody>
      </p:sp>
      <p:sp>
        <p:nvSpPr>
          <p:cNvPr id="6" name="object 6"/>
          <p:cNvSpPr/>
          <p:nvPr/>
        </p:nvSpPr>
        <p:spPr>
          <a:xfrm>
            <a:off x="1111250" y="3697110"/>
            <a:ext cx="5353756" cy="0"/>
          </a:xfrm>
          <a:custGeom>
            <a:avLst/>
            <a:gdLst/>
            <a:ahLst/>
            <a:cxnLst/>
            <a:rect l="l" t="t" r="r" b="b"/>
            <a:pathLst>
              <a:path w="5506720">
                <a:moveTo>
                  <a:pt x="0" y="0"/>
                </a:moveTo>
                <a:lnTo>
                  <a:pt x="5506211" y="0"/>
                </a:lnTo>
              </a:path>
            </a:pathLst>
          </a:custGeom>
          <a:ln w="5079">
            <a:solidFill>
              <a:srgbClr val="000000"/>
            </a:solidFill>
          </a:ln>
        </p:spPr>
        <p:txBody>
          <a:bodyPr wrap="square" lIns="0" tIns="0" rIns="0" bIns="0" rtlCol="0"/>
          <a:lstStyle/>
          <a:p>
            <a:endParaRPr sz="1750"/>
          </a:p>
        </p:txBody>
      </p:sp>
      <p:sp>
        <p:nvSpPr>
          <p:cNvPr id="7" name="object 7"/>
          <p:cNvSpPr/>
          <p:nvPr/>
        </p:nvSpPr>
        <p:spPr>
          <a:xfrm>
            <a:off x="1111250" y="3692172"/>
            <a:ext cx="4939" cy="0"/>
          </a:xfrm>
          <a:custGeom>
            <a:avLst/>
            <a:gdLst/>
            <a:ahLst/>
            <a:cxnLst/>
            <a:rect l="l" t="t" r="r" b="b"/>
            <a:pathLst>
              <a:path w="5080">
                <a:moveTo>
                  <a:pt x="0" y="0"/>
                </a:moveTo>
                <a:lnTo>
                  <a:pt x="4571" y="0"/>
                </a:lnTo>
              </a:path>
            </a:pathLst>
          </a:custGeom>
          <a:ln w="5079">
            <a:solidFill>
              <a:srgbClr val="000000"/>
            </a:solidFill>
          </a:ln>
        </p:spPr>
        <p:txBody>
          <a:bodyPr wrap="square" lIns="0" tIns="0" rIns="0" bIns="0" rtlCol="0"/>
          <a:lstStyle/>
          <a:p>
            <a:endParaRPr sz="1750"/>
          </a:p>
        </p:txBody>
      </p:sp>
      <p:sp>
        <p:nvSpPr>
          <p:cNvPr id="8" name="object 8"/>
          <p:cNvSpPr/>
          <p:nvPr/>
        </p:nvSpPr>
        <p:spPr>
          <a:xfrm>
            <a:off x="1115695" y="1359781"/>
            <a:ext cx="0" cy="2329921"/>
          </a:xfrm>
          <a:custGeom>
            <a:avLst/>
            <a:gdLst/>
            <a:ahLst/>
            <a:cxnLst/>
            <a:rect l="l" t="t" r="r" b="b"/>
            <a:pathLst>
              <a:path h="2396490">
                <a:moveTo>
                  <a:pt x="0" y="0"/>
                </a:moveTo>
                <a:lnTo>
                  <a:pt x="0" y="2396490"/>
                </a:lnTo>
              </a:path>
            </a:pathLst>
          </a:custGeom>
          <a:ln w="9143">
            <a:solidFill>
              <a:srgbClr val="000000"/>
            </a:solidFill>
          </a:ln>
        </p:spPr>
        <p:txBody>
          <a:bodyPr wrap="square" lIns="0" tIns="0" rIns="0" bIns="0" rtlCol="0"/>
          <a:lstStyle/>
          <a:p>
            <a:endParaRPr sz="1750"/>
          </a:p>
        </p:txBody>
      </p:sp>
      <p:sp>
        <p:nvSpPr>
          <p:cNvPr id="9" name="object 9"/>
          <p:cNvSpPr/>
          <p:nvPr/>
        </p:nvSpPr>
        <p:spPr>
          <a:xfrm>
            <a:off x="1111250" y="1357313"/>
            <a:ext cx="4939" cy="0"/>
          </a:xfrm>
          <a:custGeom>
            <a:avLst/>
            <a:gdLst/>
            <a:ahLst/>
            <a:cxnLst/>
            <a:rect l="l" t="t" r="r" b="b"/>
            <a:pathLst>
              <a:path w="5080">
                <a:moveTo>
                  <a:pt x="0" y="0"/>
                </a:moveTo>
                <a:lnTo>
                  <a:pt x="4571" y="0"/>
                </a:lnTo>
              </a:path>
            </a:pathLst>
          </a:custGeom>
          <a:ln w="5079">
            <a:solidFill>
              <a:srgbClr val="000000"/>
            </a:solidFill>
          </a:ln>
        </p:spPr>
        <p:txBody>
          <a:bodyPr wrap="square" lIns="0" tIns="0" rIns="0" bIns="0" rtlCol="0"/>
          <a:lstStyle/>
          <a:p>
            <a:endParaRPr sz="1750"/>
          </a:p>
        </p:txBody>
      </p:sp>
      <p:sp>
        <p:nvSpPr>
          <p:cNvPr id="10" name="object 10"/>
          <p:cNvSpPr/>
          <p:nvPr/>
        </p:nvSpPr>
        <p:spPr>
          <a:xfrm>
            <a:off x="1111250" y="1352991"/>
            <a:ext cx="5353756" cy="0"/>
          </a:xfrm>
          <a:custGeom>
            <a:avLst/>
            <a:gdLst/>
            <a:ahLst/>
            <a:cxnLst/>
            <a:rect l="l" t="t" r="r" b="b"/>
            <a:pathLst>
              <a:path w="5506720">
                <a:moveTo>
                  <a:pt x="0" y="0"/>
                </a:moveTo>
                <a:lnTo>
                  <a:pt x="5506211" y="0"/>
                </a:lnTo>
              </a:path>
            </a:pathLst>
          </a:custGeom>
          <a:ln w="3809">
            <a:solidFill>
              <a:srgbClr val="000000"/>
            </a:solidFill>
          </a:ln>
        </p:spPr>
        <p:txBody>
          <a:bodyPr wrap="square" lIns="0" tIns="0" rIns="0" bIns="0" rtlCol="0"/>
          <a:lstStyle/>
          <a:p>
            <a:endParaRPr sz="1750"/>
          </a:p>
        </p:txBody>
      </p:sp>
      <p:sp>
        <p:nvSpPr>
          <p:cNvPr id="11" name="object 11"/>
          <p:cNvSpPr/>
          <p:nvPr/>
        </p:nvSpPr>
        <p:spPr>
          <a:xfrm>
            <a:off x="1115695" y="3692418"/>
            <a:ext cx="4939" cy="0"/>
          </a:xfrm>
          <a:custGeom>
            <a:avLst/>
            <a:gdLst/>
            <a:ahLst/>
            <a:cxnLst/>
            <a:rect l="l" t="t" r="r" b="b"/>
            <a:pathLst>
              <a:path w="5080">
                <a:moveTo>
                  <a:pt x="0" y="0"/>
                </a:moveTo>
                <a:lnTo>
                  <a:pt x="4571" y="0"/>
                </a:lnTo>
              </a:path>
            </a:pathLst>
          </a:custGeom>
          <a:ln w="4572">
            <a:solidFill>
              <a:srgbClr val="000000"/>
            </a:solidFill>
          </a:ln>
        </p:spPr>
        <p:txBody>
          <a:bodyPr wrap="square" lIns="0" tIns="0" rIns="0" bIns="0" rtlCol="0"/>
          <a:lstStyle/>
          <a:p>
            <a:endParaRPr sz="1750"/>
          </a:p>
        </p:txBody>
      </p:sp>
      <p:sp>
        <p:nvSpPr>
          <p:cNvPr id="12" name="object 12"/>
          <p:cNvSpPr/>
          <p:nvPr/>
        </p:nvSpPr>
        <p:spPr>
          <a:xfrm>
            <a:off x="1120141" y="3692418"/>
            <a:ext cx="5335852" cy="0"/>
          </a:xfrm>
          <a:custGeom>
            <a:avLst/>
            <a:gdLst/>
            <a:ahLst/>
            <a:cxnLst/>
            <a:rect l="l" t="t" r="r" b="b"/>
            <a:pathLst>
              <a:path w="5488305">
                <a:moveTo>
                  <a:pt x="0" y="0"/>
                </a:moveTo>
                <a:lnTo>
                  <a:pt x="5487923" y="0"/>
                </a:lnTo>
              </a:path>
            </a:pathLst>
          </a:custGeom>
          <a:ln w="4572">
            <a:solidFill>
              <a:srgbClr val="000000"/>
            </a:solidFill>
          </a:ln>
        </p:spPr>
        <p:txBody>
          <a:bodyPr wrap="square" lIns="0" tIns="0" rIns="0" bIns="0" rtlCol="0"/>
          <a:lstStyle/>
          <a:p>
            <a:endParaRPr sz="1750"/>
          </a:p>
        </p:txBody>
      </p:sp>
      <p:sp>
        <p:nvSpPr>
          <p:cNvPr id="13" name="object 13"/>
          <p:cNvSpPr/>
          <p:nvPr/>
        </p:nvSpPr>
        <p:spPr>
          <a:xfrm>
            <a:off x="6455622" y="3692172"/>
            <a:ext cx="4939" cy="0"/>
          </a:xfrm>
          <a:custGeom>
            <a:avLst/>
            <a:gdLst/>
            <a:ahLst/>
            <a:cxnLst/>
            <a:rect l="l" t="t" r="r" b="b"/>
            <a:pathLst>
              <a:path w="5079">
                <a:moveTo>
                  <a:pt x="0" y="0"/>
                </a:moveTo>
                <a:lnTo>
                  <a:pt x="4572" y="0"/>
                </a:lnTo>
              </a:path>
            </a:pathLst>
          </a:custGeom>
          <a:ln w="5079">
            <a:solidFill>
              <a:srgbClr val="000000"/>
            </a:solidFill>
          </a:ln>
        </p:spPr>
        <p:txBody>
          <a:bodyPr wrap="square" lIns="0" tIns="0" rIns="0" bIns="0" rtlCol="0"/>
          <a:lstStyle/>
          <a:p>
            <a:endParaRPr sz="1750"/>
          </a:p>
        </p:txBody>
      </p:sp>
      <p:sp>
        <p:nvSpPr>
          <p:cNvPr id="14" name="object 14"/>
          <p:cNvSpPr/>
          <p:nvPr/>
        </p:nvSpPr>
        <p:spPr>
          <a:xfrm>
            <a:off x="6460067" y="1359781"/>
            <a:ext cx="0" cy="2329921"/>
          </a:xfrm>
          <a:custGeom>
            <a:avLst/>
            <a:gdLst/>
            <a:ahLst/>
            <a:cxnLst/>
            <a:rect l="l" t="t" r="r" b="b"/>
            <a:pathLst>
              <a:path h="2396490">
                <a:moveTo>
                  <a:pt x="0" y="0"/>
                </a:moveTo>
                <a:lnTo>
                  <a:pt x="0" y="2396490"/>
                </a:lnTo>
              </a:path>
            </a:pathLst>
          </a:custGeom>
          <a:ln w="9144">
            <a:solidFill>
              <a:srgbClr val="000000"/>
            </a:solidFill>
          </a:ln>
        </p:spPr>
        <p:txBody>
          <a:bodyPr wrap="square" lIns="0" tIns="0" rIns="0" bIns="0" rtlCol="0"/>
          <a:lstStyle/>
          <a:p>
            <a:endParaRPr sz="1750"/>
          </a:p>
        </p:txBody>
      </p:sp>
      <p:sp>
        <p:nvSpPr>
          <p:cNvPr id="15" name="object 15"/>
          <p:cNvSpPr/>
          <p:nvPr/>
        </p:nvSpPr>
        <p:spPr>
          <a:xfrm>
            <a:off x="6455622" y="1357313"/>
            <a:ext cx="4939" cy="0"/>
          </a:xfrm>
          <a:custGeom>
            <a:avLst/>
            <a:gdLst/>
            <a:ahLst/>
            <a:cxnLst/>
            <a:rect l="l" t="t" r="r" b="b"/>
            <a:pathLst>
              <a:path w="5079">
                <a:moveTo>
                  <a:pt x="0" y="0"/>
                </a:moveTo>
                <a:lnTo>
                  <a:pt x="4572" y="0"/>
                </a:lnTo>
              </a:path>
            </a:pathLst>
          </a:custGeom>
          <a:ln w="5079">
            <a:solidFill>
              <a:srgbClr val="000000"/>
            </a:solidFill>
          </a:ln>
        </p:spPr>
        <p:txBody>
          <a:bodyPr wrap="square" lIns="0" tIns="0" rIns="0" bIns="0" rtlCol="0"/>
          <a:lstStyle/>
          <a:p>
            <a:endParaRPr sz="1750"/>
          </a:p>
        </p:txBody>
      </p:sp>
      <p:sp>
        <p:nvSpPr>
          <p:cNvPr id="16" name="object 16"/>
          <p:cNvSpPr/>
          <p:nvPr/>
        </p:nvSpPr>
        <p:spPr>
          <a:xfrm>
            <a:off x="6460067" y="3692418"/>
            <a:ext cx="4939" cy="0"/>
          </a:xfrm>
          <a:custGeom>
            <a:avLst/>
            <a:gdLst/>
            <a:ahLst/>
            <a:cxnLst/>
            <a:rect l="l" t="t" r="r" b="b"/>
            <a:pathLst>
              <a:path w="5079">
                <a:moveTo>
                  <a:pt x="0" y="0"/>
                </a:moveTo>
                <a:lnTo>
                  <a:pt x="4571" y="0"/>
                </a:lnTo>
              </a:path>
            </a:pathLst>
          </a:custGeom>
          <a:ln w="4572">
            <a:solidFill>
              <a:srgbClr val="000000"/>
            </a:solidFill>
          </a:ln>
        </p:spPr>
        <p:txBody>
          <a:bodyPr wrap="square" lIns="0" tIns="0" rIns="0" bIns="0" rtlCol="0"/>
          <a:lstStyle/>
          <a:p>
            <a:endParaRPr sz="1750"/>
          </a:p>
        </p:txBody>
      </p:sp>
      <p:sp>
        <p:nvSpPr>
          <p:cNvPr id="17" name="object 17"/>
          <p:cNvSpPr/>
          <p:nvPr/>
        </p:nvSpPr>
        <p:spPr>
          <a:xfrm>
            <a:off x="1115695" y="1357313"/>
            <a:ext cx="4939" cy="0"/>
          </a:xfrm>
          <a:custGeom>
            <a:avLst/>
            <a:gdLst/>
            <a:ahLst/>
            <a:cxnLst/>
            <a:rect l="l" t="t" r="r" b="b"/>
            <a:pathLst>
              <a:path w="5080">
                <a:moveTo>
                  <a:pt x="0" y="0"/>
                </a:moveTo>
                <a:lnTo>
                  <a:pt x="4571" y="0"/>
                </a:lnTo>
              </a:path>
            </a:pathLst>
          </a:custGeom>
          <a:ln w="4572">
            <a:solidFill>
              <a:srgbClr val="000000"/>
            </a:solidFill>
          </a:ln>
        </p:spPr>
        <p:txBody>
          <a:bodyPr wrap="square" lIns="0" tIns="0" rIns="0" bIns="0" rtlCol="0"/>
          <a:lstStyle/>
          <a:p>
            <a:endParaRPr sz="1750"/>
          </a:p>
        </p:txBody>
      </p:sp>
      <p:sp>
        <p:nvSpPr>
          <p:cNvPr id="18" name="object 18"/>
          <p:cNvSpPr/>
          <p:nvPr/>
        </p:nvSpPr>
        <p:spPr>
          <a:xfrm>
            <a:off x="1120141" y="1357313"/>
            <a:ext cx="5335852" cy="0"/>
          </a:xfrm>
          <a:custGeom>
            <a:avLst/>
            <a:gdLst/>
            <a:ahLst/>
            <a:cxnLst/>
            <a:rect l="l" t="t" r="r" b="b"/>
            <a:pathLst>
              <a:path w="5488305">
                <a:moveTo>
                  <a:pt x="0" y="0"/>
                </a:moveTo>
                <a:lnTo>
                  <a:pt x="5487923" y="0"/>
                </a:lnTo>
              </a:path>
            </a:pathLst>
          </a:custGeom>
          <a:ln w="4572">
            <a:solidFill>
              <a:srgbClr val="000000"/>
            </a:solidFill>
          </a:ln>
        </p:spPr>
        <p:txBody>
          <a:bodyPr wrap="square" lIns="0" tIns="0" rIns="0" bIns="0" rtlCol="0"/>
          <a:lstStyle/>
          <a:p>
            <a:endParaRPr sz="1750"/>
          </a:p>
        </p:txBody>
      </p:sp>
      <p:sp>
        <p:nvSpPr>
          <p:cNvPr id="19" name="object 19"/>
          <p:cNvSpPr/>
          <p:nvPr/>
        </p:nvSpPr>
        <p:spPr>
          <a:xfrm>
            <a:off x="6460067" y="1357313"/>
            <a:ext cx="4939" cy="0"/>
          </a:xfrm>
          <a:custGeom>
            <a:avLst/>
            <a:gdLst/>
            <a:ahLst/>
            <a:cxnLst/>
            <a:rect l="l" t="t" r="r" b="b"/>
            <a:pathLst>
              <a:path w="5079">
                <a:moveTo>
                  <a:pt x="0" y="0"/>
                </a:moveTo>
                <a:lnTo>
                  <a:pt x="4571" y="0"/>
                </a:lnTo>
              </a:path>
            </a:pathLst>
          </a:custGeom>
          <a:ln w="4572">
            <a:solidFill>
              <a:srgbClr val="000000"/>
            </a:solidFill>
          </a:ln>
        </p:spPr>
        <p:txBody>
          <a:bodyPr wrap="square" lIns="0" tIns="0" rIns="0" bIns="0" rtlCol="0"/>
          <a:lstStyle/>
          <a:p>
            <a:endParaRPr sz="1750"/>
          </a:p>
        </p:txBody>
      </p:sp>
      <p:sp>
        <p:nvSpPr>
          <p:cNvPr id="20" name="object 20"/>
          <p:cNvSpPr/>
          <p:nvPr/>
        </p:nvSpPr>
        <p:spPr>
          <a:xfrm>
            <a:off x="4677621" y="1658831"/>
            <a:ext cx="764910" cy="372269"/>
          </a:xfrm>
          <a:custGeom>
            <a:avLst/>
            <a:gdLst/>
            <a:ahLst/>
            <a:cxnLst/>
            <a:rect l="l" t="t" r="r" b="b"/>
            <a:pathLst>
              <a:path w="786764" h="382905">
                <a:moveTo>
                  <a:pt x="59436" y="304799"/>
                </a:moveTo>
                <a:lnTo>
                  <a:pt x="0" y="379475"/>
                </a:lnTo>
                <a:lnTo>
                  <a:pt x="96012" y="382523"/>
                </a:lnTo>
                <a:lnTo>
                  <a:pt x="86688" y="362711"/>
                </a:lnTo>
                <a:lnTo>
                  <a:pt x="70104" y="362711"/>
                </a:lnTo>
                <a:lnTo>
                  <a:pt x="57912" y="336803"/>
                </a:lnTo>
                <a:lnTo>
                  <a:pt x="71491" y="330418"/>
                </a:lnTo>
                <a:lnTo>
                  <a:pt x="59436" y="304799"/>
                </a:lnTo>
                <a:close/>
              </a:path>
              <a:path w="786764" h="382905">
                <a:moveTo>
                  <a:pt x="71491" y="330418"/>
                </a:moveTo>
                <a:lnTo>
                  <a:pt x="57912" y="336803"/>
                </a:lnTo>
                <a:lnTo>
                  <a:pt x="70104" y="362711"/>
                </a:lnTo>
                <a:lnTo>
                  <a:pt x="83683" y="356326"/>
                </a:lnTo>
                <a:lnTo>
                  <a:pt x="71491" y="330418"/>
                </a:lnTo>
                <a:close/>
              </a:path>
              <a:path w="786764" h="382905">
                <a:moveTo>
                  <a:pt x="83683" y="356326"/>
                </a:moveTo>
                <a:lnTo>
                  <a:pt x="70104" y="362711"/>
                </a:lnTo>
                <a:lnTo>
                  <a:pt x="86688" y="362711"/>
                </a:lnTo>
                <a:lnTo>
                  <a:pt x="83683" y="356326"/>
                </a:lnTo>
                <a:close/>
              </a:path>
              <a:path w="786764" h="382905">
                <a:moveTo>
                  <a:pt x="774192" y="0"/>
                </a:moveTo>
                <a:lnTo>
                  <a:pt x="71491" y="330418"/>
                </a:lnTo>
                <a:lnTo>
                  <a:pt x="83683" y="356326"/>
                </a:lnTo>
                <a:lnTo>
                  <a:pt x="786384" y="25907"/>
                </a:lnTo>
                <a:lnTo>
                  <a:pt x="774192" y="0"/>
                </a:lnTo>
                <a:close/>
              </a:path>
            </a:pathLst>
          </a:custGeom>
          <a:solidFill>
            <a:srgbClr val="000000"/>
          </a:solidFill>
        </p:spPr>
        <p:txBody>
          <a:bodyPr wrap="square" lIns="0" tIns="0" rIns="0" bIns="0" rtlCol="0"/>
          <a:lstStyle/>
          <a:p>
            <a:endParaRPr sz="1750"/>
          </a:p>
        </p:txBody>
      </p:sp>
      <p:sp>
        <p:nvSpPr>
          <p:cNvPr id="21" name="object 21"/>
          <p:cNvSpPr txBox="1"/>
          <p:nvPr/>
        </p:nvSpPr>
        <p:spPr>
          <a:xfrm>
            <a:off x="4953212" y="1882563"/>
            <a:ext cx="741451" cy="335227"/>
          </a:xfrm>
          <a:prstGeom prst="rect">
            <a:avLst/>
          </a:prstGeom>
        </p:spPr>
        <p:txBody>
          <a:bodyPr vert="horz" wrap="square" lIns="0" tIns="0" rIns="0" bIns="0" rtlCol="0">
            <a:spAutoFit/>
          </a:bodyPr>
          <a:lstStyle/>
          <a:p>
            <a:pPr>
              <a:lnSpc>
                <a:spcPts val="1342"/>
              </a:lnSpc>
            </a:pPr>
            <a:r>
              <a:rPr sz="1167" b="1" dirty="0">
                <a:latin typeface="Arial"/>
                <a:cs typeface="Arial"/>
              </a:rPr>
              <a:t>Vital</a:t>
            </a:r>
            <a:r>
              <a:rPr sz="1167" b="1" spc="-92" dirty="0">
                <a:latin typeface="Arial"/>
                <a:cs typeface="Arial"/>
              </a:rPr>
              <a:t> </a:t>
            </a:r>
            <a:r>
              <a:rPr sz="1167" b="1" spc="-5" dirty="0">
                <a:latin typeface="Arial"/>
                <a:cs typeface="Arial"/>
              </a:rPr>
              <a:t>signs  </a:t>
            </a:r>
            <a:r>
              <a:rPr sz="1167" b="1" dirty="0">
                <a:latin typeface="Arial"/>
                <a:cs typeface="Arial"/>
              </a:rPr>
              <a:t>bounds</a:t>
            </a:r>
            <a:endParaRPr sz="1167">
              <a:latin typeface="Arial"/>
              <a:cs typeface="Arial"/>
            </a:endParaRPr>
          </a:p>
        </p:txBody>
      </p:sp>
      <p:sp>
        <p:nvSpPr>
          <p:cNvPr id="22" name="object 22"/>
          <p:cNvSpPr txBox="1"/>
          <p:nvPr/>
        </p:nvSpPr>
        <p:spPr>
          <a:xfrm>
            <a:off x="2508462" y="2042583"/>
            <a:ext cx="1087173" cy="179536"/>
          </a:xfrm>
          <a:prstGeom prst="rect">
            <a:avLst/>
          </a:prstGeom>
        </p:spPr>
        <p:txBody>
          <a:bodyPr vert="horz" wrap="square" lIns="0" tIns="0" rIns="0" bIns="0" rtlCol="0">
            <a:spAutoFit/>
          </a:bodyPr>
          <a:lstStyle/>
          <a:p>
            <a:pPr>
              <a:lnSpc>
                <a:spcPts val="1390"/>
              </a:lnSpc>
            </a:pPr>
            <a:r>
              <a:rPr sz="1167" b="1" spc="-5" dirty="0">
                <a:latin typeface="Arial"/>
                <a:cs typeface="Arial"/>
              </a:rPr>
              <a:t>Blood</a:t>
            </a:r>
            <a:r>
              <a:rPr sz="1167" b="1" spc="-92" dirty="0">
                <a:latin typeface="Arial"/>
                <a:cs typeface="Arial"/>
              </a:rPr>
              <a:t> </a:t>
            </a:r>
            <a:r>
              <a:rPr sz="1167" b="1" dirty="0">
                <a:latin typeface="Arial"/>
                <a:cs typeface="Arial"/>
              </a:rPr>
              <a:t>pressure</a:t>
            </a:r>
            <a:endParaRPr sz="1167">
              <a:latin typeface="Arial"/>
              <a:cs typeface="Arial"/>
            </a:endParaRPr>
          </a:p>
        </p:txBody>
      </p:sp>
      <p:sp>
        <p:nvSpPr>
          <p:cNvPr id="23" name="object 23"/>
          <p:cNvSpPr txBox="1"/>
          <p:nvPr/>
        </p:nvSpPr>
        <p:spPr>
          <a:xfrm>
            <a:off x="2952962" y="2930102"/>
            <a:ext cx="626004" cy="179536"/>
          </a:xfrm>
          <a:prstGeom prst="rect">
            <a:avLst/>
          </a:prstGeom>
        </p:spPr>
        <p:txBody>
          <a:bodyPr vert="horz" wrap="square" lIns="0" tIns="0" rIns="0" bIns="0" rtlCol="0">
            <a:spAutoFit/>
          </a:bodyPr>
          <a:lstStyle/>
          <a:p>
            <a:pPr>
              <a:lnSpc>
                <a:spcPts val="1390"/>
              </a:lnSpc>
            </a:pPr>
            <a:r>
              <a:rPr sz="1167" b="1" dirty="0">
                <a:latin typeface="Arial"/>
                <a:cs typeface="Arial"/>
              </a:rPr>
              <a:t>Violation</a:t>
            </a:r>
            <a:endParaRPr sz="1167">
              <a:latin typeface="Arial"/>
              <a:cs typeface="Arial"/>
            </a:endParaRPr>
          </a:p>
        </p:txBody>
      </p:sp>
      <p:sp>
        <p:nvSpPr>
          <p:cNvPr id="24" name="object 24"/>
          <p:cNvSpPr/>
          <p:nvPr/>
        </p:nvSpPr>
        <p:spPr>
          <a:xfrm>
            <a:off x="2899621" y="2433744"/>
            <a:ext cx="940858" cy="483394"/>
          </a:xfrm>
          <a:custGeom>
            <a:avLst/>
            <a:gdLst/>
            <a:ahLst/>
            <a:cxnLst/>
            <a:rect l="l" t="t" r="r" b="b"/>
            <a:pathLst>
              <a:path w="967739" h="497205">
                <a:moveTo>
                  <a:pt x="56387" y="420623"/>
                </a:moveTo>
                <a:lnTo>
                  <a:pt x="0" y="496823"/>
                </a:lnTo>
                <a:lnTo>
                  <a:pt x="96011" y="496823"/>
                </a:lnTo>
                <a:lnTo>
                  <a:pt x="85709" y="477011"/>
                </a:lnTo>
                <a:lnTo>
                  <a:pt x="70103" y="477011"/>
                </a:lnTo>
                <a:lnTo>
                  <a:pt x="56387" y="452627"/>
                </a:lnTo>
                <a:lnTo>
                  <a:pt x="69577" y="445988"/>
                </a:lnTo>
                <a:lnTo>
                  <a:pt x="56387" y="420623"/>
                </a:lnTo>
                <a:close/>
              </a:path>
              <a:path w="967739" h="497205">
                <a:moveTo>
                  <a:pt x="69577" y="445988"/>
                </a:moveTo>
                <a:lnTo>
                  <a:pt x="56387" y="452627"/>
                </a:lnTo>
                <a:lnTo>
                  <a:pt x="70103" y="477011"/>
                </a:lnTo>
                <a:lnTo>
                  <a:pt x="82476" y="470794"/>
                </a:lnTo>
                <a:lnTo>
                  <a:pt x="69577" y="445988"/>
                </a:lnTo>
                <a:close/>
              </a:path>
              <a:path w="967739" h="497205">
                <a:moveTo>
                  <a:pt x="82476" y="470794"/>
                </a:moveTo>
                <a:lnTo>
                  <a:pt x="70103" y="477011"/>
                </a:lnTo>
                <a:lnTo>
                  <a:pt x="85709" y="477011"/>
                </a:lnTo>
                <a:lnTo>
                  <a:pt x="82476" y="470794"/>
                </a:lnTo>
                <a:close/>
              </a:path>
              <a:path w="967739" h="497205">
                <a:moveTo>
                  <a:pt x="955547" y="0"/>
                </a:moveTo>
                <a:lnTo>
                  <a:pt x="69577" y="445988"/>
                </a:lnTo>
                <a:lnTo>
                  <a:pt x="82476" y="470794"/>
                </a:lnTo>
                <a:lnTo>
                  <a:pt x="967739" y="25907"/>
                </a:lnTo>
                <a:lnTo>
                  <a:pt x="955547" y="0"/>
                </a:lnTo>
                <a:close/>
              </a:path>
            </a:pathLst>
          </a:custGeom>
          <a:solidFill>
            <a:srgbClr val="000000"/>
          </a:solidFill>
        </p:spPr>
        <p:txBody>
          <a:bodyPr wrap="square" lIns="0" tIns="0" rIns="0" bIns="0" rtlCol="0"/>
          <a:lstStyle/>
          <a:p>
            <a:endParaRPr sz="1750"/>
          </a:p>
        </p:txBody>
      </p:sp>
      <p:sp>
        <p:nvSpPr>
          <p:cNvPr id="25" name="object 25"/>
          <p:cNvSpPr txBox="1"/>
          <p:nvPr/>
        </p:nvSpPr>
        <p:spPr>
          <a:xfrm>
            <a:off x="2730712" y="1709208"/>
            <a:ext cx="898260" cy="179536"/>
          </a:xfrm>
          <a:prstGeom prst="rect">
            <a:avLst/>
          </a:prstGeom>
        </p:spPr>
        <p:txBody>
          <a:bodyPr vert="horz" wrap="square" lIns="0" tIns="0" rIns="0" bIns="0" rtlCol="0">
            <a:spAutoFit/>
          </a:bodyPr>
          <a:lstStyle/>
          <a:p>
            <a:pPr>
              <a:lnSpc>
                <a:spcPts val="1390"/>
              </a:lnSpc>
            </a:pPr>
            <a:r>
              <a:rPr sz="1167" b="1" dirty="0">
                <a:latin typeface="Arial"/>
                <a:cs typeface="Arial"/>
              </a:rPr>
              <a:t>Temperature</a:t>
            </a:r>
            <a:endParaRPr sz="1167">
              <a:latin typeface="Arial"/>
              <a:cs typeface="Arial"/>
            </a:endParaRPr>
          </a:p>
        </p:txBody>
      </p:sp>
      <p:sp>
        <p:nvSpPr>
          <p:cNvPr id="26" name="object 26"/>
          <p:cNvSpPr/>
          <p:nvPr/>
        </p:nvSpPr>
        <p:spPr>
          <a:xfrm>
            <a:off x="1160144" y="1347682"/>
            <a:ext cx="584024" cy="283369"/>
          </a:xfrm>
          <a:custGeom>
            <a:avLst/>
            <a:gdLst/>
            <a:ahLst/>
            <a:cxnLst/>
            <a:rect l="l" t="t" r="r" b="b"/>
            <a:pathLst>
              <a:path w="600710" h="291465">
                <a:moveTo>
                  <a:pt x="516732" y="264971"/>
                </a:moveTo>
                <a:lnTo>
                  <a:pt x="504443" y="291084"/>
                </a:lnTo>
                <a:lnTo>
                  <a:pt x="600455" y="288036"/>
                </a:lnTo>
                <a:lnTo>
                  <a:pt x="587113" y="271272"/>
                </a:lnTo>
                <a:lnTo>
                  <a:pt x="530351" y="271272"/>
                </a:lnTo>
                <a:lnTo>
                  <a:pt x="516732" y="264971"/>
                </a:lnTo>
                <a:close/>
              </a:path>
              <a:path w="600710" h="291465">
                <a:moveTo>
                  <a:pt x="528658" y="239628"/>
                </a:moveTo>
                <a:lnTo>
                  <a:pt x="516732" y="264971"/>
                </a:lnTo>
                <a:lnTo>
                  <a:pt x="530351" y="271272"/>
                </a:lnTo>
                <a:lnTo>
                  <a:pt x="541019" y="245364"/>
                </a:lnTo>
                <a:lnTo>
                  <a:pt x="528658" y="239628"/>
                </a:lnTo>
                <a:close/>
              </a:path>
              <a:path w="600710" h="291465">
                <a:moveTo>
                  <a:pt x="541019" y="213360"/>
                </a:moveTo>
                <a:lnTo>
                  <a:pt x="528658" y="239628"/>
                </a:lnTo>
                <a:lnTo>
                  <a:pt x="541019" y="245364"/>
                </a:lnTo>
                <a:lnTo>
                  <a:pt x="530351" y="271272"/>
                </a:lnTo>
                <a:lnTo>
                  <a:pt x="587113" y="271272"/>
                </a:lnTo>
                <a:lnTo>
                  <a:pt x="541019" y="213360"/>
                </a:lnTo>
                <a:close/>
              </a:path>
              <a:path w="600710" h="291465">
                <a:moveTo>
                  <a:pt x="12191" y="0"/>
                </a:moveTo>
                <a:lnTo>
                  <a:pt x="0" y="25908"/>
                </a:lnTo>
                <a:lnTo>
                  <a:pt x="516732" y="264971"/>
                </a:lnTo>
                <a:lnTo>
                  <a:pt x="528658" y="239628"/>
                </a:lnTo>
                <a:lnTo>
                  <a:pt x="12191" y="0"/>
                </a:lnTo>
                <a:close/>
              </a:path>
            </a:pathLst>
          </a:custGeom>
          <a:solidFill>
            <a:srgbClr val="000000"/>
          </a:solidFill>
        </p:spPr>
        <p:txBody>
          <a:bodyPr wrap="square" lIns="0" tIns="0" rIns="0" bIns="0" rtlCol="0"/>
          <a:lstStyle/>
          <a:p>
            <a:endParaRPr sz="1750"/>
          </a:p>
        </p:txBody>
      </p:sp>
      <p:sp>
        <p:nvSpPr>
          <p:cNvPr id="27" name="object 27"/>
          <p:cNvSpPr txBox="1"/>
          <p:nvPr/>
        </p:nvSpPr>
        <p:spPr>
          <a:xfrm>
            <a:off x="1174962" y="1609937"/>
            <a:ext cx="494505" cy="335227"/>
          </a:xfrm>
          <a:prstGeom prst="rect">
            <a:avLst/>
          </a:prstGeom>
        </p:spPr>
        <p:txBody>
          <a:bodyPr vert="horz" wrap="square" lIns="0" tIns="0" rIns="0" bIns="0" rtlCol="0">
            <a:spAutoFit/>
          </a:bodyPr>
          <a:lstStyle/>
          <a:p>
            <a:pPr>
              <a:lnSpc>
                <a:spcPts val="1342"/>
              </a:lnSpc>
            </a:pPr>
            <a:r>
              <a:rPr sz="1167" b="1" dirty="0">
                <a:latin typeface="Arial"/>
                <a:cs typeface="Arial"/>
              </a:rPr>
              <a:t>Patient  data</a:t>
            </a:r>
            <a:endParaRPr sz="1167">
              <a:latin typeface="Arial"/>
              <a:cs typeface="Arial"/>
            </a:endParaRPr>
          </a:p>
        </p:txBody>
      </p:sp>
      <p:sp>
        <p:nvSpPr>
          <p:cNvPr id="28" name="object 28"/>
          <p:cNvSpPr/>
          <p:nvPr/>
        </p:nvSpPr>
        <p:spPr>
          <a:xfrm>
            <a:off x="1232746" y="3238288"/>
            <a:ext cx="672924" cy="345722"/>
          </a:xfrm>
          <a:custGeom>
            <a:avLst/>
            <a:gdLst/>
            <a:ahLst/>
            <a:cxnLst/>
            <a:rect l="l" t="t" r="r" b="b"/>
            <a:pathLst>
              <a:path w="692150" h="355600">
                <a:moveTo>
                  <a:pt x="56387" y="278892"/>
                </a:moveTo>
                <a:lnTo>
                  <a:pt x="0" y="355092"/>
                </a:lnTo>
                <a:lnTo>
                  <a:pt x="96011" y="355092"/>
                </a:lnTo>
                <a:lnTo>
                  <a:pt x="85709" y="335280"/>
                </a:lnTo>
                <a:lnTo>
                  <a:pt x="70103" y="335280"/>
                </a:lnTo>
                <a:lnTo>
                  <a:pt x="56387" y="310896"/>
                </a:lnTo>
                <a:lnTo>
                  <a:pt x="69595" y="304292"/>
                </a:lnTo>
                <a:lnTo>
                  <a:pt x="56387" y="278892"/>
                </a:lnTo>
                <a:close/>
              </a:path>
              <a:path w="692150" h="355600">
                <a:moveTo>
                  <a:pt x="69595" y="304292"/>
                </a:moveTo>
                <a:lnTo>
                  <a:pt x="56387" y="310896"/>
                </a:lnTo>
                <a:lnTo>
                  <a:pt x="70103" y="335280"/>
                </a:lnTo>
                <a:lnTo>
                  <a:pt x="82489" y="329087"/>
                </a:lnTo>
                <a:lnTo>
                  <a:pt x="69595" y="304292"/>
                </a:lnTo>
                <a:close/>
              </a:path>
              <a:path w="692150" h="355600">
                <a:moveTo>
                  <a:pt x="82489" y="329087"/>
                </a:moveTo>
                <a:lnTo>
                  <a:pt x="70103" y="335280"/>
                </a:lnTo>
                <a:lnTo>
                  <a:pt x="85709" y="335280"/>
                </a:lnTo>
                <a:lnTo>
                  <a:pt x="82489" y="329087"/>
                </a:lnTo>
                <a:close/>
              </a:path>
              <a:path w="692150" h="355600">
                <a:moveTo>
                  <a:pt x="678180" y="0"/>
                </a:moveTo>
                <a:lnTo>
                  <a:pt x="69595" y="304292"/>
                </a:lnTo>
                <a:lnTo>
                  <a:pt x="82489" y="329087"/>
                </a:lnTo>
                <a:lnTo>
                  <a:pt x="691896" y="24384"/>
                </a:lnTo>
                <a:lnTo>
                  <a:pt x="678180" y="0"/>
                </a:lnTo>
                <a:close/>
              </a:path>
            </a:pathLst>
          </a:custGeom>
          <a:solidFill>
            <a:srgbClr val="000000"/>
          </a:solidFill>
        </p:spPr>
        <p:txBody>
          <a:bodyPr wrap="square" lIns="0" tIns="0" rIns="0" bIns="0" rtlCol="0"/>
          <a:lstStyle/>
          <a:p>
            <a:endParaRPr sz="1750"/>
          </a:p>
        </p:txBody>
      </p:sp>
      <p:sp>
        <p:nvSpPr>
          <p:cNvPr id="29" name="object 29"/>
          <p:cNvSpPr txBox="1"/>
          <p:nvPr/>
        </p:nvSpPr>
        <p:spPr>
          <a:xfrm>
            <a:off x="1174962" y="2993813"/>
            <a:ext cx="634647" cy="335227"/>
          </a:xfrm>
          <a:prstGeom prst="rect">
            <a:avLst/>
          </a:prstGeom>
        </p:spPr>
        <p:txBody>
          <a:bodyPr vert="horz" wrap="square" lIns="0" tIns="0" rIns="0" bIns="0" rtlCol="0">
            <a:spAutoFit/>
          </a:bodyPr>
          <a:lstStyle/>
          <a:p>
            <a:pPr>
              <a:lnSpc>
                <a:spcPts val="1342"/>
              </a:lnSpc>
            </a:pPr>
            <a:r>
              <a:rPr sz="1167" b="1" dirty="0">
                <a:latin typeface="Arial"/>
                <a:cs typeface="Arial"/>
              </a:rPr>
              <a:t>Warning  </a:t>
            </a:r>
            <a:r>
              <a:rPr sz="1167" b="1" spc="-5" dirty="0">
                <a:latin typeface="Arial"/>
                <a:cs typeface="Arial"/>
              </a:rPr>
              <a:t>message</a:t>
            </a:r>
            <a:endParaRPr sz="1167">
              <a:latin typeface="Arial"/>
              <a:cs typeface="Arial"/>
            </a:endParaRPr>
          </a:p>
        </p:txBody>
      </p:sp>
      <p:sp>
        <p:nvSpPr>
          <p:cNvPr id="30" name="object 30"/>
          <p:cNvSpPr txBox="1"/>
          <p:nvPr/>
        </p:nvSpPr>
        <p:spPr>
          <a:xfrm>
            <a:off x="3704167" y="3027644"/>
            <a:ext cx="640203" cy="235599"/>
          </a:xfrm>
          <a:prstGeom prst="rect">
            <a:avLst/>
          </a:prstGeom>
          <a:solidFill>
            <a:srgbClr val="F3DF27"/>
          </a:solidFill>
          <a:ln w="12192">
            <a:solidFill>
              <a:srgbClr val="000000"/>
            </a:solidFill>
          </a:ln>
        </p:spPr>
        <p:txBody>
          <a:bodyPr vert="horz" wrap="square" lIns="0" tIns="25929" rIns="0" bIns="0" rtlCol="0">
            <a:spAutoFit/>
          </a:bodyPr>
          <a:lstStyle/>
          <a:p>
            <a:pPr marL="79638">
              <a:spcBef>
                <a:spcPts val="204"/>
              </a:spcBef>
            </a:pPr>
            <a:r>
              <a:rPr sz="1361" spc="-5" dirty="0">
                <a:latin typeface="Verdana"/>
                <a:cs typeface="Verdana"/>
              </a:rPr>
              <a:t>Clock</a:t>
            </a:r>
            <a:endParaRPr sz="1361">
              <a:latin typeface="Verdana"/>
              <a:cs typeface="Verdana"/>
            </a:endParaRPr>
          </a:p>
        </p:txBody>
      </p:sp>
      <p:sp>
        <p:nvSpPr>
          <p:cNvPr id="31" name="object 31"/>
          <p:cNvSpPr/>
          <p:nvPr/>
        </p:nvSpPr>
        <p:spPr>
          <a:xfrm>
            <a:off x="4344246" y="3097529"/>
            <a:ext cx="1111250" cy="83344"/>
          </a:xfrm>
          <a:custGeom>
            <a:avLst/>
            <a:gdLst/>
            <a:ahLst/>
            <a:cxnLst/>
            <a:rect l="l" t="t" r="r" b="b"/>
            <a:pathLst>
              <a:path w="1143000" h="85725">
                <a:moveTo>
                  <a:pt x="1056132" y="57890"/>
                </a:moveTo>
                <a:lnTo>
                  <a:pt x="1056132" y="85343"/>
                </a:lnTo>
                <a:lnTo>
                  <a:pt x="1111975" y="57911"/>
                </a:lnTo>
                <a:lnTo>
                  <a:pt x="1071372" y="57911"/>
                </a:lnTo>
                <a:lnTo>
                  <a:pt x="1056132" y="57890"/>
                </a:lnTo>
                <a:close/>
              </a:path>
              <a:path w="1143000" h="85725">
                <a:moveTo>
                  <a:pt x="1056132" y="0"/>
                </a:moveTo>
                <a:lnTo>
                  <a:pt x="1056132" y="57890"/>
                </a:lnTo>
                <a:lnTo>
                  <a:pt x="1071372" y="57911"/>
                </a:lnTo>
                <a:lnTo>
                  <a:pt x="1071372" y="28955"/>
                </a:lnTo>
                <a:lnTo>
                  <a:pt x="1115078" y="28955"/>
                </a:lnTo>
                <a:lnTo>
                  <a:pt x="1056132" y="0"/>
                </a:lnTo>
                <a:close/>
              </a:path>
              <a:path w="1143000" h="85725">
                <a:moveTo>
                  <a:pt x="1115078" y="28955"/>
                </a:moveTo>
                <a:lnTo>
                  <a:pt x="1071372" y="28955"/>
                </a:lnTo>
                <a:lnTo>
                  <a:pt x="1071372" y="57911"/>
                </a:lnTo>
                <a:lnTo>
                  <a:pt x="1111975" y="57911"/>
                </a:lnTo>
                <a:lnTo>
                  <a:pt x="1143000" y="42671"/>
                </a:lnTo>
                <a:lnTo>
                  <a:pt x="1115078" y="28955"/>
                </a:lnTo>
                <a:close/>
              </a:path>
              <a:path w="1143000" h="85725">
                <a:moveTo>
                  <a:pt x="1056132" y="28955"/>
                </a:moveTo>
                <a:lnTo>
                  <a:pt x="0" y="28955"/>
                </a:lnTo>
                <a:lnTo>
                  <a:pt x="0" y="56387"/>
                </a:lnTo>
                <a:lnTo>
                  <a:pt x="1056132" y="57890"/>
                </a:lnTo>
                <a:lnTo>
                  <a:pt x="1056132" y="28955"/>
                </a:lnTo>
                <a:close/>
              </a:path>
            </a:pathLst>
          </a:custGeom>
          <a:solidFill>
            <a:srgbClr val="000000"/>
          </a:solidFill>
        </p:spPr>
        <p:txBody>
          <a:bodyPr wrap="square" lIns="0" tIns="0" rIns="0" bIns="0" rtlCol="0"/>
          <a:lstStyle/>
          <a:p>
            <a:endParaRPr sz="1750"/>
          </a:p>
        </p:txBody>
      </p:sp>
      <p:sp>
        <p:nvSpPr>
          <p:cNvPr id="32" name="object 32"/>
          <p:cNvSpPr txBox="1"/>
          <p:nvPr/>
        </p:nvSpPr>
        <p:spPr>
          <a:xfrm>
            <a:off x="4397587" y="3152352"/>
            <a:ext cx="667367" cy="179536"/>
          </a:xfrm>
          <a:prstGeom prst="rect">
            <a:avLst/>
          </a:prstGeom>
        </p:spPr>
        <p:txBody>
          <a:bodyPr vert="horz" wrap="square" lIns="0" tIns="0" rIns="0" bIns="0" rtlCol="0">
            <a:spAutoFit/>
          </a:bodyPr>
          <a:lstStyle/>
          <a:p>
            <a:pPr>
              <a:lnSpc>
                <a:spcPts val="1390"/>
              </a:lnSpc>
            </a:pPr>
            <a:r>
              <a:rPr sz="1167" b="1" spc="-5" dirty="0">
                <a:latin typeface="Arial"/>
                <a:cs typeface="Arial"/>
              </a:rPr>
              <a:t>Date</a:t>
            </a:r>
            <a:r>
              <a:rPr sz="1167" b="1" spc="-92" dirty="0">
                <a:latin typeface="Arial"/>
                <a:cs typeface="Arial"/>
              </a:rPr>
              <a:t> </a:t>
            </a:r>
            <a:r>
              <a:rPr sz="1167" b="1" dirty="0">
                <a:latin typeface="Arial"/>
                <a:cs typeface="Arial"/>
              </a:rPr>
              <a:t>time</a:t>
            </a:r>
            <a:endParaRPr sz="1167">
              <a:latin typeface="Arial"/>
              <a:cs typeface="Arial"/>
            </a:endParaRPr>
          </a:p>
        </p:txBody>
      </p:sp>
      <p:sp>
        <p:nvSpPr>
          <p:cNvPr id="33" name="object 33"/>
          <p:cNvSpPr txBox="1"/>
          <p:nvPr/>
        </p:nvSpPr>
        <p:spPr>
          <a:xfrm>
            <a:off x="4064212" y="2610062"/>
            <a:ext cx="1128536" cy="335227"/>
          </a:xfrm>
          <a:prstGeom prst="rect">
            <a:avLst/>
          </a:prstGeom>
        </p:spPr>
        <p:txBody>
          <a:bodyPr vert="horz" wrap="square" lIns="0" tIns="0" rIns="0" bIns="0" rtlCol="0">
            <a:spAutoFit/>
          </a:bodyPr>
          <a:lstStyle/>
          <a:p>
            <a:pPr>
              <a:lnSpc>
                <a:spcPts val="1342"/>
              </a:lnSpc>
            </a:pPr>
            <a:r>
              <a:rPr sz="1167" b="1" spc="-5" dirty="0">
                <a:latin typeface="Arial"/>
                <a:cs typeface="Arial"/>
              </a:rPr>
              <a:t>Blood</a:t>
            </a:r>
            <a:r>
              <a:rPr sz="1167" b="1" spc="-87" dirty="0">
                <a:latin typeface="Arial"/>
                <a:cs typeface="Arial"/>
              </a:rPr>
              <a:t> </a:t>
            </a:r>
            <a:r>
              <a:rPr sz="1167" b="1" dirty="0">
                <a:latin typeface="Arial"/>
                <a:cs typeface="Arial"/>
              </a:rPr>
              <a:t>pressure,  temp, </a:t>
            </a:r>
            <a:r>
              <a:rPr sz="1167" b="1" spc="-5" dirty="0">
                <a:latin typeface="Arial"/>
                <a:cs typeface="Arial"/>
              </a:rPr>
              <a:t>and</a:t>
            </a:r>
            <a:r>
              <a:rPr sz="1167" b="1" spc="-92" dirty="0">
                <a:latin typeface="Arial"/>
                <a:cs typeface="Arial"/>
              </a:rPr>
              <a:t> </a:t>
            </a:r>
            <a:r>
              <a:rPr sz="1167" b="1" dirty="0">
                <a:latin typeface="Arial"/>
                <a:cs typeface="Arial"/>
              </a:rPr>
              <a:t>pulse</a:t>
            </a:r>
            <a:endParaRPr sz="1167">
              <a:latin typeface="Arial"/>
              <a:cs typeface="Arial"/>
            </a:endParaRPr>
          </a:p>
        </p:txBody>
      </p:sp>
      <p:sp>
        <p:nvSpPr>
          <p:cNvPr id="34" name="object 34"/>
          <p:cNvSpPr/>
          <p:nvPr/>
        </p:nvSpPr>
        <p:spPr>
          <a:xfrm>
            <a:off x="6048163" y="3103457"/>
            <a:ext cx="407458" cy="480307"/>
          </a:xfrm>
          <a:custGeom>
            <a:avLst/>
            <a:gdLst/>
            <a:ahLst/>
            <a:cxnLst/>
            <a:rect l="l" t="t" r="r" b="b"/>
            <a:pathLst>
              <a:path w="419100" h="494030">
                <a:moveTo>
                  <a:pt x="352340" y="437565"/>
                </a:moveTo>
                <a:lnTo>
                  <a:pt x="330708" y="455676"/>
                </a:lnTo>
                <a:lnTo>
                  <a:pt x="419100" y="493776"/>
                </a:lnTo>
                <a:lnTo>
                  <a:pt x="407857" y="448056"/>
                </a:lnTo>
                <a:lnTo>
                  <a:pt x="361188" y="448056"/>
                </a:lnTo>
                <a:lnTo>
                  <a:pt x="352340" y="437565"/>
                </a:lnTo>
                <a:close/>
              </a:path>
              <a:path w="419100" h="494030">
                <a:moveTo>
                  <a:pt x="374776" y="418781"/>
                </a:moveTo>
                <a:lnTo>
                  <a:pt x="352340" y="437565"/>
                </a:lnTo>
                <a:lnTo>
                  <a:pt x="361188" y="448056"/>
                </a:lnTo>
                <a:lnTo>
                  <a:pt x="384048" y="429768"/>
                </a:lnTo>
                <a:lnTo>
                  <a:pt x="374776" y="418781"/>
                </a:lnTo>
                <a:close/>
              </a:path>
              <a:path w="419100" h="494030">
                <a:moveTo>
                  <a:pt x="396240" y="400812"/>
                </a:moveTo>
                <a:lnTo>
                  <a:pt x="374776" y="418781"/>
                </a:lnTo>
                <a:lnTo>
                  <a:pt x="384048" y="429768"/>
                </a:lnTo>
                <a:lnTo>
                  <a:pt x="361188" y="448056"/>
                </a:lnTo>
                <a:lnTo>
                  <a:pt x="407857" y="448056"/>
                </a:lnTo>
                <a:lnTo>
                  <a:pt x="396240" y="400812"/>
                </a:lnTo>
                <a:close/>
              </a:path>
              <a:path w="419100" h="494030">
                <a:moveTo>
                  <a:pt x="21336" y="0"/>
                </a:moveTo>
                <a:lnTo>
                  <a:pt x="0" y="19812"/>
                </a:lnTo>
                <a:lnTo>
                  <a:pt x="352340" y="437565"/>
                </a:lnTo>
                <a:lnTo>
                  <a:pt x="374776" y="418781"/>
                </a:lnTo>
                <a:lnTo>
                  <a:pt x="21336" y="0"/>
                </a:lnTo>
                <a:close/>
              </a:path>
            </a:pathLst>
          </a:custGeom>
          <a:solidFill>
            <a:srgbClr val="000000"/>
          </a:solidFill>
        </p:spPr>
        <p:txBody>
          <a:bodyPr wrap="square" lIns="0" tIns="0" rIns="0" bIns="0" rtlCol="0"/>
          <a:lstStyle/>
          <a:p>
            <a:endParaRPr sz="1750"/>
          </a:p>
        </p:txBody>
      </p:sp>
      <p:sp>
        <p:nvSpPr>
          <p:cNvPr id="35" name="object 35"/>
          <p:cNvSpPr/>
          <p:nvPr/>
        </p:nvSpPr>
        <p:spPr>
          <a:xfrm>
            <a:off x="1743922" y="1494367"/>
            <a:ext cx="933449" cy="533400"/>
          </a:xfrm>
          <a:custGeom>
            <a:avLst/>
            <a:gdLst/>
            <a:ahLst/>
            <a:cxnLst/>
            <a:rect l="l" t="t" r="r" b="b"/>
            <a:pathLst>
              <a:path w="960119" h="548640">
                <a:moveTo>
                  <a:pt x="891540" y="0"/>
                </a:moveTo>
                <a:lnTo>
                  <a:pt x="68580" y="0"/>
                </a:lnTo>
                <a:lnTo>
                  <a:pt x="41790" y="5357"/>
                </a:lnTo>
                <a:lnTo>
                  <a:pt x="20002" y="20002"/>
                </a:lnTo>
                <a:lnTo>
                  <a:pt x="5357" y="41790"/>
                </a:lnTo>
                <a:lnTo>
                  <a:pt x="0" y="68580"/>
                </a:lnTo>
                <a:lnTo>
                  <a:pt x="0" y="480059"/>
                </a:lnTo>
                <a:lnTo>
                  <a:pt x="5357" y="506849"/>
                </a:lnTo>
                <a:lnTo>
                  <a:pt x="20002" y="528637"/>
                </a:lnTo>
                <a:lnTo>
                  <a:pt x="41790" y="543282"/>
                </a:lnTo>
                <a:lnTo>
                  <a:pt x="68580" y="548640"/>
                </a:lnTo>
                <a:lnTo>
                  <a:pt x="891540" y="548640"/>
                </a:lnTo>
                <a:lnTo>
                  <a:pt x="917686" y="543282"/>
                </a:lnTo>
                <a:lnTo>
                  <a:pt x="939546" y="528637"/>
                </a:lnTo>
                <a:lnTo>
                  <a:pt x="954547" y="506849"/>
                </a:lnTo>
                <a:lnTo>
                  <a:pt x="960120" y="480059"/>
                </a:lnTo>
                <a:lnTo>
                  <a:pt x="960120" y="68580"/>
                </a:lnTo>
                <a:lnTo>
                  <a:pt x="954547" y="41790"/>
                </a:lnTo>
                <a:lnTo>
                  <a:pt x="939546" y="20002"/>
                </a:lnTo>
                <a:lnTo>
                  <a:pt x="917686" y="5357"/>
                </a:lnTo>
                <a:lnTo>
                  <a:pt x="891540" y="0"/>
                </a:lnTo>
                <a:close/>
              </a:path>
            </a:pathLst>
          </a:custGeom>
          <a:solidFill>
            <a:srgbClr val="008000"/>
          </a:solidFill>
        </p:spPr>
        <p:txBody>
          <a:bodyPr wrap="square" lIns="0" tIns="0" rIns="0" bIns="0" rtlCol="0"/>
          <a:lstStyle/>
          <a:p>
            <a:endParaRPr sz="1750"/>
          </a:p>
        </p:txBody>
      </p:sp>
      <p:sp>
        <p:nvSpPr>
          <p:cNvPr id="36" name="object 36"/>
          <p:cNvSpPr/>
          <p:nvPr/>
        </p:nvSpPr>
        <p:spPr>
          <a:xfrm>
            <a:off x="1739477" y="1489921"/>
            <a:ext cx="942709" cy="542660"/>
          </a:xfrm>
          <a:custGeom>
            <a:avLst/>
            <a:gdLst/>
            <a:ahLst/>
            <a:cxnLst/>
            <a:rect l="l" t="t" r="r" b="b"/>
            <a:pathLst>
              <a:path w="969644" h="558165">
                <a:moveTo>
                  <a:pt x="922020" y="551688"/>
                </a:moveTo>
                <a:lnTo>
                  <a:pt x="44196" y="551688"/>
                </a:lnTo>
                <a:lnTo>
                  <a:pt x="57912" y="556260"/>
                </a:lnTo>
                <a:lnTo>
                  <a:pt x="71628" y="557784"/>
                </a:lnTo>
                <a:lnTo>
                  <a:pt x="894588" y="557784"/>
                </a:lnTo>
                <a:lnTo>
                  <a:pt x="908304" y="556260"/>
                </a:lnTo>
                <a:lnTo>
                  <a:pt x="909828" y="556260"/>
                </a:lnTo>
                <a:lnTo>
                  <a:pt x="922020" y="551688"/>
                </a:lnTo>
                <a:close/>
              </a:path>
              <a:path w="969644" h="558165">
                <a:moveTo>
                  <a:pt x="909828" y="0"/>
                </a:moveTo>
                <a:lnTo>
                  <a:pt x="57912" y="0"/>
                </a:lnTo>
                <a:lnTo>
                  <a:pt x="44196" y="4572"/>
                </a:lnTo>
                <a:lnTo>
                  <a:pt x="42672" y="6096"/>
                </a:lnTo>
                <a:lnTo>
                  <a:pt x="32004" y="12192"/>
                </a:lnTo>
                <a:lnTo>
                  <a:pt x="21336" y="19812"/>
                </a:lnTo>
                <a:lnTo>
                  <a:pt x="19812" y="21336"/>
                </a:lnTo>
                <a:lnTo>
                  <a:pt x="12192" y="32004"/>
                </a:lnTo>
                <a:lnTo>
                  <a:pt x="6096" y="42672"/>
                </a:lnTo>
                <a:lnTo>
                  <a:pt x="4572" y="44196"/>
                </a:lnTo>
                <a:lnTo>
                  <a:pt x="0" y="57912"/>
                </a:lnTo>
                <a:lnTo>
                  <a:pt x="0" y="498348"/>
                </a:lnTo>
                <a:lnTo>
                  <a:pt x="4572" y="512064"/>
                </a:lnTo>
                <a:lnTo>
                  <a:pt x="6096" y="513588"/>
                </a:lnTo>
                <a:lnTo>
                  <a:pt x="12192" y="524256"/>
                </a:lnTo>
                <a:lnTo>
                  <a:pt x="19812" y="534924"/>
                </a:lnTo>
                <a:lnTo>
                  <a:pt x="21336" y="536448"/>
                </a:lnTo>
                <a:lnTo>
                  <a:pt x="42672" y="551688"/>
                </a:lnTo>
                <a:lnTo>
                  <a:pt x="908304" y="551688"/>
                </a:lnTo>
                <a:lnTo>
                  <a:pt x="908304" y="548640"/>
                </a:lnTo>
                <a:lnTo>
                  <a:pt x="73152" y="548640"/>
                </a:lnTo>
                <a:lnTo>
                  <a:pt x="59436" y="547116"/>
                </a:lnTo>
                <a:lnTo>
                  <a:pt x="45720" y="547116"/>
                </a:lnTo>
                <a:lnTo>
                  <a:pt x="45720" y="542979"/>
                </a:lnTo>
                <a:lnTo>
                  <a:pt x="30175" y="531876"/>
                </a:lnTo>
                <a:lnTo>
                  <a:pt x="24384" y="531876"/>
                </a:lnTo>
                <a:lnTo>
                  <a:pt x="25908" y="528828"/>
                </a:lnTo>
                <a:lnTo>
                  <a:pt x="26343" y="528828"/>
                </a:lnTo>
                <a:lnTo>
                  <a:pt x="19812" y="519684"/>
                </a:lnTo>
                <a:lnTo>
                  <a:pt x="14586" y="510540"/>
                </a:lnTo>
                <a:lnTo>
                  <a:pt x="9144" y="510540"/>
                </a:lnTo>
                <a:lnTo>
                  <a:pt x="13258" y="509168"/>
                </a:lnTo>
                <a:lnTo>
                  <a:pt x="9652" y="498348"/>
                </a:lnTo>
                <a:lnTo>
                  <a:pt x="4572" y="498348"/>
                </a:lnTo>
                <a:lnTo>
                  <a:pt x="9144" y="496823"/>
                </a:lnTo>
                <a:lnTo>
                  <a:pt x="9144" y="59436"/>
                </a:lnTo>
                <a:lnTo>
                  <a:pt x="13258" y="47091"/>
                </a:lnTo>
                <a:lnTo>
                  <a:pt x="9144" y="45720"/>
                </a:lnTo>
                <a:lnTo>
                  <a:pt x="14586" y="45720"/>
                </a:lnTo>
                <a:lnTo>
                  <a:pt x="19812" y="36576"/>
                </a:lnTo>
                <a:lnTo>
                  <a:pt x="26343" y="27432"/>
                </a:lnTo>
                <a:lnTo>
                  <a:pt x="25908" y="27432"/>
                </a:lnTo>
                <a:lnTo>
                  <a:pt x="24384" y="24384"/>
                </a:lnTo>
                <a:lnTo>
                  <a:pt x="30175" y="24384"/>
                </a:lnTo>
                <a:lnTo>
                  <a:pt x="36576" y="19812"/>
                </a:lnTo>
                <a:lnTo>
                  <a:pt x="47244" y="13716"/>
                </a:lnTo>
                <a:lnTo>
                  <a:pt x="45720" y="13716"/>
                </a:lnTo>
                <a:lnTo>
                  <a:pt x="45720" y="9144"/>
                </a:lnTo>
                <a:lnTo>
                  <a:pt x="908304" y="9144"/>
                </a:lnTo>
                <a:lnTo>
                  <a:pt x="908304" y="4572"/>
                </a:lnTo>
                <a:lnTo>
                  <a:pt x="922020" y="4572"/>
                </a:lnTo>
                <a:lnTo>
                  <a:pt x="909828" y="0"/>
                </a:lnTo>
                <a:close/>
              </a:path>
              <a:path w="969644" h="558165">
                <a:moveTo>
                  <a:pt x="909828" y="547116"/>
                </a:moveTo>
                <a:lnTo>
                  <a:pt x="908304" y="547285"/>
                </a:lnTo>
                <a:lnTo>
                  <a:pt x="908304" y="551688"/>
                </a:lnTo>
                <a:lnTo>
                  <a:pt x="909828" y="547116"/>
                </a:lnTo>
                <a:close/>
              </a:path>
              <a:path w="969644" h="558165">
                <a:moveTo>
                  <a:pt x="940943" y="529463"/>
                </a:moveTo>
                <a:lnTo>
                  <a:pt x="931164" y="536448"/>
                </a:lnTo>
                <a:lnTo>
                  <a:pt x="920653" y="543016"/>
                </a:lnTo>
                <a:lnTo>
                  <a:pt x="922020" y="547116"/>
                </a:lnTo>
                <a:lnTo>
                  <a:pt x="909828" y="547116"/>
                </a:lnTo>
                <a:lnTo>
                  <a:pt x="908304" y="551688"/>
                </a:lnTo>
                <a:lnTo>
                  <a:pt x="923544" y="551688"/>
                </a:lnTo>
                <a:lnTo>
                  <a:pt x="935736" y="544068"/>
                </a:lnTo>
                <a:lnTo>
                  <a:pt x="946404" y="536448"/>
                </a:lnTo>
                <a:lnTo>
                  <a:pt x="947928" y="534924"/>
                </a:lnTo>
                <a:lnTo>
                  <a:pt x="950105" y="531876"/>
                </a:lnTo>
                <a:lnTo>
                  <a:pt x="943356" y="531876"/>
                </a:lnTo>
                <a:lnTo>
                  <a:pt x="940308" y="530352"/>
                </a:lnTo>
                <a:lnTo>
                  <a:pt x="940943" y="529463"/>
                </a:lnTo>
                <a:close/>
              </a:path>
              <a:path w="969644" h="558165">
                <a:moveTo>
                  <a:pt x="908304" y="547285"/>
                </a:moveTo>
                <a:lnTo>
                  <a:pt x="896112" y="548640"/>
                </a:lnTo>
                <a:lnTo>
                  <a:pt x="908304" y="548640"/>
                </a:lnTo>
                <a:lnTo>
                  <a:pt x="908304" y="547285"/>
                </a:lnTo>
                <a:close/>
              </a:path>
              <a:path w="969644" h="558165">
                <a:moveTo>
                  <a:pt x="920496" y="542544"/>
                </a:moveTo>
                <a:lnTo>
                  <a:pt x="908304" y="547116"/>
                </a:lnTo>
                <a:lnTo>
                  <a:pt x="908304" y="547285"/>
                </a:lnTo>
                <a:lnTo>
                  <a:pt x="909828" y="547116"/>
                </a:lnTo>
                <a:lnTo>
                  <a:pt x="922020" y="547116"/>
                </a:lnTo>
                <a:lnTo>
                  <a:pt x="918972" y="544068"/>
                </a:lnTo>
                <a:lnTo>
                  <a:pt x="920653" y="543016"/>
                </a:lnTo>
                <a:lnTo>
                  <a:pt x="920496" y="542544"/>
                </a:lnTo>
                <a:close/>
              </a:path>
              <a:path w="969644" h="558165">
                <a:moveTo>
                  <a:pt x="45720" y="542979"/>
                </a:moveTo>
                <a:lnTo>
                  <a:pt x="45720" y="547116"/>
                </a:lnTo>
                <a:lnTo>
                  <a:pt x="47244" y="544068"/>
                </a:lnTo>
                <a:lnTo>
                  <a:pt x="45720" y="542979"/>
                </a:lnTo>
                <a:close/>
              </a:path>
              <a:path w="969644" h="558165">
                <a:moveTo>
                  <a:pt x="45720" y="542544"/>
                </a:moveTo>
                <a:lnTo>
                  <a:pt x="45772" y="543016"/>
                </a:lnTo>
                <a:lnTo>
                  <a:pt x="47244" y="544068"/>
                </a:lnTo>
                <a:lnTo>
                  <a:pt x="45720" y="547116"/>
                </a:lnTo>
                <a:lnTo>
                  <a:pt x="59436" y="547116"/>
                </a:lnTo>
                <a:lnTo>
                  <a:pt x="45720" y="542544"/>
                </a:lnTo>
                <a:close/>
              </a:path>
              <a:path w="969644" h="558165">
                <a:moveTo>
                  <a:pt x="920653" y="543016"/>
                </a:moveTo>
                <a:lnTo>
                  <a:pt x="918972" y="544068"/>
                </a:lnTo>
                <a:lnTo>
                  <a:pt x="922020" y="547116"/>
                </a:lnTo>
                <a:lnTo>
                  <a:pt x="920653" y="543016"/>
                </a:lnTo>
                <a:close/>
              </a:path>
              <a:path w="969644" h="558165">
                <a:moveTo>
                  <a:pt x="25908" y="528828"/>
                </a:moveTo>
                <a:lnTo>
                  <a:pt x="24384" y="531876"/>
                </a:lnTo>
                <a:lnTo>
                  <a:pt x="27432" y="530352"/>
                </a:lnTo>
                <a:lnTo>
                  <a:pt x="26797" y="529463"/>
                </a:lnTo>
                <a:lnTo>
                  <a:pt x="25908" y="528828"/>
                </a:lnTo>
                <a:close/>
              </a:path>
              <a:path w="969644" h="558165">
                <a:moveTo>
                  <a:pt x="26797" y="529463"/>
                </a:moveTo>
                <a:lnTo>
                  <a:pt x="27432" y="530352"/>
                </a:lnTo>
                <a:lnTo>
                  <a:pt x="24384" y="531876"/>
                </a:lnTo>
                <a:lnTo>
                  <a:pt x="30175" y="531876"/>
                </a:lnTo>
                <a:lnTo>
                  <a:pt x="26797" y="529463"/>
                </a:lnTo>
                <a:close/>
              </a:path>
              <a:path w="969644" h="558165">
                <a:moveTo>
                  <a:pt x="941832" y="528828"/>
                </a:moveTo>
                <a:lnTo>
                  <a:pt x="940943" y="529463"/>
                </a:lnTo>
                <a:lnTo>
                  <a:pt x="940308" y="530352"/>
                </a:lnTo>
                <a:lnTo>
                  <a:pt x="943356" y="531876"/>
                </a:lnTo>
                <a:lnTo>
                  <a:pt x="941832" y="528828"/>
                </a:lnTo>
                <a:close/>
              </a:path>
              <a:path w="969644" h="558165">
                <a:moveTo>
                  <a:pt x="952282" y="528828"/>
                </a:moveTo>
                <a:lnTo>
                  <a:pt x="941832" y="528828"/>
                </a:lnTo>
                <a:lnTo>
                  <a:pt x="943356" y="531876"/>
                </a:lnTo>
                <a:lnTo>
                  <a:pt x="950105" y="531876"/>
                </a:lnTo>
                <a:lnTo>
                  <a:pt x="952282" y="528828"/>
                </a:lnTo>
                <a:close/>
              </a:path>
              <a:path w="969644" h="558165">
                <a:moveTo>
                  <a:pt x="26343" y="528828"/>
                </a:moveTo>
                <a:lnTo>
                  <a:pt x="25908" y="528828"/>
                </a:lnTo>
                <a:lnTo>
                  <a:pt x="26797" y="529463"/>
                </a:lnTo>
                <a:lnTo>
                  <a:pt x="26343" y="528828"/>
                </a:lnTo>
                <a:close/>
              </a:path>
              <a:path w="969644" h="558165">
                <a:moveTo>
                  <a:pt x="954024" y="509016"/>
                </a:moveTo>
                <a:lnTo>
                  <a:pt x="947928" y="519684"/>
                </a:lnTo>
                <a:lnTo>
                  <a:pt x="940943" y="529463"/>
                </a:lnTo>
                <a:lnTo>
                  <a:pt x="941832" y="528828"/>
                </a:lnTo>
                <a:lnTo>
                  <a:pt x="952282" y="528828"/>
                </a:lnTo>
                <a:lnTo>
                  <a:pt x="955548" y="524256"/>
                </a:lnTo>
                <a:lnTo>
                  <a:pt x="961644" y="513588"/>
                </a:lnTo>
                <a:lnTo>
                  <a:pt x="963168" y="512064"/>
                </a:lnTo>
                <a:lnTo>
                  <a:pt x="963676" y="510540"/>
                </a:lnTo>
                <a:lnTo>
                  <a:pt x="954024" y="510540"/>
                </a:lnTo>
                <a:lnTo>
                  <a:pt x="954481" y="509168"/>
                </a:lnTo>
                <a:lnTo>
                  <a:pt x="954024" y="509016"/>
                </a:lnTo>
                <a:close/>
              </a:path>
              <a:path w="969644" h="558165">
                <a:moveTo>
                  <a:pt x="13258" y="509168"/>
                </a:moveTo>
                <a:lnTo>
                  <a:pt x="9144" y="510540"/>
                </a:lnTo>
                <a:lnTo>
                  <a:pt x="13716" y="510540"/>
                </a:lnTo>
                <a:lnTo>
                  <a:pt x="13258" y="509168"/>
                </a:lnTo>
                <a:close/>
              </a:path>
              <a:path w="969644" h="558165">
                <a:moveTo>
                  <a:pt x="13716" y="509016"/>
                </a:moveTo>
                <a:lnTo>
                  <a:pt x="13258" y="509168"/>
                </a:lnTo>
                <a:lnTo>
                  <a:pt x="13716" y="510540"/>
                </a:lnTo>
                <a:lnTo>
                  <a:pt x="14586" y="510540"/>
                </a:lnTo>
                <a:lnTo>
                  <a:pt x="13716" y="509016"/>
                </a:lnTo>
                <a:close/>
              </a:path>
              <a:path w="969644" h="558165">
                <a:moveTo>
                  <a:pt x="954481" y="509168"/>
                </a:moveTo>
                <a:lnTo>
                  <a:pt x="954024" y="510540"/>
                </a:lnTo>
                <a:lnTo>
                  <a:pt x="958596" y="510540"/>
                </a:lnTo>
                <a:lnTo>
                  <a:pt x="954481" y="509168"/>
                </a:lnTo>
                <a:close/>
              </a:path>
              <a:path w="969644" h="558165">
                <a:moveTo>
                  <a:pt x="958596" y="496823"/>
                </a:moveTo>
                <a:lnTo>
                  <a:pt x="954481" y="509168"/>
                </a:lnTo>
                <a:lnTo>
                  <a:pt x="958596" y="510540"/>
                </a:lnTo>
                <a:lnTo>
                  <a:pt x="963676" y="510540"/>
                </a:lnTo>
                <a:lnTo>
                  <a:pt x="967740" y="498348"/>
                </a:lnTo>
                <a:lnTo>
                  <a:pt x="958596" y="498348"/>
                </a:lnTo>
                <a:lnTo>
                  <a:pt x="958759" y="496878"/>
                </a:lnTo>
                <a:lnTo>
                  <a:pt x="958596" y="496823"/>
                </a:lnTo>
                <a:close/>
              </a:path>
              <a:path w="969644" h="558165">
                <a:moveTo>
                  <a:pt x="9144" y="496823"/>
                </a:moveTo>
                <a:lnTo>
                  <a:pt x="4572" y="498348"/>
                </a:lnTo>
                <a:lnTo>
                  <a:pt x="9144" y="498348"/>
                </a:lnTo>
                <a:lnTo>
                  <a:pt x="9144" y="496823"/>
                </a:lnTo>
                <a:close/>
              </a:path>
              <a:path w="969644" h="558165">
                <a:moveTo>
                  <a:pt x="9144" y="496823"/>
                </a:moveTo>
                <a:lnTo>
                  <a:pt x="9144" y="498348"/>
                </a:lnTo>
                <a:lnTo>
                  <a:pt x="9652" y="498348"/>
                </a:lnTo>
                <a:lnTo>
                  <a:pt x="9144" y="496823"/>
                </a:lnTo>
                <a:close/>
              </a:path>
              <a:path w="969644" h="558165">
                <a:moveTo>
                  <a:pt x="958759" y="496878"/>
                </a:moveTo>
                <a:lnTo>
                  <a:pt x="958596" y="498348"/>
                </a:lnTo>
                <a:lnTo>
                  <a:pt x="963168" y="498348"/>
                </a:lnTo>
                <a:lnTo>
                  <a:pt x="958759" y="496878"/>
                </a:lnTo>
                <a:close/>
              </a:path>
              <a:path w="969644" h="558165">
                <a:moveTo>
                  <a:pt x="963676" y="45720"/>
                </a:moveTo>
                <a:lnTo>
                  <a:pt x="958596" y="45720"/>
                </a:lnTo>
                <a:lnTo>
                  <a:pt x="954481" y="47091"/>
                </a:lnTo>
                <a:lnTo>
                  <a:pt x="958596" y="59436"/>
                </a:lnTo>
                <a:lnTo>
                  <a:pt x="960120" y="73152"/>
                </a:lnTo>
                <a:lnTo>
                  <a:pt x="960120" y="484631"/>
                </a:lnTo>
                <a:lnTo>
                  <a:pt x="958759" y="496878"/>
                </a:lnTo>
                <a:lnTo>
                  <a:pt x="963168" y="498348"/>
                </a:lnTo>
                <a:lnTo>
                  <a:pt x="967740" y="498348"/>
                </a:lnTo>
                <a:lnTo>
                  <a:pt x="967740" y="496823"/>
                </a:lnTo>
                <a:lnTo>
                  <a:pt x="969264" y="483108"/>
                </a:lnTo>
                <a:lnTo>
                  <a:pt x="969264" y="71628"/>
                </a:lnTo>
                <a:lnTo>
                  <a:pt x="967740" y="57912"/>
                </a:lnTo>
                <a:lnTo>
                  <a:pt x="963676" y="45720"/>
                </a:lnTo>
                <a:close/>
              </a:path>
              <a:path w="969644" h="558165">
                <a:moveTo>
                  <a:pt x="14586" y="45720"/>
                </a:moveTo>
                <a:lnTo>
                  <a:pt x="13716" y="45720"/>
                </a:lnTo>
                <a:lnTo>
                  <a:pt x="13258" y="47091"/>
                </a:lnTo>
                <a:lnTo>
                  <a:pt x="13716" y="47244"/>
                </a:lnTo>
                <a:lnTo>
                  <a:pt x="14586" y="45720"/>
                </a:lnTo>
                <a:close/>
              </a:path>
              <a:path w="969644" h="558165">
                <a:moveTo>
                  <a:pt x="940943" y="26797"/>
                </a:moveTo>
                <a:lnTo>
                  <a:pt x="947928" y="36576"/>
                </a:lnTo>
                <a:lnTo>
                  <a:pt x="954024" y="47244"/>
                </a:lnTo>
                <a:lnTo>
                  <a:pt x="954481" y="47091"/>
                </a:lnTo>
                <a:lnTo>
                  <a:pt x="954024" y="45720"/>
                </a:lnTo>
                <a:lnTo>
                  <a:pt x="963676" y="45720"/>
                </a:lnTo>
                <a:lnTo>
                  <a:pt x="963168" y="44196"/>
                </a:lnTo>
                <a:lnTo>
                  <a:pt x="961644" y="42672"/>
                </a:lnTo>
                <a:lnTo>
                  <a:pt x="955548" y="32004"/>
                </a:lnTo>
                <a:lnTo>
                  <a:pt x="952282" y="27432"/>
                </a:lnTo>
                <a:lnTo>
                  <a:pt x="941832" y="27432"/>
                </a:lnTo>
                <a:lnTo>
                  <a:pt x="940943" y="26797"/>
                </a:lnTo>
                <a:close/>
              </a:path>
              <a:path w="969644" h="558165">
                <a:moveTo>
                  <a:pt x="13716" y="45720"/>
                </a:moveTo>
                <a:lnTo>
                  <a:pt x="9144" y="45720"/>
                </a:lnTo>
                <a:lnTo>
                  <a:pt x="13258" y="47091"/>
                </a:lnTo>
                <a:lnTo>
                  <a:pt x="13716" y="45720"/>
                </a:lnTo>
                <a:close/>
              </a:path>
              <a:path w="969644" h="558165">
                <a:moveTo>
                  <a:pt x="958596" y="45720"/>
                </a:moveTo>
                <a:lnTo>
                  <a:pt x="954024" y="45720"/>
                </a:lnTo>
                <a:lnTo>
                  <a:pt x="954481" y="47091"/>
                </a:lnTo>
                <a:lnTo>
                  <a:pt x="958596" y="45720"/>
                </a:lnTo>
                <a:close/>
              </a:path>
              <a:path w="969644" h="558165">
                <a:moveTo>
                  <a:pt x="24384" y="24384"/>
                </a:moveTo>
                <a:lnTo>
                  <a:pt x="25908" y="27432"/>
                </a:lnTo>
                <a:lnTo>
                  <a:pt x="26797" y="26797"/>
                </a:lnTo>
                <a:lnTo>
                  <a:pt x="27432" y="25908"/>
                </a:lnTo>
                <a:lnTo>
                  <a:pt x="24384" y="24384"/>
                </a:lnTo>
                <a:close/>
              </a:path>
              <a:path w="969644" h="558165">
                <a:moveTo>
                  <a:pt x="26797" y="26797"/>
                </a:moveTo>
                <a:lnTo>
                  <a:pt x="25908" y="27432"/>
                </a:lnTo>
                <a:lnTo>
                  <a:pt x="26343" y="27432"/>
                </a:lnTo>
                <a:lnTo>
                  <a:pt x="26797" y="26797"/>
                </a:lnTo>
                <a:close/>
              </a:path>
              <a:path w="969644" h="558165">
                <a:moveTo>
                  <a:pt x="943356" y="24384"/>
                </a:moveTo>
                <a:lnTo>
                  <a:pt x="940308" y="25908"/>
                </a:lnTo>
                <a:lnTo>
                  <a:pt x="940943" y="26797"/>
                </a:lnTo>
                <a:lnTo>
                  <a:pt x="941832" y="27432"/>
                </a:lnTo>
                <a:lnTo>
                  <a:pt x="943356" y="24384"/>
                </a:lnTo>
                <a:close/>
              </a:path>
              <a:path w="969644" h="558165">
                <a:moveTo>
                  <a:pt x="950105" y="24384"/>
                </a:moveTo>
                <a:lnTo>
                  <a:pt x="943356" y="24384"/>
                </a:lnTo>
                <a:lnTo>
                  <a:pt x="941832" y="27432"/>
                </a:lnTo>
                <a:lnTo>
                  <a:pt x="952282" y="27432"/>
                </a:lnTo>
                <a:lnTo>
                  <a:pt x="950105" y="24384"/>
                </a:lnTo>
                <a:close/>
              </a:path>
              <a:path w="969644" h="558165">
                <a:moveTo>
                  <a:pt x="30175" y="24384"/>
                </a:moveTo>
                <a:lnTo>
                  <a:pt x="24384" y="24384"/>
                </a:lnTo>
                <a:lnTo>
                  <a:pt x="27432" y="25908"/>
                </a:lnTo>
                <a:lnTo>
                  <a:pt x="26797" y="26797"/>
                </a:lnTo>
                <a:lnTo>
                  <a:pt x="30175" y="24384"/>
                </a:lnTo>
                <a:close/>
              </a:path>
              <a:path w="969644" h="558165">
                <a:moveTo>
                  <a:pt x="922020" y="4572"/>
                </a:moveTo>
                <a:lnTo>
                  <a:pt x="908304" y="4572"/>
                </a:lnTo>
                <a:lnTo>
                  <a:pt x="909828" y="9144"/>
                </a:lnTo>
                <a:lnTo>
                  <a:pt x="922020" y="9144"/>
                </a:lnTo>
                <a:lnTo>
                  <a:pt x="920496" y="13716"/>
                </a:lnTo>
                <a:lnTo>
                  <a:pt x="918972" y="13716"/>
                </a:lnTo>
                <a:lnTo>
                  <a:pt x="931164" y="19812"/>
                </a:lnTo>
                <a:lnTo>
                  <a:pt x="940943" y="26797"/>
                </a:lnTo>
                <a:lnTo>
                  <a:pt x="940308" y="25908"/>
                </a:lnTo>
                <a:lnTo>
                  <a:pt x="943356" y="24384"/>
                </a:lnTo>
                <a:lnTo>
                  <a:pt x="950105" y="24384"/>
                </a:lnTo>
                <a:lnTo>
                  <a:pt x="947928" y="21336"/>
                </a:lnTo>
                <a:lnTo>
                  <a:pt x="946404" y="19812"/>
                </a:lnTo>
                <a:lnTo>
                  <a:pt x="937869" y="13716"/>
                </a:lnTo>
                <a:lnTo>
                  <a:pt x="920496" y="13716"/>
                </a:lnTo>
                <a:lnTo>
                  <a:pt x="919276" y="13258"/>
                </a:lnTo>
                <a:lnTo>
                  <a:pt x="937229" y="13258"/>
                </a:lnTo>
                <a:lnTo>
                  <a:pt x="935736" y="12192"/>
                </a:lnTo>
                <a:lnTo>
                  <a:pt x="923544" y="6096"/>
                </a:lnTo>
                <a:lnTo>
                  <a:pt x="922020" y="4572"/>
                </a:lnTo>
                <a:close/>
              </a:path>
              <a:path w="969644" h="558165">
                <a:moveTo>
                  <a:pt x="45720" y="9144"/>
                </a:moveTo>
                <a:lnTo>
                  <a:pt x="45720" y="13716"/>
                </a:lnTo>
                <a:lnTo>
                  <a:pt x="47091" y="13258"/>
                </a:lnTo>
                <a:lnTo>
                  <a:pt x="45720" y="9144"/>
                </a:lnTo>
                <a:close/>
              </a:path>
              <a:path w="969644" h="558165">
                <a:moveTo>
                  <a:pt x="47091" y="13258"/>
                </a:moveTo>
                <a:lnTo>
                  <a:pt x="45720" y="13716"/>
                </a:lnTo>
                <a:lnTo>
                  <a:pt x="47244" y="13716"/>
                </a:lnTo>
                <a:lnTo>
                  <a:pt x="47091" y="13258"/>
                </a:lnTo>
                <a:close/>
              </a:path>
              <a:path w="969644" h="558165">
                <a:moveTo>
                  <a:pt x="922020" y="9144"/>
                </a:moveTo>
                <a:lnTo>
                  <a:pt x="919276" y="13258"/>
                </a:lnTo>
                <a:lnTo>
                  <a:pt x="920496" y="13716"/>
                </a:lnTo>
                <a:lnTo>
                  <a:pt x="922020" y="9144"/>
                </a:lnTo>
                <a:close/>
              </a:path>
              <a:path w="969644" h="558165">
                <a:moveTo>
                  <a:pt x="59436" y="9144"/>
                </a:moveTo>
                <a:lnTo>
                  <a:pt x="45720" y="9144"/>
                </a:lnTo>
                <a:lnTo>
                  <a:pt x="47091" y="13258"/>
                </a:lnTo>
                <a:lnTo>
                  <a:pt x="59436" y="9144"/>
                </a:lnTo>
                <a:close/>
              </a:path>
              <a:path w="969644" h="558165">
                <a:moveTo>
                  <a:pt x="908304" y="4572"/>
                </a:moveTo>
                <a:lnTo>
                  <a:pt x="908304" y="9144"/>
                </a:lnTo>
                <a:lnTo>
                  <a:pt x="919276" y="13258"/>
                </a:lnTo>
                <a:lnTo>
                  <a:pt x="922020" y="9144"/>
                </a:lnTo>
                <a:lnTo>
                  <a:pt x="909828" y="9144"/>
                </a:lnTo>
                <a:lnTo>
                  <a:pt x="908304" y="4572"/>
                </a:lnTo>
                <a:close/>
              </a:path>
            </a:pathLst>
          </a:custGeom>
          <a:solidFill>
            <a:srgbClr val="000000"/>
          </a:solidFill>
        </p:spPr>
        <p:txBody>
          <a:bodyPr wrap="square" lIns="0" tIns="0" rIns="0" bIns="0" rtlCol="0"/>
          <a:lstStyle/>
          <a:p>
            <a:endParaRPr sz="1750"/>
          </a:p>
        </p:txBody>
      </p:sp>
      <p:sp>
        <p:nvSpPr>
          <p:cNvPr id="37" name="object 37"/>
          <p:cNvSpPr txBox="1"/>
          <p:nvPr/>
        </p:nvSpPr>
        <p:spPr>
          <a:xfrm>
            <a:off x="1890605" y="1539370"/>
            <a:ext cx="642056" cy="423065"/>
          </a:xfrm>
          <a:prstGeom prst="rect">
            <a:avLst/>
          </a:prstGeom>
        </p:spPr>
        <p:txBody>
          <a:bodyPr vert="horz" wrap="square" lIns="0" tIns="0" rIns="0" bIns="0" rtlCol="0">
            <a:spAutoFit/>
          </a:bodyPr>
          <a:lstStyle/>
          <a:p>
            <a:pPr marL="82724" indent="-83342">
              <a:lnSpc>
                <a:spcPct val="101400"/>
              </a:lnSpc>
            </a:pPr>
            <a:r>
              <a:rPr sz="1361" dirty="0">
                <a:solidFill>
                  <a:srgbClr val="FFFFFF"/>
                </a:solidFill>
                <a:latin typeface="Verdana"/>
                <a:cs typeface="Verdana"/>
              </a:rPr>
              <a:t>Unpack  Signs</a:t>
            </a:r>
            <a:endParaRPr sz="1361">
              <a:latin typeface="Verdana"/>
              <a:cs typeface="Verdana"/>
            </a:endParaRPr>
          </a:p>
        </p:txBody>
      </p:sp>
      <p:sp>
        <p:nvSpPr>
          <p:cNvPr id="38" name="object 38"/>
          <p:cNvSpPr/>
          <p:nvPr/>
        </p:nvSpPr>
        <p:spPr>
          <a:xfrm>
            <a:off x="3655272" y="1894417"/>
            <a:ext cx="1022350" cy="688975"/>
          </a:xfrm>
          <a:custGeom>
            <a:avLst/>
            <a:gdLst/>
            <a:ahLst/>
            <a:cxnLst/>
            <a:rect l="l" t="t" r="r" b="b"/>
            <a:pathLst>
              <a:path w="1051560" h="708660">
                <a:moveTo>
                  <a:pt x="963167" y="0"/>
                </a:moveTo>
                <a:lnTo>
                  <a:pt x="89915" y="0"/>
                </a:lnTo>
                <a:lnTo>
                  <a:pt x="54649" y="6953"/>
                </a:lnTo>
                <a:lnTo>
                  <a:pt x="26098" y="25908"/>
                </a:lnTo>
                <a:lnTo>
                  <a:pt x="6977" y="54006"/>
                </a:lnTo>
                <a:lnTo>
                  <a:pt x="0" y="88392"/>
                </a:lnTo>
                <a:lnTo>
                  <a:pt x="0" y="620268"/>
                </a:lnTo>
                <a:lnTo>
                  <a:pt x="6977" y="654653"/>
                </a:lnTo>
                <a:lnTo>
                  <a:pt x="26098" y="682752"/>
                </a:lnTo>
                <a:lnTo>
                  <a:pt x="54649" y="701706"/>
                </a:lnTo>
                <a:lnTo>
                  <a:pt x="89915" y="708660"/>
                </a:lnTo>
                <a:lnTo>
                  <a:pt x="963167" y="708660"/>
                </a:lnTo>
                <a:lnTo>
                  <a:pt x="997553" y="701706"/>
                </a:lnTo>
                <a:lnTo>
                  <a:pt x="1025651" y="682752"/>
                </a:lnTo>
                <a:lnTo>
                  <a:pt x="1044606" y="654653"/>
                </a:lnTo>
                <a:lnTo>
                  <a:pt x="1051559" y="620268"/>
                </a:lnTo>
                <a:lnTo>
                  <a:pt x="1051559" y="88392"/>
                </a:lnTo>
                <a:lnTo>
                  <a:pt x="1044606" y="54006"/>
                </a:lnTo>
                <a:lnTo>
                  <a:pt x="1025651" y="25907"/>
                </a:lnTo>
                <a:lnTo>
                  <a:pt x="997553" y="6953"/>
                </a:lnTo>
                <a:lnTo>
                  <a:pt x="963167" y="0"/>
                </a:lnTo>
                <a:close/>
              </a:path>
            </a:pathLst>
          </a:custGeom>
          <a:solidFill>
            <a:srgbClr val="008000"/>
          </a:solidFill>
        </p:spPr>
        <p:txBody>
          <a:bodyPr wrap="square" lIns="0" tIns="0" rIns="0" bIns="0" rtlCol="0"/>
          <a:lstStyle/>
          <a:p>
            <a:endParaRPr sz="1750"/>
          </a:p>
        </p:txBody>
      </p:sp>
      <p:sp>
        <p:nvSpPr>
          <p:cNvPr id="39" name="object 39"/>
          <p:cNvSpPr/>
          <p:nvPr/>
        </p:nvSpPr>
        <p:spPr>
          <a:xfrm>
            <a:off x="3650826" y="1889972"/>
            <a:ext cx="1031610" cy="698235"/>
          </a:xfrm>
          <a:custGeom>
            <a:avLst/>
            <a:gdLst/>
            <a:ahLst/>
            <a:cxnLst/>
            <a:rect l="l" t="t" r="r" b="b"/>
            <a:pathLst>
              <a:path w="1061085" h="718185">
                <a:moveTo>
                  <a:pt x="966216" y="0"/>
                </a:moveTo>
                <a:lnTo>
                  <a:pt x="92963" y="0"/>
                </a:lnTo>
                <a:lnTo>
                  <a:pt x="74675" y="1524"/>
                </a:lnTo>
                <a:lnTo>
                  <a:pt x="57911" y="6096"/>
                </a:lnTo>
                <a:lnTo>
                  <a:pt x="56387" y="7620"/>
                </a:lnTo>
                <a:lnTo>
                  <a:pt x="41147" y="15240"/>
                </a:lnTo>
                <a:lnTo>
                  <a:pt x="27431" y="25908"/>
                </a:lnTo>
                <a:lnTo>
                  <a:pt x="25907" y="27432"/>
                </a:lnTo>
                <a:lnTo>
                  <a:pt x="15239" y="41148"/>
                </a:lnTo>
                <a:lnTo>
                  <a:pt x="7619" y="54864"/>
                </a:lnTo>
                <a:lnTo>
                  <a:pt x="6095" y="56388"/>
                </a:lnTo>
                <a:lnTo>
                  <a:pt x="1523" y="73152"/>
                </a:lnTo>
                <a:lnTo>
                  <a:pt x="0" y="91440"/>
                </a:lnTo>
                <a:lnTo>
                  <a:pt x="126" y="624840"/>
                </a:lnTo>
                <a:lnTo>
                  <a:pt x="1523" y="641604"/>
                </a:lnTo>
                <a:lnTo>
                  <a:pt x="1523" y="643128"/>
                </a:lnTo>
                <a:lnTo>
                  <a:pt x="6095" y="659892"/>
                </a:lnTo>
                <a:lnTo>
                  <a:pt x="7619" y="661416"/>
                </a:lnTo>
                <a:lnTo>
                  <a:pt x="15239" y="675132"/>
                </a:lnTo>
                <a:lnTo>
                  <a:pt x="25907" y="688848"/>
                </a:lnTo>
                <a:lnTo>
                  <a:pt x="27431" y="690372"/>
                </a:lnTo>
                <a:lnTo>
                  <a:pt x="41147" y="701040"/>
                </a:lnTo>
                <a:lnTo>
                  <a:pt x="56387" y="708660"/>
                </a:lnTo>
                <a:lnTo>
                  <a:pt x="57911" y="710184"/>
                </a:lnTo>
                <a:lnTo>
                  <a:pt x="74675" y="714756"/>
                </a:lnTo>
                <a:lnTo>
                  <a:pt x="92963" y="717804"/>
                </a:lnTo>
                <a:lnTo>
                  <a:pt x="966216" y="717804"/>
                </a:lnTo>
                <a:lnTo>
                  <a:pt x="984504" y="714756"/>
                </a:lnTo>
                <a:lnTo>
                  <a:pt x="986028" y="714756"/>
                </a:lnTo>
                <a:lnTo>
                  <a:pt x="1002791" y="710184"/>
                </a:lnTo>
                <a:lnTo>
                  <a:pt x="984504" y="710184"/>
                </a:lnTo>
                <a:lnTo>
                  <a:pt x="984504" y="708660"/>
                </a:lnTo>
                <a:lnTo>
                  <a:pt x="94487" y="708660"/>
                </a:lnTo>
                <a:lnTo>
                  <a:pt x="76199" y="705612"/>
                </a:lnTo>
                <a:lnTo>
                  <a:pt x="57911" y="705612"/>
                </a:lnTo>
                <a:lnTo>
                  <a:pt x="59435" y="701040"/>
                </a:lnTo>
                <a:lnTo>
                  <a:pt x="60959" y="701040"/>
                </a:lnTo>
                <a:lnTo>
                  <a:pt x="45719" y="693420"/>
                </a:lnTo>
                <a:lnTo>
                  <a:pt x="37882" y="687324"/>
                </a:lnTo>
                <a:lnTo>
                  <a:pt x="30479" y="687324"/>
                </a:lnTo>
                <a:lnTo>
                  <a:pt x="32003" y="682752"/>
                </a:lnTo>
                <a:lnTo>
                  <a:pt x="32342" y="682752"/>
                </a:lnTo>
                <a:lnTo>
                  <a:pt x="22859" y="670560"/>
                </a:lnTo>
                <a:lnTo>
                  <a:pt x="16086" y="658368"/>
                </a:lnTo>
                <a:lnTo>
                  <a:pt x="10667" y="658368"/>
                </a:lnTo>
                <a:lnTo>
                  <a:pt x="14858" y="656971"/>
                </a:lnTo>
                <a:lnTo>
                  <a:pt x="11083" y="643128"/>
                </a:lnTo>
                <a:lnTo>
                  <a:pt x="10667" y="643128"/>
                </a:lnTo>
                <a:lnTo>
                  <a:pt x="6095" y="641604"/>
                </a:lnTo>
                <a:lnTo>
                  <a:pt x="10540" y="641604"/>
                </a:lnTo>
                <a:lnTo>
                  <a:pt x="9143" y="624840"/>
                </a:lnTo>
                <a:lnTo>
                  <a:pt x="9270" y="91440"/>
                </a:lnTo>
                <a:lnTo>
                  <a:pt x="10667" y="74676"/>
                </a:lnTo>
                <a:lnTo>
                  <a:pt x="14858" y="59309"/>
                </a:lnTo>
                <a:lnTo>
                  <a:pt x="10667" y="57912"/>
                </a:lnTo>
                <a:lnTo>
                  <a:pt x="16086" y="57912"/>
                </a:lnTo>
                <a:lnTo>
                  <a:pt x="22859" y="45720"/>
                </a:lnTo>
                <a:lnTo>
                  <a:pt x="32342" y="33528"/>
                </a:lnTo>
                <a:lnTo>
                  <a:pt x="32003" y="33528"/>
                </a:lnTo>
                <a:lnTo>
                  <a:pt x="30479" y="30480"/>
                </a:lnTo>
                <a:lnTo>
                  <a:pt x="35922" y="30480"/>
                </a:lnTo>
                <a:lnTo>
                  <a:pt x="45719" y="22860"/>
                </a:lnTo>
                <a:lnTo>
                  <a:pt x="60959" y="15240"/>
                </a:lnTo>
                <a:lnTo>
                  <a:pt x="59435" y="15240"/>
                </a:lnTo>
                <a:lnTo>
                  <a:pt x="57911" y="10668"/>
                </a:lnTo>
                <a:lnTo>
                  <a:pt x="76199" y="10668"/>
                </a:lnTo>
                <a:lnTo>
                  <a:pt x="94487" y="9144"/>
                </a:lnTo>
                <a:lnTo>
                  <a:pt x="984504" y="9144"/>
                </a:lnTo>
                <a:lnTo>
                  <a:pt x="984504" y="6096"/>
                </a:lnTo>
                <a:lnTo>
                  <a:pt x="1002791" y="6096"/>
                </a:lnTo>
                <a:lnTo>
                  <a:pt x="986028" y="1524"/>
                </a:lnTo>
                <a:lnTo>
                  <a:pt x="984504" y="1524"/>
                </a:lnTo>
                <a:lnTo>
                  <a:pt x="966216" y="0"/>
                </a:lnTo>
                <a:close/>
              </a:path>
              <a:path w="1061085" h="718185">
                <a:moveTo>
                  <a:pt x="986028" y="705612"/>
                </a:moveTo>
                <a:lnTo>
                  <a:pt x="984504" y="705866"/>
                </a:lnTo>
                <a:lnTo>
                  <a:pt x="984504" y="710184"/>
                </a:lnTo>
                <a:lnTo>
                  <a:pt x="986028" y="705612"/>
                </a:lnTo>
                <a:close/>
              </a:path>
              <a:path w="1061085" h="718185">
                <a:moveTo>
                  <a:pt x="1018032" y="701040"/>
                </a:moveTo>
                <a:lnTo>
                  <a:pt x="1001267" y="701040"/>
                </a:lnTo>
                <a:lnTo>
                  <a:pt x="1001267" y="705612"/>
                </a:lnTo>
                <a:lnTo>
                  <a:pt x="986028" y="705612"/>
                </a:lnTo>
                <a:lnTo>
                  <a:pt x="984504" y="710184"/>
                </a:lnTo>
                <a:lnTo>
                  <a:pt x="1002791" y="710184"/>
                </a:lnTo>
                <a:lnTo>
                  <a:pt x="1004316" y="708660"/>
                </a:lnTo>
                <a:lnTo>
                  <a:pt x="1018032" y="701040"/>
                </a:lnTo>
                <a:close/>
              </a:path>
              <a:path w="1061085" h="718185">
                <a:moveTo>
                  <a:pt x="984504" y="705866"/>
                </a:moveTo>
                <a:lnTo>
                  <a:pt x="967739" y="708660"/>
                </a:lnTo>
                <a:lnTo>
                  <a:pt x="984504" y="708660"/>
                </a:lnTo>
                <a:lnTo>
                  <a:pt x="984504" y="705866"/>
                </a:lnTo>
                <a:close/>
              </a:path>
              <a:path w="1061085" h="718185">
                <a:moveTo>
                  <a:pt x="999871" y="701421"/>
                </a:moveTo>
                <a:lnTo>
                  <a:pt x="984504" y="705612"/>
                </a:lnTo>
                <a:lnTo>
                  <a:pt x="984504" y="705866"/>
                </a:lnTo>
                <a:lnTo>
                  <a:pt x="986028" y="705612"/>
                </a:lnTo>
                <a:lnTo>
                  <a:pt x="1001267" y="705612"/>
                </a:lnTo>
                <a:lnTo>
                  <a:pt x="999871" y="701421"/>
                </a:lnTo>
                <a:close/>
              </a:path>
              <a:path w="1061085" h="718185">
                <a:moveTo>
                  <a:pt x="59435" y="701040"/>
                </a:moveTo>
                <a:lnTo>
                  <a:pt x="57911" y="705612"/>
                </a:lnTo>
                <a:lnTo>
                  <a:pt x="60725" y="701391"/>
                </a:lnTo>
                <a:lnTo>
                  <a:pt x="59435" y="701040"/>
                </a:lnTo>
                <a:close/>
              </a:path>
              <a:path w="1061085" h="718185">
                <a:moveTo>
                  <a:pt x="60725" y="701391"/>
                </a:moveTo>
                <a:lnTo>
                  <a:pt x="57911" y="705612"/>
                </a:lnTo>
                <a:lnTo>
                  <a:pt x="76199" y="705612"/>
                </a:lnTo>
                <a:lnTo>
                  <a:pt x="60725" y="701391"/>
                </a:lnTo>
                <a:close/>
              </a:path>
              <a:path w="1061085" h="718185">
                <a:moveTo>
                  <a:pt x="1001267" y="701040"/>
                </a:moveTo>
                <a:lnTo>
                  <a:pt x="999871" y="701421"/>
                </a:lnTo>
                <a:lnTo>
                  <a:pt x="1001267" y="705612"/>
                </a:lnTo>
                <a:lnTo>
                  <a:pt x="1001267" y="701040"/>
                </a:lnTo>
                <a:close/>
              </a:path>
              <a:path w="1061085" h="718185">
                <a:moveTo>
                  <a:pt x="1026318" y="683418"/>
                </a:moveTo>
                <a:lnTo>
                  <a:pt x="1013460" y="693420"/>
                </a:lnTo>
                <a:lnTo>
                  <a:pt x="999744" y="701040"/>
                </a:lnTo>
                <a:lnTo>
                  <a:pt x="999871" y="701421"/>
                </a:lnTo>
                <a:lnTo>
                  <a:pt x="1001267" y="701040"/>
                </a:lnTo>
                <a:lnTo>
                  <a:pt x="1018032" y="701040"/>
                </a:lnTo>
                <a:lnTo>
                  <a:pt x="1031747" y="690372"/>
                </a:lnTo>
                <a:lnTo>
                  <a:pt x="1033272" y="688848"/>
                </a:lnTo>
                <a:lnTo>
                  <a:pt x="1034457" y="687324"/>
                </a:lnTo>
                <a:lnTo>
                  <a:pt x="1030223" y="687324"/>
                </a:lnTo>
                <a:lnTo>
                  <a:pt x="1025651" y="684276"/>
                </a:lnTo>
                <a:lnTo>
                  <a:pt x="1026318" y="683418"/>
                </a:lnTo>
                <a:close/>
              </a:path>
              <a:path w="1061085" h="718185">
                <a:moveTo>
                  <a:pt x="60959" y="701040"/>
                </a:moveTo>
                <a:lnTo>
                  <a:pt x="59435" y="701040"/>
                </a:lnTo>
                <a:lnTo>
                  <a:pt x="60725" y="701391"/>
                </a:lnTo>
                <a:lnTo>
                  <a:pt x="60959" y="701040"/>
                </a:lnTo>
                <a:close/>
              </a:path>
              <a:path w="1061085" h="718185">
                <a:moveTo>
                  <a:pt x="32003" y="682752"/>
                </a:moveTo>
                <a:lnTo>
                  <a:pt x="30479" y="687324"/>
                </a:lnTo>
                <a:lnTo>
                  <a:pt x="33527" y="684276"/>
                </a:lnTo>
                <a:lnTo>
                  <a:pt x="32861" y="683418"/>
                </a:lnTo>
                <a:lnTo>
                  <a:pt x="32003" y="682752"/>
                </a:lnTo>
                <a:close/>
              </a:path>
              <a:path w="1061085" h="718185">
                <a:moveTo>
                  <a:pt x="32861" y="683418"/>
                </a:moveTo>
                <a:lnTo>
                  <a:pt x="33527" y="684276"/>
                </a:lnTo>
                <a:lnTo>
                  <a:pt x="30479" y="687324"/>
                </a:lnTo>
                <a:lnTo>
                  <a:pt x="37882" y="687324"/>
                </a:lnTo>
                <a:lnTo>
                  <a:pt x="32861" y="683418"/>
                </a:lnTo>
                <a:close/>
              </a:path>
              <a:path w="1061085" h="718185">
                <a:moveTo>
                  <a:pt x="1027176" y="682752"/>
                </a:moveTo>
                <a:lnTo>
                  <a:pt x="1026318" y="683418"/>
                </a:lnTo>
                <a:lnTo>
                  <a:pt x="1025651" y="684276"/>
                </a:lnTo>
                <a:lnTo>
                  <a:pt x="1030223" y="687324"/>
                </a:lnTo>
                <a:lnTo>
                  <a:pt x="1027176" y="682752"/>
                </a:lnTo>
                <a:close/>
              </a:path>
              <a:path w="1061085" h="718185">
                <a:moveTo>
                  <a:pt x="1038013" y="682752"/>
                </a:moveTo>
                <a:lnTo>
                  <a:pt x="1027176" y="682752"/>
                </a:lnTo>
                <a:lnTo>
                  <a:pt x="1030223" y="687324"/>
                </a:lnTo>
                <a:lnTo>
                  <a:pt x="1034457" y="687324"/>
                </a:lnTo>
                <a:lnTo>
                  <a:pt x="1038013" y="682752"/>
                </a:lnTo>
                <a:close/>
              </a:path>
              <a:path w="1061085" h="718185">
                <a:moveTo>
                  <a:pt x="32342" y="682752"/>
                </a:moveTo>
                <a:lnTo>
                  <a:pt x="32003" y="682752"/>
                </a:lnTo>
                <a:lnTo>
                  <a:pt x="32861" y="683418"/>
                </a:lnTo>
                <a:lnTo>
                  <a:pt x="32342" y="682752"/>
                </a:lnTo>
                <a:close/>
              </a:path>
              <a:path w="1061085" h="718185">
                <a:moveTo>
                  <a:pt x="1043939" y="656844"/>
                </a:moveTo>
                <a:lnTo>
                  <a:pt x="1036319" y="670560"/>
                </a:lnTo>
                <a:lnTo>
                  <a:pt x="1026318" y="683418"/>
                </a:lnTo>
                <a:lnTo>
                  <a:pt x="1027176" y="682752"/>
                </a:lnTo>
                <a:lnTo>
                  <a:pt x="1038013" y="682752"/>
                </a:lnTo>
                <a:lnTo>
                  <a:pt x="1043939" y="675132"/>
                </a:lnTo>
                <a:lnTo>
                  <a:pt x="1051560" y="661416"/>
                </a:lnTo>
                <a:lnTo>
                  <a:pt x="1053084" y="659892"/>
                </a:lnTo>
                <a:lnTo>
                  <a:pt x="1053499" y="658368"/>
                </a:lnTo>
                <a:lnTo>
                  <a:pt x="1043939" y="658368"/>
                </a:lnTo>
                <a:lnTo>
                  <a:pt x="1044320" y="656971"/>
                </a:lnTo>
                <a:lnTo>
                  <a:pt x="1043939" y="656844"/>
                </a:lnTo>
                <a:close/>
              </a:path>
              <a:path w="1061085" h="718185">
                <a:moveTo>
                  <a:pt x="14858" y="656971"/>
                </a:moveTo>
                <a:lnTo>
                  <a:pt x="10667" y="658368"/>
                </a:lnTo>
                <a:lnTo>
                  <a:pt x="15239" y="658368"/>
                </a:lnTo>
                <a:lnTo>
                  <a:pt x="14858" y="656971"/>
                </a:lnTo>
                <a:close/>
              </a:path>
              <a:path w="1061085" h="718185">
                <a:moveTo>
                  <a:pt x="15239" y="656844"/>
                </a:moveTo>
                <a:lnTo>
                  <a:pt x="14858" y="656971"/>
                </a:lnTo>
                <a:lnTo>
                  <a:pt x="15239" y="658368"/>
                </a:lnTo>
                <a:lnTo>
                  <a:pt x="16086" y="658368"/>
                </a:lnTo>
                <a:lnTo>
                  <a:pt x="15239" y="656844"/>
                </a:lnTo>
                <a:close/>
              </a:path>
              <a:path w="1061085" h="718185">
                <a:moveTo>
                  <a:pt x="1044320" y="656971"/>
                </a:moveTo>
                <a:lnTo>
                  <a:pt x="1043939" y="658368"/>
                </a:lnTo>
                <a:lnTo>
                  <a:pt x="1048512" y="658368"/>
                </a:lnTo>
                <a:lnTo>
                  <a:pt x="1044320" y="656971"/>
                </a:lnTo>
                <a:close/>
              </a:path>
              <a:path w="1061085" h="718185">
                <a:moveTo>
                  <a:pt x="1048766" y="641604"/>
                </a:moveTo>
                <a:lnTo>
                  <a:pt x="1048512" y="641604"/>
                </a:lnTo>
                <a:lnTo>
                  <a:pt x="1044320" y="656971"/>
                </a:lnTo>
                <a:lnTo>
                  <a:pt x="1048512" y="658368"/>
                </a:lnTo>
                <a:lnTo>
                  <a:pt x="1053499" y="658368"/>
                </a:lnTo>
                <a:lnTo>
                  <a:pt x="1057656" y="643128"/>
                </a:lnTo>
                <a:lnTo>
                  <a:pt x="1048512" y="643128"/>
                </a:lnTo>
                <a:lnTo>
                  <a:pt x="1048766" y="641604"/>
                </a:lnTo>
                <a:close/>
              </a:path>
              <a:path w="1061085" h="718185">
                <a:moveTo>
                  <a:pt x="10540" y="641604"/>
                </a:moveTo>
                <a:lnTo>
                  <a:pt x="6095" y="641604"/>
                </a:lnTo>
                <a:lnTo>
                  <a:pt x="10667" y="643128"/>
                </a:lnTo>
                <a:lnTo>
                  <a:pt x="10540" y="641604"/>
                </a:lnTo>
                <a:close/>
              </a:path>
              <a:path w="1061085" h="718185">
                <a:moveTo>
                  <a:pt x="10667" y="641604"/>
                </a:moveTo>
                <a:lnTo>
                  <a:pt x="10540" y="641604"/>
                </a:lnTo>
                <a:lnTo>
                  <a:pt x="10667" y="643128"/>
                </a:lnTo>
                <a:lnTo>
                  <a:pt x="11083" y="643128"/>
                </a:lnTo>
                <a:lnTo>
                  <a:pt x="10667" y="641604"/>
                </a:lnTo>
                <a:close/>
              </a:path>
              <a:path w="1061085" h="718185">
                <a:moveTo>
                  <a:pt x="1053499" y="57912"/>
                </a:moveTo>
                <a:lnTo>
                  <a:pt x="1048512" y="57912"/>
                </a:lnTo>
                <a:lnTo>
                  <a:pt x="1044320" y="59309"/>
                </a:lnTo>
                <a:lnTo>
                  <a:pt x="1048512" y="74676"/>
                </a:lnTo>
                <a:lnTo>
                  <a:pt x="1051560" y="92964"/>
                </a:lnTo>
                <a:lnTo>
                  <a:pt x="1051560" y="624840"/>
                </a:lnTo>
                <a:lnTo>
                  <a:pt x="1048512" y="643128"/>
                </a:lnTo>
                <a:lnTo>
                  <a:pt x="1053084" y="641604"/>
                </a:lnTo>
                <a:lnTo>
                  <a:pt x="1057656" y="641604"/>
                </a:lnTo>
                <a:lnTo>
                  <a:pt x="1060704" y="623316"/>
                </a:lnTo>
                <a:lnTo>
                  <a:pt x="1060704" y="91440"/>
                </a:lnTo>
                <a:lnTo>
                  <a:pt x="1057656" y="73152"/>
                </a:lnTo>
                <a:lnTo>
                  <a:pt x="1053499" y="57912"/>
                </a:lnTo>
                <a:close/>
              </a:path>
              <a:path w="1061085" h="718185">
                <a:moveTo>
                  <a:pt x="1057656" y="641604"/>
                </a:moveTo>
                <a:lnTo>
                  <a:pt x="1053084" y="641604"/>
                </a:lnTo>
                <a:lnTo>
                  <a:pt x="1048512" y="643128"/>
                </a:lnTo>
                <a:lnTo>
                  <a:pt x="1057656" y="643128"/>
                </a:lnTo>
                <a:lnTo>
                  <a:pt x="1057656" y="641604"/>
                </a:lnTo>
                <a:close/>
              </a:path>
              <a:path w="1061085" h="718185">
                <a:moveTo>
                  <a:pt x="16086" y="57912"/>
                </a:moveTo>
                <a:lnTo>
                  <a:pt x="15239" y="57912"/>
                </a:lnTo>
                <a:lnTo>
                  <a:pt x="14858" y="59309"/>
                </a:lnTo>
                <a:lnTo>
                  <a:pt x="15239" y="59436"/>
                </a:lnTo>
                <a:lnTo>
                  <a:pt x="16086" y="57912"/>
                </a:lnTo>
                <a:close/>
              </a:path>
              <a:path w="1061085" h="718185">
                <a:moveTo>
                  <a:pt x="1026318" y="32861"/>
                </a:moveTo>
                <a:lnTo>
                  <a:pt x="1036319" y="45720"/>
                </a:lnTo>
                <a:lnTo>
                  <a:pt x="1043939" y="59436"/>
                </a:lnTo>
                <a:lnTo>
                  <a:pt x="1044320" y="59309"/>
                </a:lnTo>
                <a:lnTo>
                  <a:pt x="1043939" y="57912"/>
                </a:lnTo>
                <a:lnTo>
                  <a:pt x="1053499" y="57912"/>
                </a:lnTo>
                <a:lnTo>
                  <a:pt x="1053084" y="56388"/>
                </a:lnTo>
                <a:lnTo>
                  <a:pt x="1051560" y="54864"/>
                </a:lnTo>
                <a:lnTo>
                  <a:pt x="1043939" y="41148"/>
                </a:lnTo>
                <a:lnTo>
                  <a:pt x="1038013" y="33528"/>
                </a:lnTo>
                <a:lnTo>
                  <a:pt x="1027176" y="33528"/>
                </a:lnTo>
                <a:lnTo>
                  <a:pt x="1026318" y="32861"/>
                </a:lnTo>
                <a:close/>
              </a:path>
              <a:path w="1061085" h="718185">
                <a:moveTo>
                  <a:pt x="15239" y="57912"/>
                </a:moveTo>
                <a:lnTo>
                  <a:pt x="10667" y="57912"/>
                </a:lnTo>
                <a:lnTo>
                  <a:pt x="14858" y="59309"/>
                </a:lnTo>
                <a:lnTo>
                  <a:pt x="15239" y="57912"/>
                </a:lnTo>
                <a:close/>
              </a:path>
              <a:path w="1061085" h="718185">
                <a:moveTo>
                  <a:pt x="1048512" y="57912"/>
                </a:moveTo>
                <a:lnTo>
                  <a:pt x="1043939" y="57912"/>
                </a:lnTo>
                <a:lnTo>
                  <a:pt x="1044320" y="59309"/>
                </a:lnTo>
                <a:lnTo>
                  <a:pt x="1048512" y="57912"/>
                </a:lnTo>
                <a:close/>
              </a:path>
              <a:path w="1061085" h="718185">
                <a:moveTo>
                  <a:pt x="30479" y="30480"/>
                </a:moveTo>
                <a:lnTo>
                  <a:pt x="32003" y="33528"/>
                </a:lnTo>
                <a:lnTo>
                  <a:pt x="32861" y="32861"/>
                </a:lnTo>
                <a:lnTo>
                  <a:pt x="33527" y="32004"/>
                </a:lnTo>
                <a:lnTo>
                  <a:pt x="30479" y="30480"/>
                </a:lnTo>
                <a:close/>
              </a:path>
              <a:path w="1061085" h="718185">
                <a:moveTo>
                  <a:pt x="32861" y="32861"/>
                </a:moveTo>
                <a:lnTo>
                  <a:pt x="32003" y="33528"/>
                </a:lnTo>
                <a:lnTo>
                  <a:pt x="32342" y="33528"/>
                </a:lnTo>
                <a:lnTo>
                  <a:pt x="32861" y="32861"/>
                </a:lnTo>
                <a:close/>
              </a:path>
              <a:path w="1061085" h="718185">
                <a:moveTo>
                  <a:pt x="1030223" y="30480"/>
                </a:moveTo>
                <a:lnTo>
                  <a:pt x="1025651" y="32004"/>
                </a:lnTo>
                <a:lnTo>
                  <a:pt x="1026318" y="32861"/>
                </a:lnTo>
                <a:lnTo>
                  <a:pt x="1027176" y="33528"/>
                </a:lnTo>
                <a:lnTo>
                  <a:pt x="1030223" y="30480"/>
                </a:lnTo>
                <a:close/>
              </a:path>
              <a:path w="1061085" h="718185">
                <a:moveTo>
                  <a:pt x="1035642" y="30480"/>
                </a:moveTo>
                <a:lnTo>
                  <a:pt x="1030223" y="30480"/>
                </a:lnTo>
                <a:lnTo>
                  <a:pt x="1027176" y="33528"/>
                </a:lnTo>
                <a:lnTo>
                  <a:pt x="1038013" y="33528"/>
                </a:lnTo>
                <a:lnTo>
                  <a:pt x="1035642" y="30480"/>
                </a:lnTo>
                <a:close/>
              </a:path>
              <a:path w="1061085" h="718185">
                <a:moveTo>
                  <a:pt x="35922" y="30480"/>
                </a:moveTo>
                <a:lnTo>
                  <a:pt x="30479" y="30480"/>
                </a:lnTo>
                <a:lnTo>
                  <a:pt x="33527" y="32004"/>
                </a:lnTo>
                <a:lnTo>
                  <a:pt x="32861" y="32861"/>
                </a:lnTo>
                <a:lnTo>
                  <a:pt x="35922" y="30480"/>
                </a:lnTo>
                <a:close/>
              </a:path>
              <a:path w="1061085" h="718185">
                <a:moveTo>
                  <a:pt x="999871" y="14859"/>
                </a:moveTo>
                <a:lnTo>
                  <a:pt x="999744" y="15240"/>
                </a:lnTo>
                <a:lnTo>
                  <a:pt x="1013460" y="22860"/>
                </a:lnTo>
                <a:lnTo>
                  <a:pt x="1026318" y="32861"/>
                </a:lnTo>
                <a:lnTo>
                  <a:pt x="1025651" y="32004"/>
                </a:lnTo>
                <a:lnTo>
                  <a:pt x="1030223" y="30480"/>
                </a:lnTo>
                <a:lnTo>
                  <a:pt x="1035642" y="30480"/>
                </a:lnTo>
                <a:lnTo>
                  <a:pt x="1033272" y="27432"/>
                </a:lnTo>
                <a:lnTo>
                  <a:pt x="1031747" y="25908"/>
                </a:lnTo>
                <a:lnTo>
                  <a:pt x="1018032" y="15240"/>
                </a:lnTo>
                <a:lnTo>
                  <a:pt x="1001267" y="15240"/>
                </a:lnTo>
                <a:lnTo>
                  <a:pt x="999871" y="14859"/>
                </a:lnTo>
                <a:close/>
              </a:path>
              <a:path w="1061085" h="718185">
                <a:moveTo>
                  <a:pt x="57911" y="10668"/>
                </a:moveTo>
                <a:lnTo>
                  <a:pt x="59435" y="15240"/>
                </a:lnTo>
                <a:lnTo>
                  <a:pt x="60725" y="14888"/>
                </a:lnTo>
                <a:lnTo>
                  <a:pt x="57911" y="10668"/>
                </a:lnTo>
                <a:close/>
              </a:path>
              <a:path w="1061085" h="718185">
                <a:moveTo>
                  <a:pt x="60725" y="14888"/>
                </a:moveTo>
                <a:lnTo>
                  <a:pt x="59435" y="15240"/>
                </a:lnTo>
                <a:lnTo>
                  <a:pt x="60959" y="15240"/>
                </a:lnTo>
                <a:lnTo>
                  <a:pt x="60725" y="14888"/>
                </a:lnTo>
                <a:close/>
              </a:path>
              <a:path w="1061085" h="718185">
                <a:moveTo>
                  <a:pt x="1001267" y="10668"/>
                </a:moveTo>
                <a:lnTo>
                  <a:pt x="999871" y="14859"/>
                </a:lnTo>
                <a:lnTo>
                  <a:pt x="1001267" y="15240"/>
                </a:lnTo>
                <a:lnTo>
                  <a:pt x="1001267" y="10668"/>
                </a:lnTo>
                <a:close/>
              </a:path>
              <a:path w="1061085" h="718185">
                <a:moveTo>
                  <a:pt x="1002791" y="6096"/>
                </a:moveTo>
                <a:lnTo>
                  <a:pt x="984504" y="6096"/>
                </a:lnTo>
                <a:lnTo>
                  <a:pt x="986028" y="10668"/>
                </a:lnTo>
                <a:lnTo>
                  <a:pt x="1001267" y="10668"/>
                </a:lnTo>
                <a:lnTo>
                  <a:pt x="1001267" y="15240"/>
                </a:lnTo>
                <a:lnTo>
                  <a:pt x="1018032" y="15240"/>
                </a:lnTo>
                <a:lnTo>
                  <a:pt x="1004316" y="7620"/>
                </a:lnTo>
                <a:lnTo>
                  <a:pt x="1002791" y="6096"/>
                </a:lnTo>
                <a:close/>
              </a:path>
              <a:path w="1061085" h="718185">
                <a:moveTo>
                  <a:pt x="76199" y="10668"/>
                </a:moveTo>
                <a:lnTo>
                  <a:pt x="57911" y="10668"/>
                </a:lnTo>
                <a:lnTo>
                  <a:pt x="60725" y="14888"/>
                </a:lnTo>
                <a:lnTo>
                  <a:pt x="76199" y="10668"/>
                </a:lnTo>
                <a:close/>
              </a:path>
              <a:path w="1061085" h="718185">
                <a:moveTo>
                  <a:pt x="984504" y="10541"/>
                </a:moveTo>
                <a:lnTo>
                  <a:pt x="984504" y="10668"/>
                </a:lnTo>
                <a:lnTo>
                  <a:pt x="999871" y="14859"/>
                </a:lnTo>
                <a:lnTo>
                  <a:pt x="1001267" y="10668"/>
                </a:lnTo>
                <a:lnTo>
                  <a:pt x="986028" y="10668"/>
                </a:lnTo>
                <a:lnTo>
                  <a:pt x="984504" y="10541"/>
                </a:lnTo>
                <a:close/>
              </a:path>
              <a:path w="1061085" h="718185">
                <a:moveTo>
                  <a:pt x="984504" y="6096"/>
                </a:moveTo>
                <a:lnTo>
                  <a:pt x="984504" y="10541"/>
                </a:lnTo>
                <a:lnTo>
                  <a:pt x="986028" y="10668"/>
                </a:lnTo>
                <a:lnTo>
                  <a:pt x="984504" y="6096"/>
                </a:lnTo>
                <a:close/>
              </a:path>
              <a:path w="1061085" h="718185">
                <a:moveTo>
                  <a:pt x="984504" y="9144"/>
                </a:moveTo>
                <a:lnTo>
                  <a:pt x="967739" y="9144"/>
                </a:lnTo>
                <a:lnTo>
                  <a:pt x="984504" y="10541"/>
                </a:lnTo>
                <a:lnTo>
                  <a:pt x="984504" y="9144"/>
                </a:lnTo>
                <a:close/>
              </a:path>
            </a:pathLst>
          </a:custGeom>
          <a:solidFill>
            <a:srgbClr val="000000"/>
          </a:solidFill>
        </p:spPr>
        <p:txBody>
          <a:bodyPr wrap="square" lIns="0" tIns="0" rIns="0" bIns="0" rtlCol="0"/>
          <a:lstStyle/>
          <a:p>
            <a:endParaRPr sz="1750"/>
          </a:p>
        </p:txBody>
      </p:sp>
      <p:sp>
        <p:nvSpPr>
          <p:cNvPr id="40" name="object 40"/>
          <p:cNvSpPr txBox="1"/>
          <p:nvPr/>
        </p:nvSpPr>
        <p:spPr>
          <a:xfrm>
            <a:off x="3790091" y="1945969"/>
            <a:ext cx="754415" cy="634597"/>
          </a:xfrm>
          <a:prstGeom prst="rect">
            <a:avLst/>
          </a:prstGeom>
        </p:spPr>
        <p:txBody>
          <a:bodyPr vert="horz" wrap="square" lIns="0" tIns="0" rIns="0" bIns="0" rtlCol="0">
            <a:spAutoFit/>
          </a:bodyPr>
          <a:lstStyle/>
          <a:p>
            <a:pPr indent="-3087" algn="ctr">
              <a:lnSpc>
                <a:spcPct val="101099"/>
              </a:lnSpc>
            </a:pPr>
            <a:r>
              <a:rPr sz="1361" spc="-5" dirty="0">
                <a:solidFill>
                  <a:srgbClr val="FFFFFF"/>
                </a:solidFill>
                <a:latin typeface="Verdana"/>
                <a:cs typeface="Verdana"/>
              </a:rPr>
              <a:t>Evaluate  </a:t>
            </a:r>
            <a:r>
              <a:rPr sz="1361" dirty="0">
                <a:solidFill>
                  <a:srgbClr val="FFFFFF"/>
                </a:solidFill>
                <a:latin typeface="Verdana"/>
                <a:cs typeface="Verdana"/>
              </a:rPr>
              <a:t>Bounds  Violation</a:t>
            </a:r>
            <a:endParaRPr sz="1361">
              <a:latin typeface="Verdana"/>
              <a:cs typeface="Verdana"/>
            </a:endParaRPr>
          </a:p>
        </p:txBody>
      </p:sp>
      <p:sp>
        <p:nvSpPr>
          <p:cNvPr id="41" name="object 41"/>
          <p:cNvSpPr/>
          <p:nvPr/>
        </p:nvSpPr>
        <p:spPr>
          <a:xfrm>
            <a:off x="5455496" y="2561166"/>
            <a:ext cx="856897" cy="688975"/>
          </a:xfrm>
          <a:custGeom>
            <a:avLst/>
            <a:gdLst/>
            <a:ahLst/>
            <a:cxnLst/>
            <a:rect l="l" t="t" r="r" b="b"/>
            <a:pathLst>
              <a:path w="881379" h="708660">
                <a:moveTo>
                  <a:pt x="792479" y="0"/>
                </a:moveTo>
                <a:lnTo>
                  <a:pt x="88391" y="0"/>
                </a:lnTo>
                <a:lnTo>
                  <a:pt x="54006" y="6953"/>
                </a:lnTo>
                <a:lnTo>
                  <a:pt x="25907" y="25908"/>
                </a:lnTo>
                <a:lnTo>
                  <a:pt x="6953" y="54006"/>
                </a:lnTo>
                <a:lnTo>
                  <a:pt x="0" y="88392"/>
                </a:lnTo>
                <a:lnTo>
                  <a:pt x="0" y="620268"/>
                </a:lnTo>
                <a:lnTo>
                  <a:pt x="6953" y="654653"/>
                </a:lnTo>
                <a:lnTo>
                  <a:pt x="25907" y="682752"/>
                </a:lnTo>
                <a:lnTo>
                  <a:pt x="54006" y="701706"/>
                </a:lnTo>
                <a:lnTo>
                  <a:pt x="88391" y="708660"/>
                </a:lnTo>
                <a:lnTo>
                  <a:pt x="792479" y="708660"/>
                </a:lnTo>
                <a:lnTo>
                  <a:pt x="826865" y="701706"/>
                </a:lnTo>
                <a:lnTo>
                  <a:pt x="854963" y="682752"/>
                </a:lnTo>
                <a:lnTo>
                  <a:pt x="873918" y="654653"/>
                </a:lnTo>
                <a:lnTo>
                  <a:pt x="880871" y="620268"/>
                </a:lnTo>
                <a:lnTo>
                  <a:pt x="880871" y="88392"/>
                </a:lnTo>
                <a:lnTo>
                  <a:pt x="873918" y="54006"/>
                </a:lnTo>
                <a:lnTo>
                  <a:pt x="854963" y="25907"/>
                </a:lnTo>
                <a:lnTo>
                  <a:pt x="826865" y="6953"/>
                </a:lnTo>
                <a:lnTo>
                  <a:pt x="792479" y="0"/>
                </a:lnTo>
                <a:close/>
              </a:path>
            </a:pathLst>
          </a:custGeom>
          <a:solidFill>
            <a:srgbClr val="008000"/>
          </a:solidFill>
        </p:spPr>
        <p:txBody>
          <a:bodyPr wrap="square" lIns="0" tIns="0" rIns="0" bIns="0" rtlCol="0"/>
          <a:lstStyle/>
          <a:p>
            <a:endParaRPr sz="1750"/>
          </a:p>
        </p:txBody>
      </p:sp>
      <p:sp>
        <p:nvSpPr>
          <p:cNvPr id="42" name="object 42"/>
          <p:cNvSpPr/>
          <p:nvPr/>
        </p:nvSpPr>
        <p:spPr>
          <a:xfrm>
            <a:off x="5451052" y="2556721"/>
            <a:ext cx="865539" cy="698235"/>
          </a:xfrm>
          <a:custGeom>
            <a:avLst/>
            <a:gdLst/>
            <a:ahLst/>
            <a:cxnLst/>
            <a:rect l="l" t="t" r="r" b="b"/>
            <a:pathLst>
              <a:path w="890270" h="718185">
                <a:moveTo>
                  <a:pt x="795527" y="0"/>
                </a:moveTo>
                <a:lnTo>
                  <a:pt x="91439" y="0"/>
                </a:lnTo>
                <a:lnTo>
                  <a:pt x="73151" y="1524"/>
                </a:lnTo>
                <a:lnTo>
                  <a:pt x="56387" y="6096"/>
                </a:lnTo>
                <a:lnTo>
                  <a:pt x="54863" y="7620"/>
                </a:lnTo>
                <a:lnTo>
                  <a:pt x="41147" y="15240"/>
                </a:lnTo>
                <a:lnTo>
                  <a:pt x="27431" y="25908"/>
                </a:lnTo>
                <a:lnTo>
                  <a:pt x="25907" y="27432"/>
                </a:lnTo>
                <a:lnTo>
                  <a:pt x="15239" y="41148"/>
                </a:lnTo>
                <a:lnTo>
                  <a:pt x="7619" y="54864"/>
                </a:lnTo>
                <a:lnTo>
                  <a:pt x="6095" y="56388"/>
                </a:lnTo>
                <a:lnTo>
                  <a:pt x="1523" y="73152"/>
                </a:lnTo>
                <a:lnTo>
                  <a:pt x="0" y="91440"/>
                </a:lnTo>
                <a:lnTo>
                  <a:pt x="126" y="624840"/>
                </a:lnTo>
                <a:lnTo>
                  <a:pt x="1523" y="641604"/>
                </a:lnTo>
                <a:lnTo>
                  <a:pt x="1523" y="643128"/>
                </a:lnTo>
                <a:lnTo>
                  <a:pt x="6095" y="659892"/>
                </a:lnTo>
                <a:lnTo>
                  <a:pt x="7619" y="661416"/>
                </a:lnTo>
                <a:lnTo>
                  <a:pt x="15239" y="675132"/>
                </a:lnTo>
                <a:lnTo>
                  <a:pt x="25907" y="688848"/>
                </a:lnTo>
                <a:lnTo>
                  <a:pt x="27431" y="690372"/>
                </a:lnTo>
                <a:lnTo>
                  <a:pt x="41147" y="701040"/>
                </a:lnTo>
                <a:lnTo>
                  <a:pt x="54863" y="708660"/>
                </a:lnTo>
                <a:lnTo>
                  <a:pt x="56387" y="710184"/>
                </a:lnTo>
                <a:lnTo>
                  <a:pt x="73151" y="714756"/>
                </a:lnTo>
                <a:lnTo>
                  <a:pt x="91439" y="717804"/>
                </a:lnTo>
                <a:lnTo>
                  <a:pt x="795527" y="717804"/>
                </a:lnTo>
                <a:lnTo>
                  <a:pt x="813815" y="714756"/>
                </a:lnTo>
                <a:lnTo>
                  <a:pt x="815339" y="714756"/>
                </a:lnTo>
                <a:lnTo>
                  <a:pt x="832103" y="710184"/>
                </a:lnTo>
                <a:lnTo>
                  <a:pt x="813815" y="710184"/>
                </a:lnTo>
                <a:lnTo>
                  <a:pt x="813815" y="708660"/>
                </a:lnTo>
                <a:lnTo>
                  <a:pt x="92963" y="708660"/>
                </a:lnTo>
                <a:lnTo>
                  <a:pt x="74675" y="705612"/>
                </a:lnTo>
                <a:lnTo>
                  <a:pt x="57911" y="705612"/>
                </a:lnTo>
                <a:lnTo>
                  <a:pt x="57911" y="701040"/>
                </a:lnTo>
                <a:lnTo>
                  <a:pt x="59435" y="701040"/>
                </a:lnTo>
                <a:lnTo>
                  <a:pt x="45719" y="693420"/>
                </a:lnTo>
                <a:lnTo>
                  <a:pt x="37882" y="687324"/>
                </a:lnTo>
                <a:lnTo>
                  <a:pt x="30479" y="687324"/>
                </a:lnTo>
                <a:lnTo>
                  <a:pt x="32003" y="682752"/>
                </a:lnTo>
                <a:lnTo>
                  <a:pt x="32342" y="682752"/>
                </a:lnTo>
                <a:lnTo>
                  <a:pt x="22859" y="670560"/>
                </a:lnTo>
                <a:lnTo>
                  <a:pt x="16086" y="658368"/>
                </a:lnTo>
                <a:lnTo>
                  <a:pt x="10667" y="658368"/>
                </a:lnTo>
                <a:lnTo>
                  <a:pt x="14858" y="656971"/>
                </a:lnTo>
                <a:lnTo>
                  <a:pt x="11083" y="643128"/>
                </a:lnTo>
                <a:lnTo>
                  <a:pt x="10667" y="643128"/>
                </a:lnTo>
                <a:lnTo>
                  <a:pt x="6095" y="641604"/>
                </a:lnTo>
                <a:lnTo>
                  <a:pt x="10540" y="641604"/>
                </a:lnTo>
                <a:lnTo>
                  <a:pt x="9143" y="624840"/>
                </a:lnTo>
                <a:lnTo>
                  <a:pt x="9270" y="91440"/>
                </a:lnTo>
                <a:lnTo>
                  <a:pt x="10667" y="74676"/>
                </a:lnTo>
                <a:lnTo>
                  <a:pt x="14858" y="59309"/>
                </a:lnTo>
                <a:lnTo>
                  <a:pt x="10667" y="57912"/>
                </a:lnTo>
                <a:lnTo>
                  <a:pt x="16086" y="57912"/>
                </a:lnTo>
                <a:lnTo>
                  <a:pt x="22859" y="45720"/>
                </a:lnTo>
                <a:lnTo>
                  <a:pt x="32342" y="33528"/>
                </a:lnTo>
                <a:lnTo>
                  <a:pt x="32003" y="33528"/>
                </a:lnTo>
                <a:lnTo>
                  <a:pt x="30479" y="30480"/>
                </a:lnTo>
                <a:lnTo>
                  <a:pt x="35922" y="30480"/>
                </a:lnTo>
                <a:lnTo>
                  <a:pt x="45719" y="22860"/>
                </a:lnTo>
                <a:lnTo>
                  <a:pt x="59435" y="15240"/>
                </a:lnTo>
                <a:lnTo>
                  <a:pt x="57911" y="15240"/>
                </a:lnTo>
                <a:lnTo>
                  <a:pt x="57911" y="10668"/>
                </a:lnTo>
                <a:lnTo>
                  <a:pt x="74675" y="10668"/>
                </a:lnTo>
                <a:lnTo>
                  <a:pt x="92963" y="9144"/>
                </a:lnTo>
                <a:lnTo>
                  <a:pt x="813815" y="9144"/>
                </a:lnTo>
                <a:lnTo>
                  <a:pt x="813815" y="6096"/>
                </a:lnTo>
                <a:lnTo>
                  <a:pt x="832103" y="6096"/>
                </a:lnTo>
                <a:lnTo>
                  <a:pt x="815339" y="1524"/>
                </a:lnTo>
                <a:lnTo>
                  <a:pt x="813815" y="1524"/>
                </a:lnTo>
                <a:lnTo>
                  <a:pt x="795527" y="0"/>
                </a:lnTo>
                <a:close/>
              </a:path>
              <a:path w="890270" h="718185">
                <a:moveTo>
                  <a:pt x="815339" y="705612"/>
                </a:moveTo>
                <a:lnTo>
                  <a:pt x="813815" y="705866"/>
                </a:lnTo>
                <a:lnTo>
                  <a:pt x="813815" y="710184"/>
                </a:lnTo>
                <a:lnTo>
                  <a:pt x="815339" y="705612"/>
                </a:lnTo>
                <a:close/>
              </a:path>
              <a:path w="890270" h="718185">
                <a:moveTo>
                  <a:pt x="847344" y="701040"/>
                </a:moveTo>
                <a:lnTo>
                  <a:pt x="830579" y="701040"/>
                </a:lnTo>
                <a:lnTo>
                  <a:pt x="830579" y="705612"/>
                </a:lnTo>
                <a:lnTo>
                  <a:pt x="815339" y="705612"/>
                </a:lnTo>
                <a:lnTo>
                  <a:pt x="813815" y="710184"/>
                </a:lnTo>
                <a:lnTo>
                  <a:pt x="832103" y="710184"/>
                </a:lnTo>
                <a:lnTo>
                  <a:pt x="833627" y="708660"/>
                </a:lnTo>
                <a:lnTo>
                  <a:pt x="847344" y="701040"/>
                </a:lnTo>
                <a:close/>
              </a:path>
              <a:path w="890270" h="718185">
                <a:moveTo>
                  <a:pt x="813815" y="705866"/>
                </a:moveTo>
                <a:lnTo>
                  <a:pt x="797051" y="708660"/>
                </a:lnTo>
                <a:lnTo>
                  <a:pt x="813815" y="708660"/>
                </a:lnTo>
                <a:lnTo>
                  <a:pt x="813815" y="705866"/>
                </a:lnTo>
                <a:close/>
              </a:path>
              <a:path w="890270" h="718185">
                <a:moveTo>
                  <a:pt x="829182" y="701421"/>
                </a:moveTo>
                <a:lnTo>
                  <a:pt x="813815" y="705612"/>
                </a:lnTo>
                <a:lnTo>
                  <a:pt x="813815" y="705866"/>
                </a:lnTo>
                <a:lnTo>
                  <a:pt x="815339" y="705612"/>
                </a:lnTo>
                <a:lnTo>
                  <a:pt x="830579" y="705612"/>
                </a:lnTo>
                <a:lnTo>
                  <a:pt x="829182" y="701421"/>
                </a:lnTo>
                <a:close/>
              </a:path>
              <a:path w="890270" h="718185">
                <a:moveTo>
                  <a:pt x="57911" y="701040"/>
                </a:moveTo>
                <a:lnTo>
                  <a:pt x="57911" y="705612"/>
                </a:lnTo>
                <a:lnTo>
                  <a:pt x="59308" y="701421"/>
                </a:lnTo>
                <a:lnTo>
                  <a:pt x="57911" y="701040"/>
                </a:lnTo>
                <a:close/>
              </a:path>
              <a:path w="890270" h="718185">
                <a:moveTo>
                  <a:pt x="59308" y="701421"/>
                </a:moveTo>
                <a:lnTo>
                  <a:pt x="57911" y="705612"/>
                </a:lnTo>
                <a:lnTo>
                  <a:pt x="74675" y="705612"/>
                </a:lnTo>
                <a:lnTo>
                  <a:pt x="59308" y="701421"/>
                </a:lnTo>
                <a:close/>
              </a:path>
              <a:path w="890270" h="718185">
                <a:moveTo>
                  <a:pt x="830579" y="701040"/>
                </a:moveTo>
                <a:lnTo>
                  <a:pt x="829182" y="701421"/>
                </a:lnTo>
                <a:lnTo>
                  <a:pt x="830579" y="705612"/>
                </a:lnTo>
                <a:lnTo>
                  <a:pt x="830579" y="701040"/>
                </a:lnTo>
                <a:close/>
              </a:path>
              <a:path w="890270" h="718185">
                <a:moveTo>
                  <a:pt x="59435" y="701040"/>
                </a:moveTo>
                <a:lnTo>
                  <a:pt x="57911" y="701040"/>
                </a:lnTo>
                <a:lnTo>
                  <a:pt x="59308" y="701421"/>
                </a:lnTo>
                <a:lnTo>
                  <a:pt x="59435" y="701040"/>
                </a:lnTo>
                <a:close/>
              </a:path>
              <a:path w="890270" h="718185">
                <a:moveTo>
                  <a:pt x="855630" y="683418"/>
                </a:moveTo>
                <a:lnTo>
                  <a:pt x="842771" y="693420"/>
                </a:lnTo>
                <a:lnTo>
                  <a:pt x="829056" y="701040"/>
                </a:lnTo>
                <a:lnTo>
                  <a:pt x="829182" y="701421"/>
                </a:lnTo>
                <a:lnTo>
                  <a:pt x="830579" y="701040"/>
                </a:lnTo>
                <a:lnTo>
                  <a:pt x="847344" y="701040"/>
                </a:lnTo>
                <a:lnTo>
                  <a:pt x="861059" y="690372"/>
                </a:lnTo>
                <a:lnTo>
                  <a:pt x="862583" y="688848"/>
                </a:lnTo>
                <a:lnTo>
                  <a:pt x="863769" y="687324"/>
                </a:lnTo>
                <a:lnTo>
                  <a:pt x="859535" y="687324"/>
                </a:lnTo>
                <a:lnTo>
                  <a:pt x="854963" y="684276"/>
                </a:lnTo>
                <a:lnTo>
                  <a:pt x="855630" y="683418"/>
                </a:lnTo>
                <a:close/>
              </a:path>
              <a:path w="890270" h="718185">
                <a:moveTo>
                  <a:pt x="32003" y="682752"/>
                </a:moveTo>
                <a:lnTo>
                  <a:pt x="30479" y="687324"/>
                </a:lnTo>
                <a:lnTo>
                  <a:pt x="33527" y="684276"/>
                </a:lnTo>
                <a:lnTo>
                  <a:pt x="32861" y="683418"/>
                </a:lnTo>
                <a:lnTo>
                  <a:pt x="32003" y="682752"/>
                </a:lnTo>
                <a:close/>
              </a:path>
              <a:path w="890270" h="718185">
                <a:moveTo>
                  <a:pt x="32861" y="683418"/>
                </a:moveTo>
                <a:lnTo>
                  <a:pt x="33527" y="684276"/>
                </a:lnTo>
                <a:lnTo>
                  <a:pt x="30479" y="687324"/>
                </a:lnTo>
                <a:lnTo>
                  <a:pt x="37882" y="687324"/>
                </a:lnTo>
                <a:lnTo>
                  <a:pt x="32861" y="683418"/>
                </a:lnTo>
                <a:close/>
              </a:path>
              <a:path w="890270" h="718185">
                <a:moveTo>
                  <a:pt x="856488" y="682752"/>
                </a:moveTo>
                <a:lnTo>
                  <a:pt x="855630" y="683418"/>
                </a:lnTo>
                <a:lnTo>
                  <a:pt x="854963" y="684276"/>
                </a:lnTo>
                <a:lnTo>
                  <a:pt x="859535" y="687324"/>
                </a:lnTo>
                <a:lnTo>
                  <a:pt x="856488" y="682752"/>
                </a:lnTo>
                <a:close/>
              </a:path>
              <a:path w="890270" h="718185">
                <a:moveTo>
                  <a:pt x="867325" y="682752"/>
                </a:moveTo>
                <a:lnTo>
                  <a:pt x="856488" y="682752"/>
                </a:lnTo>
                <a:lnTo>
                  <a:pt x="859535" y="687324"/>
                </a:lnTo>
                <a:lnTo>
                  <a:pt x="863769" y="687324"/>
                </a:lnTo>
                <a:lnTo>
                  <a:pt x="867325" y="682752"/>
                </a:lnTo>
                <a:close/>
              </a:path>
              <a:path w="890270" h="718185">
                <a:moveTo>
                  <a:pt x="32342" y="682752"/>
                </a:moveTo>
                <a:lnTo>
                  <a:pt x="32003" y="682752"/>
                </a:lnTo>
                <a:lnTo>
                  <a:pt x="32861" y="683418"/>
                </a:lnTo>
                <a:lnTo>
                  <a:pt x="32342" y="682752"/>
                </a:lnTo>
                <a:close/>
              </a:path>
              <a:path w="890270" h="718185">
                <a:moveTo>
                  <a:pt x="873251" y="656844"/>
                </a:moveTo>
                <a:lnTo>
                  <a:pt x="865632" y="670560"/>
                </a:lnTo>
                <a:lnTo>
                  <a:pt x="855630" y="683418"/>
                </a:lnTo>
                <a:lnTo>
                  <a:pt x="856488" y="682752"/>
                </a:lnTo>
                <a:lnTo>
                  <a:pt x="867325" y="682752"/>
                </a:lnTo>
                <a:lnTo>
                  <a:pt x="873251" y="675132"/>
                </a:lnTo>
                <a:lnTo>
                  <a:pt x="880871" y="661416"/>
                </a:lnTo>
                <a:lnTo>
                  <a:pt x="882395" y="659892"/>
                </a:lnTo>
                <a:lnTo>
                  <a:pt x="882811" y="658368"/>
                </a:lnTo>
                <a:lnTo>
                  <a:pt x="873251" y="658368"/>
                </a:lnTo>
                <a:lnTo>
                  <a:pt x="873632" y="656971"/>
                </a:lnTo>
                <a:lnTo>
                  <a:pt x="873251" y="656844"/>
                </a:lnTo>
                <a:close/>
              </a:path>
              <a:path w="890270" h="718185">
                <a:moveTo>
                  <a:pt x="14858" y="656971"/>
                </a:moveTo>
                <a:lnTo>
                  <a:pt x="10667" y="658368"/>
                </a:lnTo>
                <a:lnTo>
                  <a:pt x="15239" y="658368"/>
                </a:lnTo>
                <a:lnTo>
                  <a:pt x="14858" y="656971"/>
                </a:lnTo>
                <a:close/>
              </a:path>
              <a:path w="890270" h="718185">
                <a:moveTo>
                  <a:pt x="15239" y="656844"/>
                </a:moveTo>
                <a:lnTo>
                  <a:pt x="14858" y="656971"/>
                </a:lnTo>
                <a:lnTo>
                  <a:pt x="15239" y="658368"/>
                </a:lnTo>
                <a:lnTo>
                  <a:pt x="16086" y="658368"/>
                </a:lnTo>
                <a:lnTo>
                  <a:pt x="15239" y="656844"/>
                </a:lnTo>
                <a:close/>
              </a:path>
              <a:path w="890270" h="718185">
                <a:moveTo>
                  <a:pt x="873632" y="656971"/>
                </a:moveTo>
                <a:lnTo>
                  <a:pt x="873251" y="658368"/>
                </a:lnTo>
                <a:lnTo>
                  <a:pt x="877823" y="658368"/>
                </a:lnTo>
                <a:lnTo>
                  <a:pt x="873632" y="656971"/>
                </a:lnTo>
                <a:close/>
              </a:path>
              <a:path w="890270" h="718185">
                <a:moveTo>
                  <a:pt x="878077" y="641604"/>
                </a:moveTo>
                <a:lnTo>
                  <a:pt x="877823" y="641604"/>
                </a:lnTo>
                <a:lnTo>
                  <a:pt x="873632" y="656971"/>
                </a:lnTo>
                <a:lnTo>
                  <a:pt x="877823" y="658368"/>
                </a:lnTo>
                <a:lnTo>
                  <a:pt x="882811" y="658368"/>
                </a:lnTo>
                <a:lnTo>
                  <a:pt x="886967" y="643128"/>
                </a:lnTo>
                <a:lnTo>
                  <a:pt x="877823" y="643128"/>
                </a:lnTo>
                <a:lnTo>
                  <a:pt x="878077" y="641604"/>
                </a:lnTo>
                <a:close/>
              </a:path>
              <a:path w="890270" h="718185">
                <a:moveTo>
                  <a:pt x="10540" y="641604"/>
                </a:moveTo>
                <a:lnTo>
                  <a:pt x="6095" y="641604"/>
                </a:lnTo>
                <a:lnTo>
                  <a:pt x="10667" y="643128"/>
                </a:lnTo>
                <a:lnTo>
                  <a:pt x="10540" y="641604"/>
                </a:lnTo>
                <a:close/>
              </a:path>
              <a:path w="890270" h="718185">
                <a:moveTo>
                  <a:pt x="10667" y="641604"/>
                </a:moveTo>
                <a:lnTo>
                  <a:pt x="10540" y="641604"/>
                </a:lnTo>
                <a:lnTo>
                  <a:pt x="10667" y="643128"/>
                </a:lnTo>
                <a:lnTo>
                  <a:pt x="11083" y="643128"/>
                </a:lnTo>
                <a:lnTo>
                  <a:pt x="10667" y="641604"/>
                </a:lnTo>
                <a:close/>
              </a:path>
              <a:path w="890270" h="718185">
                <a:moveTo>
                  <a:pt x="882811" y="57912"/>
                </a:moveTo>
                <a:lnTo>
                  <a:pt x="877823" y="57912"/>
                </a:lnTo>
                <a:lnTo>
                  <a:pt x="873632" y="59309"/>
                </a:lnTo>
                <a:lnTo>
                  <a:pt x="877823" y="74676"/>
                </a:lnTo>
                <a:lnTo>
                  <a:pt x="880871" y="92964"/>
                </a:lnTo>
                <a:lnTo>
                  <a:pt x="880871" y="624840"/>
                </a:lnTo>
                <a:lnTo>
                  <a:pt x="877823" y="643128"/>
                </a:lnTo>
                <a:lnTo>
                  <a:pt x="882395" y="641604"/>
                </a:lnTo>
                <a:lnTo>
                  <a:pt x="886967" y="641604"/>
                </a:lnTo>
                <a:lnTo>
                  <a:pt x="890015" y="623316"/>
                </a:lnTo>
                <a:lnTo>
                  <a:pt x="890015" y="91440"/>
                </a:lnTo>
                <a:lnTo>
                  <a:pt x="886967" y="73152"/>
                </a:lnTo>
                <a:lnTo>
                  <a:pt x="882811" y="57912"/>
                </a:lnTo>
                <a:close/>
              </a:path>
              <a:path w="890270" h="718185">
                <a:moveTo>
                  <a:pt x="886967" y="641604"/>
                </a:moveTo>
                <a:lnTo>
                  <a:pt x="882395" y="641604"/>
                </a:lnTo>
                <a:lnTo>
                  <a:pt x="877823" y="643128"/>
                </a:lnTo>
                <a:lnTo>
                  <a:pt x="886967" y="643128"/>
                </a:lnTo>
                <a:lnTo>
                  <a:pt x="886967" y="641604"/>
                </a:lnTo>
                <a:close/>
              </a:path>
              <a:path w="890270" h="718185">
                <a:moveTo>
                  <a:pt x="16086" y="57912"/>
                </a:moveTo>
                <a:lnTo>
                  <a:pt x="15239" y="57912"/>
                </a:lnTo>
                <a:lnTo>
                  <a:pt x="14858" y="59309"/>
                </a:lnTo>
                <a:lnTo>
                  <a:pt x="15239" y="59436"/>
                </a:lnTo>
                <a:lnTo>
                  <a:pt x="16086" y="57912"/>
                </a:lnTo>
                <a:close/>
              </a:path>
              <a:path w="890270" h="718185">
                <a:moveTo>
                  <a:pt x="855630" y="32861"/>
                </a:moveTo>
                <a:lnTo>
                  <a:pt x="865632" y="45720"/>
                </a:lnTo>
                <a:lnTo>
                  <a:pt x="873251" y="59436"/>
                </a:lnTo>
                <a:lnTo>
                  <a:pt x="873632" y="59309"/>
                </a:lnTo>
                <a:lnTo>
                  <a:pt x="873251" y="57912"/>
                </a:lnTo>
                <a:lnTo>
                  <a:pt x="882811" y="57912"/>
                </a:lnTo>
                <a:lnTo>
                  <a:pt x="882395" y="56388"/>
                </a:lnTo>
                <a:lnTo>
                  <a:pt x="880871" y="54864"/>
                </a:lnTo>
                <a:lnTo>
                  <a:pt x="873251" y="41148"/>
                </a:lnTo>
                <a:lnTo>
                  <a:pt x="867325" y="33528"/>
                </a:lnTo>
                <a:lnTo>
                  <a:pt x="856488" y="33528"/>
                </a:lnTo>
                <a:lnTo>
                  <a:pt x="855630" y="32861"/>
                </a:lnTo>
                <a:close/>
              </a:path>
              <a:path w="890270" h="718185">
                <a:moveTo>
                  <a:pt x="15239" y="57912"/>
                </a:moveTo>
                <a:lnTo>
                  <a:pt x="10667" y="57912"/>
                </a:lnTo>
                <a:lnTo>
                  <a:pt x="14858" y="59309"/>
                </a:lnTo>
                <a:lnTo>
                  <a:pt x="15239" y="57912"/>
                </a:lnTo>
                <a:close/>
              </a:path>
              <a:path w="890270" h="718185">
                <a:moveTo>
                  <a:pt x="877823" y="57912"/>
                </a:moveTo>
                <a:lnTo>
                  <a:pt x="873251" y="57912"/>
                </a:lnTo>
                <a:lnTo>
                  <a:pt x="873632" y="59309"/>
                </a:lnTo>
                <a:lnTo>
                  <a:pt x="877823" y="57912"/>
                </a:lnTo>
                <a:close/>
              </a:path>
              <a:path w="890270" h="718185">
                <a:moveTo>
                  <a:pt x="30479" y="30480"/>
                </a:moveTo>
                <a:lnTo>
                  <a:pt x="32003" y="33528"/>
                </a:lnTo>
                <a:lnTo>
                  <a:pt x="32861" y="32861"/>
                </a:lnTo>
                <a:lnTo>
                  <a:pt x="33527" y="32004"/>
                </a:lnTo>
                <a:lnTo>
                  <a:pt x="30479" y="30480"/>
                </a:lnTo>
                <a:close/>
              </a:path>
              <a:path w="890270" h="718185">
                <a:moveTo>
                  <a:pt x="32861" y="32861"/>
                </a:moveTo>
                <a:lnTo>
                  <a:pt x="32003" y="33528"/>
                </a:lnTo>
                <a:lnTo>
                  <a:pt x="32342" y="33528"/>
                </a:lnTo>
                <a:lnTo>
                  <a:pt x="32861" y="32861"/>
                </a:lnTo>
                <a:close/>
              </a:path>
              <a:path w="890270" h="718185">
                <a:moveTo>
                  <a:pt x="859535" y="30480"/>
                </a:moveTo>
                <a:lnTo>
                  <a:pt x="854963" y="32004"/>
                </a:lnTo>
                <a:lnTo>
                  <a:pt x="855630" y="32861"/>
                </a:lnTo>
                <a:lnTo>
                  <a:pt x="856488" y="33528"/>
                </a:lnTo>
                <a:lnTo>
                  <a:pt x="859535" y="30480"/>
                </a:lnTo>
                <a:close/>
              </a:path>
              <a:path w="890270" h="718185">
                <a:moveTo>
                  <a:pt x="864954" y="30480"/>
                </a:moveTo>
                <a:lnTo>
                  <a:pt x="859535" y="30480"/>
                </a:lnTo>
                <a:lnTo>
                  <a:pt x="856488" y="33528"/>
                </a:lnTo>
                <a:lnTo>
                  <a:pt x="867325" y="33528"/>
                </a:lnTo>
                <a:lnTo>
                  <a:pt x="864954" y="30480"/>
                </a:lnTo>
                <a:close/>
              </a:path>
              <a:path w="890270" h="718185">
                <a:moveTo>
                  <a:pt x="35922" y="30480"/>
                </a:moveTo>
                <a:lnTo>
                  <a:pt x="30479" y="30480"/>
                </a:lnTo>
                <a:lnTo>
                  <a:pt x="33527" y="32004"/>
                </a:lnTo>
                <a:lnTo>
                  <a:pt x="32861" y="32861"/>
                </a:lnTo>
                <a:lnTo>
                  <a:pt x="35922" y="30480"/>
                </a:lnTo>
                <a:close/>
              </a:path>
              <a:path w="890270" h="718185">
                <a:moveTo>
                  <a:pt x="832103" y="6096"/>
                </a:moveTo>
                <a:lnTo>
                  <a:pt x="813815" y="6096"/>
                </a:lnTo>
                <a:lnTo>
                  <a:pt x="815339" y="10668"/>
                </a:lnTo>
                <a:lnTo>
                  <a:pt x="830579" y="10668"/>
                </a:lnTo>
                <a:lnTo>
                  <a:pt x="830579" y="15240"/>
                </a:lnTo>
                <a:lnTo>
                  <a:pt x="829056" y="15240"/>
                </a:lnTo>
                <a:lnTo>
                  <a:pt x="842771" y="22860"/>
                </a:lnTo>
                <a:lnTo>
                  <a:pt x="855630" y="32861"/>
                </a:lnTo>
                <a:lnTo>
                  <a:pt x="854963" y="32004"/>
                </a:lnTo>
                <a:lnTo>
                  <a:pt x="859535" y="30480"/>
                </a:lnTo>
                <a:lnTo>
                  <a:pt x="864954" y="30480"/>
                </a:lnTo>
                <a:lnTo>
                  <a:pt x="862583" y="27432"/>
                </a:lnTo>
                <a:lnTo>
                  <a:pt x="861059" y="25908"/>
                </a:lnTo>
                <a:lnTo>
                  <a:pt x="847344" y="15240"/>
                </a:lnTo>
                <a:lnTo>
                  <a:pt x="830579" y="15240"/>
                </a:lnTo>
                <a:lnTo>
                  <a:pt x="829182" y="14859"/>
                </a:lnTo>
                <a:lnTo>
                  <a:pt x="846658" y="14859"/>
                </a:lnTo>
                <a:lnTo>
                  <a:pt x="833627" y="7620"/>
                </a:lnTo>
                <a:lnTo>
                  <a:pt x="832103" y="6096"/>
                </a:lnTo>
                <a:close/>
              </a:path>
              <a:path w="890270" h="718185">
                <a:moveTo>
                  <a:pt x="57911" y="10668"/>
                </a:moveTo>
                <a:lnTo>
                  <a:pt x="57911" y="15240"/>
                </a:lnTo>
                <a:lnTo>
                  <a:pt x="59308" y="14859"/>
                </a:lnTo>
                <a:lnTo>
                  <a:pt x="57911" y="10668"/>
                </a:lnTo>
                <a:close/>
              </a:path>
              <a:path w="890270" h="718185">
                <a:moveTo>
                  <a:pt x="59308" y="14859"/>
                </a:moveTo>
                <a:lnTo>
                  <a:pt x="57911" y="15240"/>
                </a:lnTo>
                <a:lnTo>
                  <a:pt x="59435" y="15240"/>
                </a:lnTo>
                <a:lnTo>
                  <a:pt x="59308" y="14859"/>
                </a:lnTo>
                <a:close/>
              </a:path>
              <a:path w="890270" h="718185">
                <a:moveTo>
                  <a:pt x="830579" y="10668"/>
                </a:moveTo>
                <a:lnTo>
                  <a:pt x="829182" y="14859"/>
                </a:lnTo>
                <a:lnTo>
                  <a:pt x="830579" y="15240"/>
                </a:lnTo>
                <a:lnTo>
                  <a:pt x="830579" y="10668"/>
                </a:lnTo>
                <a:close/>
              </a:path>
              <a:path w="890270" h="718185">
                <a:moveTo>
                  <a:pt x="74675" y="10668"/>
                </a:moveTo>
                <a:lnTo>
                  <a:pt x="57911" y="10668"/>
                </a:lnTo>
                <a:lnTo>
                  <a:pt x="59308" y="14859"/>
                </a:lnTo>
                <a:lnTo>
                  <a:pt x="74675" y="10668"/>
                </a:lnTo>
                <a:close/>
              </a:path>
              <a:path w="890270" h="718185">
                <a:moveTo>
                  <a:pt x="813815" y="10541"/>
                </a:moveTo>
                <a:lnTo>
                  <a:pt x="829182" y="14859"/>
                </a:lnTo>
                <a:lnTo>
                  <a:pt x="830579" y="10668"/>
                </a:lnTo>
                <a:lnTo>
                  <a:pt x="815339" y="10668"/>
                </a:lnTo>
                <a:lnTo>
                  <a:pt x="813815" y="10541"/>
                </a:lnTo>
                <a:close/>
              </a:path>
              <a:path w="890270" h="718185">
                <a:moveTo>
                  <a:pt x="813815" y="6096"/>
                </a:moveTo>
                <a:lnTo>
                  <a:pt x="813815" y="10541"/>
                </a:lnTo>
                <a:lnTo>
                  <a:pt x="815339" y="10668"/>
                </a:lnTo>
                <a:lnTo>
                  <a:pt x="813815" y="6096"/>
                </a:lnTo>
                <a:close/>
              </a:path>
              <a:path w="890270" h="718185">
                <a:moveTo>
                  <a:pt x="813815" y="9144"/>
                </a:moveTo>
                <a:lnTo>
                  <a:pt x="797051" y="9144"/>
                </a:lnTo>
                <a:lnTo>
                  <a:pt x="813815" y="10541"/>
                </a:lnTo>
                <a:lnTo>
                  <a:pt x="813815" y="9144"/>
                </a:lnTo>
                <a:close/>
              </a:path>
            </a:pathLst>
          </a:custGeom>
          <a:solidFill>
            <a:srgbClr val="000000"/>
          </a:solidFill>
        </p:spPr>
        <p:txBody>
          <a:bodyPr wrap="square" lIns="0" tIns="0" rIns="0" bIns="0" rtlCol="0"/>
          <a:lstStyle/>
          <a:p>
            <a:endParaRPr sz="1750"/>
          </a:p>
        </p:txBody>
      </p:sp>
      <p:sp>
        <p:nvSpPr>
          <p:cNvPr id="43" name="object 43"/>
          <p:cNvSpPr/>
          <p:nvPr/>
        </p:nvSpPr>
        <p:spPr>
          <a:xfrm>
            <a:off x="1900979" y="2805641"/>
            <a:ext cx="908755" cy="755650"/>
          </a:xfrm>
          <a:custGeom>
            <a:avLst/>
            <a:gdLst/>
            <a:ahLst/>
            <a:cxnLst/>
            <a:rect l="l" t="t" r="r" b="b"/>
            <a:pathLst>
              <a:path w="934719" h="777239">
                <a:moveTo>
                  <a:pt x="838200" y="0"/>
                </a:moveTo>
                <a:lnTo>
                  <a:pt x="97536" y="0"/>
                </a:lnTo>
                <a:lnTo>
                  <a:pt x="59793" y="7524"/>
                </a:lnTo>
                <a:lnTo>
                  <a:pt x="28765" y="28193"/>
                </a:lnTo>
                <a:lnTo>
                  <a:pt x="7739" y="59150"/>
                </a:lnTo>
                <a:lnTo>
                  <a:pt x="0" y="97536"/>
                </a:lnTo>
                <a:lnTo>
                  <a:pt x="0" y="679704"/>
                </a:lnTo>
                <a:lnTo>
                  <a:pt x="7739" y="717446"/>
                </a:lnTo>
                <a:lnTo>
                  <a:pt x="28765" y="748474"/>
                </a:lnTo>
                <a:lnTo>
                  <a:pt x="59793" y="769500"/>
                </a:lnTo>
                <a:lnTo>
                  <a:pt x="97536" y="777240"/>
                </a:lnTo>
                <a:lnTo>
                  <a:pt x="838200" y="777240"/>
                </a:lnTo>
                <a:lnTo>
                  <a:pt x="875704" y="769500"/>
                </a:lnTo>
                <a:lnTo>
                  <a:pt x="906208" y="748474"/>
                </a:lnTo>
                <a:lnTo>
                  <a:pt x="926711" y="717446"/>
                </a:lnTo>
                <a:lnTo>
                  <a:pt x="934212" y="679704"/>
                </a:lnTo>
                <a:lnTo>
                  <a:pt x="934212" y="97536"/>
                </a:lnTo>
                <a:lnTo>
                  <a:pt x="926711" y="59150"/>
                </a:lnTo>
                <a:lnTo>
                  <a:pt x="906208" y="28193"/>
                </a:lnTo>
                <a:lnTo>
                  <a:pt x="875704" y="7524"/>
                </a:lnTo>
                <a:lnTo>
                  <a:pt x="838200" y="0"/>
                </a:lnTo>
                <a:close/>
              </a:path>
            </a:pathLst>
          </a:custGeom>
          <a:solidFill>
            <a:srgbClr val="008000"/>
          </a:solidFill>
        </p:spPr>
        <p:txBody>
          <a:bodyPr wrap="square" lIns="0" tIns="0" rIns="0" bIns="0" rtlCol="0"/>
          <a:lstStyle/>
          <a:p>
            <a:endParaRPr sz="1750"/>
          </a:p>
        </p:txBody>
      </p:sp>
      <p:sp>
        <p:nvSpPr>
          <p:cNvPr id="44" name="object 44"/>
          <p:cNvSpPr/>
          <p:nvPr/>
        </p:nvSpPr>
        <p:spPr>
          <a:xfrm>
            <a:off x="1896533" y="2801196"/>
            <a:ext cx="917399" cy="764910"/>
          </a:xfrm>
          <a:custGeom>
            <a:avLst/>
            <a:gdLst/>
            <a:ahLst/>
            <a:cxnLst/>
            <a:rect l="l" t="t" r="r" b="b"/>
            <a:pathLst>
              <a:path w="943610" h="786764">
                <a:moveTo>
                  <a:pt x="861060" y="774426"/>
                </a:moveTo>
                <a:lnTo>
                  <a:pt x="842772" y="777240"/>
                </a:lnTo>
                <a:lnTo>
                  <a:pt x="62484" y="777240"/>
                </a:lnTo>
                <a:lnTo>
                  <a:pt x="80772" y="783336"/>
                </a:lnTo>
                <a:lnTo>
                  <a:pt x="100584" y="786384"/>
                </a:lnTo>
                <a:lnTo>
                  <a:pt x="841248" y="786384"/>
                </a:lnTo>
                <a:lnTo>
                  <a:pt x="861060" y="783336"/>
                </a:lnTo>
                <a:lnTo>
                  <a:pt x="862584" y="783336"/>
                </a:lnTo>
                <a:lnTo>
                  <a:pt x="876300" y="778764"/>
                </a:lnTo>
                <a:lnTo>
                  <a:pt x="861060" y="778764"/>
                </a:lnTo>
                <a:lnTo>
                  <a:pt x="861060" y="774426"/>
                </a:lnTo>
                <a:close/>
              </a:path>
              <a:path w="943610" h="786764">
                <a:moveTo>
                  <a:pt x="862584" y="774192"/>
                </a:moveTo>
                <a:lnTo>
                  <a:pt x="861060" y="774426"/>
                </a:lnTo>
                <a:lnTo>
                  <a:pt x="861060" y="778764"/>
                </a:lnTo>
                <a:lnTo>
                  <a:pt x="862584" y="774192"/>
                </a:lnTo>
                <a:close/>
              </a:path>
              <a:path w="943610" h="786764">
                <a:moveTo>
                  <a:pt x="887476" y="774192"/>
                </a:moveTo>
                <a:lnTo>
                  <a:pt x="862584" y="774192"/>
                </a:lnTo>
                <a:lnTo>
                  <a:pt x="861060" y="778764"/>
                </a:lnTo>
                <a:lnTo>
                  <a:pt x="876300" y="778764"/>
                </a:lnTo>
                <a:lnTo>
                  <a:pt x="880872" y="777240"/>
                </a:lnTo>
                <a:lnTo>
                  <a:pt x="882396" y="777240"/>
                </a:lnTo>
                <a:lnTo>
                  <a:pt x="887476" y="774192"/>
                </a:lnTo>
                <a:close/>
              </a:path>
              <a:path w="943610" h="786764">
                <a:moveTo>
                  <a:pt x="841248" y="0"/>
                </a:moveTo>
                <a:lnTo>
                  <a:pt x="100584" y="0"/>
                </a:lnTo>
                <a:lnTo>
                  <a:pt x="80772" y="1524"/>
                </a:lnTo>
                <a:lnTo>
                  <a:pt x="62484" y="6096"/>
                </a:lnTo>
                <a:lnTo>
                  <a:pt x="60960" y="7620"/>
                </a:lnTo>
                <a:lnTo>
                  <a:pt x="44196" y="16764"/>
                </a:lnTo>
                <a:lnTo>
                  <a:pt x="30480" y="28956"/>
                </a:lnTo>
                <a:lnTo>
                  <a:pt x="28956" y="30480"/>
                </a:lnTo>
                <a:lnTo>
                  <a:pt x="16764" y="44196"/>
                </a:lnTo>
                <a:lnTo>
                  <a:pt x="7620" y="60960"/>
                </a:lnTo>
                <a:lnTo>
                  <a:pt x="7620" y="62484"/>
                </a:lnTo>
                <a:lnTo>
                  <a:pt x="1524" y="80772"/>
                </a:lnTo>
                <a:lnTo>
                  <a:pt x="0" y="100584"/>
                </a:lnTo>
                <a:lnTo>
                  <a:pt x="117" y="684276"/>
                </a:lnTo>
                <a:lnTo>
                  <a:pt x="1524" y="702564"/>
                </a:lnTo>
                <a:lnTo>
                  <a:pt x="1524" y="704088"/>
                </a:lnTo>
                <a:lnTo>
                  <a:pt x="7620" y="722376"/>
                </a:lnTo>
                <a:lnTo>
                  <a:pt x="7620" y="723900"/>
                </a:lnTo>
                <a:lnTo>
                  <a:pt x="16764" y="740664"/>
                </a:lnTo>
                <a:lnTo>
                  <a:pt x="28956" y="754380"/>
                </a:lnTo>
                <a:lnTo>
                  <a:pt x="30480" y="755904"/>
                </a:lnTo>
                <a:lnTo>
                  <a:pt x="44196" y="768096"/>
                </a:lnTo>
                <a:lnTo>
                  <a:pt x="60960" y="777240"/>
                </a:lnTo>
                <a:lnTo>
                  <a:pt x="102108" y="777240"/>
                </a:lnTo>
                <a:lnTo>
                  <a:pt x="82296" y="774192"/>
                </a:lnTo>
                <a:lnTo>
                  <a:pt x="77724" y="772668"/>
                </a:lnTo>
                <a:lnTo>
                  <a:pt x="64008" y="772668"/>
                </a:lnTo>
                <a:lnTo>
                  <a:pt x="64008" y="768788"/>
                </a:lnTo>
                <a:lnTo>
                  <a:pt x="48768" y="760476"/>
                </a:lnTo>
                <a:lnTo>
                  <a:pt x="40195" y="752856"/>
                </a:lnTo>
                <a:lnTo>
                  <a:pt x="32004" y="752856"/>
                </a:lnTo>
                <a:lnTo>
                  <a:pt x="35052" y="748284"/>
                </a:lnTo>
                <a:lnTo>
                  <a:pt x="35221" y="748284"/>
                </a:lnTo>
                <a:lnTo>
                  <a:pt x="24384" y="736092"/>
                </a:lnTo>
                <a:lnTo>
                  <a:pt x="16071" y="720852"/>
                </a:lnTo>
                <a:lnTo>
                  <a:pt x="12192" y="720852"/>
                </a:lnTo>
                <a:lnTo>
                  <a:pt x="15240" y="719328"/>
                </a:lnTo>
                <a:lnTo>
                  <a:pt x="16256" y="719328"/>
                </a:lnTo>
                <a:lnTo>
                  <a:pt x="11176" y="704088"/>
                </a:lnTo>
                <a:lnTo>
                  <a:pt x="10668" y="704088"/>
                </a:lnTo>
                <a:lnTo>
                  <a:pt x="6096" y="702564"/>
                </a:lnTo>
                <a:lnTo>
                  <a:pt x="10550" y="702564"/>
                </a:lnTo>
                <a:lnTo>
                  <a:pt x="9144" y="684276"/>
                </a:lnTo>
                <a:lnTo>
                  <a:pt x="9261" y="100584"/>
                </a:lnTo>
                <a:lnTo>
                  <a:pt x="10668" y="82296"/>
                </a:lnTo>
                <a:lnTo>
                  <a:pt x="16256" y="65532"/>
                </a:lnTo>
                <a:lnTo>
                  <a:pt x="15240" y="65532"/>
                </a:lnTo>
                <a:lnTo>
                  <a:pt x="12192" y="62484"/>
                </a:lnTo>
                <a:lnTo>
                  <a:pt x="16902" y="62484"/>
                </a:lnTo>
                <a:lnTo>
                  <a:pt x="24384" y="48768"/>
                </a:lnTo>
                <a:lnTo>
                  <a:pt x="35221" y="36576"/>
                </a:lnTo>
                <a:lnTo>
                  <a:pt x="35052" y="36576"/>
                </a:lnTo>
                <a:lnTo>
                  <a:pt x="32004" y="32004"/>
                </a:lnTo>
                <a:lnTo>
                  <a:pt x="40195" y="32004"/>
                </a:lnTo>
                <a:lnTo>
                  <a:pt x="48768" y="24384"/>
                </a:lnTo>
                <a:lnTo>
                  <a:pt x="65532" y="15240"/>
                </a:lnTo>
                <a:lnTo>
                  <a:pt x="64008" y="15240"/>
                </a:lnTo>
                <a:lnTo>
                  <a:pt x="64008" y="10668"/>
                </a:lnTo>
                <a:lnTo>
                  <a:pt x="82296" y="10668"/>
                </a:lnTo>
                <a:lnTo>
                  <a:pt x="102108" y="9144"/>
                </a:lnTo>
                <a:lnTo>
                  <a:pt x="861060" y="9144"/>
                </a:lnTo>
                <a:lnTo>
                  <a:pt x="861060" y="6096"/>
                </a:lnTo>
                <a:lnTo>
                  <a:pt x="880872" y="6096"/>
                </a:lnTo>
                <a:lnTo>
                  <a:pt x="862584" y="1524"/>
                </a:lnTo>
                <a:lnTo>
                  <a:pt x="861060" y="1524"/>
                </a:lnTo>
                <a:lnTo>
                  <a:pt x="841248" y="0"/>
                </a:lnTo>
                <a:close/>
              </a:path>
              <a:path w="943610" h="786764">
                <a:moveTo>
                  <a:pt x="879348" y="768096"/>
                </a:moveTo>
                <a:lnTo>
                  <a:pt x="861060" y="774192"/>
                </a:lnTo>
                <a:lnTo>
                  <a:pt x="861060" y="774426"/>
                </a:lnTo>
                <a:lnTo>
                  <a:pt x="862584" y="774192"/>
                </a:lnTo>
                <a:lnTo>
                  <a:pt x="887476" y="774192"/>
                </a:lnTo>
                <a:lnTo>
                  <a:pt x="890016" y="772668"/>
                </a:lnTo>
                <a:lnTo>
                  <a:pt x="879348" y="772668"/>
                </a:lnTo>
                <a:lnTo>
                  <a:pt x="877824" y="769620"/>
                </a:lnTo>
                <a:lnTo>
                  <a:pt x="879348" y="768705"/>
                </a:lnTo>
                <a:lnTo>
                  <a:pt x="879348" y="768096"/>
                </a:lnTo>
                <a:close/>
              </a:path>
              <a:path w="943610" h="786764">
                <a:moveTo>
                  <a:pt x="64008" y="768788"/>
                </a:moveTo>
                <a:lnTo>
                  <a:pt x="64008" y="772668"/>
                </a:lnTo>
                <a:lnTo>
                  <a:pt x="65532" y="769620"/>
                </a:lnTo>
                <a:lnTo>
                  <a:pt x="64008" y="768788"/>
                </a:lnTo>
                <a:close/>
              </a:path>
              <a:path w="943610" h="786764">
                <a:moveTo>
                  <a:pt x="64008" y="768096"/>
                </a:moveTo>
                <a:lnTo>
                  <a:pt x="64008" y="768788"/>
                </a:lnTo>
                <a:lnTo>
                  <a:pt x="65532" y="769620"/>
                </a:lnTo>
                <a:lnTo>
                  <a:pt x="64008" y="772668"/>
                </a:lnTo>
                <a:lnTo>
                  <a:pt x="77724" y="772668"/>
                </a:lnTo>
                <a:lnTo>
                  <a:pt x="64008" y="768096"/>
                </a:lnTo>
                <a:close/>
              </a:path>
              <a:path w="943610" h="786764">
                <a:moveTo>
                  <a:pt x="879348" y="768705"/>
                </a:moveTo>
                <a:lnTo>
                  <a:pt x="877824" y="769620"/>
                </a:lnTo>
                <a:lnTo>
                  <a:pt x="879348" y="772668"/>
                </a:lnTo>
                <a:lnTo>
                  <a:pt x="879348" y="768705"/>
                </a:lnTo>
                <a:close/>
              </a:path>
              <a:path w="943610" h="786764">
                <a:moveTo>
                  <a:pt x="907407" y="749001"/>
                </a:moveTo>
                <a:lnTo>
                  <a:pt x="893064" y="760476"/>
                </a:lnTo>
                <a:lnTo>
                  <a:pt x="879348" y="768705"/>
                </a:lnTo>
                <a:lnTo>
                  <a:pt x="879348" y="772668"/>
                </a:lnTo>
                <a:lnTo>
                  <a:pt x="890016" y="772668"/>
                </a:lnTo>
                <a:lnTo>
                  <a:pt x="897636" y="768096"/>
                </a:lnTo>
                <a:lnTo>
                  <a:pt x="912876" y="755904"/>
                </a:lnTo>
                <a:lnTo>
                  <a:pt x="914400" y="754380"/>
                </a:lnTo>
                <a:lnTo>
                  <a:pt x="915585" y="752856"/>
                </a:lnTo>
                <a:lnTo>
                  <a:pt x="909828" y="752856"/>
                </a:lnTo>
                <a:lnTo>
                  <a:pt x="906780" y="749808"/>
                </a:lnTo>
                <a:lnTo>
                  <a:pt x="907407" y="749001"/>
                </a:lnTo>
                <a:close/>
              </a:path>
              <a:path w="943610" h="786764">
                <a:moveTo>
                  <a:pt x="35052" y="748284"/>
                </a:moveTo>
                <a:lnTo>
                  <a:pt x="32004" y="752856"/>
                </a:lnTo>
                <a:lnTo>
                  <a:pt x="36576" y="749808"/>
                </a:lnTo>
                <a:lnTo>
                  <a:pt x="35858" y="749001"/>
                </a:lnTo>
                <a:lnTo>
                  <a:pt x="35052" y="748284"/>
                </a:lnTo>
                <a:close/>
              </a:path>
              <a:path w="943610" h="786764">
                <a:moveTo>
                  <a:pt x="35858" y="749001"/>
                </a:moveTo>
                <a:lnTo>
                  <a:pt x="36576" y="749808"/>
                </a:lnTo>
                <a:lnTo>
                  <a:pt x="32004" y="752856"/>
                </a:lnTo>
                <a:lnTo>
                  <a:pt x="40195" y="752856"/>
                </a:lnTo>
                <a:lnTo>
                  <a:pt x="35858" y="749001"/>
                </a:lnTo>
                <a:close/>
              </a:path>
              <a:path w="943610" h="786764">
                <a:moveTo>
                  <a:pt x="908304" y="748284"/>
                </a:moveTo>
                <a:lnTo>
                  <a:pt x="907407" y="749001"/>
                </a:lnTo>
                <a:lnTo>
                  <a:pt x="906780" y="749808"/>
                </a:lnTo>
                <a:lnTo>
                  <a:pt x="909828" y="752856"/>
                </a:lnTo>
                <a:lnTo>
                  <a:pt x="908304" y="748284"/>
                </a:lnTo>
                <a:close/>
              </a:path>
              <a:path w="943610" h="786764">
                <a:moveTo>
                  <a:pt x="919141" y="748284"/>
                </a:moveTo>
                <a:lnTo>
                  <a:pt x="908304" y="748284"/>
                </a:lnTo>
                <a:lnTo>
                  <a:pt x="909828" y="752856"/>
                </a:lnTo>
                <a:lnTo>
                  <a:pt x="915585" y="752856"/>
                </a:lnTo>
                <a:lnTo>
                  <a:pt x="919141" y="748284"/>
                </a:lnTo>
                <a:close/>
              </a:path>
              <a:path w="943610" h="786764">
                <a:moveTo>
                  <a:pt x="35221" y="748284"/>
                </a:moveTo>
                <a:lnTo>
                  <a:pt x="35052" y="748284"/>
                </a:lnTo>
                <a:lnTo>
                  <a:pt x="35858" y="749001"/>
                </a:lnTo>
                <a:lnTo>
                  <a:pt x="35221" y="748284"/>
                </a:lnTo>
                <a:close/>
              </a:path>
              <a:path w="943610" h="786764">
                <a:moveTo>
                  <a:pt x="926592" y="719328"/>
                </a:moveTo>
                <a:lnTo>
                  <a:pt x="917448" y="736092"/>
                </a:lnTo>
                <a:lnTo>
                  <a:pt x="907407" y="749001"/>
                </a:lnTo>
                <a:lnTo>
                  <a:pt x="908304" y="748284"/>
                </a:lnTo>
                <a:lnTo>
                  <a:pt x="919141" y="748284"/>
                </a:lnTo>
                <a:lnTo>
                  <a:pt x="925068" y="740664"/>
                </a:lnTo>
                <a:lnTo>
                  <a:pt x="934212" y="723900"/>
                </a:lnTo>
                <a:lnTo>
                  <a:pt x="935736" y="722376"/>
                </a:lnTo>
                <a:lnTo>
                  <a:pt x="936117" y="720852"/>
                </a:lnTo>
                <a:lnTo>
                  <a:pt x="926592" y="720852"/>
                </a:lnTo>
                <a:lnTo>
                  <a:pt x="926943" y="719445"/>
                </a:lnTo>
                <a:lnTo>
                  <a:pt x="926592" y="719328"/>
                </a:lnTo>
                <a:close/>
              </a:path>
              <a:path w="943610" h="786764">
                <a:moveTo>
                  <a:pt x="15240" y="719328"/>
                </a:moveTo>
                <a:lnTo>
                  <a:pt x="12192" y="720852"/>
                </a:lnTo>
                <a:lnTo>
                  <a:pt x="16071" y="720852"/>
                </a:lnTo>
                <a:lnTo>
                  <a:pt x="15240" y="719328"/>
                </a:lnTo>
                <a:close/>
              </a:path>
              <a:path w="943610" h="786764">
                <a:moveTo>
                  <a:pt x="16256" y="719328"/>
                </a:moveTo>
                <a:lnTo>
                  <a:pt x="15240" y="719328"/>
                </a:lnTo>
                <a:lnTo>
                  <a:pt x="16071" y="720852"/>
                </a:lnTo>
                <a:lnTo>
                  <a:pt x="16764" y="720852"/>
                </a:lnTo>
                <a:lnTo>
                  <a:pt x="16256" y="719328"/>
                </a:lnTo>
                <a:close/>
              </a:path>
              <a:path w="943610" h="786764">
                <a:moveTo>
                  <a:pt x="926943" y="719445"/>
                </a:moveTo>
                <a:lnTo>
                  <a:pt x="926592" y="720852"/>
                </a:lnTo>
                <a:lnTo>
                  <a:pt x="931164" y="720852"/>
                </a:lnTo>
                <a:lnTo>
                  <a:pt x="926943" y="719445"/>
                </a:lnTo>
                <a:close/>
              </a:path>
              <a:path w="943610" h="786764">
                <a:moveTo>
                  <a:pt x="931398" y="702564"/>
                </a:moveTo>
                <a:lnTo>
                  <a:pt x="931164" y="702564"/>
                </a:lnTo>
                <a:lnTo>
                  <a:pt x="926943" y="719445"/>
                </a:lnTo>
                <a:lnTo>
                  <a:pt x="931164" y="720852"/>
                </a:lnTo>
                <a:lnTo>
                  <a:pt x="936117" y="720852"/>
                </a:lnTo>
                <a:lnTo>
                  <a:pt x="940308" y="704088"/>
                </a:lnTo>
                <a:lnTo>
                  <a:pt x="931164" y="704088"/>
                </a:lnTo>
                <a:lnTo>
                  <a:pt x="931398" y="702564"/>
                </a:lnTo>
                <a:close/>
              </a:path>
              <a:path w="943610" h="786764">
                <a:moveTo>
                  <a:pt x="10550" y="702564"/>
                </a:moveTo>
                <a:lnTo>
                  <a:pt x="6096" y="702564"/>
                </a:lnTo>
                <a:lnTo>
                  <a:pt x="10668" y="704088"/>
                </a:lnTo>
                <a:lnTo>
                  <a:pt x="10550" y="702564"/>
                </a:lnTo>
                <a:close/>
              </a:path>
              <a:path w="943610" h="786764">
                <a:moveTo>
                  <a:pt x="10668" y="702564"/>
                </a:moveTo>
                <a:lnTo>
                  <a:pt x="10668" y="704088"/>
                </a:lnTo>
                <a:lnTo>
                  <a:pt x="11176" y="704088"/>
                </a:lnTo>
                <a:lnTo>
                  <a:pt x="10668" y="702564"/>
                </a:lnTo>
                <a:close/>
              </a:path>
              <a:path w="943610" h="786764">
                <a:moveTo>
                  <a:pt x="935736" y="62484"/>
                </a:moveTo>
                <a:lnTo>
                  <a:pt x="931164" y="62484"/>
                </a:lnTo>
                <a:lnTo>
                  <a:pt x="926918" y="65314"/>
                </a:lnTo>
                <a:lnTo>
                  <a:pt x="931164" y="82296"/>
                </a:lnTo>
                <a:lnTo>
                  <a:pt x="934212" y="102108"/>
                </a:lnTo>
                <a:lnTo>
                  <a:pt x="934212" y="684276"/>
                </a:lnTo>
                <a:lnTo>
                  <a:pt x="931164" y="704088"/>
                </a:lnTo>
                <a:lnTo>
                  <a:pt x="935736" y="702564"/>
                </a:lnTo>
                <a:lnTo>
                  <a:pt x="940308" y="702564"/>
                </a:lnTo>
                <a:lnTo>
                  <a:pt x="943356" y="682752"/>
                </a:lnTo>
                <a:lnTo>
                  <a:pt x="943356" y="100584"/>
                </a:lnTo>
                <a:lnTo>
                  <a:pt x="940308" y="80772"/>
                </a:lnTo>
                <a:lnTo>
                  <a:pt x="935736" y="62484"/>
                </a:lnTo>
                <a:close/>
              </a:path>
              <a:path w="943610" h="786764">
                <a:moveTo>
                  <a:pt x="940308" y="702564"/>
                </a:moveTo>
                <a:lnTo>
                  <a:pt x="935736" y="702564"/>
                </a:lnTo>
                <a:lnTo>
                  <a:pt x="931164" y="704088"/>
                </a:lnTo>
                <a:lnTo>
                  <a:pt x="940308" y="704088"/>
                </a:lnTo>
                <a:lnTo>
                  <a:pt x="940308" y="702564"/>
                </a:lnTo>
                <a:close/>
              </a:path>
              <a:path w="943610" h="786764">
                <a:moveTo>
                  <a:pt x="12192" y="62484"/>
                </a:moveTo>
                <a:lnTo>
                  <a:pt x="15240" y="65532"/>
                </a:lnTo>
                <a:lnTo>
                  <a:pt x="16177" y="63812"/>
                </a:lnTo>
                <a:lnTo>
                  <a:pt x="12192" y="62484"/>
                </a:lnTo>
                <a:close/>
              </a:path>
              <a:path w="943610" h="786764">
                <a:moveTo>
                  <a:pt x="16177" y="63812"/>
                </a:moveTo>
                <a:lnTo>
                  <a:pt x="15240" y="65532"/>
                </a:lnTo>
                <a:lnTo>
                  <a:pt x="16256" y="65532"/>
                </a:lnTo>
                <a:lnTo>
                  <a:pt x="16764" y="64008"/>
                </a:lnTo>
                <a:lnTo>
                  <a:pt x="16177" y="63812"/>
                </a:lnTo>
                <a:close/>
              </a:path>
              <a:path w="943610" h="786764">
                <a:moveTo>
                  <a:pt x="907407" y="35858"/>
                </a:moveTo>
                <a:lnTo>
                  <a:pt x="917448" y="48768"/>
                </a:lnTo>
                <a:lnTo>
                  <a:pt x="926592" y="65532"/>
                </a:lnTo>
                <a:lnTo>
                  <a:pt x="926918" y="65314"/>
                </a:lnTo>
                <a:lnTo>
                  <a:pt x="926592" y="64008"/>
                </a:lnTo>
                <a:lnTo>
                  <a:pt x="931164" y="62484"/>
                </a:lnTo>
                <a:lnTo>
                  <a:pt x="935736" y="62484"/>
                </a:lnTo>
                <a:lnTo>
                  <a:pt x="934212" y="60960"/>
                </a:lnTo>
                <a:lnTo>
                  <a:pt x="925068" y="44196"/>
                </a:lnTo>
                <a:lnTo>
                  <a:pt x="919141" y="36576"/>
                </a:lnTo>
                <a:lnTo>
                  <a:pt x="908304" y="36576"/>
                </a:lnTo>
                <a:lnTo>
                  <a:pt x="907407" y="35858"/>
                </a:lnTo>
                <a:close/>
              </a:path>
              <a:path w="943610" h="786764">
                <a:moveTo>
                  <a:pt x="931164" y="62484"/>
                </a:moveTo>
                <a:lnTo>
                  <a:pt x="926592" y="64008"/>
                </a:lnTo>
                <a:lnTo>
                  <a:pt x="926918" y="65314"/>
                </a:lnTo>
                <a:lnTo>
                  <a:pt x="931164" y="62484"/>
                </a:lnTo>
                <a:close/>
              </a:path>
              <a:path w="943610" h="786764">
                <a:moveTo>
                  <a:pt x="16902" y="62484"/>
                </a:moveTo>
                <a:lnTo>
                  <a:pt x="12192" y="62484"/>
                </a:lnTo>
                <a:lnTo>
                  <a:pt x="16177" y="63812"/>
                </a:lnTo>
                <a:lnTo>
                  <a:pt x="16902" y="62484"/>
                </a:lnTo>
                <a:close/>
              </a:path>
              <a:path w="943610" h="786764">
                <a:moveTo>
                  <a:pt x="32004" y="32004"/>
                </a:moveTo>
                <a:lnTo>
                  <a:pt x="35052" y="36576"/>
                </a:lnTo>
                <a:lnTo>
                  <a:pt x="35858" y="35858"/>
                </a:lnTo>
                <a:lnTo>
                  <a:pt x="36576" y="35052"/>
                </a:lnTo>
                <a:lnTo>
                  <a:pt x="32004" y="32004"/>
                </a:lnTo>
                <a:close/>
              </a:path>
              <a:path w="943610" h="786764">
                <a:moveTo>
                  <a:pt x="35858" y="35858"/>
                </a:moveTo>
                <a:lnTo>
                  <a:pt x="35052" y="36576"/>
                </a:lnTo>
                <a:lnTo>
                  <a:pt x="35221" y="36576"/>
                </a:lnTo>
                <a:lnTo>
                  <a:pt x="35858" y="35858"/>
                </a:lnTo>
                <a:close/>
              </a:path>
              <a:path w="943610" h="786764">
                <a:moveTo>
                  <a:pt x="909828" y="32004"/>
                </a:moveTo>
                <a:lnTo>
                  <a:pt x="906780" y="35052"/>
                </a:lnTo>
                <a:lnTo>
                  <a:pt x="907407" y="35858"/>
                </a:lnTo>
                <a:lnTo>
                  <a:pt x="908304" y="36576"/>
                </a:lnTo>
                <a:lnTo>
                  <a:pt x="909828" y="32004"/>
                </a:lnTo>
                <a:close/>
              </a:path>
              <a:path w="943610" h="786764">
                <a:moveTo>
                  <a:pt x="915585" y="32004"/>
                </a:moveTo>
                <a:lnTo>
                  <a:pt x="909828" y="32004"/>
                </a:lnTo>
                <a:lnTo>
                  <a:pt x="908304" y="36576"/>
                </a:lnTo>
                <a:lnTo>
                  <a:pt x="919141" y="36576"/>
                </a:lnTo>
                <a:lnTo>
                  <a:pt x="915585" y="32004"/>
                </a:lnTo>
                <a:close/>
              </a:path>
              <a:path w="943610" h="786764">
                <a:moveTo>
                  <a:pt x="40195" y="32004"/>
                </a:moveTo>
                <a:lnTo>
                  <a:pt x="32004" y="32004"/>
                </a:lnTo>
                <a:lnTo>
                  <a:pt x="36576" y="35052"/>
                </a:lnTo>
                <a:lnTo>
                  <a:pt x="35858" y="35858"/>
                </a:lnTo>
                <a:lnTo>
                  <a:pt x="40195" y="32004"/>
                </a:lnTo>
                <a:close/>
              </a:path>
              <a:path w="943610" h="786764">
                <a:moveTo>
                  <a:pt x="880872" y="6096"/>
                </a:moveTo>
                <a:lnTo>
                  <a:pt x="861060" y="6096"/>
                </a:lnTo>
                <a:lnTo>
                  <a:pt x="862584" y="10668"/>
                </a:lnTo>
                <a:lnTo>
                  <a:pt x="879348" y="10668"/>
                </a:lnTo>
                <a:lnTo>
                  <a:pt x="879348" y="15240"/>
                </a:lnTo>
                <a:lnTo>
                  <a:pt x="877824" y="15240"/>
                </a:lnTo>
                <a:lnTo>
                  <a:pt x="893064" y="24384"/>
                </a:lnTo>
                <a:lnTo>
                  <a:pt x="907407" y="35858"/>
                </a:lnTo>
                <a:lnTo>
                  <a:pt x="906780" y="35052"/>
                </a:lnTo>
                <a:lnTo>
                  <a:pt x="909828" y="32004"/>
                </a:lnTo>
                <a:lnTo>
                  <a:pt x="915585" y="32004"/>
                </a:lnTo>
                <a:lnTo>
                  <a:pt x="914400" y="30480"/>
                </a:lnTo>
                <a:lnTo>
                  <a:pt x="912876" y="28956"/>
                </a:lnTo>
                <a:lnTo>
                  <a:pt x="897636" y="16764"/>
                </a:lnTo>
                <a:lnTo>
                  <a:pt x="895096" y="15240"/>
                </a:lnTo>
                <a:lnTo>
                  <a:pt x="879348" y="15240"/>
                </a:lnTo>
                <a:lnTo>
                  <a:pt x="877941" y="14888"/>
                </a:lnTo>
                <a:lnTo>
                  <a:pt x="894509" y="14888"/>
                </a:lnTo>
                <a:lnTo>
                  <a:pt x="882396" y="7620"/>
                </a:lnTo>
                <a:lnTo>
                  <a:pt x="880872" y="6096"/>
                </a:lnTo>
                <a:close/>
              </a:path>
              <a:path w="943610" h="786764">
                <a:moveTo>
                  <a:pt x="64008" y="10668"/>
                </a:moveTo>
                <a:lnTo>
                  <a:pt x="64008" y="15240"/>
                </a:lnTo>
                <a:lnTo>
                  <a:pt x="65414" y="14888"/>
                </a:lnTo>
                <a:lnTo>
                  <a:pt x="64008" y="10668"/>
                </a:lnTo>
                <a:close/>
              </a:path>
              <a:path w="943610" h="786764">
                <a:moveTo>
                  <a:pt x="65414" y="14888"/>
                </a:moveTo>
                <a:lnTo>
                  <a:pt x="64008" y="15240"/>
                </a:lnTo>
                <a:lnTo>
                  <a:pt x="65532" y="15240"/>
                </a:lnTo>
                <a:lnTo>
                  <a:pt x="65414" y="14888"/>
                </a:lnTo>
                <a:close/>
              </a:path>
              <a:path w="943610" h="786764">
                <a:moveTo>
                  <a:pt x="879348" y="10668"/>
                </a:moveTo>
                <a:lnTo>
                  <a:pt x="877941" y="14888"/>
                </a:lnTo>
                <a:lnTo>
                  <a:pt x="879348" y="15240"/>
                </a:lnTo>
                <a:lnTo>
                  <a:pt x="879348" y="10668"/>
                </a:lnTo>
                <a:close/>
              </a:path>
              <a:path w="943610" h="786764">
                <a:moveTo>
                  <a:pt x="82296" y="10668"/>
                </a:moveTo>
                <a:lnTo>
                  <a:pt x="64008" y="10668"/>
                </a:lnTo>
                <a:lnTo>
                  <a:pt x="65414" y="14888"/>
                </a:lnTo>
                <a:lnTo>
                  <a:pt x="82296" y="10668"/>
                </a:lnTo>
                <a:close/>
              </a:path>
              <a:path w="943610" h="786764">
                <a:moveTo>
                  <a:pt x="861060" y="10550"/>
                </a:moveTo>
                <a:lnTo>
                  <a:pt x="877941" y="14888"/>
                </a:lnTo>
                <a:lnTo>
                  <a:pt x="879348" y="10668"/>
                </a:lnTo>
                <a:lnTo>
                  <a:pt x="862584" y="10668"/>
                </a:lnTo>
                <a:lnTo>
                  <a:pt x="861060" y="10550"/>
                </a:lnTo>
                <a:close/>
              </a:path>
              <a:path w="943610" h="786764">
                <a:moveTo>
                  <a:pt x="861060" y="6096"/>
                </a:moveTo>
                <a:lnTo>
                  <a:pt x="861060" y="10550"/>
                </a:lnTo>
                <a:lnTo>
                  <a:pt x="862584" y="10668"/>
                </a:lnTo>
                <a:lnTo>
                  <a:pt x="861060" y="6096"/>
                </a:lnTo>
                <a:close/>
              </a:path>
              <a:path w="943610" h="786764">
                <a:moveTo>
                  <a:pt x="861060" y="9144"/>
                </a:moveTo>
                <a:lnTo>
                  <a:pt x="842772" y="9144"/>
                </a:lnTo>
                <a:lnTo>
                  <a:pt x="861060" y="10550"/>
                </a:lnTo>
                <a:lnTo>
                  <a:pt x="861060" y="9144"/>
                </a:lnTo>
                <a:close/>
              </a:path>
            </a:pathLst>
          </a:custGeom>
          <a:solidFill>
            <a:srgbClr val="000000"/>
          </a:solidFill>
        </p:spPr>
        <p:txBody>
          <a:bodyPr wrap="square" lIns="0" tIns="0" rIns="0" bIns="0" rtlCol="0"/>
          <a:lstStyle/>
          <a:p>
            <a:endParaRPr sz="1750"/>
          </a:p>
        </p:txBody>
      </p:sp>
      <p:sp>
        <p:nvSpPr>
          <p:cNvPr id="45" name="object 45"/>
          <p:cNvSpPr txBox="1"/>
          <p:nvPr/>
        </p:nvSpPr>
        <p:spPr>
          <a:xfrm>
            <a:off x="1994409" y="2858052"/>
            <a:ext cx="724782" cy="634597"/>
          </a:xfrm>
          <a:prstGeom prst="rect">
            <a:avLst/>
          </a:prstGeom>
        </p:spPr>
        <p:txBody>
          <a:bodyPr vert="horz" wrap="square" lIns="0" tIns="0" rIns="0" bIns="0" rtlCol="0">
            <a:spAutoFit/>
          </a:bodyPr>
          <a:lstStyle/>
          <a:p>
            <a:pPr indent="14198" algn="just">
              <a:lnSpc>
                <a:spcPct val="101400"/>
              </a:lnSpc>
            </a:pPr>
            <a:r>
              <a:rPr sz="1361" dirty="0">
                <a:solidFill>
                  <a:srgbClr val="FFFFFF"/>
                </a:solidFill>
                <a:latin typeface="Verdana"/>
                <a:cs typeface="Verdana"/>
              </a:rPr>
              <a:t>Produce  Warning  Messag</a:t>
            </a:r>
            <a:endParaRPr sz="1361">
              <a:latin typeface="Verdana"/>
              <a:cs typeface="Verdana"/>
            </a:endParaRPr>
          </a:p>
        </p:txBody>
      </p:sp>
      <p:sp>
        <p:nvSpPr>
          <p:cNvPr id="46" name="object 46"/>
          <p:cNvSpPr/>
          <p:nvPr/>
        </p:nvSpPr>
        <p:spPr>
          <a:xfrm>
            <a:off x="4412403" y="1405467"/>
            <a:ext cx="354365" cy="266700"/>
          </a:xfrm>
          <a:custGeom>
            <a:avLst/>
            <a:gdLst/>
            <a:ahLst/>
            <a:cxnLst/>
            <a:rect l="l" t="t" r="r" b="b"/>
            <a:pathLst>
              <a:path w="364489" h="274319">
                <a:moveTo>
                  <a:pt x="0" y="0"/>
                </a:moveTo>
                <a:lnTo>
                  <a:pt x="364236" y="0"/>
                </a:lnTo>
                <a:lnTo>
                  <a:pt x="364236" y="274320"/>
                </a:lnTo>
                <a:lnTo>
                  <a:pt x="0" y="274320"/>
                </a:lnTo>
                <a:lnTo>
                  <a:pt x="0" y="0"/>
                </a:lnTo>
                <a:close/>
              </a:path>
            </a:pathLst>
          </a:custGeom>
          <a:solidFill>
            <a:srgbClr val="800080"/>
          </a:solidFill>
        </p:spPr>
        <p:txBody>
          <a:bodyPr wrap="square" lIns="0" tIns="0" rIns="0" bIns="0" rtlCol="0"/>
          <a:lstStyle/>
          <a:p>
            <a:endParaRPr sz="1750"/>
          </a:p>
        </p:txBody>
      </p:sp>
      <p:sp>
        <p:nvSpPr>
          <p:cNvPr id="47" name="object 47"/>
          <p:cNvSpPr/>
          <p:nvPr/>
        </p:nvSpPr>
        <p:spPr>
          <a:xfrm>
            <a:off x="4407959" y="1674635"/>
            <a:ext cx="363008" cy="0"/>
          </a:xfrm>
          <a:custGeom>
            <a:avLst/>
            <a:gdLst/>
            <a:ahLst/>
            <a:cxnLst/>
            <a:rect l="l" t="t" r="r" b="b"/>
            <a:pathLst>
              <a:path w="373379">
                <a:moveTo>
                  <a:pt x="0" y="0"/>
                </a:moveTo>
                <a:lnTo>
                  <a:pt x="373379" y="0"/>
                </a:lnTo>
              </a:path>
            </a:pathLst>
          </a:custGeom>
          <a:ln w="5079">
            <a:solidFill>
              <a:srgbClr val="000000"/>
            </a:solidFill>
          </a:ln>
        </p:spPr>
        <p:txBody>
          <a:bodyPr wrap="square" lIns="0" tIns="0" rIns="0" bIns="0" rtlCol="0"/>
          <a:lstStyle/>
          <a:p>
            <a:endParaRPr sz="1750"/>
          </a:p>
        </p:txBody>
      </p:sp>
      <p:sp>
        <p:nvSpPr>
          <p:cNvPr id="48" name="object 48"/>
          <p:cNvSpPr/>
          <p:nvPr/>
        </p:nvSpPr>
        <p:spPr>
          <a:xfrm>
            <a:off x="4407958" y="1669696"/>
            <a:ext cx="4939" cy="0"/>
          </a:xfrm>
          <a:custGeom>
            <a:avLst/>
            <a:gdLst/>
            <a:ahLst/>
            <a:cxnLst/>
            <a:rect l="l" t="t" r="r" b="b"/>
            <a:pathLst>
              <a:path w="5079">
                <a:moveTo>
                  <a:pt x="0" y="0"/>
                </a:moveTo>
                <a:lnTo>
                  <a:pt x="4572" y="0"/>
                </a:lnTo>
              </a:path>
            </a:pathLst>
          </a:custGeom>
          <a:ln w="5079">
            <a:solidFill>
              <a:srgbClr val="000000"/>
            </a:solidFill>
          </a:ln>
        </p:spPr>
        <p:txBody>
          <a:bodyPr wrap="square" lIns="0" tIns="0" rIns="0" bIns="0" rtlCol="0"/>
          <a:lstStyle/>
          <a:p>
            <a:endParaRPr sz="1750"/>
          </a:p>
        </p:txBody>
      </p:sp>
      <p:sp>
        <p:nvSpPr>
          <p:cNvPr id="49" name="object 49"/>
          <p:cNvSpPr/>
          <p:nvPr/>
        </p:nvSpPr>
        <p:spPr>
          <a:xfrm>
            <a:off x="4412402" y="1410405"/>
            <a:ext cx="0" cy="256822"/>
          </a:xfrm>
          <a:custGeom>
            <a:avLst/>
            <a:gdLst/>
            <a:ahLst/>
            <a:cxnLst/>
            <a:rect l="l" t="t" r="r" b="b"/>
            <a:pathLst>
              <a:path h="264159">
                <a:moveTo>
                  <a:pt x="0" y="0"/>
                </a:moveTo>
                <a:lnTo>
                  <a:pt x="0" y="264160"/>
                </a:lnTo>
              </a:path>
            </a:pathLst>
          </a:custGeom>
          <a:ln w="9144">
            <a:solidFill>
              <a:srgbClr val="000000"/>
            </a:solidFill>
          </a:ln>
        </p:spPr>
        <p:txBody>
          <a:bodyPr wrap="square" lIns="0" tIns="0" rIns="0" bIns="0" rtlCol="0"/>
          <a:lstStyle/>
          <a:p>
            <a:endParaRPr sz="1750"/>
          </a:p>
        </p:txBody>
      </p:sp>
      <p:sp>
        <p:nvSpPr>
          <p:cNvPr id="50" name="object 50"/>
          <p:cNvSpPr/>
          <p:nvPr/>
        </p:nvSpPr>
        <p:spPr>
          <a:xfrm>
            <a:off x="4407958" y="1407936"/>
            <a:ext cx="4939" cy="0"/>
          </a:xfrm>
          <a:custGeom>
            <a:avLst/>
            <a:gdLst/>
            <a:ahLst/>
            <a:cxnLst/>
            <a:rect l="l" t="t" r="r" b="b"/>
            <a:pathLst>
              <a:path w="5079">
                <a:moveTo>
                  <a:pt x="0" y="0"/>
                </a:moveTo>
                <a:lnTo>
                  <a:pt x="4572" y="0"/>
                </a:lnTo>
              </a:path>
            </a:pathLst>
          </a:custGeom>
          <a:ln w="5079">
            <a:solidFill>
              <a:srgbClr val="000000"/>
            </a:solidFill>
          </a:ln>
        </p:spPr>
        <p:txBody>
          <a:bodyPr wrap="square" lIns="0" tIns="0" rIns="0" bIns="0" rtlCol="0"/>
          <a:lstStyle/>
          <a:p>
            <a:endParaRPr sz="1750"/>
          </a:p>
        </p:txBody>
      </p:sp>
      <p:sp>
        <p:nvSpPr>
          <p:cNvPr id="51" name="object 51"/>
          <p:cNvSpPr/>
          <p:nvPr/>
        </p:nvSpPr>
        <p:spPr>
          <a:xfrm>
            <a:off x="4407959" y="1402996"/>
            <a:ext cx="363008" cy="0"/>
          </a:xfrm>
          <a:custGeom>
            <a:avLst/>
            <a:gdLst/>
            <a:ahLst/>
            <a:cxnLst/>
            <a:rect l="l" t="t" r="r" b="b"/>
            <a:pathLst>
              <a:path w="373379">
                <a:moveTo>
                  <a:pt x="0" y="0"/>
                </a:moveTo>
                <a:lnTo>
                  <a:pt x="373379" y="0"/>
                </a:lnTo>
              </a:path>
            </a:pathLst>
          </a:custGeom>
          <a:ln w="5079">
            <a:solidFill>
              <a:srgbClr val="000000"/>
            </a:solidFill>
          </a:ln>
        </p:spPr>
        <p:txBody>
          <a:bodyPr wrap="square" lIns="0" tIns="0" rIns="0" bIns="0" rtlCol="0"/>
          <a:lstStyle/>
          <a:p>
            <a:endParaRPr sz="1750"/>
          </a:p>
        </p:txBody>
      </p:sp>
      <p:sp>
        <p:nvSpPr>
          <p:cNvPr id="52" name="object 52"/>
          <p:cNvSpPr/>
          <p:nvPr/>
        </p:nvSpPr>
        <p:spPr>
          <a:xfrm>
            <a:off x="4412402" y="1669944"/>
            <a:ext cx="4939" cy="0"/>
          </a:xfrm>
          <a:custGeom>
            <a:avLst/>
            <a:gdLst/>
            <a:ahLst/>
            <a:cxnLst/>
            <a:rect l="l" t="t" r="r" b="b"/>
            <a:pathLst>
              <a:path w="5079">
                <a:moveTo>
                  <a:pt x="0" y="0"/>
                </a:moveTo>
                <a:lnTo>
                  <a:pt x="4572" y="0"/>
                </a:lnTo>
              </a:path>
            </a:pathLst>
          </a:custGeom>
          <a:ln w="4572">
            <a:solidFill>
              <a:srgbClr val="000000"/>
            </a:solidFill>
          </a:ln>
        </p:spPr>
        <p:txBody>
          <a:bodyPr wrap="square" lIns="0" tIns="0" rIns="0" bIns="0" rtlCol="0"/>
          <a:lstStyle/>
          <a:p>
            <a:endParaRPr sz="1750"/>
          </a:p>
        </p:txBody>
      </p:sp>
      <p:sp>
        <p:nvSpPr>
          <p:cNvPr id="53" name="object 53"/>
          <p:cNvSpPr/>
          <p:nvPr/>
        </p:nvSpPr>
        <p:spPr>
          <a:xfrm>
            <a:off x="4416848" y="1669944"/>
            <a:ext cx="345722" cy="0"/>
          </a:xfrm>
          <a:custGeom>
            <a:avLst/>
            <a:gdLst/>
            <a:ahLst/>
            <a:cxnLst/>
            <a:rect l="l" t="t" r="r" b="b"/>
            <a:pathLst>
              <a:path w="355600">
                <a:moveTo>
                  <a:pt x="0" y="0"/>
                </a:moveTo>
                <a:lnTo>
                  <a:pt x="355091" y="0"/>
                </a:lnTo>
              </a:path>
            </a:pathLst>
          </a:custGeom>
          <a:ln w="4572">
            <a:solidFill>
              <a:srgbClr val="000000"/>
            </a:solidFill>
          </a:ln>
        </p:spPr>
        <p:txBody>
          <a:bodyPr wrap="square" lIns="0" tIns="0" rIns="0" bIns="0" rtlCol="0"/>
          <a:lstStyle/>
          <a:p>
            <a:endParaRPr sz="1750"/>
          </a:p>
        </p:txBody>
      </p:sp>
      <p:sp>
        <p:nvSpPr>
          <p:cNvPr id="54" name="object 54"/>
          <p:cNvSpPr/>
          <p:nvPr/>
        </p:nvSpPr>
        <p:spPr>
          <a:xfrm>
            <a:off x="4762076" y="1669696"/>
            <a:ext cx="4939" cy="0"/>
          </a:xfrm>
          <a:custGeom>
            <a:avLst/>
            <a:gdLst/>
            <a:ahLst/>
            <a:cxnLst/>
            <a:rect l="l" t="t" r="r" b="b"/>
            <a:pathLst>
              <a:path w="5079">
                <a:moveTo>
                  <a:pt x="0" y="0"/>
                </a:moveTo>
                <a:lnTo>
                  <a:pt x="4572" y="0"/>
                </a:lnTo>
              </a:path>
            </a:pathLst>
          </a:custGeom>
          <a:ln w="5079">
            <a:solidFill>
              <a:srgbClr val="000000"/>
            </a:solidFill>
          </a:ln>
        </p:spPr>
        <p:txBody>
          <a:bodyPr wrap="square" lIns="0" tIns="0" rIns="0" bIns="0" rtlCol="0"/>
          <a:lstStyle/>
          <a:p>
            <a:endParaRPr sz="1750"/>
          </a:p>
        </p:txBody>
      </p:sp>
      <p:sp>
        <p:nvSpPr>
          <p:cNvPr id="55" name="object 55"/>
          <p:cNvSpPr/>
          <p:nvPr/>
        </p:nvSpPr>
        <p:spPr>
          <a:xfrm>
            <a:off x="4766522" y="1410405"/>
            <a:ext cx="0" cy="256822"/>
          </a:xfrm>
          <a:custGeom>
            <a:avLst/>
            <a:gdLst/>
            <a:ahLst/>
            <a:cxnLst/>
            <a:rect l="l" t="t" r="r" b="b"/>
            <a:pathLst>
              <a:path h="264159">
                <a:moveTo>
                  <a:pt x="0" y="0"/>
                </a:moveTo>
                <a:lnTo>
                  <a:pt x="0" y="264160"/>
                </a:lnTo>
              </a:path>
            </a:pathLst>
          </a:custGeom>
          <a:ln w="9143">
            <a:solidFill>
              <a:srgbClr val="000000"/>
            </a:solidFill>
          </a:ln>
        </p:spPr>
        <p:txBody>
          <a:bodyPr wrap="square" lIns="0" tIns="0" rIns="0" bIns="0" rtlCol="0"/>
          <a:lstStyle/>
          <a:p>
            <a:endParaRPr sz="1750"/>
          </a:p>
        </p:txBody>
      </p:sp>
      <p:sp>
        <p:nvSpPr>
          <p:cNvPr id="56" name="object 56"/>
          <p:cNvSpPr/>
          <p:nvPr/>
        </p:nvSpPr>
        <p:spPr>
          <a:xfrm>
            <a:off x="4762076" y="1407936"/>
            <a:ext cx="4939" cy="0"/>
          </a:xfrm>
          <a:custGeom>
            <a:avLst/>
            <a:gdLst/>
            <a:ahLst/>
            <a:cxnLst/>
            <a:rect l="l" t="t" r="r" b="b"/>
            <a:pathLst>
              <a:path w="5079">
                <a:moveTo>
                  <a:pt x="0" y="0"/>
                </a:moveTo>
                <a:lnTo>
                  <a:pt x="4572" y="0"/>
                </a:lnTo>
              </a:path>
            </a:pathLst>
          </a:custGeom>
          <a:ln w="5079">
            <a:solidFill>
              <a:srgbClr val="000000"/>
            </a:solidFill>
          </a:ln>
        </p:spPr>
        <p:txBody>
          <a:bodyPr wrap="square" lIns="0" tIns="0" rIns="0" bIns="0" rtlCol="0"/>
          <a:lstStyle/>
          <a:p>
            <a:endParaRPr sz="1750"/>
          </a:p>
        </p:txBody>
      </p:sp>
      <p:sp>
        <p:nvSpPr>
          <p:cNvPr id="57" name="object 57"/>
          <p:cNvSpPr/>
          <p:nvPr/>
        </p:nvSpPr>
        <p:spPr>
          <a:xfrm>
            <a:off x="4766522" y="1669944"/>
            <a:ext cx="4939" cy="0"/>
          </a:xfrm>
          <a:custGeom>
            <a:avLst/>
            <a:gdLst/>
            <a:ahLst/>
            <a:cxnLst/>
            <a:rect l="l" t="t" r="r" b="b"/>
            <a:pathLst>
              <a:path w="5079">
                <a:moveTo>
                  <a:pt x="0" y="0"/>
                </a:moveTo>
                <a:lnTo>
                  <a:pt x="4571" y="0"/>
                </a:lnTo>
              </a:path>
            </a:pathLst>
          </a:custGeom>
          <a:ln w="4572">
            <a:solidFill>
              <a:srgbClr val="000000"/>
            </a:solidFill>
          </a:ln>
        </p:spPr>
        <p:txBody>
          <a:bodyPr wrap="square" lIns="0" tIns="0" rIns="0" bIns="0" rtlCol="0"/>
          <a:lstStyle/>
          <a:p>
            <a:endParaRPr sz="1750"/>
          </a:p>
        </p:txBody>
      </p:sp>
      <p:sp>
        <p:nvSpPr>
          <p:cNvPr id="58" name="object 58"/>
          <p:cNvSpPr/>
          <p:nvPr/>
        </p:nvSpPr>
        <p:spPr>
          <a:xfrm>
            <a:off x="4412402" y="1407689"/>
            <a:ext cx="4939" cy="0"/>
          </a:xfrm>
          <a:custGeom>
            <a:avLst/>
            <a:gdLst/>
            <a:ahLst/>
            <a:cxnLst/>
            <a:rect l="l" t="t" r="r" b="b"/>
            <a:pathLst>
              <a:path w="5079">
                <a:moveTo>
                  <a:pt x="0" y="0"/>
                </a:moveTo>
                <a:lnTo>
                  <a:pt x="4572" y="0"/>
                </a:lnTo>
              </a:path>
            </a:pathLst>
          </a:custGeom>
          <a:ln w="4572">
            <a:solidFill>
              <a:srgbClr val="000000"/>
            </a:solidFill>
          </a:ln>
        </p:spPr>
        <p:txBody>
          <a:bodyPr wrap="square" lIns="0" tIns="0" rIns="0" bIns="0" rtlCol="0"/>
          <a:lstStyle/>
          <a:p>
            <a:endParaRPr sz="1750"/>
          </a:p>
        </p:txBody>
      </p:sp>
      <p:sp>
        <p:nvSpPr>
          <p:cNvPr id="59" name="object 59"/>
          <p:cNvSpPr/>
          <p:nvPr/>
        </p:nvSpPr>
        <p:spPr>
          <a:xfrm>
            <a:off x="4416848" y="1407689"/>
            <a:ext cx="345722" cy="0"/>
          </a:xfrm>
          <a:custGeom>
            <a:avLst/>
            <a:gdLst/>
            <a:ahLst/>
            <a:cxnLst/>
            <a:rect l="l" t="t" r="r" b="b"/>
            <a:pathLst>
              <a:path w="355600">
                <a:moveTo>
                  <a:pt x="0" y="0"/>
                </a:moveTo>
                <a:lnTo>
                  <a:pt x="355091" y="0"/>
                </a:lnTo>
              </a:path>
            </a:pathLst>
          </a:custGeom>
          <a:ln w="4572">
            <a:solidFill>
              <a:srgbClr val="000000"/>
            </a:solidFill>
          </a:ln>
        </p:spPr>
        <p:txBody>
          <a:bodyPr wrap="square" lIns="0" tIns="0" rIns="0" bIns="0" rtlCol="0"/>
          <a:lstStyle/>
          <a:p>
            <a:endParaRPr sz="1750"/>
          </a:p>
        </p:txBody>
      </p:sp>
      <p:sp>
        <p:nvSpPr>
          <p:cNvPr id="60" name="object 60"/>
          <p:cNvSpPr/>
          <p:nvPr/>
        </p:nvSpPr>
        <p:spPr>
          <a:xfrm>
            <a:off x="4766522" y="1407689"/>
            <a:ext cx="4939" cy="0"/>
          </a:xfrm>
          <a:custGeom>
            <a:avLst/>
            <a:gdLst/>
            <a:ahLst/>
            <a:cxnLst/>
            <a:rect l="l" t="t" r="r" b="b"/>
            <a:pathLst>
              <a:path w="5079">
                <a:moveTo>
                  <a:pt x="0" y="0"/>
                </a:moveTo>
                <a:lnTo>
                  <a:pt x="4571" y="0"/>
                </a:lnTo>
              </a:path>
            </a:pathLst>
          </a:custGeom>
          <a:ln w="4572">
            <a:solidFill>
              <a:srgbClr val="000000"/>
            </a:solidFill>
          </a:ln>
        </p:spPr>
        <p:txBody>
          <a:bodyPr wrap="square" lIns="0" tIns="0" rIns="0" bIns="0" rtlCol="0"/>
          <a:lstStyle/>
          <a:p>
            <a:endParaRPr sz="1750"/>
          </a:p>
        </p:txBody>
      </p:sp>
      <p:sp>
        <p:nvSpPr>
          <p:cNvPr id="61" name="object 61"/>
          <p:cNvSpPr/>
          <p:nvPr/>
        </p:nvSpPr>
        <p:spPr>
          <a:xfrm>
            <a:off x="4766522" y="1405467"/>
            <a:ext cx="1558837" cy="266700"/>
          </a:xfrm>
          <a:custGeom>
            <a:avLst/>
            <a:gdLst/>
            <a:ahLst/>
            <a:cxnLst/>
            <a:rect l="l" t="t" r="r" b="b"/>
            <a:pathLst>
              <a:path w="1603375" h="274319">
                <a:moveTo>
                  <a:pt x="0" y="0"/>
                </a:moveTo>
                <a:lnTo>
                  <a:pt x="1603247" y="0"/>
                </a:lnTo>
                <a:lnTo>
                  <a:pt x="1603247" y="274320"/>
                </a:lnTo>
                <a:lnTo>
                  <a:pt x="0" y="274320"/>
                </a:lnTo>
                <a:lnTo>
                  <a:pt x="0" y="0"/>
                </a:lnTo>
                <a:close/>
              </a:path>
            </a:pathLst>
          </a:custGeom>
          <a:solidFill>
            <a:srgbClr val="FFFFFF"/>
          </a:solidFill>
        </p:spPr>
        <p:txBody>
          <a:bodyPr wrap="square" lIns="0" tIns="0" rIns="0" bIns="0" rtlCol="0"/>
          <a:lstStyle/>
          <a:p>
            <a:endParaRPr sz="1750"/>
          </a:p>
        </p:txBody>
      </p:sp>
      <p:sp>
        <p:nvSpPr>
          <p:cNvPr id="62" name="object 62"/>
          <p:cNvSpPr/>
          <p:nvPr/>
        </p:nvSpPr>
        <p:spPr>
          <a:xfrm>
            <a:off x="4762076" y="1674635"/>
            <a:ext cx="1568097" cy="0"/>
          </a:xfrm>
          <a:custGeom>
            <a:avLst/>
            <a:gdLst/>
            <a:ahLst/>
            <a:cxnLst/>
            <a:rect l="l" t="t" r="r" b="b"/>
            <a:pathLst>
              <a:path w="1612900">
                <a:moveTo>
                  <a:pt x="0" y="0"/>
                </a:moveTo>
                <a:lnTo>
                  <a:pt x="1612391" y="0"/>
                </a:lnTo>
              </a:path>
            </a:pathLst>
          </a:custGeom>
          <a:ln w="5079">
            <a:solidFill>
              <a:srgbClr val="000000"/>
            </a:solidFill>
          </a:ln>
        </p:spPr>
        <p:txBody>
          <a:bodyPr wrap="square" lIns="0" tIns="0" rIns="0" bIns="0" rtlCol="0"/>
          <a:lstStyle/>
          <a:p>
            <a:endParaRPr sz="1750"/>
          </a:p>
        </p:txBody>
      </p:sp>
      <p:sp>
        <p:nvSpPr>
          <p:cNvPr id="63" name="object 63"/>
          <p:cNvSpPr/>
          <p:nvPr/>
        </p:nvSpPr>
        <p:spPr>
          <a:xfrm>
            <a:off x="4762076" y="1669696"/>
            <a:ext cx="4939" cy="0"/>
          </a:xfrm>
          <a:custGeom>
            <a:avLst/>
            <a:gdLst/>
            <a:ahLst/>
            <a:cxnLst/>
            <a:rect l="l" t="t" r="r" b="b"/>
            <a:pathLst>
              <a:path w="5079">
                <a:moveTo>
                  <a:pt x="0" y="0"/>
                </a:moveTo>
                <a:lnTo>
                  <a:pt x="4572" y="0"/>
                </a:lnTo>
              </a:path>
            </a:pathLst>
          </a:custGeom>
          <a:ln w="5079">
            <a:solidFill>
              <a:srgbClr val="000000"/>
            </a:solidFill>
          </a:ln>
        </p:spPr>
        <p:txBody>
          <a:bodyPr wrap="square" lIns="0" tIns="0" rIns="0" bIns="0" rtlCol="0"/>
          <a:lstStyle/>
          <a:p>
            <a:endParaRPr sz="1750"/>
          </a:p>
        </p:txBody>
      </p:sp>
      <p:sp>
        <p:nvSpPr>
          <p:cNvPr id="64" name="object 64"/>
          <p:cNvSpPr/>
          <p:nvPr/>
        </p:nvSpPr>
        <p:spPr>
          <a:xfrm>
            <a:off x="4766522" y="1410405"/>
            <a:ext cx="0" cy="256822"/>
          </a:xfrm>
          <a:custGeom>
            <a:avLst/>
            <a:gdLst/>
            <a:ahLst/>
            <a:cxnLst/>
            <a:rect l="l" t="t" r="r" b="b"/>
            <a:pathLst>
              <a:path h="264159">
                <a:moveTo>
                  <a:pt x="0" y="0"/>
                </a:moveTo>
                <a:lnTo>
                  <a:pt x="0" y="264160"/>
                </a:lnTo>
              </a:path>
            </a:pathLst>
          </a:custGeom>
          <a:ln w="9144">
            <a:solidFill>
              <a:srgbClr val="000000"/>
            </a:solidFill>
          </a:ln>
        </p:spPr>
        <p:txBody>
          <a:bodyPr wrap="square" lIns="0" tIns="0" rIns="0" bIns="0" rtlCol="0"/>
          <a:lstStyle/>
          <a:p>
            <a:endParaRPr sz="1750"/>
          </a:p>
        </p:txBody>
      </p:sp>
      <p:sp>
        <p:nvSpPr>
          <p:cNvPr id="65" name="object 65"/>
          <p:cNvSpPr/>
          <p:nvPr/>
        </p:nvSpPr>
        <p:spPr>
          <a:xfrm>
            <a:off x="4762076" y="1407936"/>
            <a:ext cx="4939" cy="0"/>
          </a:xfrm>
          <a:custGeom>
            <a:avLst/>
            <a:gdLst/>
            <a:ahLst/>
            <a:cxnLst/>
            <a:rect l="l" t="t" r="r" b="b"/>
            <a:pathLst>
              <a:path w="5079">
                <a:moveTo>
                  <a:pt x="0" y="0"/>
                </a:moveTo>
                <a:lnTo>
                  <a:pt x="4572" y="0"/>
                </a:lnTo>
              </a:path>
            </a:pathLst>
          </a:custGeom>
          <a:ln w="5079">
            <a:solidFill>
              <a:srgbClr val="000000"/>
            </a:solidFill>
          </a:ln>
        </p:spPr>
        <p:txBody>
          <a:bodyPr wrap="square" lIns="0" tIns="0" rIns="0" bIns="0" rtlCol="0"/>
          <a:lstStyle/>
          <a:p>
            <a:endParaRPr sz="1750"/>
          </a:p>
        </p:txBody>
      </p:sp>
      <p:sp>
        <p:nvSpPr>
          <p:cNvPr id="66" name="object 66"/>
          <p:cNvSpPr/>
          <p:nvPr/>
        </p:nvSpPr>
        <p:spPr>
          <a:xfrm>
            <a:off x="4762076" y="1402996"/>
            <a:ext cx="1568097" cy="0"/>
          </a:xfrm>
          <a:custGeom>
            <a:avLst/>
            <a:gdLst/>
            <a:ahLst/>
            <a:cxnLst/>
            <a:rect l="l" t="t" r="r" b="b"/>
            <a:pathLst>
              <a:path w="1612900">
                <a:moveTo>
                  <a:pt x="0" y="0"/>
                </a:moveTo>
                <a:lnTo>
                  <a:pt x="1612391" y="0"/>
                </a:lnTo>
              </a:path>
            </a:pathLst>
          </a:custGeom>
          <a:ln w="5079">
            <a:solidFill>
              <a:srgbClr val="000000"/>
            </a:solidFill>
          </a:ln>
        </p:spPr>
        <p:txBody>
          <a:bodyPr wrap="square" lIns="0" tIns="0" rIns="0" bIns="0" rtlCol="0"/>
          <a:lstStyle/>
          <a:p>
            <a:endParaRPr sz="1750"/>
          </a:p>
        </p:txBody>
      </p:sp>
      <p:sp>
        <p:nvSpPr>
          <p:cNvPr id="67" name="object 67"/>
          <p:cNvSpPr/>
          <p:nvPr/>
        </p:nvSpPr>
        <p:spPr>
          <a:xfrm>
            <a:off x="4766522" y="1669944"/>
            <a:ext cx="4939" cy="0"/>
          </a:xfrm>
          <a:custGeom>
            <a:avLst/>
            <a:gdLst/>
            <a:ahLst/>
            <a:cxnLst/>
            <a:rect l="l" t="t" r="r" b="b"/>
            <a:pathLst>
              <a:path w="5079">
                <a:moveTo>
                  <a:pt x="0" y="0"/>
                </a:moveTo>
                <a:lnTo>
                  <a:pt x="4572" y="0"/>
                </a:lnTo>
              </a:path>
            </a:pathLst>
          </a:custGeom>
          <a:ln w="4572">
            <a:solidFill>
              <a:srgbClr val="000000"/>
            </a:solidFill>
          </a:ln>
        </p:spPr>
        <p:txBody>
          <a:bodyPr wrap="square" lIns="0" tIns="0" rIns="0" bIns="0" rtlCol="0"/>
          <a:lstStyle/>
          <a:p>
            <a:endParaRPr sz="1750"/>
          </a:p>
        </p:txBody>
      </p:sp>
      <p:sp>
        <p:nvSpPr>
          <p:cNvPr id="68" name="object 68"/>
          <p:cNvSpPr/>
          <p:nvPr/>
        </p:nvSpPr>
        <p:spPr>
          <a:xfrm>
            <a:off x="4770966" y="1669944"/>
            <a:ext cx="1550194" cy="0"/>
          </a:xfrm>
          <a:custGeom>
            <a:avLst/>
            <a:gdLst/>
            <a:ahLst/>
            <a:cxnLst/>
            <a:rect l="l" t="t" r="r" b="b"/>
            <a:pathLst>
              <a:path w="1594485">
                <a:moveTo>
                  <a:pt x="0" y="0"/>
                </a:moveTo>
                <a:lnTo>
                  <a:pt x="1594103" y="0"/>
                </a:lnTo>
              </a:path>
            </a:pathLst>
          </a:custGeom>
          <a:ln w="4572">
            <a:solidFill>
              <a:srgbClr val="000000"/>
            </a:solidFill>
          </a:ln>
        </p:spPr>
        <p:txBody>
          <a:bodyPr wrap="square" lIns="0" tIns="0" rIns="0" bIns="0" rtlCol="0"/>
          <a:lstStyle/>
          <a:p>
            <a:endParaRPr sz="1750"/>
          </a:p>
        </p:txBody>
      </p:sp>
      <p:sp>
        <p:nvSpPr>
          <p:cNvPr id="69" name="object 69"/>
          <p:cNvSpPr/>
          <p:nvPr/>
        </p:nvSpPr>
        <p:spPr>
          <a:xfrm>
            <a:off x="6320790" y="1669696"/>
            <a:ext cx="4939" cy="0"/>
          </a:xfrm>
          <a:custGeom>
            <a:avLst/>
            <a:gdLst/>
            <a:ahLst/>
            <a:cxnLst/>
            <a:rect l="l" t="t" r="r" b="b"/>
            <a:pathLst>
              <a:path w="5079">
                <a:moveTo>
                  <a:pt x="0" y="0"/>
                </a:moveTo>
                <a:lnTo>
                  <a:pt x="4571" y="0"/>
                </a:lnTo>
              </a:path>
            </a:pathLst>
          </a:custGeom>
          <a:ln w="5079">
            <a:solidFill>
              <a:srgbClr val="000000"/>
            </a:solidFill>
          </a:ln>
        </p:spPr>
        <p:txBody>
          <a:bodyPr wrap="square" lIns="0" tIns="0" rIns="0" bIns="0" rtlCol="0"/>
          <a:lstStyle/>
          <a:p>
            <a:endParaRPr sz="1750"/>
          </a:p>
        </p:txBody>
      </p:sp>
      <p:sp>
        <p:nvSpPr>
          <p:cNvPr id="70" name="object 70"/>
          <p:cNvSpPr/>
          <p:nvPr/>
        </p:nvSpPr>
        <p:spPr>
          <a:xfrm>
            <a:off x="6325235" y="1410405"/>
            <a:ext cx="0" cy="256822"/>
          </a:xfrm>
          <a:custGeom>
            <a:avLst/>
            <a:gdLst/>
            <a:ahLst/>
            <a:cxnLst/>
            <a:rect l="l" t="t" r="r" b="b"/>
            <a:pathLst>
              <a:path h="264159">
                <a:moveTo>
                  <a:pt x="0" y="0"/>
                </a:moveTo>
                <a:lnTo>
                  <a:pt x="0" y="264160"/>
                </a:lnTo>
              </a:path>
            </a:pathLst>
          </a:custGeom>
          <a:ln w="9143">
            <a:solidFill>
              <a:srgbClr val="000000"/>
            </a:solidFill>
          </a:ln>
        </p:spPr>
        <p:txBody>
          <a:bodyPr wrap="square" lIns="0" tIns="0" rIns="0" bIns="0" rtlCol="0"/>
          <a:lstStyle/>
          <a:p>
            <a:endParaRPr sz="1750"/>
          </a:p>
        </p:txBody>
      </p:sp>
      <p:sp>
        <p:nvSpPr>
          <p:cNvPr id="71" name="object 71"/>
          <p:cNvSpPr/>
          <p:nvPr/>
        </p:nvSpPr>
        <p:spPr>
          <a:xfrm>
            <a:off x="6320790" y="1407936"/>
            <a:ext cx="4939" cy="0"/>
          </a:xfrm>
          <a:custGeom>
            <a:avLst/>
            <a:gdLst/>
            <a:ahLst/>
            <a:cxnLst/>
            <a:rect l="l" t="t" r="r" b="b"/>
            <a:pathLst>
              <a:path w="5079">
                <a:moveTo>
                  <a:pt x="0" y="0"/>
                </a:moveTo>
                <a:lnTo>
                  <a:pt x="4571" y="0"/>
                </a:lnTo>
              </a:path>
            </a:pathLst>
          </a:custGeom>
          <a:ln w="5079">
            <a:solidFill>
              <a:srgbClr val="000000"/>
            </a:solidFill>
          </a:ln>
        </p:spPr>
        <p:txBody>
          <a:bodyPr wrap="square" lIns="0" tIns="0" rIns="0" bIns="0" rtlCol="0"/>
          <a:lstStyle/>
          <a:p>
            <a:endParaRPr sz="1750"/>
          </a:p>
        </p:txBody>
      </p:sp>
      <p:sp>
        <p:nvSpPr>
          <p:cNvPr id="72" name="object 72"/>
          <p:cNvSpPr/>
          <p:nvPr/>
        </p:nvSpPr>
        <p:spPr>
          <a:xfrm>
            <a:off x="6325235" y="1669944"/>
            <a:ext cx="4939" cy="0"/>
          </a:xfrm>
          <a:custGeom>
            <a:avLst/>
            <a:gdLst/>
            <a:ahLst/>
            <a:cxnLst/>
            <a:rect l="l" t="t" r="r" b="b"/>
            <a:pathLst>
              <a:path w="5079">
                <a:moveTo>
                  <a:pt x="0" y="0"/>
                </a:moveTo>
                <a:lnTo>
                  <a:pt x="4572" y="0"/>
                </a:lnTo>
              </a:path>
            </a:pathLst>
          </a:custGeom>
          <a:ln w="4572">
            <a:solidFill>
              <a:srgbClr val="000000"/>
            </a:solidFill>
          </a:ln>
        </p:spPr>
        <p:txBody>
          <a:bodyPr wrap="square" lIns="0" tIns="0" rIns="0" bIns="0" rtlCol="0"/>
          <a:lstStyle/>
          <a:p>
            <a:endParaRPr sz="1750"/>
          </a:p>
        </p:txBody>
      </p:sp>
      <p:sp>
        <p:nvSpPr>
          <p:cNvPr id="73" name="object 73"/>
          <p:cNvSpPr/>
          <p:nvPr/>
        </p:nvSpPr>
        <p:spPr>
          <a:xfrm>
            <a:off x="4766522" y="1407689"/>
            <a:ext cx="4939" cy="0"/>
          </a:xfrm>
          <a:custGeom>
            <a:avLst/>
            <a:gdLst/>
            <a:ahLst/>
            <a:cxnLst/>
            <a:rect l="l" t="t" r="r" b="b"/>
            <a:pathLst>
              <a:path w="5079">
                <a:moveTo>
                  <a:pt x="0" y="0"/>
                </a:moveTo>
                <a:lnTo>
                  <a:pt x="4572" y="0"/>
                </a:lnTo>
              </a:path>
            </a:pathLst>
          </a:custGeom>
          <a:ln w="4572">
            <a:solidFill>
              <a:srgbClr val="000000"/>
            </a:solidFill>
          </a:ln>
        </p:spPr>
        <p:txBody>
          <a:bodyPr wrap="square" lIns="0" tIns="0" rIns="0" bIns="0" rtlCol="0"/>
          <a:lstStyle/>
          <a:p>
            <a:endParaRPr sz="1750"/>
          </a:p>
        </p:txBody>
      </p:sp>
      <p:sp>
        <p:nvSpPr>
          <p:cNvPr id="74" name="object 74"/>
          <p:cNvSpPr/>
          <p:nvPr/>
        </p:nvSpPr>
        <p:spPr>
          <a:xfrm>
            <a:off x="4770966" y="1407689"/>
            <a:ext cx="1550194" cy="0"/>
          </a:xfrm>
          <a:custGeom>
            <a:avLst/>
            <a:gdLst/>
            <a:ahLst/>
            <a:cxnLst/>
            <a:rect l="l" t="t" r="r" b="b"/>
            <a:pathLst>
              <a:path w="1594485">
                <a:moveTo>
                  <a:pt x="0" y="0"/>
                </a:moveTo>
                <a:lnTo>
                  <a:pt x="1594103" y="0"/>
                </a:lnTo>
              </a:path>
            </a:pathLst>
          </a:custGeom>
          <a:ln w="4572">
            <a:solidFill>
              <a:srgbClr val="000000"/>
            </a:solidFill>
          </a:ln>
        </p:spPr>
        <p:txBody>
          <a:bodyPr wrap="square" lIns="0" tIns="0" rIns="0" bIns="0" rtlCol="0"/>
          <a:lstStyle/>
          <a:p>
            <a:endParaRPr sz="1750"/>
          </a:p>
        </p:txBody>
      </p:sp>
      <p:sp>
        <p:nvSpPr>
          <p:cNvPr id="75" name="object 75"/>
          <p:cNvSpPr/>
          <p:nvPr/>
        </p:nvSpPr>
        <p:spPr>
          <a:xfrm>
            <a:off x="6325235" y="1407689"/>
            <a:ext cx="4939" cy="0"/>
          </a:xfrm>
          <a:custGeom>
            <a:avLst/>
            <a:gdLst/>
            <a:ahLst/>
            <a:cxnLst/>
            <a:rect l="l" t="t" r="r" b="b"/>
            <a:pathLst>
              <a:path w="5079">
                <a:moveTo>
                  <a:pt x="0" y="0"/>
                </a:moveTo>
                <a:lnTo>
                  <a:pt x="4572" y="0"/>
                </a:lnTo>
              </a:path>
            </a:pathLst>
          </a:custGeom>
          <a:ln w="4572">
            <a:solidFill>
              <a:srgbClr val="000000"/>
            </a:solidFill>
          </a:ln>
        </p:spPr>
        <p:txBody>
          <a:bodyPr wrap="square" lIns="0" tIns="0" rIns="0" bIns="0" rtlCol="0"/>
          <a:lstStyle/>
          <a:p>
            <a:endParaRPr sz="1750"/>
          </a:p>
        </p:txBody>
      </p:sp>
      <p:sp>
        <p:nvSpPr>
          <p:cNvPr id="76" name="object 76"/>
          <p:cNvSpPr txBox="1"/>
          <p:nvPr/>
        </p:nvSpPr>
        <p:spPr>
          <a:xfrm>
            <a:off x="4888019" y="1436829"/>
            <a:ext cx="1319301" cy="218008"/>
          </a:xfrm>
          <a:prstGeom prst="rect">
            <a:avLst/>
          </a:prstGeom>
        </p:spPr>
        <p:txBody>
          <a:bodyPr vert="horz" wrap="square" lIns="0" tIns="0" rIns="0" bIns="0" rtlCol="0">
            <a:spAutoFit/>
          </a:bodyPr>
          <a:lstStyle/>
          <a:p>
            <a:pPr>
              <a:lnSpc>
                <a:spcPts val="1653"/>
              </a:lnSpc>
            </a:pPr>
            <a:r>
              <a:rPr sz="1361" dirty="0">
                <a:latin typeface="Verdana"/>
                <a:cs typeface="Verdana"/>
              </a:rPr>
              <a:t>Patient</a:t>
            </a:r>
            <a:r>
              <a:rPr sz="1361" spc="-92" dirty="0">
                <a:latin typeface="Verdana"/>
                <a:cs typeface="Verdana"/>
              </a:rPr>
              <a:t> </a:t>
            </a:r>
            <a:r>
              <a:rPr sz="1410" dirty="0">
                <a:latin typeface="Verdana"/>
                <a:cs typeface="Verdana"/>
              </a:rPr>
              <a:t>bounds</a:t>
            </a:r>
            <a:endParaRPr sz="1410">
              <a:latin typeface="Verdana"/>
              <a:cs typeface="Verdana"/>
            </a:endParaRPr>
          </a:p>
        </p:txBody>
      </p:sp>
      <p:sp>
        <p:nvSpPr>
          <p:cNvPr id="77" name="object 77"/>
          <p:cNvSpPr/>
          <p:nvPr/>
        </p:nvSpPr>
        <p:spPr>
          <a:xfrm>
            <a:off x="6325235" y="1401022"/>
            <a:ext cx="0" cy="274108"/>
          </a:xfrm>
          <a:custGeom>
            <a:avLst/>
            <a:gdLst/>
            <a:ahLst/>
            <a:cxnLst/>
            <a:rect l="l" t="t" r="r" b="b"/>
            <a:pathLst>
              <a:path h="281940">
                <a:moveTo>
                  <a:pt x="0" y="0"/>
                </a:moveTo>
                <a:lnTo>
                  <a:pt x="0" y="281940"/>
                </a:lnTo>
              </a:path>
            </a:pathLst>
          </a:custGeom>
          <a:ln w="9144">
            <a:solidFill>
              <a:srgbClr val="FFFFFF"/>
            </a:solidFill>
          </a:ln>
        </p:spPr>
        <p:txBody>
          <a:bodyPr wrap="square" lIns="0" tIns="0" rIns="0" bIns="0" rtlCol="0"/>
          <a:lstStyle/>
          <a:p>
            <a:endParaRPr sz="1750"/>
          </a:p>
        </p:txBody>
      </p:sp>
      <p:sp>
        <p:nvSpPr>
          <p:cNvPr id="78" name="object 78"/>
          <p:cNvSpPr/>
          <p:nvPr/>
        </p:nvSpPr>
        <p:spPr>
          <a:xfrm>
            <a:off x="2677371" y="1582525"/>
            <a:ext cx="1333500" cy="0"/>
          </a:xfrm>
          <a:custGeom>
            <a:avLst/>
            <a:gdLst/>
            <a:ahLst/>
            <a:cxnLst/>
            <a:rect l="l" t="t" r="r" b="b"/>
            <a:pathLst>
              <a:path w="1371600">
                <a:moveTo>
                  <a:pt x="0" y="0"/>
                </a:moveTo>
                <a:lnTo>
                  <a:pt x="1371600" y="0"/>
                </a:lnTo>
              </a:path>
            </a:pathLst>
          </a:custGeom>
          <a:ln w="28955">
            <a:solidFill>
              <a:srgbClr val="000000"/>
            </a:solidFill>
          </a:ln>
        </p:spPr>
        <p:txBody>
          <a:bodyPr wrap="square" lIns="0" tIns="0" rIns="0" bIns="0" rtlCol="0"/>
          <a:lstStyle/>
          <a:p>
            <a:endParaRPr sz="1750"/>
          </a:p>
        </p:txBody>
      </p:sp>
      <p:sp>
        <p:nvSpPr>
          <p:cNvPr id="79" name="object 79"/>
          <p:cNvSpPr/>
          <p:nvPr/>
        </p:nvSpPr>
        <p:spPr>
          <a:xfrm>
            <a:off x="3969385" y="1583266"/>
            <a:ext cx="83344" cy="333375"/>
          </a:xfrm>
          <a:custGeom>
            <a:avLst/>
            <a:gdLst/>
            <a:ahLst/>
            <a:cxnLst/>
            <a:rect l="l" t="t" r="r" b="b"/>
            <a:pathLst>
              <a:path w="85725" h="342900">
                <a:moveTo>
                  <a:pt x="27431" y="257556"/>
                </a:moveTo>
                <a:lnTo>
                  <a:pt x="0" y="257556"/>
                </a:lnTo>
                <a:lnTo>
                  <a:pt x="42671" y="342900"/>
                </a:lnTo>
                <a:lnTo>
                  <a:pt x="78485" y="271272"/>
                </a:lnTo>
                <a:lnTo>
                  <a:pt x="27431" y="271272"/>
                </a:lnTo>
                <a:lnTo>
                  <a:pt x="27431" y="257556"/>
                </a:lnTo>
                <a:close/>
              </a:path>
              <a:path w="85725" h="342900">
                <a:moveTo>
                  <a:pt x="56387" y="0"/>
                </a:moveTo>
                <a:lnTo>
                  <a:pt x="27431" y="0"/>
                </a:lnTo>
                <a:lnTo>
                  <a:pt x="27431" y="271272"/>
                </a:lnTo>
                <a:lnTo>
                  <a:pt x="56387" y="271272"/>
                </a:lnTo>
                <a:lnTo>
                  <a:pt x="56387" y="0"/>
                </a:lnTo>
                <a:close/>
              </a:path>
              <a:path w="85725" h="342900">
                <a:moveTo>
                  <a:pt x="85343" y="257556"/>
                </a:moveTo>
                <a:lnTo>
                  <a:pt x="56387" y="257556"/>
                </a:lnTo>
                <a:lnTo>
                  <a:pt x="56387" y="271272"/>
                </a:lnTo>
                <a:lnTo>
                  <a:pt x="78485" y="271272"/>
                </a:lnTo>
                <a:lnTo>
                  <a:pt x="85343" y="257556"/>
                </a:lnTo>
                <a:close/>
              </a:path>
            </a:pathLst>
          </a:custGeom>
          <a:solidFill>
            <a:srgbClr val="000000"/>
          </a:solidFill>
        </p:spPr>
        <p:txBody>
          <a:bodyPr wrap="square" lIns="0" tIns="0" rIns="0" bIns="0" rtlCol="0"/>
          <a:lstStyle/>
          <a:p>
            <a:endParaRPr sz="1750"/>
          </a:p>
        </p:txBody>
      </p:sp>
      <p:sp>
        <p:nvSpPr>
          <p:cNvPr id="80" name="object 80"/>
          <p:cNvSpPr txBox="1"/>
          <p:nvPr/>
        </p:nvSpPr>
        <p:spPr>
          <a:xfrm>
            <a:off x="2841836" y="1375833"/>
            <a:ext cx="395728" cy="179536"/>
          </a:xfrm>
          <a:prstGeom prst="rect">
            <a:avLst/>
          </a:prstGeom>
        </p:spPr>
        <p:txBody>
          <a:bodyPr vert="horz" wrap="square" lIns="0" tIns="0" rIns="0" bIns="0" rtlCol="0">
            <a:spAutoFit/>
          </a:bodyPr>
          <a:lstStyle/>
          <a:p>
            <a:pPr>
              <a:lnSpc>
                <a:spcPts val="1390"/>
              </a:lnSpc>
            </a:pPr>
            <a:r>
              <a:rPr sz="1167" b="1" dirty="0">
                <a:latin typeface="Arial"/>
                <a:cs typeface="Arial"/>
              </a:rPr>
              <a:t>Pulse</a:t>
            </a:r>
            <a:endParaRPr sz="1167">
              <a:latin typeface="Arial"/>
              <a:cs typeface="Arial"/>
            </a:endParaRPr>
          </a:p>
        </p:txBody>
      </p:sp>
      <p:sp>
        <p:nvSpPr>
          <p:cNvPr id="81" name="object 81"/>
          <p:cNvSpPr/>
          <p:nvPr/>
        </p:nvSpPr>
        <p:spPr>
          <a:xfrm>
            <a:off x="2232130" y="2027766"/>
            <a:ext cx="0" cy="222250"/>
          </a:xfrm>
          <a:custGeom>
            <a:avLst/>
            <a:gdLst/>
            <a:ahLst/>
            <a:cxnLst/>
            <a:rect l="l" t="t" r="r" b="b"/>
            <a:pathLst>
              <a:path h="228600">
                <a:moveTo>
                  <a:pt x="0" y="0"/>
                </a:moveTo>
                <a:lnTo>
                  <a:pt x="0" y="228600"/>
                </a:lnTo>
              </a:path>
            </a:pathLst>
          </a:custGeom>
          <a:ln w="28956">
            <a:solidFill>
              <a:srgbClr val="000000"/>
            </a:solidFill>
          </a:ln>
        </p:spPr>
        <p:txBody>
          <a:bodyPr wrap="square" lIns="0" tIns="0" rIns="0" bIns="0" rtlCol="0"/>
          <a:lstStyle/>
          <a:p>
            <a:endParaRPr sz="1750"/>
          </a:p>
        </p:txBody>
      </p:sp>
      <p:sp>
        <p:nvSpPr>
          <p:cNvPr id="82" name="object 82"/>
          <p:cNvSpPr/>
          <p:nvPr/>
        </p:nvSpPr>
        <p:spPr>
          <a:xfrm>
            <a:off x="2232871" y="2208529"/>
            <a:ext cx="1444625" cy="83344"/>
          </a:xfrm>
          <a:custGeom>
            <a:avLst/>
            <a:gdLst/>
            <a:ahLst/>
            <a:cxnLst/>
            <a:rect l="l" t="t" r="r" b="b"/>
            <a:pathLst>
              <a:path w="1485900" h="85725">
                <a:moveTo>
                  <a:pt x="1399032" y="28939"/>
                </a:moveTo>
                <a:lnTo>
                  <a:pt x="1399032" y="85343"/>
                </a:lnTo>
                <a:lnTo>
                  <a:pt x="1457978" y="56387"/>
                </a:lnTo>
                <a:lnTo>
                  <a:pt x="1414272" y="56387"/>
                </a:lnTo>
                <a:lnTo>
                  <a:pt x="1414272" y="28955"/>
                </a:lnTo>
                <a:lnTo>
                  <a:pt x="1399032" y="28939"/>
                </a:lnTo>
                <a:close/>
              </a:path>
              <a:path w="1485900" h="85725">
                <a:moveTo>
                  <a:pt x="0" y="27431"/>
                </a:moveTo>
                <a:lnTo>
                  <a:pt x="0" y="56387"/>
                </a:lnTo>
                <a:lnTo>
                  <a:pt x="1399032" y="56387"/>
                </a:lnTo>
                <a:lnTo>
                  <a:pt x="1399032" y="28939"/>
                </a:lnTo>
                <a:lnTo>
                  <a:pt x="0" y="27431"/>
                </a:lnTo>
                <a:close/>
              </a:path>
              <a:path w="1485900" h="85725">
                <a:moveTo>
                  <a:pt x="1399032" y="0"/>
                </a:moveTo>
                <a:lnTo>
                  <a:pt x="1399032" y="28939"/>
                </a:lnTo>
                <a:lnTo>
                  <a:pt x="1414272" y="28955"/>
                </a:lnTo>
                <a:lnTo>
                  <a:pt x="1414272" y="56387"/>
                </a:lnTo>
                <a:lnTo>
                  <a:pt x="1457978" y="56387"/>
                </a:lnTo>
                <a:lnTo>
                  <a:pt x="1485900" y="42671"/>
                </a:lnTo>
                <a:lnTo>
                  <a:pt x="1399032" y="0"/>
                </a:lnTo>
                <a:close/>
              </a:path>
            </a:pathLst>
          </a:custGeom>
          <a:solidFill>
            <a:srgbClr val="000000"/>
          </a:solidFill>
        </p:spPr>
        <p:txBody>
          <a:bodyPr wrap="square" lIns="0" tIns="0" rIns="0" bIns="0" rtlCol="0"/>
          <a:lstStyle/>
          <a:p>
            <a:endParaRPr sz="1750"/>
          </a:p>
        </p:txBody>
      </p:sp>
      <p:sp>
        <p:nvSpPr>
          <p:cNvPr id="83" name="object 83"/>
          <p:cNvSpPr/>
          <p:nvPr/>
        </p:nvSpPr>
        <p:spPr>
          <a:xfrm>
            <a:off x="2677371" y="1875154"/>
            <a:ext cx="1000125" cy="83344"/>
          </a:xfrm>
          <a:custGeom>
            <a:avLst/>
            <a:gdLst/>
            <a:ahLst/>
            <a:cxnLst/>
            <a:rect l="l" t="t" r="r" b="b"/>
            <a:pathLst>
              <a:path w="1028700" h="85725">
                <a:moveTo>
                  <a:pt x="941832" y="0"/>
                </a:moveTo>
                <a:lnTo>
                  <a:pt x="941832" y="85343"/>
                </a:lnTo>
                <a:lnTo>
                  <a:pt x="1000778" y="56387"/>
                </a:lnTo>
                <a:lnTo>
                  <a:pt x="957072" y="56387"/>
                </a:lnTo>
                <a:lnTo>
                  <a:pt x="957072" y="28955"/>
                </a:lnTo>
                <a:lnTo>
                  <a:pt x="1000778" y="28955"/>
                </a:lnTo>
                <a:lnTo>
                  <a:pt x="941832" y="0"/>
                </a:lnTo>
                <a:close/>
              </a:path>
              <a:path w="1028700" h="85725">
                <a:moveTo>
                  <a:pt x="941832" y="28955"/>
                </a:moveTo>
                <a:lnTo>
                  <a:pt x="0" y="28955"/>
                </a:lnTo>
                <a:lnTo>
                  <a:pt x="0" y="56387"/>
                </a:lnTo>
                <a:lnTo>
                  <a:pt x="941832" y="56387"/>
                </a:lnTo>
                <a:lnTo>
                  <a:pt x="941832" y="28955"/>
                </a:lnTo>
                <a:close/>
              </a:path>
              <a:path w="1028700" h="85725">
                <a:moveTo>
                  <a:pt x="1000778" y="28955"/>
                </a:moveTo>
                <a:lnTo>
                  <a:pt x="957072" y="28955"/>
                </a:lnTo>
                <a:lnTo>
                  <a:pt x="957072" y="56387"/>
                </a:lnTo>
                <a:lnTo>
                  <a:pt x="1000778" y="56387"/>
                </a:lnTo>
                <a:lnTo>
                  <a:pt x="1028700" y="42671"/>
                </a:lnTo>
                <a:lnTo>
                  <a:pt x="1000778" y="28955"/>
                </a:lnTo>
                <a:close/>
              </a:path>
            </a:pathLst>
          </a:custGeom>
          <a:solidFill>
            <a:srgbClr val="000000"/>
          </a:solidFill>
        </p:spPr>
        <p:txBody>
          <a:bodyPr wrap="square" lIns="0" tIns="0" rIns="0" bIns="0" rtlCol="0"/>
          <a:lstStyle/>
          <a:p>
            <a:endParaRPr sz="1750"/>
          </a:p>
        </p:txBody>
      </p:sp>
      <p:sp>
        <p:nvSpPr>
          <p:cNvPr id="84" name="object 84"/>
          <p:cNvSpPr/>
          <p:nvPr/>
        </p:nvSpPr>
        <p:spPr>
          <a:xfrm>
            <a:off x="3899005" y="2583391"/>
            <a:ext cx="0" cy="222250"/>
          </a:xfrm>
          <a:custGeom>
            <a:avLst/>
            <a:gdLst/>
            <a:ahLst/>
            <a:cxnLst/>
            <a:rect l="l" t="t" r="r" b="b"/>
            <a:pathLst>
              <a:path h="228600">
                <a:moveTo>
                  <a:pt x="0" y="0"/>
                </a:moveTo>
                <a:lnTo>
                  <a:pt x="0" y="228600"/>
                </a:lnTo>
              </a:path>
            </a:pathLst>
          </a:custGeom>
          <a:ln w="28955">
            <a:solidFill>
              <a:srgbClr val="000000"/>
            </a:solidFill>
          </a:ln>
        </p:spPr>
        <p:txBody>
          <a:bodyPr wrap="square" lIns="0" tIns="0" rIns="0" bIns="0" rtlCol="0"/>
          <a:lstStyle/>
          <a:p>
            <a:endParaRPr sz="1750"/>
          </a:p>
        </p:txBody>
      </p:sp>
      <p:sp>
        <p:nvSpPr>
          <p:cNvPr id="85" name="object 85"/>
          <p:cNvSpPr/>
          <p:nvPr/>
        </p:nvSpPr>
        <p:spPr>
          <a:xfrm>
            <a:off x="3899746" y="2764154"/>
            <a:ext cx="1555750" cy="83344"/>
          </a:xfrm>
          <a:custGeom>
            <a:avLst/>
            <a:gdLst/>
            <a:ahLst/>
            <a:cxnLst/>
            <a:rect l="l" t="t" r="r" b="b"/>
            <a:pathLst>
              <a:path w="1600200" h="85725">
                <a:moveTo>
                  <a:pt x="1513332" y="0"/>
                </a:moveTo>
                <a:lnTo>
                  <a:pt x="1513332" y="85343"/>
                </a:lnTo>
                <a:lnTo>
                  <a:pt x="1572278" y="56387"/>
                </a:lnTo>
                <a:lnTo>
                  <a:pt x="1528572" y="56387"/>
                </a:lnTo>
                <a:lnTo>
                  <a:pt x="1528572" y="28955"/>
                </a:lnTo>
                <a:lnTo>
                  <a:pt x="1572278" y="28955"/>
                </a:lnTo>
                <a:lnTo>
                  <a:pt x="1513332" y="0"/>
                </a:lnTo>
                <a:close/>
              </a:path>
              <a:path w="1600200" h="85725">
                <a:moveTo>
                  <a:pt x="1513332" y="28955"/>
                </a:moveTo>
                <a:lnTo>
                  <a:pt x="0" y="28955"/>
                </a:lnTo>
                <a:lnTo>
                  <a:pt x="0" y="56387"/>
                </a:lnTo>
                <a:lnTo>
                  <a:pt x="1513332" y="56387"/>
                </a:lnTo>
                <a:lnTo>
                  <a:pt x="1513332" y="28955"/>
                </a:lnTo>
                <a:close/>
              </a:path>
              <a:path w="1600200" h="85725">
                <a:moveTo>
                  <a:pt x="1572278" y="28955"/>
                </a:moveTo>
                <a:lnTo>
                  <a:pt x="1528572" y="28955"/>
                </a:lnTo>
                <a:lnTo>
                  <a:pt x="1528572" y="56387"/>
                </a:lnTo>
                <a:lnTo>
                  <a:pt x="1572278" y="56387"/>
                </a:lnTo>
                <a:lnTo>
                  <a:pt x="1600200" y="42671"/>
                </a:lnTo>
                <a:lnTo>
                  <a:pt x="1572278" y="28955"/>
                </a:lnTo>
                <a:close/>
              </a:path>
            </a:pathLst>
          </a:custGeom>
          <a:solidFill>
            <a:srgbClr val="000000"/>
          </a:solidFill>
        </p:spPr>
        <p:txBody>
          <a:bodyPr wrap="square" lIns="0" tIns="0" rIns="0" bIns="0" rtlCol="0"/>
          <a:lstStyle/>
          <a:p>
            <a:endParaRPr sz="1750"/>
          </a:p>
        </p:txBody>
      </p:sp>
      <p:sp>
        <p:nvSpPr>
          <p:cNvPr id="86" name="object 86"/>
          <p:cNvSpPr txBox="1"/>
          <p:nvPr/>
        </p:nvSpPr>
        <p:spPr>
          <a:xfrm>
            <a:off x="5433272" y="2612096"/>
            <a:ext cx="832203" cy="1054453"/>
          </a:xfrm>
          <a:prstGeom prst="rect">
            <a:avLst/>
          </a:prstGeom>
        </p:spPr>
        <p:txBody>
          <a:bodyPr vert="horz" wrap="square" lIns="0" tIns="0" rIns="0" bIns="0" rtlCol="0">
            <a:spAutoFit/>
          </a:bodyPr>
          <a:lstStyle/>
          <a:p>
            <a:pPr marL="146311" marR="62968" indent="-6173" algn="just">
              <a:lnSpc>
                <a:spcPct val="101400"/>
              </a:lnSpc>
            </a:pPr>
            <a:r>
              <a:rPr sz="1361" dirty="0">
                <a:solidFill>
                  <a:srgbClr val="FFFFFF"/>
                </a:solidFill>
                <a:latin typeface="Verdana"/>
                <a:cs typeface="Verdana"/>
              </a:rPr>
              <a:t>Format  Patient  Data</a:t>
            </a:r>
            <a:endParaRPr sz="1361">
              <a:latin typeface="Verdana"/>
              <a:cs typeface="Verdana"/>
            </a:endParaRPr>
          </a:p>
          <a:p>
            <a:pPr>
              <a:lnSpc>
                <a:spcPts val="1342"/>
              </a:lnSpc>
              <a:spcBef>
                <a:spcPts val="695"/>
              </a:spcBef>
            </a:pPr>
            <a:r>
              <a:rPr sz="1167" b="1" dirty="0">
                <a:latin typeface="Arial"/>
                <a:cs typeface="Arial"/>
              </a:rPr>
              <a:t>Formatted  patient</a:t>
            </a:r>
            <a:r>
              <a:rPr sz="1167" b="1" spc="-102" dirty="0">
                <a:latin typeface="Arial"/>
                <a:cs typeface="Arial"/>
              </a:rPr>
              <a:t> </a:t>
            </a:r>
            <a:r>
              <a:rPr sz="1167" b="1" dirty="0">
                <a:latin typeface="Arial"/>
                <a:cs typeface="Arial"/>
              </a:rPr>
              <a:t>data</a:t>
            </a:r>
            <a:endParaRPr sz="1167">
              <a:latin typeface="Arial"/>
              <a:cs typeface="Arial"/>
            </a:endParaRPr>
          </a:p>
        </p:txBody>
      </p:sp>
      <p:sp>
        <p:nvSpPr>
          <p:cNvPr id="87" name="object 87"/>
          <p:cNvSpPr txBox="1">
            <a:spLocks noGrp="1"/>
          </p:cNvSpPr>
          <p:nvPr>
            <p:ph type="sldNum" sz="quarter" idx="7"/>
          </p:nvPr>
        </p:nvSpPr>
        <p:spPr>
          <a:xfrm>
            <a:off x="6216086" y="10069713"/>
            <a:ext cx="271639" cy="7154380"/>
          </a:xfrm>
          <a:prstGeom prst="rect">
            <a:avLst/>
          </a:prstGeom>
        </p:spPr>
        <p:txBody>
          <a:bodyPr vert="horz" wrap="square" lIns="0" tIns="49389" rIns="0" bIns="0" rtlCol="0">
            <a:spAutoFit/>
          </a:bodyPr>
          <a:lstStyle/>
          <a:p>
            <a:pPr marL="12347">
              <a:lnSpc>
                <a:spcPts val="1240"/>
              </a:lnSpc>
              <a:tabLst>
                <a:tab pos="5123363" algn="l"/>
              </a:tabLst>
            </a:pPr>
            <a:r>
              <a:rPr u="heavy" dirty="0"/>
              <a:t> 	</a:t>
            </a:r>
            <a:r>
              <a:rPr dirty="0"/>
              <a:t>  57</a:t>
            </a:r>
          </a:p>
          <a:p>
            <a:pPr marL="1456939">
              <a:lnSpc>
                <a:spcPts val="1371"/>
              </a:lnSpc>
            </a:pPr>
            <a:r>
              <a:rPr dirty="0"/>
              <a:t>© Copyright </a:t>
            </a:r>
            <a:r>
              <a:rPr spc="-5" dirty="0"/>
              <a:t>Virtual University </a:t>
            </a:r>
            <a:r>
              <a:rPr dirty="0"/>
              <a:t>of</a:t>
            </a:r>
            <a:r>
              <a:rPr spc="-78" dirty="0"/>
              <a:t> </a:t>
            </a:r>
            <a:r>
              <a:rPr spc="-5" dirty="0"/>
              <a:t>Pakistan</a:t>
            </a:r>
          </a:p>
        </p:txBody>
      </p:sp>
    </p:spTree>
    <p:extLst>
      <p:ext uri="{BB962C8B-B14F-4D97-AF65-F5344CB8AC3E}">
        <p14:creationId xmlns:p14="http://schemas.microsoft.com/office/powerpoint/2010/main" val="26283229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98903" y="886883"/>
            <a:ext cx="1971234" cy="179601"/>
          </a:xfrm>
          <a:prstGeom prst="rect">
            <a:avLst/>
          </a:prstGeom>
        </p:spPr>
        <p:txBody>
          <a:bodyPr vert="horz" wrap="square" lIns="0" tIns="0" rIns="0" bIns="0" rtlCol="0">
            <a:spAutoFit/>
          </a:bodyPr>
          <a:lstStyle/>
          <a:p>
            <a:pPr marL="12347"/>
            <a:r>
              <a:rPr sz="1167" dirty="0">
                <a:latin typeface="Times New Roman"/>
                <a:cs typeface="Times New Roman"/>
              </a:rPr>
              <a:t>CS504-Software Engineering –</a:t>
            </a:r>
            <a:r>
              <a:rPr sz="1167" spc="-107" dirty="0">
                <a:latin typeface="Times New Roman"/>
                <a:cs typeface="Times New Roman"/>
              </a:rPr>
              <a:t> </a:t>
            </a:r>
            <a:r>
              <a:rPr sz="1167" dirty="0">
                <a:latin typeface="Times New Roman"/>
                <a:cs typeface="Times New Roman"/>
              </a:rPr>
              <a:t>I</a:t>
            </a:r>
            <a:endParaRPr sz="1167">
              <a:latin typeface="Times New Roman"/>
              <a:cs typeface="Times New Roman"/>
            </a:endParaRPr>
          </a:p>
        </p:txBody>
      </p:sp>
      <p:sp>
        <p:nvSpPr>
          <p:cNvPr id="3" name="object 3"/>
          <p:cNvSpPr txBox="1"/>
          <p:nvPr/>
        </p:nvSpPr>
        <p:spPr>
          <a:xfrm>
            <a:off x="6156868" y="886883"/>
            <a:ext cx="238919" cy="179601"/>
          </a:xfrm>
          <a:prstGeom prst="rect">
            <a:avLst/>
          </a:prstGeom>
        </p:spPr>
        <p:txBody>
          <a:bodyPr vert="horz" wrap="square" lIns="0" tIns="0" rIns="0" bIns="0" rtlCol="0">
            <a:spAutoFit/>
          </a:bodyPr>
          <a:lstStyle/>
          <a:p>
            <a:pPr marL="12347"/>
            <a:r>
              <a:rPr sz="1167" spc="-5" dirty="0">
                <a:latin typeface="Times New Roman"/>
                <a:cs typeface="Times New Roman"/>
              </a:rPr>
              <a:t>VU</a:t>
            </a:r>
            <a:endParaRPr sz="1167">
              <a:latin typeface="Times New Roman"/>
              <a:cs typeface="Times New Roman"/>
            </a:endParaRPr>
          </a:p>
        </p:txBody>
      </p:sp>
      <p:sp>
        <p:nvSpPr>
          <p:cNvPr id="4" name="object 4"/>
          <p:cNvSpPr/>
          <p:nvPr/>
        </p:nvSpPr>
        <p:spPr>
          <a:xfrm>
            <a:off x="1111250" y="1055052"/>
            <a:ext cx="5270412" cy="0"/>
          </a:xfrm>
          <a:custGeom>
            <a:avLst/>
            <a:gdLst/>
            <a:ahLst/>
            <a:cxnLst/>
            <a:rect l="l" t="t" r="r" b="b"/>
            <a:pathLst>
              <a:path w="5420995">
                <a:moveTo>
                  <a:pt x="0" y="0"/>
                </a:moveTo>
                <a:lnTo>
                  <a:pt x="5420867" y="0"/>
                </a:lnTo>
              </a:path>
            </a:pathLst>
          </a:custGeom>
          <a:ln w="7620">
            <a:solidFill>
              <a:srgbClr val="000000"/>
            </a:solidFill>
          </a:ln>
        </p:spPr>
        <p:txBody>
          <a:bodyPr wrap="square" lIns="0" tIns="0" rIns="0" bIns="0" rtlCol="0"/>
          <a:lstStyle/>
          <a:p>
            <a:endParaRPr sz="1750"/>
          </a:p>
        </p:txBody>
      </p:sp>
      <p:sp>
        <p:nvSpPr>
          <p:cNvPr id="5" name="object 5"/>
          <p:cNvSpPr txBox="1"/>
          <p:nvPr/>
        </p:nvSpPr>
        <p:spPr>
          <a:xfrm>
            <a:off x="1098903" y="1346200"/>
            <a:ext cx="5359312" cy="2090316"/>
          </a:xfrm>
          <a:prstGeom prst="rect">
            <a:avLst/>
          </a:prstGeom>
        </p:spPr>
        <p:txBody>
          <a:bodyPr vert="horz" wrap="square" lIns="0" tIns="0" rIns="0" bIns="0" rtlCol="0">
            <a:spAutoFit/>
          </a:bodyPr>
          <a:lstStyle/>
          <a:p>
            <a:pPr marL="12347" algn="just">
              <a:lnSpc>
                <a:spcPts val="2046"/>
              </a:lnSpc>
            </a:pPr>
            <a:r>
              <a:rPr sz="1750" dirty="0">
                <a:latin typeface="Tahoma"/>
                <a:cs typeface="Tahoma"/>
              </a:rPr>
              <a:t>4.5 Common Mistakes in </a:t>
            </a:r>
            <a:r>
              <a:rPr sz="1750" spc="-5" dirty="0">
                <a:latin typeface="Tahoma"/>
                <a:cs typeface="Tahoma"/>
              </a:rPr>
              <a:t>Data Flow</a:t>
            </a:r>
            <a:r>
              <a:rPr sz="1750" spc="-97" dirty="0">
                <a:latin typeface="Tahoma"/>
                <a:cs typeface="Tahoma"/>
              </a:rPr>
              <a:t> </a:t>
            </a:r>
            <a:r>
              <a:rPr sz="1750" spc="-5" dirty="0">
                <a:latin typeface="Tahoma"/>
                <a:cs typeface="Tahoma"/>
              </a:rPr>
              <a:t>Diagrams</a:t>
            </a:r>
            <a:endParaRPr sz="1750">
              <a:latin typeface="Tahoma"/>
              <a:cs typeface="Tahoma"/>
            </a:endParaRPr>
          </a:p>
          <a:p>
            <a:pPr marL="12347" marR="5556" algn="just">
              <a:lnSpc>
                <a:spcPts val="1342"/>
              </a:lnSpc>
              <a:spcBef>
                <a:spcPts val="39"/>
              </a:spcBef>
            </a:pPr>
            <a:r>
              <a:rPr sz="1167" dirty="0">
                <a:latin typeface="Times New Roman"/>
                <a:cs typeface="Times New Roman"/>
              </a:rPr>
              <a:t>In the following data flow diagram, an accounting system has been described. Three  processes are given </a:t>
            </a:r>
            <a:r>
              <a:rPr sz="1167" spc="-5" dirty="0">
                <a:latin typeface="Times New Roman"/>
                <a:cs typeface="Times New Roman"/>
              </a:rPr>
              <a:t>Generate </a:t>
            </a:r>
            <a:r>
              <a:rPr sz="1167" dirty="0">
                <a:latin typeface="Times New Roman"/>
                <a:cs typeface="Times New Roman"/>
              </a:rPr>
              <a:t>an Employee Bank </a:t>
            </a:r>
            <a:r>
              <a:rPr sz="1167" spc="-5" dirty="0">
                <a:latin typeface="Times New Roman"/>
                <a:cs typeface="Times New Roman"/>
              </a:rPr>
              <a:t>Statement, </a:t>
            </a:r>
            <a:r>
              <a:rPr sz="1167" dirty="0">
                <a:latin typeface="Times New Roman"/>
                <a:cs typeface="Times New Roman"/>
              </a:rPr>
              <a:t>Create a </a:t>
            </a:r>
            <a:r>
              <a:rPr sz="1167" spc="-5" dirty="0">
                <a:latin typeface="Times New Roman"/>
                <a:cs typeface="Times New Roman"/>
              </a:rPr>
              <a:t>New Member  Account, </a:t>
            </a:r>
            <a:r>
              <a:rPr sz="1167" dirty="0">
                <a:latin typeface="Times New Roman"/>
                <a:cs typeface="Times New Roman"/>
              </a:rPr>
              <a:t>and </a:t>
            </a:r>
            <a:r>
              <a:rPr sz="1167" spc="-5" dirty="0">
                <a:latin typeface="Times New Roman"/>
                <a:cs typeface="Times New Roman"/>
              </a:rPr>
              <a:t>Freeze Member Account. </a:t>
            </a:r>
            <a:r>
              <a:rPr sz="1167" dirty="0">
                <a:latin typeface="Times New Roman"/>
                <a:cs typeface="Times New Roman"/>
              </a:rPr>
              <a:t>There are two external entities </a:t>
            </a:r>
            <a:r>
              <a:rPr sz="1167" spc="-5" dirty="0">
                <a:latin typeface="Times New Roman"/>
                <a:cs typeface="Times New Roman"/>
              </a:rPr>
              <a:t>shown </a:t>
            </a:r>
            <a:r>
              <a:rPr sz="1167" dirty="0">
                <a:latin typeface="Times New Roman"/>
                <a:cs typeface="Times New Roman"/>
              </a:rPr>
              <a:t>in this  diagram </a:t>
            </a:r>
            <a:r>
              <a:rPr sz="1167" spc="-5" dirty="0">
                <a:latin typeface="Times New Roman"/>
                <a:cs typeface="Times New Roman"/>
              </a:rPr>
              <a:t>Employee </a:t>
            </a:r>
            <a:r>
              <a:rPr sz="1167" dirty="0">
                <a:latin typeface="Times New Roman"/>
                <a:cs typeface="Times New Roman"/>
              </a:rPr>
              <a:t>and </a:t>
            </a:r>
            <a:r>
              <a:rPr sz="1167" spc="-5" dirty="0">
                <a:latin typeface="Times New Roman"/>
                <a:cs typeface="Times New Roman"/>
              </a:rPr>
              <a:t>Accounts </a:t>
            </a:r>
            <a:r>
              <a:rPr sz="1167" dirty="0">
                <a:latin typeface="Times New Roman"/>
                <a:cs typeface="Times New Roman"/>
              </a:rPr>
              <a:t>Receivable </a:t>
            </a:r>
            <a:r>
              <a:rPr sz="1167" spc="-5" dirty="0">
                <a:latin typeface="Times New Roman"/>
                <a:cs typeface="Times New Roman"/>
              </a:rPr>
              <a:t>Department. </a:t>
            </a:r>
            <a:r>
              <a:rPr sz="1167" dirty="0">
                <a:latin typeface="Times New Roman"/>
                <a:cs typeface="Times New Roman"/>
              </a:rPr>
              <a:t>The three processes described  in this diagram have associated problems. Can you guess these</a:t>
            </a:r>
            <a:r>
              <a:rPr sz="1167" spc="-122" dirty="0">
                <a:latin typeface="Times New Roman"/>
                <a:cs typeface="Times New Roman"/>
              </a:rPr>
              <a:t> </a:t>
            </a:r>
            <a:r>
              <a:rPr sz="1167" dirty="0">
                <a:latin typeface="Times New Roman"/>
                <a:cs typeface="Times New Roman"/>
              </a:rPr>
              <a:t>problems?</a:t>
            </a:r>
            <a:endParaRPr sz="1167">
              <a:latin typeface="Times New Roman"/>
              <a:cs typeface="Times New Roman"/>
            </a:endParaRPr>
          </a:p>
          <a:p>
            <a:pPr marL="12347" marR="4939" algn="just">
              <a:lnSpc>
                <a:spcPts val="1342"/>
              </a:lnSpc>
            </a:pPr>
            <a:r>
              <a:rPr sz="1167" dirty="0">
                <a:latin typeface="Times New Roman"/>
                <a:cs typeface="Times New Roman"/>
              </a:rPr>
              <a:t>If you look at the arrows going inside each of these processes and coming out of them,  you </a:t>
            </a:r>
            <a:r>
              <a:rPr sz="1167" spc="-5" dirty="0">
                <a:latin typeface="Times New Roman"/>
                <a:cs typeface="Times New Roman"/>
              </a:rPr>
              <a:t>will </a:t>
            </a:r>
            <a:r>
              <a:rPr sz="1167" dirty="0">
                <a:latin typeface="Times New Roman"/>
                <a:cs typeface="Times New Roman"/>
              </a:rPr>
              <a:t>observe </a:t>
            </a:r>
            <a:r>
              <a:rPr sz="1167" spc="-5" dirty="0">
                <a:latin typeface="Times New Roman"/>
                <a:cs typeface="Times New Roman"/>
              </a:rPr>
              <a:t>some</a:t>
            </a:r>
            <a:r>
              <a:rPr sz="1167" spc="-83" dirty="0">
                <a:latin typeface="Times New Roman"/>
                <a:cs typeface="Times New Roman"/>
              </a:rPr>
              <a:t> </a:t>
            </a:r>
            <a:r>
              <a:rPr sz="1167" dirty="0">
                <a:latin typeface="Times New Roman"/>
                <a:cs typeface="Times New Roman"/>
              </a:rPr>
              <a:t>peculiarity.</a:t>
            </a:r>
            <a:endParaRPr sz="1167">
              <a:latin typeface="Times New Roman"/>
              <a:cs typeface="Times New Roman"/>
            </a:endParaRPr>
          </a:p>
          <a:p>
            <a:pPr marL="12347" marR="7408" algn="just">
              <a:lnSpc>
                <a:spcPts val="1342"/>
              </a:lnSpc>
            </a:pPr>
            <a:r>
              <a:rPr sz="1167" dirty="0">
                <a:latin typeface="Times New Roman"/>
                <a:cs typeface="Times New Roman"/>
              </a:rPr>
              <a:t>In fact, here </a:t>
            </a:r>
            <a:r>
              <a:rPr sz="1167" spc="-5" dirty="0">
                <a:latin typeface="Times New Roman"/>
                <a:cs typeface="Times New Roman"/>
              </a:rPr>
              <a:t>we </a:t>
            </a:r>
            <a:r>
              <a:rPr sz="1167" dirty="0">
                <a:latin typeface="Times New Roman"/>
                <a:cs typeface="Times New Roman"/>
              </a:rPr>
              <a:t>can apply the </a:t>
            </a:r>
            <a:r>
              <a:rPr sz="1167" spc="-5" dirty="0">
                <a:latin typeface="Times New Roman"/>
                <a:cs typeface="Times New Roman"/>
              </a:rPr>
              <a:t>source </a:t>
            </a:r>
            <a:r>
              <a:rPr sz="1167" dirty="0">
                <a:latin typeface="Times New Roman"/>
                <a:cs typeface="Times New Roman"/>
              </a:rPr>
              <a:t>and </a:t>
            </a:r>
            <a:r>
              <a:rPr sz="1167" spc="-5" dirty="0">
                <a:latin typeface="Times New Roman"/>
                <a:cs typeface="Times New Roman"/>
              </a:rPr>
              <a:t>sink </a:t>
            </a:r>
            <a:r>
              <a:rPr sz="1167" dirty="0">
                <a:latin typeface="Times New Roman"/>
                <a:cs typeface="Times New Roman"/>
              </a:rPr>
              <a:t>analysis that </a:t>
            </a:r>
            <a:r>
              <a:rPr sz="1167" spc="-5" dirty="0">
                <a:latin typeface="Times New Roman"/>
                <a:cs typeface="Times New Roman"/>
              </a:rPr>
              <a:t>we studied </a:t>
            </a:r>
            <a:r>
              <a:rPr sz="1167" spc="10" dirty="0">
                <a:latin typeface="Times New Roman"/>
                <a:cs typeface="Times New Roman"/>
              </a:rPr>
              <a:t>in </a:t>
            </a:r>
            <a:r>
              <a:rPr sz="1167" spc="5" dirty="0">
                <a:latin typeface="Times New Roman"/>
                <a:cs typeface="Times New Roman"/>
              </a:rPr>
              <a:t>the </a:t>
            </a:r>
            <a:r>
              <a:rPr sz="1167" dirty="0">
                <a:latin typeface="Times New Roman"/>
                <a:cs typeface="Times New Roman"/>
              </a:rPr>
              <a:t>last lectures.  What does the </a:t>
            </a:r>
            <a:r>
              <a:rPr sz="1167" spc="-5" dirty="0">
                <a:latin typeface="Times New Roman"/>
                <a:cs typeface="Times New Roman"/>
              </a:rPr>
              <a:t>source </a:t>
            </a:r>
            <a:r>
              <a:rPr sz="1167" dirty="0">
                <a:latin typeface="Times New Roman"/>
                <a:cs typeface="Times New Roman"/>
              </a:rPr>
              <a:t>and </a:t>
            </a:r>
            <a:r>
              <a:rPr sz="1167" spc="-5" dirty="0">
                <a:latin typeface="Times New Roman"/>
                <a:cs typeface="Times New Roman"/>
              </a:rPr>
              <a:t>sink </a:t>
            </a:r>
            <a:r>
              <a:rPr sz="1167" dirty="0">
                <a:latin typeface="Times New Roman"/>
                <a:cs typeface="Times New Roman"/>
              </a:rPr>
              <a:t>analysis </a:t>
            </a:r>
            <a:r>
              <a:rPr sz="1167" spc="-5" dirty="0">
                <a:latin typeface="Times New Roman"/>
                <a:cs typeface="Times New Roman"/>
              </a:rPr>
              <a:t>suggest? </a:t>
            </a:r>
            <a:r>
              <a:rPr sz="1167" spc="-15" dirty="0">
                <a:latin typeface="Times New Roman"/>
                <a:cs typeface="Times New Roman"/>
              </a:rPr>
              <a:t>It </a:t>
            </a:r>
            <a:r>
              <a:rPr sz="1167" spc="-5" dirty="0">
                <a:latin typeface="Times New Roman"/>
                <a:cs typeface="Times New Roman"/>
              </a:rPr>
              <a:t>suggests </a:t>
            </a:r>
            <a:r>
              <a:rPr sz="1167" dirty="0">
                <a:latin typeface="Times New Roman"/>
                <a:cs typeface="Times New Roman"/>
              </a:rPr>
              <a:t>that in order to check  completeness of a requirement, evaluate the </a:t>
            </a:r>
            <a:r>
              <a:rPr sz="1167" spc="-5" dirty="0">
                <a:latin typeface="Times New Roman"/>
                <a:cs typeface="Times New Roman"/>
              </a:rPr>
              <a:t>sources </a:t>
            </a:r>
            <a:r>
              <a:rPr sz="1167" dirty="0">
                <a:latin typeface="Times New Roman"/>
                <a:cs typeface="Times New Roman"/>
              </a:rPr>
              <a:t>as </a:t>
            </a:r>
            <a:r>
              <a:rPr sz="1167" spc="-5" dirty="0">
                <a:latin typeface="Times New Roman"/>
                <a:cs typeface="Times New Roman"/>
              </a:rPr>
              <a:t>well </a:t>
            </a:r>
            <a:r>
              <a:rPr sz="1167" dirty="0">
                <a:latin typeface="Times New Roman"/>
                <a:cs typeface="Times New Roman"/>
              </a:rPr>
              <a:t>as the </a:t>
            </a:r>
            <a:r>
              <a:rPr sz="1167" spc="-5" dirty="0">
                <a:latin typeface="Times New Roman"/>
                <a:cs typeface="Times New Roman"/>
              </a:rPr>
              <a:t>sinks </a:t>
            </a:r>
            <a:r>
              <a:rPr sz="1167" dirty="0">
                <a:latin typeface="Times New Roman"/>
                <a:cs typeface="Times New Roman"/>
              </a:rPr>
              <a:t>of the  requirements. </a:t>
            </a:r>
            <a:r>
              <a:rPr sz="1167" spc="-5" dirty="0">
                <a:latin typeface="Times New Roman"/>
                <a:cs typeface="Times New Roman"/>
              </a:rPr>
              <a:t>Applying </a:t>
            </a:r>
            <a:r>
              <a:rPr sz="1167" dirty="0">
                <a:latin typeface="Times New Roman"/>
                <a:cs typeface="Times New Roman"/>
              </a:rPr>
              <a:t>this knowledge in this case, </a:t>
            </a:r>
            <a:r>
              <a:rPr sz="1167" spc="-5" dirty="0">
                <a:latin typeface="Times New Roman"/>
                <a:cs typeface="Times New Roman"/>
              </a:rPr>
              <a:t>we </a:t>
            </a:r>
            <a:r>
              <a:rPr sz="1167" dirty="0">
                <a:latin typeface="Times New Roman"/>
                <a:cs typeface="Times New Roman"/>
              </a:rPr>
              <a:t>observe the following</a:t>
            </a:r>
            <a:r>
              <a:rPr sz="1167" spc="-102" dirty="0">
                <a:latin typeface="Times New Roman"/>
                <a:cs typeface="Times New Roman"/>
              </a:rPr>
              <a:t> </a:t>
            </a:r>
            <a:r>
              <a:rPr sz="1167" dirty="0">
                <a:latin typeface="Times New Roman"/>
                <a:cs typeface="Times New Roman"/>
              </a:rPr>
              <a:t>mistakes</a:t>
            </a:r>
            <a:endParaRPr sz="1167">
              <a:latin typeface="Times New Roman"/>
              <a:cs typeface="Times New Roman"/>
            </a:endParaRPr>
          </a:p>
        </p:txBody>
      </p:sp>
      <p:sp>
        <p:nvSpPr>
          <p:cNvPr id="6" name="object 6"/>
          <p:cNvSpPr/>
          <p:nvPr/>
        </p:nvSpPr>
        <p:spPr>
          <a:xfrm>
            <a:off x="5251026" y="3910965"/>
            <a:ext cx="132115" cy="167922"/>
          </a:xfrm>
          <a:custGeom>
            <a:avLst/>
            <a:gdLst/>
            <a:ahLst/>
            <a:cxnLst/>
            <a:rect l="l" t="t" r="r" b="b"/>
            <a:pathLst>
              <a:path w="135889" h="172720">
                <a:moveTo>
                  <a:pt x="0" y="0"/>
                </a:moveTo>
                <a:lnTo>
                  <a:pt x="0" y="172212"/>
                </a:lnTo>
                <a:lnTo>
                  <a:pt x="135636" y="86868"/>
                </a:lnTo>
                <a:lnTo>
                  <a:pt x="134112" y="86868"/>
                </a:lnTo>
                <a:lnTo>
                  <a:pt x="134112" y="85344"/>
                </a:lnTo>
                <a:lnTo>
                  <a:pt x="129539" y="83820"/>
                </a:lnTo>
                <a:lnTo>
                  <a:pt x="129539" y="82296"/>
                </a:lnTo>
                <a:lnTo>
                  <a:pt x="126492" y="80772"/>
                </a:lnTo>
                <a:lnTo>
                  <a:pt x="96012" y="60960"/>
                </a:lnTo>
                <a:lnTo>
                  <a:pt x="65532" y="42672"/>
                </a:lnTo>
                <a:lnTo>
                  <a:pt x="47244" y="30480"/>
                </a:lnTo>
                <a:lnTo>
                  <a:pt x="27432" y="18288"/>
                </a:lnTo>
                <a:lnTo>
                  <a:pt x="0" y="0"/>
                </a:lnTo>
                <a:close/>
              </a:path>
            </a:pathLst>
          </a:custGeom>
          <a:solidFill>
            <a:srgbClr val="000000"/>
          </a:solidFill>
        </p:spPr>
        <p:txBody>
          <a:bodyPr wrap="square" lIns="0" tIns="0" rIns="0" bIns="0" rtlCol="0"/>
          <a:lstStyle/>
          <a:p>
            <a:endParaRPr sz="1750"/>
          </a:p>
        </p:txBody>
      </p:sp>
      <p:sp>
        <p:nvSpPr>
          <p:cNvPr id="7" name="object 7"/>
          <p:cNvSpPr/>
          <p:nvPr/>
        </p:nvSpPr>
        <p:spPr>
          <a:xfrm>
            <a:off x="5120640" y="5400040"/>
            <a:ext cx="132115" cy="167922"/>
          </a:xfrm>
          <a:custGeom>
            <a:avLst/>
            <a:gdLst/>
            <a:ahLst/>
            <a:cxnLst/>
            <a:rect l="l" t="t" r="r" b="b"/>
            <a:pathLst>
              <a:path w="135889" h="172720">
                <a:moveTo>
                  <a:pt x="0" y="0"/>
                </a:moveTo>
                <a:lnTo>
                  <a:pt x="0" y="172211"/>
                </a:lnTo>
                <a:lnTo>
                  <a:pt x="135636" y="86867"/>
                </a:lnTo>
                <a:lnTo>
                  <a:pt x="135636" y="85343"/>
                </a:lnTo>
                <a:lnTo>
                  <a:pt x="134112" y="85343"/>
                </a:lnTo>
                <a:lnTo>
                  <a:pt x="131064" y="82295"/>
                </a:lnTo>
                <a:lnTo>
                  <a:pt x="129540" y="82295"/>
                </a:lnTo>
                <a:lnTo>
                  <a:pt x="126492" y="80771"/>
                </a:lnTo>
                <a:lnTo>
                  <a:pt x="67056" y="42671"/>
                </a:lnTo>
                <a:lnTo>
                  <a:pt x="27432" y="16763"/>
                </a:lnTo>
                <a:lnTo>
                  <a:pt x="0" y="0"/>
                </a:lnTo>
                <a:close/>
              </a:path>
            </a:pathLst>
          </a:custGeom>
          <a:solidFill>
            <a:srgbClr val="000000"/>
          </a:solidFill>
        </p:spPr>
        <p:txBody>
          <a:bodyPr wrap="square" lIns="0" tIns="0" rIns="0" bIns="0" rtlCol="0"/>
          <a:lstStyle/>
          <a:p>
            <a:endParaRPr sz="1750"/>
          </a:p>
        </p:txBody>
      </p:sp>
      <p:sp>
        <p:nvSpPr>
          <p:cNvPr id="8" name="object 8"/>
          <p:cNvSpPr/>
          <p:nvPr/>
        </p:nvSpPr>
        <p:spPr>
          <a:xfrm>
            <a:off x="5256954" y="5380779"/>
            <a:ext cx="1173603" cy="803187"/>
          </a:xfrm>
          <a:custGeom>
            <a:avLst/>
            <a:gdLst/>
            <a:ahLst/>
            <a:cxnLst/>
            <a:rect l="l" t="t" r="r" b="b"/>
            <a:pathLst>
              <a:path w="1207134" h="826135">
                <a:moveTo>
                  <a:pt x="1173479" y="1523"/>
                </a:moveTo>
                <a:lnTo>
                  <a:pt x="33527" y="1523"/>
                </a:lnTo>
                <a:lnTo>
                  <a:pt x="28955" y="3047"/>
                </a:lnTo>
                <a:lnTo>
                  <a:pt x="24383" y="6095"/>
                </a:lnTo>
                <a:lnTo>
                  <a:pt x="21335" y="7619"/>
                </a:lnTo>
                <a:lnTo>
                  <a:pt x="13715" y="13715"/>
                </a:lnTo>
                <a:lnTo>
                  <a:pt x="7619" y="22859"/>
                </a:lnTo>
                <a:lnTo>
                  <a:pt x="4571" y="25907"/>
                </a:lnTo>
                <a:lnTo>
                  <a:pt x="0" y="39623"/>
                </a:lnTo>
                <a:lnTo>
                  <a:pt x="0" y="784859"/>
                </a:lnTo>
                <a:lnTo>
                  <a:pt x="4571" y="798575"/>
                </a:lnTo>
                <a:lnTo>
                  <a:pt x="7619" y="803147"/>
                </a:lnTo>
                <a:lnTo>
                  <a:pt x="9143" y="806195"/>
                </a:lnTo>
                <a:lnTo>
                  <a:pt x="13715" y="810767"/>
                </a:lnTo>
                <a:lnTo>
                  <a:pt x="13715" y="812291"/>
                </a:lnTo>
                <a:lnTo>
                  <a:pt x="19811" y="815339"/>
                </a:lnTo>
                <a:lnTo>
                  <a:pt x="22859" y="818387"/>
                </a:lnTo>
                <a:lnTo>
                  <a:pt x="30479" y="822959"/>
                </a:lnTo>
                <a:lnTo>
                  <a:pt x="38099" y="824483"/>
                </a:lnTo>
                <a:lnTo>
                  <a:pt x="42671" y="826007"/>
                </a:lnTo>
                <a:lnTo>
                  <a:pt x="554735" y="826007"/>
                </a:lnTo>
                <a:lnTo>
                  <a:pt x="554735" y="822959"/>
                </a:lnTo>
                <a:lnTo>
                  <a:pt x="1175003" y="822959"/>
                </a:lnTo>
                <a:lnTo>
                  <a:pt x="1176527" y="821435"/>
                </a:lnTo>
                <a:lnTo>
                  <a:pt x="1179575" y="821435"/>
                </a:lnTo>
                <a:lnTo>
                  <a:pt x="1188719" y="815339"/>
                </a:lnTo>
                <a:lnTo>
                  <a:pt x="1193291" y="810767"/>
                </a:lnTo>
                <a:lnTo>
                  <a:pt x="1196339" y="806195"/>
                </a:lnTo>
                <a:lnTo>
                  <a:pt x="1199387" y="803147"/>
                </a:lnTo>
                <a:lnTo>
                  <a:pt x="1200911" y="800099"/>
                </a:lnTo>
                <a:lnTo>
                  <a:pt x="1200911" y="798575"/>
                </a:lnTo>
                <a:lnTo>
                  <a:pt x="1203959" y="794003"/>
                </a:lnTo>
                <a:lnTo>
                  <a:pt x="1207007" y="784859"/>
                </a:lnTo>
                <a:lnTo>
                  <a:pt x="1207007" y="422147"/>
                </a:lnTo>
                <a:lnTo>
                  <a:pt x="1202435" y="419099"/>
                </a:lnTo>
                <a:lnTo>
                  <a:pt x="1200911" y="419099"/>
                </a:lnTo>
                <a:lnTo>
                  <a:pt x="1207007" y="414527"/>
                </a:lnTo>
                <a:lnTo>
                  <a:pt x="1207007" y="39623"/>
                </a:lnTo>
                <a:lnTo>
                  <a:pt x="1203959" y="30479"/>
                </a:lnTo>
                <a:lnTo>
                  <a:pt x="1200911" y="25907"/>
                </a:lnTo>
                <a:lnTo>
                  <a:pt x="1199387" y="22859"/>
                </a:lnTo>
                <a:lnTo>
                  <a:pt x="1193291" y="13715"/>
                </a:lnTo>
                <a:lnTo>
                  <a:pt x="1188719" y="10667"/>
                </a:lnTo>
                <a:lnTo>
                  <a:pt x="1185671" y="7619"/>
                </a:lnTo>
                <a:lnTo>
                  <a:pt x="1181099" y="6095"/>
                </a:lnTo>
                <a:lnTo>
                  <a:pt x="1178052" y="3047"/>
                </a:lnTo>
                <a:lnTo>
                  <a:pt x="1173479" y="1523"/>
                </a:lnTo>
                <a:close/>
              </a:path>
              <a:path w="1207134" h="826135">
                <a:moveTo>
                  <a:pt x="1164335" y="0"/>
                </a:moveTo>
                <a:lnTo>
                  <a:pt x="42671" y="0"/>
                </a:lnTo>
                <a:lnTo>
                  <a:pt x="38099" y="1523"/>
                </a:lnTo>
                <a:lnTo>
                  <a:pt x="1168907" y="1523"/>
                </a:lnTo>
                <a:lnTo>
                  <a:pt x="1164335" y="0"/>
                </a:lnTo>
                <a:close/>
              </a:path>
            </a:pathLst>
          </a:custGeom>
          <a:solidFill>
            <a:srgbClr val="009900"/>
          </a:solidFill>
        </p:spPr>
        <p:txBody>
          <a:bodyPr wrap="square" lIns="0" tIns="0" rIns="0" bIns="0" rtlCol="0"/>
          <a:lstStyle/>
          <a:p>
            <a:endParaRPr sz="1750"/>
          </a:p>
        </p:txBody>
      </p:sp>
      <p:sp>
        <p:nvSpPr>
          <p:cNvPr id="9" name="object 9"/>
          <p:cNvSpPr/>
          <p:nvPr/>
        </p:nvSpPr>
        <p:spPr>
          <a:xfrm>
            <a:off x="6131136" y="5238537"/>
            <a:ext cx="161749" cy="138289"/>
          </a:xfrm>
          <a:custGeom>
            <a:avLst/>
            <a:gdLst/>
            <a:ahLst/>
            <a:cxnLst/>
            <a:rect l="l" t="t" r="r" b="b"/>
            <a:pathLst>
              <a:path w="166370" h="142239">
                <a:moveTo>
                  <a:pt x="166115" y="0"/>
                </a:moveTo>
                <a:lnTo>
                  <a:pt x="0" y="0"/>
                </a:lnTo>
                <a:lnTo>
                  <a:pt x="82295" y="141731"/>
                </a:lnTo>
                <a:lnTo>
                  <a:pt x="83819" y="141731"/>
                </a:lnTo>
                <a:lnTo>
                  <a:pt x="83819" y="140207"/>
                </a:lnTo>
                <a:lnTo>
                  <a:pt x="85343" y="137159"/>
                </a:lnTo>
                <a:lnTo>
                  <a:pt x="86867" y="135635"/>
                </a:lnTo>
                <a:lnTo>
                  <a:pt x="86867" y="134111"/>
                </a:lnTo>
                <a:lnTo>
                  <a:pt x="88391" y="132587"/>
                </a:lnTo>
                <a:lnTo>
                  <a:pt x="117347" y="83819"/>
                </a:lnTo>
                <a:lnTo>
                  <a:pt x="120395" y="76199"/>
                </a:lnTo>
                <a:lnTo>
                  <a:pt x="124967" y="70103"/>
                </a:lnTo>
                <a:lnTo>
                  <a:pt x="149351" y="28955"/>
                </a:lnTo>
                <a:lnTo>
                  <a:pt x="166115" y="0"/>
                </a:lnTo>
                <a:close/>
              </a:path>
            </a:pathLst>
          </a:custGeom>
          <a:solidFill>
            <a:srgbClr val="000000"/>
          </a:solidFill>
        </p:spPr>
        <p:txBody>
          <a:bodyPr wrap="square" lIns="0" tIns="0" rIns="0" bIns="0" rtlCol="0"/>
          <a:lstStyle/>
          <a:p>
            <a:endParaRPr sz="1750"/>
          </a:p>
        </p:txBody>
      </p:sp>
      <p:sp>
        <p:nvSpPr>
          <p:cNvPr id="10" name="object 10"/>
          <p:cNvSpPr/>
          <p:nvPr/>
        </p:nvSpPr>
        <p:spPr>
          <a:xfrm>
            <a:off x="5314739" y="6412018"/>
            <a:ext cx="1003212" cy="954440"/>
          </a:xfrm>
          <a:custGeom>
            <a:avLst/>
            <a:gdLst/>
            <a:ahLst/>
            <a:cxnLst/>
            <a:rect l="l" t="t" r="r" b="b"/>
            <a:pathLst>
              <a:path w="1031875" h="981709">
                <a:moveTo>
                  <a:pt x="118871" y="0"/>
                </a:moveTo>
                <a:lnTo>
                  <a:pt x="0" y="0"/>
                </a:lnTo>
                <a:lnTo>
                  <a:pt x="0" y="425196"/>
                </a:lnTo>
                <a:lnTo>
                  <a:pt x="1523" y="426720"/>
                </a:lnTo>
                <a:lnTo>
                  <a:pt x="3047" y="426720"/>
                </a:lnTo>
                <a:lnTo>
                  <a:pt x="3047" y="428244"/>
                </a:lnTo>
                <a:lnTo>
                  <a:pt x="0" y="429768"/>
                </a:lnTo>
                <a:lnTo>
                  <a:pt x="0" y="981456"/>
                </a:lnTo>
                <a:lnTo>
                  <a:pt x="1031747" y="981456"/>
                </a:lnTo>
                <a:lnTo>
                  <a:pt x="1031747" y="1524"/>
                </a:lnTo>
                <a:lnTo>
                  <a:pt x="120395" y="1524"/>
                </a:lnTo>
                <a:lnTo>
                  <a:pt x="118871" y="0"/>
                </a:lnTo>
                <a:close/>
              </a:path>
              <a:path w="1031875" h="981709">
                <a:moveTo>
                  <a:pt x="146303" y="0"/>
                </a:moveTo>
                <a:lnTo>
                  <a:pt x="120395" y="0"/>
                </a:lnTo>
                <a:lnTo>
                  <a:pt x="120395" y="1524"/>
                </a:lnTo>
                <a:lnTo>
                  <a:pt x="146303" y="1524"/>
                </a:lnTo>
                <a:lnTo>
                  <a:pt x="146303" y="0"/>
                </a:lnTo>
                <a:close/>
              </a:path>
              <a:path w="1031875" h="981709">
                <a:moveTo>
                  <a:pt x="150875" y="0"/>
                </a:moveTo>
                <a:lnTo>
                  <a:pt x="146303" y="0"/>
                </a:lnTo>
                <a:lnTo>
                  <a:pt x="146303" y="1524"/>
                </a:lnTo>
                <a:lnTo>
                  <a:pt x="152399" y="1524"/>
                </a:lnTo>
                <a:lnTo>
                  <a:pt x="150875" y="0"/>
                </a:lnTo>
                <a:close/>
              </a:path>
              <a:path w="1031875" h="981709">
                <a:moveTo>
                  <a:pt x="155447" y="0"/>
                </a:moveTo>
                <a:lnTo>
                  <a:pt x="152399" y="0"/>
                </a:lnTo>
                <a:lnTo>
                  <a:pt x="152399" y="1524"/>
                </a:lnTo>
                <a:lnTo>
                  <a:pt x="156971" y="1524"/>
                </a:lnTo>
                <a:lnTo>
                  <a:pt x="155447" y="0"/>
                </a:lnTo>
                <a:close/>
              </a:path>
              <a:path w="1031875" h="981709">
                <a:moveTo>
                  <a:pt x="161543" y="0"/>
                </a:moveTo>
                <a:lnTo>
                  <a:pt x="156971" y="0"/>
                </a:lnTo>
                <a:lnTo>
                  <a:pt x="156971" y="1524"/>
                </a:lnTo>
                <a:lnTo>
                  <a:pt x="163067" y="1524"/>
                </a:lnTo>
                <a:lnTo>
                  <a:pt x="161543" y="0"/>
                </a:lnTo>
                <a:close/>
              </a:path>
              <a:path w="1031875" h="981709">
                <a:moveTo>
                  <a:pt x="172211" y="0"/>
                </a:moveTo>
                <a:lnTo>
                  <a:pt x="163067" y="0"/>
                </a:lnTo>
                <a:lnTo>
                  <a:pt x="163067" y="1524"/>
                </a:lnTo>
                <a:lnTo>
                  <a:pt x="173735" y="1524"/>
                </a:lnTo>
                <a:lnTo>
                  <a:pt x="172211" y="0"/>
                </a:lnTo>
                <a:close/>
              </a:path>
              <a:path w="1031875" h="981709">
                <a:moveTo>
                  <a:pt x="193547" y="0"/>
                </a:moveTo>
                <a:lnTo>
                  <a:pt x="173735" y="0"/>
                </a:lnTo>
                <a:lnTo>
                  <a:pt x="173735" y="1524"/>
                </a:lnTo>
                <a:lnTo>
                  <a:pt x="193547" y="1524"/>
                </a:lnTo>
                <a:lnTo>
                  <a:pt x="193547" y="0"/>
                </a:lnTo>
                <a:close/>
              </a:path>
              <a:path w="1031875" h="981709">
                <a:moveTo>
                  <a:pt x="208787" y="0"/>
                </a:moveTo>
                <a:lnTo>
                  <a:pt x="195071" y="0"/>
                </a:lnTo>
                <a:lnTo>
                  <a:pt x="195071" y="1524"/>
                </a:lnTo>
                <a:lnTo>
                  <a:pt x="210311" y="1524"/>
                </a:lnTo>
                <a:lnTo>
                  <a:pt x="208787" y="0"/>
                </a:lnTo>
                <a:close/>
              </a:path>
              <a:path w="1031875" h="981709">
                <a:moveTo>
                  <a:pt x="294131" y="0"/>
                </a:moveTo>
                <a:lnTo>
                  <a:pt x="210311" y="0"/>
                </a:lnTo>
                <a:lnTo>
                  <a:pt x="210311" y="1524"/>
                </a:lnTo>
                <a:lnTo>
                  <a:pt x="294131" y="1524"/>
                </a:lnTo>
                <a:lnTo>
                  <a:pt x="294131" y="0"/>
                </a:lnTo>
                <a:close/>
              </a:path>
              <a:path w="1031875" h="981709">
                <a:moveTo>
                  <a:pt x="1031747" y="0"/>
                </a:moveTo>
                <a:lnTo>
                  <a:pt x="295655" y="0"/>
                </a:lnTo>
                <a:lnTo>
                  <a:pt x="295655" y="1524"/>
                </a:lnTo>
                <a:lnTo>
                  <a:pt x="1031747" y="1524"/>
                </a:lnTo>
                <a:lnTo>
                  <a:pt x="1031747" y="0"/>
                </a:lnTo>
                <a:close/>
              </a:path>
            </a:pathLst>
          </a:custGeom>
          <a:solidFill>
            <a:srgbClr val="F4D605"/>
          </a:solidFill>
        </p:spPr>
        <p:txBody>
          <a:bodyPr wrap="square" lIns="0" tIns="0" rIns="0" bIns="0" rtlCol="0"/>
          <a:lstStyle/>
          <a:p>
            <a:endParaRPr sz="1750"/>
          </a:p>
        </p:txBody>
      </p:sp>
      <p:sp>
        <p:nvSpPr>
          <p:cNvPr id="11" name="object 11"/>
          <p:cNvSpPr/>
          <p:nvPr/>
        </p:nvSpPr>
        <p:spPr>
          <a:xfrm>
            <a:off x="5185833" y="6743912"/>
            <a:ext cx="132115" cy="167922"/>
          </a:xfrm>
          <a:custGeom>
            <a:avLst/>
            <a:gdLst/>
            <a:ahLst/>
            <a:cxnLst/>
            <a:rect l="l" t="t" r="r" b="b"/>
            <a:pathLst>
              <a:path w="135889" h="172720">
                <a:moveTo>
                  <a:pt x="0" y="0"/>
                </a:moveTo>
                <a:lnTo>
                  <a:pt x="0" y="172212"/>
                </a:lnTo>
                <a:lnTo>
                  <a:pt x="132588" y="88392"/>
                </a:lnTo>
                <a:lnTo>
                  <a:pt x="135636" y="86868"/>
                </a:lnTo>
                <a:lnTo>
                  <a:pt x="135636" y="85344"/>
                </a:lnTo>
                <a:lnTo>
                  <a:pt x="134112" y="85344"/>
                </a:lnTo>
                <a:lnTo>
                  <a:pt x="131064" y="82296"/>
                </a:lnTo>
                <a:lnTo>
                  <a:pt x="129540" y="82296"/>
                </a:lnTo>
                <a:lnTo>
                  <a:pt x="128016" y="80772"/>
                </a:lnTo>
                <a:lnTo>
                  <a:pt x="126492" y="80772"/>
                </a:lnTo>
                <a:lnTo>
                  <a:pt x="67056" y="42672"/>
                </a:lnTo>
                <a:lnTo>
                  <a:pt x="27432" y="16764"/>
                </a:lnTo>
                <a:lnTo>
                  <a:pt x="0" y="0"/>
                </a:lnTo>
                <a:close/>
              </a:path>
            </a:pathLst>
          </a:custGeom>
          <a:solidFill>
            <a:srgbClr val="000000"/>
          </a:solidFill>
        </p:spPr>
        <p:txBody>
          <a:bodyPr wrap="square" lIns="0" tIns="0" rIns="0" bIns="0" rtlCol="0"/>
          <a:lstStyle/>
          <a:p>
            <a:endParaRPr sz="1750"/>
          </a:p>
        </p:txBody>
      </p:sp>
      <p:sp>
        <p:nvSpPr>
          <p:cNvPr id="12" name="object 12"/>
          <p:cNvSpPr/>
          <p:nvPr/>
        </p:nvSpPr>
        <p:spPr>
          <a:xfrm>
            <a:off x="3867151" y="5750454"/>
            <a:ext cx="1852" cy="0"/>
          </a:xfrm>
          <a:custGeom>
            <a:avLst/>
            <a:gdLst/>
            <a:ahLst/>
            <a:cxnLst/>
            <a:rect l="l" t="t" r="r" b="b"/>
            <a:pathLst>
              <a:path w="1904">
                <a:moveTo>
                  <a:pt x="0" y="0"/>
                </a:moveTo>
                <a:lnTo>
                  <a:pt x="1524" y="0"/>
                </a:lnTo>
              </a:path>
            </a:pathLst>
          </a:custGeom>
          <a:ln w="3175">
            <a:solidFill>
              <a:srgbClr val="000000"/>
            </a:solidFill>
          </a:ln>
        </p:spPr>
        <p:txBody>
          <a:bodyPr wrap="square" lIns="0" tIns="0" rIns="0" bIns="0" rtlCol="0"/>
          <a:lstStyle/>
          <a:p>
            <a:endParaRPr sz="1750"/>
          </a:p>
        </p:txBody>
      </p:sp>
      <p:sp>
        <p:nvSpPr>
          <p:cNvPr id="13" name="object 13"/>
          <p:cNvSpPr/>
          <p:nvPr/>
        </p:nvSpPr>
        <p:spPr>
          <a:xfrm>
            <a:off x="1927647" y="3684269"/>
            <a:ext cx="1175456" cy="803187"/>
          </a:xfrm>
          <a:custGeom>
            <a:avLst/>
            <a:gdLst/>
            <a:ahLst/>
            <a:cxnLst/>
            <a:rect l="l" t="t" r="r" b="b"/>
            <a:pathLst>
              <a:path w="1209039" h="826135">
                <a:moveTo>
                  <a:pt x="893063" y="0"/>
                </a:moveTo>
                <a:lnTo>
                  <a:pt x="47243" y="0"/>
                </a:lnTo>
                <a:lnTo>
                  <a:pt x="28955" y="3048"/>
                </a:lnTo>
                <a:lnTo>
                  <a:pt x="24383" y="6096"/>
                </a:lnTo>
                <a:lnTo>
                  <a:pt x="21335" y="7620"/>
                </a:lnTo>
                <a:lnTo>
                  <a:pt x="13715" y="15240"/>
                </a:lnTo>
                <a:lnTo>
                  <a:pt x="7619" y="22860"/>
                </a:lnTo>
                <a:lnTo>
                  <a:pt x="4571" y="25908"/>
                </a:lnTo>
                <a:lnTo>
                  <a:pt x="1523" y="35052"/>
                </a:lnTo>
                <a:lnTo>
                  <a:pt x="0" y="41148"/>
                </a:lnTo>
                <a:lnTo>
                  <a:pt x="0" y="784860"/>
                </a:lnTo>
                <a:lnTo>
                  <a:pt x="4571" y="798576"/>
                </a:lnTo>
                <a:lnTo>
                  <a:pt x="7619" y="803148"/>
                </a:lnTo>
                <a:lnTo>
                  <a:pt x="10667" y="806196"/>
                </a:lnTo>
                <a:lnTo>
                  <a:pt x="13715" y="810768"/>
                </a:lnTo>
                <a:lnTo>
                  <a:pt x="16763" y="813816"/>
                </a:lnTo>
                <a:lnTo>
                  <a:pt x="21335" y="816863"/>
                </a:lnTo>
                <a:lnTo>
                  <a:pt x="24383" y="819912"/>
                </a:lnTo>
                <a:lnTo>
                  <a:pt x="42671" y="826008"/>
                </a:lnTo>
                <a:lnTo>
                  <a:pt x="67055" y="826008"/>
                </a:lnTo>
                <a:lnTo>
                  <a:pt x="67055" y="824484"/>
                </a:lnTo>
                <a:lnTo>
                  <a:pt x="1168908" y="824484"/>
                </a:lnTo>
                <a:lnTo>
                  <a:pt x="1173480" y="822960"/>
                </a:lnTo>
                <a:lnTo>
                  <a:pt x="1176528" y="822960"/>
                </a:lnTo>
                <a:lnTo>
                  <a:pt x="1178052" y="821436"/>
                </a:lnTo>
                <a:lnTo>
                  <a:pt x="1182624" y="819912"/>
                </a:lnTo>
                <a:lnTo>
                  <a:pt x="1182624" y="818388"/>
                </a:lnTo>
                <a:lnTo>
                  <a:pt x="1184148" y="818388"/>
                </a:lnTo>
                <a:lnTo>
                  <a:pt x="1185672" y="816863"/>
                </a:lnTo>
                <a:lnTo>
                  <a:pt x="1190244" y="813816"/>
                </a:lnTo>
                <a:lnTo>
                  <a:pt x="1193292" y="810768"/>
                </a:lnTo>
                <a:lnTo>
                  <a:pt x="1196340" y="806196"/>
                </a:lnTo>
                <a:lnTo>
                  <a:pt x="1199388" y="803148"/>
                </a:lnTo>
                <a:lnTo>
                  <a:pt x="1200912" y="800100"/>
                </a:lnTo>
                <a:lnTo>
                  <a:pt x="1200912" y="798576"/>
                </a:lnTo>
                <a:lnTo>
                  <a:pt x="1202436" y="798576"/>
                </a:lnTo>
                <a:lnTo>
                  <a:pt x="1207008" y="784860"/>
                </a:lnTo>
                <a:lnTo>
                  <a:pt x="1207008" y="778764"/>
                </a:lnTo>
                <a:lnTo>
                  <a:pt x="1208532" y="775716"/>
                </a:lnTo>
                <a:lnTo>
                  <a:pt x="1208532" y="50292"/>
                </a:lnTo>
                <a:lnTo>
                  <a:pt x="1207008" y="45720"/>
                </a:lnTo>
                <a:lnTo>
                  <a:pt x="1207008" y="41148"/>
                </a:lnTo>
                <a:lnTo>
                  <a:pt x="1205484" y="35052"/>
                </a:lnTo>
                <a:lnTo>
                  <a:pt x="1202436" y="25908"/>
                </a:lnTo>
                <a:lnTo>
                  <a:pt x="1199388" y="22860"/>
                </a:lnTo>
                <a:lnTo>
                  <a:pt x="1196340" y="18288"/>
                </a:lnTo>
                <a:lnTo>
                  <a:pt x="1193292" y="15240"/>
                </a:lnTo>
                <a:lnTo>
                  <a:pt x="1190244" y="10668"/>
                </a:lnTo>
                <a:lnTo>
                  <a:pt x="1185672" y="7620"/>
                </a:lnTo>
                <a:lnTo>
                  <a:pt x="1182624" y="6096"/>
                </a:lnTo>
                <a:lnTo>
                  <a:pt x="897635" y="6096"/>
                </a:lnTo>
                <a:lnTo>
                  <a:pt x="893063" y="0"/>
                </a:lnTo>
                <a:close/>
              </a:path>
              <a:path w="1209039" h="826135">
                <a:moveTo>
                  <a:pt x="70103" y="824484"/>
                </a:moveTo>
                <a:lnTo>
                  <a:pt x="67055" y="824484"/>
                </a:lnTo>
                <a:lnTo>
                  <a:pt x="68579" y="826008"/>
                </a:lnTo>
                <a:lnTo>
                  <a:pt x="70103" y="824484"/>
                </a:lnTo>
                <a:close/>
              </a:path>
              <a:path w="1209039" h="826135">
                <a:moveTo>
                  <a:pt x="146304" y="824484"/>
                </a:moveTo>
                <a:lnTo>
                  <a:pt x="70103" y="824484"/>
                </a:lnTo>
                <a:lnTo>
                  <a:pt x="70103" y="826008"/>
                </a:lnTo>
                <a:lnTo>
                  <a:pt x="146304" y="826008"/>
                </a:lnTo>
                <a:lnTo>
                  <a:pt x="146304" y="824484"/>
                </a:lnTo>
                <a:close/>
              </a:path>
              <a:path w="1209039" h="826135">
                <a:moveTo>
                  <a:pt x="623316" y="824484"/>
                </a:moveTo>
                <a:lnTo>
                  <a:pt x="146304" y="824484"/>
                </a:lnTo>
                <a:lnTo>
                  <a:pt x="146304" y="826008"/>
                </a:lnTo>
                <a:lnTo>
                  <a:pt x="623316" y="826008"/>
                </a:lnTo>
                <a:lnTo>
                  <a:pt x="623316" y="824484"/>
                </a:lnTo>
                <a:close/>
              </a:path>
              <a:path w="1209039" h="826135">
                <a:moveTo>
                  <a:pt x="626364" y="824484"/>
                </a:moveTo>
                <a:lnTo>
                  <a:pt x="623316" y="824484"/>
                </a:lnTo>
                <a:lnTo>
                  <a:pt x="623316" y="826008"/>
                </a:lnTo>
                <a:lnTo>
                  <a:pt x="624840" y="826008"/>
                </a:lnTo>
                <a:lnTo>
                  <a:pt x="626364" y="824484"/>
                </a:lnTo>
                <a:close/>
              </a:path>
              <a:path w="1209039" h="826135">
                <a:moveTo>
                  <a:pt x="912876" y="824484"/>
                </a:moveTo>
                <a:lnTo>
                  <a:pt x="626364" y="824484"/>
                </a:lnTo>
                <a:lnTo>
                  <a:pt x="626364" y="826008"/>
                </a:lnTo>
                <a:lnTo>
                  <a:pt x="912876" y="826008"/>
                </a:lnTo>
                <a:lnTo>
                  <a:pt x="912876" y="824484"/>
                </a:lnTo>
                <a:close/>
              </a:path>
              <a:path w="1209039" h="826135">
                <a:moveTo>
                  <a:pt x="932688" y="824484"/>
                </a:moveTo>
                <a:lnTo>
                  <a:pt x="912876" y="824484"/>
                </a:lnTo>
                <a:lnTo>
                  <a:pt x="914400" y="826008"/>
                </a:lnTo>
                <a:lnTo>
                  <a:pt x="932688" y="826008"/>
                </a:lnTo>
                <a:lnTo>
                  <a:pt x="932688" y="824484"/>
                </a:lnTo>
                <a:close/>
              </a:path>
              <a:path w="1209039" h="826135">
                <a:moveTo>
                  <a:pt x="935735" y="824484"/>
                </a:moveTo>
                <a:lnTo>
                  <a:pt x="932688" y="824484"/>
                </a:lnTo>
                <a:lnTo>
                  <a:pt x="932688" y="826008"/>
                </a:lnTo>
                <a:lnTo>
                  <a:pt x="934212" y="826008"/>
                </a:lnTo>
                <a:lnTo>
                  <a:pt x="935735" y="824484"/>
                </a:lnTo>
                <a:close/>
              </a:path>
              <a:path w="1209039" h="826135">
                <a:moveTo>
                  <a:pt x="937260" y="824484"/>
                </a:moveTo>
                <a:lnTo>
                  <a:pt x="935735" y="824484"/>
                </a:lnTo>
                <a:lnTo>
                  <a:pt x="935735" y="826008"/>
                </a:lnTo>
                <a:lnTo>
                  <a:pt x="937260" y="826008"/>
                </a:lnTo>
                <a:lnTo>
                  <a:pt x="937260" y="824484"/>
                </a:lnTo>
                <a:close/>
              </a:path>
              <a:path w="1209039" h="826135">
                <a:moveTo>
                  <a:pt x="1167384" y="824484"/>
                </a:moveTo>
                <a:lnTo>
                  <a:pt x="937260" y="824484"/>
                </a:lnTo>
                <a:lnTo>
                  <a:pt x="937260" y="826008"/>
                </a:lnTo>
                <a:lnTo>
                  <a:pt x="1164336" y="826008"/>
                </a:lnTo>
                <a:lnTo>
                  <a:pt x="1167384" y="824484"/>
                </a:lnTo>
                <a:close/>
              </a:path>
              <a:path w="1209039" h="826135">
                <a:moveTo>
                  <a:pt x="1164336" y="0"/>
                </a:moveTo>
                <a:lnTo>
                  <a:pt x="900684" y="0"/>
                </a:lnTo>
                <a:lnTo>
                  <a:pt x="900684" y="1524"/>
                </a:lnTo>
                <a:lnTo>
                  <a:pt x="899160" y="3048"/>
                </a:lnTo>
                <a:lnTo>
                  <a:pt x="897635" y="6096"/>
                </a:lnTo>
                <a:lnTo>
                  <a:pt x="1182624" y="6096"/>
                </a:lnTo>
                <a:lnTo>
                  <a:pt x="1178052" y="3048"/>
                </a:lnTo>
                <a:lnTo>
                  <a:pt x="1173480" y="1524"/>
                </a:lnTo>
                <a:lnTo>
                  <a:pt x="1168908" y="1524"/>
                </a:lnTo>
                <a:lnTo>
                  <a:pt x="1164336" y="0"/>
                </a:lnTo>
                <a:close/>
              </a:path>
            </a:pathLst>
          </a:custGeom>
          <a:solidFill>
            <a:srgbClr val="009900"/>
          </a:solidFill>
        </p:spPr>
        <p:txBody>
          <a:bodyPr wrap="square" lIns="0" tIns="0" rIns="0" bIns="0" rtlCol="0"/>
          <a:lstStyle/>
          <a:p>
            <a:endParaRPr sz="1750"/>
          </a:p>
        </p:txBody>
      </p:sp>
      <p:sp>
        <p:nvSpPr>
          <p:cNvPr id="14" name="object 14"/>
          <p:cNvSpPr/>
          <p:nvPr/>
        </p:nvSpPr>
        <p:spPr>
          <a:xfrm>
            <a:off x="2086187" y="4499186"/>
            <a:ext cx="160514" cy="138289"/>
          </a:xfrm>
          <a:custGeom>
            <a:avLst/>
            <a:gdLst/>
            <a:ahLst/>
            <a:cxnLst/>
            <a:rect l="l" t="t" r="r" b="b"/>
            <a:pathLst>
              <a:path w="165100" h="142239">
                <a:moveTo>
                  <a:pt x="82296" y="0"/>
                </a:moveTo>
                <a:lnTo>
                  <a:pt x="82296" y="1524"/>
                </a:lnTo>
                <a:lnTo>
                  <a:pt x="79248" y="4572"/>
                </a:lnTo>
                <a:lnTo>
                  <a:pt x="79248" y="6096"/>
                </a:lnTo>
                <a:lnTo>
                  <a:pt x="77724" y="7620"/>
                </a:lnTo>
                <a:lnTo>
                  <a:pt x="41148" y="71628"/>
                </a:lnTo>
                <a:lnTo>
                  <a:pt x="16764" y="112776"/>
                </a:lnTo>
                <a:lnTo>
                  <a:pt x="0" y="141732"/>
                </a:lnTo>
                <a:lnTo>
                  <a:pt x="164592" y="141732"/>
                </a:lnTo>
                <a:lnTo>
                  <a:pt x="82296" y="0"/>
                </a:lnTo>
                <a:close/>
              </a:path>
            </a:pathLst>
          </a:custGeom>
          <a:solidFill>
            <a:srgbClr val="000000"/>
          </a:solidFill>
        </p:spPr>
        <p:txBody>
          <a:bodyPr wrap="square" lIns="0" tIns="0" rIns="0" bIns="0" rtlCol="0"/>
          <a:lstStyle/>
          <a:p>
            <a:endParaRPr sz="1750"/>
          </a:p>
        </p:txBody>
      </p:sp>
      <p:sp>
        <p:nvSpPr>
          <p:cNvPr id="15" name="object 15"/>
          <p:cNvSpPr/>
          <p:nvPr/>
        </p:nvSpPr>
        <p:spPr>
          <a:xfrm>
            <a:off x="1166072" y="5407449"/>
            <a:ext cx="394494" cy="407458"/>
          </a:xfrm>
          <a:custGeom>
            <a:avLst/>
            <a:gdLst/>
            <a:ahLst/>
            <a:cxnLst/>
            <a:rect l="l" t="t" r="r" b="b"/>
            <a:pathLst>
              <a:path w="405765" h="419100">
                <a:moveTo>
                  <a:pt x="405384" y="0"/>
                </a:moveTo>
                <a:lnTo>
                  <a:pt x="0" y="0"/>
                </a:lnTo>
                <a:lnTo>
                  <a:pt x="0" y="419100"/>
                </a:lnTo>
                <a:lnTo>
                  <a:pt x="405384" y="419100"/>
                </a:lnTo>
                <a:lnTo>
                  <a:pt x="405384" y="0"/>
                </a:lnTo>
                <a:close/>
              </a:path>
            </a:pathLst>
          </a:custGeom>
          <a:solidFill>
            <a:srgbClr val="0099CC"/>
          </a:solidFill>
        </p:spPr>
        <p:txBody>
          <a:bodyPr wrap="square" lIns="0" tIns="0" rIns="0" bIns="0" rtlCol="0"/>
          <a:lstStyle/>
          <a:p>
            <a:endParaRPr sz="1750"/>
          </a:p>
        </p:txBody>
      </p:sp>
      <p:sp>
        <p:nvSpPr>
          <p:cNvPr id="16" name="object 16"/>
          <p:cNvSpPr/>
          <p:nvPr/>
        </p:nvSpPr>
        <p:spPr>
          <a:xfrm>
            <a:off x="1560195" y="5407449"/>
            <a:ext cx="886531" cy="407458"/>
          </a:xfrm>
          <a:custGeom>
            <a:avLst/>
            <a:gdLst/>
            <a:ahLst/>
            <a:cxnLst/>
            <a:rect l="l" t="t" r="r" b="b"/>
            <a:pathLst>
              <a:path w="911860" h="419100">
                <a:moveTo>
                  <a:pt x="911352" y="0"/>
                </a:moveTo>
                <a:lnTo>
                  <a:pt x="0" y="0"/>
                </a:lnTo>
                <a:lnTo>
                  <a:pt x="0" y="419100"/>
                </a:lnTo>
                <a:lnTo>
                  <a:pt x="911352" y="419100"/>
                </a:lnTo>
                <a:lnTo>
                  <a:pt x="911352" y="0"/>
                </a:lnTo>
                <a:close/>
              </a:path>
            </a:pathLst>
          </a:custGeom>
          <a:solidFill>
            <a:srgbClr val="CCCCCC"/>
          </a:solidFill>
        </p:spPr>
        <p:txBody>
          <a:bodyPr wrap="square" lIns="0" tIns="0" rIns="0" bIns="0" rtlCol="0"/>
          <a:lstStyle/>
          <a:p>
            <a:endParaRPr sz="1750"/>
          </a:p>
        </p:txBody>
      </p:sp>
      <p:sp>
        <p:nvSpPr>
          <p:cNvPr id="17" name="object 17"/>
          <p:cNvSpPr/>
          <p:nvPr/>
        </p:nvSpPr>
        <p:spPr>
          <a:xfrm>
            <a:off x="2794423" y="4499186"/>
            <a:ext cx="160514" cy="138289"/>
          </a:xfrm>
          <a:custGeom>
            <a:avLst/>
            <a:gdLst/>
            <a:ahLst/>
            <a:cxnLst/>
            <a:rect l="l" t="t" r="r" b="b"/>
            <a:pathLst>
              <a:path w="165100" h="142239">
                <a:moveTo>
                  <a:pt x="82296" y="0"/>
                </a:moveTo>
                <a:lnTo>
                  <a:pt x="82296" y="1524"/>
                </a:lnTo>
                <a:lnTo>
                  <a:pt x="79248" y="4572"/>
                </a:lnTo>
                <a:lnTo>
                  <a:pt x="79248" y="6096"/>
                </a:lnTo>
                <a:lnTo>
                  <a:pt x="77724" y="7620"/>
                </a:lnTo>
                <a:lnTo>
                  <a:pt x="41148" y="71628"/>
                </a:lnTo>
                <a:lnTo>
                  <a:pt x="16764" y="112776"/>
                </a:lnTo>
                <a:lnTo>
                  <a:pt x="0" y="141732"/>
                </a:lnTo>
                <a:lnTo>
                  <a:pt x="164592" y="141732"/>
                </a:lnTo>
                <a:lnTo>
                  <a:pt x="82296" y="0"/>
                </a:lnTo>
                <a:close/>
              </a:path>
            </a:pathLst>
          </a:custGeom>
          <a:solidFill>
            <a:srgbClr val="000000"/>
          </a:solidFill>
        </p:spPr>
        <p:txBody>
          <a:bodyPr wrap="square" lIns="0" tIns="0" rIns="0" bIns="0" rtlCol="0"/>
          <a:lstStyle/>
          <a:p>
            <a:endParaRPr sz="1750"/>
          </a:p>
        </p:txBody>
      </p:sp>
      <p:sp>
        <p:nvSpPr>
          <p:cNvPr id="18" name="object 18"/>
          <p:cNvSpPr/>
          <p:nvPr/>
        </p:nvSpPr>
        <p:spPr>
          <a:xfrm>
            <a:off x="2394372" y="6417945"/>
            <a:ext cx="1175456" cy="803187"/>
          </a:xfrm>
          <a:custGeom>
            <a:avLst/>
            <a:gdLst/>
            <a:ahLst/>
            <a:cxnLst/>
            <a:rect l="l" t="t" r="r" b="b"/>
            <a:pathLst>
              <a:path w="1209039" h="826134">
                <a:moveTo>
                  <a:pt x="926591" y="0"/>
                </a:moveTo>
                <a:lnTo>
                  <a:pt x="42671" y="0"/>
                </a:lnTo>
                <a:lnTo>
                  <a:pt x="24383" y="6095"/>
                </a:lnTo>
                <a:lnTo>
                  <a:pt x="21335" y="9143"/>
                </a:lnTo>
                <a:lnTo>
                  <a:pt x="13715" y="15239"/>
                </a:lnTo>
                <a:lnTo>
                  <a:pt x="7619" y="22859"/>
                </a:lnTo>
                <a:lnTo>
                  <a:pt x="4571" y="27431"/>
                </a:lnTo>
                <a:lnTo>
                  <a:pt x="0" y="41147"/>
                </a:lnTo>
                <a:lnTo>
                  <a:pt x="0" y="786383"/>
                </a:lnTo>
                <a:lnTo>
                  <a:pt x="21335" y="818387"/>
                </a:lnTo>
                <a:lnTo>
                  <a:pt x="24383" y="819911"/>
                </a:lnTo>
                <a:lnTo>
                  <a:pt x="28955" y="822959"/>
                </a:lnTo>
                <a:lnTo>
                  <a:pt x="38100" y="826007"/>
                </a:lnTo>
                <a:lnTo>
                  <a:pt x="1168908" y="826007"/>
                </a:lnTo>
                <a:lnTo>
                  <a:pt x="1178052" y="822959"/>
                </a:lnTo>
                <a:lnTo>
                  <a:pt x="1181100" y="819911"/>
                </a:lnTo>
                <a:lnTo>
                  <a:pt x="1182623" y="819911"/>
                </a:lnTo>
                <a:lnTo>
                  <a:pt x="1184148" y="818387"/>
                </a:lnTo>
                <a:lnTo>
                  <a:pt x="1185671" y="818387"/>
                </a:lnTo>
                <a:lnTo>
                  <a:pt x="1196339" y="807719"/>
                </a:lnTo>
                <a:lnTo>
                  <a:pt x="1199388" y="803147"/>
                </a:lnTo>
                <a:lnTo>
                  <a:pt x="1200911" y="801623"/>
                </a:lnTo>
                <a:lnTo>
                  <a:pt x="1200911" y="800099"/>
                </a:lnTo>
                <a:lnTo>
                  <a:pt x="1202436" y="798575"/>
                </a:lnTo>
                <a:lnTo>
                  <a:pt x="1203960" y="795527"/>
                </a:lnTo>
                <a:lnTo>
                  <a:pt x="1203960" y="792479"/>
                </a:lnTo>
                <a:lnTo>
                  <a:pt x="1205483" y="790955"/>
                </a:lnTo>
                <a:lnTo>
                  <a:pt x="1207008" y="786383"/>
                </a:lnTo>
                <a:lnTo>
                  <a:pt x="1207008" y="778763"/>
                </a:lnTo>
                <a:lnTo>
                  <a:pt x="1208532" y="775715"/>
                </a:lnTo>
                <a:lnTo>
                  <a:pt x="1208532" y="50291"/>
                </a:lnTo>
                <a:lnTo>
                  <a:pt x="1207008" y="45719"/>
                </a:lnTo>
                <a:lnTo>
                  <a:pt x="1207008" y="41147"/>
                </a:lnTo>
                <a:lnTo>
                  <a:pt x="1202436" y="27431"/>
                </a:lnTo>
                <a:lnTo>
                  <a:pt x="1196339" y="18287"/>
                </a:lnTo>
                <a:lnTo>
                  <a:pt x="1190244" y="12191"/>
                </a:lnTo>
                <a:lnTo>
                  <a:pt x="1187958" y="10667"/>
                </a:lnTo>
                <a:lnTo>
                  <a:pt x="931163" y="10667"/>
                </a:lnTo>
                <a:lnTo>
                  <a:pt x="926591" y="0"/>
                </a:lnTo>
                <a:close/>
              </a:path>
              <a:path w="1209039" h="826134">
                <a:moveTo>
                  <a:pt x="1164336" y="0"/>
                </a:moveTo>
                <a:lnTo>
                  <a:pt x="937260" y="0"/>
                </a:lnTo>
                <a:lnTo>
                  <a:pt x="937260" y="1523"/>
                </a:lnTo>
                <a:lnTo>
                  <a:pt x="934211" y="4571"/>
                </a:lnTo>
                <a:lnTo>
                  <a:pt x="932688" y="9143"/>
                </a:lnTo>
                <a:lnTo>
                  <a:pt x="931163" y="9143"/>
                </a:lnTo>
                <a:lnTo>
                  <a:pt x="931163" y="10667"/>
                </a:lnTo>
                <a:lnTo>
                  <a:pt x="1187958" y="10667"/>
                </a:lnTo>
                <a:lnTo>
                  <a:pt x="1181100" y="6095"/>
                </a:lnTo>
                <a:lnTo>
                  <a:pt x="1178052" y="4571"/>
                </a:lnTo>
                <a:lnTo>
                  <a:pt x="1164336" y="0"/>
                </a:lnTo>
                <a:close/>
              </a:path>
            </a:pathLst>
          </a:custGeom>
          <a:solidFill>
            <a:srgbClr val="009900"/>
          </a:solidFill>
        </p:spPr>
        <p:txBody>
          <a:bodyPr wrap="square" lIns="0" tIns="0" rIns="0" bIns="0" rtlCol="0"/>
          <a:lstStyle/>
          <a:p>
            <a:endParaRPr sz="1750"/>
          </a:p>
        </p:txBody>
      </p:sp>
      <p:sp>
        <p:nvSpPr>
          <p:cNvPr id="19" name="object 19"/>
          <p:cNvSpPr/>
          <p:nvPr/>
        </p:nvSpPr>
        <p:spPr>
          <a:xfrm>
            <a:off x="2105448" y="5838612"/>
            <a:ext cx="160514" cy="138289"/>
          </a:xfrm>
          <a:custGeom>
            <a:avLst/>
            <a:gdLst/>
            <a:ahLst/>
            <a:cxnLst/>
            <a:rect l="l" t="t" r="r" b="b"/>
            <a:pathLst>
              <a:path w="165100" h="142239">
                <a:moveTo>
                  <a:pt x="82295" y="0"/>
                </a:moveTo>
                <a:lnTo>
                  <a:pt x="80771" y="0"/>
                </a:lnTo>
                <a:lnTo>
                  <a:pt x="80771" y="1524"/>
                </a:lnTo>
                <a:lnTo>
                  <a:pt x="79247" y="4572"/>
                </a:lnTo>
                <a:lnTo>
                  <a:pt x="77723" y="6096"/>
                </a:lnTo>
                <a:lnTo>
                  <a:pt x="77723" y="7620"/>
                </a:lnTo>
                <a:lnTo>
                  <a:pt x="76199" y="9144"/>
                </a:lnTo>
                <a:lnTo>
                  <a:pt x="57911" y="39624"/>
                </a:lnTo>
                <a:lnTo>
                  <a:pt x="39623" y="73152"/>
                </a:lnTo>
                <a:lnTo>
                  <a:pt x="0" y="141732"/>
                </a:lnTo>
                <a:lnTo>
                  <a:pt x="164591" y="141732"/>
                </a:lnTo>
                <a:lnTo>
                  <a:pt x="82295" y="0"/>
                </a:lnTo>
                <a:close/>
              </a:path>
            </a:pathLst>
          </a:custGeom>
          <a:solidFill>
            <a:srgbClr val="000000"/>
          </a:solidFill>
        </p:spPr>
        <p:txBody>
          <a:bodyPr wrap="square" lIns="0" tIns="0" rIns="0" bIns="0" rtlCol="0"/>
          <a:lstStyle/>
          <a:p>
            <a:endParaRPr sz="1750"/>
          </a:p>
        </p:txBody>
      </p:sp>
      <p:sp>
        <p:nvSpPr>
          <p:cNvPr id="20" name="object 20"/>
          <p:cNvSpPr/>
          <p:nvPr/>
        </p:nvSpPr>
        <p:spPr>
          <a:xfrm>
            <a:off x="1346835" y="5837132"/>
            <a:ext cx="3087" cy="1852"/>
          </a:xfrm>
          <a:custGeom>
            <a:avLst/>
            <a:gdLst/>
            <a:ahLst/>
            <a:cxnLst/>
            <a:rect l="l" t="t" r="r" b="b"/>
            <a:pathLst>
              <a:path w="3175" h="1904">
                <a:moveTo>
                  <a:pt x="1524" y="0"/>
                </a:moveTo>
                <a:lnTo>
                  <a:pt x="0" y="0"/>
                </a:lnTo>
                <a:lnTo>
                  <a:pt x="0" y="1524"/>
                </a:lnTo>
                <a:lnTo>
                  <a:pt x="3048" y="1524"/>
                </a:lnTo>
                <a:lnTo>
                  <a:pt x="1524" y="0"/>
                </a:lnTo>
                <a:close/>
              </a:path>
            </a:pathLst>
          </a:custGeom>
          <a:solidFill>
            <a:srgbClr val="000000"/>
          </a:solidFill>
        </p:spPr>
        <p:txBody>
          <a:bodyPr wrap="square" lIns="0" tIns="0" rIns="0" bIns="0" rtlCol="0"/>
          <a:lstStyle/>
          <a:p>
            <a:endParaRPr sz="1750"/>
          </a:p>
        </p:txBody>
      </p:sp>
      <p:sp>
        <p:nvSpPr>
          <p:cNvPr id="21" name="object 21"/>
          <p:cNvSpPr/>
          <p:nvPr/>
        </p:nvSpPr>
        <p:spPr>
          <a:xfrm>
            <a:off x="2872210" y="4622165"/>
            <a:ext cx="0" cy="353131"/>
          </a:xfrm>
          <a:custGeom>
            <a:avLst/>
            <a:gdLst/>
            <a:ahLst/>
            <a:cxnLst/>
            <a:rect l="l" t="t" r="r" b="b"/>
            <a:pathLst>
              <a:path h="363220">
                <a:moveTo>
                  <a:pt x="0" y="0"/>
                </a:moveTo>
                <a:lnTo>
                  <a:pt x="0" y="362712"/>
                </a:lnTo>
              </a:path>
            </a:pathLst>
          </a:custGeom>
          <a:ln w="28956">
            <a:solidFill>
              <a:srgbClr val="000000"/>
            </a:solidFill>
          </a:ln>
        </p:spPr>
        <p:txBody>
          <a:bodyPr wrap="square" lIns="0" tIns="0" rIns="0" bIns="0" rtlCol="0"/>
          <a:lstStyle/>
          <a:p>
            <a:endParaRPr sz="1750"/>
          </a:p>
        </p:txBody>
      </p:sp>
      <p:sp>
        <p:nvSpPr>
          <p:cNvPr id="22" name="object 22"/>
          <p:cNvSpPr/>
          <p:nvPr/>
        </p:nvSpPr>
        <p:spPr>
          <a:xfrm>
            <a:off x="2163973" y="4626609"/>
            <a:ext cx="0" cy="354365"/>
          </a:xfrm>
          <a:custGeom>
            <a:avLst/>
            <a:gdLst/>
            <a:ahLst/>
            <a:cxnLst/>
            <a:rect l="l" t="t" r="r" b="b"/>
            <a:pathLst>
              <a:path h="364489">
                <a:moveTo>
                  <a:pt x="0" y="0"/>
                </a:moveTo>
                <a:lnTo>
                  <a:pt x="0" y="364236"/>
                </a:lnTo>
              </a:path>
            </a:pathLst>
          </a:custGeom>
          <a:ln w="28956">
            <a:solidFill>
              <a:srgbClr val="000000"/>
            </a:solidFill>
          </a:ln>
        </p:spPr>
        <p:txBody>
          <a:bodyPr wrap="square" lIns="0" tIns="0" rIns="0" bIns="0" rtlCol="0"/>
          <a:lstStyle/>
          <a:p>
            <a:endParaRPr sz="1750"/>
          </a:p>
        </p:txBody>
      </p:sp>
      <p:sp>
        <p:nvSpPr>
          <p:cNvPr id="23" name="object 23"/>
          <p:cNvSpPr/>
          <p:nvPr/>
        </p:nvSpPr>
        <p:spPr>
          <a:xfrm>
            <a:off x="1951354" y="4952576"/>
            <a:ext cx="222250" cy="442030"/>
          </a:xfrm>
          <a:custGeom>
            <a:avLst/>
            <a:gdLst/>
            <a:ahLst/>
            <a:cxnLst/>
            <a:rect l="l" t="t" r="r" b="b"/>
            <a:pathLst>
              <a:path w="228600" h="454660">
                <a:moveTo>
                  <a:pt x="219456" y="0"/>
                </a:moveTo>
                <a:lnTo>
                  <a:pt x="9144" y="0"/>
                </a:lnTo>
                <a:lnTo>
                  <a:pt x="4572" y="4572"/>
                </a:lnTo>
                <a:lnTo>
                  <a:pt x="1524" y="9144"/>
                </a:lnTo>
                <a:lnTo>
                  <a:pt x="0" y="15240"/>
                </a:lnTo>
                <a:lnTo>
                  <a:pt x="0" y="440436"/>
                </a:lnTo>
                <a:lnTo>
                  <a:pt x="1524" y="445008"/>
                </a:lnTo>
                <a:lnTo>
                  <a:pt x="4572" y="449580"/>
                </a:lnTo>
                <a:lnTo>
                  <a:pt x="9144" y="454152"/>
                </a:lnTo>
                <a:lnTo>
                  <a:pt x="19812" y="454152"/>
                </a:lnTo>
                <a:lnTo>
                  <a:pt x="28956" y="30480"/>
                </a:lnTo>
                <a:lnTo>
                  <a:pt x="15240" y="30480"/>
                </a:lnTo>
                <a:lnTo>
                  <a:pt x="15240" y="15240"/>
                </a:lnTo>
                <a:lnTo>
                  <a:pt x="228600" y="15240"/>
                </a:lnTo>
                <a:lnTo>
                  <a:pt x="227076" y="9144"/>
                </a:lnTo>
                <a:lnTo>
                  <a:pt x="224028" y="4572"/>
                </a:lnTo>
                <a:lnTo>
                  <a:pt x="219456" y="0"/>
                </a:lnTo>
                <a:close/>
              </a:path>
              <a:path w="228600" h="454660">
                <a:moveTo>
                  <a:pt x="28956" y="15240"/>
                </a:moveTo>
                <a:lnTo>
                  <a:pt x="15240" y="15240"/>
                </a:lnTo>
                <a:lnTo>
                  <a:pt x="15240" y="30480"/>
                </a:lnTo>
                <a:lnTo>
                  <a:pt x="28956" y="30480"/>
                </a:lnTo>
                <a:lnTo>
                  <a:pt x="28956" y="15240"/>
                </a:lnTo>
                <a:close/>
              </a:path>
              <a:path w="228600" h="454660">
                <a:moveTo>
                  <a:pt x="228600" y="15240"/>
                </a:moveTo>
                <a:lnTo>
                  <a:pt x="28956" y="15240"/>
                </a:lnTo>
                <a:lnTo>
                  <a:pt x="28956" y="30480"/>
                </a:lnTo>
                <a:lnTo>
                  <a:pt x="214884" y="30480"/>
                </a:lnTo>
                <a:lnTo>
                  <a:pt x="219456" y="28956"/>
                </a:lnTo>
                <a:lnTo>
                  <a:pt x="224028" y="24384"/>
                </a:lnTo>
                <a:lnTo>
                  <a:pt x="227076" y="19812"/>
                </a:lnTo>
                <a:lnTo>
                  <a:pt x="228600" y="15240"/>
                </a:lnTo>
                <a:close/>
              </a:path>
            </a:pathLst>
          </a:custGeom>
          <a:solidFill>
            <a:srgbClr val="000000"/>
          </a:solidFill>
        </p:spPr>
        <p:txBody>
          <a:bodyPr wrap="square" lIns="0" tIns="0" rIns="0" bIns="0" rtlCol="0"/>
          <a:lstStyle/>
          <a:p>
            <a:endParaRPr sz="1750"/>
          </a:p>
        </p:txBody>
      </p:sp>
      <p:sp>
        <p:nvSpPr>
          <p:cNvPr id="24" name="object 24"/>
          <p:cNvSpPr/>
          <p:nvPr/>
        </p:nvSpPr>
        <p:spPr>
          <a:xfrm>
            <a:off x="2862579" y="4946650"/>
            <a:ext cx="222250" cy="443265"/>
          </a:xfrm>
          <a:custGeom>
            <a:avLst/>
            <a:gdLst/>
            <a:ahLst/>
            <a:cxnLst/>
            <a:rect l="l" t="t" r="r" b="b"/>
            <a:pathLst>
              <a:path w="228600" h="455929">
                <a:moveTo>
                  <a:pt x="214883" y="15240"/>
                </a:moveTo>
                <a:lnTo>
                  <a:pt x="199644" y="15240"/>
                </a:lnTo>
                <a:lnTo>
                  <a:pt x="199644" y="441960"/>
                </a:lnTo>
                <a:lnTo>
                  <a:pt x="201167" y="446532"/>
                </a:lnTo>
                <a:lnTo>
                  <a:pt x="204215" y="451104"/>
                </a:lnTo>
                <a:lnTo>
                  <a:pt x="208787" y="455676"/>
                </a:lnTo>
                <a:lnTo>
                  <a:pt x="219455" y="455676"/>
                </a:lnTo>
                <a:lnTo>
                  <a:pt x="224028" y="451104"/>
                </a:lnTo>
                <a:lnTo>
                  <a:pt x="227076" y="446532"/>
                </a:lnTo>
                <a:lnTo>
                  <a:pt x="228600" y="441960"/>
                </a:lnTo>
                <a:lnTo>
                  <a:pt x="228600" y="30480"/>
                </a:lnTo>
                <a:lnTo>
                  <a:pt x="214883" y="30480"/>
                </a:lnTo>
                <a:lnTo>
                  <a:pt x="214883" y="15240"/>
                </a:lnTo>
                <a:close/>
              </a:path>
              <a:path w="228600" h="455929">
                <a:moveTo>
                  <a:pt x="219455" y="0"/>
                </a:moveTo>
                <a:lnTo>
                  <a:pt x="9143" y="0"/>
                </a:lnTo>
                <a:lnTo>
                  <a:pt x="4571" y="4572"/>
                </a:lnTo>
                <a:lnTo>
                  <a:pt x="1523" y="9144"/>
                </a:lnTo>
                <a:lnTo>
                  <a:pt x="0" y="15240"/>
                </a:lnTo>
                <a:lnTo>
                  <a:pt x="1523" y="19812"/>
                </a:lnTo>
                <a:lnTo>
                  <a:pt x="4571" y="24384"/>
                </a:lnTo>
                <a:lnTo>
                  <a:pt x="9143" y="28956"/>
                </a:lnTo>
                <a:lnTo>
                  <a:pt x="15239" y="30480"/>
                </a:lnTo>
                <a:lnTo>
                  <a:pt x="199644" y="30480"/>
                </a:lnTo>
                <a:lnTo>
                  <a:pt x="199644" y="15240"/>
                </a:lnTo>
                <a:lnTo>
                  <a:pt x="228600" y="15240"/>
                </a:lnTo>
                <a:lnTo>
                  <a:pt x="227076" y="9144"/>
                </a:lnTo>
                <a:lnTo>
                  <a:pt x="224028" y="4572"/>
                </a:lnTo>
                <a:lnTo>
                  <a:pt x="219455" y="0"/>
                </a:lnTo>
                <a:close/>
              </a:path>
              <a:path w="228600" h="455929">
                <a:moveTo>
                  <a:pt x="228600" y="15240"/>
                </a:moveTo>
                <a:lnTo>
                  <a:pt x="214883" y="15240"/>
                </a:lnTo>
                <a:lnTo>
                  <a:pt x="214883" y="30480"/>
                </a:lnTo>
                <a:lnTo>
                  <a:pt x="228600" y="30480"/>
                </a:lnTo>
                <a:lnTo>
                  <a:pt x="228600" y="15240"/>
                </a:lnTo>
                <a:close/>
              </a:path>
            </a:pathLst>
          </a:custGeom>
          <a:solidFill>
            <a:srgbClr val="000000"/>
          </a:solidFill>
        </p:spPr>
        <p:txBody>
          <a:bodyPr wrap="square" lIns="0" tIns="0" rIns="0" bIns="0" rtlCol="0"/>
          <a:lstStyle/>
          <a:p>
            <a:endParaRPr sz="1750"/>
          </a:p>
        </p:txBody>
      </p:sp>
      <p:sp>
        <p:nvSpPr>
          <p:cNvPr id="25" name="object 25"/>
          <p:cNvSpPr/>
          <p:nvPr/>
        </p:nvSpPr>
        <p:spPr>
          <a:xfrm>
            <a:off x="2170642" y="5961591"/>
            <a:ext cx="227188" cy="702557"/>
          </a:xfrm>
          <a:custGeom>
            <a:avLst/>
            <a:gdLst/>
            <a:ahLst/>
            <a:cxnLst/>
            <a:rect l="l" t="t" r="r" b="b"/>
            <a:pathLst>
              <a:path w="233680" h="722629">
                <a:moveTo>
                  <a:pt x="19812" y="0"/>
                </a:moveTo>
                <a:lnTo>
                  <a:pt x="9144" y="0"/>
                </a:lnTo>
                <a:lnTo>
                  <a:pt x="4571" y="4571"/>
                </a:lnTo>
                <a:lnTo>
                  <a:pt x="1524" y="9143"/>
                </a:lnTo>
                <a:lnTo>
                  <a:pt x="0" y="15239"/>
                </a:lnTo>
                <a:lnTo>
                  <a:pt x="0" y="707135"/>
                </a:lnTo>
                <a:lnTo>
                  <a:pt x="1524" y="711707"/>
                </a:lnTo>
                <a:lnTo>
                  <a:pt x="4571" y="716280"/>
                </a:lnTo>
                <a:lnTo>
                  <a:pt x="9144" y="720852"/>
                </a:lnTo>
                <a:lnTo>
                  <a:pt x="15240" y="722376"/>
                </a:lnTo>
                <a:lnTo>
                  <a:pt x="219456" y="722376"/>
                </a:lnTo>
                <a:lnTo>
                  <a:pt x="224028" y="720852"/>
                </a:lnTo>
                <a:lnTo>
                  <a:pt x="228600" y="716280"/>
                </a:lnTo>
                <a:lnTo>
                  <a:pt x="231648" y="711707"/>
                </a:lnTo>
                <a:lnTo>
                  <a:pt x="233172" y="707135"/>
                </a:lnTo>
                <a:lnTo>
                  <a:pt x="15240" y="707135"/>
                </a:lnTo>
                <a:lnTo>
                  <a:pt x="15240" y="691896"/>
                </a:lnTo>
                <a:lnTo>
                  <a:pt x="28956" y="691896"/>
                </a:lnTo>
                <a:lnTo>
                  <a:pt x="28956" y="15239"/>
                </a:lnTo>
                <a:lnTo>
                  <a:pt x="27432" y="9143"/>
                </a:lnTo>
                <a:lnTo>
                  <a:pt x="24384" y="4571"/>
                </a:lnTo>
                <a:lnTo>
                  <a:pt x="19812" y="0"/>
                </a:lnTo>
                <a:close/>
              </a:path>
              <a:path w="233680" h="722629">
                <a:moveTo>
                  <a:pt x="28956" y="691896"/>
                </a:moveTo>
                <a:lnTo>
                  <a:pt x="15240" y="691896"/>
                </a:lnTo>
                <a:lnTo>
                  <a:pt x="15240" y="707135"/>
                </a:lnTo>
                <a:lnTo>
                  <a:pt x="28956" y="707135"/>
                </a:lnTo>
                <a:lnTo>
                  <a:pt x="28956" y="691896"/>
                </a:lnTo>
                <a:close/>
              </a:path>
              <a:path w="233680" h="722629">
                <a:moveTo>
                  <a:pt x="224028" y="691896"/>
                </a:moveTo>
                <a:lnTo>
                  <a:pt x="28956" y="691896"/>
                </a:lnTo>
                <a:lnTo>
                  <a:pt x="28956" y="707135"/>
                </a:lnTo>
                <a:lnTo>
                  <a:pt x="233172" y="707135"/>
                </a:lnTo>
                <a:lnTo>
                  <a:pt x="231648" y="701040"/>
                </a:lnTo>
                <a:lnTo>
                  <a:pt x="228600" y="696468"/>
                </a:lnTo>
                <a:lnTo>
                  <a:pt x="224028" y="691896"/>
                </a:lnTo>
                <a:close/>
              </a:path>
            </a:pathLst>
          </a:custGeom>
          <a:solidFill>
            <a:srgbClr val="000000"/>
          </a:solidFill>
        </p:spPr>
        <p:txBody>
          <a:bodyPr wrap="square" lIns="0" tIns="0" rIns="0" bIns="0" rtlCol="0"/>
          <a:lstStyle/>
          <a:p>
            <a:endParaRPr sz="1750"/>
          </a:p>
        </p:txBody>
      </p:sp>
      <p:sp>
        <p:nvSpPr>
          <p:cNvPr id="26" name="object 26"/>
          <p:cNvSpPr/>
          <p:nvPr/>
        </p:nvSpPr>
        <p:spPr>
          <a:xfrm>
            <a:off x="3093719" y="3992457"/>
            <a:ext cx="2170642" cy="0"/>
          </a:xfrm>
          <a:custGeom>
            <a:avLst/>
            <a:gdLst/>
            <a:ahLst/>
            <a:cxnLst/>
            <a:rect l="l" t="t" r="r" b="b"/>
            <a:pathLst>
              <a:path w="2232660">
                <a:moveTo>
                  <a:pt x="0" y="0"/>
                </a:moveTo>
                <a:lnTo>
                  <a:pt x="2232660" y="0"/>
                </a:lnTo>
              </a:path>
            </a:pathLst>
          </a:custGeom>
          <a:ln w="30479">
            <a:solidFill>
              <a:srgbClr val="000000"/>
            </a:solidFill>
          </a:ln>
        </p:spPr>
        <p:txBody>
          <a:bodyPr wrap="square" lIns="0" tIns="0" rIns="0" bIns="0" rtlCol="0"/>
          <a:lstStyle/>
          <a:p>
            <a:endParaRPr sz="1750"/>
          </a:p>
        </p:txBody>
      </p:sp>
      <p:sp>
        <p:nvSpPr>
          <p:cNvPr id="27" name="object 27"/>
          <p:cNvSpPr txBox="1"/>
          <p:nvPr/>
        </p:nvSpPr>
        <p:spPr>
          <a:xfrm>
            <a:off x="2036798" y="3709241"/>
            <a:ext cx="956910" cy="684653"/>
          </a:xfrm>
          <a:prstGeom prst="rect">
            <a:avLst/>
          </a:prstGeom>
        </p:spPr>
        <p:txBody>
          <a:bodyPr vert="horz" wrap="square" lIns="0" tIns="0" rIns="0" bIns="0" rtlCol="0">
            <a:spAutoFit/>
          </a:bodyPr>
          <a:lstStyle/>
          <a:p>
            <a:pPr marL="116061" marR="4939" indent="-104331">
              <a:lnSpc>
                <a:spcPct val="108200"/>
              </a:lnSpc>
            </a:pPr>
            <a:r>
              <a:rPr sz="1361" spc="-24" dirty="0">
                <a:solidFill>
                  <a:srgbClr val="FFFFFF"/>
                </a:solidFill>
                <a:latin typeface="Arial"/>
                <a:cs typeface="Arial"/>
              </a:rPr>
              <a:t>Generate</a:t>
            </a:r>
            <a:r>
              <a:rPr sz="1361" spc="-87" dirty="0">
                <a:solidFill>
                  <a:srgbClr val="FFFFFF"/>
                </a:solidFill>
                <a:latin typeface="Arial"/>
                <a:cs typeface="Arial"/>
              </a:rPr>
              <a:t> </a:t>
            </a:r>
            <a:r>
              <a:rPr sz="1361" spc="-29" dirty="0">
                <a:solidFill>
                  <a:srgbClr val="FFFFFF"/>
                </a:solidFill>
                <a:latin typeface="Arial"/>
                <a:cs typeface="Arial"/>
              </a:rPr>
              <a:t>an  </a:t>
            </a:r>
            <a:r>
              <a:rPr sz="1361" spc="-24" dirty="0">
                <a:solidFill>
                  <a:srgbClr val="FFFFFF"/>
                </a:solidFill>
                <a:latin typeface="Arial"/>
                <a:cs typeface="Arial"/>
              </a:rPr>
              <a:t>Employee  Bank</a:t>
            </a:r>
            <a:r>
              <a:rPr sz="1361" spc="-111" dirty="0">
                <a:solidFill>
                  <a:srgbClr val="FFFFFF"/>
                </a:solidFill>
                <a:latin typeface="Arial"/>
                <a:cs typeface="Arial"/>
              </a:rPr>
              <a:t> </a:t>
            </a:r>
            <a:r>
              <a:rPr sz="1361" spc="-19" dirty="0">
                <a:solidFill>
                  <a:srgbClr val="FFFFFF"/>
                </a:solidFill>
                <a:latin typeface="Arial"/>
                <a:cs typeface="Arial"/>
              </a:rPr>
              <a:t>stmt</a:t>
            </a:r>
            <a:endParaRPr sz="1361">
              <a:latin typeface="Arial"/>
              <a:cs typeface="Arial"/>
            </a:endParaRPr>
          </a:p>
        </p:txBody>
      </p:sp>
      <p:sp>
        <p:nvSpPr>
          <p:cNvPr id="28" name="object 28"/>
          <p:cNvSpPr txBox="1"/>
          <p:nvPr/>
        </p:nvSpPr>
        <p:spPr>
          <a:xfrm>
            <a:off x="5345507" y="5453654"/>
            <a:ext cx="993951" cy="656255"/>
          </a:xfrm>
          <a:prstGeom prst="rect">
            <a:avLst/>
          </a:prstGeom>
        </p:spPr>
        <p:txBody>
          <a:bodyPr vert="horz" wrap="square" lIns="0" tIns="0" rIns="0" bIns="0" rtlCol="0">
            <a:spAutoFit/>
          </a:bodyPr>
          <a:lstStyle/>
          <a:p>
            <a:pPr marL="12347" marR="4939" indent="29015" algn="ctr">
              <a:lnSpc>
                <a:spcPct val="103600"/>
              </a:lnSpc>
            </a:pPr>
            <a:r>
              <a:rPr sz="1361" spc="-29" dirty="0">
                <a:solidFill>
                  <a:srgbClr val="FFFFFF"/>
                </a:solidFill>
                <a:latin typeface="Arial"/>
                <a:cs typeface="Arial"/>
              </a:rPr>
              <a:t>Create </a:t>
            </a:r>
            <a:r>
              <a:rPr sz="1361" spc="-24" dirty="0">
                <a:solidFill>
                  <a:srgbClr val="FFFFFF"/>
                </a:solidFill>
                <a:latin typeface="Arial"/>
                <a:cs typeface="Arial"/>
              </a:rPr>
              <a:t>a  </a:t>
            </a:r>
            <a:r>
              <a:rPr sz="1361" spc="-29" dirty="0">
                <a:solidFill>
                  <a:srgbClr val="FFFFFF"/>
                </a:solidFill>
                <a:latin typeface="Arial"/>
                <a:cs typeface="Arial"/>
              </a:rPr>
              <a:t>new</a:t>
            </a:r>
            <a:r>
              <a:rPr sz="1361" spc="-83" dirty="0">
                <a:solidFill>
                  <a:srgbClr val="FFFFFF"/>
                </a:solidFill>
                <a:latin typeface="Arial"/>
                <a:cs typeface="Arial"/>
              </a:rPr>
              <a:t> </a:t>
            </a:r>
            <a:r>
              <a:rPr sz="1361" spc="-29" dirty="0">
                <a:solidFill>
                  <a:srgbClr val="FFFFFF"/>
                </a:solidFill>
                <a:latin typeface="Arial"/>
                <a:cs typeface="Arial"/>
              </a:rPr>
              <a:t>member  </a:t>
            </a:r>
            <a:r>
              <a:rPr sz="1361" spc="-24" dirty="0">
                <a:solidFill>
                  <a:srgbClr val="FFFFFF"/>
                </a:solidFill>
                <a:latin typeface="Arial"/>
                <a:cs typeface="Arial"/>
              </a:rPr>
              <a:t>Account</a:t>
            </a:r>
            <a:endParaRPr sz="1361">
              <a:latin typeface="Arial"/>
              <a:cs typeface="Arial"/>
            </a:endParaRPr>
          </a:p>
        </p:txBody>
      </p:sp>
      <p:sp>
        <p:nvSpPr>
          <p:cNvPr id="29" name="object 29"/>
          <p:cNvSpPr txBox="1"/>
          <p:nvPr/>
        </p:nvSpPr>
        <p:spPr>
          <a:xfrm>
            <a:off x="1685667" y="5416844"/>
            <a:ext cx="638351" cy="384721"/>
          </a:xfrm>
          <a:prstGeom prst="rect">
            <a:avLst/>
          </a:prstGeom>
        </p:spPr>
        <p:txBody>
          <a:bodyPr vert="horz" wrap="square" lIns="0" tIns="0" rIns="0" bIns="0" rtlCol="0">
            <a:spAutoFit/>
          </a:bodyPr>
          <a:lstStyle/>
          <a:p>
            <a:pPr marL="12347" marR="4939" indent="36423">
              <a:lnSpc>
                <a:spcPts val="1468"/>
              </a:lnSpc>
            </a:pPr>
            <a:r>
              <a:rPr sz="1264" spc="-58" dirty="0">
                <a:latin typeface="Arial"/>
                <a:cs typeface="Arial"/>
              </a:rPr>
              <a:t>Member  </a:t>
            </a:r>
            <a:r>
              <a:rPr sz="1264" spc="-49" dirty="0">
                <a:latin typeface="Arial"/>
                <a:cs typeface="Arial"/>
              </a:rPr>
              <a:t>Accounts</a:t>
            </a:r>
            <a:endParaRPr sz="1264">
              <a:latin typeface="Arial"/>
              <a:cs typeface="Arial"/>
            </a:endParaRPr>
          </a:p>
        </p:txBody>
      </p:sp>
      <p:sp>
        <p:nvSpPr>
          <p:cNvPr id="30" name="object 30"/>
          <p:cNvSpPr txBox="1"/>
          <p:nvPr/>
        </p:nvSpPr>
        <p:spPr>
          <a:xfrm>
            <a:off x="2669457" y="6470238"/>
            <a:ext cx="639586" cy="687123"/>
          </a:xfrm>
          <a:prstGeom prst="rect">
            <a:avLst/>
          </a:prstGeom>
        </p:spPr>
        <p:txBody>
          <a:bodyPr vert="horz" wrap="square" lIns="0" tIns="0" rIns="0" bIns="0" rtlCol="0">
            <a:spAutoFit/>
          </a:bodyPr>
          <a:lstStyle/>
          <a:p>
            <a:pPr marL="12347" marR="4939" indent="37041">
              <a:lnSpc>
                <a:spcPct val="108600"/>
              </a:lnSpc>
            </a:pPr>
            <a:r>
              <a:rPr sz="1361" spc="-24" dirty="0">
                <a:solidFill>
                  <a:srgbClr val="FFFFFF"/>
                </a:solidFill>
                <a:latin typeface="Arial"/>
                <a:cs typeface="Arial"/>
              </a:rPr>
              <a:t>Freeze  Member  Account</a:t>
            </a:r>
            <a:endParaRPr sz="1361">
              <a:latin typeface="Arial"/>
              <a:cs typeface="Arial"/>
            </a:endParaRPr>
          </a:p>
        </p:txBody>
      </p:sp>
      <p:sp>
        <p:nvSpPr>
          <p:cNvPr id="31" name="object 31"/>
          <p:cNvSpPr txBox="1"/>
          <p:nvPr/>
        </p:nvSpPr>
        <p:spPr>
          <a:xfrm>
            <a:off x="1141935" y="6222903"/>
            <a:ext cx="1012472" cy="435632"/>
          </a:xfrm>
          <a:prstGeom prst="rect">
            <a:avLst/>
          </a:prstGeom>
        </p:spPr>
        <p:txBody>
          <a:bodyPr vert="horz" wrap="square" lIns="0" tIns="0" rIns="0" bIns="0" rtlCol="0">
            <a:spAutoFit/>
          </a:bodyPr>
          <a:lstStyle/>
          <a:p>
            <a:pPr marL="283362" marR="4939" indent="-271633">
              <a:lnSpc>
                <a:spcPct val="104299"/>
              </a:lnSpc>
            </a:pPr>
            <a:r>
              <a:rPr sz="1361" spc="-34" dirty="0">
                <a:latin typeface="Arial"/>
                <a:cs typeface="Arial"/>
              </a:rPr>
              <a:t>New</a:t>
            </a:r>
            <a:r>
              <a:rPr sz="1361" spc="-78" dirty="0">
                <a:latin typeface="Arial"/>
                <a:cs typeface="Arial"/>
              </a:rPr>
              <a:t> </a:t>
            </a:r>
            <a:r>
              <a:rPr sz="1361" spc="-24" dirty="0">
                <a:latin typeface="Arial"/>
                <a:cs typeface="Arial"/>
              </a:rPr>
              <a:t>Account  </a:t>
            </a:r>
            <a:r>
              <a:rPr sz="1361" spc="-19" dirty="0">
                <a:latin typeface="Arial"/>
                <a:cs typeface="Arial"/>
              </a:rPr>
              <a:t>status</a:t>
            </a:r>
            <a:endParaRPr sz="1361">
              <a:latin typeface="Arial"/>
              <a:cs typeface="Arial"/>
            </a:endParaRPr>
          </a:p>
        </p:txBody>
      </p:sp>
      <p:sp>
        <p:nvSpPr>
          <p:cNvPr id="32" name="object 32"/>
          <p:cNvSpPr txBox="1"/>
          <p:nvPr/>
        </p:nvSpPr>
        <p:spPr>
          <a:xfrm>
            <a:off x="1344797" y="4511467"/>
            <a:ext cx="714904" cy="435632"/>
          </a:xfrm>
          <a:prstGeom prst="rect">
            <a:avLst/>
          </a:prstGeom>
        </p:spPr>
        <p:txBody>
          <a:bodyPr vert="horz" wrap="square" lIns="0" tIns="0" rIns="0" bIns="0" rtlCol="0">
            <a:spAutoFit/>
          </a:bodyPr>
          <a:lstStyle/>
          <a:p>
            <a:pPr marL="12347" marR="4939">
              <a:lnSpc>
                <a:spcPct val="104299"/>
              </a:lnSpc>
            </a:pPr>
            <a:r>
              <a:rPr sz="1361" spc="-19" dirty="0">
                <a:latin typeface="Arial"/>
                <a:cs typeface="Arial"/>
              </a:rPr>
              <a:t>Existing  </a:t>
            </a:r>
            <a:r>
              <a:rPr sz="1361" spc="-24" dirty="0">
                <a:latin typeface="Arial"/>
                <a:cs typeface="Arial"/>
              </a:rPr>
              <a:t>Accounts</a:t>
            </a:r>
            <a:endParaRPr sz="1361">
              <a:latin typeface="Arial"/>
              <a:cs typeface="Arial"/>
            </a:endParaRPr>
          </a:p>
        </p:txBody>
      </p:sp>
      <p:sp>
        <p:nvSpPr>
          <p:cNvPr id="33" name="object 33"/>
          <p:cNvSpPr txBox="1"/>
          <p:nvPr/>
        </p:nvSpPr>
        <p:spPr>
          <a:xfrm>
            <a:off x="2967209" y="4501070"/>
            <a:ext cx="770467" cy="435632"/>
          </a:xfrm>
          <a:prstGeom prst="rect">
            <a:avLst/>
          </a:prstGeom>
        </p:spPr>
        <p:txBody>
          <a:bodyPr vert="horz" wrap="square" lIns="0" tIns="0" rIns="0" bIns="0" rtlCol="0">
            <a:spAutoFit/>
          </a:bodyPr>
          <a:lstStyle/>
          <a:p>
            <a:pPr marL="12347" marR="4939">
              <a:lnSpc>
                <a:spcPct val="104299"/>
              </a:lnSpc>
            </a:pPr>
            <a:r>
              <a:rPr sz="1361" spc="-24" dirty="0">
                <a:latin typeface="Arial"/>
                <a:cs typeface="Arial"/>
              </a:rPr>
              <a:t>Employee  Address</a:t>
            </a:r>
            <a:endParaRPr sz="1361">
              <a:latin typeface="Arial"/>
              <a:cs typeface="Arial"/>
            </a:endParaRPr>
          </a:p>
        </p:txBody>
      </p:sp>
      <p:sp>
        <p:nvSpPr>
          <p:cNvPr id="34" name="object 34"/>
          <p:cNvSpPr txBox="1"/>
          <p:nvPr/>
        </p:nvSpPr>
        <p:spPr>
          <a:xfrm>
            <a:off x="3549481" y="4019521"/>
            <a:ext cx="1218053" cy="209416"/>
          </a:xfrm>
          <a:prstGeom prst="rect">
            <a:avLst/>
          </a:prstGeom>
        </p:spPr>
        <p:txBody>
          <a:bodyPr vert="horz" wrap="square" lIns="0" tIns="0" rIns="0" bIns="0" rtlCol="0">
            <a:spAutoFit/>
          </a:bodyPr>
          <a:lstStyle/>
          <a:p>
            <a:pPr marL="12347"/>
            <a:r>
              <a:rPr sz="1361" spc="-24" dirty="0">
                <a:latin typeface="Arial"/>
                <a:cs typeface="Arial"/>
              </a:rPr>
              <a:t>Bank</a:t>
            </a:r>
            <a:r>
              <a:rPr sz="1361" spc="-78" dirty="0">
                <a:latin typeface="Arial"/>
                <a:cs typeface="Arial"/>
              </a:rPr>
              <a:t> </a:t>
            </a:r>
            <a:r>
              <a:rPr sz="1361" spc="-24" dirty="0">
                <a:latin typeface="Arial"/>
                <a:cs typeface="Arial"/>
              </a:rPr>
              <a:t>Statement</a:t>
            </a:r>
            <a:endParaRPr sz="1361">
              <a:latin typeface="Arial"/>
              <a:cs typeface="Arial"/>
            </a:endParaRPr>
          </a:p>
        </p:txBody>
      </p:sp>
      <p:graphicFrame>
        <p:nvGraphicFramePr>
          <p:cNvPr id="35" name="object 35"/>
          <p:cNvGraphicFramePr>
            <a:graphicFrameLocks noGrp="1"/>
          </p:cNvGraphicFramePr>
          <p:nvPr/>
        </p:nvGraphicFramePr>
        <p:xfrm>
          <a:off x="5390303" y="3690196"/>
          <a:ext cx="908755" cy="1561924"/>
        </p:xfrm>
        <a:graphic>
          <a:graphicData uri="http://schemas.openxmlformats.org/drawingml/2006/table">
            <a:tbl>
              <a:tblPr firstRow="1" bandRow="1">
                <a:tableStyleId>{2D5ABB26-0587-4C30-8999-92F81FD0307C}</a:tableStyleId>
              </a:tblPr>
              <a:tblGrid>
                <a:gridCol w="820103">
                  <a:extLst>
                    <a:ext uri="{9D8B030D-6E8A-4147-A177-3AD203B41FA5}">
                      <a16:colId xmlns:a16="http://schemas.microsoft.com/office/drawing/2014/main" val="20000"/>
                    </a:ext>
                  </a:extLst>
                </a:gridCol>
                <a:gridCol w="88158">
                  <a:extLst>
                    <a:ext uri="{9D8B030D-6E8A-4147-A177-3AD203B41FA5}">
                      <a16:colId xmlns:a16="http://schemas.microsoft.com/office/drawing/2014/main" val="20001"/>
                    </a:ext>
                  </a:extLst>
                </a:gridCol>
              </a:tblGrid>
              <a:tr h="954192">
                <a:tc gridSpan="2">
                  <a:txBody>
                    <a:bodyPr/>
                    <a:lstStyle/>
                    <a:p>
                      <a:pPr>
                        <a:lnSpc>
                          <a:spcPct val="100000"/>
                        </a:lnSpc>
                      </a:pPr>
                      <a:endParaRPr sz="1400">
                        <a:latin typeface="Times New Roman"/>
                        <a:cs typeface="Times New Roman"/>
                      </a:endParaRPr>
                    </a:p>
                    <a:p>
                      <a:pPr>
                        <a:lnSpc>
                          <a:spcPct val="100000"/>
                        </a:lnSpc>
                        <a:spcBef>
                          <a:spcPts val="45"/>
                        </a:spcBef>
                      </a:pPr>
                      <a:endParaRPr sz="1100">
                        <a:latin typeface="Times New Roman"/>
                        <a:cs typeface="Times New Roman"/>
                      </a:endParaRPr>
                    </a:p>
                    <a:p>
                      <a:pPr marL="81915">
                        <a:lnSpc>
                          <a:spcPct val="100000"/>
                        </a:lnSpc>
                      </a:pPr>
                      <a:r>
                        <a:rPr sz="1400" spc="-25" dirty="0">
                          <a:solidFill>
                            <a:srgbClr val="000066"/>
                          </a:solidFill>
                          <a:latin typeface="Arial"/>
                          <a:cs typeface="Arial"/>
                        </a:rPr>
                        <a:t>Employee</a:t>
                      </a:r>
                      <a:endParaRPr sz="1400">
                        <a:latin typeface="Arial"/>
                        <a:cs typeface="Arial"/>
                      </a:endParaRPr>
                    </a:p>
                  </a:txBody>
                  <a:tcPr marL="0" marR="0" marT="0" marB="0">
                    <a:solidFill>
                      <a:srgbClr val="F4D605"/>
                    </a:solidFill>
                  </a:tcPr>
                </a:tc>
                <a:tc hMerge="1">
                  <a:txBody>
                    <a:bodyPr/>
                    <a:lstStyle/>
                    <a:p>
                      <a:endParaRPr/>
                    </a:p>
                  </a:txBody>
                  <a:tcPr marL="0" marR="0" marT="0" marB="0"/>
                </a:tc>
                <a:extLst>
                  <a:ext uri="{0D108BD9-81ED-4DB2-BD59-A6C34878D82A}">
                    <a16:rowId xmlns:a16="http://schemas.microsoft.com/office/drawing/2014/main" val="10000"/>
                  </a:ext>
                </a:extLst>
              </a:tr>
              <a:tr h="647118">
                <a:tc>
                  <a:txBody>
                    <a:bodyPr/>
                    <a:lstStyle/>
                    <a:p>
                      <a:pPr marR="163195" indent="28575">
                        <a:lnSpc>
                          <a:spcPct val="104200"/>
                        </a:lnSpc>
                        <a:spcBef>
                          <a:spcPts val="254"/>
                        </a:spcBef>
                      </a:pPr>
                      <a:r>
                        <a:rPr sz="1400" dirty="0">
                          <a:latin typeface="Arial"/>
                          <a:cs typeface="Arial"/>
                        </a:rPr>
                        <a:t>mbership  </a:t>
                      </a:r>
                      <a:r>
                        <a:rPr sz="1400" spc="-20" dirty="0">
                          <a:latin typeface="Arial"/>
                          <a:cs typeface="Arial"/>
                        </a:rPr>
                        <a:t>plication</a:t>
                      </a:r>
                      <a:endParaRPr sz="1400">
                        <a:latin typeface="Arial"/>
                        <a:cs typeface="Arial"/>
                      </a:endParaRPr>
                    </a:p>
                  </a:txBody>
                  <a:tcPr marL="0" marR="0" marT="0" marB="0">
                    <a:lnR w="28955">
                      <a:solidFill>
                        <a:srgbClr val="000000"/>
                      </a:solidFill>
                      <a:prstDash val="solid"/>
                    </a:lnR>
                  </a:tcPr>
                </a:tc>
                <a:tc>
                  <a:txBody>
                    <a:bodyPr/>
                    <a:lstStyle/>
                    <a:p>
                      <a:endParaRPr sz="1400">
                        <a:latin typeface="Arial"/>
                        <a:cs typeface="Arial"/>
                      </a:endParaRPr>
                    </a:p>
                  </a:txBody>
                  <a:tcPr marL="0" marR="0" marT="0" marB="0">
                    <a:lnL w="28955">
                      <a:solidFill>
                        <a:srgbClr val="000000"/>
                      </a:solidFill>
                      <a:prstDash val="solid"/>
                    </a:lnL>
                  </a:tcPr>
                </a:tc>
                <a:extLst>
                  <a:ext uri="{0D108BD9-81ED-4DB2-BD59-A6C34878D82A}">
                    <a16:rowId xmlns:a16="http://schemas.microsoft.com/office/drawing/2014/main" val="10001"/>
                  </a:ext>
                </a:extLst>
              </a:tr>
            </a:tbl>
          </a:graphicData>
        </a:graphic>
      </p:graphicFrame>
      <p:sp>
        <p:nvSpPr>
          <p:cNvPr id="36" name="object 36"/>
          <p:cNvSpPr txBox="1"/>
          <p:nvPr/>
        </p:nvSpPr>
        <p:spPr>
          <a:xfrm>
            <a:off x="5094945" y="4676102"/>
            <a:ext cx="258057" cy="435632"/>
          </a:xfrm>
          <a:prstGeom prst="rect">
            <a:avLst/>
          </a:prstGeom>
        </p:spPr>
        <p:txBody>
          <a:bodyPr vert="horz" wrap="square" lIns="0" tIns="0" rIns="0" bIns="0" rtlCol="0">
            <a:spAutoFit/>
          </a:bodyPr>
          <a:lstStyle/>
          <a:p>
            <a:pPr marL="12347" marR="4939">
              <a:lnSpc>
                <a:spcPct val="104200"/>
              </a:lnSpc>
            </a:pPr>
            <a:r>
              <a:rPr sz="1361" spc="-24" dirty="0">
                <a:latin typeface="Arial"/>
                <a:cs typeface="Arial"/>
              </a:rPr>
              <a:t>Me  </a:t>
            </a:r>
            <a:r>
              <a:rPr sz="1361" spc="-29" dirty="0">
                <a:latin typeface="Arial"/>
                <a:cs typeface="Arial"/>
              </a:rPr>
              <a:t>Ap</a:t>
            </a:r>
            <a:endParaRPr sz="1361">
              <a:latin typeface="Arial"/>
              <a:cs typeface="Arial"/>
            </a:endParaRPr>
          </a:p>
        </p:txBody>
      </p:sp>
      <p:graphicFrame>
        <p:nvGraphicFramePr>
          <p:cNvPr id="37" name="object 37"/>
          <p:cNvGraphicFramePr>
            <a:graphicFrameLocks noGrp="1"/>
          </p:cNvGraphicFramePr>
          <p:nvPr/>
        </p:nvGraphicFramePr>
        <p:xfrm>
          <a:off x="2581063" y="5401521"/>
          <a:ext cx="2550319" cy="406224"/>
        </p:xfrm>
        <a:graphic>
          <a:graphicData uri="http://schemas.openxmlformats.org/drawingml/2006/table">
            <a:tbl>
              <a:tblPr firstRow="1" bandRow="1">
                <a:tableStyleId>{2D5ABB26-0587-4C30-8999-92F81FD0307C}</a:tableStyleId>
              </a:tblPr>
              <a:tblGrid>
                <a:gridCol w="394122">
                  <a:extLst>
                    <a:ext uri="{9D8B030D-6E8A-4147-A177-3AD203B41FA5}">
                      <a16:colId xmlns:a16="http://schemas.microsoft.com/office/drawing/2014/main" val="20000"/>
                    </a:ext>
                  </a:extLst>
                </a:gridCol>
                <a:gridCol w="887518">
                  <a:extLst>
                    <a:ext uri="{9D8B030D-6E8A-4147-A177-3AD203B41FA5}">
                      <a16:colId xmlns:a16="http://schemas.microsoft.com/office/drawing/2014/main" val="20001"/>
                    </a:ext>
                  </a:extLst>
                </a:gridCol>
                <a:gridCol w="1268307">
                  <a:extLst>
                    <a:ext uri="{9D8B030D-6E8A-4147-A177-3AD203B41FA5}">
                      <a16:colId xmlns:a16="http://schemas.microsoft.com/office/drawing/2014/main" val="20002"/>
                    </a:ext>
                  </a:extLst>
                </a:gridCol>
              </a:tblGrid>
              <a:tr h="192617">
                <a:tc rowSpan="2">
                  <a:txBody>
                    <a:bodyPr/>
                    <a:lstStyle/>
                    <a:p>
                      <a:endParaRPr sz="1400">
                        <a:latin typeface="Arial"/>
                        <a:cs typeface="Arial"/>
                      </a:endParaRPr>
                    </a:p>
                  </a:txBody>
                  <a:tcPr marL="0" marR="0" marT="0" marB="0">
                    <a:solidFill>
                      <a:srgbClr val="0099CC"/>
                    </a:solidFill>
                  </a:tcPr>
                </a:tc>
                <a:tc rowSpan="2">
                  <a:txBody>
                    <a:bodyPr/>
                    <a:lstStyle/>
                    <a:p>
                      <a:pPr marL="73025">
                        <a:lnSpc>
                          <a:spcPct val="100000"/>
                        </a:lnSpc>
                        <a:spcBef>
                          <a:spcPts val="760"/>
                        </a:spcBef>
                      </a:pPr>
                      <a:r>
                        <a:rPr sz="1300" spc="-55" dirty="0">
                          <a:latin typeface="Arial"/>
                          <a:cs typeface="Arial"/>
                        </a:rPr>
                        <a:t>Employees</a:t>
                      </a:r>
                      <a:endParaRPr sz="1300">
                        <a:latin typeface="Arial"/>
                        <a:cs typeface="Arial"/>
                      </a:endParaRPr>
                    </a:p>
                  </a:txBody>
                  <a:tcPr marL="0" marR="0" marT="0" marB="0">
                    <a:solidFill>
                      <a:srgbClr val="CCCCCC"/>
                    </a:solidFill>
                  </a:tcPr>
                </a:tc>
                <a:tc>
                  <a:txBody>
                    <a:bodyPr/>
                    <a:lstStyle/>
                    <a:p>
                      <a:endParaRPr sz="1300">
                        <a:latin typeface="Arial"/>
                        <a:cs typeface="Arial"/>
                      </a:endParaRPr>
                    </a:p>
                  </a:txBody>
                  <a:tcPr marL="0" marR="0" marT="0" marB="0">
                    <a:lnB w="30479">
                      <a:solidFill>
                        <a:srgbClr val="000000"/>
                      </a:solidFill>
                      <a:prstDash val="solid"/>
                    </a:lnB>
                  </a:tcPr>
                </a:tc>
                <a:extLst>
                  <a:ext uri="{0D108BD9-81ED-4DB2-BD59-A6C34878D82A}">
                    <a16:rowId xmlns:a16="http://schemas.microsoft.com/office/drawing/2014/main" val="10000"/>
                  </a:ext>
                </a:extLst>
              </a:tr>
              <a:tr h="324485">
                <a:tc vMerge="1">
                  <a:txBody>
                    <a:bodyPr/>
                    <a:lstStyle/>
                    <a:p>
                      <a:endParaRPr/>
                    </a:p>
                  </a:txBody>
                  <a:tcPr marL="0" marR="0" marT="0" marB="0">
                    <a:solidFill>
                      <a:srgbClr val="0099CC"/>
                    </a:solidFill>
                  </a:tcPr>
                </a:tc>
                <a:tc vMerge="1">
                  <a:txBody>
                    <a:bodyPr/>
                    <a:lstStyle/>
                    <a:p>
                      <a:endParaRPr/>
                    </a:p>
                  </a:txBody>
                  <a:tcPr marL="0" marR="0" marT="0" marB="0">
                    <a:solidFill>
                      <a:srgbClr val="CCCCCC"/>
                    </a:solidFill>
                  </a:tcPr>
                </a:tc>
                <a:tc>
                  <a:txBody>
                    <a:bodyPr/>
                    <a:lstStyle/>
                    <a:p>
                      <a:pPr marL="325755">
                        <a:lnSpc>
                          <a:spcPct val="100000"/>
                        </a:lnSpc>
                        <a:spcBef>
                          <a:spcPts val="15"/>
                        </a:spcBef>
                      </a:pPr>
                      <a:r>
                        <a:rPr sz="1400" spc="-25" dirty="0">
                          <a:latin typeface="Arial"/>
                          <a:cs typeface="Arial"/>
                        </a:rPr>
                        <a:t>Employee</a:t>
                      </a:r>
                      <a:endParaRPr sz="1400">
                        <a:latin typeface="Arial"/>
                        <a:cs typeface="Arial"/>
                      </a:endParaRPr>
                    </a:p>
                  </a:txBody>
                  <a:tcPr marL="0" marR="0" marT="0" marB="0">
                    <a:lnT w="30479">
                      <a:solidFill>
                        <a:srgbClr val="000000"/>
                      </a:solidFill>
                      <a:prstDash val="solid"/>
                    </a:lnT>
                  </a:tcPr>
                </a:tc>
                <a:extLst>
                  <a:ext uri="{0D108BD9-81ED-4DB2-BD59-A6C34878D82A}">
                    <a16:rowId xmlns:a16="http://schemas.microsoft.com/office/drawing/2014/main" val="10001"/>
                  </a:ext>
                </a:extLst>
              </a:tr>
            </a:tbl>
          </a:graphicData>
        </a:graphic>
      </p:graphicFrame>
      <p:sp>
        <p:nvSpPr>
          <p:cNvPr id="38" name="object 38"/>
          <p:cNvSpPr txBox="1"/>
          <p:nvPr/>
        </p:nvSpPr>
        <p:spPr>
          <a:xfrm>
            <a:off x="4167471" y="5715980"/>
            <a:ext cx="500063" cy="209416"/>
          </a:xfrm>
          <a:prstGeom prst="rect">
            <a:avLst/>
          </a:prstGeom>
        </p:spPr>
        <p:txBody>
          <a:bodyPr vert="horz" wrap="square" lIns="0" tIns="0" rIns="0" bIns="0" rtlCol="0">
            <a:spAutoFit/>
          </a:bodyPr>
          <a:lstStyle/>
          <a:p>
            <a:pPr marL="12347"/>
            <a:r>
              <a:rPr sz="1361" spc="-19" dirty="0">
                <a:latin typeface="Arial"/>
                <a:cs typeface="Arial"/>
              </a:rPr>
              <a:t>Status</a:t>
            </a:r>
            <a:endParaRPr sz="1361">
              <a:latin typeface="Arial"/>
              <a:cs typeface="Arial"/>
            </a:endParaRPr>
          </a:p>
        </p:txBody>
      </p:sp>
      <p:sp>
        <p:nvSpPr>
          <p:cNvPr id="39" name="object 39"/>
          <p:cNvSpPr txBox="1"/>
          <p:nvPr/>
        </p:nvSpPr>
        <p:spPr>
          <a:xfrm>
            <a:off x="3551062" y="6388682"/>
            <a:ext cx="1698360" cy="710583"/>
          </a:xfrm>
          <a:prstGeom prst="rect">
            <a:avLst/>
          </a:prstGeom>
        </p:spPr>
        <p:txBody>
          <a:bodyPr vert="horz" wrap="square" lIns="0" tIns="0" rIns="0" bIns="0" rtlCol="0">
            <a:spAutoFit/>
          </a:bodyPr>
          <a:lstStyle/>
          <a:p>
            <a:pPr marL="813045" algn="ctr"/>
            <a:r>
              <a:rPr sz="1361" spc="-24" dirty="0">
                <a:latin typeface="Arial"/>
                <a:cs typeface="Arial"/>
              </a:rPr>
              <a:t>Frozen</a:t>
            </a:r>
            <a:endParaRPr sz="1361">
              <a:latin typeface="Arial"/>
              <a:cs typeface="Arial"/>
            </a:endParaRPr>
          </a:p>
          <a:p>
            <a:pPr marL="12347">
              <a:spcBef>
                <a:spcPts val="68"/>
              </a:spcBef>
              <a:tabLst>
                <a:tab pos="994546" algn="l"/>
              </a:tabLst>
            </a:pPr>
            <a:r>
              <a:rPr sz="1361" u="heavy" spc="-15" dirty="0">
                <a:latin typeface="Arial"/>
                <a:cs typeface="Arial"/>
              </a:rPr>
              <a:t> 	</a:t>
            </a:r>
            <a:r>
              <a:rPr sz="1361" u="heavy" spc="-24" dirty="0">
                <a:latin typeface="Arial"/>
                <a:cs typeface="Arial"/>
              </a:rPr>
              <a:t>Account</a:t>
            </a:r>
            <a:endParaRPr sz="1361">
              <a:latin typeface="Arial"/>
              <a:cs typeface="Arial"/>
            </a:endParaRPr>
          </a:p>
          <a:p>
            <a:pPr marL="844531" algn="ctr">
              <a:spcBef>
                <a:spcPts val="535"/>
              </a:spcBef>
            </a:pPr>
            <a:r>
              <a:rPr sz="1361" spc="-24" dirty="0">
                <a:latin typeface="Arial"/>
                <a:cs typeface="Arial"/>
              </a:rPr>
              <a:t>Notification</a:t>
            </a:r>
            <a:endParaRPr sz="1361">
              <a:latin typeface="Arial"/>
              <a:cs typeface="Arial"/>
            </a:endParaRPr>
          </a:p>
        </p:txBody>
      </p:sp>
      <p:sp>
        <p:nvSpPr>
          <p:cNvPr id="40" name="object 40"/>
          <p:cNvSpPr txBox="1"/>
          <p:nvPr/>
        </p:nvSpPr>
        <p:spPr>
          <a:xfrm>
            <a:off x="5343853" y="6573668"/>
            <a:ext cx="950736" cy="628474"/>
          </a:xfrm>
          <a:prstGeom prst="rect">
            <a:avLst/>
          </a:prstGeom>
        </p:spPr>
        <p:txBody>
          <a:bodyPr vert="horz" wrap="square" lIns="0" tIns="0" rIns="0" bIns="0" rtlCol="0">
            <a:spAutoFit/>
          </a:bodyPr>
          <a:lstStyle/>
          <a:p>
            <a:pPr marL="12347" marR="4939" indent="10495" algn="ctr">
              <a:lnSpc>
                <a:spcPct val="92600"/>
              </a:lnSpc>
            </a:pPr>
            <a:r>
              <a:rPr sz="1458" spc="-34" dirty="0">
                <a:solidFill>
                  <a:srgbClr val="000066"/>
                </a:solidFill>
                <a:latin typeface="Arial"/>
                <a:cs typeface="Arial"/>
              </a:rPr>
              <a:t>Accounts  </a:t>
            </a:r>
            <a:r>
              <a:rPr sz="1458" spc="-39" dirty="0">
                <a:solidFill>
                  <a:srgbClr val="000066"/>
                </a:solidFill>
                <a:latin typeface="Arial"/>
                <a:cs typeface="Arial"/>
              </a:rPr>
              <a:t>Receivable  Department</a:t>
            </a:r>
            <a:endParaRPr sz="1458">
              <a:latin typeface="Arial"/>
              <a:cs typeface="Arial"/>
            </a:endParaRPr>
          </a:p>
        </p:txBody>
      </p:sp>
      <p:sp>
        <p:nvSpPr>
          <p:cNvPr id="41" name="object 41"/>
          <p:cNvSpPr/>
          <p:nvPr/>
        </p:nvSpPr>
        <p:spPr>
          <a:xfrm>
            <a:off x="1117177" y="3662044"/>
            <a:ext cx="5332765" cy="0"/>
          </a:xfrm>
          <a:custGeom>
            <a:avLst/>
            <a:gdLst/>
            <a:ahLst/>
            <a:cxnLst/>
            <a:rect l="l" t="t" r="r" b="b"/>
            <a:pathLst>
              <a:path w="5485130">
                <a:moveTo>
                  <a:pt x="0" y="0"/>
                </a:moveTo>
                <a:lnTo>
                  <a:pt x="5484876" y="0"/>
                </a:lnTo>
              </a:path>
            </a:pathLst>
          </a:custGeom>
          <a:ln w="6096">
            <a:solidFill>
              <a:srgbClr val="000000"/>
            </a:solidFill>
          </a:ln>
        </p:spPr>
        <p:txBody>
          <a:bodyPr wrap="square" lIns="0" tIns="0" rIns="0" bIns="0" rtlCol="0"/>
          <a:lstStyle/>
          <a:p>
            <a:endParaRPr sz="1750"/>
          </a:p>
        </p:txBody>
      </p:sp>
      <p:sp>
        <p:nvSpPr>
          <p:cNvPr id="42" name="object 42"/>
          <p:cNvSpPr/>
          <p:nvPr/>
        </p:nvSpPr>
        <p:spPr>
          <a:xfrm>
            <a:off x="1114212" y="3659082"/>
            <a:ext cx="0" cy="3726392"/>
          </a:xfrm>
          <a:custGeom>
            <a:avLst/>
            <a:gdLst/>
            <a:ahLst/>
            <a:cxnLst/>
            <a:rect l="l" t="t" r="r" b="b"/>
            <a:pathLst>
              <a:path h="3832859">
                <a:moveTo>
                  <a:pt x="0" y="0"/>
                </a:moveTo>
                <a:lnTo>
                  <a:pt x="0" y="3832859"/>
                </a:lnTo>
              </a:path>
            </a:pathLst>
          </a:custGeom>
          <a:ln w="6096">
            <a:solidFill>
              <a:srgbClr val="000000"/>
            </a:solidFill>
          </a:ln>
        </p:spPr>
        <p:txBody>
          <a:bodyPr wrap="square" lIns="0" tIns="0" rIns="0" bIns="0" rtlCol="0"/>
          <a:lstStyle/>
          <a:p>
            <a:endParaRPr sz="1750"/>
          </a:p>
        </p:txBody>
      </p:sp>
      <p:sp>
        <p:nvSpPr>
          <p:cNvPr id="43" name="object 43"/>
          <p:cNvSpPr/>
          <p:nvPr/>
        </p:nvSpPr>
        <p:spPr>
          <a:xfrm>
            <a:off x="6452657" y="3659082"/>
            <a:ext cx="0" cy="3726392"/>
          </a:xfrm>
          <a:custGeom>
            <a:avLst/>
            <a:gdLst/>
            <a:ahLst/>
            <a:cxnLst/>
            <a:rect l="l" t="t" r="r" b="b"/>
            <a:pathLst>
              <a:path h="3832859">
                <a:moveTo>
                  <a:pt x="0" y="0"/>
                </a:moveTo>
                <a:lnTo>
                  <a:pt x="0" y="3832859"/>
                </a:lnTo>
              </a:path>
            </a:pathLst>
          </a:custGeom>
          <a:ln w="6096">
            <a:solidFill>
              <a:srgbClr val="000000"/>
            </a:solidFill>
          </a:ln>
        </p:spPr>
        <p:txBody>
          <a:bodyPr wrap="square" lIns="0" tIns="0" rIns="0" bIns="0" rtlCol="0"/>
          <a:lstStyle/>
          <a:p>
            <a:endParaRPr sz="1750"/>
          </a:p>
        </p:txBody>
      </p:sp>
      <p:sp>
        <p:nvSpPr>
          <p:cNvPr id="44" name="object 44"/>
          <p:cNvSpPr/>
          <p:nvPr/>
        </p:nvSpPr>
        <p:spPr>
          <a:xfrm>
            <a:off x="1111250" y="7388436"/>
            <a:ext cx="6174" cy="0"/>
          </a:xfrm>
          <a:custGeom>
            <a:avLst/>
            <a:gdLst/>
            <a:ahLst/>
            <a:cxnLst/>
            <a:rect l="l" t="t" r="r" b="b"/>
            <a:pathLst>
              <a:path w="6350">
                <a:moveTo>
                  <a:pt x="0" y="0"/>
                </a:moveTo>
                <a:lnTo>
                  <a:pt x="6096" y="0"/>
                </a:lnTo>
              </a:path>
            </a:pathLst>
          </a:custGeom>
          <a:ln w="6095">
            <a:solidFill>
              <a:srgbClr val="000000"/>
            </a:solidFill>
          </a:ln>
        </p:spPr>
        <p:txBody>
          <a:bodyPr wrap="square" lIns="0" tIns="0" rIns="0" bIns="0" rtlCol="0"/>
          <a:lstStyle/>
          <a:p>
            <a:endParaRPr sz="1750"/>
          </a:p>
        </p:txBody>
      </p:sp>
      <p:sp>
        <p:nvSpPr>
          <p:cNvPr id="45" name="object 45"/>
          <p:cNvSpPr/>
          <p:nvPr/>
        </p:nvSpPr>
        <p:spPr>
          <a:xfrm>
            <a:off x="1111250" y="7388436"/>
            <a:ext cx="6174" cy="0"/>
          </a:xfrm>
          <a:custGeom>
            <a:avLst/>
            <a:gdLst/>
            <a:ahLst/>
            <a:cxnLst/>
            <a:rect l="l" t="t" r="r" b="b"/>
            <a:pathLst>
              <a:path w="6350">
                <a:moveTo>
                  <a:pt x="0" y="0"/>
                </a:moveTo>
                <a:lnTo>
                  <a:pt x="6096" y="0"/>
                </a:lnTo>
              </a:path>
            </a:pathLst>
          </a:custGeom>
          <a:ln w="6095">
            <a:solidFill>
              <a:srgbClr val="000000"/>
            </a:solidFill>
          </a:ln>
        </p:spPr>
        <p:txBody>
          <a:bodyPr wrap="square" lIns="0" tIns="0" rIns="0" bIns="0" rtlCol="0"/>
          <a:lstStyle/>
          <a:p>
            <a:endParaRPr sz="1750"/>
          </a:p>
        </p:txBody>
      </p:sp>
      <p:sp>
        <p:nvSpPr>
          <p:cNvPr id="46" name="object 46"/>
          <p:cNvSpPr/>
          <p:nvPr/>
        </p:nvSpPr>
        <p:spPr>
          <a:xfrm>
            <a:off x="1117177" y="7388436"/>
            <a:ext cx="5332765" cy="0"/>
          </a:xfrm>
          <a:custGeom>
            <a:avLst/>
            <a:gdLst/>
            <a:ahLst/>
            <a:cxnLst/>
            <a:rect l="l" t="t" r="r" b="b"/>
            <a:pathLst>
              <a:path w="5485130">
                <a:moveTo>
                  <a:pt x="0" y="0"/>
                </a:moveTo>
                <a:lnTo>
                  <a:pt x="5484876" y="0"/>
                </a:lnTo>
              </a:path>
            </a:pathLst>
          </a:custGeom>
          <a:ln w="6095">
            <a:solidFill>
              <a:srgbClr val="000000"/>
            </a:solidFill>
          </a:ln>
        </p:spPr>
        <p:txBody>
          <a:bodyPr wrap="square" lIns="0" tIns="0" rIns="0" bIns="0" rtlCol="0"/>
          <a:lstStyle/>
          <a:p>
            <a:endParaRPr sz="1750"/>
          </a:p>
        </p:txBody>
      </p:sp>
      <p:sp>
        <p:nvSpPr>
          <p:cNvPr id="47" name="object 47"/>
          <p:cNvSpPr/>
          <p:nvPr/>
        </p:nvSpPr>
        <p:spPr>
          <a:xfrm>
            <a:off x="6449694" y="7388436"/>
            <a:ext cx="6174" cy="0"/>
          </a:xfrm>
          <a:custGeom>
            <a:avLst/>
            <a:gdLst/>
            <a:ahLst/>
            <a:cxnLst/>
            <a:rect l="l" t="t" r="r" b="b"/>
            <a:pathLst>
              <a:path w="6350">
                <a:moveTo>
                  <a:pt x="0" y="0"/>
                </a:moveTo>
                <a:lnTo>
                  <a:pt x="6096" y="0"/>
                </a:lnTo>
              </a:path>
            </a:pathLst>
          </a:custGeom>
          <a:ln w="6095">
            <a:solidFill>
              <a:srgbClr val="000000"/>
            </a:solidFill>
          </a:ln>
        </p:spPr>
        <p:txBody>
          <a:bodyPr wrap="square" lIns="0" tIns="0" rIns="0" bIns="0" rtlCol="0"/>
          <a:lstStyle/>
          <a:p>
            <a:endParaRPr sz="1750"/>
          </a:p>
        </p:txBody>
      </p:sp>
      <p:sp>
        <p:nvSpPr>
          <p:cNvPr id="48" name="object 48"/>
          <p:cNvSpPr/>
          <p:nvPr/>
        </p:nvSpPr>
        <p:spPr>
          <a:xfrm>
            <a:off x="6449694" y="7388436"/>
            <a:ext cx="6174" cy="0"/>
          </a:xfrm>
          <a:custGeom>
            <a:avLst/>
            <a:gdLst/>
            <a:ahLst/>
            <a:cxnLst/>
            <a:rect l="l" t="t" r="r" b="b"/>
            <a:pathLst>
              <a:path w="6350">
                <a:moveTo>
                  <a:pt x="0" y="0"/>
                </a:moveTo>
                <a:lnTo>
                  <a:pt x="6096" y="0"/>
                </a:lnTo>
              </a:path>
            </a:pathLst>
          </a:custGeom>
          <a:ln w="6095">
            <a:solidFill>
              <a:srgbClr val="000000"/>
            </a:solidFill>
          </a:ln>
        </p:spPr>
        <p:txBody>
          <a:bodyPr wrap="square" lIns="0" tIns="0" rIns="0" bIns="0" rtlCol="0"/>
          <a:lstStyle/>
          <a:p>
            <a:endParaRPr sz="1750"/>
          </a:p>
        </p:txBody>
      </p:sp>
      <p:sp>
        <p:nvSpPr>
          <p:cNvPr id="49" name="object 49"/>
          <p:cNvSpPr txBox="1"/>
          <p:nvPr/>
        </p:nvSpPr>
        <p:spPr>
          <a:xfrm>
            <a:off x="1098903" y="7558828"/>
            <a:ext cx="5359312" cy="1705660"/>
          </a:xfrm>
          <a:prstGeom prst="rect">
            <a:avLst/>
          </a:prstGeom>
        </p:spPr>
        <p:txBody>
          <a:bodyPr vert="horz" wrap="square" lIns="0" tIns="0" rIns="0" bIns="0" rtlCol="0">
            <a:spAutoFit/>
          </a:bodyPr>
          <a:lstStyle/>
          <a:p>
            <a:pPr marL="456837" indent="-222245">
              <a:buFont typeface="Symbol"/>
              <a:buChar char=""/>
              <a:tabLst>
                <a:tab pos="456219" algn="l"/>
                <a:tab pos="456837" algn="l"/>
              </a:tabLst>
            </a:pPr>
            <a:r>
              <a:rPr sz="1167" dirty="0">
                <a:latin typeface="Times New Roman"/>
                <a:cs typeface="Times New Roman"/>
              </a:rPr>
              <a:t>There is no input for the process </a:t>
            </a:r>
            <a:r>
              <a:rPr sz="1167" spc="-5" dirty="0">
                <a:latin typeface="Times New Roman"/>
                <a:cs typeface="Times New Roman"/>
              </a:rPr>
              <a:t>Freeze Member</a:t>
            </a:r>
            <a:r>
              <a:rPr sz="1167" spc="-102" dirty="0">
                <a:latin typeface="Times New Roman"/>
                <a:cs typeface="Times New Roman"/>
              </a:rPr>
              <a:t> </a:t>
            </a:r>
            <a:r>
              <a:rPr sz="1167" spc="-5" dirty="0">
                <a:latin typeface="Times New Roman"/>
                <a:cs typeface="Times New Roman"/>
              </a:rPr>
              <a:t>Account</a:t>
            </a:r>
            <a:endParaRPr sz="1167">
              <a:latin typeface="Times New Roman"/>
              <a:cs typeface="Times New Roman"/>
            </a:endParaRPr>
          </a:p>
          <a:p>
            <a:pPr marL="456837" marR="4939" indent="-222245">
              <a:lnSpc>
                <a:spcPts val="1332"/>
              </a:lnSpc>
              <a:spcBef>
                <a:spcPts val="136"/>
              </a:spcBef>
              <a:buFont typeface="Symbol"/>
              <a:buChar char=""/>
              <a:tabLst>
                <a:tab pos="456219" algn="l"/>
                <a:tab pos="456837" algn="l"/>
              </a:tabLst>
            </a:pPr>
            <a:r>
              <a:rPr sz="1167" dirty="0">
                <a:latin typeface="Times New Roman"/>
                <a:cs typeface="Times New Roman"/>
              </a:rPr>
              <a:t>In a similar manner, the process Create a </a:t>
            </a:r>
            <a:r>
              <a:rPr sz="1167" spc="-5" dirty="0">
                <a:latin typeface="Times New Roman"/>
                <a:cs typeface="Times New Roman"/>
              </a:rPr>
              <a:t>New </a:t>
            </a:r>
            <a:r>
              <a:rPr sz="1167" dirty="0">
                <a:latin typeface="Times New Roman"/>
                <a:cs typeface="Times New Roman"/>
              </a:rPr>
              <a:t>Member </a:t>
            </a:r>
            <a:r>
              <a:rPr sz="1167" spc="-5" dirty="0">
                <a:latin typeface="Times New Roman"/>
                <a:cs typeface="Times New Roman"/>
              </a:rPr>
              <a:t>Account </a:t>
            </a:r>
            <a:r>
              <a:rPr sz="1167" spc="5" dirty="0">
                <a:latin typeface="Times New Roman"/>
                <a:cs typeface="Times New Roman"/>
              </a:rPr>
              <a:t>does </a:t>
            </a:r>
            <a:r>
              <a:rPr sz="1167" dirty="0">
                <a:latin typeface="Times New Roman"/>
                <a:cs typeface="Times New Roman"/>
              </a:rPr>
              <a:t>not produce  any</a:t>
            </a:r>
            <a:r>
              <a:rPr sz="1167" spc="-102" dirty="0">
                <a:latin typeface="Times New Roman"/>
                <a:cs typeface="Times New Roman"/>
              </a:rPr>
              <a:t> </a:t>
            </a:r>
            <a:r>
              <a:rPr sz="1167" dirty="0">
                <a:latin typeface="Times New Roman"/>
                <a:cs typeface="Times New Roman"/>
              </a:rPr>
              <a:t>output.</a:t>
            </a:r>
            <a:endParaRPr sz="1167">
              <a:latin typeface="Times New Roman"/>
              <a:cs typeface="Times New Roman"/>
            </a:endParaRPr>
          </a:p>
          <a:p>
            <a:pPr marL="456837" marR="4939" indent="-222245">
              <a:lnSpc>
                <a:spcPts val="1332"/>
              </a:lnSpc>
              <a:spcBef>
                <a:spcPts val="102"/>
              </a:spcBef>
              <a:buFont typeface="Symbol"/>
              <a:buChar char=""/>
              <a:tabLst>
                <a:tab pos="456219" algn="l"/>
                <a:tab pos="456837" algn="l"/>
              </a:tabLst>
            </a:pPr>
            <a:r>
              <a:rPr sz="1167" spc="-5" dirty="0">
                <a:latin typeface="Times New Roman"/>
                <a:cs typeface="Times New Roman"/>
              </a:rPr>
              <a:t>Similarly, Generate </a:t>
            </a:r>
            <a:r>
              <a:rPr sz="1167" dirty="0">
                <a:latin typeface="Times New Roman"/>
                <a:cs typeface="Times New Roman"/>
              </a:rPr>
              <a:t>Employee Bank </a:t>
            </a:r>
            <a:r>
              <a:rPr sz="1167" spc="-5" dirty="0">
                <a:latin typeface="Times New Roman"/>
                <a:cs typeface="Times New Roman"/>
              </a:rPr>
              <a:t>Statement </a:t>
            </a:r>
            <a:r>
              <a:rPr sz="1167" dirty="0">
                <a:latin typeface="Times New Roman"/>
                <a:cs typeface="Times New Roman"/>
              </a:rPr>
              <a:t>process is having two inputs and  an output but the question really is, do these inputs correspond to the</a:t>
            </a:r>
            <a:r>
              <a:rPr sz="1167" spc="-136" dirty="0">
                <a:latin typeface="Times New Roman"/>
                <a:cs typeface="Times New Roman"/>
              </a:rPr>
              <a:t> </a:t>
            </a:r>
            <a:r>
              <a:rPr sz="1167" dirty="0">
                <a:latin typeface="Times New Roman"/>
                <a:cs typeface="Times New Roman"/>
              </a:rPr>
              <a:t>output?</a:t>
            </a:r>
            <a:endParaRPr sz="1167">
              <a:latin typeface="Times New Roman"/>
              <a:cs typeface="Times New Roman"/>
            </a:endParaRPr>
          </a:p>
          <a:p>
            <a:pPr marL="12347" marR="4939" algn="just">
              <a:lnSpc>
                <a:spcPts val="1342"/>
              </a:lnSpc>
            </a:pPr>
            <a:r>
              <a:rPr sz="1167" dirty="0">
                <a:latin typeface="Times New Roman"/>
                <a:cs typeface="Times New Roman"/>
              </a:rPr>
              <a:t>The </a:t>
            </a:r>
            <a:r>
              <a:rPr sz="1167" spc="-5" dirty="0">
                <a:latin typeface="Times New Roman"/>
                <a:cs typeface="Times New Roman"/>
              </a:rPr>
              <a:t>Freeze Member Account </a:t>
            </a:r>
            <a:r>
              <a:rPr sz="1167" dirty="0">
                <a:latin typeface="Times New Roman"/>
                <a:cs typeface="Times New Roman"/>
              </a:rPr>
              <a:t>process that does not have any input is an example of a  requirement </a:t>
            </a:r>
            <a:r>
              <a:rPr sz="1167" spc="-5" dirty="0">
                <a:latin typeface="Times New Roman"/>
                <a:cs typeface="Times New Roman"/>
              </a:rPr>
              <a:t>whose source </a:t>
            </a:r>
            <a:r>
              <a:rPr sz="1167" dirty="0">
                <a:latin typeface="Times New Roman"/>
                <a:cs typeface="Times New Roman"/>
              </a:rPr>
              <a:t>is not known. </a:t>
            </a:r>
            <a:r>
              <a:rPr sz="1167" spc="-5" dirty="0">
                <a:latin typeface="Times New Roman"/>
                <a:cs typeface="Times New Roman"/>
              </a:rPr>
              <a:t>Similarly, </a:t>
            </a:r>
            <a:r>
              <a:rPr sz="1167" dirty="0">
                <a:latin typeface="Times New Roman"/>
                <a:cs typeface="Times New Roman"/>
              </a:rPr>
              <a:t>the Create a </a:t>
            </a:r>
            <a:r>
              <a:rPr sz="1167" spc="-5" dirty="0">
                <a:latin typeface="Times New Roman"/>
                <a:cs typeface="Times New Roman"/>
              </a:rPr>
              <a:t>New Member Account  </a:t>
            </a:r>
            <a:r>
              <a:rPr sz="1167" dirty="0">
                <a:latin typeface="Times New Roman"/>
                <a:cs typeface="Times New Roman"/>
              </a:rPr>
              <a:t>process that does not produce any output is an example of a requirement </a:t>
            </a:r>
            <a:r>
              <a:rPr sz="1167" spc="-5" dirty="0">
                <a:latin typeface="Times New Roman"/>
                <a:cs typeface="Times New Roman"/>
              </a:rPr>
              <a:t>whose sink </a:t>
            </a:r>
            <a:r>
              <a:rPr sz="1167" dirty="0">
                <a:latin typeface="Times New Roman"/>
                <a:cs typeface="Times New Roman"/>
              </a:rPr>
              <a:t>has  not been </a:t>
            </a:r>
            <a:r>
              <a:rPr sz="1167" spc="-5" dirty="0">
                <a:latin typeface="Times New Roman"/>
                <a:cs typeface="Times New Roman"/>
              </a:rPr>
              <a:t>specified. </a:t>
            </a:r>
            <a:r>
              <a:rPr sz="1167" dirty="0">
                <a:latin typeface="Times New Roman"/>
                <a:cs typeface="Times New Roman"/>
              </a:rPr>
              <a:t>Lastly, the </a:t>
            </a:r>
            <a:r>
              <a:rPr sz="1167" spc="-5" dirty="0">
                <a:latin typeface="Times New Roman"/>
                <a:cs typeface="Times New Roman"/>
              </a:rPr>
              <a:t>Generate </a:t>
            </a:r>
            <a:r>
              <a:rPr sz="1167" dirty="0">
                <a:latin typeface="Times New Roman"/>
                <a:cs typeface="Times New Roman"/>
              </a:rPr>
              <a:t>an Employee Bank Account process though have  two</a:t>
            </a:r>
            <a:r>
              <a:rPr sz="1167" spc="102" dirty="0">
                <a:latin typeface="Times New Roman"/>
                <a:cs typeface="Times New Roman"/>
              </a:rPr>
              <a:t> </a:t>
            </a:r>
            <a:r>
              <a:rPr sz="1167" dirty="0">
                <a:latin typeface="Times New Roman"/>
                <a:cs typeface="Times New Roman"/>
              </a:rPr>
              <a:t>inputs</a:t>
            </a:r>
            <a:r>
              <a:rPr sz="1167" spc="107" dirty="0">
                <a:latin typeface="Times New Roman"/>
                <a:cs typeface="Times New Roman"/>
              </a:rPr>
              <a:t> </a:t>
            </a:r>
            <a:r>
              <a:rPr sz="1167" dirty="0">
                <a:latin typeface="Times New Roman"/>
                <a:cs typeface="Times New Roman"/>
              </a:rPr>
              <a:t>and</a:t>
            </a:r>
            <a:r>
              <a:rPr sz="1167" spc="97" dirty="0">
                <a:latin typeface="Times New Roman"/>
                <a:cs typeface="Times New Roman"/>
              </a:rPr>
              <a:t> </a:t>
            </a:r>
            <a:r>
              <a:rPr sz="1167" dirty="0">
                <a:latin typeface="Times New Roman"/>
                <a:cs typeface="Times New Roman"/>
              </a:rPr>
              <a:t>produces</a:t>
            </a:r>
            <a:r>
              <a:rPr sz="1167" spc="92" dirty="0">
                <a:latin typeface="Times New Roman"/>
                <a:cs typeface="Times New Roman"/>
              </a:rPr>
              <a:t> </a:t>
            </a:r>
            <a:r>
              <a:rPr sz="1167" dirty="0">
                <a:latin typeface="Times New Roman"/>
                <a:cs typeface="Times New Roman"/>
              </a:rPr>
              <a:t>an</a:t>
            </a:r>
            <a:r>
              <a:rPr sz="1167" spc="102" dirty="0">
                <a:latin typeface="Times New Roman"/>
                <a:cs typeface="Times New Roman"/>
              </a:rPr>
              <a:t> </a:t>
            </a:r>
            <a:r>
              <a:rPr sz="1167" dirty="0">
                <a:latin typeface="Times New Roman"/>
                <a:cs typeface="Times New Roman"/>
              </a:rPr>
              <a:t>output</a:t>
            </a:r>
            <a:r>
              <a:rPr sz="1167" spc="107" dirty="0">
                <a:latin typeface="Times New Roman"/>
                <a:cs typeface="Times New Roman"/>
              </a:rPr>
              <a:t> </a:t>
            </a:r>
            <a:r>
              <a:rPr sz="1167" dirty="0">
                <a:latin typeface="Times New Roman"/>
                <a:cs typeface="Times New Roman"/>
              </a:rPr>
              <a:t>but</a:t>
            </a:r>
            <a:r>
              <a:rPr sz="1167" spc="97" dirty="0">
                <a:latin typeface="Times New Roman"/>
                <a:cs typeface="Times New Roman"/>
              </a:rPr>
              <a:t> </a:t>
            </a:r>
            <a:r>
              <a:rPr sz="1167" dirty="0">
                <a:latin typeface="Times New Roman"/>
                <a:cs typeface="Times New Roman"/>
              </a:rPr>
              <a:t>in</a:t>
            </a:r>
            <a:r>
              <a:rPr sz="1167" spc="107" dirty="0">
                <a:latin typeface="Times New Roman"/>
                <a:cs typeface="Times New Roman"/>
              </a:rPr>
              <a:t> </a:t>
            </a:r>
            <a:r>
              <a:rPr sz="1167" dirty="0">
                <a:latin typeface="Times New Roman"/>
                <a:cs typeface="Times New Roman"/>
              </a:rPr>
              <a:t>order</a:t>
            </a:r>
            <a:r>
              <a:rPr sz="1167" spc="92" dirty="0">
                <a:latin typeface="Times New Roman"/>
                <a:cs typeface="Times New Roman"/>
              </a:rPr>
              <a:t> </a:t>
            </a:r>
            <a:r>
              <a:rPr sz="1167" dirty="0">
                <a:latin typeface="Times New Roman"/>
                <a:cs typeface="Times New Roman"/>
              </a:rPr>
              <a:t>to</a:t>
            </a:r>
            <a:r>
              <a:rPr sz="1167" spc="97" dirty="0">
                <a:latin typeface="Times New Roman"/>
                <a:cs typeface="Times New Roman"/>
              </a:rPr>
              <a:t> </a:t>
            </a:r>
            <a:r>
              <a:rPr sz="1167" dirty="0">
                <a:latin typeface="Times New Roman"/>
                <a:cs typeface="Times New Roman"/>
              </a:rPr>
              <a:t>generate</a:t>
            </a:r>
            <a:r>
              <a:rPr sz="1167" spc="83" dirty="0">
                <a:latin typeface="Times New Roman"/>
                <a:cs typeface="Times New Roman"/>
              </a:rPr>
              <a:t> </a:t>
            </a:r>
            <a:r>
              <a:rPr sz="1167" dirty="0">
                <a:latin typeface="Times New Roman"/>
                <a:cs typeface="Times New Roman"/>
              </a:rPr>
              <a:t>a</a:t>
            </a:r>
            <a:r>
              <a:rPr sz="1167" spc="102" dirty="0">
                <a:latin typeface="Times New Roman"/>
                <a:cs typeface="Times New Roman"/>
              </a:rPr>
              <a:t> </a:t>
            </a:r>
            <a:r>
              <a:rPr sz="1167" dirty="0">
                <a:latin typeface="Times New Roman"/>
                <a:cs typeface="Times New Roman"/>
              </a:rPr>
              <a:t>bank</a:t>
            </a:r>
            <a:r>
              <a:rPr sz="1167" spc="97" dirty="0">
                <a:latin typeface="Times New Roman"/>
                <a:cs typeface="Times New Roman"/>
              </a:rPr>
              <a:t> </a:t>
            </a:r>
            <a:r>
              <a:rPr sz="1167" spc="-5" dirty="0">
                <a:latin typeface="Times New Roman"/>
                <a:cs typeface="Times New Roman"/>
              </a:rPr>
              <a:t>statement,</a:t>
            </a:r>
            <a:r>
              <a:rPr sz="1167" spc="117" dirty="0">
                <a:latin typeface="Times New Roman"/>
                <a:cs typeface="Times New Roman"/>
              </a:rPr>
              <a:t> </a:t>
            </a:r>
            <a:r>
              <a:rPr sz="1167" dirty="0">
                <a:latin typeface="Times New Roman"/>
                <a:cs typeface="Times New Roman"/>
              </a:rPr>
              <a:t>all</a:t>
            </a:r>
            <a:r>
              <a:rPr sz="1167" spc="102" dirty="0">
                <a:latin typeface="Times New Roman"/>
                <a:cs typeface="Times New Roman"/>
              </a:rPr>
              <a:t> </a:t>
            </a:r>
            <a:r>
              <a:rPr sz="1167" dirty="0">
                <a:latin typeface="Times New Roman"/>
                <a:cs typeface="Times New Roman"/>
              </a:rPr>
              <a:t>that</a:t>
            </a:r>
            <a:r>
              <a:rPr sz="1167" spc="92" dirty="0">
                <a:latin typeface="Times New Roman"/>
                <a:cs typeface="Times New Roman"/>
              </a:rPr>
              <a:t> </a:t>
            </a:r>
            <a:r>
              <a:rPr sz="1167" dirty="0">
                <a:latin typeface="Times New Roman"/>
                <a:cs typeface="Times New Roman"/>
              </a:rPr>
              <a:t>is</a:t>
            </a:r>
            <a:endParaRPr sz="1167">
              <a:latin typeface="Times New Roman"/>
              <a:cs typeface="Times New Roman"/>
            </a:endParaRPr>
          </a:p>
        </p:txBody>
      </p:sp>
      <p:sp>
        <p:nvSpPr>
          <p:cNvPr id="50" name="object 50"/>
          <p:cNvSpPr txBox="1">
            <a:spLocks noGrp="1"/>
          </p:cNvSpPr>
          <p:nvPr>
            <p:ph type="sldNum" sz="quarter" idx="7"/>
          </p:nvPr>
        </p:nvSpPr>
        <p:spPr>
          <a:xfrm>
            <a:off x="6216086" y="10069713"/>
            <a:ext cx="271639" cy="7154380"/>
          </a:xfrm>
          <a:prstGeom prst="rect">
            <a:avLst/>
          </a:prstGeom>
        </p:spPr>
        <p:txBody>
          <a:bodyPr vert="horz" wrap="square" lIns="0" tIns="49389" rIns="0" bIns="0" rtlCol="0">
            <a:spAutoFit/>
          </a:bodyPr>
          <a:lstStyle/>
          <a:p>
            <a:pPr marL="12347">
              <a:lnSpc>
                <a:spcPts val="1240"/>
              </a:lnSpc>
              <a:tabLst>
                <a:tab pos="5123363" algn="l"/>
              </a:tabLst>
            </a:pPr>
            <a:r>
              <a:rPr u="heavy" dirty="0"/>
              <a:t> 	</a:t>
            </a:r>
            <a:r>
              <a:rPr dirty="0"/>
              <a:t>  58</a:t>
            </a:r>
          </a:p>
          <a:p>
            <a:pPr marL="1456939">
              <a:lnSpc>
                <a:spcPts val="1371"/>
              </a:lnSpc>
            </a:pPr>
            <a:r>
              <a:rPr dirty="0"/>
              <a:t>© Copyright </a:t>
            </a:r>
            <a:r>
              <a:rPr spc="-5" dirty="0"/>
              <a:t>Virtual University </a:t>
            </a:r>
            <a:r>
              <a:rPr dirty="0"/>
              <a:t>of</a:t>
            </a:r>
            <a:r>
              <a:rPr spc="-78" dirty="0"/>
              <a:t> </a:t>
            </a:r>
            <a:r>
              <a:rPr spc="-5" dirty="0"/>
              <a:t>Pakistan</a:t>
            </a:r>
          </a:p>
        </p:txBody>
      </p:sp>
    </p:spTree>
    <p:extLst>
      <p:ext uri="{BB962C8B-B14F-4D97-AF65-F5344CB8AC3E}">
        <p14:creationId xmlns:p14="http://schemas.microsoft.com/office/powerpoint/2010/main" val="37379325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11250" y="1055052"/>
            <a:ext cx="5270412" cy="0"/>
          </a:xfrm>
          <a:custGeom>
            <a:avLst/>
            <a:gdLst/>
            <a:ahLst/>
            <a:cxnLst/>
            <a:rect l="l" t="t" r="r" b="b"/>
            <a:pathLst>
              <a:path w="5420995">
                <a:moveTo>
                  <a:pt x="0" y="0"/>
                </a:moveTo>
                <a:lnTo>
                  <a:pt x="5420867" y="0"/>
                </a:lnTo>
              </a:path>
            </a:pathLst>
          </a:custGeom>
          <a:ln w="7620">
            <a:solidFill>
              <a:srgbClr val="000000"/>
            </a:solidFill>
          </a:ln>
        </p:spPr>
        <p:txBody>
          <a:bodyPr wrap="square" lIns="0" tIns="0" rIns="0" bIns="0" rtlCol="0"/>
          <a:lstStyle/>
          <a:p>
            <a:endParaRPr sz="1750"/>
          </a:p>
        </p:txBody>
      </p:sp>
      <p:sp>
        <p:nvSpPr>
          <p:cNvPr id="3" name="object 3"/>
          <p:cNvSpPr txBox="1"/>
          <p:nvPr/>
        </p:nvSpPr>
        <p:spPr>
          <a:xfrm>
            <a:off x="1098903" y="886883"/>
            <a:ext cx="5359312" cy="2975302"/>
          </a:xfrm>
          <a:prstGeom prst="rect">
            <a:avLst/>
          </a:prstGeom>
        </p:spPr>
        <p:txBody>
          <a:bodyPr vert="horz" wrap="square" lIns="0" tIns="0" rIns="0" bIns="0" rtlCol="0">
            <a:spAutoFit/>
          </a:bodyPr>
          <a:lstStyle/>
          <a:p>
            <a:pPr marL="12347" algn="just">
              <a:tabLst>
                <a:tab pos="5069654" algn="l"/>
              </a:tabLst>
            </a:pPr>
            <a:r>
              <a:rPr sz="1167" dirty="0">
                <a:latin typeface="Times New Roman"/>
                <a:cs typeface="Times New Roman"/>
              </a:rPr>
              <a:t>CS504-Software Engineering</a:t>
            </a:r>
            <a:r>
              <a:rPr sz="1167" spc="-10" dirty="0">
                <a:latin typeface="Times New Roman"/>
                <a:cs typeface="Times New Roman"/>
              </a:rPr>
              <a:t> </a:t>
            </a:r>
            <a:r>
              <a:rPr sz="1167" dirty="0">
                <a:latin typeface="Times New Roman"/>
                <a:cs typeface="Times New Roman"/>
              </a:rPr>
              <a:t>– I	</a:t>
            </a:r>
            <a:r>
              <a:rPr sz="1167" spc="-5" dirty="0">
                <a:latin typeface="Times New Roman"/>
                <a:cs typeface="Times New Roman"/>
              </a:rPr>
              <a:t>VU</a:t>
            </a:r>
            <a:endParaRPr sz="1167">
              <a:latin typeface="Times New Roman"/>
              <a:cs typeface="Times New Roman"/>
            </a:endParaRPr>
          </a:p>
          <a:p>
            <a:pPr>
              <a:lnSpc>
                <a:spcPct val="100000"/>
              </a:lnSpc>
            </a:pPr>
            <a:endParaRPr sz="1167">
              <a:latin typeface="Times New Roman"/>
              <a:cs typeface="Times New Roman"/>
            </a:endParaRPr>
          </a:p>
          <a:p>
            <a:pPr marL="12347" marR="4939" algn="just">
              <a:lnSpc>
                <a:spcPts val="1342"/>
              </a:lnSpc>
              <a:spcBef>
                <a:spcPts val="851"/>
              </a:spcBef>
            </a:pPr>
            <a:r>
              <a:rPr sz="1167" dirty="0">
                <a:latin typeface="Times New Roman"/>
                <a:cs typeface="Times New Roman"/>
              </a:rPr>
              <a:t>needed is an account number and the time period for </a:t>
            </a:r>
            <a:r>
              <a:rPr sz="1167" spc="-5" dirty="0">
                <a:latin typeface="Times New Roman"/>
                <a:cs typeface="Times New Roman"/>
              </a:rPr>
              <a:t>which </a:t>
            </a:r>
            <a:r>
              <a:rPr sz="1167" dirty="0">
                <a:latin typeface="Times New Roman"/>
                <a:cs typeface="Times New Roman"/>
              </a:rPr>
              <a:t>the </a:t>
            </a:r>
            <a:r>
              <a:rPr sz="1167" spc="-5" dirty="0">
                <a:latin typeface="Times New Roman"/>
                <a:cs typeface="Times New Roman"/>
              </a:rPr>
              <a:t>statement </a:t>
            </a:r>
            <a:r>
              <a:rPr sz="1167" dirty="0">
                <a:latin typeface="Times New Roman"/>
                <a:cs typeface="Times New Roman"/>
              </a:rPr>
              <a:t>is required. If  </a:t>
            </a:r>
            <a:r>
              <a:rPr sz="1167" spc="-5" dirty="0">
                <a:latin typeface="Times New Roman"/>
                <a:cs typeface="Times New Roman"/>
              </a:rPr>
              <a:t>we </a:t>
            </a:r>
            <a:r>
              <a:rPr sz="1167" dirty="0">
                <a:latin typeface="Times New Roman"/>
                <a:cs typeface="Times New Roman"/>
              </a:rPr>
              <a:t>analyze the inputs given to this process, </a:t>
            </a:r>
            <a:r>
              <a:rPr sz="1167" spc="-5" dirty="0">
                <a:latin typeface="Times New Roman"/>
                <a:cs typeface="Times New Roman"/>
              </a:rPr>
              <a:t>we </a:t>
            </a:r>
            <a:r>
              <a:rPr sz="1167" dirty="0">
                <a:latin typeface="Times New Roman"/>
                <a:cs typeface="Times New Roman"/>
              </a:rPr>
              <a:t>can observe that both of these inputs  cannot help in generating the account </a:t>
            </a:r>
            <a:r>
              <a:rPr sz="1167" spc="-5" dirty="0">
                <a:latin typeface="Times New Roman"/>
                <a:cs typeface="Times New Roman"/>
              </a:rPr>
              <a:t>statement. </a:t>
            </a:r>
            <a:r>
              <a:rPr sz="1167" dirty="0">
                <a:latin typeface="Times New Roman"/>
                <a:cs typeface="Times New Roman"/>
              </a:rPr>
              <a:t>Therefore, these inputs are irrelevant to  the output being generated by this</a:t>
            </a:r>
            <a:r>
              <a:rPr sz="1167" spc="-107" dirty="0">
                <a:latin typeface="Times New Roman"/>
                <a:cs typeface="Times New Roman"/>
              </a:rPr>
              <a:t> </a:t>
            </a:r>
            <a:r>
              <a:rPr sz="1167" dirty="0">
                <a:latin typeface="Times New Roman"/>
                <a:cs typeface="Times New Roman"/>
              </a:rPr>
              <a:t>process.</a:t>
            </a:r>
            <a:endParaRPr sz="1167">
              <a:latin typeface="Times New Roman"/>
              <a:cs typeface="Times New Roman"/>
            </a:endParaRPr>
          </a:p>
          <a:p>
            <a:pPr marL="12347" marR="6791" algn="just">
              <a:lnSpc>
                <a:spcPts val="1342"/>
              </a:lnSpc>
            </a:pPr>
            <a:r>
              <a:rPr sz="1167" dirty="0">
                <a:latin typeface="Times New Roman"/>
                <a:cs typeface="Times New Roman"/>
              </a:rPr>
              <a:t>In the above mentioned example, it is evident that by applying the </a:t>
            </a:r>
            <a:r>
              <a:rPr sz="1167" spc="-5" dirty="0">
                <a:latin typeface="Times New Roman"/>
                <a:cs typeface="Times New Roman"/>
              </a:rPr>
              <a:t>source </a:t>
            </a:r>
            <a:r>
              <a:rPr sz="1167" dirty="0">
                <a:latin typeface="Times New Roman"/>
                <a:cs typeface="Times New Roman"/>
              </a:rPr>
              <a:t>and </a:t>
            </a:r>
            <a:r>
              <a:rPr sz="1167" spc="-5" dirty="0">
                <a:latin typeface="Times New Roman"/>
                <a:cs typeface="Times New Roman"/>
              </a:rPr>
              <a:t>sink  </a:t>
            </a:r>
            <a:r>
              <a:rPr sz="1167" dirty="0">
                <a:latin typeface="Times New Roman"/>
                <a:cs typeface="Times New Roman"/>
              </a:rPr>
              <a:t>analysis </a:t>
            </a:r>
            <a:r>
              <a:rPr sz="1167" spc="-5" dirty="0">
                <a:latin typeface="Times New Roman"/>
                <a:cs typeface="Times New Roman"/>
              </a:rPr>
              <a:t>we </a:t>
            </a:r>
            <a:r>
              <a:rPr sz="1167" dirty="0">
                <a:latin typeface="Times New Roman"/>
                <a:cs typeface="Times New Roman"/>
              </a:rPr>
              <a:t>determined all the missing inputs and outputs to the </a:t>
            </a:r>
            <a:r>
              <a:rPr sz="1167" spc="-5" dirty="0">
                <a:latin typeface="Times New Roman"/>
                <a:cs typeface="Times New Roman"/>
              </a:rPr>
              <a:t>processes </a:t>
            </a:r>
            <a:r>
              <a:rPr sz="1167" dirty="0">
                <a:latin typeface="Times New Roman"/>
                <a:cs typeface="Times New Roman"/>
              </a:rPr>
              <a:t>of this  diagram.</a:t>
            </a:r>
            <a:endParaRPr sz="1167">
              <a:latin typeface="Times New Roman"/>
              <a:cs typeface="Times New Roman"/>
            </a:endParaRPr>
          </a:p>
          <a:p>
            <a:pPr marL="12347" marR="6791" algn="just">
              <a:lnSpc>
                <a:spcPts val="1342"/>
              </a:lnSpc>
            </a:pPr>
            <a:r>
              <a:rPr sz="1167" dirty="0">
                <a:latin typeface="Times New Roman"/>
                <a:cs typeface="Times New Roman"/>
              </a:rPr>
              <a:t>In the following </a:t>
            </a:r>
            <a:r>
              <a:rPr sz="1167" spc="-5" dirty="0">
                <a:latin typeface="Times New Roman"/>
                <a:cs typeface="Times New Roman"/>
              </a:rPr>
              <a:t>subsection, we shall </a:t>
            </a:r>
            <a:r>
              <a:rPr sz="1167" dirty="0">
                <a:latin typeface="Times New Roman"/>
                <a:cs typeface="Times New Roman"/>
              </a:rPr>
              <a:t>describe actions </a:t>
            </a:r>
            <a:r>
              <a:rPr sz="1167" spc="-5" dirty="0">
                <a:latin typeface="Times New Roman"/>
                <a:cs typeface="Times New Roman"/>
              </a:rPr>
              <a:t>which </a:t>
            </a:r>
            <a:r>
              <a:rPr sz="1167" dirty="0">
                <a:latin typeface="Times New Roman"/>
                <a:cs typeface="Times New Roman"/>
              </a:rPr>
              <a:t>are not only mistakes but  illegal too for the data flow</a:t>
            </a:r>
            <a:r>
              <a:rPr sz="1167" spc="-111" dirty="0">
                <a:latin typeface="Times New Roman"/>
                <a:cs typeface="Times New Roman"/>
              </a:rPr>
              <a:t> </a:t>
            </a:r>
            <a:r>
              <a:rPr sz="1167" dirty="0">
                <a:latin typeface="Times New Roman"/>
                <a:cs typeface="Times New Roman"/>
              </a:rPr>
              <a:t>diagrams.</a:t>
            </a:r>
            <a:endParaRPr sz="1167">
              <a:latin typeface="Times New Roman"/>
              <a:cs typeface="Times New Roman"/>
            </a:endParaRPr>
          </a:p>
          <a:p>
            <a:pPr marL="12347" algn="just">
              <a:spcBef>
                <a:spcPts val="24"/>
              </a:spcBef>
            </a:pPr>
            <a:r>
              <a:rPr sz="1750" spc="-5" dirty="0">
                <a:latin typeface="Tahoma"/>
                <a:cs typeface="Tahoma"/>
              </a:rPr>
              <a:t>Illegal Data</a:t>
            </a:r>
            <a:r>
              <a:rPr sz="1750" spc="-83" dirty="0">
                <a:latin typeface="Tahoma"/>
                <a:cs typeface="Tahoma"/>
              </a:rPr>
              <a:t> </a:t>
            </a:r>
            <a:r>
              <a:rPr sz="1750" spc="-5" dirty="0">
                <a:latin typeface="Tahoma"/>
                <a:cs typeface="Tahoma"/>
              </a:rPr>
              <a:t>Flows</a:t>
            </a:r>
            <a:endParaRPr sz="1750">
              <a:latin typeface="Tahoma"/>
              <a:cs typeface="Tahoma"/>
            </a:endParaRPr>
          </a:p>
          <a:p>
            <a:pPr marL="234592">
              <a:lnSpc>
                <a:spcPts val="1818"/>
              </a:lnSpc>
              <a:spcBef>
                <a:spcPts val="5"/>
              </a:spcBef>
            </a:pPr>
            <a:r>
              <a:rPr sz="1556" b="1" spc="-10" dirty="0">
                <a:latin typeface="Tahoma"/>
                <a:cs typeface="Tahoma"/>
              </a:rPr>
              <a:t>Directly </a:t>
            </a:r>
            <a:r>
              <a:rPr sz="1556" b="1" spc="-5" dirty="0">
                <a:latin typeface="Tahoma"/>
                <a:cs typeface="Tahoma"/>
              </a:rPr>
              <a:t>Communicating </a:t>
            </a:r>
            <a:r>
              <a:rPr sz="1556" b="1" spc="-10" dirty="0">
                <a:latin typeface="Tahoma"/>
                <a:cs typeface="Tahoma"/>
              </a:rPr>
              <a:t>External</a:t>
            </a:r>
            <a:r>
              <a:rPr sz="1556" b="1" spc="24" dirty="0">
                <a:latin typeface="Tahoma"/>
                <a:cs typeface="Tahoma"/>
              </a:rPr>
              <a:t> </a:t>
            </a:r>
            <a:r>
              <a:rPr sz="1556" b="1" spc="-5" dirty="0">
                <a:latin typeface="Tahoma"/>
                <a:cs typeface="Tahoma"/>
              </a:rPr>
              <a:t>Agents</a:t>
            </a:r>
            <a:endParaRPr sz="1556">
              <a:latin typeface="Tahoma"/>
              <a:cs typeface="Tahoma"/>
            </a:endParaRPr>
          </a:p>
          <a:p>
            <a:pPr marL="12347" marR="5556" algn="just">
              <a:lnSpc>
                <a:spcPts val="1342"/>
              </a:lnSpc>
              <a:spcBef>
                <a:spcPts val="44"/>
              </a:spcBef>
            </a:pPr>
            <a:r>
              <a:rPr sz="1167" spc="-5" dirty="0">
                <a:latin typeface="Times New Roman"/>
                <a:cs typeface="Times New Roman"/>
              </a:rPr>
              <a:t>Following </a:t>
            </a:r>
            <a:r>
              <a:rPr sz="1167" dirty="0">
                <a:latin typeface="Times New Roman"/>
                <a:cs typeface="Times New Roman"/>
              </a:rPr>
              <a:t>diagram depicts a </a:t>
            </a:r>
            <a:r>
              <a:rPr sz="1167" spc="-5" dirty="0">
                <a:latin typeface="Times New Roman"/>
                <a:cs typeface="Times New Roman"/>
              </a:rPr>
              <a:t>scenario </a:t>
            </a:r>
            <a:r>
              <a:rPr sz="1167" dirty="0">
                <a:latin typeface="Times New Roman"/>
                <a:cs typeface="Times New Roman"/>
              </a:rPr>
              <a:t>in </a:t>
            </a:r>
            <a:r>
              <a:rPr sz="1167" spc="-5" dirty="0">
                <a:latin typeface="Times New Roman"/>
                <a:cs typeface="Times New Roman"/>
              </a:rPr>
              <a:t>which </a:t>
            </a:r>
            <a:r>
              <a:rPr sz="1167" dirty="0">
                <a:latin typeface="Times New Roman"/>
                <a:cs typeface="Times New Roman"/>
              </a:rPr>
              <a:t>one external entity is directly  communicating </a:t>
            </a:r>
            <a:r>
              <a:rPr sz="1167" spc="-5" dirty="0">
                <a:latin typeface="Times New Roman"/>
                <a:cs typeface="Times New Roman"/>
              </a:rPr>
              <a:t>with </a:t>
            </a:r>
            <a:r>
              <a:rPr sz="1167" dirty="0">
                <a:latin typeface="Times New Roman"/>
                <a:cs typeface="Times New Roman"/>
              </a:rPr>
              <a:t>another external entity. This form of communication is illegal to be  </a:t>
            </a:r>
            <a:r>
              <a:rPr sz="1167" spc="-5" dirty="0">
                <a:latin typeface="Times New Roman"/>
                <a:cs typeface="Times New Roman"/>
              </a:rPr>
              <a:t>shown </a:t>
            </a:r>
            <a:r>
              <a:rPr sz="1167" dirty="0">
                <a:latin typeface="Times New Roman"/>
                <a:cs typeface="Times New Roman"/>
              </a:rPr>
              <a:t>in a data flow</a:t>
            </a:r>
            <a:r>
              <a:rPr sz="1167" spc="-92" dirty="0">
                <a:latin typeface="Times New Roman"/>
                <a:cs typeface="Times New Roman"/>
              </a:rPr>
              <a:t> </a:t>
            </a:r>
            <a:r>
              <a:rPr sz="1167" dirty="0">
                <a:latin typeface="Times New Roman"/>
                <a:cs typeface="Times New Roman"/>
              </a:rPr>
              <a:t>diagram.</a:t>
            </a:r>
            <a:endParaRPr sz="1167">
              <a:latin typeface="Times New Roman"/>
              <a:cs typeface="Times New Roman"/>
            </a:endParaRPr>
          </a:p>
        </p:txBody>
      </p:sp>
      <p:sp>
        <p:nvSpPr>
          <p:cNvPr id="4" name="object 4"/>
          <p:cNvSpPr/>
          <p:nvPr/>
        </p:nvSpPr>
        <p:spPr>
          <a:xfrm>
            <a:off x="5077671" y="4130252"/>
            <a:ext cx="1342760" cy="1214967"/>
          </a:xfrm>
          <a:custGeom>
            <a:avLst/>
            <a:gdLst/>
            <a:ahLst/>
            <a:cxnLst/>
            <a:rect l="l" t="t" r="r" b="b"/>
            <a:pathLst>
              <a:path w="1381125" h="1249679">
                <a:moveTo>
                  <a:pt x="160020" y="0"/>
                </a:moveTo>
                <a:lnTo>
                  <a:pt x="0" y="0"/>
                </a:lnTo>
                <a:lnTo>
                  <a:pt x="0" y="542544"/>
                </a:lnTo>
                <a:lnTo>
                  <a:pt x="3048" y="544068"/>
                </a:lnTo>
                <a:lnTo>
                  <a:pt x="4572" y="544068"/>
                </a:lnTo>
                <a:lnTo>
                  <a:pt x="0" y="547116"/>
                </a:lnTo>
                <a:lnTo>
                  <a:pt x="0" y="1249680"/>
                </a:lnTo>
                <a:lnTo>
                  <a:pt x="1380744" y="1249680"/>
                </a:lnTo>
                <a:lnTo>
                  <a:pt x="1380744" y="3048"/>
                </a:lnTo>
                <a:lnTo>
                  <a:pt x="161544" y="3048"/>
                </a:lnTo>
                <a:lnTo>
                  <a:pt x="160020" y="0"/>
                </a:lnTo>
                <a:close/>
              </a:path>
              <a:path w="1381125" h="1249679">
                <a:moveTo>
                  <a:pt x="195072" y="0"/>
                </a:moveTo>
                <a:lnTo>
                  <a:pt x="161544" y="0"/>
                </a:lnTo>
                <a:lnTo>
                  <a:pt x="161544" y="3048"/>
                </a:lnTo>
                <a:lnTo>
                  <a:pt x="196596" y="3048"/>
                </a:lnTo>
                <a:lnTo>
                  <a:pt x="195072" y="0"/>
                </a:lnTo>
                <a:close/>
              </a:path>
              <a:path w="1381125" h="1249679">
                <a:moveTo>
                  <a:pt x="202692" y="0"/>
                </a:moveTo>
                <a:lnTo>
                  <a:pt x="198120" y="0"/>
                </a:lnTo>
                <a:lnTo>
                  <a:pt x="198120" y="1524"/>
                </a:lnTo>
                <a:lnTo>
                  <a:pt x="196596" y="1524"/>
                </a:lnTo>
                <a:lnTo>
                  <a:pt x="196596" y="3048"/>
                </a:lnTo>
                <a:lnTo>
                  <a:pt x="204216" y="3048"/>
                </a:lnTo>
                <a:lnTo>
                  <a:pt x="202692" y="0"/>
                </a:lnTo>
                <a:close/>
              </a:path>
              <a:path w="1381125" h="1249679">
                <a:moveTo>
                  <a:pt x="208788" y="0"/>
                </a:moveTo>
                <a:lnTo>
                  <a:pt x="204216" y="0"/>
                </a:lnTo>
                <a:lnTo>
                  <a:pt x="204216" y="3048"/>
                </a:lnTo>
                <a:lnTo>
                  <a:pt x="210312" y="3048"/>
                </a:lnTo>
                <a:lnTo>
                  <a:pt x="208788" y="0"/>
                </a:lnTo>
                <a:close/>
              </a:path>
              <a:path w="1381125" h="1249679">
                <a:moveTo>
                  <a:pt x="216408" y="0"/>
                </a:moveTo>
                <a:lnTo>
                  <a:pt x="211836" y="0"/>
                </a:lnTo>
                <a:lnTo>
                  <a:pt x="211836" y="1524"/>
                </a:lnTo>
                <a:lnTo>
                  <a:pt x="210312" y="1524"/>
                </a:lnTo>
                <a:lnTo>
                  <a:pt x="210312" y="3048"/>
                </a:lnTo>
                <a:lnTo>
                  <a:pt x="217932" y="3048"/>
                </a:lnTo>
                <a:lnTo>
                  <a:pt x="216408" y="0"/>
                </a:lnTo>
                <a:close/>
              </a:path>
              <a:path w="1381125" h="1249679">
                <a:moveTo>
                  <a:pt x="231648" y="0"/>
                </a:moveTo>
                <a:lnTo>
                  <a:pt x="219456" y="0"/>
                </a:lnTo>
                <a:lnTo>
                  <a:pt x="219456" y="1524"/>
                </a:lnTo>
                <a:lnTo>
                  <a:pt x="217932" y="3048"/>
                </a:lnTo>
                <a:lnTo>
                  <a:pt x="233172" y="3048"/>
                </a:lnTo>
                <a:lnTo>
                  <a:pt x="231648" y="0"/>
                </a:lnTo>
                <a:close/>
              </a:path>
              <a:path w="1381125" h="1249679">
                <a:moveTo>
                  <a:pt x="259080" y="0"/>
                </a:moveTo>
                <a:lnTo>
                  <a:pt x="233172" y="0"/>
                </a:lnTo>
                <a:lnTo>
                  <a:pt x="233172" y="3048"/>
                </a:lnTo>
                <a:lnTo>
                  <a:pt x="260604" y="3048"/>
                </a:lnTo>
                <a:lnTo>
                  <a:pt x="259080" y="0"/>
                </a:lnTo>
                <a:close/>
              </a:path>
              <a:path w="1381125" h="1249679">
                <a:moveTo>
                  <a:pt x="280416" y="0"/>
                </a:moveTo>
                <a:lnTo>
                  <a:pt x="260604" y="0"/>
                </a:lnTo>
                <a:lnTo>
                  <a:pt x="260604" y="3048"/>
                </a:lnTo>
                <a:lnTo>
                  <a:pt x="281940" y="3048"/>
                </a:lnTo>
                <a:lnTo>
                  <a:pt x="280416" y="0"/>
                </a:lnTo>
                <a:close/>
              </a:path>
              <a:path w="1381125" h="1249679">
                <a:moveTo>
                  <a:pt x="393192" y="0"/>
                </a:moveTo>
                <a:lnTo>
                  <a:pt x="283464" y="0"/>
                </a:lnTo>
                <a:lnTo>
                  <a:pt x="283464" y="1524"/>
                </a:lnTo>
                <a:lnTo>
                  <a:pt x="281940" y="3048"/>
                </a:lnTo>
                <a:lnTo>
                  <a:pt x="394716" y="3048"/>
                </a:lnTo>
                <a:lnTo>
                  <a:pt x="393192" y="0"/>
                </a:lnTo>
                <a:close/>
              </a:path>
              <a:path w="1381125" h="1249679">
                <a:moveTo>
                  <a:pt x="1380744" y="0"/>
                </a:moveTo>
                <a:lnTo>
                  <a:pt x="396240" y="0"/>
                </a:lnTo>
                <a:lnTo>
                  <a:pt x="396240" y="1524"/>
                </a:lnTo>
                <a:lnTo>
                  <a:pt x="394716" y="1524"/>
                </a:lnTo>
                <a:lnTo>
                  <a:pt x="394716" y="3048"/>
                </a:lnTo>
                <a:lnTo>
                  <a:pt x="1380744" y="3048"/>
                </a:lnTo>
                <a:lnTo>
                  <a:pt x="1380744" y="0"/>
                </a:lnTo>
                <a:close/>
              </a:path>
            </a:pathLst>
          </a:custGeom>
          <a:solidFill>
            <a:srgbClr val="F4D605"/>
          </a:solidFill>
        </p:spPr>
        <p:txBody>
          <a:bodyPr wrap="square" lIns="0" tIns="0" rIns="0" bIns="0" rtlCol="0"/>
          <a:lstStyle/>
          <a:p>
            <a:endParaRPr sz="1750"/>
          </a:p>
        </p:txBody>
      </p:sp>
      <p:sp>
        <p:nvSpPr>
          <p:cNvPr id="5" name="object 5"/>
          <p:cNvSpPr/>
          <p:nvPr/>
        </p:nvSpPr>
        <p:spPr>
          <a:xfrm>
            <a:off x="4913207" y="4674022"/>
            <a:ext cx="140758" cy="177800"/>
          </a:xfrm>
          <a:custGeom>
            <a:avLst/>
            <a:gdLst/>
            <a:ahLst/>
            <a:cxnLst/>
            <a:rect l="l" t="t" r="r" b="b"/>
            <a:pathLst>
              <a:path w="144779" h="182879">
                <a:moveTo>
                  <a:pt x="0" y="0"/>
                </a:moveTo>
                <a:lnTo>
                  <a:pt x="0" y="182880"/>
                </a:lnTo>
                <a:lnTo>
                  <a:pt x="144779" y="96012"/>
                </a:lnTo>
                <a:lnTo>
                  <a:pt x="144779" y="88392"/>
                </a:lnTo>
                <a:lnTo>
                  <a:pt x="141731" y="86868"/>
                </a:lnTo>
                <a:lnTo>
                  <a:pt x="138683" y="83820"/>
                </a:lnTo>
                <a:lnTo>
                  <a:pt x="134111" y="80772"/>
                </a:lnTo>
                <a:lnTo>
                  <a:pt x="103631" y="62484"/>
                </a:lnTo>
                <a:lnTo>
                  <a:pt x="74675" y="45720"/>
                </a:lnTo>
                <a:lnTo>
                  <a:pt x="53339" y="32004"/>
                </a:lnTo>
                <a:lnTo>
                  <a:pt x="32003" y="19812"/>
                </a:lnTo>
                <a:lnTo>
                  <a:pt x="0" y="0"/>
                </a:lnTo>
                <a:close/>
              </a:path>
            </a:pathLst>
          </a:custGeom>
          <a:solidFill>
            <a:srgbClr val="000000"/>
          </a:solidFill>
        </p:spPr>
        <p:txBody>
          <a:bodyPr wrap="square" lIns="0" tIns="0" rIns="0" bIns="0" rtlCol="0"/>
          <a:lstStyle/>
          <a:p>
            <a:endParaRPr sz="1750"/>
          </a:p>
        </p:txBody>
      </p:sp>
      <p:sp>
        <p:nvSpPr>
          <p:cNvPr id="6" name="object 6"/>
          <p:cNvSpPr/>
          <p:nvPr/>
        </p:nvSpPr>
        <p:spPr>
          <a:xfrm>
            <a:off x="1131994" y="4130252"/>
            <a:ext cx="1342760" cy="1214967"/>
          </a:xfrm>
          <a:custGeom>
            <a:avLst/>
            <a:gdLst/>
            <a:ahLst/>
            <a:cxnLst/>
            <a:rect l="l" t="t" r="r" b="b"/>
            <a:pathLst>
              <a:path w="1381125" h="1249679">
                <a:moveTo>
                  <a:pt x="160019" y="0"/>
                </a:moveTo>
                <a:lnTo>
                  <a:pt x="0" y="0"/>
                </a:lnTo>
                <a:lnTo>
                  <a:pt x="0" y="542544"/>
                </a:lnTo>
                <a:lnTo>
                  <a:pt x="1523" y="542544"/>
                </a:lnTo>
                <a:lnTo>
                  <a:pt x="1523" y="544068"/>
                </a:lnTo>
                <a:lnTo>
                  <a:pt x="4571" y="544068"/>
                </a:lnTo>
                <a:lnTo>
                  <a:pt x="0" y="547116"/>
                </a:lnTo>
                <a:lnTo>
                  <a:pt x="0" y="1249680"/>
                </a:lnTo>
                <a:lnTo>
                  <a:pt x="1380744" y="1249680"/>
                </a:lnTo>
                <a:lnTo>
                  <a:pt x="1380744" y="3048"/>
                </a:lnTo>
                <a:lnTo>
                  <a:pt x="161544" y="3048"/>
                </a:lnTo>
                <a:lnTo>
                  <a:pt x="160019" y="0"/>
                </a:lnTo>
                <a:close/>
              </a:path>
              <a:path w="1381125" h="1249679">
                <a:moveTo>
                  <a:pt x="195072" y="0"/>
                </a:moveTo>
                <a:lnTo>
                  <a:pt x="161544" y="0"/>
                </a:lnTo>
                <a:lnTo>
                  <a:pt x="161544" y="3048"/>
                </a:lnTo>
                <a:lnTo>
                  <a:pt x="196595" y="3048"/>
                </a:lnTo>
                <a:lnTo>
                  <a:pt x="195072" y="0"/>
                </a:lnTo>
                <a:close/>
              </a:path>
              <a:path w="1381125" h="1249679">
                <a:moveTo>
                  <a:pt x="202691" y="0"/>
                </a:moveTo>
                <a:lnTo>
                  <a:pt x="198119" y="0"/>
                </a:lnTo>
                <a:lnTo>
                  <a:pt x="196595" y="1524"/>
                </a:lnTo>
                <a:lnTo>
                  <a:pt x="196595" y="3048"/>
                </a:lnTo>
                <a:lnTo>
                  <a:pt x="202691" y="3048"/>
                </a:lnTo>
                <a:lnTo>
                  <a:pt x="202691" y="0"/>
                </a:lnTo>
                <a:close/>
              </a:path>
              <a:path w="1381125" h="1249679">
                <a:moveTo>
                  <a:pt x="208787" y="0"/>
                </a:moveTo>
                <a:lnTo>
                  <a:pt x="204215" y="0"/>
                </a:lnTo>
                <a:lnTo>
                  <a:pt x="204215" y="1524"/>
                </a:lnTo>
                <a:lnTo>
                  <a:pt x="202691" y="3048"/>
                </a:lnTo>
                <a:lnTo>
                  <a:pt x="210311" y="3048"/>
                </a:lnTo>
                <a:lnTo>
                  <a:pt x="208787" y="0"/>
                </a:lnTo>
                <a:close/>
              </a:path>
              <a:path w="1381125" h="1249679">
                <a:moveTo>
                  <a:pt x="216408" y="0"/>
                </a:moveTo>
                <a:lnTo>
                  <a:pt x="211836" y="0"/>
                </a:lnTo>
                <a:lnTo>
                  <a:pt x="211836" y="1524"/>
                </a:lnTo>
                <a:lnTo>
                  <a:pt x="210311" y="1524"/>
                </a:lnTo>
                <a:lnTo>
                  <a:pt x="210311" y="3048"/>
                </a:lnTo>
                <a:lnTo>
                  <a:pt x="217931" y="3048"/>
                </a:lnTo>
                <a:lnTo>
                  <a:pt x="216408" y="0"/>
                </a:lnTo>
                <a:close/>
              </a:path>
              <a:path w="1381125" h="1249679">
                <a:moveTo>
                  <a:pt x="230123" y="0"/>
                </a:moveTo>
                <a:lnTo>
                  <a:pt x="219455" y="0"/>
                </a:lnTo>
                <a:lnTo>
                  <a:pt x="219455" y="1524"/>
                </a:lnTo>
                <a:lnTo>
                  <a:pt x="217931" y="3048"/>
                </a:lnTo>
                <a:lnTo>
                  <a:pt x="233172" y="3048"/>
                </a:lnTo>
                <a:lnTo>
                  <a:pt x="230123" y="0"/>
                </a:lnTo>
                <a:close/>
              </a:path>
              <a:path w="1381125" h="1249679">
                <a:moveTo>
                  <a:pt x="259079" y="0"/>
                </a:moveTo>
                <a:lnTo>
                  <a:pt x="233172" y="0"/>
                </a:lnTo>
                <a:lnTo>
                  <a:pt x="233172" y="3048"/>
                </a:lnTo>
                <a:lnTo>
                  <a:pt x="260604" y="3048"/>
                </a:lnTo>
                <a:lnTo>
                  <a:pt x="259079" y="0"/>
                </a:lnTo>
                <a:close/>
              </a:path>
              <a:path w="1381125" h="1249679">
                <a:moveTo>
                  <a:pt x="280416" y="0"/>
                </a:moveTo>
                <a:lnTo>
                  <a:pt x="260604" y="0"/>
                </a:lnTo>
                <a:lnTo>
                  <a:pt x="260604" y="3048"/>
                </a:lnTo>
                <a:lnTo>
                  <a:pt x="281940" y="3048"/>
                </a:lnTo>
                <a:lnTo>
                  <a:pt x="280416" y="0"/>
                </a:lnTo>
                <a:close/>
              </a:path>
              <a:path w="1381125" h="1249679">
                <a:moveTo>
                  <a:pt x="393192" y="0"/>
                </a:moveTo>
                <a:lnTo>
                  <a:pt x="281940" y="0"/>
                </a:lnTo>
                <a:lnTo>
                  <a:pt x="281940" y="3048"/>
                </a:lnTo>
                <a:lnTo>
                  <a:pt x="394716" y="3048"/>
                </a:lnTo>
                <a:lnTo>
                  <a:pt x="393192" y="0"/>
                </a:lnTo>
                <a:close/>
              </a:path>
              <a:path w="1381125" h="1249679">
                <a:moveTo>
                  <a:pt x="1380744" y="0"/>
                </a:moveTo>
                <a:lnTo>
                  <a:pt x="396239" y="0"/>
                </a:lnTo>
                <a:lnTo>
                  <a:pt x="396239" y="1524"/>
                </a:lnTo>
                <a:lnTo>
                  <a:pt x="394716" y="3048"/>
                </a:lnTo>
                <a:lnTo>
                  <a:pt x="1380744" y="3048"/>
                </a:lnTo>
                <a:lnTo>
                  <a:pt x="1380744" y="0"/>
                </a:lnTo>
                <a:close/>
              </a:path>
            </a:pathLst>
          </a:custGeom>
          <a:solidFill>
            <a:srgbClr val="F4D605"/>
          </a:solidFill>
        </p:spPr>
        <p:txBody>
          <a:bodyPr wrap="square" lIns="0" tIns="0" rIns="0" bIns="0" rtlCol="0"/>
          <a:lstStyle/>
          <a:p>
            <a:endParaRPr sz="1750"/>
          </a:p>
        </p:txBody>
      </p:sp>
      <p:sp>
        <p:nvSpPr>
          <p:cNvPr id="7" name="object 7"/>
          <p:cNvSpPr/>
          <p:nvPr/>
        </p:nvSpPr>
        <p:spPr>
          <a:xfrm>
            <a:off x="2458085" y="4760701"/>
            <a:ext cx="2470062" cy="0"/>
          </a:xfrm>
          <a:custGeom>
            <a:avLst/>
            <a:gdLst/>
            <a:ahLst/>
            <a:cxnLst/>
            <a:rect l="l" t="t" r="r" b="b"/>
            <a:pathLst>
              <a:path w="2540635">
                <a:moveTo>
                  <a:pt x="0" y="0"/>
                </a:moveTo>
                <a:lnTo>
                  <a:pt x="2540508" y="0"/>
                </a:lnTo>
              </a:path>
            </a:pathLst>
          </a:custGeom>
          <a:ln w="32003">
            <a:solidFill>
              <a:srgbClr val="000000"/>
            </a:solidFill>
          </a:ln>
        </p:spPr>
        <p:txBody>
          <a:bodyPr wrap="square" lIns="0" tIns="0" rIns="0" bIns="0" rtlCol="0"/>
          <a:lstStyle/>
          <a:p>
            <a:endParaRPr sz="1750"/>
          </a:p>
        </p:txBody>
      </p:sp>
      <p:sp>
        <p:nvSpPr>
          <p:cNvPr id="8" name="object 8"/>
          <p:cNvSpPr txBox="1"/>
          <p:nvPr/>
        </p:nvSpPr>
        <p:spPr>
          <a:xfrm>
            <a:off x="1611560" y="4548575"/>
            <a:ext cx="375973" cy="344069"/>
          </a:xfrm>
          <a:prstGeom prst="rect">
            <a:avLst/>
          </a:prstGeom>
        </p:spPr>
        <p:txBody>
          <a:bodyPr vert="horz" wrap="square" lIns="0" tIns="0" rIns="0" bIns="0" rtlCol="0">
            <a:spAutoFit/>
          </a:bodyPr>
          <a:lstStyle/>
          <a:p>
            <a:pPr marL="12347"/>
            <a:r>
              <a:rPr sz="2236" spc="10" dirty="0">
                <a:solidFill>
                  <a:srgbClr val="000066"/>
                </a:solidFill>
                <a:latin typeface="Arial"/>
                <a:cs typeface="Arial"/>
              </a:rPr>
              <a:t>B1</a:t>
            </a:r>
            <a:endParaRPr sz="2236">
              <a:latin typeface="Arial"/>
              <a:cs typeface="Arial"/>
            </a:endParaRPr>
          </a:p>
        </p:txBody>
      </p:sp>
      <p:sp>
        <p:nvSpPr>
          <p:cNvPr id="9" name="object 9"/>
          <p:cNvSpPr txBox="1"/>
          <p:nvPr/>
        </p:nvSpPr>
        <p:spPr>
          <a:xfrm>
            <a:off x="5578129" y="4548575"/>
            <a:ext cx="375973" cy="344069"/>
          </a:xfrm>
          <a:prstGeom prst="rect">
            <a:avLst/>
          </a:prstGeom>
        </p:spPr>
        <p:txBody>
          <a:bodyPr vert="horz" wrap="square" lIns="0" tIns="0" rIns="0" bIns="0" rtlCol="0">
            <a:spAutoFit/>
          </a:bodyPr>
          <a:lstStyle/>
          <a:p>
            <a:pPr marL="12347"/>
            <a:r>
              <a:rPr sz="2236" spc="10" dirty="0">
                <a:solidFill>
                  <a:srgbClr val="000066"/>
                </a:solidFill>
                <a:latin typeface="Arial"/>
                <a:cs typeface="Arial"/>
              </a:rPr>
              <a:t>B2</a:t>
            </a:r>
            <a:endParaRPr sz="2236">
              <a:latin typeface="Arial"/>
              <a:cs typeface="Arial"/>
            </a:endParaRPr>
          </a:p>
        </p:txBody>
      </p:sp>
      <p:sp>
        <p:nvSpPr>
          <p:cNvPr id="10" name="object 10"/>
          <p:cNvSpPr/>
          <p:nvPr/>
        </p:nvSpPr>
        <p:spPr>
          <a:xfrm>
            <a:off x="3433022" y="4358428"/>
            <a:ext cx="813682" cy="742685"/>
          </a:xfrm>
          <a:custGeom>
            <a:avLst/>
            <a:gdLst/>
            <a:ahLst/>
            <a:cxnLst/>
            <a:rect l="l" t="t" r="r" b="b"/>
            <a:pathLst>
              <a:path w="836929" h="763904">
                <a:moveTo>
                  <a:pt x="688848" y="762000"/>
                </a:moveTo>
                <a:lnTo>
                  <a:pt x="670560" y="762000"/>
                </a:lnTo>
                <a:lnTo>
                  <a:pt x="679704" y="763524"/>
                </a:lnTo>
                <a:lnTo>
                  <a:pt x="684276" y="763524"/>
                </a:lnTo>
                <a:lnTo>
                  <a:pt x="688848" y="762000"/>
                </a:lnTo>
                <a:close/>
              </a:path>
              <a:path w="836929" h="763904">
                <a:moveTo>
                  <a:pt x="524764" y="490728"/>
                </a:moveTo>
                <a:lnTo>
                  <a:pt x="329184" y="490728"/>
                </a:lnTo>
                <a:lnTo>
                  <a:pt x="388620" y="550164"/>
                </a:lnTo>
                <a:lnTo>
                  <a:pt x="420624" y="577596"/>
                </a:lnTo>
                <a:lnTo>
                  <a:pt x="452628" y="606552"/>
                </a:lnTo>
                <a:lnTo>
                  <a:pt x="484632" y="633984"/>
                </a:lnTo>
                <a:lnTo>
                  <a:pt x="550164" y="687324"/>
                </a:lnTo>
                <a:lnTo>
                  <a:pt x="585216" y="711708"/>
                </a:lnTo>
                <a:lnTo>
                  <a:pt x="594360" y="719328"/>
                </a:lnTo>
                <a:lnTo>
                  <a:pt x="623316" y="740664"/>
                </a:lnTo>
                <a:lnTo>
                  <a:pt x="630936" y="748284"/>
                </a:lnTo>
                <a:lnTo>
                  <a:pt x="640080" y="754380"/>
                </a:lnTo>
                <a:lnTo>
                  <a:pt x="644652" y="755904"/>
                </a:lnTo>
                <a:lnTo>
                  <a:pt x="650748" y="758952"/>
                </a:lnTo>
                <a:lnTo>
                  <a:pt x="655320" y="760476"/>
                </a:lnTo>
                <a:lnTo>
                  <a:pt x="661416" y="762000"/>
                </a:lnTo>
                <a:lnTo>
                  <a:pt x="697992" y="762000"/>
                </a:lnTo>
                <a:lnTo>
                  <a:pt x="702564" y="760476"/>
                </a:lnTo>
                <a:lnTo>
                  <a:pt x="708660" y="758952"/>
                </a:lnTo>
                <a:lnTo>
                  <a:pt x="713232" y="755904"/>
                </a:lnTo>
                <a:lnTo>
                  <a:pt x="717804" y="754380"/>
                </a:lnTo>
                <a:lnTo>
                  <a:pt x="722376" y="751332"/>
                </a:lnTo>
                <a:lnTo>
                  <a:pt x="723900" y="749808"/>
                </a:lnTo>
                <a:lnTo>
                  <a:pt x="726948" y="748284"/>
                </a:lnTo>
                <a:lnTo>
                  <a:pt x="729996" y="743712"/>
                </a:lnTo>
                <a:lnTo>
                  <a:pt x="734568" y="740664"/>
                </a:lnTo>
                <a:lnTo>
                  <a:pt x="836676" y="640080"/>
                </a:lnTo>
                <a:lnTo>
                  <a:pt x="804672" y="629412"/>
                </a:lnTo>
                <a:lnTo>
                  <a:pt x="772668" y="620268"/>
                </a:lnTo>
                <a:lnTo>
                  <a:pt x="742188" y="609600"/>
                </a:lnTo>
                <a:lnTo>
                  <a:pt x="726948" y="603504"/>
                </a:lnTo>
                <a:lnTo>
                  <a:pt x="713232" y="597408"/>
                </a:lnTo>
                <a:lnTo>
                  <a:pt x="682752" y="585216"/>
                </a:lnTo>
                <a:lnTo>
                  <a:pt x="669036" y="577596"/>
                </a:lnTo>
                <a:lnTo>
                  <a:pt x="655320" y="571500"/>
                </a:lnTo>
                <a:lnTo>
                  <a:pt x="600456" y="541020"/>
                </a:lnTo>
                <a:lnTo>
                  <a:pt x="574548" y="525780"/>
                </a:lnTo>
                <a:lnTo>
                  <a:pt x="548640" y="507492"/>
                </a:lnTo>
                <a:lnTo>
                  <a:pt x="534924" y="498348"/>
                </a:lnTo>
                <a:lnTo>
                  <a:pt x="524764" y="490728"/>
                </a:lnTo>
                <a:close/>
              </a:path>
              <a:path w="836929" h="763904">
                <a:moveTo>
                  <a:pt x="6096" y="600456"/>
                </a:moveTo>
                <a:lnTo>
                  <a:pt x="4572" y="601980"/>
                </a:lnTo>
                <a:lnTo>
                  <a:pt x="1524" y="608076"/>
                </a:lnTo>
                <a:lnTo>
                  <a:pt x="1524" y="612648"/>
                </a:lnTo>
                <a:lnTo>
                  <a:pt x="0" y="618744"/>
                </a:lnTo>
                <a:lnTo>
                  <a:pt x="0" y="655320"/>
                </a:lnTo>
                <a:lnTo>
                  <a:pt x="3048" y="662940"/>
                </a:lnTo>
                <a:lnTo>
                  <a:pt x="4572" y="669036"/>
                </a:lnTo>
                <a:lnTo>
                  <a:pt x="7620" y="676656"/>
                </a:lnTo>
                <a:lnTo>
                  <a:pt x="12192" y="682752"/>
                </a:lnTo>
                <a:lnTo>
                  <a:pt x="13716" y="685800"/>
                </a:lnTo>
                <a:lnTo>
                  <a:pt x="62484" y="734568"/>
                </a:lnTo>
                <a:lnTo>
                  <a:pt x="67056" y="740664"/>
                </a:lnTo>
                <a:lnTo>
                  <a:pt x="74676" y="745236"/>
                </a:lnTo>
                <a:lnTo>
                  <a:pt x="80772" y="748284"/>
                </a:lnTo>
                <a:lnTo>
                  <a:pt x="88392" y="752856"/>
                </a:lnTo>
                <a:lnTo>
                  <a:pt x="94488" y="754380"/>
                </a:lnTo>
                <a:lnTo>
                  <a:pt x="109728" y="757428"/>
                </a:lnTo>
                <a:lnTo>
                  <a:pt x="126492" y="757428"/>
                </a:lnTo>
                <a:lnTo>
                  <a:pt x="134112" y="755904"/>
                </a:lnTo>
                <a:lnTo>
                  <a:pt x="137160" y="754380"/>
                </a:lnTo>
                <a:lnTo>
                  <a:pt x="141732" y="754380"/>
                </a:lnTo>
                <a:lnTo>
                  <a:pt x="147828" y="752856"/>
                </a:lnTo>
                <a:lnTo>
                  <a:pt x="155448" y="748284"/>
                </a:lnTo>
                <a:lnTo>
                  <a:pt x="161544" y="745236"/>
                </a:lnTo>
                <a:lnTo>
                  <a:pt x="166116" y="740664"/>
                </a:lnTo>
                <a:lnTo>
                  <a:pt x="167640" y="740664"/>
                </a:lnTo>
                <a:lnTo>
                  <a:pt x="170688" y="737616"/>
                </a:lnTo>
                <a:lnTo>
                  <a:pt x="175260" y="734568"/>
                </a:lnTo>
                <a:lnTo>
                  <a:pt x="193548" y="701040"/>
                </a:lnTo>
                <a:lnTo>
                  <a:pt x="213360" y="667512"/>
                </a:lnTo>
                <a:lnTo>
                  <a:pt x="233172" y="635508"/>
                </a:lnTo>
                <a:lnTo>
                  <a:pt x="252984" y="605028"/>
                </a:lnTo>
                <a:lnTo>
                  <a:pt x="253898" y="603504"/>
                </a:lnTo>
                <a:lnTo>
                  <a:pt x="13716" y="603504"/>
                </a:lnTo>
                <a:lnTo>
                  <a:pt x="9144" y="601980"/>
                </a:lnTo>
                <a:lnTo>
                  <a:pt x="6096" y="600456"/>
                </a:lnTo>
                <a:close/>
              </a:path>
              <a:path w="836929" h="763904">
                <a:moveTo>
                  <a:pt x="198120" y="0"/>
                </a:moveTo>
                <a:lnTo>
                  <a:pt x="91440" y="106680"/>
                </a:lnTo>
                <a:lnTo>
                  <a:pt x="86868" y="114300"/>
                </a:lnTo>
                <a:lnTo>
                  <a:pt x="82296" y="120396"/>
                </a:lnTo>
                <a:lnTo>
                  <a:pt x="79248" y="126492"/>
                </a:lnTo>
                <a:lnTo>
                  <a:pt x="76200" y="134112"/>
                </a:lnTo>
                <a:lnTo>
                  <a:pt x="73152" y="149352"/>
                </a:lnTo>
                <a:lnTo>
                  <a:pt x="73152" y="164592"/>
                </a:lnTo>
                <a:lnTo>
                  <a:pt x="74676" y="173736"/>
                </a:lnTo>
                <a:lnTo>
                  <a:pt x="76200" y="179832"/>
                </a:lnTo>
                <a:lnTo>
                  <a:pt x="82296" y="195072"/>
                </a:lnTo>
                <a:lnTo>
                  <a:pt x="86868" y="201168"/>
                </a:lnTo>
                <a:lnTo>
                  <a:pt x="88392" y="204216"/>
                </a:lnTo>
                <a:lnTo>
                  <a:pt x="91440" y="207264"/>
                </a:lnTo>
                <a:lnTo>
                  <a:pt x="96012" y="213360"/>
                </a:lnTo>
                <a:lnTo>
                  <a:pt x="115824" y="240792"/>
                </a:lnTo>
                <a:lnTo>
                  <a:pt x="135636" y="266700"/>
                </a:lnTo>
                <a:lnTo>
                  <a:pt x="155448" y="294132"/>
                </a:lnTo>
                <a:lnTo>
                  <a:pt x="176784" y="320040"/>
                </a:lnTo>
                <a:lnTo>
                  <a:pt x="196596" y="345948"/>
                </a:lnTo>
                <a:lnTo>
                  <a:pt x="217932" y="370332"/>
                </a:lnTo>
                <a:lnTo>
                  <a:pt x="239268" y="396240"/>
                </a:lnTo>
                <a:lnTo>
                  <a:pt x="262128" y="420624"/>
                </a:lnTo>
                <a:lnTo>
                  <a:pt x="249936" y="432816"/>
                </a:lnTo>
                <a:lnTo>
                  <a:pt x="239268" y="445008"/>
                </a:lnTo>
                <a:lnTo>
                  <a:pt x="227076" y="457200"/>
                </a:lnTo>
                <a:lnTo>
                  <a:pt x="216408" y="469392"/>
                </a:lnTo>
                <a:lnTo>
                  <a:pt x="195072" y="490728"/>
                </a:lnTo>
                <a:lnTo>
                  <a:pt x="184404" y="499872"/>
                </a:lnTo>
                <a:lnTo>
                  <a:pt x="175260" y="510540"/>
                </a:lnTo>
                <a:lnTo>
                  <a:pt x="164592" y="519684"/>
                </a:lnTo>
                <a:lnTo>
                  <a:pt x="155448" y="528828"/>
                </a:lnTo>
                <a:lnTo>
                  <a:pt x="128016" y="551688"/>
                </a:lnTo>
                <a:lnTo>
                  <a:pt x="120396" y="557784"/>
                </a:lnTo>
                <a:lnTo>
                  <a:pt x="111252" y="563880"/>
                </a:lnTo>
                <a:lnTo>
                  <a:pt x="103632" y="569976"/>
                </a:lnTo>
                <a:lnTo>
                  <a:pt x="94488" y="576072"/>
                </a:lnTo>
                <a:lnTo>
                  <a:pt x="88392" y="580644"/>
                </a:lnTo>
                <a:lnTo>
                  <a:pt x="80772" y="585216"/>
                </a:lnTo>
                <a:lnTo>
                  <a:pt x="73152" y="588264"/>
                </a:lnTo>
                <a:lnTo>
                  <a:pt x="65532" y="592836"/>
                </a:lnTo>
                <a:lnTo>
                  <a:pt x="59436" y="595884"/>
                </a:lnTo>
                <a:lnTo>
                  <a:pt x="53340" y="597408"/>
                </a:lnTo>
                <a:lnTo>
                  <a:pt x="47244" y="600456"/>
                </a:lnTo>
                <a:lnTo>
                  <a:pt x="35052" y="603504"/>
                </a:lnTo>
                <a:lnTo>
                  <a:pt x="253898" y="603504"/>
                </a:lnTo>
                <a:lnTo>
                  <a:pt x="271272" y="574548"/>
                </a:lnTo>
                <a:lnTo>
                  <a:pt x="291084" y="545592"/>
                </a:lnTo>
                <a:lnTo>
                  <a:pt x="309372" y="518160"/>
                </a:lnTo>
                <a:lnTo>
                  <a:pt x="329184" y="490728"/>
                </a:lnTo>
                <a:lnTo>
                  <a:pt x="524764" y="490728"/>
                </a:lnTo>
                <a:lnTo>
                  <a:pt x="522732" y="489204"/>
                </a:lnTo>
                <a:lnTo>
                  <a:pt x="499872" y="470916"/>
                </a:lnTo>
                <a:lnTo>
                  <a:pt x="452628" y="429768"/>
                </a:lnTo>
                <a:lnTo>
                  <a:pt x="431292" y="406908"/>
                </a:lnTo>
                <a:lnTo>
                  <a:pt x="409956" y="385572"/>
                </a:lnTo>
                <a:lnTo>
                  <a:pt x="431292" y="359664"/>
                </a:lnTo>
                <a:lnTo>
                  <a:pt x="452628" y="335280"/>
                </a:lnTo>
                <a:lnTo>
                  <a:pt x="463296" y="324612"/>
                </a:lnTo>
                <a:lnTo>
                  <a:pt x="472630" y="313944"/>
                </a:lnTo>
                <a:lnTo>
                  <a:pt x="353568" y="313944"/>
                </a:lnTo>
                <a:lnTo>
                  <a:pt x="329184" y="280416"/>
                </a:lnTo>
                <a:lnTo>
                  <a:pt x="318516" y="263652"/>
                </a:lnTo>
                <a:lnTo>
                  <a:pt x="307848" y="245364"/>
                </a:lnTo>
                <a:lnTo>
                  <a:pt x="295656" y="227076"/>
                </a:lnTo>
                <a:lnTo>
                  <a:pt x="286512" y="207264"/>
                </a:lnTo>
                <a:lnTo>
                  <a:pt x="275844" y="188976"/>
                </a:lnTo>
                <a:lnTo>
                  <a:pt x="266700" y="169164"/>
                </a:lnTo>
                <a:lnTo>
                  <a:pt x="256032" y="149352"/>
                </a:lnTo>
                <a:lnTo>
                  <a:pt x="246888" y="129540"/>
                </a:lnTo>
                <a:lnTo>
                  <a:pt x="237744" y="108204"/>
                </a:lnTo>
                <a:lnTo>
                  <a:pt x="228600" y="88392"/>
                </a:lnTo>
                <a:lnTo>
                  <a:pt x="213360" y="44196"/>
                </a:lnTo>
                <a:lnTo>
                  <a:pt x="204216" y="22860"/>
                </a:lnTo>
                <a:lnTo>
                  <a:pt x="198120" y="0"/>
                </a:lnTo>
                <a:close/>
              </a:path>
              <a:path w="836929" h="763904">
                <a:moveTo>
                  <a:pt x="632460" y="22860"/>
                </a:moveTo>
                <a:lnTo>
                  <a:pt x="600456" y="22860"/>
                </a:lnTo>
                <a:lnTo>
                  <a:pt x="592836" y="25908"/>
                </a:lnTo>
                <a:lnTo>
                  <a:pt x="586740" y="27432"/>
                </a:lnTo>
                <a:lnTo>
                  <a:pt x="531876" y="83820"/>
                </a:lnTo>
                <a:lnTo>
                  <a:pt x="477012" y="156972"/>
                </a:lnTo>
                <a:lnTo>
                  <a:pt x="425196" y="224028"/>
                </a:lnTo>
                <a:lnTo>
                  <a:pt x="413004" y="239268"/>
                </a:lnTo>
                <a:lnTo>
                  <a:pt x="400812" y="256032"/>
                </a:lnTo>
                <a:lnTo>
                  <a:pt x="376428" y="284988"/>
                </a:lnTo>
                <a:lnTo>
                  <a:pt x="353568" y="313944"/>
                </a:lnTo>
                <a:lnTo>
                  <a:pt x="472630" y="313944"/>
                </a:lnTo>
                <a:lnTo>
                  <a:pt x="473964" y="312420"/>
                </a:lnTo>
                <a:lnTo>
                  <a:pt x="495300" y="292608"/>
                </a:lnTo>
                <a:lnTo>
                  <a:pt x="515112" y="271272"/>
                </a:lnTo>
                <a:lnTo>
                  <a:pt x="536448" y="252984"/>
                </a:lnTo>
                <a:lnTo>
                  <a:pt x="545592" y="243840"/>
                </a:lnTo>
                <a:lnTo>
                  <a:pt x="556260" y="236220"/>
                </a:lnTo>
                <a:lnTo>
                  <a:pt x="577596" y="219456"/>
                </a:lnTo>
                <a:lnTo>
                  <a:pt x="597408" y="205740"/>
                </a:lnTo>
                <a:lnTo>
                  <a:pt x="606552" y="198120"/>
                </a:lnTo>
                <a:lnTo>
                  <a:pt x="627888" y="185928"/>
                </a:lnTo>
                <a:lnTo>
                  <a:pt x="637032" y="179832"/>
                </a:lnTo>
                <a:lnTo>
                  <a:pt x="656844" y="169164"/>
                </a:lnTo>
                <a:lnTo>
                  <a:pt x="676656" y="160020"/>
                </a:lnTo>
                <a:lnTo>
                  <a:pt x="685800" y="155448"/>
                </a:lnTo>
                <a:lnTo>
                  <a:pt x="696468" y="152400"/>
                </a:lnTo>
                <a:lnTo>
                  <a:pt x="716280" y="146304"/>
                </a:lnTo>
                <a:lnTo>
                  <a:pt x="734568" y="140208"/>
                </a:lnTo>
                <a:lnTo>
                  <a:pt x="734568" y="132588"/>
                </a:lnTo>
                <a:lnTo>
                  <a:pt x="729996" y="109728"/>
                </a:lnTo>
                <a:lnTo>
                  <a:pt x="725424" y="103632"/>
                </a:lnTo>
                <a:lnTo>
                  <a:pt x="722376" y="97536"/>
                </a:lnTo>
                <a:lnTo>
                  <a:pt x="713232" y="85344"/>
                </a:lnTo>
                <a:lnTo>
                  <a:pt x="673608" y="45720"/>
                </a:lnTo>
                <a:lnTo>
                  <a:pt x="665988" y="39624"/>
                </a:lnTo>
                <a:lnTo>
                  <a:pt x="662940" y="36576"/>
                </a:lnTo>
                <a:lnTo>
                  <a:pt x="659892" y="35052"/>
                </a:lnTo>
                <a:lnTo>
                  <a:pt x="653796" y="30480"/>
                </a:lnTo>
                <a:lnTo>
                  <a:pt x="646176" y="27432"/>
                </a:lnTo>
                <a:lnTo>
                  <a:pt x="640080" y="25908"/>
                </a:lnTo>
                <a:lnTo>
                  <a:pt x="632460" y="22860"/>
                </a:lnTo>
                <a:close/>
              </a:path>
            </a:pathLst>
          </a:custGeom>
          <a:solidFill>
            <a:srgbClr val="0099CC"/>
          </a:solidFill>
        </p:spPr>
        <p:txBody>
          <a:bodyPr wrap="square" lIns="0" tIns="0" rIns="0" bIns="0" rtlCol="0"/>
          <a:lstStyle/>
          <a:p>
            <a:endParaRPr sz="1750"/>
          </a:p>
        </p:txBody>
      </p:sp>
      <p:sp>
        <p:nvSpPr>
          <p:cNvPr id="11" name="object 11"/>
          <p:cNvSpPr txBox="1"/>
          <p:nvPr/>
        </p:nvSpPr>
        <p:spPr>
          <a:xfrm>
            <a:off x="1098903" y="5533389"/>
            <a:ext cx="5358077" cy="833562"/>
          </a:xfrm>
          <a:prstGeom prst="rect">
            <a:avLst/>
          </a:prstGeom>
        </p:spPr>
        <p:txBody>
          <a:bodyPr vert="horz" wrap="square" lIns="0" tIns="0" rIns="0" bIns="0" rtlCol="0">
            <a:spAutoFit/>
          </a:bodyPr>
          <a:lstStyle/>
          <a:p>
            <a:pPr marL="12347" marR="4939" algn="just">
              <a:lnSpc>
                <a:spcPts val="1342"/>
              </a:lnSpc>
            </a:pPr>
            <a:r>
              <a:rPr sz="1167" dirty="0">
                <a:latin typeface="Times New Roman"/>
                <a:cs typeface="Times New Roman"/>
              </a:rPr>
              <a:t>There must be an intermediate process </a:t>
            </a:r>
            <a:r>
              <a:rPr sz="1167" spc="-5" dirty="0">
                <a:latin typeface="Times New Roman"/>
                <a:cs typeface="Times New Roman"/>
              </a:rPr>
              <a:t>which should </a:t>
            </a:r>
            <a:r>
              <a:rPr sz="1167" dirty="0">
                <a:latin typeface="Times New Roman"/>
                <a:cs typeface="Times New Roman"/>
              </a:rPr>
              <a:t>transform data received from one  external entity and then </a:t>
            </a:r>
            <a:r>
              <a:rPr sz="1167" spc="-5" dirty="0">
                <a:latin typeface="Times New Roman"/>
                <a:cs typeface="Times New Roman"/>
              </a:rPr>
              <a:t>send </a:t>
            </a:r>
            <a:r>
              <a:rPr sz="1167" dirty="0">
                <a:latin typeface="Times New Roman"/>
                <a:cs typeface="Times New Roman"/>
              </a:rPr>
              <a:t>the transformed data to the other external entity. </a:t>
            </a:r>
            <a:r>
              <a:rPr sz="1167" spc="-5" dirty="0">
                <a:latin typeface="Times New Roman"/>
                <a:cs typeface="Times New Roman"/>
              </a:rPr>
              <a:t>As we </a:t>
            </a:r>
            <a:r>
              <a:rPr sz="1167" dirty="0">
                <a:latin typeface="Times New Roman"/>
                <a:cs typeface="Times New Roman"/>
              </a:rPr>
              <a:t>have  already described that data flow diagrams </a:t>
            </a:r>
            <a:r>
              <a:rPr sz="1167" spc="-5" dirty="0">
                <a:latin typeface="Times New Roman"/>
                <a:cs typeface="Times New Roman"/>
              </a:rPr>
              <a:t>should </a:t>
            </a:r>
            <a:r>
              <a:rPr sz="1167" dirty="0">
                <a:latin typeface="Times New Roman"/>
                <a:cs typeface="Times New Roman"/>
              </a:rPr>
              <a:t>be used to depict processes that  transform or process data. </a:t>
            </a:r>
            <a:r>
              <a:rPr sz="1167" spc="-5" dirty="0">
                <a:latin typeface="Times New Roman"/>
                <a:cs typeface="Times New Roman"/>
              </a:rPr>
              <a:t>Simple </a:t>
            </a:r>
            <a:r>
              <a:rPr sz="1167" dirty="0">
                <a:latin typeface="Times New Roman"/>
                <a:cs typeface="Times New Roman"/>
              </a:rPr>
              <a:t>data movement from one entity to another </a:t>
            </a:r>
            <a:r>
              <a:rPr sz="1167" spc="-5" dirty="0">
                <a:latin typeface="Times New Roman"/>
                <a:cs typeface="Times New Roman"/>
              </a:rPr>
              <a:t>should </a:t>
            </a:r>
            <a:r>
              <a:rPr sz="1167" dirty="0">
                <a:latin typeface="Times New Roman"/>
                <a:cs typeface="Times New Roman"/>
              </a:rPr>
              <a:t>not  be described using data flow</a:t>
            </a:r>
            <a:r>
              <a:rPr sz="1167" spc="-97" dirty="0">
                <a:latin typeface="Times New Roman"/>
                <a:cs typeface="Times New Roman"/>
              </a:rPr>
              <a:t> </a:t>
            </a:r>
            <a:r>
              <a:rPr sz="1167" dirty="0">
                <a:latin typeface="Times New Roman"/>
                <a:cs typeface="Times New Roman"/>
              </a:rPr>
              <a:t>diagrams.</a:t>
            </a:r>
            <a:endParaRPr sz="1167">
              <a:latin typeface="Times New Roman"/>
              <a:cs typeface="Times New Roman"/>
            </a:endParaRPr>
          </a:p>
        </p:txBody>
      </p:sp>
      <p:sp>
        <p:nvSpPr>
          <p:cNvPr id="12" name="object 12"/>
          <p:cNvSpPr/>
          <p:nvPr/>
        </p:nvSpPr>
        <p:spPr>
          <a:xfrm>
            <a:off x="5079153" y="6860964"/>
            <a:ext cx="1343995" cy="1216819"/>
          </a:xfrm>
          <a:custGeom>
            <a:avLst/>
            <a:gdLst/>
            <a:ahLst/>
            <a:cxnLst/>
            <a:rect l="l" t="t" r="r" b="b"/>
            <a:pathLst>
              <a:path w="1382395" h="1251584">
                <a:moveTo>
                  <a:pt x="160020" y="0"/>
                </a:moveTo>
                <a:lnTo>
                  <a:pt x="0" y="0"/>
                </a:lnTo>
                <a:lnTo>
                  <a:pt x="0" y="542544"/>
                </a:lnTo>
                <a:lnTo>
                  <a:pt x="1524" y="544068"/>
                </a:lnTo>
                <a:lnTo>
                  <a:pt x="3048" y="544068"/>
                </a:lnTo>
                <a:lnTo>
                  <a:pt x="4572" y="545592"/>
                </a:lnTo>
                <a:lnTo>
                  <a:pt x="0" y="547116"/>
                </a:lnTo>
                <a:lnTo>
                  <a:pt x="0" y="1251204"/>
                </a:lnTo>
                <a:lnTo>
                  <a:pt x="1382268" y="1251204"/>
                </a:lnTo>
                <a:lnTo>
                  <a:pt x="1382268" y="1524"/>
                </a:lnTo>
                <a:lnTo>
                  <a:pt x="161544" y="1524"/>
                </a:lnTo>
                <a:lnTo>
                  <a:pt x="160020" y="0"/>
                </a:lnTo>
                <a:close/>
              </a:path>
              <a:path w="1382395" h="1251584">
                <a:moveTo>
                  <a:pt x="195072" y="0"/>
                </a:moveTo>
                <a:lnTo>
                  <a:pt x="163068" y="0"/>
                </a:lnTo>
                <a:lnTo>
                  <a:pt x="161544" y="1524"/>
                </a:lnTo>
                <a:lnTo>
                  <a:pt x="196596" y="1524"/>
                </a:lnTo>
                <a:lnTo>
                  <a:pt x="195072" y="0"/>
                </a:lnTo>
                <a:close/>
              </a:path>
              <a:path w="1382395" h="1251584">
                <a:moveTo>
                  <a:pt x="202692" y="0"/>
                </a:moveTo>
                <a:lnTo>
                  <a:pt x="198120" y="0"/>
                </a:lnTo>
                <a:lnTo>
                  <a:pt x="196596" y="1524"/>
                </a:lnTo>
                <a:lnTo>
                  <a:pt x="204216" y="1524"/>
                </a:lnTo>
                <a:lnTo>
                  <a:pt x="202692" y="0"/>
                </a:lnTo>
                <a:close/>
              </a:path>
              <a:path w="1382395" h="1251584">
                <a:moveTo>
                  <a:pt x="210312" y="0"/>
                </a:moveTo>
                <a:lnTo>
                  <a:pt x="205740" y="0"/>
                </a:lnTo>
                <a:lnTo>
                  <a:pt x="204216" y="1524"/>
                </a:lnTo>
                <a:lnTo>
                  <a:pt x="211836" y="1524"/>
                </a:lnTo>
                <a:lnTo>
                  <a:pt x="210312" y="0"/>
                </a:lnTo>
                <a:close/>
              </a:path>
              <a:path w="1382395" h="1251584">
                <a:moveTo>
                  <a:pt x="216408" y="0"/>
                </a:moveTo>
                <a:lnTo>
                  <a:pt x="211836" y="0"/>
                </a:lnTo>
                <a:lnTo>
                  <a:pt x="211836" y="1524"/>
                </a:lnTo>
                <a:lnTo>
                  <a:pt x="217932" y="1524"/>
                </a:lnTo>
                <a:lnTo>
                  <a:pt x="216408" y="0"/>
                </a:lnTo>
                <a:close/>
              </a:path>
              <a:path w="1382395" h="1251584">
                <a:moveTo>
                  <a:pt x="230124" y="0"/>
                </a:moveTo>
                <a:lnTo>
                  <a:pt x="219456" y="0"/>
                </a:lnTo>
                <a:lnTo>
                  <a:pt x="219456" y="1524"/>
                </a:lnTo>
                <a:lnTo>
                  <a:pt x="233172" y="1524"/>
                </a:lnTo>
                <a:lnTo>
                  <a:pt x="230124" y="0"/>
                </a:lnTo>
                <a:close/>
              </a:path>
              <a:path w="1382395" h="1251584">
                <a:moveTo>
                  <a:pt x="259080" y="0"/>
                </a:moveTo>
                <a:lnTo>
                  <a:pt x="233172" y="0"/>
                </a:lnTo>
                <a:lnTo>
                  <a:pt x="233172" y="1524"/>
                </a:lnTo>
                <a:lnTo>
                  <a:pt x="260604" y="1524"/>
                </a:lnTo>
                <a:lnTo>
                  <a:pt x="259080" y="0"/>
                </a:lnTo>
                <a:close/>
              </a:path>
              <a:path w="1382395" h="1251584">
                <a:moveTo>
                  <a:pt x="280416" y="0"/>
                </a:moveTo>
                <a:lnTo>
                  <a:pt x="262128" y="0"/>
                </a:lnTo>
                <a:lnTo>
                  <a:pt x="262128" y="1524"/>
                </a:lnTo>
                <a:lnTo>
                  <a:pt x="281940" y="1524"/>
                </a:lnTo>
                <a:lnTo>
                  <a:pt x="280416" y="0"/>
                </a:lnTo>
                <a:close/>
              </a:path>
              <a:path w="1382395" h="1251584">
                <a:moveTo>
                  <a:pt x="393192" y="0"/>
                </a:moveTo>
                <a:lnTo>
                  <a:pt x="283464" y="0"/>
                </a:lnTo>
                <a:lnTo>
                  <a:pt x="283464" y="1524"/>
                </a:lnTo>
                <a:lnTo>
                  <a:pt x="396240" y="1524"/>
                </a:lnTo>
                <a:lnTo>
                  <a:pt x="393192" y="0"/>
                </a:lnTo>
                <a:close/>
              </a:path>
              <a:path w="1382395" h="1251584">
                <a:moveTo>
                  <a:pt x="1382268" y="0"/>
                </a:moveTo>
                <a:lnTo>
                  <a:pt x="396240" y="0"/>
                </a:lnTo>
                <a:lnTo>
                  <a:pt x="396240" y="1524"/>
                </a:lnTo>
                <a:lnTo>
                  <a:pt x="1382268" y="1524"/>
                </a:lnTo>
                <a:lnTo>
                  <a:pt x="1382268" y="0"/>
                </a:lnTo>
                <a:close/>
              </a:path>
            </a:pathLst>
          </a:custGeom>
          <a:solidFill>
            <a:srgbClr val="F4D605"/>
          </a:solidFill>
        </p:spPr>
        <p:txBody>
          <a:bodyPr wrap="square" lIns="0" tIns="0" rIns="0" bIns="0" rtlCol="0"/>
          <a:lstStyle/>
          <a:p>
            <a:endParaRPr sz="1750"/>
          </a:p>
        </p:txBody>
      </p:sp>
      <p:sp>
        <p:nvSpPr>
          <p:cNvPr id="13" name="object 13"/>
          <p:cNvSpPr/>
          <p:nvPr/>
        </p:nvSpPr>
        <p:spPr>
          <a:xfrm>
            <a:off x="5078412" y="7418070"/>
            <a:ext cx="0" cy="242006"/>
          </a:xfrm>
          <a:custGeom>
            <a:avLst/>
            <a:gdLst/>
            <a:ahLst/>
            <a:cxnLst/>
            <a:rect l="l" t="t" r="r" b="b"/>
            <a:pathLst>
              <a:path h="248920">
                <a:moveTo>
                  <a:pt x="0" y="0"/>
                </a:moveTo>
                <a:lnTo>
                  <a:pt x="0" y="248412"/>
                </a:lnTo>
              </a:path>
            </a:pathLst>
          </a:custGeom>
          <a:ln w="3175">
            <a:solidFill>
              <a:srgbClr val="00CC99"/>
            </a:solidFill>
          </a:ln>
        </p:spPr>
        <p:txBody>
          <a:bodyPr wrap="square" lIns="0" tIns="0" rIns="0" bIns="0" rtlCol="0"/>
          <a:lstStyle/>
          <a:p>
            <a:endParaRPr sz="1750"/>
          </a:p>
        </p:txBody>
      </p:sp>
      <p:sp>
        <p:nvSpPr>
          <p:cNvPr id="14" name="object 14"/>
          <p:cNvSpPr/>
          <p:nvPr/>
        </p:nvSpPr>
        <p:spPr>
          <a:xfrm>
            <a:off x="4926542" y="7395846"/>
            <a:ext cx="148167" cy="179652"/>
          </a:xfrm>
          <a:custGeom>
            <a:avLst/>
            <a:gdLst/>
            <a:ahLst/>
            <a:cxnLst/>
            <a:rect l="l" t="t" r="r" b="b"/>
            <a:pathLst>
              <a:path w="152400" h="184784">
                <a:moveTo>
                  <a:pt x="0" y="0"/>
                </a:moveTo>
                <a:lnTo>
                  <a:pt x="0" y="184403"/>
                </a:lnTo>
                <a:lnTo>
                  <a:pt x="152399" y="92963"/>
                </a:lnTo>
                <a:lnTo>
                  <a:pt x="150875" y="91439"/>
                </a:lnTo>
                <a:lnTo>
                  <a:pt x="149351" y="91439"/>
                </a:lnTo>
                <a:lnTo>
                  <a:pt x="146303" y="88391"/>
                </a:lnTo>
                <a:lnTo>
                  <a:pt x="144779" y="88391"/>
                </a:lnTo>
                <a:lnTo>
                  <a:pt x="143255" y="86867"/>
                </a:lnTo>
                <a:lnTo>
                  <a:pt x="141731" y="86867"/>
                </a:lnTo>
                <a:lnTo>
                  <a:pt x="74675" y="45719"/>
                </a:lnTo>
                <a:lnTo>
                  <a:pt x="32003" y="18287"/>
                </a:lnTo>
                <a:lnTo>
                  <a:pt x="0" y="0"/>
                </a:lnTo>
                <a:close/>
              </a:path>
            </a:pathLst>
          </a:custGeom>
          <a:solidFill>
            <a:srgbClr val="000000"/>
          </a:solidFill>
        </p:spPr>
        <p:txBody>
          <a:bodyPr wrap="square" lIns="0" tIns="0" rIns="0" bIns="0" rtlCol="0"/>
          <a:lstStyle/>
          <a:p>
            <a:endParaRPr sz="1750"/>
          </a:p>
        </p:txBody>
      </p:sp>
      <p:sp>
        <p:nvSpPr>
          <p:cNvPr id="15" name="object 15"/>
          <p:cNvSpPr/>
          <p:nvPr/>
        </p:nvSpPr>
        <p:spPr>
          <a:xfrm>
            <a:off x="1131994" y="6877262"/>
            <a:ext cx="1343995" cy="1214967"/>
          </a:xfrm>
          <a:custGeom>
            <a:avLst/>
            <a:gdLst/>
            <a:ahLst/>
            <a:cxnLst/>
            <a:rect l="l" t="t" r="r" b="b"/>
            <a:pathLst>
              <a:path w="1382395" h="1249679">
                <a:moveTo>
                  <a:pt x="160020" y="0"/>
                </a:moveTo>
                <a:lnTo>
                  <a:pt x="0" y="0"/>
                </a:lnTo>
                <a:lnTo>
                  <a:pt x="0" y="542543"/>
                </a:lnTo>
                <a:lnTo>
                  <a:pt x="1524" y="544067"/>
                </a:lnTo>
                <a:lnTo>
                  <a:pt x="4571" y="544067"/>
                </a:lnTo>
                <a:lnTo>
                  <a:pt x="0" y="547115"/>
                </a:lnTo>
                <a:lnTo>
                  <a:pt x="0" y="1249679"/>
                </a:lnTo>
                <a:lnTo>
                  <a:pt x="1382268" y="1249679"/>
                </a:lnTo>
                <a:lnTo>
                  <a:pt x="1382268" y="1523"/>
                </a:lnTo>
                <a:lnTo>
                  <a:pt x="161544" y="1523"/>
                </a:lnTo>
                <a:lnTo>
                  <a:pt x="160020" y="0"/>
                </a:lnTo>
                <a:close/>
              </a:path>
              <a:path w="1382395" h="1249679">
                <a:moveTo>
                  <a:pt x="195072" y="0"/>
                </a:moveTo>
                <a:lnTo>
                  <a:pt x="161544" y="0"/>
                </a:lnTo>
                <a:lnTo>
                  <a:pt x="161544" y="1523"/>
                </a:lnTo>
                <a:lnTo>
                  <a:pt x="196596" y="1523"/>
                </a:lnTo>
                <a:lnTo>
                  <a:pt x="195072" y="0"/>
                </a:lnTo>
                <a:close/>
              </a:path>
              <a:path w="1382395" h="1249679">
                <a:moveTo>
                  <a:pt x="202692" y="0"/>
                </a:moveTo>
                <a:lnTo>
                  <a:pt x="196596" y="0"/>
                </a:lnTo>
                <a:lnTo>
                  <a:pt x="196596" y="1523"/>
                </a:lnTo>
                <a:lnTo>
                  <a:pt x="204215" y="1523"/>
                </a:lnTo>
                <a:lnTo>
                  <a:pt x="202692" y="0"/>
                </a:lnTo>
                <a:close/>
              </a:path>
              <a:path w="1382395" h="1249679">
                <a:moveTo>
                  <a:pt x="210312" y="0"/>
                </a:moveTo>
                <a:lnTo>
                  <a:pt x="204215" y="0"/>
                </a:lnTo>
                <a:lnTo>
                  <a:pt x="204215" y="1523"/>
                </a:lnTo>
                <a:lnTo>
                  <a:pt x="211836" y="1523"/>
                </a:lnTo>
                <a:lnTo>
                  <a:pt x="210312" y="0"/>
                </a:lnTo>
                <a:close/>
              </a:path>
              <a:path w="1382395" h="1249679">
                <a:moveTo>
                  <a:pt x="216408" y="0"/>
                </a:moveTo>
                <a:lnTo>
                  <a:pt x="211836" y="0"/>
                </a:lnTo>
                <a:lnTo>
                  <a:pt x="211836" y="1523"/>
                </a:lnTo>
                <a:lnTo>
                  <a:pt x="217931" y="1523"/>
                </a:lnTo>
                <a:lnTo>
                  <a:pt x="216408" y="0"/>
                </a:lnTo>
                <a:close/>
              </a:path>
              <a:path w="1382395" h="1249679">
                <a:moveTo>
                  <a:pt x="231648" y="0"/>
                </a:moveTo>
                <a:lnTo>
                  <a:pt x="219456" y="0"/>
                </a:lnTo>
                <a:lnTo>
                  <a:pt x="219456" y="1523"/>
                </a:lnTo>
                <a:lnTo>
                  <a:pt x="233172" y="1523"/>
                </a:lnTo>
                <a:lnTo>
                  <a:pt x="231648" y="0"/>
                </a:lnTo>
                <a:close/>
              </a:path>
              <a:path w="1382395" h="1249679">
                <a:moveTo>
                  <a:pt x="259080" y="0"/>
                </a:moveTo>
                <a:lnTo>
                  <a:pt x="233172" y="0"/>
                </a:lnTo>
                <a:lnTo>
                  <a:pt x="233172" y="1523"/>
                </a:lnTo>
                <a:lnTo>
                  <a:pt x="260604" y="1523"/>
                </a:lnTo>
                <a:lnTo>
                  <a:pt x="259080" y="0"/>
                </a:lnTo>
                <a:close/>
              </a:path>
              <a:path w="1382395" h="1249679">
                <a:moveTo>
                  <a:pt x="280416" y="0"/>
                </a:moveTo>
                <a:lnTo>
                  <a:pt x="262128" y="0"/>
                </a:lnTo>
                <a:lnTo>
                  <a:pt x="262128" y="1523"/>
                </a:lnTo>
                <a:lnTo>
                  <a:pt x="281940" y="1523"/>
                </a:lnTo>
                <a:lnTo>
                  <a:pt x="280416" y="0"/>
                </a:lnTo>
                <a:close/>
              </a:path>
              <a:path w="1382395" h="1249679">
                <a:moveTo>
                  <a:pt x="394716" y="0"/>
                </a:moveTo>
                <a:lnTo>
                  <a:pt x="283464" y="0"/>
                </a:lnTo>
                <a:lnTo>
                  <a:pt x="283464" y="1523"/>
                </a:lnTo>
                <a:lnTo>
                  <a:pt x="396240" y="1523"/>
                </a:lnTo>
                <a:lnTo>
                  <a:pt x="394716" y="0"/>
                </a:lnTo>
                <a:close/>
              </a:path>
              <a:path w="1382395" h="1249679">
                <a:moveTo>
                  <a:pt x="1382268" y="0"/>
                </a:moveTo>
                <a:lnTo>
                  <a:pt x="396240" y="0"/>
                </a:lnTo>
                <a:lnTo>
                  <a:pt x="396240" y="1523"/>
                </a:lnTo>
                <a:lnTo>
                  <a:pt x="1382268" y="1523"/>
                </a:lnTo>
                <a:lnTo>
                  <a:pt x="1382268" y="0"/>
                </a:lnTo>
                <a:close/>
              </a:path>
            </a:pathLst>
          </a:custGeom>
          <a:solidFill>
            <a:srgbClr val="F4D605"/>
          </a:solidFill>
        </p:spPr>
        <p:txBody>
          <a:bodyPr wrap="square" lIns="0" tIns="0" rIns="0" bIns="0" rtlCol="0"/>
          <a:lstStyle/>
          <a:p>
            <a:endParaRPr sz="1750"/>
          </a:p>
        </p:txBody>
      </p:sp>
      <p:sp>
        <p:nvSpPr>
          <p:cNvPr id="16" name="object 16"/>
          <p:cNvSpPr/>
          <p:nvPr/>
        </p:nvSpPr>
        <p:spPr>
          <a:xfrm>
            <a:off x="2926292" y="6791326"/>
            <a:ext cx="1754540" cy="1607607"/>
          </a:xfrm>
          <a:custGeom>
            <a:avLst/>
            <a:gdLst/>
            <a:ahLst/>
            <a:cxnLst/>
            <a:rect l="l" t="t" r="r" b="b"/>
            <a:pathLst>
              <a:path w="1804670" h="1653540">
                <a:moveTo>
                  <a:pt x="1738884" y="0"/>
                </a:moveTo>
                <a:lnTo>
                  <a:pt x="64007" y="0"/>
                </a:lnTo>
                <a:lnTo>
                  <a:pt x="56387" y="1523"/>
                </a:lnTo>
                <a:lnTo>
                  <a:pt x="19812" y="28955"/>
                </a:lnTo>
                <a:lnTo>
                  <a:pt x="3048" y="65531"/>
                </a:lnTo>
                <a:lnTo>
                  <a:pt x="1524" y="71627"/>
                </a:lnTo>
                <a:lnTo>
                  <a:pt x="1524" y="550163"/>
                </a:lnTo>
                <a:lnTo>
                  <a:pt x="0" y="550163"/>
                </a:lnTo>
                <a:lnTo>
                  <a:pt x="0" y="803147"/>
                </a:lnTo>
                <a:lnTo>
                  <a:pt x="1524" y="804671"/>
                </a:lnTo>
                <a:lnTo>
                  <a:pt x="1524" y="806195"/>
                </a:lnTo>
                <a:lnTo>
                  <a:pt x="6096" y="809243"/>
                </a:lnTo>
                <a:lnTo>
                  <a:pt x="7619" y="809243"/>
                </a:lnTo>
                <a:lnTo>
                  <a:pt x="7619" y="810767"/>
                </a:lnTo>
                <a:lnTo>
                  <a:pt x="0" y="818387"/>
                </a:lnTo>
                <a:lnTo>
                  <a:pt x="0" y="1572767"/>
                </a:lnTo>
                <a:lnTo>
                  <a:pt x="1524" y="1581911"/>
                </a:lnTo>
                <a:lnTo>
                  <a:pt x="7619" y="1600199"/>
                </a:lnTo>
                <a:lnTo>
                  <a:pt x="9143" y="1603247"/>
                </a:lnTo>
                <a:lnTo>
                  <a:pt x="10668" y="1607819"/>
                </a:lnTo>
                <a:lnTo>
                  <a:pt x="19812" y="1623059"/>
                </a:lnTo>
                <a:lnTo>
                  <a:pt x="21336" y="1626107"/>
                </a:lnTo>
                <a:lnTo>
                  <a:pt x="35052" y="1639823"/>
                </a:lnTo>
                <a:lnTo>
                  <a:pt x="39624" y="1642871"/>
                </a:lnTo>
                <a:lnTo>
                  <a:pt x="45719" y="1647443"/>
                </a:lnTo>
                <a:lnTo>
                  <a:pt x="51816" y="1650491"/>
                </a:lnTo>
                <a:lnTo>
                  <a:pt x="64007" y="1653539"/>
                </a:lnTo>
                <a:lnTo>
                  <a:pt x="829056" y="1653539"/>
                </a:lnTo>
                <a:lnTo>
                  <a:pt x="829056" y="1648967"/>
                </a:lnTo>
                <a:lnTo>
                  <a:pt x="1755648" y="1648967"/>
                </a:lnTo>
                <a:lnTo>
                  <a:pt x="1792224" y="1607819"/>
                </a:lnTo>
                <a:lnTo>
                  <a:pt x="1793748" y="1603247"/>
                </a:lnTo>
                <a:lnTo>
                  <a:pt x="1795272" y="1600199"/>
                </a:lnTo>
                <a:lnTo>
                  <a:pt x="1801368" y="1581911"/>
                </a:lnTo>
                <a:lnTo>
                  <a:pt x="1801368" y="1577339"/>
                </a:lnTo>
                <a:lnTo>
                  <a:pt x="1802892" y="1574291"/>
                </a:lnTo>
                <a:lnTo>
                  <a:pt x="1802892" y="1572767"/>
                </a:lnTo>
                <a:lnTo>
                  <a:pt x="1804416" y="1563623"/>
                </a:lnTo>
                <a:lnTo>
                  <a:pt x="1804416" y="845819"/>
                </a:lnTo>
                <a:lnTo>
                  <a:pt x="1802892" y="844295"/>
                </a:lnTo>
                <a:lnTo>
                  <a:pt x="1796796" y="839723"/>
                </a:lnTo>
                <a:lnTo>
                  <a:pt x="1796796" y="838199"/>
                </a:lnTo>
                <a:lnTo>
                  <a:pt x="1795272" y="838199"/>
                </a:lnTo>
                <a:lnTo>
                  <a:pt x="1795272" y="836675"/>
                </a:lnTo>
                <a:lnTo>
                  <a:pt x="1804416" y="829055"/>
                </a:lnTo>
                <a:lnTo>
                  <a:pt x="1804416" y="89915"/>
                </a:lnTo>
                <a:lnTo>
                  <a:pt x="1802892" y="80771"/>
                </a:lnTo>
                <a:lnTo>
                  <a:pt x="1801368" y="70103"/>
                </a:lnTo>
                <a:lnTo>
                  <a:pt x="1795272" y="51815"/>
                </a:lnTo>
                <a:lnTo>
                  <a:pt x="1766316" y="10667"/>
                </a:lnTo>
                <a:lnTo>
                  <a:pt x="1746504" y="1523"/>
                </a:lnTo>
                <a:lnTo>
                  <a:pt x="1738884" y="0"/>
                </a:lnTo>
                <a:close/>
              </a:path>
            </a:pathLst>
          </a:custGeom>
          <a:solidFill>
            <a:srgbClr val="009900"/>
          </a:solidFill>
        </p:spPr>
        <p:txBody>
          <a:bodyPr wrap="square" lIns="0" tIns="0" rIns="0" bIns="0" rtlCol="0"/>
          <a:lstStyle/>
          <a:p>
            <a:endParaRPr sz="1750"/>
          </a:p>
        </p:txBody>
      </p:sp>
      <p:sp>
        <p:nvSpPr>
          <p:cNvPr id="17" name="object 17"/>
          <p:cNvSpPr/>
          <p:nvPr/>
        </p:nvSpPr>
        <p:spPr>
          <a:xfrm>
            <a:off x="2787015" y="7410661"/>
            <a:ext cx="139524" cy="179652"/>
          </a:xfrm>
          <a:custGeom>
            <a:avLst/>
            <a:gdLst/>
            <a:ahLst/>
            <a:cxnLst/>
            <a:rect l="l" t="t" r="r" b="b"/>
            <a:pathLst>
              <a:path w="143510" h="184784">
                <a:moveTo>
                  <a:pt x="0" y="0"/>
                </a:moveTo>
                <a:lnTo>
                  <a:pt x="0" y="184404"/>
                </a:lnTo>
                <a:lnTo>
                  <a:pt x="143256" y="97536"/>
                </a:lnTo>
                <a:lnTo>
                  <a:pt x="143256" y="86868"/>
                </a:lnTo>
                <a:lnTo>
                  <a:pt x="141732" y="86868"/>
                </a:lnTo>
                <a:lnTo>
                  <a:pt x="138684" y="83820"/>
                </a:lnTo>
                <a:lnTo>
                  <a:pt x="51816" y="32004"/>
                </a:lnTo>
                <a:lnTo>
                  <a:pt x="30480" y="19812"/>
                </a:lnTo>
                <a:lnTo>
                  <a:pt x="15240" y="9144"/>
                </a:lnTo>
                <a:lnTo>
                  <a:pt x="0" y="0"/>
                </a:lnTo>
                <a:close/>
              </a:path>
            </a:pathLst>
          </a:custGeom>
          <a:solidFill>
            <a:srgbClr val="000000"/>
          </a:solidFill>
        </p:spPr>
        <p:txBody>
          <a:bodyPr wrap="square" lIns="0" tIns="0" rIns="0" bIns="0" rtlCol="0"/>
          <a:lstStyle/>
          <a:p>
            <a:endParaRPr sz="1750"/>
          </a:p>
        </p:txBody>
      </p:sp>
      <p:sp>
        <p:nvSpPr>
          <p:cNvPr id="18" name="object 18"/>
          <p:cNvSpPr/>
          <p:nvPr/>
        </p:nvSpPr>
        <p:spPr>
          <a:xfrm>
            <a:off x="2474383" y="7491413"/>
            <a:ext cx="343870" cy="0"/>
          </a:xfrm>
          <a:custGeom>
            <a:avLst/>
            <a:gdLst/>
            <a:ahLst/>
            <a:cxnLst/>
            <a:rect l="l" t="t" r="r" b="b"/>
            <a:pathLst>
              <a:path w="353694">
                <a:moveTo>
                  <a:pt x="0" y="0"/>
                </a:moveTo>
                <a:lnTo>
                  <a:pt x="353568" y="0"/>
                </a:lnTo>
              </a:path>
            </a:pathLst>
          </a:custGeom>
          <a:ln w="32004">
            <a:solidFill>
              <a:srgbClr val="000000"/>
            </a:solidFill>
          </a:ln>
        </p:spPr>
        <p:txBody>
          <a:bodyPr wrap="square" lIns="0" tIns="0" rIns="0" bIns="0" rtlCol="0"/>
          <a:lstStyle/>
          <a:p>
            <a:endParaRPr sz="1750"/>
          </a:p>
        </p:txBody>
      </p:sp>
      <p:sp>
        <p:nvSpPr>
          <p:cNvPr id="19" name="object 19"/>
          <p:cNvSpPr/>
          <p:nvPr/>
        </p:nvSpPr>
        <p:spPr>
          <a:xfrm>
            <a:off x="4664287" y="7468447"/>
            <a:ext cx="274108" cy="31484"/>
          </a:xfrm>
          <a:custGeom>
            <a:avLst/>
            <a:gdLst/>
            <a:ahLst/>
            <a:cxnLst/>
            <a:rect l="l" t="t" r="r" b="b"/>
            <a:pathLst>
              <a:path w="281939" h="32384">
                <a:moveTo>
                  <a:pt x="266699" y="0"/>
                </a:moveTo>
                <a:lnTo>
                  <a:pt x="16763" y="0"/>
                </a:lnTo>
                <a:lnTo>
                  <a:pt x="9143" y="1523"/>
                </a:lnTo>
                <a:lnTo>
                  <a:pt x="4571" y="4571"/>
                </a:lnTo>
                <a:lnTo>
                  <a:pt x="1523" y="9143"/>
                </a:lnTo>
                <a:lnTo>
                  <a:pt x="0" y="16763"/>
                </a:lnTo>
                <a:lnTo>
                  <a:pt x="1523" y="22859"/>
                </a:lnTo>
                <a:lnTo>
                  <a:pt x="4571" y="27431"/>
                </a:lnTo>
                <a:lnTo>
                  <a:pt x="9143" y="30479"/>
                </a:lnTo>
                <a:lnTo>
                  <a:pt x="16763" y="32003"/>
                </a:lnTo>
                <a:lnTo>
                  <a:pt x="266699" y="32003"/>
                </a:lnTo>
                <a:lnTo>
                  <a:pt x="272795" y="30479"/>
                </a:lnTo>
                <a:lnTo>
                  <a:pt x="277367" y="27431"/>
                </a:lnTo>
                <a:lnTo>
                  <a:pt x="280415" y="22859"/>
                </a:lnTo>
                <a:lnTo>
                  <a:pt x="281939" y="16763"/>
                </a:lnTo>
                <a:lnTo>
                  <a:pt x="280415" y="9143"/>
                </a:lnTo>
                <a:lnTo>
                  <a:pt x="277367" y="4571"/>
                </a:lnTo>
                <a:lnTo>
                  <a:pt x="272795" y="1523"/>
                </a:lnTo>
                <a:lnTo>
                  <a:pt x="266699" y="0"/>
                </a:lnTo>
                <a:close/>
              </a:path>
            </a:pathLst>
          </a:custGeom>
          <a:solidFill>
            <a:srgbClr val="000000"/>
          </a:solidFill>
        </p:spPr>
        <p:txBody>
          <a:bodyPr wrap="square" lIns="0" tIns="0" rIns="0" bIns="0" rtlCol="0"/>
          <a:lstStyle/>
          <a:p>
            <a:endParaRPr sz="1750"/>
          </a:p>
        </p:txBody>
      </p:sp>
      <p:sp>
        <p:nvSpPr>
          <p:cNvPr id="20" name="object 20"/>
          <p:cNvSpPr txBox="1"/>
          <p:nvPr/>
        </p:nvSpPr>
        <p:spPr>
          <a:xfrm>
            <a:off x="1629340" y="7308920"/>
            <a:ext cx="375973" cy="344069"/>
          </a:xfrm>
          <a:prstGeom prst="rect">
            <a:avLst/>
          </a:prstGeom>
        </p:spPr>
        <p:txBody>
          <a:bodyPr vert="horz" wrap="square" lIns="0" tIns="0" rIns="0" bIns="0" rtlCol="0">
            <a:spAutoFit/>
          </a:bodyPr>
          <a:lstStyle/>
          <a:p>
            <a:pPr marL="12347"/>
            <a:r>
              <a:rPr sz="2236" spc="15" dirty="0">
                <a:solidFill>
                  <a:srgbClr val="000066"/>
                </a:solidFill>
                <a:latin typeface="Arial"/>
                <a:cs typeface="Arial"/>
              </a:rPr>
              <a:t>B1</a:t>
            </a:r>
            <a:endParaRPr sz="2236">
              <a:latin typeface="Arial"/>
              <a:cs typeface="Arial"/>
            </a:endParaRPr>
          </a:p>
        </p:txBody>
      </p:sp>
      <p:sp>
        <p:nvSpPr>
          <p:cNvPr id="24" name="object 24"/>
          <p:cNvSpPr txBox="1">
            <a:spLocks noGrp="1"/>
          </p:cNvSpPr>
          <p:nvPr>
            <p:ph type="sldNum" sz="quarter" idx="7"/>
          </p:nvPr>
        </p:nvSpPr>
        <p:spPr>
          <a:xfrm>
            <a:off x="6216086" y="10069713"/>
            <a:ext cx="271639" cy="7154380"/>
          </a:xfrm>
          <a:prstGeom prst="rect">
            <a:avLst/>
          </a:prstGeom>
        </p:spPr>
        <p:txBody>
          <a:bodyPr vert="horz" wrap="square" lIns="0" tIns="49389" rIns="0" bIns="0" rtlCol="0">
            <a:spAutoFit/>
          </a:bodyPr>
          <a:lstStyle/>
          <a:p>
            <a:pPr marL="12347">
              <a:lnSpc>
                <a:spcPts val="1240"/>
              </a:lnSpc>
              <a:tabLst>
                <a:tab pos="5123363" algn="l"/>
              </a:tabLst>
            </a:pPr>
            <a:r>
              <a:rPr u="heavy" dirty="0"/>
              <a:t> 	</a:t>
            </a:r>
            <a:r>
              <a:rPr dirty="0"/>
              <a:t>  59</a:t>
            </a:r>
          </a:p>
          <a:p>
            <a:pPr marL="1456939">
              <a:lnSpc>
                <a:spcPts val="1371"/>
              </a:lnSpc>
            </a:pPr>
            <a:r>
              <a:rPr dirty="0"/>
              <a:t>© Copyright </a:t>
            </a:r>
            <a:r>
              <a:rPr spc="-5" dirty="0"/>
              <a:t>Virtual University </a:t>
            </a:r>
            <a:r>
              <a:rPr dirty="0"/>
              <a:t>of</a:t>
            </a:r>
            <a:r>
              <a:rPr spc="-78" dirty="0"/>
              <a:t> </a:t>
            </a:r>
            <a:r>
              <a:rPr spc="-5" dirty="0"/>
              <a:t>Pakistan</a:t>
            </a:r>
          </a:p>
        </p:txBody>
      </p:sp>
      <p:sp>
        <p:nvSpPr>
          <p:cNvPr id="21" name="object 21"/>
          <p:cNvSpPr txBox="1"/>
          <p:nvPr/>
        </p:nvSpPr>
        <p:spPr>
          <a:xfrm>
            <a:off x="5578080" y="7292560"/>
            <a:ext cx="375973" cy="344069"/>
          </a:xfrm>
          <a:prstGeom prst="rect">
            <a:avLst/>
          </a:prstGeom>
        </p:spPr>
        <p:txBody>
          <a:bodyPr vert="horz" wrap="square" lIns="0" tIns="0" rIns="0" bIns="0" rtlCol="0">
            <a:spAutoFit/>
          </a:bodyPr>
          <a:lstStyle/>
          <a:p>
            <a:pPr marL="12347"/>
            <a:r>
              <a:rPr sz="2236" spc="15" dirty="0">
                <a:solidFill>
                  <a:srgbClr val="000066"/>
                </a:solidFill>
                <a:latin typeface="Arial"/>
                <a:cs typeface="Arial"/>
              </a:rPr>
              <a:t>B2</a:t>
            </a:r>
            <a:endParaRPr sz="2236">
              <a:latin typeface="Arial"/>
              <a:cs typeface="Arial"/>
            </a:endParaRPr>
          </a:p>
        </p:txBody>
      </p:sp>
      <p:sp>
        <p:nvSpPr>
          <p:cNvPr id="22" name="object 22"/>
          <p:cNvSpPr txBox="1"/>
          <p:nvPr/>
        </p:nvSpPr>
        <p:spPr>
          <a:xfrm>
            <a:off x="2979212" y="6854557"/>
            <a:ext cx="1658849" cy="1448329"/>
          </a:xfrm>
          <a:prstGeom prst="rect">
            <a:avLst/>
          </a:prstGeom>
        </p:spPr>
        <p:txBody>
          <a:bodyPr vert="horz" wrap="square" lIns="0" tIns="0" rIns="0" bIns="0" rtlCol="0">
            <a:spAutoFit/>
          </a:bodyPr>
          <a:lstStyle/>
          <a:p>
            <a:pPr marL="12347" marR="4939" indent="-1235" algn="ctr">
              <a:lnSpc>
                <a:spcPct val="102099"/>
              </a:lnSpc>
            </a:pPr>
            <a:r>
              <a:rPr sz="1847" spc="19" dirty="0">
                <a:solidFill>
                  <a:srgbClr val="FFFFFF"/>
                </a:solidFill>
                <a:latin typeface="Arial"/>
                <a:cs typeface="Arial"/>
              </a:rPr>
              <a:t>A </a:t>
            </a:r>
            <a:r>
              <a:rPr sz="1847" spc="10" dirty="0">
                <a:solidFill>
                  <a:srgbClr val="FFFFFF"/>
                </a:solidFill>
                <a:latin typeface="Arial"/>
                <a:cs typeface="Arial"/>
              </a:rPr>
              <a:t>process </a:t>
            </a:r>
            <a:r>
              <a:rPr sz="1847" spc="5" dirty="0">
                <a:solidFill>
                  <a:srgbClr val="FFFFFF"/>
                </a:solidFill>
                <a:latin typeface="Arial"/>
                <a:cs typeface="Arial"/>
              </a:rPr>
              <a:t>is  </a:t>
            </a:r>
            <a:r>
              <a:rPr sz="1847" spc="15" dirty="0">
                <a:solidFill>
                  <a:srgbClr val="FFFFFF"/>
                </a:solidFill>
                <a:latin typeface="Arial"/>
                <a:cs typeface="Arial"/>
              </a:rPr>
              <a:t>needed to  exchange </a:t>
            </a:r>
            <a:r>
              <a:rPr sz="1847" spc="10" dirty="0">
                <a:solidFill>
                  <a:srgbClr val="FFFFFF"/>
                </a:solidFill>
                <a:latin typeface="Arial"/>
                <a:cs typeface="Arial"/>
              </a:rPr>
              <a:t>data  between  external</a:t>
            </a:r>
            <a:r>
              <a:rPr sz="1847" spc="-58" dirty="0">
                <a:solidFill>
                  <a:srgbClr val="FFFFFF"/>
                </a:solidFill>
                <a:latin typeface="Arial"/>
                <a:cs typeface="Arial"/>
              </a:rPr>
              <a:t> </a:t>
            </a:r>
            <a:r>
              <a:rPr sz="1847" spc="10" dirty="0">
                <a:solidFill>
                  <a:srgbClr val="FFFFFF"/>
                </a:solidFill>
                <a:latin typeface="Arial"/>
                <a:cs typeface="Arial"/>
              </a:rPr>
              <a:t>agents</a:t>
            </a:r>
            <a:endParaRPr sz="1847">
              <a:latin typeface="Arial"/>
              <a:cs typeface="Arial"/>
            </a:endParaRPr>
          </a:p>
        </p:txBody>
      </p:sp>
      <p:sp>
        <p:nvSpPr>
          <p:cNvPr id="23" name="object 23"/>
          <p:cNvSpPr txBox="1"/>
          <p:nvPr/>
        </p:nvSpPr>
        <p:spPr>
          <a:xfrm>
            <a:off x="1321153" y="8588151"/>
            <a:ext cx="5134592" cy="484011"/>
          </a:xfrm>
          <a:prstGeom prst="rect">
            <a:avLst/>
          </a:prstGeom>
        </p:spPr>
        <p:txBody>
          <a:bodyPr vert="horz" wrap="square" lIns="0" tIns="0" rIns="0" bIns="0" rtlCol="0">
            <a:spAutoFit/>
          </a:bodyPr>
          <a:lstStyle/>
          <a:p>
            <a:pPr marL="151250" marR="4939" indent="-139520">
              <a:lnSpc>
                <a:spcPct val="100600"/>
              </a:lnSpc>
              <a:tabLst>
                <a:tab pos="987138" algn="l"/>
                <a:tab pos="1717459" algn="l"/>
                <a:tab pos="2748429" algn="l"/>
                <a:tab pos="4059674" algn="l"/>
                <a:tab pos="4391189" algn="l"/>
                <a:tab pos="4654796" algn="l"/>
              </a:tabLst>
            </a:pPr>
            <a:r>
              <a:rPr sz="1556" b="1" spc="-10" dirty="0">
                <a:latin typeface="Tahoma"/>
                <a:cs typeface="Tahoma"/>
              </a:rPr>
              <a:t>Externa</a:t>
            </a:r>
            <a:r>
              <a:rPr sz="1556" b="1" spc="-5" dirty="0">
                <a:latin typeface="Tahoma"/>
                <a:cs typeface="Tahoma"/>
              </a:rPr>
              <a:t>l</a:t>
            </a:r>
            <a:r>
              <a:rPr sz="1556" b="1" dirty="0">
                <a:latin typeface="Tahoma"/>
                <a:cs typeface="Tahoma"/>
              </a:rPr>
              <a:t>	</a:t>
            </a:r>
            <a:r>
              <a:rPr sz="1556" b="1" spc="-5" dirty="0">
                <a:latin typeface="Tahoma"/>
                <a:cs typeface="Tahoma"/>
              </a:rPr>
              <a:t>Agent</a:t>
            </a:r>
            <a:r>
              <a:rPr sz="1556" b="1" dirty="0">
                <a:latin typeface="Tahoma"/>
                <a:cs typeface="Tahoma"/>
              </a:rPr>
              <a:t>	</a:t>
            </a:r>
            <a:r>
              <a:rPr sz="1556" b="1" spc="-10" dirty="0">
                <a:latin typeface="Tahoma"/>
                <a:cs typeface="Tahoma"/>
              </a:rPr>
              <a:t>updatin</a:t>
            </a:r>
            <a:r>
              <a:rPr sz="1556" b="1" spc="-5" dirty="0">
                <a:latin typeface="Tahoma"/>
                <a:cs typeface="Tahoma"/>
              </a:rPr>
              <a:t>g</a:t>
            </a:r>
            <a:r>
              <a:rPr sz="1556" b="1" dirty="0">
                <a:latin typeface="Tahoma"/>
                <a:cs typeface="Tahoma"/>
              </a:rPr>
              <a:t>	</a:t>
            </a:r>
            <a:r>
              <a:rPr sz="1556" b="1" spc="-5" dirty="0">
                <a:latin typeface="Tahoma"/>
                <a:cs typeface="Tahoma"/>
              </a:rPr>
              <a:t>information</a:t>
            </a:r>
            <a:r>
              <a:rPr sz="1556" b="1" dirty="0">
                <a:latin typeface="Tahoma"/>
                <a:cs typeface="Tahoma"/>
              </a:rPr>
              <a:t>	</a:t>
            </a:r>
            <a:r>
              <a:rPr sz="1556" b="1" spc="-5" dirty="0">
                <a:latin typeface="Tahoma"/>
                <a:cs typeface="Tahoma"/>
              </a:rPr>
              <a:t>in</a:t>
            </a:r>
            <a:r>
              <a:rPr sz="1556" b="1" dirty="0">
                <a:latin typeface="Tahoma"/>
                <a:cs typeface="Tahoma"/>
              </a:rPr>
              <a:t>	</a:t>
            </a:r>
            <a:r>
              <a:rPr sz="1556" b="1" spc="-5" dirty="0">
                <a:latin typeface="Tahoma"/>
                <a:cs typeface="Tahoma"/>
              </a:rPr>
              <a:t>a</a:t>
            </a:r>
            <a:r>
              <a:rPr sz="1556" b="1" dirty="0">
                <a:latin typeface="Tahoma"/>
                <a:cs typeface="Tahoma"/>
              </a:rPr>
              <a:t>	</a:t>
            </a:r>
            <a:r>
              <a:rPr sz="1556" b="1" spc="-10" dirty="0">
                <a:latin typeface="Tahoma"/>
                <a:cs typeface="Tahoma"/>
              </a:rPr>
              <a:t>Data  Store</a:t>
            </a:r>
            <a:endParaRPr sz="1556">
              <a:latin typeface="Tahoma"/>
              <a:cs typeface="Tahoma"/>
            </a:endParaRPr>
          </a:p>
        </p:txBody>
      </p:sp>
    </p:spTree>
    <p:extLst>
      <p:ext uri="{BB962C8B-B14F-4D97-AF65-F5344CB8AC3E}">
        <p14:creationId xmlns:p14="http://schemas.microsoft.com/office/powerpoint/2010/main" val="37021855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11250" y="1055052"/>
            <a:ext cx="5270412" cy="0"/>
          </a:xfrm>
          <a:custGeom>
            <a:avLst/>
            <a:gdLst/>
            <a:ahLst/>
            <a:cxnLst/>
            <a:rect l="l" t="t" r="r" b="b"/>
            <a:pathLst>
              <a:path w="5420995">
                <a:moveTo>
                  <a:pt x="0" y="0"/>
                </a:moveTo>
                <a:lnTo>
                  <a:pt x="5420867" y="0"/>
                </a:lnTo>
              </a:path>
            </a:pathLst>
          </a:custGeom>
          <a:ln w="7620">
            <a:solidFill>
              <a:srgbClr val="000000"/>
            </a:solidFill>
          </a:ln>
        </p:spPr>
        <p:txBody>
          <a:bodyPr wrap="square" lIns="0" tIns="0" rIns="0" bIns="0" rtlCol="0"/>
          <a:lstStyle/>
          <a:p>
            <a:endParaRPr sz="1750"/>
          </a:p>
        </p:txBody>
      </p:sp>
      <p:sp>
        <p:nvSpPr>
          <p:cNvPr id="3" name="object 3"/>
          <p:cNvSpPr txBox="1"/>
          <p:nvPr/>
        </p:nvSpPr>
        <p:spPr>
          <a:xfrm>
            <a:off x="1098903" y="886883"/>
            <a:ext cx="5356842" cy="974813"/>
          </a:xfrm>
          <a:prstGeom prst="rect">
            <a:avLst/>
          </a:prstGeom>
        </p:spPr>
        <p:txBody>
          <a:bodyPr vert="horz" wrap="square" lIns="0" tIns="0" rIns="0" bIns="0" rtlCol="0">
            <a:spAutoFit/>
          </a:bodyPr>
          <a:lstStyle/>
          <a:p>
            <a:pPr marL="12347" algn="just">
              <a:tabLst>
                <a:tab pos="5069654" algn="l"/>
              </a:tabLst>
            </a:pPr>
            <a:r>
              <a:rPr sz="1167" dirty="0">
                <a:latin typeface="Times New Roman"/>
                <a:cs typeface="Times New Roman"/>
              </a:rPr>
              <a:t>CS504-Software Engineering</a:t>
            </a:r>
            <a:r>
              <a:rPr sz="1167" spc="-10" dirty="0">
                <a:latin typeface="Times New Roman"/>
                <a:cs typeface="Times New Roman"/>
              </a:rPr>
              <a:t> </a:t>
            </a:r>
            <a:r>
              <a:rPr sz="1167" dirty="0">
                <a:latin typeface="Times New Roman"/>
                <a:cs typeface="Times New Roman"/>
              </a:rPr>
              <a:t>– I	</a:t>
            </a:r>
            <a:r>
              <a:rPr sz="1167" spc="-5" dirty="0">
                <a:latin typeface="Times New Roman"/>
                <a:cs typeface="Times New Roman"/>
              </a:rPr>
              <a:t>VU</a:t>
            </a:r>
            <a:endParaRPr sz="1167">
              <a:latin typeface="Times New Roman"/>
              <a:cs typeface="Times New Roman"/>
            </a:endParaRPr>
          </a:p>
          <a:p>
            <a:pPr>
              <a:lnSpc>
                <a:spcPct val="100000"/>
              </a:lnSpc>
            </a:pPr>
            <a:endParaRPr sz="1167">
              <a:latin typeface="Times New Roman"/>
              <a:cs typeface="Times New Roman"/>
            </a:endParaRPr>
          </a:p>
          <a:p>
            <a:pPr marL="12347" marR="4939" algn="just">
              <a:lnSpc>
                <a:spcPts val="1342"/>
              </a:lnSpc>
              <a:spcBef>
                <a:spcPts val="851"/>
              </a:spcBef>
            </a:pPr>
            <a:r>
              <a:rPr sz="1167" spc="-5" dirty="0">
                <a:latin typeface="Times New Roman"/>
                <a:cs typeface="Times New Roman"/>
              </a:rPr>
              <a:t>As we </a:t>
            </a:r>
            <a:r>
              <a:rPr sz="1167" dirty="0">
                <a:latin typeface="Times New Roman"/>
                <a:cs typeface="Times New Roman"/>
              </a:rPr>
              <a:t>explained in the above case, a transform/process is needed between  communicating entities. This </a:t>
            </a:r>
            <a:r>
              <a:rPr sz="1167" spc="10" dirty="0">
                <a:latin typeface="Times New Roman"/>
                <a:cs typeface="Times New Roman"/>
              </a:rPr>
              <a:t>is </a:t>
            </a:r>
            <a:r>
              <a:rPr sz="1167" dirty="0">
                <a:latin typeface="Times New Roman"/>
                <a:cs typeface="Times New Roman"/>
              </a:rPr>
              <a:t>true even for an External Entity that </a:t>
            </a:r>
            <a:r>
              <a:rPr sz="1167" spc="-5" dirty="0">
                <a:latin typeface="Times New Roman"/>
                <a:cs typeface="Times New Roman"/>
              </a:rPr>
              <a:t>wants </a:t>
            </a:r>
            <a:r>
              <a:rPr sz="1167" dirty="0">
                <a:latin typeface="Times New Roman"/>
                <a:cs typeface="Times New Roman"/>
              </a:rPr>
              <a:t>to </a:t>
            </a:r>
            <a:r>
              <a:rPr sz="1167" spc="-5" dirty="0">
                <a:latin typeface="Times New Roman"/>
                <a:cs typeface="Times New Roman"/>
              </a:rPr>
              <a:t>store/update  some </a:t>
            </a:r>
            <a:r>
              <a:rPr sz="1167" dirty="0">
                <a:latin typeface="Times New Roman"/>
                <a:cs typeface="Times New Roman"/>
              </a:rPr>
              <a:t>information directly in a data </a:t>
            </a:r>
            <a:r>
              <a:rPr sz="1167" spc="-5" dirty="0">
                <a:latin typeface="Times New Roman"/>
                <a:cs typeface="Times New Roman"/>
              </a:rPr>
              <a:t>store, </a:t>
            </a:r>
            <a:r>
              <a:rPr sz="1167" dirty="0">
                <a:latin typeface="Times New Roman"/>
                <a:cs typeface="Times New Roman"/>
              </a:rPr>
              <a:t>a transformation </a:t>
            </a:r>
            <a:r>
              <a:rPr sz="1167" spc="-5" dirty="0">
                <a:latin typeface="Times New Roman"/>
                <a:cs typeface="Times New Roman"/>
              </a:rPr>
              <a:t>would </a:t>
            </a:r>
            <a:r>
              <a:rPr sz="1167" dirty="0">
                <a:latin typeface="Times New Roman"/>
                <a:cs typeface="Times New Roman"/>
              </a:rPr>
              <a:t>be</a:t>
            </a:r>
            <a:r>
              <a:rPr sz="1167" spc="-83" dirty="0">
                <a:latin typeface="Times New Roman"/>
                <a:cs typeface="Times New Roman"/>
              </a:rPr>
              <a:t> </a:t>
            </a:r>
            <a:r>
              <a:rPr sz="1167" dirty="0">
                <a:latin typeface="Times New Roman"/>
                <a:cs typeface="Times New Roman"/>
              </a:rPr>
              <a:t>required.</a:t>
            </a:r>
            <a:endParaRPr sz="1167">
              <a:latin typeface="Times New Roman"/>
              <a:cs typeface="Times New Roman"/>
            </a:endParaRPr>
          </a:p>
        </p:txBody>
      </p:sp>
      <p:sp>
        <p:nvSpPr>
          <p:cNvPr id="4" name="object 4"/>
          <p:cNvSpPr/>
          <p:nvPr/>
        </p:nvSpPr>
        <p:spPr>
          <a:xfrm>
            <a:off x="4548716" y="2441151"/>
            <a:ext cx="135202" cy="170392"/>
          </a:xfrm>
          <a:custGeom>
            <a:avLst/>
            <a:gdLst/>
            <a:ahLst/>
            <a:cxnLst/>
            <a:rect l="l" t="t" r="r" b="b"/>
            <a:pathLst>
              <a:path w="139064" h="175260">
                <a:moveTo>
                  <a:pt x="0" y="0"/>
                </a:moveTo>
                <a:lnTo>
                  <a:pt x="0" y="175260"/>
                </a:lnTo>
                <a:lnTo>
                  <a:pt x="138683" y="92964"/>
                </a:lnTo>
                <a:lnTo>
                  <a:pt x="138683" y="83820"/>
                </a:lnTo>
                <a:lnTo>
                  <a:pt x="137159" y="82296"/>
                </a:lnTo>
                <a:lnTo>
                  <a:pt x="132587" y="79248"/>
                </a:lnTo>
                <a:lnTo>
                  <a:pt x="128015" y="77724"/>
                </a:lnTo>
                <a:lnTo>
                  <a:pt x="99059" y="59436"/>
                </a:lnTo>
                <a:lnTo>
                  <a:pt x="71627" y="42672"/>
                </a:lnTo>
                <a:lnTo>
                  <a:pt x="50291" y="30480"/>
                </a:lnTo>
                <a:lnTo>
                  <a:pt x="30479" y="18288"/>
                </a:lnTo>
                <a:lnTo>
                  <a:pt x="0" y="0"/>
                </a:lnTo>
                <a:close/>
              </a:path>
            </a:pathLst>
          </a:custGeom>
          <a:solidFill>
            <a:srgbClr val="000000"/>
          </a:solidFill>
        </p:spPr>
        <p:txBody>
          <a:bodyPr wrap="square" lIns="0" tIns="0" rIns="0" bIns="0" rtlCol="0"/>
          <a:lstStyle/>
          <a:p>
            <a:endParaRPr sz="1750"/>
          </a:p>
        </p:txBody>
      </p:sp>
      <p:sp>
        <p:nvSpPr>
          <p:cNvPr id="5" name="object 5"/>
          <p:cNvSpPr/>
          <p:nvPr/>
        </p:nvSpPr>
        <p:spPr>
          <a:xfrm>
            <a:off x="1130511" y="1918122"/>
            <a:ext cx="1292137" cy="1168047"/>
          </a:xfrm>
          <a:custGeom>
            <a:avLst/>
            <a:gdLst/>
            <a:ahLst/>
            <a:cxnLst/>
            <a:rect l="l" t="t" r="r" b="b"/>
            <a:pathLst>
              <a:path w="1329055" h="1201420">
                <a:moveTo>
                  <a:pt x="153923" y="0"/>
                </a:moveTo>
                <a:lnTo>
                  <a:pt x="0" y="0"/>
                </a:lnTo>
                <a:lnTo>
                  <a:pt x="0" y="521208"/>
                </a:lnTo>
                <a:lnTo>
                  <a:pt x="1523" y="521208"/>
                </a:lnTo>
                <a:lnTo>
                  <a:pt x="3047" y="522731"/>
                </a:lnTo>
                <a:lnTo>
                  <a:pt x="4571" y="522731"/>
                </a:lnTo>
                <a:lnTo>
                  <a:pt x="0" y="525780"/>
                </a:lnTo>
                <a:lnTo>
                  <a:pt x="0" y="1200912"/>
                </a:lnTo>
                <a:lnTo>
                  <a:pt x="1328928" y="1200912"/>
                </a:lnTo>
                <a:lnTo>
                  <a:pt x="1328928" y="1523"/>
                </a:lnTo>
                <a:lnTo>
                  <a:pt x="155447" y="1524"/>
                </a:lnTo>
                <a:lnTo>
                  <a:pt x="153923" y="0"/>
                </a:lnTo>
                <a:close/>
              </a:path>
              <a:path w="1329055" h="1201420">
                <a:moveTo>
                  <a:pt x="188975" y="0"/>
                </a:moveTo>
                <a:lnTo>
                  <a:pt x="156971" y="0"/>
                </a:lnTo>
                <a:lnTo>
                  <a:pt x="156971" y="1524"/>
                </a:lnTo>
                <a:lnTo>
                  <a:pt x="188975" y="1524"/>
                </a:lnTo>
                <a:lnTo>
                  <a:pt x="188975" y="0"/>
                </a:lnTo>
                <a:close/>
              </a:path>
              <a:path w="1329055" h="1201420">
                <a:moveTo>
                  <a:pt x="195071" y="0"/>
                </a:moveTo>
                <a:lnTo>
                  <a:pt x="190499" y="0"/>
                </a:lnTo>
                <a:lnTo>
                  <a:pt x="190499" y="1524"/>
                </a:lnTo>
                <a:lnTo>
                  <a:pt x="196595" y="1524"/>
                </a:lnTo>
                <a:lnTo>
                  <a:pt x="195071" y="0"/>
                </a:lnTo>
                <a:close/>
              </a:path>
              <a:path w="1329055" h="1201420">
                <a:moveTo>
                  <a:pt x="202691" y="0"/>
                </a:moveTo>
                <a:lnTo>
                  <a:pt x="198119" y="0"/>
                </a:lnTo>
                <a:lnTo>
                  <a:pt x="198119" y="1524"/>
                </a:lnTo>
                <a:lnTo>
                  <a:pt x="204215" y="1524"/>
                </a:lnTo>
                <a:lnTo>
                  <a:pt x="202691" y="0"/>
                </a:lnTo>
                <a:close/>
              </a:path>
              <a:path w="1329055" h="1201420">
                <a:moveTo>
                  <a:pt x="208787" y="0"/>
                </a:moveTo>
                <a:lnTo>
                  <a:pt x="204215" y="0"/>
                </a:lnTo>
                <a:lnTo>
                  <a:pt x="204215" y="1524"/>
                </a:lnTo>
                <a:lnTo>
                  <a:pt x="210311" y="1524"/>
                </a:lnTo>
                <a:lnTo>
                  <a:pt x="208787" y="0"/>
                </a:lnTo>
                <a:close/>
              </a:path>
              <a:path w="1329055" h="1201420">
                <a:moveTo>
                  <a:pt x="222503" y="0"/>
                </a:moveTo>
                <a:lnTo>
                  <a:pt x="211835" y="0"/>
                </a:lnTo>
                <a:lnTo>
                  <a:pt x="211835" y="1524"/>
                </a:lnTo>
                <a:lnTo>
                  <a:pt x="224027" y="1524"/>
                </a:lnTo>
                <a:lnTo>
                  <a:pt x="222503" y="0"/>
                </a:lnTo>
                <a:close/>
              </a:path>
              <a:path w="1329055" h="1201420">
                <a:moveTo>
                  <a:pt x="249935" y="0"/>
                </a:moveTo>
                <a:lnTo>
                  <a:pt x="224027" y="0"/>
                </a:lnTo>
                <a:lnTo>
                  <a:pt x="224027" y="1524"/>
                </a:lnTo>
                <a:lnTo>
                  <a:pt x="251459" y="1524"/>
                </a:lnTo>
                <a:lnTo>
                  <a:pt x="249935" y="0"/>
                </a:lnTo>
                <a:close/>
              </a:path>
              <a:path w="1329055" h="1201420">
                <a:moveTo>
                  <a:pt x="269748" y="0"/>
                </a:moveTo>
                <a:lnTo>
                  <a:pt x="251459" y="0"/>
                </a:lnTo>
                <a:lnTo>
                  <a:pt x="251459" y="1524"/>
                </a:lnTo>
                <a:lnTo>
                  <a:pt x="271271" y="1524"/>
                </a:lnTo>
                <a:lnTo>
                  <a:pt x="269748" y="0"/>
                </a:lnTo>
                <a:close/>
              </a:path>
              <a:path w="1329055" h="1201420">
                <a:moveTo>
                  <a:pt x="379475" y="0"/>
                </a:moveTo>
                <a:lnTo>
                  <a:pt x="272795" y="0"/>
                </a:lnTo>
                <a:lnTo>
                  <a:pt x="272795" y="1524"/>
                </a:lnTo>
                <a:lnTo>
                  <a:pt x="380999" y="1524"/>
                </a:lnTo>
                <a:lnTo>
                  <a:pt x="379475" y="0"/>
                </a:lnTo>
                <a:close/>
              </a:path>
              <a:path w="1329055" h="1201420">
                <a:moveTo>
                  <a:pt x="1328928" y="0"/>
                </a:moveTo>
                <a:lnTo>
                  <a:pt x="380999" y="0"/>
                </a:lnTo>
                <a:lnTo>
                  <a:pt x="380999" y="1524"/>
                </a:lnTo>
                <a:lnTo>
                  <a:pt x="1328928" y="1523"/>
                </a:lnTo>
                <a:lnTo>
                  <a:pt x="1328928" y="0"/>
                </a:lnTo>
                <a:close/>
              </a:path>
            </a:pathLst>
          </a:custGeom>
          <a:solidFill>
            <a:srgbClr val="F4D605"/>
          </a:solidFill>
        </p:spPr>
        <p:txBody>
          <a:bodyPr wrap="square" lIns="0" tIns="0" rIns="0" bIns="0" rtlCol="0"/>
          <a:lstStyle/>
          <a:p>
            <a:endParaRPr sz="1750"/>
          </a:p>
        </p:txBody>
      </p:sp>
      <p:sp>
        <p:nvSpPr>
          <p:cNvPr id="6" name="object 6"/>
          <p:cNvSpPr/>
          <p:nvPr/>
        </p:nvSpPr>
        <p:spPr>
          <a:xfrm>
            <a:off x="4693920" y="2275205"/>
            <a:ext cx="533400" cy="523522"/>
          </a:xfrm>
          <a:custGeom>
            <a:avLst/>
            <a:gdLst/>
            <a:ahLst/>
            <a:cxnLst/>
            <a:rect l="l" t="t" r="r" b="b"/>
            <a:pathLst>
              <a:path w="548639" h="538480">
                <a:moveTo>
                  <a:pt x="548639" y="0"/>
                </a:moveTo>
                <a:lnTo>
                  <a:pt x="0" y="0"/>
                </a:lnTo>
                <a:lnTo>
                  <a:pt x="0" y="537972"/>
                </a:lnTo>
                <a:lnTo>
                  <a:pt x="548639" y="537972"/>
                </a:lnTo>
                <a:lnTo>
                  <a:pt x="548639" y="0"/>
                </a:lnTo>
                <a:close/>
              </a:path>
            </a:pathLst>
          </a:custGeom>
          <a:solidFill>
            <a:srgbClr val="0099CC"/>
          </a:solidFill>
        </p:spPr>
        <p:txBody>
          <a:bodyPr wrap="square" lIns="0" tIns="0" rIns="0" bIns="0" rtlCol="0"/>
          <a:lstStyle/>
          <a:p>
            <a:endParaRPr sz="1750"/>
          </a:p>
        </p:txBody>
      </p:sp>
      <p:sp>
        <p:nvSpPr>
          <p:cNvPr id="7" name="object 7"/>
          <p:cNvSpPr/>
          <p:nvPr/>
        </p:nvSpPr>
        <p:spPr>
          <a:xfrm>
            <a:off x="5227320" y="2275205"/>
            <a:ext cx="1195828" cy="523522"/>
          </a:xfrm>
          <a:custGeom>
            <a:avLst/>
            <a:gdLst/>
            <a:ahLst/>
            <a:cxnLst/>
            <a:rect l="l" t="t" r="r" b="b"/>
            <a:pathLst>
              <a:path w="1229995" h="538480">
                <a:moveTo>
                  <a:pt x="0" y="0"/>
                </a:moveTo>
                <a:lnTo>
                  <a:pt x="1229868" y="0"/>
                </a:lnTo>
                <a:lnTo>
                  <a:pt x="1229868" y="537972"/>
                </a:lnTo>
                <a:lnTo>
                  <a:pt x="0" y="537972"/>
                </a:lnTo>
                <a:lnTo>
                  <a:pt x="0" y="0"/>
                </a:lnTo>
                <a:close/>
              </a:path>
            </a:pathLst>
          </a:custGeom>
          <a:solidFill>
            <a:srgbClr val="CCCCCC"/>
          </a:solidFill>
        </p:spPr>
        <p:txBody>
          <a:bodyPr wrap="square" lIns="0" tIns="0" rIns="0" bIns="0" rtlCol="0"/>
          <a:lstStyle/>
          <a:p>
            <a:endParaRPr sz="1750"/>
          </a:p>
        </p:txBody>
      </p:sp>
      <p:sp>
        <p:nvSpPr>
          <p:cNvPr id="8" name="object 8"/>
          <p:cNvSpPr/>
          <p:nvPr/>
        </p:nvSpPr>
        <p:spPr>
          <a:xfrm>
            <a:off x="2406227" y="2524124"/>
            <a:ext cx="2222500" cy="0"/>
          </a:xfrm>
          <a:custGeom>
            <a:avLst/>
            <a:gdLst/>
            <a:ahLst/>
            <a:cxnLst/>
            <a:rect l="l" t="t" r="r" b="b"/>
            <a:pathLst>
              <a:path w="2286000">
                <a:moveTo>
                  <a:pt x="0" y="0"/>
                </a:moveTo>
                <a:lnTo>
                  <a:pt x="2286000" y="0"/>
                </a:lnTo>
              </a:path>
            </a:pathLst>
          </a:custGeom>
          <a:ln w="30479">
            <a:solidFill>
              <a:srgbClr val="000000"/>
            </a:solidFill>
          </a:ln>
        </p:spPr>
        <p:txBody>
          <a:bodyPr wrap="square" lIns="0" tIns="0" rIns="0" bIns="0" rtlCol="0"/>
          <a:lstStyle/>
          <a:p>
            <a:endParaRPr sz="1750"/>
          </a:p>
        </p:txBody>
      </p:sp>
      <p:sp>
        <p:nvSpPr>
          <p:cNvPr id="9" name="object 9"/>
          <p:cNvSpPr txBox="1"/>
          <p:nvPr/>
        </p:nvSpPr>
        <p:spPr>
          <a:xfrm>
            <a:off x="1590816" y="2320642"/>
            <a:ext cx="362391" cy="329193"/>
          </a:xfrm>
          <a:prstGeom prst="rect">
            <a:avLst/>
          </a:prstGeom>
        </p:spPr>
        <p:txBody>
          <a:bodyPr vert="horz" wrap="square" lIns="0" tIns="0" rIns="0" bIns="0" rtlCol="0">
            <a:spAutoFit/>
          </a:bodyPr>
          <a:lstStyle/>
          <a:p>
            <a:pPr marL="12347"/>
            <a:r>
              <a:rPr sz="2139" spc="19" dirty="0">
                <a:solidFill>
                  <a:srgbClr val="000066"/>
                </a:solidFill>
                <a:latin typeface="Arial"/>
                <a:cs typeface="Arial"/>
              </a:rPr>
              <a:t>B1</a:t>
            </a:r>
            <a:endParaRPr sz="2139">
              <a:latin typeface="Arial"/>
              <a:cs typeface="Arial"/>
            </a:endParaRPr>
          </a:p>
        </p:txBody>
      </p:sp>
      <p:sp>
        <p:nvSpPr>
          <p:cNvPr id="10" name="object 10"/>
          <p:cNvSpPr txBox="1"/>
          <p:nvPr/>
        </p:nvSpPr>
        <p:spPr>
          <a:xfrm>
            <a:off x="5604712" y="2315691"/>
            <a:ext cx="587728" cy="488950"/>
          </a:xfrm>
          <a:prstGeom prst="rect">
            <a:avLst/>
          </a:prstGeom>
        </p:spPr>
        <p:txBody>
          <a:bodyPr vert="horz" wrap="square" lIns="0" tIns="0" rIns="0" bIns="0" rtlCol="0">
            <a:spAutoFit/>
          </a:bodyPr>
          <a:lstStyle/>
          <a:p>
            <a:pPr marL="12347" marR="4939" indent="16051">
              <a:lnSpc>
                <a:spcPts val="1876"/>
              </a:lnSpc>
            </a:pPr>
            <a:r>
              <a:rPr sz="1944" spc="-53" dirty="0">
                <a:latin typeface="Arial"/>
                <a:cs typeface="Arial"/>
              </a:rPr>
              <a:t>Data  </a:t>
            </a:r>
            <a:r>
              <a:rPr sz="1944" spc="-44" dirty="0">
                <a:latin typeface="Arial"/>
                <a:cs typeface="Arial"/>
              </a:rPr>
              <a:t>Store</a:t>
            </a:r>
            <a:endParaRPr sz="1944">
              <a:latin typeface="Arial"/>
              <a:cs typeface="Arial"/>
            </a:endParaRPr>
          </a:p>
        </p:txBody>
      </p:sp>
      <p:sp>
        <p:nvSpPr>
          <p:cNvPr id="11" name="object 11"/>
          <p:cNvSpPr/>
          <p:nvPr/>
        </p:nvSpPr>
        <p:spPr>
          <a:xfrm>
            <a:off x="3344121" y="2137410"/>
            <a:ext cx="782814" cy="714287"/>
          </a:xfrm>
          <a:custGeom>
            <a:avLst/>
            <a:gdLst/>
            <a:ahLst/>
            <a:cxnLst/>
            <a:rect l="l" t="t" r="r" b="b"/>
            <a:pathLst>
              <a:path w="805179" h="734694">
                <a:moveTo>
                  <a:pt x="653796" y="733043"/>
                </a:moveTo>
                <a:lnTo>
                  <a:pt x="644652" y="733043"/>
                </a:lnTo>
                <a:lnTo>
                  <a:pt x="653796" y="734567"/>
                </a:lnTo>
                <a:lnTo>
                  <a:pt x="653796" y="733043"/>
                </a:lnTo>
                <a:close/>
              </a:path>
              <a:path w="805179" h="734694">
                <a:moveTo>
                  <a:pt x="504952" y="472439"/>
                </a:moveTo>
                <a:lnTo>
                  <a:pt x="316992" y="472439"/>
                </a:lnTo>
                <a:lnTo>
                  <a:pt x="345948" y="499871"/>
                </a:lnTo>
                <a:lnTo>
                  <a:pt x="374904" y="528827"/>
                </a:lnTo>
                <a:lnTo>
                  <a:pt x="403860" y="556259"/>
                </a:lnTo>
                <a:lnTo>
                  <a:pt x="435864" y="582167"/>
                </a:lnTo>
                <a:lnTo>
                  <a:pt x="466344" y="609599"/>
                </a:lnTo>
                <a:lnTo>
                  <a:pt x="496824" y="635507"/>
                </a:lnTo>
                <a:lnTo>
                  <a:pt x="530352" y="659891"/>
                </a:lnTo>
                <a:lnTo>
                  <a:pt x="562356" y="684275"/>
                </a:lnTo>
                <a:lnTo>
                  <a:pt x="571500" y="691895"/>
                </a:lnTo>
                <a:lnTo>
                  <a:pt x="600456" y="711707"/>
                </a:lnTo>
                <a:lnTo>
                  <a:pt x="611124" y="722375"/>
                </a:lnTo>
                <a:lnTo>
                  <a:pt x="615696" y="725423"/>
                </a:lnTo>
                <a:lnTo>
                  <a:pt x="620268" y="726947"/>
                </a:lnTo>
                <a:lnTo>
                  <a:pt x="626364" y="729995"/>
                </a:lnTo>
                <a:lnTo>
                  <a:pt x="635508" y="733043"/>
                </a:lnTo>
                <a:lnTo>
                  <a:pt x="672084" y="733043"/>
                </a:lnTo>
                <a:lnTo>
                  <a:pt x="681228" y="729995"/>
                </a:lnTo>
                <a:lnTo>
                  <a:pt x="685800" y="726947"/>
                </a:lnTo>
                <a:lnTo>
                  <a:pt x="690372" y="725423"/>
                </a:lnTo>
                <a:lnTo>
                  <a:pt x="694944" y="722375"/>
                </a:lnTo>
                <a:lnTo>
                  <a:pt x="696468" y="720851"/>
                </a:lnTo>
                <a:lnTo>
                  <a:pt x="699516" y="719327"/>
                </a:lnTo>
                <a:lnTo>
                  <a:pt x="702564" y="714755"/>
                </a:lnTo>
                <a:lnTo>
                  <a:pt x="707136" y="711707"/>
                </a:lnTo>
                <a:lnTo>
                  <a:pt x="804672" y="614171"/>
                </a:lnTo>
                <a:lnTo>
                  <a:pt x="743712" y="595883"/>
                </a:lnTo>
                <a:lnTo>
                  <a:pt x="714756" y="585215"/>
                </a:lnTo>
                <a:lnTo>
                  <a:pt x="699516" y="580643"/>
                </a:lnTo>
                <a:lnTo>
                  <a:pt x="685800" y="574547"/>
                </a:lnTo>
                <a:lnTo>
                  <a:pt x="656844" y="562355"/>
                </a:lnTo>
                <a:lnTo>
                  <a:pt x="643128" y="556259"/>
                </a:lnTo>
                <a:lnTo>
                  <a:pt x="629412" y="548639"/>
                </a:lnTo>
                <a:lnTo>
                  <a:pt x="577596" y="521207"/>
                </a:lnTo>
                <a:lnTo>
                  <a:pt x="551688" y="504443"/>
                </a:lnTo>
                <a:lnTo>
                  <a:pt x="527304" y="487679"/>
                </a:lnTo>
                <a:lnTo>
                  <a:pt x="515112" y="480059"/>
                </a:lnTo>
                <a:lnTo>
                  <a:pt x="504952" y="472439"/>
                </a:lnTo>
                <a:close/>
              </a:path>
              <a:path w="805179" h="734694">
                <a:moveTo>
                  <a:pt x="6096" y="577595"/>
                </a:moveTo>
                <a:lnTo>
                  <a:pt x="4572" y="579119"/>
                </a:lnTo>
                <a:lnTo>
                  <a:pt x="1524" y="585215"/>
                </a:lnTo>
                <a:lnTo>
                  <a:pt x="1524" y="589787"/>
                </a:lnTo>
                <a:lnTo>
                  <a:pt x="0" y="594359"/>
                </a:lnTo>
                <a:lnTo>
                  <a:pt x="0" y="621791"/>
                </a:lnTo>
                <a:lnTo>
                  <a:pt x="3048" y="637031"/>
                </a:lnTo>
                <a:lnTo>
                  <a:pt x="6096" y="643127"/>
                </a:lnTo>
                <a:lnTo>
                  <a:pt x="7620" y="650747"/>
                </a:lnTo>
                <a:lnTo>
                  <a:pt x="12192" y="656843"/>
                </a:lnTo>
                <a:lnTo>
                  <a:pt x="13716" y="659891"/>
                </a:lnTo>
                <a:lnTo>
                  <a:pt x="22860" y="669035"/>
                </a:lnTo>
                <a:lnTo>
                  <a:pt x="59436" y="707135"/>
                </a:lnTo>
                <a:lnTo>
                  <a:pt x="71628" y="716279"/>
                </a:lnTo>
                <a:lnTo>
                  <a:pt x="77724" y="719327"/>
                </a:lnTo>
                <a:lnTo>
                  <a:pt x="83820" y="723899"/>
                </a:lnTo>
                <a:lnTo>
                  <a:pt x="99060" y="726947"/>
                </a:lnTo>
                <a:lnTo>
                  <a:pt x="105156" y="728471"/>
                </a:lnTo>
                <a:lnTo>
                  <a:pt x="121920" y="728471"/>
                </a:lnTo>
                <a:lnTo>
                  <a:pt x="129540" y="726947"/>
                </a:lnTo>
                <a:lnTo>
                  <a:pt x="132588" y="725423"/>
                </a:lnTo>
                <a:lnTo>
                  <a:pt x="135636" y="725423"/>
                </a:lnTo>
                <a:lnTo>
                  <a:pt x="143256" y="723899"/>
                </a:lnTo>
                <a:lnTo>
                  <a:pt x="149352" y="719327"/>
                </a:lnTo>
                <a:lnTo>
                  <a:pt x="155448" y="716279"/>
                </a:lnTo>
                <a:lnTo>
                  <a:pt x="158496" y="713231"/>
                </a:lnTo>
                <a:lnTo>
                  <a:pt x="160020" y="713231"/>
                </a:lnTo>
                <a:lnTo>
                  <a:pt x="164592" y="708659"/>
                </a:lnTo>
                <a:lnTo>
                  <a:pt x="167640" y="707135"/>
                </a:lnTo>
                <a:lnTo>
                  <a:pt x="187452" y="673607"/>
                </a:lnTo>
                <a:lnTo>
                  <a:pt x="205740" y="641603"/>
                </a:lnTo>
                <a:lnTo>
                  <a:pt x="224028" y="611123"/>
                </a:lnTo>
                <a:lnTo>
                  <a:pt x="242316" y="582167"/>
                </a:lnTo>
                <a:lnTo>
                  <a:pt x="243230" y="580643"/>
                </a:lnTo>
                <a:lnTo>
                  <a:pt x="18288" y="580643"/>
                </a:lnTo>
                <a:lnTo>
                  <a:pt x="13716" y="579119"/>
                </a:lnTo>
                <a:lnTo>
                  <a:pt x="9144" y="579119"/>
                </a:lnTo>
                <a:lnTo>
                  <a:pt x="6096" y="577595"/>
                </a:lnTo>
                <a:close/>
              </a:path>
              <a:path w="805179" h="734694">
                <a:moveTo>
                  <a:pt x="190500" y="0"/>
                </a:moveTo>
                <a:lnTo>
                  <a:pt x="88392" y="102107"/>
                </a:lnTo>
                <a:lnTo>
                  <a:pt x="79248" y="114299"/>
                </a:lnTo>
                <a:lnTo>
                  <a:pt x="76200" y="121919"/>
                </a:lnTo>
                <a:lnTo>
                  <a:pt x="73152" y="128015"/>
                </a:lnTo>
                <a:lnTo>
                  <a:pt x="71628" y="135635"/>
                </a:lnTo>
                <a:lnTo>
                  <a:pt x="71628" y="143255"/>
                </a:lnTo>
                <a:lnTo>
                  <a:pt x="70104" y="150875"/>
                </a:lnTo>
                <a:lnTo>
                  <a:pt x="71628" y="158495"/>
                </a:lnTo>
                <a:lnTo>
                  <a:pt x="71628" y="166115"/>
                </a:lnTo>
                <a:lnTo>
                  <a:pt x="73152" y="172211"/>
                </a:lnTo>
                <a:lnTo>
                  <a:pt x="76200" y="179831"/>
                </a:lnTo>
                <a:lnTo>
                  <a:pt x="79248" y="185927"/>
                </a:lnTo>
                <a:lnTo>
                  <a:pt x="83820" y="193547"/>
                </a:lnTo>
                <a:lnTo>
                  <a:pt x="85344" y="196595"/>
                </a:lnTo>
                <a:lnTo>
                  <a:pt x="88392" y="199643"/>
                </a:lnTo>
                <a:lnTo>
                  <a:pt x="92964" y="205739"/>
                </a:lnTo>
                <a:lnTo>
                  <a:pt x="111252" y="231647"/>
                </a:lnTo>
                <a:lnTo>
                  <a:pt x="131064" y="256031"/>
                </a:lnTo>
                <a:lnTo>
                  <a:pt x="169164" y="307847"/>
                </a:lnTo>
                <a:lnTo>
                  <a:pt x="231648" y="380999"/>
                </a:lnTo>
                <a:lnTo>
                  <a:pt x="252984" y="403859"/>
                </a:lnTo>
                <a:lnTo>
                  <a:pt x="240792" y="416051"/>
                </a:lnTo>
                <a:lnTo>
                  <a:pt x="219456" y="440435"/>
                </a:lnTo>
                <a:lnTo>
                  <a:pt x="198120" y="461771"/>
                </a:lnTo>
                <a:lnTo>
                  <a:pt x="187452" y="470915"/>
                </a:lnTo>
                <a:lnTo>
                  <a:pt x="178308" y="481583"/>
                </a:lnTo>
                <a:lnTo>
                  <a:pt x="169164" y="490727"/>
                </a:lnTo>
                <a:lnTo>
                  <a:pt x="158496" y="499871"/>
                </a:lnTo>
                <a:lnTo>
                  <a:pt x="140208" y="515111"/>
                </a:lnTo>
                <a:lnTo>
                  <a:pt x="132588" y="522731"/>
                </a:lnTo>
                <a:lnTo>
                  <a:pt x="123444" y="530351"/>
                </a:lnTo>
                <a:lnTo>
                  <a:pt x="115824" y="536447"/>
                </a:lnTo>
                <a:lnTo>
                  <a:pt x="106680" y="542543"/>
                </a:lnTo>
                <a:lnTo>
                  <a:pt x="99060" y="548639"/>
                </a:lnTo>
                <a:lnTo>
                  <a:pt x="83820" y="557783"/>
                </a:lnTo>
                <a:lnTo>
                  <a:pt x="77724" y="562355"/>
                </a:lnTo>
                <a:lnTo>
                  <a:pt x="70104" y="566927"/>
                </a:lnTo>
                <a:lnTo>
                  <a:pt x="57912" y="573023"/>
                </a:lnTo>
                <a:lnTo>
                  <a:pt x="51816" y="574547"/>
                </a:lnTo>
                <a:lnTo>
                  <a:pt x="45720" y="577595"/>
                </a:lnTo>
                <a:lnTo>
                  <a:pt x="39624" y="579119"/>
                </a:lnTo>
                <a:lnTo>
                  <a:pt x="33528" y="579119"/>
                </a:lnTo>
                <a:lnTo>
                  <a:pt x="28956" y="580643"/>
                </a:lnTo>
                <a:lnTo>
                  <a:pt x="243230" y="580643"/>
                </a:lnTo>
                <a:lnTo>
                  <a:pt x="251460" y="566927"/>
                </a:lnTo>
                <a:lnTo>
                  <a:pt x="260604" y="553211"/>
                </a:lnTo>
                <a:lnTo>
                  <a:pt x="280416" y="524255"/>
                </a:lnTo>
                <a:lnTo>
                  <a:pt x="298704" y="496823"/>
                </a:lnTo>
                <a:lnTo>
                  <a:pt x="316992" y="472439"/>
                </a:lnTo>
                <a:lnTo>
                  <a:pt x="504952" y="472439"/>
                </a:lnTo>
                <a:lnTo>
                  <a:pt x="502920" y="470915"/>
                </a:lnTo>
                <a:lnTo>
                  <a:pt x="480060" y="452627"/>
                </a:lnTo>
                <a:lnTo>
                  <a:pt x="469392" y="441959"/>
                </a:lnTo>
                <a:lnTo>
                  <a:pt x="457200" y="432815"/>
                </a:lnTo>
                <a:lnTo>
                  <a:pt x="435864" y="413003"/>
                </a:lnTo>
                <a:lnTo>
                  <a:pt x="414528" y="391667"/>
                </a:lnTo>
                <a:lnTo>
                  <a:pt x="394716" y="370331"/>
                </a:lnTo>
                <a:lnTo>
                  <a:pt x="414528" y="345947"/>
                </a:lnTo>
                <a:lnTo>
                  <a:pt x="425196" y="333755"/>
                </a:lnTo>
                <a:lnTo>
                  <a:pt x="435864" y="323087"/>
                </a:lnTo>
                <a:lnTo>
                  <a:pt x="445008" y="310895"/>
                </a:lnTo>
                <a:lnTo>
                  <a:pt x="454152" y="301751"/>
                </a:lnTo>
                <a:lnTo>
                  <a:pt x="339852" y="301751"/>
                </a:lnTo>
                <a:lnTo>
                  <a:pt x="329184" y="286511"/>
                </a:lnTo>
                <a:lnTo>
                  <a:pt x="316992" y="269747"/>
                </a:lnTo>
                <a:lnTo>
                  <a:pt x="306324" y="252983"/>
                </a:lnTo>
                <a:lnTo>
                  <a:pt x="295656" y="234695"/>
                </a:lnTo>
                <a:lnTo>
                  <a:pt x="284988" y="217931"/>
                </a:lnTo>
                <a:lnTo>
                  <a:pt x="275844" y="199643"/>
                </a:lnTo>
                <a:lnTo>
                  <a:pt x="265176" y="181355"/>
                </a:lnTo>
                <a:lnTo>
                  <a:pt x="256032" y="163067"/>
                </a:lnTo>
                <a:lnTo>
                  <a:pt x="228600" y="103631"/>
                </a:lnTo>
                <a:lnTo>
                  <a:pt x="220980" y="83819"/>
                </a:lnTo>
                <a:lnTo>
                  <a:pt x="204216" y="42671"/>
                </a:lnTo>
                <a:lnTo>
                  <a:pt x="196596" y="21335"/>
                </a:lnTo>
                <a:lnTo>
                  <a:pt x="190500" y="0"/>
                </a:lnTo>
                <a:close/>
              </a:path>
              <a:path w="805179" h="734694">
                <a:moveTo>
                  <a:pt x="608076" y="21335"/>
                </a:moveTo>
                <a:lnTo>
                  <a:pt x="577596" y="21335"/>
                </a:lnTo>
                <a:lnTo>
                  <a:pt x="571500" y="24383"/>
                </a:lnTo>
                <a:lnTo>
                  <a:pt x="563880" y="25907"/>
                </a:lnTo>
                <a:lnTo>
                  <a:pt x="557784" y="28955"/>
                </a:lnTo>
                <a:lnTo>
                  <a:pt x="539496" y="42671"/>
                </a:lnTo>
                <a:lnTo>
                  <a:pt x="498348" y="97535"/>
                </a:lnTo>
                <a:lnTo>
                  <a:pt x="486156" y="115823"/>
                </a:lnTo>
                <a:lnTo>
                  <a:pt x="472440" y="132587"/>
                </a:lnTo>
                <a:lnTo>
                  <a:pt x="460248" y="149351"/>
                </a:lnTo>
                <a:lnTo>
                  <a:pt x="434340" y="182879"/>
                </a:lnTo>
                <a:lnTo>
                  <a:pt x="409956" y="214883"/>
                </a:lnTo>
                <a:lnTo>
                  <a:pt x="385572" y="245363"/>
                </a:lnTo>
                <a:lnTo>
                  <a:pt x="362712" y="274319"/>
                </a:lnTo>
                <a:lnTo>
                  <a:pt x="339852" y="301751"/>
                </a:lnTo>
                <a:lnTo>
                  <a:pt x="454152" y="301751"/>
                </a:lnTo>
                <a:lnTo>
                  <a:pt x="495300" y="260603"/>
                </a:lnTo>
                <a:lnTo>
                  <a:pt x="505968" y="251459"/>
                </a:lnTo>
                <a:lnTo>
                  <a:pt x="516636" y="243839"/>
                </a:lnTo>
                <a:lnTo>
                  <a:pt x="525780" y="234695"/>
                </a:lnTo>
                <a:lnTo>
                  <a:pt x="534924" y="227075"/>
                </a:lnTo>
                <a:lnTo>
                  <a:pt x="574548" y="196595"/>
                </a:lnTo>
                <a:lnTo>
                  <a:pt x="583692" y="190499"/>
                </a:lnTo>
                <a:lnTo>
                  <a:pt x="594360" y="184403"/>
                </a:lnTo>
                <a:lnTo>
                  <a:pt x="612648" y="172211"/>
                </a:lnTo>
                <a:lnTo>
                  <a:pt x="632460" y="163067"/>
                </a:lnTo>
                <a:lnTo>
                  <a:pt x="659892" y="149351"/>
                </a:lnTo>
                <a:lnTo>
                  <a:pt x="670560" y="146303"/>
                </a:lnTo>
                <a:lnTo>
                  <a:pt x="707136" y="134111"/>
                </a:lnTo>
                <a:lnTo>
                  <a:pt x="707136" y="126491"/>
                </a:lnTo>
                <a:lnTo>
                  <a:pt x="705612" y="118871"/>
                </a:lnTo>
                <a:lnTo>
                  <a:pt x="704088" y="112775"/>
                </a:lnTo>
                <a:lnTo>
                  <a:pt x="702564" y="105155"/>
                </a:lnTo>
                <a:lnTo>
                  <a:pt x="697992" y="99059"/>
                </a:lnTo>
                <a:lnTo>
                  <a:pt x="694944" y="92963"/>
                </a:lnTo>
                <a:lnTo>
                  <a:pt x="685800" y="80771"/>
                </a:lnTo>
                <a:lnTo>
                  <a:pt x="647700" y="42671"/>
                </a:lnTo>
                <a:lnTo>
                  <a:pt x="641604" y="38099"/>
                </a:lnTo>
                <a:lnTo>
                  <a:pt x="638556" y="35051"/>
                </a:lnTo>
                <a:lnTo>
                  <a:pt x="635508" y="33527"/>
                </a:lnTo>
                <a:lnTo>
                  <a:pt x="629412" y="28955"/>
                </a:lnTo>
                <a:lnTo>
                  <a:pt x="621792" y="25907"/>
                </a:lnTo>
                <a:lnTo>
                  <a:pt x="615696" y="24383"/>
                </a:lnTo>
                <a:lnTo>
                  <a:pt x="608076" y="21335"/>
                </a:lnTo>
                <a:close/>
              </a:path>
            </a:pathLst>
          </a:custGeom>
          <a:solidFill>
            <a:srgbClr val="0099CC"/>
          </a:solidFill>
        </p:spPr>
        <p:txBody>
          <a:bodyPr wrap="square" lIns="0" tIns="0" rIns="0" bIns="0" rtlCol="0"/>
          <a:lstStyle/>
          <a:p>
            <a:endParaRPr sz="1750"/>
          </a:p>
        </p:txBody>
      </p:sp>
      <p:sp>
        <p:nvSpPr>
          <p:cNvPr id="12" name="object 12"/>
          <p:cNvSpPr txBox="1"/>
          <p:nvPr/>
        </p:nvSpPr>
        <p:spPr>
          <a:xfrm>
            <a:off x="1098903" y="3103456"/>
            <a:ext cx="5359312" cy="500137"/>
          </a:xfrm>
          <a:prstGeom prst="rect">
            <a:avLst/>
          </a:prstGeom>
        </p:spPr>
        <p:txBody>
          <a:bodyPr vert="horz" wrap="square" lIns="0" tIns="0" rIns="0" bIns="0" rtlCol="0">
            <a:spAutoFit/>
          </a:bodyPr>
          <a:lstStyle/>
          <a:p>
            <a:pPr marL="12347" marR="4939" algn="just">
              <a:lnSpc>
                <a:spcPts val="1342"/>
              </a:lnSpc>
            </a:pPr>
            <a:r>
              <a:rPr sz="1167" dirty="0">
                <a:latin typeface="Times New Roman"/>
                <a:cs typeface="Times New Roman"/>
              </a:rPr>
              <a:t>Therefore, a process </a:t>
            </a:r>
            <a:r>
              <a:rPr sz="1167" spc="-5" dirty="0">
                <a:latin typeface="Times New Roman"/>
                <a:cs typeface="Times New Roman"/>
              </a:rPr>
              <a:t>should </a:t>
            </a:r>
            <a:r>
              <a:rPr sz="1167" dirty="0">
                <a:latin typeface="Times New Roman"/>
                <a:cs typeface="Times New Roman"/>
              </a:rPr>
              <a:t>be inserted between the interacting entities (external agent,  data </a:t>
            </a:r>
            <a:r>
              <a:rPr sz="1167" spc="-5" dirty="0">
                <a:latin typeface="Times New Roman"/>
                <a:cs typeface="Times New Roman"/>
              </a:rPr>
              <a:t>store) </a:t>
            </a:r>
            <a:r>
              <a:rPr sz="1167" dirty="0">
                <a:latin typeface="Times New Roman"/>
                <a:cs typeface="Times New Roman"/>
              </a:rPr>
              <a:t>that should </a:t>
            </a:r>
            <a:r>
              <a:rPr sz="1167" spc="-5" dirty="0">
                <a:latin typeface="Times New Roman"/>
                <a:cs typeface="Times New Roman"/>
              </a:rPr>
              <a:t>store </a:t>
            </a:r>
            <a:r>
              <a:rPr sz="1167" dirty="0">
                <a:latin typeface="Times New Roman"/>
                <a:cs typeface="Times New Roman"/>
              </a:rPr>
              <a:t>information received from the external agent after processing  it.</a:t>
            </a:r>
            <a:endParaRPr sz="1167">
              <a:latin typeface="Times New Roman"/>
              <a:cs typeface="Times New Roman"/>
            </a:endParaRPr>
          </a:p>
        </p:txBody>
      </p:sp>
      <p:sp>
        <p:nvSpPr>
          <p:cNvPr id="13" name="object 13"/>
          <p:cNvSpPr/>
          <p:nvPr/>
        </p:nvSpPr>
        <p:spPr>
          <a:xfrm>
            <a:off x="5227319" y="4419177"/>
            <a:ext cx="1192742" cy="521670"/>
          </a:xfrm>
          <a:custGeom>
            <a:avLst/>
            <a:gdLst/>
            <a:ahLst/>
            <a:cxnLst/>
            <a:rect l="l" t="t" r="r" b="b"/>
            <a:pathLst>
              <a:path w="1226820" h="536575">
                <a:moveTo>
                  <a:pt x="1226820" y="536448"/>
                </a:moveTo>
                <a:lnTo>
                  <a:pt x="0" y="536448"/>
                </a:lnTo>
                <a:lnTo>
                  <a:pt x="0" y="0"/>
                </a:lnTo>
                <a:lnTo>
                  <a:pt x="1226820" y="0"/>
                </a:lnTo>
                <a:lnTo>
                  <a:pt x="1226820" y="536448"/>
                </a:lnTo>
                <a:close/>
              </a:path>
            </a:pathLst>
          </a:custGeom>
          <a:solidFill>
            <a:srgbClr val="CCCCCC"/>
          </a:solidFill>
        </p:spPr>
        <p:txBody>
          <a:bodyPr wrap="square" lIns="0" tIns="0" rIns="0" bIns="0" rtlCol="0"/>
          <a:lstStyle/>
          <a:p>
            <a:endParaRPr sz="1750"/>
          </a:p>
        </p:txBody>
      </p:sp>
      <p:sp>
        <p:nvSpPr>
          <p:cNvPr id="14" name="object 14"/>
          <p:cNvSpPr/>
          <p:nvPr/>
        </p:nvSpPr>
        <p:spPr>
          <a:xfrm>
            <a:off x="4695401" y="4419177"/>
            <a:ext cx="532165" cy="521670"/>
          </a:xfrm>
          <a:custGeom>
            <a:avLst/>
            <a:gdLst/>
            <a:ahLst/>
            <a:cxnLst/>
            <a:rect l="l" t="t" r="r" b="b"/>
            <a:pathLst>
              <a:path w="547370" h="536575">
                <a:moveTo>
                  <a:pt x="547115" y="0"/>
                </a:moveTo>
                <a:lnTo>
                  <a:pt x="0" y="0"/>
                </a:lnTo>
                <a:lnTo>
                  <a:pt x="0" y="536448"/>
                </a:lnTo>
                <a:lnTo>
                  <a:pt x="547115" y="536448"/>
                </a:lnTo>
                <a:lnTo>
                  <a:pt x="547115" y="0"/>
                </a:lnTo>
                <a:close/>
              </a:path>
            </a:pathLst>
          </a:custGeom>
          <a:solidFill>
            <a:srgbClr val="0099CC"/>
          </a:solidFill>
        </p:spPr>
        <p:txBody>
          <a:bodyPr wrap="square" lIns="0" tIns="0" rIns="0" bIns="0" rtlCol="0"/>
          <a:lstStyle/>
          <a:p>
            <a:endParaRPr sz="1750"/>
          </a:p>
        </p:txBody>
      </p:sp>
      <p:sp>
        <p:nvSpPr>
          <p:cNvPr id="15" name="object 15"/>
          <p:cNvSpPr/>
          <p:nvPr/>
        </p:nvSpPr>
        <p:spPr>
          <a:xfrm>
            <a:off x="4694661" y="4604386"/>
            <a:ext cx="0" cy="231510"/>
          </a:xfrm>
          <a:custGeom>
            <a:avLst/>
            <a:gdLst/>
            <a:ahLst/>
            <a:cxnLst/>
            <a:rect l="l" t="t" r="r" b="b"/>
            <a:pathLst>
              <a:path h="238125">
                <a:moveTo>
                  <a:pt x="0" y="0"/>
                </a:moveTo>
                <a:lnTo>
                  <a:pt x="0" y="237744"/>
                </a:lnTo>
              </a:path>
            </a:pathLst>
          </a:custGeom>
          <a:ln w="3175">
            <a:solidFill>
              <a:srgbClr val="00CC99"/>
            </a:solidFill>
          </a:ln>
        </p:spPr>
        <p:txBody>
          <a:bodyPr wrap="square" lIns="0" tIns="0" rIns="0" bIns="0" rtlCol="0"/>
          <a:lstStyle/>
          <a:p>
            <a:endParaRPr sz="1750"/>
          </a:p>
        </p:txBody>
      </p:sp>
      <p:sp>
        <p:nvSpPr>
          <p:cNvPr id="16" name="object 16"/>
          <p:cNvSpPr/>
          <p:nvPr/>
        </p:nvSpPr>
        <p:spPr>
          <a:xfrm>
            <a:off x="2720340" y="3943561"/>
            <a:ext cx="1681691" cy="1540933"/>
          </a:xfrm>
          <a:custGeom>
            <a:avLst/>
            <a:gdLst/>
            <a:ahLst/>
            <a:cxnLst/>
            <a:rect l="l" t="t" r="r" b="b"/>
            <a:pathLst>
              <a:path w="1729739" h="1584960">
                <a:moveTo>
                  <a:pt x="1668779" y="0"/>
                </a:moveTo>
                <a:lnTo>
                  <a:pt x="62483" y="0"/>
                </a:lnTo>
                <a:lnTo>
                  <a:pt x="54863" y="1524"/>
                </a:lnTo>
                <a:lnTo>
                  <a:pt x="16763" y="33528"/>
                </a:lnTo>
                <a:lnTo>
                  <a:pt x="1523" y="76200"/>
                </a:lnTo>
                <a:lnTo>
                  <a:pt x="1523" y="527304"/>
                </a:lnTo>
                <a:lnTo>
                  <a:pt x="0" y="527304"/>
                </a:lnTo>
                <a:lnTo>
                  <a:pt x="0" y="769620"/>
                </a:lnTo>
                <a:lnTo>
                  <a:pt x="3047" y="772668"/>
                </a:lnTo>
                <a:lnTo>
                  <a:pt x="7619" y="775716"/>
                </a:lnTo>
                <a:lnTo>
                  <a:pt x="7619" y="777240"/>
                </a:lnTo>
                <a:lnTo>
                  <a:pt x="9143" y="777240"/>
                </a:lnTo>
                <a:lnTo>
                  <a:pt x="0" y="784860"/>
                </a:lnTo>
                <a:lnTo>
                  <a:pt x="0" y="1488948"/>
                </a:lnTo>
                <a:lnTo>
                  <a:pt x="1523" y="1498092"/>
                </a:lnTo>
                <a:lnTo>
                  <a:pt x="1523" y="1508760"/>
                </a:lnTo>
                <a:lnTo>
                  <a:pt x="3047" y="1517904"/>
                </a:lnTo>
                <a:lnTo>
                  <a:pt x="6095" y="1525524"/>
                </a:lnTo>
                <a:lnTo>
                  <a:pt x="7619" y="1534668"/>
                </a:lnTo>
                <a:lnTo>
                  <a:pt x="9143" y="1537716"/>
                </a:lnTo>
                <a:lnTo>
                  <a:pt x="12191" y="1542288"/>
                </a:lnTo>
                <a:lnTo>
                  <a:pt x="15239" y="1549908"/>
                </a:lnTo>
                <a:lnTo>
                  <a:pt x="21335" y="1557528"/>
                </a:lnTo>
                <a:lnTo>
                  <a:pt x="22859" y="1559052"/>
                </a:lnTo>
                <a:lnTo>
                  <a:pt x="24383" y="1562100"/>
                </a:lnTo>
                <a:lnTo>
                  <a:pt x="33527" y="1571244"/>
                </a:lnTo>
                <a:lnTo>
                  <a:pt x="39623" y="1575816"/>
                </a:lnTo>
                <a:lnTo>
                  <a:pt x="44195" y="1578864"/>
                </a:lnTo>
                <a:lnTo>
                  <a:pt x="50291" y="1581912"/>
                </a:lnTo>
                <a:lnTo>
                  <a:pt x="62483" y="1584960"/>
                </a:lnTo>
                <a:lnTo>
                  <a:pt x="795527" y="1584960"/>
                </a:lnTo>
                <a:lnTo>
                  <a:pt x="795527" y="1580388"/>
                </a:lnTo>
                <a:lnTo>
                  <a:pt x="1682495" y="1580388"/>
                </a:lnTo>
                <a:lnTo>
                  <a:pt x="1687067" y="1578864"/>
                </a:lnTo>
                <a:lnTo>
                  <a:pt x="1690115" y="1575816"/>
                </a:lnTo>
                <a:lnTo>
                  <a:pt x="1697735" y="1571244"/>
                </a:lnTo>
                <a:lnTo>
                  <a:pt x="1703832" y="1565148"/>
                </a:lnTo>
                <a:lnTo>
                  <a:pt x="1706879" y="1560576"/>
                </a:lnTo>
                <a:lnTo>
                  <a:pt x="1706879" y="1559052"/>
                </a:lnTo>
                <a:lnTo>
                  <a:pt x="1708403" y="1559052"/>
                </a:lnTo>
                <a:lnTo>
                  <a:pt x="1709927" y="1557528"/>
                </a:lnTo>
                <a:lnTo>
                  <a:pt x="1719071" y="1542288"/>
                </a:lnTo>
                <a:lnTo>
                  <a:pt x="1720595" y="1537716"/>
                </a:lnTo>
                <a:lnTo>
                  <a:pt x="1722120" y="1534668"/>
                </a:lnTo>
                <a:lnTo>
                  <a:pt x="1725167" y="1525524"/>
                </a:lnTo>
                <a:lnTo>
                  <a:pt x="1726691" y="1517904"/>
                </a:lnTo>
                <a:lnTo>
                  <a:pt x="1728215" y="1511808"/>
                </a:lnTo>
                <a:lnTo>
                  <a:pt x="1728215" y="1508760"/>
                </a:lnTo>
                <a:lnTo>
                  <a:pt x="1729739" y="1498092"/>
                </a:lnTo>
                <a:lnTo>
                  <a:pt x="1729739" y="810768"/>
                </a:lnTo>
                <a:lnTo>
                  <a:pt x="1728215" y="809244"/>
                </a:lnTo>
                <a:lnTo>
                  <a:pt x="1726691" y="806196"/>
                </a:lnTo>
                <a:lnTo>
                  <a:pt x="1723644" y="804672"/>
                </a:lnTo>
                <a:lnTo>
                  <a:pt x="1722120" y="804672"/>
                </a:lnTo>
                <a:lnTo>
                  <a:pt x="1722120" y="803148"/>
                </a:lnTo>
                <a:lnTo>
                  <a:pt x="1729739" y="795528"/>
                </a:lnTo>
                <a:lnTo>
                  <a:pt x="1729739" y="86868"/>
                </a:lnTo>
                <a:lnTo>
                  <a:pt x="1728215" y="77724"/>
                </a:lnTo>
                <a:lnTo>
                  <a:pt x="1726691" y="67056"/>
                </a:lnTo>
                <a:lnTo>
                  <a:pt x="1725167" y="59436"/>
                </a:lnTo>
                <a:lnTo>
                  <a:pt x="1722120" y="50292"/>
                </a:lnTo>
                <a:lnTo>
                  <a:pt x="1719071" y="42672"/>
                </a:lnTo>
                <a:lnTo>
                  <a:pt x="1709927" y="27432"/>
                </a:lnTo>
                <a:lnTo>
                  <a:pt x="1703832" y="21336"/>
                </a:lnTo>
                <a:lnTo>
                  <a:pt x="1699259" y="15240"/>
                </a:lnTo>
                <a:lnTo>
                  <a:pt x="1687067" y="6096"/>
                </a:lnTo>
                <a:lnTo>
                  <a:pt x="1680971" y="3048"/>
                </a:lnTo>
                <a:lnTo>
                  <a:pt x="1668779" y="0"/>
                </a:lnTo>
                <a:close/>
              </a:path>
            </a:pathLst>
          </a:custGeom>
          <a:solidFill>
            <a:srgbClr val="009900"/>
          </a:solidFill>
        </p:spPr>
        <p:txBody>
          <a:bodyPr wrap="square" lIns="0" tIns="0" rIns="0" bIns="0" rtlCol="0"/>
          <a:lstStyle/>
          <a:p>
            <a:endParaRPr sz="1750"/>
          </a:p>
        </p:txBody>
      </p:sp>
      <p:sp>
        <p:nvSpPr>
          <p:cNvPr id="17" name="object 17"/>
          <p:cNvSpPr/>
          <p:nvPr/>
        </p:nvSpPr>
        <p:spPr>
          <a:xfrm>
            <a:off x="2588471" y="4598457"/>
            <a:ext cx="132115" cy="170392"/>
          </a:xfrm>
          <a:custGeom>
            <a:avLst/>
            <a:gdLst/>
            <a:ahLst/>
            <a:cxnLst/>
            <a:rect l="l" t="t" r="r" b="b"/>
            <a:pathLst>
              <a:path w="135889" h="175260">
                <a:moveTo>
                  <a:pt x="0" y="0"/>
                </a:moveTo>
                <a:lnTo>
                  <a:pt x="0" y="175259"/>
                </a:lnTo>
                <a:lnTo>
                  <a:pt x="135636" y="92963"/>
                </a:lnTo>
                <a:lnTo>
                  <a:pt x="135636" y="82295"/>
                </a:lnTo>
                <a:lnTo>
                  <a:pt x="70104" y="42671"/>
                </a:lnTo>
                <a:lnTo>
                  <a:pt x="28956" y="16763"/>
                </a:lnTo>
                <a:lnTo>
                  <a:pt x="0" y="0"/>
                </a:lnTo>
                <a:close/>
              </a:path>
            </a:pathLst>
          </a:custGeom>
          <a:solidFill>
            <a:srgbClr val="000000"/>
          </a:solidFill>
        </p:spPr>
        <p:txBody>
          <a:bodyPr wrap="square" lIns="0" tIns="0" rIns="0" bIns="0" rtlCol="0"/>
          <a:lstStyle/>
          <a:p>
            <a:endParaRPr sz="1750"/>
          </a:p>
        </p:txBody>
      </p:sp>
      <p:sp>
        <p:nvSpPr>
          <p:cNvPr id="18" name="object 18"/>
          <p:cNvSpPr/>
          <p:nvPr/>
        </p:nvSpPr>
        <p:spPr>
          <a:xfrm>
            <a:off x="4538345" y="4583642"/>
            <a:ext cx="142610" cy="170392"/>
          </a:xfrm>
          <a:custGeom>
            <a:avLst/>
            <a:gdLst/>
            <a:ahLst/>
            <a:cxnLst/>
            <a:rect l="l" t="t" r="r" b="b"/>
            <a:pathLst>
              <a:path w="146685" h="175260">
                <a:moveTo>
                  <a:pt x="0" y="0"/>
                </a:moveTo>
                <a:lnTo>
                  <a:pt x="0" y="175259"/>
                </a:lnTo>
                <a:lnTo>
                  <a:pt x="146303" y="88391"/>
                </a:lnTo>
                <a:lnTo>
                  <a:pt x="144779" y="86867"/>
                </a:lnTo>
                <a:lnTo>
                  <a:pt x="140207" y="83819"/>
                </a:lnTo>
                <a:lnTo>
                  <a:pt x="138683" y="83819"/>
                </a:lnTo>
                <a:lnTo>
                  <a:pt x="137159" y="82295"/>
                </a:lnTo>
                <a:lnTo>
                  <a:pt x="135635" y="82295"/>
                </a:lnTo>
                <a:lnTo>
                  <a:pt x="71627" y="42671"/>
                </a:lnTo>
                <a:lnTo>
                  <a:pt x="0" y="0"/>
                </a:lnTo>
                <a:close/>
              </a:path>
            </a:pathLst>
          </a:custGeom>
          <a:solidFill>
            <a:srgbClr val="000000"/>
          </a:solidFill>
        </p:spPr>
        <p:txBody>
          <a:bodyPr wrap="square" lIns="0" tIns="0" rIns="0" bIns="0" rtlCol="0"/>
          <a:lstStyle/>
          <a:p>
            <a:endParaRPr sz="1750"/>
          </a:p>
        </p:txBody>
      </p:sp>
      <p:sp>
        <p:nvSpPr>
          <p:cNvPr id="19" name="object 19"/>
          <p:cNvSpPr/>
          <p:nvPr/>
        </p:nvSpPr>
        <p:spPr>
          <a:xfrm>
            <a:off x="1130511" y="4085802"/>
            <a:ext cx="1289050" cy="1164960"/>
          </a:xfrm>
          <a:custGeom>
            <a:avLst/>
            <a:gdLst/>
            <a:ahLst/>
            <a:cxnLst/>
            <a:rect l="l" t="t" r="r" b="b"/>
            <a:pathLst>
              <a:path w="1325880" h="1198245">
                <a:moveTo>
                  <a:pt x="153924" y="0"/>
                </a:moveTo>
                <a:lnTo>
                  <a:pt x="0" y="0"/>
                </a:lnTo>
                <a:lnTo>
                  <a:pt x="0" y="519683"/>
                </a:lnTo>
                <a:lnTo>
                  <a:pt x="1524" y="521207"/>
                </a:lnTo>
                <a:lnTo>
                  <a:pt x="4571" y="521207"/>
                </a:lnTo>
                <a:lnTo>
                  <a:pt x="4571" y="522731"/>
                </a:lnTo>
                <a:lnTo>
                  <a:pt x="0" y="524255"/>
                </a:lnTo>
                <a:lnTo>
                  <a:pt x="0" y="1197864"/>
                </a:lnTo>
                <a:lnTo>
                  <a:pt x="1325880" y="1197864"/>
                </a:lnTo>
                <a:lnTo>
                  <a:pt x="1325880" y="1523"/>
                </a:lnTo>
                <a:lnTo>
                  <a:pt x="155448" y="1523"/>
                </a:lnTo>
                <a:lnTo>
                  <a:pt x="153924" y="0"/>
                </a:lnTo>
                <a:close/>
              </a:path>
              <a:path w="1325880" h="1198245">
                <a:moveTo>
                  <a:pt x="188976" y="0"/>
                </a:moveTo>
                <a:lnTo>
                  <a:pt x="155448" y="0"/>
                </a:lnTo>
                <a:lnTo>
                  <a:pt x="155448" y="1523"/>
                </a:lnTo>
                <a:lnTo>
                  <a:pt x="188976" y="1523"/>
                </a:lnTo>
                <a:lnTo>
                  <a:pt x="188976" y="0"/>
                </a:lnTo>
                <a:close/>
              </a:path>
              <a:path w="1325880" h="1198245">
                <a:moveTo>
                  <a:pt x="195072" y="0"/>
                </a:moveTo>
                <a:lnTo>
                  <a:pt x="188976" y="0"/>
                </a:lnTo>
                <a:lnTo>
                  <a:pt x="188976" y="1523"/>
                </a:lnTo>
                <a:lnTo>
                  <a:pt x="195072" y="1523"/>
                </a:lnTo>
                <a:lnTo>
                  <a:pt x="195072" y="0"/>
                </a:lnTo>
                <a:close/>
              </a:path>
              <a:path w="1325880" h="1198245">
                <a:moveTo>
                  <a:pt x="201168" y="0"/>
                </a:moveTo>
                <a:lnTo>
                  <a:pt x="196596" y="0"/>
                </a:lnTo>
                <a:lnTo>
                  <a:pt x="196596" y="1523"/>
                </a:lnTo>
                <a:lnTo>
                  <a:pt x="202692" y="1523"/>
                </a:lnTo>
                <a:lnTo>
                  <a:pt x="201168" y="0"/>
                </a:lnTo>
                <a:close/>
              </a:path>
              <a:path w="1325880" h="1198245">
                <a:moveTo>
                  <a:pt x="208788" y="0"/>
                </a:moveTo>
                <a:lnTo>
                  <a:pt x="204216" y="0"/>
                </a:lnTo>
                <a:lnTo>
                  <a:pt x="204216" y="1523"/>
                </a:lnTo>
                <a:lnTo>
                  <a:pt x="210312" y="1523"/>
                </a:lnTo>
                <a:lnTo>
                  <a:pt x="208788" y="0"/>
                </a:lnTo>
                <a:close/>
              </a:path>
              <a:path w="1325880" h="1198245">
                <a:moveTo>
                  <a:pt x="222504" y="0"/>
                </a:moveTo>
                <a:lnTo>
                  <a:pt x="210312" y="0"/>
                </a:lnTo>
                <a:lnTo>
                  <a:pt x="210312" y="1523"/>
                </a:lnTo>
                <a:lnTo>
                  <a:pt x="224028" y="1523"/>
                </a:lnTo>
                <a:lnTo>
                  <a:pt x="222504" y="0"/>
                </a:lnTo>
                <a:close/>
              </a:path>
              <a:path w="1325880" h="1198245">
                <a:moveTo>
                  <a:pt x="249936" y="0"/>
                </a:moveTo>
                <a:lnTo>
                  <a:pt x="224028" y="0"/>
                </a:lnTo>
                <a:lnTo>
                  <a:pt x="224028" y="1523"/>
                </a:lnTo>
                <a:lnTo>
                  <a:pt x="251460" y="1523"/>
                </a:lnTo>
                <a:lnTo>
                  <a:pt x="249936" y="0"/>
                </a:lnTo>
                <a:close/>
              </a:path>
              <a:path w="1325880" h="1198245">
                <a:moveTo>
                  <a:pt x="269748" y="0"/>
                </a:moveTo>
                <a:lnTo>
                  <a:pt x="251460" y="0"/>
                </a:lnTo>
                <a:lnTo>
                  <a:pt x="251460" y="1523"/>
                </a:lnTo>
                <a:lnTo>
                  <a:pt x="271272" y="1523"/>
                </a:lnTo>
                <a:lnTo>
                  <a:pt x="269748" y="0"/>
                </a:lnTo>
                <a:close/>
              </a:path>
              <a:path w="1325880" h="1198245">
                <a:moveTo>
                  <a:pt x="377952" y="0"/>
                </a:moveTo>
                <a:lnTo>
                  <a:pt x="271272" y="0"/>
                </a:lnTo>
                <a:lnTo>
                  <a:pt x="271272" y="1523"/>
                </a:lnTo>
                <a:lnTo>
                  <a:pt x="379476" y="1523"/>
                </a:lnTo>
                <a:lnTo>
                  <a:pt x="377952" y="0"/>
                </a:lnTo>
                <a:close/>
              </a:path>
              <a:path w="1325880" h="1198245">
                <a:moveTo>
                  <a:pt x="1325880" y="0"/>
                </a:moveTo>
                <a:lnTo>
                  <a:pt x="381000" y="0"/>
                </a:lnTo>
                <a:lnTo>
                  <a:pt x="381000" y="1523"/>
                </a:lnTo>
                <a:lnTo>
                  <a:pt x="1325880" y="1523"/>
                </a:lnTo>
                <a:lnTo>
                  <a:pt x="1325880" y="0"/>
                </a:lnTo>
                <a:close/>
              </a:path>
            </a:pathLst>
          </a:custGeom>
          <a:solidFill>
            <a:srgbClr val="F4D605"/>
          </a:solidFill>
        </p:spPr>
        <p:txBody>
          <a:bodyPr wrap="square" lIns="0" tIns="0" rIns="0" bIns="0" rtlCol="0"/>
          <a:lstStyle/>
          <a:p>
            <a:endParaRPr sz="1750"/>
          </a:p>
        </p:txBody>
      </p:sp>
      <p:sp>
        <p:nvSpPr>
          <p:cNvPr id="20" name="object 20"/>
          <p:cNvSpPr/>
          <p:nvPr/>
        </p:nvSpPr>
        <p:spPr>
          <a:xfrm>
            <a:off x="2412154" y="4662169"/>
            <a:ext cx="180887" cy="29633"/>
          </a:xfrm>
          <a:custGeom>
            <a:avLst/>
            <a:gdLst/>
            <a:ahLst/>
            <a:cxnLst/>
            <a:rect l="l" t="t" r="r" b="b"/>
            <a:pathLst>
              <a:path w="186055" h="30479">
                <a:moveTo>
                  <a:pt x="175259" y="0"/>
                </a:moveTo>
                <a:lnTo>
                  <a:pt x="10667" y="0"/>
                </a:lnTo>
                <a:lnTo>
                  <a:pt x="4571" y="3048"/>
                </a:lnTo>
                <a:lnTo>
                  <a:pt x="1523" y="9144"/>
                </a:lnTo>
                <a:lnTo>
                  <a:pt x="0" y="15240"/>
                </a:lnTo>
                <a:lnTo>
                  <a:pt x="1523" y="19812"/>
                </a:lnTo>
                <a:lnTo>
                  <a:pt x="4571" y="25908"/>
                </a:lnTo>
                <a:lnTo>
                  <a:pt x="10667" y="28956"/>
                </a:lnTo>
                <a:lnTo>
                  <a:pt x="16763" y="30480"/>
                </a:lnTo>
                <a:lnTo>
                  <a:pt x="170687" y="30480"/>
                </a:lnTo>
                <a:lnTo>
                  <a:pt x="175259" y="28956"/>
                </a:lnTo>
                <a:lnTo>
                  <a:pt x="181355" y="25908"/>
                </a:lnTo>
                <a:lnTo>
                  <a:pt x="184403" y="19812"/>
                </a:lnTo>
                <a:lnTo>
                  <a:pt x="185927" y="15240"/>
                </a:lnTo>
                <a:lnTo>
                  <a:pt x="184403" y="9144"/>
                </a:lnTo>
                <a:lnTo>
                  <a:pt x="181355" y="3048"/>
                </a:lnTo>
                <a:lnTo>
                  <a:pt x="175259" y="0"/>
                </a:lnTo>
                <a:close/>
              </a:path>
            </a:pathLst>
          </a:custGeom>
          <a:solidFill>
            <a:srgbClr val="000000"/>
          </a:solidFill>
        </p:spPr>
        <p:txBody>
          <a:bodyPr wrap="square" lIns="0" tIns="0" rIns="0" bIns="0" rtlCol="0"/>
          <a:lstStyle/>
          <a:p>
            <a:endParaRPr sz="1750"/>
          </a:p>
        </p:txBody>
      </p:sp>
      <p:sp>
        <p:nvSpPr>
          <p:cNvPr id="21" name="object 21"/>
          <p:cNvSpPr/>
          <p:nvPr/>
        </p:nvSpPr>
        <p:spPr>
          <a:xfrm>
            <a:off x="4390178" y="4653279"/>
            <a:ext cx="151253" cy="29633"/>
          </a:xfrm>
          <a:custGeom>
            <a:avLst/>
            <a:gdLst/>
            <a:ahLst/>
            <a:cxnLst/>
            <a:rect l="l" t="t" r="r" b="b"/>
            <a:pathLst>
              <a:path w="155575" h="30479">
                <a:moveTo>
                  <a:pt x="144779" y="0"/>
                </a:moveTo>
                <a:lnTo>
                  <a:pt x="10667" y="0"/>
                </a:lnTo>
                <a:lnTo>
                  <a:pt x="4571" y="3048"/>
                </a:lnTo>
                <a:lnTo>
                  <a:pt x="1523" y="9144"/>
                </a:lnTo>
                <a:lnTo>
                  <a:pt x="0" y="15240"/>
                </a:lnTo>
                <a:lnTo>
                  <a:pt x="1523" y="19812"/>
                </a:lnTo>
                <a:lnTo>
                  <a:pt x="4571" y="25908"/>
                </a:lnTo>
                <a:lnTo>
                  <a:pt x="10667" y="28956"/>
                </a:lnTo>
                <a:lnTo>
                  <a:pt x="16763" y="30480"/>
                </a:lnTo>
                <a:lnTo>
                  <a:pt x="140207" y="30480"/>
                </a:lnTo>
                <a:lnTo>
                  <a:pt x="144779" y="28956"/>
                </a:lnTo>
                <a:lnTo>
                  <a:pt x="150875" y="25908"/>
                </a:lnTo>
                <a:lnTo>
                  <a:pt x="153923" y="19812"/>
                </a:lnTo>
                <a:lnTo>
                  <a:pt x="155447" y="15240"/>
                </a:lnTo>
                <a:lnTo>
                  <a:pt x="153923" y="9144"/>
                </a:lnTo>
                <a:lnTo>
                  <a:pt x="150875" y="3048"/>
                </a:lnTo>
                <a:lnTo>
                  <a:pt x="144779" y="0"/>
                </a:lnTo>
                <a:close/>
              </a:path>
            </a:pathLst>
          </a:custGeom>
          <a:solidFill>
            <a:srgbClr val="000000"/>
          </a:solidFill>
        </p:spPr>
        <p:txBody>
          <a:bodyPr wrap="square" lIns="0" tIns="0" rIns="0" bIns="0" rtlCol="0"/>
          <a:lstStyle/>
          <a:p>
            <a:endParaRPr sz="1750"/>
          </a:p>
        </p:txBody>
      </p:sp>
      <p:sp>
        <p:nvSpPr>
          <p:cNvPr id="22" name="object 22"/>
          <p:cNvSpPr txBox="1"/>
          <p:nvPr/>
        </p:nvSpPr>
        <p:spPr>
          <a:xfrm>
            <a:off x="1608595" y="4500175"/>
            <a:ext cx="361774" cy="329193"/>
          </a:xfrm>
          <a:prstGeom prst="rect">
            <a:avLst/>
          </a:prstGeom>
        </p:spPr>
        <p:txBody>
          <a:bodyPr vert="horz" wrap="square" lIns="0" tIns="0" rIns="0" bIns="0" rtlCol="0">
            <a:spAutoFit/>
          </a:bodyPr>
          <a:lstStyle/>
          <a:p>
            <a:pPr marL="12347"/>
            <a:r>
              <a:rPr sz="2139" spc="15" dirty="0">
                <a:solidFill>
                  <a:srgbClr val="000066"/>
                </a:solidFill>
                <a:latin typeface="Arial"/>
                <a:cs typeface="Arial"/>
              </a:rPr>
              <a:t>B1</a:t>
            </a:r>
            <a:endParaRPr sz="2139">
              <a:latin typeface="Arial"/>
              <a:cs typeface="Arial"/>
            </a:endParaRPr>
          </a:p>
        </p:txBody>
      </p:sp>
      <p:sp>
        <p:nvSpPr>
          <p:cNvPr id="23" name="object 23"/>
          <p:cNvSpPr txBox="1"/>
          <p:nvPr/>
        </p:nvSpPr>
        <p:spPr>
          <a:xfrm>
            <a:off x="2909498" y="4134548"/>
            <a:ext cx="1272999" cy="1112485"/>
          </a:xfrm>
          <a:prstGeom prst="rect">
            <a:avLst/>
          </a:prstGeom>
        </p:spPr>
        <p:txBody>
          <a:bodyPr vert="horz" wrap="square" lIns="0" tIns="0" rIns="0" bIns="0" rtlCol="0">
            <a:spAutoFit/>
          </a:bodyPr>
          <a:lstStyle/>
          <a:p>
            <a:pPr marL="11730" marR="4939" algn="ctr">
              <a:lnSpc>
                <a:spcPct val="100499"/>
              </a:lnSpc>
            </a:pPr>
            <a:r>
              <a:rPr sz="1799" dirty="0">
                <a:solidFill>
                  <a:srgbClr val="FFFFFF"/>
                </a:solidFill>
                <a:latin typeface="Arial"/>
                <a:cs typeface="Arial"/>
              </a:rPr>
              <a:t>A </a:t>
            </a:r>
            <a:r>
              <a:rPr sz="1799" spc="-5" dirty="0">
                <a:solidFill>
                  <a:srgbClr val="FFFFFF"/>
                </a:solidFill>
                <a:latin typeface="Arial"/>
                <a:cs typeface="Arial"/>
              </a:rPr>
              <a:t>process</a:t>
            </a:r>
            <a:r>
              <a:rPr sz="1799" spc="-68" dirty="0">
                <a:solidFill>
                  <a:srgbClr val="FFFFFF"/>
                </a:solidFill>
                <a:latin typeface="Arial"/>
                <a:cs typeface="Arial"/>
              </a:rPr>
              <a:t> </a:t>
            </a:r>
            <a:r>
              <a:rPr sz="1799" spc="-5" dirty="0">
                <a:solidFill>
                  <a:srgbClr val="FFFFFF"/>
                </a:solidFill>
                <a:latin typeface="Arial"/>
                <a:cs typeface="Arial"/>
              </a:rPr>
              <a:t>is  needed </a:t>
            </a:r>
            <a:r>
              <a:rPr sz="1799" dirty="0">
                <a:solidFill>
                  <a:srgbClr val="FFFFFF"/>
                </a:solidFill>
                <a:latin typeface="Arial"/>
                <a:cs typeface="Arial"/>
              </a:rPr>
              <a:t>to  </a:t>
            </a:r>
            <a:r>
              <a:rPr sz="1799" spc="-5" dirty="0">
                <a:solidFill>
                  <a:srgbClr val="FFFFFF"/>
                </a:solidFill>
                <a:latin typeface="Arial"/>
                <a:cs typeface="Arial"/>
              </a:rPr>
              <a:t>update </a:t>
            </a:r>
            <a:r>
              <a:rPr sz="1799" dirty="0">
                <a:solidFill>
                  <a:srgbClr val="FFFFFF"/>
                </a:solidFill>
                <a:latin typeface="Arial"/>
                <a:cs typeface="Arial"/>
              </a:rPr>
              <a:t>a  </a:t>
            </a:r>
            <a:r>
              <a:rPr sz="1799" spc="-5" dirty="0">
                <a:solidFill>
                  <a:srgbClr val="FFFFFF"/>
                </a:solidFill>
                <a:latin typeface="Arial"/>
                <a:cs typeface="Arial"/>
              </a:rPr>
              <a:t>data</a:t>
            </a:r>
            <a:r>
              <a:rPr sz="1799" spc="-73" dirty="0">
                <a:solidFill>
                  <a:srgbClr val="FFFFFF"/>
                </a:solidFill>
                <a:latin typeface="Arial"/>
                <a:cs typeface="Arial"/>
              </a:rPr>
              <a:t> </a:t>
            </a:r>
            <a:r>
              <a:rPr sz="1799" dirty="0">
                <a:solidFill>
                  <a:srgbClr val="FFFFFF"/>
                </a:solidFill>
                <a:latin typeface="Arial"/>
                <a:cs typeface="Arial"/>
              </a:rPr>
              <a:t>store</a:t>
            </a:r>
            <a:endParaRPr sz="1799">
              <a:latin typeface="Arial"/>
              <a:cs typeface="Arial"/>
            </a:endParaRPr>
          </a:p>
        </p:txBody>
      </p:sp>
      <p:sp>
        <p:nvSpPr>
          <p:cNvPr id="24" name="object 24"/>
          <p:cNvSpPr txBox="1"/>
          <p:nvPr/>
        </p:nvSpPr>
        <p:spPr>
          <a:xfrm>
            <a:off x="5603255" y="4459663"/>
            <a:ext cx="586493" cy="488950"/>
          </a:xfrm>
          <a:prstGeom prst="rect">
            <a:avLst/>
          </a:prstGeom>
        </p:spPr>
        <p:txBody>
          <a:bodyPr vert="horz" wrap="square" lIns="0" tIns="0" rIns="0" bIns="0" rtlCol="0">
            <a:spAutoFit/>
          </a:bodyPr>
          <a:lstStyle/>
          <a:p>
            <a:pPr marL="12347" marR="4939" indent="16051">
              <a:lnSpc>
                <a:spcPts val="1876"/>
              </a:lnSpc>
            </a:pPr>
            <a:r>
              <a:rPr sz="1944" spc="-58" dirty="0">
                <a:latin typeface="Arial"/>
                <a:cs typeface="Arial"/>
              </a:rPr>
              <a:t>Data  </a:t>
            </a:r>
            <a:r>
              <a:rPr sz="1944" spc="-49" dirty="0">
                <a:latin typeface="Arial"/>
                <a:cs typeface="Arial"/>
              </a:rPr>
              <a:t>Store</a:t>
            </a:r>
            <a:endParaRPr sz="1944">
              <a:latin typeface="Arial"/>
              <a:cs typeface="Arial"/>
            </a:endParaRPr>
          </a:p>
        </p:txBody>
      </p:sp>
      <p:sp>
        <p:nvSpPr>
          <p:cNvPr id="25" name="object 25"/>
          <p:cNvSpPr txBox="1"/>
          <p:nvPr/>
        </p:nvSpPr>
        <p:spPr>
          <a:xfrm>
            <a:off x="1098903" y="5713671"/>
            <a:ext cx="5356842" cy="821708"/>
          </a:xfrm>
          <a:prstGeom prst="rect">
            <a:avLst/>
          </a:prstGeom>
        </p:spPr>
        <p:txBody>
          <a:bodyPr vert="horz" wrap="square" lIns="0" tIns="0" rIns="0" bIns="0" rtlCol="0">
            <a:spAutoFit/>
          </a:bodyPr>
          <a:lstStyle/>
          <a:p>
            <a:pPr marL="373495" marR="4939" indent="-139520"/>
            <a:r>
              <a:rPr sz="1556" b="1" spc="-10" dirty="0">
                <a:latin typeface="Tahoma"/>
                <a:cs typeface="Tahoma"/>
              </a:rPr>
              <a:t>External </a:t>
            </a:r>
            <a:r>
              <a:rPr sz="1556" b="1" spc="-5" dirty="0">
                <a:latin typeface="Tahoma"/>
                <a:cs typeface="Tahoma"/>
              </a:rPr>
              <a:t>Agent accessing information </a:t>
            </a:r>
            <a:r>
              <a:rPr sz="1556" b="1" spc="-10" dirty="0">
                <a:latin typeface="Tahoma"/>
                <a:cs typeface="Tahoma"/>
              </a:rPr>
              <a:t>from </a:t>
            </a:r>
            <a:r>
              <a:rPr sz="1556" b="1" spc="-5" dirty="0">
                <a:latin typeface="Tahoma"/>
                <a:cs typeface="Tahoma"/>
              </a:rPr>
              <a:t>a </a:t>
            </a:r>
            <a:r>
              <a:rPr sz="1556" b="1" spc="-10" dirty="0">
                <a:latin typeface="Tahoma"/>
                <a:cs typeface="Tahoma"/>
              </a:rPr>
              <a:t>Data  Store</a:t>
            </a:r>
            <a:endParaRPr sz="1556">
              <a:latin typeface="Tahoma"/>
              <a:cs typeface="Tahoma"/>
            </a:endParaRPr>
          </a:p>
          <a:p>
            <a:pPr marL="12347">
              <a:lnSpc>
                <a:spcPts val="1269"/>
              </a:lnSpc>
            </a:pPr>
            <a:r>
              <a:rPr sz="1167" spc="-5" dirty="0">
                <a:latin typeface="Times New Roman"/>
                <a:cs typeface="Times New Roman"/>
              </a:rPr>
              <a:t>Similarly,  </a:t>
            </a:r>
            <a:r>
              <a:rPr sz="1167" dirty="0">
                <a:latin typeface="Times New Roman"/>
                <a:cs typeface="Times New Roman"/>
              </a:rPr>
              <a:t>an  external  agent  accessing  information  from  a  data  </a:t>
            </a:r>
            <a:r>
              <a:rPr sz="1167" spc="-5" dirty="0">
                <a:latin typeface="Times New Roman"/>
                <a:cs typeface="Times New Roman"/>
              </a:rPr>
              <a:t>store  </a:t>
            </a:r>
            <a:r>
              <a:rPr sz="1167" dirty="0">
                <a:latin typeface="Times New Roman"/>
                <a:cs typeface="Times New Roman"/>
              </a:rPr>
              <a:t>directly  is</a:t>
            </a:r>
            <a:r>
              <a:rPr sz="1167" spc="-39" dirty="0">
                <a:latin typeface="Times New Roman"/>
                <a:cs typeface="Times New Roman"/>
              </a:rPr>
              <a:t> </a:t>
            </a:r>
            <a:r>
              <a:rPr sz="1167" dirty="0">
                <a:latin typeface="Times New Roman"/>
                <a:cs typeface="Times New Roman"/>
              </a:rPr>
              <a:t>also</a:t>
            </a:r>
            <a:endParaRPr sz="1167">
              <a:latin typeface="Times New Roman"/>
              <a:cs typeface="Times New Roman"/>
            </a:endParaRPr>
          </a:p>
          <a:p>
            <a:pPr marL="12347">
              <a:lnSpc>
                <a:spcPts val="1371"/>
              </a:lnSpc>
            </a:pPr>
            <a:r>
              <a:rPr sz="1167" dirty="0">
                <a:latin typeface="Times New Roman"/>
                <a:cs typeface="Times New Roman"/>
              </a:rPr>
              <a:t>illegal.</a:t>
            </a:r>
            <a:endParaRPr sz="1167">
              <a:latin typeface="Times New Roman"/>
              <a:cs typeface="Times New Roman"/>
            </a:endParaRPr>
          </a:p>
        </p:txBody>
      </p:sp>
      <p:sp>
        <p:nvSpPr>
          <p:cNvPr id="26" name="object 26"/>
          <p:cNvSpPr txBox="1"/>
          <p:nvPr/>
        </p:nvSpPr>
        <p:spPr>
          <a:xfrm>
            <a:off x="1098903" y="7720330"/>
            <a:ext cx="5356225" cy="333425"/>
          </a:xfrm>
          <a:prstGeom prst="rect">
            <a:avLst/>
          </a:prstGeom>
        </p:spPr>
        <p:txBody>
          <a:bodyPr vert="horz" wrap="square" lIns="0" tIns="0" rIns="0" bIns="0" rtlCol="0">
            <a:spAutoFit/>
          </a:bodyPr>
          <a:lstStyle/>
          <a:p>
            <a:pPr marL="12347" marR="4939">
              <a:lnSpc>
                <a:spcPts val="1342"/>
              </a:lnSpc>
            </a:pPr>
            <a:r>
              <a:rPr sz="1167" spc="-5" dirty="0">
                <a:latin typeface="Times New Roman"/>
                <a:cs typeface="Times New Roman"/>
              </a:rPr>
              <a:t>Again </a:t>
            </a:r>
            <a:r>
              <a:rPr sz="1167" dirty="0">
                <a:latin typeface="Times New Roman"/>
                <a:cs typeface="Times New Roman"/>
              </a:rPr>
              <a:t>a data transform/process if needed in this communication. </a:t>
            </a:r>
            <a:r>
              <a:rPr sz="1167" spc="-15" dirty="0">
                <a:latin typeface="Times New Roman"/>
                <a:cs typeface="Times New Roman"/>
              </a:rPr>
              <a:t>It </a:t>
            </a:r>
            <a:r>
              <a:rPr sz="1167" spc="-5" dirty="0">
                <a:latin typeface="Times New Roman"/>
                <a:cs typeface="Times New Roman"/>
              </a:rPr>
              <a:t>should </a:t>
            </a:r>
            <a:r>
              <a:rPr sz="1167" dirty="0">
                <a:latin typeface="Times New Roman"/>
                <a:cs typeface="Times New Roman"/>
              </a:rPr>
              <a:t>be able to  retrieve information from the data </a:t>
            </a:r>
            <a:r>
              <a:rPr sz="1167" spc="-5" dirty="0">
                <a:latin typeface="Times New Roman"/>
                <a:cs typeface="Times New Roman"/>
              </a:rPr>
              <a:t>store </a:t>
            </a:r>
            <a:r>
              <a:rPr sz="1167" dirty="0">
                <a:latin typeface="Times New Roman"/>
                <a:cs typeface="Times New Roman"/>
              </a:rPr>
              <a:t>and then pass it on to the external</a:t>
            </a:r>
            <a:r>
              <a:rPr sz="1167" spc="-126" dirty="0">
                <a:latin typeface="Times New Roman"/>
                <a:cs typeface="Times New Roman"/>
              </a:rPr>
              <a:t> </a:t>
            </a:r>
            <a:r>
              <a:rPr sz="1167" dirty="0">
                <a:latin typeface="Times New Roman"/>
                <a:cs typeface="Times New Roman"/>
              </a:rPr>
              <a:t>agent.</a:t>
            </a:r>
            <a:endParaRPr sz="1167">
              <a:latin typeface="Times New Roman"/>
              <a:cs typeface="Times New Roman"/>
            </a:endParaRPr>
          </a:p>
        </p:txBody>
      </p:sp>
      <p:sp>
        <p:nvSpPr>
          <p:cNvPr id="27" name="object 27"/>
          <p:cNvSpPr txBox="1"/>
          <p:nvPr/>
        </p:nvSpPr>
        <p:spPr>
          <a:xfrm>
            <a:off x="1111250" y="6595745"/>
            <a:ext cx="1111250" cy="618425"/>
          </a:xfrm>
          <a:prstGeom prst="rect">
            <a:avLst/>
          </a:prstGeom>
          <a:solidFill>
            <a:srgbClr val="F3DF27"/>
          </a:solidFill>
        </p:spPr>
        <p:txBody>
          <a:bodyPr vert="horz" wrap="square" lIns="0" tIns="4939" rIns="0" bIns="0" rtlCol="0">
            <a:spAutoFit/>
          </a:bodyPr>
          <a:lstStyle/>
          <a:p>
            <a:pPr>
              <a:spcBef>
                <a:spcPts val="39"/>
              </a:spcBef>
            </a:pPr>
            <a:endParaRPr sz="1847">
              <a:latin typeface="Times New Roman"/>
              <a:cs typeface="Times New Roman"/>
            </a:endParaRPr>
          </a:p>
          <a:p>
            <a:pPr algn="ctr">
              <a:lnSpc>
                <a:spcPct val="100000"/>
              </a:lnSpc>
            </a:pPr>
            <a:r>
              <a:rPr sz="2139" spc="-5" dirty="0">
                <a:latin typeface="Arial"/>
                <a:cs typeface="Arial"/>
              </a:rPr>
              <a:t>B1</a:t>
            </a:r>
            <a:endParaRPr sz="2139">
              <a:latin typeface="Arial"/>
              <a:cs typeface="Arial"/>
            </a:endParaRPr>
          </a:p>
        </p:txBody>
      </p:sp>
      <p:sp>
        <p:nvSpPr>
          <p:cNvPr id="28" name="object 28"/>
          <p:cNvSpPr/>
          <p:nvPr/>
        </p:nvSpPr>
        <p:spPr>
          <a:xfrm>
            <a:off x="4667250" y="6817994"/>
            <a:ext cx="555625" cy="555625"/>
          </a:xfrm>
          <a:custGeom>
            <a:avLst/>
            <a:gdLst/>
            <a:ahLst/>
            <a:cxnLst/>
            <a:rect l="l" t="t" r="r" b="b"/>
            <a:pathLst>
              <a:path w="571500" h="571500">
                <a:moveTo>
                  <a:pt x="0" y="0"/>
                </a:moveTo>
                <a:lnTo>
                  <a:pt x="571500" y="0"/>
                </a:lnTo>
                <a:lnTo>
                  <a:pt x="571500" y="571499"/>
                </a:lnTo>
                <a:lnTo>
                  <a:pt x="0" y="571499"/>
                </a:lnTo>
                <a:lnTo>
                  <a:pt x="0" y="0"/>
                </a:lnTo>
                <a:close/>
              </a:path>
            </a:pathLst>
          </a:custGeom>
          <a:solidFill>
            <a:srgbClr val="54A3D9"/>
          </a:solidFill>
        </p:spPr>
        <p:txBody>
          <a:bodyPr wrap="square" lIns="0" tIns="0" rIns="0" bIns="0" rtlCol="0"/>
          <a:lstStyle/>
          <a:p>
            <a:endParaRPr sz="1750"/>
          </a:p>
        </p:txBody>
      </p:sp>
      <p:sp>
        <p:nvSpPr>
          <p:cNvPr id="29" name="object 29"/>
          <p:cNvSpPr/>
          <p:nvPr/>
        </p:nvSpPr>
        <p:spPr>
          <a:xfrm>
            <a:off x="5222875" y="6817994"/>
            <a:ext cx="1222375" cy="555625"/>
          </a:xfrm>
          <a:custGeom>
            <a:avLst/>
            <a:gdLst/>
            <a:ahLst/>
            <a:cxnLst/>
            <a:rect l="l" t="t" r="r" b="b"/>
            <a:pathLst>
              <a:path w="1257300" h="571500">
                <a:moveTo>
                  <a:pt x="0" y="0"/>
                </a:moveTo>
                <a:lnTo>
                  <a:pt x="1257300" y="0"/>
                </a:lnTo>
                <a:lnTo>
                  <a:pt x="1257300" y="571499"/>
                </a:lnTo>
                <a:lnTo>
                  <a:pt x="0" y="571499"/>
                </a:lnTo>
                <a:lnTo>
                  <a:pt x="0" y="0"/>
                </a:lnTo>
                <a:close/>
              </a:path>
            </a:pathLst>
          </a:custGeom>
          <a:solidFill>
            <a:srgbClr val="C0C0C0"/>
          </a:solidFill>
        </p:spPr>
        <p:txBody>
          <a:bodyPr wrap="square" lIns="0" tIns="0" rIns="0" bIns="0" rtlCol="0"/>
          <a:lstStyle/>
          <a:p>
            <a:endParaRPr sz="1750"/>
          </a:p>
        </p:txBody>
      </p:sp>
      <p:sp>
        <p:nvSpPr>
          <p:cNvPr id="30" name="object 30"/>
          <p:cNvSpPr txBox="1"/>
          <p:nvPr/>
        </p:nvSpPr>
        <p:spPr>
          <a:xfrm>
            <a:off x="5520282" y="6843225"/>
            <a:ext cx="627239" cy="545747"/>
          </a:xfrm>
          <a:prstGeom prst="rect">
            <a:avLst/>
          </a:prstGeom>
        </p:spPr>
        <p:txBody>
          <a:bodyPr vert="horz" wrap="square" lIns="0" tIns="0" rIns="0" bIns="0" rtlCol="0">
            <a:spAutoFit/>
          </a:bodyPr>
          <a:lstStyle/>
          <a:p>
            <a:pPr marL="12347" marR="4939" indent="38276">
              <a:lnSpc>
                <a:spcPct val="101099"/>
              </a:lnSpc>
            </a:pPr>
            <a:r>
              <a:rPr sz="1750" dirty="0">
                <a:latin typeface="Verdana"/>
                <a:cs typeface="Verdana"/>
              </a:rPr>
              <a:t>Data  Store</a:t>
            </a:r>
            <a:endParaRPr sz="1750">
              <a:latin typeface="Verdana"/>
              <a:cs typeface="Verdana"/>
            </a:endParaRPr>
          </a:p>
        </p:txBody>
      </p:sp>
      <p:sp>
        <p:nvSpPr>
          <p:cNvPr id="31" name="object 31"/>
          <p:cNvSpPr/>
          <p:nvPr/>
        </p:nvSpPr>
        <p:spPr>
          <a:xfrm>
            <a:off x="2222500" y="6998758"/>
            <a:ext cx="2444750" cy="83344"/>
          </a:xfrm>
          <a:custGeom>
            <a:avLst/>
            <a:gdLst/>
            <a:ahLst/>
            <a:cxnLst/>
            <a:rect l="l" t="t" r="r" b="b"/>
            <a:pathLst>
              <a:path w="2514600" h="85725">
                <a:moveTo>
                  <a:pt x="85343" y="0"/>
                </a:moveTo>
                <a:lnTo>
                  <a:pt x="0" y="42672"/>
                </a:lnTo>
                <a:lnTo>
                  <a:pt x="85343" y="85344"/>
                </a:lnTo>
                <a:lnTo>
                  <a:pt x="85343" y="56388"/>
                </a:lnTo>
                <a:lnTo>
                  <a:pt x="71627" y="56388"/>
                </a:lnTo>
                <a:lnTo>
                  <a:pt x="71627" y="28956"/>
                </a:lnTo>
                <a:lnTo>
                  <a:pt x="85343" y="28956"/>
                </a:lnTo>
                <a:lnTo>
                  <a:pt x="85343" y="0"/>
                </a:lnTo>
                <a:close/>
              </a:path>
              <a:path w="2514600" h="85725">
                <a:moveTo>
                  <a:pt x="85343" y="28956"/>
                </a:moveTo>
                <a:lnTo>
                  <a:pt x="71627" y="28956"/>
                </a:lnTo>
                <a:lnTo>
                  <a:pt x="71627" y="56388"/>
                </a:lnTo>
                <a:lnTo>
                  <a:pt x="85343" y="56388"/>
                </a:lnTo>
                <a:lnTo>
                  <a:pt x="85343" y="28956"/>
                </a:lnTo>
                <a:close/>
              </a:path>
              <a:path w="2514600" h="85725">
                <a:moveTo>
                  <a:pt x="2514600" y="28956"/>
                </a:moveTo>
                <a:lnTo>
                  <a:pt x="85343" y="28956"/>
                </a:lnTo>
                <a:lnTo>
                  <a:pt x="85343" y="56388"/>
                </a:lnTo>
                <a:lnTo>
                  <a:pt x="2514600" y="56388"/>
                </a:lnTo>
                <a:lnTo>
                  <a:pt x="2514600" y="28956"/>
                </a:lnTo>
                <a:close/>
              </a:path>
            </a:pathLst>
          </a:custGeom>
          <a:solidFill>
            <a:srgbClr val="000000"/>
          </a:solidFill>
        </p:spPr>
        <p:txBody>
          <a:bodyPr wrap="square" lIns="0" tIns="0" rIns="0" bIns="0" rtlCol="0"/>
          <a:lstStyle/>
          <a:p>
            <a:endParaRPr sz="1750"/>
          </a:p>
        </p:txBody>
      </p:sp>
      <p:sp>
        <p:nvSpPr>
          <p:cNvPr id="32" name="object 32"/>
          <p:cNvSpPr txBox="1">
            <a:spLocks noGrp="1"/>
          </p:cNvSpPr>
          <p:nvPr>
            <p:ph type="sldNum" sz="quarter" idx="7"/>
          </p:nvPr>
        </p:nvSpPr>
        <p:spPr>
          <a:xfrm>
            <a:off x="6216086" y="10069713"/>
            <a:ext cx="271639" cy="7154380"/>
          </a:xfrm>
          <a:prstGeom prst="rect">
            <a:avLst/>
          </a:prstGeom>
        </p:spPr>
        <p:txBody>
          <a:bodyPr vert="horz" wrap="square" lIns="0" tIns="49389" rIns="0" bIns="0" rtlCol="0">
            <a:spAutoFit/>
          </a:bodyPr>
          <a:lstStyle/>
          <a:p>
            <a:pPr marL="12347">
              <a:lnSpc>
                <a:spcPts val="1240"/>
              </a:lnSpc>
              <a:tabLst>
                <a:tab pos="5123363" algn="l"/>
              </a:tabLst>
            </a:pPr>
            <a:r>
              <a:rPr u="heavy" dirty="0"/>
              <a:t> 	</a:t>
            </a:r>
            <a:r>
              <a:rPr dirty="0"/>
              <a:t>  60</a:t>
            </a:r>
          </a:p>
          <a:p>
            <a:pPr marL="1456939">
              <a:lnSpc>
                <a:spcPts val="1371"/>
              </a:lnSpc>
            </a:pPr>
            <a:r>
              <a:rPr dirty="0"/>
              <a:t>© Copyright </a:t>
            </a:r>
            <a:r>
              <a:rPr spc="-5" dirty="0"/>
              <a:t>Virtual University </a:t>
            </a:r>
            <a:r>
              <a:rPr dirty="0"/>
              <a:t>of</a:t>
            </a:r>
            <a:r>
              <a:rPr spc="-78" dirty="0"/>
              <a:t> </a:t>
            </a:r>
            <a:r>
              <a:rPr spc="-5" dirty="0"/>
              <a:t>Pakistan</a:t>
            </a:r>
          </a:p>
        </p:txBody>
      </p:sp>
    </p:spTree>
    <p:extLst>
      <p:ext uri="{BB962C8B-B14F-4D97-AF65-F5344CB8AC3E}">
        <p14:creationId xmlns:p14="http://schemas.microsoft.com/office/powerpoint/2010/main" val="37073474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98903" y="886883"/>
            <a:ext cx="1971234" cy="179601"/>
          </a:xfrm>
          <a:prstGeom prst="rect">
            <a:avLst/>
          </a:prstGeom>
        </p:spPr>
        <p:txBody>
          <a:bodyPr vert="horz" wrap="square" lIns="0" tIns="0" rIns="0" bIns="0" rtlCol="0">
            <a:spAutoFit/>
          </a:bodyPr>
          <a:lstStyle/>
          <a:p>
            <a:pPr marL="12347"/>
            <a:r>
              <a:rPr sz="1167" dirty="0">
                <a:latin typeface="Times New Roman"/>
                <a:cs typeface="Times New Roman"/>
              </a:rPr>
              <a:t>CS504-Software Engineering –</a:t>
            </a:r>
            <a:r>
              <a:rPr sz="1167" spc="-107" dirty="0">
                <a:latin typeface="Times New Roman"/>
                <a:cs typeface="Times New Roman"/>
              </a:rPr>
              <a:t> </a:t>
            </a:r>
            <a:r>
              <a:rPr sz="1167" dirty="0">
                <a:latin typeface="Times New Roman"/>
                <a:cs typeface="Times New Roman"/>
              </a:rPr>
              <a:t>I</a:t>
            </a:r>
            <a:endParaRPr sz="1167">
              <a:latin typeface="Times New Roman"/>
              <a:cs typeface="Times New Roman"/>
            </a:endParaRPr>
          </a:p>
        </p:txBody>
      </p:sp>
      <p:sp>
        <p:nvSpPr>
          <p:cNvPr id="3" name="object 3"/>
          <p:cNvSpPr txBox="1"/>
          <p:nvPr/>
        </p:nvSpPr>
        <p:spPr>
          <a:xfrm>
            <a:off x="6156868" y="886883"/>
            <a:ext cx="238919" cy="179601"/>
          </a:xfrm>
          <a:prstGeom prst="rect">
            <a:avLst/>
          </a:prstGeom>
        </p:spPr>
        <p:txBody>
          <a:bodyPr vert="horz" wrap="square" lIns="0" tIns="0" rIns="0" bIns="0" rtlCol="0">
            <a:spAutoFit/>
          </a:bodyPr>
          <a:lstStyle/>
          <a:p>
            <a:pPr marL="12347"/>
            <a:r>
              <a:rPr sz="1167" spc="-5" dirty="0">
                <a:latin typeface="Times New Roman"/>
                <a:cs typeface="Times New Roman"/>
              </a:rPr>
              <a:t>VU</a:t>
            </a:r>
            <a:endParaRPr sz="1167">
              <a:latin typeface="Times New Roman"/>
              <a:cs typeface="Times New Roman"/>
            </a:endParaRPr>
          </a:p>
        </p:txBody>
      </p:sp>
      <p:sp>
        <p:nvSpPr>
          <p:cNvPr id="4" name="object 4"/>
          <p:cNvSpPr/>
          <p:nvPr/>
        </p:nvSpPr>
        <p:spPr>
          <a:xfrm>
            <a:off x="1111250" y="1055052"/>
            <a:ext cx="5270412" cy="0"/>
          </a:xfrm>
          <a:custGeom>
            <a:avLst/>
            <a:gdLst/>
            <a:ahLst/>
            <a:cxnLst/>
            <a:rect l="l" t="t" r="r" b="b"/>
            <a:pathLst>
              <a:path w="5420995">
                <a:moveTo>
                  <a:pt x="0" y="0"/>
                </a:moveTo>
                <a:lnTo>
                  <a:pt x="5420867" y="0"/>
                </a:lnTo>
              </a:path>
            </a:pathLst>
          </a:custGeom>
          <a:ln w="7620">
            <a:solidFill>
              <a:srgbClr val="000000"/>
            </a:solidFill>
          </a:ln>
        </p:spPr>
        <p:txBody>
          <a:bodyPr wrap="square" lIns="0" tIns="0" rIns="0" bIns="0" rtlCol="0"/>
          <a:lstStyle/>
          <a:p>
            <a:endParaRPr sz="1750"/>
          </a:p>
        </p:txBody>
      </p:sp>
      <p:sp>
        <p:nvSpPr>
          <p:cNvPr id="5" name="object 5"/>
          <p:cNvSpPr txBox="1"/>
          <p:nvPr/>
        </p:nvSpPr>
        <p:spPr>
          <a:xfrm>
            <a:off x="1098903" y="2538447"/>
            <a:ext cx="5358694" cy="730969"/>
          </a:xfrm>
          <a:prstGeom prst="rect">
            <a:avLst/>
          </a:prstGeom>
        </p:spPr>
        <p:txBody>
          <a:bodyPr vert="horz" wrap="square" lIns="0" tIns="0" rIns="0" bIns="0" rtlCol="0">
            <a:spAutoFit/>
          </a:bodyPr>
          <a:lstStyle/>
          <a:p>
            <a:pPr marL="234592">
              <a:lnSpc>
                <a:spcPts val="1818"/>
              </a:lnSpc>
            </a:pPr>
            <a:r>
              <a:rPr sz="1556" b="1" spc="-10" dirty="0">
                <a:latin typeface="Tahoma"/>
                <a:cs typeface="Tahoma"/>
              </a:rPr>
              <a:t>Copying data </a:t>
            </a:r>
            <a:r>
              <a:rPr sz="1556" b="1" spc="-5" dirty="0">
                <a:latin typeface="Tahoma"/>
                <a:cs typeface="Tahoma"/>
              </a:rPr>
              <a:t>to a </a:t>
            </a:r>
            <a:r>
              <a:rPr sz="1556" b="1" spc="5" dirty="0">
                <a:latin typeface="Tahoma"/>
                <a:cs typeface="Tahoma"/>
              </a:rPr>
              <a:t>data</a:t>
            </a:r>
            <a:r>
              <a:rPr sz="1556" b="1" spc="-15" dirty="0">
                <a:latin typeface="Tahoma"/>
                <a:cs typeface="Tahoma"/>
              </a:rPr>
              <a:t> </a:t>
            </a:r>
            <a:r>
              <a:rPr sz="1556" b="1" spc="-5" dirty="0">
                <a:latin typeface="Tahoma"/>
                <a:cs typeface="Tahoma"/>
              </a:rPr>
              <a:t>store</a:t>
            </a:r>
            <a:endParaRPr sz="1556">
              <a:latin typeface="Tahoma"/>
              <a:cs typeface="Tahoma"/>
            </a:endParaRPr>
          </a:p>
          <a:p>
            <a:pPr marL="12347" marR="4939" algn="just">
              <a:lnSpc>
                <a:spcPts val="1342"/>
              </a:lnSpc>
              <a:spcBef>
                <a:spcPts val="39"/>
              </a:spcBef>
            </a:pPr>
            <a:r>
              <a:rPr sz="1167" dirty="0">
                <a:latin typeface="Times New Roman"/>
                <a:cs typeface="Times New Roman"/>
              </a:rPr>
              <a:t>In the following diagram, a data </a:t>
            </a:r>
            <a:r>
              <a:rPr sz="1167" spc="-5" dirty="0">
                <a:latin typeface="Times New Roman"/>
                <a:cs typeface="Times New Roman"/>
              </a:rPr>
              <a:t>store </a:t>
            </a:r>
            <a:r>
              <a:rPr sz="1167" dirty="0">
                <a:latin typeface="Times New Roman"/>
                <a:cs typeface="Times New Roman"/>
              </a:rPr>
              <a:t>is </a:t>
            </a:r>
            <a:r>
              <a:rPr sz="1167" spc="-5" dirty="0">
                <a:latin typeface="Times New Roman"/>
                <a:cs typeface="Times New Roman"/>
              </a:rPr>
              <a:t>shown </a:t>
            </a:r>
            <a:r>
              <a:rPr sz="1167" dirty="0">
                <a:latin typeface="Times New Roman"/>
                <a:cs typeface="Times New Roman"/>
              </a:rPr>
              <a:t>copying data directly to another data  </a:t>
            </a:r>
            <a:r>
              <a:rPr sz="1167" spc="-5" dirty="0">
                <a:latin typeface="Times New Roman"/>
                <a:cs typeface="Times New Roman"/>
              </a:rPr>
              <a:t>store. </a:t>
            </a:r>
            <a:r>
              <a:rPr sz="1167" dirty="0">
                <a:latin typeface="Times New Roman"/>
                <a:cs typeface="Times New Roman"/>
              </a:rPr>
              <a:t>This is again illegal as there is not any intermediate process/data transform  mentioned.</a:t>
            </a:r>
            <a:endParaRPr sz="1167">
              <a:latin typeface="Times New Roman"/>
              <a:cs typeface="Times New Roman"/>
            </a:endParaRPr>
          </a:p>
        </p:txBody>
      </p:sp>
      <p:sp>
        <p:nvSpPr>
          <p:cNvPr id="6" name="object 6"/>
          <p:cNvSpPr/>
          <p:nvPr/>
        </p:nvSpPr>
        <p:spPr>
          <a:xfrm>
            <a:off x="4658359" y="3592406"/>
            <a:ext cx="127794" cy="161749"/>
          </a:xfrm>
          <a:custGeom>
            <a:avLst/>
            <a:gdLst/>
            <a:ahLst/>
            <a:cxnLst/>
            <a:rect l="l" t="t" r="r" b="b"/>
            <a:pathLst>
              <a:path w="131445" h="166370">
                <a:moveTo>
                  <a:pt x="0" y="0"/>
                </a:moveTo>
                <a:lnTo>
                  <a:pt x="0" y="166116"/>
                </a:lnTo>
                <a:lnTo>
                  <a:pt x="131064" y="86868"/>
                </a:lnTo>
                <a:lnTo>
                  <a:pt x="131064" y="79248"/>
                </a:lnTo>
                <a:lnTo>
                  <a:pt x="129539" y="77724"/>
                </a:lnTo>
                <a:lnTo>
                  <a:pt x="128016" y="77724"/>
                </a:lnTo>
                <a:lnTo>
                  <a:pt x="67056" y="41148"/>
                </a:lnTo>
                <a:lnTo>
                  <a:pt x="0" y="0"/>
                </a:lnTo>
                <a:close/>
              </a:path>
            </a:pathLst>
          </a:custGeom>
          <a:solidFill>
            <a:srgbClr val="000000"/>
          </a:solidFill>
        </p:spPr>
        <p:txBody>
          <a:bodyPr wrap="square" lIns="0" tIns="0" rIns="0" bIns="0" rtlCol="0"/>
          <a:lstStyle/>
          <a:p>
            <a:endParaRPr sz="1750"/>
          </a:p>
        </p:txBody>
      </p:sp>
      <p:sp>
        <p:nvSpPr>
          <p:cNvPr id="7" name="object 7"/>
          <p:cNvSpPr/>
          <p:nvPr/>
        </p:nvSpPr>
        <p:spPr>
          <a:xfrm>
            <a:off x="3504141" y="3307927"/>
            <a:ext cx="584024" cy="363008"/>
          </a:xfrm>
          <a:custGeom>
            <a:avLst/>
            <a:gdLst/>
            <a:ahLst/>
            <a:cxnLst/>
            <a:rect l="l" t="t" r="r" b="b"/>
            <a:pathLst>
              <a:path w="600710" h="373379">
                <a:moveTo>
                  <a:pt x="112776" y="0"/>
                </a:moveTo>
                <a:lnTo>
                  <a:pt x="16764" y="96012"/>
                </a:lnTo>
                <a:lnTo>
                  <a:pt x="12192" y="102108"/>
                </a:lnTo>
                <a:lnTo>
                  <a:pt x="9144" y="106680"/>
                </a:lnTo>
                <a:lnTo>
                  <a:pt x="6096" y="114300"/>
                </a:lnTo>
                <a:lnTo>
                  <a:pt x="3048" y="120396"/>
                </a:lnTo>
                <a:lnTo>
                  <a:pt x="1524" y="126492"/>
                </a:lnTo>
                <a:lnTo>
                  <a:pt x="1524" y="134112"/>
                </a:lnTo>
                <a:lnTo>
                  <a:pt x="0" y="141732"/>
                </a:lnTo>
                <a:lnTo>
                  <a:pt x="1524" y="147828"/>
                </a:lnTo>
                <a:lnTo>
                  <a:pt x="1524" y="158496"/>
                </a:lnTo>
                <a:lnTo>
                  <a:pt x="3048" y="161544"/>
                </a:lnTo>
                <a:lnTo>
                  <a:pt x="6096" y="169164"/>
                </a:lnTo>
                <a:lnTo>
                  <a:pt x="12192" y="181356"/>
                </a:lnTo>
                <a:lnTo>
                  <a:pt x="16764" y="185928"/>
                </a:lnTo>
                <a:lnTo>
                  <a:pt x="21336" y="192024"/>
                </a:lnTo>
                <a:lnTo>
                  <a:pt x="38100" y="216408"/>
                </a:lnTo>
                <a:lnTo>
                  <a:pt x="56388" y="239268"/>
                </a:lnTo>
                <a:lnTo>
                  <a:pt x="73152" y="262128"/>
                </a:lnTo>
                <a:lnTo>
                  <a:pt x="109728" y="307848"/>
                </a:lnTo>
                <a:lnTo>
                  <a:pt x="128016" y="329184"/>
                </a:lnTo>
                <a:lnTo>
                  <a:pt x="147828" y="352044"/>
                </a:lnTo>
                <a:lnTo>
                  <a:pt x="166116" y="373380"/>
                </a:lnTo>
                <a:lnTo>
                  <a:pt x="330708" y="373380"/>
                </a:lnTo>
                <a:lnTo>
                  <a:pt x="304800" y="347472"/>
                </a:lnTo>
                <a:lnTo>
                  <a:pt x="324612" y="324612"/>
                </a:lnTo>
                <a:lnTo>
                  <a:pt x="333756" y="313944"/>
                </a:lnTo>
                <a:lnTo>
                  <a:pt x="344424" y="303276"/>
                </a:lnTo>
                <a:lnTo>
                  <a:pt x="361405" y="283464"/>
                </a:lnTo>
                <a:lnTo>
                  <a:pt x="254508" y="283464"/>
                </a:lnTo>
                <a:lnTo>
                  <a:pt x="233172" y="252984"/>
                </a:lnTo>
                <a:lnTo>
                  <a:pt x="222504" y="236220"/>
                </a:lnTo>
                <a:lnTo>
                  <a:pt x="211836" y="220980"/>
                </a:lnTo>
                <a:lnTo>
                  <a:pt x="193548" y="187452"/>
                </a:lnTo>
                <a:lnTo>
                  <a:pt x="184404" y="169164"/>
                </a:lnTo>
                <a:lnTo>
                  <a:pt x="175260" y="152400"/>
                </a:lnTo>
                <a:lnTo>
                  <a:pt x="166116" y="134112"/>
                </a:lnTo>
                <a:lnTo>
                  <a:pt x="158496" y="115824"/>
                </a:lnTo>
                <a:lnTo>
                  <a:pt x="149352" y="97536"/>
                </a:lnTo>
                <a:lnTo>
                  <a:pt x="141732" y="79248"/>
                </a:lnTo>
                <a:lnTo>
                  <a:pt x="126492" y="39624"/>
                </a:lnTo>
                <a:lnTo>
                  <a:pt x="120396" y="19812"/>
                </a:lnTo>
                <a:lnTo>
                  <a:pt x="112776" y="0"/>
                </a:lnTo>
                <a:close/>
              </a:path>
              <a:path w="600710" h="373379">
                <a:moveTo>
                  <a:pt x="507492" y="19812"/>
                </a:moveTo>
                <a:lnTo>
                  <a:pt x="478536" y="19812"/>
                </a:lnTo>
                <a:lnTo>
                  <a:pt x="470916" y="21336"/>
                </a:lnTo>
                <a:lnTo>
                  <a:pt x="416052" y="74676"/>
                </a:lnTo>
                <a:lnTo>
                  <a:pt x="391668" y="108204"/>
                </a:lnTo>
                <a:lnTo>
                  <a:pt x="377952" y="124968"/>
                </a:lnTo>
                <a:lnTo>
                  <a:pt x="367284" y="140208"/>
                </a:lnTo>
                <a:lnTo>
                  <a:pt x="355092" y="155448"/>
                </a:lnTo>
                <a:lnTo>
                  <a:pt x="342900" y="172212"/>
                </a:lnTo>
                <a:lnTo>
                  <a:pt x="320040" y="201168"/>
                </a:lnTo>
                <a:lnTo>
                  <a:pt x="307848" y="216408"/>
                </a:lnTo>
                <a:lnTo>
                  <a:pt x="275844" y="257556"/>
                </a:lnTo>
                <a:lnTo>
                  <a:pt x="254508" y="283464"/>
                </a:lnTo>
                <a:lnTo>
                  <a:pt x="361405" y="283464"/>
                </a:lnTo>
                <a:lnTo>
                  <a:pt x="362712" y="281940"/>
                </a:lnTo>
                <a:lnTo>
                  <a:pt x="382524" y="262128"/>
                </a:lnTo>
                <a:lnTo>
                  <a:pt x="400812" y="245364"/>
                </a:lnTo>
                <a:lnTo>
                  <a:pt x="419100" y="227076"/>
                </a:lnTo>
                <a:lnTo>
                  <a:pt x="437388" y="211836"/>
                </a:lnTo>
                <a:lnTo>
                  <a:pt x="457200" y="198120"/>
                </a:lnTo>
                <a:lnTo>
                  <a:pt x="475488" y="184404"/>
                </a:lnTo>
                <a:lnTo>
                  <a:pt x="483108" y="178308"/>
                </a:lnTo>
                <a:lnTo>
                  <a:pt x="493776" y="172212"/>
                </a:lnTo>
                <a:lnTo>
                  <a:pt x="510540" y="161544"/>
                </a:lnTo>
                <a:lnTo>
                  <a:pt x="547116" y="143256"/>
                </a:lnTo>
                <a:lnTo>
                  <a:pt x="565404" y="137160"/>
                </a:lnTo>
                <a:lnTo>
                  <a:pt x="582168" y="131064"/>
                </a:lnTo>
                <a:lnTo>
                  <a:pt x="591312" y="128016"/>
                </a:lnTo>
                <a:lnTo>
                  <a:pt x="600456" y="126492"/>
                </a:lnTo>
                <a:lnTo>
                  <a:pt x="598932" y="118872"/>
                </a:lnTo>
                <a:lnTo>
                  <a:pt x="598932" y="111252"/>
                </a:lnTo>
                <a:lnTo>
                  <a:pt x="597408" y="105156"/>
                </a:lnTo>
                <a:lnTo>
                  <a:pt x="537972" y="35052"/>
                </a:lnTo>
                <a:lnTo>
                  <a:pt x="513588" y="21336"/>
                </a:lnTo>
                <a:lnTo>
                  <a:pt x="507492" y="19812"/>
                </a:lnTo>
                <a:close/>
              </a:path>
            </a:pathLst>
          </a:custGeom>
          <a:solidFill>
            <a:srgbClr val="0099CC"/>
          </a:solidFill>
        </p:spPr>
        <p:txBody>
          <a:bodyPr wrap="square" lIns="0" tIns="0" rIns="0" bIns="0" rtlCol="0"/>
          <a:lstStyle/>
          <a:p>
            <a:endParaRPr sz="1750"/>
          </a:p>
        </p:txBody>
      </p:sp>
      <p:sp>
        <p:nvSpPr>
          <p:cNvPr id="8" name="object 8"/>
          <p:cNvSpPr/>
          <p:nvPr/>
        </p:nvSpPr>
        <p:spPr>
          <a:xfrm>
            <a:off x="3440430" y="3670935"/>
            <a:ext cx="736512" cy="306828"/>
          </a:xfrm>
          <a:custGeom>
            <a:avLst/>
            <a:gdLst/>
            <a:ahLst/>
            <a:cxnLst/>
            <a:rect l="l" t="t" r="r" b="b"/>
            <a:pathLst>
              <a:path w="757554" h="315595">
                <a:moveTo>
                  <a:pt x="476707" y="70104"/>
                </a:moveTo>
                <a:lnTo>
                  <a:pt x="297180" y="70104"/>
                </a:lnTo>
                <a:lnTo>
                  <a:pt x="324612" y="96012"/>
                </a:lnTo>
                <a:lnTo>
                  <a:pt x="352044" y="123444"/>
                </a:lnTo>
                <a:lnTo>
                  <a:pt x="381000" y="147828"/>
                </a:lnTo>
                <a:lnTo>
                  <a:pt x="408432" y="173736"/>
                </a:lnTo>
                <a:lnTo>
                  <a:pt x="437388" y="198120"/>
                </a:lnTo>
                <a:lnTo>
                  <a:pt x="498348" y="246888"/>
                </a:lnTo>
                <a:lnTo>
                  <a:pt x="528828" y="269748"/>
                </a:lnTo>
                <a:lnTo>
                  <a:pt x="537972" y="277368"/>
                </a:lnTo>
                <a:lnTo>
                  <a:pt x="563880" y="295656"/>
                </a:lnTo>
                <a:lnTo>
                  <a:pt x="571500" y="301752"/>
                </a:lnTo>
                <a:lnTo>
                  <a:pt x="574548" y="304800"/>
                </a:lnTo>
                <a:lnTo>
                  <a:pt x="579120" y="307848"/>
                </a:lnTo>
                <a:lnTo>
                  <a:pt x="597408" y="313944"/>
                </a:lnTo>
                <a:lnTo>
                  <a:pt x="606552" y="315468"/>
                </a:lnTo>
                <a:lnTo>
                  <a:pt x="627888" y="315468"/>
                </a:lnTo>
                <a:lnTo>
                  <a:pt x="630936" y="313944"/>
                </a:lnTo>
                <a:lnTo>
                  <a:pt x="649224" y="307848"/>
                </a:lnTo>
                <a:lnTo>
                  <a:pt x="656844" y="301752"/>
                </a:lnTo>
                <a:lnTo>
                  <a:pt x="665988" y="295656"/>
                </a:lnTo>
                <a:lnTo>
                  <a:pt x="757428" y="204216"/>
                </a:lnTo>
                <a:lnTo>
                  <a:pt x="729996" y="196596"/>
                </a:lnTo>
                <a:lnTo>
                  <a:pt x="678180" y="178308"/>
                </a:lnTo>
                <a:lnTo>
                  <a:pt x="653796" y="169164"/>
                </a:lnTo>
                <a:lnTo>
                  <a:pt x="640080" y="164592"/>
                </a:lnTo>
                <a:lnTo>
                  <a:pt x="627888" y="158496"/>
                </a:lnTo>
                <a:lnTo>
                  <a:pt x="605028" y="147828"/>
                </a:lnTo>
                <a:lnTo>
                  <a:pt x="580644" y="137160"/>
                </a:lnTo>
                <a:lnTo>
                  <a:pt x="559308" y="124968"/>
                </a:lnTo>
                <a:lnTo>
                  <a:pt x="547116" y="117348"/>
                </a:lnTo>
                <a:lnTo>
                  <a:pt x="536448" y="111252"/>
                </a:lnTo>
                <a:lnTo>
                  <a:pt x="515112" y="97536"/>
                </a:lnTo>
                <a:lnTo>
                  <a:pt x="476707" y="70104"/>
                </a:lnTo>
                <a:close/>
              </a:path>
              <a:path w="757554" h="315595">
                <a:moveTo>
                  <a:pt x="4572" y="169164"/>
                </a:moveTo>
                <a:lnTo>
                  <a:pt x="3048" y="170688"/>
                </a:lnTo>
                <a:lnTo>
                  <a:pt x="3048" y="172212"/>
                </a:lnTo>
                <a:lnTo>
                  <a:pt x="1524" y="176784"/>
                </a:lnTo>
                <a:lnTo>
                  <a:pt x="1524" y="179832"/>
                </a:lnTo>
                <a:lnTo>
                  <a:pt x="0" y="184404"/>
                </a:lnTo>
                <a:lnTo>
                  <a:pt x="0" y="217932"/>
                </a:lnTo>
                <a:lnTo>
                  <a:pt x="1524" y="224028"/>
                </a:lnTo>
                <a:lnTo>
                  <a:pt x="4572" y="231648"/>
                </a:lnTo>
                <a:lnTo>
                  <a:pt x="10668" y="243840"/>
                </a:lnTo>
                <a:lnTo>
                  <a:pt x="13716" y="245364"/>
                </a:lnTo>
                <a:lnTo>
                  <a:pt x="15240" y="248412"/>
                </a:lnTo>
                <a:lnTo>
                  <a:pt x="21336" y="254508"/>
                </a:lnTo>
                <a:lnTo>
                  <a:pt x="56388" y="291084"/>
                </a:lnTo>
                <a:lnTo>
                  <a:pt x="60960" y="295656"/>
                </a:lnTo>
                <a:lnTo>
                  <a:pt x="67056" y="298704"/>
                </a:lnTo>
                <a:lnTo>
                  <a:pt x="73152" y="303276"/>
                </a:lnTo>
                <a:lnTo>
                  <a:pt x="79248" y="306324"/>
                </a:lnTo>
                <a:lnTo>
                  <a:pt x="85344" y="307848"/>
                </a:lnTo>
                <a:lnTo>
                  <a:pt x="92964" y="309372"/>
                </a:lnTo>
                <a:lnTo>
                  <a:pt x="99060" y="310896"/>
                </a:lnTo>
                <a:lnTo>
                  <a:pt x="114300" y="310896"/>
                </a:lnTo>
                <a:lnTo>
                  <a:pt x="120396" y="309372"/>
                </a:lnTo>
                <a:lnTo>
                  <a:pt x="128016" y="307848"/>
                </a:lnTo>
                <a:lnTo>
                  <a:pt x="131064" y="306324"/>
                </a:lnTo>
                <a:lnTo>
                  <a:pt x="134112" y="306324"/>
                </a:lnTo>
                <a:lnTo>
                  <a:pt x="140208" y="303276"/>
                </a:lnTo>
                <a:lnTo>
                  <a:pt x="146304" y="298704"/>
                </a:lnTo>
                <a:lnTo>
                  <a:pt x="152400" y="295656"/>
                </a:lnTo>
                <a:lnTo>
                  <a:pt x="155448" y="292608"/>
                </a:lnTo>
                <a:lnTo>
                  <a:pt x="158496" y="291084"/>
                </a:lnTo>
                <a:lnTo>
                  <a:pt x="175260" y="259080"/>
                </a:lnTo>
                <a:lnTo>
                  <a:pt x="193548" y="230124"/>
                </a:lnTo>
                <a:lnTo>
                  <a:pt x="210312" y="201168"/>
                </a:lnTo>
                <a:lnTo>
                  <a:pt x="228600" y="172212"/>
                </a:lnTo>
                <a:lnTo>
                  <a:pt x="16764" y="172212"/>
                </a:lnTo>
                <a:lnTo>
                  <a:pt x="12192" y="170688"/>
                </a:lnTo>
                <a:lnTo>
                  <a:pt x="9144" y="170688"/>
                </a:lnTo>
                <a:lnTo>
                  <a:pt x="4572" y="169164"/>
                </a:lnTo>
                <a:close/>
              </a:path>
              <a:path w="757554" h="315595">
                <a:moveTo>
                  <a:pt x="396240" y="0"/>
                </a:moveTo>
                <a:lnTo>
                  <a:pt x="231648" y="0"/>
                </a:lnTo>
                <a:lnTo>
                  <a:pt x="237744" y="6096"/>
                </a:lnTo>
                <a:lnTo>
                  <a:pt x="227076" y="16764"/>
                </a:lnTo>
                <a:lnTo>
                  <a:pt x="216408" y="28956"/>
                </a:lnTo>
                <a:lnTo>
                  <a:pt x="205740" y="39624"/>
                </a:lnTo>
                <a:lnTo>
                  <a:pt x="196596" y="50292"/>
                </a:lnTo>
                <a:lnTo>
                  <a:pt x="185928" y="59436"/>
                </a:lnTo>
                <a:lnTo>
                  <a:pt x="158496" y="86868"/>
                </a:lnTo>
                <a:lnTo>
                  <a:pt x="149352" y="94488"/>
                </a:lnTo>
                <a:lnTo>
                  <a:pt x="140208" y="103632"/>
                </a:lnTo>
                <a:lnTo>
                  <a:pt x="132588" y="109728"/>
                </a:lnTo>
                <a:lnTo>
                  <a:pt x="123444" y="117348"/>
                </a:lnTo>
                <a:lnTo>
                  <a:pt x="115824" y="123444"/>
                </a:lnTo>
                <a:lnTo>
                  <a:pt x="108204" y="131064"/>
                </a:lnTo>
                <a:lnTo>
                  <a:pt x="100584" y="135636"/>
                </a:lnTo>
                <a:lnTo>
                  <a:pt x="92964" y="141732"/>
                </a:lnTo>
                <a:lnTo>
                  <a:pt x="85344" y="146304"/>
                </a:lnTo>
                <a:lnTo>
                  <a:pt x="79248" y="150876"/>
                </a:lnTo>
                <a:lnTo>
                  <a:pt x="71628" y="155448"/>
                </a:lnTo>
                <a:lnTo>
                  <a:pt x="53340" y="164592"/>
                </a:lnTo>
                <a:lnTo>
                  <a:pt x="47244" y="166116"/>
                </a:lnTo>
                <a:lnTo>
                  <a:pt x="42672" y="169164"/>
                </a:lnTo>
                <a:lnTo>
                  <a:pt x="36576" y="170688"/>
                </a:lnTo>
                <a:lnTo>
                  <a:pt x="32004" y="170688"/>
                </a:lnTo>
                <a:lnTo>
                  <a:pt x="25908" y="172212"/>
                </a:lnTo>
                <a:lnTo>
                  <a:pt x="228600" y="172212"/>
                </a:lnTo>
                <a:lnTo>
                  <a:pt x="237744" y="158496"/>
                </a:lnTo>
                <a:lnTo>
                  <a:pt x="245364" y="144780"/>
                </a:lnTo>
                <a:lnTo>
                  <a:pt x="263652" y="118872"/>
                </a:lnTo>
                <a:lnTo>
                  <a:pt x="280416" y="94488"/>
                </a:lnTo>
                <a:lnTo>
                  <a:pt x="288036" y="80772"/>
                </a:lnTo>
                <a:lnTo>
                  <a:pt x="297180" y="70104"/>
                </a:lnTo>
                <a:lnTo>
                  <a:pt x="476707" y="70104"/>
                </a:lnTo>
                <a:lnTo>
                  <a:pt x="472440" y="67056"/>
                </a:lnTo>
                <a:lnTo>
                  <a:pt x="452628" y="51816"/>
                </a:lnTo>
                <a:lnTo>
                  <a:pt x="432816" y="35052"/>
                </a:lnTo>
                <a:lnTo>
                  <a:pt x="414528" y="18288"/>
                </a:lnTo>
                <a:lnTo>
                  <a:pt x="396240" y="0"/>
                </a:lnTo>
                <a:close/>
              </a:path>
            </a:pathLst>
          </a:custGeom>
          <a:solidFill>
            <a:srgbClr val="0099CC"/>
          </a:solidFill>
        </p:spPr>
        <p:txBody>
          <a:bodyPr wrap="square" lIns="0" tIns="0" rIns="0" bIns="0" rtlCol="0"/>
          <a:lstStyle/>
          <a:p>
            <a:endParaRPr sz="1750"/>
          </a:p>
        </p:txBody>
      </p:sp>
      <p:sp>
        <p:nvSpPr>
          <p:cNvPr id="9" name="object 9"/>
          <p:cNvSpPr/>
          <p:nvPr/>
        </p:nvSpPr>
        <p:spPr>
          <a:xfrm>
            <a:off x="1130511" y="3444239"/>
            <a:ext cx="501297" cy="492037"/>
          </a:xfrm>
          <a:custGeom>
            <a:avLst/>
            <a:gdLst/>
            <a:ahLst/>
            <a:cxnLst/>
            <a:rect l="l" t="t" r="r" b="b"/>
            <a:pathLst>
              <a:path w="515619" h="506095">
                <a:moveTo>
                  <a:pt x="515112" y="0"/>
                </a:moveTo>
                <a:lnTo>
                  <a:pt x="0" y="0"/>
                </a:lnTo>
                <a:lnTo>
                  <a:pt x="0" y="505968"/>
                </a:lnTo>
                <a:lnTo>
                  <a:pt x="515112" y="505968"/>
                </a:lnTo>
                <a:lnTo>
                  <a:pt x="515112" y="0"/>
                </a:lnTo>
                <a:close/>
              </a:path>
            </a:pathLst>
          </a:custGeom>
          <a:solidFill>
            <a:srgbClr val="0099CC"/>
          </a:solidFill>
        </p:spPr>
        <p:txBody>
          <a:bodyPr wrap="square" lIns="0" tIns="0" rIns="0" bIns="0" rtlCol="0"/>
          <a:lstStyle/>
          <a:p>
            <a:endParaRPr sz="1750"/>
          </a:p>
        </p:txBody>
      </p:sp>
      <p:sp>
        <p:nvSpPr>
          <p:cNvPr id="10" name="object 10"/>
          <p:cNvSpPr/>
          <p:nvPr/>
        </p:nvSpPr>
        <p:spPr>
          <a:xfrm>
            <a:off x="1631314" y="3444239"/>
            <a:ext cx="1126067" cy="492037"/>
          </a:xfrm>
          <a:custGeom>
            <a:avLst/>
            <a:gdLst/>
            <a:ahLst/>
            <a:cxnLst/>
            <a:rect l="l" t="t" r="r" b="b"/>
            <a:pathLst>
              <a:path w="1158239" h="506095">
                <a:moveTo>
                  <a:pt x="0" y="0"/>
                </a:moveTo>
                <a:lnTo>
                  <a:pt x="0" y="505968"/>
                </a:lnTo>
                <a:lnTo>
                  <a:pt x="1158240" y="505968"/>
                </a:lnTo>
                <a:lnTo>
                  <a:pt x="1158240" y="0"/>
                </a:lnTo>
                <a:lnTo>
                  <a:pt x="0" y="0"/>
                </a:lnTo>
                <a:close/>
              </a:path>
            </a:pathLst>
          </a:custGeom>
          <a:solidFill>
            <a:srgbClr val="CCCCCC"/>
          </a:solidFill>
        </p:spPr>
        <p:txBody>
          <a:bodyPr wrap="square" lIns="0" tIns="0" rIns="0" bIns="0" rtlCol="0"/>
          <a:lstStyle/>
          <a:p>
            <a:endParaRPr sz="1750"/>
          </a:p>
        </p:txBody>
      </p:sp>
      <p:sp>
        <p:nvSpPr>
          <p:cNvPr id="11" name="object 11"/>
          <p:cNvSpPr/>
          <p:nvPr/>
        </p:nvSpPr>
        <p:spPr>
          <a:xfrm>
            <a:off x="4794673" y="3436832"/>
            <a:ext cx="502532" cy="492037"/>
          </a:xfrm>
          <a:custGeom>
            <a:avLst/>
            <a:gdLst/>
            <a:ahLst/>
            <a:cxnLst/>
            <a:rect l="l" t="t" r="r" b="b"/>
            <a:pathLst>
              <a:path w="516889" h="506095">
                <a:moveTo>
                  <a:pt x="0" y="0"/>
                </a:moveTo>
                <a:lnTo>
                  <a:pt x="516636" y="0"/>
                </a:lnTo>
                <a:lnTo>
                  <a:pt x="516636" y="505968"/>
                </a:lnTo>
                <a:lnTo>
                  <a:pt x="0" y="505968"/>
                </a:lnTo>
                <a:lnTo>
                  <a:pt x="0" y="0"/>
                </a:lnTo>
                <a:close/>
              </a:path>
            </a:pathLst>
          </a:custGeom>
          <a:solidFill>
            <a:srgbClr val="0099CC"/>
          </a:solidFill>
        </p:spPr>
        <p:txBody>
          <a:bodyPr wrap="square" lIns="0" tIns="0" rIns="0" bIns="0" rtlCol="0"/>
          <a:lstStyle/>
          <a:p>
            <a:endParaRPr sz="1750"/>
          </a:p>
        </p:txBody>
      </p:sp>
      <p:sp>
        <p:nvSpPr>
          <p:cNvPr id="12" name="object 12"/>
          <p:cNvSpPr/>
          <p:nvPr/>
        </p:nvSpPr>
        <p:spPr>
          <a:xfrm>
            <a:off x="5296958" y="3436832"/>
            <a:ext cx="1124832" cy="492037"/>
          </a:xfrm>
          <a:custGeom>
            <a:avLst/>
            <a:gdLst/>
            <a:ahLst/>
            <a:cxnLst/>
            <a:rect l="l" t="t" r="r" b="b"/>
            <a:pathLst>
              <a:path w="1156970" h="506095">
                <a:moveTo>
                  <a:pt x="1156715" y="0"/>
                </a:moveTo>
                <a:lnTo>
                  <a:pt x="0" y="0"/>
                </a:lnTo>
                <a:lnTo>
                  <a:pt x="0" y="505968"/>
                </a:lnTo>
                <a:lnTo>
                  <a:pt x="1156715" y="505968"/>
                </a:lnTo>
                <a:lnTo>
                  <a:pt x="1156715" y="0"/>
                </a:lnTo>
                <a:close/>
              </a:path>
            </a:pathLst>
          </a:custGeom>
          <a:solidFill>
            <a:srgbClr val="CCCCCC"/>
          </a:solidFill>
        </p:spPr>
        <p:txBody>
          <a:bodyPr wrap="square" lIns="0" tIns="0" rIns="0" bIns="0" rtlCol="0"/>
          <a:lstStyle/>
          <a:p>
            <a:endParaRPr sz="1750"/>
          </a:p>
        </p:txBody>
      </p:sp>
      <p:sp>
        <p:nvSpPr>
          <p:cNvPr id="13" name="object 13"/>
          <p:cNvSpPr/>
          <p:nvPr/>
        </p:nvSpPr>
        <p:spPr>
          <a:xfrm>
            <a:off x="2742565" y="3670194"/>
            <a:ext cx="1990371" cy="0"/>
          </a:xfrm>
          <a:custGeom>
            <a:avLst/>
            <a:gdLst/>
            <a:ahLst/>
            <a:cxnLst/>
            <a:rect l="l" t="t" r="r" b="b"/>
            <a:pathLst>
              <a:path w="2047239">
                <a:moveTo>
                  <a:pt x="0" y="0"/>
                </a:moveTo>
                <a:lnTo>
                  <a:pt x="2046732" y="0"/>
                </a:lnTo>
              </a:path>
            </a:pathLst>
          </a:custGeom>
          <a:ln w="28955">
            <a:solidFill>
              <a:srgbClr val="000000"/>
            </a:solidFill>
          </a:ln>
        </p:spPr>
        <p:txBody>
          <a:bodyPr wrap="square" lIns="0" tIns="0" rIns="0" bIns="0" rtlCol="0"/>
          <a:lstStyle/>
          <a:p>
            <a:endParaRPr sz="1750"/>
          </a:p>
        </p:txBody>
      </p:sp>
      <p:sp>
        <p:nvSpPr>
          <p:cNvPr id="14" name="object 14"/>
          <p:cNvSpPr txBox="1"/>
          <p:nvPr/>
        </p:nvSpPr>
        <p:spPr>
          <a:xfrm>
            <a:off x="5650570" y="3475836"/>
            <a:ext cx="554390" cy="459317"/>
          </a:xfrm>
          <a:prstGeom prst="rect">
            <a:avLst/>
          </a:prstGeom>
        </p:spPr>
        <p:txBody>
          <a:bodyPr vert="horz" wrap="square" lIns="0" tIns="0" rIns="0" bIns="0" rtlCol="0">
            <a:spAutoFit/>
          </a:bodyPr>
          <a:lstStyle/>
          <a:p>
            <a:pPr marL="12347" marR="4939" indent="14816">
              <a:lnSpc>
                <a:spcPts val="1760"/>
              </a:lnSpc>
            </a:pPr>
            <a:r>
              <a:rPr sz="1799" spc="-34" dirty="0">
                <a:latin typeface="Arial"/>
                <a:cs typeface="Arial"/>
              </a:rPr>
              <a:t>Data  </a:t>
            </a:r>
            <a:r>
              <a:rPr sz="1799" spc="-29" dirty="0">
                <a:latin typeface="Arial"/>
                <a:cs typeface="Arial"/>
              </a:rPr>
              <a:t>Store</a:t>
            </a:r>
            <a:endParaRPr sz="1799">
              <a:latin typeface="Arial"/>
              <a:cs typeface="Arial"/>
            </a:endParaRPr>
          </a:p>
        </p:txBody>
      </p:sp>
      <p:sp>
        <p:nvSpPr>
          <p:cNvPr id="15" name="object 15"/>
          <p:cNvSpPr txBox="1"/>
          <p:nvPr/>
        </p:nvSpPr>
        <p:spPr>
          <a:xfrm>
            <a:off x="1984939" y="3480677"/>
            <a:ext cx="554390" cy="461786"/>
          </a:xfrm>
          <a:prstGeom prst="rect">
            <a:avLst/>
          </a:prstGeom>
        </p:spPr>
        <p:txBody>
          <a:bodyPr vert="horz" wrap="square" lIns="0" tIns="0" rIns="0" bIns="0" rtlCol="0">
            <a:spAutoFit/>
          </a:bodyPr>
          <a:lstStyle/>
          <a:p>
            <a:pPr marL="12347" marR="4939" indent="16051">
              <a:lnSpc>
                <a:spcPts val="1769"/>
              </a:lnSpc>
            </a:pPr>
            <a:r>
              <a:rPr sz="1799" spc="-34" dirty="0">
                <a:latin typeface="Arial"/>
                <a:cs typeface="Arial"/>
              </a:rPr>
              <a:t>Data  </a:t>
            </a:r>
            <a:r>
              <a:rPr sz="1799" spc="-29" dirty="0">
                <a:latin typeface="Arial"/>
                <a:cs typeface="Arial"/>
              </a:rPr>
              <a:t>Store</a:t>
            </a:r>
            <a:endParaRPr sz="1799">
              <a:latin typeface="Arial"/>
              <a:cs typeface="Arial"/>
            </a:endParaRPr>
          </a:p>
        </p:txBody>
      </p:sp>
      <p:sp>
        <p:nvSpPr>
          <p:cNvPr id="16" name="object 16"/>
          <p:cNvSpPr txBox="1"/>
          <p:nvPr/>
        </p:nvSpPr>
        <p:spPr>
          <a:xfrm>
            <a:off x="1098903" y="3993939"/>
            <a:ext cx="5358694" cy="500137"/>
          </a:xfrm>
          <a:prstGeom prst="rect">
            <a:avLst/>
          </a:prstGeom>
        </p:spPr>
        <p:txBody>
          <a:bodyPr vert="horz" wrap="square" lIns="0" tIns="0" rIns="0" bIns="0" rtlCol="0">
            <a:spAutoFit/>
          </a:bodyPr>
          <a:lstStyle/>
          <a:p>
            <a:pPr marL="12347" marR="4939" algn="just">
              <a:lnSpc>
                <a:spcPts val="1342"/>
              </a:lnSpc>
            </a:pPr>
            <a:r>
              <a:rPr sz="1167" spc="-5" dirty="0">
                <a:latin typeface="Times New Roman"/>
                <a:cs typeface="Times New Roman"/>
              </a:rPr>
              <a:t>So, </a:t>
            </a:r>
            <a:r>
              <a:rPr sz="1167" dirty="0">
                <a:latin typeface="Times New Roman"/>
                <a:cs typeface="Times New Roman"/>
              </a:rPr>
              <a:t>the correct method is again to use a data transform/process between the two data  </a:t>
            </a:r>
            <a:r>
              <a:rPr sz="1167" spc="-5" dirty="0">
                <a:latin typeface="Times New Roman"/>
                <a:cs typeface="Times New Roman"/>
              </a:rPr>
              <a:t>stores. </a:t>
            </a:r>
            <a:r>
              <a:rPr sz="1167" dirty="0">
                <a:latin typeface="Times New Roman"/>
                <a:cs typeface="Times New Roman"/>
              </a:rPr>
              <a:t>It </a:t>
            </a:r>
            <a:r>
              <a:rPr sz="1167" spc="-5" dirty="0">
                <a:latin typeface="Times New Roman"/>
                <a:cs typeface="Times New Roman"/>
              </a:rPr>
              <a:t>should </a:t>
            </a:r>
            <a:r>
              <a:rPr sz="1167" dirty="0">
                <a:latin typeface="Times New Roman"/>
                <a:cs typeface="Times New Roman"/>
              </a:rPr>
              <a:t>retrieve data from one data store and after transforming that data, </a:t>
            </a:r>
            <a:r>
              <a:rPr sz="1167" spc="-5" dirty="0">
                <a:latin typeface="Times New Roman"/>
                <a:cs typeface="Times New Roman"/>
              </a:rPr>
              <a:t>store </a:t>
            </a:r>
            <a:r>
              <a:rPr sz="1167" dirty="0">
                <a:latin typeface="Times New Roman"/>
                <a:cs typeface="Times New Roman"/>
              </a:rPr>
              <a:t>it  into another data</a:t>
            </a:r>
            <a:r>
              <a:rPr sz="1167" spc="-107" dirty="0">
                <a:latin typeface="Times New Roman"/>
                <a:cs typeface="Times New Roman"/>
              </a:rPr>
              <a:t> </a:t>
            </a:r>
            <a:r>
              <a:rPr sz="1167" spc="-5" dirty="0">
                <a:latin typeface="Times New Roman"/>
                <a:cs typeface="Times New Roman"/>
              </a:rPr>
              <a:t>store.</a:t>
            </a:r>
            <a:endParaRPr sz="1167">
              <a:latin typeface="Times New Roman"/>
              <a:cs typeface="Times New Roman"/>
            </a:endParaRPr>
          </a:p>
        </p:txBody>
      </p:sp>
      <p:sp>
        <p:nvSpPr>
          <p:cNvPr id="17" name="object 17"/>
          <p:cNvSpPr/>
          <p:nvPr/>
        </p:nvSpPr>
        <p:spPr>
          <a:xfrm>
            <a:off x="5296958" y="5263726"/>
            <a:ext cx="1124832" cy="492037"/>
          </a:xfrm>
          <a:custGeom>
            <a:avLst/>
            <a:gdLst/>
            <a:ahLst/>
            <a:cxnLst/>
            <a:rect l="l" t="t" r="r" b="b"/>
            <a:pathLst>
              <a:path w="1156970" h="506095">
                <a:moveTo>
                  <a:pt x="1156715" y="505968"/>
                </a:moveTo>
                <a:lnTo>
                  <a:pt x="0" y="505968"/>
                </a:lnTo>
                <a:lnTo>
                  <a:pt x="0" y="0"/>
                </a:lnTo>
                <a:lnTo>
                  <a:pt x="1156715" y="0"/>
                </a:lnTo>
                <a:lnTo>
                  <a:pt x="1156715" y="505968"/>
                </a:lnTo>
                <a:close/>
              </a:path>
            </a:pathLst>
          </a:custGeom>
          <a:solidFill>
            <a:srgbClr val="CCCCCC"/>
          </a:solidFill>
        </p:spPr>
        <p:txBody>
          <a:bodyPr wrap="square" lIns="0" tIns="0" rIns="0" bIns="0" rtlCol="0"/>
          <a:lstStyle/>
          <a:p>
            <a:endParaRPr sz="1750"/>
          </a:p>
        </p:txBody>
      </p:sp>
      <p:sp>
        <p:nvSpPr>
          <p:cNvPr id="18" name="object 18"/>
          <p:cNvSpPr/>
          <p:nvPr/>
        </p:nvSpPr>
        <p:spPr>
          <a:xfrm>
            <a:off x="4794673" y="5263726"/>
            <a:ext cx="502532" cy="492037"/>
          </a:xfrm>
          <a:custGeom>
            <a:avLst/>
            <a:gdLst/>
            <a:ahLst/>
            <a:cxnLst/>
            <a:rect l="l" t="t" r="r" b="b"/>
            <a:pathLst>
              <a:path w="516889" h="506095">
                <a:moveTo>
                  <a:pt x="516636" y="0"/>
                </a:moveTo>
                <a:lnTo>
                  <a:pt x="0" y="0"/>
                </a:lnTo>
                <a:lnTo>
                  <a:pt x="0" y="505968"/>
                </a:lnTo>
                <a:lnTo>
                  <a:pt x="516636" y="505968"/>
                </a:lnTo>
                <a:lnTo>
                  <a:pt x="516636" y="0"/>
                </a:lnTo>
                <a:close/>
              </a:path>
            </a:pathLst>
          </a:custGeom>
          <a:solidFill>
            <a:srgbClr val="0099CC"/>
          </a:solidFill>
        </p:spPr>
        <p:txBody>
          <a:bodyPr wrap="square" lIns="0" tIns="0" rIns="0" bIns="0" rtlCol="0"/>
          <a:lstStyle/>
          <a:p>
            <a:endParaRPr sz="1750"/>
          </a:p>
        </p:txBody>
      </p:sp>
      <p:sp>
        <p:nvSpPr>
          <p:cNvPr id="19" name="object 19"/>
          <p:cNvSpPr/>
          <p:nvPr/>
        </p:nvSpPr>
        <p:spPr>
          <a:xfrm>
            <a:off x="4793933" y="5437081"/>
            <a:ext cx="0" cy="219781"/>
          </a:xfrm>
          <a:custGeom>
            <a:avLst/>
            <a:gdLst/>
            <a:ahLst/>
            <a:cxnLst/>
            <a:rect l="l" t="t" r="r" b="b"/>
            <a:pathLst>
              <a:path h="226060">
                <a:moveTo>
                  <a:pt x="0" y="0"/>
                </a:moveTo>
                <a:lnTo>
                  <a:pt x="0" y="225551"/>
                </a:lnTo>
              </a:path>
            </a:pathLst>
          </a:custGeom>
          <a:ln w="3175">
            <a:solidFill>
              <a:srgbClr val="00CC99"/>
            </a:solidFill>
          </a:ln>
        </p:spPr>
        <p:txBody>
          <a:bodyPr wrap="square" lIns="0" tIns="0" rIns="0" bIns="0" rtlCol="0"/>
          <a:lstStyle/>
          <a:p>
            <a:endParaRPr sz="1750"/>
          </a:p>
        </p:txBody>
      </p:sp>
      <p:sp>
        <p:nvSpPr>
          <p:cNvPr id="20" name="object 20"/>
          <p:cNvSpPr/>
          <p:nvPr/>
        </p:nvSpPr>
        <p:spPr>
          <a:xfrm>
            <a:off x="3028526" y="4872567"/>
            <a:ext cx="1469937" cy="1335352"/>
          </a:xfrm>
          <a:custGeom>
            <a:avLst/>
            <a:gdLst/>
            <a:ahLst/>
            <a:cxnLst/>
            <a:rect l="l" t="t" r="r" b="b"/>
            <a:pathLst>
              <a:path w="1511935" h="1373504">
                <a:moveTo>
                  <a:pt x="1475232" y="0"/>
                </a:moveTo>
                <a:lnTo>
                  <a:pt x="36575" y="0"/>
                </a:lnTo>
                <a:lnTo>
                  <a:pt x="30479" y="4572"/>
                </a:lnTo>
                <a:lnTo>
                  <a:pt x="21335" y="13716"/>
                </a:lnTo>
                <a:lnTo>
                  <a:pt x="16763" y="19812"/>
                </a:lnTo>
                <a:lnTo>
                  <a:pt x="13715" y="22860"/>
                </a:lnTo>
                <a:lnTo>
                  <a:pt x="10667" y="28956"/>
                </a:lnTo>
                <a:lnTo>
                  <a:pt x="9143" y="33528"/>
                </a:lnTo>
                <a:lnTo>
                  <a:pt x="6095" y="38100"/>
                </a:lnTo>
                <a:lnTo>
                  <a:pt x="3047" y="50292"/>
                </a:lnTo>
                <a:lnTo>
                  <a:pt x="1523" y="54864"/>
                </a:lnTo>
                <a:lnTo>
                  <a:pt x="1523" y="455676"/>
                </a:lnTo>
                <a:lnTo>
                  <a:pt x="0" y="455676"/>
                </a:lnTo>
                <a:lnTo>
                  <a:pt x="0" y="644652"/>
                </a:lnTo>
                <a:lnTo>
                  <a:pt x="3047" y="646176"/>
                </a:lnTo>
                <a:lnTo>
                  <a:pt x="4571" y="649224"/>
                </a:lnTo>
                <a:lnTo>
                  <a:pt x="7619" y="650748"/>
                </a:lnTo>
                <a:lnTo>
                  <a:pt x="9143" y="650748"/>
                </a:lnTo>
                <a:lnTo>
                  <a:pt x="12191" y="652272"/>
                </a:lnTo>
                <a:lnTo>
                  <a:pt x="13715" y="653796"/>
                </a:lnTo>
                <a:lnTo>
                  <a:pt x="0" y="661416"/>
                </a:lnTo>
                <a:lnTo>
                  <a:pt x="0" y="667512"/>
                </a:lnTo>
                <a:lnTo>
                  <a:pt x="3047" y="670560"/>
                </a:lnTo>
                <a:lnTo>
                  <a:pt x="3047" y="672084"/>
                </a:lnTo>
                <a:lnTo>
                  <a:pt x="6095" y="673608"/>
                </a:lnTo>
                <a:lnTo>
                  <a:pt x="7619" y="673608"/>
                </a:lnTo>
                <a:lnTo>
                  <a:pt x="0" y="679704"/>
                </a:lnTo>
                <a:lnTo>
                  <a:pt x="0" y="1304544"/>
                </a:lnTo>
                <a:lnTo>
                  <a:pt x="1523" y="1313688"/>
                </a:lnTo>
                <a:lnTo>
                  <a:pt x="6095" y="1336548"/>
                </a:lnTo>
                <a:lnTo>
                  <a:pt x="9143" y="1342644"/>
                </a:lnTo>
                <a:lnTo>
                  <a:pt x="13715" y="1350264"/>
                </a:lnTo>
                <a:lnTo>
                  <a:pt x="16763" y="1356360"/>
                </a:lnTo>
                <a:lnTo>
                  <a:pt x="21335" y="1359408"/>
                </a:lnTo>
                <a:lnTo>
                  <a:pt x="24383" y="1363980"/>
                </a:lnTo>
                <a:lnTo>
                  <a:pt x="30479" y="1370076"/>
                </a:lnTo>
                <a:lnTo>
                  <a:pt x="35051" y="1373124"/>
                </a:lnTo>
                <a:lnTo>
                  <a:pt x="1476756" y="1373124"/>
                </a:lnTo>
                <a:lnTo>
                  <a:pt x="1481328" y="1370076"/>
                </a:lnTo>
                <a:lnTo>
                  <a:pt x="1490472" y="1360932"/>
                </a:lnTo>
                <a:lnTo>
                  <a:pt x="1493520" y="1356360"/>
                </a:lnTo>
                <a:lnTo>
                  <a:pt x="1498092" y="1350264"/>
                </a:lnTo>
                <a:lnTo>
                  <a:pt x="1501139" y="1342644"/>
                </a:lnTo>
                <a:lnTo>
                  <a:pt x="1504188" y="1336548"/>
                </a:lnTo>
                <a:lnTo>
                  <a:pt x="1507236" y="1328928"/>
                </a:lnTo>
                <a:lnTo>
                  <a:pt x="1508760" y="1321308"/>
                </a:lnTo>
                <a:lnTo>
                  <a:pt x="1510283" y="1316736"/>
                </a:lnTo>
                <a:lnTo>
                  <a:pt x="1510283" y="1313688"/>
                </a:lnTo>
                <a:lnTo>
                  <a:pt x="1511808" y="1304544"/>
                </a:lnTo>
                <a:lnTo>
                  <a:pt x="1511808" y="702564"/>
                </a:lnTo>
                <a:lnTo>
                  <a:pt x="1510283" y="702564"/>
                </a:lnTo>
                <a:lnTo>
                  <a:pt x="1505711" y="697992"/>
                </a:lnTo>
                <a:lnTo>
                  <a:pt x="1504188" y="697992"/>
                </a:lnTo>
                <a:lnTo>
                  <a:pt x="1504188" y="696468"/>
                </a:lnTo>
                <a:lnTo>
                  <a:pt x="1511808" y="690372"/>
                </a:lnTo>
                <a:lnTo>
                  <a:pt x="1511808" y="70104"/>
                </a:lnTo>
                <a:lnTo>
                  <a:pt x="1510283" y="62484"/>
                </a:lnTo>
                <a:lnTo>
                  <a:pt x="1508760" y="56388"/>
                </a:lnTo>
                <a:lnTo>
                  <a:pt x="1508760" y="48768"/>
                </a:lnTo>
                <a:lnTo>
                  <a:pt x="1505711" y="42672"/>
                </a:lnTo>
                <a:lnTo>
                  <a:pt x="1504188" y="36576"/>
                </a:lnTo>
                <a:lnTo>
                  <a:pt x="1498092" y="24384"/>
                </a:lnTo>
                <a:lnTo>
                  <a:pt x="1493520" y="19812"/>
                </a:lnTo>
                <a:lnTo>
                  <a:pt x="1488948" y="13716"/>
                </a:lnTo>
                <a:lnTo>
                  <a:pt x="1487423" y="10668"/>
                </a:lnTo>
                <a:lnTo>
                  <a:pt x="1484376" y="9144"/>
                </a:lnTo>
                <a:lnTo>
                  <a:pt x="1475232" y="0"/>
                </a:lnTo>
                <a:close/>
              </a:path>
            </a:pathLst>
          </a:custGeom>
          <a:solidFill>
            <a:srgbClr val="009900"/>
          </a:solidFill>
        </p:spPr>
        <p:txBody>
          <a:bodyPr wrap="square" lIns="0" tIns="0" rIns="0" bIns="0" rtlCol="0"/>
          <a:lstStyle/>
          <a:p>
            <a:endParaRPr sz="1750"/>
          </a:p>
        </p:txBody>
      </p:sp>
      <p:sp>
        <p:nvSpPr>
          <p:cNvPr id="21" name="object 21"/>
          <p:cNvSpPr/>
          <p:nvPr/>
        </p:nvSpPr>
        <p:spPr>
          <a:xfrm>
            <a:off x="2908511" y="5428192"/>
            <a:ext cx="133350" cy="160514"/>
          </a:xfrm>
          <a:custGeom>
            <a:avLst/>
            <a:gdLst/>
            <a:ahLst/>
            <a:cxnLst/>
            <a:rect l="l" t="t" r="r" b="b"/>
            <a:pathLst>
              <a:path w="137160" h="165100">
                <a:moveTo>
                  <a:pt x="0" y="0"/>
                </a:moveTo>
                <a:lnTo>
                  <a:pt x="0" y="164591"/>
                </a:lnTo>
                <a:lnTo>
                  <a:pt x="123444" y="89915"/>
                </a:lnTo>
                <a:lnTo>
                  <a:pt x="137160" y="82295"/>
                </a:lnTo>
                <a:lnTo>
                  <a:pt x="135636" y="80771"/>
                </a:lnTo>
                <a:lnTo>
                  <a:pt x="132588" y="79247"/>
                </a:lnTo>
                <a:lnTo>
                  <a:pt x="131064" y="79247"/>
                </a:lnTo>
                <a:lnTo>
                  <a:pt x="128016" y="77723"/>
                </a:lnTo>
                <a:lnTo>
                  <a:pt x="126492" y="74675"/>
                </a:lnTo>
                <a:lnTo>
                  <a:pt x="123444" y="73151"/>
                </a:lnTo>
                <a:lnTo>
                  <a:pt x="28956" y="16763"/>
                </a:lnTo>
                <a:lnTo>
                  <a:pt x="0" y="0"/>
                </a:lnTo>
                <a:close/>
              </a:path>
            </a:pathLst>
          </a:custGeom>
          <a:solidFill>
            <a:srgbClr val="000000"/>
          </a:solidFill>
        </p:spPr>
        <p:txBody>
          <a:bodyPr wrap="square" lIns="0" tIns="0" rIns="0" bIns="0" rtlCol="0"/>
          <a:lstStyle/>
          <a:p>
            <a:endParaRPr sz="1750"/>
          </a:p>
        </p:txBody>
      </p:sp>
      <p:sp>
        <p:nvSpPr>
          <p:cNvPr id="22" name="object 22"/>
          <p:cNvSpPr/>
          <p:nvPr/>
        </p:nvSpPr>
        <p:spPr>
          <a:xfrm>
            <a:off x="4647988" y="5428192"/>
            <a:ext cx="132115" cy="160514"/>
          </a:xfrm>
          <a:custGeom>
            <a:avLst/>
            <a:gdLst/>
            <a:ahLst/>
            <a:cxnLst/>
            <a:rect l="l" t="t" r="r" b="b"/>
            <a:pathLst>
              <a:path w="135889" h="165100">
                <a:moveTo>
                  <a:pt x="0" y="0"/>
                </a:moveTo>
                <a:lnTo>
                  <a:pt x="0" y="164591"/>
                </a:lnTo>
                <a:lnTo>
                  <a:pt x="111252" y="97535"/>
                </a:lnTo>
                <a:lnTo>
                  <a:pt x="111252" y="86867"/>
                </a:lnTo>
                <a:lnTo>
                  <a:pt x="128778" y="86867"/>
                </a:lnTo>
                <a:lnTo>
                  <a:pt x="135636" y="82295"/>
                </a:lnTo>
                <a:lnTo>
                  <a:pt x="132588" y="79247"/>
                </a:lnTo>
                <a:lnTo>
                  <a:pt x="129540" y="79247"/>
                </a:lnTo>
                <a:lnTo>
                  <a:pt x="128016" y="77723"/>
                </a:lnTo>
                <a:lnTo>
                  <a:pt x="128016" y="76199"/>
                </a:lnTo>
                <a:lnTo>
                  <a:pt x="126492" y="76199"/>
                </a:lnTo>
                <a:lnTo>
                  <a:pt x="112776" y="67055"/>
                </a:lnTo>
                <a:lnTo>
                  <a:pt x="111252" y="67055"/>
                </a:lnTo>
                <a:lnTo>
                  <a:pt x="105156" y="64007"/>
                </a:lnTo>
                <a:lnTo>
                  <a:pt x="67056" y="39623"/>
                </a:lnTo>
                <a:lnTo>
                  <a:pt x="47244" y="27431"/>
                </a:lnTo>
                <a:lnTo>
                  <a:pt x="27432" y="16763"/>
                </a:lnTo>
                <a:lnTo>
                  <a:pt x="0" y="0"/>
                </a:lnTo>
                <a:close/>
              </a:path>
              <a:path w="135889" h="165100">
                <a:moveTo>
                  <a:pt x="128778" y="86867"/>
                </a:moveTo>
                <a:lnTo>
                  <a:pt x="112776" y="86867"/>
                </a:lnTo>
                <a:lnTo>
                  <a:pt x="112776" y="97535"/>
                </a:lnTo>
                <a:lnTo>
                  <a:pt x="128778" y="86867"/>
                </a:lnTo>
                <a:close/>
              </a:path>
              <a:path w="135889" h="165100">
                <a:moveTo>
                  <a:pt x="112776" y="57911"/>
                </a:moveTo>
                <a:lnTo>
                  <a:pt x="111252" y="57911"/>
                </a:lnTo>
                <a:lnTo>
                  <a:pt x="111252" y="67055"/>
                </a:lnTo>
                <a:lnTo>
                  <a:pt x="112776" y="67055"/>
                </a:lnTo>
                <a:lnTo>
                  <a:pt x="112776" y="57911"/>
                </a:lnTo>
                <a:close/>
              </a:path>
            </a:pathLst>
          </a:custGeom>
          <a:solidFill>
            <a:srgbClr val="000000"/>
          </a:solidFill>
        </p:spPr>
        <p:txBody>
          <a:bodyPr wrap="square" lIns="0" tIns="0" rIns="0" bIns="0" rtlCol="0"/>
          <a:lstStyle/>
          <a:p>
            <a:endParaRPr sz="1750"/>
          </a:p>
        </p:txBody>
      </p:sp>
      <p:sp>
        <p:nvSpPr>
          <p:cNvPr id="23" name="object 23"/>
          <p:cNvSpPr/>
          <p:nvPr/>
        </p:nvSpPr>
        <p:spPr>
          <a:xfrm>
            <a:off x="1631314" y="5272617"/>
            <a:ext cx="1126067" cy="492037"/>
          </a:xfrm>
          <a:custGeom>
            <a:avLst/>
            <a:gdLst/>
            <a:ahLst/>
            <a:cxnLst/>
            <a:rect l="l" t="t" r="r" b="b"/>
            <a:pathLst>
              <a:path w="1158239" h="506095">
                <a:moveTo>
                  <a:pt x="1158239" y="505967"/>
                </a:moveTo>
                <a:lnTo>
                  <a:pt x="0" y="505967"/>
                </a:lnTo>
                <a:lnTo>
                  <a:pt x="0" y="0"/>
                </a:lnTo>
                <a:lnTo>
                  <a:pt x="1158239" y="0"/>
                </a:lnTo>
                <a:lnTo>
                  <a:pt x="1158239" y="505967"/>
                </a:lnTo>
                <a:close/>
              </a:path>
            </a:pathLst>
          </a:custGeom>
          <a:solidFill>
            <a:srgbClr val="CCCCCC"/>
          </a:solidFill>
        </p:spPr>
        <p:txBody>
          <a:bodyPr wrap="square" lIns="0" tIns="0" rIns="0" bIns="0" rtlCol="0"/>
          <a:lstStyle/>
          <a:p>
            <a:endParaRPr sz="1750"/>
          </a:p>
        </p:txBody>
      </p:sp>
      <p:sp>
        <p:nvSpPr>
          <p:cNvPr id="24" name="object 24"/>
          <p:cNvSpPr/>
          <p:nvPr/>
        </p:nvSpPr>
        <p:spPr>
          <a:xfrm>
            <a:off x="1130511" y="5272617"/>
            <a:ext cx="501297" cy="492037"/>
          </a:xfrm>
          <a:custGeom>
            <a:avLst/>
            <a:gdLst/>
            <a:ahLst/>
            <a:cxnLst/>
            <a:rect l="l" t="t" r="r" b="b"/>
            <a:pathLst>
              <a:path w="515619" h="506095">
                <a:moveTo>
                  <a:pt x="515112" y="0"/>
                </a:moveTo>
                <a:lnTo>
                  <a:pt x="0" y="0"/>
                </a:lnTo>
                <a:lnTo>
                  <a:pt x="0" y="505968"/>
                </a:lnTo>
                <a:lnTo>
                  <a:pt x="515112" y="505968"/>
                </a:lnTo>
                <a:lnTo>
                  <a:pt x="515112" y="0"/>
                </a:lnTo>
                <a:close/>
              </a:path>
            </a:pathLst>
          </a:custGeom>
          <a:solidFill>
            <a:srgbClr val="0099CC"/>
          </a:solidFill>
        </p:spPr>
        <p:txBody>
          <a:bodyPr wrap="square" lIns="0" tIns="0" rIns="0" bIns="0" rtlCol="0"/>
          <a:lstStyle/>
          <a:p>
            <a:endParaRPr sz="1750"/>
          </a:p>
        </p:txBody>
      </p:sp>
      <p:sp>
        <p:nvSpPr>
          <p:cNvPr id="25" name="object 25"/>
          <p:cNvSpPr/>
          <p:nvPr/>
        </p:nvSpPr>
        <p:spPr>
          <a:xfrm>
            <a:off x="2755900" y="5490422"/>
            <a:ext cx="166070" cy="28398"/>
          </a:xfrm>
          <a:custGeom>
            <a:avLst/>
            <a:gdLst/>
            <a:ahLst/>
            <a:cxnLst/>
            <a:rect l="l" t="t" r="r" b="b"/>
            <a:pathLst>
              <a:path w="170814" h="29210">
                <a:moveTo>
                  <a:pt x="156971" y="0"/>
                </a:moveTo>
                <a:lnTo>
                  <a:pt x="15239" y="0"/>
                </a:lnTo>
                <a:lnTo>
                  <a:pt x="9143" y="1524"/>
                </a:lnTo>
                <a:lnTo>
                  <a:pt x="4571" y="4572"/>
                </a:lnTo>
                <a:lnTo>
                  <a:pt x="1523" y="9144"/>
                </a:lnTo>
                <a:lnTo>
                  <a:pt x="0" y="15240"/>
                </a:lnTo>
                <a:lnTo>
                  <a:pt x="1523" y="19812"/>
                </a:lnTo>
                <a:lnTo>
                  <a:pt x="4571" y="24384"/>
                </a:lnTo>
                <a:lnTo>
                  <a:pt x="9143" y="27432"/>
                </a:lnTo>
                <a:lnTo>
                  <a:pt x="15239" y="28956"/>
                </a:lnTo>
                <a:lnTo>
                  <a:pt x="156971" y="28956"/>
                </a:lnTo>
                <a:lnTo>
                  <a:pt x="161543" y="27432"/>
                </a:lnTo>
                <a:lnTo>
                  <a:pt x="166115" y="24384"/>
                </a:lnTo>
                <a:lnTo>
                  <a:pt x="169163" y="19812"/>
                </a:lnTo>
                <a:lnTo>
                  <a:pt x="170687" y="15240"/>
                </a:lnTo>
                <a:lnTo>
                  <a:pt x="169163" y="9144"/>
                </a:lnTo>
                <a:lnTo>
                  <a:pt x="166115" y="4572"/>
                </a:lnTo>
                <a:lnTo>
                  <a:pt x="161543" y="1524"/>
                </a:lnTo>
                <a:lnTo>
                  <a:pt x="156971" y="0"/>
                </a:lnTo>
                <a:close/>
              </a:path>
            </a:pathLst>
          </a:custGeom>
          <a:solidFill>
            <a:srgbClr val="000000"/>
          </a:solidFill>
        </p:spPr>
        <p:txBody>
          <a:bodyPr wrap="square" lIns="0" tIns="0" rIns="0" bIns="0" rtlCol="0"/>
          <a:lstStyle/>
          <a:p>
            <a:endParaRPr sz="1750"/>
          </a:p>
        </p:txBody>
      </p:sp>
      <p:sp>
        <p:nvSpPr>
          <p:cNvPr id="26" name="object 26"/>
          <p:cNvSpPr/>
          <p:nvPr/>
        </p:nvSpPr>
        <p:spPr>
          <a:xfrm>
            <a:off x="4498340" y="5493385"/>
            <a:ext cx="160514" cy="28398"/>
          </a:xfrm>
          <a:custGeom>
            <a:avLst/>
            <a:gdLst/>
            <a:ahLst/>
            <a:cxnLst/>
            <a:rect l="l" t="t" r="r" b="b"/>
            <a:pathLst>
              <a:path w="165100" h="29210">
                <a:moveTo>
                  <a:pt x="150875" y="0"/>
                </a:moveTo>
                <a:lnTo>
                  <a:pt x="15239" y="0"/>
                </a:lnTo>
                <a:lnTo>
                  <a:pt x="9143" y="1524"/>
                </a:lnTo>
                <a:lnTo>
                  <a:pt x="4571" y="4572"/>
                </a:lnTo>
                <a:lnTo>
                  <a:pt x="1523" y="9144"/>
                </a:lnTo>
                <a:lnTo>
                  <a:pt x="0" y="15240"/>
                </a:lnTo>
                <a:lnTo>
                  <a:pt x="1523" y="19812"/>
                </a:lnTo>
                <a:lnTo>
                  <a:pt x="4571" y="24384"/>
                </a:lnTo>
                <a:lnTo>
                  <a:pt x="9143" y="27432"/>
                </a:lnTo>
                <a:lnTo>
                  <a:pt x="15239" y="28956"/>
                </a:lnTo>
                <a:lnTo>
                  <a:pt x="150875" y="28956"/>
                </a:lnTo>
                <a:lnTo>
                  <a:pt x="155447" y="27432"/>
                </a:lnTo>
                <a:lnTo>
                  <a:pt x="160019" y="24384"/>
                </a:lnTo>
                <a:lnTo>
                  <a:pt x="163067" y="19812"/>
                </a:lnTo>
                <a:lnTo>
                  <a:pt x="164591" y="15240"/>
                </a:lnTo>
                <a:lnTo>
                  <a:pt x="163067" y="9144"/>
                </a:lnTo>
                <a:lnTo>
                  <a:pt x="160019" y="4572"/>
                </a:lnTo>
                <a:lnTo>
                  <a:pt x="155447" y="1524"/>
                </a:lnTo>
                <a:lnTo>
                  <a:pt x="150875" y="0"/>
                </a:lnTo>
                <a:close/>
              </a:path>
            </a:pathLst>
          </a:custGeom>
          <a:solidFill>
            <a:srgbClr val="000000"/>
          </a:solidFill>
        </p:spPr>
        <p:txBody>
          <a:bodyPr wrap="square" lIns="0" tIns="0" rIns="0" bIns="0" rtlCol="0"/>
          <a:lstStyle/>
          <a:p>
            <a:endParaRPr sz="1750"/>
          </a:p>
        </p:txBody>
      </p:sp>
      <p:sp>
        <p:nvSpPr>
          <p:cNvPr id="27" name="object 27"/>
          <p:cNvSpPr txBox="1"/>
          <p:nvPr/>
        </p:nvSpPr>
        <p:spPr>
          <a:xfrm>
            <a:off x="3045997" y="4882407"/>
            <a:ext cx="1454503" cy="1310658"/>
          </a:xfrm>
          <a:prstGeom prst="rect">
            <a:avLst/>
          </a:prstGeom>
        </p:spPr>
        <p:txBody>
          <a:bodyPr vert="horz" wrap="square" lIns="0" tIns="0" rIns="0" bIns="0" rtlCol="0">
            <a:spAutoFit/>
          </a:bodyPr>
          <a:lstStyle/>
          <a:p>
            <a:pPr marL="11730" marR="4939" indent="-1235" algn="ctr">
              <a:lnSpc>
                <a:spcPct val="100299"/>
              </a:lnSpc>
            </a:pPr>
            <a:r>
              <a:rPr sz="1701" spc="-5" dirty="0">
                <a:solidFill>
                  <a:srgbClr val="FFFFFF"/>
                </a:solidFill>
                <a:latin typeface="Arial"/>
                <a:cs typeface="Arial"/>
              </a:rPr>
              <a:t>A process </a:t>
            </a:r>
            <a:r>
              <a:rPr sz="1701" spc="-10" dirty="0">
                <a:solidFill>
                  <a:srgbClr val="FFFFFF"/>
                </a:solidFill>
                <a:latin typeface="Arial"/>
                <a:cs typeface="Arial"/>
              </a:rPr>
              <a:t>is  </a:t>
            </a:r>
            <a:r>
              <a:rPr sz="1701" spc="-5" dirty="0">
                <a:solidFill>
                  <a:srgbClr val="FFFFFF"/>
                </a:solidFill>
                <a:latin typeface="Arial"/>
                <a:cs typeface="Arial"/>
              </a:rPr>
              <a:t>needed to  copy data</a:t>
            </a:r>
            <a:r>
              <a:rPr sz="1701" spc="-58" dirty="0">
                <a:solidFill>
                  <a:srgbClr val="FFFFFF"/>
                </a:solidFill>
                <a:latin typeface="Arial"/>
                <a:cs typeface="Arial"/>
              </a:rPr>
              <a:t> </a:t>
            </a:r>
            <a:r>
              <a:rPr sz="1701" spc="-5" dirty="0">
                <a:solidFill>
                  <a:srgbClr val="FFFFFF"/>
                </a:solidFill>
                <a:latin typeface="Arial"/>
                <a:cs typeface="Arial"/>
              </a:rPr>
              <a:t>from  onr data store  to</a:t>
            </a:r>
            <a:r>
              <a:rPr sz="1701" spc="-63" dirty="0">
                <a:solidFill>
                  <a:srgbClr val="FFFFFF"/>
                </a:solidFill>
                <a:latin typeface="Arial"/>
                <a:cs typeface="Arial"/>
              </a:rPr>
              <a:t> </a:t>
            </a:r>
            <a:r>
              <a:rPr sz="1701" spc="-10" dirty="0">
                <a:solidFill>
                  <a:srgbClr val="FFFFFF"/>
                </a:solidFill>
                <a:latin typeface="Arial"/>
                <a:cs typeface="Arial"/>
              </a:rPr>
              <a:t>another</a:t>
            </a:r>
            <a:endParaRPr sz="1701">
              <a:latin typeface="Arial"/>
              <a:cs typeface="Arial"/>
            </a:endParaRPr>
          </a:p>
        </p:txBody>
      </p:sp>
      <p:sp>
        <p:nvSpPr>
          <p:cNvPr id="28" name="object 28"/>
          <p:cNvSpPr txBox="1"/>
          <p:nvPr/>
        </p:nvSpPr>
        <p:spPr>
          <a:xfrm>
            <a:off x="5650558" y="5302731"/>
            <a:ext cx="554390" cy="459317"/>
          </a:xfrm>
          <a:prstGeom prst="rect">
            <a:avLst/>
          </a:prstGeom>
        </p:spPr>
        <p:txBody>
          <a:bodyPr vert="horz" wrap="square" lIns="0" tIns="0" rIns="0" bIns="0" rtlCol="0">
            <a:spAutoFit/>
          </a:bodyPr>
          <a:lstStyle/>
          <a:p>
            <a:pPr marL="12347" marR="4939" indent="14816">
              <a:lnSpc>
                <a:spcPts val="1760"/>
              </a:lnSpc>
            </a:pPr>
            <a:r>
              <a:rPr sz="1799" spc="-34" dirty="0">
                <a:latin typeface="Arial"/>
                <a:cs typeface="Arial"/>
              </a:rPr>
              <a:t>Data  </a:t>
            </a:r>
            <a:r>
              <a:rPr sz="1799" spc="-29" dirty="0">
                <a:latin typeface="Arial"/>
                <a:cs typeface="Arial"/>
              </a:rPr>
              <a:t>Store</a:t>
            </a:r>
            <a:endParaRPr sz="1799">
              <a:latin typeface="Arial"/>
              <a:cs typeface="Arial"/>
            </a:endParaRPr>
          </a:p>
        </p:txBody>
      </p:sp>
      <p:sp>
        <p:nvSpPr>
          <p:cNvPr id="29" name="object 29"/>
          <p:cNvSpPr txBox="1"/>
          <p:nvPr/>
        </p:nvSpPr>
        <p:spPr>
          <a:xfrm>
            <a:off x="1984840" y="5310608"/>
            <a:ext cx="554390" cy="461786"/>
          </a:xfrm>
          <a:prstGeom prst="rect">
            <a:avLst/>
          </a:prstGeom>
        </p:spPr>
        <p:txBody>
          <a:bodyPr vert="horz" wrap="square" lIns="0" tIns="0" rIns="0" bIns="0" rtlCol="0">
            <a:spAutoFit/>
          </a:bodyPr>
          <a:lstStyle/>
          <a:p>
            <a:pPr marL="12347" marR="4939" indent="16051">
              <a:lnSpc>
                <a:spcPts val="1769"/>
              </a:lnSpc>
            </a:pPr>
            <a:r>
              <a:rPr sz="1799" spc="-34" dirty="0">
                <a:latin typeface="Arial"/>
                <a:cs typeface="Arial"/>
              </a:rPr>
              <a:t>Data  </a:t>
            </a:r>
            <a:r>
              <a:rPr sz="1799" spc="-29" dirty="0">
                <a:latin typeface="Arial"/>
                <a:cs typeface="Arial"/>
              </a:rPr>
              <a:t>Store</a:t>
            </a:r>
            <a:endParaRPr sz="1799">
              <a:latin typeface="Arial"/>
              <a:cs typeface="Arial"/>
            </a:endParaRPr>
          </a:p>
        </p:txBody>
      </p:sp>
      <p:sp>
        <p:nvSpPr>
          <p:cNvPr id="30" name="object 30"/>
          <p:cNvSpPr txBox="1"/>
          <p:nvPr/>
        </p:nvSpPr>
        <p:spPr>
          <a:xfrm>
            <a:off x="1111250" y="1398058"/>
            <a:ext cx="1111250" cy="618425"/>
          </a:xfrm>
          <a:prstGeom prst="rect">
            <a:avLst/>
          </a:prstGeom>
          <a:solidFill>
            <a:srgbClr val="F3DF27"/>
          </a:solidFill>
        </p:spPr>
        <p:txBody>
          <a:bodyPr vert="horz" wrap="square" lIns="0" tIns="4939" rIns="0" bIns="0" rtlCol="0">
            <a:spAutoFit/>
          </a:bodyPr>
          <a:lstStyle/>
          <a:p>
            <a:pPr>
              <a:spcBef>
                <a:spcPts val="39"/>
              </a:spcBef>
            </a:pPr>
            <a:endParaRPr sz="1847">
              <a:latin typeface="Times New Roman"/>
              <a:cs typeface="Times New Roman"/>
            </a:endParaRPr>
          </a:p>
          <a:p>
            <a:pPr algn="ctr">
              <a:lnSpc>
                <a:spcPct val="100000"/>
              </a:lnSpc>
            </a:pPr>
            <a:r>
              <a:rPr sz="2139" spc="-5" dirty="0">
                <a:latin typeface="Arial"/>
                <a:cs typeface="Arial"/>
              </a:rPr>
              <a:t>B1</a:t>
            </a:r>
            <a:endParaRPr sz="2139">
              <a:latin typeface="Arial"/>
              <a:cs typeface="Arial"/>
            </a:endParaRPr>
          </a:p>
        </p:txBody>
      </p:sp>
      <p:sp>
        <p:nvSpPr>
          <p:cNvPr id="31" name="object 31"/>
          <p:cNvSpPr/>
          <p:nvPr/>
        </p:nvSpPr>
        <p:spPr>
          <a:xfrm>
            <a:off x="4754667" y="1731432"/>
            <a:ext cx="555625" cy="555625"/>
          </a:xfrm>
          <a:custGeom>
            <a:avLst/>
            <a:gdLst/>
            <a:ahLst/>
            <a:cxnLst/>
            <a:rect l="l" t="t" r="r" b="b"/>
            <a:pathLst>
              <a:path w="571500" h="571500">
                <a:moveTo>
                  <a:pt x="0" y="0"/>
                </a:moveTo>
                <a:lnTo>
                  <a:pt x="571500" y="0"/>
                </a:lnTo>
                <a:lnTo>
                  <a:pt x="571500" y="571500"/>
                </a:lnTo>
                <a:lnTo>
                  <a:pt x="0" y="571500"/>
                </a:lnTo>
                <a:lnTo>
                  <a:pt x="0" y="0"/>
                </a:lnTo>
                <a:close/>
              </a:path>
            </a:pathLst>
          </a:custGeom>
          <a:solidFill>
            <a:srgbClr val="54A3D9"/>
          </a:solidFill>
        </p:spPr>
        <p:txBody>
          <a:bodyPr wrap="square" lIns="0" tIns="0" rIns="0" bIns="0" rtlCol="0"/>
          <a:lstStyle/>
          <a:p>
            <a:endParaRPr sz="1750"/>
          </a:p>
        </p:txBody>
      </p:sp>
      <p:sp>
        <p:nvSpPr>
          <p:cNvPr id="32" name="object 32"/>
          <p:cNvSpPr/>
          <p:nvPr/>
        </p:nvSpPr>
        <p:spPr>
          <a:xfrm>
            <a:off x="5310292" y="1731432"/>
            <a:ext cx="1222375" cy="555625"/>
          </a:xfrm>
          <a:custGeom>
            <a:avLst/>
            <a:gdLst/>
            <a:ahLst/>
            <a:cxnLst/>
            <a:rect l="l" t="t" r="r" b="b"/>
            <a:pathLst>
              <a:path w="1257300" h="571500">
                <a:moveTo>
                  <a:pt x="0" y="0"/>
                </a:moveTo>
                <a:lnTo>
                  <a:pt x="1257299" y="0"/>
                </a:lnTo>
                <a:lnTo>
                  <a:pt x="1257299" y="571500"/>
                </a:lnTo>
                <a:lnTo>
                  <a:pt x="0" y="571500"/>
                </a:lnTo>
                <a:lnTo>
                  <a:pt x="0" y="0"/>
                </a:lnTo>
                <a:close/>
              </a:path>
            </a:pathLst>
          </a:custGeom>
          <a:solidFill>
            <a:srgbClr val="C0C0C0"/>
          </a:solidFill>
        </p:spPr>
        <p:txBody>
          <a:bodyPr wrap="square" lIns="0" tIns="0" rIns="0" bIns="0" rtlCol="0"/>
          <a:lstStyle/>
          <a:p>
            <a:endParaRPr sz="1750"/>
          </a:p>
        </p:txBody>
      </p:sp>
      <p:sp>
        <p:nvSpPr>
          <p:cNvPr id="33" name="object 33"/>
          <p:cNvSpPr txBox="1"/>
          <p:nvPr/>
        </p:nvSpPr>
        <p:spPr>
          <a:xfrm>
            <a:off x="5607688" y="1756651"/>
            <a:ext cx="627239" cy="545747"/>
          </a:xfrm>
          <a:prstGeom prst="rect">
            <a:avLst/>
          </a:prstGeom>
        </p:spPr>
        <p:txBody>
          <a:bodyPr vert="horz" wrap="square" lIns="0" tIns="0" rIns="0" bIns="0" rtlCol="0">
            <a:spAutoFit/>
          </a:bodyPr>
          <a:lstStyle/>
          <a:p>
            <a:pPr marL="12347" marR="4939" indent="38276">
              <a:lnSpc>
                <a:spcPct val="101099"/>
              </a:lnSpc>
            </a:pPr>
            <a:r>
              <a:rPr sz="1750" dirty="0">
                <a:latin typeface="Verdana"/>
                <a:cs typeface="Verdana"/>
              </a:rPr>
              <a:t>Data  Store</a:t>
            </a:r>
            <a:endParaRPr sz="1750">
              <a:latin typeface="Verdana"/>
              <a:cs typeface="Verdana"/>
            </a:endParaRPr>
          </a:p>
        </p:txBody>
      </p:sp>
      <p:sp>
        <p:nvSpPr>
          <p:cNvPr id="34" name="object 34"/>
          <p:cNvSpPr/>
          <p:nvPr/>
        </p:nvSpPr>
        <p:spPr>
          <a:xfrm>
            <a:off x="4357582" y="1897379"/>
            <a:ext cx="421040" cy="111125"/>
          </a:xfrm>
          <a:custGeom>
            <a:avLst/>
            <a:gdLst/>
            <a:ahLst/>
            <a:cxnLst/>
            <a:rect l="l" t="t" r="r" b="b"/>
            <a:pathLst>
              <a:path w="433070" h="114300">
                <a:moveTo>
                  <a:pt x="114299" y="0"/>
                </a:moveTo>
                <a:lnTo>
                  <a:pt x="0" y="57912"/>
                </a:lnTo>
                <a:lnTo>
                  <a:pt x="114299" y="114300"/>
                </a:lnTo>
                <a:lnTo>
                  <a:pt x="114299" y="76200"/>
                </a:lnTo>
                <a:lnTo>
                  <a:pt x="96011" y="76200"/>
                </a:lnTo>
                <a:lnTo>
                  <a:pt x="96011" y="38100"/>
                </a:lnTo>
                <a:lnTo>
                  <a:pt x="114299" y="38100"/>
                </a:lnTo>
                <a:lnTo>
                  <a:pt x="114299" y="0"/>
                </a:lnTo>
                <a:close/>
              </a:path>
              <a:path w="433070" h="114300">
                <a:moveTo>
                  <a:pt x="114299" y="38100"/>
                </a:moveTo>
                <a:lnTo>
                  <a:pt x="96011" y="38100"/>
                </a:lnTo>
                <a:lnTo>
                  <a:pt x="96011" y="76200"/>
                </a:lnTo>
                <a:lnTo>
                  <a:pt x="114299" y="76200"/>
                </a:lnTo>
                <a:lnTo>
                  <a:pt x="114299" y="38100"/>
                </a:lnTo>
                <a:close/>
              </a:path>
              <a:path w="433070" h="114300">
                <a:moveTo>
                  <a:pt x="432815" y="38100"/>
                </a:moveTo>
                <a:lnTo>
                  <a:pt x="114299" y="38100"/>
                </a:lnTo>
                <a:lnTo>
                  <a:pt x="114299" y="76200"/>
                </a:lnTo>
                <a:lnTo>
                  <a:pt x="432815" y="76200"/>
                </a:lnTo>
                <a:lnTo>
                  <a:pt x="432815" y="38100"/>
                </a:lnTo>
                <a:close/>
              </a:path>
            </a:pathLst>
          </a:custGeom>
          <a:solidFill>
            <a:srgbClr val="000000"/>
          </a:solidFill>
        </p:spPr>
        <p:txBody>
          <a:bodyPr wrap="square" lIns="0" tIns="0" rIns="0" bIns="0" rtlCol="0"/>
          <a:lstStyle/>
          <a:p>
            <a:endParaRPr sz="1750"/>
          </a:p>
        </p:txBody>
      </p:sp>
      <p:sp>
        <p:nvSpPr>
          <p:cNvPr id="35" name="object 35"/>
          <p:cNvSpPr/>
          <p:nvPr/>
        </p:nvSpPr>
        <p:spPr>
          <a:xfrm>
            <a:off x="2778125" y="1398057"/>
            <a:ext cx="1590322" cy="1111250"/>
          </a:xfrm>
          <a:custGeom>
            <a:avLst/>
            <a:gdLst/>
            <a:ahLst/>
            <a:cxnLst/>
            <a:rect l="l" t="t" r="r" b="b"/>
            <a:pathLst>
              <a:path w="1635760" h="1143000">
                <a:moveTo>
                  <a:pt x="1491996" y="0"/>
                </a:moveTo>
                <a:lnTo>
                  <a:pt x="143256" y="0"/>
                </a:lnTo>
                <a:lnTo>
                  <a:pt x="97926" y="7290"/>
                </a:lnTo>
                <a:lnTo>
                  <a:pt x="58594" y="27602"/>
                </a:lnTo>
                <a:lnTo>
                  <a:pt x="27602" y="58594"/>
                </a:lnTo>
                <a:lnTo>
                  <a:pt x="7290" y="97926"/>
                </a:lnTo>
                <a:lnTo>
                  <a:pt x="0" y="143256"/>
                </a:lnTo>
                <a:lnTo>
                  <a:pt x="0" y="999744"/>
                </a:lnTo>
                <a:lnTo>
                  <a:pt x="7290" y="1045073"/>
                </a:lnTo>
                <a:lnTo>
                  <a:pt x="27602" y="1084405"/>
                </a:lnTo>
                <a:lnTo>
                  <a:pt x="58594" y="1115397"/>
                </a:lnTo>
                <a:lnTo>
                  <a:pt x="97926" y="1135709"/>
                </a:lnTo>
                <a:lnTo>
                  <a:pt x="143256" y="1143000"/>
                </a:lnTo>
                <a:lnTo>
                  <a:pt x="1491996" y="1143000"/>
                </a:lnTo>
                <a:lnTo>
                  <a:pt x="1537325" y="1135709"/>
                </a:lnTo>
                <a:lnTo>
                  <a:pt x="1576657" y="1115397"/>
                </a:lnTo>
                <a:lnTo>
                  <a:pt x="1607649" y="1084405"/>
                </a:lnTo>
                <a:lnTo>
                  <a:pt x="1627961" y="1045073"/>
                </a:lnTo>
                <a:lnTo>
                  <a:pt x="1635252" y="999744"/>
                </a:lnTo>
                <a:lnTo>
                  <a:pt x="1635252" y="143256"/>
                </a:lnTo>
                <a:lnTo>
                  <a:pt x="1627961" y="97926"/>
                </a:lnTo>
                <a:lnTo>
                  <a:pt x="1607649" y="58594"/>
                </a:lnTo>
                <a:lnTo>
                  <a:pt x="1576657" y="27602"/>
                </a:lnTo>
                <a:lnTo>
                  <a:pt x="1537325" y="7290"/>
                </a:lnTo>
                <a:lnTo>
                  <a:pt x="1491996" y="0"/>
                </a:lnTo>
                <a:close/>
              </a:path>
            </a:pathLst>
          </a:custGeom>
          <a:solidFill>
            <a:srgbClr val="008000"/>
          </a:solidFill>
        </p:spPr>
        <p:txBody>
          <a:bodyPr wrap="square" lIns="0" tIns="0" rIns="0" bIns="0" rtlCol="0"/>
          <a:lstStyle/>
          <a:p>
            <a:endParaRPr sz="1750"/>
          </a:p>
        </p:txBody>
      </p:sp>
      <p:sp>
        <p:nvSpPr>
          <p:cNvPr id="36" name="object 36"/>
          <p:cNvSpPr/>
          <p:nvPr/>
        </p:nvSpPr>
        <p:spPr>
          <a:xfrm>
            <a:off x="2773679" y="1393613"/>
            <a:ext cx="1598965" cy="1120510"/>
          </a:xfrm>
          <a:custGeom>
            <a:avLst/>
            <a:gdLst/>
            <a:ahLst/>
            <a:cxnLst/>
            <a:rect l="l" t="t" r="r" b="b"/>
            <a:pathLst>
              <a:path w="1644650" h="1152525">
                <a:moveTo>
                  <a:pt x="1495044" y="0"/>
                </a:moveTo>
                <a:lnTo>
                  <a:pt x="146304" y="0"/>
                </a:lnTo>
                <a:lnTo>
                  <a:pt x="117348" y="1524"/>
                </a:lnTo>
                <a:lnTo>
                  <a:pt x="89916" y="10668"/>
                </a:lnTo>
                <a:lnTo>
                  <a:pt x="88392" y="10668"/>
                </a:lnTo>
                <a:lnTo>
                  <a:pt x="44196" y="42672"/>
                </a:lnTo>
                <a:lnTo>
                  <a:pt x="10668" y="88392"/>
                </a:lnTo>
                <a:lnTo>
                  <a:pt x="10668" y="89916"/>
                </a:lnTo>
                <a:lnTo>
                  <a:pt x="1524" y="117348"/>
                </a:lnTo>
                <a:lnTo>
                  <a:pt x="0" y="146304"/>
                </a:lnTo>
                <a:lnTo>
                  <a:pt x="80" y="1004316"/>
                </a:lnTo>
                <a:lnTo>
                  <a:pt x="1524" y="1031748"/>
                </a:lnTo>
                <a:lnTo>
                  <a:pt x="1524" y="1033272"/>
                </a:lnTo>
                <a:lnTo>
                  <a:pt x="10668" y="1060704"/>
                </a:lnTo>
                <a:lnTo>
                  <a:pt x="10668" y="1062228"/>
                </a:lnTo>
                <a:lnTo>
                  <a:pt x="24384" y="1086612"/>
                </a:lnTo>
                <a:lnTo>
                  <a:pt x="42672" y="1107948"/>
                </a:lnTo>
                <a:lnTo>
                  <a:pt x="44196" y="1109472"/>
                </a:lnTo>
                <a:lnTo>
                  <a:pt x="64008" y="1126236"/>
                </a:lnTo>
                <a:lnTo>
                  <a:pt x="88392" y="1139952"/>
                </a:lnTo>
                <a:lnTo>
                  <a:pt x="89916" y="1139952"/>
                </a:lnTo>
                <a:lnTo>
                  <a:pt x="117348" y="1149096"/>
                </a:lnTo>
                <a:lnTo>
                  <a:pt x="146304" y="1152144"/>
                </a:lnTo>
                <a:lnTo>
                  <a:pt x="1495044" y="1152144"/>
                </a:lnTo>
                <a:lnTo>
                  <a:pt x="1524000" y="1149096"/>
                </a:lnTo>
                <a:lnTo>
                  <a:pt x="1525524" y="1149096"/>
                </a:lnTo>
                <a:lnTo>
                  <a:pt x="1539240" y="1144524"/>
                </a:lnTo>
                <a:lnTo>
                  <a:pt x="1525524" y="1144524"/>
                </a:lnTo>
                <a:lnTo>
                  <a:pt x="1525016" y="1143000"/>
                </a:lnTo>
                <a:lnTo>
                  <a:pt x="147828" y="1143000"/>
                </a:lnTo>
                <a:lnTo>
                  <a:pt x="118872" y="1139952"/>
                </a:lnTo>
                <a:lnTo>
                  <a:pt x="105156" y="1135380"/>
                </a:lnTo>
                <a:lnTo>
                  <a:pt x="91440" y="1135380"/>
                </a:lnTo>
                <a:lnTo>
                  <a:pt x="91440" y="1131474"/>
                </a:lnTo>
                <a:lnTo>
                  <a:pt x="68580" y="1118616"/>
                </a:lnTo>
                <a:lnTo>
                  <a:pt x="52370" y="1104900"/>
                </a:lnTo>
                <a:lnTo>
                  <a:pt x="45720" y="1104900"/>
                </a:lnTo>
                <a:lnTo>
                  <a:pt x="48768" y="1101852"/>
                </a:lnTo>
                <a:lnTo>
                  <a:pt x="48985" y="1101852"/>
                </a:lnTo>
                <a:lnTo>
                  <a:pt x="32004" y="1082040"/>
                </a:lnTo>
                <a:lnTo>
                  <a:pt x="19145" y="1059180"/>
                </a:lnTo>
                <a:lnTo>
                  <a:pt x="15240" y="1059180"/>
                </a:lnTo>
                <a:lnTo>
                  <a:pt x="18288" y="1057656"/>
                </a:lnTo>
                <a:lnTo>
                  <a:pt x="19304" y="1057656"/>
                </a:lnTo>
                <a:lnTo>
                  <a:pt x="11176" y="1033272"/>
                </a:lnTo>
                <a:lnTo>
                  <a:pt x="6096" y="1033272"/>
                </a:lnTo>
                <a:lnTo>
                  <a:pt x="10513" y="1031799"/>
                </a:lnTo>
                <a:lnTo>
                  <a:pt x="9144" y="1004316"/>
                </a:lnTo>
                <a:lnTo>
                  <a:pt x="9224" y="146304"/>
                </a:lnTo>
                <a:lnTo>
                  <a:pt x="10668" y="118872"/>
                </a:lnTo>
                <a:lnTo>
                  <a:pt x="19304" y="92964"/>
                </a:lnTo>
                <a:lnTo>
                  <a:pt x="18288" y="92964"/>
                </a:lnTo>
                <a:lnTo>
                  <a:pt x="15240" y="91440"/>
                </a:lnTo>
                <a:lnTo>
                  <a:pt x="19145" y="91440"/>
                </a:lnTo>
                <a:lnTo>
                  <a:pt x="32004" y="68580"/>
                </a:lnTo>
                <a:lnTo>
                  <a:pt x="48885" y="50292"/>
                </a:lnTo>
                <a:lnTo>
                  <a:pt x="45720" y="45720"/>
                </a:lnTo>
                <a:lnTo>
                  <a:pt x="53721" y="45720"/>
                </a:lnTo>
                <a:lnTo>
                  <a:pt x="68580" y="32004"/>
                </a:lnTo>
                <a:lnTo>
                  <a:pt x="91440" y="19145"/>
                </a:lnTo>
                <a:lnTo>
                  <a:pt x="91440" y="15240"/>
                </a:lnTo>
                <a:lnTo>
                  <a:pt x="105156" y="15240"/>
                </a:lnTo>
                <a:lnTo>
                  <a:pt x="118872" y="10668"/>
                </a:lnTo>
                <a:lnTo>
                  <a:pt x="147828" y="9144"/>
                </a:lnTo>
                <a:lnTo>
                  <a:pt x="1524508" y="9144"/>
                </a:lnTo>
                <a:lnTo>
                  <a:pt x="1525524" y="6096"/>
                </a:lnTo>
                <a:lnTo>
                  <a:pt x="1539240" y="6096"/>
                </a:lnTo>
                <a:lnTo>
                  <a:pt x="1525524" y="1524"/>
                </a:lnTo>
                <a:lnTo>
                  <a:pt x="1524000" y="1524"/>
                </a:lnTo>
                <a:lnTo>
                  <a:pt x="1495044" y="0"/>
                </a:lnTo>
                <a:close/>
              </a:path>
              <a:path w="1644650" h="1152525">
                <a:moveTo>
                  <a:pt x="1525524" y="1139952"/>
                </a:moveTo>
                <a:lnTo>
                  <a:pt x="1524051" y="1140106"/>
                </a:lnTo>
                <a:lnTo>
                  <a:pt x="1525524" y="1144524"/>
                </a:lnTo>
                <a:lnTo>
                  <a:pt x="1525524" y="1139952"/>
                </a:lnTo>
                <a:close/>
              </a:path>
              <a:path w="1644650" h="1152525">
                <a:moveTo>
                  <a:pt x="1552956" y="1139952"/>
                </a:moveTo>
                <a:lnTo>
                  <a:pt x="1525524" y="1139952"/>
                </a:lnTo>
                <a:lnTo>
                  <a:pt x="1525524" y="1144524"/>
                </a:lnTo>
                <a:lnTo>
                  <a:pt x="1539240" y="1144524"/>
                </a:lnTo>
                <a:lnTo>
                  <a:pt x="1552956" y="1139952"/>
                </a:lnTo>
                <a:close/>
              </a:path>
              <a:path w="1644650" h="1152525">
                <a:moveTo>
                  <a:pt x="1524051" y="1140106"/>
                </a:moveTo>
                <a:lnTo>
                  <a:pt x="1496568" y="1143000"/>
                </a:lnTo>
                <a:lnTo>
                  <a:pt x="1525016" y="1143000"/>
                </a:lnTo>
                <a:lnTo>
                  <a:pt x="1524051" y="1140106"/>
                </a:lnTo>
                <a:close/>
              </a:path>
              <a:path w="1644650" h="1152525">
                <a:moveTo>
                  <a:pt x="1551432" y="1130808"/>
                </a:moveTo>
                <a:lnTo>
                  <a:pt x="1524000" y="1139952"/>
                </a:lnTo>
                <a:lnTo>
                  <a:pt x="1524051" y="1140106"/>
                </a:lnTo>
                <a:lnTo>
                  <a:pt x="1525524" y="1139952"/>
                </a:lnTo>
                <a:lnTo>
                  <a:pt x="1554480" y="1139952"/>
                </a:lnTo>
                <a:lnTo>
                  <a:pt x="1562608" y="1135380"/>
                </a:lnTo>
                <a:lnTo>
                  <a:pt x="1551432" y="1135380"/>
                </a:lnTo>
                <a:lnTo>
                  <a:pt x="1549908" y="1132332"/>
                </a:lnTo>
                <a:lnTo>
                  <a:pt x="1551431" y="1131474"/>
                </a:lnTo>
                <a:lnTo>
                  <a:pt x="1551432" y="1130808"/>
                </a:lnTo>
                <a:close/>
              </a:path>
              <a:path w="1644650" h="1152525">
                <a:moveTo>
                  <a:pt x="91440" y="1131474"/>
                </a:moveTo>
                <a:lnTo>
                  <a:pt x="91440" y="1135380"/>
                </a:lnTo>
                <a:lnTo>
                  <a:pt x="92964" y="1132332"/>
                </a:lnTo>
                <a:lnTo>
                  <a:pt x="91440" y="1131474"/>
                </a:lnTo>
                <a:close/>
              </a:path>
              <a:path w="1644650" h="1152525">
                <a:moveTo>
                  <a:pt x="91440" y="1130808"/>
                </a:moveTo>
                <a:lnTo>
                  <a:pt x="91440" y="1131474"/>
                </a:lnTo>
                <a:lnTo>
                  <a:pt x="92964" y="1132332"/>
                </a:lnTo>
                <a:lnTo>
                  <a:pt x="91440" y="1135380"/>
                </a:lnTo>
                <a:lnTo>
                  <a:pt x="105156" y="1135380"/>
                </a:lnTo>
                <a:lnTo>
                  <a:pt x="91440" y="1130808"/>
                </a:lnTo>
                <a:close/>
              </a:path>
              <a:path w="1644650" h="1152525">
                <a:moveTo>
                  <a:pt x="1551432" y="1131474"/>
                </a:moveTo>
                <a:lnTo>
                  <a:pt x="1549908" y="1132332"/>
                </a:lnTo>
                <a:lnTo>
                  <a:pt x="1551432" y="1135380"/>
                </a:lnTo>
                <a:lnTo>
                  <a:pt x="1551432" y="1131474"/>
                </a:lnTo>
                <a:close/>
              </a:path>
              <a:path w="1644650" h="1152525">
                <a:moveTo>
                  <a:pt x="1594774" y="1102522"/>
                </a:moveTo>
                <a:lnTo>
                  <a:pt x="1574292" y="1118616"/>
                </a:lnTo>
                <a:lnTo>
                  <a:pt x="1551432" y="1131474"/>
                </a:lnTo>
                <a:lnTo>
                  <a:pt x="1551432" y="1135380"/>
                </a:lnTo>
                <a:lnTo>
                  <a:pt x="1562608" y="1135380"/>
                </a:lnTo>
                <a:lnTo>
                  <a:pt x="1578864" y="1126236"/>
                </a:lnTo>
                <a:lnTo>
                  <a:pt x="1600200" y="1109472"/>
                </a:lnTo>
                <a:lnTo>
                  <a:pt x="1601724" y="1107948"/>
                </a:lnTo>
                <a:lnTo>
                  <a:pt x="1604118" y="1104900"/>
                </a:lnTo>
                <a:lnTo>
                  <a:pt x="1597152" y="1104900"/>
                </a:lnTo>
                <a:lnTo>
                  <a:pt x="1594104" y="1103376"/>
                </a:lnTo>
                <a:lnTo>
                  <a:pt x="1594774" y="1102522"/>
                </a:lnTo>
                <a:close/>
              </a:path>
              <a:path w="1644650" h="1152525">
                <a:moveTo>
                  <a:pt x="48768" y="1101852"/>
                </a:moveTo>
                <a:lnTo>
                  <a:pt x="45720" y="1104900"/>
                </a:lnTo>
                <a:lnTo>
                  <a:pt x="50292" y="1103376"/>
                </a:lnTo>
                <a:lnTo>
                  <a:pt x="49560" y="1102522"/>
                </a:lnTo>
                <a:lnTo>
                  <a:pt x="48768" y="1101852"/>
                </a:lnTo>
                <a:close/>
              </a:path>
              <a:path w="1644650" h="1152525">
                <a:moveTo>
                  <a:pt x="49560" y="1102522"/>
                </a:moveTo>
                <a:lnTo>
                  <a:pt x="50292" y="1103376"/>
                </a:lnTo>
                <a:lnTo>
                  <a:pt x="45720" y="1104900"/>
                </a:lnTo>
                <a:lnTo>
                  <a:pt x="52370" y="1104900"/>
                </a:lnTo>
                <a:lnTo>
                  <a:pt x="49560" y="1102522"/>
                </a:lnTo>
                <a:close/>
              </a:path>
              <a:path w="1644650" h="1152525">
                <a:moveTo>
                  <a:pt x="1595628" y="1101852"/>
                </a:moveTo>
                <a:lnTo>
                  <a:pt x="1594774" y="1102522"/>
                </a:lnTo>
                <a:lnTo>
                  <a:pt x="1594104" y="1103376"/>
                </a:lnTo>
                <a:lnTo>
                  <a:pt x="1597152" y="1104900"/>
                </a:lnTo>
                <a:lnTo>
                  <a:pt x="1595628" y="1101852"/>
                </a:lnTo>
                <a:close/>
              </a:path>
              <a:path w="1644650" h="1152525">
                <a:moveTo>
                  <a:pt x="1606513" y="1101852"/>
                </a:moveTo>
                <a:lnTo>
                  <a:pt x="1595628" y="1101852"/>
                </a:lnTo>
                <a:lnTo>
                  <a:pt x="1597152" y="1104900"/>
                </a:lnTo>
                <a:lnTo>
                  <a:pt x="1604118" y="1104900"/>
                </a:lnTo>
                <a:lnTo>
                  <a:pt x="1606513" y="1101852"/>
                </a:lnTo>
                <a:close/>
              </a:path>
              <a:path w="1644650" h="1152525">
                <a:moveTo>
                  <a:pt x="48985" y="1101852"/>
                </a:moveTo>
                <a:lnTo>
                  <a:pt x="48768" y="1101852"/>
                </a:lnTo>
                <a:lnTo>
                  <a:pt x="49560" y="1102522"/>
                </a:lnTo>
                <a:lnTo>
                  <a:pt x="48985" y="1101852"/>
                </a:lnTo>
                <a:close/>
              </a:path>
              <a:path w="1644650" h="1152525">
                <a:moveTo>
                  <a:pt x="1624584" y="1057656"/>
                </a:moveTo>
                <a:lnTo>
                  <a:pt x="1610868" y="1082040"/>
                </a:lnTo>
                <a:lnTo>
                  <a:pt x="1594774" y="1102522"/>
                </a:lnTo>
                <a:lnTo>
                  <a:pt x="1595628" y="1101852"/>
                </a:lnTo>
                <a:lnTo>
                  <a:pt x="1606513" y="1101852"/>
                </a:lnTo>
                <a:lnTo>
                  <a:pt x="1618488" y="1086612"/>
                </a:lnTo>
                <a:lnTo>
                  <a:pt x="1632204" y="1062228"/>
                </a:lnTo>
                <a:lnTo>
                  <a:pt x="1632204" y="1060704"/>
                </a:lnTo>
                <a:lnTo>
                  <a:pt x="1632712" y="1059180"/>
                </a:lnTo>
                <a:lnTo>
                  <a:pt x="1627632" y="1059180"/>
                </a:lnTo>
                <a:lnTo>
                  <a:pt x="1624584" y="1057656"/>
                </a:lnTo>
                <a:close/>
              </a:path>
              <a:path w="1644650" h="1152525">
                <a:moveTo>
                  <a:pt x="18288" y="1057656"/>
                </a:moveTo>
                <a:lnTo>
                  <a:pt x="15240" y="1059180"/>
                </a:lnTo>
                <a:lnTo>
                  <a:pt x="19145" y="1059180"/>
                </a:lnTo>
                <a:lnTo>
                  <a:pt x="18288" y="1057656"/>
                </a:lnTo>
                <a:close/>
              </a:path>
              <a:path w="1644650" h="1152525">
                <a:moveTo>
                  <a:pt x="19304" y="1057656"/>
                </a:moveTo>
                <a:lnTo>
                  <a:pt x="18288" y="1057656"/>
                </a:lnTo>
                <a:lnTo>
                  <a:pt x="19145" y="1059180"/>
                </a:lnTo>
                <a:lnTo>
                  <a:pt x="19812" y="1059180"/>
                </a:lnTo>
                <a:lnTo>
                  <a:pt x="19304" y="1057656"/>
                </a:lnTo>
                <a:close/>
              </a:path>
              <a:path w="1644650" h="1152525">
                <a:moveTo>
                  <a:pt x="1632204" y="1031748"/>
                </a:moveTo>
                <a:lnTo>
                  <a:pt x="1623060" y="1059180"/>
                </a:lnTo>
                <a:lnTo>
                  <a:pt x="1623726" y="1059180"/>
                </a:lnTo>
                <a:lnTo>
                  <a:pt x="1624584" y="1057656"/>
                </a:lnTo>
                <a:lnTo>
                  <a:pt x="1633220" y="1057656"/>
                </a:lnTo>
                <a:lnTo>
                  <a:pt x="1641348" y="1033272"/>
                </a:lnTo>
                <a:lnTo>
                  <a:pt x="1632204" y="1033272"/>
                </a:lnTo>
                <a:lnTo>
                  <a:pt x="1632204" y="1031748"/>
                </a:lnTo>
                <a:close/>
              </a:path>
              <a:path w="1644650" h="1152525">
                <a:moveTo>
                  <a:pt x="1633220" y="1057656"/>
                </a:moveTo>
                <a:lnTo>
                  <a:pt x="1624584" y="1057656"/>
                </a:lnTo>
                <a:lnTo>
                  <a:pt x="1627632" y="1059180"/>
                </a:lnTo>
                <a:lnTo>
                  <a:pt x="1632712" y="1059180"/>
                </a:lnTo>
                <a:lnTo>
                  <a:pt x="1633220" y="1057656"/>
                </a:lnTo>
                <a:close/>
              </a:path>
              <a:path w="1644650" h="1152525">
                <a:moveTo>
                  <a:pt x="10589" y="1031774"/>
                </a:moveTo>
                <a:lnTo>
                  <a:pt x="6096" y="1033272"/>
                </a:lnTo>
                <a:lnTo>
                  <a:pt x="10668" y="1033272"/>
                </a:lnTo>
                <a:lnTo>
                  <a:pt x="10589" y="1031774"/>
                </a:lnTo>
                <a:close/>
              </a:path>
              <a:path w="1644650" h="1152525">
                <a:moveTo>
                  <a:pt x="10668" y="1031748"/>
                </a:moveTo>
                <a:lnTo>
                  <a:pt x="10668" y="1033272"/>
                </a:lnTo>
                <a:lnTo>
                  <a:pt x="11176" y="1033272"/>
                </a:lnTo>
                <a:lnTo>
                  <a:pt x="10668" y="1031748"/>
                </a:lnTo>
                <a:close/>
              </a:path>
              <a:path w="1644650" h="1152525">
                <a:moveTo>
                  <a:pt x="1632358" y="1031799"/>
                </a:moveTo>
                <a:lnTo>
                  <a:pt x="1632204" y="1033272"/>
                </a:lnTo>
                <a:lnTo>
                  <a:pt x="1636776" y="1033272"/>
                </a:lnTo>
                <a:lnTo>
                  <a:pt x="1632358" y="1031799"/>
                </a:lnTo>
                <a:close/>
              </a:path>
              <a:path w="1644650" h="1152525">
                <a:moveTo>
                  <a:pt x="1623726" y="91440"/>
                </a:moveTo>
                <a:lnTo>
                  <a:pt x="1623060" y="91440"/>
                </a:lnTo>
                <a:lnTo>
                  <a:pt x="1632204" y="118872"/>
                </a:lnTo>
                <a:lnTo>
                  <a:pt x="1635252" y="147828"/>
                </a:lnTo>
                <a:lnTo>
                  <a:pt x="1635252" y="1004316"/>
                </a:lnTo>
                <a:lnTo>
                  <a:pt x="1632358" y="1031799"/>
                </a:lnTo>
                <a:lnTo>
                  <a:pt x="1636776" y="1033272"/>
                </a:lnTo>
                <a:lnTo>
                  <a:pt x="1641348" y="1033272"/>
                </a:lnTo>
                <a:lnTo>
                  <a:pt x="1641348" y="1031748"/>
                </a:lnTo>
                <a:lnTo>
                  <a:pt x="1644396" y="1002792"/>
                </a:lnTo>
                <a:lnTo>
                  <a:pt x="1644396" y="146304"/>
                </a:lnTo>
                <a:lnTo>
                  <a:pt x="1641348" y="117348"/>
                </a:lnTo>
                <a:lnTo>
                  <a:pt x="1633220" y="92964"/>
                </a:lnTo>
                <a:lnTo>
                  <a:pt x="1624584" y="92964"/>
                </a:lnTo>
                <a:lnTo>
                  <a:pt x="1623726" y="91440"/>
                </a:lnTo>
                <a:close/>
              </a:path>
              <a:path w="1644650" h="1152525">
                <a:moveTo>
                  <a:pt x="19145" y="91440"/>
                </a:moveTo>
                <a:lnTo>
                  <a:pt x="15240" y="91440"/>
                </a:lnTo>
                <a:lnTo>
                  <a:pt x="18288" y="92964"/>
                </a:lnTo>
                <a:lnTo>
                  <a:pt x="19145" y="91440"/>
                </a:lnTo>
                <a:close/>
              </a:path>
              <a:path w="1644650" h="1152525">
                <a:moveTo>
                  <a:pt x="19812" y="91440"/>
                </a:moveTo>
                <a:lnTo>
                  <a:pt x="19145" y="91440"/>
                </a:lnTo>
                <a:lnTo>
                  <a:pt x="18288" y="92964"/>
                </a:lnTo>
                <a:lnTo>
                  <a:pt x="19304" y="92964"/>
                </a:lnTo>
                <a:lnTo>
                  <a:pt x="19812" y="91440"/>
                </a:lnTo>
                <a:close/>
              </a:path>
              <a:path w="1644650" h="1152525">
                <a:moveTo>
                  <a:pt x="1594774" y="49560"/>
                </a:moveTo>
                <a:lnTo>
                  <a:pt x="1610868" y="68580"/>
                </a:lnTo>
                <a:lnTo>
                  <a:pt x="1624584" y="92964"/>
                </a:lnTo>
                <a:lnTo>
                  <a:pt x="1627632" y="91440"/>
                </a:lnTo>
                <a:lnTo>
                  <a:pt x="1632712" y="91440"/>
                </a:lnTo>
                <a:lnTo>
                  <a:pt x="1632204" y="89916"/>
                </a:lnTo>
                <a:lnTo>
                  <a:pt x="1632204" y="88392"/>
                </a:lnTo>
                <a:lnTo>
                  <a:pt x="1618488" y="64008"/>
                </a:lnTo>
                <a:lnTo>
                  <a:pt x="1606882" y="50292"/>
                </a:lnTo>
                <a:lnTo>
                  <a:pt x="1595628" y="50292"/>
                </a:lnTo>
                <a:lnTo>
                  <a:pt x="1594774" y="49560"/>
                </a:lnTo>
                <a:close/>
              </a:path>
              <a:path w="1644650" h="1152525">
                <a:moveTo>
                  <a:pt x="1632712" y="91440"/>
                </a:moveTo>
                <a:lnTo>
                  <a:pt x="1627632" y="91440"/>
                </a:lnTo>
                <a:lnTo>
                  <a:pt x="1624584" y="92964"/>
                </a:lnTo>
                <a:lnTo>
                  <a:pt x="1633220" y="92964"/>
                </a:lnTo>
                <a:lnTo>
                  <a:pt x="1632712" y="91440"/>
                </a:lnTo>
                <a:close/>
              </a:path>
              <a:path w="1644650" h="1152525">
                <a:moveTo>
                  <a:pt x="45720" y="45720"/>
                </a:moveTo>
                <a:lnTo>
                  <a:pt x="48768" y="50292"/>
                </a:lnTo>
                <a:lnTo>
                  <a:pt x="49560" y="49560"/>
                </a:lnTo>
                <a:lnTo>
                  <a:pt x="50292" y="48768"/>
                </a:lnTo>
                <a:lnTo>
                  <a:pt x="45720" y="45720"/>
                </a:lnTo>
                <a:close/>
              </a:path>
              <a:path w="1644650" h="1152525">
                <a:moveTo>
                  <a:pt x="49560" y="49560"/>
                </a:moveTo>
                <a:lnTo>
                  <a:pt x="48768" y="50292"/>
                </a:lnTo>
                <a:lnTo>
                  <a:pt x="49560" y="49560"/>
                </a:lnTo>
                <a:close/>
              </a:path>
              <a:path w="1644650" h="1152525">
                <a:moveTo>
                  <a:pt x="1597152" y="45720"/>
                </a:moveTo>
                <a:lnTo>
                  <a:pt x="1594104" y="48768"/>
                </a:lnTo>
                <a:lnTo>
                  <a:pt x="1594774" y="49560"/>
                </a:lnTo>
                <a:lnTo>
                  <a:pt x="1595628" y="50292"/>
                </a:lnTo>
                <a:lnTo>
                  <a:pt x="1597152" y="45720"/>
                </a:lnTo>
                <a:close/>
              </a:path>
              <a:path w="1644650" h="1152525">
                <a:moveTo>
                  <a:pt x="1603013" y="45720"/>
                </a:moveTo>
                <a:lnTo>
                  <a:pt x="1597152" y="45720"/>
                </a:lnTo>
                <a:lnTo>
                  <a:pt x="1595628" y="50292"/>
                </a:lnTo>
                <a:lnTo>
                  <a:pt x="1606882" y="50292"/>
                </a:lnTo>
                <a:lnTo>
                  <a:pt x="1603013" y="45720"/>
                </a:lnTo>
                <a:close/>
              </a:path>
              <a:path w="1644650" h="1152525">
                <a:moveTo>
                  <a:pt x="53721" y="45720"/>
                </a:moveTo>
                <a:lnTo>
                  <a:pt x="45720" y="45720"/>
                </a:lnTo>
                <a:lnTo>
                  <a:pt x="50292" y="48768"/>
                </a:lnTo>
                <a:lnTo>
                  <a:pt x="49560" y="49560"/>
                </a:lnTo>
                <a:lnTo>
                  <a:pt x="53721" y="45720"/>
                </a:lnTo>
                <a:close/>
              </a:path>
              <a:path w="1644650" h="1152525">
                <a:moveTo>
                  <a:pt x="1562608" y="15240"/>
                </a:moveTo>
                <a:lnTo>
                  <a:pt x="1551432" y="15240"/>
                </a:lnTo>
                <a:lnTo>
                  <a:pt x="1551432" y="19145"/>
                </a:lnTo>
                <a:lnTo>
                  <a:pt x="1574292" y="32004"/>
                </a:lnTo>
                <a:lnTo>
                  <a:pt x="1594774" y="49560"/>
                </a:lnTo>
                <a:lnTo>
                  <a:pt x="1594104" y="48768"/>
                </a:lnTo>
                <a:lnTo>
                  <a:pt x="1597152" y="45720"/>
                </a:lnTo>
                <a:lnTo>
                  <a:pt x="1603013" y="45720"/>
                </a:lnTo>
                <a:lnTo>
                  <a:pt x="1601724" y="44196"/>
                </a:lnTo>
                <a:lnTo>
                  <a:pt x="1600200" y="42672"/>
                </a:lnTo>
                <a:lnTo>
                  <a:pt x="1578864" y="24384"/>
                </a:lnTo>
                <a:lnTo>
                  <a:pt x="1562608" y="15240"/>
                </a:lnTo>
                <a:close/>
              </a:path>
              <a:path w="1644650" h="1152525">
                <a:moveTo>
                  <a:pt x="105156" y="15240"/>
                </a:moveTo>
                <a:lnTo>
                  <a:pt x="91440" y="15240"/>
                </a:lnTo>
                <a:lnTo>
                  <a:pt x="92964" y="18288"/>
                </a:lnTo>
                <a:lnTo>
                  <a:pt x="91440" y="19145"/>
                </a:lnTo>
                <a:lnTo>
                  <a:pt x="91440" y="19812"/>
                </a:lnTo>
                <a:lnTo>
                  <a:pt x="105156" y="15240"/>
                </a:lnTo>
                <a:close/>
              </a:path>
              <a:path w="1644650" h="1152525">
                <a:moveTo>
                  <a:pt x="1524026" y="10589"/>
                </a:moveTo>
                <a:lnTo>
                  <a:pt x="1551432" y="19812"/>
                </a:lnTo>
                <a:lnTo>
                  <a:pt x="1551432" y="19145"/>
                </a:lnTo>
                <a:lnTo>
                  <a:pt x="1549908" y="18288"/>
                </a:lnTo>
                <a:lnTo>
                  <a:pt x="1551432" y="15240"/>
                </a:lnTo>
                <a:lnTo>
                  <a:pt x="1562608" y="15240"/>
                </a:lnTo>
                <a:lnTo>
                  <a:pt x="1554480" y="10668"/>
                </a:lnTo>
                <a:lnTo>
                  <a:pt x="1525524" y="10668"/>
                </a:lnTo>
                <a:lnTo>
                  <a:pt x="1524026" y="10589"/>
                </a:lnTo>
                <a:close/>
              </a:path>
              <a:path w="1644650" h="1152525">
                <a:moveTo>
                  <a:pt x="91440" y="15240"/>
                </a:moveTo>
                <a:lnTo>
                  <a:pt x="91440" y="19145"/>
                </a:lnTo>
                <a:lnTo>
                  <a:pt x="92964" y="18288"/>
                </a:lnTo>
                <a:lnTo>
                  <a:pt x="91440" y="15240"/>
                </a:lnTo>
                <a:close/>
              </a:path>
              <a:path w="1644650" h="1152525">
                <a:moveTo>
                  <a:pt x="1551432" y="15240"/>
                </a:moveTo>
                <a:lnTo>
                  <a:pt x="1549908" y="18288"/>
                </a:lnTo>
                <a:lnTo>
                  <a:pt x="1551432" y="19145"/>
                </a:lnTo>
                <a:lnTo>
                  <a:pt x="1551432" y="15240"/>
                </a:lnTo>
                <a:close/>
              </a:path>
              <a:path w="1644650" h="1152525">
                <a:moveTo>
                  <a:pt x="1525524" y="6096"/>
                </a:moveTo>
                <a:lnTo>
                  <a:pt x="1524026" y="10589"/>
                </a:lnTo>
                <a:lnTo>
                  <a:pt x="1525524" y="10668"/>
                </a:lnTo>
                <a:lnTo>
                  <a:pt x="1525524" y="6096"/>
                </a:lnTo>
                <a:close/>
              </a:path>
              <a:path w="1644650" h="1152525">
                <a:moveTo>
                  <a:pt x="1539240" y="6096"/>
                </a:moveTo>
                <a:lnTo>
                  <a:pt x="1525524" y="6096"/>
                </a:lnTo>
                <a:lnTo>
                  <a:pt x="1525524" y="10668"/>
                </a:lnTo>
                <a:lnTo>
                  <a:pt x="1552956" y="10668"/>
                </a:lnTo>
                <a:lnTo>
                  <a:pt x="1539240" y="6096"/>
                </a:lnTo>
                <a:close/>
              </a:path>
              <a:path w="1644650" h="1152525">
                <a:moveTo>
                  <a:pt x="1524508" y="9144"/>
                </a:moveTo>
                <a:lnTo>
                  <a:pt x="1496568" y="9144"/>
                </a:lnTo>
                <a:lnTo>
                  <a:pt x="1524026" y="10589"/>
                </a:lnTo>
                <a:lnTo>
                  <a:pt x="1524508" y="9144"/>
                </a:lnTo>
                <a:close/>
              </a:path>
            </a:pathLst>
          </a:custGeom>
          <a:solidFill>
            <a:srgbClr val="000000"/>
          </a:solidFill>
        </p:spPr>
        <p:txBody>
          <a:bodyPr wrap="square" lIns="0" tIns="0" rIns="0" bIns="0" rtlCol="0"/>
          <a:lstStyle/>
          <a:p>
            <a:endParaRPr sz="1750"/>
          </a:p>
        </p:txBody>
      </p:sp>
      <p:sp>
        <p:nvSpPr>
          <p:cNvPr id="37" name="object 37"/>
          <p:cNvSpPr txBox="1"/>
          <p:nvPr/>
        </p:nvSpPr>
        <p:spPr>
          <a:xfrm>
            <a:off x="2968767" y="1481900"/>
            <a:ext cx="1206941" cy="967404"/>
          </a:xfrm>
          <a:prstGeom prst="rect">
            <a:avLst/>
          </a:prstGeom>
        </p:spPr>
        <p:txBody>
          <a:bodyPr vert="horz" wrap="square" lIns="0" tIns="0" rIns="0" bIns="0" rtlCol="0">
            <a:spAutoFit/>
          </a:bodyPr>
          <a:lstStyle/>
          <a:p>
            <a:pPr marL="12347" marR="4939" algn="ctr">
              <a:lnSpc>
                <a:spcPct val="101299"/>
              </a:lnSpc>
            </a:pPr>
            <a:r>
              <a:rPr sz="1556" spc="-5" dirty="0">
                <a:solidFill>
                  <a:srgbClr val="FFFFFF"/>
                </a:solidFill>
                <a:latin typeface="Verdana"/>
                <a:cs typeface="Verdana"/>
              </a:rPr>
              <a:t>A </a:t>
            </a:r>
            <a:r>
              <a:rPr sz="1556" spc="-10" dirty="0">
                <a:solidFill>
                  <a:srgbClr val="FFFFFF"/>
                </a:solidFill>
                <a:latin typeface="Verdana"/>
                <a:cs typeface="Verdana"/>
              </a:rPr>
              <a:t>process</a:t>
            </a:r>
            <a:r>
              <a:rPr sz="1556" spc="-58" dirty="0">
                <a:solidFill>
                  <a:srgbClr val="FFFFFF"/>
                </a:solidFill>
                <a:latin typeface="Verdana"/>
                <a:cs typeface="Verdana"/>
              </a:rPr>
              <a:t> </a:t>
            </a:r>
            <a:r>
              <a:rPr sz="1556" spc="-10" dirty="0">
                <a:solidFill>
                  <a:srgbClr val="FFFFFF"/>
                </a:solidFill>
                <a:latin typeface="Verdana"/>
                <a:cs typeface="Verdana"/>
              </a:rPr>
              <a:t>is  </a:t>
            </a:r>
            <a:r>
              <a:rPr sz="1556" spc="-5" dirty="0">
                <a:solidFill>
                  <a:srgbClr val="FFFFFF"/>
                </a:solidFill>
                <a:latin typeface="Verdana"/>
                <a:cs typeface="Verdana"/>
              </a:rPr>
              <a:t>needed </a:t>
            </a:r>
            <a:r>
              <a:rPr sz="1556" spc="-10" dirty="0">
                <a:solidFill>
                  <a:srgbClr val="FFFFFF"/>
                </a:solidFill>
                <a:latin typeface="Verdana"/>
                <a:cs typeface="Verdana"/>
              </a:rPr>
              <a:t>to  </a:t>
            </a:r>
            <a:r>
              <a:rPr sz="1556" spc="-5" dirty="0">
                <a:solidFill>
                  <a:srgbClr val="FFFFFF"/>
                </a:solidFill>
                <a:latin typeface="Verdana"/>
                <a:cs typeface="Verdana"/>
              </a:rPr>
              <a:t>use a </a:t>
            </a:r>
            <a:r>
              <a:rPr sz="1556" spc="-10" dirty="0">
                <a:solidFill>
                  <a:srgbClr val="FFFFFF"/>
                </a:solidFill>
                <a:latin typeface="Verdana"/>
                <a:cs typeface="Verdana"/>
              </a:rPr>
              <a:t>data  </a:t>
            </a:r>
            <a:r>
              <a:rPr sz="1556" spc="-5" dirty="0">
                <a:solidFill>
                  <a:srgbClr val="FFFFFF"/>
                </a:solidFill>
                <a:latin typeface="Verdana"/>
                <a:cs typeface="Verdana"/>
              </a:rPr>
              <a:t>store</a:t>
            </a:r>
            <a:endParaRPr sz="1556">
              <a:latin typeface="Verdana"/>
              <a:cs typeface="Verdana"/>
            </a:endParaRPr>
          </a:p>
        </p:txBody>
      </p:sp>
      <p:sp>
        <p:nvSpPr>
          <p:cNvPr id="38" name="object 38"/>
          <p:cNvSpPr/>
          <p:nvPr/>
        </p:nvSpPr>
        <p:spPr>
          <a:xfrm>
            <a:off x="2222500" y="1897379"/>
            <a:ext cx="555625" cy="111125"/>
          </a:xfrm>
          <a:custGeom>
            <a:avLst/>
            <a:gdLst/>
            <a:ahLst/>
            <a:cxnLst/>
            <a:rect l="l" t="t" r="r" b="b"/>
            <a:pathLst>
              <a:path w="571500" h="114300">
                <a:moveTo>
                  <a:pt x="114300" y="0"/>
                </a:moveTo>
                <a:lnTo>
                  <a:pt x="0" y="57912"/>
                </a:lnTo>
                <a:lnTo>
                  <a:pt x="114300" y="114300"/>
                </a:lnTo>
                <a:lnTo>
                  <a:pt x="114300" y="76200"/>
                </a:lnTo>
                <a:lnTo>
                  <a:pt x="94487" y="76200"/>
                </a:lnTo>
                <a:lnTo>
                  <a:pt x="94487" y="38100"/>
                </a:lnTo>
                <a:lnTo>
                  <a:pt x="114300" y="38100"/>
                </a:lnTo>
                <a:lnTo>
                  <a:pt x="114300" y="0"/>
                </a:lnTo>
                <a:close/>
              </a:path>
              <a:path w="571500" h="114300">
                <a:moveTo>
                  <a:pt x="114300" y="38100"/>
                </a:moveTo>
                <a:lnTo>
                  <a:pt x="94487" y="38100"/>
                </a:lnTo>
                <a:lnTo>
                  <a:pt x="94487" y="76200"/>
                </a:lnTo>
                <a:lnTo>
                  <a:pt x="114300" y="76200"/>
                </a:lnTo>
                <a:lnTo>
                  <a:pt x="114300" y="38100"/>
                </a:lnTo>
                <a:close/>
              </a:path>
              <a:path w="571500" h="114300">
                <a:moveTo>
                  <a:pt x="571500" y="38100"/>
                </a:moveTo>
                <a:lnTo>
                  <a:pt x="114300" y="38100"/>
                </a:lnTo>
                <a:lnTo>
                  <a:pt x="114300" y="76200"/>
                </a:lnTo>
                <a:lnTo>
                  <a:pt x="571500" y="76200"/>
                </a:lnTo>
                <a:lnTo>
                  <a:pt x="571500" y="38100"/>
                </a:lnTo>
                <a:close/>
              </a:path>
            </a:pathLst>
          </a:custGeom>
          <a:solidFill>
            <a:srgbClr val="000000"/>
          </a:solidFill>
        </p:spPr>
        <p:txBody>
          <a:bodyPr wrap="square" lIns="0" tIns="0" rIns="0" bIns="0" rtlCol="0"/>
          <a:lstStyle/>
          <a:p>
            <a:endParaRPr sz="1750"/>
          </a:p>
        </p:txBody>
      </p:sp>
      <p:sp>
        <p:nvSpPr>
          <p:cNvPr id="39" name="object 39"/>
          <p:cNvSpPr txBox="1">
            <a:spLocks noGrp="1"/>
          </p:cNvSpPr>
          <p:nvPr>
            <p:ph type="sldNum" sz="quarter" idx="7"/>
          </p:nvPr>
        </p:nvSpPr>
        <p:spPr>
          <a:xfrm>
            <a:off x="6216086" y="10069713"/>
            <a:ext cx="271639" cy="7154380"/>
          </a:xfrm>
          <a:prstGeom prst="rect">
            <a:avLst/>
          </a:prstGeom>
        </p:spPr>
        <p:txBody>
          <a:bodyPr vert="horz" wrap="square" lIns="0" tIns="49389" rIns="0" bIns="0" rtlCol="0">
            <a:spAutoFit/>
          </a:bodyPr>
          <a:lstStyle/>
          <a:p>
            <a:pPr marL="12347">
              <a:lnSpc>
                <a:spcPts val="1240"/>
              </a:lnSpc>
              <a:tabLst>
                <a:tab pos="5123363" algn="l"/>
              </a:tabLst>
            </a:pPr>
            <a:r>
              <a:rPr u="heavy" dirty="0"/>
              <a:t> 	</a:t>
            </a:r>
            <a:r>
              <a:rPr dirty="0"/>
              <a:t>  61</a:t>
            </a:r>
          </a:p>
          <a:p>
            <a:pPr marL="1456939">
              <a:lnSpc>
                <a:spcPts val="1371"/>
              </a:lnSpc>
            </a:pPr>
            <a:r>
              <a:rPr dirty="0"/>
              <a:t>© Copyright </a:t>
            </a:r>
            <a:r>
              <a:rPr spc="-5" dirty="0"/>
              <a:t>Virtual University </a:t>
            </a:r>
            <a:r>
              <a:rPr dirty="0"/>
              <a:t>of</a:t>
            </a:r>
            <a:r>
              <a:rPr spc="-78" dirty="0"/>
              <a:t> </a:t>
            </a:r>
            <a:r>
              <a:rPr spc="-5" dirty="0"/>
              <a:t>Pakistan</a:t>
            </a:r>
          </a:p>
        </p:txBody>
      </p:sp>
    </p:spTree>
    <p:extLst>
      <p:ext uri="{BB962C8B-B14F-4D97-AF65-F5344CB8AC3E}">
        <p14:creationId xmlns:p14="http://schemas.microsoft.com/office/powerpoint/2010/main" val="4037539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98903" y="886883"/>
            <a:ext cx="1971234" cy="179601"/>
          </a:xfrm>
          <a:prstGeom prst="rect">
            <a:avLst/>
          </a:prstGeom>
        </p:spPr>
        <p:txBody>
          <a:bodyPr vert="horz" wrap="square" lIns="0" tIns="0" rIns="0" bIns="0" rtlCol="0">
            <a:spAutoFit/>
          </a:bodyPr>
          <a:lstStyle/>
          <a:p>
            <a:pPr marL="12347"/>
            <a:r>
              <a:rPr sz="1167" dirty="0">
                <a:latin typeface="Times New Roman"/>
                <a:cs typeface="Times New Roman"/>
              </a:rPr>
              <a:t>CS504-Software Engineering –</a:t>
            </a:r>
            <a:r>
              <a:rPr sz="1167" spc="-107" dirty="0">
                <a:latin typeface="Times New Roman"/>
                <a:cs typeface="Times New Roman"/>
              </a:rPr>
              <a:t> </a:t>
            </a:r>
            <a:r>
              <a:rPr sz="1167" dirty="0">
                <a:latin typeface="Times New Roman"/>
                <a:cs typeface="Times New Roman"/>
              </a:rPr>
              <a:t>I</a:t>
            </a:r>
            <a:endParaRPr sz="1167">
              <a:latin typeface="Times New Roman"/>
              <a:cs typeface="Times New Roman"/>
            </a:endParaRPr>
          </a:p>
        </p:txBody>
      </p:sp>
      <p:sp>
        <p:nvSpPr>
          <p:cNvPr id="3" name="object 3"/>
          <p:cNvSpPr txBox="1"/>
          <p:nvPr/>
        </p:nvSpPr>
        <p:spPr>
          <a:xfrm>
            <a:off x="6156868" y="886883"/>
            <a:ext cx="238919" cy="179601"/>
          </a:xfrm>
          <a:prstGeom prst="rect">
            <a:avLst/>
          </a:prstGeom>
        </p:spPr>
        <p:txBody>
          <a:bodyPr vert="horz" wrap="square" lIns="0" tIns="0" rIns="0" bIns="0" rtlCol="0">
            <a:spAutoFit/>
          </a:bodyPr>
          <a:lstStyle/>
          <a:p>
            <a:pPr marL="12347"/>
            <a:r>
              <a:rPr sz="1167" spc="-5" dirty="0">
                <a:latin typeface="Times New Roman"/>
                <a:cs typeface="Times New Roman"/>
              </a:rPr>
              <a:t>VU</a:t>
            </a:r>
            <a:endParaRPr sz="1167">
              <a:latin typeface="Times New Roman"/>
              <a:cs typeface="Times New Roman"/>
            </a:endParaRPr>
          </a:p>
        </p:txBody>
      </p:sp>
      <p:sp>
        <p:nvSpPr>
          <p:cNvPr id="4" name="object 4"/>
          <p:cNvSpPr/>
          <p:nvPr/>
        </p:nvSpPr>
        <p:spPr>
          <a:xfrm>
            <a:off x="1111250" y="1055052"/>
            <a:ext cx="5270412" cy="0"/>
          </a:xfrm>
          <a:custGeom>
            <a:avLst/>
            <a:gdLst/>
            <a:ahLst/>
            <a:cxnLst/>
            <a:rect l="l" t="t" r="r" b="b"/>
            <a:pathLst>
              <a:path w="5420995">
                <a:moveTo>
                  <a:pt x="0" y="0"/>
                </a:moveTo>
                <a:lnTo>
                  <a:pt x="5420867" y="0"/>
                </a:lnTo>
              </a:path>
            </a:pathLst>
          </a:custGeom>
          <a:ln w="7620">
            <a:solidFill>
              <a:srgbClr val="000000"/>
            </a:solidFill>
          </a:ln>
        </p:spPr>
        <p:txBody>
          <a:bodyPr wrap="square" lIns="0" tIns="0" rIns="0" bIns="0" rtlCol="0"/>
          <a:lstStyle/>
          <a:p>
            <a:endParaRPr sz="1750"/>
          </a:p>
        </p:txBody>
      </p:sp>
      <p:sp>
        <p:nvSpPr>
          <p:cNvPr id="5" name="object 5"/>
          <p:cNvSpPr txBox="1"/>
          <p:nvPr/>
        </p:nvSpPr>
        <p:spPr>
          <a:xfrm>
            <a:off x="1098903" y="7735147"/>
            <a:ext cx="5358694" cy="500137"/>
          </a:xfrm>
          <a:prstGeom prst="rect">
            <a:avLst/>
          </a:prstGeom>
        </p:spPr>
        <p:txBody>
          <a:bodyPr vert="horz" wrap="square" lIns="0" tIns="0" rIns="0" bIns="0" rtlCol="0">
            <a:spAutoFit/>
          </a:bodyPr>
          <a:lstStyle/>
          <a:p>
            <a:pPr marL="12347" marR="4939" algn="just">
              <a:lnSpc>
                <a:spcPts val="1342"/>
              </a:lnSpc>
            </a:pPr>
            <a:r>
              <a:rPr sz="1167" dirty="0">
                <a:latin typeface="Times New Roman"/>
                <a:cs typeface="Times New Roman"/>
              </a:rPr>
              <a:t>In this case two new classes, </a:t>
            </a:r>
            <a:r>
              <a:rPr sz="1167" i="1" dirty="0">
                <a:latin typeface="Times New Roman"/>
                <a:cs typeface="Times New Roman"/>
              </a:rPr>
              <a:t>Individual Customer </a:t>
            </a:r>
            <a:r>
              <a:rPr sz="1167" dirty="0">
                <a:latin typeface="Times New Roman"/>
                <a:cs typeface="Times New Roman"/>
              </a:rPr>
              <a:t>and </a:t>
            </a:r>
            <a:r>
              <a:rPr sz="1167" i="1" dirty="0">
                <a:latin typeface="Times New Roman"/>
                <a:cs typeface="Times New Roman"/>
              </a:rPr>
              <a:t>Corporate Customer</a:t>
            </a:r>
            <a:r>
              <a:rPr sz="1167" dirty="0">
                <a:latin typeface="Times New Roman"/>
                <a:cs typeface="Times New Roman"/>
              </a:rPr>
              <a:t>, are being  created by extending </a:t>
            </a:r>
            <a:r>
              <a:rPr sz="1167" i="1" dirty="0">
                <a:latin typeface="Times New Roman"/>
                <a:cs typeface="Times New Roman"/>
              </a:rPr>
              <a:t>Customer</a:t>
            </a:r>
            <a:r>
              <a:rPr sz="1167" dirty="0">
                <a:latin typeface="Times New Roman"/>
                <a:cs typeface="Times New Roman"/>
              </a:rPr>
              <a:t>. </a:t>
            </a:r>
            <a:r>
              <a:rPr sz="1167" spc="-15" dirty="0">
                <a:latin typeface="Times New Roman"/>
                <a:cs typeface="Times New Roman"/>
              </a:rPr>
              <a:t>In </a:t>
            </a:r>
            <a:r>
              <a:rPr sz="1167" dirty="0">
                <a:latin typeface="Times New Roman"/>
                <a:cs typeface="Times New Roman"/>
              </a:rPr>
              <a:t>this case, all the use cases available to </a:t>
            </a:r>
            <a:r>
              <a:rPr sz="1167" i="1" dirty="0">
                <a:latin typeface="Times New Roman"/>
                <a:cs typeface="Times New Roman"/>
              </a:rPr>
              <a:t>Customer  </a:t>
            </a:r>
            <a:r>
              <a:rPr sz="1167" spc="-5" dirty="0">
                <a:latin typeface="Times New Roman"/>
                <a:cs typeface="Times New Roman"/>
              </a:rPr>
              <a:t>would </a:t>
            </a:r>
            <a:r>
              <a:rPr sz="1167" dirty="0">
                <a:latin typeface="Times New Roman"/>
                <a:cs typeface="Times New Roman"/>
              </a:rPr>
              <a:t>also be available to these two new</a:t>
            </a:r>
            <a:r>
              <a:rPr sz="1167" spc="-111" dirty="0">
                <a:latin typeface="Times New Roman"/>
                <a:cs typeface="Times New Roman"/>
              </a:rPr>
              <a:t> </a:t>
            </a:r>
            <a:r>
              <a:rPr sz="1167" dirty="0">
                <a:latin typeface="Times New Roman"/>
                <a:cs typeface="Times New Roman"/>
              </a:rPr>
              <a:t>actors.</a:t>
            </a:r>
            <a:endParaRPr sz="1167">
              <a:latin typeface="Times New Roman"/>
              <a:cs typeface="Times New Roman"/>
            </a:endParaRPr>
          </a:p>
        </p:txBody>
      </p:sp>
      <p:sp>
        <p:nvSpPr>
          <p:cNvPr id="6" name="object 6"/>
          <p:cNvSpPr/>
          <p:nvPr/>
        </p:nvSpPr>
        <p:spPr>
          <a:xfrm>
            <a:off x="2253615" y="4682912"/>
            <a:ext cx="169157" cy="169157"/>
          </a:xfrm>
          <a:custGeom>
            <a:avLst/>
            <a:gdLst/>
            <a:ahLst/>
            <a:cxnLst/>
            <a:rect l="l" t="t" r="r" b="b"/>
            <a:pathLst>
              <a:path w="173989" h="173989">
                <a:moveTo>
                  <a:pt x="86868" y="0"/>
                </a:moveTo>
                <a:lnTo>
                  <a:pt x="38100" y="15239"/>
                </a:lnTo>
                <a:lnTo>
                  <a:pt x="6096" y="53339"/>
                </a:lnTo>
                <a:lnTo>
                  <a:pt x="0" y="86867"/>
                </a:lnTo>
                <a:lnTo>
                  <a:pt x="1524" y="103631"/>
                </a:lnTo>
                <a:lnTo>
                  <a:pt x="1524" y="105155"/>
                </a:lnTo>
                <a:lnTo>
                  <a:pt x="24384" y="147827"/>
                </a:lnTo>
                <a:lnTo>
                  <a:pt x="68580" y="172211"/>
                </a:lnTo>
                <a:lnTo>
                  <a:pt x="86868" y="173735"/>
                </a:lnTo>
                <a:lnTo>
                  <a:pt x="103632" y="172211"/>
                </a:lnTo>
                <a:lnTo>
                  <a:pt x="105156" y="172211"/>
                </a:lnTo>
                <a:lnTo>
                  <a:pt x="115316" y="169163"/>
                </a:lnTo>
                <a:lnTo>
                  <a:pt x="88392" y="169163"/>
                </a:lnTo>
                <a:lnTo>
                  <a:pt x="70104" y="167639"/>
                </a:lnTo>
                <a:lnTo>
                  <a:pt x="54864" y="163067"/>
                </a:lnTo>
                <a:lnTo>
                  <a:pt x="39624" y="155447"/>
                </a:lnTo>
                <a:lnTo>
                  <a:pt x="29173" y="146303"/>
                </a:lnTo>
                <a:lnTo>
                  <a:pt x="27432" y="146303"/>
                </a:lnTo>
                <a:lnTo>
                  <a:pt x="27432" y="144779"/>
                </a:lnTo>
                <a:lnTo>
                  <a:pt x="27813" y="144779"/>
                </a:lnTo>
                <a:lnTo>
                  <a:pt x="19812" y="134111"/>
                </a:lnTo>
                <a:lnTo>
                  <a:pt x="10668" y="118871"/>
                </a:lnTo>
                <a:lnTo>
                  <a:pt x="6553" y="105155"/>
                </a:lnTo>
                <a:lnTo>
                  <a:pt x="6096" y="105155"/>
                </a:lnTo>
                <a:lnTo>
                  <a:pt x="4572" y="103631"/>
                </a:lnTo>
                <a:lnTo>
                  <a:pt x="5957" y="103631"/>
                </a:lnTo>
                <a:lnTo>
                  <a:pt x="4572" y="88391"/>
                </a:lnTo>
                <a:lnTo>
                  <a:pt x="6096" y="70103"/>
                </a:lnTo>
                <a:lnTo>
                  <a:pt x="10668" y="54863"/>
                </a:lnTo>
                <a:lnTo>
                  <a:pt x="27940" y="28955"/>
                </a:lnTo>
                <a:lnTo>
                  <a:pt x="27432" y="28955"/>
                </a:lnTo>
                <a:lnTo>
                  <a:pt x="27432" y="27431"/>
                </a:lnTo>
                <a:lnTo>
                  <a:pt x="29464" y="27431"/>
                </a:lnTo>
                <a:lnTo>
                  <a:pt x="39624" y="19811"/>
                </a:lnTo>
                <a:lnTo>
                  <a:pt x="54864" y="10667"/>
                </a:lnTo>
                <a:lnTo>
                  <a:pt x="70104" y="6095"/>
                </a:lnTo>
                <a:lnTo>
                  <a:pt x="88392" y="4571"/>
                </a:lnTo>
                <a:lnTo>
                  <a:pt x="115316" y="4571"/>
                </a:lnTo>
                <a:lnTo>
                  <a:pt x="105156" y="1523"/>
                </a:lnTo>
                <a:lnTo>
                  <a:pt x="103632" y="1523"/>
                </a:lnTo>
                <a:lnTo>
                  <a:pt x="86868" y="0"/>
                </a:lnTo>
                <a:close/>
              </a:path>
              <a:path w="173989" h="173989">
                <a:moveTo>
                  <a:pt x="103632" y="167778"/>
                </a:moveTo>
                <a:lnTo>
                  <a:pt x="88392" y="169163"/>
                </a:lnTo>
                <a:lnTo>
                  <a:pt x="103632" y="169163"/>
                </a:lnTo>
                <a:lnTo>
                  <a:pt x="103632" y="167778"/>
                </a:lnTo>
                <a:close/>
              </a:path>
              <a:path w="173989" h="173989">
                <a:moveTo>
                  <a:pt x="105156" y="167639"/>
                </a:moveTo>
                <a:lnTo>
                  <a:pt x="103632" y="167778"/>
                </a:lnTo>
                <a:lnTo>
                  <a:pt x="103632" y="169163"/>
                </a:lnTo>
                <a:lnTo>
                  <a:pt x="105156" y="167639"/>
                </a:lnTo>
                <a:close/>
              </a:path>
              <a:path w="173989" h="173989">
                <a:moveTo>
                  <a:pt x="120396" y="167639"/>
                </a:moveTo>
                <a:lnTo>
                  <a:pt x="105156" y="167639"/>
                </a:lnTo>
                <a:lnTo>
                  <a:pt x="103632" y="169163"/>
                </a:lnTo>
                <a:lnTo>
                  <a:pt x="115316" y="169163"/>
                </a:lnTo>
                <a:lnTo>
                  <a:pt x="120396" y="167639"/>
                </a:lnTo>
                <a:close/>
              </a:path>
              <a:path w="173989" h="173989">
                <a:moveTo>
                  <a:pt x="145491" y="145491"/>
                </a:moveTo>
                <a:lnTo>
                  <a:pt x="134112" y="155447"/>
                </a:lnTo>
                <a:lnTo>
                  <a:pt x="118872" y="163067"/>
                </a:lnTo>
                <a:lnTo>
                  <a:pt x="103632" y="167639"/>
                </a:lnTo>
                <a:lnTo>
                  <a:pt x="103632" y="167778"/>
                </a:lnTo>
                <a:lnTo>
                  <a:pt x="105156" y="167639"/>
                </a:lnTo>
                <a:lnTo>
                  <a:pt x="120396" y="167639"/>
                </a:lnTo>
                <a:lnTo>
                  <a:pt x="135636" y="160019"/>
                </a:lnTo>
                <a:lnTo>
                  <a:pt x="147828" y="149351"/>
                </a:lnTo>
                <a:lnTo>
                  <a:pt x="149352" y="147827"/>
                </a:lnTo>
                <a:lnTo>
                  <a:pt x="150685" y="146303"/>
                </a:lnTo>
                <a:lnTo>
                  <a:pt x="144780" y="146303"/>
                </a:lnTo>
                <a:lnTo>
                  <a:pt x="145491" y="145491"/>
                </a:lnTo>
                <a:close/>
              </a:path>
              <a:path w="173989" h="173989">
                <a:moveTo>
                  <a:pt x="27432" y="144779"/>
                </a:moveTo>
                <a:lnTo>
                  <a:pt x="27432" y="146303"/>
                </a:lnTo>
                <a:lnTo>
                  <a:pt x="28956" y="146303"/>
                </a:lnTo>
                <a:lnTo>
                  <a:pt x="28540" y="145749"/>
                </a:lnTo>
                <a:lnTo>
                  <a:pt x="27432" y="144779"/>
                </a:lnTo>
                <a:close/>
              </a:path>
              <a:path w="173989" h="173989">
                <a:moveTo>
                  <a:pt x="28540" y="145749"/>
                </a:moveTo>
                <a:lnTo>
                  <a:pt x="28956" y="146303"/>
                </a:lnTo>
                <a:lnTo>
                  <a:pt x="29173" y="146303"/>
                </a:lnTo>
                <a:lnTo>
                  <a:pt x="28540" y="145749"/>
                </a:lnTo>
                <a:close/>
              </a:path>
              <a:path w="173989" h="173989">
                <a:moveTo>
                  <a:pt x="146304" y="144779"/>
                </a:moveTo>
                <a:lnTo>
                  <a:pt x="145491" y="145491"/>
                </a:lnTo>
                <a:lnTo>
                  <a:pt x="144780" y="146303"/>
                </a:lnTo>
                <a:lnTo>
                  <a:pt x="146304" y="146303"/>
                </a:lnTo>
                <a:lnTo>
                  <a:pt x="146304" y="144779"/>
                </a:lnTo>
                <a:close/>
              </a:path>
              <a:path w="173989" h="173989">
                <a:moveTo>
                  <a:pt x="152019" y="144779"/>
                </a:moveTo>
                <a:lnTo>
                  <a:pt x="146304" y="144779"/>
                </a:lnTo>
                <a:lnTo>
                  <a:pt x="146304" y="146303"/>
                </a:lnTo>
                <a:lnTo>
                  <a:pt x="150685" y="146303"/>
                </a:lnTo>
                <a:lnTo>
                  <a:pt x="152019" y="144779"/>
                </a:lnTo>
                <a:close/>
              </a:path>
              <a:path w="173989" h="173989">
                <a:moveTo>
                  <a:pt x="27813" y="144779"/>
                </a:moveTo>
                <a:lnTo>
                  <a:pt x="27432" y="144779"/>
                </a:lnTo>
                <a:lnTo>
                  <a:pt x="28540" y="145749"/>
                </a:lnTo>
                <a:lnTo>
                  <a:pt x="27813" y="144779"/>
                </a:lnTo>
                <a:close/>
              </a:path>
              <a:path w="173989" h="173989">
                <a:moveTo>
                  <a:pt x="167778" y="103631"/>
                </a:moveTo>
                <a:lnTo>
                  <a:pt x="167640" y="103631"/>
                </a:lnTo>
                <a:lnTo>
                  <a:pt x="163068" y="118871"/>
                </a:lnTo>
                <a:lnTo>
                  <a:pt x="155448" y="134111"/>
                </a:lnTo>
                <a:lnTo>
                  <a:pt x="145491" y="145491"/>
                </a:lnTo>
                <a:lnTo>
                  <a:pt x="146304" y="144779"/>
                </a:lnTo>
                <a:lnTo>
                  <a:pt x="152019" y="144779"/>
                </a:lnTo>
                <a:lnTo>
                  <a:pt x="160020" y="135635"/>
                </a:lnTo>
                <a:lnTo>
                  <a:pt x="167640" y="120395"/>
                </a:lnTo>
                <a:lnTo>
                  <a:pt x="172212" y="105155"/>
                </a:lnTo>
                <a:lnTo>
                  <a:pt x="167640" y="105155"/>
                </a:lnTo>
                <a:lnTo>
                  <a:pt x="167778" y="103631"/>
                </a:lnTo>
                <a:close/>
              </a:path>
              <a:path w="173989" h="173989">
                <a:moveTo>
                  <a:pt x="5957" y="103631"/>
                </a:moveTo>
                <a:lnTo>
                  <a:pt x="4572" y="103631"/>
                </a:lnTo>
                <a:lnTo>
                  <a:pt x="6096" y="105155"/>
                </a:lnTo>
                <a:lnTo>
                  <a:pt x="5957" y="103631"/>
                </a:lnTo>
                <a:close/>
              </a:path>
              <a:path w="173989" h="173989">
                <a:moveTo>
                  <a:pt x="6096" y="103631"/>
                </a:moveTo>
                <a:lnTo>
                  <a:pt x="5957" y="103631"/>
                </a:lnTo>
                <a:lnTo>
                  <a:pt x="6096" y="105155"/>
                </a:lnTo>
                <a:lnTo>
                  <a:pt x="6553" y="105155"/>
                </a:lnTo>
                <a:lnTo>
                  <a:pt x="6096" y="103631"/>
                </a:lnTo>
                <a:close/>
              </a:path>
              <a:path w="173989" h="173989">
                <a:moveTo>
                  <a:pt x="145491" y="28346"/>
                </a:moveTo>
                <a:lnTo>
                  <a:pt x="155448" y="41147"/>
                </a:lnTo>
                <a:lnTo>
                  <a:pt x="163068" y="54863"/>
                </a:lnTo>
                <a:lnTo>
                  <a:pt x="167640" y="70103"/>
                </a:lnTo>
                <a:lnTo>
                  <a:pt x="169164" y="88391"/>
                </a:lnTo>
                <a:lnTo>
                  <a:pt x="167640" y="105155"/>
                </a:lnTo>
                <a:lnTo>
                  <a:pt x="169164" y="103631"/>
                </a:lnTo>
                <a:lnTo>
                  <a:pt x="172212" y="103631"/>
                </a:lnTo>
                <a:lnTo>
                  <a:pt x="173736" y="86867"/>
                </a:lnTo>
                <a:lnTo>
                  <a:pt x="172212" y="68579"/>
                </a:lnTo>
                <a:lnTo>
                  <a:pt x="167640" y="53339"/>
                </a:lnTo>
                <a:lnTo>
                  <a:pt x="160020" y="39623"/>
                </a:lnTo>
                <a:lnTo>
                  <a:pt x="151722" y="28955"/>
                </a:lnTo>
                <a:lnTo>
                  <a:pt x="146304" y="28955"/>
                </a:lnTo>
                <a:lnTo>
                  <a:pt x="145491" y="28346"/>
                </a:lnTo>
                <a:close/>
              </a:path>
              <a:path w="173989" h="173989">
                <a:moveTo>
                  <a:pt x="172212" y="103631"/>
                </a:moveTo>
                <a:lnTo>
                  <a:pt x="169164" y="103631"/>
                </a:lnTo>
                <a:lnTo>
                  <a:pt x="167640" y="105155"/>
                </a:lnTo>
                <a:lnTo>
                  <a:pt x="172212" y="105155"/>
                </a:lnTo>
                <a:lnTo>
                  <a:pt x="172212" y="103631"/>
                </a:lnTo>
                <a:close/>
              </a:path>
              <a:path w="173989" h="173989">
                <a:moveTo>
                  <a:pt x="28956" y="27431"/>
                </a:moveTo>
                <a:lnTo>
                  <a:pt x="27432" y="27431"/>
                </a:lnTo>
                <a:lnTo>
                  <a:pt x="27432" y="28955"/>
                </a:lnTo>
                <a:lnTo>
                  <a:pt x="28448" y="28193"/>
                </a:lnTo>
                <a:lnTo>
                  <a:pt x="28956" y="27431"/>
                </a:lnTo>
                <a:close/>
              </a:path>
              <a:path w="173989" h="173989">
                <a:moveTo>
                  <a:pt x="28448" y="28193"/>
                </a:moveTo>
                <a:lnTo>
                  <a:pt x="27432" y="28955"/>
                </a:lnTo>
                <a:lnTo>
                  <a:pt x="27940" y="28955"/>
                </a:lnTo>
                <a:lnTo>
                  <a:pt x="28448" y="28193"/>
                </a:lnTo>
                <a:close/>
              </a:path>
              <a:path w="173989" h="173989">
                <a:moveTo>
                  <a:pt x="146304" y="27431"/>
                </a:moveTo>
                <a:lnTo>
                  <a:pt x="144780" y="27431"/>
                </a:lnTo>
                <a:lnTo>
                  <a:pt x="145491" y="28346"/>
                </a:lnTo>
                <a:lnTo>
                  <a:pt x="146304" y="28955"/>
                </a:lnTo>
                <a:lnTo>
                  <a:pt x="146304" y="27431"/>
                </a:lnTo>
                <a:close/>
              </a:path>
              <a:path w="173989" h="173989">
                <a:moveTo>
                  <a:pt x="150537" y="27431"/>
                </a:moveTo>
                <a:lnTo>
                  <a:pt x="146304" y="27431"/>
                </a:lnTo>
                <a:lnTo>
                  <a:pt x="146304" y="28955"/>
                </a:lnTo>
                <a:lnTo>
                  <a:pt x="151722" y="28955"/>
                </a:lnTo>
                <a:lnTo>
                  <a:pt x="150537" y="27431"/>
                </a:lnTo>
                <a:close/>
              </a:path>
              <a:path w="173989" h="173989">
                <a:moveTo>
                  <a:pt x="115316" y="4571"/>
                </a:moveTo>
                <a:lnTo>
                  <a:pt x="103632" y="4571"/>
                </a:lnTo>
                <a:lnTo>
                  <a:pt x="105156" y="6095"/>
                </a:lnTo>
                <a:lnTo>
                  <a:pt x="103632" y="6095"/>
                </a:lnTo>
                <a:lnTo>
                  <a:pt x="118872" y="10667"/>
                </a:lnTo>
                <a:lnTo>
                  <a:pt x="134112" y="19811"/>
                </a:lnTo>
                <a:lnTo>
                  <a:pt x="145491" y="28346"/>
                </a:lnTo>
                <a:lnTo>
                  <a:pt x="144780" y="27431"/>
                </a:lnTo>
                <a:lnTo>
                  <a:pt x="150537" y="27431"/>
                </a:lnTo>
                <a:lnTo>
                  <a:pt x="149352" y="25907"/>
                </a:lnTo>
                <a:lnTo>
                  <a:pt x="147828" y="24383"/>
                </a:lnTo>
                <a:lnTo>
                  <a:pt x="135636" y="15239"/>
                </a:lnTo>
                <a:lnTo>
                  <a:pt x="120396" y="6095"/>
                </a:lnTo>
                <a:lnTo>
                  <a:pt x="105156" y="6095"/>
                </a:lnTo>
                <a:lnTo>
                  <a:pt x="103632" y="5957"/>
                </a:lnTo>
                <a:lnTo>
                  <a:pt x="119934" y="5957"/>
                </a:lnTo>
                <a:lnTo>
                  <a:pt x="115316" y="4571"/>
                </a:lnTo>
                <a:close/>
              </a:path>
              <a:path w="173989" h="173989">
                <a:moveTo>
                  <a:pt x="29464" y="27431"/>
                </a:moveTo>
                <a:lnTo>
                  <a:pt x="28956" y="27431"/>
                </a:lnTo>
                <a:lnTo>
                  <a:pt x="28448" y="28193"/>
                </a:lnTo>
                <a:lnTo>
                  <a:pt x="29464" y="27431"/>
                </a:lnTo>
                <a:close/>
              </a:path>
              <a:path w="173989" h="173989">
                <a:moveTo>
                  <a:pt x="103632" y="4571"/>
                </a:moveTo>
                <a:lnTo>
                  <a:pt x="103632" y="5957"/>
                </a:lnTo>
                <a:lnTo>
                  <a:pt x="105156" y="6095"/>
                </a:lnTo>
                <a:lnTo>
                  <a:pt x="103632" y="4571"/>
                </a:lnTo>
                <a:close/>
              </a:path>
              <a:path w="173989" h="173989">
                <a:moveTo>
                  <a:pt x="103632" y="4571"/>
                </a:moveTo>
                <a:lnTo>
                  <a:pt x="88392" y="4571"/>
                </a:lnTo>
                <a:lnTo>
                  <a:pt x="103632" y="5957"/>
                </a:lnTo>
                <a:lnTo>
                  <a:pt x="103632" y="4571"/>
                </a:lnTo>
                <a:close/>
              </a:path>
            </a:pathLst>
          </a:custGeom>
          <a:solidFill>
            <a:srgbClr val="000000"/>
          </a:solidFill>
        </p:spPr>
        <p:txBody>
          <a:bodyPr wrap="square" lIns="0" tIns="0" rIns="0" bIns="0" rtlCol="0"/>
          <a:lstStyle/>
          <a:p>
            <a:endParaRPr sz="1750"/>
          </a:p>
        </p:txBody>
      </p:sp>
      <p:sp>
        <p:nvSpPr>
          <p:cNvPr id="7" name="object 7"/>
          <p:cNvSpPr/>
          <p:nvPr/>
        </p:nvSpPr>
        <p:spPr>
          <a:xfrm>
            <a:off x="2338810" y="4847378"/>
            <a:ext cx="0" cy="292012"/>
          </a:xfrm>
          <a:custGeom>
            <a:avLst/>
            <a:gdLst/>
            <a:ahLst/>
            <a:cxnLst/>
            <a:rect l="l" t="t" r="r" b="b"/>
            <a:pathLst>
              <a:path h="300354">
                <a:moveTo>
                  <a:pt x="0" y="0"/>
                </a:moveTo>
                <a:lnTo>
                  <a:pt x="0" y="300227"/>
                </a:lnTo>
              </a:path>
            </a:pathLst>
          </a:custGeom>
          <a:ln w="4572">
            <a:solidFill>
              <a:srgbClr val="000000"/>
            </a:solidFill>
          </a:ln>
        </p:spPr>
        <p:txBody>
          <a:bodyPr wrap="square" lIns="0" tIns="0" rIns="0" bIns="0" rtlCol="0"/>
          <a:lstStyle/>
          <a:p>
            <a:endParaRPr sz="1750"/>
          </a:p>
        </p:txBody>
      </p:sp>
      <p:sp>
        <p:nvSpPr>
          <p:cNvPr id="8" name="object 8"/>
          <p:cNvSpPr/>
          <p:nvPr/>
        </p:nvSpPr>
        <p:spPr>
          <a:xfrm>
            <a:off x="2253615" y="4972579"/>
            <a:ext cx="169157" cy="0"/>
          </a:xfrm>
          <a:custGeom>
            <a:avLst/>
            <a:gdLst/>
            <a:ahLst/>
            <a:cxnLst/>
            <a:rect l="l" t="t" r="r" b="b"/>
            <a:pathLst>
              <a:path w="173989">
                <a:moveTo>
                  <a:pt x="0" y="0"/>
                </a:moveTo>
                <a:lnTo>
                  <a:pt x="173736" y="0"/>
                </a:lnTo>
              </a:path>
            </a:pathLst>
          </a:custGeom>
          <a:ln w="4572">
            <a:solidFill>
              <a:srgbClr val="000000"/>
            </a:solidFill>
          </a:ln>
        </p:spPr>
        <p:txBody>
          <a:bodyPr wrap="square" lIns="0" tIns="0" rIns="0" bIns="0" rtlCol="0"/>
          <a:lstStyle/>
          <a:p>
            <a:endParaRPr sz="1750"/>
          </a:p>
        </p:txBody>
      </p:sp>
      <p:sp>
        <p:nvSpPr>
          <p:cNvPr id="9" name="object 9"/>
          <p:cNvSpPr/>
          <p:nvPr/>
        </p:nvSpPr>
        <p:spPr>
          <a:xfrm>
            <a:off x="2213609" y="5134821"/>
            <a:ext cx="127794" cy="169157"/>
          </a:xfrm>
          <a:custGeom>
            <a:avLst/>
            <a:gdLst/>
            <a:ahLst/>
            <a:cxnLst/>
            <a:rect l="l" t="t" r="r" b="b"/>
            <a:pathLst>
              <a:path w="131444" h="173989">
                <a:moveTo>
                  <a:pt x="129539" y="0"/>
                </a:moveTo>
                <a:lnTo>
                  <a:pt x="128015" y="0"/>
                </a:lnTo>
                <a:lnTo>
                  <a:pt x="126491" y="1524"/>
                </a:lnTo>
                <a:lnTo>
                  <a:pt x="0" y="170688"/>
                </a:lnTo>
                <a:lnTo>
                  <a:pt x="0" y="172212"/>
                </a:lnTo>
                <a:lnTo>
                  <a:pt x="1523" y="173736"/>
                </a:lnTo>
                <a:lnTo>
                  <a:pt x="3047" y="173736"/>
                </a:lnTo>
                <a:lnTo>
                  <a:pt x="4571" y="172212"/>
                </a:lnTo>
                <a:lnTo>
                  <a:pt x="131063" y="3048"/>
                </a:lnTo>
                <a:lnTo>
                  <a:pt x="131063" y="1524"/>
                </a:lnTo>
                <a:lnTo>
                  <a:pt x="129539" y="0"/>
                </a:lnTo>
                <a:close/>
              </a:path>
            </a:pathLst>
          </a:custGeom>
          <a:solidFill>
            <a:srgbClr val="000000"/>
          </a:solidFill>
        </p:spPr>
        <p:txBody>
          <a:bodyPr wrap="square" lIns="0" tIns="0" rIns="0" bIns="0" rtlCol="0"/>
          <a:lstStyle/>
          <a:p>
            <a:endParaRPr sz="1750"/>
          </a:p>
        </p:txBody>
      </p:sp>
      <p:sp>
        <p:nvSpPr>
          <p:cNvPr id="10" name="object 10"/>
          <p:cNvSpPr/>
          <p:nvPr/>
        </p:nvSpPr>
        <p:spPr>
          <a:xfrm>
            <a:off x="2336589" y="5134821"/>
            <a:ext cx="127794" cy="169157"/>
          </a:xfrm>
          <a:custGeom>
            <a:avLst/>
            <a:gdLst/>
            <a:ahLst/>
            <a:cxnLst/>
            <a:rect l="l" t="t" r="r" b="b"/>
            <a:pathLst>
              <a:path w="131444" h="173989">
                <a:moveTo>
                  <a:pt x="3048" y="0"/>
                </a:moveTo>
                <a:lnTo>
                  <a:pt x="1524" y="0"/>
                </a:lnTo>
                <a:lnTo>
                  <a:pt x="0" y="1524"/>
                </a:lnTo>
                <a:lnTo>
                  <a:pt x="0" y="3048"/>
                </a:lnTo>
                <a:lnTo>
                  <a:pt x="126492" y="172212"/>
                </a:lnTo>
                <a:lnTo>
                  <a:pt x="128016" y="173736"/>
                </a:lnTo>
                <a:lnTo>
                  <a:pt x="129540" y="173736"/>
                </a:lnTo>
                <a:lnTo>
                  <a:pt x="131064" y="172212"/>
                </a:lnTo>
                <a:lnTo>
                  <a:pt x="131064" y="170688"/>
                </a:lnTo>
                <a:lnTo>
                  <a:pt x="4572" y="1524"/>
                </a:lnTo>
                <a:lnTo>
                  <a:pt x="3048" y="0"/>
                </a:lnTo>
                <a:close/>
              </a:path>
            </a:pathLst>
          </a:custGeom>
          <a:solidFill>
            <a:srgbClr val="000000"/>
          </a:solidFill>
        </p:spPr>
        <p:txBody>
          <a:bodyPr wrap="square" lIns="0" tIns="0" rIns="0" bIns="0" rtlCol="0"/>
          <a:lstStyle/>
          <a:p>
            <a:endParaRPr sz="1750"/>
          </a:p>
        </p:txBody>
      </p:sp>
      <p:sp>
        <p:nvSpPr>
          <p:cNvPr id="11" name="object 11"/>
          <p:cNvSpPr/>
          <p:nvPr/>
        </p:nvSpPr>
        <p:spPr>
          <a:xfrm>
            <a:off x="2253615" y="4682912"/>
            <a:ext cx="169157" cy="169157"/>
          </a:xfrm>
          <a:custGeom>
            <a:avLst/>
            <a:gdLst/>
            <a:ahLst/>
            <a:cxnLst/>
            <a:rect l="l" t="t" r="r" b="b"/>
            <a:pathLst>
              <a:path w="173989" h="173989">
                <a:moveTo>
                  <a:pt x="86868" y="0"/>
                </a:moveTo>
                <a:lnTo>
                  <a:pt x="38100" y="15239"/>
                </a:lnTo>
                <a:lnTo>
                  <a:pt x="6096" y="53339"/>
                </a:lnTo>
                <a:lnTo>
                  <a:pt x="0" y="86867"/>
                </a:lnTo>
                <a:lnTo>
                  <a:pt x="1524" y="103631"/>
                </a:lnTo>
                <a:lnTo>
                  <a:pt x="1524" y="105155"/>
                </a:lnTo>
                <a:lnTo>
                  <a:pt x="24384" y="147827"/>
                </a:lnTo>
                <a:lnTo>
                  <a:pt x="68580" y="172211"/>
                </a:lnTo>
                <a:lnTo>
                  <a:pt x="86868" y="173735"/>
                </a:lnTo>
                <a:lnTo>
                  <a:pt x="103632" y="172211"/>
                </a:lnTo>
                <a:lnTo>
                  <a:pt x="105156" y="172211"/>
                </a:lnTo>
                <a:lnTo>
                  <a:pt x="115316" y="169163"/>
                </a:lnTo>
                <a:lnTo>
                  <a:pt x="88392" y="169163"/>
                </a:lnTo>
                <a:lnTo>
                  <a:pt x="70104" y="167639"/>
                </a:lnTo>
                <a:lnTo>
                  <a:pt x="54864" y="163067"/>
                </a:lnTo>
                <a:lnTo>
                  <a:pt x="39624" y="155447"/>
                </a:lnTo>
                <a:lnTo>
                  <a:pt x="29173" y="146303"/>
                </a:lnTo>
                <a:lnTo>
                  <a:pt x="27432" y="146303"/>
                </a:lnTo>
                <a:lnTo>
                  <a:pt x="27432" y="144779"/>
                </a:lnTo>
                <a:lnTo>
                  <a:pt x="27813" y="144779"/>
                </a:lnTo>
                <a:lnTo>
                  <a:pt x="19812" y="134111"/>
                </a:lnTo>
                <a:lnTo>
                  <a:pt x="10668" y="118871"/>
                </a:lnTo>
                <a:lnTo>
                  <a:pt x="6553" y="105155"/>
                </a:lnTo>
                <a:lnTo>
                  <a:pt x="6096" y="105155"/>
                </a:lnTo>
                <a:lnTo>
                  <a:pt x="4572" y="103631"/>
                </a:lnTo>
                <a:lnTo>
                  <a:pt x="5957" y="103631"/>
                </a:lnTo>
                <a:lnTo>
                  <a:pt x="4572" y="88391"/>
                </a:lnTo>
                <a:lnTo>
                  <a:pt x="6096" y="70103"/>
                </a:lnTo>
                <a:lnTo>
                  <a:pt x="10668" y="54863"/>
                </a:lnTo>
                <a:lnTo>
                  <a:pt x="27940" y="28955"/>
                </a:lnTo>
                <a:lnTo>
                  <a:pt x="27432" y="28955"/>
                </a:lnTo>
                <a:lnTo>
                  <a:pt x="27432" y="27431"/>
                </a:lnTo>
                <a:lnTo>
                  <a:pt x="29464" y="27431"/>
                </a:lnTo>
                <a:lnTo>
                  <a:pt x="39624" y="19811"/>
                </a:lnTo>
                <a:lnTo>
                  <a:pt x="54864" y="10667"/>
                </a:lnTo>
                <a:lnTo>
                  <a:pt x="70104" y="6095"/>
                </a:lnTo>
                <a:lnTo>
                  <a:pt x="88392" y="4571"/>
                </a:lnTo>
                <a:lnTo>
                  <a:pt x="115316" y="4571"/>
                </a:lnTo>
                <a:lnTo>
                  <a:pt x="105156" y="1523"/>
                </a:lnTo>
                <a:lnTo>
                  <a:pt x="103632" y="1523"/>
                </a:lnTo>
                <a:lnTo>
                  <a:pt x="86868" y="0"/>
                </a:lnTo>
                <a:close/>
              </a:path>
              <a:path w="173989" h="173989">
                <a:moveTo>
                  <a:pt x="103632" y="167778"/>
                </a:moveTo>
                <a:lnTo>
                  <a:pt x="88392" y="169163"/>
                </a:lnTo>
                <a:lnTo>
                  <a:pt x="103632" y="169163"/>
                </a:lnTo>
                <a:lnTo>
                  <a:pt x="103632" y="167778"/>
                </a:lnTo>
                <a:close/>
              </a:path>
              <a:path w="173989" h="173989">
                <a:moveTo>
                  <a:pt x="105156" y="167639"/>
                </a:moveTo>
                <a:lnTo>
                  <a:pt x="103632" y="167778"/>
                </a:lnTo>
                <a:lnTo>
                  <a:pt x="103632" y="169163"/>
                </a:lnTo>
                <a:lnTo>
                  <a:pt x="105156" y="167639"/>
                </a:lnTo>
                <a:close/>
              </a:path>
              <a:path w="173989" h="173989">
                <a:moveTo>
                  <a:pt x="120396" y="167639"/>
                </a:moveTo>
                <a:lnTo>
                  <a:pt x="105156" y="167639"/>
                </a:lnTo>
                <a:lnTo>
                  <a:pt x="103632" y="169163"/>
                </a:lnTo>
                <a:lnTo>
                  <a:pt x="115316" y="169163"/>
                </a:lnTo>
                <a:lnTo>
                  <a:pt x="120396" y="167639"/>
                </a:lnTo>
                <a:close/>
              </a:path>
              <a:path w="173989" h="173989">
                <a:moveTo>
                  <a:pt x="145491" y="145491"/>
                </a:moveTo>
                <a:lnTo>
                  <a:pt x="134112" y="155447"/>
                </a:lnTo>
                <a:lnTo>
                  <a:pt x="118872" y="163067"/>
                </a:lnTo>
                <a:lnTo>
                  <a:pt x="103632" y="167639"/>
                </a:lnTo>
                <a:lnTo>
                  <a:pt x="103632" y="167778"/>
                </a:lnTo>
                <a:lnTo>
                  <a:pt x="105156" y="167639"/>
                </a:lnTo>
                <a:lnTo>
                  <a:pt x="120396" y="167639"/>
                </a:lnTo>
                <a:lnTo>
                  <a:pt x="135636" y="160019"/>
                </a:lnTo>
                <a:lnTo>
                  <a:pt x="147828" y="149351"/>
                </a:lnTo>
                <a:lnTo>
                  <a:pt x="149352" y="147827"/>
                </a:lnTo>
                <a:lnTo>
                  <a:pt x="150685" y="146303"/>
                </a:lnTo>
                <a:lnTo>
                  <a:pt x="144780" y="146303"/>
                </a:lnTo>
                <a:lnTo>
                  <a:pt x="145491" y="145491"/>
                </a:lnTo>
                <a:close/>
              </a:path>
              <a:path w="173989" h="173989">
                <a:moveTo>
                  <a:pt x="27432" y="144779"/>
                </a:moveTo>
                <a:lnTo>
                  <a:pt x="27432" y="146303"/>
                </a:lnTo>
                <a:lnTo>
                  <a:pt x="28956" y="146303"/>
                </a:lnTo>
                <a:lnTo>
                  <a:pt x="28540" y="145749"/>
                </a:lnTo>
                <a:lnTo>
                  <a:pt x="27432" y="144779"/>
                </a:lnTo>
                <a:close/>
              </a:path>
              <a:path w="173989" h="173989">
                <a:moveTo>
                  <a:pt x="28540" y="145749"/>
                </a:moveTo>
                <a:lnTo>
                  <a:pt x="28956" y="146303"/>
                </a:lnTo>
                <a:lnTo>
                  <a:pt x="29173" y="146303"/>
                </a:lnTo>
                <a:lnTo>
                  <a:pt x="28540" y="145749"/>
                </a:lnTo>
                <a:close/>
              </a:path>
              <a:path w="173989" h="173989">
                <a:moveTo>
                  <a:pt x="146304" y="144779"/>
                </a:moveTo>
                <a:lnTo>
                  <a:pt x="145491" y="145491"/>
                </a:lnTo>
                <a:lnTo>
                  <a:pt x="144780" y="146303"/>
                </a:lnTo>
                <a:lnTo>
                  <a:pt x="146304" y="146303"/>
                </a:lnTo>
                <a:lnTo>
                  <a:pt x="146304" y="144779"/>
                </a:lnTo>
                <a:close/>
              </a:path>
              <a:path w="173989" h="173989">
                <a:moveTo>
                  <a:pt x="152019" y="144779"/>
                </a:moveTo>
                <a:lnTo>
                  <a:pt x="146304" y="144779"/>
                </a:lnTo>
                <a:lnTo>
                  <a:pt x="146304" y="146303"/>
                </a:lnTo>
                <a:lnTo>
                  <a:pt x="150685" y="146303"/>
                </a:lnTo>
                <a:lnTo>
                  <a:pt x="152019" y="144779"/>
                </a:lnTo>
                <a:close/>
              </a:path>
              <a:path w="173989" h="173989">
                <a:moveTo>
                  <a:pt x="27813" y="144779"/>
                </a:moveTo>
                <a:lnTo>
                  <a:pt x="27432" y="144779"/>
                </a:lnTo>
                <a:lnTo>
                  <a:pt x="28540" y="145749"/>
                </a:lnTo>
                <a:lnTo>
                  <a:pt x="27813" y="144779"/>
                </a:lnTo>
                <a:close/>
              </a:path>
              <a:path w="173989" h="173989">
                <a:moveTo>
                  <a:pt x="167778" y="103631"/>
                </a:moveTo>
                <a:lnTo>
                  <a:pt x="167640" y="103631"/>
                </a:lnTo>
                <a:lnTo>
                  <a:pt x="163068" y="118871"/>
                </a:lnTo>
                <a:lnTo>
                  <a:pt x="155448" y="134111"/>
                </a:lnTo>
                <a:lnTo>
                  <a:pt x="145491" y="145491"/>
                </a:lnTo>
                <a:lnTo>
                  <a:pt x="146304" y="144779"/>
                </a:lnTo>
                <a:lnTo>
                  <a:pt x="152019" y="144779"/>
                </a:lnTo>
                <a:lnTo>
                  <a:pt x="160020" y="135635"/>
                </a:lnTo>
                <a:lnTo>
                  <a:pt x="167640" y="120395"/>
                </a:lnTo>
                <a:lnTo>
                  <a:pt x="172212" y="105155"/>
                </a:lnTo>
                <a:lnTo>
                  <a:pt x="167640" y="105155"/>
                </a:lnTo>
                <a:lnTo>
                  <a:pt x="167778" y="103631"/>
                </a:lnTo>
                <a:close/>
              </a:path>
              <a:path w="173989" h="173989">
                <a:moveTo>
                  <a:pt x="5957" y="103631"/>
                </a:moveTo>
                <a:lnTo>
                  <a:pt x="4572" y="103631"/>
                </a:lnTo>
                <a:lnTo>
                  <a:pt x="6096" y="105155"/>
                </a:lnTo>
                <a:lnTo>
                  <a:pt x="5957" y="103631"/>
                </a:lnTo>
                <a:close/>
              </a:path>
              <a:path w="173989" h="173989">
                <a:moveTo>
                  <a:pt x="6096" y="103631"/>
                </a:moveTo>
                <a:lnTo>
                  <a:pt x="5957" y="103631"/>
                </a:lnTo>
                <a:lnTo>
                  <a:pt x="6096" y="105155"/>
                </a:lnTo>
                <a:lnTo>
                  <a:pt x="6553" y="105155"/>
                </a:lnTo>
                <a:lnTo>
                  <a:pt x="6096" y="103631"/>
                </a:lnTo>
                <a:close/>
              </a:path>
              <a:path w="173989" h="173989">
                <a:moveTo>
                  <a:pt x="145491" y="28346"/>
                </a:moveTo>
                <a:lnTo>
                  <a:pt x="155448" y="41147"/>
                </a:lnTo>
                <a:lnTo>
                  <a:pt x="163068" y="54863"/>
                </a:lnTo>
                <a:lnTo>
                  <a:pt x="167640" y="70103"/>
                </a:lnTo>
                <a:lnTo>
                  <a:pt x="169164" y="88391"/>
                </a:lnTo>
                <a:lnTo>
                  <a:pt x="167640" y="105155"/>
                </a:lnTo>
                <a:lnTo>
                  <a:pt x="169164" y="103631"/>
                </a:lnTo>
                <a:lnTo>
                  <a:pt x="172212" y="103631"/>
                </a:lnTo>
                <a:lnTo>
                  <a:pt x="173736" y="86867"/>
                </a:lnTo>
                <a:lnTo>
                  <a:pt x="172212" y="68579"/>
                </a:lnTo>
                <a:lnTo>
                  <a:pt x="167640" y="53339"/>
                </a:lnTo>
                <a:lnTo>
                  <a:pt x="160020" y="39623"/>
                </a:lnTo>
                <a:lnTo>
                  <a:pt x="151722" y="28955"/>
                </a:lnTo>
                <a:lnTo>
                  <a:pt x="146304" y="28955"/>
                </a:lnTo>
                <a:lnTo>
                  <a:pt x="145491" y="28346"/>
                </a:lnTo>
                <a:close/>
              </a:path>
              <a:path w="173989" h="173989">
                <a:moveTo>
                  <a:pt x="172212" y="103631"/>
                </a:moveTo>
                <a:lnTo>
                  <a:pt x="169164" y="103631"/>
                </a:lnTo>
                <a:lnTo>
                  <a:pt x="167640" y="105155"/>
                </a:lnTo>
                <a:lnTo>
                  <a:pt x="172212" y="105155"/>
                </a:lnTo>
                <a:lnTo>
                  <a:pt x="172212" y="103631"/>
                </a:lnTo>
                <a:close/>
              </a:path>
              <a:path w="173989" h="173989">
                <a:moveTo>
                  <a:pt x="28956" y="27431"/>
                </a:moveTo>
                <a:lnTo>
                  <a:pt x="27432" y="27431"/>
                </a:lnTo>
                <a:lnTo>
                  <a:pt x="27432" y="28955"/>
                </a:lnTo>
                <a:lnTo>
                  <a:pt x="28448" y="28193"/>
                </a:lnTo>
                <a:lnTo>
                  <a:pt x="28956" y="27431"/>
                </a:lnTo>
                <a:close/>
              </a:path>
              <a:path w="173989" h="173989">
                <a:moveTo>
                  <a:pt x="28448" y="28193"/>
                </a:moveTo>
                <a:lnTo>
                  <a:pt x="27432" y="28955"/>
                </a:lnTo>
                <a:lnTo>
                  <a:pt x="27940" y="28955"/>
                </a:lnTo>
                <a:lnTo>
                  <a:pt x="28448" y="28193"/>
                </a:lnTo>
                <a:close/>
              </a:path>
              <a:path w="173989" h="173989">
                <a:moveTo>
                  <a:pt x="146304" y="27431"/>
                </a:moveTo>
                <a:lnTo>
                  <a:pt x="144780" y="27431"/>
                </a:lnTo>
                <a:lnTo>
                  <a:pt x="145491" y="28346"/>
                </a:lnTo>
                <a:lnTo>
                  <a:pt x="146304" y="28955"/>
                </a:lnTo>
                <a:lnTo>
                  <a:pt x="146304" y="27431"/>
                </a:lnTo>
                <a:close/>
              </a:path>
              <a:path w="173989" h="173989">
                <a:moveTo>
                  <a:pt x="150537" y="27431"/>
                </a:moveTo>
                <a:lnTo>
                  <a:pt x="146304" y="27431"/>
                </a:lnTo>
                <a:lnTo>
                  <a:pt x="146304" y="28955"/>
                </a:lnTo>
                <a:lnTo>
                  <a:pt x="151722" y="28955"/>
                </a:lnTo>
                <a:lnTo>
                  <a:pt x="150537" y="27431"/>
                </a:lnTo>
                <a:close/>
              </a:path>
              <a:path w="173989" h="173989">
                <a:moveTo>
                  <a:pt x="115316" y="4571"/>
                </a:moveTo>
                <a:lnTo>
                  <a:pt x="103632" y="4571"/>
                </a:lnTo>
                <a:lnTo>
                  <a:pt x="105156" y="6095"/>
                </a:lnTo>
                <a:lnTo>
                  <a:pt x="103632" y="6095"/>
                </a:lnTo>
                <a:lnTo>
                  <a:pt x="118872" y="10667"/>
                </a:lnTo>
                <a:lnTo>
                  <a:pt x="134112" y="19811"/>
                </a:lnTo>
                <a:lnTo>
                  <a:pt x="145491" y="28346"/>
                </a:lnTo>
                <a:lnTo>
                  <a:pt x="144780" y="27431"/>
                </a:lnTo>
                <a:lnTo>
                  <a:pt x="150537" y="27431"/>
                </a:lnTo>
                <a:lnTo>
                  <a:pt x="149352" y="25907"/>
                </a:lnTo>
                <a:lnTo>
                  <a:pt x="147828" y="24383"/>
                </a:lnTo>
                <a:lnTo>
                  <a:pt x="135636" y="15239"/>
                </a:lnTo>
                <a:lnTo>
                  <a:pt x="120396" y="6095"/>
                </a:lnTo>
                <a:lnTo>
                  <a:pt x="105156" y="6095"/>
                </a:lnTo>
                <a:lnTo>
                  <a:pt x="103632" y="5957"/>
                </a:lnTo>
                <a:lnTo>
                  <a:pt x="119934" y="5957"/>
                </a:lnTo>
                <a:lnTo>
                  <a:pt x="115316" y="4571"/>
                </a:lnTo>
                <a:close/>
              </a:path>
              <a:path w="173989" h="173989">
                <a:moveTo>
                  <a:pt x="29464" y="27431"/>
                </a:moveTo>
                <a:lnTo>
                  <a:pt x="28956" y="27431"/>
                </a:lnTo>
                <a:lnTo>
                  <a:pt x="28448" y="28193"/>
                </a:lnTo>
                <a:lnTo>
                  <a:pt x="29464" y="27431"/>
                </a:lnTo>
                <a:close/>
              </a:path>
              <a:path w="173989" h="173989">
                <a:moveTo>
                  <a:pt x="103632" y="4571"/>
                </a:moveTo>
                <a:lnTo>
                  <a:pt x="103632" y="5957"/>
                </a:lnTo>
                <a:lnTo>
                  <a:pt x="105156" y="6095"/>
                </a:lnTo>
                <a:lnTo>
                  <a:pt x="103632" y="4571"/>
                </a:lnTo>
                <a:close/>
              </a:path>
              <a:path w="173989" h="173989">
                <a:moveTo>
                  <a:pt x="103632" y="4571"/>
                </a:moveTo>
                <a:lnTo>
                  <a:pt x="88392" y="4571"/>
                </a:lnTo>
                <a:lnTo>
                  <a:pt x="103632" y="5957"/>
                </a:lnTo>
                <a:lnTo>
                  <a:pt x="103632" y="4571"/>
                </a:lnTo>
                <a:close/>
              </a:path>
            </a:pathLst>
          </a:custGeom>
          <a:solidFill>
            <a:srgbClr val="000000"/>
          </a:solidFill>
        </p:spPr>
        <p:txBody>
          <a:bodyPr wrap="square" lIns="0" tIns="0" rIns="0" bIns="0" rtlCol="0"/>
          <a:lstStyle/>
          <a:p>
            <a:endParaRPr sz="1750"/>
          </a:p>
        </p:txBody>
      </p:sp>
      <p:sp>
        <p:nvSpPr>
          <p:cNvPr id="12" name="object 12"/>
          <p:cNvSpPr/>
          <p:nvPr/>
        </p:nvSpPr>
        <p:spPr>
          <a:xfrm>
            <a:off x="2338810" y="4847378"/>
            <a:ext cx="0" cy="292012"/>
          </a:xfrm>
          <a:custGeom>
            <a:avLst/>
            <a:gdLst/>
            <a:ahLst/>
            <a:cxnLst/>
            <a:rect l="l" t="t" r="r" b="b"/>
            <a:pathLst>
              <a:path h="300354">
                <a:moveTo>
                  <a:pt x="0" y="0"/>
                </a:moveTo>
                <a:lnTo>
                  <a:pt x="0" y="300227"/>
                </a:lnTo>
              </a:path>
            </a:pathLst>
          </a:custGeom>
          <a:ln w="4572">
            <a:solidFill>
              <a:srgbClr val="000000"/>
            </a:solidFill>
          </a:ln>
        </p:spPr>
        <p:txBody>
          <a:bodyPr wrap="square" lIns="0" tIns="0" rIns="0" bIns="0" rtlCol="0"/>
          <a:lstStyle/>
          <a:p>
            <a:endParaRPr sz="1750"/>
          </a:p>
        </p:txBody>
      </p:sp>
      <p:sp>
        <p:nvSpPr>
          <p:cNvPr id="13" name="object 13"/>
          <p:cNvSpPr/>
          <p:nvPr/>
        </p:nvSpPr>
        <p:spPr>
          <a:xfrm>
            <a:off x="2253615" y="4972579"/>
            <a:ext cx="169157" cy="0"/>
          </a:xfrm>
          <a:custGeom>
            <a:avLst/>
            <a:gdLst/>
            <a:ahLst/>
            <a:cxnLst/>
            <a:rect l="l" t="t" r="r" b="b"/>
            <a:pathLst>
              <a:path w="173989">
                <a:moveTo>
                  <a:pt x="0" y="0"/>
                </a:moveTo>
                <a:lnTo>
                  <a:pt x="173736" y="0"/>
                </a:lnTo>
              </a:path>
            </a:pathLst>
          </a:custGeom>
          <a:ln w="4572">
            <a:solidFill>
              <a:srgbClr val="000000"/>
            </a:solidFill>
          </a:ln>
        </p:spPr>
        <p:txBody>
          <a:bodyPr wrap="square" lIns="0" tIns="0" rIns="0" bIns="0" rtlCol="0"/>
          <a:lstStyle/>
          <a:p>
            <a:endParaRPr sz="1750"/>
          </a:p>
        </p:txBody>
      </p:sp>
      <p:sp>
        <p:nvSpPr>
          <p:cNvPr id="14" name="object 14"/>
          <p:cNvSpPr/>
          <p:nvPr/>
        </p:nvSpPr>
        <p:spPr>
          <a:xfrm>
            <a:off x="2213609" y="5134821"/>
            <a:ext cx="127794" cy="169157"/>
          </a:xfrm>
          <a:custGeom>
            <a:avLst/>
            <a:gdLst/>
            <a:ahLst/>
            <a:cxnLst/>
            <a:rect l="l" t="t" r="r" b="b"/>
            <a:pathLst>
              <a:path w="131444" h="173989">
                <a:moveTo>
                  <a:pt x="129539" y="0"/>
                </a:moveTo>
                <a:lnTo>
                  <a:pt x="128015" y="0"/>
                </a:lnTo>
                <a:lnTo>
                  <a:pt x="126491" y="1524"/>
                </a:lnTo>
                <a:lnTo>
                  <a:pt x="0" y="170688"/>
                </a:lnTo>
                <a:lnTo>
                  <a:pt x="0" y="172212"/>
                </a:lnTo>
                <a:lnTo>
                  <a:pt x="1523" y="173736"/>
                </a:lnTo>
                <a:lnTo>
                  <a:pt x="3047" y="173736"/>
                </a:lnTo>
                <a:lnTo>
                  <a:pt x="4571" y="172212"/>
                </a:lnTo>
                <a:lnTo>
                  <a:pt x="131063" y="3048"/>
                </a:lnTo>
                <a:lnTo>
                  <a:pt x="131063" y="1524"/>
                </a:lnTo>
                <a:lnTo>
                  <a:pt x="129539" y="0"/>
                </a:lnTo>
                <a:close/>
              </a:path>
            </a:pathLst>
          </a:custGeom>
          <a:solidFill>
            <a:srgbClr val="000000"/>
          </a:solidFill>
        </p:spPr>
        <p:txBody>
          <a:bodyPr wrap="square" lIns="0" tIns="0" rIns="0" bIns="0" rtlCol="0"/>
          <a:lstStyle/>
          <a:p>
            <a:endParaRPr sz="1750"/>
          </a:p>
        </p:txBody>
      </p:sp>
      <p:sp>
        <p:nvSpPr>
          <p:cNvPr id="15" name="object 15"/>
          <p:cNvSpPr/>
          <p:nvPr/>
        </p:nvSpPr>
        <p:spPr>
          <a:xfrm>
            <a:off x="2336589" y="5134821"/>
            <a:ext cx="127794" cy="169157"/>
          </a:xfrm>
          <a:custGeom>
            <a:avLst/>
            <a:gdLst/>
            <a:ahLst/>
            <a:cxnLst/>
            <a:rect l="l" t="t" r="r" b="b"/>
            <a:pathLst>
              <a:path w="131444" h="173989">
                <a:moveTo>
                  <a:pt x="3048" y="0"/>
                </a:moveTo>
                <a:lnTo>
                  <a:pt x="1524" y="0"/>
                </a:lnTo>
                <a:lnTo>
                  <a:pt x="0" y="1524"/>
                </a:lnTo>
                <a:lnTo>
                  <a:pt x="0" y="3048"/>
                </a:lnTo>
                <a:lnTo>
                  <a:pt x="126492" y="172212"/>
                </a:lnTo>
                <a:lnTo>
                  <a:pt x="128016" y="173736"/>
                </a:lnTo>
                <a:lnTo>
                  <a:pt x="129540" y="173736"/>
                </a:lnTo>
                <a:lnTo>
                  <a:pt x="131064" y="172212"/>
                </a:lnTo>
                <a:lnTo>
                  <a:pt x="131064" y="170688"/>
                </a:lnTo>
                <a:lnTo>
                  <a:pt x="4572" y="1524"/>
                </a:lnTo>
                <a:lnTo>
                  <a:pt x="3048" y="0"/>
                </a:lnTo>
                <a:close/>
              </a:path>
            </a:pathLst>
          </a:custGeom>
          <a:solidFill>
            <a:srgbClr val="000000"/>
          </a:solidFill>
        </p:spPr>
        <p:txBody>
          <a:bodyPr wrap="square" lIns="0" tIns="0" rIns="0" bIns="0" rtlCol="0"/>
          <a:lstStyle/>
          <a:p>
            <a:endParaRPr sz="1750"/>
          </a:p>
        </p:txBody>
      </p:sp>
      <p:sp>
        <p:nvSpPr>
          <p:cNvPr id="16" name="object 16"/>
          <p:cNvSpPr txBox="1"/>
          <p:nvPr/>
        </p:nvSpPr>
        <p:spPr>
          <a:xfrm>
            <a:off x="2048663" y="5405473"/>
            <a:ext cx="558712" cy="149593"/>
          </a:xfrm>
          <a:prstGeom prst="rect">
            <a:avLst/>
          </a:prstGeom>
        </p:spPr>
        <p:txBody>
          <a:bodyPr vert="horz" wrap="square" lIns="0" tIns="0" rIns="0" bIns="0" rtlCol="0">
            <a:spAutoFit/>
          </a:bodyPr>
          <a:lstStyle/>
          <a:p>
            <a:pPr marL="12347"/>
            <a:r>
              <a:rPr sz="972" spc="-10" dirty="0">
                <a:latin typeface="Arial"/>
                <a:cs typeface="Arial"/>
              </a:rPr>
              <a:t>Customer</a:t>
            </a:r>
            <a:endParaRPr sz="972">
              <a:latin typeface="Arial"/>
              <a:cs typeface="Arial"/>
            </a:endParaRPr>
          </a:p>
        </p:txBody>
      </p:sp>
      <p:sp>
        <p:nvSpPr>
          <p:cNvPr id="17" name="object 17"/>
          <p:cNvSpPr/>
          <p:nvPr/>
        </p:nvSpPr>
        <p:spPr>
          <a:xfrm>
            <a:off x="1803187" y="6046047"/>
            <a:ext cx="167922" cy="169157"/>
          </a:xfrm>
          <a:custGeom>
            <a:avLst/>
            <a:gdLst/>
            <a:ahLst/>
            <a:cxnLst/>
            <a:rect l="l" t="t" r="r" b="b"/>
            <a:pathLst>
              <a:path w="172719" h="173989">
                <a:moveTo>
                  <a:pt x="85343" y="0"/>
                </a:moveTo>
                <a:lnTo>
                  <a:pt x="38099" y="15239"/>
                </a:lnTo>
                <a:lnTo>
                  <a:pt x="6095" y="53339"/>
                </a:lnTo>
                <a:lnTo>
                  <a:pt x="0" y="86867"/>
                </a:lnTo>
                <a:lnTo>
                  <a:pt x="1523" y="103631"/>
                </a:lnTo>
                <a:lnTo>
                  <a:pt x="1523" y="105155"/>
                </a:lnTo>
                <a:lnTo>
                  <a:pt x="24383" y="147827"/>
                </a:lnTo>
                <a:lnTo>
                  <a:pt x="68579" y="172211"/>
                </a:lnTo>
                <a:lnTo>
                  <a:pt x="85343" y="173735"/>
                </a:lnTo>
                <a:lnTo>
                  <a:pt x="102107" y="172211"/>
                </a:lnTo>
                <a:lnTo>
                  <a:pt x="103631" y="172211"/>
                </a:lnTo>
                <a:lnTo>
                  <a:pt x="113791" y="169163"/>
                </a:lnTo>
                <a:lnTo>
                  <a:pt x="86867" y="169163"/>
                </a:lnTo>
                <a:lnTo>
                  <a:pt x="70103" y="167639"/>
                </a:lnTo>
                <a:lnTo>
                  <a:pt x="54863" y="163067"/>
                </a:lnTo>
                <a:lnTo>
                  <a:pt x="39623" y="155447"/>
                </a:lnTo>
                <a:lnTo>
                  <a:pt x="29173" y="146303"/>
                </a:lnTo>
                <a:lnTo>
                  <a:pt x="27431" y="146303"/>
                </a:lnTo>
                <a:lnTo>
                  <a:pt x="27431" y="144779"/>
                </a:lnTo>
                <a:lnTo>
                  <a:pt x="27622" y="144779"/>
                </a:lnTo>
                <a:lnTo>
                  <a:pt x="18287" y="134111"/>
                </a:lnTo>
                <a:lnTo>
                  <a:pt x="10667" y="118871"/>
                </a:lnTo>
                <a:lnTo>
                  <a:pt x="6553" y="105155"/>
                </a:lnTo>
                <a:lnTo>
                  <a:pt x="6095" y="105155"/>
                </a:lnTo>
                <a:lnTo>
                  <a:pt x="4571" y="103631"/>
                </a:lnTo>
                <a:lnTo>
                  <a:pt x="5957" y="103631"/>
                </a:lnTo>
                <a:lnTo>
                  <a:pt x="4571" y="88391"/>
                </a:lnTo>
                <a:lnTo>
                  <a:pt x="6095" y="70103"/>
                </a:lnTo>
                <a:lnTo>
                  <a:pt x="10667" y="54863"/>
                </a:lnTo>
                <a:lnTo>
                  <a:pt x="18287" y="41147"/>
                </a:lnTo>
                <a:lnTo>
                  <a:pt x="27770" y="28955"/>
                </a:lnTo>
                <a:lnTo>
                  <a:pt x="27431" y="28955"/>
                </a:lnTo>
                <a:lnTo>
                  <a:pt x="27431" y="27431"/>
                </a:lnTo>
                <a:lnTo>
                  <a:pt x="29463" y="27431"/>
                </a:lnTo>
                <a:lnTo>
                  <a:pt x="39623" y="19811"/>
                </a:lnTo>
                <a:lnTo>
                  <a:pt x="54863" y="10667"/>
                </a:lnTo>
                <a:lnTo>
                  <a:pt x="70103" y="6095"/>
                </a:lnTo>
                <a:lnTo>
                  <a:pt x="86867" y="4571"/>
                </a:lnTo>
                <a:lnTo>
                  <a:pt x="113791" y="4571"/>
                </a:lnTo>
                <a:lnTo>
                  <a:pt x="103631" y="1523"/>
                </a:lnTo>
                <a:lnTo>
                  <a:pt x="102107" y="1523"/>
                </a:lnTo>
                <a:lnTo>
                  <a:pt x="85343" y="0"/>
                </a:lnTo>
                <a:close/>
              </a:path>
              <a:path w="172719" h="173989">
                <a:moveTo>
                  <a:pt x="102234" y="167766"/>
                </a:moveTo>
                <a:lnTo>
                  <a:pt x="86867" y="169163"/>
                </a:lnTo>
                <a:lnTo>
                  <a:pt x="103631" y="169163"/>
                </a:lnTo>
                <a:lnTo>
                  <a:pt x="102234" y="167766"/>
                </a:lnTo>
                <a:close/>
              </a:path>
              <a:path w="172719" h="173989">
                <a:moveTo>
                  <a:pt x="103631" y="167639"/>
                </a:moveTo>
                <a:lnTo>
                  <a:pt x="102234" y="167766"/>
                </a:lnTo>
                <a:lnTo>
                  <a:pt x="103631" y="169163"/>
                </a:lnTo>
                <a:lnTo>
                  <a:pt x="103631" y="167639"/>
                </a:lnTo>
                <a:close/>
              </a:path>
              <a:path w="172719" h="173989">
                <a:moveTo>
                  <a:pt x="118871" y="167639"/>
                </a:moveTo>
                <a:lnTo>
                  <a:pt x="103631" y="167639"/>
                </a:lnTo>
                <a:lnTo>
                  <a:pt x="103631" y="169163"/>
                </a:lnTo>
                <a:lnTo>
                  <a:pt x="113791" y="169163"/>
                </a:lnTo>
                <a:lnTo>
                  <a:pt x="118871" y="167639"/>
                </a:lnTo>
                <a:close/>
              </a:path>
              <a:path w="172719" h="173989">
                <a:moveTo>
                  <a:pt x="143967" y="145491"/>
                </a:moveTo>
                <a:lnTo>
                  <a:pt x="132587" y="155447"/>
                </a:lnTo>
                <a:lnTo>
                  <a:pt x="117347" y="163067"/>
                </a:lnTo>
                <a:lnTo>
                  <a:pt x="102107" y="167639"/>
                </a:lnTo>
                <a:lnTo>
                  <a:pt x="103631" y="167639"/>
                </a:lnTo>
                <a:lnTo>
                  <a:pt x="118871" y="167639"/>
                </a:lnTo>
                <a:lnTo>
                  <a:pt x="134111" y="160019"/>
                </a:lnTo>
                <a:lnTo>
                  <a:pt x="146303" y="149351"/>
                </a:lnTo>
                <a:lnTo>
                  <a:pt x="147827" y="147827"/>
                </a:lnTo>
                <a:lnTo>
                  <a:pt x="149161" y="146303"/>
                </a:lnTo>
                <a:lnTo>
                  <a:pt x="143255" y="146303"/>
                </a:lnTo>
                <a:lnTo>
                  <a:pt x="143967" y="145491"/>
                </a:lnTo>
                <a:close/>
              </a:path>
              <a:path w="172719" h="173989">
                <a:moveTo>
                  <a:pt x="27431" y="144779"/>
                </a:moveTo>
                <a:lnTo>
                  <a:pt x="27431" y="146303"/>
                </a:lnTo>
                <a:lnTo>
                  <a:pt x="28955" y="146303"/>
                </a:lnTo>
                <a:lnTo>
                  <a:pt x="28244" y="145491"/>
                </a:lnTo>
                <a:lnTo>
                  <a:pt x="27431" y="144779"/>
                </a:lnTo>
                <a:close/>
              </a:path>
              <a:path w="172719" h="173989">
                <a:moveTo>
                  <a:pt x="28244" y="145491"/>
                </a:moveTo>
                <a:lnTo>
                  <a:pt x="28955" y="146303"/>
                </a:lnTo>
                <a:lnTo>
                  <a:pt x="29173" y="146303"/>
                </a:lnTo>
                <a:lnTo>
                  <a:pt x="28244" y="145491"/>
                </a:lnTo>
                <a:close/>
              </a:path>
              <a:path w="172719" h="173989">
                <a:moveTo>
                  <a:pt x="144779" y="144779"/>
                </a:moveTo>
                <a:lnTo>
                  <a:pt x="143967" y="145491"/>
                </a:lnTo>
                <a:lnTo>
                  <a:pt x="143255" y="146303"/>
                </a:lnTo>
                <a:lnTo>
                  <a:pt x="144779" y="146303"/>
                </a:lnTo>
                <a:lnTo>
                  <a:pt x="144779" y="144779"/>
                </a:lnTo>
                <a:close/>
              </a:path>
              <a:path w="172719" h="173989">
                <a:moveTo>
                  <a:pt x="150494" y="144779"/>
                </a:moveTo>
                <a:lnTo>
                  <a:pt x="144779" y="144779"/>
                </a:lnTo>
                <a:lnTo>
                  <a:pt x="144779" y="146303"/>
                </a:lnTo>
                <a:lnTo>
                  <a:pt x="149161" y="146303"/>
                </a:lnTo>
                <a:lnTo>
                  <a:pt x="150494" y="144779"/>
                </a:lnTo>
                <a:close/>
              </a:path>
              <a:path w="172719" h="173989">
                <a:moveTo>
                  <a:pt x="27622" y="144779"/>
                </a:moveTo>
                <a:lnTo>
                  <a:pt x="27431" y="144779"/>
                </a:lnTo>
                <a:lnTo>
                  <a:pt x="28244" y="145491"/>
                </a:lnTo>
                <a:lnTo>
                  <a:pt x="27622" y="144779"/>
                </a:lnTo>
                <a:close/>
              </a:path>
              <a:path w="172719" h="173989">
                <a:moveTo>
                  <a:pt x="166254" y="103631"/>
                </a:moveTo>
                <a:lnTo>
                  <a:pt x="166115" y="103631"/>
                </a:lnTo>
                <a:lnTo>
                  <a:pt x="161543" y="118871"/>
                </a:lnTo>
                <a:lnTo>
                  <a:pt x="153923" y="134111"/>
                </a:lnTo>
                <a:lnTo>
                  <a:pt x="143967" y="145491"/>
                </a:lnTo>
                <a:lnTo>
                  <a:pt x="144779" y="144779"/>
                </a:lnTo>
                <a:lnTo>
                  <a:pt x="150494" y="144779"/>
                </a:lnTo>
                <a:lnTo>
                  <a:pt x="158495" y="135635"/>
                </a:lnTo>
                <a:lnTo>
                  <a:pt x="166115" y="120395"/>
                </a:lnTo>
                <a:lnTo>
                  <a:pt x="170687" y="105155"/>
                </a:lnTo>
                <a:lnTo>
                  <a:pt x="166115" y="105155"/>
                </a:lnTo>
                <a:lnTo>
                  <a:pt x="166254" y="103631"/>
                </a:lnTo>
                <a:close/>
              </a:path>
              <a:path w="172719" h="173989">
                <a:moveTo>
                  <a:pt x="5957" y="103631"/>
                </a:moveTo>
                <a:lnTo>
                  <a:pt x="4571" y="103631"/>
                </a:lnTo>
                <a:lnTo>
                  <a:pt x="6095" y="105155"/>
                </a:lnTo>
                <a:lnTo>
                  <a:pt x="5957" y="103631"/>
                </a:lnTo>
                <a:close/>
              </a:path>
              <a:path w="172719" h="173989">
                <a:moveTo>
                  <a:pt x="6095" y="103631"/>
                </a:moveTo>
                <a:lnTo>
                  <a:pt x="5957" y="103631"/>
                </a:lnTo>
                <a:lnTo>
                  <a:pt x="6095" y="105155"/>
                </a:lnTo>
                <a:lnTo>
                  <a:pt x="6553" y="105155"/>
                </a:lnTo>
                <a:lnTo>
                  <a:pt x="6095" y="103631"/>
                </a:lnTo>
                <a:close/>
              </a:path>
              <a:path w="172719" h="173989">
                <a:moveTo>
                  <a:pt x="143967" y="28346"/>
                </a:moveTo>
                <a:lnTo>
                  <a:pt x="153923" y="41147"/>
                </a:lnTo>
                <a:lnTo>
                  <a:pt x="161543" y="54863"/>
                </a:lnTo>
                <a:lnTo>
                  <a:pt x="166115" y="70103"/>
                </a:lnTo>
                <a:lnTo>
                  <a:pt x="167639" y="88391"/>
                </a:lnTo>
                <a:lnTo>
                  <a:pt x="166115" y="105155"/>
                </a:lnTo>
                <a:lnTo>
                  <a:pt x="167639" y="103631"/>
                </a:lnTo>
                <a:lnTo>
                  <a:pt x="170687" y="103631"/>
                </a:lnTo>
                <a:lnTo>
                  <a:pt x="172211" y="86867"/>
                </a:lnTo>
                <a:lnTo>
                  <a:pt x="170687" y="68579"/>
                </a:lnTo>
                <a:lnTo>
                  <a:pt x="166115" y="53339"/>
                </a:lnTo>
                <a:lnTo>
                  <a:pt x="158495" y="39623"/>
                </a:lnTo>
                <a:lnTo>
                  <a:pt x="150198" y="28955"/>
                </a:lnTo>
                <a:lnTo>
                  <a:pt x="144779" y="28955"/>
                </a:lnTo>
                <a:lnTo>
                  <a:pt x="143967" y="28346"/>
                </a:lnTo>
                <a:close/>
              </a:path>
              <a:path w="172719" h="173989">
                <a:moveTo>
                  <a:pt x="170687" y="103631"/>
                </a:moveTo>
                <a:lnTo>
                  <a:pt x="167639" y="103631"/>
                </a:lnTo>
                <a:lnTo>
                  <a:pt x="166115" y="105155"/>
                </a:lnTo>
                <a:lnTo>
                  <a:pt x="170687" y="105155"/>
                </a:lnTo>
                <a:lnTo>
                  <a:pt x="170687" y="103631"/>
                </a:lnTo>
                <a:close/>
              </a:path>
              <a:path w="172719" h="173989">
                <a:moveTo>
                  <a:pt x="28955" y="27431"/>
                </a:moveTo>
                <a:lnTo>
                  <a:pt x="27431" y="27431"/>
                </a:lnTo>
                <a:lnTo>
                  <a:pt x="27431" y="28955"/>
                </a:lnTo>
                <a:lnTo>
                  <a:pt x="28244" y="28346"/>
                </a:lnTo>
                <a:lnTo>
                  <a:pt x="28955" y="27431"/>
                </a:lnTo>
                <a:close/>
              </a:path>
              <a:path w="172719" h="173989">
                <a:moveTo>
                  <a:pt x="28244" y="28346"/>
                </a:moveTo>
                <a:lnTo>
                  <a:pt x="27431" y="28955"/>
                </a:lnTo>
                <a:lnTo>
                  <a:pt x="27770" y="28955"/>
                </a:lnTo>
                <a:lnTo>
                  <a:pt x="28244" y="28346"/>
                </a:lnTo>
                <a:close/>
              </a:path>
              <a:path w="172719" h="173989">
                <a:moveTo>
                  <a:pt x="144779" y="27431"/>
                </a:moveTo>
                <a:lnTo>
                  <a:pt x="143255" y="27431"/>
                </a:lnTo>
                <a:lnTo>
                  <a:pt x="143967" y="28346"/>
                </a:lnTo>
                <a:lnTo>
                  <a:pt x="144779" y="28955"/>
                </a:lnTo>
                <a:lnTo>
                  <a:pt x="144779" y="27431"/>
                </a:lnTo>
                <a:close/>
              </a:path>
              <a:path w="172719" h="173989">
                <a:moveTo>
                  <a:pt x="149013" y="27431"/>
                </a:moveTo>
                <a:lnTo>
                  <a:pt x="144779" y="27431"/>
                </a:lnTo>
                <a:lnTo>
                  <a:pt x="144779" y="28955"/>
                </a:lnTo>
                <a:lnTo>
                  <a:pt x="150198" y="28955"/>
                </a:lnTo>
                <a:lnTo>
                  <a:pt x="149013" y="27431"/>
                </a:lnTo>
                <a:close/>
              </a:path>
              <a:path w="172719" h="173989">
                <a:moveTo>
                  <a:pt x="29463" y="27431"/>
                </a:moveTo>
                <a:lnTo>
                  <a:pt x="28955" y="27431"/>
                </a:lnTo>
                <a:lnTo>
                  <a:pt x="28244" y="28346"/>
                </a:lnTo>
                <a:lnTo>
                  <a:pt x="29463" y="27431"/>
                </a:lnTo>
                <a:close/>
              </a:path>
              <a:path w="172719" h="173989">
                <a:moveTo>
                  <a:pt x="113791" y="4571"/>
                </a:moveTo>
                <a:lnTo>
                  <a:pt x="103631" y="4571"/>
                </a:lnTo>
                <a:lnTo>
                  <a:pt x="103631" y="6095"/>
                </a:lnTo>
                <a:lnTo>
                  <a:pt x="102107" y="6095"/>
                </a:lnTo>
                <a:lnTo>
                  <a:pt x="117347" y="10667"/>
                </a:lnTo>
                <a:lnTo>
                  <a:pt x="132587" y="19811"/>
                </a:lnTo>
                <a:lnTo>
                  <a:pt x="143967" y="28346"/>
                </a:lnTo>
                <a:lnTo>
                  <a:pt x="143255" y="27431"/>
                </a:lnTo>
                <a:lnTo>
                  <a:pt x="149013" y="27431"/>
                </a:lnTo>
                <a:lnTo>
                  <a:pt x="147827" y="25907"/>
                </a:lnTo>
                <a:lnTo>
                  <a:pt x="146303" y="24383"/>
                </a:lnTo>
                <a:lnTo>
                  <a:pt x="134111" y="15239"/>
                </a:lnTo>
                <a:lnTo>
                  <a:pt x="118871" y="6095"/>
                </a:lnTo>
                <a:lnTo>
                  <a:pt x="103631" y="6095"/>
                </a:lnTo>
                <a:lnTo>
                  <a:pt x="102234" y="5968"/>
                </a:lnTo>
                <a:lnTo>
                  <a:pt x="118448" y="5968"/>
                </a:lnTo>
                <a:lnTo>
                  <a:pt x="113791" y="4571"/>
                </a:lnTo>
                <a:close/>
              </a:path>
              <a:path w="172719" h="173989">
                <a:moveTo>
                  <a:pt x="103631" y="4571"/>
                </a:moveTo>
                <a:lnTo>
                  <a:pt x="102234" y="5968"/>
                </a:lnTo>
                <a:lnTo>
                  <a:pt x="103631" y="6095"/>
                </a:lnTo>
                <a:lnTo>
                  <a:pt x="103631" y="4571"/>
                </a:lnTo>
                <a:close/>
              </a:path>
              <a:path w="172719" h="173989">
                <a:moveTo>
                  <a:pt x="103631" y="4571"/>
                </a:moveTo>
                <a:lnTo>
                  <a:pt x="86867" y="4571"/>
                </a:lnTo>
                <a:lnTo>
                  <a:pt x="102234" y="5968"/>
                </a:lnTo>
                <a:lnTo>
                  <a:pt x="103631" y="4571"/>
                </a:lnTo>
                <a:close/>
              </a:path>
            </a:pathLst>
          </a:custGeom>
          <a:solidFill>
            <a:srgbClr val="000000"/>
          </a:solidFill>
        </p:spPr>
        <p:txBody>
          <a:bodyPr wrap="square" lIns="0" tIns="0" rIns="0" bIns="0" rtlCol="0"/>
          <a:lstStyle/>
          <a:p>
            <a:endParaRPr sz="1750"/>
          </a:p>
        </p:txBody>
      </p:sp>
      <p:sp>
        <p:nvSpPr>
          <p:cNvPr id="18" name="object 18"/>
          <p:cNvSpPr/>
          <p:nvPr/>
        </p:nvSpPr>
        <p:spPr>
          <a:xfrm>
            <a:off x="1886903" y="6210511"/>
            <a:ext cx="0" cy="292012"/>
          </a:xfrm>
          <a:custGeom>
            <a:avLst/>
            <a:gdLst/>
            <a:ahLst/>
            <a:cxnLst/>
            <a:rect l="l" t="t" r="r" b="b"/>
            <a:pathLst>
              <a:path h="300354">
                <a:moveTo>
                  <a:pt x="0" y="0"/>
                </a:moveTo>
                <a:lnTo>
                  <a:pt x="0" y="300227"/>
                </a:lnTo>
              </a:path>
            </a:pathLst>
          </a:custGeom>
          <a:ln w="4572">
            <a:solidFill>
              <a:srgbClr val="000000"/>
            </a:solidFill>
          </a:ln>
        </p:spPr>
        <p:txBody>
          <a:bodyPr wrap="square" lIns="0" tIns="0" rIns="0" bIns="0" rtlCol="0"/>
          <a:lstStyle/>
          <a:p>
            <a:endParaRPr sz="1750"/>
          </a:p>
        </p:txBody>
      </p:sp>
      <p:sp>
        <p:nvSpPr>
          <p:cNvPr id="19" name="object 19"/>
          <p:cNvSpPr/>
          <p:nvPr/>
        </p:nvSpPr>
        <p:spPr>
          <a:xfrm>
            <a:off x="1803187" y="6335713"/>
            <a:ext cx="167922" cy="0"/>
          </a:xfrm>
          <a:custGeom>
            <a:avLst/>
            <a:gdLst/>
            <a:ahLst/>
            <a:cxnLst/>
            <a:rect l="l" t="t" r="r" b="b"/>
            <a:pathLst>
              <a:path w="172719">
                <a:moveTo>
                  <a:pt x="0" y="0"/>
                </a:moveTo>
                <a:lnTo>
                  <a:pt x="172212" y="0"/>
                </a:lnTo>
              </a:path>
            </a:pathLst>
          </a:custGeom>
          <a:ln w="4572">
            <a:solidFill>
              <a:srgbClr val="000000"/>
            </a:solidFill>
          </a:ln>
        </p:spPr>
        <p:txBody>
          <a:bodyPr wrap="square" lIns="0" tIns="0" rIns="0" bIns="0" rtlCol="0"/>
          <a:lstStyle/>
          <a:p>
            <a:endParaRPr sz="1750"/>
          </a:p>
        </p:txBody>
      </p:sp>
      <p:sp>
        <p:nvSpPr>
          <p:cNvPr id="20" name="object 20"/>
          <p:cNvSpPr/>
          <p:nvPr/>
        </p:nvSpPr>
        <p:spPr>
          <a:xfrm>
            <a:off x="1761701" y="6497954"/>
            <a:ext cx="127794" cy="169157"/>
          </a:xfrm>
          <a:custGeom>
            <a:avLst/>
            <a:gdLst/>
            <a:ahLst/>
            <a:cxnLst/>
            <a:rect l="l" t="t" r="r" b="b"/>
            <a:pathLst>
              <a:path w="131444" h="173989">
                <a:moveTo>
                  <a:pt x="129539" y="0"/>
                </a:moveTo>
                <a:lnTo>
                  <a:pt x="128015" y="0"/>
                </a:lnTo>
                <a:lnTo>
                  <a:pt x="126491" y="1524"/>
                </a:lnTo>
                <a:lnTo>
                  <a:pt x="0" y="170688"/>
                </a:lnTo>
                <a:lnTo>
                  <a:pt x="0" y="172212"/>
                </a:lnTo>
                <a:lnTo>
                  <a:pt x="1523" y="173736"/>
                </a:lnTo>
                <a:lnTo>
                  <a:pt x="3047" y="173736"/>
                </a:lnTo>
                <a:lnTo>
                  <a:pt x="4571" y="172212"/>
                </a:lnTo>
                <a:lnTo>
                  <a:pt x="131063" y="3048"/>
                </a:lnTo>
                <a:lnTo>
                  <a:pt x="131063" y="1524"/>
                </a:lnTo>
                <a:lnTo>
                  <a:pt x="129539" y="0"/>
                </a:lnTo>
                <a:close/>
              </a:path>
            </a:pathLst>
          </a:custGeom>
          <a:solidFill>
            <a:srgbClr val="000000"/>
          </a:solidFill>
        </p:spPr>
        <p:txBody>
          <a:bodyPr wrap="square" lIns="0" tIns="0" rIns="0" bIns="0" rtlCol="0"/>
          <a:lstStyle/>
          <a:p>
            <a:endParaRPr sz="1750"/>
          </a:p>
        </p:txBody>
      </p:sp>
      <p:sp>
        <p:nvSpPr>
          <p:cNvPr id="21" name="object 21"/>
          <p:cNvSpPr/>
          <p:nvPr/>
        </p:nvSpPr>
        <p:spPr>
          <a:xfrm>
            <a:off x="1884679" y="6497954"/>
            <a:ext cx="127794" cy="169157"/>
          </a:xfrm>
          <a:custGeom>
            <a:avLst/>
            <a:gdLst/>
            <a:ahLst/>
            <a:cxnLst/>
            <a:rect l="l" t="t" r="r" b="b"/>
            <a:pathLst>
              <a:path w="131444" h="173989">
                <a:moveTo>
                  <a:pt x="3048" y="0"/>
                </a:moveTo>
                <a:lnTo>
                  <a:pt x="1524" y="0"/>
                </a:lnTo>
                <a:lnTo>
                  <a:pt x="0" y="1524"/>
                </a:lnTo>
                <a:lnTo>
                  <a:pt x="0" y="3048"/>
                </a:lnTo>
                <a:lnTo>
                  <a:pt x="126492" y="172212"/>
                </a:lnTo>
                <a:lnTo>
                  <a:pt x="128016" y="173736"/>
                </a:lnTo>
                <a:lnTo>
                  <a:pt x="129540" y="173736"/>
                </a:lnTo>
                <a:lnTo>
                  <a:pt x="131064" y="172212"/>
                </a:lnTo>
                <a:lnTo>
                  <a:pt x="131064" y="170688"/>
                </a:lnTo>
                <a:lnTo>
                  <a:pt x="4572" y="1524"/>
                </a:lnTo>
                <a:lnTo>
                  <a:pt x="3048" y="0"/>
                </a:lnTo>
                <a:close/>
              </a:path>
            </a:pathLst>
          </a:custGeom>
          <a:solidFill>
            <a:srgbClr val="000000"/>
          </a:solidFill>
        </p:spPr>
        <p:txBody>
          <a:bodyPr wrap="square" lIns="0" tIns="0" rIns="0" bIns="0" rtlCol="0"/>
          <a:lstStyle/>
          <a:p>
            <a:endParaRPr sz="1750"/>
          </a:p>
        </p:txBody>
      </p:sp>
      <p:sp>
        <p:nvSpPr>
          <p:cNvPr id="22" name="object 22"/>
          <p:cNvSpPr/>
          <p:nvPr/>
        </p:nvSpPr>
        <p:spPr>
          <a:xfrm>
            <a:off x="1803187" y="6046047"/>
            <a:ext cx="167922" cy="169157"/>
          </a:xfrm>
          <a:custGeom>
            <a:avLst/>
            <a:gdLst/>
            <a:ahLst/>
            <a:cxnLst/>
            <a:rect l="l" t="t" r="r" b="b"/>
            <a:pathLst>
              <a:path w="172719" h="173989">
                <a:moveTo>
                  <a:pt x="85343" y="0"/>
                </a:moveTo>
                <a:lnTo>
                  <a:pt x="38099" y="15239"/>
                </a:lnTo>
                <a:lnTo>
                  <a:pt x="6095" y="53339"/>
                </a:lnTo>
                <a:lnTo>
                  <a:pt x="0" y="86867"/>
                </a:lnTo>
                <a:lnTo>
                  <a:pt x="1523" y="103631"/>
                </a:lnTo>
                <a:lnTo>
                  <a:pt x="1523" y="105155"/>
                </a:lnTo>
                <a:lnTo>
                  <a:pt x="24383" y="147827"/>
                </a:lnTo>
                <a:lnTo>
                  <a:pt x="68579" y="172211"/>
                </a:lnTo>
                <a:lnTo>
                  <a:pt x="85343" y="173735"/>
                </a:lnTo>
                <a:lnTo>
                  <a:pt x="102107" y="172211"/>
                </a:lnTo>
                <a:lnTo>
                  <a:pt x="103631" y="172211"/>
                </a:lnTo>
                <a:lnTo>
                  <a:pt x="113791" y="169163"/>
                </a:lnTo>
                <a:lnTo>
                  <a:pt x="86867" y="169163"/>
                </a:lnTo>
                <a:lnTo>
                  <a:pt x="70103" y="167639"/>
                </a:lnTo>
                <a:lnTo>
                  <a:pt x="54863" y="163067"/>
                </a:lnTo>
                <a:lnTo>
                  <a:pt x="39623" y="155447"/>
                </a:lnTo>
                <a:lnTo>
                  <a:pt x="29173" y="146303"/>
                </a:lnTo>
                <a:lnTo>
                  <a:pt x="27431" y="146303"/>
                </a:lnTo>
                <a:lnTo>
                  <a:pt x="27431" y="144779"/>
                </a:lnTo>
                <a:lnTo>
                  <a:pt x="27622" y="144779"/>
                </a:lnTo>
                <a:lnTo>
                  <a:pt x="18287" y="134111"/>
                </a:lnTo>
                <a:lnTo>
                  <a:pt x="10667" y="118871"/>
                </a:lnTo>
                <a:lnTo>
                  <a:pt x="6553" y="105155"/>
                </a:lnTo>
                <a:lnTo>
                  <a:pt x="6095" y="105155"/>
                </a:lnTo>
                <a:lnTo>
                  <a:pt x="4571" y="103631"/>
                </a:lnTo>
                <a:lnTo>
                  <a:pt x="5957" y="103631"/>
                </a:lnTo>
                <a:lnTo>
                  <a:pt x="4571" y="88391"/>
                </a:lnTo>
                <a:lnTo>
                  <a:pt x="6095" y="70103"/>
                </a:lnTo>
                <a:lnTo>
                  <a:pt x="10667" y="54863"/>
                </a:lnTo>
                <a:lnTo>
                  <a:pt x="18287" y="41147"/>
                </a:lnTo>
                <a:lnTo>
                  <a:pt x="27770" y="28955"/>
                </a:lnTo>
                <a:lnTo>
                  <a:pt x="27431" y="28955"/>
                </a:lnTo>
                <a:lnTo>
                  <a:pt x="27431" y="27431"/>
                </a:lnTo>
                <a:lnTo>
                  <a:pt x="29463" y="27431"/>
                </a:lnTo>
                <a:lnTo>
                  <a:pt x="39623" y="19811"/>
                </a:lnTo>
                <a:lnTo>
                  <a:pt x="54863" y="10667"/>
                </a:lnTo>
                <a:lnTo>
                  <a:pt x="70103" y="6095"/>
                </a:lnTo>
                <a:lnTo>
                  <a:pt x="86867" y="4571"/>
                </a:lnTo>
                <a:lnTo>
                  <a:pt x="113791" y="4571"/>
                </a:lnTo>
                <a:lnTo>
                  <a:pt x="103631" y="1523"/>
                </a:lnTo>
                <a:lnTo>
                  <a:pt x="102107" y="1523"/>
                </a:lnTo>
                <a:lnTo>
                  <a:pt x="85343" y="0"/>
                </a:lnTo>
                <a:close/>
              </a:path>
              <a:path w="172719" h="173989">
                <a:moveTo>
                  <a:pt x="102234" y="167766"/>
                </a:moveTo>
                <a:lnTo>
                  <a:pt x="86867" y="169163"/>
                </a:lnTo>
                <a:lnTo>
                  <a:pt x="103631" y="169163"/>
                </a:lnTo>
                <a:lnTo>
                  <a:pt x="102234" y="167766"/>
                </a:lnTo>
                <a:close/>
              </a:path>
              <a:path w="172719" h="173989">
                <a:moveTo>
                  <a:pt x="103631" y="167639"/>
                </a:moveTo>
                <a:lnTo>
                  <a:pt x="102234" y="167766"/>
                </a:lnTo>
                <a:lnTo>
                  <a:pt x="103631" y="169163"/>
                </a:lnTo>
                <a:lnTo>
                  <a:pt x="103631" y="167639"/>
                </a:lnTo>
                <a:close/>
              </a:path>
              <a:path w="172719" h="173989">
                <a:moveTo>
                  <a:pt x="118871" y="167639"/>
                </a:moveTo>
                <a:lnTo>
                  <a:pt x="103631" y="167639"/>
                </a:lnTo>
                <a:lnTo>
                  <a:pt x="103631" y="169163"/>
                </a:lnTo>
                <a:lnTo>
                  <a:pt x="113791" y="169163"/>
                </a:lnTo>
                <a:lnTo>
                  <a:pt x="118871" y="167639"/>
                </a:lnTo>
                <a:close/>
              </a:path>
              <a:path w="172719" h="173989">
                <a:moveTo>
                  <a:pt x="143967" y="145491"/>
                </a:moveTo>
                <a:lnTo>
                  <a:pt x="132587" y="155447"/>
                </a:lnTo>
                <a:lnTo>
                  <a:pt x="117347" y="163067"/>
                </a:lnTo>
                <a:lnTo>
                  <a:pt x="102107" y="167639"/>
                </a:lnTo>
                <a:lnTo>
                  <a:pt x="103631" y="167639"/>
                </a:lnTo>
                <a:lnTo>
                  <a:pt x="118871" y="167639"/>
                </a:lnTo>
                <a:lnTo>
                  <a:pt x="134111" y="160019"/>
                </a:lnTo>
                <a:lnTo>
                  <a:pt x="146303" y="149351"/>
                </a:lnTo>
                <a:lnTo>
                  <a:pt x="147827" y="147827"/>
                </a:lnTo>
                <a:lnTo>
                  <a:pt x="149161" y="146303"/>
                </a:lnTo>
                <a:lnTo>
                  <a:pt x="143255" y="146303"/>
                </a:lnTo>
                <a:lnTo>
                  <a:pt x="143967" y="145491"/>
                </a:lnTo>
                <a:close/>
              </a:path>
              <a:path w="172719" h="173989">
                <a:moveTo>
                  <a:pt x="27431" y="144779"/>
                </a:moveTo>
                <a:lnTo>
                  <a:pt x="27431" y="146303"/>
                </a:lnTo>
                <a:lnTo>
                  <a:pt x="28955" y="146303"/>
                </a:lnTo>
                <a:lnTo>
                  <a:pt x="28244" y="145491"/>
                </a:lnTo>
                <a:lnTo>
                  <a:pt x="27431" y="144779"/>
                </a:lnTo>
                <a:close/>
              </a:path>
              <a:path w="172719" h="173989">
                <a:moveTo>
                  <a:pt x="28244" y="145491"/>
                </a:moveTo>
                <a:lnTo>
                  <a:pt x="28955" y="146303"/>
                </a:lnTo>
                <a:lnTo>
                  <a:pt x="29173" y="146303"/>
                </a:lnTo>
                <a:lnTo>
                  <a:pt x="28244" y="145491"/>
                </a:lnTo>
                <a:close/>
              </a:path>
              <a:path w="172719" h="173989">
                <a:moveTo>
                  <a:pt x="144779" y="144779"/>
                </a:moveTo>
                <a:lnTo>
                  <a:pt x="143967" y="145491"/>
                </a:lnTo>
                <a:lnTo>
                  <a:pt x="143255" y="146303"/>
                </a:lnTo>
                <a:lnTo>
                  <a:pt x="144779" y="146303"/>
                </a:lnTo>
                <a:lnTo>
                  <a:pt x="144779" y="144779"/>
                </a:lnTo>
                <a:close/>
              </a:path>
              <a:path w="172719" h="173989">
                <a:moveTo>
                  <a:pt x="150494" y="144779"/>
                </a:moveTo>
                <a:lnTo>
                  <a:pt x="144779" y="144779"/>
                </a:lnTo>
                <a:lnTo>
                  <a:pt x="144779" y="146303"/>
                </a:lnTo>
                <a:lnTo>
                  <a:pt x="149161" y="146303"/>
                </a:lnTo>
                <a:lnTo>
                  <a:pt x="150494" y="144779"/>
                </a:lnTo>
                <a:close/>
              </a:path>
              <a:path w="172719" h="173989">
                <a:moveTo>
                  <a:pt x="27622" y="144779"/>
                </a:moveTo>
                <a:lnTo>
                  <a:pt x="27431" y="144779"/>
                </a:lnTo>
                <a:lnTo>
                  <a:pt x="28244" y="145491"/>
                </a:lnTo>
                <a:lnTo>
                  <a:pt x="27622" y="144779"/>
                </a:lnTo>
                <a:close/>
              </a:path>
              <a:path w="172719" h="173989">
                <a:moveTo>
                  <a:pt x="166254" y="103631"/>
                </a:moveTo>
                <a:lnTo>
                  <a:pt x="166115" y="103631"/>
                </a:lnTo>
                <a:lnTo>
                  <a:pt x="161543" y="118871"/>
                </a:lnTo>
                <a:lnTo>
                  <a:pt x="153923" y="134111"/>
                </a:lnTo>
                <a:lnTo>
                  <a:pt x="143967" y="145491"/>
                </a:lnTo>
                <a:lnTo>
                  <a:pt x="144779" y="144779"/>
                </a:lnTo>
                <a:lnTo>
                  <a:pt x="150494" y="144779"/>
                </a:lnTo>
                <a:lnTo>
                  <a:pt x="158495" y="135635"/>
                </a:lnTo>
                <a:lnTo>
                  <a:pt x="166115" y="120395"/>
                </a:lnTo>
                <a:lnTo>
                  <a:pt x="170687" y="105155"/>
                </a:lnTo>
                <a:lnTo>
                  <a:pt x="166115" y="105155"/>
                </a:lnTo>
                <a:lnTo>
                  <a:pt x="166254" y="103631"/>
                </a:lnTo>
                <a:close/>
              </a:path>
              <a:path w="172719" h="173989">
                <a:moveTo>
                  <a:pt x="5957" y="103631"/>
                </a:moveTo>
                <a:lnTo>
                  <a:pt x="4571" y="103631"/>
                </a:lnTo>
                <a:lnTo>
                  <a:pt x="6095" y="105155"/>
                </a:lnTo>
                <a:lnTo>
                  <a:pt x="5957" y="103631"/>
                </a:lnTo>
                <a:close/>
              </a:path>
              <a:path w="172719" h="173989">
                <a:moveTo>
                  <a:pt x="6095" y="103631"/>
                </a:moveTo>
                <a:lnTo>
                  <a:pt x="5957" y="103631"/>
                </a:lnTo>
                <a:lnTo>
                  <a:pt x="6095" y="105155"/>
                </a:lnTo>
                <a:lnTo>
                  <a:pt x="6553" y="105155"/>
                </a:lnTo>
                <a:lnTo>
                  <a:pt x="6095" y="103631"/>
                </a:lnTo>
                <a:close/>
              </a:path>
              <a:path w="172719" h="173989">
                <a:moveTo>
                  <a:pt x="143967" y="28346"/>
                </a:moveTo>
                <a:lnTo>
                  <a:pt x="153923" y="41147"/>
                </a:lnTo>
                <a:lnTo>
                  <a:pt x="161543" y="54863"/>
                </a:lnTo>
                <a:lnTo>
                  <a:pt x="166115" y="70103"/>
                </a:lnTo>
                <a:lnTo>
                  <a:pt x="167639" y="88391"/>
                </a:lnTo>
                <a:lnTo>
                  <a:pt x="166115" y="105155"/>
                </a:lnTo>
                <a:lnTo>
                  <a:pt x="167639" y="103631"/>
                </a:lnTo>
                <a:lnTo>
                  <a:pt x="170687" y="103631"/>
                </a:lnTo>
                <a:lnTo>
                  <a:pt x="172211" y="86867"/>
                </a:lnTo>
                <a:lnTo>
                  <a:pt x="170687" y="68579"/>
                </a:lnTo>
                <a:lnTo>
                  <a:pt x="166115" y="53339"/>
                </a:lnTo>
                <a:lnTo>
                  <a:pt x="158495" y="39623"/>
                </a:lnTo>
                <a:lnTo>
                  <a:pt x="150198" y="28955"/>
                </a:lnTo>
                <a:lnTo>
                  <a:pt x="144779" y="28955"/>
                </a:lnTo>
                <a:lnTo>
                  <a:pt x="143967" y="28346"/>
                </a:lnTo>
                <a:close/>
              </a:path>
              <a:path w="172719" h="173989">
                <a:moveTo>
                  <a:pt x="170687" y="103631"/>
                </a:moveTo>
                <a:lnTo>
                  <a:pt x="167639" y="103631"/>
                </a:lnTo>
                <a:lnTo>
                  <a:pt x="166115" y="105155"/>
                </a:lnTo>
                <a:lnTo>
                  <a:pt x="170687" y="105155"/>
                </a:lnTo>
                <a:lnTo>
                  <a:pt x="170687" y="103631"/>
                </a:lnTo>
                <a:close/>
              </a:path>
              <a:path w="172719" h="173989">
                <a:moveTo>
                  <a:pt x="28955" y="27431"/>
                </a:moveTo>
                <a:lnTo>
                  <a:pt x="27431" y="27431"/>
                </a:lnTo>
                <a:lnTo>
                  <a:pt x="27431" y="28955"/>
                </a:lnTo>
                <a:lnTo>
                  <a:pt x="28244" y="28346"/>
                </a:lnTo>
                <a:lnTo>
                  <a:pt x="28955" y="27431"/>
                </a:lnTo>
                <a:close/>
              </a:path>
              <a:path w="172719" h="173989">
                <a:moveTo>
                  <a:pt x="28244" y="28346"/>
                </a:moveTo>
                <a:lnTo>
                  <a:pt x="27431" y="28955"/>
                </a:lnTo>
                <a:lnTo>
                  <a:pt x="27770" y="28955"/>
                </a:lnTo>
                <a:lnTo>
                  <a:pt x="28244" y="28346"/>
                </a:lnTo>
                <a:close/>
              </a:path>
              <a:path w="172719" h="173989">
                <a:moveTo>
                  <a:pt x="144779" y="27431"/>
                </a:moveTo>
                <a:lnTo>
                  <a:pt x="143255" y="27431"/>
                </a:lnTo>
                <a:lnTo>
                  <a:pt x="143967" y="28346"/>
                </a:lnTo>
                <a:lnTo>
                  <a:pt x="144779" y="28955"/>
                </a:lnTo>
                <a:lnTo>
                  <a:pt x="144779" y="27431"/>
                </a:lnTo>
                <a:close/>
              </a:path>
              <a:path w="172719" h="173989">
                <a:moveTo>
                  <a:pt x="149013" y="27431"/>
                </a:moveTo>
                <a:lnTo>
                  <a:pt x="144779" y="27431"/>
                </a:lnTo>
                <a:lnTo>
                  <a:pt x="144779" y="28955"/>
                </a:lnTo>
                <a:lnTo>
                  <a:pt x="150198" y="28955"/>
                </a:lnTo>
                <a:lnTo>
                  <a:pt x="149013" y="27431"/>
                </a:lnTo>
                <a:close/>
              </a:path>
              <a:path w="172719" h="173989">
                <a:moveTo>
                  <a:pt x="29463" y="27431"/>
                </a:moveTo>
                <a:lnTo>
                  <a:pt x="28955" y="27431"/>
                </a:lnTo>
                <a:lnTo>
                  <a:pt x="28244" y="28346"/>
                </a:lnTo>
                <a:lnTo>
                  <a:pt x="29463" y="27431"/>
                </a:lnTo>
                <a:close/>
              </a:path>
              <a:path w="172719" h="173989">
                <a:moveTo>
                  <a:pt x="113791" y="4571"/>
                </a:moveTo>
                <a:lnTo>
                  <a:pt x="103631" y="4571"/>
                </a:lnTo>
                <a:lnTo>
                  <a:pt x="103631" y="6095"/>
                </a:lnTo>
                <a:lnTo>
                  <a:pt x="102107" y="6095"/>
                </a:lnTo>
                <a:lnTo>
                  <a:pt x="117347" y="10667"/>
                </a:lnTo>
                <a:lnTo>
                  <a:pt x="132587" y="19811"/>
                </a:lnTo>
                <a:lnTo>
                  <a:pt x="143967" y="28346"/>
                </a:lnTo>
                <a:lnTo>
                  <a:pt x="143255" y="27431"/>
                </a:lnTo>
                <a:lnTo>
                  <a:pt x="149013" y="27431"/>
                </a:lnTo>
                <a:lnTo>
                  <a:pt x="147827" y="25907"/>
                </a:lnTo>
                <a:lnTo>
                  <a:pt x="146303" y="24383"/>
                </a:lnTo>
                <a:lnTo>
                  <a:pt x="134111" y="15239"/>
                </a:lnTo>
                <a:lnTo>
                  <a:pt x="118871" y="6095"/>
                </a:lnTo>
                <a:lnTo>
                  <a:pt x="103631" y="6095"/>
                </a:lnTo>
                <a:lnTo>
                  <a:pt x="102234" y="5968"/>
                </a:lnTo>
                <a:lnTo>
                  <a:pt x="118448" y="5968"/>
                </a:lnTo>
                <a:lnTo>
                  <a:pt x="113791" y="4571"/>
                </a:lnTo>
                <a:close/>
              </a:path>
              <a:path w="172719" h="173989">
                <a:moveTo>
                  <a:pt x="103631" y="4571"/>
                </a:moveTo>
                <a:lnTo>
                  <a:pt x="102234" y="5968"/>
                </a:lnTo>
                <a:lnTo>
                  <a:pt x="103631" y="6095"/>
                </a:lnTo>
                <a:lnTo>
                  <a:pt x="103631" y="4571"/>
                </a:lnTo>
                <a:close/>
              </a:path>
              <a:path w="172719" h="173989">
                <a:moveTo>
                  <a:pt x="103631" y="4571"/>
                </a:moveTo>
                <a:lnTo>
                  <a:pt x="86867" y="4571"/>
                </a:lnTo>
                <a:lnTo>
                  <a:pt x="102234" y="5968"/>
                </a:lnTo>
                <a:lnTo>
                  <a:pt x="103631" y="4571"/>
                </a:lnTo>
                <a:close/>
              </a:path>
            </a:pathLst>
          </a:custGeom>
          <a:solidFill>
            <a:srgbClr val="000000"/>
          </a:solidFill>
        </p:spPr>
        <p:txBody>
          <a:bodyPr wrap="square" lIns="0" tIns="0" rIns="0" bIns="0" rtlCol="0"/>
          <a:lstStyle/>
          <a:p>
            <a:endParaRPr sz="1750"/>
          </a:p>
        </p:txBody>
      </p:sp>
      <p:sp>
        <p:nvSpPr>
          <p:cNvPr id="23" name="object 23"/>
          <p:cNvSpPr/>
          <p:nvPr/>
        </p:nvSpPr>
        <p:spPr>
          <a:xfrm>
            <a:off x="1886903" y="6210511"/>
            <a:ext cx="0" cy="292012"/>
          </a:xfrm>
          <a:custGeom>
            <a:avLst/>
            <a:gdLst/>
            <a:ahLst/>
            <a:cxnLst/>
            <a:rect l="l" t="t" r="r" b="b"/>
            <a:pathLst>
              <a:path h="300354">
                <a:moveTo>
                  <a:pt x="0" y="0"/>
                </a:moveTo>
                <a:lnTo>
                  <a:pt x="0" y="300227"/>
                </a:lnTo>
              </a:path>
            </a:pathLst>
          </a:custGeom>
          <a:ln w="4572">
            <a:solidFill>
              <a:srgbClr val="000000"/>
            </a:solidFill>
          </a:ln>
        </p:spPr>
        <p:txBody>
          <a:bodyPr wrap="square" lIns="0" tIns="0" rIns="0" bIns="0" rtlCol="0"/>
          <a:lstStyle/>
          <a:p>
            <a:endParaRPr sz="1750"/>
          </a:p>
        </p:txBody>
      </p:sp>
      <p:sp>
        <p:nvSpPr>
          <p:cNvPr id="24" name="object 24"/>
          <p:cNvSpPr/>
          <p:nvPr/>
        </p:nvSpPr>
        <p:spPr>
          <a:xfrm>
            <a:off x="1803187" y="6335713"/>
            <a:ext cx="167922" cy="0"/>
          </a:xfrm>
          <a:custGeom>
            <a:avLst/>
            <a:gdLst/>
            <a:ahLst/>
            <a:cxnLst/>
            <a:rect l="l" t="t" r="r" b="b"/>
            <a:pathLst>
              <a:path w="172719">
                <a:moveTo>
                  <a:pt x="0" y="0"/>
                </a:moveTo>
                <a:lnTo>
                  <a:pt x="172212" y="0"/>
                </a:lnTo>
              </a:path>
            </a:pathLst>
          </a:custGeom>
          <a:ln w="4572">
            <a:solidFill>
              <a:srgbClr val="000000"/>
            </a:solidFill>
          </a:ln>
        </p:spPr>
        <p:txBody>
          <a:bodyPr wrap="square" lIns="0" tIns="0" rIns="0" bIns="0" rtlCol="0"/>
          <a:lstStyle/>
          <a:p>
            <a:endParaRPr sz="1750"/>
          </a:p>
        </p:txBody>
      </p:sp>
      <p:sp>
        <p:nvSpPr>
          <p:cNvPr id="25" name="object 25"/>
          <p:cNvSpPr/>
          <p:nvPr/>
        </p:nvSpPr>
        <p:spPr>
          <a:xfrm>
            <a:off x="1761701" y="6497954"/>
            <a:ext cx="127794" cy="169157"/>
          </a:xfrm>
          <a:custGeom>
            <a:avLst/>
            <a:gdLst/>
            <a:ahLst/>
            <a:cxnLst/>
            <a:rect l="l" t="t" r="r" b="b"/>
            <a:pathLst>
              <a:path w="131444" h="173989">
                <a:moveTo>
                  <a:pt x="129539" y="0"/>
                </a:moveTo>
                <a:lnTo>
                  <a:pt x="128015" y="0"/>
                </a:lnTo>
                <a:lnTo>
                  <a:pt x="126491" y="1524"/>
                </a:lnTo>
                <a:lnTo>
                  <a:pt x="0" y="170688"/>
                </a:lnTo>
                <a:lnTo>
                  <a:pt x="0" y="172212"/>
                </a:lnTo>
                <a:lnTo>
                  <a:pt x="1523" y="173736"/>
                </a:lnTo>
                <a:lnTo>
                  <a:pt x="3047" y="173736"/>
                </a:lnTo>
                <a:lnTo>
                  <a:pt x="4571" y="172212"/>
                </a:lnTo>
                <a:lnTo>
                  <a:pt x="131063" y="3048"/>
                </a:lnTo>
                <a:lnTo>
                  <a:pt x="131063" y="1524"/>
                </a:lnTo>
                <a:lnTo>
                  <a:pt x="129539" y="0"/>
                </a:lnTo>
                <a:close/>
              </a:path>
            </a:pathLst>
          </a:custGeom>
          <a:solidFill>
            <a:srgbClr val="000000"/>
          </a:solidFill>
        </p:spPr>
        <p:txBody>
          <a:bodyPr wrap="square" lIns="0" tIns="0" rIns="0" bIns="0" rtlCol="0"/>
          <a:lstStyle/>
          <a:p>
            <a:endParaRPr sz="1750"/>
          </a:p>
        </p:txBody>
      </p:sp>
      <p:sp>
        <p:nvSpPr>
          <p:cNvPr id="26" name="object 26"/>
          <p:cNvSpPr/>
          <p:nvPr/>
        </p:nvSpPr>
        <p:spPr>
          <a:xfrm>
            <a:off x="1884679" y="6497954"/>
            <a:ext cx="127794" cy="169157"/>
          </a:xfrm>
          <a:custGeom>
            <a:avLst/>
            <a:gdLst/>
            <a:ahLst/>
            <a:cxnLst/>
            <a:rect l="l" t="t" r="r" b="b"/>
            <a:pathLst>
              <a:path w="131444" h="173989">
                <a:moveTo>
                  <a:pt x="3048" y="0"/>
                </a:moveTo>
                <a:lnTo>
                  <a:pt x="1524" y="0"/>
                </a:lnTo>
                <a:lnTo>
                  <a:pt x="0" y="1524"/>
                </a:lnTo>
                <a:lnTo>
                  <a:pt x="0" y="3048"/>
                </a:lnTo>
                <a:lnTo>
                  <a:pt x="126492" y="172212"/>
                </a:lnTo>
                <a:lnTo>
                  <a:pt x="128016" y="173736"/>
                </a:lnTo>
                <a:lnTo>
                  <a:pt x="129540" y="173736"/>
                </a:lnTo>
                <a:lnTo>
                  <a:pt x="131064" y="172212"/>
                </a:lnTo>
                <a:lnTo>
                  <a:pt x="131064" y="170688"/>
                </a:lnTo>
                <a:lnTo>
                  <a:pt x="4572" y="1524"/>
                </a:lnTo>
                <a:lnTo>
                  <a:pt x="3048" y="0"/>
                </a:lnTo>
                <a:close/>
              </a:path>
            </a:pathLst>
          </a:custGeom>
          <a:solidFill>
            <a:srgbClr val="000000"/>
          </a:solidFill>
        </p:spPr>
        <p:txBody>
          <a:bodyPr wrap="square" lIns="0" tIns="0" rIns="0" bIns="0" rtlCol="0"/>
          <a:lstStyle/>
          <a:p>
            <a:endParaRPr sz="1750"/>
          </a:p>
        </p:txBody>
      </p:sp>
      <p:sp>
        <p:nvSpPr>
          <p:cNvPr id="27" name="object 27"/>
          <p:cNvSpPr txBox="1"/>
          <p:nvPr/>
        </p:nvSpPr>
        <p:spPr>
          <a:xfrm>
            <a:off x="1596743" y="6768606"/>
            <a:ext cx="558712" cy="299184"/>
          </a:xfrm>
          <a:prstGeom prst="rect">
            <a:avLst/>
          </a:prstGeom>
        </p:spPr>
        <p:txBody>
          <a:bodyPr vert="horz" wrap="square" lIns="0" tIns="0" rIns="0" bIns="0" rtlCol="0">
            <a:spAutoFit/>
          </a:bodyPr>
          <a:lstStyle/>
          <a:p>
            <a:pPr marL="12347" marR="4939"/>
            <a:r>
              <a:rPr sz="972" spc="-5" dirty="0">
                <a:latin typeface="Arial"/>
                <a:cs typeface="Arial"/>
              </a:rPr>
              <a:t>Individual  </a:t>
            </a:r>
            <a:r>
              <a:rPr sz="972" spc="-10" dirty="0">
                <a:latin typeface="Arial"/>
                <a:cs typeface="Arial"/>
              </a:rPr>
              <a:t>Customer</a:t>
            </a:r>
            <a:endParaRPr sz="972">
              <a:latin typeface="Arial"/>
              <a:cs typeface="Arial"/>
            </a:endParaRPr>
          </a:p>
        </p:txBody>
      </p:sp>
      <p:sp>
        <p:nvSpPr>
          <p:cNvPr id="28" name="object 28"/>
          <p:cNvSpPr/>
          <p:nvPr/>
        </p:nvSpPr>
        <p:spPr>
          <a:xfrm>
            <a:off x="2624032" y="6046047"/>
            <a:ext cx="167922" cy="169157"/>
          </a:xfrm>
          <a:custGeom>
            <a:avLst/>
            <a:gdLst/>
            <a:ahLst/>
            <a:cxnLst/>
            <a:rect l="l" t="t" r="r" b="b"/>
            <a:pathLst>
              <a:path w="172719" h="173989">
                <a:moveTo>
                  <a:pt x="85343" y="0"/>
                </a:moveTo>
                <a:lnTo>
                  <a:pt x="38099" y="15239"/>
                </a:lnTo>
                <a:lnTo>
                  <a:pt x="6095" y="53339"/>
                </a:lnTo>
                <a:lnTo>
                  <a:pt x="0" y="86867"/>
                </a:lnTo>
                <a:lnTo>
                  <a:pt x="1523" y="103631"/>
                </a:lnTo>
                <a:lnTo>
                  <a:pt x="1523" y="105155"/>
                </a:lnTo>
                <a:lnTo>
                  <a:pt x="24383" y="147827"/>
                </a:lnTo>
                <a:lnTo>
                  <a:pt x="68579" y="172211"/>
                </a:lnTo>
                <a:lnTo>
                  <a:pt x="85343" y="173735"/>
                </a:lnTo>
                <a:lnTo>
                  <a:pt x="102107" y="172211"/>
                </a:lnTo>
                <a:lnTo>
                  <a:pt x="103631" y="172211"/>
                </a:lnTo>
                <a:lnTo>
                  <a:pt x="113791" y="169163"/>
                </a:lnTo>
                <a:lnTo>
                  <a:pt x="86867" y="169163"/>
                </a:lnTo>
                <a:lnTo>
                  <a:pt x="70103" y="167639"/>
                </a:lnTo>
                <a:lnTo>
                  <a:pt x="54863" y="163067"/>
                </a:lnTo>
                <a:lnTo>
                  <a:pt x="39623" y="155447"/>
                </a:lnTo>
                <a:lnTo>
                  <a:pt x="29173" y="146303"/>
                </a:lnTo>
                <a:lnTo>
                  <a:pt x="27431" y="146303"/>
                </a:lnTo>
                <a:lnTo>
                  <a:pt x="27431" y="144779"/>
                </a:lnTo>
                <a:lnTo>
                  <a:pt x="27622" y="144779"/>
                </a:lnTo>
                <a:lnTo>
                  <a:pt x="18287" y="134111"/>
                </a:lnTo>
                <a:lnTo>
                  <a:pt x="10667" y="118871"/>
                </a:lnTo>
                <a:lnTo>
                  <a:pt x="6553" y="105155"/>
                </a:lnTo>
                <a:lnTo>
                  <a:pt x="6095" y="105155"/>
                </a:lnTo>
                <a:lnTo>
                  <a:pt x="4571" y="103631"/>
                </a:lnTo>
                <a:lnTo>
                  <a:pt x="5957" y="103631"/>
                </a:lnTo>
                <a:lnTo>
                  <a:pt x="4571" y="88391"/>
                </a:lnTo>
                <a:lnTo>
                  <a:pt x="6095" y="70103"/>
                </a:lnTo>
                <a:lnTo>
                  <a:pt x="10667" y="54863"/>
                </a:lnTo>
                <a:lnTo>
                  <a:pt x="18287" y="41147"/>
                </a:lnTo>
                <a:lnTo>
                  <a:pt x="27770" y="28955"/>
                </a:lnTo>
                <a:lnTo>
                  <a:pt x="27431" y="28955"/>
                </a:lnTo>
                <a:lnTo>
                  <a:pt x="27431" y="27431"/>
                </a:lnTo>
                <a:lnTo>
                  <a:pt x="29463" y="27431"/>
                </a:lnTo>
                <a:lnTo>
                  <a:pt x="39623" y="19811"/>
                </a:lnTo>
                <a:lnTo>
                  <a:pt x="54863" y="10667"/>
                </a:lnTo>
                <a:lnTo>
                  <a:pt x="70103" y="6095"/>
                </a:lnTo>
                <a:lnTo>
                  <a:pt x="86867" y="4571"/>
                </a:lnTo>
                <a:lnTo>
                  <a:pt x="113791" y="4571"/>
                </a:lnTo>
                <a:lnTo>
                  <a:pt x="103631" y="1523"/>
                </a:lnTo>
                <a:lnTo>
                  <a:pt x="102107" y="1523"/>
                </a:lnTo>
                <a:lnTo>
                  <a:pt x="85343" y="0"/>
                </a:lnTo>
                <a:close/>
              </a:path>
              <a:path w="172719" h="173989">
                <a:moveTo>
                  <a:pt x="102234" y="167766"/>
                </a:moveTo>
                <a:lnTo>
                  <a:pt x="86867" y="169163"/>
                </a:lnTo>
                <a:lnTo>
                  <a:pt x="103631" y="169163"/>
                </a:lnTo>
                <a:lnTo>
                  <a:pt x="102234" y="167766"/>
                </a:lnTo>
                <a:close/>
              </a:path>
              <a:path w="172719" h="173989">
                <a:moveTo>
                  <a:pt x="103631" y="167639"/>
                </a:moveTo>
                <a:lnTo>
                  <a:pt x="102234" y="167766"/>
                </a:lnTo>
                <a:lnTo>
                  <a:pt x="103631" y="169163"/>
                </a:lnTo>
                <a:lnTo>
                  <a:pt x="103631" y="167639"/>
                </a:lnTo>
                <a:close/>
              </a:path>
              <a:path w="172719" h="173989">
                <a:moveTo>
                  <a:pt x="118871" y="167639"/>
                </a:moveTo>
                <a:lnTo>
                  <a:pt x="103631" y="167639"/>
                </a:lnTo>
                <a:lnTo>
                  <a:pt x="103631" y="169163"/>
                </a:lnTo>
                <a:lnTo>
                  <a:pt x="113791" y="169163"/>
                </a:lnTo>
                <a:lnTo>
                  <a:pt x="118871" y="167639"/>
                </a:lnTo>
                <a:close/>
              </a:path>
              <a:path w="172719" h="173989">
                <a:moveTo>
                  <a:pt x="143967" y="145491"/>
                </a:moveTo>
                <a:lnTo>
                  <a:pt x="132587" y="155447"/>
                </a:lnTo>
                <a:lnTo>
                  <a:pt x="117347" y="163067"/>
                </a:lnTo>
                <a:lnTo>
                  <a:pt x="102107" y="167639"/>
                </a:lnTo>
                <a:lnTo>
                  <a:pt x="103631" y="167639"/>
                </a:lnTo>
                <a:lnTo>
                  <a:pt x="118871" y="167639"/>
                </a:lnTo>
                <a:lnTo>
                  <a:pt x="134111" y="160019"/>
                </a:lnTo>
                <a:lnTo>
                  <a:pt x="146303" y="149351"/>
                </a:lnTo>
                <a:lnTo>
                  <a:pt x="147827" y="147827"/>
                </a:lnTo>
                <a:lnTo>
                  <a:pt x="149161" y="146303"/>
                </a:lnTo>
                <a:lnTo>
                  <a:pt x="143255" y="146303"/>
                </a:lnTo>
                <a:lnTo>
                  <a:pt x="143967" y="145491"/>
                </a:lnTo>
                <a:close/>
              </a:path>
              <a:path w="172719" h="173989">
                <a:moveTo>
                  <a:pt x="27431" y="144779"/>
                </a:moveTo>
                <a:lnTo>
                  <a:pt x="27431" y="146303"/>
                </a:lnTo>
                <a:lnTo>
                  <a:pt x="28955" y="146303"/>
                </a:lnTo>
                <a:lnTo>
                  <a:pt x="28244" y="145491"/>
                </a:lnTo>
                <a:lnTo>
                  <a:pt x="27431" y="144779"/>
                </a:lnTo>
                <a:close/>
              </a:path>
              <a:path w="172719" h="173989">
                <a:moveTo>
                  <a:pt x="28244" y="145491"/>
                </a:moveTo>
                <a:lnTo>
                  <a:pt x="28955" y="146303"/>
                </a:lnTo>
                <a:lnTo>
                  <a:pt x="29173" y="146303"/>
                </a:lnTo>
                <a:lnTo>
                  <a:pt x="28244" y="145491"/>
                </a:lnTo>
                <a:close/>
              </a:path>
              <a:path w="172719" h="173989">
                <a:moveTo>
                  <a:pt x="144779" y="144779"/>
                </a:moveTo>
                <a:lnTo>
                  <a:pt x="143967" y="145491"/>
                </a:lnTo>
                <a:lnTo>
                  <a:pt x="143255" y="146303"/>
                </a:lnTo>
                <a:lnTo>
                  <a:pt x="144779" y="146303"/>
                </a:lnTo>
                <a:lnTo>
                  <a:pt x="144779" y="144779"/>
                </a:lnTo>
                <a:close/>
              </a:path>
              <a:path w="172719" h="173989">
                <a:moveTo>
                  <a:pt x="150494" y="144779"/>
                </a:moveTo>
                <a:lnTo>
                  <a:pt x="144779" y="144779"/>
                </a:lnTo>
                <a:lnTo>
                  <a:pt x="144779" y="146303"/>
                </a:lnTo>
                <a:lnTo>
                  <a:pt x="149161" y="146303"/>
                </a:lnTo>
                <a:lnTo>
                  <a:pt x="150494" y="144779"/>
                </a:lnTo>
                <a:close/>
              </a:path>
              <a:path w="172719" h="173989">
                <a:moveTo>
                  <a:pt x="27622" y="144779"/>
                </a:moveTo>
                <a:lnTo>
                  <a:pt x="27431" y="144779"/>
                </a:lnTo>
                <a:lnTo>
                  <a:pt x="28244" y="145491"/>
                </a:lnTo>
                <a:lnTo>
                  <a:pt x="27622" y="144779"/>
                </a:lnTo>
                <a:close/>
              </a:path>
              <a:path w="172719" h="173989">
                <a:moveTo>
                  <a:pt x="166254" y="103631"/>
                </a:moveTo>
                <a:lnTo>
                  <a:pt x="166115" y="103631"/>
                </a:lnTo>
                <a:lnTo>
                  <a:pt x="161543" y="118871"/>
                </a:lnTo>
                <a:lnTo>
                  <a:pt x="153923" y="134111"/>
                </a:lnTo>
                <a:lnTo>
                  <a:pt x="143967" y="145491"/>
                </a:lnTo>
                <a:lnTo>
                  <a:pt x="144779" y="144779"/>
                </a:lnTo>
                <a:lnTo>
                  <a:pt x="150494" y="144779"/>
                </a:lnTo>
                <a:lnTo>
                  <a:pt x="158495" y="135635"/>
                </a:lnTo>
                <a:lnTo>
                  <a:pt x="166115" y="120395"/>
                </a:lnTo>
                <a:lnTo>
                  <a:pt x="170687" y="105155"/>
                </a:lnTo>
                <a:lnTo>
                  <a:pt x="166115" y="105155"/>
                </a:lnTo>
                <a:lnTo>
                  <a:pt x="166254" y="103631"/>
                </a:lnTo>
                <a:close/>
              </a:path>
              <a:path w="172719" h="173989">
                <a:moveTo>
                  <a:pt x="5957" y="103631"/>
                </a:moveTo>
                <a:lnTo>
                  <a:pt x="4571" y="103631"/>
                </a:lnTo>
                <a:lnTo>
                  <a:pt x="6095" y="105155"/>
                </a:lnTo>
                <a:lnTo>
                  <a:pt x="5957" y="103631"/>
                </a:lnTo>
                <a:close/>
              </a:path>
              <a:path w="172719" h="173989">
                <a:moveTo>
                  <a:pt x="6095" y="103631"/>
                </a:moveTo>
                <a:lnTo>
                  <a:pt x="5957" y="103631"/>
                </a:lnTo>
                <a:lnTo>
                  <a:pt x="6095" y="105155"/>
                </a:lnTo>
                <a:lnTo>
                  <a:pt x="6553" y="105155"/>
                </a:lnTo>
                <a:lnTo>
                  <a:pt x="6095" y="103631"/>
                </a:lnTo>
                <a:close/>
              </a:path>
              <a:path w="172719" h="173989">
                <a:moveTo>
                  <a:pt x="143967" y="28346"/>
                </a:moveTo>
                <a:lnTo>
                  <a:pt x="153923" y="41147"/>
                </a:lnTo>
                <a:lnTo>
                  <a:pt x="161543" y="54863"/>
                </a:lnTo>
                <a:lnTo>
                  <a:pt x="166115" y="70103"/>
                </a:lnTo>
                <a:lnTo>
                  <a:pt x="167639" y="88391"/>
                </a:lnTo>
                <a:lnTo>
                  <a:pt x="166115" y="105155"/>
                </a:lnTo>
                <a:lnTo>
                  <a:pt x="167639" y="103631"/>
                </a:lnTo>
                <a:lnTo>
                  <a:pt x="170687" y="103631"/>
                </a:lnTo>
                <a:lnTo>
                  <a:pt x="172211" y="86867"/>
                </a:lnTo>
                <a:lnTo>
                  <a:pt x="170687" y="68579"/>
                </a:lnTo>
                <a:lnTo>
                  <a:pt x="166115" y="53339"/>
                </a:lnTo>
                <a:lnTo>
                  <a:pt x="158495" y="39623"/>
                </a:lnTo>
                <a:lnTo>
                  <a:pt x="150198" y="28955"/>
                </a:lnTo>
                <a:lnTo>
                  <a:pt x="144779" y="28955"/>
                </a:lnTo>
                <a:lnTo>
                  <a:pt x="143967" y="28346"/>
                </a:lnTo>
                <a:close/>
              </a:path>
              <a:path w="172719" h="173989">
                <a:moveTo>
                  <a:pt x="170687" y="103631"/>
                </a:moveTo>
                <a:lnTo>
                  <a:pt x="167639" y="103631"/>
                </a:lnTo>
                <a:lnTo>
                  <a:pt x="166115" y="105155"/>
                </a:lnTo>
                <a:lnTo>
                  <a:pt x="170687" y="105155"/>
                </a:lnTo>
                <a:lnTo>
                  <a:pt x="170687" y="103631"/>
                </a:lnTo>
                <a:close/>
              </a:path>
              <a:path w="172719" h="173989">
                <a:moveTo>
                  <a:pt x="28955" y="27431"/>
                </a:moveTo>
                <a:lnTo>
                  <a:pt x="27431" y="27431"/>
                </a:lnTo>
                <a:lnTo>
                  <a:pt x="27431" y="28955"/>
                </a:lnTo>
                <a:lnTo>
                  <a:pt x="28244" y="28346"/>
                </a:lnTo>
                <a:lnTo>
                  <a:pt x="28955" y="27431"/>
                </a:lnTo>
                <a:close/>
              </a:path>
              <a:path w="172719" h="173989">
                <a:moveTo>
                  <a:pt x="28244" y="28346"/>
                </a:moveTo>
                <a:lnTo>
                  <a:pt x="27431" y="28955"/>
                </a:lnTo>
                <a:lnTo>
                  <a:pt x="27770" y="28955"/>
                </a:lnTo>
                <a:lnTo>
                  <a:pt x="28244" y="28346"/>
                </a:lnTo>
                <a:close/>
              </a:path>
              <a:path w="172719" h="173989">
                <a:moveTo>
                  <a:pt x="144779" y="27431"/>
                </a:moveTo>
                <a:lnTo>
                  <a:pt x="143255" y="27431"/>
                </a:lnTo>
                <a:lnTo>
                  <a:pt x="143967" y="28346"/>
                </a:lnTo>
                <a:lnTo>
                  <a:pt x="144779" y="28955"/>
                </a:lnTo>
                <a:lnTo>
                  <a:pt x="144779" y="27431"/>
                </a:lnTo>
                <a:close/>
              </a:path>
              <a:path w="172719" h="173989">
                <a:moveTo>
                  <a:pt x="149013" y="27431"/>
                </a:moveTo>
                <a:lnTo>
                  <a:pt x="144779" y="27431"/>
                </a:lnTo>
                <a:lnTo>
                  <a:pt x="144779" y="28955"/>
                </a:lnTo>
                <a:lnTo>
                  <a:pt x="150198" y="28955"/>
                </a:lnTo>
                <a:lnTo>
                  <a:pt x="149013" y="27431"/>
                </a:lnTo>
                <a:close/>
              </a:path>
              <a:path w="172719" h="173989">
                <a:moveTo>
                  <a:pt x="29463" y="27431"/>
                </a:moveTo>
                <a:lnTo>
                  <a:pt x="28955" y="27431"/>
                </a:lnTo>
                <a:lnTo>
                  <a:pt x="28244" y="28346"/>
                </a:lnTo>
                <a:lnTo>
                  <a:pt x="29463" y="27431"/>
                </a:lnTo>
                <a:close/>
              </a:path>
              <a:path w="172719" h="173989">
                <a:moveTo>
                  <a:pt x="113791" y="4571"/>
                </a:moveTo>
                <a:lnTo>
                  <a:pt x="103631" y="4571"/>
                </a:lnTo>
                <a:lnTo>
                  <a:pt x="103631" y="6095"/>
                </a:lnTo>
                <a:lnTo>
                  <a:pt x="102107" y="6095"/>
                </a:lnTo>
                <a:lnTo>
                  <a:pt x="117347" y="10667"/>
                </a:lnTo>
                <a:lnTo>
                  <a:pt x="132587" y="19811"/>
                </a:lnTo>
                <a:lnTo>
                  <a:pt x="143967" y="28346"/>
                </a:lnTo>
                <a:lnTo>
                  <a:pt x="143255" y="27431"/>
                </a:lnTo>
                <a:lnTo>
                  <a:pt x="149013" y="27431"/>
                </a:lnTo>
                <a:lnTo>
                  <a:pt x="147827" y="25907"/>
                </a:lnTo>
                <a:lnTo>
                  <a:pt x="146303" y="24383"/>
                </a:lnTo>
                <a:lnTo>
                  <a:pt x="134111" y="15239"/>
                </a:lnTo>
                <a:lnTo>
                  <a:pt x="118871" y="6095"/>
                </a:lnTo>
                <a:lnTo>
                  <a:pt x="103631" y="6095"/>
                </a:lnTo>
                <a:lnTo>
                  <a:pt x="102234" y="5968"/>
                </a:lnTo>
                <a:lnTo>
                  <a:pt x="118448" y="5968"/>
                </a:lnTo>
                <a:lnTo>
                  <a:pt x="113791" y="4571"/>
                </a:lnTo>
                <a:close/>
              </a:path>
              <a:path w="172719" h="173989">
                <a:moveTo>
                  <a:pt x="103631" y="4571"/>
                </a:moveTo>
                <a:lnTo>
                  <a:pt x="102234" y="5968"/>
                </a:lnTo>
                <a:lnTo>
                  <a:pt x="103631" y="6095"/>
                </a:lnTo>
                <a:lnTo>
                  <a:pt x="103631" y="4571"/>
                </a:lnTo>
                <a:close/>
              </a:path>
              <a:path w="172719" h="173989">
                <a:moveTo>
                  <a:pt x="103631" y="4571"/>
                </a:moveTo>
                <a:lnTo>
                  <a:pt x="86867" y="4571"/>
                </a:lnTo>
                <a:lnTo>
                  <a:pt x="102234" y="5968"/>
                </a:lnTo>
                <a:lnTo>
                  <a:pt x="103631" y="4571"/>
                </a:lnTo>
                <a:close/>
              </a:path>
            </a:pathLst>
          </a:custGeom>
          <a:solidFill>
            <a:srgbClr val="000000"/>
          </a:solidFill>
        </p:spPr>
        <p:txBody>
          <a:bodyPr wrap="square" lIns="0" tIns="0" rIns="0" bIns="0" rtlCol="0"/>
          <a:lstStyle/>
          <a:p>
            <a:endParaRPr sz="1750"/>
          </a:p>
        </p:txBody>
      </p:sp>
      <p:sp>
        <p:nvSpPr>
          <p:cNvPr id="29" name="object 29"/>
          <p:cNvSpPr/>
          <p:nvPr/>
        </p:nvSpPr>
        <p:spPr>
          <a:xfrm>
            <a:off x="2707746" y="6210511"/>
            <a:ext cx="0" cy="292012"/>
          </a:xfrm>
          <a:custGeom>
            <a:avLst/>
            <a:gdLst/>
            <a:ahLst/>
            <a:cxnLst/>
            <a:rect l="l" t="t" r="r" b="b"/>
            <a:pathLst>
              <a:path h="300354">
                <a:moveTo>
                  <a:pt x="0" y="0"/>
                </a:moveTo>
                <a:lnTo>
                  <a:pt x="0" y="300227"/>
                </a:lnTo>
              </a:path>
            </a:pathLst>
          </a:custGeom>
          <a:ln w="4572">
            <a:solidFill>
              <a:srgbClr val="000000"/>
            </a:solidFill>
          </a:ln>
        </p:spPr>
        <p:txBody>
          <a:bodyPr wrap="square" lIns="0" tIns="0" rIns="0" bIns="0" rtlCol="0"/>
          <a:lstStyle/>
          <a:p>
            <a:endParaRPr sz="1750"/>
          </a:p>
        </p:txBody>
      </p:sp>
      <p:sp>
        <p:nvSpPr>
          <p:cNvPr id="30" name="object 30"/>
          <p:cNvSpPr/>
          <p:nvPr/>
        </p:nvSpPr>
        <p:spPr>
          <a:xfrm>
            <a:off x="2624032" y="6335713"/>
            <a:ext cx="169157" cy="0"/>
          </a:xfrm>
          <a:custGeom>
            <a:avLst/>
            <a:gdLst/>
            <a:ahLst/>
            <a:cxnLst/>
            <a:rect l="l" t="t" r="r" b="b"/>
            <a:pathLst>
              <a:path w="173989">
                <a:moveTo>
                  <a:pt x="0" y="0"/>
                </a:moveTo>
                <a:lnTo>
                  <a:pt x="173736" y="0"/>
                </a:lnTo>
              </a:path>
            </a:pathLst>
          </a:custGeom>
          <a:ln w="4572">
            <a:solidFill>
              <a:srgbClr val="000000"/>
            </a:solidFill>
          </a:ln>
        </p:spPr>
        <p:txBody>
          <a:bodyPr wrap="square" lIns="0" tIns="0" rIns="0" bIns="0" rtlCol="0"/>
          <a:lstStyle/>
          <a:p>
            <a:endParaRPr sz="1750"/>
          </a:p>
        </p:txBody>
      </p:sp>
      <p:sp>
        <p:nvSpPr>
          <p:cNvPr id="31" name="object 31"/>
          <p:cNvSpPr/>
          <p:nvPr/>
        </p:nvSpPr>
        <p:spPr>
          <a:xfrm>
            <a:off x="2582545" y="6497954"/>
            <a:ext cx="127794" cy="169157"/>
          </a:xfrm>
          <a:custGeom>
            <a:avLst/>
            <a:gdLst/>
            <a:ahLst/>
            <a:cxnLst/>
            <a:rect l="l" t="t" r="r" b="b"/>
            <a:pathLst>
              <a:path w="131444" h="173989">
                <a:moveTo>
                  <a:pt x="129539" y="0"/>
                </a:moveTo>
                <a:lnTo>
                  <a:pt x="128015" y="0"/>
                </a:lnTo>
                <a:lnTo>
                  <a:pt x="126491" y="1524"/>
                </a:lnTo>
                <a:lnTo>
                  <a:pt x="0" y="170688"/>
                </a:lnTo>
                <a:lnTo>
                  <a:pt x="0" y="172212"/>
                </a:lnTo>
                <a:lnTo>
                  <a:pt x="1523" y="173736"/>
                </a:lnTo>
                <a:lnTo>
                  <a:pt x="3047" y="173736"/>
                </a:lnTo>
                <a:lnTo>
                  <a:pt x="4571" y="172212"/>
                </a:lnTo>
                <a:lnTo>
                  <a:pt x="131063" y="3048"/>
                </a:lnTo>
                <a:lnTo>
                  <a:pt x="131063" y="1524"/>
                </a:lnTo>
                <a:lnTo>
                  <a:pt x="129539" y="0"/>
                </a:lnTo>
                <a:close/>
              </a:path>
            </a:pathLst>
          </a:custGeom>
          <a:solidFill>
            <a:srgbClr val="000000"/>
          </a:solidFill>
        </p:spPr>
        <p:txBody>
          <a:bodyPr wrap="square" lIns="0" tIns="0" rIns="0" bIns="0" rtlCol="0"/>
          <a:lstStyle/>
          <a:p>
            <a:endParaRPr sz="1750"/>
          </a:p>
        </p:txBody>
      </p:sp>
      <p:sp>
        <p:nvSpPr>
          <p:cNvPr id="32" name="object 32"/>
          <p:cNvSpPr/>
          <p:nvPr/>
        </p:nvSpPr>
        <p:spPr>
          <a:xfrm>
            <a:off x="2705523" y="6497954"/>
            <a:ext cx="127794" cy="169157"/>
          </a:xfrm>
          <a:custGeom>
            <a:avLst/>
            <a:gdLst/>
            <a:ahLst/>
            <a:cxnLst/>
            <a:rect l="l" t="t" r="r" b="b"/>
            <a:pathLst>
              <a:path w="131444" h="173989">
                <a:moveTo>
                  <a:pt x="3048" y="0"/>
                </a:moveTo>
                <a:lnTo>
                  <a:pt x="1524" y="0"/>
                </a:lnTo>
                <a:lnTo>
                  <a:pt x="0" y="1524"/>
                </a:lnTo>
                <a:lnTo>
                  <a:pt x="0" y="3048"/>
                </a:lnTo>
                <a:lnTo>
                  <a:pt x="126492" y="172212"/>
                </a:lnTo>
                <a:lnTo>
                  <a:pt x="128016" y="173736"/>
                </a:lnTo>
                <a:lnTo>
                  <a:pt x="129540" y="173736"/>
                </a:lnTo>
                <a:lnTo>
                  <a:pt x="131064" y="172212"/>
                </a:lnTo>
                <a:lnTo>
                  <a:pt x="131064" y="170688"/>
                </a:lnTo>
                <a:lnTo>
                  <a:pt x="4572" y="1524"/>
                </a:lnTo>
                <a:lnTo>
                  <a:pt x="3048" y="0"/>
                </a:lnTo>
                <a:close/>
              </a:path>
            </a:pathLst>
          </a:custGeom>
          <a:solidFill>
            <a:srgbClr val="000000"/>
          </a:solidFill>
        </p:spPr>
        <p:txBody>
          <a:bodyPr wrap="square" lIns="0" tIns="0" rIns="0" bIns="0" rtlCol="0"/>
          <a:lstStyle/>
          <a:p>
            <a:endParaRPr sz="1750"/>
          </a:p>
        </p:txBody>
      </p:sp>
      <p:sp>
        <p:nvSpPr>
          <p:cNvPr id="33" name="object 33"/>
          <p:cNvSpPr/>
          <p:nvPr/>
        </p:nvSpPr>
        <p:spPr>
          <a:xfrm>
            <a:off x="2624032" y="6046047"/>
            <a:ext cx="167922" cy="169157"/>
          </a:xfrm>
          <a:custGeom>
            <a:avLst/>
            <a:gdLst/>
            <a:ahLst/>
            <a:cxnLst/>
            <a:rect l="l" t="t" r="r" b="b"/>
            <a:pathLst>
              <a:path w="172719" h="173989">
                <a:moveTo>
                  <a:pt x="85343" y="0"/>
                </a:moveTo>
                <a:lnTo>
                  <a:pt x="38099" y="15239"/>
                </a:lnTo>
                <a:lnTo>
                  <a:pt x="6095" y="53339"/>
                </a:lnTo>
                <a:lnTo>
                  <a:pt x="0" y="86867"/>
                </a:lnTo>
                <a:lnTo>
                  <a:pt x="1523" y="103631"/>
                </a:lnTo>
                <a:lnTo>
                  <a:pt x="1523" y="105155"/>
                </a:lnTo>
                <a:lnTo>
                  <a:pt x="24383" y="147827"/>
                </a:lnTo>
                <a:lnTo>
                  <a:pt x="68579" y="172211"/>
                </a:lnTo>
                <a:lnTo>
                  <a:pt x="85343" y="173735"/>
                </a:lnTo>
                <a:lnTo>
                  <a:pt x="102107" y="172211"/>
                </a:lnTo>
                <a:lnTo>
                  <a:pt x="103631" y="172211"/>
                </a:lnTo>
                <a:lnTo>
                  <a:pt x="113791" y="169163"/>
                </a:lnTo>
                <a:lnTo>
                  <a:pt x="86867" y="169163"/>
                </a:lnTo>
                <a:lnTo>
                  <a:pt x="70103" y="167639"/>
                </a:lnTo>
                <a:lnTo>
                  <a:pt x="54863" y="163067"/>
                </a:lnTo>
                <a:lnTo>
                  <a:pt x="39623" y="155447"/>
                </a:lnTo>
                <a:lnTo>
                  <a:pt x="29173" y="146303"/>
                </a:lnTo>
                <a:lnTo>
                  <a:pt x="27431" y="146303"/>
                </a:lnTo>
                <a:lnTo>
                  <a:pt x="27431" y="144779"/>
                </a:lnTo>
                <a:lnTo>
                  <a:pt x="27622" y="144779"/>
                </a:lnTo>
                <a:lnTo>
                  <a:pt x="18287" y="134111"/>
                </a:lnTo>
                <a:lnTo>
                  <a:pt x="10667" y="118871"/>
                </a:lnTo>
                <a:lnTo>
                  <a:pt x="6553" y="105155"/>
                </a:lnTo>
                <a:lnTo>
                  <a:pt x="6095" y="105155"/>
                </a:lnTo>
                <a:lnTo>
                  <a:pt x="4571" y="103631"/>
                </a:lnTo>
                <a:lnTo>
                  <a:pt x="5957" y="103631"/>
                </a:lnTo>
                <a:lnTo>
                  <a:pt x="4571" y="88391"/>
                </a:lnTo>
                <a:lnTo>
                  <a:pt x="6095" y="70103"/>
                </a:lnTo>
                <a:lnTo>
                  <a:pt x="10667" y="54863"/>
                </a:lnTo>
                <a:lnTo>
                  <a:pt x="18287" y="41147"/>
                </a:lnTo>
                <a:lnTo>
                  <a:pt x="27770" y="28955"/>
                </a:lnTo>
                <a:lnTo>
                  <a:pt x="27431" y="28955"/>
                </a:lnTo>
                <a:lnTo>
                  <a:pt x="27431" y="27431"/>
                </a:lnTo>
                <a:lnTo>
                  <a:pt x="29463" y="27431"/>
                </a:lnTo>
                <a:lnTo>
                  <a:pt x="39623" y="19811"/>
                </a:lnTo>
                <a:lnTo>
                  <a:pt x="54863" y="10667"/>
                </a:lnTo>
                <a:lnTo>
                  <a:pt x="70103" y="6095"/>
                </a:lnTo>
                <a:lnTo>
                  <a:pt x="86867" y="4571"/>
                </a:lnTo>
                <a:lnTo>
                  <a:pt x="113791" y="4571"/>
                </a:lnTo>
                <a:lnTo>
                  <a:pt x="103631" y="1523"/>
                </a:lnTo>
                <a:lnTo>
                  <a:pt x="102107" y="1523"/>
                </a:lnTo>
                <a:lnTo>
                  <a:pt x="85343" y="0"/>
                </a:lnTo>
                <a:close/>
              </a:path>
              <a:path w="172719" h="173989">
                <a:moveTo>
                  <a:pt x="102234" y="167766"/>
                </a:moveTo>
                <a:lnTo>
                  <a:pt x="86867" y="169163"/>
                </a:lnTo>
                <a:lnTo>
                  <a:pt x="103631" y="169163"/>
                </a:lnTo>
                <a:lnTo>
                  <a:pt x="102234" y="167766"/>
                </a:lnTo>
                <a:close/>
              </a:path>
              <a:path w="172719" h="173989">
                <a:moveTo>
                  <a:pt x="103631" y="167639"/>
                </a:moveTo>
                <a:lnTo>
                  <a:pt x="102234" y="167766"/>
                </a:lnTo>
                <a:lnTo>
                  <a:pt x="103631" y="169163"/>
                </a:lnTo>
                <a:lnTo>
                  <a:pt x="103631" y="167639"/>
                </a:lnTo>
                <a:close/>
              </a:path>
              <a:path w="172719" h="173989">
                <a:moveTo>
                  <a:pt x="118871" y="167639"/>
                </a:moveTo>
                <a:lnTo>
                  <a:pt x="103631" y="167639"/>
                </a:lnTo>
                <a:lnTo>
                  <a:pt x="103631" y="169163"/>
                </a:lnTo>
                <a:lnTo>
                  <a:pt x="113791" y="169163"/>
                </a:lnTo>
                <a:lnTo>
                  <a:pt x="118871" y="167639"/>
                </a:lnTo>
                <a:close/>
              </a:path>
              <a:path w="172719" h="173989">
                <a:moveTo>
                  <a:pt x="143967" y="145491"/>
                </a:moveTo>
                <a:lnTo>
                  <a:pt x="132587" y="155447"/>
                </a:lnTo>
                <a:lnTo>
                  <a:pt x="117347" y="163067"/>
                </a:lnTo>
                <a:lnTo>
                  <a:pt x="102107" y="167639"/>
                </a:lnTo>
                <a:lnTo>
                  <a:pt x="103631" y="167639"/>
                </a:lnTo>
                <a:lnTo>
                  <a:pt x="118871" y="167639"/>
                </a:lnTo>
                <a:lnTo>
                  <a:pt x="134111" y="160019"/>
                </a:lnTo>
                <a:lnTo>
                  <a:pt x="146303" y="149351"/>
                </a:lnTo>
                <a:lnTo>
                  <a:pt x="147827" y="147827"/>
                </a:lnTo>
                <a:lnTo>
                  <a:pt x="149161" y="146303"/>
                </a:lnTo>
                <a:lnTo>
                  <a:pt x="143255" y="146303"/>
                </a:lnTo>
                <a:lnTo>
                  <a:pt x="143967" y="145491"/>
                </a:lnTo>
                <a:close/>
              </a:path>
              <a:path w="172719" h="173989">
                <a:moveTo>
                  <a:pt x="27431" y="144779"/>
                </a:moveTo>
                <a:lnTo>
                  <a:pt x="27431" y="146303"/>
                </a:lnTo>
                <a:lnTo>
                  <a:pt x="28955" y="146303"/>
                </a:lnTo>
                <a:lnTo>
                  <a:pt x="28244" y="145491"/>
                </a:lnTo>
                <a:lnTo>
                  <a:pt x="27431" y="144779"/>
                </a:lnTo>
                <a:close/>
              </a:path>
              <a:path w="172719" h="173989">
                <a:moveTo>
                  <a:pt x="28244" y="145491"/>
                </a:moveTo>
                <a:lnTo>
                  <a:pt x="28955" y="146303"/>
                </a:lnTo>
                <a:lnTo>
                  <a:pt x="29173" y="146303"/>
                </a:lnTo>
                <a:lnTo>
                  <a:pt x="28244" y="145491"/>
                </a:lnTo>
                <a:close/>
              </a:path>
              <a:path w="172719" h="173989">
                <a:moveTo>
                  <a:pt x="144779" y="144779"/>
                </a:moveTo>
                <a:lnTo>
                  <a:pt x="143967" y="145491"/>
                </a:lnTo>
                <a:lnTo>
                  <a:pt x="143255" y="146303"/>
                </a:lnTo>
                <a:lnTo>
                  <a:pt x="144779" y="146303"/>
                </a:lnTo>
                <a:lnTo>
                  <a:pt x="144779" y="144779"/>
                </a:lnTo>
                <a:close/>
              </a:path>
              <a:path w="172719" h="173989">
                <a:moveTo>
                  <a:pt x="150494" y="144779"/>
                </a:moveTo>
                <a:lnTo>
                  <a:pt x="144779" y="144779"/>
                </a:lnTo>
                <a:lnTo>
                  <a:pt x="144779" y="146303"/>
                </a:lnTo>
                <a:lnTo>
                  <a:pt x="149161" y="146303"/>
                </a:lnTo>
                <a:lnTo>
                  <a:pt x="150494" y="144779"/>
                </a:lnTo>
                <a:close/>
              </a:path>
              <a:path w="172719" h="173989">
                <a:moveTo>
                  <a:pt x="27622" y="144779"/>
                </a:moveTo>
                <a:lnTo>
                  <a:pt x="27431" y="144779"/>
                </a:lnTo>
                <a:lnTo>
                  <a:pt x="28244" y="145491"/>
                </a:lnTo>
                <a:lnTo>
                  <a:pt x="27622" y="144779"/>
                </a:lnTo>
                <a:close/>
              </a:path>
              <a:path w="172719" h="173989">
                <a:moveTo>
                  <a:pt x="166254" y="103631"/>
                </a:moveTo>
                <a:lnTo>
                  <a:pt x="166115" y="103631"/>
                </a:lnTo>
                <a:lnTo>
                  <a:pt x="161543" y="118871"/>
                </a:lnTo>
                <a:lnTo>
                  <a:pt x="153923" y="134111"/>
                </a:lnTo>
                <a:lnTo>
                  <a:pt x="143967" y="145491"/>
                </a:lnTo>
                <a:lnTo>
                  <a:pt x="144779" y="144779"/>
                </a:lnTo>
                <a:lnTo>
                  <a:pt x="150494" y="144779"/>
                </a:lnTo>
                <a:lnTo>
                  <a:pt x="158495" y="135635"/>
                </a:lnTo>
                <a:lnTo>
                  <a:pt x="166115" y="120395"/>
                </a:lnTo>
                <a:lnTo>
                  <a:pt x="170687" y="105155"/>
                </a:lnTo>
                <a:lnTo>
                  <a:pt x="166115" y="105155"/>
                </a:lnTo>
                <a:lnTo>
                  <a:pt x="166254" y="103631"/>
                </a:lnTo>
                <a:close/>
              </a:path>
              <a:path w="172719" h="173989">
                <a:moveTo>
                  <a:pt x="5957" y="103631"/>
                </a:moveTo>
                <a:lnTo>
                  <a:pt x="4571" y="103631"/>
                </a:lnTo>
                <a:lnTo>
                  <a:pt x="6095" y="105155"/>
                </a:lnTo>
                <a:lnTo>
                  <a:pt x="5957" y="103631"/>
                </a:lnTo>
                <a:close/>
              </a:path>
              <a:path w="172719" h="173989">
                <a:moveTo>
                  <a:pt x="6095" y="103631"/>
                </a:moveTo>
                <a:lnTo>
                  <a:pt x="5957" y="103631"/>
                </a:lnTo>
                <a:lnTo>
                  <a:pt x="6095" y="105155"/>
                </a:lnTo>
                <a:lnTo>
                  <a:pt x="6553" y="105155"/>
                </a:lnTo>
                <a:lnTo>
                  <a:pt x="6095" y="103631"/>
                </a:lnTo>
                <a:close/>
              </a:path>
              <a:path w="172719" h="173989">
                <a:moveTo>
                  <a:pt x="143967" y="28346"/>
                </a:moveTo>
                <a:lnTo>
                  <a:pt x="153923" y="41147"/>
                </a:lnTo>
                <a:lnTo>
                  <a:pt x="161543" y="54863"/>
                </a:lnTo>
                <a:lnTo>
                  <a:pt x="166115" y="70103"/>
                </a:lnTo>
                <a:lnTo>
                  <a:pt x="167639" y="88391"/>
                </a:lnTo>
                <a:lnTo>
                  <a:pt x="166115" y="105155"/>
                </a:lnTo>
                <a:lnTo>
                  <a:pt x="167639" y="103631"/>
                </a:lnTo>
                <a:lnTo>
                  <a:pt x="170687" y="103631"/>
                </a:lnTo>
                <a:lnTo>
                  <a:pt x="172211" y="86867"/>
                </a:lnTo>
                <a:lnTo>
                  <a:pt x="170687" y="68579"/>
                </a:lnTo>
                <a:lnTo>
                  <a:pt x="166115" y="53339"/>
                </a:lnTo>
                <a:lnTo>
                  <a:pt x="158495" y="39623"/>
                </a:lnTo>
                <a:lnTo>
                  <a:pt x="150198" y="28955"/>
                </a:lnTo>
                <a:lnTo>
                  <a:pt x="144779" y="28955"/>
                </a:lnTo>
                <a:lnTo>
                  <a:pt x="143967" y="28346"/>
                </a:lnTo>
                <a:close/>
              </a:path>
              <a:path w="172719" h="173989">
                <a:moveTo>
                  <a:pt x="170687" y="103631"/>
                </a:moveTo>
                <a:lnTo>
                  <a:pt x="167639" y="103631"/>
                </a:lnTo>
                <a:lnTo>
                  <a:pt x="166115" y="105155"/>
                </a:lnTo>
                <a:lnTo>
                  <a:pt x="170687" y="105155"/>
                </a:lnTo>
                <a:lnTo>
                  <a:pt x="170687" y="103631"/>
                </a:lnTo>
                <a:close/>
              </a:path>
              <a:path w="172719" h="173989">
                <a:moveTo>
                  <a:pt x="28955" y="27431"/>
                </a:moveTo>
                <a:lnTo>
                  <a:pt x="27431" y="27431"/>
                </a:lnTo>
                <a:lnTo>
                  <a:pt x="27431" y="28955"/>
                </a:lnTo>
                <a:lnTo>
                  <a:pt x="28244" y="28346"/>
                </a:lnTo>
                <a:lnTo>
                  <a:pt x="28955" y="27431"/>
                </a:lnTo>
                <a:close/>
              </a:path>
              <a:path w="172719" h="173989">
                <a:moveTo>
                  <a:pt x="28244" y="28346"/>
                </a:moveTo>
                <a:lnTo>
                  <a:pt x="27431" y="28955"/>
                </a:lnTo>
                <a:lnTo>
                  <a:pt x="27770" y="28955"/>
                </a:lnTo>
                <a:lnTo>
                  <a:pt x="28244" y="28346"/>
                </a:lnTo>
                <a:close/>
              </a:path>
              <a:path w="172719" h="173989">
                <a:moveTo>
                  <a:pt x="144779" y="27431"/>
                </a:moveTo>
                <a:lnTo>
                  <a:pt x="143255" y="27431"/>
                </a:lnTo>
                <a:lnTo>
                  <a:pt x="143967" y="28346"/>
                </a:lnTo>
                <a:lnTo>
                  <a:pt x="144779" y="28955"/>
                </a:lnTo>
                <a:lnTo>
                  <a:pt x="144779" y="27431"/>
                </a:lnTo>
                <a:close/>
              </a:path>
              <a:path w="172719" h="173989">
                <a:moveTo>
                  <a:pt x="149013" y="27431"/>
                </a:moveTo>
                <a:lnTo>
                  <a:pt x="144779" y="27431"/>
                </a:lnTo>
                <a:lnTo>
                  <a:pt x="144779" y="28955"/>
                </a:lnTo>
                <a:lnTo>
                  <a:pt x="150198" y="28955"/>
                </a:lnTo>
                <a:lnTo>
                  <a:pt x="149013" y="27431"/>
                </a:lnTo>
                <a:close/>
              </a:path>
              <a:path w="172719" h="173989">
                <a:moveTo>
                  <a:pt x="29463" y="27431"/>
                </a:moveTo>
                <a:lnTo>
                  <a:pt x="28955" y="27431"/>
                </a:lnTo>
                <a:lnTo>
                  <a:pt x="28244" y="28346"/>
                </a:lnTo>
                <a:lnTo>
                  <a:pt x="29463" y="27431"/>
                </a:lnTo>
                <a:close/>
              </a:path>
              <a:path w="172719" h="173989">
                <a:moveTo>
                  <a:pt x="113791" y="4571"/>
                </a:moveTo>
                <a:lnTo>
                  <a:pt x="103631" y="4571"/>
                </a:lnTo>
                <a:lnTo>
                  <a:pt x="103631" y="6095"/>
                </a:lnTo>
                <a:lnTo>
                  <a:pt x="102107" y="6095"/>
                </a:lnTo>
                <a:lnTo>
                  <a:pt x="117347" y="10667"/>
                </a:lnTo>
                <a:lnTo>
                  <a:pt x="132587" y="19811"/>
                </a:lnTo>
                <a:lnTo>
                  <a:pt x="143967" y="28346"/>
                </a:lnTo>
                <a:lnTo>
                  <a:pt x="143255" y="27431"/>
                </a:lnTo>
                <a:lnTo>
                  <a:pt x="149013" y="27431"/>
                </a:lnTo>
                <a:lnTo>
                  <a:pt x="147827" y="25907"/>
                </a:lnTo>
                <a:lnTo>
                  <a:pt x="146303" y="24383"/>
                </a:lnTo>
                <a:lnTo>
                  <a:pt x="134111" y="15239"/>
                </a:lnTo>
                <a:lnTo>
                  <a:pt x="118871" y="6095"/>
                </a:lnTo>
                <a:lnTo>
                  <a:pt x="103631" y="6095"/>
                </a:lnTo>
                <a:lnTo>
                  <a:pt x="102234" y="5968"/>
                </a:lnTo>
                <a:lnTo>
                  <a:pt x="118448" y="5968"/>
                </a:lnTo>
                <a:lnTo>
                  <a:pt x="113791" y="4571"/>
                </a:lnTo>
                <a:close/>
              </a:path>
              <a:path w="172719" h="173989">
                <a:moveTo>
                  <a:pt x="103631" y="4571"/>
                </a:moveTo>
                <a:lnTo>
                  <a:pt x="102234" y="5968"/>
                </a:lnTo>
                <a:lnTo>
                  <a:pt x="103631" y="6095"/>
                </a:lnTo>
                <a:lnTo>
                  <a:pt x="103631" y="4571"/>
                </a:lnTo>
                <a:close/>
              </a:path>
              <a:path w="172719" h="173989">
                <a:moveTo>
                  <a:pt x="103631" y="4571"/>
                </a:moveTo>
                <a:lnTo>
                  <a:pt x="86867" y="4571"/>
                </a:lnTo>
                <a:lnTo>
                  <a:pt x="102234" y="5968"/>
                </a:lnTo>
                <a:lnTo>
                  <a:pt x="103631" y="4571"/>
                </a:lnTo>
                <a:close/>
              </a:path>
            </a:pathLst>
          </a:custGeom>
          <a:solidFill>
            <a:srgbClr val="000000"/>
          </a:solidFill>
        </p:spPr>
        <p:txBody>
          <a:bodyPr wrap="square" lIns="0" tIns="0" rIns="0" bIns="0" rtlCol="0"/>
          <a:lstStyle/>
          <a:p>
            <a:endParaRPr sz="1750"/>
          </a:p>
        </p:txBody>
      </p:sp>
      <p:sp>
        <p:nvSpPr>
          <p:cNvPr id="34" name="object 34"/>
          <p:cNvSpPr/>
          <p:nvPr/>
        </p:nvSpPr>
        <p:spPr>
          <a:xfrm>
            <a:off x="2707746" y="6210511"/>
            <a:ext cx="0" cy="292012"/>
          </a:xfrm>
          <a:custGeom>
            <a:avLst/>
            <a:gdLst/>
            <a:ahLst/>
            <a:cxnLst/>
            <a:rect l="l" t="t" r="r" b="b"/>
            <a:pathLst>
              <a:path h="300354">
                <a:moveTo>
                  <a:pt x="0" y="0"/>
                </a:moveTo>
                <a:lnTo>
                  <a:pt x="0" y="300227"/>
                </a:lnTo>
              </a:path>
            </a:pathLst>
          </a:custGeom>
          <a:ln w="4572">
            <a:solidFill>
              <a:srgbClr val="000000"/>
            </a:solidFill>
          </a:ln>
        </p:spPr>
        <p:txBody>
          <a:bodyPr wrap="square" lIns="0" tIns="0" rIns="0" bIns="0" rtlCol="0"/>
          <a:lstStyle/>
          <a:p>
            <a:endParaRPr sz="1750"/>
          </a:p>
        </p:txBody>
      </p:sp>
      <p:sp>
        <p:nvSpPr>
          <p:cNvPr id="35" name="object 35"/>
          <p:cNvSpPr/>
          <p:nvPr/>
        </p:nvSpPr>
        <p:spPr>
          <a:xfrm>
            <a:off x="2624032" y="6335713"/>
            <a:ext cx="169157" cy="0"/>
          </a:xfrm>
          <a:custGeom>
            <a:avLst/>
            <a:gdLst/>
            <a:ahLst/>
            <a:cxnLst/>
            <a:rect l="l" t="t" r="r" b="b"/>
            <a:pathLst>
              <a:path w="173989">
                <a:moveTo>
                  <a:pt x="0" y="0"/>
                </a:moveTo>
                <a:lnTo>
                  <a:pt x="173736" y="0"/>
                </a:lnTo>
              </a:path>
            </a:pathLst>
          </a:custGeom>
          <a:ln w="4572">
            <a:solidFill>
              <a:srgbClr val="000000"/>
            </a:solidFill>
          </a:ln>
        </p:spPr>
        <p:txBody>
          <a:bodyPr wrap="square" lIns="0" tIns="0" rIns="0" bIns="0" rtlCol="0"/>
          <a:lstStyle/>
          <a:p>
            <a:endParaRPr sz="1750"/>
          </a:p>
        </p:txBody>
      </p:sp>
      <p:sp>
        <p:nvSpPr>
          <p:cNvPr id="36" name="object 36"/>
          <p:cNvSpPr/>
          <p:nvPr/>
        </p:nvSpPr>
        <p:spPr>
          <a:xfrm>
            <a:off x="2582545" y="6497954"/>
            <a:ext cx="127794" cy="169157"/>
          </a:xfrm>
          <a:custGeom>
            <a:avLst/>
            <a:gdLst/>
            <a:ahLst/>
            <a:cxnLst/>
            <a:rect l="l" t="t" r="r" b="b"/>
            <a:pathLst>
              <a:path w="131444" h="173989">
                <a:moveTo>
                  <a:pt x="129539" y="0"/>
                </a:moveTo>
                <a:lnTo>
                  <a:pt x="128015" y="0"/>
                </a:lnTo>
                <a:lnTo>
                  <a:pt x="126491" y="1524"/>
                </a:lnTo>
                <a:lnTo>
                  <a:pt x="0" y="170688"/>
                </a:lnTo>
                <a:lnTo>
                  <a:pt x="0" y="172212"/>
                </a:lnTo>
                <a:lnTo>
                  <a:pt x="1523" y="173736"/>
                </a:lnTo>
                <a:lnTo>
                  <a:pt x="3047" y="173736"/>
                </a:lnTo>
                <a:lnTo>
                  <a:pt x="4571" y="172212"/>
                </a:lnTo>
                <a:lnTo>
                  <a:pt x="131063" y="3048"/>
                </a:lnTo>
                <a:lnTo>
                  <a:pt x="131063" y="1524"/>
                </a:lnTo>
                <a:lnTo>
                  <a:pt x="129539" y="0"/>
                </a:lnTo>
                <a:close/>
              </a:path>
            </a:pathLst>
          </a:custGeom>
          <a:solidFill>
            <a:srgbClr val="000000"/>
          </a:solidFill>
        </p:spPr>
        <p:txBody>
          <a:bodyPr wrap="square" lIns="0" tIns="0" rIns="0" bIns="0" rtlCol="0"/>
          <a:lstStyle/>
          <a:p>
            <a:endParaRPr sz="1750"/>
          </a:p>
        </p:txBody>
      </p:sp>
      <p:sp>
        <p:nvSpPr>
          <p:cNvPr id="37" name="object 37"/>
          <p:cNvSpPr/>
          <p:nvPr/>
        </p:nvSpPr>
        <p:spPr>
          <a:xfrm>
            <a:off x="2705523" y="6497954"/>
            <a:ext cx="127794" cy="169157"/>
          </a:xfrm>
          <a:custGeom>
            <a:avLst/>
            <a:gdLst/>
            <a:ahLst/>
            <a:cxnLst/>
            <a:rect l="l" t="t" r="r" b="b"/>
            <a:pathLst>
              <a:path w="131444" h="173989">
                <a:moveTo>
                  <a:pt x="3048" y="0"/>
                </a:moveTo>
                <a:lnTo>
                  <a:pt x="1524" y="0"/>
                </a:lnTo>
                <a:lnTo>
                  <a:pt x="0" y="1524"/>
                </a:lnTo>
                <a:lnTo>
                  <a:pt x="0" y="3048"/>
                </a:lnTo>
                <a:lnTo>
                  <a:pt x="126492" y="172212"/>
                </a:lnTo>
                <a:lnTo>
                  <a:pt x="128016" y="173736"/>
                </a:lnTo>
                <a:lnTo>
                  <a:pt x="129540" y="173736"/>
                </a:lnTo>
                <a:lnTo>
                  <a:pt x="131064" y="172212"/>
                </a:lnTo>
                <a:lnTo>
                  <a:pt x="131064" y="170688"/>
                </a:lnTo>
                <a:lnTo>
                  <a:pt x="4572" y="1524"/>
                </a:lnTo>
                <a:lnTo>
                  <a:pt x="3048" y="0"/>
                </a:lnTo>
                <a:close/>
              </a:path>
            </a:pathLst>
          </a:custGeom>
          <a:solidFill>
            <a:srgbClr val="000000"/>
          </a:solidFill>
        </p:spPr>
        <p:txBody>
          <a:bodyPr wrap="square" lIns="0" tIns="0" rIns="0" bIns="0" rtlCol="0"/>
          <a:lstStyle/>
          <a:p>
            <a:endParaRPr sz="1750"/>
          </a:p>
        </p:txBody>
      </p:sp>
      <p:sp>
        <p:nvSpPr>
          <p:cNvPr id="38" name="object 38"/>
          <p:cNvSpPr txBox="1"/>
          <p:nvPr/>
        </p:nvSpPr>
        <p:spPr>
          <a:xfrm>
            <a:off x="2417586" y="6768606"/>
            <a:ext cx="572294" cy="149593"/>
          </a:xfrm>
          <a:prstGeom prst="rect">
            <a:avLst/>
          </a:prstGeom>
        </p:spPr>
        <p:txBody>
          <a:bodyPr vert="horz" wrap="square" lIns="0" tIns="0" rIns="0" bIns="0" rtlCol="0">
            <a:spAutoFit/>
          </a:bodyPr>
          <a:lstStyle/>
          <a:p>
            <a:pPr marL="12347"/>
            <a:r>
              <a:rPr sz="972" spc="-10" dirty="0">
                <a:latin typeface="Arial"/>
                <a:cs typeface="Arial"/>
              </a:rPr>
              <a:t>Corporate</a:t>
            </a:r>
            <a:endParaRPr sz="972">
              <a:latin typeface="Arial"/>
              <a:cs typeface="Arial"/>
            </a:endParaRPr>
          </a:p>
        </p:txBody>
      </p:sp>
      <p:sp>
        <p:nvSpPr>
          <p:cNvPr id="39" name="object 39"/>
          <p:cNvSpPr txBox="1"/>
          <p:nvPr/>
        </p:nvSpPr>
        <p:spPr>
          <a:xfrm>
            <a:off x="2417587" y="6916797"/>
            <a:ext cx="558712" cy="149593"/>
          </a:xfrm>
          <a:prstGeom prst="rect">
            <a:avLst/>
          </a:prstGeom>
        </p:spPr>
        <p:txBody>
          <a:bodyPr vert="horz" wrap="square" lIns="0" tIns="0" rIns="0" bIns="0" rtlCol="0">
            <a:spAutoFit/>
          </a:bodyPr>
          <a:lstStyle/>
          <a:p>
            <a:pPr marL="12347"/>
            <a:r>
              <a:rPr sz="972" spc="-10" dirty="0">
                <a:latin typeface="Arial"/>
                <a:cs typeface="Arial"/>
              </a:rPr>
              <a:t>Customer</a:t>
            </a:r>
            <a:endParaRPr sz="972">
              <a:latin typeface="Arial"/>
              <a:cs typeface="Arial"/>
            </a:endParaRPr>
          </a:p>
        </p:txBody>
      </p:sp>
      <p:sp>
        <p:nvSpPr>
          <p:cNvPr id="40" name="object 40"/>
          <p:cNvSpPr/>
          <p:nvPr/>
        </p:nvSpPr>
        <p:spPr>
          <a:xfrm>
            <a:off x="2449195" y="5654886"/>
            <a:ext cx="203112" cy="354365"/>
          </a:xfrm>
          <a:custGeom>
            <a:avLst/>
            <a:gdLst/>
            <a:ahLst/>
            <a:cxnLst/>
            <a:rect l="l" t="t" r="r" b="b"/>
            <a:pathLst>
              <a:path w="208914" h="364489">
                <a:moveTo>
                  <a:pt x="3047" y="0"/>
                </a:moveTo>
                <a:lnTo>
                  <a:pt x="1523" y="0"/>
                </a:lnTo>
                <a:lnTo>
                  <a:pt x="0" y="1524"/>
                </a:lnTo>
                <a:lnTo>
                  <a:pt x="0" y="3048"/>
                </a:lnTo>
                <a:lnTo>
                  <a:pt x="204215" y="362712"/>
                </a:lnTo>
                <a:lnTo>
                  <a:pt x="205739" y="364236"/>
                </a:lnTo>
                <a:lnTo>
                  <a:pt x="207263" y="364236"/>
                </a:lnTo>
                <a:lnTo>
                  <a:pt x="208787" y="362712"/>
                </a:lnTo>
                <a:lnTo>
                  <a:pt x="208787" y="361188"/>
                </a:lnTo>
                <a:lnTo>
                  <a:pt x="4571" y="1524"/>
                </a:lnTo>
                <a:lnTo>
                  <a:pt x="3047" y="0"/>
                </a:lnTo>
                <a:close/>
              </a:path>
            </a:pathLst>
          </a:custGeom>
          <a:solidFill>
            <a:srgbClr val="000000"/>
          </a:solidFill>
        </p:spPr>
        <p:txBody>
          <a:bodyPr wrap="square" lIns="0" tIns="0" rIns="0" bIns="0" rtlCol="0"/>
          <a:lstStyle/>
          <a:p>
            <a:endParaRPr sz="1750"/>
          </a:p>
        </p:txBody>
      </p:sp>
      <p:sp>
        <p:nvSpPr>
          <p:cNvPr id="41" name="object 41"/>
          <p:cNvSpPr/>
          <p:nvPr/>
        </p:nvSpPr>
        <p:spPr>
          <a:xfrm>
            <a:off x="2401782" y="5571912"/>
            <a:ext cx="80257" cy="103717"/>
          </a:xfrm>
          <a:custGeom>
            <a:avLst/>
            <a:gdLst/>
            <a:ahLst/>
            <a:cxnLst/>
            <a:rect l="l" t="t" r="r" b="b"/>
            <a:pathLst>
              <a:path w="82550" h="106679">
                <a:moveTo>
                  <a:pt x="3048" y="0"/>
                </a:moveTo>
                <a:lnTo>
                  <a:pt x="1524" y="0"/>
                </a:lnTo>
                <a:lnTo>
                  <a:pt x="0" y="1523"/>
                </a:lnTo>
                <a:lnTo>
                  <a:pt x="0" y="3047"/>
                </a:lnTo>
                <a:lnTo>
                  <a:pt x="19812" y="105155"/>
                </a:lnTo>
                <a:lnTo>
                  <a:pt x="21336" y="106679"/>
                </a:lnTo>
                <a:lnTo>
                  <a:pt x="22860" y="106679"/>
                </a:lnTo>
                <a:lnTo>
                  <a:pt x="25617" y="105155"/>
                </a:lnTo>
                <a:lnTo>
                  <a:pt x="22860" y="105155"/>
                </a:lnTo>
                <a:lnTo>
                  <a:pt x="21336" y="102107"/>
                </a:lnTo>
                <a:lnTo>
                  <a:pt x="23821" y="100734"/>
                </a:lnTo>
                <a:lnTo>
                  <a:pt x="5935" y="8550"/>
                </a:lnTo>
                <a:lnTo>
                  <a:pt x="1524" y="4571"/>
                </a:lnTo>
                <a:lnTo>
                  <a:pt x="4572" y="1523"/>
                </a:lnTo>
                <a:lnTo>
                  <a:pt x="4737" y="1523"/>
                </a:lnTo>
                <a:lnTo>
                  <a:pt x="3048" y="0"/>
                </a:lnTo>
                <a:close/>
              </a:path>
              <a:path w="82550" h="106679">
                <a:moveTo>
                  <a:pt x="23821" y="100734"/>
                </a:moveTo>
                <a:lnTo>
                  <a:pt x="21336" y="102107"/>
                </a:lnTo>
                <a:lnTo>
                  <a:pt x="22860" y="105155"/>
                </a:lnTo>
                <a:lnTo>
                  <a:pt x="24384" y="103631"/>
                </a:lnTo>
                <a:lnTo>
                  <a:pt x="23821" y="100734"/>
                </a:lnTo>
                <a:close/>
              </a:path>
              <a:path w="82550" h="106679">
                <a:moveTo>
                  <a:pt x="76104" y="71841"/>
                </a:moveTo>
                <a:lnTo>
                  <a:pt x="23821" y="100734"/>
                </a:lnTo>
                <a:lnTo>
                  <a:pt x="24384" y="103631"/>
                </a:lnTo>
                <a:lnTo>
                  <a:pt x="22860" y="105155"/>
                </a:lnTo>
                <a:lnTo>
                  <a:pt x="25617" y="105155"/>
                </a:lnTo>
                <a:lnTo>
                  <a:pt x="80772" y="74675"/>
                </a:lnTo>
                <a:lnTo>
                  <a:pt x="79248" y="74675"/>
                </a:lnTo>
                <a:lnTo>
                  <a:pt x="76104" y="71841"/>
                </a:lnTo>
                <a:close/>
              </a:path>
              <a:path w="82550" h="106679">
                <a:moveTo>
                  <a:pt x="80772" y="70103"/>
                </a:moveTo>
                <a:lnTo>
                  <a:pt x="79248" y="70103"/>
                </a:lnTo>
                <a:lnTo>
                  <a:pt x="76104" y="71841"/>
                </a:lnTo>
                <a:lnTo>
                  <a:pt x="79248" y="74675"/>
                </a:lnTo>
                <a:lnTo>
                  <a:pt x="80772" y="74675"/>
                </a:lnTo>
                <a:lnTo>
                  <a:pt x="82296" y="73151"/>
                </a:lnTo>
                <a:lnTo>
                  <a:pt x="82296" y="71627"/>
                </a:lnTo>
                <a:lnTo>
                  <a:pt x="80772" y="70103"/>
                </a:lnTo>
                <a:close/>
              </a:path>
              <a:path w="82550" h="106679">
                <a:moveTo>
                  <a:pt x="4737" y="1523"/>
                </a:moveTo>
                <a:lnTo>
                  <a:pt x="4572" y="1523"/>
                </a:lnTo>
                <a:lnTo>
                  <a:pt x="5935" y="8550"/>
                </a:lnTo>
                <a:lnTo>
                  <a:pt x="76104" y="71841"/>
                </a:lnTo>
                <a:lnTo>
                  <a:pt x="79248" y="70103"/>
                </a:lnTo>
                <a:lnTo>
                  <a:pt x="80772" y="70103"/>
                </a:lnTo>
                <a:lnTo>
                  <a:pt x="4737" y="1523"/>
                </a:lnTo>
                <a:close/>
              </a:path>
              <a:path w="82550" h="106679">
                <a:moveTo>
                  <a:pt x="4572" y="1523"/>
                </a:moveTo>
                <a:lnTo>
                  <a:pt x="1524" y="4571"/>
                </a:lnTo>
                <a:lnTo>
                  <a:pt x="5935" y="8550"/>
                </a:lnTo>
                <a:lnTo>
                  <a:pt x="4572" y="1523"/>
                </a:lnTo>
                <a:close/>
              </a:path>
            </a:pathLst>
          </a:custGeom>
          <a:solidFill>
            <a:srgbClr val="000000"/>
          </a:solidFill>
        </p:spPr>
        <p:txBody>
          <a:bodyPr wrap="square" lIns="0" tIns="0" rIns="0" bIns="0" rtlCol="0"/>
          <a:lstStyle/>
          <a:p>
            <a:endParaRPr sz="1750"/>
          </a:p>
        </p:txBody>
      </p:sp>
      <p:sp>
        <p:nvSpPr>
          <p:cNvPr id="42" name="object 42"/>
          <p:cNvSpPr/>
          <p:nvPr/>
        </p:nvSpPr>
        <p:spPr>
          <a:xfrm>
            <a:off x="1951354" y="5654886"/>
            <a:ext cx="203112" cy="354365"/>
          </a:xfrm>
          <a:custGeom>
            <a:avLst/>
            <a:gdLst/>
            <a:ahLst/>
            <a:cxnLst/>
            <a:rect l="l" t="t" r="r" b="b"/>
            <a:pathLst>
              <a:path w="208914" h="364489">
                <a:moveTo>
                  <a:pt x="207264" y="0"/>
                </a:moveTo>
                <a:lnTo>
                  <a:pt x="205740" y="0"/>
                </a:lnTo>
                <a:lnTo>
                  <a:pt x="204215" y="1523"/>
                </a:lnTo>
                <a:lnTo>
                  <a:pt x="0" y="361188"/>
                </a:lnTo>
                <a:lnTo>
                  <a:pt x="0" y="362712"/>
                </a:lnTo>
                <a:lnTo>
                  <a:pt x="1524" y="364235"/>
                </a:lnTo>
                <a:lnTo>
                  <a:pt x="3048" y="364235"/>
                </a:lnTo>
                <a:lnTo>
                  <a:pt x="4572" y="362712"/>
                </a:lnTo>
                <a:lnTo>
                  <a:pt x="208788" y="3047"/>
                </a:lnTo>
                <a:lnTo>
                  <a:pt x="208788" y="1523"/>
                </a:lnTo>
                <a:lnTo>
                  <a:pt x="207264" y="0"/>
                </a:lnTo>
                <a:close/>
              </a:path>
            </a:pathLst>
          </a:custGeom>
          <a:solidFill>
            <a:srgbClr val="000000"/>
          </a:solidFill>
        </p:spPr>
        <p:txBody>
          <a:bodyPr wrap="square" lIns="0" tIns="0" rIns="0" bIns="0" rtlCol="0"/>
          <a:lstStyle/>
          <a:p>
            <a:endParaRPr sz="1750"/>
          </a:p>
        </p:txBody>
      </p:sp>
      <p:sp>
        <p:nvSpPr>
          <p:cNvPr id="43" name="object 43"/>
          <p:cNvSpPr/>
          <p:nvPr/>
        </p:nvSpPr>
        <p:spPr>
          <a:xfrm>
            <a:off x="2121746" y="5571912"/>
            <a:ext cx="80257" cy="103717"/>
          </a:xfrm>
          <a:custGeom>
            <a:avLst/>
            <a:gdLst/>
            <a:ahLst/>
            <a:cxnLst/>
            <a:rect l="l" t="t" r="r" b="b"/>
            <a:pathLst>
              <a:path w="82550" h="106679">
                <a:moveTo>
                  <a:pt x="80772" y="0"/>
                </a:moveTo>
                <a:lnTo>
                  <a:pt x="79248" y="0"/>
                </a:lnTo>
                <a:lnTo>
                  <a:pt x="1524" y="70103"/>
                </a:lnTo>
                <a:lnTo>
                  <a:pt x="0" y="71627"/>
                </a:lnTo>
                <a:lnTo>
                  <a:pt x="0" y="73151"/>
                </a:lnTo>
                <a:lnTo>
                  <a:pt x="1524" y="74675"/>
                </a:lnTo>
                <a:lnTo>
                  <a:pt x="57912" y="106679"/>
                </a:lnTo>
                <a:lnTo>
                  <a:pt x="59436" y="106679"/>
                </a:lnTo>
                <a:lnTo>
                  <a:pt x="60960" y="105155"/>
                </a:lnTo>
                <a:lnTo>
                  <a:pt x="59436" y="105155"/>
                </a:lnTo>
                <a:lnTo>
                  <a:pt x="56388" y="103631"/>
                </a:lnTo>
                <a:lnTo>
                  <a:pt x="56995" y="100723"/>
                </a:lnTo>
                <a:lnTo>
                  <a:pt x="11103" y="74675"/>
                </a:lnTo>
                <a:lnTo>
                  <a:pt x="3048" y="74675"/>
                </a:lnTo>
                <a:lnTo>
                  <a:pt x="6159" y="71869"/>
                </a:lnTo>
                <a:lnTo>
                  <a:pt x="3048" y="70103"/>
                </a:lnTo>
                <a:lnTo>
                  <a:pt x="8116" y="70103"/>
                </a:lnTo>
                <a:lnTo>
                  <a:pt x="76231" y="8667"/>
                </a:lnTo>
                <a:lnTo>
                  <a:pt x="77724" y="1523"/>
                </a:lnTo>
                <a:lnTo>
                  <a:pt x="82296" y="1523"/>
                </a:lnTo>
                <a:lnTo>
                  <a:pt x="80772" y="0"/>
                </a:lnTo>
                <a:close/>
              </a:path>
              <a:path w="82550" h="106679">
                <a:moveTo>
                  <a:pt x="56995" y="100723"/>
                </a:moveTo>
                <a:lnTo>
                  <a:pt x="56388" y="103631"/>
                </a:lnTo>
                <a:lnTo>
                  <a:pt x="59436" y="105155"/>
                </a:lnTo>
                <a:lnTo>
                  <a:pt x="59436" y="102107"/>
                </a:lnTo>
                <a:lnTo>
                  <a:pt x="56995" y="100723"/>
                </a:lnTo>
                <a:close/>
              </a:path>
              <a:path w="82550" h="106679">
                <a:moveTo>
                  <a:pt x="82296" y="1523"/>
                </a:moveTo>
                <a:lnTo>
                  <a:pt x="77724" y="1523"/>
                </a:lnTo>
                <a:lnTo>
                  <a:pt x="80772" y="3047"/>
                </a:lnTo>
                <a:lnTo>
                  <a:pt x="80772" y="4571"/>
                </a:lnTo>
                <a:lnTo>
                  <a:pt x="76231" y="8667"/>
                </a:lnTo>
                <a:lnTo>
                  <a:pt x="56995" y="100723"/>
                </a:lnTo>
                <a:lnTo>
                  <a:pt x="59436" y="102107"/>
                </a:lnTo>
                <a:lnTo>
                  <a:pt x="59436" y="105155"/>
                </a:lnTo>
                <a:lnTo>
                  <a:pt x="60960" y="105155"/>
                </a:lnTo>
                <a:lnTo>
                  <a:pt x="82296" y="3047"/>
                </a:lnTo>
                <a:lnTo>
                  <a:pt x="82296" y="1523"/>
                </a:lnTo>
                <a:close/>
              </a:path>
              <a:path w="82550" h="106679">
                <a:moveTo>
                  <a:pt x="6159" y="71869"/>
                </a:moveTo>
                <a:lnTo>
                  <a:pt x="3048" y="74675"/>
                </a:lnTo>
                <a:lnTo>
                  <a:pt x="11103" y="74675"/>
                </a:lnTo>
                <a:lnTo>
                  <a:pt x="6159" y="71869"/>
                </a:lnTo>
                <a:close/>
              </a:path>
              <a:path w="82550" h="106679">
                <a:moveTo>
                  <a:pt x="8116" y="70103"/>
                </a:moveTo>
                <a:lnTo>
                  <a:pt x="3048" y="70103"/>
                </a:lnTo>
                <a:lnTo>
                  <a:pt x="6159" y="71869"/>
                </a:lnTo>
                <a:lnTo>
                  <a:pt x="8116" y="70103"/>
                </a:lnTo>
                <a:close/>
              </a:path>
              <a:path w="82550" h="106679">
                <a:moveTo>
                  <a:pt x="77724" y="1523"/>
                </a:moveTo>
                <a:lnTo>
                  <a:pt x="76231" y="8667"/>
                </a:lnTo>
                <a:lnTo>
                  <a:pt x="80772" y="4571"/>
                </a:lnTo>
                <a:lnTo>
                  <a:pt x="80772" y="3047"/>
                </a:lnTo>
                <a:lnTo>
                  <a:pt x="77724" y="1523"/>
                </a:lnTo>
                <a:close/>
              </a:path>
            </a:pathLst>
          </a:custGeom>
          <a:solidFill>
            <a:srgbClr val="000000"/>
          </a:solidFill>
        </p:spPr>
        <p:txBody>
          <a:bodyPr wrap="square" lIns="0" tIns="0" rIns="0" bIns="0" rtlCol="0"/>
          <a:lstStyle/>
          <a:p>
            <a:endParaRPr sz="1750"/>
          </a:p>
        </p:txBody>
      </p:sp>
      <p:sp>
        <p:nvSpPr>
          <p:cNvPr id="44" name="object 44"/>
          <p:cNvSpPr/>
          <p:nvPr/>
        </p:nvSpPr>
        <p:spPr>
          <a:xfrm>
            <a:off x="3567852" y="4682912"/>
            <a:ext cx="990247" cy="456847"/>
          </a:xfrm>
          <a:custGeom>
            <a:avLst/>
            <a:gdLst/>
            <a:ahLst/>
            <a:cxnLst/>
            <a:rect l="l" t="t" r="r" b="b"/>
            <a:pathLst>
              <a:path w="1018539" h="469900">
                <a:moveTo>
                  <a:pt x="509016" y="0"/>
                </a:moveTo>
                <a:lnTo>
                  <a:pt x="457200" y="1524"/>
                </a:lnTo>
                <a:lnTo>
                  <a:pt x="406908" y="4572"/>
                </a:lnTo>
                <a:lnTo>
                  <a:pt x="358140" y="10668"/>
                </a:lnTo>
                <a:lnTo>
                  <a:pt x="310896" y="18288"/>
                </a:lnTo>
                <a:lnTo>
                  <a:pt x="266700" y="27432"/>
                </a:lnTo>
                <a:lnTo>
                  <a:pt x="225552" y="39624"/>
                </a:lnTo>
                <a:lnTo>
                  <a:pt x="185928" y="53340"/>
                </a:lnTo>
                <a:lnTo>
                  <a:pt x="149352" y="68580"/>
                </a:lnTo>
                <a:lnTo>
                  <a:pt x="88392" y="102108"/>
                </a:lnTo>
                <a:lnTo>
                  <a:pt x="41148" y="141732"/>
                </a:lnTo>
                <a:lnTo>
                  <a:pt x="10668" y="187452"/>
                </a:lnTo>
                <a:lnTo>
                  <a:pt x="0" y="234696"/>
                </a:lnTo>
                <a:lnTo>
                  <a:pt x="3048" y="257556"/>
                </a:lnTo>
                <a:lnTo>
                  <a:pt x="3048" y="259080"/>
                </a:lnTo>
                <a:lnTo>
                  <a:pt x="22860" y="304800"/>
                </a:lnTo>
                <a:lnTo>
                  <a:pt x="62484" y="347472"/>
                </a:lnTo>
                <a:lnTo>
                  <a:pt x="117348" y="385572"/>
                </a:lnTo>
                <a:lnTo>
                  <a:pt x="185928" y="416052"/>
                </a:lnTo>
                <a:lnTo>
                  <a:pt x="225552" y="429768"/>
                </a:lnTo>
                <a:lnTo>
                  <a:pt x="266700" y="441959"/>
                </a:lnTo>
                <a:lnTo>
                  <a:pt x="310896" y="451104"/>
                </a:lnTo>
                <a:lnTo>
                  <a:pt x="358140" y="458724"/>
                </a:lnTo>
                <a:lnTo>
                  <a:pt x="406908" y="464820"/>
                </a:lnTo>
                <a:lnTo>
                  <a:pt x="457200" y="467868"/>
                </a:lnTo>
                <a:lnTo>
                  <a:pt x="509016" y="469392"/>
                </a:lnTo>
                <a:lnTo>
                  <a:pt x="560832" y="467868"/>
                </a:lnTo>
                <a:lnTo>
                  <a:pt x="562356" y="467868"/>
                </a:lnTo>
                <a:lnTo>
                  <a:pt x="587502" y="466344"/>
                </a:lnTo>
                <a:lnTo>
                  <a:pt x="560832" y="466344"/>
                </a:lnTo>
                <a:lnTo>
                  <a:pt x="560832" y="464820"/>
                </a:lnTo>
                <a:lnTo>
                  <a:pt x="510540" y="464820"/>
                </a:lnTo>
                <a:lnTo>
                  <a:pt x="458724" y="463296"/>
                </a:lnTo>
                <a:lnTo>
                  <a:pt x="408432" y="460248"/>
                </a:lnTo>
                <a:lnTo>
                  <a:pt x="359664" y="454152"/>
                </a:lnTo>
                <a:lnTo>
                  <a:pt x="312420" y="446532"/>
                </a:lnTo>
                <a:lnTo>
                  <a:pt x="268224" y="437388"/>
                </a:lnTo>
                <a:lnTo>
                  <a:pt x="227076" y="425196"/>
                </a:lnTo>
                <a:lnTo>
                  <a:pt x="187452" y="411480"/>
                </a:lnTo>
                <a:lnTo>
                  <a:pt x="150876" y="396240"/>
                </a:lnTo>
                <a:lnTo>
                  <a:pt x="89916" y="362712"/>
                </a:lnTo>
                <a:lnTo>
                  <a:pt x="44313" y="324612"/>
                </a:lnTo>
                <a:lnTo>
                  <a:pt x="42672" y="324612"/>
                </a:lnTo>
                <a:lnTo>
                  <a:pt x="42672" y="323088"/>
                </a:lnTo>
                <a:lnTo>
                  <a:pt x="42998" y="323088"/>
                </a:lnTo>
                <a:lnTo>
                  <a:pt x="27432" y="303276"/>
                </a:lnTo>
                <a:lnTo>
                  <a:pt x="15240" y="280416"/>
                </a:lnTo>
                <a:lnTo>
                  <a:pt x="8128" y="259080"/>
                </a:lnTo>
                <a:lnTo>
                  <a:pt x="4572" y="259080"/>
                </a:lnTo>
                <a:lnTo>
                  <a:pt x="7429" y="257651"/>
                </a:lnTo>
                <a:lnTo>
                  <a:pt x="4572" y="236220"/>
                </a:lnTo>
                <a:lnTo>
                  <a:pt x="7620" y="211836"/>
                </a:lnTo>
                <a:lnTo>
                  <a:pt x="15240" y="188976"/>
                </a:lnTo>
                <a:lnTo>
                  <a:pt x="27432" y="166116"/>
                </a:lnTo>
                <a:lnTo>
                  <a:pt x="42998" y="146304"/>
                </a:lnTo>
                <a:lnTo>
                  <a:pt x="42672" y="146304"/>
                </a:lnTo>
                <a:lnTo>
                  <a:pt x="42672" y="144780"/>
                </a:lnTo>
                <a:lnTo>
                  <a:pt x="44313" y="144780"/>
                </a:lnTo>
                <a:lnTo>
                  <a:pt x="64008" y="126492"/>
                </a:lnTo>
                <a:lnTo>
                  <a:pt x="118872" y="89916"/>
                </a:lnTo>
                <a:lnTo>
                  <a:pt x="187452" y="57912"/>
                </a:lnTo>
                <a:lnTo>
                  <a:pt x="227076" y="44196"/>
                </a:lnTo>
                <a:lnTo>
                  <a:pt x="268224" y="32004"/>
                </a:lnTo>
                <a:lnTo>
                  <a:pt x="312420" y="22860"/>
                </a:lnTo>
                <a:lnTo>
                  <a:pt x="359664" y="15240"/>
                </a:lnTo>
                <a:lnTo>
                  <a:pt x="408432" y="9144"/>
                </a:lnTo>
                <a:lnTo>
                  <a:pt x="458724" y="6096"/>
                </a:lnTo>
                <a:lnTo>
                  <a:pt x="510540" y="4572"/>
                </a:lnTo>
                <a:lnTo>
                  <a:pt x="560832" y="4572"/>
                </a:lnTo>
                <a:lnTo>
                  <a:pt x="560832" y="3048"/>
                </a:lnTo>
                <a:lnTo>
                  <a:pt x="587502" y="3048"/>
                </a:lnTo>
                <a:lnTo>
                  <a:pt x="562356" y="1524"/>
                </a:lnTo>
                <a:lnTo>
                  <a:pt x="560832" y="1524"/>
                </a:lnTo>
                <a:lnTo>
                  <a:pt x="509016" y="0"/>
                </a:lnTo>
                <a:close/>
              </a:path>
              <a:path w="1018539" h="469900">
                <a:moveTo>
                  <a:pt x="562356" y="463296"/>
                </a:moveTo>
                <a:lnTo>
                  <a:pt x="560832" y="463340"/>
                </a:lnTo>
                <a:lnTo>
                  <a:pt x="560832" y="466344"/>
                </a:lnTo>
                <a:lnTo>
                  <a:pt x="562356" y="463296"/>
                </a:lnTo>
                <a:close/>
              </a:path>
              <a:path w="1018539" h="469900">
                <a:moveTo>
                  <a:pt x="624458" y="463296"/>
                </a:moveTo>
                <a:lnTo>
                  <a:pt x="562356" y="463296"/>
                </a:lnTo>
                <a:lnTo>
                  <a:pt x="560832" y="466344"/>
                </a:lnTo>
                <a:lnTo>
                  <a:pt x="587502" y="466344"/>
                </a:lnTo>
                <a:lnTo>
                  <a:pt x="612648" y="464820"/>
                </a:lnTo>
                <a:lnTo>
                  <a:pt x="624458" y="463296"/>
                </a:lnTo>
                <a:close/>
              </a:path>
              <a:path w="1018539" h="469900">
                <a:moveTo>
                  <a:pt x="560832" y="463340"/>
                </a:moveTo>
                <a:lnTo>
                  <a:pt x="510540" y="464820"/>
                </a:lnTo>
                <a:lnTo>
                  <a:pt x="560832" y="464820"/>
                </a:lnTo>
                <a:lnTo>
                  <a:pt x="560832" y="463340"/>
                </a:lnTo>
                <a:close/>
              </a:path>
              <a:path w="1018539" h="469900">
                <a:moveTo>
                  <a:pt x="980802" y="323088"/>
                </a:moveTo>
                <a:lnTo>
                  <a:pt x="975360" y="323088"/>
                </a:lnTo>
                <a:lnTo>
                  <a:pt x="975360" y="324612"/>
                </a:lnTo>
                <a:lnTo>
                  <a:pt x="973718" y="324612"/>
                </a:lnTo>
                <a:lnTo>
                  <a:pt x="928116" y="362712"/>
                </a:lnTo>
                <a:lnTo>
                  <a:pt x="867156" y="396240"/>
                </a:lnTo>
                <a:lnTo>
                  <a:pt x="830580" y="411480"/>
                </a:lnTo>
                <a:lnTo>
                  <a:pt x="790956" y="425196"/>
                </a:lnTo>
                <a:lnTo>
                  <a:pt x="749808" y="437388"/>
                </a:lnTo>
                <a:lnTo>
                  <a:pt x="705612" y="446532"/>
                </a:lnTo>
                <a:lnTo>
                  <a:pt x="658368" y="454152"/>
                </a:lnTo>
                <a:lnTo>
                  <a:pt x="611124" y="460248"/>
                </a:lnTo>
                <a:lnTo>
                  <a:pt x="560832" y="463296"/>
                </a:lnTo>
                <a:lnTo>
                  <a:pt x="562356" y="463296"/>
                </a:lnTo>
                <a:lnTo>
                  <a:pt x="624458" y="463296"/>
                </a:lnTo>
                <a:lnTo>
                  <a:pt x="659892" y="458724"/>
                </a:lnTo>
                <a:lnTo>
                  <a:pt x="707136" y="451104"/>
                </a:lnTo>
                <a:lnTo>
                  <a:pt x="751332" y="441959"/>
                </a:lnTo>
                <a:lnTo>
                  <a:pt x="792480" y="429768"/>
                </a:lnTo>
                <a:lnTo>
                  <a:pt x="832104" y="416052"/>
                </a:lnTo>
                <a:lnTo>
                  <a:pt x="868680" y="400812"/>
                </a:lnTo>
                <a:lnTo>
                  <a:pt x="929640" y="367284"/>
                </a:lnTo>
                <a:lnTo>
                  <a:pt x="976884" y="327660"/>
                </a:lnTo>
                <a:lnTo>
                  <a:pt x="978408" y="326136"/>
                </a:lnTo>
                <a:lnTo>
                  <a:pt x="980802" y="323088"/>
                </a:lnTo>
                <a:close/>
              </a:path>
              <a:path w="1018539" h="469900">
                <a:moveTo>
                  <a:pt x="42672" y="323088"/>
                </a:moveTo>
                <a:lnTo>
                  <a:pt x="42672" y="324612"/>
                </a:lnTo>
                <a:lnTo>
                  <a:pt x="44196" y="324612"/>
                </a:lnTo>
                <a:lnTo>
                  <a:pt x="43879" y="324209"/>
                </a:lnTo>
                <a:lnTo>
                  <a:pt x="42672" y="323088"/>
                </a:lnTo>
                <a:close/>
              </a:path>
              <a:path w="1018539" h="469900">
                <a:moveTo>
                  <a:pt x="43879" y="324209"/>
                </a:moveTo>
                <a:lnTo>
                  <a:pt x="44196" y="324612"/>
                </a:lnTo>
                <a:lnTo>
                  <a:pt x="43879" y="324209"/>
                </a:lnTo>
                <a:close/>
              </a:path>
              <a:path w="1018539" h="469900">
                <a:moveTo>
                  <a:pt x="974152" y="324209"/>
                </a:moveTo>
                <a:lnTo>
                  <a:pt x="973718" y="324612"/>
                </a:lnTo>
                <a:lnTo>
                  <a:pt x="974152" y="324209"/>
                </a:lnTo>
                <a:close/>
              </a:path>
              <a:path w="1018539" h="469900">
                <a:moveTo>
                  <a:pt x="975360" y="323088"/>
                </a:moveTo>
                <a:lnTo>
                  <a:pt x="974152" y="324209"/>
                </a:lnTo>
                <a:lnTo>
                  <a:pt x="973836" y="324612"/>
                </a:lnTo>
                <a:lnTo>
                  <a:pt x="975360" y="324612"/>
                </a:lnTo>
                <a:lnTo>
                  <a:pt x="975360" y="323088"/>
                </a:lnTo>
                <a:close/>
              </a:path>
              <a:path w="1018539" h="469900">
                <a:moveTo>
                  <a:pt x="42998" y="323088"/>
                </a:moveTo>
                <a:lnTo>
                  <a:pt x="42672" y="323088"/>
                </a:lnTo>
                <a:lnTo>
                  <a:pt x="43879" y="324209"/>
                </a:lnTo>
                <a:lnTo>
                  <a:pt x="42998" y="323088"/>
                </a:lnTo>
                <a:close/>
              </a:path>
              <a:path w="1018539" h="469900">
                <a:moveTo>
                  <a:pt x="1010412" y="257556"/>
                </a:moveTo>
                <a:lnTo>
                  <a:pt x="1002792" y="280416"/>
                </a:lnTo>
                <a:lnTo>
                  <a:pt x="990600" y="303276"/>
                </a:lnTo>
                <a:lnTo>
                  <a:pt x="974152" y="324209"/>
                </a:lnTo>
                <a:lnTo>
                  <a:pt x="975360" y="323088"/>
                </a:lnTo>
                <a:lnTo>
                  <a:pt x="980802" y="323088"/>
                </a:lnTo>
                <a:lnTo>
                  <a:pt x="995172" y="304800"/>
                </a:lnTo>
                <a:lnTo>
                  <a:pt x="1007364" y="281940"/>
                </a:lnTo>
                <a:lnTo>
                  <a:pt x="1014984" y="259080"/>
                </a:lnTo>
                <a:lnTo>
                  <a:pt x="1010412" y="259080"/>
                </a:lnTo>
                <a:lnTo>
                  <a:pt x="1010602" y="257651"/>
                </a:lnTo>
                <a:lnTo>
                  <a:pt x="1010412" y="257556"/>
                </a:lnTo>
                <a:close/>
              </a:path>
              <a:path w="1018539" h="469900">
                <a:moveTo>
                  <a:pt x="7429" y="257651"/>
                </a:moveTo>
                <a:lnTo>
                  <a:pt x="4572" y="259080"/>
                </a:lnTo>
                <a:lnTo>
                  <a:pt x="7620" y="259080"/>
                </a:lnTo>
                <a:lnTo>
                  <a:pt x="7429" y="257651"/>
                </a:lnTo>
                <a:close/>
              </a:path>
              <a:path w="1018539" h="469900">
                <a:moveTo>
                  <a:pt x="7620" y="257556"/>
                </a:moveTo>
                <a:lnTo>
                  <a:pt x="7429" y="257651"/>
                </a:lnTo>
                <a:lnTo>
                  <a:pt x="7620" y="259080"/>
                </a:lnTo>
                <a:lnTo>
                  <a:pt x="8128" y="259080"/>
                </a:lnTo>
                <a:lnTo>
                  <a:pt x="7620" y="257556"/>
                </a:lnTo>
                <a:close/>
              </a:path>
              <a:path w="1018539" h="469900">
                <a:moveTo>
                  <a:pt x="1010602" y="257651"/>
                </a:moveTo>
                <a:lnTo>
                  <a:pt x="1010412" y="259080"/>
                </a:lnTo>
                <a:lnTo>
                  <a:pt x="1013460" y="259080"/>
                </a:lnTo>
                <a:lnTo>
                  <a:pt x="1010602" y="257651"/>
                </a:lnTo>
                <a:close/>
              </a:path>
              <a:path w="1018539" h="469900">
                <a:moveTo>
                  <a:pt x="974152" y="145182"/>
                </a:moveTo>
                <a:lnTo>
                  <a:pt x="990600" y="166116"/>
                </a:lnTo>
                <a:lnTo>
                  <a:pt x="1002792" y="188976"/>
                </a:lnTo>
                <a:lnTo>
                  <a:pt x="1010412" y="211836"/>
                </a:lnTo>
                <a:lnTo>
                  <a:pt x="1013460" y="236220"/>
                </a:lnTo>
                <a:lnTo>
                  <a:pt x="1010602" y="257651"/>
                </a:lnTo>
                <a:lnTo>
                  <a:pt x="1013460" y="259080"/>
                </a:lnTo>
                <a:lnTo>
                  <a:pt x="1014984" y="259080"/>
                </a:lnTo>
                <a:lnTo>
                  <a:pt x="1014984" y="257556"/>
                </a:lnTo>
                <a:lnTo>
                  <a:pt x="1018032" y="234696"/>
                </a:lnTo>
                <a:lnTo>
                  <a:pt x="1014984" y="210312"/>
                </a:lnTo>
                <a:lnTo>
                  <a:pt x="1007364" y="187452"/>
                </a:lnTo>
                <a:lnTo>
                  <a:pt x="995172" y="164592"/>
                </a:lnTo>
                <a:lnTo>
                  <a:pt x="980802" y="146304"/>
                </a:lnTo>
                <a:lnTo>
                  <a:pt x="975360" y="146304"/>
                </a:lnTo>
                <a:lnTo>
                  <a:pt x="974152" y="145182"/>
                </a:lnTo>
                <a:close/>
              </a:path>
              <a:path w="1018539" h="469900">
                <a:moveTo>
                  <a:pt x="44196" y="144780"/>
                </a:moveTo>
                <a:lnTo>
                  <a:pt x="42672" y="144780"/>
                </a:lnTo>
                <a:lnTo>
                  <a:pt x="42672" y="146304"/>
                </a:lnTo>
                <a:lnTo>
                  <a:pt x="43879" y="145182"/>
                </a:lnTo>
                <a:lnTo>
                  <a:pt x="44196" y="144780"/>
                </a:lnTo>
                <a:close/>
              </a:path>
              <a:path w="1018539" h="469900">
                <a:moveTo>
                  <a:pt x="43879" y="145182"/>
                </a:moveTo>
                <a:lnTo>
                  <a:pt x="42672" y="146304"/>
                </a:lnTo>
                <a:lnTo>
                  <a:pt x="42998" y="146304"/>
                </a:lnTo>
                <a:lnTo>
                  <a:pt x="43879" y="145182"/>
                </a:lnTo>
                <a:close/>
              </a:path>
              <a:path w="1018539" h="469900">
                <a:moveTo>
                  <a:pt x="975360" y="144780"/>
                </a:moveTo>
                <a:lnTo>
                  <a:pt x="973836" y="144780"/>
                </a:lnTo>
                <a:lnTo>
                  <a:pt x="974152" y="145182"/>
                </a:lnTo>
                <a:lnTo>
                  <a:pt x="975360" y="146304"/>
                </a:lnTo>
                <a:lnTo>
                  <a:pt x="975360" y="144780"/>
                </a:lnTo>
                <a:close/>
              </a:path>
              <a:path w="1018539" h="469900">
                <a:moveTo>
                  <a:pt x="979605" y="144780"/>
                </a:moveTo>
                <a:lnTo>
                  <a:pt x="975360" y="144780"/>
                </a:lnTo>
                <a:lnTo>
                  <a:pt x="975360" y="146304"/>
                </a:lnTo>
                <a:lnTo>
                  <a:pt x="980802" y="146304"/>
                </a:lnTo>
                <a:lnTo>
                  <a:pt x="979605" y="144780"/>
                </a:lnTo>
                <a:close/>
              </a:path>
              <a:path w="1018539" h="469900">
                <a:moveTo>
                  <a:pt x="44313" y="144780"/>
                </a:moveTo>
                <a:lnTo>
                  <a:pt x="43879" y="145182"/>
                </a:lnTo>
                <a:lnTo>
                  <a:pt x="44313" y="144780"/>
                </a:lnTo>
                <a:close/>
              </a:path>
              <a:path w="1018539" h="469900">
                <a:moveTo>
                  <a:pt x="587502" y="3048"/>
                </a:moveTo>
                <a:lnTo>
                  <a:pt x="560832" y="3048"/>
                </a:lnTo>
                <a:lnTo>
                  <a:pt x="562356" y="6096"/>
                </a:lnTo>
                <a:lnTo>
                  <a:pt x="560832" y="6096"/>
                </a:lnTo>
                <a:lnTo>
                  <a:pt x="611124" y="9144"/>
                </a:lnTo>
                <a:lnTo>
                  <a:pt x="658368" y="15240"/>
                </a:lnTo>
                <a:lnTo>
                  <a:pt x="705612" y="22860"/>
                </a:lnTo>
                <a:lnTo>
                  <a:pt x="749808" y="32004"/>
                </a:lnTo>
                <a:lnTo>
                  <a:pt x="790956" y="44196"/>
                </a:lnTo>
                <a:lnTo>
                  <a:pt x="830580" y="57912"/>
                </a:lnTo>
                <a:lnTo>
                  <a:pt x="867156" y="73152"/>
                </a:lnTo>
                <a:lnTo>
                  <a:pt x="928116" y="106680"/>
                </a:lnTo>
                <a:lnTo>
                  <a:pt x="974152" y="145182"/>
                </a:lnTo>
                <a:lnTo>
                  <a:pt x="973836" y="144780"/>
                </a:lnTo>
                <a:lnTo>
                  <a:pt x="979605" y="144780"/>
                </a:lnTo>
                <a:lnTo>
                  <a:pt x="978408" y="143256"/>
                </a:lnTo>
                <a:lnTo>
                  <a:pt x="929640" y="102108"/>
                </a:lnTo>
                <a:lnTo>
                  <a:pt x="868680" y="68580"/>
                </a:lnTo>
                <a:lnTo>
                  <a:pt x="832104" y="53340"/>
                </a:lnTo>
                <a:lnTo>
                  <a:pt x="792480" y="39624"/>
                </a:lnTo>
                <a:lnTo>
                  <a:pt x="751332" y="27432"/>
                </a:lnTo>
                <a:lnTo>
                  <a:pt x="707136" y="18288"/>
                </a:lnTo>
                <a:lnTo>
                  <a:pt x="659892" y="10668"/>
                </a:lnTo>
                <a:lnTo>
                  <a:pt x="624459" y="6096"/>
                </a:lnTo>
                <a:lnTo>
                  <a:pt x="562356" y="6096"/>
                </a:lnTo>
                <a:lnTo>
                  <a:pt x="560832" y="6051"/>
                </a:lnTo>
                <a:lnTo>
                  <a:pt x="624111" y="6051"/>
                </a:lnTo>
                <a:lnTo>
                  <a:pt x="612648" y="4572"/>
                </a:lnTo>
                <a:lnTo>
                  <a:pt x="587502" y="3048"/>
                </a:lnTo>
                <a:close/>
              </a:path>
              <a:path w="1018539" h="469900">
                <a:moveTo>
                  <a:pt x="560832" y="3048"/>
                </a:moveTo>
                <a:lnTo>
                  <a:pt x="560832" y="6051"/>
                </a:lnTo>
                <a:lnTo>
                  <a:pt x="562356" y="6096"/>
                </a:lnTo>
                <a:lnTo>
                  <a:pt x="560832" y="3048"/>
                </a:lnTo>
                <a:close/>
              </a:path>
              <a:path w="1018539" h="469900">
                <a:moveTo>
                  <a:pt x="560832" y="4572"/>
                </a:moveTo>
                <a:lnTo>
                  <a:pt x="510540" y="4572"/>
                </a:lnTo>
                <a:lnTo>
                  <a:pt x="560832" y="6051"/>
                </a:lnTo>
                <a:lnTo>
                  <a:pt x="560832" y="4572"/>
                </a:lnTo>
                <a:close/>
              </a:path>
            </a:pathLst>
          </a:custGeom>
          <a:solidFill>
            <a:srgbClr val="000000"/>
          </a:solidFill>
        </p:spPr>
        <p:txBody>
          <a:bodyPr wrap="square" lIns="0" tIns="0" rIns="0" bIns="0" rtlCol="0"/>
          <a:lstStyle/>
          <a:p>
            <a:endParaRPr sz="1750"/>
          </a:p>
        </p:txBody>
      </p:sp>
      <p:sp>
        <p:nvSpPr>
          <p:cNvPr id="45" name="object 45"/>
          <p:cNvSpPr/>
          <p:nvPr/>
        </p:nvSpPr>
        <p:spPr>
          <a:xfrm>
            <a:off x="2788496" y="4911830"/>
            <a:ext cx="784049" cy="0"/>
          </a:xfrm>
          <a:custGeom>
            <a:avLst/>
            <a:gdLst/>
            <a:ahLst/>
            <a:cxnLst/>
            <a:rect l="l" t="t" r="r" b="b"/>
            <a:pathLst>
              <a:path w="806450">
                <a:moveTo>
                  <a:pt x="0" y="0"/>
                </a:moveTo>
                <a:lnTo>
                  <a:pt x="806195" y="0"/>
                </a:lnTo>
              </a:path>
            </a:pathLst>
          </a:custGeom>
          <a:ln w="47244">
            <a:solidFill>
              <a:srgbClr val="000000"/>
            </a:solidFill>
          </a:ln>
        </p:spPr>
        <p:txBody>
          <a:bodyPr wrap="square" lIns="0" tIns="0" rIns="0" bIns="0" rtlCol="0"/>
          <a:lstStyle/>
          <a:p>
            <a:endParaRPr sz="1750"/>
          </a:p>
        </p:txBody>
      </p:sp>
      <p:sp>
        <p:nvSpPr>
          <p:cNvPr id="46" name="object 46"/>
          <p:cNvSpPr/>
          <p:nvPr/>
        </p:nvSpPr>
        <p:spPr>
          <a:xfrm>
            <a:off x="2788496" y="4930351"/>
            <a:ext cx="784049" cy="661194"/>
          </a:xfrm>
          <a:custGeom>
            <a:avLst/>
            <a:gdLst/>
            <a:ahLst/>
            <a:cxnLst/>
            <a:rect l="l" t="t" r="r" b="b"/>
            <a:pathLst>
              <a:path w="806450" h="680085">
                <a:moveTo>
                  <a:pt x="3048" y="0"/>
                </a:moveTo>
                <a:lnTo>
                  <a:pt x="1524" y="0"/>
                </a:lnTo>
                <a:lnTo>
                  <a:pt x="0" y="1524"/>
                </a:lnTo>
                <a:lnTo>
                  <a:pt x="0" y="3048"/>
                </a:lnTo>
                <a:lnTo>
                  <a:pt x="1524" y="4572"/>
                </a:lnTo>
                <a:lnTo>
                  <a:pt x="803148" y="679704"/>
                </a:lnTo>
                <a:lnTo>
                  <a:pt x="804672" y="679704"/>
                </a:lnTo>
                <a:lnTo>
                  <a:pt x="806196" y="678180"/>
                </a:lnTo>
                <a:lnTo>
                  <a:pt x="806196" y="676656"/>
                </a:lnTo>
                <a:lnTo>
                  <a:pt x="804672" y="675132"/>
                </a:lnTo>
                <a:lnTo>
                  <a:pt x="3048" y="0"/>
                </a:lnTo>
                <a:close/>
              </a:path>
            </a:pathLst>
          </a:custGeom>
          <a:solidFill>
            <a:srgbClr val="000000"/>
          </a:solidFill>
        </p:spPr>
        <p:txBody>
          <a:bodyPr wrap="square" lIns="0" tIns="0" rIns="0" bIns="0" rtlCol="0"/>
          <a:lstStyle/>
          <a:p>
            <a:endParaRPr sz="1750"/>
          </a:p>
        </p:txBody>
      </p:sp>
      <p:sp>
        <p:nvSpPr>
          <p:cNvPr id="47" name="object 47"/>
          <p:cNvSpPr/>
          <p:nvPr/>
        </p:nvSpPr>
        <p:spPr>
          <a:xfrm>
            <a:off x="2788496" y="4930351"/>
            <a:ext cx="784049" cy="1358812"/>
          </a:xfrm>
          <a:custGeom>
            <a:avLst/>
            <a:gdLst/>
            <a:ahLst/>
            <a:cxnLst/>
            <a:rect l="l" t="t" r="r" b="b"/>
            <a:pathLst>
              <a:path w="806450" h="1397635">
                <a:moveTo>
                  <a:pt x="3048" y="0"/>
                </a:moveTo>
                <a:lnTo>
                  <a:pt x="1524" y="0"/>
                </a:lnTo>
                <a:lnTo>
                  <a:pt x="0" y="1524"/>
                </a:lnTo>
                <a:lnTo>
                  <a:pt x="0" y="3048"/>
                </a:lnTo>
                <a:lnTo>
                  <a:pt x="801624" y="1395984"/>
                </a:lnTo>
                <a:lnTo>
                  <a:pt x="803148" y="1397508"/>
                </a:lnTo>
                <a:lnTo>
                  <a:pt x="804672" y="1397508"/>
                </a:lnTo>
                <a:lnTo>
                  <a:pt x="806196" y="1395984"/>
                </a:lnTo>
                <a:lnTo>
                  <a:pt x="806196" y="1394460"/>
                </a:lnTo>
                <a:lnTo>
                  <a:pt x="4572" y="1524"/>
                </a:lnTo>
                <a:lnTo>
                  <a:pt x="3048" y="0"/>
                </a:lnTo>
                <a:close/>
              </a:path>
            </a:pathLst>
          </a:custGeom>
          <a:solidFill>
            <a:srgbClr val="000000"/>
          </a:solidFill>
        </p:spPr>
        <p:txBody>
          <a:bodyPr wrap="square" lIns="0" tIns="0" rIns="0" bIns="0" rtlCol="0"/>
          <a:lstStyle/>
          <a:p>
            <a:endParaRPr sz="1750"/>
          </a:p>
        </p:txBody>
      </p:sp>
      <p:sp>
        <p:nvSpPr>
          <p:cNvPr id="48" name="object 48"/>
          <p:cNvSpPr/>
          <p:nvPr/>
        </p:nvSpPr>
        <p:spPr>
          <a:xfrm>
            <a:off x="2788496" y="4930351"/>
            <a:ext cx="784049" cy="2098410"/>
          </a:xfrm>
          <a:custGeom>
            <a:avLst/>
            <a:gdLst/>
            <a:ahLst/>
            <a:cxnLst/>
            <a:rect l="l" t="t" r="r" b="b"/>
            <a:pathLst>
              <a:path w="806450" h="2158365">
                <a:moveTo>
                  <a:pt x="3048" y="0"/>
                </a:moveTo>
                <a:lnTo>
                  <a:pt x="1524" y="0"/>
                </a:lnTo>
                <a:lnTo>
                  <a:pt x="0" y="1524"/>
                </a:lnTo>
                <a:lnTo>
                  <a:pt x="0" y="3048"/>
                </a:lnTo>
                <a:lnTo>
                  <a:pt x="801624" y="2156460"/>
                </a:lnTo>
                <a:lnTo>
                  <a:pt x="803148" y="2157984"/>
                </a:lnTo>
                <a:lnTo>
                  <a:pt x="804672" y="2157984"/>
                </a:lnTo>
                <a:lnTo>
                  <a:pt x="806196" y="2156460"/>
                </a:lnTo>
                <a:lnTo>
                  <a:pt x="806196" y="2154936"/>
                </a:lnTo>
                <a:lnTo>
                  <a:pt x="4572" y="1524"/>
                </a:lnTo>
                <a:lnTo>
                  <a:pt x="3048" y="0"/>
                </a:lnTo>
                <a:close/>
              </a:path>
            </a:pathLst>
          </a:custGeom>
          <a:solidFill>
            <a:srgbClr val="000000"/>
          </a:solidFill>
        </p:spPr>
        <p:txBody>
          <a:bodyPr wrap="square" lIns="0" tIns="0" rIns="0" bIns="0" rtlCol="0"/>
          <a:lstStyle/>
          <a:p>
            <a:endParaRPr sz="1750"/>
          </a:p>
        </p:txBody>
      </p:sp>
      <p:sp>
        <p:nvSpPr>
          <p:cNvPr id="49" name="object 49"/>
          <p:cNvSpPr/>
          <p:nvPr/>
        </p:nvSpPr>
        <p:spPr>
          <a:xfrm>
            <a:off x="3115946" y="7315465"/>
            <a:ext cx="1810720" cy="0"/>
          </a:xfrm>
          <a:custGeom>
            <a:avLst/>
            <a:gdLst/>
            <a:ahLst/>
            <a:cxnLst/>
            <a:rect l="l" t="t" r="r" b="b"/>
            <a:pathLst>
              <a:path w="1862454">
                <a:moveTo>
                  <a:pt x="0" y="0"/>
                </a:moveTo>
                <a:lnTo>
                  <a:pt x="1862328" y="0"/>
                </a:lnTo>
              </a:path>
            </a:pathLst>
          </a:custGeom>
          <a:ln w="3175">
            <a:solidFill>
              <a:srgbClr val="000000"/>
            </a:solidFill>
          </a:ln>
        </p:spPr>
        <p:txBody>
          <a:bodyPr wrap="square" lIns="0" tIns="0" rIns="0" bIns="0" rtlCol="0"/>
          <a:lstStyle/>
          <a:p>
            <a:endParaRPr sz="1750"/>
          </a:p>
        </p:txBody>
      </p:sp>
      <p:sp>
        <p:nvSpPr>
          <p:cNvPr id="50" name="object 50"/>
          <p:cNvSpPr/>
          <p:nvPr/>
        </p:nvSpPr>
        <p:spPr>
          <a:xfrm>
            <a:off x="3115945" y="7312995"/>
            <a:ext cx="3087" cy="0"/>
          </a:xfrm>
          <a:custGeom>
            <a:avLst/>
            <a:gdLst/>
            <a:ahLst/>
            <a:cxnLst/>
            <a:rect l="l" t="t" r="r" b="b"/>
            <a:pathLst>
              <a:path w="3175">
                <a:moveTo>
                  <a:pt x="0" y="0"/>
                </a:moveTo>
                <a:lnTo>
                  <a:pt x="3048" y="0"/>
                </a:lnTo>
              </a:path>
            </a:pathLst>
          </a:custGeom>
          <a:ln w="3809">
            <a:solidFill>
              <a:srgbClr val="000000"/>
            </a:solidFill>
          </a:ln>
        </p:spPr>
        <p:txBody>
          <a:bodyPr wrap="square" lIns="0" tIns="0" rIns="0" bIns="0" rtlCol="0"/>
          <a:lstStyle/>
          <a:p>
            <a:endParaRPr sz="1750"/>
          </a:p>
        </p:txBody>
      </p:sp>
      <p:sp>
        <p:nvSpPr>
          <p:cNvPr id="51" name="object 51"/>
          <p:cNvSpPr/>
          <p:nvPr/>
        </p:nvSpPr>
        <p:spPr>
          <a:xfrm>
            <a:off x="3118167" y="4193469"/>
            <a:ext cx="0" cy="3117674"/>
          </a:xfrm>
          <a:custGeom>
            <a:avLst/>
            <a:gdLst/>
            <a:ahLst/>
            <a:cxnLst/>
            <a:rect l="l" t="t" r="r" b="b"/>
            <a:pathLst>
              <a:path h="3206750">
                <a:moveTo>
                  <a:pt x="0" y="0"/>
                </a:moveTo>
                <a:lnTo>
                  <a:pt x="0" y="3206750"/>
                </a:lnTo>
              </a:path>
            </a:pathLst>
          </a:custGeom>
          <a:ln w="4572">
            <a:solidFill>
              <a:srgbClr val="000000"/>
            </a:solidFill>
          </a:ln>
        </p:spPr>
        <p:txBody>
          <a:bodyPr wrap="square" lIns="0" tIns="0" rIns="0" bIns="0" rtlCol="0"/>
          <a:lstStyle/>
          <a:p>
            <a:endParaRPr sz="1750"/>
          </a:p>
        </p:txBody>
      </p:sp>
      <p:sp>
        <p:nvSpPr>
          <p:cNvPr id="52" name="object 52"/>
          <p:cNvSpPr/>
          <p:nvPr/>
        </p:nvSpPr>
        <p:spPr>
          <a:xfrm>
            <a:off x="3115946" y="4192235"/>
            <a:ext cx="1810720" cy="0"/>
          </a:xfrm>
          <a:custGeom>
            <a:avLst/>
            <a:gdLst/>
            <a:ahLst/>
            <a:cxnLst/>
            <a:rect l="l" t="t" r="r" b="b"/>
            <a:pathLst>
              <a:path w="1862454">
                <a:moveTo>
                  <a:pt x="0" y="0"/>
                </a:moveTo>
                <a:lnTo>
                  <a:pt x="1862328" y="0"/>
                </a:lnTo>
              </a:path>
            </a:pathLst>
          </a:custGeom>
          <a:ln w="3175">
            <a:solidFill>
              <a:srgbClr val="000000"/>
            </a:solidFill>
          </a:ln>
        </p:spPr>
        <p:txBody>
          <a:bodyPr wrap="square" lIns="0" tIns="0" rIns="0" bIns="0" rtlCol="0"/>
          <a:lstStyle/>
          <a:p>
            <a:endParaRPr sz="1750"/>
          </a:p>
        </p:txBody>
      </p:sp>
      <p:sp>
        <p:nvSpPr>
          <p:cNvPr id="53" name="object 53"/>
          <p:cNvSpPr/>
          <p:nvPr/>
        </p:nvSpPr>
        <p:spPr>
          <a:xfrm>
            <a:off x="3118909" y="7312871"/>
            <a:ext cx="1852" cy="0"/>
          </a:xfrm>
          <a:custGeom>
            <a:avLst/>
            <a:gdLst/>
            <a:ahLst/>
            <a:cxnLst/>
            <a:rect l="l" t="t" r="r" b="b"/>
            <a:pathLst>
              <a:path w="1905">
                <a:moveTo>
                  <a:pt x="0" y="0"/>
                </a:moveTo>
                <a:lnTo>
                  <a:pt x="1524" y="0"/>
                </a:lnTo>
              </a:path>
            </a:pathLst>
          </a:custGeom>
          <a:ln w="3175">
            <a:solidFill>
              <a:srgbClr val="000000"/>
            </a:solidFill>
          </a:ln>
        </p:spPr>
        <p:txBody>
          <a:bodyPr wrap="square" lIns="0" tIns="0" rIns="0" bIns="0" rtlCol="0"/>
          <a:lstStyle/>
          <a:p>
            <a:endParaRPr sz="1750"/>
          </a:p>
        </p:txBody>
      </p:sp>
      <p:sp>
        <p:nvSpPr>
          <p:cNvPr id="54" name="object 54"/>
          <p:cNvSpPr/>
          <p:nvPr/>
        </p:nvSpPr>
        <p:spPr>
          <a:xfrm>
            <a:off x="3120390" y="7312871"/>
            <a:ext cx="1802076" cy="0"/>
          </a:xfrm>
          <a:custGeom>
            <a:avLst/>
            <a:gdLst/>
            <a:ahLst/>
            <a:cxnLst/>
            <a:rect l="l" t="t" r="r" b="b"/>
            <a:pathLst>
              <a:path w="1853564">
                <a:moveTo>
                  <a:pt x="0" y="0"/>
                </a:moveTo>
                <a:lnTo>
                  <a:pt x="1853183" y="0"/>
                </a:lnTo>
              </a:path>
            </a:pathLst>
          </a:custGeom>
          <a:ln w="3175">
            <a:solidFill>
              <a:srgbClr val="000000"/>
            </a:solidFill>
          </a:ln>
        </p:spPr>
        <p:txBody>
          <a:bodyPr wrap="square" lIns="0" tIns="0" rIns="0" bIns="0" rtlCol="0"/>
          <a:lstStyle/>
          <a:p>
            <a:endParaRPr sz="1750"/>
          </a:p>
        </p:txBody>
      </p:sp>
      <p:sp>
        <p:nvSpPr>
          <p:cNvPr id="55" name="object 55"/>
          <p:cNvSpPr/>
          <p:nvPr/>
        </p:nvSpPr>
        <p:spPr>
          <a:xfrm>
            <a:off x="4922097" y="7312995"/>
            <a:ext cx="3087" cy="0"/>
          </a:xfrm>
          <a:custGeom>
            <a:avLst/>
            <a:gdLst/>
            <a:ahLst/>
            <a:cxnLst/>
            <a:rect l="l" t="t" r="r" b="b"/>
            <a:pathLst>
              <a:path w="3175">
                <a:moveTo>
                  <a:pt x="0" y="0"/>
                </a:moveTo>
                <a:lnTo>
                  <a:pt x="3048" y="0"/>
                </a:lnTo>
              </a:path>
            </a:pathLst>
          </a:custGeom>
          <a:ln w="3809">
            <a:solidFill>
              <a:srgbClr val="000000"/>
            </a:solidFill>
          </a:ln>
        </p:spPr>
        <p:txBody>
          <a:bodyPr wrap="square" lIns="0" tIns="0" rIns="0" bIns="0" rtlCol="0"/>
          <a:lstStyle/>
          <a:p>
            <a:endParaRPr sz="1750"/>
          </a:p>
        </p:txBody>
      </p:sp>
      <p:sp>
        <p:nvSpPr>
          <p:cNvPr id="56" name="object 56"/>
          <p:cNvSpPr/>
          <p:nvPr/>
        </p:nvSpPr>
        <p:spPr>
          <a:xfrm>
            <a:off x="4924319" y="4193469"/>
            <a:ext cx="0" cy="3117674"/>
          </a:xfrm>
          <a:custGeom>
            <a:avLst/>
            <a:gdLst/>
            <a:ahLst/>
            <a:cxnLst/>
            <a:rect l="l" t="t" r="r" b="b"/>
            <a:pathLst>
              <a:path h="3206750">
                <a:moveTo>
                  <a:pt x="0" y="0"/>
                </a:moveTo>
                <a:lnTo>
                  <a:pt x="0" y="3206750"/>
                </a:lnTo>
              </a:path>
            </a:pathLst>
          </a:custGeom>
          <a:ln w="4572">
            <a:solidFill>
              <a:srgbClr val="000000"/>
            </a:solidFill>
          </a:ln>
        </p:spPr>
        <p:txBody>
          <a:bodyPr wrap="square" lIns="0" tIns="0" rIns="0" bIns="0" rtlCol="0"/>
          <a:lstStyle/>
          <a:p>
            <a:endParaRPr sz="1750"/>
          </a:p>
        </p:txBody>
      </p:sp>
      <p:sp>
        <p:nvSpPr>
          <p:cNvPr id="57" name="object 57"/>
          <p:cNvSpPr/>
          <p:nvPr/>
        </p:nvSpPr>
        <p:spPr>
          <a:xfrm>
            <a:off x="4925061" y="7312871"/>
            <a:ext cx="1852" cy="0"/>
          </a:xfrm>
          <a:custGeom>
            <a:avLst/>
            <a:gdLst/>
            <a:ahLst/>
            <a:cxnLst/>
            <a:rect l="l" t="t" r="r" b="b"/>
            <a:pathLst>
              <a:path w="1904">
                <a:moveTo>
                  <a:pt x="0" y="0"/>
                </a:moveTo>
                <a:lnTo>
                  <a:pt x="1524" y="0"/>
                </a:lnTo>
              </a:path>
            </a:pathLst>
          </a:custGeom>
          <a:ln w="3175">
            <a:solidFill>
              <a:srgbClr val="000000"/>
            </a:solidFill>
          </a:ln>
        </p:spPr>
        <p:txBody>
          <a:bodyPr wrap="square" lIns="0" tIns="0" rIns="0" bIns="0" rtlCol="0"/>
          <a:lstStyle/>
          <a:p>
            <a:endParaRPr sz="1750"/>
          </a:p>
        </p:txBody>
      </p:sp>
      <p:sp>
        <p:nvSpPr>
          <p:cNvPr id="58" name="object 58"/>
          <p:cNvSpPr/>
          <p:nvPr/>
        </p:nvSpPr>
        <p:spPr>
          <a:xfrm>
            <a:off x="3118909" y="4194704"/>
            <a:ext cx="1852" cy="0"/>
          </a:xfrm>
          <a:custGeom>
            <a:avLst/>
            <a:gdLst/>
            <a:ahLst/>
            <a:cxnLst/>
            <a:rect l="l" t="t" r="r" b="b"/>
            <a:pathLst>
              <a:path w="1905">
                <a:moveTo>
                  <a:pt x="0" y="0"/>
                </a:moveTo>
                <a:lnTo>
                  <a:pt x="1524" y="0"/>
                </a:lnTo>
              </a:path>
            </a:pathLst>
          </a:custGeom>
          <a:ln w="3175">
            <a:solidFill>
              <a:srgbClr val="000000"/>
            </a:solidFill>
          </a:ln>
        </p:spPr>
        <p:txBody>
          <a:bodyPr wrap="square" lIns="0" tIns="0" rIns="0" bIns="0" rtlCol="0"/>
          <a:lstStyle/>
          <a:p>
            <a:endParaRPr sz="1750"/>
          </a:p>
        </p:txBody>
      </p:sp>
      <p:sp>
        <p:nvSpPr>
          <p:cNvPr id="59" name="object 59"/>
          <p:cNvSpPr/>
          <p:nvPr/>
        </p:nvSpPr>
        <p:spPr>
          <a:xfrm>
            <a:off x="3120390" y="4194704"/>
            <a:ext cx="1802076" cy="0"/>
          </a:xfrm>
          <a:custGeom>
            <a:avLst/>
            <a:gdLst/>
            <a:ahLst/>
            <a:cxnLst/>
            <a:rect l="l" t="t" r="r" b="b"/>
            <a:pathLst>
              <a:path w="1853564">
                <a:moveTo>
                  <a:pt x="0" y="0"/>
                </a:moveTo>
                <a:lnTo>
                  <a:pt x="1853183" y="0"/>
                </a:lnTo>
              </a:path>
            </a:pathLst>
          </a:custGeom>
          <a:ln w="3175">
            <a:solidFill>
              <a:srgbClr val="000000"/>
            </a:solidFill>
          </a:ln>
        </p:spPr>
        <p:txBody>
          <a:bodyPr wrap="square" lIns="0" tIns="0" rIns="0" bIns="0" rtlCol="0"/>
          <a:lstStyle/>
          <a:p>
            <a:endParaRPr sz="1750"/>
          </a:p>
        </p:txBody>
      </p:sp>
      <p:sp>
        <p:nvSpPr>
          <p:cNvPr id="60" name="object 60"/>
          <p:cNvSpPr/>
          <p:nvPr/>
        </p:nvSpPr>
        <p:spPr>
          <a:xfrm>
            <a:off x="4925061" y="4194704"/>
            <a:ext cx="1852" cy="0"/>
          </a:xfrm>
          <a:custGeom>
            <a:avLst/>
            <a:gdLst/>
            <a:ahLst/>
            <a:cxnLst/>
            <a:rect l="l" t="t" r="r" b="b"/>
            <a:pathLst>
              <a:path w="1904">
                <a:moveTo>
                  <a:pt x="0" y="0"/>
                </a:moveTo>
                <a:lnTo>
                  <a:pt x="1524" y="0"/>
                </a:lnTo>
              </a:path>
            </a:pathLst>
          </a:custGeom>
          <a:ln w="3175">
            <a:solidFill>
              <a:srgbClr val="000000"/>
            </a:solidFill>
          </a:ln>
        </p:spPr>
        <p:txBody>
          <a:bodyPr wrap="square" lIns="0" tIns="0" rIns="0" bIns="0" rtlCol="0"/>
          <a:lstStyle/>
          <a:p>
            <a:endParaRPr sz="1750"/>
          </a:p>
        </p:txBody>
      </p:sp>
      <p:sp>
        <p:nvSpPr>
          <p:cNvPr id="61" name="object 61"/>
          <p:cNvSpPr txBox="1"/>
          <p:nvPr/>
        </p:nvSpPr>
        <p:spPr>
          <a:xfrm>
            <a:off x="1098903" y="1854412"/>
            <a:ext cx="5360547" cy="3213982"/>
          </a:xfrm>
          <a:prstGeom prst="rect">
            <a:avLst/>
          </a:prstGeom>
        </p:spPr>
        <p:txBody>
          <a:bodyPr vert="horz" wrap="square" lIns="0" tIns="0" rIns="0" bIns="0" rtlCol="0">
            <a:spAutoFit/>
          </a:bodyPr>
          <a:lstStyle/>
          <a:p>
            <a:pPr marL="12347" marR="4939" algn="just">
              <a:lnSpc>
                <a:spcPts val="1342"/>
              </a:lnSpc>
            </a:pPr>
            <a:r>
              <a:rPr sz="1167" dirty="0">
                <a:latin typeface="Times New Roman"/>
                <a:cs typeface="Times New Roman"/>
              </a:rPr>
              <a:t>The </a:t>
            </a:r>
            <a:r>
              <a:rPr sz="1167" spc="-5" dirty="0">
                <a:latin typeface="Times New Roman"/>
                <a:cs typeface="Times New Roman"/>
              </a:rPr>
              <a:t>second </a:t>
            </a:r>
            <a:r>
              <a:rPr sz="1167" dirty="0">
                <a:latin typeface="Times New Roman"/>
                <a:cs typeface="Times New Roman"/>
              </a:rPr>
              <a:t>diagram demonstrates the concept of reuse by extending already existing use  cases. In this case </a:t>
            </a:r>
            <a:r>
              <a:rPr sz="1167" i="1" dirty="0">
                <a:latin typeface="Times New Roman"/>
                <a:cs typeface="Times New Roman"/>
              </a:rPr>
              <a:t>Place Conference Call </a:t>
            </a:r>
            <a:r>
              <a:rPr sz="1167" dirty="0">
                <a:latin typeface="Times New Roman"/>
                <a:cs typeface="Times New Roman"/>
              </a:rPr>
              <a:t>use case is a </a:t>
            </a:r>
            <a:r>
              <a:rPr sz="1167" spc="-5" dirty="0">
                <a:latin typeface="Times New Roman"/>
                <a:cs typeface="Times New Roman"/>
              </a:rPr>
              <a:t>specialization </a:t>
            </a:r>
            <a:r>
              <a:rPr sz="1167" dirty="0">
                <a:latin typeface="Times New Roman"/>
                <a:cs typeface="Times New Roman"/>
              </a:rPr>
              <a:t>of </a:t>
            </a:r>
            <a:r>
              <a:rPr sz="1167" i="1" dirty="0">
                <a:latin typeface="Times New Roman"/>
                <a:cs typeface="Times New Roman"/>
              </a:rPr>
              <a:t>Place Phone </a:t>
            </a:r>
            <a:r>
              <a:rPr sz="1167" i="1" spc="5" dirty="0">
                <a:latin typeface="Times New Roman"/>
                <a:cs typeface="Times New Roman"/>
              </a:rPr>
              <a:t>Call  </a:t>
            </a:r>
            <a:r>
              <a:rPr sz="1167" dirty="0">
                <a:latin typeface="Times New Roman"/>
                <a:cs typeface="Times New Roman"/>
              </a:rPr>
              <a:t>use case. </a:t>
            </a:r>
            <a:r>
              <a:rPr sz="1167" spc="-5" dirty="0">
                <a:latin typeface="Times New Roman"/>
                <a:cs typeface="Times New Roman"/>
              </a:rPr>
              <a:t>Similarly, </a:t>
            </a:r>
            <a:r>
              <a:rPr sz="1167" i="1" dirty="0">
                <a:latin typeface="Times New Roman"/>
                <a:cs typeface="Times New Roman"/>
              </a:rPr>
              <a:t>Receive Additional Call </a:t>
            </a:r>
            <a:r>
              <a:rPr sz="1167" dirty="0">
                <a:latin typeface="Times New Roman"/>
                <a:cs typeface="Times New Roman"/>
              </a:rPr>
              <a:t>is defined by extending </a:t>
            </a:r>
            <a:r>
              <a:rPr sz="1167" i="1" dirty="0">
                <a:latin typeface="Times New Roman"/>
                <a:cs typeface="Times New Roman"/>
              </a:rPr>
              <a:t>Receive Phone </a:t>
            </a:r>
            <a:r>
              <a:rPr sz="1167" i="1" spc="-5" dirty="0">
                <a:latin typeface="Times New Roman"/>
                <a:cs typeface="Times New Roman"/>
              </a:rPr>
              <a:t>Call</a:t>
            </a:r>
            <a:r>
              <a:rPr sz="1167" spc="-5" dirty="0">
                <a:latin typeface="Times New Roman"/>
                <a:cs typeface="Times New Roman"/>
              </a:rPr>
              <a:t>.  </a:t>
            </a:r>
            <a:r>
              <a:rPr sz="1167" dirty="0">
                <a:latin typeface="Times New Roman"/>
                <a:cs typeface="Times New Roman"/>
              </a:rPr>
              <a:t>It </a:t>
            </a:r>
            <a:r>
              <a:rPr sz="1167" spc="10" dirty="0">
                <a:latin typeface="Times New Roman"/>
                <a:cs typeface="Times New Roman"/>
              </a:rPr>
              <a:t>may </a:t>
            </a:r>
            <a:r>
              <a:rPr sz="1167" dirty="0">
                <a:latin typeface="Times New Roman"/>
                <a:cs typeface="Times New Roman"/>
              </a:rPr>
              <a:t>be </a:t>
            </a:r>
            <a:r>
              <a:rPr sz="1167" spc="5" dirty="0">
                <a:latin typeface="Times New Roman"/>
                <a:cs typeface="Times New Roman"/>
              </a:rPr>
              <a:t>noted here that, </a:t>
            </a:r>
            <a:r>
              <a:rPr sz="1167" spc="10" dirty="0">
                <a:latin typeface="Times New Roman"/>
                <a:cs typeface="Times New Roman"/>
              </a:rPr>
              <a:t>in </a:t>
            </a:r>
            <a:r>
              <a:rPr sz="1167" spc="5" dirty="0">
                <a:latin typeface="Times New Roman"/>
                <a:cs typeface="Times New Roman"/>
              </a:rPr>
              <a:t>this </a:t>
            </a:r>
            <a:r>
              <a:rPr sz="1167" dirty="0">
                <a:latin typeface="Times New Roman"/>
                <a:cs typeface="Times New Roman"/>
              </a:rPr>
              <a:t>case, the arrow goes from the new use </a:t>
            </a:r>
            <a:r>
              <a:rPr sz="1167" spc="5" dirty="0">
                <a:latin typeface="Times New Roman"/>
                <a:cs typeface="Times New Roman"/>
              </a:rPr>
              <a:t>case </a:t>
            </a:r>
            <a:r>
              <a:rPr sz="1167" dirty="0">
                <a:latin typeface="Times New Roman"/>
                <a:cs typeface="Times New Roman"/>
              </a:rPr>
              <a:t>that </a:t>
            </a:r>
            <a:r>
              <a:rPr sz="1167" spc="10" dirty="0">
                <a:latin typeface="Times New Roman"/>
                <a:cs typeface="Times New Roman"/>
              </a:rPr>
              <a:t>is </a:t>
            </a:r>
            <a:r>
              <a:rPr sz="1167" spc="5" dirty="0">
                <a:latin typeface="Times New Roman"/>
                <a:cs typeface="Times New Roman"/>
              </a:rPr>
              <a:t>being  </a:t>
            </a:r>
            <a:r>
              <a:rPr sz="1167" dirty="0">
                <a:latin typeface="Times New Roman"/>
                <a:cs typeface="Times New Roman"/>
              </a:rPr>
              <a:t>created (derived use case) towards the use case that is being extended (the base use</a:t>
            </a:r>
            <a:r>
              <a:rPr sz="1167" spc="-136" dirty="0">
                <a:latin typeface="Times New Roman"/>
                <a:cs typeface="Times New Roman"/>
              </a:rPr>
              <a:t> </a:t>
            </a:r>
            <a:r>
              <a:rPr sz="1167" dirty="0">
                <a:latin typeface="Times New Roman"/>
                <a:cs typeface="Times New Roman"/>
              </a:rPr>
              <a:t>case).</a:t>
            </a:r>
            <a:endParaRPr sz="1167">
              <a:latin typeface="Times New Roman"/>
              <a:cs typeface="Times New Roman"/>
            </a:endParaRPr>
          </a:p>
          <a:p>
            <a:pPr>
              <a:lnSpc>
                <a:spcPct val="100000"/>
              </a:lnSpc>
            </a:pPr>
            <a:endParaRPr sz="1167">
              <a:latin typeface="Times New Roman"/>
              <a:cs typeface="Times New Roman"/>
            </a:endParaRPr>
          </a:p>
          <a:p>
            <a:pPr marL="12347" marR="4939" algn="just">
              <a:lnSpc>
                <a:spcPts val="1342"/>
              </a:lnSpc>
            </a:pPr>
            <a:r>
              <a:rPr sz="1167" dirty="0">
                <a:latin typeface="Times New Roman"/>
                <a:cs typeface="Times New Roman"/>
              </a:rPr>
              <a:t>This diagram also demonstrates that many different actors can use one use case.  </a:t>
            </a:r>
            <a:r>
              <a:rPr sz="1167" spc="-5" dirty="0">
                <a:latin typeface="Times New Roman"/>
                <a:cs typeface="Times New Roman"/>
              </a:rPr>
              <a:t>Additionally, </a:t>
            </a:r>
            <a:r>
              <a:rPr sz="1167" dirty="0">
                <a:latin typeface="Times New Roman"/>
                <a:cs typeface="Times New Roman"/>
              </a:rPr>
              <a:t>the actors defined for the base use case are also defined by default for the  derived use</a:t>
            </a:r>
            <a:r>
              <a:rPr sz="1167" spc="-97" dirty="0">
                <a:latin typeface="Times New Roman"/>
                <a:cs typeface="Times New Roman"/>
              </a:rPr>
              <a:t> </a:t>
            </a:r>
            <a:r>
              <a:rPr sz="1167" dirty="0">
                <a:latin typeface="Times New Roman"/>
                <a:cs typeface="Times New Roman"/>
              </a:rPr>
              <a:t>case.</a:t>
            </a:r>
            <a:endParaRPr sz="1167">
              <a:latin typeface="Times New Roman"/>
              <a:cs typeface="Times New Roman"/>
            </a:endParaRPr>
          </a:p>
          <a:p>
            <a:pPr>
              <a:lnSpc>
                <a:spcPct val="100000"/>
              </a:lnSpc>
            </a:pPr>
            <a:endParaRPr sz="1167">
              <a:latin typeface="Times New Roman"/>
              <a:cs typeface="Times New Roman"/>
            </a:endParaRPr>
          </a:p>
          <a:p>
            <a:pPr marL="12347" marR="5556" algn="just">
              <a:lnSpc>
                <a:spcPts val="1342"/>
              </a:lnSpc>
            </a:pPr>
            <a:r>
              <a:rPr sz="1167" dirty="0">
                <a:latin typeface="Times New Roman"/>
                <a:cs typeface="Times New Roman"/>
              </a:rPr>
              <a:t>The concept of reusability </a:t>
            </a:r>
            <a:r>
              <a:rPr sz="1167" spc="5" dirty="0">
                <a:latin typeface="Times New Roman"/>
                <a:cs typeface="Times New Roman"/>
              </a:rPr>
              <a:t>can </a:t>
            </a:r>
            <a:r>
              <a:rPr sz="1167" dirty="0">
                <a:latin typeface="Times New Roman"/>
                <a:cs typeface="Times New Roman"/>
              </a:rPr>
              <a:t>also be used in the case of actors. In this case, new classes  of actors may be created by inheriting from the old classes of</a:t>
            </a:r>
            <a:r>
              <a:rPr sz="1167" spc="-126" dirty="0">
                <a:latin typeface="Times New Roman"/>
                <a:cs typeface="Times New Roman"/>
              </a:rPr>
              <a:t> </a:t>
            </a:r>
            <a:r>
              <a:rPr sz="1167" dirty="0">
                <a:latin typeface="Times New Roman"/>
                <a:cs typeface="Times New Roman"/>
              </a:rPr>
              <a:t>actors.</a:t>
            </a:r>
            <a:endParaRPr sz="1167">
              <a:latin typeface="Times New Roman"/>
              <a:cs typeface="Times New Roman"/>
            </a:endParaRPr>
          </a:p>
          <a:p>
            <a:pPr>
              <a:lnSpc>
                <a:spcPct val="100000"/>
              </a:lnSpc>
            </a:pPr>
            <a:endParaRPr sz="1167">
              <a:latin typeface="Times New Roman"/>
              <a:cs typeface="Times New Roman"/>
            </a:endParaRPr>
          </a:p>
          <a:p>
            <a:pPr>
              <a:spcBef>
                <a:spcPts val="44"/>
              </a:spcBef>
            </a:pPr>
            <a:endParaRPr sz="1215">
              <a:latin typeface="Times New Roman"/>
              <a:cs typeface="Times New Roman"/>
            </a:endParaRPr>
          </a:p>
          <a:p>
            <a:pPr marL="2295296" marR="1838459" indent="-3087" algn="ctr">
              <a:lnSpc>
                <a:spcPct val="102299"/>
              </a:lnSpc>
            </a:pPr>
            <a:r>
              <a:rPr sz="1264" spc="10" dirty="0">
                <a:latin typeface="Times New Roman"/>
                <a:cs typeface="Times New Roman"/>
              </a:rPr>
              <a:t>Credit Card  </a:t>
            </a:r>
            <a:r>
              <a:rPr sz="1264" spc="5" dirty="0">
                <a:latin typeface="Times New Roman"/>
                <a:cs typeface="Times New Roman"/>
              </a:rPr>
              <a:t>Validation</a:t>
            </a:r>
            <a:r>
              <a:rPr sz="1264" spc="-58" dirty="0">
                <a:latin typeface="Times New Roman"/>
                <a:cs typeface="Times New Roman"/>
              </a:rPr>
              <a:t> </a:t>
            </a:r>
            <a:r>
              <a:rPr sz="1264" spc="10" dirty="0">
                <a:latin typeface="Times New Roman"/>
                <a:cs typeface="Times New Roman"/>
              </a:rPr>
              <a:t>System</a:t>
            </a:r>
            <a:endParaRPr sz="1264">
              <a:latin typeface="Times New Roman"/>
              <a:cs typeface="Times New Roman"/>
            </a:endParaRPr>
          </a:p>
          <a:p>
            <a:pPr marL="2594709" marR="2018106" algn="ctr">
              <a:spcBef>
                <a:spcPts val="893"/>
              </a:spcBef>
            </a:pPr>
            <a:r>
              <a:rPr sz="972" spc="-5" dirty="0">
                <a:latin typeface="Arial"/>
                <a:cs typeface="Arial"/>
              </a:rPr>
              <a:t>Perform</a:t>
            </a:r>
            <a:r>
              <a:rPr sz="972" spc="-58" dirty="0">
                <a:latin typeface="Arial"/>
                <a:cs typeface="Arial"/>
              </a:rPr>
              <a:t> </a:t>
            </a:r>
            <a:r>
              <a:rPr sz="972" spc="-10" dirty="0">
                <a:latin typeface="Arial"/>
                <a:cs typeface="Arial"/>
              </a:rPr>
              <a:t>Card  </a:t>
            </a:r>
            <a:r>
              <a:rPr sz="972" spc="-5" dirty="0">
                <a:latin typeface="Arial"/>
                <a:cs typeface="Arial"/>
              </a:rPr>
              <a:t>Transaction</a:t>
            </a:r>
            <a:endParaRPr sz="972">
              <a:latin typeface="Arial"/>
              <a:cs typeface="Arial"/>
            </a:endParaRPr>
          </a:p>
        </p:txBody>
      </p:sp>
      <p:sp>
        <p:nvSpPr>
          <p:cNvPr id="62" name="object 62"/>
          <p:cNvSpPr/>
          <p:nvPr/>
        </p:nvSpPr>
        <p:spPr>
          <a:xfrm>
            <a:off x="5415492" y="4682912"/>
            <a:ext cx="169157" cy="169157"/>
          </a:xfrm>
          <a:custGeom>
            <a:avLst/>
            <a:gdLst/>
            <a:ahLst/>
            <a:cxnLst/>
            <a:rect l="l" t="t" r="r" b="b"/>
            <a:pathLst>
              <a:path w="173989" h="173989">
                <a:moveTo>
                  <a:pt x="86868" y="0"/>
                </a:moveTo>
                <a:lnTo>
                  <a:pt x="38100" y="15239"/>
                </a:lnTo>
                <a:lnTo>
                  <a:pt x="6096" y="53339"/>
                </a:lnTo>
                <a:lnTo>
                  <a:pt x="0" y="86867"/>
                </a:lnTo>
                <a:lnTo>
                  <a:pt x="1524" y="103631"/>
                </a:lnTo>
                <a:lnTo>
                  <a:pt x="1524" y="105155"/>
                </a:lnTo>
                <a:lnTo>
                  <a:pt x="24384" y="147827"/>
                </a:lnTo>
                <a:lnTo>
                  <a:pt x="68580" y="172211"/>
                </a:lnTo>
                <a:lnTo>
                  <a:pt x="86868" y="173735"/>
                </a:lnTo>
                <a:lnTo>
                  <a:pt x="103632" y="172211"/>
                </a:lnTo>
                <a:lnTo>
                  <a:pt x="105156" y="172211"/>
                </a:lnTo>
                <a:lnTo>
                  <a:pt x="115316" y="169163"/>
                </a:lnTo>
                <a:lnTo>
                  <a:pt x="88392" y="169163"/>
                </a:lnTo>
                <a:lnTo>
                  <a:pt x="70104" y="167639"/>
                </a:lnTo>
                <a:lnTo>
                  <a:pt x="54864" y="163067"/>
                </a:lnTo>
                <a:lnTo>
                  <a:pt x="39624" y="155447"/>
                </a:lnTo>
                <a:lnTo>
                  <a:pt x="29173" y="146303"/>
                </a:lnTo>
                <a:lnTo>
                  <a:pt x="27432" y="146303"/>
                </a:lnTo>
                <a:lnTo>
                  <a:pt x="27432" y="144779"/>
                </a:lnTo>
                <a:lnTo>
                  <a:pt x="27813" y="144779"/>
                </a:lnTo>
                <a:lnTo>
                  <a:pt x="19812" y="134111"/>
                </a:lnTo>
                <a:lnTo>
                  <a:pt x="10668" y="118871"/>
                </a:lnTo>
                <a:lnTo>
                  <a:pt x="6553" y="105155"/>
                </a:lnTo>
                <a:lnTo>
                  <a:pt x="6096" y="105155"/>
                </a:lnTo>
                <a:lnTo>
                  <a:pt x="4572" y="103631"/>
                </a:lnTo>
                <a:lnTo>
                  <a:pt x="5957" y="103631"/>
                </a:lnTo>
                <a:lnTo>
                  <a:pt x="4572" y="88391"/>
                </a:lnTo>
                <a:lnTo>
                  <a:pt x="6096" y="70103"/>
                </a:lnTo>
                <a:lnTo>
                  <a:pt x="10668" y="54863"/>
                </a:lnTo>
                <a:lnTo>
                  <a:pt x="27940" y="28955"/>
                </a:lnTo>
                <a:lnTo>
                  <a:pt x="27432" y="28955"/>
                </a:lnTo>
                <a:lnTo>
                  <a:pt x="27432" y="27431"/>
                </a:lnTo>
                <a:lnTo>
                  <a:pt x="29464" y="27431"/>
                </a:lnTo>
                <a:lnTo>
                  <a:pt x="39624" y="19811"/>
                </a:lnTo>
                <a:lnTo>
                  <a:pt x="54864" y="10667"/>
                </a:lnTo>
                <a:lnTo>
                  <a:pt x="70104" y="6095"/>
                </a:lnTo>
                <a:lnTo>
                  <a:pt x="88392" y="4571"/>
                </a:lnTo>
                <a:lnTo>
                  <a:pt x="115316" y="4571"/>
                </a:lnTo>
                <a:lnTo>
                  <a:pt x="105156" y="1523"/>
                </a:lnTo>
                <a:lnTo>
                  <a:pt x="103632" y="1523"/>
                </a:lnTo>
                <a:lnTo>
                  <a:pt x="86868" y="0"/>
                </a:lnTo>
                <a:close/>
              </a:path>
              <a:path w="173989" h="173989">
                <a:moveTo>
                  <a:pt x="103632" y="167778"/>
                </a:moveTo>
                <a:lnTo>
                  <a:pt x="88392" y="169163"/>
                </a:lnTo>
                <a:lnTo>
                  <a:pt x="103632" y="169163"/>
                </a:lnTo>
                <a:lnTo>
                  <a:pt x="103632" y="167778"/>
                </a:lnTo>
                <a:close/>
              </a:path>
              <a:path w="173989" h="173989">
                <a:moveTo>
                  <a:pt x="105156" y="167639"/>
                </a:moveTo>
                <a:lnTo>
                  <a:pt x="103632" y="167778"/>
                </a:lnTo>
                <a:lnTo>
                  <a:pt x="103632" y="169163"/>
                </a:lnTo>
                <a:lnTo>
                  <a:pt x="105156" y="167639"/>
                </a:lnTo>
                <a:close/>
              </a:path>
              <a:path w="173989" h="173989">
                <a:moveTo>
                  <a:pt x="120396" y="167639"/>
                </a:moveTo>
                <a:lnTo>
                  <a:pt x="105156" y="167639"/>
                </a:lnTo>
                <a:lnTo>
                  <a:pt x="103632" y="169163"/>
                </a:lnTo>
                <a:lnTo>
                  <a:pt x="115316" y="169163"/>
                </a:lnTo>
                <a:lnTo>
                  <a:pt x="120396" y="167639"/>
                </a:lnTo>
                <a:close/>
              </a:path>
              <a:path w="173989" h="173989">
                <a:moveTo>
                  <a:pt x="145491" y="145491"/>
                </a:moveTo>
                <a:lnTo>
                  <a:pt x="134112" y="155447"/>
                </a:lnTo>
                <a:lnTo>
                  <a:pt x="118872" y="163067"/>
                </a:lnTo>
                <a:lnTo>
                  <a:pt x="103632" y="167639"/>
                </a:lnTo>
                <a:lnTo>
                  <a:pt x="103632" y="167778"/>
                </a:lnTo>
                <a:lnTo>
                  <a:pt x="105156" y="167639"/>
                </a:lnTo>
                <a:lnTo>
                  <a:pt x="120396" y="167639"/>
                </a:lnTo>
                <a:lnTo>
                  <a:pt x="135636" y="160019"/>
                </a:lnTo>
                <a:lnTo>
                  <a:pt x="147828" y="149351"/>
                </a:lnTo>
                <a:lnTo>
                  <a:pt x="149352" y="147827"/>
                </a:lnTo>
                <a:lnTo>
                  <a:pt x="150685" y="146303"/>
                </a:lnTo>
                <a:lnTo>
                  <a:pt x="144780" y="146303"/>
                </a:lnTo>
                <a:lnTo>
                  <a:pt x="145491" y="145491"/>
                </a:lnTo>
                <a:close/>
              </a:path>
              <a:path w="173989" h="173989">
                <a:moveTo>
                  <a:pt x="27432" y="144779"/>
                </a:moveTo>
                <a:lnTo>
                  <a:pt x="27432" y="146303"/>
                </a:lnTo>
                <a:lnTo>
                  <a:pt x="28956" y="146303"/>
                </a:lnTo>
                <a:lnTo>
                  <a:pt x="28540" y="145749"/>
                </a:lnTo>
                <a:lnTo>
                  <a:pt x="27432" y="144779"/>
                </a:lnTo>
                <a:close/>
              </a:path>
              <a:path w="173989" h="173989">
                <a:moveTo>
                  <a:pt x="28540" y="145749"/>
                </a:moveTo>
                <a:lnTo>
                  <a:pt x="28956" y="146303"/>
                </a:lnTo>
                <a:lnTo>
                  <a:pt x="29173" y="146303"/>
                </a:lnTo>
                <a:lnTo>
                  <a:pt x="28540" y="145749"/>
                </a:lnTo>
                <a:close/>
              </a:path>
              <a:path w="173989" h="173989">
                <a:moveTo>
                  <a:pt x="146304" y="144779"/>
                </a:moveTo>
                <a:lnTo>
                  <a:pt x="145491" y="145491"/>
                </a:lnTo>
                <a:lnTo>
                  <a:pt x="144780" y="146303"/>
                </a:lnTo>
                <a:lnTo>
                  <a:pt x="146304" y="146303"/>
                </a:lnTo>
                <a:lnTo>
                  <a:pt x="146304" y="144779"/>
                </a:lnTo>
                <a:close/>
              </a:path>
              <a:path w="173989" h="173989">
                <a:moveTo>
                  <a:pt x="152019" y="144779"/>
                </a:moveTo>
                <a:lnTo>
                  <a:pt x="146304" y="144779"/>
                </a:lnTo>
                <a:lnTo>
                  <a:pt x="146304" y="146303"/>
                </a:lnTo>
                <a:lnTo>
                  <a:pt x="150685" y="146303"/>
                </a:lnTo>
                <a:lnTo>
                  <a:pt x="152019" y="144779"/>
                </a:lnTo>
                <a:close/>
              </a:path>
              <a:path w="173989" h="173989">
                <a:moveTo>
                  <a:pt x="27813" y="144779"/>
                </a:moveTo>
                <a:lnTo>
                  <a:pt x="27432" y="144779"/>
                </a:lnTo>
                <a:lnTo>
                  <a:pt x="28540" y="145749"/>
                </a:lnTo>
                <a:lnTo>
                  <a:pt x="27813" y="144779"/>
                </a:lnTo>
                <a:close/>
              </a:path>
              <a:path w="173989" h="173989">
                <a:moveTo>
                  <a:pt x="167778" y="103631"/>
                </a:moveTo>
                <a:lnTo>
                  <a:pt x="167640" y="103631"/>
                </a:lnTo>
                <a:lnTo>
                  <a:pt x="163068" y="118871"/>
                </a:lnTo>
                <a:lnTo>
                  <a:pt x="155448" y="134111"/>
                </a:lnTo>
                <a:lnTo>
                  <a:pt x="145491" y="145491"/>
                </a:lnTo>
                <a:lnTo>
                  <a:pt x="146304" y="144779"/>
                </a:lnTo>
                <a:lnTo>
                  <a:pt x="152019" y="144779"/>
                </a:lnTo>
                <a:lnTo>
                  <a:pt x="160020" y="135635"/>
                </a:lnTo>
                <a:lnTo>
                  <a:pt x="167640" y="120395"/>
                </a:lnTo>
                <a:lnTo>
                  <a:pt x="172212" y="105155"/>
                </a:lnTo>
                <a:lnTo>
                  <a:pt x="167640" y="105155"/>
                </a:lnTo>
                <a:lnTo>
                  <a:pt x="167778" y="103631"/>
                </a:lnTo>
                <a:close/>
              </a:path>
              <a:path w="173989" h="173989">
                <a:moveTo>
                  <a:pt x="5957" y="103631"/>
                </a:moveTo>
                <a:lnTo>
                  <a:pt x="4572" y="103631"/>
                </a:lnTo>
                <a:lnTo>
                  <a:pt x="6096" y="105155"/>
                </a:lnTo>
                <a:lnTo>
                  <a:pt x="5957" y="103631"/>
                </a:lnTo>
                <a:close/>
              </a:path>
              <a:path w="173989" h="173989">
                <a:moveTo>
                  <a:pt x="6096" y="103631"/>
                </a:moveTo>
                <a:lnTo>
                  <a:pt x="5957" y="103631"/>
                </a:lnTo>
                <a:lnTo>
                  <a:pt x="6096" y="105155"/>
                </a:lnTo>
                <a:lnTo>
                  <a:pt x="6553" y="105155"/>
                </a:lnTo>
                <a:lnTo>
                  <a:pt x="6096" y="103631"/>
                </a:lnTo>
                <a:close/>
              </a:path>
              <a:path w="173989" h="173989">
                <a:moveTo>
                  <a:pt x="145491" y="28346"/>
                </a:moveTo>
                <a:lnTo>
                  <a:pt x="155448" y="41147"/>
                </a:lnTo>
                <a:lnTo>
                  <a:pt x="163068" y="54863"/>
                </a:lnTo>
                <a:lnTo>
                  <a:pt x="167640" y="70103"/>
                </a:lnTo>
                <a:lnTo>
                  <a:pt x="169164" y="88391"/>
                </a:lnTo>
                <a:lnTo>
                  <a:pt x="167640" y="105155"/>
                </a:lnTo>
                <a:lnTo>
                  <a:pt x="169164" y="103631"/>
                </a:lnTo>
                <a:lnTo>
                  <a:pt x="172212" y="103631"/>
                </a:lnTo>
                <a:lnTo>
                  <a:pt x="173736" y="86867"/>
                </a:lnTo>
                <a:lnTo>
                  <a:pt x="172212" y="68579"/>
                </a:lnTo>
                <a:lnTo>
                  <a:pt x="167640" y="53339"/>
                </a:lnTo>
                <a:lnTo>
                  <a:pt x="160020" y="39623"/>
                </a:lnTo>
                <a:lnTo>
                  <a:pt x="151722" y="28955"/>
                </a:lnTo>
                <a:lnTo>
                  <a:pt x="146304" y="28955"/>
                </a:lnTo>
                <a:lnTo>
                  <a:pt x="145491" y="28346"/>
                </a:lnTo>
                <a:close/>
              </a:path>
              <a:path w="173989" h="173989">
                <a:moveTo>
                  <a:pt x="172212" y="103631"/>
                </a:moveTo>
                <a:lnTo>
                  <a:pt x="169164" y="103631"/>
                </a:lnTo>
                <a:lnTo>
                  <a:pt x="167640" y="105155"/>
                </a:lnTo>
                <a:lnTo>
                  <a:pt x="172212" y="105155"/>
                </a:lnTo>
                <a:lnTo>
                  <a:pt x="172212" y="103631"/>
                </a:lnTo>
                <a:close/>
              </a:path>
              <a:path w="173989" h="173989">
                <a:moveTo>
                  <a:pt x="28956" y="27431"/>
                </a:moveTo>
                <a:lnTo>
                  <a:pt x="27432" y="27431"/>
                </a:lnTo>
                <a:lnTo>
                  <a:pt x="27432" y="28955"/>
                </a:lnTo>
                <a:lnTo>
                  <a:pt x="28448" y="28193"/>
                </a:lnTo>
                <a:lnTo>
                  <a:pt x="28956" y="27431"/>
                </a:lnTo>
                <a:close/>
              </a:path>
              <a:path w="173989" h="173989">
                <a:moveTo>
                  <a:pt x="28448" y="28193"/>
                </a:moveTo>
                <a:lnTo>
                  <a:pt x="27432" y="28955"/>
                </a:lnTo>
                <a:lnTo>
                  <a:pt x="27940" y="28955"/>
                </a:lnTo>
                <a:lnTo>
                  <a:pt x="28448" y="28193"/>
                </a:lnTo>
                <a:close/>
              </a:path>
              <a:path w="173989" h="173989">
                <a:moveTo>
                  <a:pt x="146304" y="27431"/>
                </a:moveTo>
                <a:lnTo>
                  <a:pt x="144780" y="27431"/>
                </a:lnTo>
                <a:lnTo>
                  <a:pt x="145491" y="28346"/>
                </a:lnTo>
                <a:lnTo>
                  <a:pt x="146304" y="28955"/>
                </a:lnTo>
                <a:lnTo>
                  <a:pt x="146304" y="27431"/>
                </a:lnTo>
                <a:close/>
              </a:path>
              <a:path w="173989" h="173989">
                <a:moveTo>
                  <a:pt x="150537" y="27431"/>
                </a:moveTo>
                <a:lnTo>
                  <a:pt x="146304" y="27431"/>
                </a:lnTo>
                <a:lnTo>
                  <a:pt x="146304" y="28955"/>
                </a:lnTo>
                <a:lnTo>
                  <a:pt x="151722" y="28955"/>
                </a:lnTo>
                <a:lnTo>
                  <a:pt x="150537" y="27431"/>
                </a:lnTo>
                <a:close/>
              </a:path>
              <a:path w="173989" h="173989">
                <a:moveTo>
                  <a:pt x="115316" y="4571"/>
                </a:moveTo>
                <a:lnTo>
                  <a:pt x="103632" y="4571"/>
                </a:lnTo>
                <a:lnTo>
                  <a:pt x="105156" y="6095"/>
                </a:lnTo>
                <a:lnTo>
                  <a:pt x="103632" y="6095"/>
                </a:lnTo>
                <a:lnTo>
                  <a:pt x="118872" y="10667"/>
                </a:lnTo>
                <a:lnTo>
                  <a:pt x="134112" y="19811"/>
                </a:lnTo>
                <a:lnTo>
                  <a:pt x="145491" y="28346"/>
                </a:lnTo>
                <a:lnTo>
                  <a:pt x="144780" y="27431"/>
                </a:lnTo>
                <a:lnTo>
                  <a:pt x="150537" y="27431"/>
                </a:lnTo>
                <a:lnTo>
                  <a:pt x="149352" y="25907"/>
                </a:lnTo>
                <a:lnTo>
                  <a:pt x="147828" y="24383"/>
                </a:lnTo>
                <a:lnTo>
                  <a:pt x="135636" y="15239"/>
                </a:lnTo>
                <a:lnTo>
                  <a:pt x="120396" y="6095"/>
                </a:lnTo>
                <a:lnTo>
                  <a:pt x="105156" y="6095"/>
                </a:lnTo>
                <a:lnTo>
                  <a:pt x="103632" y="5957"/>
                </a:lnTo>
                <a:lnTo>
                  <a:pt x="119934" y="5957"/>
                </a:lnTo>
                <a:lnTo>
                  <a:pt x="115316" y="4571"/>
                </a:lnTo>
                <a:close/>
              </a:path>
              <a:path w="173989" h="173989">
                <a:moveTo>
                  <a:pt x="29464" y="27431"/>
                </a:moveTo>
                <a:lnTo>
                  <a:pt x="28956" y="27431"/>
                </a:lnTo>
                <a:lnTo>
                  <a:pt x="28448" y="28193"/>
                </a:lnTo>
                <a:lnTo>
                  <a:pt x="29464" y="27431"/>
                </a:lnTo>
                <a:close/>
              </a:path>
              <a:path w="173989" h="173989">
                <a:moveTo>
                  <a:pt x="103632" y="4571"/>
                </a:moveTo>
                <a:lnTo>
                  <a:pt x="103632" y="5957"/>
                </a:lnTo>
                <a:lnTo>
                  <a:pt x="105156" y="6095"/>
                </a:lnTo>
                <a:lnTo>
                  <a:pt x="103632" y="4571"/>
                </a:lnTo>
                <a:close/>
              </a:path>
              <a:path w="173989" h="173989">
                <a:moveTo>
                  <a:pt x="103632" y="4571"/>
                </a:moveTo>
                <a:lnTo>
                  <a:pt x="88392" y="4571"/>
                </a:lnTo>
                <a:lnTo>
                  <a:pt x="103632" y="5957"/>
                </a:lnTo>
                <a:lnTo>
                  <a:pt x="103632" y="4571"/>
                </a:lnTo>
                <a:close/>
              </a:path>
            </a:pathLst>
          </a:custGeom>
          <a:solidFill>
            <a:srgbClr val="000000"/>
          </a:solidFill>
        </p:spPr>
        <p:txBody>
          <a:bodyPr wrap="square" lIns="0" tIns="0" rIns="0" bIns="0" rtlCol="0"/>
          <a:lstStyle/>
          <a:p>
            <a:endParaRPr sz="1750"/>
          </a:p>
        </p:txBody>
      </p:sp>
      <p:sp>
        <p:nvSpPr>
          <p:cNvPr id="63" name="object 63"/>
          <p:cNvSpPr/>
          <p:nvPr/>
        </p:nvSpPr>
        <p:spPr>
          <a:xfrm>
            <a:off x="5500688" y="4847378"/>
            <a:ext cx="0" cy="292012"/>
          </a:xfrm>
          <a:custGeom>
            <a:avLst/>
            <a:gdLst/>
            <a:ahLst/>
            <a:cxnLst/>
            <a:rect l="l" t="t" r="r" b="b"/>
            <a:pathLst>
              <a:path h="300354">
                <a:moveTo>
                  <a:pt x="0" y="0"/>
                </a:moveTo>
                <a:lnTo>
                  <a:pt x="0" y="300227"/>
                </a:lnTo>
              </a:path>
            </a:pathLst>
          </a:custGeom>
          <a:ln w="4572">
            <a:solidFill>
              <a:srgbClr val="000000"/>
            </a:solidFill>
          </a:ln>
        </p:spPr>
        <p:txBody>
          <a:bodyPr wrap="square" lIns="0" tIns="0" rIns="0" bIns="0" rtlCol="0"/>
          <a:lstStyle/>
          <a:p>
            <a:endParaRPr sz="1750"/>
          </a:p>
        </p:txBody>
      </p:sp>
      <p:sp>
        <p:nvSpPr>
          <p:cNvPr id="64" name="object 64"/>
          <p:cNvSpPr/>
          <p:nvPr/>
        </p:nvSpPr>
        <p:spPr>
          <a:xfrm>
            <a:off x="5415492" y="4972579"/>
            <a:ext cx="169157" cy="0"/>
          </a:xfrm>
          <a:custGeom>
            <a:avLst/>
            <a:gdLst/>
            <a:ahLst/>
            <a:cxnLst/>
            <a:rect l="l" t="t" r="r" b="b"/>
            <a:pathLst>
              <a:path w="173989">
                <a:moveTo>
                  <a:pt x="0" y="0"/>
                </a:moveTo>
                <a:lnTo>
                  <a:pt x="173736" y="0"/>
                </a:lnTo>
              </a:path>
            </a:pathLst>
          </a:custGeom>
          <a:ln w="4572">
            <a:solidFill>
              <a:srgbClr val="000000"/>
            </a:solidFill>
          </a:ln>
        </p:spPr>
        <p:txBody>
          <a:bodyPr wrap="square" lIns="0" tIns="0" rIns="0" bIns="0" rtlCol="0"/>
          <a:lstStyle/>
          <a:p>
            <a:endParaRPr sz="1750"/>
          </a:p>
        </p:txBody>
      </p:sp>
      <p:sp>
        <p:nvSpPr>
          <p:cNvPr id="65" name="object 65"/>
          <p:cNvSpPr/>
          <p:nvPr/>
        </p:nvSpPr>
        <p:spPr>
          <a:xfrm>
            <a:off x="5375486" y="5134821"/>
            <a:ext cx="127794" cy="169157"/>
          </a:xfrm>
          <a:custGeom>
            <a:avLst/>
            <a:gdLst/>
            <a:ahLst/>
            <a:cxnLst/>
            <a:rect l="l" t="t" r="r" b="b"/>
            <a:pathLst>
              <a:path w="131445" h="173989">
                <a:moveTo>
                  <a:pt x="129539" y="0"/>
                </a:moveTo>
                <a:lnTo>
                  <a:pt x="128015" y="0"/>
                </a:lnTo>
                <a:lnTo>
                  <a:pt x="126491" y="1524"/>
                </a:lnTo>
                <a:lnTo>
                  <a:pt x="0" y="170688"/>
                </a:lnTo>
                <a:lnTo>
                  <a:pt x="0" y="172212"/>
                </a:lnTo>
                <a:lnTo>
                  <a:pt x="1523" y="173736"/>
                </a:lnTo>
                <a:lnTo>
                  <a:pt x="3047" y="173736"/>
                </a:lnTo>
                <a:lnTo>
                  <a:pt x="4571" y="172212"/>
                </a:lnTo>
                <a:lnTo>
                  <a:pt x="131063" y="3048"/>
                </a:lnTo>
                <a:lnTo>
                  <a:pt x="131063" y="1524"/>
                </a:lnTo>
                <a:lnTo>
                  <a:pt x="129539" y="0"/>
                </a:lnTo>
                <a:close/>
              </a:path>
            </a:pathLst>
          </a:custGeom>
          <a:solidFill>
            <a:srgbClr val="000000"/>
          </a:solidFill>
        </p:spPr>
        <p:txBody>
          <a:bodyPr wrap="square" lIns="0" tIns="0" rIns="0" bIns="0" rtlCol="0"/>
          <a:lstStyle/>
          <a:p>
            <a:endParaRPr sz="1750"/>
          </a:p>
        </p:txBody>
      </p:sp>
      <p:sp>
        <p:nvSpPr>
          <p:cNvPr id="66" name="object 66"/>
          <p:cNvSpPr/>
          <p:nvPr/>
        </p:nvSpPr>
        <p:spPr>
          <a:xfrm>
            <a:off x="5498465" y="5134821"/>
            <a:ext cx="127794" cy="169157"/>
          </a:xfrm>
          <a:custGeom>
            <a:avLst/>
            <a:gdLst/>
            <a:ahLst/>
            <a:cxnLst/>
            <a:rect l="l" t="t" r="r" b="b"/>
            <a:pathLst>
              <a:path w="131445" h="173989">
                <a:moveTo>
                  <a:pt x="3048" y="0"/>
                </a:moveTo>
                <a:lnTo>
                  <a:pt x="1524" y="0"/>
                </a:lnTo>
                <a:lnTo>
                  <a:pt x="0" y="1524"/>
                </a:lnTo>
                <a:lnTo>
                  <a:pt x="0" y="3048"/>
                </a:lnTo>
                <a:lnTo>
                  <a:pt x="126492" y="172212"/>
                </a:lnTo>
                <a:lnTo>
                  <a:pt x="128016" y="173736"/>
                </a:lnTo>
                <a:lnTo>
                  <a:pt x="129540" y="173736"/>
                </a:lnTo>
                <a:lnTo>
                  <a:pt x="131064" y="172212"/>
                </a:lnTo>
                <a:lnTo>
                  <a:pt x="131064" y="170688"/>
                </a:lnTo>
                <a:lnTo>
                  <a:pt x="4572" y="1524"/>
                </a:lnTo>
                <a:lnTo>
                  <a:pt x="3048" y="0"/>
                </a:lnTo>
                <a:close/>
              </a:path>
            </a:pathLst>
          </a:custGeom>
          <a:solidFill>
            <a:srgbClr val="000000"/>
          </a:solidFill>
        </p:spPr>
        <p:txBody>
          <a:bodyPr wrap="square" lIns="0" tIns="0" rIns="0" bIns="0" rtlCol="0"/>
          <a:lstStyle/>
          <a:p>
            <a:endParaRPr sz="1750"/>
          </a:p>
        </p:txBody>
      </p:sp>
      <p:sp>
        <p:nvSpPr>
          <p:cNvPr id="67" name="object 67"/>
          <p:cNvSpPr/>
          <p:nvPr/>
        </p:nvSpPr>
        <p:spPr>
          <a:xfrm>
            <a:off x="5415492" y="4682912"/>
            <a:ext cx="169157" cy="169157"/>
          </a:xfrm>
          <a:custGeom>
            <a:avLst/>
            <a:gdLst/>
            <a:ahLst/>
            <a:cxnLst/>
            <a:rect l="l" t="t" r="r" b="b"/>
            <a:pathLst>
              <a:path w="173989" h="173989">
                <a:moveTo>
                  <a:pt x="86868" y="0"/>
                </a:moveTo>
                <a:lnTo>
                  <a:pt x="38100" y="15239"/>
                </a:lnTo>
                <a:lnTo>
                  <a:pt x="6096" y="53339"/>
                </a:lnTo>
                <a:lnTo>
                  <a:pt x="0" y="86867"/>
                </a:lnTo>
                <a:lnTo>
                  <a:pt x="1524" y="103631"/>
                </a:lnTo>
                <a:lnTo>
                  <a:pt x="1524" y="105155"/>
                </a:lnTo>
                <a:lnTo>
                  <a:pt x="24384" y="147827"/>
                </a:lnTo>
                <a:lnTo>
                  <a:pt x="68580" y="172211"/>
                </a:lnTo>
                <a:lnTo>
                  <a:pt x="86868" y="173735"/>
                </a:lnTo>
                <a:lnTo>
                  <a:pt x="103632" y="172211"/>
                </a:lnTo>
                <a:lnTo>
                  <a:pt x="105156" y="172211"/>
                </a:lnTo>
                <a:lnTo>
                  <a:pt x="115316" y="169163"/>
                </a:lnTo>
                <a:lnTo>
                  <a:pt x="88392" y="169163"/>
                </a:lnTo>
                <a:lnTo>
                  <a:pt x="70104" y="167639"/>
                </a:lnTo>
                <a:lnTo>
                  <a:pt x="54864" y="163067"/>
                </a:lnTo>
                <a:lnTo>
                  <a:pt x="39624" y="155447"/>
                </a:lnTo>
                <a:lnTo>
                  <a:pt x="29173" y="146303"/>
                </a:lnTo>
                <a:lnTo>
                  <a:pt x="27432" y="146303"/>
                </a:lnTo>
                <a:lnTo>
                  <a:pt x="27432" y="144779"/>
                </a:lnTo>
                <a:lnTo>
                  <a:pt x="27813" y="144779"/>
                </a:lnTo>
                <a:lnTo>
                  <a:pt x="19812" y="134111"/>
                </a:lnTo>
                <a:lnTo>
                  <a:pt x="10668" y="118871"/>
                </a:lnTo>
                <a:lnTo>
                  <a:pt x="6553" y="105155"/>
                </a:lnTo>
                <a:lnTo>
                  <a:pt x="6096" y="105155"/>
                </a:lnTo>
                <a:lnTo>
                  <a:pt x="4572" y="103631"/>
                </a:lnTo>
                <a:lnTo>
                  <a:pt x="5957" y="103631"/>
                </a:lnTo>
                <a:lnTo>
                  <a:pt x="4572" y="88391"/>
                </a:lnTo>
                <a:lnTo>
                  <a:pt x="6096" y="70103"/>
                </a:lnTo>
                <a:lnTo>
                  <a:pt x="10668" y="54863"/>
                </a:lnTo>
                <a:lnTo>
                  <a:pt x="27940" y="28955"/>
                </a:lnTo>
                <a:lnTo>
                  <a:pt x="27432" y="28955"/>
                </a:lnTo>
                <a:lnTo>
                  <a:pt x="27432" y="27431"/>
                </a:lnTo>
                <a:lnTo>
                  <a:pt x="29464" y="27431"/>
                </a:lnTo>
                <a:lnTo>
                  <a:pt x="39624" y="19811"/>
                </a:lnTo>
                <a:lnTo>
                  <a:pt x="54864" y="10667"/>
                </a:lnTo>
                <a:lnTo>
                  <a:pt x="70104" y="6095"/>
                </a:lnTo>
                <a:lnTo>
                  <a:pt x="88392" y="4571"/>
                </a:lnTo>
                <a:lnTo>
                  <a:pt x="115316" y="4571"/>
                </a:lnTo>
                <a:lnTo>
                  <a:pt x="105156" y="1523"/>
                </a:lnTo>
                <a:lnTo>
                  <a:pt x="103632" y="1523"/>
                </a:lnTo>
                <a:lnTo>
                  <a:pt x="86868" y="0"/>
                </a:lnTo>
                <a:close/>
              </a:path>
              <a:path w="173989" h="173989">
                <a:moveTo>
                  <a:pt x="103632" y="167778"/>
                </a:moveTo>
                <a:lnTo>
                  <a:pt x="88392" y="169163"/>
                </a:lnTo>
                <a:lnTo>
                  <a:pt x="103632" y="169163"/>
                </a:lnTo>
                <a:lnTo>
                  <a:pt x="103632" y="167778"/>
                </a:lnTo>
                <a:close/>
              </a:path>
              <a:path w="173989" h="173989">
                <a:moveTo>
                  <a:pt x="105156" y="167639"/>
                </a:moveTo>
                <a:lnTo>
                  <a:pt x="103632" y="167778"/>
                </a:lnTo>
                <a:lnTo>
                  <a:pt x="103632" y="169163"/>
                </a:lnTo>
                <a:lnTo>
                  <a:pt x="105156" y="167639"/>
                </a:lnTo>
                <a:close/>
              </a:path>
              <a:path w="173989" h="173989">
                <a:moveTo>
                  <a:pt x="120396" y="167639"/>
                </a:moveTo>
                <a:lnTo>
                  <a:pt x="105156" y="167639"/>
                </a:lnTo>
                <a:lnTo>
                  <a:pt x="103632" y="169163"/>
                </a:lnTo>
                <a:lnTo>
                  <a:pt x="115316" y="169163"/>
                </a:lnTo>
                <a:lnTo>
                  <a:pt x="120396" y="167639"/>
                </a:lnTo>
                <a:close/>
              </a:path>
              <a:path w="173989" h="173989">
                <a:moveTo>
                  <a:pt x="145491" y="145491"/>
                </a:moveTo>
                <a:lnTo>
                  <a:pt x="134112" y="155447"/>
                </a:lnTo>
                <a:lnTo>
                  <a:pt x="118872" y="163067"/>
                </a:lnTo>
                <a:lnTo>
                  <a:pt x="103632" y="167639"/>
                </a:lnTo>
                <a:lnTo>
                  <a:pt x="103632" y="167778"/>
                </a:lnTo>
                <a:lnTo>
                  <a:pt x="105156" y="167639"/>
                </a:lnTo>
                <a:lnTo>
                  <a:pt x="120396" y="167639"/>
                </a:lnTo>
                <a:lnTo>
                  <a:pt x="135636" y="160019"/>
                </a:lnTo>
                <a:lnTo>
                  <a:pt x="147828" y="149351"/>
                </a:lnTo>
                <a:lnTo>
                  <a:pt x="149352" y="147827"/>
                </a:lnTo>
                <a:lnTo>
                  <a:pt x="150685" y="146303"/>
                </a:lnTo>
                <a:lnTo>
                  <a:pt x="144780" y="146303"/>
                </a:lnTo>
                <a:lnTo>
                  <a:pt x="145491" y="145491"/>
                </a:lnTo>
                <a:close/>
              </a:path>
              <a:path w="173989" h="173989">
                <a:moveTo>
                  <a:pt x="27432" y="144779"/>
                </a:moveTo>
                <a:lnTo>
                  <a:pt x="27432" y="146303"/>
                </a:lnTo>
                <a:lnTo>
                  <a:pt x="28956" y="146303"/>
                </a:lnTo>
                <a:lnTo>
                  <a:pt x="28540" y="145749"/>
                </a:lnTo>
                <a:lnTo>
                  <a:pt x="27432" y="144779"/>
                </a:lnTo>
                <a:close/>
              </a:path>
              <a:path w="173989" h="173989">
                <a:moveTo>
                  <a:pt x="28540" y="145749"/>
                </a:moveTo>
                <a:lnTo>
                  <a:pt x="28956" y="146303"/>
                </a:lnTo>
                <a:lnTo>
                  <a:pt x="29173" y="146303"/>
                </a:lnTo>
                <a:lnTo>
                  <a:pt x="28540" y="145749"/>
                </a:lnTo>
                <a:close/>
              </a:path>
              <a:path w="173989" h="173989">
                <a:moveTo>
                  <a:pt x="146304" y="144779"/>
                </a:moveTo>
                <a:lnTo>
                  <a:pt x="145491" y="145491"/>
                </a:lnTo>
                <a:lnTo>
                  <a:pt x="144780" y="146303"/>
                </a:lnTo>
                <a:lnTo>
                  <a:pt x="146304" y="146303"/>
                </a:lnTo>
                <a:lnTo>
                  <a:pt x="146304" y="144779"/>
                </a:lnTo>
                <a:close/>
              </a:path>
              <a:path w="173989" h="173989">
                <a:moveTo>
                  <a:pt x="152019" y="144779"/>
                </a:moveTo>
                <a:lnTo>
                  <a:pt x="146304" y="144779"/>
                </a:lnTo>
                <a:lnTo>
                  <a:pt x="146304" y="146303"/>
                </a:lnTo>
                <a:lnTo>
                  <a:pt x="150685" y="146303"/>
                </a:lnTo>
                <a:lnTo>
                  <a:pt x="152019" y="144779"/>
                </a:lnTo>
                <a:close/>
              </a:path>
              <a:path w="173989" h="173989">
                <a:moveTo>
                  <a:pt x="27813" y="144779"/>
                </a:moveTo>
                <a:lnTo>
                  <a:pt x="27432" y="144779"/>
                </a:lnTo>
                <a:lnTo>
                  <a:pt x="28540" y="145749"/>
                </a:lnTo>
                <a:lnTo>
                  <a:pt x="27813" y="144779"/>
                </a:lnTo>
                <a:close/>
              </a:path>
              <a:path w="173989" h="173989">
                <a:moveTo>
                  <a:pt x="167778" y="103631"/>
                </a:moveTo>
                <a:lnTo>
                  <a:pt x="167640" y="103631"/>
                </a:lnTo>
                <a:lnTo>
                  <a:pt x="163068" y="118871"/>
                </a:lnTo>
                <a:lnTo>
                  <a:pt x="155448" y="134111"/>
                </a:lnTo>
                <a:lnTo>
                  <a:pt x="145491" y="145491"/>
                </a:lnTo>
                <a:lnTo>
                  <a:pt x="146304" y="144779"/>
                </a:lnTo>
                <a:lnTo>
                  <a:pt x="152019" y="144779"/>
                </a:lnTo>
                <a:lnTo>
                  <a:pt x="160020" y="135635"/>
                </a:lnTo>
                <a:lnTo>
                  <a:pt x="167640" y="120395"/>
                </a:lnTo>
                <a:lnTo>
                  <a:pt x="172212" y="105155"/>
                </a:lnTo>
                <a:lnTo>
                  <a:pt x="167640" y="105155"/>
                </a:lnTo>
                <a:lnTo>
                  <a:pt x="167778" y="103631"/>
                </a:lnTo>
                <a:close/>
              </a:path>
              <a:path w="173989" h="173989">
                <a:moveTo>
                  <a:pt x="5957" y="103631"/>
                </a:moveTo>
                <a:lnTo>
                  <a:pt x="4572" y="103631"/>
                </a:lnTo>
                <a:lnTo>
                  <a:pt x="6096" y="105155"/>
                </a:lnTo>
                <a:lnTo>
                  <a:pt x="5957" y="103631"/>
                </a:lnTo>
                <a:close/>
              </a:path>
              <a:path w="173989" h="173989">
                <a:moveTo>
                  <a:pt x="6096" y="103631"/>
                </a:moveTo>
                <a:lnTo>
                  <a:pt x="5957" y="103631"/>
                </a:lnTo>
                <a:lnTo>
                  <a:pt x="6096" y="105155"/>
                </a:lnTo>
                <a:lnTo>
                  <a:pt x="6553" y="105155"/>
                </a:lnTo>
                <a:lnTo>
                  <a:pt x="6096" y="103631"/>
                </a:lnTo>
                <a:close/>
              </a:path>
              <a:path w="173989" h="173989">
                <a:moveTo>
                  <a:pt x="145491" y="28346"/>
                </a:moveTo>
                <a:lnTo>
                  <a:pt x="155448" y="41147"/>
                </a:lnTo>
                <a:lnTo>
                  <a:pt x="163068" y="54863"/>
                </a:lnTo>
                <a:lnTo>
                  <a:pt x="167640" y="70103"/>
                </a:lnTo>
                <a:lnTo>
                  <a:pt x="169164" y="88391"/>
                </a:lnTo>
                <a:lnTo>
                  <a:pt x="167640" y="105155"/>
                </a:lnTo>
                <a:lnTo>
                  <a:pt x="169164" y="103631"/>
                </a:lnTo>
                <a:lnTo>
                  <a:pt x="172212" y="103631"/>
                </a:lnTo>
                <a:lnTo>
                  <a:pt x="173736" y="86867"/>
                </a:lnTo>
                <a:lnTo>
                  <a:pt x="172212" y="68579"/>
                </a:lnTo>
                <a:lnTo>
                  <a:pt x="167640" y="53339"/>
                </a:lnTo>
                <a:lnTo>
                  <a:pt x="160020" y="39623"/>
                </a:lnTo>
                <a:lnTo>
                  <a:pt x="151722" y="28955"/>
                </a:lnTo>
                <a:lnTo>
                  <a:pt x="146304" y="28955"/>
                </a:lnTo>
                <a:lnTo>
                  <a:pt x="145491" y="28346"/>
                </a:lnTo>
                <a:close/>
              </a:path>
              <a:path w="173989" h="173989">
                <a:moveTo>
                  <a:pt x="172212" y="103631"/>
                </a:moveTo>
                <a:lnTo>
                  <a:pt x="169164" y="103631"/>
                </a:lnTo>
                <a:lnTo>
                  <a:pt x="167640" y="105155"/>
                </a:lnTo>
                <a:lnTo>
                  <a:pt x="172212" y="105155"/>
                </a:lnTo>
                <a:lnTo>
                  <a:pt x="172212" y="103631"/>
                </a:lnTo>
                <a:close/>
              </a:path>
              <a:path w="173989" h="173989">
                <a:moveTo>
                  <a:pt x="28956" y="27431"/>
                </a:moveTo>
                <a:lnTo>
                  <a:pt x="27432" y="27431"/>
                </a:lnTo>
                <a:lnTo>
                  <a:pt x="27432" y="28955"/>
                </a:lnTo>
                <a:lnTo>
                  <a:pt x="28448" y="28193"/>
                </a:lnTo>
                <a:lnTo>
                  <a:pt x="28956" y="27431"/>
                </a:lnTo>
                <a:close/>
              </a:path>
              <a:path w="173989" h="173989">
                <a:moveTo>
                  <a:pt x="28448" y="28193"/>
                </a:moveTo>
                <a:lnTo>
                  <a:pt x="27432" y="28955"/>
                </a:lnTo>
                <a:lnTo>
                  <a:pt x="27940" y="28955"/>
                </a:lnTo>
                <a:lnTo>
                  <a:pt x="28448" y="28193"/>
                </a:lnTo>
                <a:close/>
              </a:path>
              <a:path w="173989" h="173989">
                <a:moveTo>
                  <a:pt x="146304" y="27431"/>
                </a:moveTo>
                <a:lnTo>
                  <a:pt x="144780" y="27431"/>
                </a:lnTo>
                <a:lnTo>
                  <a:pt x="145491" y="28346"/>
                </a:lnTo>
                <a:lnTo>
                  <a:pt x="146304" y="28955"/>
                </a:lnTo>
                <a:lnTo>
                  <a:pt x="146304" y="27431"/>
                </a:lnTo>
                <a:close/>
              </a:path>
              <a:path w="173989" h="173989">
                <a:moveTo>
                  <a:pt x="150537" y="27431"/>
                </a:moveTo>
                <a:lnTo>
                  <a:pt x="146304" y="27431"/>
                </a:lnTo>
                <a:lnTo>
                  <a:pt x="146304" y="28955"/>
                </a:lnTo>
                <a:lnTo>
                  <a:pt x="151722" y="28955"/>
                </a:lnTo>
                <a:lnTo>
                  <a:pt x="150537" y="27431"/>
                </a:lnTo>
                <a:close/>
              </a:path>
              <a:path w="173989" h="173989">
                <a:moveTo>
                  <a:pt x="115316" y="4571"/>
                </a:moveTo>
                <a:lnTo>
                  <a:pt x="103632" y="4571"/>
                </a:lnTo>
                <a:lnTo>
                  <a:pt x="105156" y="6095"/>
                </a:lnTo>
                <a:lnTo>
                  <a:pt x="103632" y="6095"/>
                </a:lnTo>
                <a:lnTo>
                  <a:pt x="118872" y="10667"/>
                </a:lnTo>
                <a:lnTo>
                  <a:pt x="134112" y="19811"/>
                </a:lnTo>
                <a:lnTo>
                  <a:pt x="145491" y="28346"/>
                </a:lnTo>
                <a:lnTo>
                  <a:pt x="144780" y="27431"/>
                </a:lnTo>
                <a:lnTo>
                  <a:pt x="150537" y="27431"/>
                </a:lnTo>
                <a:lnTo>
                  <a:pt x="149352" y="25907"/>
                </a:lnTo>
                <a:lnTo>
                  <a:pt x="147828" y="24383"/>
                </a:lnTo>
                <a:lnTo>
                  <a:pt x="135636" y="15239"/>
                </a:lnTo>
                <a:lnTo>
                  <a:pt x="120396" y="6095"/>
                </a:lnTo>
                <a:lnTo>
                  <a:pt x="105156" y="6095"/>
                </a:lnTo>
                <a:lnTo>
                  <a:pt x="103632" y="5957"/>
                </a:lnTo>
                <a:lnTo>
                  <a:pt x="119934" y="5957"/>
                </a:lnTo>
                <a:lnTo>
                  <a:pt x="115316" y="4571"/>
                </a:lnTo>
                <a:close/>
              </a:path>
              <a:path w="173989" h="173989">
                <a:moveTo>
                  <a:pt x="29464" y="27431"/>
                </a:moveTo>
                <a:lnTo>
                  <a:pt x="28956" y="27431"/>
                </a:lnTo>
                <a:lnTo>
                  <a:pt x="28448" y="28193"/>
                </a:lnTo>
                <a:lnTo>
                  <a:pt x="29464" y="27431"/>
                </a:lnTo>
                <a:close/>
              </a:path>
              <a:path w="173989" h="173989">
                <a:moveTo>
                  <a:pt x="103632" y="4571"/>
                </a:moveTo>
                <a:lnTo>
                  <a:pt x="103632" y="5957"/>
                </a:lnTo>
                <a:lnTo>
                  <a:pt x="105156" y="6095"/>
                </a:lnTo>
                <a:lnTo>
                  <a:pt x="103632" y="4571"/>
                </a:lnTo>
                <a:close/>
              </a:path>
              <a:path w="173989" h="173989">
                <a:moveTo>
                  <a:pt x="103632" y="4571"/>
                </a:moveTo>
                <a:lnTo>
                  <a:pt x="88392" y="4571"/>
                </a:lnTo>
                <a:lnTo>
                  <a:pt x="103632" y="5957"/>
                </a:lnTo>
                <a:lnTo>
                  <a:pt x="103632" y="4571"/>
                </a:lnTo>
                <a:close/>
              </a:path>
            </a:pathLst>
          </a:custGeom>
          <a:solidFill>
            <a:srgbClr val="000000"/>
          </a:solidFill>
        </p:spPr>
        <p:txBody>
          <a:bodyPr wrap="square" lIns="0" tIns="0" rIns="0" bIns="0" rtlCol="0"/>
          <a:lstStyle/>
          <a:p>
            <a:endParaRPr sz="1750"/>
          </a:p>
        </p:txBody>
      </p:sp>
      <p:sp>
        <p:nvSpPr>
          <p:cNvPr id="68" name="object 68"/>
          <p:cNvSpPr/>
          <p:nvPr/>
        </p:nvSpPr>
        <p:spPr>
          <a:xfrm>
            <a:off x="5500688" y="4847378"/>
            <a:ext cx="0" cy="292012"/>
          </a:xfrm>
          <a:custGeom>
            <a:avLst/>
            <a:gdLst/>
            <a:ahLst/>
            <a:cxnLst/>
            <a:rect l="l" t="t" r="r" b="b"/>
            <a:pathLst>
              <a:path h="300354">
                <a:moveTo>
                  <a:pt x="0" y="0"/>
                </a:moveTo>
                <a:lnTo>
                  <a:pt x="0" y="300227"/>
                </a:lnTo>
              </a:path>
            </a:pathLst>
          </a:custGeom>
          <a:ln w="4572">
            <a:solidFill>
              <a:srgbClr val="000000"/>
            </a:solidFill>
          </a:ln>
        </p:spPr>
        <p:txBody>
          <a:bodyPr wrap="square" lIns="0" tIns="0" rIns="0" bIns="0" rtlCol="0"/>
          <a:lstStyle/>
          <a:p>
            <a:endParaRPr sz="1750"/>
          </a:p>
        </p:txBody>
      </p:sp>
      <p:sp>
        <p:nvSpPr>
          <p:cNvPr id="69" name="object 69"/>
          <p:cNvSpPr/>
          <p:nvPr/>
        </p:nvSpPr>
        <p:spPr>
          <a:xfrm>
            <a:off x="5415492" y="4972579"/>
            <a:ext cx="169157" cy="0"/>
          </a:xfrm>
          <a:custGeom>
            <a:avLst/>
            <a:gdLst/>
            <a:ahLst/>
            <a:cxnLst/>
            <a:rect l="l" t="t" r="r" b="b"/>
            <a:pathLst>
              <a:path w="173989">
                <a:moveTo>
                  <a:pt x="0" y="0"/>
                </a:moveTo>
                <a:lnTo>
                  <a:pt x="173736" y="0"/>
                </a:lnTo>
              </a:path>
            </a:pathLst>
          </a:custGeom>
          <a:ln w="4572">
            <a:solidFill>
              <a:srgbClr val="000000"/>
            </a:solidFill>
          </a:ln>
        </p:spPr>
        <p:txBody>
          <a:bodyPr wrap="square" lIns="0" tIns="0" rIns="0" bIns="0" rtlCol="0"/>
          <a:lstStyle/>
          <a:p>
            <a:endParaRPr sz="1750"/>
          </a:p>
        </p:txBody>
      </p:sp>
      <p:sp>
        <p:nvSpPr>
          <p:cNvPr id="70" name="object 70"/>
          <p:cNvSpPr/>
          <p:nvPr/>
        </p:nvSpPr>
        <p:spPr>
          <a:xfrm>
            <a:off x="5375486" y="5134821"/>
            <a:ext cx="127794" cy="169157"/>
          </a:xfrm>
          <a:custGeom>
            <a:avLst/>
            <a:gdLst/>
            <a:ahLst/>
            <a:cxnLst/>
            <a:rect l="l" t="t" r="r" b="b"/>
            <a:pathLst>
              <a:path w="131445" h="173989">
                <a:moveTo>
                  <a:pt x="129539" y="0"/>
                </a:moveTo>
                <a:lnTo>
                  <a:pt x="128015" y="0"/>
                </a:lnTo>
                <a:lnTo>
                  <a:pt x="126491" y="1524"/>
                </a:lnTo>
                <a:lnTo>
                  <a:pt x="0" y="170688"/>
                </a:lnTo>
                <a:lnTo>
                  <a:pt x="0" y="172212"/>
                </a:lnTo>
                <a:lnTo>
                  <a:pt x="1523" y="173736"/>
                </a:lnTo>
                <a:lnTo>
                  <a:pt x="3047" y="173736"/>
                </a:lnTo>
                <a:lnTo>
                  <a:pt x="4571" y="172212"/>
                </a:lnTo>
                <a:lnTo>
                  <a:pt x="131063" y="3048"/>
                </a:lnTo>
                <a:lnTo>
                  <a:pt x="131063" y="1524"/>
                </a:lnTo>
                <a:lnTo>
                  <a:pt x="129539" y="0"/>
                </a:lnTo>
                <a:close/>
              </a:path>
            </a:pathLst>
          </a:custGeom>
          <a:solidFill>
            <a:srgbClr val="000000"/>
          </a:solidFill>
        </p:spPr>
        <p:txBody>
          <a:bodyPr wrap="square" lIns="0" tIns="0" rIns="0" bIns="0" rtlCol="0"/>
          <a:lstStyle/>
          <a:p>
            <a:endParaRPr sz="1750"/>
          </a:p>
        </p:txBody>
      </p:sp>
      <p:sp>
        <p:nvSpPr>
          <p:cNvPr id="71" name="object 71"/>
          <p:cNvSpPr/>
          <p:nvPr/>
        </p:nvSpPr>
        <p:spPr>
          <a:xfrm>
            <a:off x="5498465" y="5134821"/>
            <a:ext cx="127794" cy="169157"/>
          </a:xfrm>
          <a:custGeom>
            <a:avLst/>
            <a:gdLst/>
            <a:ahLst/>
            <a:cxnLst/>
            <a:rect l="l" t="t" r="r" b="b"/>
            <a:pathLst>
              <a:path w="131445" h="173989">
                <a:moveTo>
                  <a:pt x="3048" y="0"/>
                </a:moveTo>
                <a:lnTo>
                  <a:pt x="1524" y="0"/>
                </a:lnTo>
                <a:lnTo>
                  <a:pt x="0" y="1524"/>
                </a:lnTo>
                <a:lnTo>
                  <a:pt x="0" y="3048"/>
                </a:lnTo>
                <a:lnTo>
                  <a:pt x="126492" y="172212"/>
                </a:lnTo>
                <a:lnTo>
                  <a:pt x="128016" y="173736"/>
                </a:lnTo>
                <a:lnTo>
                  <a:pt x="129540" y="173736"/>
                </a:lnTo>
                <a:lnTo>
                  <a:pt x="131064" y="172212"/>
                </a:lnTo>
                <a:lnTo>
                  <a:pt x="131064" y="170688"/>
                </a:lnTo>
                <a:lnTo>
                  <a:pt x="4572" y="1524"/>
                </a:lnTo>
                <a:lnTo>
                  <a:pt x="3048" y="0"/>
                </a:lnTo>
                <a:close/>
              </a:path>
            </a:pathLst>
          </a:custGeom>
          <a:solidFill>
            <a:srgbClr val="000000"/>
          </a:solidFill>
        </p:spPr>
        <p:txBody>
          <a:bodyPr wrap="square" lIns="0" tIns="0" rIns="0" bIns="0" rtlCol="0"/>
          <a:lstStyle/>
          <a:p>
            <a:endParaRPr sz="1750"/>
          </a:p>
        </p:txBody>
      </p:sp>
      <p:sp>
        <p:nvSpPr>
          <p:cNvPr id="72" name="object 72"/>
          <p:cNvSpPr txBox="1"/>
          <p:nvPr/>
        </p:nvSpPr>
        <p:spPr>
          <a:xfrm>
            <a:off x="5246088" y="5405473"/>
            <a:ext cx="552538" cy="299184"/>
          </a:xfrm>
          <a:prstGeom prst="rect">
            <a:avLst/>
          </a:prstGeom>
        </p:spPr>
        <p:txBody>
          <a:bodyPr vert="horz" wrap="square" lIns="0" tIns="0" rIns="0" bIns="0" rtlCol="0">
            <a:spAutoFit/>
          </a:bodyPr>
          <a:lstStyle/>
          <a:p>
            <a:pPr marL="12347" marR="4939" indent="104949"/>
            <a:r>
              <a:rPr sz="972" spc="-10" dirty="0">
                <a:latin typeface="Arial"/>
                <a:cs typeface="Arial"/>
              </a:rPr>
              <a:t>Retail  </a:t>
            </a:r>
            <a:r>
              <a:rPr sz="972" spc="-5" dirty="0">
                <a:latin typeface="Arial"/>
                <a:cs typeface="Arial"/>
              </a:rPr>
              <a:t>Institution</a:t>
            </a:r>
            <a:endParaRPr sz="972">
              <a:latin typeface="Arial"/>
              <a:cs typeface="Arial"/>
            </a:endParaRPr>
          </a:p>
        </p:txBody>
      </p:sp>
      <p:sp>
        <p:nvSpPr>
          <p:cNvPr id="73" name="object 73"/>
          <p:cNvSpPr/>
          <p:nvPr/>
        </p:nvSpPr>
        <p:spPr>
          <a:xfrm>
            <a:off x="5415492" y="6251998"/>
            <a:ext cx="169157" cy="167922"/>
          </a:xfrm>
          <a:custGeom>
            <a:avLst/>
            <a:gdLst/>
            <a:ahLst/>
            <a:cxnLst/>
            <a:rect l="l" t="t" r="r" b="b"/>
            <a:pathLst>
              <a:path w="173989" h="172720">
                <a:moveTo>
                  <a:pt x="86868" y="0"/>
                </a:moveTo>
                <a:lnTo>
                  <a:pt x="38100" y="13715"/>
                </a:lnTo>
                <a:lnTo>
                  <a:pt x="6096" y="53339"/>
                </a:lnTo>
                <a:lnTo>
                  <a:pt x="0" y="85343"/>
                </a:lnTo>
                <a:lnTo>
                  <a:pt x="1524" y="102107"/>
                </a:lnTo>
                <a:lnTo>
                  <a:pt x="1524" y="103631"/>
                </a:lnTo>
                <a:lnTo>
                  <a:pt x="24384" y="146303"/>
                </a:lnTo>
                <a:lnTo>
                  <a:pt x="68580" y="170687"/>
                </a:lnTo>
                <a:lnTo>
                  <a:pt x="86868" y="172211"/>
                </a:lnTo>
                <a:lnTo>
                  <a:pt x="103632" y="170687"/>
                </a:lnTo>
                <a:lnTo>
                  <a:pt x="105156" y="170687"/>
                </a:lnTo>
                <a:lnTo>
                  <a:pt x="115316" y="167639"/>
                </a:lnTo>
                <a:lnTo>
                  <a:pt x="88392" y="167639"/>
                </a:lnTo>
                <a:lnTo>
                  <a:pt x="70104" y="166115"/>
                </a:lnTo>
                <a:lnTo>
                  <a:pt x="54864" y="161543"/>
                </a:lnTo>
                <a:lnTo>
                  <a:pt x="39624" y="153923"/>
                </a:lnTo>
                <a:lnTo>
                  <a:pt x="29173" y="144779"/>
                </a:lnTo>
                <a:lnTo>
                  <a:pt x="27432" y="144779"/>
                </a:lnTo>
                <a:lnTo>
                  <a:pt x="27432" y="143255"/>
                </a:lnTo>
                <a:lnTo>
                  <a:pt x="27813" y="143255"/>
                </a:lnTo>
                <a:lnTo>
                  <a:pt x="19812" y="132587"/>
                </a:lnTo>
                <a:lnTo>
                  <a:pt x="10668" y="117347"/>
                </a:lnTo>
                <a:lnTo>
                  <a:pt x="6553" y="103631"/>
                </a:lnTo>
                <a:lnTo>
                  <a:pt x="4572" y="103631"/>
                </a:lnTo>
                <a:lnTo>
                  <a:pt x="5969" y="102234"/>
                </a:lnTo>
                <a:lnTo>
                  <a:pt x="4572" y="86867"/>
                </a:lnTo>
                <a:lnTo>
                  <a:pt x="6096" y="70103"/>
                </a:lnTo>
                <a:lnTo>
                  <a:pt x="10668" y="54863"/>
                </a:lnTo>
                <a:lnTo>
                  <a:pt x="19812" y="39623"/>
                </a:lnTo>
                <a:lnTo>
                  <a:pt x="27813" y="28955"/>
                </a:lnTo>
                <a:lnTo>
                  <a:pt x="27432" y="28955"/>
                </a:lnTo>
                <a:lnTo>
                  <a:pt x="27432" y="27431"/>
                </a:lnTo>
                <a:lnTo>
                  <a:pt x="29173" y="27431"/>
                </a:lnTo>
                <a:lnTo>
                  <a:pt x="39624" y="18287"/>
                </a:lnTo>
                <a:lnTo>
                  <a:pt x="54864" y="10667"/>
                </a:lnTo>
                <a:lnTo>
                  <a:pt x="70104" y="6095"/>
                </a:lnTo>
                <a:lnTo>
                  <a:pt x="88392" y="4571"/>
                </a:lnTo>
                <a:lnTo>
                  <a:pt x="115316" y="4571"/>
                </a:lnTo>
                <a:lnTo>
                  <a:pt x="105156" y="1523"/>
                </a:lnTo>
                <a:lnTo>
                  <a:pt x="103632" y="1523"/>
                </a:lnTo>
                <a:lnTo>
                  <a:pt x="86868" y="0"/>
                </a:lnTo>
                <a:close/>
              </a:path>
              <a:path w="173989" h="172720">
                <a:moveTo>
                  <a:pt x="103632" y="166254"/>
                </a:moveTo>
                <a:lnTo>
                  <a:pt x="88392" y="167639"/>
                </a:lnTo>
                <a:lnTo>
                  <a:pt x="103632" y="167639"/>
                </a:lnTo>
                <a:lnTo>
                  <a:pt x="103632" y="166254"/>
                </a:lnTo>
                <a:close/>
              </a:path>
              <a:path w="173989" h="172720">
                <a:moveTo>
                  <a:pt x="105156" y="166115"/>
                </a:moveTo>
                <a:lnTo>
                  <a:pt x="103632" y="166254"/>
                </a:lnTo>
                <a:lnTo>
                  <a:pt x="103632" y="167639"/>
                </a:lnTo>
                <a:lnTo>
                  <a:pt x="105156" y="166115"/>
                </a:lnTo>
                <a:close/>
              </a:path>
              <a:path w="173989" h="172720">
                <a:moveTo>
                  <a:pt x="120396" y="166115"/>
                </a:moveTo>
                <a:lnTo>
                  <a:pt x="105156" y="166115"/>
                </a:lnTo>
                <a:lnTo>
                  <a:pt x="103632" y="167639"/>
                </a:lnTo>
                <a:lnTo>
                  <a:pt x="115316" y="167639"/>
                </a:lnTo>
                <a:lnTo>
                  <a:pt x="120396" y="166115"/>
                </a:lnTo>
                <a:close/>
              </a:path>
              <a:path w="173989" h="172720">
                <a:moveTo>
                  <a:pt x="145491" y="143967"/>
                </a:moveTo>
                <a:lnTo>
                  <a:pt x="134112" y="153923"/>
                </a:lnTo>
                <a:lnTo>
                  <a:pt x="118872" y="161543"/>
                </a:lnTo>
                <a:lnTo>
                  <a:pt x="103632" y="166115"/>
                </a:lnTo>
                <a:lnTo>
                  <a:pt x="103632" y="166254"/>
                </a:lnTo>
                <a:lnTo>
                  <a:pt x="105156" y="166115"/>
                </a:lnTo>
                <a:lnTo>
                  <a:pt x="120396" y="166115"/>
                </a:lnTo>
                <a:lnTo>
                  <a:pt x="135636" y="158495"/>
                </a:lnTo>
                <a:lnTo>
                  <a:pt x="147828" y="147827"/>
                </a:lnTo>
                <a:lnTo>
                  <a:pt x="149352" y="146303"/>
                </a:lnTo>
                <a:lnTo>
                  <a:pt x="150685" y="144779"/>
                </a:lnTo>
                <a:lnTo>
                  <a:pt x="144780" y="144779"/>
                </a:lnTo>
                <a:lnTo>
                  <a:pt x="145491" y="143967"/>
                </a:lnTo>
                <a:close/>
              </a:path>
              <a:path w="173989" h="172720">
                <a:moveTo>
                  <a:pt x="27432" y="143255"/>
                </a:moveTo>
                <a:lnTo>
                  <a:pt x="27432" y="144779"/>
                </a:lnTo>
                <a:lnTo>
                  <a:pt x="28956" y="144779"/>
                </a:lnTo>
                <a:lnTo>
                  <a:pt x="28540" y="144225"/>
                </a:lnTo>
                <a:lnTo>
                  <a:pt x="27432" y="143255"/>
                </a:lnTo>
                <a:close/>
              </a:path>
              <a:path w="173989" h="172720">
                <a:moveTo>
                  <a:pt x="28540" y="144225"/>
                </a:moveTo>
                <a:lnTo>
                  <a:pt x="28956" y="144779"/>
                </a:lnTo>
                <a:lnTo>
                  <a:pt x="29173" y="144779"/>
                </a:lnTo>
                <a:lnTo>
                  <a:pt x="28540" y="144225"/>
                </a:lnTo>
                <a:close/>
              </a:path>
              <a:path w="173989" h="172720">
                <a:moveTo>
                  <a:pt x="146304" y="143255"/>
                </a:moveTo>
                <a:lnTo>
                  <a:pt x="145491" y="143967"/>
                </a:lnTo>
                <a:lnTo>
                  <a:pt x="144780" y="144779"/>
                </a:lnTo>
                <a:lnTo>
                  <a:pt x="146304" y="144779"/>
                </a:lnTo>
                <a:lnTo>
                  <a:pt x="146304" y="143255"/>
                </a:lnTo>
                <a:close/>
              </a:path>
              <a:path w="173989" h="172720">
                <a:moveTo>
                  <a:pt x="152019" y="143255"/>
                </a:moveTo>
                <a:lnTo>
                  <a:pt x="146304" y="143255"/>
                </a:lnTo>
                <a:lnTo>
                  <a:pt x="146304" y="144779"/>
                </a:lnTo>
                <a:lnTo>
                  <a:pt x="150685" y="144779"/>
                </a:lnTo>
                <a:lnTo>
                  <a:pt x="152019" y="143255"/>
                </a:lnTo>
                <a:close/>
              </a:path>
              <a:path w="173989" h="172720">
                <a:moveTo>
                  <a:pt x="27813" y="143255"/>
                </a:moveTo>
                <a:lnTo>
                  <a:pt x="27432" y="143255"/>
                </a:lnTo>
                <a:lnTo>
                  <a:pt x="28540" y="144225"/>
                </a:lnTo>
                <a:lnTo>
                  <a:pt x="27813" y="143255"/>
                </a:lnTo>
                <a:close/>
              </a:path>
              <a:path w="173989" h="172720">
                <a:moveTo>
                  <a:pt x="167640" y="102107"/>
                </a:moveTo>
                <a:lnTo>
                  <a:pt x="163068" y="117347"/>
                </a:lnTo>
                <a:lnTo>
                  <a:pt x="155448" y="132587"/>
                </a:lnTo>
                <a:lnTo>
                  <a:pt x="145491" y="143967"/>
                </a:lnTo>
                <a:lnTo>
                  <a:pt x="146304" y="143255"/>
                </a:lnTo>
                <a:lnTo>
                  <a:pt x="152019" y="143255"/>
                </a:lnTo>
                <a:lnTo>
                  <a:pt x="160020" y="134111"/>
                </a:lnTo>
                <a:lnTo>
                  <a:pt x="167640" y="118871"/>
                </a:lnTo>
                <a:lnTo>
                  <a:pt x="172212" y="103631"/>
                </a:lnTo>
                <a:lnTo>
                  <a:pt x="167640" y="103631"/>
                </a:lnTo>
                <a:lnTo>
                  <a:pt x="167767" y="102234"/>
                </a:lnTo>
                <a:close/>
              </a:path>
              <a:path w="173989" h="172720">
                <a:moveTo>
                  <a:pt x="5969" y="102234"/>
                </a:moveTo>
                <a:lnTo>
                  <a:pt x="4572" y="103631"/>
                </a:lnTo>
                <a:lnTo>
                  <a:pt x="6096" y="103631"/>
                </a:lnTo>
                <a:lnTo>
                  <a:pt x="5969" y="102234"/>
                </a:lnTo>
                <a:close/>
              </a:path>
              <a:path w="173989" h="172720">
                <a:moveTo>
                  <a:pt x="6096" y="102107"/>
                </a:moveTo>
                <a:lnTo>
                  <a:pt x="6096" y="103631"/>
                </a:lnTo>
                <a:lnTo>
                  <a:pt x="6553" y="103631"/>
                </a:lnTo>
                <a:lnTo>
                  <a:pt x="6096" y="102107"/>
                </a:lnTo>
                <a:close/>
              </a:path>
              <a:path w="173989" h="172720">
                <a:moveTo>
                  <a:pt x="167767" y="102234"/>
                </a:moveTo>
                <a:lnTo>
                  <a:pt x="167640" y="103631"/>
                </a:lnTo>
                <a:lnTo>
                  <a:pt x="169164" y="103631"/>
                </a:lnTo>
                <a:lnTo>
                  <a:pt x="167767" y="102234"/>
                </a:lnTo>
                <a:close/>
              </a:path>
              <a:path w="173989" h="172720">
                <a:moveTo>
                  <a:pt x="145491" y="28244"/>
                </a:moveTo>
                <a:lnTo>
                  <a:pt x="155448" y="39623"/>
                </a:lnTo>
                <a:lnTo>
                  <a:pt x="163068" y="54863"/>
                </a:lnTo>
                <a:lnTo>
                  <a:pt x="167640" y="70103"/>
                </a:lnTo>
                <a:lnTo>
                  <a:pt x="169164" y="86867"/>
                </a:lnTo>
                <a:lnTo>
                  <a:pt x="167767" y="102234"/>
                </a:lnTo>
                <a:lnTo>
                  <a:pt x="169164" y="103631"/>
                </a:lnTo>
                <a:lnTo>
                  <a:pt x="172212" y="103631"/>
                </a:lnTo>
                <a:lnTo>
                  <a:pt x="172212" y="102107"/>
                </a:lnTo>
                <a:lnTo>
                  <a:pt x="173736" y="85343"/>
                </a:lnTo>
                <a:lnTo>
                  <a:pt x="172212" y="68579"/>
                </a:lnTo>
                <a:lnTo>
                  <a:pt x="167640" y="53339"/>
                </a:lnTo>
                <a:lnTo>
                  <a:pt x="160020" y="38099"/>
                </a:lnTo>
                <a:lnTo>
                  <a:pt x="152019" y="28955"/>
                </a:lnTo>
                <a:lnTo>
                  <a:pt x="146304" y="28955"/>
                </a:lnTo>
                <a:lnTo>
                  <a:pt x="145491" y="28244"/>
                </a:lnTo>
                <a:close/>
              </a:path>
              <a:path w="173989" h="172720">
                <a:moveTo>
                  <a:pt x="28956" y="27431"/>
                </a:moveTo>
                <a:lnTo>
                  <a:pt x="27432" y="27431"/>
                </a:lnTo>
                <a:lnTo>
                  <a:pt x="27432" y="28955"/>
                </a:lnTo>
                <a:lnTo>
                  <a:pt x="28540" y="27986"/>
                </a:lnTo>
                <a:lnTo>
                  <a:pt x="28956" y="27431"/>
                </a:lnTo>
                <a:close/>
              </a:path>
              <a:path w="173989" h="172720">
                <a:moveTo>
                  <a:pt x="28540" y="27986"/>
                </a:moveTo>
                <a:lnTo>
                  <a:pt x="27432" y="28955"/>
                </a:lnTo>
                <a:lnTo>
                  <a:pt x="27813" y="28955"/>
                </a:lnTo>
                <a:lnTo>
                  <a:pt x="28540" y="27986"/>
                </a:lnTo>
                <a:close/>
              </a:path>
              <a:path w="173989" h="172720">
                <a:moveTo>
                  <a:pt x="146304" y="27431"/>
                </a:moveTo>
                <a:lnTo>
                  <a:pt x="144780" y="27431"/>
                </a:lnTo>
                <a:lnTo>
                  <a:pt x="145491" y="28244"/>
                </a:lnTo>
                <a:lnTo>
                  <a:pt x="146304" y="28955"/>
                </a:lnTo>
                <a:lnTo>
                  <a:pt x="146304" y="27431"/>
                </a:lnTo>
                <a:close/>
              </a:path>
              <a:path w="173989" h="172720">
                <a:moveTo>
                  <a:pt x="150685" y="27431"/>
                </a:moveTo>
                <a:lnTo>
                  <a:pt x="146304" y="27431"/>
                </a:lnTo>
                <a:lnTo>
                  <a:pt x="146304" y="28955"/>
                </a:lnTo>
                <a:lnTo>
                  <a:pt x="152019" y="28955"/>
                </a:lnTo>
                <a:lnTo>
                  <a:pt x="150685" y="27431"/>
                </a:lnTo>
                <a:close/>
              </a:path>
              <a:path w="173989" h="172720">
                <a:moveTo>
                  <a:pt x="115316" y="4571"/>
                </a:moveTo>
                <a:lnTo>
                  <a:pt x="103632" y="4571"/>
                </a:lnTo>
                <a:lnTo>
                  <a:pt x="105156" y="6095"/>
                </a:lnTo>
                <a:lnTo>
                  <a:pt x="103632" y="6095"/>
                </a:lnTo>
                <a:lnTo>
                  <a:pt x="118872" y="10667"/>
                </a:lnTo>
                <a:lnTo>
                  <a:pt x="134112" y="18287"/>
                </a:lnTo>
                <a:lnTo>
                  <a:pt x="145491" y="28244"/>
                </a:lnTo>
                <a:lnTo>
                  <a:pt x="144780" y="27431"/>
                </a:lnTo>
                <a:lnTo>
                  <a:pt x="150685" y="27431"/>
                </a:lnTo>
                <a:lnTo>
                  <a:pt x="149352" y="25907"/>
                </a:lnTo>
                <a:lnTo>
                  <a:pt x="147828" y="24383"/>
                </a:lnTo>
                <a:lnTo>
                  <a:pt x="135636" y="13715"/>
                </a:lnTo>
                <a:lnTo>
                  <a:pt x="120396" y="6095"/>
                </a:lnTo>
                <a:lnTo>
                  <a:pt x="105156" y="6095"/>
                </a:lnTo>
                <a:lnTo>
                  <a:pt x="103632" y="5957"/>
                </a:lnTo>
                <a:lnTo>
                  <a:pt x="119934" y="5957"/>
                </a:lnTo>
                <a:lnTo>
                  <a:pt x="115316" y="4571"/>
                </a:lnTo>
                <a:close/>
              </a:path>
              <a:path w="173989" h="172720">
                <a:moveTo>
                  <a:pt x="29173" y="27431"/>
                </a:moveTo>
                <a:lnTo>
                  <a:pt x="28956" y="27431"/>
                </a:lnTo>
                <a:lnTo>
                  <a:pt x="28540" y="27986"/>
                </a:lnTo>
                <a:lnTo>
                  <a:pt x="29173" y="27431"/>
                </a:lnTo>
                <a:close/>
              </a:path>
              <a:path w="173989" h="172720">
                <a:moveTo>
                  <a:pt x="103632" y="4571"/>
                </a:moveTo>
                <a:lnTo>
                  <a:pt x="103632" y="5957"/>
                </a:lnTo>
                <a:lnTo>
                  <a:pt x="105156" y="6095"/>
                </a:lnTo>
                <a:lnTo>
                  <a:pt x="103632" y="4571"/>
                </a:lnTo>
                <a:close/>
              </a:path>
              <a:path w="173989" h="172720">
                <a:moveTo>
                  <a:pt x="103632" y="4571"/>
                </a:moveTo>
                <a:lnTo>
                  <a:pt x="88392" y="4571"/>
                </a:lnTo>
                <a:lnTo>
                  <a:pt x="103632" y="5957"/>
                </a:lnTo>
                <a:lnTo>
                  <a:pt x="103632" y="4571"/>
                </a:lnTo>
                <a:close/>
              </a:path>
            </a:pathLst>
          </a:custGeom>
          <a:solidFill>
            <a:srgbClr val="000000"/>
          </a:solidFill>
        </p:spPr>
        <p:txBody>
          <a:bodyPr wrap="square" lIns="0" tIns="0" rIns="0" bIns="0" rtlCol="0"/>
          <a:lstStyle/>
          <a:p>
            <a:endParaRPr sz="1750"/>
          </a:p>
        </p:txBody>
      </p:sp>
      <p:sp>
        <p:nvSpPr>
          <p:cNvPr id="74" name="object 74"/>
          <p:cNvSpPr/>
          <p:nvPr/>
        </p:nvSpPr>
        <p:spPr>
          <a:xfrm>
            <a:off x="5500688" y="6416464"/>
            <a:ext cx="0" cy="292012"/>
          </a:xfrm>
          <a:custGeom>
            <a:avLst/>
            <a:gdLst/>
            <a:ahLst/>
            <a:cxnLst/>
            <a:rect l="l" t="t" r="r" b="b"/>
            <a:pathLst>
              <a:path h="300354">
                <a:moveTo>
                  <a:pt x="0" y="0"/>
                </a:moveTo>
                <a:lnTo>
                  <a:pt x="0" y="300227"/>
                </a:lnTo>
              </a:path>
            </a:pathLst>
          </a:custGeom>
          <a:ln w="4572">
            <a:solidFill>
              <a:srgbClr val="000000"/>
            </a:solidFill>
          </a:ln>
        </p:spPr>
        <p:txBody>
          <a:bodyPr wrap="square" lIns="0" tIns="0" rIns="0" bIns="0" rtlCol="0"/>
          <a:lstStyle/>
          <a:p>
            <a:endParaRPr sz="1750"/>
          </a:p>
        </p:txBody>
      </p:sp>
      <p:sp>
        <p:nvSpPr>
          <p:cNvPr id="75" name="object 75"/>
          <p:cNvSpPr/>
          <p:nvPr/>
        </p:nvSpPr>
        <p:spPr>
          <a:xfrm>
            <a:off x="5415492" y="6541663"/>
            <a:ext cx="169157" cy="0"/>
          </a:xfrm>
          <a:custGeom>
            <a:avLst/>
            <a:gdLst/>
            <a:ahLst/>
            <a:cxnLst/>
            <a:rect l="l" t="t" r="r" b="b"/>
            <a:pathLst>
              <a:path w="173989">
                <a:moveTo>
                  <a:pt x="0" y="0"/>
                </a:moveTo>
                <a:lnTo>
                  <a:pt x="173736" y="0"/>
                </a:lnTo>
              </a:path>
            </a:pathLst>
          </a:custGeom>
          <a:ln w="4572">
            <a:solidFill>
              <a:srgbClr val="000000"/>
            </a:solidFill>
          </a:ln>
        </p:spPr>
        <p:txBody>
          <a:bodyPr wrap="square" lIns="0" tIns="0" rIns="0" bIns="0" rtlCol="0"/>
          <a:lstStyle/>
          <a:p>
            <a:endParaRPr sz="1750"/>
          </a:p>
        </p:txBody>
      </p:sp>
      <p:sp>
        <p:nvSpPr>
          <p:cNvPr id="76" name="object 76"/>
          <p:cNvSpPr/>
          <p:nvPr/>
        </p:nvSpPr>
        <p:spPr>
          <a:xfrm>
            <a:off x="5375486" y="6703907"/>
            <a:ext cx="127794" cy="167922"/>
          </a:xfrm>
          <a:custGeom>
            <a:avLst/>
            <a:gdLst/>
            <a:ahLst/>
            <a:cxnLst/>
            <a:rect l="l" t="t" r="r" b="b"/>
            <a:pathLst>
              <a:path w="131445" h="172720">
                <a:moveTo>
                  <a:pt x="129539" y="0"/>
                </a:moveTo>
                <a:lnTo>
                  <a:pt x="128015" y="0"/>
                </a:lnTo>
                <a:lnTo>
                  <a:pt x="126491" y="1524"/>
                </a:lnTo>
                <a:lnTo>
                  <a:pt x="0" y="169164"/>
                </a:lnTo>
                <a:lnTo>
                  <a:pt x="0" y="170688"/>
                </a:lnTo>
                <a:lnTo>
                  <a:pt x="1523" y="172212"/>
                </a:lnTo>
                <a:lnTo>
                  <a:pt x="3047" y="172212"/>
                </a:lnTo>
                <a:lnTo>
                  <a:pt x="4571" y="170688"/>
                </a:lnTo>
                <a:lnTo>
                  <a:pt x="131063" y="3048"/>
                </a:lnTo>
                <a:lnTo>
                  <a:pt x="131063" y="1524"/>
                </a:lnTo>
                <a:lnTo>
                  <a:pt x="129539" y="0"/>
                </a:lnTo>
                <a:close/>
              </a:path>
            </a:pathLst>
          </a:custGeom>
          <a:solidFill>
            <a:srgbClr val="000000"/>
          </a:solidFill>
        </p:spPr>
        <p:txBody>
          <a:bodyPr wrap="square" lIns="0" tIns="0" rIns="0" bIns="0" rtlCol="0"/>
          <a:lstStyle/>
          <a:p>
            <a:endParaRPr sz="1750"/>
          </a:p>
        </p:txBody>
      </p:sp>
      <p:sp>
        <p:nvSpPr>
          <p:cNvPr id="77" name="object 77"/>
          <p:cNvSpPr/>
          <p:nvPr/>
        </p:nvSpPr>
        <p:spPr>
          <a:xfrm>
            <a:off x="5498465" y="6703907"/>
            <a:ext cx="127794" cy="167922"/>
          </a:xfrm>
          <a:custGeom>
            <a:avLst/>
            <a:gdLst/>
            <a:ahLst/>
            <a:cxnLst/>
            <a:rect l="l" t="t" r="r" b="b"/>
            <a:pathLst>
              <a:path w="131445" h="172720">
                <a:moveTo>
                  <a:pt x="3048" y="0"/>
                </a:moveTo>
                <a:lnTo>
                  <a:pt x="1524" y="0"/>
                </a:lnTo>
                <a:lnTo>
                  <a:pt x="0" y="1524"/>
                </a:lnTo>
                <a:lnTo>
                  <a:pt x="0" y="3048"/>
                </a:lnTo>
                <a:lnTo>
                  <a:pt x="126492" y="170688"/>
                </a:lnTo>
                <a:lnTo>
                  <a:pt x="128016" y="172212"/>
                </a:lnTo>
                <a:lnTo>
                  <a:pt x="129540" y="172212"/>
                </a:lnTo>
                <a:lnTo>
                  <a:pt x="131064" y="170688"/>
                </a:lnTo>
                <a:lnTo>
                  <a:pt x="131064" y="169164"/>
                </a:lnTo>
                <a:lnTo>
                  <a:pt x="4572" y="1524"/>
                </a:lnTo>
                <a:lnTo>
                  <a:pt x="3048" y="0"/>
                </a:lnTo>
                <a:close/>
              </a:path>
            </a:pathLst>
          </a:custGeom>
          <a:solidFill>
            <a:srgbClr val="000000"/>
          </a:solidFill>
        </p:spPr>
        <p:txBody>
          <a:bodyPr wrap="square" lIns="0" tIns="0" rIns="0" bIns="0" rtlCol="0"/>
          <a:lstStyle/>
          <a:p>
            <a:endParaRPr sz="1750"/>
          </a:p>
        </p:txBody>
      </p:sp>
      <p:sp>
        <p:nvSpPr>
          <p:cNvPr id="78" name="object 78"/>
          <p:cNvSpPr txBox="1"/>
          <p:nvPr/>
        </p:nvSpPr>
        <p:spPr>
          <a:xfrm>
            <a:off x="5198675" y="6973076"/>
            <a:ext cx="648229" cy="448777"/>
          </a:xfrm>
          <a:prstGeom prst="rect">
            <a:avLst/>
          </a:prstGeom>
        </p:spPr>
        <p:txBody>
          <a:bodyPr vert="horz" wrap="square" lIns="0" tIns="0" rIns="0" bIns="0" rtlCol="0">
            <a:spAutoFit/>
          </a:bodyPr>
          <a:lstStyle/>
          <a:p>
            <a:pPr marL="12347" marR="4939" algn="ctr"/>
            <a:r>
              <a:rPr sz="972" spc="-5" dirty="0">
                <a:latin typeface="Arial"/>
                <a:cs typeface="Arial"/>
              </a:rPr>
              <a:t>Sponsoring  Financial  Institution</a:t>
            </a:r>
            <a:endParaRPr sz="972">
              <a:latin typeface="Arial"/>
              <a:cs typeface="Arial"/>
            </a:endParaRPr>
          </a:p>
        </p:txBody>
      </p:sp>
      <p:sp>
        <p:nvSpPr>
          <p:cNvPr id="79" name="object 79"/>
          <p:cNvSpPr/>
          <p:nvPr/>
        </p:nvSpPr>
        <p:spPr>
          <a:xfrm>
            <a:off x="3567852" y="4930351"/>
            <a:ext cx="1729105" cy="2302510"/>
          </a:xfrm>
          <a:prstGeom prst="rect">
            <a:avLst/>
          </a:prstGeom>
          <a:blipFill>
            <a:blip r:embed="rId2" cstate="print"/>
            <a:stretch>
              <a:fillRect/>
            </a:stretch>
          </a:blipFill>
        </p:spPr>
        <p:txBody>
          <a:bodyPr wrap="square" lIns="0" tIns="0" rIns="0" bIns="0" rtlCol="0"/>
          <a:lstStyle/>
          <a:p>
            <a:endParaRPr sz="1750"/>
          </a:p>
        </p:txBody>
      </p:sp>
      <p:sp>
        <p:nvSpPr>
          <p:cNvPr id="80" name="object 80"/>
          <p:cNvSpPr txBox="1"/>
          <p:nvPr/>
        </p:nvSpPr>
        <p:spPr>
          <a:xfrm>
            <a:off x="3685942" y="5417326"/>
            <a:ext cx="757502" cy="299184"/>
          </a:xfrm>
          <a:prstGeom prst="rect">
            <a:avLst/>
          </a:prstGeom>
        </p:spPr>
        <p:txBody>
          <a:bodyPr vert="horz" wrap="square" lIns="0" tIns="0" rIns="0" bIns="0" rtlCol="0">
            <a:spAutoFit/>
          </a:bodyPr>
          <a:lstStyle/>
          <a:p>
            <a:pPr marL="12347" marR="4939" indent="125321"/>
            <a:r>
              <a:rPr sz="972" spc="-5" dirty="0">
                <a:latin typeface="Arial"/>
                <a:cs typeface="Arial"/>
              </a:rPr>
              <a:t>Process  </a:t>
            </a:r>
            <a:r>
              <a:rPr sz="972" spc="-10" dirty="0">
                <a:latin typeface="Arial"/>
                <a:cs typeface="Arial"/>
              </a:rPr>
              <a:t>Customer</a:t>
            </a:r>
            <a:r>
              <a:rPr sz="972" spc="-49" dirty="0">
                <a:latin typeface="Arial"/>
                <a:cs typeface="Arial"/>
              </a:rPr>
              <a:t> </a:t>
            </a:r>
            <a:r>
              <a:rPr sz="972" spc="-5" dirty="0">
                <a:latin typeface="Arial"/>
                <a:cs typeface="Arial"/>
              </a:rPr>
              <a:t>Bill</a:t>
            </a:r>
            <a:endParaRPr sz="972">
              <a:latin typeface="Arial"/>
              <a:cs typeface="Arial"/>
            </a:endParaRPr>
          </a:p>
        </p:txBody>
      </p:sp>
      <p:sp>
        <p:nvSpPr>
          <p:cNvPr id="81" name="object 81"/>
          <p:cNvSpPr txBox="1"/>
          <p:nvPr/>
        </p:nvSpPr>
        <p:spPr>
          <a:xfrm>
            <a:off x="3699179" y="6115190"/>
            <a:ext cx="730338" cy="299184"/>
          </a:xfrm>
          <a:prstGeom prst="rect">
            <a:avLst/>
          </a:prstGeom>
        </p:spPr>
        <p:txBody>
          <a:bodyPr vert="horz" wrap="square" lIns="0" tIns="0" rIns="0" bIns="0" rtlCol="0">
            <a:spAutoFit/>
          </a:bodyPr>
          <a:lstStyle/>
          <a:p>
            <a:pPr marL="12347" marR="4939" indent="81490"/>
            <a:r>
              <a:rPr sz="972" spc="-10" dirty="0">
                <a:latin typeface="Arial"/>
                <a:cs typeface="Arial"/>
              </a:rPr>
              <a:t>Reconcile  </a:t>
            </a:r>
            <a:r>
              <a:rPr sz="972" spc="-5" dirty="0">
                <a:latin typeface="Arial"/>
                <a:cs typeface="Arial"/>
              </a:rPr>
              <a:t>Transactions</a:t>
            </a:r>
            <a:endParaRPr sz="972">
              <a:latin typeface="Arial"/>
              <a:cs typeface="Arial"/>
            </a:endParaRPr>
          </a:p>
        </p:txBody>
      </p:sp>
      <p:sp>
        <p:nvSpPr>
          <p:cNvPr id="82" name="object 82"/>
          <p:cNvSpPr txBox="1"/>
          <p:nvPr/>
        </p:nvSpPr>
        <p:spPr>
          <a:xfrm>
            <a:off x="3647431" y="6854542"/>
            <a:ext cx="832820" cy="299184"/>
          </a:xfrm>
          <a:prstGeom prst="rect">
            <a:avLst/>
          </a:prstGeom>
        </p:spPr>
        <p:txBody>
          <a:bodyPr vert="horz" wrap="square" lIns="0" tIns="0" rIns="0" bIns="0" rtlCol="0">
            <a:spAutoFit/>
          </a:bodyPr>
          <a:lstStyle/>
          <a:p>
            <a:pPr marL="12347" marR="4939" indent="182117"/>
            <a:r>
              <a:rPr sz="972" spc="-5" dirty="0">
                <a:latin typeface="Arial"/>
                <a:cs typeface="Arial"/>
              </a:rPr>
              <a:t>Manage  </a:t>
            </a:r>
            <a:r>
              <a:rPr sz="972" spc="-10" dirty="0">
                <a:latin typeface="Arial"/>
                <a:cs typeface="Arial"/>
              </a:rPr>
              <a:t>Customer</a:t>
            </a:r>
            <a:r>
              <a:rPr sz="972" spc="-49" dirty="0">
                <a:latin typeface="Arial"/>
                <a:cs typeface="Arial"/>
              </a:rPr>
              <a:t> </a:t>
            </a:r>
            <a:r>
              <a:rPr sz="972" spc="-5" dirty="0">
                <a:latin typeface="Arial"/>
                <a:cs typeface="Arial"/>
              </a:rPr>
              <a:t>Acct</a:t>
            </a:r>
            <a:endParaRPr sz="972">
              <a:latin typeface="Arial"/>
              <a:cs typeface="Arial"/>
            </a:endParaRPr>
          </a:p>
        </p:txBody>
      </p:sp>
      <p:sp>
        <p:nvSpPr>
          <p:cNvPr id="83" name="object 83"/>
          <p:cNvSpPr/>
          <p:nvPr/>
        </p:nvSpPr>
        <p:spPr>
          <a:xfrm>
            <a:off x="1555750" y="7106920"/>
            <a:ext cx="1442156" cy="209285"/>
          </a:xfrm>
          <a:custGeom>
            <a:avLst/>
            <a:gdLst/>
            <a:ahLst/>
            <a:cxnLst/>
            <a:rect l="l" t="t" r="r" b="b"/>
            <a:pathLst>
              <a:path w="1483360" h="215265">
                <a:moveTo>
                  <a:pt x="742188" y="190500"/>
                </a:moveTo>
                <a:lnTo>
                  <a:pt x="740562" y="201879"/>
                </a:lnTo>
                <a:lnTo>
                  <a:pt x="742188" y="202692"/>
                </a:lnTo>
                <a:lnTo>
                  <a:pt x="740446" y="202692"/>
                </a:lnTo>
                <a:lnTo>
                  <a:pt x="739140" y="211836"/>
                </a:lnTo>
                <a:lnTo>
                  <a:pt x="742188" y="213360"/>
                </a:lnTo>
                <a:lnTo>
                  <a:pt x="739140" y="213360"/>
                </a:lnTo>
                <a:lnTo>
                  <a:pt x="740664" y="214884"/>
                </a:lnTo>
                <a:lnTo>
                  <a:pt x="742188" y="214884"/>
                </a:lnTo>
                <a:lnTo>
                  <a:pt x="743712" y="213360"/>
                </a:lnTo>
                <a:lnTo>
                  <a:pt x="742188" y="213360"/>
                </a:lnTo>
                <a:lnTo>
                  <a:pt x="739140" y="211836"/>
                </a:lnTo>
                <a:lnTo>
                  <a:pt x="743712" y="211836"/>
                </a:lnTo>
                <a:lnTo>
                  <a:pt x="743712" y="202692"/>
                </a:lnTo>
                <a:lnTo>
                  <a:pt x="742188" y="202692"/>
                </a:lnTo>
                <a:lnTo>
                  <a:pt x="740562" y="201879"/>
                </a:lnTo>
                <a:lnTo>
                  <a:pt x="743712" y="201879"/>
                </a:lnTo>
                <a:lnTo>
                  <a:pt x="743712" y="201168"/>
                </a:lnTo>
                <a:lnTo>
                  <a:pt x="742188" y="190500"/>
                </a:lnTo>
                <a:close/>
              </a:path>
              <a:path w="1483360" h="215265">
                <a:moveTo>
                  <a:pt x="1356360" y="105156"/>
                </a:moveTo>
                <a:lnTo>
                  <a:pt x="851916" y="105156"/>
                </a:lnTo>
                <a:lnTo>
                  <a:pt x="839724" y="106680"/>
                </a:lnTo>
                <a:lnTo>
                  <a:pt x="827532" y="109728"/>
                </a:lnTo>
                <a:lnTo>
                  <a:pt x="816863" y="114300"/>
                </a:lnTo>
                <a:lnTo>
                  <a:pt x="804672" y="117348"/>
                </a:lnTo>
                <a:lnTo>
                  <a:pt x="760476" y="152400"/>
                </a:lnTo>
                <a:lnTo>
                  <a:pt x="742188" y="190500"/>
                </a:lnTo>
                <a:lnTo>
                  <a:pt x="743712" y="201168"/>
                </a:lnTo>
                <a:lnTo>
                  <a:pt x="743712" y="213360"/>
                </a:lnTo>
                <a:lnTo>
                  <a:pt x="746760" y="192024"/>
                </a:lnTo>
                <a:lnTo>
                  <a:pt x="749808" y="181356"/>
                </a:lnTo>
                <a:lnTo>
                  <a:pt x="758952" y="163068"/>
                </a:lnTo>
                <a:lnTo>
                  <a:pt x="764032" y="155448"/>
                </a:lnTo>
                <a:lnTo>
                  <a:pt x="763524" y="155448"/>
                </a:lnTo>
                <a:lnTo>
                  <a:pt x="763524" y="153924"/>
                </a:lnTo>
                <a:lnTo>
                  <a:pt x="765048" y="153924"/>
                </a:lnTo>
                <a:lnTo>
                  <a:pt x="778764" y="140208"/>
                </a:lnTo>
                <a:lnTo>
                  <a:pt x="806196" y="121920"/>
                </a:lnTo>
                <a:lnTo>
                  <a:pt x="818388" y="118872"/>
                </a:lnTo>
                <a:lnTo>
                  <a:pt x="829056" y="114300"/>
                </a:lnTo>
                <a:lnTo>
                  <a:pt x="841247" y="111252"/>
                </a:lnTo>
                <a:lnTo>
                  <a:pt x="853440" y="109728"/>
                </a:lnTo>
                <a:lnTo>
                  <a:pt x="851916" y="109728"/>
                </a:lnTo>
                <a:lnTo>
                  <a:pt x="853440" y="108204"/>
                </a:lnTo>
                <a:lnTo>
                  <a:pt x="1357884" y="108204"/>
                </a:lnTo>
                <a:lnTo>
                  <a:pt x="1356360" y="105156"/>
                </a:lnTo>
                <a:close/>
              </a:path>
              <a:path w="1483360" h="215265">
                <a:moveTo>
                  <a:pt x="739140" y="201168"/>
                </a:moveTo>
                <a:lnTo>
                  <a:pt x="739140" y="211836"/>
                </a:lnTo>
                <a:lnTo>
                  <a:pt x="740562" y="201879"/>
                </a:lnTo>
                <a:lnTo>
                  <a:pt x="739140" y="201168"/>
                </a:lnTo>
                <a:close/>
              </a:path>
              <a:path w="1483360" h="215265">
                <a:moveTo>
                  <a:pt x="710184" y="138684"/>
                </a:moveTo>
                <a:lnTo>
                  <a:pt x="707136" y="138684"/>
                </a:lnTo>
                <a:lnTo>
                  <a:pt x="705612" y="140208"/>
                </a:lnTo>
                <a:lnTo>
                  <a:pt x="711708" y="146304"/>
                </a:lnTo>
                <a:lnTo>
                  <a:pt x="717804" y="153924"/>
                </a:lnTo>
                <a:lnTo>
                  <a:pt x="729996" y="172212"/>
                </a:lnTo>
                <a:lnTo>
                  <a:pt x="734568" y="181356"/>
                </a:lnTo>
                <a:lnTo>
                  <a:pt x="737616" y="192024"/>
                </a:lnTo>
                <a:lnTo>
                  <a:pt x="739140" y="202692"/>
                </a:lnTo>
                <a:lnTo>
                  <a:pt x="739140" y="201168"/>
                </a:lnTo>
                <a:lnTo>
                  <a:pt x="740664" y="201168"/>
                </a:lnTo>
                <a:lnTo>
                  <a:pt x="742188" y="190500"/>
                </a:lnTo>
                <a:lnTo>
                  <a:pt x="739140" y="179832"/>
                </a:lnTo>
                <a:lnTo>
                  <a:pt x="734568" y="170688"/>
                </a:lnTo>
                <a:lnTo>
                  <a:pt x="722376" y="152400"/>
                </a:lnTo>
                <a:lnTo>
                  <a:pt x="716280" y="144780"/>
                </a:lnTo>
                <a:lnTo>
                  <a:pt x="710184" y="138684"/>
                </a:lnTo>
                <a:close/>
              </a:path>
              <a:path w="1483360" h="215265">
                <a:moveTo>
                  <a:pt x="740664" y="201168"/>
                </a:moveTo>
                <a:lnTo>
                  <a:pt x="739140" y="201168"/>
                </a:lnTo>
                <a:lnTo>
                  <a:pt x="740562" y="201879"/>
                </a:lnTo>
                <a:lnTo>
                  <a:pt x="740664" y="201168"/>
                </a:lnTo>
                <a:close/>
              </a:path>
              <a:path w="1483360" h="215265">
                <a:moveTo>
                  <a:pt x="765048" y="153924"/>
                </a:moveTo>
                <a:lnTo>
                  <a:pt x="763524" y="153924"/>
                </a:lnTo>
                <a:lnTo>
                  <a:pt x="763524" y="155448"/>
                </a:lnTo>
                <a:lnTo>
                  <a:pt x="765048" y="153924"/>
                </a:lnTo>
                <a:close/>
              </a:path>
              <a:path w="1483360" h="215265">
                <a:moveTo>
                  <a:pt x="765048" y="153924"/>
                </a:moveTo>
                <a:lnTo>
                  <a:pt x="763524" y="155448"/>
                </a:lnTo>
                <a:lnTo>
                  <a:pt x="764032" y="155448"/>
                </a:lnTo>
                <a:lnTo>
                  <a:pt x="765048" y="153924"/>
                </a:lnTo>
                <a:close/>
              </a:path>
              <a:path w="1483360" h="215265">
                <a:moveTo>
                  <a:pt x="3047" y="0"/>
                </a:moveTo>
                <a:lnTo>
                  <a:pt x="1523" y="0"/>
                </a:lnTo>
                <a:lnTo>
                  <a:pt x="0" y="1524"/>
                </a:lnTo>
                <a:lnTo>
                  <a:pt x="0" y="3048"/>
                </a:lnTo>
                <a:lnTo>
                  <a:pt x="1523" y="12192"/>
                </a:lnTo>
                <a:lnTo>
                  <a:pt x="3047" y="22860"/>
                </a:lnTo>
                <a:lnTo>
                  <a:pt x="21335" y="60960"/>
                </a:lnTo>
                <a:lnTo>
                  <a:pt x="28955" y="68580"/>
                </a:lnTo>
                <a:lnTo>
                  <a:pt x="36575" y="77724"/>
                </a:lnTo>
                <a:lnTo>
                  <a:pt x="77723" y="102108"/>
                </a:lnTo>
                <a:lnTo>
                  <a:pt x="100584" y="108204"/>
                </a:lnTo>
                <a:lnTo>
                  <a:pt x="112775" y="108204"/>
                </a:lnTo>
                <a:lnTo>
                  <a:pt x="124968" y="109728"/>
                </a:lnTo>
                <a:lnTo>
                  <a:pt x="630936" y="109728"/>
                </a:lnTo>
                <a:lnTo>
                  <a:pt x="643128" y="111252"/>
                </a:lnTo>
                <a:lnTo>
                  <a:pt x="655320" y="114300"/>
                </a:lnTo>
                <a:lnTo>
                  <a:pt x="665988" y="118872"/>
                </a:lnTo>
                <a:lnTo>
                  <a:pt x="676656" y="121920"/>
                </a:lnTo>
                <a:lnTo>
                  <a:pt x="687324" y="128016"/>
                </a:lnTo>
                <a:lnTo>
                  <a:pt x="705612" y="140208"/>
                </a:lnTo>
                <a:lnTo>
                  <a:pt x="704088" y="138684"/>
                </a:lnTo>
                <a:lnTo>
                  <a:pt x="710184" y="138684"/>
                </a:lnTo>
                <a:lnTo>
                  <a:pt x="707136" y="135636"/>
                </a:lnTo>
                <a:lnTo>
                  <a:pt x="688848" y="123444"/>
                </a:lnTo>
                <a:lnTo>
                  <a:pt x="678180" y="117348"/>
                </a:lnTo>
                <a:lnTo>
                  <a:pt x="667512" y="114300"/>
                </a:lnTo>
                <a:lnTo>
                  <a:pt x="656844" y="109728"/>
                </a:lnTo>
                <a:lnTo>
                  <a:pt x="644652" y="106680"/>
                </a:lnTo>
                <a:lnTo>
                  <a:pt x="632460" y="105156"/>
                </a:lnTo>
                <a:lnTo>
                  <a:pt x="126491" y="105156"/>
                </a:lnTo>
                <a:lnTo>
                  <a:pt x="114300" y="103632"/>
                </a:lnTo>
                <a:lnTo>
                  <a:pt x="102107" y="103632"/>
                </a:lnTo>
                <a:lnTo>
                  <a:pt x="89915" y="100584"/>
                </a:lnTo>
                <a:lnTo>
                  <a:pt x="79247" y="97536"/>
                </a:lnTo>
                <a:lnTo>
                  <a:pt x="57911" y="86868"/>
                </a:lnTo>
                <a:lnTo>
                  <a:pt x="44195" y="77724"/>
                </a:lnTo>
                <a:lnTo>
                  <a:pt x="39623" y="77724"/>
                </a:lnTo>
                <a:lnTo>
                  <a:pt x="39623" y="74676"/>
                </a:lnTo>
                <a:lnTo>
                  <a:pt x="39877" y="74676"/>
                </a:lnTo>
                <a:lnTo>
                  <a:pt x="33527" y="67056"/>
                </a:lnTo>
                <a:lnTo>
                  <a:pt x="10667" y="32004"/>
                </a:lnTo>
                <a:lnTo>
                  <a:pt x="6095" y="10668"/>
                </a:lnTo>
                <a:lnTo>
                  <a:pt x="4571" y="1524"/>
                </a:lnTo>
                <a:lnTo>
                  <a:pt x="3047" y="0"/>
                </a:lnTo>
                <a:close/>
              </a:path>
              <a:path w="1483360" h="215265">
                <a:moveTo>
                  <a:pt x="707136" y="138684"/>
                </a:moveTo>
                <a:lnTo>
                  <a:pt x="704088" y="138684"/>
                </a:lnTo>
                <a:lnTo>
                  <a:pt x="705612" y="140208"/>
                </a:lnTo>
                <a:lnTo>
                  <a:pt x="707136" y="138684"/>
                </a:lnTo>
                <a:close/>
              </a:path>
              <a:path w="1483360" h="215265">
                <a:moveTo>
                  <a:pt x="853440" y="108204"/>
                </a:moveTo>
                <a:lnTo>
                  <a:pt x="851916" y="109728"/>
                </a:lnTo>
                <a:lnTo>
                  <a:pt x="853440" y="109728"/>
                </a:lnTo>
                <a:lnTo>
                  <a:pt x="853440" y="108204"/>
                </a:lnTo>
                <a:close/>
              </a:path>
              <a:path w="1483360" h="215265">
                <a:moveTo>
                  <a:pt x="1371600" y="106680"/>
                </a:moveTo>
                <a:lnTo>
                  <a:pt x="1370076" y="108204"/>
                </a:lnTo>
                <a:lnTo>
                  <a:pt x="853440" y="108204"/>
                </a:lnTo>
                <a:lnTo>
                  <a:pt x="853440" y="109728"/>
                </a:lnTo>
                <a:lnTo>
                  <a:pt x="1357884" y="109728"/>
                </a:lnTo>
                <a:lnTo>
                  <a:pt x="1371600" y="108204"/>
                </a:lnTo>
                <a:lnTo>
                  <a:pt x="1371600" y="106680"/>
                </a:lnTo>
                <a:close/>
              </a:path>
              <a:path w="1483360" h="215265">
                <a:moveTo>
                  <a:pt x="1382268" y="103632"/>
                </a:moveTo>
                <a:lnTo>
                  <a:pt x="1370076" y="103632"/>
                </a:lnTo>
                <a:lnTo>
                  <a:pt x="1356360" y="105156"/>
                </a:lnTo>
                <a:lnTo>
                  <a:pt x="1357884" y="108204"/>
                </a:lnTo>
                <a:lnTo>
                  <a:pt x="1357884" y="105156"/>
                </a:lnTo>
                <a:lnTo>
                  <a:pt x="1383030" y="105156"/>
                </a:lnTo>
                <a:lnTo>
                  <a:pt x="1382268" y="103632"/>
                </a:lnTo>
                <a:close/>
              </a:path>
              <a:path w="1483360" h="215265">
                <a:moveTo>
                  <a:pt x="1383030" y="105156"/>
                </a:moveTo>
                <a:lnTo>
                  <a:pt x="1357884" y="105156"/>
                </a:lnTo>
                <a:lnTo>
                  <a:pt x="1357884" y="108204"/>
                </a:lnTo>
                <a:lnTo>
                  <a:pt x="1370076" y="108204"/>
                </a:lnTo>
                <a:lnTo>
                  <a:pt x="1371600" y="106680"/>
                </a:lnTo>
                <a:lnTo>
                  <a:pt x="1383792" y="106680"/>
                </a:lnTo>
                <a:lnTo>
                  <a:pt x="1383030" y="105156"/>
                </a:lnTo>
                <a:close/>
              </a:path>
              <a:path w="1483360" h="215265">
                <a:moveTo>
                  <a:pt x="1401318" y="103632"/>
                </a:moveTo>
                <a:lnTo>
                  <a:pt x="1383792" y="103632"/>
                </a:lnTo>
                <a:lnTo>
                  <a:pt x="1383792" y="106680"/>
                </a:lnTo>
                <a:lnTo>
                  <a:pt x="1371600" y="106680"/>
                </a:lnTo>
                <a:lnTo>
                  <a:pt x="1371600" y="108204"/>
                </a:lnTo>
                <a:lnTo>
                  <a:pt x="1383792" y="108204"/>
                </a:lnTo>
                <a:lnTo>
                  <a:pt x="1395984" y="105156"/>
                </a:lnTo>
                <a:lnTo>
                  <a:pt x="1401318" y="103632"/>
                </a:lnTo>
                <a:close/>
              </a:path>
              <a:path w="1483360" h="215265">
                <a:moveTo>
                  <a:pt x="1444180" y="75057"/>
                </a:moveTo>
                <a:lnTo>
                  <a:pt x="1426464" y="86868"/>
                </a:lnTo>
                <a:lnTo>
                  <a:pt x="1415796" y="91440"/>
                </a:lnTo>
                <a:lnTo>
                  <a:pt x="1405128" y="97536"/>
                </a:lnTo>
                <a:lnTo>
                  <a:pt x="1394460" y="100584"/>
                </a:lnTo>
                <a:lnTo>
                  <a:pt x="1382268" y="103632"/>
                </a:lnTo>
                <a:lnTo>
                  <a:pt x="1383792" y="106680"/>
                </a:lnTo>
                <a:lnTo>
                  <a:pt x="1383792" y="103632"/>
                </a:lnTo>
                <a:lnTo>
                  <a:pt x="1401318" y="103632"/>
                </a:lnTo>
                <a:lnTo>
                  <a:pt x="1406652" y="102108"/>
                </a:lnTo>
                <a:lnTo>
                  <a:pt x="1417320" y="96012"/>
                </a:lnTo>
                <a:lnTo>
                  <a:pt x="1427988" y="91440"/>
                </a:lnTo>
                <a:lnTo>
                  <a:pt x="1446276" y="79248"/>
                </a:lnTo>
                <a:lnTo>
                  <a:pt x="1447800" y="77724"/>
                </a:lnTo>
                <a:lnTo>
                  <a:pt x="1446276" y="77724"/>
                </a:lnTo>
                <a:lnTo>
                  <a:pt x="1443228" y="76200"/>
                </a:lnTo>
                <a:lnTo>
                  <a:pt x="1444180" y="75057"/>
                </a:lnTo>
                <a:close/>
              </a:path>
              <a:path w="1483360" h="215265">
                <a:moveTo>
                  <a:pt x="39623" y="74676"/>
                </a:moveTo>
                <a:lnTo>
                  <a:pt x="39623" y="77724"/>
                </a:lnTo>
                <a:lnTo>
                  <a:pt x="41147" y="76200"/>
                </a:lnTo>
                <a:lnTo>
                  <a:pt x="40195" y="75057"/>
                </a:lnTo>
                <a:lnTo>
                  <a:pt x="39623" y="74676"/>
                </a:lnTo>
                <a:close/>
              </a:path>
              <a:path w="1483360" h="215265">
                <a:moveTo>
                  <a:pt x="40195" y="75057"/>
                </a:moveTo>
                <a:lnTo>
                  <a:pt x="41147" y="76200"/>
                </a:lnTo>
                <a:lnTo>
                  <a:pt x="39623" y="77724"/>
                </a:lnTo>
                <a:lnTo>
                  <a:pt x="44195" y="77724"/>
                </a:lnTo>
                <a:lnTo>
                  <a:pt x="40195" y="75057"/>
                </a:lnTo>
                <a:close/>
              </a:path>
              <a:path w="1483360" h="215265">
                <a:moveTo>
                  <a:pt x="1444752" y="74676"/>
                </a:moveTo>
                <a:lnTo>
                  <a:pt x="1444180" y="75057"/>
                </a:lnTo>
                <a:lnTo>
                  <a:pt x="1443228" y="76200"/>
                </a:lnTo>
                <a:lnTo>
                  <a:pt x="1446276" y="77724"/>
                </a:lnTo>
                <a:lnTo>
                  <a:pt x="1444752" y="74676"/>
                </a:lnTo>
                <a:close/>
              </a:path>
              <a:path w="1483360" h="215265">
                <a:moveTo>
                  <a:pt x="1450339" y="74676"/>
                </a:moveTo>
                <a:lnTo>
                  <a:pt x="1444752" y="74676"/>
                </a:lnTo>
                <a:lnTo>
                  <a:pt x="1446276" y="77724"/>
                </a:lnTo>
                <a:lnTo>
                  <a:pt x="1447800" y="77724"/>
                </a:lnTo>
                <a:lnTo>
                  <a:pt x="1450339" y="74676"/>
                </a:lnTo>
                <a:close/>
              </a:path>
              <a:path w="1483360" h="215265">
                <a:moveTo>
                  <a:pt x="39877" y="74676"/>
                </a:moveTo>
                <a:lnTo>
                  <a:pt x="39623" y="74676"/>
                </a:lnTo>
                <a:lnTo>
                  <a:pt x="40195" y="75057"/>
                </a:lnTo>
                <a:lnTo>
                  <a:pt x="39877" y="74676"/>
                </a:lnTo>
                <a:close/>
              </a:path>
              <a:path w="1483360" h="215265">
                <a:moveTo>
                  <a:pt x="1478280" y="10668"/>
                </a:moveTo>
                <a:lnTo>
                  <a:pt x="1476756" y="21336"/>
                </a:lnTo>
                <a:lnTo>
                  <a:pt x="1473708" y="32004"/>
                </a:lnTo>
                <a:lnTo>
                  <a:pt x="1469136" y="42672"/>
                </a:lnTo>
                <a:lnTo>
                  <a:pt x="1463040" y="50292"/>
                </a:lnTo>
                <a:lnTo>
                  <a:pt x="1456944" y="59436"/>
                </a:lnTo>
                <a:lnTo>
                  <a:pt x="1450848" y="67056"/>
                </a:lnTo>
                <a:lnTo>
                  <a:pt x="1444180" y="75057"/>
                </a:lnTo>
                <a:lnTo>
                  <a:pt x="1444752" y="74676"/>
                </a:lnTo>
                <a:lnTo>
                  <a:pt x="1450339" y="74676"/>
                </a:lnTo>
                <a:lnTo>
                  <a:pt x="1455420" y="68580"/>
                </a:lnTo>
                <a:lnTo>
                  <a:pt x="1461516" y="60960"/>
                </a:lnTo>
                <a:lnTo>
                  <a:pt x="1467612" y="51816"/>
                </a:lnTo>
                <a:lnTo>
                  <a:pt x="1473708" y="44196"/>
                </a:lnTo>
                <a:lnTo>
                  <a:pt x="1478280" y="33528"/>
                </a:lnTo>
                <a:lnTo>
                  <a:pt x="1481328" y="22860"/>
                </a:lnTo>
                <a:lnTo>
                  <a:pt x="1482852" y="12192"/>
                </a:lnTo>
                <a:lnTo>
                  <a:pt x="1478280" y="12192"/>
                </a:lnTo>
                <a:lnTo>
                  <a:pt x="1478280" y="10668"/>
                </a:lnTo>
                <a:close/>
              </a:path>
              <a:path w="1483360" h="215265">
                <a:moveTo>
                  <a:pt x="1478280" y="10668"/>
                </a:moveTo>
                <a:lnTo>
                  <a:pt x="1478280" y="12192"/>
                </a:lnTo>
                <a:lnTo>
                  <a:pt x="1481328" y="12192"/>
                </a:lnTo>
                <a:lnTo>
                  <a:pt x="1478280" y="10668"/>
                </a:lnTo>
                <a:close/>
              </a:path>
              <a:path w="1483360" h="215265">
                <a:moveTo>
                  <a:pt x="1481328" y="0"/>
                </a:moveTo>
                <a:lnTo>
                  <a:pt x="1479804" y="0"/>
                </a:lnTo>
                <a:lnTo>
                  <a:pt x="1478280" y="1524"/>
                </a:lnTo>
                <a:lnTo>
                  <a:pt x="1478280" y="10668"/>
                </a:lnTo>
                <a:lnTo>
                  <a:pt x="1481328" y="12192"/>
                </a:lnTo>
                <a:lnTo>
                  <a:pt x="1482852" y="12192"/>
                </a:lnTo>
                <a:lnTo>
                  <a:pt x="1482852" y="1524"/>
                </a:lnTo>
                <a:lnTo>
                  <a:pt x="1481328" y="0"/>
                </a:lnTo>
                <a:close/>
              </a:path>
            </a:pathLst>
          </a:custGeom>
          <a:solidFill>
            <a:srgbClr val="000000"/>
          </a:solidFill>
        </p:spPr>
        <p:txBody>
          <a:bodyPr wrap="square" lIns="0" tIns="0" rIns="0" bIns="0" rtlCol="0"/>
          <a:lstStyle/>
          <a:p>
            <a:endParaRPr sz="1750"/>
          </a:p>
        </p:txBody>
      </p:sp>
      <p:sp>
        <p:nvSpPr>
          <p:cNvPr id="84" name="object 84"/>
          <p:cNvSpPr txBox="1"/>
          <p:nvPr/>
        </p:nvSpPr>
        <p:spPr>
          <a:xfrm>
            <a:off x="1719708" y="7337565"/>
            <a:ext cx="996421" cy="194540"/>
          </a:xfrm>
          <a:prstGeom prst="rect">
            <a:avLst/>
          </a:prstGeom>
        </p:spPr>
        <p:txBody>
          <a:bodyPr vert="horz" wrap="square" lIns="0" tIns="0" rIns="0" bIns="0" rtlCol="0">
            <a:spAutoFit/>
          </a:bodyPr>
          <a:lstStyle/>
          <a:p>
            <a:pPr marL="12347"/>
            <a:r>
              <a:rPr sz="1264" spc="10" dirty="0">
                <a:latin typeface="Times New Roman"/>
                <a:cs typeface="Times New Roman"/>
              </a:rPr>
              <a:t>Extended</a:t>
            </a:r>
            <a:r>
              <a:rPr sz="1264" spc="-44" dirty="0">
                <a:latin typeface="Times New Roman"/>
                <a:cs typeface="Times New Roman"/>
              </a:rPr>
              <a:t> </a:t>
            </a:r>
            <a:r>
              <a:rPr sz="1264" spc="5" dirty="0">
                <a:latin typeface="Times New Roman"/>
                <a:cs typeface="Times New Roman"/>
              </a:rPr>
              <a:t>User</a:t>
            </a:r>
            <a:endParaRPr sz="1264">
              <a:latin typeface="Times New Roman"/>
              <a:cs typeface="Times New Roman"/>
            </a:endParaRPr>
          </a:p>
        </p:txBody>
      </p:sp>
      <p:sp>
        <p:nvSpPr>
          <p:cNvPr id="85" name="object 85"/>
          <p:cNvSpPr txBox="1">
            <a:spLocks noGrp="1"/>
          </p:cNvSpPr>
          <p:nvPr>
            <p:ph type="sldNum" sz="quarter" idx="7"/>
          </p:nvPr>
        </p:nvSpPr>
        <p:spPr>
          <a:xfrm>
            <a:off x="6216086" y="10069713"/>
            <a:ext cx="271639" cy="7154380"/>
          </a:xfrm>
          <a:prstGeom prst="rect">
            <a:avLst/>
          </a:prstGeom>
        </p:spPr>
        <p:txBody>
          <a:bodyPr vert="horz" wrap="square" lIns="0" tIns="49389" rIns="0" bIns="0" rtlCol="0">
            <a:spAutoFit/>
          </a:bodyPr>
          <a:lstStyle/>
          <a:p>
            <a:pPr marL="12347">
              <a:lnSpc>
                <a:spcPts val="1240"/>
              </a:lnSpc>
              <a:tabLst>
                <a:tab pos="5123363" algn="l"/>
              </a:tabLst>
            </a:pPr>
            <a:r>
              <a:rPr u="heavy" dirty="0"/>
              <a:t> 	</a:t>
            </a:r>
            <a:r>
              <a:rPr dirty="0"/>
              <a:t>  35</a:t>
            </a:r>
          </a:p>
          <a:p>
            <a:pPr marL="1456939">
              <a:lnSpc>
                <a:spcPts val="1371"/>
              </a:lnSpc>
            </a:pPr>
            <a:r>
              <a:rPr dirty="0"/>
              <a:t>© Copyright </a:t>
            </a:r>
            <a:r>
              <a:rPr spc="-5" dirty="0"/>
              <a:t>Virtual University </a:t>
            </a:r>
            <a:r>
              <a:rPr dirty="0"/>
              <a:t>of</a:t>
            </a:r>
            <a:r>
              <a:rPr spc="-78" dirty="0"/>
              <a:t> </a:t>
            </a:r>
            <a:r>
              <a:rPr spc="-5" dirty="0"/>
              <a:t>Pakistan</a:t>
            </a:r>
          </a:p>
        </p:txBody>
      </p:sp>
    </p:spTree>
    <p:extLst>
      <p:ext uri="{BB962C8B-B14F-4D97-AF65-F5344CB8AC3E}">
        <p14:creationId xmlns:p14="http://schemas.microsoft.com/office/powerpoint/2010/main" val="12672513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98903" y="886883"/>
            <a:ext cx="1971234" cy="179601"/>
          </a:xfrm>
          <a:prstGeom prst="rect">
            <a:avLst/>
          </a:prstGeom>
        </p:spPr>
        <p:txBody>
          <a:bodyPr vert="horz" wrap="square" lIns="0" tIns="0" rIns="0" bIns="0" rtlCol="0">
            <a:spAutoFit/>
          </a:bodyPr>
          <a:lstStyle/>
          <a:p>
            <a:pPr marL="12347"/>
            <a:r>
              <a:rPr sz="1167" dirty="0">
                <a:latin typeface="Times New Roman"/>
                <a:cs typeface="Times New Roman"/>
              </a:rPr>
              <a:t>CS504-Software Engineering –</a:t>
            </a:r>
            <a:r>
              <a:rPr sz="1167" spc="-107" dirty="0">
                <a:latin typeface="Times New Roman"/>
                <a:cs typeface="Times New Roman"/>
              </a:rPr>
              <a:t> </a:t>
            </a:r>
            <a:r>
              <a:rPr sz="1167" dirty="0">
                <a:latin typeface="Times New Roman"/>
                <a:cs typeface="Times New Roman"/>
              </a:rPr>
              <a:t>I</a:t>
            </a:r>
            <a:endParaRPr sz="1167">
              <a:latin typeface="Times New Roman"/>
              <a:cs typeface="Times New Roman"/>
            </a:endParaRPr>
          </a:p>
        </p:txBody>
      </p:sp>
      <p:sp>
        <p:nvSpPr>
          <p:cNvPr id="3" name="object 3"/>
          <p:cNvSpPr txBox="1"/>
          <p:nvPr/>
        </p:nvSpPr>
        <p:spPr>
          <a:xfrm>
            <a:off x="6156868" y="886883"/>
            <a:ext cx="238919" cy="179601"/>
          </a:xfrm>
          <a:prstGeom prst="rect">
            <a:avLst/>
          </a:prstGeom>
        </p:spPr>
        <p:txBody>
          <a:bodyPr vert="horz" wrap="square" lIns="0" tIns="0" rIns="0" bIns="0" rtlCol="0">
            <a:spAutoFit/>
          </a:bodyPr>
          <a:lstStyle/>
          <a:p>
            <a:pPr marL="12347"/>
            <a:r>
              <a:rPr sz="1167" spc="-5" dirty="0">
                <a:latin typeface="Times New Roman"/>
                <a:cs typeface="Times New Roman"/>
              </a:rPr>
              <a:t>VU</a:t>
            </a:r>
            <a:endParaRPr sz="1167">
              <a:latin typeface="Times New Roman"/>
              <a:cs typeface="Times New Roman"/>
            </a:endParaRPr>
          </a:p>
        </p:txBody>
      </p:sp>
      <p:sp>
        <p:nvSpPr>
          <p:cNvPr id="4" name="object 4"/>
          <p:cNvSpPr/>
          <p:nvPr/>
        </p:nvSpPr>
        <p:spPr>
          <a:xfrm>
            <a:off x="1111250" y="1055052"/>
            <a:ext cx="5270412" cy="0"/>
          </a:xfrm>
          <a:custGeom>
            <a:avLst/>
            <a:gdLst/>
            <a:ahLst/>
            <a:cxnLst/>
            <a:rect l="l" t="t" r="r" b="b"/>
            <a:pathLst>
              <a:path w="5420995">
                <a:moveTo>
                  <a:pt x="0" y="0"/>
                </a:moveTo>
                <a:lnTo>
                  <a:pt x="5420867" y="0"/>
                </a:lnTo>
              </a:path>
            </a:pathLst>
          </a:custGeom>
          <a:ln w="7620">
            <a:solidFill>
              <a:srgbClr val="000000"/>
            </a:solidFill>
          </a:ln>
        </p:spPr>
        <p:txBody>
          <a:bodyPr wrap="square" lIns="0" tIns="0" rIns="0" bIns="0" rtlCol="0"/>
          <a:lstStyle/>
          <a:p>
            <a:endParaRPr sz="1750"/>
          </a:p>
        </p:txBody>
      </p:sp>
      <p:sp>
        <p:nvSpPr>
          <p:cNvPr id="5" name="object 5"/>
          <p:cNvSpPr txBox="1"/>
          <p:nvPr/>
        </p:nvSpPr>
        <p:spPr>
          <a:xfrm>
            <a:off x="1098903" y="1327926"/>
            <a:ext cx="5361164" cy="7641194"/>
          </a:xfrm>
          <a:prstGeom prst="rect">
            <a:avLst/>
          </a:prstGeom>
        </p:spPr>
        <p:txBody>
          <a:bodyPr vert="horz" wrap="square" lIns="0" tIns="0" rIns="0" bIns="0" rtlCol="0">
            <a:spAutoFit/>
          </a:bodyPr>
          <a:lstStyle/>
          <a:p>
            <a:pPr algn="ctr">
              <a:lnSpc>
                <a:spcPct val="100000"/>
              </a:lnSpc>
            </a:pPr>
            <a:r>
              <a:rPr sz="1847" spc="-5" dirty="0">
                <a:latin typeface="Times New Roman"/>
                <a:cs typeface="Times New Roman"/>
              </a:rPr>
              <a:t>Lecture </a:t>
            </a:r>
            <a:r>
              <a:rPr sz="1847" spc="-10" dirty="0">
                <a:latin typeface="Times New Roman"/>
                <a:cs typeface="Times New Roman"/>
              </a:rPr>
              <a:t>No.</a:t>
            </a:r>
            <a:r>
              <a:rPr sz="1847" spc="-58" dirty="0">
                <a:latin typeface="Times New Roman"/>
                <a:cs typeface="Times New Roman"/>
              </a:rPr>
              <a:t> </a:t>
            </a:r>
            <a:r>
              <a:rPr sz="1847" spc="-5" dirty="0">
                <a:latin typeface="Times New Roman"/>
                <a:cs typeface="Times New Roman"/>
              </a:rPr>
              <a:t>10</a:t>
            </a:r>
            <a:endParaRPr sz="1847">
              <a:latin typeface="Times New Roman"/>
              <a:cs typeface="Times New Roman"/>
            </a:endParaRPr>
          </a:p>
          <a:p>
            <a:pPr algn="ctr">
              <a:lnSpc>
                <a:spcPts val="1974"/>
              </a:lnSpc>
              <a:spcBef>
                <a:spcPts val="1453"/>
              </a:spcBef>
            </a:pPr>
            <a:r>
              <a:rPr sz="1653" spc="-5" dirty="0">
                <a:latin typeface="Times New Roman"/>
                <a:cs typeface="Times New Roman"/>
              </a:rPr>
              <a:t>Prototyping </a:t>
            </a:r>
            <a:r>
              <a:rPr sz="1653" dirty="0">
                <a:latin typeface="Times New Roman"/>
                <a:cs typeface="Times New Roman"/>
              </a:rPr>
              <a:t>and </a:t>
            </a:r>
            <a:r>
              <a:rPr sz="1653" spc="-5" dirty="0">
                <a:latin typeface="Times New Roman"/>
                <a:cs typeface="Times New Roman"/>
              </a:rPr>
              <a:t>GUI</a:t>
            </a:r>
            <a:r>
              <a:rPr sz="1653" spc="-73" dirty="0">
                <a:latin typeface="Times New Roman"/>
                <a:cs typeface="Times New Roman"/>
              </a:rPr>
              <a:t> </a:t>
            </a:r>
            <a:r>
              <a:rPr sz="1653" spc="-5" dirty="0">
                <a:latin typeface="Times New Roman"/>
                <a:cs typeface="Times New Roman"/>
              </a:rPr>
              <a:t>Design</a:t>
            </a:r>
            <a:endParaRPr sz="1653">
              <a:latin typeface="Times New Roman"/>
              <a:cs typeface="Times New Roman"/>
            </a:endParaRPr>
          </a:p>
          <a:p>
            <a:pPr marL="12347" algn="just">
              <a:lnSpc>
                <a:spcPts val="1624"/>
              </a:lnSpc>
            </a:pPr>
            <a:r>
              <a:rPr sz="1361" b="1" dirty="0">
                <a:latin typeface="Times New Roman"/>
                <a:cs typeface="Times New Roman"/>
              </a:rPr>
              <a:t>GUI</a:t>
            </a:r>
            <a:r>
              <a:rPr sz="1361" b="1" spc="-83" dirty="0">
                <a:latin typeface="Times New Roman"/>
                <a:cs typeface="Times New Roman"/>
              </a:rPr>
              <a:t> </a:t>
            </a:r>
            <a:r>
              <a:rPr sz="1361" b="1" spc="-5" dirty="0">
                <a:latin typeface="Times New Roman"/>
                <a:cs typeface="Times New Roman"/>
              </a:rPr>
              <a:t>Sketches</a:t>
            </a:r>
            <a:endParaRPr sz="1361">
              <a:latin typeface="Times New Roman"/>
              <a:cs typeface="Times New Roman"/>
            </a:endParaRPr>
          </a:p>
          <a:p>
            <a:pPr>
              <a:spcBef>
                <a:spcPts val="5"/>
              </a:spcBef>
            </a:pPr>
            <a:endParaRPr sz="1167">
              <a:latin typeface="Times New Roman"/>
              <a:cs typeface="Times New Roman"/>
            </a:endParaRPr>
          </a:p>
          <a:p>
            <a:pPr marL="12347" marR="4939" algn="just">
              <a:lnSpc>
                <a:spcPts val="1342"/>
              </a:lnSpc>
            </a:pPr>
            <a:r>
              <a:rPr sz="1167" spc="-5" dirty="0">
                <a:latin typeface="Times New Roman"/>
                <a:cs typeface="Times New Roman"/>
              </a:rPr>
              <a:t>Adding </a:t>
            </a:r>
            <a:r>
              <a:rPr sz="1167" dirty="0">
                <a:latin typeface="Times New Roman"/>
                <a:cs typeface="Times New Roman"/>
              </a:rPr>
              <a:t>user interface details in the </a:t>
            </a:r>
            <a:r>
              <a:rPr sz="1167" spc="-5" dirty="0">
                <a:latin typeface="Times New Roman"/>
                <a:cs typeface="Times New Roman"/>
              </a:rPr>
              <a:t>SRS </a:t>
            </a:r>
            <a:r>
              <a:rPr sz="1167" dirty="0">
                <a:latin typeface="Times New Roman"/>
                <a:cs typeface="Times New Roman"/>
              </a:rPr>
              <a:t>is controversial. The opponents of this argue that  by adding </a:t>
            </a:r>
            <a:r>
              <a:rPr sz="1167" spc="-5" dirty="0">
                <a:latin typeface="Times New Roman"/>
                <a:cs typeface="Times New Roman"/>
              </a:rPr>
              <a:t>GUI </a:t>
            </a:r>
            <a:r>
              <a:rPr sz="1167" dirty="0">
                <a:latin typeface="Times New Roman"/>
                <a:cs typeface="Times New Roman"/>
              </a:rPr>
              <a:t>details to the </a:t>
            </a:r>
            <a:r>
              <a:rPr sz="1167" spc="-5" dirty="0">
                <a:latin typeface="Times New Roman"/>
                <a:cs typeface="Times New Roman"/>
              </a:rPr>
              <a:t>SRS </a:t>
            </a:r>
            <a:r>
              <a:rPr sz="1167" dirty="0">
                <a:latin typeface="Times New Roman"/>
                <a:cs typeface="Times New Roman"/>
              </a:rPr>
              <a:t>document, focus </a:t>
            </a:r>
            <a:r>
              <a:rPr sz="1167" spc="-5" dirty="0">
                <a:latin typeface="Times New Roman"/>
                <a:cs typeface="Times New Roman"/>
              </a:rPr>
              <a:t>shifts </a:t>
            </a:r>
            <a:r>
              <a:rPr sz="1167" dirty="0">
                <a:latin typeface="Times New Roman"/>
                <a:cs typeface="Times New Roman"/>
              </a:rPr>
              <a:t>from </a:t>
            </a:r>
            <a:r>
              <a:rPr sz="1167" spc="-5" dirty="0">
                <a:latin typeface="Times New Roman"/>
                <a:cs typeface="Times New Roman"/>
              </a:rPr>
              <a:t>what </a:t>
            </a:r>
            <a:r>
              <a:rPr sz="1167" dirty="0">
                <a:latin typeface="Times New Roman"/>
                <a:cs typeface="Times New Roman"/>
              </a:rPr>
              <a:t>to how – </a:t>
            </a:r>
            <a:r>
              <a:rPr sz="1167" spc="-5" dirty="0">
                <a:latin typeface="Times New Roman"/>
                <a:cs typeface="Times New Roman"/>
              </a:rPr>
              <a:t>GUI </a:t>
            </a:r>
            <a:r>
              <a:rPr sz="1167" dirty="0">
                <a:latin typeface="Times New Roman"/>
                <a:cs typeface="Times New Roman"/>
              </a:rPr>
              <a:t>is  definitely part of the </a:t>
            </a:r>
            <a:r>
              <a:rPr sz="1167" spc="-5" dirty="0">
                <a:latin typeface="Times New Roman"/>
                <a:cs typeface="Times New Roman"/>
              </a:rPr>
              <a:t>solution. On </a:t>
            </a:r>
            <a:r>
              <a:rPr sz="1167" dirty="0">
                <a:latin typeface="Times New Roman"/>
                <a:cs typeface="Times New Roman"/>
              </a:rPr>
              <a:t>the other hand many people think that, it is </a:t>
            </a:r>
            <a:r>
              <a:rPr sz="1167" spc="-5" dirty="0">
                <a:latin typeface="Times New Roman"/>
                <a:cs typeface="Times New Roman"/>
              </a:rPr>
              <a:t>still what  </a:t>
            </a:r>
            <a:r>
              <a:rPr sz="1167" dirty="0">
                <a:latin typeface="Times New Roman"/>
                <a:cs typeface="Times New Roman"/>
              </a:rPr>
              <a:t>not how and hence it </a:t>
            </a:r>
            <a:r>
              <a:rPr sz="1167" spc="-5" dirty="0">
                <a:latin typeface="Times New Roman"/>
                <a:cs typeface="Times New Roman"/>
              </a:rPr>
              <a:t>should </a:t>
            </a:r>
            <a:r>
              <a:rPr sz="1167" dirty="0">
                <a:latin typeface="Times New Roman"/>
                <a:cs typeface="Times New Roman"/>
              </a:rPr>
              <a:t>be made part of the </a:t>
            </a:r>
            <a:r>
              <a:rPr sz="1167" spc="-5" dirty="0">
                <a:latin typeface="Times New Roman"/>
                <a:cs typeface="Times New Roman"/>
              </a:rPr>
              <a:t>SRS </a:t>
            </a:r>
            <a:r>
              <a:rPr sz="1167" dirty="0">
                <a:latin typeface="Times New Roman"/>
                <a:cs typeface="Times New Roman"/>
              </a:rPr>
              <a:t>document. By adding the </a:t>
            </a:r>
            <a:r>
              <a:rPr sz="1167" spc="-5" dirty="0">
                <a:latin typeface="Times New Roman"/>
                <a:cs typeface="Times New Roman"/>
              </a:rPr>
              <a:t>GUIs </a:t>
            </a:r>
            <a:r>
              <a:rPr sz="1167" dirty="0">
                <a:latin typeface="Times New Roman"/>
                <a:cs typeface="Times New Roman"/>
              </a:rPr>
              <a:t>in  the </a:t>
            </a:r>
            <a:r>
              <a:rPr sz="1167" spc="-5" dirty="0">
                <a:latin typeface="Times New Roman"/>
                <a:cs typeface="Times New Roman"/>
              </a:rPr>
              <a:t>FS, </a:t>
            </a:r>
            <a:r>
              <a:rPr sz="1167" dirty="0">
                <a:latin typeface="Times New Roman"/>
                <a:cs typeface="Times New Roman"/>
              </a:rPr>
              <a:t>requirements </a:t>
            </a:r>
            <a:r>
              <a:rPr sz="1167" spc="5" dirty="0">
                <a:latin typeface="Times New Roman"/>
                <a:cs typeface="Times New Roman"/>
              </a:rPr>
              <a:t>can </a:t>
            </a:r>
            <a:r>
              <a:rPr sz="1167" dirty="0">
                <a:latin typeface="Times New Roman"/>
                <a:cs typeface="Times New Roman"/>
              </a:rPr>
              <a:t>be solidified </a:t>
            </a:r>
            <a:r>
              <a:rPr sz="1167" spc="-5" dirty="0">
                <a:latin typeface="Times New Roman"/>
                <a:cs typeface="Times New Roman"/>
              </a:rPr>
              <a:t>with </a:t>
            </a:r>
            <a:r>
              <a:rPr sz="1167" dirty="0">
                <a:latin typeface="Times New Roman"/>
                <a:cs typeface="Times New Roman"/>
              </a:rPr>
              <a:t>respect to </a:t>
            </a:r>
            <a:r>
              <a:rPr sz="1167" spc="-5" dirty="0">
                <a:latin typeface="Times New Roman"/>
                <a:cs typeface="Times New Roman"/>
              </a:rPr>
              <a:t>scenario </a:t>
            </a:r>
            <a:r>
              <a:rPr sz="1167" dirty="0">
                <a:latin typeface="Times New Roman"/>
                <a:cs typeface="Times New Roman"/>
              </a:rPr>
              <a:t>contents. It is </a:t>
            </a:r>
            <a:r>
              <a:rPr sz="1167" spc="15" dirty="0">
                <a:latin typeface="Times New Roman"/>
                <a:cs typeface="Times New Roman"/>
              </a:rPr>
              <a:t>my </a:t>
            </a:r>
            <a:r>
              <a:rPr sz="1167" dirty="0">
                <a:latin typeface="Times New Roman"/>
                <a:cs typeface="Times New Roman"/>
              </a:rPr>
              <a:t>personal  experience that the client appreciates more the contents of the </a:t>
            </a:r>
            <a:r>
              <a:rPr sz="1167" spc="-5" dirty="0">
                <a:latin typeface="Times New Roman"/>
                <a:cs typeface="Times New Roman"/>
              </a:rPr>
              <a:t>SRS </a:t>
            </a:r>
            <a:r>
              <a:rPr sz="1167" dirty="0">
                <a:latin typeface="Times New Roman"/>
                <a:cs typeface="Times New Roman"/>
              </a:rPr>
              <a:t>document if our </a:t>
            </a:r>
            <a:r>
              <a:rPr sz="1167" spc="-5" dirty="0">
                <a:latin typeface="Times New Roman"/>
                <a:cs typeface="Times New Roman"/>
              </a:rPr>
              <a:t>SRS  </a:t>
            </a:r>
            <a:r>
              <a:rPr sz="1167" dirty="0">
                <a:latin typeface="Times New Roman"/>
                <a:cs typeface="Times New Roman"/>
              </a:rPr>
              <a:t>document contains the </a:t>
            </a:r>
            <a:r>
              <a:rPr sz="1167" spc="-5" dirty="0">
                <a:latin typeface="Times New Roman"/>
                <a:cs typeface="Times New Roman"/>
              </a:rPr>
              <a:t>GUI </a:t>
            </a:r>
            <a:r>
              <a:rPr sz="1167" dirty="0">
                <a:latin typeface="Times New Roman"/>
                <a:cs typeface="Times New Roman"/>
              </a:rPr>
              <a:t>details than if </a:t>
            </a:r>
            <a:r>
              <a:rPr sz="1167" spc="-5" dirty="0">
                <a:latin typeface="Times New Roman"/>
                <a:cs typeface="Times New Roman"/>
              </a:rPr>
              <a:t>we </a:t>
            </a:r>
            <a:r>
              <a:rPr sz="1167" dirty="0">
                <a:latin typeface="Times New Roman"/>
                <a:cs typeface="Times New Roman"/>
              </a:rPr>
              <a:t>don’t have them there. This document is  also going to be used as the base line for design, user manual, and test planning among  other things. </a:t>
            </a:r>
            <a:r>
              <a:rPr sz="1167" spc="-5" dirty="0">
                <a:latin typeface="Times New Roman"/>
                <a:cs typeface="Times New Roman"/>
              </a:rPr>
              <a:t>Presence </a:t>
            </a:r>
            <a:r>
              <a:rPr sz="1167" dirty="0">
                <a:latin typeface="Times New Roman"/>
                <a:cs typeface="Times New Roman"/>
              </a:rPr>
              <a:t>of the </a:t>
            </a:r>
            <a:r>
              <a:rPr sz="1167" spc="-5" dirty="0">
                <a:latin typeface="Times New Roman"/>
                <a:cs typeface="Times New Roman"/>
              </a:rPr>
              <a:t>UI </a:t>
            </a:r>
            <a:r>
              <a:rPr sz="1167" dirty="0">
                <a:latin typeface="Times New Roman"/>
                <a:cs typeface="Times New Roman"/>
              </a:rPr>
              <a:t>details imply that these activities can </a:t>
            </a:r>
            <a:r>
              <a:rPr sz="1167" spc="-5" dirty="0">
                <a:latin typeface="Times New Roman"/>
                <a:cs typeface="Times New Roman"/>
              </a:rPr>
              <a:t>start </a:t>
            </a:r>
            <a:r>
              <a:rPr sz="1167" spc="5" dirty="0">
                <a:latin typeface="Times New Roman"/>
                <a:cs typeface="Times New Roman"/>
              </a:rPr>
              <a:t>right </a:t>
            </a:r>
            <a:r>
              <a:rPr sz="1167" dirty="0">
                <a:latin typeface="Times New Roman"/>
                <a:cs typeface="Times New Roman"/>
              </a:rPr>
              <a:t>after </a:t>
            </a:r>
            <a:r>
              <a:rPr sz="1167" spc="-5" dirty="0">
                <a:latin typeface="Times New Roman"/>
                <a:cs typeface="Times New Roman"/>
              </a:rPr>
              <a:t>SRS  </a:t>
            </a:r>
            <a:r>
              <a:rPr sz="1167" dirty="0">
                <a:latin typeface="Times New Roman"/>
                <a:cs typeface="Times New Roman"/>
              </a:rPr>
              <a:t>is accepted and signed-off. Emergence of </a:t>
            </a:r>
            <a:r>
              <a:rPr sz="1167" spc="5" dirty="0">
                <a:latin typeface="Times New Roman"/>
                <a:cs typeface="Times New Roman"/>
              </a:rPr>
              <a:t>rapid GUI </a:t>
            </a:r>
            <a:r>
              <a:rPr sz="1167" dirty="0">
                <a:latin typeface="Times New Roman"/>
                <a:cs typeface="Times New Roman"/>
              </a:rPr>
              <a:t>drafting tools </a:t>
            </a:r>
            <a:r>
              <a:rPr sz="1167" spc="10" dirty="0">
                <a:latin typeface="Times New Roman"/>
                <a:cs typeface="Times New Roman"/>
              </a:rPr>
              <a:t>has </a:t>
            </a:r>
            <a:r>
              <a:rPr sz="1167" dirty="0">
                <a:latin typeface="Times New Roman"/>
                <a:cs typeface="Times New Roman"/>
              </a:rPr>
              <a:t>made </a:t>
            </a:r>
            <a:r>
              <a:rPr sz="1167" spc="5" dirty="0">
                <a:latin typeface="Times New Roman"/>
                <a:cs typeface="Times New Roman"/>
              </a:rPr>
              <a:t>the </a:t>
            </a:r>
            <a:r>
              <a:rPr sz="1167" dirty="0">
                <a:latin typeface="Times New Roman"/>
                <a:cs typeface="Times New Roman"/>
              </a:rPr>
              <a:t>task a lot  </a:t>
            </a:r>
            <a:r>
              <a:rPr sz="1167" spc="-5" dirty="0">
                <a:latin typeface="Times New Roman"/>
                <a:cs typeface="Times New Roman"/>
              </a:rPr>
              <a:t>simpler </a:t>
            </a:r>
            <a:r>
              <a:rPr sz="1167" dirty="0">
                <a:latin typeface="Times New Roman"/>
                <a:cs typeface="Times New Roman"/>
              </a:rPr>
              <a:t>than it used to be. Exploring potential user interfaces can be of help in refining  the requirements and making the </a:t>
            </a:r>
            <a:r>
              <a:rPr sz="1167" spc="-5" dirty="0">
                <a:latin typeface="Times New Roman"/>
                <a:cs typeface="Times New Roman"/>
              </a:rPr>
              <a:t>user-system </a:t>
            </a:r>
            <a:r>
              <a:rPr sz="1167" dirty="0">
                <a:latin typeface="Times New Roman"/>
                <a:cs typeface="Times New Roman"/>
              </a:rPr>
              <a:t>interaction more tangible to both the user  and the developer. </a:t>
            </a:r>
            <a:r>
              <a:rPr sz="1167" spc="-5" dirty="0">
                <a:latin typeface="Times New Roman"/>
                <a:cs typeface="Times New Roman"/>
              </a:rPr>
              <a:t>User </a:t>
            </a:r>
            <a:r>
              <a:rPr sz="1167" dirty="0">
                <a:latin typeface="Times New Roman"/>
                <a:cs typeface="Times New Roman"/>
              </a:rPr>
              <a:t>displays can help in project planning and estimation. A user  interface might highlight </a:t>
            </a:r>
            <a:r>
              <a:rPr sz="1167" spc="-5" dirty="0">
                <a:latin typeface="Times New Roman"/>
                <a:cs typeface="Times New Roman"/>
              </a:rPr>
              <a:t>weaknesses </a:t>
            </a:r>
            <a:r>
              <a:rPr sz="1167" dirty="0">
                <a:latin typeface="Times New Roman"/>
                <a:cs typeface="Times New Roman"/>
              </a:rPr>
              <a:t>in addressing </a:t>
            </a:r>
            <a:r>
              <a:rPr sz="1167" spc="-5" dirty="0">
                <a:latin typeface="Times New Roman"/>
                <a:cs typeface="Times New Roman"/>
              </a:rPr>
              <a:t>some </a:t>
            </a:r>
            <a:r>
              <a:rPr sz="1167" dirty="0">
                <a:latin typeface="Times New Roman"/>
                <a:cs typeface="Times New Roman"/>
              </a:rPr>
              <a:t>of the non-functional  requirements (such as usability), </a:t>
            </a:r>
            <a:r>
              <a:rPr sz="1167" spc="-5" dirty="0">
                <a:latin typeface="Times New Roman"/>
                <a:cs typeface="Times New Roman"/>
              </a:rPr>
              <a:t>which </a:t>
            </a:r>
            <a:r>
              <a:rPr sz="1167" dirty="0">
                <a:latin typeface="Times New Roman"/>
                <a:cs typeface="Times New Roman"/>
              </a:rPr>
              <a:t>are otherwise very hard to fix later on. If you  cannot freeze the RS until </a:t>
            </a:r>
            <a:r>
              <a:rPr sz="1167" spc="-5" dirty="0">
                <a:latin typeface="Times New Roman"/>
                <a:cs typeface="Times New Roman"/>
              </a:rPr>
              <a:t>UI </a:t>
            </a:r>
            <a:r>
              <a:rPr sz="1167" dirty="0">
                <a:latin typeface="Times New Roman"/>
                <a:cs typeface="Times New Roman"/>
              </a:rPr>
              <a:t>is complete, requirement development process takes a  longer time. </a:t>
            </a:r>
            <a:r>
              <a:rPr sz="1167" spc="-5" dirty="0">
                <a:latin typeface="Times New Roman"/>
                <a:cs typeface="Times New Roman"/>
              </a:rPr>
              <a:t>However, we </a:t>
            </a:r>
            <a:r>
              <a:rPr sz="1167" dirty="0">
                <a:latin typeface="Times New Roman"/>
                <a:cs typeface="Times New Roman"/>
              </a:rPr>
              <a:t>need to be </a:t>
            </a:r>
            <a:r>
              <a:rPr sz="1167" spc="5" dirty="0">
                <a:latin typeface="Times New Roman"/>
                <a:cs typeface="Times New Roman"/>
              </a:rPr>
              <a:t>very </a:t>
            </a:r>
            <a:r>
              <a:rPr sz="1167" dirty="0">
                <a:latin typeface="Times New Roman"/>
                <a:cs typeface="Times New Roman"/>
              </a:rPr>
              <a:t>careful </a:t>
            </a:r>
            <a:r>
              <a:rPr sz="1167" spc="-5" dirty="0">
                <a:latin typeface="Times New Roman"/>
                <a:cs typeface="Times New Roman"/>
              </a:rPr>
              <a:t>when we </a:t>
            </a:r>
            <a:r>
              <a:rPr sz="1167" dirty="0">
                <a:latin typeface="Times New Roman"/>
                <a:cs typeface="Times New Roman"/>
              </a:rPr>
              <a:t>use </a:t>
            </a:r>
            <a:r>
              <a:rPr sz="1167" spc="-5" dirty="0">
                <a:latin typeface="Times New Roman"/>
                <a:cs typeface="Times New Roman"/>
              </a:rPr>
              <a:t>GUIs </a:t>
            </a:r>
            <a:r>
              <a:rPr sz="1167" dirty="0">
                <a:latin typeface="Times New Roman"/>
                <a:cs typeface="Times New Roman"/>
              </a:rPr>
              <a:t>to the </a:t>
            </a:r>
            <a:r>
              <a:rPr sz="1167" spc="-5" dirty="0">
                <a:latin typeface="Times New Roman"/>
                <a:cs typeface="Times New Roman"/>
              </a:rPr>
              <a:t>SRS  </a:t>
            </a:r>
            <a:r>
              <a:rPr sz="1167" dirty="0">
                <a:latin typeface="Times New Roman"/>
                <a:cs typeface="Times New Roman"/>
              </a:rPr>
              <a:t>document. It is a very common mistake to use </a:t>
            </a:r>
            <a:r>
              <a:rPr sz="1167" spc="-5" dirty="0">
                <a:latin typeface="Times New Roman"/>
                <a:cs typeface="Times New Roman"/>
              </a:rPr>
              <a:t>UI </a:t>
            </a:r>
            <a:r>
              <a:rPr sz="1167" dirty="0">
                <a:latin typeface="Times New Roman"/>
                <a:cs typeface="Times New Roman"/>
              </a:rPr>
              <a:t>layouts as </a:t>
            </a:r>
            <a:r>
              <a:rPr sz="1167" spc="-5" dirty="0">
                <a:latin typeface="Times New Roman"/>
                <a:cs typeface="Times New Roman"/>
              </a:rPr>
              <a:t>substitute </a:t>
            </a:r>
            <a:r>
              <a:rPr sz="1167" dirty="0">
                <a:latin typeface="Times New Roman"/>
                <a:cs typeface="Times New Roman"/>
              </a:rPr>
              <a:t>of defining the  functional requirements. We must remember that these are </a:t>
            </a:r>
            <a:r>
              <a:rPr sz="1167" spc="-5" dirty="0">
                <a:latin typeface="Times New Roman"/>
                <a:cs typeface="Times New Roman"/>
              </a:rPr>
              <a:t>supplementary </a:t>
            </a:r>
            <a:r>
              <a:rPr sz="1167" dirty="0">
                <a:latin typeface="Times New Roman"/>
                <a:cs typeface="Times New Roman"/>
              </a:rPr>
              <a:t>information  and cannot replace other components of the </a:t>
            </a:r>
            <a:r>
              <a:rPr sz="1167" spc="-5" dirty="0">
                <a:latin typeface="Times New Roman"/>
                <a:cs typeface="Times New Roman"/>
              </a:rPr>
              <a:t>SRS </a:t>
            </a:r>
            <a:r>
              <a:rPr sz="1167" dirty="0">
                <a:latin typeface="Times New Roman"/>
                <a:cs typeface="Times New Roman"/>
              </a:rPr>
              <a:t>document. </a:t>
            </a:r>
            <a:r>
              <a:rPr sz="1167" spc="-5" dirty="0">
                <a:latin typeface="Times New Roman"/>
                <a:cs typeface="Times New Roman"/>
              </a:rPr>
              <a:t>Any </a:t>
            </a:r>
            <a:r>
              <a:rPr sz="1167" dirty="0">
                <a:latin typeface="Times New Roman"/>
                <a:cs typeface="Times New Roman"/>
              </a:rPr>
              <a:t>change in the  requirements entails a change in the </a:t>
            </a:r>
            <a:r>
              <a:rPr sz="1167" spc="-5" dirty="0">
                <a:latin typeface="Times New Roman"/>
                <a:cs typeface="Times New Roman"/>
              </a:rPr>
              <a:t>UI. </a:t>
            </a:r>
            <a:r>
              <a:rPr sz="1167" dirty="0">
                <a:latin typeface="Times New Roman"/>
                <a:cs typeface="Times New Roman"/>
              </a:rPr>
              <a:t>If the requirements are not </a:t>
            </a:r>
            <a:r>
              <a:rPr sz="1167" spc="-5" dirty="0">
                <a:latin typeface="Times New Roman"/>
                <a:cs typeface="Times New Roman"/>
              </a:rPr>
              <a:t>stable, </a:t>
            </a:r>
            <a:r>
              <a:rPr sz="1167" dirty="0">
                <a:latin typeface="Times New Roman"/>
                <a:cs typeface="Times New Roman"/>
              </a:rPr>
              <a:t>this can mean  a lot of</a:t>
            </a:r>
            <a:r>
              <a:rPr sz="1167" spc="-102" dirty="0">
                <a:latin typeface="Times New Roman"/>
                <a:cs typeface="Times New Roman"/>
              </a:rPr>
              <a:t> </a:t>
            </a:r>
            <a:r>
              <a:rPr sz="1167" dirty="0">
                <a:latin typeface="Times New Roman"/>
                <a:cs typeface="Times New Roman"/>
              </a:rPr>
              <a:t>rework.</a:t>
            </a:r>
            <a:endParaRPr sz="1167">
              <a:latin typeface="Times New Roman"/>
              <a:cs typeface="Times New Roman"/>
            </a:endParaRPr>
          </a:p>
          <a:p>
            <a:pPr marL="12347" algn="just">
              <a:lnSpc>
                <a:spcPts val="1958"/>
              </a:lnSpc>
            </a:pPr>
            <a:r>
              <a:rPr sz="1750" spc="-5" dirty="0">
                <a:latin typeface="Times New Roman"/>
                <a:cs typeface="Times New Roman"/>
              </a:rPr>
              <a:t>Motivation </a:t>
            </a:r>
            <a:r>
              <a:rPr sz="1750" dirty="0">
                <a:latin typeface="Times New Roman"/>
                <a:cs typeface="Times New Roman"/>
              </a:rPr>
              <a:t>for</a:t>
            </a:r>
            <a:r>
              <a:rPr sz="1750" spc="-83" dirty="0">
                <a:latin typeface="Times New Roman"/>
                <a:cs typeface="Times New Roman"/>
              </a:rPr>
              <a:t> </a:t>
            </a:r>
            <a:r>
              <a:rPr sz="1750" spc="-5" dirty="0">
                <a:latin typeface="Times New Roman"/>
                <a:cs typeface="Times New Roman"/>
              </a:rPr>
              <a:t>GUI</a:t>
            </a:r>
            <a:endParaRPr sz="1750">
              <a:latin typeface="Times New Roman"/>
              <a:cs typeface="Times New Roman"/>
            </a:endParaRPr>
          </a:p>
          <a:p>
            <a:pPr marL="456837" indent="-222245">
              <a:spcBef>
                <a:spcPts val="58"/>
              </a:spcBef>
              <a:buFont typeface="Symbol"/>
              <a:buChar char=""/>
              <a:tabLst>
                <a:tab pos="456219" algn="l"/>
                <a:tab pos="456837" algn="l"/>
              </a:tabLst>
            </a:pPr>
            <a:r>
              <a:rPr sz="1167" spc="-5" dirty="0">
                <a:latin typeface="Times New Roman"/>
                <a:cs typeface="Times New Roman"/>
              </a:rPr>
              <a:t>System </a:t>
            </a:r>
            <a:r>
              <a:rPr sz="1167" dirty="0">
                <a:latin typeface="Times New Roman"/>
                <a:cs typeface="Times New Roman"/>
              </a:rPr>
              <a:t>users often judge a </a:t>
            </a:r>
            <a:r>
              <a:rPr sz="1167" spc="-5" dirty="0">
                <a:latin typeface="Times New Roman"/>
                <a:cs typeface="Times New Roman"/>
              </a:rPr>
              <a:t>system </a:t>
            </a:r>
            <a:r>
              <a:rPr sz="1167" dirty="0">
                <a:latin typeface="Times New Roman"/>
                <a:cs typeface="Times New Roman"/>
              </a:rPr>
              <a:t>by its interface rather than its</a:t>
            </a:r>
            <a:r>
              <a:rPr sz="1167" spc="-107" dirty="0">
                <a:latin typeface="Times New Roman"/>
                <a:cs typeface="Times New Roman"/>
              </a:rPr>
              <a:t> </a:t>
            </a:r>
            <a:r>
              <a:rPr sz="1167" dirty="0">
                <a:latin typeface="Times New Roman"/>
                <a:cs typeface="Times New Roman"/>
              </a:rPr>
              <a:t>functionality</a:t>
            </a:r>
            <a:endParaRPr sz="1167">
              <a:latin typeface="Times New Roman"/>
              <a:cs typeface="Times New Roman"/>
            </a:endParaRPr>
          </a:p>
          <a:p>
            <a:pPr marL="456837" indent="-222245">
              <a:spcBef>
                <a:spcPts val="19"/>
              </a:spcBef>
              <a:buFont typeface="Symbol"/>
              <a:buChar char=""/>
              <a:tabLst>
                <a:tab pos="456219" algn="l"/>
                <a:tab pos="456837" algn="l"/>
              </a:tabLst>
            </a:pPr>
            <a:r>
              <a:rPr sz="1167" dirty="0">
                <a:latin typeface="Times New Roman"/>
                <a:cs typeface="Times New Roman"/>
              </a:rPr>
              <a:t>A poorly designed interface can cause a user to make catastrophic</a:t>
            </a:r>
            <a:r>
              <a:rPr sz="1167" spc="-131" dirty="0">
                <a:latin typeface="Times New Roman"/>
                <a:cs typeface="Times New Roman"/>
              </a:rPr>
              <a:t> </a:t>
            </a:r>
            <a:r>
              <a:rPr sz="1167" dirty="0">
                <a:latin typeface="Times New Roman"/>
                <a:cs typeface="Times New Roman"/>
              </a:rPr>
              <a:t>errors</a:t>
            </a:r>
            <a:endParaRPr sz="1167">
              <a:latin typeface="Times New Roman"/>
              <a:cs typeface="Times New Roman"/>
            </a:endParaRPr>
          </a:p>
          <a:p>
            <a:pPr marL="456837" marR="7408" indent="-222245">
              <a:lnSpc>
                <a:spcPts val="1332"/>
              </a:lnSpc>
              <a:spcBef>
                <a:spcPts val="122"/>
              </a:spcBef>
              <a:buFont typeface="Symbol"/>
              <a:buChar char=""/>
              <a:tabLst>
                <a:tab pos="456219" algn="l"/>
                <a:tab pos="456837" algn="l"/>
              </a:tabLst>
            </a:pPr>
            <a:r>
              <a:rPr sz="1167" spc="-5" dirty="0">
                <a:latin typeface="Times New Roman"/>
                <a:cs typeface="Times New Roman"/>
              </a:rPr>
              <a:t>Poor </a:t>
            </a:r>
            <a:r>
              <a:rPr sz="1167" dirty="0">
                <a:latin typeface="Times New Roman"/>
                <a:cs typeface="Times New Roman"/>
              </a:rPr>
              <a:t>user interface design is the reason </a:t>
            </a:r>
            <a:r>
              <a:rPr sz="1167" spc="-5" dirty="0">
                <a:latin typeface="Times New Roman"/>
                <a:cs typeface="Times New Roman"/>
              </a:rPr>
              <a:t>why so </a:t>
            </a:r>
            <a:r>
              <a:rPr sz="1167" dirty="0">
                <a:latin typeface="Times New Roman"/>
                <a:cs typeface="Times New Roman"/>
              </a:rPr>
              <a:t>many </a:t>
            </a:r>
            <a:r>
              <a:rPr sz="1167" spc="-5" dirty="0">
                <a:latin typeface="Times New Roman"/>
                <a:cs typeface="Times New Roman"/>
              </a:rPr>
              <a:t>software systems </a:t>
            </a:r>
            <a:r>
              <a:rPr sz="1167" dirty="0">
                <a:latin typeface="Times New Roman"/>
                <a:cs typeface="Times New Roman"/>
              </a:rPr>
              <a:t>are never  used</a:t>
            </a:r>
            <a:endParaRPr sz="1167">
              <a:latin typeface="Times New Roman"/>
              <a:cs typeface="Times New Roman"/>
            </a:endParaRPr>
          </a:p>
          <a:p>
            <a:pPr marL="12347" algn="just">
              <a:lnSpc>
                <a:spcPts val="1964"/>
              </a:lnSpc>
            </a:pPr>
            <a:r>
              <a:rPr sz="1750" spc="-5" dirty="0">
                <a:latin typeface="Times New Roman"/>
                <a:cs typeface="Times New Roman"/>
              </a:rPr>
              <a:t>Pitfalls </a:t>
            </a:r>
            <a:r>
              <a:rPr sz="1750" dirty="0">
                <a:latin typeface="Times New Roman"/>
                <a:cs typeface="Times New Roman"/>
              </a:rPr>
              <a:t>of using </a:t>
            </a:r>
            <a:r>
              <a:rPr sz="1750" spc="-5" dirty="0">
                <a:latin typeface="Times New Roman"/>
                <a:cs typeface="Times New Roman"/>
              </a:rPr>
              <a:t>GUIs </a:t>
            </a:r>
            <a:r>
              <a:rPr sz="1750" dirty="0">
                <a:latin typeface="Times New Roman"/>
                <a:cs typeface="Times New Roman"/>
              </a:rPr>
              <a:t>in </a:t>
            </a:r>
            <a:r>
              <a:rPr sz="1750" spc="-5" dirty="0">
                <a:latin typeface="Times New Roman"/>
                <a:cs typeface="Times New Roman"/>
              </a:rPr>
              <a:t>Functional</a:t>
            </a:r>
            <a:r>
              <a:rPr sz="1750" spc="-73" dirty="0">
                <a:latin typeface="Times New Roman"/>
                <a:cs typeface="Times New Roman"/>
              </a:rPr>
              <a:t> </a:t>
            </a:r>
            <a:r>
              <a:rPr sz="1750" spc="-5" dirty="0">
                <a:latin typeface="Times New Roman"/>
                <a:cs typeface="Times New Roman"/>
              </a:rPr>
              <a:t>Specifications</a:t>
            </a:r>
            <a:endParaRPr sz="1750">
              <a:latin typeface="Times New Roman"/>
              <a:cs typeface="Times New Roman"/>
            </a:endParaRPr>
          </a:p>
          <a:p>
            <a:pPr marL="456837" marR="6173" indent="-222245">
              <a:lnSpc>
                <a:spcPts val="1332"/>
              </a:lnSpc>
              <a:spcBef>
                <a:spcPts val="156"/>
              </a:spcBef>
              <a:buFont typeface="Symbol"/>
              <a:buChar char=""/>
              <a:tabLst>
                <a:tab pos="456219" algn="l"/>
                <a:tab pos="456837" algn="l"/>
              </a:tabLst>
            </a:pPr>
            <a:r>
              <a:rPr sz="1167" spc="-5" dirty="0">
                <a:latin typeface="Times New Roman"/>
                <a:cs typeface="Times New Roman"/>
              </a:rPr>
              <a:t>UIs </a:t>
            </a:r>
            <a:r>
              <a:rPr sz="1167" dirty="0">
                <a:latin typeface="Times New Roman"/>
                <a:cs typeface="Times New Roman"/>
              </a:rPr>
              <a:t>distract from business process understanding (what) to interfacing details  (how)</a:t>
            </a:r>
            <a:endParaRPr sz="1167">
              <a:latin typeface="Times New Roman"/>
              <a:cs typeface="Times New Roman"/>
            </a:endParaRPr>
          </a:p>
          <a:p>
            <a:pPr marL="456837" indent="-222245">
              <a:buFont typeface="Symbol"/>
              <a:buChar char=""/>
              <a:tabLst>
                <a:tab pos="456219" algn="l"/>
                <a:tab pos="456837" algn="l"/>
              </a:tabLst>
            </a:pPr>
            <a:r>
              <a:rPr sz="1167" spc="-5" dirty="0">
                <a:latin typeface="Times New Roman"/>
                <a:cs typeface="Times New Roman"/>
              </a:rPr>
              <a:t>Unstable </a:t>
            </a:r>
            <a:r>
              <a:rPr sz="1167" dirty="0">
                <a:latin typeface="Times New Roman"/>
                <a:cs typeface="Times New Roman"/>
              </a:rPr>
              <a:t>requirements cause frequent modifications in</a:t>
            </a:r>
            <a:r>
              <a:rPr sz="1167" spc="-102" dirty="0">
                <a:latin typeface="Times New Roman"/>
                <a:cs typeface="Times New Roman"/>
              </a:rPr>
              <a:t> </a:t>
            </a:r>
            <a:r>
              <a:rPr sz="1167" spc="-5" dirty="0">
                <a:latin typeface="Times New Roman"/>
                <a:cs typeface="Times New Roman"/>
              </a:rPr>
              <a:t>UIs</a:t>
            </a:r>
            <a:endParaRPr sz="1167">
              <a:latin typeface="Times New Roman"/>
              <a:cs typeface="Times New Roman"/>
            </a:endParaRPr>
          </a:p>
          <a:p>
            <a:pPr marL="456837" marR="7408" indent="-222245">
              <a:lnSpc>
                <a:spcPts val="1332"/>
              </a:lnSpc>
              <a:spcBef>
                <a:spcPts val="122"/>
              </a:spcBef>
              <a:buFont typeface="Symbol"/>
              <a:buChar char=""/>
              <a:tabLst>
                <a:tab pos="456219" algn="l"/>
                <a:tab pos="456837" algn="l"/>
              </a:tabLst>
            </a:pPr>
            <a:r>
              <a:rPr sz="1167" spc="-5" dirty="0">
                <a:latin typeface="Times New Roman"/>
                <a:cs typeface="Times New Roman"/>
              </a:rPr>
              <a:t>An </a:t>
            </a:r>
            <a:r>
              <a:rPr sz="1167" dirty="0">
                <a:latin typeface="Times New Roman"/>
                <a:cs typeface="Times New Roman"/>
              </a:rPr>
              <a:t>extra </a:t>
            </a:r>
            <a:r>
              <a:rPr sz="1167" spc="-5" dirty="0">
                <a:latin typeface="Times New Roman"/>
                <a:cs typeface="Times New Roman"/>
              </a:rPr>
              <a:t>work </a:t>
            </a:r>
            <a:r>
              <a:rPr sz="1167" dirty="0">
                <a:latin typeface="Times New Roman"/>
                <a:cs typeface="Times New Roman"/>
              </a:rPr>
              <a:t>to be done at the requirement level each time a </a:t>
            </a:r>
            <a:r>
              <a:rPr sz="1167" spc="-5" dirty="0">
                <a:latin typeface="Times New Roman"/>
                <a:cs typeface="Times New Roman"/>
              </a:rPr>
              <a:t>GUI </a:t>
            </a:r>
            <a:r>
              <a:rPr sz="1167" dirty="0">
                <a:latin typeface="Times New Roman"/>
                <a:cs typeface="Times New Roman"/>
              </a:rPr>
              <a:t>change has to  be</a:t>
            </a:r>
            <a:r>
              <a:rPr sz="1167" spc="-97" dirty="0">
                <a:latin typeface="Times New Roman"/>
                <a:cs typeface="Times New Roman"/>
              </a:rPr>
              <a:t> </a:t>
            </a:r>
            <a:r>
              <a:rPr sz="1167" dirty="0">
                <a:latin typeface="Times New Roman"/>
                <a:cs typeface="Times New Roman"/>
              </a:rPr>
              <a:t>incorporated</a:t>
            </a:r>
            <a:endParaRPr sz="1167">
              <a:latin typeface="Times New Roman"/>
              <a:cs typeface="Times New Roman"/>
            </a:endParaRPr>
          </a:p>
          <a:p>
            <a:pPr>
              <a:spcBef>
                <a:spcPts val="49"/>
              </a:spcBef>
            </a:pPr>
            <a:endParaRPr sz="972">
              <a:latin typeface="Times New Roman"/>
              <a:cs typeface="Times New Roman"/>
            </a:endParaRPr>
          </a:p>
          <a:p>
            <a:pPr marL="12347" marR="6173">
              <a:lnSpc>
                <a:spcPts val="1342"/>
              </a:lnSpc>
            </a:pPr>
            <a:r>
              <a:rPr sz="1167" dirty="0">
                <a:latin typeface="Times New Roman"/>
                <a:cs typeface="Times New Roman"/>
              </a:rPr>
              <a:t>In the following </a:t>
            </a:r>
            <a:r>
              <a:rPr sz="1167" spc="-5" dirty="0">
                <a:latin typeface="Times New Roman"/>
                <a:cs typeface="Times New Roman"/>
              </a:rPr>
              <a:t>we shall </a:t>
            </a:r>
            <a:r>
              <a:rPr sz="1167" dirty="0">
                <a:latin typeface="Times New Roman"/>
                <a:cs typeface="Times New Roman"/>
              </a:rPr>
              <a:t>discuss how unstable requirements cause difficulties in  preparing</a:t>
            </a:r>
            <a:r>
              <a:rPr sz="1167" spc="-97" dirty="0">
                <a:latin typeface="Times New Roman"/>
                <a:cs typeface="Times New Roman"/>
              </a:rPr>
              <a:t> </a:t>
            </a:r>
            <a:r>
              <a:rPr sz="1167" spc="-5" dirty="0">
                <a:latin typeface="Times New Roman"/>
                <a:cs typeface="Times New Roman"/>
              </a:rPr>
              <a:t>GUIs</a:t>
            </a:r>
            <a:endParaRPr sz="1167">
              <a:latin typeface="Times New Roman"/>
              <a:cs typeface="Times New Roman"/>
            </a:endParaRPr>
          </a:p>
          <a:p>
            <a:pPr marL="12347" algn="just">
              <a:lnSpc>
                <a:spcPts val="1958"/>
              </a:lnSpc>
            </a:pPr>
            <a:r>
              <a:rPr sz="1750" dirty="0">
                <a:latin typeface="Times New Roman"/>
                <a:cs typeface="Times New Roman"/>
              </a:rPr>
              <a:t>Example</a:t>
            </a:r>
            <a:endParaRPr sz="1750">
              <a:latin typeface="Times New Roman"/>
              <a:cs typeface="Times New Roman"/>
            </a:endParaRPr>
          </a:p>
        </p:txBody>
      </p:sp>
      <p:sp>
        <p:nvSpPr>
          <p:cNvPr id="6" name="object 6"/>
          <p:cNvSpPr txBox="1">
            <a:spLocks noGrp="1"/>
          </p:cNvSpPr>
          <p:nvPr>
            <p:ph type="sldNum" sz="quarter" idx="7"/>
          </p:nvPr>
        </p:nvSpPr>
        <p:spPr>
          <a:xfrm>
            <a:off x="6216086" y="10069713"/>
            <a:ext cx="271639" cy="7154380"/>
          </a:xfrm>
          <a:prstGeom prst="rect">
            <a:avLst/>
          </a:prstGeom>
        </p:spPr>
        <p:txBody>
          <a:bodyPr vert="horz" wrap="square" lIns="0" tIns="49389" rIns="0" bIns="0" rtlCol="0">
            <a:spAutoFit/>
          </a:bodyPr>
          <a:lstStyle/>
          <a:p>
            <a:pPr marL="12347">
              <a:lnSpc>
                <a:spcPts val="1240"/>
              </a:lnSpc>
              <a:tabLst>
                <a:tab pos="5123363" algn="l"/>
              </a:tabLst>
            </a:pPr>
            <a:r>
              <a:rPr u="heavy" dirty="0"/>
              <a:t> 	</a:t>
            </a:r>
            <a:r>
              <a:rPr dirty="0"/>
              <a:t>  62</a:t>
            </a:r>
          </a:p>
          <a:p>
            <a:pPr marL="1456939">
              <a:lnSpc>
                <a:spcPts val="1371"/>
              </a:lnSpc>
            </a:pPr>
            <a:r>
              <a:rPr dirty="0"/>
              <a:t>© Copyright </a:t>
            </a:r>
            <a:r>
              <a:rPr spc="-5" dirty="0"/>
              <a:t>Virtual University </a:t>
            </a:r>
            <a:r>
              <a:rPr dirty="0"/>
              <a:t>of</a:t>
            </a:r>
            <a:r>
              <a:rPr spc="-78" dirty="0"/>
              <a:t> </a:t>
            </a:r>
            <a:r>
              <a:rPr spc="-5" dirty="0"/>
              <a:t>Pakistan</a:t>
            </a:r>
          </a:p>
        </p:txBody>
      </p:sp>
    </p:spTree>
    <p:extLst>
      <p:ext uri="{BB962C8B-B14F-4D97-AF65-F5344CB8AC3E}">
        <p14:creationId xmlns:p14="http://schemas.microsoft.com/office/powerpoint/2010/main" val="4710289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11250" y="1055052"/>
            <a:ext cx="5270412" cy="0"/>
          </a:xfrm>
          <a:custGeom>
            <a:avLst/>
            <a:gdLst/>
            <a:ahLst/>
            <a:cxnLst/>
            <a:rect l="l" t="t" r="r" b="b"/>
            <a:pathLst>
              <a:path w="5420995">
                <a:moveTo>
                  <a:pt x="0" y="0"/>
                </a:moveTo>
                <a:lnTo>
                  <a:pt x="5420867" y="0"/>
                </a:lnTo>
              </a:path>
            </a:pathLst>
          </a:custGeom>
          <a:ln w="7620">
            <a:solidFill>
              <a:srgbClr val="000000"/>
            </a:solidFill>
          </a:ln>
        </p:spPr>
        <p:txBody>
          <a:bodyPr wrap="square" lIns="0" tIns="0" rIns="0" bIns="0" rtlCol="0"/>
          <a:lstStyle/>
          <a:p>
            <a:endParaRPr sz="1750"/>
          </a:p>
        </p:txBody>
      </p:sp>
      <p:sp>
        <p:nvSpPr>
          <p:cNvPr id="3" name="object 3"/>
          <p:cNvSpPr txBox="1"/>
          <p:nvPr/>
        </p:nvSpPr>
        <p:spPr>
          <a:xfrm>
            <a:off x="1098903" y="886883"/>
            <a:ext cx="5358694" cy="1145205"/>
          </a:xfrm>
          <a:prstGeom prst="rect">
            <a:avLst/>
          </a:prstGeom>
        </p:spPr>
        <p:txBody>
          <a:bodyPr vert="horz" wrap="square" lIns="0" tIns="0" rIns="0" bIns="0" rtlCol="0">
            <a:spAutoFit/>
          </a:bodyPr>
          <a:lstStyle/>
          <a:p>
            <a:pPr marL="12347" algn="just">
              <a:tabLst>
                <a:tab pos="5069654" algn="l"/>
              </a:tabLst>
            </a:pPr>
            <a:r>
              <a:rPr sz="1167" dirty="0">
                <a:latin typeface="Times New Roman"/>
                <a:cs typeface="Times New Roman"/>
              </a:rPr>
              <a:t>CS504-Software Engineering</a:t>
            </a:r>
            <a:r>
              <a:rPr sz="1167" spc="-10" dirty="0">
                <a:latin typeface="Times New Roman"/>
                <a:cs typeface="Times New Roman"/>
              </a:rPr>
              <a:t> </a:t>
            </a:r>
            <a:r>
              <a:rPr sz="1167" dirty="0">
                <a:latin typeface="Times New Roman"/>
                <a:cs typeface="Times New Roman"/>
              </a:rPr>
              <a:t>– I	</a:t>
            </a:r>
            <a:r>
              <a:rPr sz="1167" spc="-5" dirty="0">
                <a:latin typeface="Times New Roman"/>
                <a:cs typeface="Times New Roman"/>
              </a:rPr>
              <a:t>VU</a:t>
            </a:r>
            <a:endParaRPr sz="1167">
              <a:latin typeface="Times New Roman"/>
              <a:cs typeface="Times New Roman"/>
            </a:endParaRPr>
          </a:p>
          <a:p>
            <a:pPr>
              <a:lnSpc>
                <a:spcPct val="100000"/>
              </a:lnSpc>
            </a:pPr>
            <a:endParaRPr sz="1167">
              <a:latin typeface="Times New Roman"/>
              <a:cs typeface="Times New Roman"/>
            </a:endParaRPr>
          </a:p>
          <a:p>
            <a:pPr marL="12347" marR="4939" algn="just">
              <a:lnSpc>
                <a:spcPts val="1342"/>
              </a:lnSpc>
              <a:spcBef>
                <a:spcPts val="851"/>
              </a:spcBef>
            </a:pPr>
            <a:r>
              <a:rPr sz="1167" dirty="0">
                <a:latin typeface="Times New Roman"/>
                <a:cs typeface="Times New Roman"/>
              </a:rPr>
              <a:t>The following </a:t>
            </a:r>
            <a:r>
              <a:rPr sz="1167" spc="-5" dirty="0">
                <a:latin typeface="Times New Roman"/>
                <a:cs typeface="Times New Roman"/>
              </a:rPr>
              <a:t>GUI </a:t>
            </a:r>
            <a:r>
              <a:rPr sz="1167" dirty="0">
                <a:latin typeface="Times New Roman"/>
                <a:cs typeface="Times New Roman"/>
              </a:rPr>
              <a:t>implements the delete component use case that </a:t>
            </a:r>
            <a:r>
              <a:rPr sz="1167" spc="-5" dirty="0">
                <a:latin typeface="Times New Roman"/>
                <a:cs typeface="Times New Roman"/>
              </a:rPr>
              <a:t>we </a:t>
            </a:r>
            <a:r>
              <a:rPr sz="1167" dirty="0">
                <a:latin typeface="Times New Roman"/>
                <a:cs typeface="Times New Roman"/>
              </a:rPr>
              <a:t>discussed in use  case </a:t>
            </a:r>
            <a:r>
              <a:rPr sz="1167" spc="-5" dirty="0">
                <a:latin typeface="Times New Roman"/>
                <a:cs typeface="Times New Roman"/>
              </a:rPr>
              <a:t>section. </a:t>
            </a:r>
            <a:r>
              <a:rPr sz="1167" dirty="0">
                <a:latin typeface="Times New Roman"/>
                <a:cs typeface="Times New Roman"/>
              </a:rPr>
              <a:t>The </a:t>
            </a:r>
            <a:r>
              <a:rPr sz="1167" spc="-5" dirty="0">
                <a:latin typeface="Times New Roman"/>
                <a:cs typeface="Times New Roman"/>
              </a:rPr>
              <a:t>GUI </a:t>
            </a:r>
            <a:r>
              <a:rPr sz="1167" dirty="0">
                <a:latin typeface="Times New Roman"/>
                <a:cs typeface="Times New Roman"/>
              </a:rPr>
              <a:t>displays a drop down list box that contains a list of component  types. </a:t>
            </a:r>
            <a:r>
              <a:rPr sz="1167" spc="10" dirty="0">
                <a:latin typeface="Times New Roman"/>
                <a:cs typeface="Times New Roman"/>
              </a:rPr>
              <a:t>The </a:t>
            </a:r>
            <a:r>
              <a:rPr sz="1167" dirty="0">
                <a:latin typeface="Times New Roman"/>
                <a:cs typeface="Times New Roman"/>
              </a:rPr>
              <a:t>top of the list entry is ‘None’ </a:t>
            </a:r>
            <a:r>
              <a:rPr sz="1167" spc="-5" dirty="0">
                <a:latin typeface="Times New Roman"/>
                <a:cs typeface="Times New Roman"/>
              </a:rPr>
              <a:t>where </a:t>
            </a:r>
            <a:r>
              <a:rPr sz="1167" dirty="0">
                <a:latin typeface="Times New Roman"/>
                <a:cs typeface="Times New Roman"/>
              </a:rPr>
              <a:t>the user can click on the arrow and </a:t>
            </a:r>
            <a:r>
              <a:rPr sz="1167" spc="-5" dirty="0">
                <a:latin typeface="Times New Roman"/>
                <a:cs typeface="Times New Roman"/>
              </a:rPr>
              <a:t>select  </a:t>
            </a:r>
            <a:r>
              <a:rPr sz="1167" dirty="0">
                <a:latin typeface="Times New Roman"/>
                <a:cs typeface="Times New Roman"/>
              </a:rPr>
              <a:t>the component type </a:t>
            </a:r>
            <a:r>
              <a:rPr sz="1167" spc="-5" dirty="0">
                <a:latin typeface="Times New Roman"/>
                <a:cs typeface="Times New Roman"/>
              </a:rPr>
              <a:t>whose </a:t>
            </a:r>
            <a:r>
              <a:rPr sz="1167" dirty="0">
                <a:latin typeface="Times New Roman"/>
                <a:cs typeface="Times New Roman"/>
              </a:rPr>
              <a:t>component he </a:t>
            </a:r>
            <a:r>
              <a:rPr sz="1167" spc="-5" dirty="0">
                <a:latin typeface="Times New Roman"/>
                <a:cs typeface="Times New Roman"/>
              </a:rPr>
              <a:t>wants </a:t>
            </a:r>
            <a:r>
              <a:rPr sz="1167" dirty="0">
                <a:latin typeface="Times New Roman"/>
                <a:cs typeface="Times New Roman"/>
              </a:rPr>
              <a:t>to</a:t>
            </a:r>
            <a:r>
              <a:rPr sz="1167" spc="-102" dirty="0">
                <a:latin typeface="Times New Roman"/>
                <a:cs typeface="Times New Roman"/>
              </a:rPr>
              <a:t> </a:t>
            </a:r>
            <a:r>
              <a:rPr sz="1167" dirty="0">
                <a:latin typeface="Times New Roman"/>
                <a:cs typeface="Times New Roman"/>
              </a:rPr>
              <a:t>delete.</a:t>
            </a:r>
            <a:endParaRPr sz="1167">
              <a:latin typeface="Times New Roman"/>
              <a:cs typeface="Times New Roman"/>
            </a:endParaRPr>
          </a:p>
        </p:txBody>
      </p:sp>
      <p:sp>
        <p:nvSpPr>
          <p:cNvPr id="4" name="object 4"/>
          <p:cNvSpPr/>
          <p:nvPr/>
        </p:nvSpPr>
        <p:spPr>
          <a:xfrm>
            <a:off x="1721697" y="2029248"/>
            <a:ext cx="4113107" cy="3289299"/>
          </a:xfrm>
          <a:prstGeom prst="rect">
            <a:avLst/>
          </a:prstGeom>
          <a:blipFill>
            <a:blip r:embed="rId2" cstate="print"/>
            <a:stretch>
              <a:fillRect/>
            </a:stretch>
          </a:blipFill>
        </p:spPr>
        <p:txBody>
          <a:bodyPr wrap="square" lIns="0" tIns="0" rIns="0" bIns="0" rtlCol="0"/>
          <a:lstStyle/>
          <a:p>
            <a:endParaRPr sz="1750"/>
          </a:p>
        </p:txBody>
      </p:sp>
      <p:sp>
        <p:nvSpPr>
          <p:cNvPr id="5" name="object 5"/>
          <p:cNvSpPr txBox="1"/>
          <p:nvPr/>
        </p:nvSpPr>
        <p:spPr>
          <a:xfrm>
            <a:off x="1098903" y="5485976"/>
            <a:ext cx="5358077" cy="666849"/>
          </a:xfrm>
          <a:prstGeom prst="rect">
            <a:avLst/>
          </a:prstGeom>
        </p:spPr>
        <p:txBody>
          <a:bodyPr vert="horz" wrap="square" lIns="0" tIns="0" rIns="0" bIns="0" rtlCol="0">
            <a:spAutoFit/>
          </a:bodyPr>
          <a:lstStyle/>
          <a:p>
            <a:pPr marL="12347" marR="4939" algn="just">
              <a:lnSpc>
                <a:spcPts val="1342"/>
              </a:lnSpc>
            </a:pPr>
            <a:r>
              <a:rPr sz="1167" dirty="0">
                <a:latin typeface="Times New Roman"/>
                <a:cs typeface="Times New Roman"/>
              </a:rPr>
              <a:t>The next </a:t>
            </a:r>
            <a:r>
              <a:rPr sz="1167" spc="-5" dirty="0">
                <a:latin typeface="Times New Roman"/>
                <a:cs typeface="Times New Roman"/>
              </a:rPr>
              <a:t>GUI </a:t>
            </a:r>
            <a:r>
              <a:rPr sz="1167" dirty="0">
                <a:latin typeface="Times New Roman"/>
                <a:cs typeface="Times New Roman"/>
              </a:rPr>
              <a:t>implements the </a:t>
            </a:r>
            <a:r>
              <a:rPr sz="1167" spc="-5" dirty="0">
                <a:latin typeface="Times New Roman"/>
                <a:cs typeface="Times New Roman"/>
              </a:rPr>
              <a:t>scenario when </a:t>
            </a:r>
            <a:r>
              <a:rPr sz="1167" dirty="0">
                <a:latin typeface="Times New Roman"/>
                <a:cs typeface="Times New Roman"/>
              </a:rPr>
              <a:t>user has clicked over the arrow and a few  component types are populated in the list. </a:t>
            </a:r>
            <a:r>
              <a:rPr sz="1167" spc="-5" dirty="0">
                <a:latin typeface="Times New Roman"/>
                <a:cs typeface="Times New Roman"/>
              </a:rPr>
              <a:t>User </a:t>
            </a:r>
            <a:r>
              <a:rPr sz="1167" dirty="0">
                <a:latin typeface="Times New Roman"/>
                <a:cs typeface="Times New Roman"/>
              </a:rPr>
              <a:t>then </a:t>
            </a:r>
            <a:r>
              <a:rPr sz="1167" spc="-5" dirty="0">
                <a:latin typeface="Times New Roman"/>
                <a:cs typeface="Times New Roman"/>
              </a:rPr>
              <a:t>selects </a:t>
            </a:r>
            <a:r>
              <a:rPr sz="1167" dirty="0">
                <a:latin typeface="Times New Roman"/>
                <a:cs typeface="Times New Roman"/>
              </a:rPr>
              <a:t>a component type ‘Plan  Type’. Corresponding plans are populated and displayed in the list box at the right </a:t>
            </a:r>
            <a:r>
              <a:rPr sz="1167" spc="-5" dirty="0">
                <a:latin typeface="Times New Roman"/>
                <a:cs typeface="Times New Roman"/>
              </a:rPr>
              <a:t>side </a:t>
            </a:r>
            <a:r>
              <a:rPr sz="1167" dirty="0">
                <a:latin typeface="Times New Roman"/>
                <a:cs typeface="Times New Roman"/>
              </a:rPr>
              <a:t>of  the</a:t>
            </a:r>
            <a:r>
              <a:rPr sz="1167" spc="-102" dirty="0">
                <a:latin typeface="Times New Roman"/>
                <a:cs typeface="Times New Roman"/>
              </a:rPr>
              <a:t> </a:t>
            </a:r>
            <a:r>
              <a:rPr sz="1167" spc="-5" dirty="0">
                <a:latin typeface="Times New Roman"/>
                <a:cs typeface="Times New Roman"/>
              </a:rPr>
              <a:t>GUI.</a:t>
            </a:r>
            <a:endParaRPr sz="1167">
              <a:latin typeface="Times New Roman"/>
              <a:cs typeface="Times New Roman"/>
            </a:endParaRPr>
          </a:p>
        </p:txBody>
      </p:sp>
      <p:sp>
        <p:nvSpPr>
          <p:cNvPr id="6" name="object 6"/>
          <p:cNvSpPr txBox="1">
            <a:spLocks noGrp="1"/>
          </p:cNvSpPr>
          <p:nvPr>
            <p:ph type="sldNum" sz="quarter" idx="7"/>
          </p:nvPr>
        </p:nvSpPr>
        <p:spPr>
          <a:xfrm>
            <a:off x="6216086" y="10069713"/>
            <a:ext cx="271639" cy="7154380"/>
          </a:xfrm>
          <a:prstGeom prst="rect">
            <a:avLst/>
          </a:prstGeom>
        </p:spPr>
        <p:txBody>
          <a:bodyPr vert="horz" wrap="square" lIns="0" tIns="49389" rIns="0" bIns="0" rtlCol="0">
            <a:spAutoFit/>
          </a:bodyPr>
          <a:lstStyle/>
          <a:p>
            <a:pPr marL="12347">
              <a:lnSpc>
                <a:spcPts val="1240"/>
              </a:lnSpc>
              <a:tabLst>
                <a:tab pos="5123363" algn="l"/>
              </a:tabLst>
            </a:pPr>
            <a:r>
              <a:rPr u="heavy" dirty="0"/>
              <a:t> 	</a:t>
            </a:r>
            <a:r>
              <a:rPr dirty="0"/>
              <a:t>  63</a:t>
            </a:r>
          </a:p>
          <a:p>
            <a:pPr marL="1456939">
              <a:lnSpc>
                <a:spcPts val="1371"/>
              </a:lnSpc>
            </a:pPr>
            <a:r>
              <a:rPr dirty="0"/>
              <a:t>© Copyright </a:t>
            </a:r>
            <a:r>
              <a:rPr spc="-5" dirty="0"/>
              <a:t>Virtual University </a:t>
            </a:r>
            <a:r>
              <a:rPr dirty="0"/>
              <a:t>of</a:t>
            </a:r>
            <a:r>
              <a:rPr spc="-78" dirty="0"/>
              <a:t> </a:t>
            </a:r>
            <a:r>
              <a:rPr spc="-5" dirty="0"/>
              <a:t>Pakistan</a:t>
            </a:r>
          </a:p>
        </p:txBody>
      </p:sp>
    </p:spTree>
    <p:extLst>
      <p:ext uri="{BB962C8B-B14F-4D97-AF65-F5344CB8AC3E}">
        <p14:creationId xmlns:p14="http://schemas.microsoft.com/office/powerpoint/2010/main" val="6150512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98903" y="886883"/>
            <a:ext cx="1971234" cy="179601"/>
          </a:xfrm>
          <a:prstGeom prst="rect">
            <a:avLst/>
          </a:prstGeom>
        </p:spPr>
        <p:txBody>
          <a:bodyPr vert="horz" wrap="square" lIns="0" tIns="0" rIns="0" bIns="0" rtlCol="0">
            <a:spAutoFit/>
          </a:bodyPr>
          <a:lstStyle/>
          <a:p>
            <a:pPr marL="12347"/>
            <a:r>
              <a:rPr sz="1167" dirty="0">
                <a:latin typeface="Times New Roman"/>
                <a:cs typeface="Times New Roman"/>
              </a:rPr>
              <a:t>CS504-Software Engineering –</a:t>
            </a:r>
            <a:r>
              <a:rPr sz="1167" spc="-107" dirty="0">
                <a:latin typeface="Times New Roman"/>
                <a:cs typeface="Times New Roman"/>
              </a:rPr>
              <a:t> </a:t>
            </a:r>
            <a:r>
              <a:rPr sz="1167" dirty="0">
                <a:latin typeface="Times New Roman"/>
                <a:cs typeface="Times New Roman"/>
              </a:rPr>
              <a:t>I</a:t>
            </a:r>
            <a:endParaRPr sz="1167">
              <a:latin typeface="Times New Roman"/>
              <a:cs typeface="Times New Roman"/>
            </a:endParaRPr>
          </a:p>
        </p:txBody>
      </p:sp>
      <p:sp>
        <p:nvSpPr>
          <p:cNvPr id="3" name="object 3"/>
          <p:cNvSpPr txBox="1"/>
          <p:nvPr/>
        </p:nvSpPr>
        <p:spPr>
          <a:xfrm>
            <a:off x="6156868" y="886883"/>
            <a:ext cx="238919" cy="179601"/>
          </a:xfrm>
          <a:prstGeom prst="rect">
            <a:avLst/>
          </a:prstGeom>
        </p:spPr>
        <p:txBody>
          <a:bodyPr vert="horz" wrap="square" lIns="0" tIns="0" rIns="0" bIns="0" rtlCol="0">
            <a:spAutoFit/>
          </a:bodyPr>
          <a:lstStyle/>
          <a:p>
            <a:pPr marL="12347"/>
            <a:r>
              <a:rPr sz="1167" spc="-5" dirty="0">
                <a:latin typeface="Times New Roman"/>
                <a:cs typeface="Times New Roman"/>
              </a:rPr>
              <a:t>VU</a:t>
            </a:r>
            <a:endParaRPr sz="1167">
              <a:latin typeface="Times New Roman"/>
              <a:cs typeface="Times New Roman"/>
            </a:endParaRPr>
          </a:p>
        </p:txBody>
      </p:sp>
      <p:sp>
        <p:nvSpPr>
          <p:cNvPr id="4" name="object 4"/>
          <p:cNvSpPr/>
          <p:nvPr/>
        </p:nvSpPr>
        <p:spPr>
          <a:xfrm>
            <a:off x="1111250" y="1055052"/>
            <a:ext cx="5270412" cy="0"/>
          </a:xfrm>
          <a:custGeom>
            <a:avLst/>
            <a:gdLst/>
            <a:ahLst/>
            <a:cxnLst/>
            <a:rect l="l" t="t" r="r" b="b"/>
            <a:pathLst>
              <a:path w="5420995">
                <a:moveTo>
                  <a:pt x="0" y="0"/>
                </a:moveTo>
                <a:lnTo>
                  <a:pt x="5420867" y="0"/>
                </a:lnTo>
              </a:path>
            </a:pathLst>
          </a:custGeom>
          <a:ln w="7620">
            <a:solidFill>
              <a:srgbClr val="000000"/>
            </a:solidFill>
          </a:ln>
        </p:spPr>
        <p:txBody>
          <a:bodyPr wrap="square" lIns="0" tIns="0" rIns="0" bIns="0" rtlCol="0"/>
          <a:lstStyle/>
          <a:p>
            <a:endParaRPr sz="1750"/>
          </a:p>
        </p:txBody>
      </p:sp>
      <p:sp>
        <p:nvSpPr>
          <p:cNvPr id="5" name="object 5"/>
          <p:cNvSpPr/>
          <p:nvPr/>
        </p:nvSpPr>
        <p:spPr>
          <a:xfrm>
            <a:off x="1721697" y="1347682"/>
            <a:ext cx="4113107" cy="3289299"/>
          </a:xfrm>
          <a:prstGeom prst="rect">
            <a:avLst/>
          </a:prstGeom>
          <a:blipFill>
            <a:blip r:embed="rId2" cstate="print"/>
            <a:stretch>
              <a:fillRect/>
            </a:stretch>
          </a:blipFill>
        </p:spPr>
        <p:txBody>
          <a:bodyPr wrap="square" lIns="0" tIns="0" rIns="0" bIns="0" rtlCol="0"/>
          <a:lstStyle/>
          <a:p>
            <a:endParaRPr sz="1750"/>
          </a:p>
        </p:txBody>
      </p:sp>
      <p:sp>
        <p:nvSpPr>
          <p:cNvPr id="6" name="object 6"/>
          <p:cNvSpPr txBox="1"/>
          <p:nvPr/>
        </p:nvSpPr>
        <p:spPr>
          <a:xfrm>
            <a:off x="1098903" y="4634018"/>
            <a:ext cx="5358077" cy="666849"/>
          </a:xfrm>
          <a:prstGeom prst="rect">
            <a:avLst/>
          </a:prstGeom>
        </p:spPr>
        <p:txBody>
          <a:bodyPr vert="horz" wrap="square" lIns="0" tIns="0" rIns="0" bIns="0" rtlCol="0">
            <a:spAutoFit/>
          </a:bodyPr>
          <a:lstStyle/>
          <a:p>
            <a:pPr marL="12347" marR="4939">
              <a:lnSpc>
                <a:spcPts val="1342"/>
              </a:lnSpc>
            </a:pPr>
            <a:r>
              <a:rPr sz="1167" spc="-5" dirty="0">
                <a:latin typeface="Times New Roman"/>
                <a:cs typeface="Times New Roman"/>
              </a:rPr>
              <a:t>Following GUI </a:t>
            </a:r>
            <a:r>
              <a:rPr sz="1167" dirty="0">
                <a:latin typeface="Times New Roman"/>
                <a:cs typeface="Times New Roman"/>
              </a:rPr>
              <a:t>depicts the </a:t>
            </a:r>
            <a:r>
              <a:rPr sz="1167" spc="-5" dirty="0">
                <a:latin typeface="Times New Roman"/>
                <a:cs typeface="Times New Roman"/>
              </a:rPr>
              <a:t>scenario when </a:t>
            </a:r>
            <a:r>
              <a:rPr sz="1167" dirty="0">
                <a:latin typeface="Times New Roman"/>
                <a:cs typeface="Times New Roman"/>
              </a:rPr>
              <a:t>user </a:t>
            </a:r>
            <a:r>
              <a:rPr sz="1167" spc="-5" dirty="0">
                <a:latin typeface="Times New Roman"/>
                <a:cs typeface="Times New Roman"/>
              </a:rPr>
              <a:t>selects </a:t>
            </a:r>
            <a:r>
              <a:rPr sz="1167" dirty="0">
                <a:latin typeface="Times New Roman"/>
                <a:cs typeface="Times New Roman"/>
              </a:rPr>
              <a:t>a particular plan ‘Plan 3’ and clicks  on the ‘Delete’ button. </a:t>
            </a:r>
            <a:r>
              <a:rPr sz="1167" spc="-5" dirty="0">
                <a:latin typeface="Times New Roman"/>
                <a:cs typeface="Times New Roman"/>
              </a:rPr>
              <a:t>Now </a:t>
            </a:r>
            <a:r>
              <a:rPr sz="1167" dirty="0">
                <a:latin typeface="Times New Roman"/>
                <a:cs typeface="Times New Roman"/>
              </a:rPr>
              <a:t>assume that ‘Plan 3’ is currently being used. </a:t>
            </a:r>
            <a:r>
              <a:rPr sz="1167" spc="-5" dirty="0">
                <a:latin typeface="Times New Roman"/>
                <a:cs typeface="Times New Roman"/>
              </a:rPr>
              <a:t>So, </a:t>
            </a:r>
            <a:r>
              <a:rPr sz="1167" dirty="0">
                <a:latin typeface="Times New Roman"/>
                <a:cs typeface="Times New Roman"/>
              </a:rPr>
              <a:t>the  application displays a dialog box to the user informing him that he cannot deletes this  plan as it is in</a:t>
            </a:r>
            <a:r>
              <a:rPr sz="1167" spc="-111" dirty="0">
                <a:latin typeface="Times New Roman"/>
                <a:cs typeface="Times New Roman"/>
              </a:rPr>
              <a:t> </a:t>
            </a:r>
            <a:r>
              <a:rPr sz="1167" dirty="0">
                <a:latin typeface="Times New Roman"/>
                <a:cs typeface="Times New Roman"/>
              </a:rPr>
              <a:t>use.</a:t>
            </a:r>
            <a:endParaRPr sz="1167">
              <a:latin typeface="Times New Roman"/>
              <a:cs typeface="Times New Roman"/>
            </a:endParaRPr>
          </a:p>
        </p:txBody>
      </p:sp>
      <p:sp>
        <p:nvSpPr>
          <p:cNvPr id="7" name="object 7"/>
          <p:cNvSpPr/>
          <p:nvPr/>
        </p:nvSpPr>
        <p:spPr>
          <a:xfrm>
            <a:off x="1721697" y="5320030"/>
            <a:ext cx="4113107" cy="3289299"/>
          </a:xfrm>
          <a:prstGeom prst="rect">
            <a:avLst/>
          </a:prstGeom>
          <a:blipFill>
            <a:blip r:embed="rId3" cstate="print"/>
            <a:stretch>
              <a:fillRect/>
            </a:stretch>
          </a:blipFill>
        </p:spPr>
        <p:txBody>
          <a:bodyPr wrap="square" lIns="0" tIns="0" rIns="0" bIns="0" rtlCol="0"/>
          <a:lstStyle/>
          <a:p>
            <a:endParaRPr sz="1750"/>
          </a:p>
        </p:txBody>
      </p:sp>
      <p:sp>
        <p:nvSpPr>
          <p:cNvPr id="8" name="object 8"/>
          <p:cNvSpPr txBox="1"/>
          <p:nvPr/>
        </p:nvSpPr>
        <p:spPr>
          <a:xfrm>
            <a:off x="1098903" y="8606367"/>
            <a:ext cx="5358077" cy="333425"/>
          </a:xfrm>
          <a:prstGeom prst="rect">
            <a:avLst/>
          </a:prstGeom>
        </p:spPr>
        <p:txBody>
          <a:bodyPr vert="horz" wrap="square" lIns="0" tIns="0" rIns="0" bIns="0" rtlCol="0">
            <a:spAutoFit/>
          </a:bodyPr>
          <a:lstStyle/>
          <a:p>
            <a:pPr marL="12347" marR="4939">
              <a:lnSpc>
                <a:spcPts val="1342"/>
              </a:lnSpc>
            </a:pPr>
            <a:r>
              <a:rPr sz="1167" dirty="0">
                <a:latin typeface="Times New Roman"/>
                <a:cs typeface="Times New Roman"/>
              </a:rPr>
              <a:t>The next </a:t>
            </a:r>
            <a:r>
              <a:rPr sz="1167" spc="-5" dirty="0">
                <a:latin typeface="Times New Roman"/>
                <a:cs typeface="Times New Roman"/>
              </a:rPr>
              <a:t>GUI, </a:t>
            </a:r>
            <a:r>
              <a:rPr sz="1167" dirty="0">
                <a:latin typeface="Times New Roman"/>
                <a:cs typeface="Times New Roman"/>
              </a:rPr>
              <a:t>another dialog box is </a:t>
            </a:r>
            <a:r>
              <a:rPr sz="1167" spc="-5" dirty="0">
                <a:latin typeface="Times New Roman"/>
                <a:cs typeface="Times New Roman"/>
              </a:rPr>
              <a:t>shown </a:t>
            </a:r>
            <a:r>
              <a:rPr sz="1167" dirty="0">
                <a:latin typeface="Times New Roman"/>
                <a:cs typeface="Times New Roman"/>
              </a:rPr>
              <a:t>in </a:t>
            </a:r>
            <a:r>
              <a:rPr sz="1167" spc="-5" dirty="0">
                <a:latin typeface="Times New Roman"/>
                <a:cs typeface="Times New Roman"/>
              </a:rPr>
              <a:t>which </a:t>
            </a:r>
            <a:r>
              <a:rPr sz="1167" dirty="0">
                <a:latin typeface="Times New Roman"/>
                <a:cs typeface="Times New Roman"/>
              </a:rPr>
              <a:t>user is getting another message</a:t>
            </a:r>
            <a:r>
              <a:rPr sz="1167" spc="-102" dirty="0">
                <a:latin typeface="Times New Roman"/>
                <a:cs typeface="Times New Roman"/>
              </a:rPr>
              <a:t> </a:t>
            </a:r>
            <a:r>
              <a:rPr sz="1167" dirty="0">
                <a:latin typeface="Times New Roman"/>
                <a:cs typeface="Times New Roman"/>
              </a:rPr>
              <a:t>from  the </a:t>
            </a:r>
            <a:r>
              <a:rPr sz="1167" spc="-5" dirty="0">
                <a:latin typeface="Times New Roman"/>
                <a:cs typeface="Times New Roman"/>
              </a:rPr>
              <a:t>system. </a:t>
            </a:r>
            <a:r>
              <a:rPr sz="1167" dirty="0">
                <a:latin typeface="Times New Roman"/>
                <a:cs typeface="Times New Roman"/>
              </a:rPr>
              <a:t>It </a:t>
            </a:r>
            <a:r>
              <a:rPr sz="1167" spc="-5" dirty="0">
                <a:latin typeface="Times New Roman"/>
                <a:cs typeface="Times New Roman"/>
              </a:rPr>
              <a:t>says </a:t>
            </a:r>
            <a:r>
              <a:rPr sz="1167" dirty="0">
                <a:latin typeface="Times New Roman"/>
                <a:cs typeface="Times New Roman"/>
              </a:rPr>
              <a:t>that </a:t>
            </a:r>
            <a:r>
              <a:rPr sz="1167" spc="-5" dirty="0">
                <a:latin typeface="Times New Roman"/>
                <a:cs typeface="Times New Roman"/>
              </a:rPr>
              <a:t>Plan </a:t>
            </a:r>
            <a:r>
              <a:rPr sz="1167" dirty="0">
                <a:latin typeface="Times New Roman"/>
                <a:cs typeface="Times New Roman"/>
              </a:rPr>
              <a:t>3 is not in his</a:t>
            </a:r>
            <a:r>
              <a:rPr sz="1167" spc="-87" dirty="0">
                <a:latin typeface="Times New Roman"/>
                <a:cs typeface="Times New Roman"/>
              </a:rPr>
              <a:t> </a:t>
            </a:r>
            <a:r>
              <a:rPr sz="1167" dirty="0">
                <a:latin typeface="Times New Roman"/>
                <a:cs typeface="Times New Roman"/>
              </a:rPr>
              <a:t>hierarchy.</a:t>
            </a:r>
            <a:endParaRPr sz="1167">
              <a:latin typeface="Times New Roman"/>
              <a:cs typeface="Times New Roman"/>
            </a:endParaRPr>
          </a:p>
        </p:txBody>
      </p:sp>
      <p:sp>
        <p:nvSpPr>
          <p:cNvPr id="9" name="object 9"/>
          <p:cNvSpPr txBox="1">
            <a:spLocks noGrp="1"/>
          </p:cNvSpPr>
          <p:nvPr>
            <p:ph type="sldNum" sz="quarter" idx="7"/>
          </p:nvPr>
        </p:nvSpPr>
        <p:spPr>
          <a:xfrm>
            <a:off x="6216086" y="10069713"/>
            <a:ext cx="271639" cy="7154380"/>
          </a:xfrm>
          <a:prstGeom prst="rect">
            <a:avLst/>
          </a:prstGeom>
        </p:spPr>
        <p:txBody>
          <a:bodyPr vert="horz" wrap="square" lIns="0" tIns="49389" rIns="0" bIns="0" rtlCol="0">
            <a:spAutoFit/>
          </a:bodyPr>
          <a:lstStyle/>
          <a:p>
            <a:pPr marL="12347">
              <a:lnSpc>
                <a:spcPts val="1240"/>
              </a:lnSpc>
              <a:tabLst>
                <a:tab pos="5123363" algn="l"/>
              </a:tabLst>
            </a:pPr>
            <a:r>
              <a:rPr u="heavy" dirty="0"/>
              <a:t> 	</a:t>
            </a:r>
            <a:r>
              <a:rPr dirty="0"/>
              <a:t>  64</a:t>
            </a:r>
          </a:p>
          <a:p>
            <a:pPr marL="1456939">
              <a:lnSpc>
                <a:spcPts val="1371"/>
              </a:lnSpc>
            </a:pPr>
            <a:r>
              <a:rPr dirty="0"/>
              <a:t>© Copyright </a:t>
            </a:r>
            <a:r>
              <a:rPr spc="-5" dirty="0"/>
              <a:t>Virtual University </a:t>
            </a:r>
            <a:r>
              <a:rPr dirty="0"/>
              <a:t>of</a:t>
            </a:r>
            <a:r>
              <a:rPr spc="-78" dirty="0"/>
              <a:t> </a:t>
            </a:r>
            <a:r>
              <a:rPr spc="-5" dirty="0"/>
              <a:t>Pakistan</a:t>
            </a:r>
          </a:p>
        </p:txBody>
      </p:sp>
    </p:spTree>
    <p:extLst>
      <p:ext uri="{BB962C8B-B14F-4D97-AF65-F5344CB8AC3E}">
        <p14:creationId xmlns:p14="http://schemas.microsoft.com/office/powerpoint/2010/main" val="9752330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98903" y="886883"/>
            <a:ext cx="1971234" cy="179601"/>
          </a:xfrm>
          <a:prstGeom prst="rect">
            <a:avLst/>
          </a:prstGeom>
        </p:spPr>
        <p:txBody>
          <a:bodyPr vert="horz" wrap="square" lIns="0" tIns="0" rIns="0" bIns="0" rtlCol="0">
            <a:spAutoFit/>
          </a:bodyPr>
          <a:lstStyle/>
          <a:p>
            <a:pPr marL="12347"/>
            <a:r>
              <a:rPr sz="1167" dirty="0">
                <a:latin typeface="Times New Roman"/>
                <a:cs typeface="Times New Roman"/>
              </a:rPr>
              <a:t>CS504-Software Engineering –</a:t>
            </a:r>
            <a:r>
              <a:rPr sz="1167" spc="-107" dirty="0">
                <a:latin typeface="Times New Roman"/>
                <a:cs typeface="Times New Roman"/>
              </a:rPr>
              <a:t> </a:t>
            </a:r>
            <a:r>
              <a:rPr sz="1167" dirty="0">
                <a:latin typeface="Times New Roman"/>
                <a:cs typeface="Times New Roman"/>
              </a:rPr>
              <a:t>I</a:t>
            </a:r>
            <a:endParaRPr sz="1167">
              <a:latin typeface="Times New Roman"/>
              <a:cs typeface="Times New Roman"/>
            </a:endParaRPr>
          </a:p>
        </p:txBody>
      </p:sp>
      <p:sp>
        <p:nvSpPr>
          <p:cNvPr id="3" name="object 3"/>
          <p:cNvSpPr txBox="1"/>
          <p:nvPr/>
        </p:nvSpPr>
        <p:spPr>
          <a:xfrm>
            <a:off x="6156868" y="886883"/>
            <a:ext cx="238919" cy="179601"/>
          </a:xfrm>
          <a:prstGeom prst="rect">
            <a:avLst/>
          </a:prstGeom>
        </p:spPr>
        <p:txBody>
          <a:bodyPr vert="horz" wrap="square" lIns="0" tIns="0" rIns="0" bIns="0" rtlCol="0">
            <a:spAutoFit/>
          </a:bodyPr>
          <a:lstStyle/>
          <a:p>
            <a:pPr marL="12347"/>
            <a:r>
              <a:rPr sz="1167" spc="-5" dirty="0">
                <a:latin typeface="Times New Roman"/>
                <a:cs typeface="Times New Roman"/>
              </a:rPr>
              <a:t>VU</a:t>
            </a:r>
            <a:endParaRPr sz="1167">
              <a:latin typeface="Times New Roman"/>
              <a:cs typeface="Times New Roman"/>
            </a:endParaRPr>
          </a:p>
        </p:txBody>
      </p:sp>
      <p:sp>
        <p:nvSpPr>
          <p:cNvPr id="4" name="object 4"/>
          <p:cNvSpPr/>
          <p:nvPr/>
        </p:nvSpPr>
        <p:spPr>
          <a:xfrm>
            <a:off x="1111250" y="1055052"/>
            <a:ext cx="5270412" cy="0"/>
          </a:xfrm>
          <a:custGeom>
            <a:avLst/>
            <a:gdLst/>
            <a:ahLst/>
            <a:cxnLst/>
            <a:rect l="l" t="t" r="r" b="b"/>
            <a:pathLst>
              <a:path w="5420995">
                <a:moveTo>
                  <a:pt x="0" y="0"/>
                </a:moveTo>
                <a:lnTo>
                  <a:pt x="5420867" y="0"/>
                </a:lnTo>
              </a:path>
            </a:pathLst>
          </a:custGeom>
          <a:ln w="7620">
            <a:solidFill>
              <a:srgbClr val="000000"/>
            </a:solidFill>
          </a:ln>
        </p:spPr>
        <p:txBody>
          <a:bodyPr wrap="square" lIns="0" tIns="0" rIns="0" bIns="0" rtlCol="0"/>
          <a:lstStyle/>
          <a:p>
            <a:endParaRPr sz="1750"/>
          </a:p>
        </p:txBody>
      </p:sp>
      <p:sp>
        <p:nvSpPr>
          <p:cNvPr id="5" name="object 5"/>
          <p:cNvSpPr/>
          <p:nvPr/>
        </p:nvSpPr>
        <p:spPr>
          <a:xfrm>
            <a:off x="1721697" y="1347682"/>
            <a:ext cx="4113107" cy="3289299"/>
          </a:xfrm>
          <a:prstGeom prst="rect">
            <a:avLst/>
          </a:prstGeom>
          <a:blipFill>
            <a:blip r:embed="rId2" cstate="print"/>
            <a:stretch>
              <a:fillRect/>
            </a:stretch>
          </a:blipFill>
        </p:spPr>
        <p:txBody>
          <a:bodyPr wrap="square" lIns="0" tIns="0" rIns="0" bIns="0" rtlCol="0"/>
          <a:lstStyle/>
          <a:p>
            <a:endParaRPr sz="1750"/>
          </a:p>
        </p:txBody>
      </p:sp>
      <p:sp>
        <p:nvSpPr>
          <p:cNvPr id="6" name="object 6"/>
          <p:cNvSpPr txBox="1"/>
          <p:nvPr/>
        </p:nvSpPr>
        <p:spPr>
          <a:xfrm>
            <a:off x="1098903" y="4634018"/>
            <a:ext cx="4753063" cy="333425"/>
          </a:xfrm>
          <a:prstGeom prst="rect">
            <a:avLst/>
          </a:prstGeom>
        </p:spPr>
        <p:txBody>
          <a:bodyPr vert="horz" wrap="square" lIns="0" tIns="0" rIns="0" bIns="0" rtlCol="0">
            <a:spAutoFit/>
          </a:bodyPr>
          <a:lstStyle/>
          <a:p>
            <a:pPr marL="12347" marR="4939">
              <a:lnSpc>
                <a:spcPts val="1342"/>
              </a:lnSpc>
            </a:pPr>
            <a:r>
              <a:rPr sz="1167" dirty="0">
                <a:latin typeface="Times New Roman"/>
                <a:cs typeface="Times New Roman"/>
              </a:rPr>
              <a:t>The user then </a:t>
            </a:r>
            <a:r>
              <a:rPr sz="1167" spc="-5" dirty="0">
                <a:latin typeface="Times New Roman"/>
                <a:cs typeface="Times New Roman"/>
              </a:rPr>
              <a:t>selects </a:t>
            </a:r>
            <a:r>
              <a:rPr sz="1167" dirty="0">
                <a:latin typeface="Times New Roman"/>
                <a:cs typeface="Times New Roman"/>
              </a:rPr>
              <a:t>‘Plan 2’ and deletes it. </a:t>
            </a:r>
            <a:r>
              <a:rPr sz="1167" spc="-5" dirty="0">
                <a:latin typeface="Times New Roman"/>
                <a:cs typeface="Times New Roman"/>
              </a:rPr>
              <a:t>System </a:t>
            </a:r>
            <a:r>
              <a:rPr sz="1167" dirty="0">
                <a:latin typeface="Times New Roman"/>
                <a:cs typeface="Times New Roman"/>
              </a:rPr>
              <a:t>confirms the user and</a:t>
            </a:r>
            <a:r>
              <a:rPr sz="1167" spc="-111" dirty="0">
                <a:latin typeface="Times New Roman"/>
                <a:cs typeface="Times New Roman"/>
              </a:rPr>
              <a:t> </a:t>
            </a:r>
            <a:r>
              <a:rPr sz="1167" dirty="0">
                <a:latin typeface="Times New Roman"/>
                <a:cs typeface="Times New Roman"/>
              </a:rPr>
              <a:t>upon  confirmation, deletes ‘Plan</a:t>
            </a:r>
            <a:r>
              <a:rPr sz="1167" spc="-102" dirty="0">
                <a:latin typeface="Times New Roman"/>
                <a:cs typeface="Times New Roman"/>
              </a:rPr>
              <a:t> </a:t>
            </a:r>
            <a:r>
              <a:rPr sz="1167" dirty="0">
                <a:latin typeface="Times New Roman"/>
                <a:cs typeface="Times New Roman"/>
              </a:rPr>
              <a:t>2’.</a:t>
            </a:r>
            <a:endParaRPr sz="1167">
              <a:latin typeface="Times New Roman"/>
              <a:cs typeface="Times New Roman"/>
            </a:endParaRPr>
          </a:p>
        </p:txBody>
      </p:sp>
      <p:sp>
        <p:nvSpPr>
          <p:cNvPr id="7" name="object 7"/>
          <p:cNvSpPr/>
          <p:nvPr/>
        </p:nvSpPr>
        <p:spPr>
          <a:xfrm>
            <a:off x="1721697" y="4979246"/>
            <a:ext cx="4113107" cy="3289299"/>
          </a:xfrm>
          <a:prstGeom prst="rect">
            <a:avLst/>
          </a:prstGeom>
          <a:blipFill>
            <a:blip r:embed="rId3" cstate="print"/>
            <a:stretch>
              <a:fillRect/>
            </a:stretch>
          </a:blipFill>
        </p:spPr>
        <p:txBody>
          <a:bodyPr wrap="square" lIns="0" tIns="0" rIns="0" bIns="0" rtlCol="0"/>
          <a:lstStyle/>
          <a:p>
            <a:endParaRPr sz="1750"/>
          </a:p>
        </p:txBody>
      </p:sp>
      <p:sp>
        <p:nvSpPr>
          <p:cNvPr id="8" name="object 8"/>
          <p:cNvSpPr txBox="1"/>
          <p:nvPr/>
        </p:nvSpPr>
        <p:spPr>
          <a:xfrm>
            <a:off x="1098903" y="8265584"/>
            <a:ext cx="5300663" cy="333425"/>
          </a:xfrm>
          <a:prstGeom prst="rect">
            <a:avLst/>
          </a:prstGeom>
        </p:spPr>
        <p:txBody>
          <a:bodyPr vert="horz" wrap="square" lIns="0" tIns="0" rIns="0" bIns="0" rtlCol="0">
            <a:spAutoFit/>
          </a:bodyPr>
          <a:lstStyle/>
          <a:p>
            <a:pPr marL="12347" marR="4939">
              <a:lnSpc>
                <a:spcPts val="1342"/>
              </a:lnSpc>
            </a:pPr>
            <a:r>
              <a:rPr sz="1167" spc="-5" dirty="0">
                <a:latin typeface="Times New Roman"/>
                <a:cs typeface="Times New Roman"/>
              </a:rPr>
              <a:t>After </a:t>
            </a:r>
            <a:r>
              <a:rPr sz="1167" dirty="0">
                <a:latin typeface="Times New Roman"/>
                <a:cs typeface="Times New Roman"/>
              </a:rPr>
              <a:t>deleting ‘Plan 2’, it displays the message that </a:t>
            </a:r>
            <a:r>
              <a:rPr sz="1167" spc="-5" dirty="0">
                <a:latin typeface="Times New Roman"/>
                <a:cs typeface="Times New Roman"/>
              </a:rPr>
              <a:t>Plan </a:t>
            </a:r>
            <a:r>
              <a:rPr sz="1167" dirty="0">
                <a:latin typeface="Times New Roman"/>
                <a:cs typeface="Times New Roman"/>
              </a:rPr>
              <a:t>2 has been permanently</a:t>
            </a:r>
            <a:r>
              <a:rPr sz="1167" spc="-92" dirty="0">
                <a:latin typeface="Times New Roman"/>
                <a:cs typeface="Times New Roman"/>
              </a:rPr>
              <a:t> </a:t>
            </a:r>
            <a:r>
              <a:rPr sz="1167" dirty="0">
                <a:latin typeface="Times New Roman"/>
                <a:cs typeface="Times New Roman"/>
              </a:rPr>
              <a:t>deleted.  Whereas, ‘Plan 2’ is </a:t>
            </a:r>
            <a:r>
              <a:rPr sz="1167" spc="-5" dirty="0">
                <a:latin typeface="Times New Roman"/>
                <a:cs typeface="Times New Roman"/>
              </a:rPr>
              <a:t>still </a:t>
            </a:r>
            <a:r>
              <a:rPr sz="1167" dirty="0">
                <a:latin typeface="Times New Roman"/>
                <a:cs typeface="Times New Roman"/>
              </a:rPr>
              <a:t>visible in the</a:t>
            </a:r>
            <a:r>
              <a:rPr sz="1167" spc="-107" dirty="0">
                <a:latin typeface="Times New Roman"/>
                <a:cs typeface="Times New Roman"/>
              </a:rPr>
              <a:t> </a:t>
            </a:r>
            <a:r>
              <a:rPr sz="1167" dirty="0">
                <a:latin typeface="Times New Roman"/>
                <a:cs typeface="Times New Roman"/>
              </a:rPr>
              <a:t>list.</a:t>
            </a:r>
            <a:endParaRPr sz="1167">
              <a:latin typeface="Times New Roman"/>
              <a:cs typeface="Times New Roman"/>
            </a:endParaRPr>
          </a:p>
        </p:txBody>
      </p:sp>
      <p:sp>
        <p:nvSpPr>
          <p:cNvPr id="9" name="object 9"/>
          <p:cNvSpPr txBox="1">
            <a:spLocks noGrp="1"/>
          </p:cNvSpPr>
          <p:nvPr>
            <p:ph type="sldNum" sz="quarter" idx="7"/>
          </p:nvPr>
        </p:nvSpPr>
        <p:spPr>
          <a:xfrm>
            <a:off x="6216086" y="10069713"/>
            <a:ext cx="271639" cy="7154380"/>
          </a:xfrm>
          <a:prstGeom prst="rect">
            <a:avLst/>
          </a:prstGeom>
        </p:spPr>
        <p:txBody>
          <a:bodyPr vert="horz" wrap="square" lIns="0" tIns="49389" rIns="0" bIns="0" rtlCol="0">
            <a:spAutoFit/>
          </a:bodyPr>
          <a:lstStyle/>
          <a:p>
            <a:pPr marL="12347">
              <a:lnSpc>
                <a:spcPts val="1240"/>
              </a:lnSpc>
              <a:tabLst>
                <a:tab pos="5123363" algn="l"/>
              </a:tabLst>
            </a:pPr>
            <a:r>
              <a:rPr u="heavy" dirty="0"/>
              <a:t> 	</a:t>
            </a:r>
            <a:r>
              <a:rPr dirty="0"/>
              <a:t>  65</a:t>
            </a:r>
          </a:p>
          <a:p>
            <a:pPr marL="1456939">
              <a:lnSpc>
                <a:spcPts val="1371"/>
              </a:lnSpc>
            </a:pPr>
            <a:r>
              <a:rPr dirty="0"/>
              <a:t>© Copyright </a:t>
            </a:r>
            <a:r>
              <a:rPr spc="-5" dirty="0"/>
              <a:t>Virtual University </a:t>
            </a:r>
            <a:r>
              <a:rPr dirty="0"/>
              <a:t>of</a:t>
            </a:r>
            <a:r>
              <a:rPr spc="-78" dirty="0"/>
              <a:t> </a:t>
            </a:r>
            <a:r>
              <a:rPr spc="-5" dirty="0"/>
              <a:t>Pakistan</a:t>
            </a:r>
          </a:p>
        </p:txBody>
      </p:sp>
    </p:spTree>
    <p:extLst>
      <p:ext uri="{BB962C8B-B14F-4D97-AF65-F5344CB8AC3E}">
        <p14:creationId xmlns:p14="http://schemas.microsoft.com/office/powerpoint/2010/main" val="41237897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98903" y="886883"/>
            <a:ext cx="1971234" cy="179601"/>
          </a:xfrm>
          <a:prstGeom prst="rect">
            <a:avLst/>
          </a:prstGeom>
        </p:spPr>
        <p:txBody>
          <a:bodyPr vert="horz" wrap="square" lIns="0" tIns="0" rIns="0" bIns="0" rtlCol="0">
            <a:spAutoFit/>
          </a:bodyPr>
          <a:lstStyle/>
          <a:p>
            <a:pPr marL="12347"/>
            <a:r>
              <a:rPr sz="1167" dirty="0">
                <a:latin typeface="Times New Roman"/>
                <a:cs typeface="Times New Roman"/>
              </a:rPr>
              <a:t>CS504-Software Engineering –</a:t>
            </a:r>
            <a:r>
              <a:rPr sz="1167" spc="-107" dirty="0">
                <a:latin typeface="Times New Roman"/>
                <a:cs typeface="Times New Roman"/>
              </a:rPr>
              <a:t> </a:t>
            </a:r>
            <a:r>
              <a:rPr sz="1167" dirty="0">
                <a:latin typeface="Times New Roman"/>
                <a:cs typeface="Times New Roman"/>
              </a:rPr>
              <a:t>I</a:t>
            </a:r>
            <a:endParaRPr sz="1167">
              <a:latin typeface="Times New Roman"/>
              <a:cs typeface="Times New Roman"/>
            </a:endParaRPr>
          </a:p>
        </p:txBody>
      </p:sp>
      <p:sp>
        <p:nvSpPr>
          <p:cNvPr id="3" name="object 3"/>
          <p:cNvSpPr txBox="1"/>
          <p:nvPr/>
        </p:nvSpPr>
        <p:spPr>
          <a:xfrm>
            <a:off x="6156868" y="886883"/>
            <a:ext cx="238919" cy="179601"/>
          </a:xfrm>
          <a:prstGeom prst="rect">
            <a:avLst/>
          </a:prstGeom>
        </p:spPr>
        <p:txBody>
          <a:bodyPr vert="horz" wrap="square" lIns="0" tIns="0" rIns="0" bIns="0" rtlCol="0">
            <a:spAutoFit/>
          </a:bodyPr>
          <a:lstStyle/>
          <a:p>
            <a:pPr marL="12347"/>
            <a:r>
              <a:rPr sz="1167" spc="-5" dirty="0">
                <a:latin typeface="Times New Roman"/>
                <a:cs typeface="Times New Roman"/>
              </a:rPr>
              <a:t>VU</a:t>
            </a:r>
            <a:endParaRPr sz="1167">
              <a:latin typeface="Times New Roman"/>
              <a:cs typeface="Times New Roman"/>
            </a:endParaRPr>
          </a:p>
        </p:txBody>
      </p:sp>
      <p:sp>
        <p:nvSpPr>
          <p:cNvPr id="4" name="object 4"/>
          <p:cNvSpPr/>
          <p:nvPr/>
        </p:nvSpPr>
        <p:spPr>
          <a:xfrm>
            <a:off x="1111250" y="1055052"/>
            <a:ext cx="5270412" cy="0"/>
          </a:xfrm>
          <a:custGeom>
            <a:avLst/>
            <a:gdLst/>
            <a:ahLst/>
            <a:cxnLst/>
            <a:rect l="l" t="t" r="r" b="b"/>
            <a:pathLst>
              <a:path w="5420995">
                <a:moveTo>
                  <a:pt x="0" y="0"/>
                </a:moveTo>
                <a:lnTo>
                  <a:pt x="5420867" y="0"/>
                </a:lnTo>
              </a:path>
            </a:pathLst>
          </a:custGeom>
          <a:ln w="7620">
            <a:solidFill>
              <a:srgbClr val="000000"/>
            </a:solidFill>
          </a:ln>
        </p:spPr>
        <p:txBody>
          <a:bodyPr wrap="square" lIns="0" tIns="0" rIns="0" bIns="0" rtlCol="0"/>
          <a:lstStyle/>
          <a:p>
            <a:endParaRPr sz="1750"/>
          </a:p>
        </p:txBody>
      </p:sp>
      <p:sp>
        <p:nvSpPr>
          <p:cNvPr id="5" name="object 5"/>
          <p:cNvSpPr/>
          <p:nvPr/>
        </p:nvSpPr>
        <p:spPr>
          <a:xfrm>
            <a:off x="1721697" y="1347682"/>
            <a:ext cx="4113107" cy="3289299"/>
          </a:xfrm>
          <a:prstGeom prst="rect">
            <a:avLst/>
          </a:prstGeom>
          <a:blipFill>
            <a:blip r:embed="rId2" cstate="print"/>
            <a:stretch>
              <a:fillRect/>
            </a:stretch>
          </a:blipFill>
        </p:spPr>
        <p:txBody>
          <a:bodyPr wrap="square" lIns="0" tIns="0" rIns="0" bIns="0" rtlCol="0"/>
          <a:lstStyle/>
          <a:p>
            <a:endParaRPr sz="1750"/>
          </a:p>
        </p:txBody>
      </p:sp>
      <p:sp>
        <p:nvSpPr>
          <p:cNvPr id="6" name="object 6"/>
          <p:cNvSpPr txBox="1"/>
          <p:nvPr/>
        </p:nvSpPr>
        <p:spPr>
          <a:xfrm>
            <a:off x="1098903" y="4811522"/>
            <a:ext cx="5350669" cy="1000274"/>
          </a:xfrm>
          <a:prstGeom prst="rect">
            <a:avLst/>
          </a:prstGeom>
        </p:spPr>
        <p:txBody>
          <a:bodyPr vert="horz" wrap="square" lIns="0" tIns="0" rIns="0" bIns="0" rtlCol="0">
            <a:spAutoFit/>
          </a:bodyPr>
          <a:lstStyle/>
          <a:p>
            <a:pPr marL="12347" marR="4939" algn="just">
              <a:lnSpc>
                <a:spcPts val="1342"/>
              </a:lnSpc>
            </a:pPr>
            <a:r>
              <a:rPr sz="1167" spc="-5" dirty="0">
                <a:latin typeface="Times New Roman"/>
                <a:cs typeface="Times New Roman"/>
              </a:rPr>
              <a:t>However, </a:t>
            </a:r>
            <a:r>
              <a:rPr sz="1167" dirty="0">
                <a:latin typeface="Times New Roman"/>
                <a:cs typeface="Times New Roman"/>
              </a:rPr>
              <a:t>it </a:t>
            </a:r>
            <a:r>
              <a:rPr sz="1167" spc="-5" dirty="0">
                <a:latin typeface="Times New Roman"/>
                <a:cs typeface="Times New Roman"/>
              </a:rPr>
              <a:t>should </a:t>
            </a:r>
            <a:r>
              <a:rPr sz="1167" dirty="0">
                <a:latin typeface="Times New Roman"/>
                <a:cs typeface="Times New Roman"/>
              </a:rPr>
              <a:t>be noted that, all the above </a:t>
            </a:r>
            <a:r>
              <a:rPr sz="1167" spc="-5" dirty="0">
                <a:latin typeface="Times New Roman"/>
                <a:cs typeface="Times New Roman"/>
              </a:rPr>
              <a:t>GUIs </a:t>
            </a:r>
            <a:r>
              <a:rPr sz="1167" dirty="0">
                <a:latin typeface="Times New Roman"/>
                <a:cs typeface="Times New Roman"/>
              </a:rPr>
              <a:t>presented two major mistakes about  the </a:t>
            </a:r>
            <a:r>
              <a:rPr sz="1167" spc="-5" dirty="0">
                <a:latin typeface="Times New Roman"/>
                <a:cs typeface="Times New Roman"/>
              </a:rPr>
              <a:t>GUIs. First, </a:t>
            </a:r>
            <a:r>
              <a:rPr sz="1167" dirty="0">
                <a:latin typeface="Times New Roman"/>
                <a:cs typeface="Times New Roman"/>
              </a:rPr>
              <a:t>if a plan is currently in use, it </a:t>
            </a:r>
            <a:r>
              <a:rPr sz="1167" spc="-5" dirty="0">
                <a:latin typeface="Times New Roman"/>
                <a:cs typeface="Times New Roman"/>
              </a:rPr>
              <a:t>should </a:t>
            </a:r>
            <a:r>
              <a:rPr sz="1167" dirty="0">
                <a:latin typeface="Times New Roman"/>
                <a:cs typeface="Times New Roman"/>
              </a:rPr>
              <a:t>not have been displayed in the list at  the right. </a:t>
            </a:r>
            <a:r>
              <a:rPr sz="1167" spc="-5" dirty="0">
                <a:latin typeface="Times New Roman"/>
                <a:cs typeface="Times New Roman"/>
              </a:rPr>
              <a:t>Secondly, </a:t>
            </a:r>
            <a:r>
              <a:rPr sz="1167" dirty="0">
                <a:latin typeface="Times New Roman"/>
                <a:cs typeface="Times New Roman"/>
              </a:rPr>
              <a:t>instead of displaying two messages </a:t>
            </a:r>
            <a:r>
              <a:rPr sz="1167" spc="-5" dirty="0">
                <a:latin typeface="Times New Roman"/>
                <a:cs typeface="Times New Roman"/>
              </a:rPr>
              <a:t>separately </a:t>
            </a:r>
            <a:r>
              <a:rPr sz="1167" dirty="0">
                <a:latin typeface="Times New Roman"/>
                <a:cs typeface="Times New Roman"/>
              </a:rPr>
              <a:t>in two dialog boxes, it  </a:t>
            </a:r>
            <a:r>
              <a:rPr sz="1167" spc="-5" dirty="0">
                <a:latin typeface="Times New Roman"/>
                <a:cs typeface="Times New Roman"/>
              </a:rPr>
              <a:t>would </a:t>
            </a:r>
            <a:r>
              <a:rPr sz="1167" dirty="0">
                <a:latin typeface="Times New Roman"/>
                <a:cs typeface="Times New Roman"/>
              </a:rPr>
              <a:t>have been appropriate to combine them in one</a:t>
            </a:r>
            <a:r>
              <a:rPr sz="1167" spc="-111" dirty="0">
                <a:latin typeface="Times New Roman"/>
                <a:cs typeface="Times New Roman"/>
              </a:rPr>
              <a:t> </a:t>
            </a:r>
            <a:r>
              <a:rPr sz="1167" dirty="0">
                <a:latin typeface="Times New Roman"/>
                <a:cs typeface="Times New Roman"/>
              </a:rPr>
              <a:t>message.</a:t>
            </a:r>
            <a:endParaRPr sz="1167">
              <a:latin typeface="Times New Roman"/>
              <a:cs typeface="Times New Roman"/>
            </a:endParaRPr>
          </a:p>
          <a:p>
            <a:pPr marL="12347" marR="190143">
              <a:lnSpc>
                <a:spcPts val="1342"/>
              </a:lnSpc>
            </a:pPr>
            <a:r>
              <a:rPr sz="1167" dirty="0">
                <a:latin typeface="Times New Roman"/>
                <a:cs typeface="Times New Roman"/>
              </a:rPr>
              <a:t>The following </a:t>
            </a:r>
            <a:r>
              <a:rPr sz="1167" spc="-5" dirty="0">
                <a:latin typeface="Times New Roman"/>
                <a:cs typeface="Times New Roman"/>
              </a:rPr>
              <a:t>GUI </a:t>
            </a:r>
            <a:r>
              <a:rPr sz="1167" dirty="0">
                <a:latin typeface="Times New Roman"/>
                <a:cs typeface="Times New Roman"/>
              </a:rPr>
              <a:t>displays </a:t>
            </a:r>
            <a:r>
              <a:rPr sz="1167" spc="-5" dirty="0">
                <a:latin typeface="Times New Roman"/>
                <a:cs typeface="Times New Roman"/>
              </a:rPr>
              <a:t>what </a:t>
            </a:r>
            <a:r>
              <a:rPr sz="1167" dirty="0">
                <a:latin typeface="Times New Roman"/>
                <a:cs typeface="Times New Roman"/>
              </a:rPr>
              <a:t>this </a:t>
            </a:r>
            <a:r>
              <a:rPr sz="1167" spc="-5" dirty="0">
                <a:latin typeface="Times New Roman"/>
                <a:cs typeface="Times New Roman"/>
              </a:rPr>
              <a:t>GUI should </a:t>
            </a:r>
            <a:r>
              <a:rPr sz="1167" dirty="0">
                <a:latin typeface="Times New Roman"/>
                <a:cs typeface="Times New Roman"/>
              </a:rPr>
              <a:t>have displayed ideally. </a:t>
            </a:r>
            <a:r>
              <a:rPr sz="1167" spc="-5" dirty="0">
                <a:latin typeface="Times New Roman"/>
                <a:cs typeface="Times New Roman"/>
              </a:rPr>
              <a:t>As, </a:t>
            </a:r>
            <a:r>
              <a:rPr sz="1167" dirty="0">
                <a:latin typeface="Times New Roman"/>
                <a:cs typeface="Times New Roman"/>
              </a:rPr>
              <a:t>user can  only delete plans 1 and 2, therefore, only these plans </a:t>
            </a:r>
            <a:r>
              <a:rPr sz="1167" spc="-5" dirty="0">
                <a:latin typeface="Times New Roman"/>
                <a:cs typeface="Times New Roman"/>
              </a:rPr>
              <a:t>should </a:t>
            </a:r>
            <a:r>
              <a:rPr sz="1167" dirty="0">
                <a:latin typeface="Times New Roman"/>
                <a:cs typeface="Times New Roman"/>
              </a:rPr>
              <a:t>have displayed to</a:t>
            </a:r>
            <a:r>
              <a:rPr sz="1167" spc="-107" dirty="0">
                <a:latin typeface="Times New Roman"/>
                <a:cs typeface="Times New Roman"/>
              </a:rPr>
              <a:t> </a:t>
            </a:r>
            <a:r>
              <a:rPr sz="1167" dirty="0">
                <a:latin typeface="Times New Roman"/>
                <a:cs typeface="Times New Roman"/>
              </a:rPr>
              <a:t>him.</a:t>
            </a:r>
            <a:endParaRPr sz="1167">
              <a:latin typeface="Times New Roman"/>
              <a:cs typeface="Times New Roman"/>
            </a:endParaRPr>
          </a:p>
        </p:txBody>
      </p:sp>
      <p:sp>
        <p:nvSpPr>
          <p:cNvPr id="7" name="object 7"/>
          <p:cNvSpPr/>
          <p:nvPr/>
        </p:nvSpPr>
        <p:spPr>
          <a:xfrm>
            <a:off x="1610572" y="5893929"/>
            <a:ext cx="4333875" cy="3467100"/>
          </a:xfrm>
          <a:prstGeom prst="rect">
            <a:avLst/>
          </a:prstGeom>
          <a:blipFill>
            <a:blip r:embed="rId3" cstate="print"/>
            <a:stretch>
              <a:fillRect/>
            </a:stretch>
          </a:blipFill>
        </p:spPr>
        <p:txBody>
          <a:bodyPr wrap="square" lIns="0" tIns="0" rIns="0" bIns="0" rtlCol="0"/>
          <a:lstStyle/>
          <a:p>
            <a:endParaRPr sz="1750"/>
          </a:p>
        </p:txBody>
      </p:sp>
      <p:sp>
        <p:nvSpPr>
          <p:cNvPr id="8" name="object 8"/>
          <p:cNvSpPr txBox="1">
            <a:spLocks noGrp="1"/>
          </p:cNvSpPr>
          <p:nvPr>
            <p:ph type="sldNum" sz="quarter" idx="7"/>
          </p:nvPr>
        </p:nvSpPr>
        <p:spPr>
          <a:xfrm>
            <a:off x="6216086" y="10069713"/>
            <a:ext cx="271639" cy="7154380"/>
          </a:xfrm>
          <a:prstGeom prst="rect">
            <a:avLst/>
          </a:prstGeom>
        </p:spPr>
        <p:txBody>
          <a:bodyPr vert="horz" wrap="square" lIns="0" tIns="49389" rIns="0" bIns="0" rtlCol="0">
            <a:spAutoFit/>
          </a:bodyPr>
          <a:lstStyle/>
          <a:p>
            <a:pPr marL="12347">
              <a:lnSpc>
                <a:spcPts val="1240"/>
              </a:lnSpc>
              <a:tabLst>
                <a:tab pos="5123363" algn="l"/>
              </a:tabLst>
            </a:pPr>
            <a:r>
              <a:rPr u="heavy" dirty="0"/>
              <a:t> 	</a:t>
            </a:r>
            <a:r>
              <a:rPr dirty="0"/>
              <a:t>  66</a:t>
            </a:r>
          </a:p>
          <a:p>
            <a:pPr marL="1456939">
              <a:lnSpc>
                <a:spcPts val="1371"/>
              </a:lnSpc>
            </a:pPr>
            <a:r>
              <a:rPr dirty="0"/>
              <a:t>© Copyright </a:t>
            </a:r>
            <a:r>
              <a:rPr spc="-5" dirty="0"/>
              <a:t>Virtual University </a:t>
            </a:r>
            <a:r>
              <a:rPr dirty="0"/>
              <a:t>of</a:t>
            </a:r>
            <a:r>
              <a:rPr spc="-78" dirty="0"/>
              <a:t> </a:t>
            </a:r>
            <a:r>
              <a:rPr spc="-5" dirty="0"/>
              <a:t>Pakistan</a:t>
            </a:r>
          </a:p>
        </p:txBody>
      </p:sp>
    </p:spTree>
    <p:extLst>
      <p:ext uri="{BB962C8B-B14F-4D97-AF65-F5344CB8AC3E}">
        <p14:creationId xmlns:p14="http://schemas.microsoft.com/office/powerpoint/2010/main" val="38690915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11250" y="1055052"/>
            <a:ext cx="5270412" cy="0"/>
          </a:xfrm>
          <a:custGeom>
            <a:avLst/>
            <a:gdLst/>
            <a:ahLst/>
            <a:cxnLst/>
            <a:rect l="l" t="t" r="r" b="b"/>
            <a:pathLst>
              <a:path w="5420995">
                <a:moveTo>
                  <a:pt x="0" y="0"/>
                </a:moveTo>
                <a:lnTo>
                  <a:pt x="5420867" y="0"/>
                </a:lnTo>
              </a:path>
            </a:pathLst>
          </a:custGeom>
          <a:ln w="7620">
            <a:solidFill>
              <a:srgbClr val="000000"/>
            </a:solidFill>
          </a:ln>
        </p:spPr>
        <p:txBody>
          <a:bodyPr wrap="square" lIns="0" tIns="0" rIns="0" bIns="0" rtlCol="0"/>
          <a:lstStyle/>
          <a:p>
            <a:endParaRPr sz="1750"/>
          </a:p>
        </p:txBody>
      </p:sp>
      <p:sp>
        <p:nvSpPr>
          <p:cNvPr id="3" name="object 3"/>
          <p:cNvSpPr txBox="1"/>
          <p:nvPr/>
        </p:nvSpPr>
        <p:spPr>
          <a:xfrm>
            <a:off x="1098903" y="886883"/>
            <a:ext cx="5296958" cy="974813"/>
          </a:xfrm>
          <a:prstGeom prst="rect">
            <a:avLst/>
          </a:prstGeom>
        </p:spPr>
        <p:txBody>
          <a:bodyPr vert="horz" wrap="square" lIns="0" tIns="0" rIns="0" bIns="0" rtlCol="0">
            <a:spAutoFit/>
          </a:bodyPr>
          <a:lstStyle/>
          <a:p>
            <a:pPr marL="12347" algn="just">
              <a:tabLst>
                <a:tab pos="5069654" algn="l"/>
              </a:tabLst>
            </a:pPr>
            <a:r>
              <a:rPr sz="1167" dirty="0">
                <a:latin typeface="Times New Roman"/>
                <a:cs typeface="Times New Roman"/>
              </a:rPr>
              <a:t>CS504-Software</a:t>
            </a:r>
            <a:r>
              <a:rPr sz="1167" spc="-5" dirty="0">
                <a:latin typeface="Times New Roman"/>
                <a:cs typeface="Times New Roman"/>
              </a:rPr>
              <a:t> </a:t>
            </a:r>
            <a:r>
              <a:rPr sz="1167" dirty="0">
                <a:latin typeface="Times New Roman"/>
                <a:cs typeface="Times New Roman"/>
              </a:rPr>
              <a:t>Engineering</a:t>
            </a:r>
            <a:r>
              <a:rPr sz="1167" spc="-5" dirty="0">
                <a:latin typeface="Times New Roman"/>
                <a:cs typeface="Times New Roman"/>
              </a:rPr>
              <a:t> </a:t>
            </a:r>
            <a:r>
              <a:rPr sz="1167" dirty="0">
                <a:latin typeface="Times New Roman"/>
                <a:cs typeface="Times New Roman"/>
              </a:rPr>
              <a:t>– I	</a:t>
            </a:r>
            <a:r>
              <a:rPr sz="1167" spc="-5" dirty="0">
                <a:latin typeface="Times New Roman"/>
                <a:cs typeface="Times New Roman"/>
              </a:rPr>
              <a:t>VU</a:t>
            </a:r>
            <a:endParaRPr sz="1167">
              <a:latin typeface="Times New Roman"/>
              <a:cs typeface="Times New Roman"/>
            </a:endParaRPr>
          </a:p>
          <a:p>
            <a:pPr>
              <a:lnSpc>
                <a:spcPct val="100000"/>
              </a:lnSpc>
            </a:pPr>
            <a:endParaRPr sz="1167">
              <a:latin typeface="Times New Roman"/>
              <a:cs typeface="Times New Roman"/>
            </a:endParaRPr>
          </a:p>
          <a:p>
            <a:pPr marL="12347" marR="62968" algn="just">
              <a:lnSpc>
                <a:spcPts val="1342"/>
              </a:lnSpc>
              <a:spcBef>
                <a:spcPts val="851"/>
              </a:spcBef>
            </a:pPr>
            <a:r>
              <a:rPr sz="1167" dirty="0">
                <a:latin typeface="Times New Roman"/>
                <a:cs typeface="Times New Roman"/>
              </a:rPr>
              <a:t>In the above example, it is evident that if requirements are partially generated a number  of changes have to be made and </a:t>
            </a:r>
            <a:r>
              <a:rPr sz="1167" spc="-5" dirty="0">
                <a:latin typeface="Times New Roman"/>
                <a:cs typeface="Times New Roman"/>
              </a:rPr>
              <a:t>sometimes </a:t>
            </a:r>
            <a:r>
              <a:rPr sz="1167" dirty="0">
                <a:latin typeface="Times New Roman"/>
                <a:cs typeface="Times New Roman"/>
              </a:rPr>
              <a:t>the frequency of these changes rise </a:t>
            </a:r>
            <a:r>
              <a:rPr sz="1167" spc="-5" dirty="0">
                <a:latin typeface="Times New Roman"/>
                <a:cs typeface="Times New Roman"/>
              </a:rPr>
              <a:t>so</a:t>
            </a:r>
            <a:r>
              <a:rPr sz="1167" spc="-117" dirty="0">
                <a:latin typeface="Times New Roman"/>
                <a:cs typeface="Times New Roman"/>
              </a:rPr>
              <a:t> </a:t>
            </a:r>
            <a:r>
              <a:rPr sz="1167" dirty="0">
                <a:latin typeface="Times New Roman"/>
                <a:cs typeface="Times New Roman"/>
              </a:rPr>
              <a:t>much  that it takes all of the requirements and design time just in finalizing</a:t>
            </a:r>
            <a:r>
              <a:rPr sz="1167" spc="-136" dirty="0">
                <a:latin typeface="Times New Roman"/>
                <a:cs typeface="Times New Roman"/>
              </a:rPr>
              <a:t> </a:t>
            </a:r>
            <a:r>
              <a:rPr sz="1167" spc="-5" dirty="0">
                <a:latin typeface="Times New Roman"/>
                <a:cs typeface="Times New Roman"/>
              </a:rPr>
              <a:t>GUIs.</a:t>
            </a:r>
            <a:endParaRPr sz="1167">
              <a:latin typeface="Times New Roman"/>
              <a:cs typeface="Times New Roman"/>
            </a:endParaRPr>
          </a:p>
        </p:txBody>
      </p:sp>
      <p:sp>
        <p:nvSpPr>
          <p:cNvPr id="4" name="object 4"/>
          <p:cNvSpPr txBox="1">
            <a:spLocks noGrp="1"/>
          </p:cNvSpPr>
          <p:nvPr>
            <p:ph type="sldNum" sz="quarter" idx="7"/>
          </p:nvPr>
        </p:nvSpPr>
        <p:spPr>
          <a:xfrm>
            <a:off x="6216086" y="10069713"/>
            <a:ext cx="271639" cy="7154380"/>
          </a:xfrm>
          <a:prstGeom prst="rect">
            <a:avLst/>
          </a:prstGeom>
        </p:spPr>
        <p:txBody>
          <a:bodyPr vert="horz" wrap="square" lIns="0" tIns="49389" rIns="0" bIns="0" rtlCol="0">
            <a:spAutoFit/>
          </a:bodyPr>
          <a:lstStyle/>
          <a:p>
            <a:pPr marL="12347">
              <a:lnSpc>
                <a:spcPts val="1240"/>
              </a:lnSpc>
              <a:tabLst>
                <a:tab pos="5123363" algn="l"/>
              </a:tabLst>
            </a:pPr>
            <a:r>
              <a:rPr u="heavy" dirty="0"/>
              <a:t> 	</a:t>
            </a:r>
            <a:r>
              <a:rPr dirty="0"/>
              <a:t>  67</a:t>
            </a:r>
          </a:p>
          <a:p>
            <a:pPr marL="1456939">
              <a:lnSpc>
                <a:spcPts val="1371"/>
              </a:lnSpc>
            </a:pPr>
            <a:r>
              <a:rPr dirty="0"/>
              <a:t>© Copyright </a:t>
            </a:r>
            <a:r>
              <a:rPr spc="-5" dirty="0"/>
              <a:t>Virtual University </a:t>
            </a:r>
            <a:r>
              <a:rPr dirty="0"/>
              <a:t>of</a:t>
            </a:r>
            <a:r>
              <a:rPr spc="-78" dirty="0"/>
              <a:t> </a:t>
            </a:r>
            <a:r>
              <a:rPr spc="-5" dirty="0"/>
              <a:t>Pakistan</a:t>
            </a:r>
          </a:p>
        </p:txBody>
      </p:sp>
    </p:spTree>
    <p:extLst>
      <p:ext uri="{BB962C8B-B14F-4D97-AF65-F5344CB8AC3E}">
        <p14:creationId xmlns:p14="http://schemas.microsoft.com/office/powerpoint/2010/main" val="27896382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98903" y="886883"/>
            <a:ext cx="1971234" cy="179601"/>
          </a:xfrm>
          <a:prstGeom prst="rect">
            <a:avLst/>
          </a:prstGeom>
        </p:spPr>
        <p:txBody>
          <a:bodyPr vert="horz" wrap="square" lIns="0" tIns="0" rIns="0" bIns="0" rtlCol="0">
            <a:spAutoFit/>
          </a:bodyPr>
          <a:lstStyle/>
          <a:p>
            <a:pPr marL="12347"/>
            <a:r>
              <a:rPr sz="1167" dirty="0">
                <a:latin typeface="Times New Roman"/>
                <a:cs typeface="Times New Roman"/>
              </a:rPr>
              <a:t>CS504-Software Engineering –</a:t>
            </a:r>
            <a:r>
              <a:rPr sz="1167" spc="-107" dirty="0">
                <a:latin typeface="Times New Roman"/>
                <a:cs typeface="Times New Roman"/>
              </a:rPr>
              <a:t> </a:t>
            </a:r>
            <a:r>
              <a:rPr sz="1167" dirty="0">
                <a:latin typeface="Times New Roman"/>
                <a:cs typeface="Times New Roman"/>
              </a:rPr>
              <a:t>I</a:t>
            </a:r>
            <a:endParaRPr sz="1167">
              <a:latin typeface="Times New Roman"/>
              <a:cs typeface="Times New Roman"/>
            </a:endParaRPr>
          </a:p>
        </p:txBody>
      </p:sp>
      <p:sp>
        <p:nvSpPr>
          <p:cNvPr id="3" name="object 3"/>
          <p:cNvSpPr txBox="1"/>
          <p:nvPr/>
        </p:nvSpPr>
        <p:spPr>
          <a:xfrm>
            <a:off x="6156868" y="886883"/>
            <a:ext cx="238919" cy="179601"/>
          </a:xfrm>
          <a:prstGeom prst="rect">
            <a:avLst/>
          </a:prstGeom>
        </p:spPr>
        <p:txBody>
          <a:bodyPr vert="horz" wrap="square" lIns="0" tIns="0" rIns="0" bIns="0" rtlCol="0">
            <a:spAutoFit/>
          </a:bodyPr>
          <a:lstStyle/>
          <a:p>
            <a:pPr marL="12347"/>
            <a:r>
              <a:rPr sz="1167" spc="-5" dirty="0">
                <a:latin typeface="Times New Roman"/>
                <a:cs typeface="Times New Roman"/>
              </a:rPr>
              <a:t>VU</a:t>
            </a:r>
            <a:endParaRPr sz="1167">
              <a:latin typeface="Times New Roman"/>
              <a:cs typeface="Times New Roman"/>
            </a:endParaRPr>
          </a:p>
        </p:txBody>
      </p:sp>
      <p:sp>
        <p:nvSpPr>
          <p:cNvPr id="4" name="object 4"/>
          <p:cNvSpPr/>
          <p:nvPr/>
        </p:nvSpPr>
        <p:spPr>
          <a:xfrm>
            <a:off x="1111250" y="1055052"/>
            <a:ext cx="5270412" cy="0"/>
          </a:xfrm>
          <a:custGeom>
            <a:avLst/>
            <a:gdLst/>
            <a:ahLst/>
            <a:cxnLst/>
            <a:rect l="l" t="t" r="r" b="b"/>
            <a:pathLst>
              <a:path w="5420995">
                <a:moveTo>
                  <a:pt x="0" y="0"/>
                </a:moveTo>
                <a:lnTo>
                  <a:pt x="5420867" y="0"/>
                </a:lnTo>
              </a:path>
            </a:pathLst>
          </a:custGeom>
          <a:ln w="7620">
            <a:solidFill>
              <a:srgbClr val="000000"/>
            </a:solidFill>
          </a:ln>
        </p:spPr>
        <p:txBody>
          <a:bodyPr wrap="square" lIns="0" tIns="0" rIns="0" bIns="0" rtlCol="0"/>
          <a:lstStyle/>
          <a:p>
            <a:endParaRPr sz="1750"/>
          </a:p>
        </p:txBody>
      </p:sp>
      <p:sp>
        <p:nvSpPr>
          <p:cNvPr id="5" name="object 5"/>
          <p:cNvSpPr txBox="1"/>
          <p:nvPr/>
        </p:nvSpPr>
        <p:spPr>
          <a:xfrm>
            <a:off x="1098903" y="1330395"/>
            <a:ext cx="5354373" cy="2402453"/>
          </a:xfrm>
          <a:prstGeom prst="rect">
            <a:avLst/>
          </a:prstGeom>
        </p:spPr>
        <p:txBody>
          <a:bodyPr vert="horz" wrap="square" lIns="0" tIns="0" rIns="0" bIns="0" rtlCol="0">
            <a:spAutoFit/>
          </a:bodyPr>
          <a:lstStyle/>
          <a:p>
            <a:pPr marL="12347"/>
            <a:r>
              <a:rPr sz="1361" spc="-5" dirty="0">
                <a:latin typeface="Times New Roman"/>
                <a:cs typeface="Times New Roman"/>
              </a:rPr>
              <a:t>Prototype</a:t>
            </a:r>
            <a:endParaRPr sz="1361">
              <a:latin typeface="Times New Roman"/>
              <a:cs typeface="Times New Roman"/>
            </a:endParaRPr>
          </a:p>
          <a:p>
            <a:pPr>
              <a:spcBef>
                <a:spcPts val="29"/>
              </a:spcBef>
            </a:pPr>
            <a:endParaRPr sz="1167">
              <a:latin typeface="Times New Roman"/>
              <a:cs typeface="Times New Roman"/>
            </a:endParaRPr>
          </a:p>
          <a:p>
            <a:pPr marL="12347" marR="4939">
              <a:lnSpc>
                <a:spcPts val="1342"/>
              </a:lnSpc>
            </a:pPr>
            <a:r>
              <a:rPr sz="1167" spc="-5" dirty="0">
                <a:latin typeface="Times New Roman"/>
                <a:cs typeface="Times New Roman"/>
              </a:rPr>
              <a:t>Prototyping </a:t>
            </a:r>
            <a:r>
              <a:rPr sz="1167" dirty="0">
                <a:latin typeface="Times New Roman"/>
                <a:cs typeface="Times New Roman"/>
              </a:rPr>
              <a:t>is yet another technique that can be used to reduce customer dissatisfaction</a:t>
            </a:r>
            <a:r>
              <a:rPr sz="1167" spc="-122" dirty="0">
                <a:latin typeface="Times New Roman"/>
                <a:cs typeface="Times New Roman"/>
              </a:rPr>
              <a:t> </a:t>
            </a:r>
            <a:r>
              <a:rPr sz="1167" dirty="0">
                <a:latin typeface="Times New Roman"/>
                <a:cs typeface="Times New Roman"/>
              </a:rPr>
              <a:t>at  the requirement </a:t>
            </a:r>
            <a:r>
              <a:rPr sz="1167" spc="-5" dirty="0">
                <a:latin typeface="Times New Roman"/>
                <a:cs typeface="Times New Roman"/>
              </a:rPr>
              <a:t>stage. </a:t>
            </a:r>
            <a:r>
              <a:rPr sz="1167" dirty="0">
                <a:latin typeface="Times New Roman"/>
                <a:cs typeface="Times New Roman"/>
              </a:rPr>
              <a:t>The idea is to capture user’s vision of the product and get early  feedback from user to ensure that the development team understands requirements. This  is used </a:t>
            </a:r>
            <a:r>
              <a:rPr sz="1167" spc="-5" dirty="0">
                <a:latin typeface="Times New Roman"/>
                <a:cs typeface="Times New Roman"/>
              </a:rPr>
              <a:t>when </a:t>
            </a:r>
            <a:r>
              <a:rPr sz="1167" dirty="0">
                <a:latin typeface="Times New Roman"/>
                <a:cs typeface="Times New Roman"/>
              </a:rPr>
              <a:t>there is uncertainty regarding requirements. </a:t>
            </a:r>
            <a:r>
              <a:rPr sz="1167" spc="-5" dirty="0">
                <a:latin typeface="Times New Roman"/>
                <a:cs typeface="Times New Roman"/>
              </a:rPr>
              <a:t>Sometimes, </a:t>
            </a:r>
            <a:r>
              <a:rPr sz="1167" dirty="0">
                <a:latin typeface="Times New Roman"/>
                <a:cs typeface="Times New Roman"/>
              </a:rPr>
              <a:t>even the customer  does not know </a:t>
            </a:r>
            <a:r>
              <a:rPr sz="1167" spc="-5" dirty="0">
                <a:latin typeface="Times New Roman"/>
                <a:cs typeface="Times New Roman"/>
              </a:rPr>
              <a:t>what </a:t>
            </a:r>
            <a:r>
              <a:rPr sz="1167" dirty="0">
                <a:latin typeface="Times New Roman"/>
                <a:cs typeface="Times New Roman"/>
              </a:rPr>
              <a:t>he/she actually needs. This happens </a:t>
            </a:r>
            <a:r>
              <a:rPr sz="1167" spc="-5" dirty="0">
                <a:latin typeface="Times New Roman"/>
                <a:cs typeface="Times New Roman"/>
              </a:rPr>
              <a:t>when </a:t>
            </a:r>
            <a:r>
              <a:rPr sz="1167" dirty="0">
                <a:latin typeface="Times New Roman"/>
                <a:cs typeface="Times New Roman"/>
              </a:rPr>
              <a:t>there is no manual  </a:t>
            </a:r>
            <a:r>
              <a:rPr sz="1167" spc="-5" dirty="0">
                <a:latin typeface="Times New Roman"/>
                <a:cs typeface="Times New Roman"/>
              </a:rPr>
              <a:t>solution.</a:t>
            </a:r>
            <a:endParaRPr sz="1167">
              <a:latin typeface="Times New Roman"/>
              <a:cs typeface="Times New Roman"/>
            </a:endParaRPr>
          </a:p>
          <a:p>
            <a:pPr>
              <a:lnSpc>
                <a:spcPct val="100000"/>
              </a:lnSpc>
            </a:pPr>
            <a:endParaRPr sz="1167">
              <a:latin typeface="Times New Roman"/>
              <a:cs typeface="Times New Roman"/>
            </a:endParaRPr>
          </a:p>
          <a:p>
            <a:pPr marL="12347" marR="50005">
              <a:lnSpc>
                <a:spcPts val="1342"/>
              </a:lnSpc>
            </a:pPr>
            <a:r>
              <a:rPr sz="1167" dirty="0">
                <a:latin typeface="Times New Roman"/>
                <a:cs typeface="Times New Roman"/>
              </a:rPr>
              <a:t>A prototype is not the real product. It is rather just a real looking mock-up of </a:t>
            </a:r>
            <a:r>
              <a:rPr sz="1167" spc="-5" dirty="0">
                <a:latin typeface="Times New Roman"/>
                <a:cs typeface="Times New Roman"/>
              </a:rPr>
              <a:t>what</a:t>
            </a:r>
            <a:r>
              <a:rPr sz="1167" spc="-126" dirty="0">
                <a:latin typeface="Times New Roman"/>
                <a:cs typeface="Times New Roman"/>
              </a:rPr>
              <a:t> </a:t>
            </a:r>
            <a:r>
              <a:rPr sz="1167" spc="-5" dirty="0">
                <a:latin typeface="Times New Roman"/>
                <a:cs typeface="Times New Roman"/>
              </a:rPr>
              <a:t>would  </a:t>
            </a:r>
            <a:r>
              <a:rPr sz="1167" dirty="0">
                <a:latin typeface="Times New Roman"/>
                <a:cs typeface="Times New Roman"/>
              </a:rPr>
              <a:t>be eventually delivered and might not do anything useful. </a:t>
            </a:r>
            <a:r>
              <a:rPr sz="1167" spc="-5" dirty="0">
                <a:latin typeface="Times New Roman"/>
                <a:cs typeface="Times New Roman"/>
              </a:rPr>
              <a:t>However, </a:t>
            </a:r>
            <a:r>
              <a:rPr sz="1167" dirty="0">
                <a:latin typeface="Times New Roman"/>
                <a:cs typeface="Times New Roman"/>
              </a:rPr>
              <a:t>the presence of a  prototype makes a new product tangible. It brings use cases to life and closes gaps in  your understanding of the requirements. </a:t>
            </a:r>
            <a:r>
              <a:rPr sz="1167" spc="-5" dirty="0">
                <a:latin typeface="Times New Roman"/>
                <a:cs typeface="Times New Roman"/>
              </a:rPr>
              <a:t>From </a:t>
            </a:r>
            <a:r>
              <a:rPr sz="1167" dirty="0">
                <a:latin typeface="Times New Roman"/>
                <a:cs typeface="Times New Roman"/>
              </a:rPr>
              <a:t>a user’s perspective, it is easier to play  </a:t>
            </a:r>
            <a:r>
              <a:rPr sz="1167" spc="-5" dirty="0">
                <a:latin typeface="Times New Roman"/>
                <a:cs typeface="Times New Roman"/>
              </a:rPr>
              <a:t>with </a:t>
            </a:r>
            <a:r>
              <a:rPr sz="1167" dirty="0">
                <a:latin typeface="Times New Roman"/>
                <a:cs typeface="Times New Roman"/>
              </a:rPr>
              <a:t>a prototype and try it out than to read</a:t>
            </a:r>
            <a:r>
              <a:rPr sz="1167" spc="-107" dirty="0">
                <a:latin typeface="Times New Roman"/>
                <a:cs typeface="Times New Roman"/>
              </a:rPr>
              <a:t> </a:t>
            </a:r>
            <a:r>
              <a:rPr sz="1167" spc="-5" dirty="0">
                <a:latin typeface="Times New Roman"/>
                <a:cs typeface="Times New Roman"/>
              </a:rPr>
              <a:t>SRS.</a:t>
            </a:r>
            <a:endParaRPr sz="1167">
              <a:latin typeface="Times New Roman"/>
              <a:cs typeface="Times New Roman"/>
            </a:endParaRPr>
          </a:p>
        </p:txBody>
      </p:sp>
      <p:sp>
        <p:nvSpPr>
          <p:cNvPr id="6" name="object 6"/>
          <p:cNvSpPr txBox="1">
            <a:spLocks noGrp="1"/>
          </p:cNvSpPr>
          <p:nvPr>
            <p:ph type="sldNum" sz="quarter" idx="7"/>
          </p:nvPr>
        </p:nvSpPr>
        <p:spPr>
          <a:xfrm>
            <a:off x="6216086" y="10069713"/>
            <a:ext cx="271639" cy="7154380"/>
          </a:xfrm>
          <a:prstGeom prst="rect">
            <a:avLst/>
          </a:prstGeom>
        </p:spPr>
        <p:txBody>
          <a:bodyPr vert="horz" wrap="square" lIns="0" tIns="49389" rIns="0" bIns="0" rtlCol="0">
            <a:spAutoFit/>
          </a:bodyPr>
          <a:lstStyle/>
          <a:p>
            <a:pPr marL="12347">
              <a:lnSpc>
                <a:spcPts val="1240"/>
              </a:lnSpc>
              <a:tabLst>
                <a:tab pos="5123363" algn="l"/>
              </a:tabLst>
            </a:pPr>
            <a:r>
              <a:rPr u="heavy" dirty="0"/>
              <a:t> 	</a:t>
            </a:r>
            <a:r>
              <a:rPr dirty="0"/>
              <a:t>  68</a:t>
            </a:r>
          </a:p>
          <a:p>
            <a:pPr marL="1456939">
              <a:lnSpc>
                <a:spcPts val="1371"/>
              </a:lnSpc>
            </a:pPr>
            <a:r>
              <a:rPr dirty="0"/>
              <a:t>© Copyright </a:t>
            </a:r>
            <a:r>
              <a:rPr spc="-5" dirty="0"/>
              <a:t>Virtual University </a:t>
            </a:r>
            <a:r>
              <a:rPr dirty="0"/>
              <a:t>of</a:t>
            </a:r>
            <a:r>
              <a:rPr spc="-78" dirty="0"/>
              <a:t> </a:t>
            </a:r>
            <a:r>
              <a:rPr spc="-5" dirty="0"/>
              <a:t>Pakistan</a:t>
            </a:r>
          </a:p>
        </p:txBody>
      </p:sp>
    </p:spTree>
    <p:extLst>
      <p:ext uri="{BB962C8B-B14F-4D97-AF65-F5344CB8AC3E}">
        <p14:creationId xmlns:p14="http://schemas.microsoft.com/office/powerpoint/2010/main" val="693830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98903" y="886883"/>
            <a:ext cx="1971234" cy="179601"/>
          </a:xfrm>
          <a:prstGeom prst="rect">
            <a:avLst/>
          </a:prstGeom>
        </p:spPr>
        <p:txBody>
          <a:bodyPr vert="horz" wrap="square" lIns="0" tIns="0" rIns="0" bIns="0" rtlCol="0">
            <a:spAutoFit/>
          </a:bodyPr>
          <a:lstStyle/>
          <a:p>
            <a:pPr marL="12347"/>
            <a:r>
              <a:rPr sz="1167" dirty="0">
                <a:latin typeface="Times New Roman"/>
                <a:cs typeface="Times New Roman"/>
              </a:rPr>
              <a:t>CS504-Software Engineering –</a:t>
            </a:r>
            <a:r>
              <a:rPr sz="1167" spc="-107" dirty="0">
                <a:latin typeface="Times New Roman"/>
                <a:cs typeface="Times New Roman"/>
              </a:rPr>
              <a:t> </a:t>
            </a:r>
            <a:r>
              <a:rPr sz="1167" dirty="0">
                <a:latin typeface="Times New Roman"/>
                <a:cs typeface="Times New Roman"/>
              </a:rPr>
              <a:t>I</a:t>
            </a:r>
            <a:endParaRPr sz="1167">
              <a:latin typeface="Times New Roman"/>
              <a:cs typeface="Times New Roman"/>
            </a:endParaRPr>
          </a:p>
        </p:txBody>
      </p:sp>
      <p:sp>
        <p:nvSpPr>
          <p:cNvPr id="3" name="object 3"/>
          <p:cNvSpPr txBox="1"/>
          <p:nvPr/>
        </p:nvSpPr>
        <p:spPr>
          <a:xfrm>
            <a:off x="6156868" y="886883"/>
            <a:ext cx="238919" cy="179601"/>
          </a:xfrm>
          <a:prstGeom prst="rect">
            <a:avLst/>
          </a:prstGeom>
        </p:spPr>
        <p:txBody>
          <a:bodyPr vert="horz" wrap="square" lIns="0" tIns="0" rIns="0" bIns="0" rtlCol="0">
            <a:spAutoFit/>
          </a:bodyPr>
          <a:lstStyle/>
          <a:p>
            <a:pPr marL="12347"/>
            <a:r>
              <a:rPr sz="1167" spc="-5" dirty="0">
                <a:latin typeface="Times New Roman"/>
                <a:cs typeface="Times New Roman"/>
              </a:rPr>
              <a:t>VU</a:t>
            </a:r>
            <a:endParaRPr sz="1167">
              <a:latin typeface="Times New Roman"/>
              <a:cs typeface="Times New Roman"/>
            </a:endParaRPr>
          </a:p>
        </p:txBody>
      </p:sp>
      <p:sp>
        <p:nvSpPr>
          <p:cNvPr id="4" name="object 4"/>
          <p:cNvSpPr/>
          <p:nvPr/>
        </p:nvSpPr>
        <p:spPr>
          <a:xfrm>
            <a:off x="1111250" y="1055052"/>
            <a:ext cx="5270412" cy="0"/>
          </a:xfrm>
          <a:custGeom>
            <a:avLst/>
            <a:gdLst/>
            <a:ahLst/>
            <a:cxnLst/>
            <a:rect l="l" t="t" r="r" b="b"/>
            <a:pathLst>
              <a:path w="5420995">
                <a:moveTo>
                  <a:pt x="0" y="0"/>
                </a:moveTo>
                <a:lnTo>
                  <a:pt x="5420867" y="0"/>
                </a:lnTo>
              </a:path>
            </a:pathLst>
          </a:custGeom>
          <a:ln w="7620">
            <a:solidFill>
              <a:srgbClr val="000000"/>
            </a:solidFill>
          </a:ln>
        </p:spPr>
        <p:txBody>
          <a:bodyPr wrap="square" lIns="0" tIns="0" rIns="0" bIns="0" rtlCol="0"/>
          <a:lstStyle/>
          <a:p>
            <a:endParaRPr sz="1750"/>
          </a:p>
        </p:txBody>
      </p:sp>
      <p:sp>
        <p:nvSpPr>
          <p:cNvPr id="5" name="object 5"/>
          <p:cNvSpPr txBox="1"/>
          <p:nvPr/>
        </p:nvSpPr>
        <p:spPr>
          <a:xfrm>
            <a:off x="1098903" y="1334346"/>
            <a:ext cx="5358077" cy="868626"/>
          </a:xfrm>
          <a:prstGeom prst="rect">
            <a:avLst/>
          </a:prstGeom>
        </p:spPr>
        <p:txBody>
          <a:bodyPr vert="horz" wrap="square" lIns="0" tIns="0" rIns="0" bIns="0" rtlCol="0">
            <a:spAutoFit/>
          </a:bodyPr>
          <a:lstStyle/>
          <a:p>
            <a:pPr marL="12347" algn="just"/>
            <a:r>
              <a:rPr sz="1167" b="1" dirty="0">
                <a:latin typeface="Times New Roman"/>
                <a:cs typeface="Times New Roman"/>
              </a:rPr>
              <a:t>3.10 Elaborated </a:t>
            </a:r>
            <a:r>
              <a:rPr sz="1167" b="1" spc="-5" dirty="0">
                <a:latin typeface="Times New Roman"/>
                <a:cs typeface="Times New Roman"/>
              </a:rPr>
              <a:t>Use</a:t>
            </a:r>
            <a:r>
              <a:rPr sz="1167" b="1" spc="-92" dirty="0">
                <a:latin typeface="Times New Roman"/>
                <a:cs typeface="Times New Roman"/>
              </a:rPr>
              <a:t> </a:t>
            </a:r>
            <a:r>
              <a:rPr sz="1167" b="1" spc="-5" dirty="0">
                <a:latin typeface="Times New Roman"/>
                <a:cs typeface="Times New Roman"/>
              </a:rPr>
              <a:t>Cases</a:t>
            </a:r>
            <a:endParaRPr sz="1167">
              <a:latin typeface="Times New Roman"/>
              <a:cs typeface="Times New Roman"/>
            </a:endParaRPr>
          </a:p>
          <a:p>
            <a:pPr>
              <a:spcBef>
                <a:spcPts val="10"/>
              </a:spcBef>
            </a:pPr>
            <a:endParaRPr sz="1167">
              <a:latin typeface="Times New Roman"/>
              <a:cs typeface="Times New Roman"/>
            </a:endParaRPr>
          </a:p>
          <a:p>
            <a:pPr marL="12347" marR="4939" algn="just">
              <a:lnSpc>
                <a:spcPts val="1342"/>
              </a:lnSpc>
            </a:pPr>
            <a:r>
              <a:rPr sz="1167" spc="-5" dirty="0">
                <a:latin typeface="Times New Roman"/>
                <a:cs typeface="Times New Roman"/>
              </a:rPr>
              <a:t>After </a:t>
            </a:r>
            <a:r>
              <a:rPr sz="1167" dirty="0">
                <a:latin typeface="Times New Roman"/>
                <a:cs typeface="Times New Roman"/>
              </a:rPr>
              <a:t>the derivation of the use case model, each use is elaborated by adding detail of  interaction between the user and the </a:t>
            </a:r>
            <a:r>
              <a:rPr sz="1167" spc="-5" dirty="0">
                <a:latin typeface="Times New Roman"/>
                <a:cs typeface="Times New Roman"/>
              </a:rPr>
              <a:t>software system. An </a:t>
            </a:r>
            <a:r>
              <a:rPr sz="1167" dirty="0">
                <a:latin typeface="Times New Roman"/>
                <a:cs typeface="Times New Roman"/>
              </a:rPr>
              <a:t>elaborated use case has the  following</a:t>
            </a:r>
            <a:r>
              <a:rPr sz="1167" spc="-97" dirty="0">
                <a:latin typeface="Times New Roman"/>
                <a:cs typeface="Times New Roman"/>
              </a:rPr>
              <a:t> </a:t>
            </a:r>
            <a:r>
              <a:rPr sz="1167" dirty="0">
                <a:latin typeface="Times New Roman"/>
                <a:cs typeface="Times New Roman"/>
              </a:rPr>
              <a:t>components:</a:t>
            </a:r>
            <a:endParaRPr sz="1167">
              <a:latin typeface="Times New Roman"/>
              <a:cs typeface="Times New Roman"/>
            </a:endParaRPr>
          </a:p>
        </p:txBody>
      </p:sp>
      <p:sp>
        <p:nvSpPr>
          <p:cNvPr id="6" name="object 6"/>
          <p:cNvSpPr txBox="1"/>
          <p:nvPr/>
        </p:nvSpPr>
        <p:spPr>
          <a:xfrm>
            <a:off x="1098903" y="2365586"/>
            <a:ext cx="93222" cy="2178667"/>
          </a:xfrm>
          <a:prstGeom prst="rect">
            <a:avLst/>
          </a:prstGeom>
        </p:spPr>
        <p:txBody>
          <a:bodyPr vert="horz" wrap="square" lIns="0" tIns="0" rIns="0" bIns="0" rtlCol="0">
            <a:spAutoFit/>
          </a:bodyPr>
          <a:lstStyle/>
          <a:p>
            <a:pPr marL="12347"/>
            <a:r>
              <a:rPr sz="1167" dirty="0">
                <a:latin typeface="Symbol"/>
                <a:cs typeface="Symbol"/>
              </a:rPr>
              <a:t></a:t>
            </a:r>
            <a:endParaRPr sz="1167">
              <a:latin typeface="Symbol"/>
              <a:cs typeface="Symbol"/>
            </a:endParaRPr>
          </a:p>
          <a:p>
            <a:pPr marL="12347">
              <a:spcBef>
                <a:spcPts val="24"/>
              </a:spcBef>
            </a:pPr>
            <a:r>
              <a:rPr sz="1167" dirty="0">
                <a:latin typeface="Symbol"/>
                <a:cs typeface="Symbol"/>
              </a:rPr>
              <a:t></a:t>
            </a:r>
            <a:endParaRPr sz="1167">
              <a:latin typeface="Symbol"/>
              <a:cs typeface="Symbol"/>
            </a:endParaRPr>
          </a:p>
          <a:p>
            <a:pPr marL="12347">
              <a:spcBef>
                <a:spcPts val="24"/>
              </a:spcBef>
            </a:pPr>
            <a:r>
              <a:rPr sz="1167" dirty="0">
                <a:latin typeface="Symbol"/>
                <a:cs typeface="Symbol"/>
              </a:rPr>
              <a:t></a:t>
            </a:r>
            <a:endParaRPr sz="1167">
              <a:latin typeface="Symbol"/>
              <a:cs typeface="Symbol"/>
            </a:endParaRPr>
          </a:p>
          <a:p>
            <a:pPr marL="12347">
              <a:spcBef>
                <a:spcPts val="19"/>
              </a:spcBef>
            </a:pPr>
            <a:r>
              <a:rPr sz="1167" dirty="0">
                <a:latin typeface="Symbol"/>
                <a:cs typeface="Symbol"/>
              </a:rPr>
              <a:t></a:t>
            </a:r>
            <a:endParaRPr sz="1167">
              <a:latin typeface="Symbol"/>
              <a:cs typeface="Symbol"/>
            </a:endParaRPr>
          </a:p>
          <a:p>
            <a:pPr marL="12347">
              <a:spcBef>
                <a:spcPts val="34"/>
              </a:spcBef>
            </a:pPr>
            <a:r>
              <a:rPr sz="1167" dirty="0">
                <a:latin typeface="Symbol"/>
                <a:cs typeface="Symbol"/>
              </a:rPr>
              <a:t></a:t>
            </a:r>
            <a:endParaRPr sz="1167">
              <a:latin typeface="Symbol"/>
              <a:cs typeface="Symbol"/>
            </a:endParaRPr>
          </a:p>
          <a:p>
            <a:pPr marL="12347">
              <a:spcBef>
                <a:spcPts val="24"/>
              </a:spcBef>
            </a:pPr>
            <a:r>
              <a:rPr sz="1167" dirty="0">
                <a:latin typeface="Symbol"/>
                <a:cs typeface="Symbol"/>
              </a:rPr>
              <a:t></a:t>
            </a:r>
            <a:endParaRPr sz="1167">
              <a:latin typeface="Symbol"/>
              <a:cs typeface="Symbol"/>
            </a:endParaRPr>
          </a:p>
          <a:p>
            <a:pPr marL="12347">
              <a:spcBef>
                <a:spcPts val="24"/>
              </a:spcBef>
            </a:pPr>
            <a:r>
              <a:rPr sz="1167" dirty="0">
                <a:latin typeface="Symbol"/>
                <a:cs typeface="Symbol"/>
              </a:rPr>
              <a:t></a:t>
            </a:r>
            <a:endParaRPr sz="1167">
              <a:latin typeface="Symbol"/>
              <a:cs typeface="Symbol"/>
            </a:endParaRPr>
          </a:p>
          <a:p>
            <a:pPr marL="12347">
              <a:spcBef>
                <a:spcPts val="19"/>
              </a:spcBef>
            </a:pPr>
            <a:r>
              <a:rPr sz="1167" dirty="0">
                <a:latin typeface="Symbol"/>
                <a:cs typeface="Symbol"/>
              </a:rPr>
              <a:t></a:t>
            </a:r>
            <a:endParaRPr sz="1167">
              <a:latin typeface="Symbol"/>
              <a:cs typeface="Symbol"/>
            </a:endParaRPr>
          </a:p>
          <a:p>
            <a:pPr marL="12347">
              <a:spcBef>
                <a:spcPts val="24"/>
              </a:spcBef>
            </a:pPr>
            <a:r>
              <a:rPr sz="1167" dirty="0">
                <a:latin typeface="Symbol"/>
                <a:cs typeface="Symbol"/>
              </a:rPr>
              <a:t></a:t>
            </a:r>
            <a:endParaRPr sz="1167">
              <a:latin typeface="Symbol"/>
              <a:cs typeface="Symbol"/>
            </a:endParaRPr>
          </a:p>
          <a:p>
            <a:pPr marL="12347">
              <a:spcBef>
                <a:spcPts val="24"/>
              </a:spcBef>
            </a:pPr>
            <a:r>
              <a:rPr sz="1167" dirty="0">
                <a:latin typeface="Symbol"/>
                <a:cs typeface="Symbol"/>
              </a:rPr>
              <a:t></a:t>
            </a:r>
            <a:endParaRPr sz="1167">
              <a:latin typeface="Symbol"/>
              <a:cs typeface="Symbol"/>
            </a:endParaRPr>
          </a:p>
          <a:p>
            <a:pPr marL="12347">
              <a:spcBef>
                <a:spcPts val="34"/>
              </a:spcBef>
            </a:pPr>
            <a:r>
              <a:rPr sz="1167" dirty="0">
                <a:latin typeface="Symbol"/>
                <a:cs typeface="Symbol"/>
              </a:rPr>
              <a:t></a:t>
            </a:r>
            <a:endParaRPr sz="1167">
              <a:latin typeface="Symbol"/>
              <a:cs typeface="Symbol"/>
            </a:endParaRPr>
          </a:p>
          <a:p>
            <a:pPr marL="12347">
              <a:spcBef>
                <a:spcPts val="19"/>
              </a:spcBef>
            </a:pPr>
            <a:r>
              <a:rPr sz="1167" dirty="0">
                <a:latin typeface="Symbol"/>
                <a:cs typeface="Symbol"/>
              </a:rPr>
              <a:t></a:t>
            </a:r>
            <a:endParaRPr sz="1167">
              <a:latin typeface="Symbol"/>
              <a:cs typeface="Symbol"/>
            </a:endParaRPr>
          </a:p>
        </p:txBody>
      </p:sp>
      <p:sp>
        <p:nvSpPr>
          <p:cNvPr id="7" name="object 7"/>
          <p:cNvSpPr txBox="1"/>
          <p:nvPr/>
        </p:nvSpPr>
        <p:spPr>
          <a:xfrm>
            <a:off x="1543403" y="2365586"/>
            <a:ext cx="4790722" cy="2181137"/>
          </a:xfrm>
          <a:prstGeom prst="rect">
            <a:avLst/>
          </a:prstGeom>
        </p:spPr>
        <p:txBody>
          <a:bodyPr vert="horz" wrap="square" lIns="0" tIns="0" rIns="0" bIns="0" rtlCol="0">
            <a:spAutoFit/>
          </a:bodyPr>
          <a:lstStyle/>
          <a:p>
            <a:pPr marL="12347"/>
            <a:r>
              <a:rPr sz="1167" spc="-5" dirty="0">
                <a:latin typeface="Times New Roman"/>
                <a:cs typeface="Times New Roman"/>
              </a:rPr>
              <a:t>Use </a:t>
            </a:r>
            <a:r>
              <a:rPr sz="1167" dirty="0">
                <a:latin typeface="Times New Roman"/>
                <a:cs typeface="Times New Roman"/>
              </a:rPr>
              <a:t>Case</a:t>
            </a:r>
            <a:r>
              <a:rPr sz="1167" spc="-87" dirty="0">
                <a:latin typeface="Times New Roman"/>
                <a:cs typeface="Times New Roman"/>
              </a:rPr>
              <a:t> </a:t>
            </a:r>
            <a:r>
              <a:rPr sz="1167" spc="-5" dirty="0">
                <a:latin typeface="Times New Roman"/>
                <a:cs typeface="Times New Roman"/>
              </a:rPr>
              <a:t>Name</a:t>
            </a:r>
            <a:endParaRPr sz="1167">
              <a:latin typeface="Times New Roman"/>
              <a:cs typeface="Times New Roman"/>
            </a:endParaRPr>
          </a:p>
          <a:p>
            <a:pPr marL="12347" marR="210515">
              <a:lnSpc>
                <a:spcPct val="101699"/>
              </a:lnSpc>
            </a:pPr>
            <a:r>
              <a:rPr sz="1167" dirty="0">
                <a:latin typeface="Times New Roman"/>
                <a:cs typeface="Times New Roman"/>
              </a:rPr>
              <a:t>Implementation </a:t>
            </a:r>
            <a:r>
              <a:rPr sz="1167" spc="-5" dirty="0">
                <a:latin typeface="Times New Roman"/>
                <a:cs typeface="Times New Roman"/>
              </a:rPr>
              <a:t>Priority: </a:t>
            </a:r>
            <a:r>
              <a:rPr sz="1167" dirty="0">
                <a:latin typeface="Times New Roman"/>
                <a:cs typeface="Times New Roman"/>
              </a:rPr>
              <a:t>the relative implementation priority of the use</a:t>
            </a:r>
            <a:r>
              <a:rPr sz="1167" spc="-102" dirty="0">
                <a:latin typeface="Times New Roman"/>
                <a:cs typeface="Times New Roman"/>
              </a:rPr>
              <a:t> </a:t>
            </a:r>
            <a:r>
              <a:rPr sz="1167" dirty="0">
                <a:latin typeface="Times New Roman"/>
                <a:cs typeface="Times New Roman"/>
              </a:rPr>
              <a:t>case.  </a:t>
            </a:r>
            <a:r>
              <a:rPr sz="1167" spc="-5" dirty="0">
                <a:latin typeface="Times New Roman"/>
                <a:cs typeface="Times New Roman"/>
              </a:rPr>
              <a:t>Actors: </a:t>
            </a:r>
            <a:r>
              <a:rPr sz="1167" dirty="0">
                <a:latin typeface="Times New Roman"/>
                <a:cs typeface="Times New Roman"/>
              </a:rPr>
              <a:t>names of the actors that use this use</a:t>
            </a:r>
            <a:r>
              <a:rPr sz="1167" spc="-107" dirty="0">
                <a:latin typeface="Times New Roman"/>
                <a:cs typeface="Times New Roman"/>
              </a:rPr>
              <a:t> </a:t>
            </a:r>
            <a:r>
              <a:rPr sz="1167" dirty="0">
                <a:latin typeface="Times New Roman"/>
                <a:cs typeface="Times New Roman"/>
              </a:rPr>
              <a:t>case.</a:t>
            </a:r>
            <a:endParaRPr sz="1167">
              <a:latin typeface="Times New Roman"/>
              <a:cs typeface="Times New Roman"/>
            </a:endParaRPr>
          </a:p>
          <a:p>
            <a:pPr marL="12347">
              <a:spcBef>
                <a:spcPts val="19"/>
              </a:spcBef>
            </a:pPr>
            <a:r>
              <a:rPr sz="1167" spc="-5" dirty="0">
                <a:latin typeface="Times New Roman"/>
                <a:cs typeface="Times New Roman"/>
              </a:rPr>
              <a:t>Summary: </a:t>
            </a:r>
            <a:r>
              <a:rPr sz="1167" dirty="0">
                <a:latin typeface="Times New Roman"/>
                <a:cs typeface="Times New Roman"/>
              </a:rPr>
              <a:t>a brief description of the use</a:t>
            </a:r>
            <a:r>
              <a:rPr sz="1167" spc="-92" dirty="0">
                <a:latin typeface="Times New Roman"/>
                <a:cs typeface="Times New Roman"/>
              </a:rPr>
              <a:t> </a:t>
            </a:r>
            <a:r>
              <a:rPr sz="1167" dirty="0">
                <a:latin typeface="Times New Roman"/>
                <a:cs typeface="Times New Roman"/>
              </a:rPr>
              <a:t>case.</a:t>
            </a:r>
            <a:endParaRPr sz="1167">
              <a:latin typeface="Times New Roman"/>
              <a:cs typeface="Times New Roman"/>
            </a:endParaRPr>
          </a:p>
          <a:p>
            <a:pPr marL="12347" marR="5556">
              <a:lnSpc>
                <a:spcPct val="101699"/>
              </a:lnSpc>
              <a:spcBef>
                <a:spcPts val="10"/>
              </a:spcBef>
            </a:pPr>
            <a:r>
              <a:rPr sz="1167" spc="-5" dirty="0">
                <a:latin typeface="Times New Roman"/>
                <a:cs typeface="Times New Roman"/>
              </a:rPr>
              <a:t>Precondition: </a:t>
            </a:r>
            <a:r>
              <a:rPr sz="1167" dirty="0">
                <a:latin typeface="Times New Roman"/>
                <a:cs typeface="Times New Roman"/>
              </a:rPr>
              <a:t>the condition that must be met before the use case can be</a:t>
            </a:r>
            <a:r>
              <a:rPr sz="1167" spc="-122" dirty="0">
                <a:latin typeface="Times New Roman"/>
                <a:cs typeface="Times New Roman"/>
              </a:rPr>
              <a:t> </a:t>
            </a:r>
            <a:r>
              <a:rPr sz="1167" dirty="0">
                <a:latin typeface="Times New Roman"/>
                <a:cs typeface="Times New Roman"/>
              </a:rPr>
              <a:t>invoked.  </a:t>
            </a:r>
            <a:r>
              <a:rPr sz="1167" spc="-5" dirty="0">
                <a:latin typeface="Times New Roman"/>
                <a:cs typeface="Times New Roman"/>
              </a:rPr>
              <a:t>Post-Condition: </a:t>
            </a:r>
            <a:r>
              <a:rPr sz="1167" dirty="0">
                <a:latin typeface="Times New Roman"/>
                <a:cs typeface="Times New Roman"/>
              </a:rPr>
              <a:t>the </a:t>
            </a:r>
            <a:r>
              <a:rPr sz="1167" spc="-5" dirty="0">
                <a:latin typeface="Times New Roman"/>
                <a:cs typeface="Times New Roman"/>
              </a:rPr>
              <a:t>state </a:t>
            </a:r>
            <a:r>
              <a:rPr sz="1167" dirty="0">
                <a:latin typeface="Times New Roman"/>
                <a:cs typeface="Times New Roman"/>
              </a:rPr>
              <a:t>of the </a:t>
            </a:r>
            <a:r>
              <a:rPr sz="1167" spc="-5" dirty="0">
                <a:latin typeface="Times New Roman"/>
                <a:cs typeface="Times New Roman"/>
              </a:rPr>
              <a:t>system </a:t>
            </a:r>
            <a:r>
              <a:rPr sz="1167" dirty="0">
                <a:latin typeface="Times New Roman"/>
                <a:cs typeface="Times New Roman"/>
              </a:rPr>
              <a:t>after completion of the use</a:t>
            </a:r>
            <a:r>
              <a:rPr sz="1167" spc="-87" dirty="0">
                <a:latin typeface="Times New Roman"/>
                <a:cs typeface="Times New Roman"/>
              </a:rPr>
              <a:t> </a:t>
            </a:r>
            <a:r>
              <a:rPr sz="1167" dirty="0">
                <a:latin typeface="Times New Roman"/>
                <a:cs typeface="Times New Roman"/>
              </a:rPr>
              <a:t>case.</a:t>
            </a:r>
            <a:endParaRPr sz="1167">
              <a:latin typeface="Times New Roman"/>
              <a:cs typeface="Times New Roman"/>
            </a:endParaRPr>
          </a:p>
          <a:p>
            <a:pPr marL="12347" marR="2502725">
              <a:lnSpc>
                <a:spcPct val="101699"/>
              </a:lnSpc>
            </a:pPr>
            <a:r>
              <a:rPr sz="1167" dirty="0">
                <a:latin typeface="Times New Roman"/>
                <a:cs typeface="Times New Roman"/>
              </a:rPr>
              <a:t>Extend: the use case it extends, if</a:t>
            </a:r>
            <a:r>
              <a:rPr sz="1167" spc="-122" dirty="0">
                <a:latin typeface="Times New Roman"/>
                <a:cs typeface="Times New Roman"/>
              </a:rPr>
              <a:t> </a:t>
            </a:r>
            <a:r>
              <a:rPr sz="1167" dirty="0">
                <a:latin typeface="Times New Roman"/>
                <a:cs typeface="Times New Roman"/>
              </a:rPr>
              <a:t>any.  </a:t>
            </a:r>
            <a:r>
              <a:rPr sz="1167" spc="-5" dirty="0">
                <a:latin typeface="Times New Roman"/>
                <a:cs typeface="Times New Roman"/>
              </a:rPr>
              <a:t>Uses: </a:t>
            </a:r>
            <a:r>
              <a:rPr sz="1167" dirty="0">
                <a:latin typeface="Times New Roman"/>
                <a:cs typeface="Times New Roman"/>
              </a:rPr>
              <a:t>the use case it uses, if</a:t>
            </a:r>
            <a:r>
              <a:rPr sz="1167" spc="-107" dirty="0">
                <a:latin typeface="Times New Roman"/>
                <a:cs typeface="Times New Roman"/>
              </a:rPr>
              <a:t> </a:t>
            </a:r>
            <a:r>
              <a:rPr sz="1167" dirty="0">
                <a:latin typeface="Times New Roman"/>
                <a:cs typeface="Times New Roman"/>
              </a:rPr>
              <a:t>any.</a:t>
            </a:r>
            <a:endParaRPr sz="1167">
              <a:latin typeface="Times New Roman"/>
              <a:cs typeface="Times New Roman"/>
            </a:endParaRPr>
          </a:p>
          <a:p>
            <a:pPr marL="12347" marR="473505">
              <a:lnSpc>
                <a:spcPct val="101699"/>
              </a:lnSpc>
            </a:pPr>
            <a:r>
              <a:rPr sz="1167" spc="-5" dirty="0">
                <a:latin typeface="Times New Roman"/>
                <a:cs typeface="Times New Roman"/>
              </a:rPr>
              <a:t>Normal </a:t>
            </a:r>
            <a:r>
              <a:rPr sz="1167" dirty="0">
                <a:latin typeface="Times New Roman"/>
                <a:cs typeface="Times New Roman"/>
              </a:rPr>
              <a:t>Course of Events: </a:t>
            </a:r>
            <a:r>
              <a:rPr sz="1167" spc="-5" dirty="0">
                <a:latin typeface="Times New Roman"/>
                <a:cs typeface="Times New Roman"/>
              </a:rPr>
              <a:t>sequence </a:t>
            </a:r>
            <a:r>
              <a:rPr sz="1167" dirty="0">
                <a:latin typeface="Times New Roman"/>
                <a:cs typeface="Times New Roman"/>
              </a:rPr>
              <a:t>of actions in the case of normal</a:t>
            </a:r>
            <a:r>
              <a:rPr sz="1167" spc="-131" dirty="0">
                <a:latin typeface="Times New Roman"/>
                <a:cs typeface="Times New Roman"/>
              </a:rPr>
              <a:t> </a:t>
            </a:r>
            <a:r>
              <a:rPr sz="1167" dirty="0">
                <a:latin typeface="Times New Roman"/>
                <a:cs typeface="Times New Roman"/>
              </a:rPr>
              <a:t>use.  </a:t>
            </a:r>
            <a:r>
              <a:rPr sz="1167" spc="-5" dirty="0">
                <a:latin typeface="Times New Roman"/>
                <a:cs typeface="Times New Roman"/>
              </a:rPr>
              <a:t>Alternative Path: </a:t>
            </a:r>
            <a:r>
              <a:rPr sz="1167" dirty="0">
                <a:latin typeface="Times New Roman"/>
                <a:cs typeface="Times New Roman"/>
              </a:rPr>
              <a:t>deviations from the normal</a:t>
            </a:r>
            <a:r>
              <a:rPr sz="1167" spc="-78" dirty="0">
                <a:latin typeface="Times New Roman"/>
                <a:cs typeface="Times New Roman"/>
              </a:rPr>
              <a:t> </a:t>
            </a:r>
            <a:r>
              <a:rPr sz="1167" dirty="0">
                <a:latin typeface="Times New Roman"/>
                <a:cs typeface="Times New Roman"/>
              </a:rPr>
              <a:t>course.</a:t>
            </a:r>
            <a:endParaRPr sz="1167">
              <a:latin typeface="Times New Roman"/>
              <a:cs typeface="Times New Roman"/>
            </a:endParaRPr>
          </a:p>
          <a:p>
            <a:pPr marL="12347" marR="564255">
              <a:lnSpc>
                <a:spcPct val="101699"/>
              </a:lnSpc>
              <a:spcBef>
                <a:spcPts val="10"/>
              </a:spcBef>
            </a:pPr>
            <a:r>
              <a:rPr sz="1167" dirty="0">
                <a:latin typeface="Times New Roman"/>
                <a:cs typeface="Times New Roman"/>
              </a:rPr>
              <a:t>Exception: course of action in the case of </a:t>
            </a:r>
            <a:r>
              <a:rPr sz="1167" spc="-5" dirty="0">
                <a:latin typeface="Times New Roman"/>
                <a:cs typeface="Times New Roman"/>
              </a:rPr>
              <a:t>some </a:t>
            </a:r>
            <a:r>
              <a:rPr sz="1167" dirty="0">
                <a:latin typeface="Times New Roman"/>
                <a:cs typeface="Times New Roman"/>
              </a:rPr>
              <a:t>exceptional condition.  </a:t>
            </a:r>
            <a:r>
              <a:rPr sz="1167" spc="-5" dirty="0">
                <a:latin typeface="Times New Roman"/>
                <a:cs typeface="Times New Roman"/>
              </a:rPr>
              <a:t>Assumption: </a:t>
            </a:r>
            <a:r>
              <a:rPr sz="1167" dirty="0">
                <a:latin typeface="Times New Roman"/>
                <a:cs typeface="Times New Roman"/>
              </a:rPr>
              <a:t>all the assumptions that have been taken for this use</a:t>
            </a:r>
            <a:r>
              <a:rPr sz="1167" spc="-117" dirty="0">
                <a:latin typeface="Times New Roman"/>
                <a:cs typeface="Times New Roman"/>
              </a:rPr>
              <a:t> </a:t>
            </a:r>
            <a:r>
              <a:rPr sz="1167" dirty="0">
                <a:latin typeface="Times New Roman"/>
                <a:cs typeface="Times New Roman"/>
              </a:rPr>
              <a:t>case.</a:t>
            </a:r>
            <a:endParaRPr sz="1167">
              <a:latin typeface="Times New Roman"/>
              <a:cs typeface="Times New Roman"/>
            </a:endParaRPr>
          </a:p>
        </p:txBody>
      </p:sp>
      <p:sp>
        <p:nvSpPr>
          <p:cNvPr id="8" name="object 8"/>
          <p:cNvSpPr txBox="1"/>
          <p:nvPr/>
        </p:nvSpPr>
        <p:spPr>
          <a:xfrm>
            <a:off x="1098903" y="4696249"/>
            <a:ext cx="4328936" cy="179601"/>
          </a:xfrm>
          <a:prstGeom prst="rect">
            <a:avLst/>
          </a:prstGeom>
        </p:spPr>
        <p:txBody>
          <a:bodyPr vert="horz" wrap="square" lIns="0" tIns="0" rIns="0" bIns="0" rtlCol="0">
            <a:spAutoFit/>
          </a:bodyPr>
          <a:lstStyle/>
          <a:p>
            <a:pPr marL="12347"/>
            <a:r>
              <a:rPr sz="1167" spc="-5" dirty="0">
                <a:latin typeface="Times New Roman"/>
                <a:cs typeface="Times New Roman"/>
              </a:rPr>
              <a:t>As </a:t>
            </a:r>
            <a:r>
              <a:rPr sz="1167" dirty="0">
                <a:latin typeface="Times New Roman"/>
                <a:cs typeface="Times New Roman"/>
              </a:rPr>
              <a:t>an example, the </a:t>
            </a:r>
            <a:r>
              <a:rPr sz="1167" i="1" spc="-5" dirty="0">
                <a:latin typeface="Times New Roman"/>
                <a:cs typeface="Times New Roman"/>
              </a:rPr>
              <a:t>Delete </a:t>
            </a:r>
            <a:r>
              <a:rPr sz="1167" i="1" dirty="0">
                <a:latin typeface="Times New Roman"/>
                <a:cs typeface="Times New Roman"/>
              </a:rPr>
              <a:t>Information </a:t>
            </a:r>
            <a:r>
              <a:rPr sz="1167" dirty="0">
                <a:latin typeface="Times New Roman"/>
                <a:cs typeface="Times New Roman"/>
              </a:rPr>
              <a:t>use case is elaborated as</a:t>
            </a:r>
            <a:r>
              <a:rPr sz="1167" spc="-117" dirty="0">
                <a:latin typeface="Times New Roman"/>
                <a:cs typeface="Times New Roman"/>
              </a:rPr>
              <a:t> </a:t>
            </a:r>
            <a:r>
              <a:rPr sz="1167" dirty="0">
                <a:latin typeface="Times New Roman"/>
                <a:cs typeface="Times New Roman"/>
              </a:rPr>
              <a:t>follows:</a:t>
            </a:r>
            <a:endParaRPr sz="1167">
              <a:latin typeface="Times New Roman"/>
              <a:cs typeface="Times New Roman"/>
            </a:endParaRPr>
          </a:p>
        </p:txBody>
      </p:sp>
      <p:sp>
        <p:nvSpPr>
          <p:cNvPr id="9" name="object 9"/>
          <p:cNvSpPr txBox="1"/>
          <p:nvPr/>
        </p:nvSpPr>
        <p:spPr>
          <a:xfrm>
            <a:off x="1098903" y="7157297"/>
            <a:ext cx="5359312" cy="2086277"/>
          </a:xfrm>
          <a:prstGeom prst="rect">
            <a:avLst/>
          </a:prstGeom>
        </p:spPr>
        <p:txBody>
          <a:bodyPr vert="horz" wrap="square" lIns="0" tIns="0" rIns="0" bIns="0" rtlCol="0">
            <a:spAutoFit/>
          </a:bodyPr>
          <a:lstStyle/>
          <a:p>
            <a:pPr marL="12347" algn="just"/>
            <a:r>
              <a:rPr sz="1167" b="1" i="1" spc="-5" dirty="0">
                <a:latin typeface="Times New Roman"/>
                <a:cs typeface="Times New Roman"/>
              </a:rPr>
              <a:t>Use </a:t>
            </a:r>
            <a:r>
              <a:rPr sz="1167" b="1" i="1" dirty="0">
                <a:latin typeface="Times New Roman"/>
                <a:cs typeface="Times New Roman"/>
              </a:rPr>
              <a:t>Case </a:t>
            </a:r>
            <a:r>
              <a:rPr sz="1167" b="1" i="1" spc="-5" dirty="0">
                <a:latin typeface="Times New Roman"/>
                <a:cs typeface="Times New Roman"/>
              </a:rPr>
              <a:t>Name</a:t>
            </a:r>
            <a:r>
              <a:rPr sz="1167" spc="-5" dirty="0">
                <a:latin typeface="Times New Roman"/>
                <a:cs typeface="Times New Roman"/>
              </a:rPr>
              <a:t>: Delete</a:t>
            </a:r>
            <a:r>
              <a:rPr sz="1167" spc="-68" dirty="0">
                <a:latin typeface="Times New Roman"/>
                <a:cs typeface="Times New Roman"/>
              </a:rPr>
              <a:t> </a:t>
            </a:r>
            <a:r>
              <a:rPr sz="1167" dirty="0">
                <a:latin typeface="Times New Roman"/>
                <a:cs typeface="Times New Roman"/>
              </a:rPr>
              <a:t>Information</a:t>
            </a:r>
            <a:endParaRPr sz="1167">
              <a:latin typeface="Times New Roman"/>
              <a:cs typeface="Times New Roman"/>
            </a:endParaRPr>
          </a:p>
          <a:p>
            <a:pPr>
              <a:spcBef>
                <a:spcPts val="53"/>
              </a:spcBef>
            </a:pPr>
            <a:endParaRPr sz="1069">
              <a:latin typeface="Times New Roman"/>
              <a:cs typeface="Times New Roman"/>
            </a:endParaRPr>
          </a:p>
          <a:p>
            <a:pPr marL="12347" algn="just"/>
            <a:r>
              <a:rPr sz="1167" b="1" i="1" dirty="0">
                <a:latin typeface="Times New Roman"/>
                <a:cs typeface="Times New Roman"/>
              </a:rPr>
              <a:t>Priority</a:t>
            </a:r>
            <a:r>
              <a:rPr sz="1167" dirty="0">
                <a:latin typeface="Times New Roman"/>
                <a:cs typeface="Times New Roman"/>
              </a:rPr>
              <a:t>:</a:t>
            </a:r>
            <a:r>
              <a:rPr sz="1167" spc="194" dirty="0">
                <a:latin typeface="Times New Roman"/>
                <a:cs typeface="Times New Roman"/>
              </a:rPr>
              <a:t> </a:t>
            </a:r>
            <a:r>
              <a:rPr sz="1167" dirty="0">
                <a:latin typeface="Times New Roman"/>
                <a:cs typeface="Times New Roman"/>
              </a:rPr>
              <a:t>3</a:t>
            </a:r>
            <a:endParaRPr sz="1167">
              <a:latin typeface="Times New Roman"/>
              <a:cs typeface="Times New Roman"/>
            </a:endParaRPr>
          </a:p>
          <a:p>
            <a:pPr>
              <a:spcBef>
                <a:spcPts val="53"/>
              </a:spcBef>
            </a:pPr>
            <a:endParaRPr sz="1069">
              <a:latin typeface="Times New Roman"/>
              <a:cs typeface="Times New Roman"/>
            </a:endParaRPr>
          </a:p>
          <a:p>
            <a:pPr marL="12347" algn="just"/>
            <a:r>
              <a:rPr sz="1167" b="1" i="1" dirty="0">
                <a:latin typeface="Times New Roman"/>
                <a:cs typeface="Times New Roman"/>
              </a:rPr>
              <a:t>Actors:</a:t>
            </a:r>
            <a:r>
              <a:rPr sz="1167" b="1" i="1" spc="194" dirty="0">
                <a:latin typeface="Times New Roman"/>
                <a:cs typeface="Times New Roman"/>
              </a:rPr>
              <a:t> </a:t>
            </a:r>
            <a:r>
              <a:rPr sz="1167" spc="-5" dirty="0">
                <a:latin typeface="Times New Roman"/>
                <a:cs typeface="Times New Roman"/>
              </a:rPr>
              <a:t>User</a:t>
            </a:r>
            <a:endParaRPr sz="1167">
              <a:latin typeface="Times New Roman"/>
              <a:cs typeface="Times New Roman"/>
            </a:endParaRPr>
          </a:p>
          <a:p>
            <a:pPr>
              <a:spcBef>
                <a:spcPts val="34"/>
              </a:spcBef>
            </a:pPr>
            <a:endParaRPr sz="1167">
              <a:latin typeface="Times New Roman"/>
              <a:cs typeface="Times New Roman"/>
            </a:endParaRPr>
          </a:p>
          <a:p>
            <a:pPr marL="12347" marR="4939" algn="just">
              <a:lnSpc>
                <a:spcPts val="1342"/>
              </a:lnSpc>
            </a:pPr>
            <a:r>
              <a:rPr sz="1167" b="1" i="1" spc="-5" dirty="0">
                <a:latin typeface="Times New Roman"/>
                <a:cs typeface="Times New Roman"/>
              </a:rPr>
              <a:t>Summary: </a:t>
            </a:r>
            <a:r>
              <a:rPr sz="1167" spc="-5" dirty="0">
                <a:latin typeface="Times New Roman"/>
                <a:cs typeface="Times New Roman"/>
              </a:rPr>
              <a:t>Deleting </a:t>
            </a:r>
            <a:r>
              <a:rPr sz="1167" dirty="0">
                <a:latin typeface="Times New Roman"/>
                <a:cs typeface="Times New Roman"/>
              </a:rPr>
              <a:t>information allows the user to permanently remove information from  the </a:t>
            </a:r>
            <a:r>
              <a:rPr sz="1167" spc="-5" dirty="0">
                <a:latin typeface="Times New Roman"/>
                <a:cs typeface="Times New Roman"/>
              </a:rPr>
              <a:t>system. </a:t>
            </a:r>
            <a:r>
              <a:rPr sz="1167" dirty="0">
                <a:latin typeface="Times New Roman"/>
                <a:cs typeface="Times New Roman"/>
              </a:rPr>
              <a:t>Deleting information is only possible </a:t>
            </a:r>
            <a:r>
              <a:rPr sz="1167" spc="-5" dirty="0">
                <a:latin typeface="Times New Roman"/>
                <a:cs typeface="Times New Roman"/>
              </a:rPr>
              <a:t>when </a:t>
            </a:r>
            <a:r>
              <a:rPr sz="1167" dirty="0">
                <a:latin typeface="Times New Roman"/>
                <a:cs typeface="Times New Roman"/>
              </a:rPr>
              <a:t>the information has not been used  in the</a:t>
            </a:r>
            <a:r>
              <a:rPr sz="1167" spc="-107" dirty="0">
                <a:latin typeface="Times New Roman"/>
                <a:cs typeface="Times New Roman"/>
              </a:rPr>
              <a:t> </a:t>
            </a:r>
            <a:r>
              <a:rPr sz="1167" spc="-5" dirty="0">
                <a:latin typeface="Times New Roman"/>
                <a:cs typeface="Times New Roman"/>
              </a:rPr>
              <a:t>system.</a:t>
            </a:r>
            <a:endParaRPr sz="1167">
              <a:latin typeface="Times New Roman"/>
              <a:cs typeface="Times New Roman"/>
            </a:endParaRPr>
          </a:p>
          <a:p>
            <a:pPr>
              <a:lnSpc>
                <a:spcPct val="100000"/>
              </a:lnSpc>
            </a:pPr>
            <a:endParaRPr sz="1167">
              <a:latin typeface="Times New Roman"/>
              <a:cs typeface="Times New Roman"/>
            </a:endParaRPr>
          </a:p>
          <a:p>
            <a:pPr marL="12347" marR="6173">
              <a:lnSpc>
                <a:spcPts val="1342"/>
              </a:lnSpc>
            </a:pPr>
            <a:r>
              <a:rPr sz="1167" b="1" i="1" dirty="0">
                <a:latin typeface="Times New Roman"/>
                <a:cs typeface="Times New Roman"/>
              </a:rPr>
              <a:t>Preconditions: </a:t>
            </a:r>
            <a:r>
              <a:rPr sz="1167" spc="-5" dirty="0">
                <a:latin typeface="Times New Roman"/>
                <a:cs typeface="Times New Roman"/>
              </a:rPr>
              <a:t>Information was </a:t>
            </a:r>
            <a:r>
              <a:rPr sz="1167" dirty="0">
                <a:latin typeface="Times New Roman"/>
                <a:cs typeface="Times New Roman"/>
              </a:rPr>
              <a:t>previously </a:t>
            </a:r>
            <a:r>
              <a:rPr sz="1167" spc="-5" dirty="0">
                <a:latin typeface="Times New Roman"/>
                <a:cs typeface="Times New Roman"/>
              </a:rPr>
              <a:t>saved </a:t>
            </a:r>
            <a:r>
              <a:rPr sz="1167" dirty="0">
                <a:latin typeface="Times New Roman"/>
                <a:cs typeface="Times New Roman"/>
              </a:rPr>
              <a:t>to the </a:t>
            </a:r>
            <a:r>
              <a:rPr sz="1167" spc="-5" dirty="0">
                <a:latin typeface="Times New Roman"/>
                <a:cs typeface="Times New Roman"/>
              </a:rPr>
              <a:t>system </a:t>
            </a:r>
            <a:r>
              <a:rPr sz="1167" dirty="0">
                <a:latin typeface="Times New Roman"/>
                <a:cs typeface="Times New Roman"/>
              </a:rPr>
              <a:t>and a user needs to  permanently delete the</a:t>
            </a:r>
            <a:r>
              <a:rPr sz="1167" spc="-102" dirty="0">
                <a:latin typeface="Times New Roman"/>
                <a:cs typeface="Times New Roman"/>
              </a:rPr>
              <a:t> </a:t>
            </a:r>
            <a:r>
              <a:rPr sz="1167" dirty="0">
                <a:latin typeface="Times New Roman"/>
                <a:cs typeface="Times New Roman"/>
              </a:rPr>
              <a:t>information.</a:t>
            </a:r>
            <a:endParaRPr sz="1167">
              <a:latin typeface="Times New Roman"/>
              <a:cs typeface="Times New Roman"/>
            </a:endParaRPr>
          </a:p>
        </p:txBody>
      </p:sp>
      <p:sp>
        <p:nvSpPr>
          <p:cNvPr id="10" name="object 10"/>
          <p:cNvSpPr/>
          <p:nvPr/>
        </p:nvSpPr>
        <p:spPr>
          <a:xfrm>
            <a:off x="2747009" y="5795644"/>
            <a:ext cx="899494" cy="413632"/>
          </a:xfrm>
          <a:custGeom>
            <a:avLst/>
            <a:gdLst/>
            <a:ahLst/>
            <a:cxnLst/>
            <a:rect l="l" t="t" r="r" b="b"/>
            <a:pathLst>
              <a:path w="925195" h="425450">
                <a:moveTo>
                  <a:pt x="461771" y="0"/>
                </a:moveTo>
                <a:lnTo>
                  <a:pt x="414527" y="1523"/>
                </a:lnTo>
                <a:lnTo>
                  <a:pt x="368807" y="4571"/>
                </a:lnTo>
                <a:lnTo>
                  <a:pt x="324611" y="9144"/>
                </a:lnTo>
                <a:lnTo>
                  <a:pt x="281939" y="16764"/>
                </a:lnTo>
                <a:lnTo>
                  <a:pt x="242315" y="25907"/>
                </a:lnTo>
                <a:lnTo>
                  <a:pt x="204215" y="36576"/>
                </a:lnTo>
                <a:lnTo>
                  <a:pt x="135635" y="60960"/>
                </a:lnTo>
                <a:lnTo>
                  <a:pt x="80772" y="92964"/>
                </a:lnTo>
                <a:lnTo>
                  <a:pt x="36575" y="129539"/>
                </a:lnTo>
                <a:lnTo>
                  <a:pt x="9143" y="169164"/>
                </a:lnTo>
                <a:lnTo>
                  <a:pt x="0" y="211836"/>
                </a:lnTo>
                <a:lnTo>
                  <a:pt x="3047" y="233172"/>
                </a:lnTo>
                <a:lnTo>
                  <a:pt x="3047" y="234696"/>
                </a:lnTo>
                <a:lnTo>
                  <a:pt x="21335" y="275844"/>
                </a:lnTo>
                <a:lnTo>
                  <a:pt x="56387" y="315468"/>
                </a:lnTo>
                <a:lnTo>
                  <a:pt x="106679" y="348996"/>
                </a:lnTo>
                <a:lnTo>
                  <a:pt x="169163" y="377952"/>
                </a:lnTo>
                <a:lnTo>
                  <a:pt x="242315" y="399288"/>
                </a:lnTo>
                <a:lnTo>
                  <a:pt x="281939" y="408431"/>
                </a:lnTo>
                <a:lnTo>
                  <a:pt x="324611" y="416052"/>
                </a:lnTo>
                <a:lnTo>
                  <a:pt x="368807" y="420624"/>
                </a:lnTo>
                <a:lnTo>
                  <a:pt x="414527" y="423672"/>
                </a:lnTo>
                <a:lnTo>
                  <a:pt x="461771" y="425196"/>
                </a:lnTo>
                <a:lnTo>
                  <a:pt x="509015" y="423672"/>
                </a:lnTo>
                <a:lnTo>
                  <a:pt x="510539" y="423672"/>
                </a:lnTo>
                <a:lnTo>
                  <a:pt x="533400" y="422147"/>
                </a:lnTo>
                <a:lnTo>
                  <a:pt x="509015" y="422147"/>
                </a:lnTo>
                <a:lnTo>
                  <a:pt x="509015" y="420624"/>
                </a:lnTo>
                <a:lnTo>
                  <a:pt x="463295" y="420624"/>
                </a:lnTo>
                <a:lnTo>
                  <a:pt x="416051" y="419100"/>
                </a:lnTo>
                <a:lnTo>
                  <a:pt x="370331" y="416052"/>
                </a:lnTo>
                <a:lnTo>
                  <a:pt x="326135" y="411480"/>
                </a:lnTo>
                <a:lnTo>
                  <a:pt x="283463" y="403860"/>
                </a:lnTo>
                <a:lnTo>
                  <a:pt x="243839" y="394716"/>
                </a:lnTo>
                <a:lnTo>
                  <a:pt x="205739" y="384048"/>
                </a:lnTo>
                <a:lnTo>
                  <a:pt x="137159" y="359664"/>
                </a:lnTo>
                <a:lnTo>
                  <a:pt x="82295" y="327660"/>
                </a:lnTo>
                <a:lnTo>
                  <a:pt x="41147" y="294132"/>
                </a:lnTo>
                <a:lnTo>
                  <a:pt x="38100" y="294132"/>
                </a:lnTo>
                <a:lnTo>
                  <a:pt x="39623" y="292608"/>
                </a:lnTo>
                <a:lnTo>
                  <a:pt x="39975" y="292608"/>
                </a:lnTo>
                <a:lnTo>
                  <a:pt x="25907" y="274320"/>
                </a:lnTo>
                <a:lnTo>
                  <a:pt x="13715" y="254508"/>
                </a:lnTo>
                <a:lnTo>
                  <a:pt x="8055" y="234696"/>
                </a:lnTo>
                <a:lnTo>
                  <a:pt x="4571" y="234696"/>
                </a:lnTo>
                <a:lnTo>
                  <a:pt x="7416" y="233273"/>
                </a:lnTo>
                <a:lnTo>
                  <a:pt x="4571" y="213360"/>
                </a:lnTo>
                <a:lnTo>
                  <a:pt x="7619" y="192024"/>
                </a:lnTo>
                <a:lnTo>
                  <a:pt x="13715" y="170688"/>
                </a:lnTo>
                <a:lnTo>
                  <a:pt x="25907" y="150876"/>
                </a:lnTo>
                <a:lnTo>
                  <a:pt x="39975" y="132588"/>
                </a:lnTo>
                <a:lnTo>
                  <a:pt x="39623" y="132588"/>
                </a:lnTo>
                <a:lnTo>
                  <a:pt x="38100" y="131064"/>
                </a:lnTo>
                <a:lnTo>
                  <a:pt x="41148" y="131063"/>
                </a:lnTo>
                <a:lnTo>
                  <a:pt x="57911" y="114300"/>
                </a:lnTo>
                <a:lnTo>
                  <a:pt x="108203" y="80772"/>
                </a:lnTo>
                <a:lnTo>
                  <a:pt x="170687" y="53339"/>
                </a:lnTo>
                <a:lnTo>
                  <a:pt x="243839" y="30480"/>
                </a:lnTo>
                <a:lnTo>
                  <a:pt x="283463" y="21335"/>
                </a:lnTo>
                <a:lnTo>
                  <a:pt x="326135" y="13716"/>
                </a:lnTo>
                <a:lnTo>
                  <a:pt x="370331" y="9144"/>
                </a:lnTo>
                <a:lnTo>
                  <a:pt x="416051" y="6096"/>
                </a:lnTo>
                <a:lnTo>
                  <a:pt x="463295" y="4571"/>
                </a:lnTo>
                <a:lnTo>
                  <a:pt x="509015" y="4571"/>
                </a:lnTo>
                <a:lnTo>
                  <a:pt x="509015" y="3048"/>
                </a:lnTo>
                <a:lnTo>
                  <a:pt x="533400" y="3048"/>
                </a:lnTo>
                <a:lnTo>
                  <a:pt x="510539" y="1523"/>
                </a:lnTo>
                <a:lnTo>
                  <a:pt x="509015" y="1523"/>
                </a:lnTo>
                <a:lnTo>
                  <a:pt x="461771" y="0"/>
                </a:lnTo>
                <a:close/>
              </a:path>
              <a:path w="925195" h="425450">
                <a:moveTo>
                  <a:pt x="510539" y="419100"/>
                </a:moveTo>
                <a:lnTo>
                  <a:pt x="509015" y="419149"/>
                </a:lnTo>
                <a:lnTo>
                  <a:pt x="509015" y="422147"/>
                </a:lnTo>
                <a:lnTo>
                  <a:pt x="510539" y="419100"/>
                </a:lnTo>
                <a:close/>
              </a:path>
              <a:path w="925195" h="425450">
                <a:moveTo>
                  <a:pt x="570992" y="419100"/>
                </a:moveTo>
                <a:lnTo>
                  <a:pt x="510539" y="419100"/>
                </a:lnTo>
                <a:lnTo>
                  <a:pt x="509015" y="422147"/>
                </a:lnTo>
                <a:lnTo>
                  <a:pt x="533400" y="422147"/>
                </a:lnTo>
                <a:lnTo>
                  <a:pt x="556260" y="420624"/>
                </a:lnTo>
                <a:lnTo>
                  <a:pt x="570992" y="419100"/>
                </a:lnTo>
                <a:close/>
              </a:path>
              <a:path w="925195" h="425450">
                <a:moveTo>
                  <a:pt x="509015" y="419149"/>
                </a:moveTo>
                <a:lnTo>
                  <a:pt x="463295" y="420624"/>
                </a:lnTo>
                <a:lnTo>
                  <a:pt x="509015" y="420624"/>
                </a:lnTo>
                <a:lnTo>
                  <a:pt x="509015" y="419149"/>
                </a:lnTo>
                <a:close/>
              </a:path>
              <a:path w="925195" h="425450">
                <a:moveTo>
                  <a:pt x="885444" y="292608"/>
                </a:moveTo>
                <a:lnTo>
                  <a:pt x="842772" y="327660"/>
                </a:lnTo>
                <a:lnTo>
                  <a:pt x="787907" y="359664"/>
                </a:lnTo>
                <a:lnTo>
                  <a:pt x="719327" y="384048"/>
                </a:lnTo>
                <a:lnTo>
                  <a:pt x="681227" y="394716"/>
                </a:lnTo>
                <a:lnTo>
                  <a:pt x="641604" y="403860"/>
                </a:lnTo>
                <a:lnTo>
                  <a:pt x="598932" y="411480"/>
                </a:lnTo>
                <a:lnTo>
                  <a:pt x="554735" y="416052"/>
                </a:lnTo>
                <a:lnTo>
                  <a:pt x="509015" y="419100"/>
                </a:lnTo>
                <a:lnTo>
                  <a:pt x="510539" y="419100"/>
                </a:lnTo>
                <a:lnTo>
                  <a:pt x="570992" y="419100"/>
                </a:lnTo>
                <a:lnTo>
                  <a:pt x="600455" y="416052"/>
                </a:lnTo>
                <a:lnTo>
                  <a:pt x="643127" y="408431"/>
                </a:lnTo>
                <a:lnTo>
                  <a:pt x="682751" y="399288"/>
                </a:lnTo>
                <a:lnTo>
                  <a:pt x="720851" y="388620"/>
                </a:lnTo>
                <a:lnTo>
                  <a:pt x="789432" y="364236"/>
                </a:lnTo>
                <a:lnTo>
                  <a:pt x="844295" y="332232"/>
                </a:lnTo>
                <a:lnTo>
                  <a:pt x="888491" y="295656"/>
                </a:lnTo>
                <a:lnTo>
                  <a:pt x="889664" y="294132"/>
                </a:lnTo>
                <a:lnTo>
                  <a:pt x="886967" y="294132"/>
                </a:lnTo>
                <a:lnTo>
                  <a:pt x="885444" y="292608"/>
                </a:lnTo>
                <a:close/>
              </a:path>
              <a:path w="925195" h="425450">
                <a:moveTo>
                  <a:pt x="39623" y="292608"/>
                </a:moveTo>
                <a:lnTo>
                  <a:pt x="38100" y="294132"/>
                </a:lnTo>
                <a:lnTo>
                  <a:pt x="41147" y="294132"/>
                </a:lnTo>
                <a:lnTo>
                  <a:pt x="39623" y="292608"/>
                </a:lnTo>
                <a:close/>
              </a:path>
              <a:path w="925195" h="425450">
                <a:moveTo>
                  <a:pt x="39975" y="292608"/>
                </a:moveTo>
                <a:lnTo>
                  <a:pt x="39623" y="292608"/>
                </a:lnTo>
                <a:lnTo>
                  <a:pt x="41147" y="294132"/>
                </a:lnTo>
                <a:lnTo>
                  <a:pt x="39975" y="292608"/>
                </a:lnTo>
                <a:close/>
              </a:path>
              <a:path w="925195" h="425450">
                <a:moveTo>
                  <a:pt x="917447" y="233172"/>
                </a:moveTo>
                <a:lnTo>
                  <a:pt x="911351" y="254508"/>
                </a:lnTo>
                <a:lnTo>
                  <a:pt x="899160" y="274320"/>
                </a:lnTo>
                <a:lnTo>
                  <a:pt x="883919" y="294132"/>
                </a:lnTo>
                <a:lnTo>
                  <a:pt x="885444" y="292608"/>
                </a:lnTo>
                <a:lnTo>
                  <a:pt x="890836" y="292608"/>
                </a:lnTo>
                <a:lnTo>
                  <a:pt x="903732" y="275844"/>
                </a:lnTo>
                <a:lnTo>
                  <a:pt x="915923" y="256032"/>
                </a:lnTo>
                <a:lnTo>
                  <a:pt x="922019" y="234696"/>
                </a:lnTo>
                <a:lnTo>
                  <a:pt x="917447" y="234696"/>
                </a:lnTo>
                <a:lnTo>
                  <a:pt x="917651" y="233273"/>
                </a:lnTo>
                <a:lnTo>
                  <a:pt x="917447" y="233172"/>
                </a:lnTo>
                <a:close/>
              </a:path>
              <a:path w="925195" h="425450">
                <a:moveTo>
                  <a:pt x="890836" y="292608"/>
                </a:moveTo>
                <a:lnTo>
                  <a:pt x="885444" y="292608"/>
                </a:lnTo>
                <a:lnTo>
                  <a:pt x="886967" y="294132"/>
                </a:lnTo>
                <a:lnTo>
                  <a:pt x="889664" y="294132"/>
                </a:lnTo>
                <a:lnTo>
                  <a:pt x="890836" y="292608"/>
                </a:lnTo>
                <a:close/>
              </a:path>
              <a:path w="925195" h="425450">
                <a:moveTo>
                  <a:pt x="7416" y="233273"/>
                </a:moveTo>
                <a:lnTo>
                  <a:pt x="4571" y="234696"/>
                </a:lnTo>
                <a:lnTo>
                  <a:pt x="7619" y="234696"/>
                </a:lnTo>
                <a:lnTo>
                  <a:pt x="7416" y="233273"/>
                </a:lnTo>
                <a:close/>
              </a:path>
              <a:path w="925195" h="425450">
                <a:moveTo>
                  <a:pt x="7619" y="233172"/>
                </a:moveTo>
                <a:lnTo>
                  <a:pt x="7416" y="233273"/>
                </a:lnTo>
                <a:lnTo>
                  <a:pt x="7619" y="234696"/>
                </a:lnTo>
                <a:lnTo>
                  <a:pt x="8055" y="234696"/>
                </a:lnTo>
                <a:lnTo>
                  <a:pt x="7619" y="233172"/>
                </a:lnTo>
                <a:close/>
              </a:path>
              <a:path w="925195" h="425450">
                <a:moveTo>
                  <a:pt x="917651" y="233273"/>
                </a:moveTo>
                <a:lnTo>
                  <a:pt x="917447" y="234696"/>
                </a:lnTo>
                <a:lnTo>
                  <a:pt x="920495" y="234696"/>
                </a:lnTo>
                <a:lnTo>
                  <a:pt x="917651" y="233273"/>
                </a:lnTo>
                <a:close/>
              </a:path>
              <a:path w="925195" h="425450">
                <a:moveTo>
                  <a:pt x="883919" y="131064"/>
                </a:moveTo>
                <a:lnTo>
                  <a:pt x="899160" y="150876"/>
                </a:lnTo>
                <a:lnTo>
                  <a:pt x="911351" y="170688"/>
                </a:lnTo>
                <a:lnTo>
                  <a:pt x="917447" y="192024"/>
                </a:lnTo>
                <a:lnTo>
                  <a:pt x="920495" y="213360"/>
                </a:lnTo>
                <a:lnTo>
                  <a:pt x="917651" y="233273"/>
                </a:lnTo>
                <a:lnTo>
                  <a:pt x="920495" y="234696"/>
                </a:lnTo>
                <a:lnTo>
                  <a:pt x="922019" y="234696"/>
                </a:lnTo>
                <a:lnTo>
                  <a:pt x="922019" y="233172"/>
                </a:lnTo>
                <a:lnTo>
                  <a:pt x="925067" y="211836"/>
                </a:lnTo>
                <a:lnTo>
                  <a:pt x="922019" y="190500"/>
                </a:lnTo>
                <a:lnTo>
                  <a:pt x="915923" y="169164"/>
                </a:lnTo>
                <a:lnTo>
                  <a:pt x="903732" y="149352"/>
                </a:lnTo>
                <a:lnTo>
                  <a:pt x="890836" y="132588"/>
                </a:lnTo>
                <a:lnTo>
                  <a:pt x="885444" y="132588"/>
                </a:lnTo>
                <a:lnTo>
                  <a:pt x="883919" y="131064"/>
                </a:lnTo>
                <a:close/>
              </a:path>
              <a:path w="925195" h="425450">
                <a:moveTo>
                  <a:pt x="41148" y="131063"/>
                </a:moveTo>
                <a:lnTo>
                  <a:pt x="38100" y="131064"/>
                </a:lnTo>
                <a:lnTo>
                  <a:pt x="39623" y="132588"/>
                </a:lnTo>
                <a:lnTo>
                  <a:pt x="41148" y="131063"/>
                </a:lnTo>
                <a:close/>
              </a:path>
              <a:path w="925195" h="425450">
                <a:moveTo>
                  <a:pt x="41147" y="131063"/>
                </a:moveTo>
                <a:lnTo>
                  <a:pt x="39623" y="132588"/>
                </a:lnTo>
                <a:lnTo>
                  <a:pt x="39975" y="132588"/>
                </a:lnTo>
                <a:lnTo>
                  <a:pt x="41147" y="131063"/>
                </a:lnTo>
                <a:close/>
              </a:path>
              <a:path w="925195" h="425450">
                <a:moveTo>
                  <a:pt x="533400" y="3048"/>
                </a:moveTo>
                <a:lnTo>
                  <a:pt x="509015" y="3048"/>
                </a:lnTo>
                <a:lnTo>
                  <a:pt x="510539" y="6096"/>
                </a:lnTo>
                <a:lnTo>
                  <a:pt x="509015" y="6096"/>
                </a:lnTo>
                <a:lnTo>
                  <a:pt x="554735" y="9144"/>
                </a:lnTo>
                <a:lnTo>
                  <a:pt x="598932" y="13716"/>
                </a:lnTo>
                <a:lnTo>
                  <a:pt x="641604" y="21335"/>
                </a:lnTo>
                <a:lnTo>
                  <a:pt x="681227" y="30480"/>
                </a:lnTo>
                <a:lnTo>
                  <a:pt x="719327" y="41148"/>
                </a:lnTo>
                <a:lnTo>
                  <a:pt x="787907" y="65532"/>
                </a:lnTo>
                <a:lnTo>
                  <a:pt x="842772" y="97536"/>
                </a:lnTo>
                <a:lnTo>
                  <a:pt x="885444" y="132588"/>
                </a:lnTo>
                <a:lnTo>
                  <a:pt x="886967" y="131064"/>
                </a:lnTo>
                <a:lnTo>
                  <a:pt x="889664" y="131064"/>
                </a:lnTo>
                <a:lnTo>
                  <a:pt x="888491" y="129539"/>
                </a:lnTo>
                <a:lnTo>
                  <a:pt x="844295" y="92964"/>
                </a:lnTo>
                <a:lnTo>
                  <a:pt x="789432" y="60960"/>
                </a:lnTo>
                <a:lnTo>
                  <a:pt x="720851" y="36576"/>
                </a:lnTo>
                <a:lnTo>
                  <a:pt x="682751" y="25907"/>
                </a:lnTo>
                <a:lnTo>
                  <a:pt x="643127" y="16764"/>
                </a:lnTo>
                <a:lnTo>
                  <a:pt x="600455" y="9144"/>
                </a:lnTo>
                <a:lnTo>
                  <a:pt x="570992" y="6096"/>
                </a:lnTo>
                <a:lnTo>
                  <a:pt x="510539" y="6096"/>
                </a:lnTo>
                <a:lnTo>
                  <a:pt x="509015" y="6046"/>
                </a:lnTo>
                <a:lnTo>
                  <a:pt x="570516" y="6046"/>
                </a:lnTo>
                <a:lnTo>
                  <a:pt x="556260" y="4571"/>
                </a:lnTo>
                <a:lnTo>
                  <a:pt x="533400" y="3048"/>
                </a:lnTo>
                <a:close/>
              </a:path>
              <a:path w="925195" h="425450">
                <a:moveTo>
                  <a:pt x="889664" y="131064"/>
                </a:moveTo>
                <a:lnTo>
                  <a:pt x="886967" y="131064"/>
                </a:lnTo>
                <a:lnTo>
                  <a:pt x="885444" y="132588"/>
                </a:lnTo>
                <a:lnTo>
                  <a:pt x="890836" y="132588"/>
                </a:lnTo>
                <a:lnTo>
                  <a:pt x="889664" y="131064"/>
                </a:lnTo>
                <a:close/>
              </a:path>
              <a:path w="925195" h="425450">
                <a:moveTo>
                  <a:pt x="509015" y="3048"/>
                </a:moveTo>
                <a:lnTo>
                  <a:pt x="509015" y="6046"/>
                </a:lnTo>
                <a:lnTo>
                  <a:pt x="510539" y="6096"/>
                </a:lnTo>
                <a:lnTo>
                  <a:pt x="509015" y="3048"/>
                </a:lnTo>
                <a:close/>
              </a:path>
              <a:path w="925195" h="425450">
                <a:moveTo>
                  <a:pt x="509015" y="4571"/>
                </a:moveTo>
                <a:lnTo>
                  <a:pt x="463295" y="4571"/>
                </a:lnTo>
                <a:lnTo>
                  <a:pt x="509015" y="6046"/>
                </a:lnTo>
                <a:lnTo>
                  <a:pt x="509015" y="4571"/>
                </a:lnTo>
                <a:close/>
              </a:path>
            </a:pathLst>
          </a:custGeom>
          <a:solidFill>
            <a:srgbClr val="000000"/>
          </a:solidFill>
        </p:spPr>
        <p:txBody>
          <a:bodyPr wrap="square" lIns="0" tIns="0" rIns="0" bIns="0" rtlCol="0"/>
          <a:lstStyle/>
          <a:p>
            <a:endParaRPr sz="1750"/>
          </a:p>
        </p:txBody>
      </p:sp>
      <p:sp>
        <p:nvSpPr>
          <p:cNvPr id="11" name="object 11"/>
          <p:cNvSpPr/>
          <p:nvPr/>
        </p:nvSpPr>
        <p:spPr>
          <a:xfrm>
            <a:off x="2038773" y="6022340"/>
            <a:ext cx="713052" cy="0"/>
          </a:xfrm>
          <a:custGeom>
            <a:avLst/>
            <a:gdLst/>
            <a:ahLst/>
            <a:cxnLst/>
            <a:rect l="l" t="t" r="r" b="b"/>
            <a:pathLst>
              <a:path w="733425">
                <a:moveTo>
                  <a:pt x="0" y="0"/>
                </a:moveTo>
                <a:lnTo>
                  <a:pt x="733044" y="0"/>
                </a:lnTo>
              </a:path>
            </a:pathLst>
          </a:custGeom>
          <a:ln w="6096">
            <a:solidFill>
              <a:srgbClr val="000000"/>
            </a:solidFill>
          </a:ln>
        </p:spPr>
        <p:txBody>
          <a:bodyPr wrap="square" lIns="0" tIns="0" rIns="0" bIns="0" rtlCol="0"/>
          <a:lstStyle/>
          <a:p>
            <a:endParaRPr sz="1750"/>
          </a:p>
        </p:txBody>
      </p:sp>
      <p:sp>
        <p:nvSpPr>
          <p:cNvPr id="12" name="object 12"/>
          <p:cNvSpPr/>
          <p:nvPr/>
        </p:nvSpPr>
        <p:spPr>
          <a:xfrm>
            <a:off x="2336588" y="6991967"/>
            <a:ext cx="3323872" cy="0"/>
          </a:xfrm>
          <a:custGeom>
            <a:avLst/>
            <a:gdLst/>
            <a:ahLst/>
            <a:cxnLst/>
            <a:rect l="l" t="t" r="r" b="b"/>
            <a:pathLst>
              <a:path w="3418840">
                <a:moveTo>
                  <a:pt x="0" y="0"/>
                </a:moveTo>
                <a:lnTo>
                  <a:pt x="3418331" y="0"/>
                </a:lnTo>
              </a:path>
            </a:pathLst>
          </a:custGeom>
          <a:ln w="3175">
            <a:solidFill>
              <a:srgbClr val="000000"/>
            </a:solidFill>
          </a:ln>
        </p:spPr>
        <p:txBody>
          <a:bodyPr wrap="square" lIns="0" tIns="0" rIns="0" bIns="0" rtlCol="0"/>
          <a:lstStyle/>
          <a:p>
            <a:endParaRPr sz="1750"/>
          </a:p>
        </p:txBody>
      </p:sp>
      <p:sp>
        <p:nvSpPr>
          <p:cNvPr id="13" name="object 13"/>
          <p:cNvSpPr/>
          <p:nvPr/>
        </p:nvSpPr>
        <p:spPr>
          <a:xfrm>
            <a:off x="2338810" y="5126919"/>
            <a:ext cx="0" cy="1864431"/>
          </a:xfrm>
          <a:custGeom>
            <a:avLst/>
            <a:gdLst/>
            <a:ahLst/>
            <a:cxnLst/>
            <a:rect l="l" t="t" r="r" b="b"/>
            <a:pathLst>
              <a:path h="1917700">
                <a:moveTo>
                  <a:pt x="0" y="0"/>
                </a:moveTo>
                <a:lnTo>
                  <a:pt x="0" y="1917700"/>
                </a:lnTo>
              </a:path>
            </a:pathLst>
          </a:custGeom>
          <a:ln w="4572">
            <a:solidFill>
              <a:srgbClr val="000000"/>
            </a:solidFill>
          </a:ln>
        </p:spPr>
        <p:txBody>
          <a:bodyPr wrap="square" lIns="0" tIns="0" rIns="0" bIns="0" rtlCol="0"/>
          <a:lstStyle/>
          <a:p>
            <a:endParaRPr sz="1750"/>
          </a:p>
        </p:txBody>
      </p:sp>
      <p:sp>
        <p:nvSpPr>
          <p:cNvPr id="14" name="object 14"/>
          <p:cNvSpPr/>
          <p:nvPr/>
        </p:nvSpPr>
        <p:spPr>
          <a:xfrm>
            <a:off x="2336588" y="5125685"/>
            <a:ext cx="3323872" cy="0"/>
          </a:xfrm>
          <a:custGeom>
            <a:avLst/>
            <a:gdLst/>
            <a:ahLst/>
            <a:cxnLst/>
            <a:rect l="l" t="t" r="r" b="b"/>
            <a:pathLst>
              <a:path w="3418840">
                <a:moveTo>
                  <a:pt x="0" y="0"/>
                </a:moveTo>
                <a:lnTo>
                  <a:pt x="3418331" y="0"/>
                </a:lnTo>
              </a:path>
            </a:pathLst>
          </a:custGeom>
          <a:ln w="3175">
            <a:solidFill>
              <a:srgbClr val="000000"/>
            </a:solidFill>
          </a:ln>
        </p:spPr>
        <p:txBody>
          <a:bodyPr wrap="square" lIns="0" tIns="0" rIns="0" bIns="0" rtlCol="0"/>
          <a:lstStyle/>
          <a:p>
            <a:endParaRPr sz="1750"/>
          </a:p>
        </p:txBody>
      </p:sp>
      <p:sp>
        <p:nvSpPr>
          <p:cNvPr id="15" name="object 15"/>
          <p:cNvSpPr/>
          <p:nvPr/>
        </p:nvSpPr>
        <p:spPr>
          <a:xfrm>
            <a:off x="2341034" y="6989868"/>
            <a:ext cx="3314612" cy="0"/>
          </a:xfrm>
          <a:custGeom>
            <a:avLst/>
            <a:gdLst/>
            <a:ahLst/>
            <a:cxnLst/>
            <a:rect l="l" t="t" r="r" b="b"/>
            <a:pathLst>
              <a:path w="3409315">
                <a:moveTo>
                  <a:pt x="0" y="0"/>
                </a:moveTo>
                <a:lnTo>
                  <a:pt x="3409187" y="0"/>
                </a:lnTo>
              </a:path>
            </a:pathLst>
          </a:custGeom>
          <a:ln w="3175">
            <a:solidFill>
              <a:srgbClr val="000000"/>
            </a:solidFill>
          </a:ln>
        </p:spPr>
        <p:txBody>
          <a:bodyPr wrap="square" lIns="0" tIns="0" rIns="0" bIns="0" rtlCol="0"/>
          <a:lstStyle/>
          <a:p>
            <a:endParaRPr sz="1750"/>
          </a:p>
        </p:txBody>
      </p:sp>
      <p:sp>
        <p:nvSpPr>
          <p:cNvPr id="16" name="object 16"/>
          <p:cNvSpPr/>
          <p:nvPr/>
        </p:nvSpPr>
        <p:spPr>
          <a:xfrm>
            <a:off x="5657744" y="5126919"/>
            <a:ext cx="0" cy="1864431"/>
          </a:xfrm>
          <a:custGeom>
            <a:avLst/>
            <a:gdLst/>
            <a:ahLst/>
            <a:cxnLst/>
            <a:rect l="l" t="t" r="r" b="b"/>
            <a:pathLst>
              <a:path h="1917700">
                <a:moveTo>
                  <a:pt x="0" y="0"/>
                </a:moveTo>
                <a:lnTo>
                  <a:pt x="0" y="1917700"/>
                </a:lnTo>
              </a:path>
            </a:pathLst>
          </a:custGeom>
          <a:ln w="4572">
            <a:solidFill>
              <a:srgbClr val="000000"/>
            </a:solidFill>
          </a:ln>
        </p:spPr>
        <p:txBody>
          <a:bodyPr wrap="square" lIns="0" tIns="0" rIns="0" bIns="0" rtlCol="0"/>
          <a:lstStyle/>
          <a:p>
            <a:endParaRPr sz="1750"/>
          </a:p>
        </p:txBody>
      </p:sp>
      <p:sp>
        <p:nvSpPr>
          <p:cNvPr id="17" name="object 17"/>
          <p:cNvSpPr/>
          <p:nvPr/>
        </p:nvSpPr>
        <p:spPr>
          <a:xfrm>
            <a:off x="2341034" y="5128153"/>
            <a:ext cx="3314612" cy="0"/>
          </a:xfrm>
          <a:custGeom>
            <a:avLst/>
            <a:gdLst/>
            <a:ahLst/>
            <a:cxnLst/>
            <a:rect l="l" t="t" r="r" b="b"/>
            <a:pathLst>
              <a:path w="3409315">
                <a:moveTo>
                  <a:pt x="0" y="0"/>
                </a:moveTo>
                <a:lnTo>
                  <a:pt x="3409187" y="0"/>
                </a:lnTo>
              </a:path>
            </a:pathLst>
          </a:custGeom>
          <a:ln w="3175">
            <a:solidFill>
              <a:srgbClr val="000000"/>
            </a:solidFill>
          </a:ln>
        </p:spPr>
        <p:txBody>
          <a:bodyPr wrap="square" lIns="0" tIns="0" rIns="0" bIns="0" rtlCol="0"/>
          <a:lstStyle/>
          <a:p>
            <a:endParaRPr sz="1750"/>
          </a:p>
        </p:txBody>
      </p:sp>
      <p:sp>
        <p:nvSpPr>
          <p:cNvPr id="18" name="object 18"/>
          <p:cNvSpPr/>
          <p:nvPr/>
        </p:nvSpPr>
        <p:spPr>
          <a:xfrm>
            <a:off x="1665393" y="5690445"/>
            <a:ext cx="153106" cy="153106"/>
          </a:xfrm>
          <a:custGeom>
            <a:avLst/>
            <a:gdLst/>
            <a:ahLst/>
            <a:cxnLst/>
            <a:rect l="l" t="t" r="r" b="b"/>
            <a:pathLst>
              <a:path w="157480" h="157479">
                <a:moveTo>
                  <a:pt x="77724" y="0"/>
                </a:moveTo>
                <a:lnTo>
                  <a:pt x="35052" y="13716"/>
                </a:lnTo>
                <a:lnTo>
                  <a:pt x="6096" y="48768"/>
                </a:lnTo>
                <a:lnTo>
                  <a:pt x="0" y="77724"/>
                </a:lnTo>
                <a:lnTo>
                  <a:pt x="1524" y="92964"/>
                </a:lnTo>
                <a:lnTo>
                  <a:pt x="1524" y="94488"/>
                </a:lnTo>
                <a:lnTo>
                  <a:pt x="22860" y="132588"/>
                </a:lnTo>
                <a:lnTo>
                  <a:pt x="62484" y="155448"/>
                </a:lnTo>
                <a:lnTo>
                  <a:pt x="77724" y="156972"/>
                </a:lnTo>
                <a:lnTo>
                  <a:pt x="92964" y="155448"/>
                </a:lnTo>
                <a:lnTo>
                  <a:pt x="94488" y="155448"/>
                </a:lnTo>
                <a:lnTo>
                  <a:pt x="99060" y="153924"/>
                </a:lnTo>
                <a:lnTo>
                  <a:pt x="94488" y="153924"/>
                </a:lnTo>
                <a:lnTo>
                  <a:pt x="93726" y="152400"/>
                </a:lnTo>
                <a:lnTo>
                  <a:pt x="79248" y="152400"/>
                </a:lnTo>
                <a:lnTo>
                  <a:pt x="64008" y="150876"/>
                </a:lnTo>
                <a:lnTo>
                  <a:pt x="50292" y="146304"/>
                </a:lnTo>
                <a:lnTo>
                  <a:pt x="36576" y="138684"/>
                </a:lnTo>
                <a:lnTo>
                  <a:pt x="29464" y="132588"/>
                </a:lnTo>
                <a:lnTo>
                  <a:pt x="24384" y="132588"/>
                </a:lnTo>
                <a:lnTo>
                  <a:pt x="25908" y="129540"/>
                </a:lnTo>
                <a:lnTo>
                  <a:pt x="26125" y="129540"/>
                </a:lnTo>
                <a:lnTo>
                  <a:pt x="18288" y="120396"/>
                </a:lnTo>
                <a:lnTo>
                  <a:pt x="10668" y="106680"/>
                </a:lnTo>
                <a:lnTo>
                  <a:pt x="6604" y="94488"/>
                </a:lnTo>
                <a:lnTo>
                  <a:pt x="4572" y="94488"/>
                </a:lnTo>
                <a:lnTo>
                  <a:pt x="5957" y="93102"/>
                </a:lnTo>
                <a:lnTo>
                  <a:pt x="4572" y="79248"/>
                </a:lnTo>
                <a:lnTo>
                  <a:pt x="6096" y="64008"/>
                </a:lnTo>
                <a:lnTo>
                  <a:pt x="10668" y="50292"/>
                </a:lnTo>
                <a:lnTo>
                  <a:pt x="18288" y="36576"/>
                </a:lnTo>
                <a:lnTo>
                  <a:pt x="26125" y="27432"/>
                </a:lnTo>
                <a:lnTo>
                  <a:pt x="25908" y="27432"/>
                </a:lnTo>
                <a:lnTo>
                  <a:pt x="24384" y="24384"/>
                </a:lnTo>
                <a:lnTo>
                  <a:pt x="29464" y="24384"/>
                </a:lnTo>
                <a:lnTo>
                  <a:pt x="36576" y="18288"/>
                </a:lnTo>
                <a:lnTo>
                  <a:pt x="50292" y="10668"/>
                </a:lnTo>
                <a:lnTo>
                  <a:pt x="64008" y="6096"/>
                </a:lnTo>
                <a:lnTo>
                  <a:pt x="79248" y="4572"/>
                </a:lnTo>
                <a:lnTo>
                  <a:pt x="103632" y="4572"/>
                </a:lnTo>
                <a:lnTo>
                  <a:pt x="94488" y="1524"/>
                </a:lnTo>
                <a:lnTo>
                  <a:pt x="92964" y="1524"/>
                </a:lnTo>
                <a:lnTo>
                  <a:pt x="77724" y="0"/>
                </a:lnTo>
                <a:close/>
              </a:path>
              <a:path w="157480" h="157479">
                <a:moveTo>
                  <a:pt x="94488" y="150876"/>
                </a:moveTo>
                <a:lnTo>
                  <a:pt x="93036" y="151021"/>
                </a:lnTo>
                <a:lnTo>
                  <a:pt x="94488" y="153924"/>
                </a:lnTo>
                <a:lnTo>
                  <a:pt x="94488" y="150876"/>
                </a:lnTo>
                <a:close/>
              </a:path>
              <a:path w="157480" h="157479">
                <a:moveTo>
                  <a:pt x="108204" y="150876"/>
                </a:moveTo>
                <a:lnTo>
                  <a:pt x="94488" y="150876"/>
                </a:lnTo>
                <a:lnTo>
                  <a:pt x="94488" y="153924"/>
                </a:lnTo>
                <a:lnTo>
                  <a:pt x="99060" y="153924"/>
                </a:lnTo>
                <a:lnTo>
                  <a:pt x="108204" y="150876"/>
                </a:lnTo>
                <a:close/>
              </a:path>
              <a:path w="157480" h="157479">
                <a:moveTo>
                  <a:pt x="93036" y="151021"/>
                </a:moveTo>
                <a:lnTo>
                  <a:pt x="79248" y="152400"/>
                </a:lnTo>
                <a:lnTo>
                  <a:pt x="93726" y="152400"/>
                </a:lnTo>
                <a:lnTo>
                  <a:pt x="93036" y="151021"/>
                </a:lnTo>
                <a:close/>
              </a:path>
              <a:path w="157480" h="157479">
                <a:moveTo>
                  <a:pt x="130243" y="130243"/>
                </a:moveTo>
                <a:lnTo>
                  <a:pt x="120396" y="138684"/>
                </a:lnTo>
                <a:lnTo>
                  <a:pt x="106680" y="146304"/>
                </a:lnTo>
                <a:lnTo>
                  <a:pt x="92964" y="150876"/>
                </a:lnTo>
                <a:lnTo>
                  <a:pt x="93036" y="151021"/>
                </a:lnTo>
                <a:lnTo>
                  <a:pt x="94488" y="150876"/>
                </a:lnTo>
                <a:lnTo>
                  <a:pt x="108204" y="150876"/>
                </a:lnTo>
                <a:lnTo>
                  <a:pt x="121920" y="143256"/>
                </a:lnTo>
                <a:lnTo>
                  <a:pt x="132588" y="134112"/>
                </a:lnTo>
                <a:lnTo>
                  <a:pt x="134112" y="132588"/>
                </a:lnTo>
                <a:lnTo>
                  <a:pt x="132588" y="132588"/>
                </a:lnTo>
                <a:lnTo>
                  <a:pt x="129540" y="131064"/>
                </a:lnTo>
                <a:lnTo>
                  <a:pt x="130243" y="130243"/>
                </a:lnTo>
                <a:close/>
              </a:path>
              <a:path w="157480" h="157479">
                <a:moveTo>
                  <a:pt x="25908" y="129540"/>
                </a:moveTo>
                <a:lnTo>
                  <a:pt x="24384" y="132588"/>
                </a:lnTo>
                <a:lnTo>
                  <a:pt x="27432" y="131064"/>
                </a:lnTo>
                <a:lnTo>
                  <a:pt x="26728" y="130243"/>
                </a:lnTo>
                <a:lnTo>
                  <a:pt x="25908" y="129540"/>
                </a:lnTo>
                <a:close/>
              </a:path>
              <a:path w="157480" h="157479">
                <a:moveTo>
                  <a:pt x="26728" y="130243"/>
                </a:moveTo>
                <a:lnTo>
                  <a:pt x="27432" y="131064"/>
                </a:lnTo>
                <a:lnTo>
                  <a:pt x="24384" y="132588"/>
                </a:lnTo>
                <a:lnTo>
                  <a:pt x="29464" y="132588"/>
                </a:lnTo>
                <a:lnTo>
                  <a:pt x="26728" y="130243"/>
                </a:lnTo>
                <a:close/>
              </a:path>
              <a:path w="157480" h="157479">
                <a:moveTo>
                  <a:pt x="131064" y="129540"/>
                </a:moveTo>
                <a:lnTo>
                  <a:pt x="130243" y="130243"/>
                </a:lnTo>
                <a:lnTo>
                  <a:pt x="129540" y="131064"/>
                </a:lnTo>
                <a:lnTo>
                  <a:pt x="132588" y="132588"/>
                </a:lnTo>
                <a:lnTo>
                  <a:pt x="131064" y="129540"/>
                </a:lnTo>
                <a:close/>
              </a:path>
              <a:path w="157480" h="157479">
                <a:moveTo>
                  <a:pt x="136724" y="129540"/>
                </a:moveTo>
                <a:lnTo>
                  <a:pt x="131064" y="129540"/>
                </a:lnTo>
                <a:lnTo>
                  <a:pt x="132588" y="132588"/>
                </a:lnTo>
                <a:lnTo>
                  <a:pt x="134112" y="132588"/>
                </a:lnTo>
                <a:lnTo>
                  <a:pt x="136724" y="129540"/>
                </a:lnTo>
                <a:close/>
              </a:path>
              <a:path w="157480" h="157479">
                <a:moveTo>
                  <a:pt x="26125" y="129540"/>
                </a:moveTo>
                <a:lnTo>
                  <a:pt x="25908" y="129540"/>
                </a:lnTo>
                <a:lnTo>
                  <a:pt x="26728" y="130243"/>
                </a:lnTo>
                <a:lnTo>
                  <a:pt x="26125" y="129540"/>
                </a:lnTo>
                <a:close/>
              </a:path>
              <a:path w="157480" h="157479">
                <a:moveTo>
                  <a:pt x="150876" y="92964"/>
                </a:moveTo>
                <a:lnTo>
                  <a:pt x="146304" y="106680"/>
                </a:lnTo>
                <a:lnTo>
                  <a:pt x="138684" y="120396"/>
                </a:lnTo>
                <a:lnTo>
                  <a:pt x="130243" y="130243"/>
                </a:lnTo>
                <a:lnTo>
                  <a:pt x="131064" y="129540"/>
                </a:lnTo>
                <a:lnTo>
                  <a:pt x="136724" y="129540"/>
                </a:lnTo>
                <a:lnTo>
                  <a:pt x="143256" y="121920"/>
                </a:lnTo>
                <a:lnTo>
                  <a:pt x="150876" y="108204"/>
                </a:lnTo>
                <a:lnTo>
                  <a:pt x="155448" y="94488"/>
                </a:lnTo>
                <a:lnTo>
                  <a:pt x="150876" y="94488"/>
                </a:lnTo>
                <a:lnTo>
                  <a:pt x="151021" y="93036"/>
                </a:lnTo>
                <a:lnTo>
                  <a:pt x="150876" y="92964"/>
                </a:lnTo>
                <a:close/>
              </a:path>
              <a:path w="157480" h="157479">
                <a:moveTo>
                  <a:pt x="5957" y="93102"/>
                </a:moveTo>
                <a:lnTo>
                  <a:pt x="4572" y="94488"/>
                </a:lnTo>
                <a:lnTo>
                  <a:pt x="6096" y="94488"/>
                </a:lnTo>
                <a:lnTo>
                  <a:pt x="5957" y="93102"/>
                </a:lnTo>
                <a:close/>
              </a:path>
              <a:path w="157480" h="157479">
                <a:moveTo>
                  <a:pt x="6096" y="92964"/>
                </a:moveTo>
                <a:lnTo>
                  <a:pt x="5957" y="93102"/>
                </a:lnTo>
                <a:lnTo>
                  <a:pt x="6096" y="94488"/>
                </a:lnTo>
                <a:lnTo>
                  <a:pt x="6604" y="94488"/>
                </a:lnTo>
                <a:lnTo>
                  <a:pt x="6096" y="92964"/>
                </a:lnTo>
                <a:close/>
              </a:path>
              <a:path w="157480" h="157479">
                <a:moveTo>
                  <a:pt x="151021" y="93036"/>
                </a:moveTo>
                <a:lnTo>
                  <a:pt x="150876" y="94488"/>
                </a:lnTo>
                <a:lnTo>
                  <a:pt x="153924" y="94488"/>
                </a:lnTo>
                <a:lnTo>
                  <a:pt x="151021" y="93036"/>
                </a:lnTo>
                <a:close/>
              </a:path>
              <a:path w="157480" h="157479">
                <a:moveTo>
                  <a:pt x="130243" y="26728"/>
                </a:moveTo>
                <a:lnTo>
                  <a:pt x="138684" y="36576"/>
                </a:lnTo>
                <a:lnTo>
                  <a:pt x="146304" y="50292"/>
                </a:lnTo>
                <a:lnTo>
                  <a:pt x="150876" y="64008"/>
                </a:lnTo>
                <a:lnTo>
                  <a:pt x="152400" y="79248"/>
                </a:lnTo>
                <a:lnTo>
                  <a:pt x="151021" y="93036"/>
                </a:lnTo>
                <a:lnTo>
                  <a:pt x="153924" y="94488"/>
                </a:lnTo>
                <a:lnTo>
                  <a:pt x="155448" y="94488"/>
                </a:lnTo>
                <a:lnTo>
                  <a:pt x="155448" y="92964"/>
                </a:lnTo>
                <a:lnTo>
                  <a:pt x="156972" y="77724"/>
                </a:lnTo>
                <a:lnTo>
                  <a:pt x="155448" y="62484"/>
                </a:lnTo>
                <a:lnTo>
                  <a:pt x="150876" y="48768"/>
                </a:lnTo>
                <a:lnTo>
                  <a:pt x="143256" y="35052"/>
                </a:lnTo>
                <a:lnTo>
                  <a:pt x="136724" y="27432"/>
                </a:lnTo>
                <a:lnTo>
                  <a:pt x="131064" y="27432"/>
                </a:lnTo>
                <a:lnTo>
                  <a:pt x="130243" y="26728"/>
                </a:lnTo>
                <a:close/>
              </a:path>
              <a:path w="157480" h="157479">
                <a:moveTo>
                  <a:pt x="24384" y="24384"/>
                </a:moveTo>
                <a:lnTo>
                  <a:pt x="25908" y="27432"/>
                </a:lnTo>
                <a:lnTo>
                  <a:pt x="26728" y="26728"/>
                </a:lnTo>
                <a:lnTo>
                  <a:pt x="27432" y="25908"/>
                </a:lnTo>
                <a:lnTo>
                  <a:pt x="24384" y="24384"/>
                </a:lnTo>
                <a:close/>
              </a:path>
              <a:path w="157480" h="157479">
                <a:moveTo>
                  <a:pt x="26728" y="26728"/>
                </a:moveTo>
                <a:lnTo>
                  <a:pt x="25908" y="27432"/>
                </a:lnTo>
                <a:lnTo>
                  <a:pt x="26125" y="27432"/>
                </a:lnTo>
                <a:lnTo>
                  <a:pt x="26728" y="26728"/>
                </a:lnTo>
                <a:close/>
              </a:path>
              <a:path w="157480" h="157479">
                <a:moveTo>
                  <a:pt x="132588" y="24384"/>
                </a:moveTo>
                <a:lnTo>
                  <a:pt x="129540" y="25908"/>
                </a:lnTo>
                <a:lnTo>
                  <a:pt x="130243" y="26728"/>
                </a:lnTo>
                <a:lnTo>
                  <a:pt x="131064" y="27432"/>
                </a:lnTo>
                <a:lnTo>
                  <a:pt x="132588" y="24384"/>
                </a:lnTo>
                <a:close/>
              </a:path>
              <a:path w="157480" h="157479">
                <a:moveTo>
                  <a:pt x="134112" y="24384"/>
                </a:moveTo>
                <a:lnTo>
                  <a:pt x="132588" y="24384"/>
                </a:lnTo>
                <a:lnTo>
                  <a:pt x="131064" y="27432"/>
                </a:lnTo>
                <a:lnTo>
                  <a:pt x="136724" y="27432"/>
                </a:lnTo>
                <a:lnTo>
                  <a:pt x="134112" y="24384"/>
                </a:lnTo>
                <a:close/>
              </a:path>
              <a:path w="157480" h="157479">
                <a:moveTo>
                  <a:pt x="29464" y="24384"/>
                </a:moveTo>
                <a:lnTo>
                  <a:pt x="24384" y="24384"/>
                </a:lnTo>
                <a:lnTo>
                  <a:pt x="27432" y="25908"/>
                </a:lnTo>
                <a:lnTo>
                  <a:pt x="26728" y="26728"/>
                </a:lnTo>
                <a:lnTo>
                  <a:pt x="29464" y="24384"/>
                </a:lnTo>
                <a:close/>
              </a:path>
              <a:path w="157480" h="157479">
                <a:moveTo>
                  <a:pt x="103632" y="4572"/>
                </a:moveTo>
                <a:lnTo>
                  <a:pt x="94488" y="4572"/>
                </a:lnTo>
                <a:lnTo>
                  <a:pt x="94488" y="6096"/>
                </a:lnTo>
                <a:lnTo>
                  <a:pt x="92964" y="6096"/>
                </a:lnTo>
                <a:lnTo>
                  <a:pt x="106680" y="10668"/>
                </a:lnTo>
                <a:lnTo>
                  <a:pt x="120396" y="18288"/>
                </a:lnTo>
                <a:lnTo>
                  <a:pt x="130243" y="26728"/>
                </a:lnTo>
                <a:lnTo>
                  <a:pt x="129540" y="25908"/>
                </a:lnTo>
                <a:lnTo>
                  <a:pt x="132588" y="24384"/>
                </a:lnTo>
                <a:lnTo>
                  <a:pt x="134112" y="24384"/>
                </a:lnTo>
                <a:lnTo>
                  <a:pt x="132588" y="22860"/>
                </a:lnTo>
                <a:lnTo>
                  <a:pt x="121920" y="13716"/>
                </a:lnTo>
                <a:lnTo>
                  <a:pt x="108204" y="6096"/>
                </a:lnTo>
                <a:lnTo>
                  <a:pt x="94488" y="6096"/>
                </a:lnTo>
                <a:lnTo>
                  <a:pt x="93102" y="5957"/>
                </a:lnTo>
                <a:lnTo>
                  <a:pt x="107788" y="5957"/>
                </a:lnTo>
                <a:lnTo>
                  <a:pt x="103632" y="4572"/>
                </a:lnTo>
                <a:close/>
              </a:path>
              <a:path w="157480" h="157479">
                <a:moveTo>
                  <a:pt x="94488" y="4572"/>
                </a:moveTo>
                <a:lnTo>
                  <a:pt x="93102" y="5957"/>
                </a:lnTo>
                <a:lnTo>
                  <a:pt x="94488" y="6096"/>
                </a:lnTo>
                <a:lnTo>
                  <a:pt x="94488" y="4572"/>
                </a:lnTo>
                <a:close/>
              </a:path>
              <a:path w="157480" h="157479">
                <a:moveTo>
                  <a:pt x="94488" y="4572"/>
                </a:moveTo>
                <a:lnTo>
                  <a:pt x="79248" y="4572"/>
                </a:lnTo>
                <a:lnTo>
                  <a:pt x="93102" y="5957"/>
                </a:lnTo>
                <a:lnTo>
                  <a:pt x="94488" y="4572"/>
                </a:lnTo>
                <a:close/>
              </a:path>
            </a:pathLst>
          </a:custGeom>
          <a:solidFill>
            <a:srgbClr val="000000"/>
          </a:solidFill>
        </p:spPr>
        <p:txBody>
          <a:bodyPr wrap="square" lIns="0" tIns="0" rIns="0" bIns="0" rtlCol="0"/>
          <a:lstStyle/>
          <a:p>
            <a:endParaRPr sz="1750"/>
          </a:p>
        </p:txBody>
      </p:sp>
      <p:sp>
        <p:nvSpPr>
          <p:cNvPr id="19" name="object 19"/>
          <p:cNvSpPr/>
          <p:nvPr/>
        </p:nvSpPr>
        <p:spPr>
          <a:xfrm>
            <a:off x="1741698" y="5840094"/>
            <a:ext cx="0" cy="265465"/>
          </a:xfrm>
          <a:custGeom>
            <a:avLst/>
            <a:gdLst/>
            <a:ahLst/>
            <a:cxnLst/>
            <a:rect l="l" t="t" r="r" b="b"/>
            <a:pathLst>
              <a:path h="273050">
                <a:moveTo>
                  <a:pt x="0" y="0"/>
                </a:moveTo>
                <a:lnTo>
                  <a:pt x="0" y="272796"/>
                </a:lnTo>
              </a:path>
            </a:pathLst>
          </a:custGeom>
          <a:ln w="4572">
            <a:solidFill>
              <a:srgbClr val="000000"/>
            </a:solidFill>
          </a:ln>
        </p:spPr>
        <p:txBody>
          <a:bodyPr wrap="square" lIns="0" tIns="0" rIns="0" bIns="0" rtlCol="0"/>
          <a:lstStyle/>
          <a:p>
            <a:endParaRPr sz="1750"/>
          </a:p>
        </p:txBody>
      </p:sp>
      <p:sp>
        <p:nvSpPr>
          <p:cNvPr id="20" name="object 20"/>
          <p:cNvSpPr/>
          <p:nvPr/>
        </p:nvSpPr>
        <p:spPr>
          <a:xfrm>
            <a:off x="1665393" y="5953443"/>
            <a:ext cx="154340" cy="0"/>
          </a:xfrm>
          <a:custGeom>
            <a:avLst/>
            <a:gdLst/>
            <a:ahLst/>
            <a:cxnLst/>
            <a:rect l="l" t="t" r="r" b="b"/>
            <a:pathLst>
              <a:path w="158750">
                <a:moveTo>
                  <a:pt x="0" y="0"/>
                </a:moveTo>
                <a:lnTo>
                  <a:pt x="158496" y="0"/>
                </a:lnTo>
              </a:path>
            </a:pathLst>
          </a:custGeom>
          <a:ln w="4572">
            <a:solidFill>
              <a:srgbClr val="000000"/>
            </a:solidFill>
          </a:ln>
        </p:spPr>
        <p:txBody>
          <a:bodyPr wrap="square" lIns="0" tIns="0" rIns="0" bIns="0" rtlCol="0"/>
          <a:lstStyle/>
          <a:p>
            <a:endParaRPr sz="1750"/>
          </a:p>
        </p:txBody>
      </p:sp>
      <p:sp>
        <p:nvSpPr>
          <p:cNvPr id="21" name="object 21"/>
          <p:cNvSpPr/>
          <p:nvPr/>
        </p:nvSpPr>
        <p:spPr>
          <a:xfrm>
            <a:off x="1628352" y="6100868"/>
            <a:ext cx="116064" cy="154340"/>
          </a:xfrm>
          <a:custGeom>
            <a:avLst/>
            <a:gdLst/>
            <a:ahLst/>
            <a:cxnLst/>
            <a:rect l="l" t="t" r="r" b="b"/>
            <a:pathLst>
              <a:path w="119380" h="158750">
                <a:moveTo>
                  <a:pt x="117348" y="0"/>
                </a:moveTo>
                <a:lnTo>
                  <a:pt x="115824" y="0"/>
                </a:lnTo>
                <a:lnTo>
                  <a:pt x="114300" y="1524"/>
                </a:lnTo>
                <a:lnTo>
                  <a:pt x="0" y="155448"/>
                </a:lnTo>
                <a:lnTo>
                  <a:pt x="0" y="156972"/>
                </a:lnTo>
                <a:lnTo>
                  <a:pt x="1524" y="158496"/>
                </a:lnTo>
                <a:lnTo>
                  <a:pt x="3048" y="158496"/>
                </a:lnTo>
                <a:lnTo>
                  <a:pt x="4572" y="156972"/>
                </a:lnTo>
                <a:lnTo>
                  <a:pt x="118872" y="3048"/>
                </a:lnTo>
                <a:lnTo>
                  <a:pt x="118872" y="1524"/>
                </a:lnTo>
                <a:lnTo>
                  <a:pt x="117348" y="0"/>
                </a:lnTo>
                <a:close/>
              </a:path>
            </a:pathLst>
          </a:custGeom>
          <a:solidFill>
            <a:srgbClr val="000000"/>
          </a:solidFill>
        </p:spPr>
        <p:txBody>
          <a:bodyPr wrap="square" lIns="0" tIns="0" rIns="0" bIns="0" rtlCol="0"/>
          <a:lstStyle/>
          <a:p>
            <a:endParaRPr sz="1750"/>
          </a:p>
        </p:txBody>
      </p:sp>
      <p:sp>
        <p:nvSpPr>
          <p:cNvPr id="22" name="object 22"/>
          <p:cNvSpPr/>
          <p:nvPr/>
        </p:nvSpPr>
        <p:spPr>
          <a:xfrm>
            <a:off x="1739476" y="6100868"/>
            <a:ext cx="117299" cy="154340"/>
          </a:xfrm>
          <a:custGeom>
            <a:avLst/>
            <a:gdLst/>
            <a:ahLst/>
            <a:cxnLst/>
            <a:rect l="l" t="t" r="r" b="b"/>
            <a:pathLst>
              <a:path w="120650" h="158750">
                <a:moveTo>
                  <a:pt x="3048" y="0"/>
                </a:moveTo>
                <a:lnTo>
                  <a:pt x="1524" y="0"/>
                </a:lnTo>
                <a:lnTo>
                  <a:pt x="0" y="1524"/>
                </a:lnTo>
                <a:lnTo>
                  <a:pt x="0" y="3048"/>
                </a:lnTo>
                <a:lnTo>
                  <a:pt x="115824" y="156972"/>
                </a:lnTo>
                <a:lnTo>
                  <a:pt x="117348" y="158496"/>
                </a:lnTo>
                <a:lnTo>
                  <a:pt x="118872" y="158496"/>
                </a:lnTo>
                <a:lnTo>
                  <a:pt x="120396" y="156972"/>
                </a:lnTo>
                <a:lnTo>
                  <a:pt x="120396" y="155448"/>
                </a:lnTo>
                <a:lnTo>
                  <a:pt x="4572" y="1524"/>
                </a:lnTo>
                <a:lnTo>
                  <a:pt x="3048" y="0"/>
                </a:lnTo>
                <a:close/>
              </a:path>
            </a:pathLst>
          </a:custGeom>
          <a:solidFill>
            <a:srgbClr val="000000"/>
          </a:solidFill>
        </p:spPr>
        <p:txBody>
          <a:bodyPr wrap="square" lIns="0" tIns="0" rIns="0" bIns="0" rtlCol="0"/>
          <a:lstStyle/>
          <a:p>
            <a:endParaRPr sz="1750"/>
          </a:p>
        </p:txBody>
      </p:sp>
      <p:sp>
        <p:nvSpPr>
          <p:cNvPr id="23" name="object 23"/>
          <p:cNvSpPr/>
          <p:nvPr/>
        </p:nvSpPr>
        <p:spPr>
          <a:xfrm>
            <a:off x="1665393" y="5690445"/>
            <a:ext cx="153106" cy="153106"/>
          </a:xfrm>
          <a:custGeom>
            <a:avLst/>
            <a:gdLst/>
            <a:ahLst/>
            <a:cxnLst/>
            <a:rect l="l" t="t" r="r" b="b"/>
            <a:pathLst>
              <a:path w="157480" h="157479">
                <a:moveTo>
                  <a:pt x="77724" y="0"/>
                </a:moveTo>
                <a:lnTo>
                  <a:pt x="35052" y="13716"/>
                </a:lnTo>
                <a:lnTo>
                  <a:pt x="6096" y="48768"/>
                </a:lnTo>
                <a:lnTo>
                  <a:pt x="0" y="77724"/>
                </a:lnTo>
                <a:lnTo>
                  <a:pt x="1524" y="92964"/>
                </a:lnTo>
                <a:lnTo>
                  <a:pt x="1524" y="94488"/>
                </a:lnTo>
                <a:lnTo>
                  <a:pt x="22860" y="132588"/>
                </a:lnTo>
                <a:lnTo>
                  <a:pt x="62484" y="155448"/>
                </a:lnTo>
                <a:lnTo>
                  <a:pt x="77724" y="156972"/>
                </a:lnTo>
                <a:lnTo>
                  <a:pt x="92964" y="155448"/>
                </a:lnTo>
                <a:lnTo>
                  <a:pt x="94488" y="155448"/>
                </a:lnTo>
                <a:lnTo>
                  <a:pt x="99060" y="153924"/>
                </a:lnTo>
                <a:lnTo>
                  <a:pt x="94488" y="153924"/>
                </a:lnTo>
                <a:lnTo>
                  <a:pt x="93726" y="152400"/>
                </a:lnTo>
                <a:lnTo>
                  <a:pt x="79248" y="152400"/>
                </a:lnTo>
                <a:lnTo>
                  <a:pt x="64008" y="150876"/>
                </a:lnTo>
                <a:lnTo>
                  <a:pt x="50292" y="146304"/>
                </a:lnTo>
                <a:lnTo>
                  <a:pt x="36576" y="138684"/>
                </a:lnTo>
                <a:lnTo>
                  <a:pt x="29464" y="132588"/>
                </a:lnTo>
                <a:lnTo>
                  <a:pt x="24384" y="132588"/>
                </a:lnTo>
                <a:lnTo>
                  <a:pt x="25908" y="129540"/>
                </a:lnTo>
                <a:lnTo>
                  <a:pt x="26125" y="129540"/>
                </a:lnTo>
                <a:lnTo>
                  <a:pt x="18288" y="120396"/>
                </a:lnTo>
                <a:lnTo>
                  <a:pt x="10668" y="106680"/>
                </a:lnTo>
                <a:lnTo>
                  <a:pt x="6604" y="94488"/>
                </a:lnTo>
                <a:lnTo>
                  <a:pt x="4572" y="94488"/>
                </a:lnTo>
                <a:lnTo>
                  <a:pt x="5957" y="93102"/>
                </a:lnTo>
                <a:lnTo>
                  <a:pt x="4572" y="79248"/>
                </a:lnTo>
                <a:lnTo>
                  <a:pt x="6096" y="64008"/>
                </a:lnTo>
                <a:lnTo>
                  <a:pt x="10668" y="50292"/>
                </a:lnTo>
                <a:lnTo>
                  <a:pt x="18288" y="36576"/>
                </a:lnTo>
                <a:lnTo>
                  <a:pt x="26125" y="27432"/>
                </a:lnTo>
                <a:lnTo>
                  <a:pt x="25908" y="27432"/>
                </a:lnTo>
                <a:lnTo>
                  <a:pt x="24384" y="24384"/>
                </a:lnTo>
                <a:lnTo>
                  <a:pt x="29464" y="24384"/>
                </a:lnTo>
                <a:lnTo>
                  <a:pt x="36576" y="18288"/>
                </a:lnTo>
                <a:lnTo>
                  <a:pt x="50292" y="10668"/>
                </a:lnTo>
                <a:lnTo>
                  <a:pt x="64008" y="6096"/>
                </a:lnTo>
                <a:lnTo>
                  <a:pt x="79248" y="4572"/>
                </a:lnTo>
                <a:lnTo>
                  <a:pt x="103632" y="4572"/>
                </a:lnTo>
                <a:lnTo>
                  <a:pt x="94488" y="1524"/>
                </a:lnTo>
                <a:lnTo>
                  <a:pt x="92964" y="1524"/>
                </a:lnTo>
                <a:lnTo>
                  <a:pt x="77724" y="0"/>
                </a:lnTo>
                <a:close/>
              </a:path>
              <a:path w="157480" h="157479">
                <a:moveTo>
                  <a:pt x="94488" y="150876"/>
                </a:moveTo>
                <a:lnTo>
                  <a:pt x="93036" y="151021"/>
                </a:lnTo>
                <a:lnTo>
                  <a:pt x="94488" y="153924"/>
                </a:lnTo>
                <a:lnTo>
                  <a:pt x="94488" y="150876"/>
                </a:lnTo>
                <a:close/>
              </a:path>
              <a:path w="157480" h="157479">
                <a:moveTo>
                  <a:pt x="108204" y="150876"/>
                </a:moveTo>
                <a:lnTo>
                  <a:pt x="94488" y="150876"/>
                </a:lnTo>
                <a:lnTo>
                  <a:pt x="94488" y="153924"/>
                </a:lnTo>
                <a:lnTo>
                  <a:pt x="99060" y="153924"/>
                </a:lnTo>
                <a:lnTo>
                  <a:pt x="108204" y="150876"/>
                </a:lnTo>
                <a:close/>
              </a:path>
              <a:path w="157480" h="157479">
                <a:moveTo>
                  <a:pt x="93036" y="151021"/>
                </a:moveTo>
                <a:lnTo>
                  <a:pt x="79248" y="152400"/>
                </a:lnTo>
                <a:lnTo>
                  <a:pt x="93726" y="152400"/>
                </a:lnTo>
                <a:lnTo>
                  <a:pt x="93036" y="151021"/>
                </a:lnTo>
                <a:close/>
              </a:path>
              <a:path w="157480" h="157479">
                <a:moveTo>
                  <a:pt x="130243" y="130243"/>
                </a:moveTo>
                <a:lnTo>
                  <a:pt x="120396" y="138684"/>
                </a:lnTo>
                <a:lnTo>
                  <a:pt x="106680" y="146304"/>
                </a:lnTo>
                <a:lnTo>
                  <a:pt x="92964" y="150876"/>
                </a:lnTo>
                <a:lnTo>
                  <a:pt x="93036" y="151021"/>
                </a:lnTo>
                <a:lnTo>
                  <a:pt x="94488" y="150876"/>
                </a:lnTo>
                <a:lnTo>
                  <a:pt x="108204" y="150876"/>
                </a:lnTo>
                <a:lnTo>
                  <a:pt x="121920" y="143256"/>
                </a:lnTo>
                <a:lnTo>
                  <a:pt x="132588" y="134112"/>
                </a:lnTo>
                <a:lnTo>
                  <a:pt x="134112" y="132588"/>
                </a:lnTo>
                <a:lnTo>
                  <a:pt x="132588" y="132588"/>
                </a:lnTo>
                <a:lnTo>
                  <a:pt x="129540" y="131064"/>
                </a:lnTo>
                <a:lnTo>
                  <a:pt x="130243" y="130243"/>
                </a:lnTo>
                <a:close/>
              </a:path>
              <a:path w="157480" h="157479">
                <a:moveTo>
                  <a:pt x="25908" y="129540"/>
                </a:moveTo>
                <a:lnTo>
                  <a:pt x="24384" y="132588"/>
                </a:lnTo>
                <a:lnTo>
                  <a:pt x="27432" y="131064"/>
                </a:lnTo>
                <a:lnTo>
                  <a:pt x="26728" y="130243"/>
                </a:lnTo>
                <a:lnTo>
                  <a:pt x="25908" y="129540"/>
                </a:lnTo>
                <a:close/>
              </a:path>
              <a:path w="157480" h="157479">
                <a:moveTo>
                  <a:pt x="26728" y="130243"/>
                </a:moveTo>
                <a:lnTo>
                  <a:pt x="27432" y="131064"/>
                </a:lnTo>
                <a:lnTo>
                  <a:pt x="24384" y="132588"/>
                </a:lnTo>
                <a:lnTo>
                  <a:pt x="29464" y="132588"/>
                </a:lnTo>
                <a:lnTo>
                  <a:pt x="26728" y="130243"/>
                </a:lnTo>
                <a:close/>
              </a:path>
              <a:path w="157480" h="157479">
                <a:moveTo>
                  <a:pt x="131064" y="129540"/>
                </a:moveTo>
                <a:lnTo>
                  <a:pt x="130243" y="130243"/>
                </a:lnTo>
                <a:lnTo>
                  <a:pt x="129540" y="131064"/>
                </a:lnTo>
                <a:lnTo>
                  <a:pt x="132588" y="132588"/>
                </a:lnTo>
                <a:lnTo>
                  <a:pt x="131064" y="129540"/>
                </a:lnTo>
                <a:close/>
              </a:path>
              <a:path w="157480" h="157479">
                <a:moveTo>
                  <a:pt x="136724" y="129540"/>
                </a:moveTo>
                <a:lnTo>
                  <a:pt x="131064" y="129540"/>
                </a:lnTo>
                <a:lnTo>
                  <a:pt x="132588" y="132588"/>
                </a:lnTo>
                <a:lnTo>
                  <a:pt x="134112" y="132588"/>
                </a:lnTo>
                <a:lnTo>
                  <a:pt x="136724" y="129540"/>
                </a:lnTo>
                <a:close/>
              </a:path>
              <a:path w="157480" h="157479">
                <a:moveTo>
                  <a:pt x="26125" y="129540"/>
                </a:moveTo>
                <a:lnTo>
                  <a:pt x="25908" y="129540"/>
                </a:lnTo>
                <a:lnTo>
                  <a:pt x="26728" y="130243"/>
                </a:lnTo>
                <a:lnTo>
                  <a:pt x="26125" y="129540"/>
                </a:lnTo>
                <a:close/>
              </a:path>
              <a:path w="157480" h="157479">
                <a:moveTo>
                  <a:pt x="150876" y="92964"/>
                </a:moveTo>
                <a:lnTo>
                  <a:pt x="146304" y="106680"/>
                </a:lnTo>
                <a:lnTo>
                  <a:pt x="138684" y="120396"/>
                </a:lnTo>
                <a:lnTo>
                  <a:pt x="130243" y="130243"/>
                </a:lnTo>
                <a:lnTo>
                  <a:pt x="131064" y="129540"/>
                </a:lnTo>
                <a:lnTo>
                  <a:pt x="136724" y="129540"/>
                </a:lnTo>
                <a:lnTo>
                  <a:pt x="143256" y="121920"/>
                </a:lnTo>
                <a:lnTo>
                  <a:pt x="150876" y="108204"/>
                </a:lnTo>
                <a:lnTo>
                  <a:pt x="155448" y="94488"/>
                </a:lnTo>
                <a:lnTo>
                  <a:pt x="150876" y="94488"/>
                </a:lnTo>
                <a:lnTo>
                  <a:pt x="151021" y="93036"/>
                </a:lnTo>
                <a:lnTo>
                  <a:pt x="150876" y="92964"/>
                </a:lnTo>
                <a:close/>
              </a:path>
              <a:path w="157480" h="157479">
                <a:moveTo>
                  <a:pt x="5957" y="93102"/>
                </a:moveTo>
                <a:lnTo>
                  <a:pt x="4572" y="94488"/>
                </a:lnTo>
                <a:lnTo>
                  <a:pt x="6096" y="94488"/>
                </a:lnTo>
                <a:lnTo>
                  <a:pt x="5957" y="93102"/>
                </a:lnTo>
                <a:close/>
              </a:path>
              <a:path w="157480" h="157479">
                <a:moveTo>
                  <a:pt x="6096" y="92964"/>
                </a:moveTo>
                <a:lnTo>
                  <a:pt x="5957" y="93102"/>
                </a:lnTo>
                <a:lnTo>
                  <a:pt x="6096" y="94488"/>
                </a:lnTo>
                <a:lnTo>
                  <a:pt x="6604" y="94488"/>
                </a:lnTo>
                <a:lnTo>
                  <a:pt x="6096" y="92964"/>
                </a:lnTo>
                <a:close/>
              </a:path>
              <a:path w="157480" h="157479">
                <a:moveTo>
                  <a:pt x="151021" y="93036"/>
                </a:moveTo>
                <a:lnTo>
                  <a:pt x="150876" y="94488"/>
                </a:lnTo>
                <a:lnTo>
                  <a:pt x="153924" y="94488"/>
                </a:lnTo>
                <a:lnTo>
                  <a:pt x="151021" y="93036"/>
                </a:lnTo>
                <a:close/>
              </a:path>
              <a:path w="157480" h="157479">
                <a:moveTo>
                  <a:pt x="130243" y="26728"/>
                </a:moveTo>
                <a:lnTo>
                  <a:pt x="138684" y="36576"/>
                </a:lnTo>
                <a:lnTo>
                  <a:pt x="146304" y="50292"/>
                </a:lnTo>
                <a:lnTo>
                  <a:pt x="150876" y="64008"/>
                </a:lnTo>
                <a:lnTo>
                  <a:pt x="152400" y="79248"/>
                </a:lnTo>
                <a:lnTo>
                  <a:pt x="151021" y="93036"/>
                </a:lnTo>
                <a:lnTo>
                  <a:pt x="153924" y="94488"/>
                </a:lnTo>
                <a:lnTo>
                  <a:pt x="155448" y="94488"/>
                </a:lnTo>
                <a:lnTo>
                  <a:pt x="155448" y="92964"/>
                </a:lnTo>
                <a:lnTo>
                  <a:pt x="156972" y="77724"/>
                </a:lnTo>
                <a:lnTo>
                  <a:pt x="155448" y="62484"/>
                </a:lnTo>
                <a:lnTo>
                  <a:pt x="150876" y="48768"/>
                </a:lnTo>
                <a:lnTo>
                  <a:pt x="143256" y="35052"/>
                </a:lnTo>
                <a:lnTo>
                  <a:pt x="136724" y="27432"/>
                </a:lnTo>
                <a:lnTo>
                  <a:pt x="131064" y="27432"/>
                </a:lnTo>
                <a:lnTo>
                  <a:pt x="130243" y="26728"/>
                </a:lnTo>
                <a:close/>
              </a:path>
              <a:path w="157480" h="157479">
                <a:moveTo>
                  <a:pt x="24384" y="24384"/>
                </a:moveTo>
                <a:lnTo>
                  <a:pt x="25908" y="27432"/>
                </a:lnTo>
                <a:lnTo>
                  <a:pt x="26728" y="26728"/>
                </a:lnTo>
                <a:lnTo>
                  <a:pt x="27432" y="25908"/>
                </a:lnTo>
                <a:lnTo>
                  <a:pt x="24384" y="24384"/>
                </a:lnTo>
                <a:close/>
              </a:path>
              <a:path w="157480" h="157479">
                <a:moveTo>
                  <a:pt x="26728" y="26728"/>
                </a:moveTo>
                <a:lnTo>
                  <a:pt x="25908" y="27432"/>
                </a:lnTo>
                <a:lnTo>
                  <a:pt x="26125" y="27432"/>
                </a:lnTo>
                <a:lnTo>
                  <a:pt x="26728" y="26728"/>
                </a:lnTo>
                <a:close/>
              </a:path>
              <a:path w="157480" h="157479">
                <a:moveTo>
                  <a:pt x="132588" y="24384"/>
                </a:moveTo>
                <a:lnTo>
                  <a:pt x="129540" y="25908"/>
                </a:lnTo>
                <a:lnTo>
                  <a:pt x="130243" y="26728"/>
                </a:lnTo>
                <a:lnTo>
                  <a:pt x="131064" y="27432"/>
                </a:lnTo>
                <a:lnTo>
                  <a:pt x="132588" y="24384"/>
                </a:lnTo>
                <a:close/>
              </a:path>
              <a:path w="157480" h="157479">
                <a:moveTo>
                  <a:pt x="134112" y="24384"/>
                </a:moveTo>
                <a:lnTo>
                  <a:pt x="132588" y="24384"/>
                </a:lnTo>
                <a:lnTo>
                  <a:pt x="131064" y="27432"/>
                </a:lnTo>
                <a:lnTo>
                  <a:pt x="136724" y="27432"/>
                </a:lnTo>
                <a:lnTo>
                  <a:pt x="134112" y="24384"/>
                </a:lnTo>
                <a:close/>
              </a:path>
              <a:path w="157480" h="157479">
                <a:moveTo>
                  <a:pt x="29464" y="24384"/>
                </a:moveTo>
                <a:lnTo>
                  <a:pt x="24384" y="24384"/>
                </a:lnTo>
                <a:lnTo>
                  <a:pt x="27432" y="25908"/>
                </a:lnTo>
                <a:lnTo>
                  <a:pt x="26728" y="26728"/>
                </a:lnTo>
                <a:lnTo>
                  <a:pt x="29464" y="24384"/>
                </a:lnTo>
                <a:close/>
              </a:path>
              <a:path w="157480" h="157479">
                <a:moveTo>
                  <a:pt x="103632" y="4572"/>
                </a:moveTo>
                <a:lnTo>
                  <a:pt x="94488" y="4572"/>
                </a:lnTo>
                <a:lnTo>
                  <a:pt x="94488" y="6096"/>
                </a:lnTo>
                <a:lnTo>
                  <a:pt x="92964" y="6096"/>
                </a:lnTo>
                <a:lnTo>
                  <a:pt x="106680" y="10668"/>
                </a:lnTo>
                <a:lnTo>
                  <a:pt x="120396" y="18288"/>
                </a:lnTo>
                <a:lnTo>
                  <a:pt x="130243" y="26728"/>
                </a:lnTo>
                <a:lnTo>
                  <a:pt x="129540" y="25908"/>
                </a:lnTo>
                <a:lnTo>
                  <a:pt x="132588" y="24384"/>
                </a:lnTo>
                <a:lnTo>
                  <a:pt x="134112" y="24384"/>
                </a:lnTo>
                <a:lnTo>
                  <a:pt x="132588" y="22860"/>
                </a:lnTo>
                <a:lnTo>
                  <a:pt x="121920" y="13716"/>
                </a:lnTo>
                <a:lnTo>
                  <a:pt x="108204" y="6096"/>
                </a:lnTo>
                <a:lnTo>
                  <a:pt x="94488" y="6096"/>
                </a:lnTo>
                <a:lnTo>
                  <a:pt x="93102" y="5957"/>
                </a:lnTo>
                <a:lnTo>
                  <a:pt x="107788" y="5957"/>
                </a:lnTo>
                <a:lnTo>
                  <a:pt x="103632" y="4572"/>
                </a:lnTo>
                <a:close/>
              </a:path>
              <a:path w="157480" h="157479">
                <a:moveTo>
                  <a:pt x="94488" y="4572"/>
                </a:moveTo>
                <a:lnTo>
                  <a:pt x="93102" y="5957"/>
                </a:lnTo>
                <a:lnTo>
                  <a:pt x="94488" y="6096"/>
                </a:lnTo>
                <a:lnTo>
                  <a:pt x="94488" y="4572"/>
                </a:lnTo>
                <a:close/>
              </a:path>
              <a:path w="157480" h="157479">
                <a:moveTo>
                  <a:pt x="94488" y="4572"/>
                </a:moveTo>
                <a:lnTo>
                  <a:pt x="79248" y="4572"/>
                </a:lnTo>
                <a:lnTo>
                  <a:pt x="93102" y="5957"/>
                </a:lnTo>
                <a:lnTo>
                  <a:pt x="94488" y="4572"/>
                </a:lnTo>
                <a:close/>
              </a:path>
            </a:pathLst>
          </a:custGeom>
          <a:solidFill>
            <a:srgbClr val="000000"/>
          </a:solidFill>
        </p:spPr>
        <p:txBody>
          <a:bodyPr wrap="square" lIns="0" tIns="0" rIns="0" bIns="0" rtlCol="0"/>
          <a:lstStyle/>
          <a:p>
            <a:endParaRPr sz="1750"/>
          </a:p>
        </p:txBody>
      </p:sp>
      <p:sp>
        <p:nvSpPr>
          <p:cNvPr id="24" name="object 24"/>
          <p:cNvSpPr/>
          <p:nvPr/>
        </p:nvSpPr>
        <p:spPr>
          <a:xfrm>
            <a:off x="1741698" y="5840094"/>
            <a:ext cx="0" cy="265465"/>
          </a:xfrm>
          <a:custGeom>
            <a:avLst/>
            <a:gdLst/>
            <a:ahLst/>
            <a:cxnLst/>
            <a:rect l="l" t="t" r="r" b="b"/>
            <a:pathLst>
              <a:path h="273050">
                <a:moveTo>
                  <a:pt x="0" y="0"/>
                </a:moveTo>
                <a:lnTo>
                  <a:pt x="0" y="272796"/>
                </a:lnTo>
              </a:path>
            </a:pathLst>
          </a:custGeom>
          <a:ln w="4572">
            <a:solidFill>
              <a:srgbClr val="000000"/>
            </a:solidFill>
          </a:ln>
        </p:spPr>
        <p:txBody>
          <a:bodyPr wrap="square" lIns="0" tIns="0" rIns="0" bIns="0" rtlCol="0"/>
          <a:lstStyle/>
          <a:p>
            <a:endParaRPr sz="1750"/>
          </a:p>
        </p:txBody>
      </p:sp>
      <p:sp>
        <p:nvSpPr>
          <p:cNvPr id="25" name="object 25"/>
          <p:cNvSpPr/>
          <p:nvPr/>
        </p:nvSpPr>
        <p:spPr>
          <a:xfrm>
            <a:off x="1665393" y="5953443"/>
            <a:ext cx="154340" cy="0"/>
          </a:xfrm>
          <a:custGeom>
            <a:avLst/>
            <a:gdLst/>
            <a:ahLst/>
            <a:cxnLst/>
            <a:rect l="l" t="t" r="r" b="b"/>
            <a:pathLst>
              <a:path w="158750">
                <a:moveTo>
                  <a:pt x="0" y="0"/>
                </a:moveTo>
                <a:lnTo>
                  <a:pt x="158496" y="0"/>
                </a:lnTo>
              </a:path>
            </a:pathLst>
          </a:custGeom>
          <a:ln w="4572">
            <a:solidFill>
              <a:srgbClr val="000000"/>
            </a:solidFill>
          </a:ln>
        </p:spPr>
        <p:txBody>
          <a:bodyPr wrap="square" lIns="0" tIns="0" rIns="0" bIns="0" rtlCol="0"/>
          <a:lstStyle/>
          <a:p>
            <a:endParaRPr sz="1750"/>
          </a:p>
        </p:txBody>
      </p:sp>
      <p:sp>
        <p:nvSpPr>
          <p:cNvPr id="26" name="object 26"/>
          <p:cNvSpPr/>
          <p:nvPr/>
        </p:nvSpPr>
        <p:spPr>
          <a:xfrm>
            <a:off x="1628352" y="6100868"/>
            <a:ext cx="116064" cy="154340"/>
          </a:xfrm>
          <a:custGeom>
            <a:avLst/>
            <a:gdLst/>
            <a:ahLst/>
            <a:cxnLst/>
            <a:rect l="l" t="t" r="r" b="b"/>
            <a:pathLst>
              <a:path w="119380" h="158750">
                <a:moveTo>
                  <a:pt x="117348" y="0"/>
                </a:moveTo>
                <a:lnTo>
                  <a:pt x="115824" y="0"/>
                </a:lnTo>
                <a:lnTo>
                  <a:pt x="114300" y="1524"/>
                </a:lnTo>
                <a:lnTo>
                  <a:pt x="0" y="155448"/>
                </a:lnTo>
                <a:lnTo>
                  <a:pt x="0" y="156972"/>
                </a:lnTo>
                <a:lnTo>
                  <a:pt x="1524" y="158496"/>
                </a:lnTo>
                <a:lnTo>
                  <a:pt x="3048" y="158496"/>
                </a:lnTo>
                <a:lnTo>
                  <a:pt x="4572" y="156972"/>
                </a:lnTo>
                <a:lnTo>
                  <a:pt x="118872" y="3048"/>
                </a:lnTo>
                <a:lnTo>
                  <a:pt x="118872" y="1524"/>
                </a:lnTo>
                <a:lnTo>
                  <a:pt x="117348" y="0"/>
                </a:lnTo>
                <a:close/>
              </a:path>
            </a:pathLst>
          </a:custGeom>
          <a:solidFill>
            <a:srgbClr val="000000"/>
          </a:solidFill>
        </p:spPr>
        <p:txBody>
          <a:bodyPr wrap="square" lIns="0" tIns="0" rIns="0" bIns="0" rtlCol="0"/>
          <a:lstStyle/>
          <a:p>
            <a:endParaRPr sz="1750"/>
          </a:p>
        </p:txBody>
      </p:sp>
      <p:sp>
        <p:nvSpPr>
          <p:cNvPr id="27" name="object 27"/>
          <p:cNvSpPr/>
          <p:nvPr/>
        </p:nvSpPr>
        <p:spPr>
          <a:xfrm>
            <a:off x="1739476" y="6100868"/>
            <a:ext cx="117299" cy="154340"/>
          </a:xfrm>
          <a:custGeom>
            <a:avLst/>
            <a:gdLst/>
            <a:ahLst/>
            <a:cxnLst/>
            <a:rect l="l" t="t" r="r" b="b"/>
            <a:pathLst>
              <a:path w="120650" h="158750">
                <a:moveTo>
                  <a:pt x="3048" y="0"/>
                </a:moveTo>
                <a:lnTo>
                  <a:pt x="1524" y="0"/>
                </a:lnTo>
                <a:lnTo>
                  <a:pt x="0" y="1524"/>
                </a:lnTo>
                <a:lnTo>
                  <a:pt x="0" y="3048"/>
                </a:lnTo>
                <a:lnTo>
                  <a:pt x="115824" y="156972"/>
                </a:lnTo>
                <a:lnTo>
                  <a:pt x="117348" y="158496"/>
                </a:lnTo>
                <a:lnTo>
                  <a:pt x="118872" y="158496"/>
                </a:lnTo>
                <a:lnTo>
                  <a:pt x="120396" y="156972"/>
                </a:lnTo>
                <a:lnTo>
                  <a:pt x="120396" y="155448"/>
                </a:lnTo>
                <a:lnTo>
                  <a:pt x="4572" y="1524"/>
                </a:lnTo>
                <a:lnTo>
                  <a:pt x="3048" y="0"/>
                </a:lnTo>
                <a:close/>
              </a:path>
            </a:pathLst>
          </a:custGeom>
          <a:solidFill>
            <a:srgbClr val="000000"/>
          </a:solidFill>
        </p:spPr>
        <p:txBody>
          <a:bodyPr wrap="square" lIns="0" tIns="0" rIns="0" bIns="0" rtlCol="0"/>
          <a:lstStyle/>
          <a:p>
            <a:endParaRPr sz="1750"/>
          </a:p>
        </p:txBody>
      </p:sp>
      <p:sp>
        <p:nvSpPr>
          <p:cNvPr id="28" name="object 28"/>
          <p:cNvSpPr txBox="1"/>
          <p:nvPr/>
        </p:nvSpPr>
        <p:spPr>
          <a:xfrm>
            <a:off x="1630821" y="6348306"/>
            <a:ext cx="261144" cy="134652"/>
          </a:xfrm>
          <a:prstGeom prst="rect">
            <a:avLst/>
          </a:prstGeom>
        </p:spPr>
        <p:txBody>
          <a:bodyPr vert="horz" wrap="square" lIns="0" tIns="0" rIns="0" bIns="0" rtlCol="0">
            <a:spAutoFit/>
          </a:bodyPr>
          <a:lstStyle/>
          <a:p>
            <a:pPr marL="12347"/>
            <a:r>
              <a:rPr sz="875" spc="-5" dirty="0">
                <a:latin typeface="Arial"/>
                <a:cs typeface="Arial"/>
              </a:rPr>
              <a:t>User</a:t>
            </a:r>
            <a:endParaRPr sz="875">
              <a:latin typeface="Arial"/>
              <a:cs typeface="Arial"/>
            </a:endParaRPr>
          </a:p>
        </p:txBody>
      </p:sp>
      <p:sp>
        <p:nvSpPr>
          <p:cNvPr id="29" name="object 29"/>
          <p:cNvSpPr/>
          <p:nvPr/>
        </p:nvSpPr>
        <p:spPr>
          <a:xfrm>
            <a:off x="4313132" y="5422264"/>
            <a:ext cx="1047662" cy="414867"/>
          </a:xfrm>
          <a:custGeom>
            <a:avLst/>
            <a:gdLst/>
            <a:ahLst/>
            <a:cxnLst/>
            <a:rect l="l" t="t" r="r" b="b"/>
            <a:pathLst>
              <a:path w="1077595" h="426720">
                <a:moveTo>
                  <a:pt x="537971" y="0"/>
                </a:moveTo>
                <a:lnTo>
                  <a:pt x="483107" y="1523"/>
                </a:lnTo>
                <a:lnTo>
                  <a:pt x="429767" y="4571"/>
                </a:lnTo>
                <a:lnTo>
                  <a:pt x="377951" y="9144"/>
                </a:lnTo>
                <a:lnTo>
                  <a:pt x="329183" y="16764"/>
                </a:lnTo>
                <a:lnTo>
                  <a:pt x="281939" y="25907"/>
                </a:lnTo>
                <a:lnTo>
                  <a:pt x="237743" y="36576"/>
                </a:lnTo>
                <a:lnTo>
                  <a:pt x="196595" y="48768"/>
                </a:lnTo>
                <a:lnTo>
                  <a:pt x="158495" y="62484"/>
                </a:lnTo>
                <a:lnTo>
                  <a:pt x="92963" y="92964"/>
                </a:lnTo>
                <a:lnTo>
                  <a:pt x="44195" y="129539"/>
                </a:lnTo>
                <a:lnTo>
                  <a:pt x="10667" y="170688"/>
                </a:lnTo>
                <a:lnTo>
                  <a:pt x="0" y="213360"/>
                </a:lnTo>
                <a:lnTo>
                  <a:pt x="3047" y="234696"/>
                </a:lnTo>
                <a:lnTo>
                  <a:pt x="3047" y="236220"/>
                </a:lnTo>
                <a:lnTo>
                  <a:pt x="24383" y="277368"/>
                </a:lnTo>
                <a:lnTo>
                  <a:pt x="67055" y="316992"/>
                </a:lnTo>
                <a:lnTo>
                  <a:pt x="123443" y="350520"/>
                </a:lnTo>
                <a:lnTo>
                  <a:pt x="196595" y="377952"/>
                </a:lnTo>
                <a:lnTo>
                  <a:pt x="237743" y="390144"/>
                </a:lnTo>
                <a:lnTo>
                  <a:pt x="281939" y="400812"/>
                </a:lnTo>
                <a:lnTo>
                  <a:pt x="329183" y="409956"/>
                </a:lnTo>
                <a:lnTo>
                  <a:pt x="377951" y="417575"/>
                </a:lnTo>
                <a:lnTo>
                  <a:pt x="429767" y="422147"/>
                </a:lnTo>
                <a:lnTo>
                  <a:pt x="483107" y="425196"/>
                </a:lnTo>
                <a:lnTo>
                  <a:pt x="537971" y="426720"/>
                </a:lnTo>
                <a:lnTo>
                  <a:pt x="592835" y="425196"/>
                </a:lnTo>
                <a:lnTo>
                  <a:pt x="594359" y="425196"/>
                </a:lnTo>
                <a:lnTo>
                  <a:pt x="621029" y="423672"/>
                </a:lnTo>
                <a:lnTo>
                  <a:pt x="594359" y="423672"/>
                </a:lnTo>
                <a:lnTo>
                  <a:pt x="593597" y="422147"/>
                </a:lnTo>
                <a:lnTo>
                  <a:pt x="539495" y="422147"/>
                </a:lnTo>
                <a:lnTo>
                  <a:pt x="484631" y="420624"/>
                </a:lnTo>
                <a:lnTo>
                  <a:pt x="431291" y="417575"/>
                </a:lnTo>
                <a:lnTo>
                  <a:pt x="379475" y="413003"/>
                </a:lnTo>
                <a:lnTo>
                  <a:pt x="330707" y="405384"/>
                </a:lnTo>
                <a:lnTo>
                  <a:pt x="283463" y="396240"/>
                </a:lnTo>
                <a:lnTo>
                  <a:pt x="239267" y="385572"/>
                </a:lnTo>
                <a:lnTo>
                  <a:pt x="198119" y="373380"/>
                </a:lnTo>
                <a:lnTo>
                  <a:pt x="160019" y="359664"/>
                </a:lnTo>
                <a:lnTo>
                  <a:pt x="94487" y="329184"/>
                </a:lnTo>
                <a:lnTo>
                  <a:pt x="49236" y="295656"/>
                </a:lnTo>
                <a:lnTo>
                  <a:pt x="44195" y="295656"/>
                </a:lnTo>
                <a:lnTo>
                  <a:pt x="45719" y="292608"/>
                </a:lnTo>
                <a:lnTo>
                  <a:pt x="28955" y="275844"/>
                </a:lnTo>
                <a:lnTo>
                  <a:pt x="15239" y="254508"/>
                </a:lnTo>
                <a:lnTo>
                  <a:pt x="8206" y="236220"/>
                </a:lnTo>
                <a:lnTo>
                  <a:pt x="7619" y="236220"/>
                </a:lnTo>
                <a:lnTo>
                  <a:pt x="4571" y="234696"/>
                </a:lnTo>
                <a:lnTo>
                  <a:pt x="7402" y="234696"/>
                </a:lnTo>
                <a:lnTo>
                  <a:pt x="4571" y="214884"/>
                </a:lnTo>
                <a:lnTo>
                  <a:pt x="7619" y="192024"/>
                </a:lnTo>
                <a:lnTo>
                  <a:pt x="15239" y="172212"/>
                </a:lnTo>
                <a:lnTo>
                  <a:pt x="28955" y="150876"/>
                </a:lnTo>
                <a:lnTo>
                  <a:pt x="45719" y="134111"/>
                </a:lnTo>
                <a:lnTo>
                  <a:pt x="44195" y="131064"/>
                </a:lnTo>
                <a:lnTo>
                  <a:pt x="49529" y="131064"/>
                </a:lnTo>
                <a:lnTo>
                  <a:pt x="68579" y="115824"/>
                </a:lnTo>
                <a:lnTo>
                  <a:pt x="94487" y="97536"/>
                </a:lnTo>
                <a:lnTo>
                  <a:pt x="160019" y="67055"/>
                </a:lnTo>
                <a:lnTo>
                  <a:pt x="198119" y="53339"/>
                </a:lnTo>
                <a:lnTo>
                  <a:pt x="239267" y="41148"/>
                </a:lnTo>
                <a:lnTo>
                  <a:pt x="283463" y="30480"/>
                </a:lnTo>
                <a:lnTo>
                  <a:pt x="330707" y="21335"/>
                </a:lnTo>
                <a:lnTo>
                  <a:pt x="379475" y="13716"/>
                </a:lnTo>
                <a:lnTo>
                  <a:pt x="431291" y="9144"/>
                </a:lnTo>
                <a:lnTo>
                  <a:pt x="484631" y="6096"/>
                </a:lnTo>
                <a:lnTo>
                  <a:pt x="539495" y="4571"/>
                </a:lnTo>
                <a:lnTo>
                  <a:pt x="593597" y="4571"/>
                </a:lnTo>
                <a:lnTo>
                  <a:pt x="594359" y="3048"/>
                </a:lnTo>
                <a:lnTo>
                  <a:pt x="621029" y="3048"/>
                </a:lnTo>
                <a:lnTo>
                  <a:pt x="594359" y="1523"/>
                </a:lnTo>
                <a:lnTo>
                  <a:pt x="592835" y="1523"/>
                </a:lnTo>
                <a:lnTo>
                  <a:pt x="537971" y="0"/>
                </a:lnTo>
                <a:close/>
              </a:path>
              <a:path w="1077595" h="426720">
                <a:moveTo>
                  <a:pt x="594359" y="420624"/>
                </a:moveTo>
                <a:lnTo>
                  <a:pt x="592856" y="420665"/>
                </a:lnTo>
                <a:lnTo>
                  <a:pt x="594359" y="423672"/>
                </a:lnTo>
                <a:lnTo>
                  <a:pt x="594359" y="420624"/>
                </a:lnTo>
                <a:close/>
              </a:path>
              <a:path w="1077595" h="426720">
                <a:moveTo>
                  <a:pt x="664971" y="420624"/>
                </a:moveTo>
                <a:lnTo>
                  <a:pt x="594359" y="420624"/>
                </a:lnTo>
                <a:lnTo>
                  <a:pt x="594359" y="423672"/>
                </a:lnTo>
                <a:lnTo>
                  <a:pt x="621029" y="423672"/>
                </a:lnTo>
                <a:lnTo>
                  <a:pt x="647699" y="422147"/>
                </a:lnTo>
                <a:lnTo>
                  <a:pt x="664971" y="420624"/>
                </a:lnTo>
                <a:close/>
              </a:path>
              <a:path w="1077595" h="426720">
                <a:moveTo>
                  <a:pt x="592856" y="420665"/>
                </a:moveTo>
                <a:lnTo>
                  <a:pt x="539495" y="422147"/>
                </a:lnTo>
                <a:lnTo>
                  <a:pt x="593597" y="422147"/>
                </a:lnTo>
                <a:lnTo>
                  <a:pt x="592856" y="420665"/>
                </a:lnTo>
                <a:close/>
              </a:path>
              <a:path w="1077595" h="426720">
                <a:moveTo>
                  <a:pt x="1031747" y="292608"/>
                </a:moveTo>
                <a:lnTo>
                  <a:pt x="982979" y="329184"/>
                </a:lnTo>
                <a:lnTo>
                  <a:pt x="917447" y="359664"/>
                </a:lnTo>
                <a:lnTo>
                  <a:pt x="879347" y="373380"/>
                </a:lnTo>
                <a:lnTo>
                  <a:pt x="838199" y="385572"/>
                </a:lnTo>
                <a:lnTo>
                  <a:pt x="794003" y="396240"/>
                </a:lnTo>
                <a:lnTo>
                  <a:pt x="746759" y="405384"/>
                </a:lnTo>
                <a:lnTo>
                  <a:pt x="697991" y="413003"/>
                </a:lnTo>
                <a:lnTo>
                  <a:pt x="646175" y="417575"/>
                </a:lnTo>
                <a:lnTo>
                  <a:pt x="592835" y="420624"/>
                </a:lnTo>
                <a:lnTo>
                  <a:pt x="594359" y="420624"/>
                </a:lnTo>
                <a:lnTo>
                  <a:pt x="664971" y="420624"/>
                </a:lnTo>
                <a:lnTo>
                  <a:pt x="699515" y="417575"/>
                </a:lnTo>
                <a:lnTo>
                  <a:pt x="748283" y="409956"/>
                </a:lnTo>
                <a:lnTo>
                  <a:pt x="795527" y="400812"/>
                </a:lnTo>
                <a:lnTo>
                  <a:pt x="839723" y="390144"/>
                </a:lnTo>
                <a:lnTo>
                  <a:pt x="880871" y="377952"/>
                </a:lnTo>
                <a:lnTo>
                  <a:pt x="918971" y="364236"/>
                </a:lnTo>
                <a:lnTo>
                  <a:pt x="984503" y="333756"/>
                </a:lnTo>
                <a:lnTo>
                  <a:pt x="1033271" y="297180"/>
                </a:lnTo>
                <a:lnTo>
                  <a:pt x="1034795" y="295656"/>
                </a:lnTo>
                <a:lnTo>
                  <a:pt x="1033271" y="295656"/>
                </a:lnTo>
                <a:lnTo>
                  <a:pt x="1030223" y="294132"/>
                </a:lnTo>
                <a:lnTo>
                  <a:pt x="1031747" y="292608"/>
                </a:lnTo>
                <a:close/>
              </a:path>
              <a:path w="1077595" h="426720">
                <a:moveTo>
                  <a:pt x="45719" y="292608"/>
                </a:moveTo>
                <a:lnTo>
                  <a:pt x="44195" y="295656"/>
                </a:lnTo>
                <a:lnTo>
                  <a:pt x="47243" y="294132"/>
                </a:lnTo>
                <a:lnTo>
                  <a:pt x="45719" y="292608"/>
                </a:lnTo>
                <a:close/>
              </a:path>
              <a:path w="1077595" h="426720">
                <a:moveTo>
                  <a:pt x="45719" y="292608"/>
                </a:moveTo>
                <a:lnTo>
                  <a:pt x="47243" y="294132"/>
                </a:lnTo>
                <a:lnTo>
                  <a:pt x="44195" y="295656"/>
                </a:lnTo>
                <a:lnTo>
                  <a:pt x="49236" y="295656"/>
                </a:lnTo>
                <a:lnTo>
                  <a:pt x="45719" y="292608"/>
                </a:lnTo>
                <a:close/>
              </a:path>
              <a:path w="1077595" h="426720">
                <a:moveTo>
                  <a:pt x="1031747" y="292608"/>
                </a:moveTo>
                <a:lnTo>
                  <a:pt x="1030223" y="294132"/>
                </a:lnTo>
                <a:lnTo>
                  <a:pt x="1033271" y="295656"/>
                </a:lnTo>
                <a:lnTo>
                  <a:pt x="1031747" y="292608"/>
                </a:lnTo>
                <a:close/>
              </a:path>
              <a:path w="1077595" h="426720">
                <a:moveTo>
                  <a:pt x="1070065" y="234696"/>
                </a:moveTo>
                <a:lnTo>
                  <a:pt x="1069847" y="234696"/>
                </a:lnTo>
                <a:lnTo>
                  <a:pt x="1062227" y="254508"/>
                </a:lnTo>
                <a:lnTo>
                  <a:pt x="1048511" y="275844"/>
                </a:lnTo>
                <a:lnTo>
                  <a:pt x="1031747" y="292608"/>
                </a:lnTo>
                <a:lnTo>
                  <a:pt x="1033271" y="295656"/>
                </a:lnTo>
                <a:lnTo>
                  <a:pt x="1034795" y="295656"/>
                </a:lnTo>
                <a:lnTo>
                  <a:pt x="1053083" y="277368"/>
                </a:lnTo>
                <a:lnTo>
                  <a:pt x="1066799" y="256032"/>
                </a:lnTo>
                <a:lnTo>
                  <a:pt x="1074419" y="236220"/>
                </a:lnTo>
                <a:lnTo>
                  <a:pt x="1069847" y="236220"/>
                </a:lnTo>
                <a:lnTo>
                  <a:pt x="1070065" y="234696"/>
                </a:lnTo>
                <a:close/>
              </a:path>
              <a:path w="1077595" h="426720">
                <a:moveTo>
                  <a:pt x="7402" y="234696"/>
                </a:moveTo>
                <a:lnTo>
                  <a:pt x="4571" y="234696"/>
                </a:lnTo>
                <a:lnTo>
                  <a:pt x="7619" y="236220"/>
                </a:lnTo>
                <a:lnTo>
                  <a:pt x="7402" y="234696"/>
                </a:lnTo>
                <a:close/>
              </a:path>
              <a:path w="1077595" h="426720">
                <a:moveTo>
                  <a:pt x="7619" y="234696"/>
                </a:moveTo>
                <a:lnTo>
                  <a:pt x="7402" y="234696"/>
                </a:lnTo>
                <a:lnTo>
                  <a:pt x="7619" y="236220"/>
                </a:lnTo>
                <a:lnTo>
                  <a:pt x="8206" y="236220"/>
                </a:lnTo>
                <a:lnTo>
                  <a:pt x="7619" y="234696"/>
                </a:lnTo>
                <a:close/>
              </a:path>
              <a:path w="1077595" h="426720">
                <a:moveTo>
                  <a:pt x="1034795" y="131064"/>
                </a:moveTo>
                <a:lnTo>
                  <a:pt x="1033271" y="131064"/>
                </a:lnTo>
                <a:lnTo>
                  <a:pt x="1031747" y="134112"/>
                </a:lnTo>
                <a:lnTo>
                  <a:pt x="1048511" y="150876"/>
                </a:lnTo>
                <a:lnTo>
                  <a:pt x="1062227" y="172212"/>
                </a:lnTo>
                <a:lnTo>
                  <a:pt x="1069847" y="192024"/>
                </a:lnTo>
                <a:lnTo>
                  <a:pt x="1072895" y="214884"/>
                </a:lnTo>
                <a:lnTo>
                  <a:pt x="1069847" y="236220"/>
                </a:lnTo>
                <a:lnTo>
                  <a:pt x="1072895" y="234696"/>
                </a:lnTo>
                <a:lnTo>
                  <a:pt x="1074419" y="234696"/>
                </a:lnTo>
                <a:lnTo>
                  <a:pt x="1077467" y="213360"/>
                </a:lnTo>
                <a:lnTo>
                  <a:pt x="1074419" y="190500"/>
                </a:lnTo>
                <a:lnTo>
                  <a:pt x="1066799" y="170688"/>
                </a:lnTo>
                <a:lnTo>
                  <a:pt x="1053083" y="149352"/>
                </a:lnTo>
                <a:lnTo>
                  <a:pt x="1034795" y="131064"/>
                </a:lnTo>
                <a:close/>
              </a:path>
              <a:path w="1077595" h="426720">
                <a:moveTo>
                  <a:pt x="1074419" y="234696"/>
                </a:moveTo>
                <a:lnTo>
                  <a:pt x="1072895" y="234696"/>
                </a:lnTo>
                <a:lnTo>
                  <a:pt x="1069847" y="236220"/>
                </a:lnTo>
                <a:lnTo>
                  <a:pt x="1074419" y="236220"/>
                </a:lnTo>
                <a:lnTo>
                  <a:pt x="1074419" y="234696"/>
                </a:lnTo>
                <a:close/>
              </a:path>
              <a:path w="1077595" h="426720">
                <a:moveTo>
                  <a:pt x="44195" y="131064"/>
                </a:moveTo>
                <a:lnTo>
                  <a:pt x="45719" y="134112"/>
                </a:lnTo>
                <a:lnTo>
                  <a:pt x="47243" y="132588"/>
                </a:lnTo>
                <a:lnTo>
                  <a:pt x="44195" y="131064"/>
                </a:lnTo>
                <a:close/>
              </a:path>
              <a:path w="1077595" h="426720">
                <a:moveTo>
                  <a:pt x="49529" y="131064"/>
                </a:moveTo>
                <a:lnTo>
                  <a:pt x="44195" y="131064"/>
                </a:lnTo>
                <a:lnTo>
                  <a:pt x="47243" y="132588"/>
                </a:lnTo>
                <a:lnTo>
                  <a:pt x="45719" y="134111"/>
                </a:lnTo>
                <a:lnTo>
                  <a:pt x="49529" y="131064"/>
                </a:lnTo>
                <a:close/>
              </a:path>
              <a:path w="1077595" h="426720">
                <a:moveTo>
                  <a:pt x="621029" y="3048"/>
                </a:moveTo>
                <a:lnTo>
                  <a:pt x="594359" y="3048"/>
                </a:lnTo>
                <a:lnTo>
                  <a:pt x="594359" y="6096"/>
                </a:lnTo>
                <a:lnTo>
                  <a:pt x="592835" y="6096"/>
                </a:lnTo>
                <a:lnTo>
                  <a:pt x="646175" y="9144"/>
                </a:lnTo>
                <a:lnTo>
                  <a:pt x="697991" y="13716"/>
                </a:lnTo>
                <a:lnTo>
                  <a:pt x="746759" y="21335"/>
                </a:lnTo>
                <a:lnTo>
                  <a:pt x="794003" y="30480"/>
                </a:lnTo>
                <a:lnTo>
                  <a:pt x="838199" y="41148"/>
                </a:lnTo>
                <a:lnTo>
                  <a:pt x="879347" y="53339"/>
                </a:lnTo>
                <a:lnTo>
                  <a:pt x="917447" y="67055"/>
                </a:lnTo>
                <a:lnTo>
                  <a:pt x="982979" y="97536"/>
                </a:lnTo>
                <a:lnTo>
                  <a:pt x="1031747" y="134111"/>
                </a:lnTo>
                <a:lnTo>
                  <a:pt x="1030223" y="132588"/>
                </a:lnTo>
                <a:lnTo>
                  <a:pt x="1033271" y="131064"/>
                </a:lnTo>
                <a:lnTo>
                  <a:pt x="1034795" y="131064"/>
                </a:lnTo>
                <a:lnTo>
                  <a:pt x="1033271" y="129539"/>
                </a:lnTo>
                <a:lnTo>
                  <a:pt x="984503" y="92964"/>
                </a:lnTo>
                <a:lnTo>
                  <a:pt x="918971" y="62484"/>
                </a:lnTo>
                <a:lnTo>
                  <a:pt x="880871" y="48768"/>
                </a:lnTo>
                <a:lnTo>
                  <a:pt x="839723" y="36576"/>
                </a:lnTo>
                <a:lnTo>
                  <a:pt x="795527" y="25907"/>
                </a:lnTo>
                <a:lnTo>
                  <a:pt x="748283" y="16764"/>
                </a:lnTo>
                <a:lnTo>
                  <a:pt x="699515" y="9144"/>
                </a:lnTo>
                <a:lnTo>
                  <a:pt x="664971" y="6096"/>
                </a:lnTo>
                <a:lnTo>
                  <a:pt x="594359" y="6096"/>
                </a:lnTo>
                <a:lnTo>
                  <a:pt x="592856" y="6054"/>
                </a:lnTo>
                <a:lnTo>
                  <a:pt x="664498" y="6054"/>
                </a:lnTo>
                <a:lnTo>
                  <a:pt x="647699" y="4571"/>
                </a:lnTo>
                <a:lnTo>
                  <a:pt x="621029" y="3048"/>
                </a:lnTo>
                <a:close/>
              </a:path>
              <a:path w="1077595" h="426720">
                <a:moveTo>
                  <a:pt x="1033271" y="131064"/>
                </a:moveTo>
                <a:lnTo>
                  <a:pt x="1030223" y="132588"/>
                </a:lnTo>
                <a:lnTo>
                  <a:pt x="1031747" y="134112"/>
                </a:lnTo>
                <a:lnTo>
                  <a:pt x="1033271" y="131064"/>
                </a:lnTo>
                <a:close/>
              </a:path>
              <a:path w="1077595" h="426720">
                <a:moveTo>
                  <a:pt x="594359" y="3048"/>
                </a:moveTo>
                <a:lnTo>
                  <a:pt x="592856" y="6054"/>
                </a:lnTo>
                <a:lnTo>
                  <a:pt x="594359" y="6096"/>
                </a:lnTo>
                <a:lnTo>
                  <a:pt x="594359" y="3048"/>
                </a:lnTo>
                <a:close/>
              </a:path>
              <a:path w="1077595" h="426720">
                <a:moveTo>
                  <a:pt x="593597" y="4571"/>
                </a:moveTo>
                <a:lnTo>
                  <a:pt x="539495" y="4571"/>
                </a:lnTo>
                <a:lnTo>
                  <a:pt x="592856" y="6054"/>
                </a:lnTo>
                <a:lnTo>
                  <a:pt x="593597" y="4571"/>
                </a:lnTo>
                <a:close/>
              </a:path>
            </a:pathLst>
          </a:custGeom>
          <a:solidFill>
            <a:srgbClr val="000000"/>
          </a:solidFill>
        </p:spPr>
        <p:txBody>
          <a:bodyPr wrap="square" lIns="0" tIns="0" rIns="0" bIns="0" rtlCol="0"/>
          <a:lstStyle/>
          <a:p>
            <a:endParaRPr sz="1750"/>
          </a:p>
        </p:txBody>
      </p:sp>
      <p:sp>
        <p:nvSpPr>
          <p:cNvPr id="30" name="object 30"/>
          <p:cNvSpPr txBox="1"/>
          <p:nvPr/>
        </p:nvSpPr>
        <p:spPr>
          <a:xfrm>
            <a:off x="2905030" y="5491918"/>
            <a:ext cx="2237934" cy="654403"/>
          </a:xfrm>
          <a:prstGeom prst="rect">
            <a:avLst/>
          </a:prstGeom>
        </p:spPr>
        <p:txBody>
          <a:bodyPr vert="horz" wrap="square" lIns="0" tIns="0" rIns="0" bIns="0" rtlCol="0">
            <a:spAutoFit/>
          </a:bodyPr>
          <a:lstStyle/>
          <a:p>
            <a:pPr marL="1640291" marR="4939" indent="112357">
              <a:lnSpc>
                <a:spcPct val="101099"/>
              </a:lnSpc>
            </a:pPr>
            <a:r>
              <a:rPr sz="875" spc="-5" dirty="0">
                <a:latin typeface="Arial"/>
                <a:cs typeface="Arial"/>
              </a:rPr>
              <a:t>Record  </a:t>
            </a:r>
            <a:r>
              <a:rPr sz="875" dirty="0">
                <a:latin typeface="Arial"/>
                <a:cs typeface="Arial"/>
              </a:rPr>
              <a:t>Transaction</a:t>
            </a:r>
            <a:endParaRPr sz="875">
              <a:latin typeface="Arial"/>
              <a:cs typeface="Arial"/>
            </a:endParaRPr>
          </a:p>
          <a:p>
            <a:pPr>
              <a:spcBef>
                <a:spcPts val="34"/>
              </a:spcBef>
            </a:pPr>
            <a:endParaRPr sz="681">
              <a:latin typeface="Times New Roman"/>
              <a:cs typeface="Times New Roman"/>
            </a:endParaRPr>
          </a:p>
          <a:p>
            <a:pPr marL="12347" marR="1657577" indent="118531">
              <a:lnSpc>
                <a:spcPct val="101099"/>
              </a:lnSpc>
            </a:pPr>
            <a:r>
              <a:rPr sz="875" spc="-5" dirty="0">
                <a:latin typeface="Arial"/>
                <a:cs typeface="Arial"/>
              </a:rPr>
              <a:t>Delete  </a:t>
            </a:r>
            <a:r>
              <a:rPr sz="875" dirty="0">
                <a:latin typeface="Arial"/>
                <a:cs typeface="Arial"/>
              </a:rPr>
              <a:t>Information</a:t>
            </a:r>
            <a:endParaRPr sz="875">
              <a:latin typeface="Arial"/>
              <a:cs typeface="Arial"/>
            </a:endParaRPr>
          </a:p>
        </p:txBody>
      </p:sp>
      <p:sp>
        <p:nvSpPr>
          <p:cNvPr id="31" name="object 31"/>
          <p:cNvSpPr/>
          <p:nvPr/>
        </p:nvSpPr>
        <p:spPr>
          <a:xfrm>
            <a:off x="4313132" y="6354233"/>
            <a:ext cx="1047662" cy="414867"/>
          </a:xfrm>
          <a:custGeom>
            <a:avLst/>
            <a:gdLst/>
            <a:ahLst/>
            <a:cxnLst/>
            <a:rect l="l" t="t" r="r" b="b"/>
            <a:pathLst>
              <a:path w="1077595" h="426720">
                <a:moveTo>
                  <a:pt x="537971" y="0"/>
                </a:moveTo>
                <a:lnTo>
                  <a:pt x="483107" y="1523"/>
                </a:lnTo>
                <a:lnTo>
                  <a:pt x="429767" y="4571"/>
                </a:lnTo>
                <a:lnTo>
                  <a:pt x="377951" y="9144"/>
                </a:lnTo>
                <a:lnTo>
                  <a:pt x="329183" y="16764"/>
                </a:lnTo>
                <a:lnTo>
                  <a:pt x="281939" y="25907"/>
                </a:lnTo>
                <a:lnTo>
                  <a:pt x="237743" y="36576"/>
                </a:lnTo>
                <a:lnTo>
                  <a:pt x="196595" y="48768"/>
                </a:lnTo>
                <a:lnTo>
                  <a:pt x="158495" y="62484"/>
                </a:lnTo>
                <a:lnTo>
                  <a:pt x="92963" y="92964"/>
                </a:lnTo>
                <a:lnTo>
                  <a:pt x="44195" y="129539"/>
                </a:lnTo>
                <a:lnTo>
                  <a:pt x="10667" y="170688"/>
                </a:lnTo>
                <a:lnTo>
                  <a:pt x="0" y="213360"/>
                </a:lnTo>
                <a:lnTo>
                  <a:pt x="3047" y="234696"/>
                </a:lnTo>
                <a:lnTo>
                  <a:pt x="3047" y="236220"/>
                </a:lnTo>
                <a:lnTo>
                  <a:pt x="24383" y="277368"/>
                </a:lnTo>
                <a:lnTo>
                  <a:pt x="67055" y="316992"/>
                </a:lnTo>
                <a:lnTo>
                  <a:pt x="123443" y="350520"/>
                </a:lnTo>
                <a:lnTo>
                  <a:pt x="196595" y="377952"/>
                </a:lnTo>
                <a:lnTo>
                  <a:pt x="237743" y="390144"/>
                </a:lnTo>
                <a:lnTo>
                  <a:pt x="281939" y="400812"/>
                </a:lnTo>
                <a:lnTo>
                  <a:pt x="329183" y="409956"/>
                </a:lnTo>
                <a:lnTo>
                  <a:pt x="377951" y="417575"/>
                </a:lnTo>
                <a:lnTo>
                  <a:pt x="429767" y="422147"/>
                </a:lnTo>
                <a:lnTo>
                  <a:pt x="483107" y="425196"/>
                </a:lnTo>
                <a:lnTo>
                  <a:pt x="537971" y="426720"/>
                </a:lnTo>
                <a:lnTo>
                  <a:pt x="592835" y="425196"/>
                </a:lnTo>
                <a:lnTo>
                  <a:pt x="594359" y="425196"/>
                </a:lnTo>
                <a:lnTo>
                  <a:pt x="621029" y="423672"/>
                </a:lnTo>
                <a:lnTo>
                  <a:pt x="594359" y="423672"/>
                </a:lnTo>
                <a:lnTo>
                  <a:pt x="593597" y="422147"/>
                </a:lnTo>
                <a:lnTo>
                  <a:pt x="539495" y="422147"/>
                </a:lnTo>
                <a:lnTo>
                  <a:pt x="484631" y="420624"/>
                </a:lnTo>
                <a:lnTo>
                  <a:pt x="431291" y="417575"/>
                </a:lnTo>
                <a:lnTo>
                  <a:pt x="379475" y="413003"/>
                </a:lnTo>
                <a:lnTo>
                  <a:pt x="330707" y="405384"/>
                </a:lnTo>
                <a:lnTo>
                  <a:pt x="283463" y="396240"/>
                </a:lnTo>
                <a:lnTo>
                  <a:pt x="239267" y="385572"/>
                </a:lnTo>
                <a:lnTo>
                  <a:pt x="198119" y="373380"/>
                </a:lnTo>
                <a:lnTo>
                  <a:pt x="160019" y="359664"/>
                </a:lnTo>
                <a:lnTo>
                  <a:pt x="94487" y="329184"/>
                </a:lnTo>
                <a:lnTo>
                  <a:pt x="49236" y="295656"/>
                </a:lnTo>
                <a:lnTo>
                  <a:pt x="44195" y="295656"/>
                </a:lnTo>
                <a:lnTo>
                  <a:pt x="45719" y="292608"/>
                </a:lnTo>
                <a:lnTo>
                  <a:pt x="28955" y="275844"/>
                </a:lnTo>
                <a:lnTo>
                  <a:pt x="15239" y="254508"/>
                </a:lnTo>
                <a:lnTo>
                  <a:pt x="8206" y="236220"/>
                </a:lnTo>
                <a:lnTo>
                  <a:pt x="7619" y="236220"/>
                </a:lnTo>
                <a:lnTo>
                  <a:pt x="4571" y="234696"/>
                </a:lnTo>
                <a:lnTo>
                  <a:pt x="7402" y="234696"/>
                </a:lnTo>
                <a:lnTo>
                  <a:pt x="4571" y="214884"/>
                </a:lnTo>
                <a:lnTo>
                  <a:pt x="7619" y="192024"/>
                </a:lnTo>
                <a:lnTo>
                  <a:pt x="15239" y="172212"/>
                </a:lnTo>
                <a:lnTo>
                  <a:pt x="28955" y="150876"/>
                </a:lnTo>
                <a:lnTo>
                  <a:pt x="45719" y="134111"/>
                </a:lnTo>
                <a:lnTo>
                  <a:pt x="44195" y="131064"/>
                </a:lnTo>
                <a:lnTo>
                  <a:pt x="49529" y="131064"/>
                </a:lnTo>
                <a:lnTo>
                  <a:pt x="68579" y="115824"/>
                </a:lnTo>
                <a:lnTo>
                  <a:pt x="94487" y="97536"/>
                </a:lnTo>
                <a:lnTo>
                  <a:pt x="160019" y="67055"/>
                </a:lnTo>
                <a:lnTo>
                  <a:pt x="198119" y="53339"/>
                </a:lnTo>
                <a:lnTo>
                  <a:pt x="239267" y="41148"/>
                </a:lnTo>
                <a:lnTo>
                  <a:pt x="283463" y="30480"/>
                </a:lnTo>
                <a:lnTo>
                  <a:pt x="330707" y="21335"/>
                </a:lnTo>
                <a:lnTo>
                  <a:pt x="379475" y="13716"/>
                </a:lnTo>
                <a:lnTo>
                  <a:pt x="431291" y="9144"/>
                </a:lnTo>
                <a:lnTo>
                  <a:pt x="484631" y="6096"/>
                </a:lnTo>
                <a:lnTo>
                  <a:pt x="539495" y="4571"/>
                </a:lnTo>
                <a:lnTo>
                  <a:pt x="593597" y="4571"/>
                </a:lnTo>
                <a:lnTo>
                  <a:pt x="594359" y="3048"/>
                </a:lnTo>
                <a:lnTo>
                  <a:pt x="621029" y="3048"/>
                </a:lnTo>
                <a:lnTo>
                  <a:pt x="594359" y="1523"/>
                </a:lnTo>
                <a:lnTo>
                  <a:pt x="592835" y="1523"/>
                </a:lnTo>
                <a:lnTo>
                  <a:pt x="537971" y="0"/>
                </a:lnTo>
                <a:close/>
              </a:path>
              <a:path w="1077595" h="426720">
                <a:moveTo>
                  <a:pt x="594359" y="420624"/>
                </a:moveTo>
                <a:lnTo>
                  <a:pt x="592856" y="420665"/>
                </a:lnTo>
                <a:lnTo>
                  <a:pt x="594359" y="423672"/>
                </a:lnTo>
                <a:lnTo>
                  <a:pt x="594359" y="420624"/>
                </a:lnTo>
                <a:close/>
              </a:path>
              <a:path w="1077595" h="426720">
                <a:moveTo>
                  <a:pt x="664971" y="420624"/>
                </a:moveTo>
                <a:lnTo>
                  <a:pt x="594359" y="420624"/>
                </a:lnTo>
                <a:lnTo>
                  <a:pt x="594359" y="423672"/>
                </a:lnTo>
                <a:lnTo>
                  <a:pt x="621029" y="423672"/>
                </a:lnTo>
                <a:lnTo>
                  <a:pt x="647699" y="422147"/>
                </a:lnTo>
                <a:lnTo>
                  <a:pt x="664971" y="420624"/>
                </a:lnTo>
                <a:close/>
              </a:path>
              <a:path w="1077595" h="426720">
                <a:moveTo>
                  <a:pt x="592856" y="420665"/>
                </a:moveTo>
                <a:lnTo>
                  <a:pt x="539495" y="422147"/>
                </a:lnTo>
                <a:lnTo>
                  <a:pt x="593597" y="422147"/>
                </a:lnTo>
                <a:lnTo>
                  <a:pt x="592856" y="420665"/>
                </a:lnTo>
                <a:close/>
              </a:path>
              <a:path w="1077595" h="426720">
                <a:moveTo>
                  <a:pt x="1031747" y="292608"/>
                </a:moveTo>
                <a:lnTo>
                  <a:pt x="982979" y="329184"/>
                </a:lnTo>
                <a:lnTo>
                  <a:pt x="917447" y="359664"/>
                </a:lnTo>
                <a:lnTo>
                  <a:pt x="879347" y="373380"/>
                </a:lnTo>
                <a:lnTo>
                  <a:pt x="838199" y="385572"/>
                </a:lnTo>
                <a:lnTo>
                  <a:pt x="794003" y="396240"/>
                </a:lnTo>
                <a:lnTo>
                  <a:pt x="746759" y="405384"/>
                </a:lnTo>
                <a:lnTo>
                  <a:pt x="697991" y="413003"/>
                </a:lnTo>
                <a:lnTo>
                  <a:pt x="646175" y="417575"/>
                </a:lnTo>
                <a:lnTo>
                  <a:pt x="592835" y="420624"/>
                </a:lnTo>
                <a:lnTo>
                  <a:pt x="594359" y="420624"/>
                </a:lnTo>
                <a:lnTo>
                  <a:pt x="664971" y="420624"/>
                </a:lnTo>
                <a:lnTo>
                  <a:pt x="699515" y="417575"/>
                </a:lnTo>
                <a:lnTo>
                  <a:pt x="748283" y="409956"/>
                </a:lnTo>
                <a:lnTo>
                  <a:pt x="795527" y="400812"/>
                </a:lnTo>
                <a:lnTo>
                  <a:pt x="839723" y="390144"/>
                </a:lnTo>
                <a:lnTo>
                  <a:pt x="880871" y="377952"/>
                </a:lnTo>
                <a:lnTo>
                  <a:pt x="918971" y="364236"/>
                </a:lnTo>
                <a:lnTo>
                  <a:pt x="984503" y="333756"/>
                </a:lnTo>
                <a:lnTo>
                  <a:pt x="1033271" y="297180"/>
                </a:lnTo>
                <a:lnTo>
                  <a:pt x="1034795" y="295656"/>
                </a:lnTo>
                <a:lnTo>
                  <a:pt x="1033271" y="295656"/>
                </a:lnTo>
                <a:lnTo>
                  <a:pt x="1030223" y="294132"/>
                </a:lnTo>
                <a:lnTo>
                  <a:pt x="1031747" y="292608"/>
                </a:lnTo>
                <a:close/>
              </a:path>
              <a:path w="1077595" h="426720">
                <a:moveTo>
                  <a:pt x="45719" y="292608"/>
                </a:moveTo>
                <a:lnTo>
                  <a:pt x="44195" y="295656"/>
                </a:lnTo>
                <a:lnTo>
                  <a:pt x="47243" y="294132"/>
                </a:lnTo>
                <a:lnTo>
                  <a:pt x="45719" y="292608"/>
                </a:lnTo>
                <a:close/>
              </a:path>
              <a:path w="1077595" h="426720">
                <a:moveTo>
                  <a:pt x="45719" y="292608"/>
                </a:moveTo>
                <a:lnTo>
                  <a:pt x="47243" y="294132"/>
                </a:lnTo>
                <a:lnTo>
                  <a:pt x="44195" y="295656"/>
                </a:lnTo>
                <a:lnTo>
                  <a:pt x="49236" y="295656"/>
                </a:lnTo>
                <a:lnTo>
                  <a:pt x="45719" y="292608"/>
                </a:lnTo>
                <a:close/>
              </a:path>
              <a:path w="1077595" h="426720">
                <a:moveTo>
                  <a:pt x="1031747" y="292608"/>
                </a:moveTo>
                <a:lnTo>
                  <a:pt x="1030223" y="294132"/>
                </a:lnTo>
                <a:lnTo>
                  <a:pt x="1033271" y="295656"/>
                </a:lnTo>
                <a:lnTo>
                  <a:pt x="1031747" y="292608"/>
                </a:lnTo>
                <a:close/>
              </a:path>
              <a:path w="1077595" h="426720">
                <a:moveTo>
                  <a:pt x="1070065" y="234696"/>
                </a:moveTo>
                <a:lnTo>
                  <a:pt x="1069847" y="234696"/>
                </a:lnTo>
                <a:lnTo>
                  <a:pt x="1062227" y="254508"/>
                </a:lnTo>
                <a:lnTo>
                  <a:pt x="1048511" y="275844"/>
                </a:lnTo>
                <a:lnTo>
                  <a:pt x="1031747" y="292608"/>
                </a:lnTo>
                <a:lnTo>
                  <a:pt x="1033271" y="295656"/>
                </a:lnTo>
                <a:lnTo>
                  <a:pt x="1034795" y="295656"/>
                </a:lnTo>
                <a:lnTo>
                  <a:pt x="1053083" y="277368"/>
                </a:lnTo>
                <a:lnTo>
                  <a:pt x="1066799" y="256032"/>
                </a:lnTo>
                <a:lnTo>
                  <a:pt x="1074419" y="236220"/>
                </a:lnTo>
                <a:lnTo>
                  <a:pt x="1069847" y="236220"/>
                </a:lnTo>
                <a:lnTo>
                  <a:pt x="1070065" y="234696"/>
                </a:lnTo>
                <a:close/>
              </a:path>
              <a:path w="1077595" h="426720">
                <a:moveTo>
                  <a:pt x="7402" y="234696"/>
                </a:moveTo>
                <a:lnTo>
                  <a:pt x="4571" y="234696"/>
                </a:lnTo>
                <a:lnTo>
                  <a:pt x="7619" y="236220"/>
                </a:lnTo>
                <a:lnTo>
                  <a:pt x="7402" y="234696"/>
                </a:lnTo>
                <a:close/>
              </a:path>
              <a:path w="1077595" h="426720">
                <a:moveTo>
                  <a:pt x="7619" y="234696"/>
                </a:moveTo>
                <a:lnTo>
                  <a:pt x="7402" y="234696"/>
                </a:lnTo>
                <a:lnTo>
                  <a:pt x="7619" y="236220"/>
                </a:lnTo>
                <a:lnTo>
                  <a:pt x="8206" y="236220"/>
                </a:lnTo>
                <a:lnTo>
                  <a:pt x="7619" y="234696"/>
                </a:lnTo>
                <a:close/>
              </a:path>
              <a:path w="1077595" h="426720">
                <a:moveTo>
                  <a:pt x="1034795" y="131064"/>
                </a:moveTo>
                <a:lnTo>
                  <a:pt x="1033271" y="131064"/>
                </a:lnTo>
                <a:lnTo>
                  <a:pt x="1031747" y="134112"/>
                </a:lnTo>
                <a:lnTo>
                  <a:pt x="1048511" y="150876"/>
                </a:lnTo>
                <a:lnTo>
                  <a:pt x="1062227" y="172212"/>
                </a:lnTo>
                <a:lnTo>
                  <a:pt x="1069847" y="192024"/>
                </a:lnTo>
                <a:lnTo>
                  <a:pt x="1072895" y="214884"/>
                </a:lnTo>
                <a:lnTo>
                  <a:pt x="1069847" y="236220"/>
                </a:lnTo>
                <a:lnTo>
                  <a:pt x="1072895" y="234696"/>
                </a:lnTo>
                <a:lnTo>
                  <a:pt x="1074419" y="234696"/>
                </a:lnTo>
                <a:lnTo>
                  <a:pt x="1077467" y="213360"/>
                </a:lnTo>
                <a:lnTo>
                  <a:pt x="1074419" y="190500"/>
                </a:lnTo>
                <a:lnTo>
                  <a:pt x="1066799" y="170688"/>
                </a:lnTo>
                <a:lnTo>
                  <a:pt x="1053083" y="149352"/>
                </a:lnTo>
                <a:lnTo>
                  <a:pt x="1034795" y="131064"/>
                </a:lnTo>
                <a:close/>
              </a:path>
              <a:path w="1077595" h="426720">
                <a:moveTo>
                  <a:pt x="1074419" y="234696"/>
                </a:moveTo>
                <a:lnTo>
                  <a:pt x="1072895" y="234696"/>
                </a:lnTo>
                <a:lnTo>
                  <a:pt x="1069847" y="236220"/>
                </a:lnTo>
                <a:lnTo>
                  <a:pt x="1074419" y="236220"/>
                </a:lnTo>
                <a:lnTo>
                  <a:pt x="1074419" y="234696"/>
                </a:lnTo>
                <a:close/>
              </a:path>
              <a:path w="1077595" h="426720">
                <a:moveTo>
                  <a:pt x="44195" y="131064"/>
                </a:moveTo>
                <a:lnTo>
                  <a:pt x="45719" y="134112"/>
                </a:lnTo>
                <a:lnTo>
                  <a:pt x="47243" y="132588"/>
                </a:lnTo>
                <a:lnTo>
                  <a:pt x="44195" y="131064"/>
                </a:lnTo>
                <a:close/>
              </a:path>
              <a:path w="1077595" h="426720">
                <a:moveTo>
                  <a:pt x="49529" y="131064"/>
                </a:moveTo>
                <a:lnTo>
                  <a:pt x="44195" y="131064"/>
                </a:lnTo>
                <a:lnTo>
                  <a:pt x="47243" y="132588"/>
                </a:lnTo>
                <a:lnTo>
                  <a:pt x="45719" y="134111"/>
                </a:lnTo>
                <a:lnTo>
                  <a:pt x="49529" y="131064"/>
                </a:lnTo>
                <a:close/>
              </a:path>
              <a:path w="1077595" h="426720">
                <a:moveTo>
                  <a:pt x="621029" y="3048"/>
                </a:moveTo>
                <a:lnTo>
                  <a:pt x="594359" y="3048"/>
                </a:lnTo>
                <a:lnTo>
                  <a:pt x="594359" y="6096"/>
                </a:lnTo>
                <a:lnTo>
                  <a:pt x="592835" y="6096"/>
                </a:lnTo>
                <a:lnTo>
                  <a:pt x="646175" y="9144"/>
                </a:lnTo>
                <a:lnTo>
                  <a:pt x="697991" y="13716"/>
                </a:lnTo>
                <a:lnTo>
                  <a:pt x="746759" y="21335"/>
                </a:lnTo>
                <a:lnTo>
                  <a:pt x="794003" y="30480"/>
                </a:lnTo>
                <a:lnTo>
                  <a:pt x="838199" y="41148"/>
                </a:lnTo>
                <a:lnTo>
                  <a:pt x="879347" y="53339"/>
                </a:lnTo>
                <a:lnTo>
                  <a:pt x="917447" y="67055"/>
                </a:lnTo>
                <a:lnTo>
                  <a:pt x="982979" y="97536"/>
                </a:lnTo>
                <a:lnTo>
                  <a:pt x="1031747" y="134111"/>
                </a:lnTo>
                <a:lnTo>
                  <a:pt x="1030223" y="132588"/>
                </a:lnTo>
                <a:lnTo>
                  <a:pt x="1033271" y="131064"/>
                </a:lnTo>
                <a:lnTo>
                  <a:pt x="1034795" y="131064"/>
                </a:lnTo>
                <a:lnTo>
                  <a:pt x="1033271" y="129539"/>
                </a:lnTo>
                <a:lnTo>
                  <a:pt x="984503" y="92964"/>
                </a:lnTo>
                <a:lnTo>
                  <a:pt x="918971" y="62484"/>
                </a:lnTo>
                <a:lnTo>
                  <a:pt x="880871" y="48768"/>
                </a:lnTo>
                <a:lnTo>
                  <a:pt x="839723" y="36576"/>
                </a:lnTo>
                <a:lnTo>
                  <a:pt x="795527" y="25907"/>
                </a:lnTo>
                <a:lnTo>
                  <a:pt x="748283" y="16764"/>
                </a:lnTo>
                <a:lnTo>
                  <a:pt x="699515" y="9144"/>
                </a:lnTo>
                <a:lnTo>
                  <a:pt x="664971" y="6096"/>
                </a:lnTo>
                <a:lnTo>
                  <a:pt x="594359" y="6096"/>
                </a:lnTo>
                <a:lnTo>
                  <a:pt x="592856" y="6054"/>
                </a:lnTo>
                <a:lnTo>
                  <a:pt x="664498" y="6054"/>
                </a:lnTo>
                <a:lnTo>
                  <a:pt x="647699" y="4571"/>
                </a:lnTo>
                <a:lnTo>
                  <a:pt x="621029" y="3048"/>
                </a:lnTo>
                <a:close/>
              </a:path>
              <a:path w="1077595" h="426720">
                <a:moveTo>
                  <a:pt x="1033271" y="131064"/>
                </a:moveTo>
                <a:lnTo>
                  <a:pt x="1030223" y="132588"/>
                </a:lnTo>
                <a:lnTo>
                  <a:pt x="1031747" y="134112"/>
                </a:lnTo>
                <a:lnTo>
                  <a:pt x="1033271" y="131064"/>
                </a:lnTo>
                <a:close/>
              </a:path>
              <a:path w="1077595" h="426720">
                <a:moveTo>
                  <a:pt x="594359" y="3048"/>
                </a:moveTo>
                <a:lnTo>
                  <a:pt x="592856" y="6054"/>
                </a:lnTo>
                <a:lnTo>
                  <a:pt x="594359" y="6096"/>
                </a:lnTo>
                <a:lnTo>
                  <a:pt x="594359" y="3048"/>
                </a:lnTo>
                <a:close/>
              </a:path>
              <a:path w="1077595" h="426720">
                <a:moveTo>
                  <a:pt x="593597" y="4571"/>
                </a:moveTo>
                <a:lnTo>
                  <a:pt x="539495" y="4571"/>
                </a:lnTo>
                <a:lnTo>
                  <a:pt x="592856" y="6054"/>
                </a:lnTo>
                <a:lnTo>
                  <a:pt x="593597" y="4571"/>
                </a:lnTo>
                <a:close/>
              </a:path>
            </a:pathLst>
          </a:custGeom>
          <a:solidFill>
            <a:srgbClr val="000000"/>
          </a:solidFill>
        </p:spPr>
        <p:txBody>
          <a:bodyPr wrap="square" lIns="0" tIns="0" rIns="0" bIns="0" rtlCol="0"/>
          <a:lstStyle/>
          <a:p>
            <a:endParaRPr sz="1750"/>
          </a:p>
        </p:txBody>
      </p:sp>
      <p:sp>
        <p:nvSpPr>
          <p:cNvPr id="32" name="object 32"/>
          <p:cNvSpPr txBox="1"/>
          <p:nvPr/>
        </p:nvSpPr>
        <p:spPr>
          <a:xfrm>
            <a:off x="4533382" y="6426835"/>
            <a:ext cx="609335" cy="269304"/>
          </a:xfrm>
          <a:prstGeom prst="rect">
            <a:avLst/>
          </a:prstGeom>
        </p:spPr>
        <p:txBody>
          <a:bodyPr vert="horz" wrap="square" lIns="0" tIns="0" rIns="0" bIns="0" rtlCol="0">
            <a:spAutoFit/>
          </a:bodyPr>
          <a:lstStyle/>
          <a:p>
            <a:pPr marL="12347" marR="4939" indent="118531"/>
            <a:r>
              <a:rPr sz="875" spc="-5" dirty="0">
                <a:latin typeface="Arial"/>
                <a:cs typeface="Arial"/>
              </a:rPr>
              <a:t>Cancel  </a:t>
            </a:r>
            <a:r>
              <a:rPr sz="875" dirty="0">
                <a:latin typeface="Arial"/>
                <a:cs typeface="Arial"/>
              </a:rPr>
              <a:t>Transaction</a:t>
            </a:r>
            <a:endParaRPr sz="875">
              <a:latin typeface="Arial"/>
              <a:cs typeface="Arial"/>
            </a:endParaRPr>
          </a:p>
        </p:txBody>
      </p:sp>
      <p:sp>
        <p:nvSpPr>
          <p:cNvPr id="33" name="object 33"/>
          <p:cNvSpPr txBox="1"/>
          <p:nvPr/>
        </p:nvSpPr>
        <p:spPr>
          <a:xfrm rot="20100000">
            <a:off x="3567420" y="5618324"/>
            <a:ext cx="686296" cy="153888"/>
          </a:xfrm>
          <a:prstGeom prst="rect">
            <a:avLst/>
          </a:prstGeom>
        </p:spPr>
        <p:txBody>
          <a:bodyPr vert="horz" wrap="square" lIns="0" tIns="0" rIns="0" bIns="0" rtlCol="0">
            <a:spAutoFit/>
          </a:bodyPr>
          <a:lstStyle/>
          <a:p>
            <a:pPr>
              <a:lnSpc>
                <a:spcPts val="1172"/>
              </a:lnSpc>
            </a:pPr>
            <a:r>
              <a:rPr sz="1167" spc="-10" dirty="0">
                <a:latin typeface="Times New Roman"/>
                <a:cs typeface="Times New Roman"/>
              </a:rPr>
              <a:t>&lt;&lt; </a:t>
            </a:r>
            <a:r>
              <a:rPr sz="1167" spc="-15" dirty="0">
                <a:latin typeface="Times New Roman"/>
                <a:cs typeface="Times New Roman"/>
              </a:rPr>
              <a:t>u</a:t>
            </a:r>
            <a:r>
              <a:rPr sz="1750" spc="-21" baseline="2314" dirty="0">
                <a:latin typeface="Times New Roman"/>
                <a:cs typeface="Times New Roman"/>
              </a:rPr>
              <a:t>ses</a:t>
            </a:r>
            <a:r>
              <a:rPr sz="1750" spc="-167" baseline="2314" dirty="0">
                <a:latin typeface="Times New Roman"/>
                <a:cs typeface="Times New Roman"/>
              </a:rPr>
              <a:t> </a:t>
            </a:r>
            <a:r>
              <a:rPr sz="1750" spc="-15" baseline="2314" dirty="0">
                <a:latin typeface="Times New Roman"/>
                <a:cs typeface="Times New Roman"/>
              </a:rPr>
              <a:t>&gt;&gt;</a:t>
            </a:r>
            <a:endParaRPr sz="1750" baseline="2314">
              <a:latin typeface="Times New Roman"/>
              <a:cs typeface="Times New Roman"/>
            </a:endParaRPr>
          </a:p>
        </p:txBody>
      </p:sp>
      <p:sp>
        <p:nvSpPr>
          <p:cNvPr id="34" name="object 34"/>
          <p:cNvSpPr txBox="1"/>
          <p:nvPr/>
        </p:nvSpPr>
        <p:spPr>
          <a:xfrm rot="1500000">
            <a:off x="3521231" y="6288900"/>
            <a:ext cx="687500" cy="153888"/>
          </a:xfrm>
          <a:prstGeom prst="rect">
            <a:avLst/>
          </a:prstGeom>
        </p:spPr>
        <p:txBody>
          <a:bodyPr vert="horz" wrap="square" lIns="0" tIns="0" rIns="0" bIns="0" rtlCol="0">
            <a:spAutoFit/>
          </a:bodyPr>
          <a:lstStyle/>
          <a:p>
            <a:pPr>
              <a:lnSpc>
                <a:spcPts val="1172"/>
              </a:lnSpc>
            </a:pPr>
            <a:r>
              <a:rPr sz="1750" spc="-15" baseline="2314" dirty="0">
                <a:latin typeface="Times New Roman"/>
                <a:cs typeface="Times New Roman"/>
              </a:rPr>
              <a:t>&lt;&lt; </a:t>
            </a:r>
            <a:r>
              <a:rPr sz="1750" spc="-21" baseline="2314" dirty="0">
                <a:latin typeface="Times New Roman"/>
                <a:cs typeface="Times New Roman"/>
              </a:rPr>
              <a:t>use</a:t>
            </a:r>
            <a:r>
              <a:rPr sz="1167" spc="-15" dirty="0">
                <a:latin typeface="Times New Roman"/>
                <a:cs typeface="Times New Roman"/>
              </a:rPr>
              <a:t>s</a:t>
            </a:r>
            <a:r>
              <a:rPr sz="1167" spc="-102" dirty="0">
                <a:latin typeface="Times New Roman"/>
                <a:cs typeface="Times New Roman"/>
              </a:rPr>
              <a:t> </a:t>
            </a:r>
            <a:r>
              <a:rPr sz="1167" spc="-10" dirty="0">
                <a:latin typeface="Times New Roman"/>
                <a:cs typeface="Times New Roman"/>
              </a:rPr>
              <a:t>&gt;&gt;</a:t>
            </a:r>
            <a:endParaRPr sz="1167">
              <a:latin typeface="Times New Roman"/>
              <a:cs typeface="Times New Roman"/>
            </a:endParaRPr>
          </a:p>
        </p:txBody>
      </p:sp>
      <p:sp>
        <p:nvSpPr>
          <p:cNvPr id="35" name="object 35"/>
          <p:cNvSpPr/>
          <p:nvPr/>
        </p:nvSpPr>
        <p:spPr>
          <a:xfrm>
            <a:off x="3576743" y="6143836"/>
            <a:ext cx="696383" cy="309915"/>
          </a:xfrm>
          <a:custGeom>
            <a:avLst/>
            <a:gdLst/>
            <a:ahLst/>
            <a:cxnLst/>
            <a:rect l="l" t="t" r="r" b="b"/>
            <a:pathLst>
              <a:path w="716279" h="318770">
                <a:moveTo>
                  <a:pt x="3048" y="0"/>
                </a:moveTo>
                <a:lnTo>
                  <a:pt x="0" y="3048"/>
                </a:lnTo>
                <a:lnTo>
                  <a:pt x="1524" y="4572"/>
                </a:lnTo>
                <a:lnTo>
                  <a:pt x="3048" y="4572"/>
                </a:lnTo>
                <a:lnTo>
                  <a:pt x="714756" y="318516"/>
                </a:lnTo>
                <a:lnTo>
                  <a:pt x="716280" y="316992"/>
                </a:lnTo>
                <a:lnTo>
                  <a:pt x="714756" y="315468"/>
                </a:lnTo>
                <a:lnTo>
                  <a:pt x="714756" y="313944"/>
                </a:lnTo>
                <a:lnTo>
                  <a:pt x="3048" y="0"/>
                </a:lnTo>
                <a:close/>
              </a:path>
            </a:pathLst>
          </a:custGeom>
          <a:solidFill>
            <a:srgbClr val="000000"/>
          </a:solidFill>
        </p:spPr>
        <p:txBody>
          <a:bodyPr wrap="square" lIns="0" tIns="0" rIns="0" bIns="0" rtlCol="0"/>
          <a:lstStyle/>
          <a:p>
            <a:endParaRPr sz="1750"/>
          </a:p>
        </p:txBody>
      </p:sp>
      <p:sp>
        <p:nvSpPr>
          <p:cNvPr id="36" name="object 36"/>
          <p:cNvSpPr/>
          <p:nvPr/>
        </p:nvSpPr>
        <p:spPr>
          <a:xfrm>
            <a:off x="4259792" y="6422390"/>
            <a:ext cx="84578" cy="62353"/>
          </a:xfrm>
          <a:custGeom>
            <a:avLst/>
            <a:gdLst/>
            <a:ahLst/>
            <a:cxnLst/>
            <a:rect l="l" t="t" r="r" b="b"/>
            <a:pathLst>
              <a:path w="86995" h="64135">
                <a:moveTo>
                  <a:pt x="83723" y="63917"/>
                </a:moveTo>
                <a:lnTo>
                  <a:pt x="83900" y="63927"/>
                </a:lnTo>
                <a:lnTo>
                  <a:pt x="83723" y="63917"/>
                </a:lnTo>
                <a:close/>
              </a:path>
              <a:path w="86995" h="64135">
                <a:moveTo>
                  <a:pt x="85344" y="59544"/>
                </a:moveTo>
                <a:lnTo>
                  <a:pt x="85344" y="62483"/>
                </a:lnTo>
                <a:lnTo>
                  <a:pt x="83900" y="63927"/>
                </a:lnTo>
                <a:lnTo>
                  <a:pt x="85344" y="64007"/>
                </a:lnTo>
                <a:lnTo>
                  <a:pt x="86868" y="62483"/>
                </a:lnTo>
                <a:lnTo>
                  <a:pt x="86868" y="60959"/>
                </a:lnTo>
                <a:lnTo>
                  <a:pt x="85344" y="59544"/>
                </a:lnTo>
                <a:close/>
              </a:path>
              <a:path w="86995" h="64135">
                <a:moveTo>
                  <a:pt x="78486" y="59054"/>
                </a:moveTo>
                <a:lnTo>
                  <a:pt x="83723" y="63917"/>
                </a:lnTo>
                <a:lnTo>
                  <a:pt x="83910" y="63917"/>
                </a:lnTo>
                <a:lnTo>
                  <a:pt x="85344" y="62483"/>
                </a:lnTo>
                <a:lnTo>
                  <a:pt x="85219" y="59429"/>
                </a:lnTo>
                <a:lnTo>
                  <a:pt x="78486" y="59054"/>
                </a:lnTo>
                <a:close/>
              </a:path>
              <a:path w="86995" h="64135">
                <a:moveTo>
                  <a:pt x="5541" y="55002"/>
                </a:moveTo>
                <a:lnTo>
                  <a:pt x="4572" y="57911"/>
                </a:lnTo>
                <a:lnTo>
                  <a:pt x="3048" y="59435"/>
                </a:lnTo>
                <a:lnTo>
                  <a:pt x="83723" y="63917"/>
                </a:lnTo>
                <a:lnTo>
                  <a:pt x="78486" y="59054"/>
                </a:lnTo>
                <a:lnTo>
                  <a:pt x="5541" y="55002"/>
                </a:lnTo>
                <a:close/>
              </a:path>
              <a:path w="86995" h="64135">
                <a:moveTo>
                  <a:pt x="3048" y="54863"/>
                </a:moveTo>
                <a:lnTo>
                  <a:pt x="0" y="57911"/>
                </a:lnTo>
                <a:lnTo>
                  <a:pt x="1524" y="59435"/>
                </a:lnTo>
                <a:lnTo>
                  <a:pt x="3054" y="59429"/>
                </a:lnTo>
                <a:lnTo>
                  <a:pt x="4572" y="57911"/>
                </a:lnTo>
                <a:lnTo>
                  <a:pt x="5541" y="55002"/>
                </a:lnTo>
                <a:lnTo>
                  <a:pt x="3048" y="54863"/>
                </a:lnTo>
                <a:close/>
              </a:path>
              <a:path w="86995" h="64135">
                <a:moveTo>
                  <a:pt x="24501" y="3047"/>
                </a:moveTo>
                <a:lnTo>
                  <a:pt x="22860" y="3047"/>
                </a:lnTo>
                <a:lnTo>
                  <a:pt x="21751" y="6373"/>
                </a:lnTo>
                <a:lnTo>
                  <a:pt x="78486" y="59054"/>
                </a:lnTo>
                <a:lnTo>
                  <a:pt x="85219" y="59429"/>
                </a:lnTo>
                <a:lnTo>
                  <a:pt x="24501" y="3047"/>
                </a:lnTo>
                <a:close/>
              </a:path>
              <a:path w="86995" h="64135">
                <a:moveTo>
                  <a:pt x="21336" y="0"/>
                </a:moveTo>
                <a:lnTo>
                  <a:pt x="18288" y="3047"/>
                </a:lnTo>
                <a:lnTo>
                  <a:pt x="0" y="57911"/>
                </a:lnTo>
                <a:lnTo>
                  <a:pt x="3048" y="54863"/>
                </a:lnTo>
                <a:lnTo>
                  <a:pt x="5588" y="54863"/>
                </a:lnTo>
                <a:lnTo>
                  <a:pt x="21751" y="6373"/>
                </a:lnTo>
                <a:lnTo>
                  <a:pt x="19812" y="4571"/>
                </a:lnTo>
                <a:lnTo>
                  <a:pt x="21336" y="3047"/>
                </a:lnTo>
                <a:lnTo>
                  <a:pt x="24501" y="3047"/>
                </a:lnTo>
                <a:lnTo>
                  <a:pt x="22860" y="1523"/>
                </a:lnTo>
                <a:lnTo>
                  <a:pt x="21336" y="0"/>
                </a:lnTo>
                <a:close/>
              </a:path>
              <a:path w="86995" h="64135">
                <a:moveTo>
                  <a:pt x="5588" y="54863"/>
                </a:moveTo>
                <a:lnTo>
                  <a:pt x="3048" y="54863"/>
                </a:lnTo>
                <a:lnTo>
                  <a:pt x="5541" y="55002"/>
                </a:lnTo>
                <a:lnTo>
                  <a:pt x="5588" y="54863"/>
                </a:lnTo>
                <a:close/>
              </a:path>
              <a:path w="86995" h="64135">
                <a:moveTo>
                  <a:pt x="22860" y="3047"/>
                </a:moveTo>
                <a:lnTo>
                  <a:pt x="21336" y="3047"/>
                </a:lnTo>
                <a:lnTo>
                  <a:pt x="19812" y="4571"/>
                </a:lnTo>
                <a:lnTo>
                  <a:pt x="21751" y="6373"/>
                </a:lnTo>
                <a:lnTo>
                  <a:pt x="22860" y="3047"/>
                </a:lnTo>
                <a:close/>
              </a:path>
            </a:pathLst>
          </a:custGeom>
          <a:solidFill>
            <a:srgbClr val="000000"/>
          </a:solidFill>
        </p:spPr>
        <p:txBody>
          <a:bodyPr wrap="square" lIns="0" tIns="0" rIns="0" bIns="0" rtlCol="0"/>
          <a:lstStyle/>
          <a:p>
            <a:endParaRPr sz="1750"/>
          </a:p>
        </p:txBody>
      </p:sp>
      <p:sp>
        <p:nvSpPr>
          <p:cNvPr id="37" name="object 37"/>
          <p:cNvSpPr/>
          <p:nvPr/>
        </p:nvSpPr>
        <p:spPr>
          <a:xfrm>
            <a:off x="3604895" y="5626734"/>
            <a:ext cx="640203" cy="309915"/>
          </a:xfrm>
          <a:custGeom>
            <a:avLst/>
            <a:gdLst/>
            <a:ahLst/>
            <a:cxnLst/>
            <a:rect l="l" t="t" r="r" b="b"/>
            <a:pathLst>
              <a:path w="658495" h="318770">
                <a:moveTo>
                  <a:pt x="656844" y="0"/>
                </a:moveTo>
                <a:lnTo>
                  <a:pt x="3048" y="313944"/>
                </a:lnTo>
                <a:lnTo>
                  <a:pt x="0" y="316992"/>
                </a:lnTo>
                <a:lnTo>
                  <a:pt x="1524" y="318516"/>
                </a:lnTo>
                <a:lnTo>
                  <a:pt x="3048" y="318516"/>
                </a:lnTo>
                <a:lnTo>
                  <a:pt x="656844" y="4572"/>
                </a:lnTo>
                <a:lnTo>
                  <a:pt x="658368" y="3048"/>
                </a:lnTo>
                <a:lnTo>
                  <a:pt x="656844" y="1524"/>
                </a:lnTo>
                <a:lnTo>
                  <a:pt x="656844" y="0"/>
                </a:lnTo>
                <a:close/>
              </a:path>
            </a:pathLst>
          </a:custGeom>
          <a:solidFill>
            <a:srgbClr val="000000"/>
          </a:solidFill>
        </p:spPr>
        <p:txBody>
          <a:bodyPr wrap="square" lIns="0" tIns="0" rIns="0" bIns="0" rtlCol="0"/>
          <a:lstStyle/>
          <a:p>
            <a:endParaRPr sz="1750"/>
          </a:p>
        </p:txBody>
      </p:sp>
      <p:sp>
        <p:nvSpPr>
          <p:cNvPr id="38" name="object 38"/>
          <p:cNvSpPr/>
          <p:nvPr/>
        </p:nvSpPr>
        <p:spPr>
          <a:xfrm>
            <a:off x="4233121" y="5595621"/>
            <a:ext cx="77170" cy="62353"/>
          </a:xfrm>
          <a:custGeom>
            <a:avLst/>
            <a:gdLst/>
            <a:ahLst/>
            <a:cxnLst/>
            <a:rect l="l" t="t" r="r" b="b"/>
            <a:pathLst>
              <a:path w="79375" h="64135">
                <a:moveTo>
                  <a:pt x="3048" y="4572"/>
                </a:moveTo>
                <a:lnTo>
                  <a:pt x="0" y="7620"/>
                </a:lnTo>
                <a:lnTo>
                  <a:pt x="1524" y="9144"/>
                </a:lnTo>
                <a:lnTo>
                  <a:pt x="18288" y="64008"/>
                </a:lnTo>
                <a:lnTo>
                  <a:pt x="21336" y="64008"/>
                </a:lnTo>
                <a:lnTo>
                  <a:pt x="22820" y="62484"/>
                </a:lnTo>
                <a:lnTo>
                  <a:pt x="19812" y="62484"/>
                </a:lnTo>
                <a:lnTo>
                  <a:pt x="18288" y="60960"/>
                </a:lnTo>
                <a:lnTo>
                  <a:pt x="20608" y="58578"/>
                </a:lnTo>
                <a:lnTo>
                  <a:pt x="5503" y="9144"/>
                </a:lnTo>
                <a:lnTo>
                  <a:pt x="3048" y="9144"/>
                </a:lnTo>
                <a:lnTo>
                  <a:pt x="5458" y="8996"/>
                </a:lnTo>
                <a:lnTo>
                  <a:pt x="4572" y="6096"/>
                </a:lnTo>
                <a:lnTo>
                  <a:pt x="3048" y="4572"/>
                </a:lnTo>
                <a:close/>
              </a:path>
              <a:path w="79375" h="64135">
                <a:moveTo>
                  <a:pt x="20608" y="58578"/>
                </a:moveTo>
                <a:lnTo>
                  <a:pt x="18288" y="60960"/>
                </a:lnTo>
                <a:lnTo>
                  <a:pt x="19812" y="62484"/>
                </a:lnTo>
                <a:lnTo>
                  <a:pt x="21336" y="60960"/>
                </a:lnTo>
                <a:lnTo>
                  <a:pt x="20608" y="58578"/>
                </a:lnTo>
                <a:close/>
              </a:path>
              <a:path w="79375" h="64135">
                <a:moveTo>
                  <a:pt x="77724" y="1524"/>
                </a:moveTo>
                <a:lnTo>
                  <a:pt x="76200" y="1524"/>
                </a:lnTo>
                <a:lnTo>
                  <a:pt x="77724" y="3048"/>
                </a:lnTo>
                <a:lnTo>
                  <a:pt x="77724" y="4572"/>
                </a:lnTo>
                <a:lnTo>
                  <a:pt x="72945" y="4864"/>
                </a:lnTo>
                <a:lnTo>
                  <a:pt x="20608" y="58578"/>
                </a:lnTo>
                <a:lnTo>
                  <a:pt x="21336" y="60960"/>
                </a:lnTo>
                <a:lnTo>
                  <a:pt x="19812" y="62484"/>
                </a:lnTo>
                <a:lnTo>
                  <a:pt x="22820" y="62484"/>
                </a:lnTo>
                <a:lnTo>
                  <a:pt x="79248" y="4572"/>
                </a:lnTo>
                <a:lnTo>
                  <a:pt x="79248" y="3048"/>
                </a:lnTo>
                <a:lnTo>
                  <a:pt x="77724" y="1524"/>
                </a:lnTo>
                <a:close/>
              </a:path>
              <a:path w="79375" h="64135">
                <a:moveTo>
                  <a:pt x="5458" y="8996"/>
                </a:moveTo>
                <a:lnTo>
                  <a:pt x="3048" y="9144"/>
                </a:lnTo>
                <a:lnTo>
                  <a:pt x="5503" y="9144"/>
                </a:lnTo>
                <a:lnTo>
                  <a:pt x="5458" y="8996"/>
                </a:lnTo>
                <a:close/>
              </a:path>
              <a:path w="79375" h="64135">
                <a:moveTo>
                  <a:pt x="77724" y="0"/>
                </a:moveTo>
                <a:lnTo>
                  <a:pt x="3048" y="4572"/>
                </a:lnTo>
                <a:lnTo>
                  <a:pt x="4572" y="6096"/>
                </a:lnTo>
                <a:lnTo>
                  <a:pt x="5458" y="8996"/>
                </a:lnTo>
                <a:lnTo>
                  <a:pt x="72945" y="4864"/>
                </a:lnTo>
                <a:lnTo>
                  <a:pt x="76200" y="1524"/>
                </a:lnTo>
                <a:lnTo>
                  <a:pt x="77724" y="1524"/>
                </a:lnTo>
                <a:lnTo>
                  <a:pt x="77724" y="0"/>
                </a:lnTo>
                <a:close/>
              </a:path>
              <a:path w="79375" h="64135">
                <a:moveTo>
                  <a:pt x="76200" y="1524"/>
                </a:moveTo>
                <a:lnTo>
                  <a:pt x="72945" y="4864"/>
                </a:lnTo>
                <a:lnTo>
                  <a:pt x="77724" y="4572"/>
                </a:lnTo>
                <a:lnTo>
                  <a:pt x="77724" y="3048"/>
                </a:lnTo>
                <a:lnTo>
                  <a:pt x="76200" y="1524"/>
                </a:lnTo>
                <a:close/>
              </a:path>
            </a:pathLst>
          </a:custGeom>
          <a:solidFill>
            <a:srgbClr val="000000"/>
          </a:solidFill>
        </p:spPr>
        <p:txBody>
          <a:bodyPr wrap="square" lIns="0" tIns="0" rIns="0" bIns="0" rtlCol="0"/>
          <a:lstStyle/>
          <a:p>
            <a:endParaRPr sz="1750"/>
          </a:p>
        </p:txBody>
      </p:sp>
      <p:sp>
        <p:nvSpPr>
          <p:cNvPr id="39" name="object 39"/>
          <p:cNvSpPr txBox="1">
            <a:spLocks noGrp="1"/>
          </p:cNvSpPr>
          <p:nvPr>
            <p:ph type="sldNum" sz="quarter" idx="7"/>
          </p:nvPr>
        </p:nvSpPr>
        <p:spPr>
          <a:xfrm>
            <a:off x="6216086" y="10069713"/>
            <a:ext cx="271639" cy="7154380"/>
          </a:xfrm>
          <a:prstGeom prst="rect">
            <a:avLst/>
          </a:prstGeom>
        </p:spPr>
        <p:txBody>
          <a:bodyPr vert="horz" wrap="square" lIns="0" tIns="49389" rIns="0" bIns="0" rtlCol="0">
            <a:spAutoFit/>
          </a:bodyPr>
          <a:lstStyle/>
          <a:p>
            <a:pPr marL="12347">
              <a:lnSpc>
                <a:spcPts val="1240"/>
              </a:lnSpc>
              <a:tabLst>
                <a:tab pos="5123363" algn="l"/>
              </a:tabLst>
            </a:pPr>
            <a:r>
              <a:rPr u="heavy" dirty="0"/>
              <a:t> 	</a:t>
            </a:r>
            <a:r>
              <a:rPr dirty="0"/>
              <a:t>  36</a:t>
            </a:r>
          </a:p>
          <a:p>
            <a:pPr marL="1456939">
              <a:lnSpc>
                <a:spcPts val="1371"/>
              </a:lnSpc>
            </a:pPr>
            <a:r>
              <a:rPr dirty="0"/>
              <a:t>© Copyright </a:t>
            </a:r>
            <a:r>
              <a:rPr spc="-5" dirty="0"/>
              <a:t>Virtual University </a:t>
            </a:r>
            <a:r>
              <a:rPr dirty="0"/>
              <a:t>of</a:t>
            </a:r>
            <a:r>
              <a:rPr spc="-78" dirty="0"/>
              <a:t> </a:t>
            </a:r>
            <a:r>
              <a:rPr spc="-5" dirty="0"/>
              <a:t>Pakistan</a:t>
            </a:r>
          </a:p>
        </p:txBody>
      </p:sp>
    </p:spTree>
    <p:extLst>
      <p:ext uri="{BB962C8B-B14F-4D97-AF65-F5344CB8AC3E}">
        <p14:creationId xmlns:p14="http://schemas.microsoft.com/office/powerpoint/2010/main" val="3789720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98903" y="886883"/>
            <a:ext cx="1971234" cy="179601"/>
          </a:xfrm>
          <a:prstGeom prst="rect">
            <a:avLst/>
          </a:prstGeom>
        </p:spPr>
        <p:txBody>
          <a:bodyPr vert="horz" wrap="square" lIns="0" tIns="0" rIns="0" bIns="0" rtlCol="0">
            <a:spAutoFit/>
          </a:bodyPr>
          <a:lstStyle/>
          <a:p>
            <a:pPr marL="12347"/>
            <a:r>
              <a:rPr sz="1167" dirty="0">
                <a:latin typeface="Times New Roman"/>
                <a:cs typeface="Times New Roman"/>
              </a:rPr>
              <a:t>CS504-Software Engineering –</a:t>
            </a:r>
            <a:r>
              <a:rPr sz="1167" spc="-107" dirty="0">
                <a:latin typeface="Times New Roman"/>
                <a:cs typeface="Times New Roman"/>
              </a:rPr>
              <a:t> </a:t>
            </a:r>
            <a:r>
              <a:rPr sz="1167" dirty="0">
                <a:latin typeface="Times New Roman"/>
                <a:cs typeface="Times New Roman"/>
              </a:rPr>
              <a:t>I</a:t>
            </a:r>
            <a:endParaRPr sz="1167">
              <a:latin typeface="Times New Roman"/>
              <a:cs typeface="Times New Roman"/>
            </a:endParaRPr>
          </a:p>
        </p:txBody>
      </p:sp>
      <p:sp>
        <p:nvSpPr>
          <p:cNvPr id="3" name="object 3"/>
          <p:cNvSpPr txBox="1"/>
          <p:nvPr/>
        </p:nvSpPr>
        <p:spPr>
          <a:xfrm>
            <a:off x="6156868" y="886883"/>
            <a:ext cx="238919" cy="179601"/>
          </a:xfrm>
          <a:prstGeom prst="rect">
            <a:avLst/>
          </a:prstGeom>
        </p:spPr>
        <p:txBody>
          <a:bodyPr vert="horz" wrap="square" lIns="0" tIns="0" rIns="0" bIns="0" rtlCol="0">
            <a:spAutoFit/>
          </a:bodyPr>
          <a:lstStyle/>
          <a:p>
            <a:pPr marL="12347"/>
            <a:r>
              <a:rPr sz="1167" spc="-5" dirty="0">
                <a:latin typeface="Times New Roman"/>
                <a:cs typeface="Times New Roman"/>
              </a:rPr>
              <a:t>VU</a:t>
            </a:r>
            <a:endParaRPr sz="1167">
              <a:latin typeface="Times New Roman"/>
              <a:cs typeface="Times New Roman"/>
            </a:endParaRPr>
          </a:p>
        </p:txBody>
      </p:sp>
      <p:sp>
        <p:nvSpPr>
          <p:cNvPr id="4" name="object 4"/>
          <p:cNvSpPr/>
          <p:nvPr/>
        </p:nvSpPr>
        <p:spPr>
          <a:xfrm>
            <a:off x="1111250" y="1055052"/>
            <a:ext cx="5270412" cy="0"/>
          </a:xfrm>
          <a:custGeom>
            <a:avLst/>
            <a:gdLst/>
            <a:ahLst/>
            <a:cxnLst/>
            <a:rect l="l" t="t" r="r" b="b"/>
            <a:pathLst>
              <a:path w="5420995">
                <a:moveTo>
                  <a:pt x="0" y="0"/>
                </a:moveTo>
                <a:lnTo>
                  <a:pt x="5420867" y="0"/>
                </a:lnTo>
              </a:path>
            </a:pathLst>
          </a:custGeom>
          <a:ln w="7620">
            <a:solidFill>
              <a:srgbClr val="000000"/>
            </a:solidFill>
          </a:ln>
        </p:spPr>
        <p:txBody>
          <a:bodyPr wrap="square" lIns="0" tIns="0" rIns="0" bIns="0" rtlCol="0"/>
          <a:lstStyle/>
          <a:p>
            <a:endParaRPr sz="1750"/>
          </a:p>
        </p:txBody>
      </p:sp>
      <p:sp>
        <p:nvSpPr>
          <p:cNvPr id="5" name="object 5"/>
          <p:cNvSpPr txBox="1"/>
          <p:nvPr/>
        </p:nvSpPr>
        <p:spPr>
          <a:xfrm>
            <a:off x="1098903" y="1501775"/>
            <a:ext cx="5359929" cy="6797823"/>
          </a:xfrm>
          <a:prstGeom prst="rect">
            <a:avLst/>
          </a:prstGeom>
        </p:spPr>
        <p:txBody>
          <a:bodyPr vert="horz" wrap="square" lIns="0" tIns="0" rIns="0" bIns="0" rtlCol="0">
            <a:spAutoFit/>
          </a:bodyPr>
          <a:lstStyle/>
          <a:p>
            <a:pPr marL="12347"/>
            <a:r>
              <a:rPr sz="1167" b="1" i="1" dirty="0">
                <a:latin typeface="Times New Roman"/>
                <a:cs typeface="Times New Roman"/>
              </a:rPr>
              <a:t>Post-Conditions:  </a:t>
            </a:r>
            <a:r>
              <a:rPr sz="1167" dirty="0">
                <a:latin typeface="Times New Roman"/>
                <a:cs typeface="Times New Roman"/>
              </a:rPr>
              <a:t>The information is no longer available anywhere in the</a:t>
            </a:r>
            <a:r>
              <a:rPr sz="1167" spc="-126" dirty="0">
                <a:latin typeface="Times New Roman"/>
                <a:cs typeface="Times New Roman"/>
              </a:rPr>
              <a:t> </a:t>
            </a:r>
            <a:r>
              <a:rPr sz="1167" spc="-10" dirty="0">
                <a:latin typeface="Times New Roman"/>
                <a:cs typeface="Times New Roman"/>
              </a:rPr>
              <a:t>system.</a:t>
            </a:r>
            <a:endParaRPr sz="1167">
              <a:latin typeface="Times New Roman"/>
              <a:cs typeface="Times New Roman"/>
            </a:endParaRPr>
          </a:p>
          <a:p>
            <a:pPr>
              <a:spcBef>
                <a:spcPts val="53"/>
              </a:spcBef>
            </a:pPr>
            <a:endParaRPr sz="1069">
              <a:latin typeface="Times New Roman"/>
              <a:cs typeface="Times New Roman"/>
            </a:endParaRPr>
          </a:p>
          <a:p>
            <a:pPr marL="12347"/>
            <a:r>
              <a:rPr sz="1167" b="1" i="1" spc="-5" dirty="0">
                <a:latin typeface="Times New Roman"/>
                <a:cs typeface="Times New Roman"/>
              </a:rPr>
              <a:t>Uses: </a:t>
            </a:r>
            <a:r>
              <a:rPr sz="1167" dirty="0">
                <a:latin typeface="Times New Roman"/>
                <a:cs typeface="Times New Roman"/>
              </a:rPr>
              <a:t>Record Transactions, Cancel</a:t>
            </a:r>
            <a:r>
              <a:rPr sz="1167" spc="-102" dirty="0">
                <a:latin typeface="Times New Roman"/>
                <a:cs typeface="Times New Roman"/>
              </a:rPr>
              <a:t> </a:t>
            </a:r>
            <a:r>
              <a:rPr sz="1167" spc="-5" dirty="0">
                <a:latin typeface="Times New Roman"/>
                <a:cs typeface="Times New Roman"/>
              </a:rPr>
              <a:t>Action</a:t>
            </a:r>
            <a:endParaRPr sz="1167">
              <a:latin typeface="Times New Roman"/>
              <a:cs typeface="Times New Roman"/>
            </a:endParaRPr>
          </a:p>
          <a:p>
            <a:pPr>
              <a:spcBef>
                <a:spcPts val="53"/>
              </a:spcBef>
            </a:pPr>
            <a:endParaRPr sz="1069">
              <a:latin typeface="Times New Roman"/>
              <a:cs typeface="Times New Roman"/>
            </a:endParaRPr>
          </a:p>
          <a:p>
            <a:pPr marL="12347"/>
            <a:r>
              <a:rPr sz="1167" b="1" i="1" dirty="0">
                <a:latin typeface="Times New Roman"/>
                <a:cs typeface="Times New Roman"/>
              </a:rPr>
              <a:t>Extends:</a:t>
            </a:r>
            <a:r>
              <a:rPr sz="1167" b="1" i="1" spc="-97" dirty="0">
                <a:latin typeface="Times New Roman"/>
                <a:cs typeface="Times New Roman"/>
              </a:rPr>
              <a:t> </a:t>
            </a:r>
            <a:r>
              <a:rPr sz="1167" spc="-5" dirty="0">
                <a:latin typeface="Times New Roman"/>
                <a:cs typeface="Times New Roman"/>
              </a:rPr>
              <a:t>None</a:t>
            </a:r>
            <a:endParaRPr sz="1167">
              <a:latin typeface="Times New Roman"/>
              <a:cs typeface="Times New Roman"/>
            </a:endParaRPr>
          </a:p>
          <a:p>
            <a:pPr>
              <a:spcBef>
                <a:spcPts val="53"/>
              </a:spcBef>
            </a:pPr>
            <a:endParaRPr sz="1069">
              <a:latin typeface="Times New Roman"/>
              <a:cs typeface="Times New Roman"/>
            </a:endParaRPr>
          </a:p>
          <a:p>
            <a:pPr marL="12347">
              <a:lnSpc>
                <a:spcPts val="1381"/>
              </a:lnSpc>
            </a:pPr>
            <a:r>
              <a:rPr sz="1167" b="1" i="1" spc="-5" dirty="0">
                <a:latin typeface="Times New Roman"/>
                <a:cs typeface="Times New Roman"/>
              </a:rPr>
              <a:t>Normal </a:t>
            </a:r>
            <a:r>
              <a:rPr sz="1167" b="1" i="1" dirty="0">
                <a:latin typeface="Times New Roman"/>
                <a:cs typeface="Times New Roman"/>
              </a:rPr>
              <a:t>Course of</a:t>
            </a:r>
            <a:r>
              <a:rPr sz="1167" b="1" i="1" spc="-63" dirty="0">
                <a:latin typeface="Times New Roman"/>
                <a:cs typeface="Times New Roman"/>
              </a:rPr>
              <a:t> </a:t>
            </a:r>
            <a:r>
              <a:rPr sz="1167" b="1" i="1" spc="-5" dirty="0">
                <a:latin typeface="Times New Roman"/>
                <a:cs typeface="Times New Roman"/>
              </a:rPr>
              <a:t>Events</a:t>
            </a:r>
            <a:r>
              <a:rPr sz="1167" spc="-5" dirty="0">
                <a:latin typeface="Times New Roman"/>
                <a:cs typeface="Times New Roman"/>
              </a:rPr>
              <a:t>:</a:t>
            </a:r>
            <a:endParaRPr sz="1167">
              <a:latin typeface="Times New Roman"/>
              <a:cs typeface="Times New Roman"/>
            </a:endParaRPr>
          </a:p>
          <a:p>
            <a:pPr marL="234592" marR="5556" indent="-222245">
              <a:lnSpc>
                <a:spcPts val="1342"/>
              </a:lnSpc>
              <a:spcBef>
                <a:spcPts val="73"/>
              </a:spcBef>
              <a:buAutoNum type="arabicPeriod"/>
              <a:tabLst>
                <a:tab pos="234592" algn="l"/>
              </a:tabLst>
            </a:pPr>
            <a:r>
              <a:rPr sz="1167" b="1" dirty="0">
                <a:latin typeface="Times New Roman"/>
                <a:cs typeface="Times New Roman"/>
              </a:rPr>
              <a:t>The </a:t>
            </a:r>
            <a:r>
              <a:rPr sz="1167" b="1" spc="-5" dirty="0">
                <a:latin typeface="Times New Roman"/>
                <a:cs typeface="Times New Roman"/>
              </a:rPr>
              <a:t>use </a:t>
            </a:r>
            <a:r>
              <a:rPr sz="1167" b="1" dirty="0">
                <a:latin typeface="Times New Roman"/>
                <a:cs typeface="Times New Roman"/>
              </a:rPr>
              <a:t>case </a:t>
            </a:r>
            <a:r>
              <a:rPr sz="1167" b="1" spc="-5" dirty="0">
                <a:latin typeface="Times New Roman"/>
                <a:cs typeface="Times New Roman"/>
              </a:rPr>
              <a:t>starts when </a:t>
            </a:r>
            <a:r>
              <a:rPr sz="1167" b="1" dirty="0">
                <a:latin typeface="Times New Roman"/>
                <a:cs typeface="Times New Roman"/>
              </a:rPr>
              <a:t>the </a:t>
            </a:r>
            <a:r>
              <a:rPr sz="1167" b="1" spc="-5" dirty="0">
                <a:latin typeface="Times New Roman"/>
                <a:cs typeface="Times New Roman"/>
              </a:rPr>
              <a:t>user wants </a:t>
            </a:r>
            <a:r>
              <a:rPr sz="1167" b="1" dirty="0">
                <a:latin typeface="Times New Roman"/>
                <a:cs typeface="Times New Roman"/>
              </a:rPr>
              <a:t>to </a:t>
            </a:r>
            <a:r>
              <a:rPr sz="1167" b="1" spc="-5" dirty="0">
                <a:latin typeface="Times New Roman"/>
                <a:cs typeface="Times New Roman"/>
              </a:rPr>
              <a:t>delete </a:t>
            </a:r>
            <a:r>
              <a:rPr sz="1167" b="1" dirty="0">
                <a:latin typeface="Times New Roman"/>
                <a:cs typeface="Times New Roman"/>
              </a:rPr>
              <a:t>an entire </a:t>
            </a:r>
            <a:r>
              <a:rPr sz="1167" b="1" spc="-5" dirty="0">
                <a:latin typeface="Times New Roman"/>
                <a:cs typeface="Times New Roman"/>
              </a:rPr>
              <a:t>set </a:t>
            </a:r>
            <a:r>
              <a:rPr sz="1167" b="1" dirty="0">
                <a:latin typeface="Times New Roman"/>
                <a:cs typeface="Times New Roman"/>
              </a:rPr>
              <a:t>of information  </a:t>
            </a:r>
            <a:r>
              <a:rPr sz="1167" b="1" spc="-5" dirty="0">
                <a:latin typeface="Times New Roman"/>
                <a:cs typeface="Times New Roman"/>
              </a:rPr>
              <a:t>such </a:t>
            </a:r>
            <a:r>
              <a:rPr sz="1167" b="1" dirty="0">
                <a:latin typeface="Times New Roman"/>
                <a:cs typeface="Times New Roman"/>
              </a:rPr>
              <a:t>as a </a:t>
            </a:r>
            <a:r>
              <a:rPr sz="1167" b="1" spc="-5" dirty="0">
                <a:latin typeface="Times New Roman"/>
                <a:cs typeface="Times New Roman"/>
              </a:rPr>
              <a:t>user, </a:t>
            </a:r>
            <a:r>
              <a:rPr sz="1167" b="1" dirty="0">
                <a:latin typeface="Times New Roman"/>
                <a:cs typeface="Times New Roman"/>
              </a:rPr>
              <a:t>commission </a:t>
            </a:r>
            <a:r>
              <a:rPr sz="1167" b="1" spc="-5" dirty="0">
                <a:latin typeface="Times New Roman"/>
                <a:cs typeface="Times New Roman"/>
              </a:rPr>
              <a:t>plan, </a:t>
            </a:r>
            <a:r>
              <a:rPr sz="1167" b="1" dirty="0">
                <a:latin typeface="Times New Roman"/>
                <a:cs typeface="Times New Roman"/>
              </a:rPr>
              <a:t>or</a:t>
            </a:r>
            <a:r>
              <a:rPr sz="1167" b="1" spc="-78" dirty="0">
                <a:latin typeface="Times New Roman"/>
                <a:cs typeface="Times New Roman"/>
              </a:rPr>
              <a:t> </a:t>
            </a:r>
            <a:r>
              <a:rPr sz="1167" b="1" dirty="0">
                <a:latin typeface="Times New Roman"/>
                <a:cs typeface="Times New Roman"/>
              </a:rPr>
              <a:t>group.</a:t>
            </a:r>
            <a:endParaRPr sz="1167">
              <a:latin typeface="Times New Roman"/>
              <a:cs typeface="Times New Roman"/>
            </a:endParaRPr>
          </a:p>
          <a:p>
            <a:pPr marL="234592" marR="6173" indent="-222245">
              <a:lnSpc>
                <a:spcPts val="1342"/>
              </a:lnSpc>
              <a:buAutoNum type="arabicPeriod"/>
              <a:tabLst>
                <a:tab pos="234592" algn="l"/>
              </a:tabLst>
            </a:pPr>
            <a:r>
              <a:rPr sz="1167" b="1" dirty="0">
                <a:latin typeface="Times New Roman"/>
                <a:cs typeface="Times New Roman"/>
              </a:rPr>
              <a:t>The </a:t>
            </a:r>
            <a:r>
              <a:rPr sz="1167" b="1" spc="-5" dirty="0">
                <a:latin typeface="Times New Roman"/>
                <a:cs typeface="Times New Roman"/>
              </a:rPr>
              <a:t>user selects </a:t>
            </a:r>
            <a:r>
              <a:rPr sz="1167" b="1" dirty="0">
                <a:latin typeface="Times New Roman"/>
                <a:cs typeface="Times New Roman"/>
              </a:rPr>
              <a:t>the </a:t>
            </a:r>
            <a:r>
              <a:rPr sz="1167" b="1" spc="-5" dirty="0">
                <a:latin typeface="Times New Roman"/>
                <a:cs typeface="Times New Roman"/>
              </a:rPr>
              <a:t>set </a:t>
            </a:r>
            <a:r>
              <a:rPr sz="1167" b="1" dirty="0">
                <a:latin typeface="Times New Roman"/>
                <a:cs typeface="Times New Roman"/>
              </a:rPr>
              <a:t>of information that </a:t>
            </a:r>
            <a:r>
              <a:rPr sz="1167" b="1" spc="-5" dirty="0">
                <a:latin typeface="Times New Roman"/>
                <a:cs typeface="Times New Roman"/>
              </a:rPr>
              <a:t>he/she would </a:t>
            </a:r>
            <a:r>
              <a:rPr sz="1167" b="1" dirty="0">
                <a:latin typeface="Times New Roman"/>
                <a:cs typeface="Times New Roman"/>
              </a:rPr>
              <a:t>like to </a:t>
            </a:r>
            <a:r>
              <a:rPr sz="1167" b="1" spc="-5" dirty="0">
                <a:latin typeface="Times New Roman"/>
                <a:cs typeface="Times New Roman"/>
              </a:rPr>
              <a:t>delete </a:t>
            </a:r>
            <a:r>
              <a:rPr sz="1167" b="1" dirty="0">
                <a:latin typeface="Times New Roman"/>
                <a:cs typeface="Times New Roman"/>
              </a:rPr>
              <a:t>and  </a:t>
            </a:r>
            <a:r>
              <a:rPr sz="1167" b="1" spc="-5" dirty="0">
                <a:latin typeface="Times New Roman"/>
                <a:cs typeface="Times New Roman"/>
              </a:rPr>
              <a:t>directs </a:t>
            </a:r>
            <a:r>
              <a:rPr sz="1167" b="1" dirty="0">
                <a:latin typeface="Times New Roman"/>
                <a:cs typeface="Times New Roman"/>
              </a:rPr>
              <a:t>the </a:t>
            </a:r>
            <a:r>
              <a:rPr sz="1167" b="1" spc="-5" dirty="0">
                <a:latin typeface="Times New Roman"/>
                <a:cs typeface="Times New Roman"/>
              </a:rPr>
              <a:t>system </a:t>
            </a:r>
            <a:r>
              <a:rPr sz="1167" b="1" dirty="0">
                <a:latin typeface="Times New Roman"/>
                <a:cs typeface="Times New Roman"/>
              </a:rPr>
              <a:t>to </a:t>
            </a:r>
            <a:r>
              <a:rPr sz="1167" b="1" spc="-5" dirty="0">
                <a:latin typeface="Times New Roman"/>
                <a:cs typeface="Times New Roman"/>
              </a:rPr>
              <a:t>delete </a:t>
            </a:r>
            <a:r>
              <a:rPr sz="1167" b="1" dirty="0">
                <a:latin typeface="Times New Roman"/>
                <a:cs typeface="Times New Roman"/>
              </a:rPr>
              <a:t>the information. - Exception 1,</a:t>
            </a:r>
            <a:r>
              <a:rPr sz="1167" b="1" spc="-73" dirty="0">
                <a:latin typeface="Times New Roman"/>
                <a:cs typeface="Times New Roman"/>
              </a:rPr>
              <a:t> </a:t>
            </a:r>
            <a:r>
              <a:rPr sz="1167" b="1" dirty="0">
                <a:latin typeface="Times New Roman"/>
                <a:cs typeface="Times New Roman"/>
              </a:rPr>
              <a:t>2</a:t>
            </a:r>
            <a:endParaRPr sz="1167">
              <a:latin typeface="Times New Roman"/>
              <a:cs typeface="Times New Roman"/>
            </a:endParaRPr>
          </a:p>
          <a:p>
            <a:pPr marL="234592" indent="-222245">
              <a:lnSpc>
                <a:spcPts val="1254"/>
              </a:lnSpc>
              <a:buAutoNum type="arabicPeriod"/>
              <a:tabLst>
                <a:tab pos="234592" algn="l"/>
              </a:tabLst>
            </a:pPr>
            <a:r>
              <a:rPr sz="1167" dirty="0">
                <a:latin typeface="Times New Roman"/>
                <a:cs typeface="Times New Roman"/>
              </a:rPr>
              <a:t>The </a:t>
            </a:r>
            <a:r>
              <a:rPr sz="1167" spc="-5" dirty="0">
                <a:latin typeface="Times New Roman"/>
                <a:cs typeface="Times New Roman"/>
              </a:rPr>
              <a:t>system </a:t>
            </a:r>
            <a:r>
              <a:rPr sz="1167" dirty="0">
                <a:latin typeface="Times New Roman"/>
                <a:cs typeface="Times New Roman"/>
              </a:rPr>
              <a:t>responds by asking the user to confirm deleting the</a:t>
            </a:r>
            <a:r>
              <a:rPr sz="1167" spc="-117" dirty="0">
                <a:latin typeface="Times New Roman"/>
                <a:cs typeface="Times New Roman"/>
              </a:rPr>
              <a:t> </a:t>
            </a:r>
            <a:r>
              <a:rPr sz="1167" dirty="0">
                <a:latin typeface="Times New Roman"/>
                <a:cs typeface="Times New Roman"/>
              </a:rPr>
              <a:t>information.</a:t>
            </a:r>
            <a:endParaRPr sz="1167">
              <a:latin typeface="Times New Roman"/>
              <a:cs typeface="Times New Roman"/>
            </a:endParaRPr>
          </a:p>
          <a:p>
            <a:pPr marL="234592" indent="-222245">
              <a:lnSpc>
                <a:spcPts val="1342"/>
              </a:lnSpc>
              <a:buAutoNum type="arabicPeriod"/>
              <a:tabLst>
                <a:tab pos="234592" algn="l"/>
              </a:tabLst>
            </a:pPr>
            <a:r>
              <a:rPr sz="1167" dirty="0">
                <a:latin typeface="Times New Roman"/>
                <a:cs typeface="Times New Roman"/>
              </a:rPr>
              <a:t>The user confirms</a:t>
            </a:r>
            <a:r>
              <a:rPr sz="1167" spc="-107" dirty="0">
                <a:latin typeface="Times New Roman"/>
                <a:cs typeface="Times New Roman"/>
              </a:rPr>
              <a:t> </a:t>
            </a:r>
            <a:r>
              <a:rPr sz="1167" dirty="0">
                <a:latin typeface="Times New Roman"/>
                <a:cs typeface="Times New Roman"/>
              </a:rPr>
              <a:t>deletion.</a:t>
            </a:r>
            <a:endParaRPr sz="1167">
              <a:latin typeface="Times New Roman"/>
              <a:cs typeface="Times New Roman"/>
            </a:endParaRPr>
          </a:p>
          <a:p>
            <a:pPr marL="234592" indent="-222245">
              <a:lnSpc>
                <a:spcPts val="1342"/>
              </a:lnSpc>
              <a:buAutoNum type="arabicPeriod"/>
              <a:tabLst>
                <a:tab pos="234592" algn="l"/>
              </a:tabLst>
            </a:pPr>
            <a:r>
              <a:rPr sz="1167" spc="-5" dirty="0">
                <a:latin typeface="Times New Roman"/>
                <a:cs typeface="Times New Roman"/>
              </a:rPr>
              <a:t>Alternative Path:  </a:t>
            </a:r>
            <a:r>
              <a:rPr sz="1167" dirty="0">
                <a:latin typeface="Times New Roman"/>
                <a:cs typeface="Times New Roman"/>
              </a:rPr>
              <a:t>Cancel</a:t>
            </a:r>
            <a:r>
              <a:rPr sz="1167" spc="-68" dirty="0">
                <a:latin typeface="Times New Roman"/>
                <a:cs typeface="Times New Roman"/>
              </a:rPr>
              <a:t> </a:t>
            </a:r>
            <a:r>
              <a:rPr sz="1167" spc="-5" dirty="0">
                <a:latin typeface="Times New Roman"/>
                <a:cs typeface="Times New Roman"/>
              </a:rPr>
              <a:t>Action</a:t>
            </a:r>
            <a:endParaRPr sz="1167">
              <a:latin typeface="Times New Roman"/>
              <a:cs typeface="Times New Roman"/>
            </a:endParaRPr>
          </a:p>
          <a:p>
            <a:pPr marL="234592" marR="4939" indent="-222245">
              <a:lnSpc>
                <a:spcPts val="1342"/>
              </a:lnSpc>
              <a:spcBef>
                <a:spcPts val="63"/>
              </a:spcBef>
              <a:buAutoNum type="arabicPeriod"/>
              <a:tabLst>
                <a:tab pos="234592" algn="l"/>
              </a:tabLst>
            </a:pPr>
            <a:r>
              <a:rPr sz="1167" dirty="0">
                <a:latin typeface="Times New Roman"/>
                <a:cs typeface="Times New Roman"/>
              </a:rPr>
              <a:t>A </a:t>
            </a:r>
            <a:r>
              <a:rPr sz="1167" spc="-5" dirty="0">
                <a:latin typeface="Times New Roman"/>
                <a:cs typeface="Times New Roman"/>
              </a:rPr>
              <a:t>system </a:t>
            </a:r>
            <a:r>
              <a:rPr sz="1167" dirty="0">
                <a:latin typeface="Times New Roman"/>
                <a:cs typeface="Times New Roman"/>
              </a:rPr>
              <a:t>responds by deleting the information and notifying the user that the  information </a:t>
            </a:r>
            <a:r>
              <a:rPr sz="1167" spc="-5" dirty="0">
                <a:latin typeface="Times New Roman"/>
                <a:cs typeface="Times New Roman"/>
              </a:rPr>
              <a:t>was </a:t>
            </a:r>
            <a:r>
              <a:rPr sz="1167" dirty="0">
                <a:latin typeface="Times New Roman"/>
                <a:cs typeface="Times New Roman"/>
              </a:rPr>
              <a:t>deleted from the</a:t>
            </a:r>
            <a:r>
              <a:rPr sz="1167" spc="-97" dirty="0">
                <a:latin typeface="Times New Roman"/>
                <a:cs typeface="Times New Roman"/>
              </a:rPr>
              <a:t> </a:t>
            </a:r>
            <a:r>
              <a:rPr sz="1167" spc="-5" dirty="0">
                <a:latin typeface="Times New Roman"/>
                <a:cs typeface="Times New Roman"/>
              </a:rPr>
              <a:t>system.</a:t>
            </a:r>
            <a:endParaRPr sz="1167">
              <a:latin typeface="Times New Roman"/>
              <a:cs typeface="Times New Roman"/>
            </a:endParaRPr>
          </a:p>
          <a:p>
            <a:pPr marL="234592" indent="-222245">
              <a:lnSpc>
                <a:spcPts val="1278"/>
              </a:lnSpc>
              <a:buAutoNum type="arabicPeriod"/>
              <a:tabLst>
                <a:tab pos="234592" algn="l"/>
              </a:tabLst>
            </a:pPr>
            <a:r>
              <a:rPr sz="1167" spc="-5" dirty="0">
                <a:latin typeface="Times New Roman"/>
                <a:cs typeface="Times New Roman"/>
              </a:rPr>
              <a:t>Uses:  </a:t>
            </a:r>
            <a:r>
              <a:rPr sz="1167" dirty="0">
                <a:latin typeface="Times New Roman"/>
                <a:cs typeface="Times New Roman"/>
              </a:rPr>
              <a:t>Record</a:t>
            </a:r>
            <a:r>
              <a:rPr sz="1167" spc="-83" dirty="0">
                <a:latin typeface="Times New Roman"/>
                <a:cs typeface="Times New Roman"/>
              </a:rPr>
              <a:t> </a:t>
            </a:r>
            <a:r>
              <a:rPr sz="1167" dirty="0">
                <a:latin typeface="Times New Roman"/>
                <a:cs typeface="Times New Roman"/>
              </a:rPr>
              <a:t>Transaction</a:t>
            </a:r>
            <a:endParaRPr sz="1167">
              <a:latin typeface="Times New Roman"/>
              <a:cs typeface="Times New Roman"/>
            </a:endParaRPr>
          </a:p>
          <a:p>
            <a:pPr marL="234592" indent="-222245">
              <a:lnSpc>
                <a:spcPts val="1371"/>
              </a:lnSpc>
              <a:buAutoNum type="arabicPeriod"/>
              <a:tabLst>
                <a:tab pos="234592" algn="l"/>
              </a:tabLst>
            </a:pPr>
            <a:r>
              <a:rPr sz="1167" dirty="0">
                <a:latin typeface="Times New Roman"/>
                <a:cs typeface="Times New Roman"/>
              </a:rPr>
              <a:t>This use case</a:t>
            </a:r>
            <a:r>
              <a:rPr sz="1167" spc="-107" dirty="0">
                <a:latin typeface="Times New Roman"/>
                <a:cs typeface="Times New Roman"/>
              </a:rPr>
              <a:t> </a:t>
            </a:r>
            <a:r>
              <a:rPr sz="1167" dirty="0">
                <a:latin typeface="Times New Roman"/>
                <a:cs typeface="Times New Roman"/>
              </a:rPr>
              <a:t>ends.</a:t>
            </a:r>
            <a:endParaRPr sz="1167">
              <a:latin typeface="Times New Roman"/>
              <a:cs typeface="Times New Roman"/>
            </a:endParaRPr>
          </a:p>
          <a:p>
            <a:pPr>
              <a:spcBef>
                <a:spcPts val="19"/>
              </a:spcBef>
            </a:pPr>
            <a:endParaRPr sz="1118">
              <a:latin typeface="Times New Roman"/>
              <a:cs typeface="Times New Roman"/>
            </a:endParaRPr>
          </a:p>
          <a:p>
            <a:pPr marL="12347">
              <a:lnSpc>
                <a:spcPts val="1361"/>
              </a:lnSpc>
            </a:pPr>
            <a:r>
              <a:rPr sz="1167" b="1" i="1" dirty="0">
                <a:latin typeface="Times New Roman"/>
                <a:cs typeface="Times New Roman"/>
              </a:rPr>
              <a:t>Alternative Path - The </a:t>
            </a:r>
            <a:r>
              <a:rPr sz="1167" b="1" i="1" spc="-5" dirty="0">
                <a:latin typeface="Times New Roman"/>
                <a:cs typeface="Times New Roman"/>
              </a:rPr>
              <a:t>user </a:t>
            </a:r>
            <a:r>
              <a:rPr sz="1167" b="1" i="1" dirty="0">
                <a:latin typeface="Times New Roman"/>
                <a:cs typeface="Times New Roman"/>
              </a:rPr>
              <a:t>does </a:t>
            </a:r>
            <a:r>
              <a:rPr sz="1167" b="1" i="1" spc="-5" dirty="0">
                <a:latin typeface="Times New Roman"/>
                <a:cs typeface="Times New Roman"/>
              </a:rPr>
              <a:t>not </a:t>
            </a:r>
            <a:r>
              <a:rPr sz="1167" b="1" i="1" dirty="0">
                <a:latin typeface="Times New Roman"/>
                <a:cs typeface="Times New Roman"/>
              </a:rPr>
              <a:t>confirm</a:t>
            </a:r>
            <a:r>
              <a:rPr sz="1167" b="1" i="1" spc="-92" dirty="0">
                <a:latin typeface="Times New Roman"/>
                <a:cs typeface="Times New Roman"/>
              </a:rPr>
              <a:t> </a:t>
            </a:r>
            <a:r>
              <a:rPr sz="1167" b="1" i="1" spc="-5" dirty="0">
                <a:latin typeface="Times New Roman"/>
                <a:cs typeface="Times New Roman"/>
              </a:rPr>
              <a:t>Deletion</a:t>
            </a:r>
            <a:endParaRPr sz="1167">
              <a:latin typeface="Times New Roman"/>
              <a:cs typeface="Times New Roman"/>
            </a:endParaRPr>
          </a:p>
          <a:p>
            <a:pPr marL="234592" indent="-222245">
              <a:lnSpc>
                <a:spcPts val="1332"/>
              </a:lnSpc>
              <a:buAutoNum type="arabicPeriod"/>
              <a:tabLst>
                <a:tab pos="234592" algn="l"/>
              </a:tabLst>
            </a:pPr>
            <a:r>
              <a:rPr sz="1167" dirty="0">
                <a:latin typeface="Times New Roman"/>
                <a:cs typeface="Times New Roman"/>
              </a:rPr>
              <a:t>If the user does not confirm deletion, the information does not</a:t>
            </a:r>
            <a:r>
              <a:rPr sz="1167" spc="-117" dirty="0">
                <a:latin typeface="Times New Roman"/>
                <a:cs typeface="Times New Roman"/>
              </a:rPr>
              <a:t> </a:t>
            </a:r>
            <a:r>
              <a:rPr sz="1167" dirty="0">
                <a:latin typeface="Times New Roman"/>
                <a:cs typeface="Times New Roman"/>
              </a:rPr>
              <a:t>delete.</a:t>
            </a:r>
            <a:endParaRPr sz="1167">
              <a:latin typeface="Times New Roman"/>
              <a:cs typeface="Times New Roman"/>
            </a:endParaRPr>
          </a:p>
          <a:p>
            <a:pPr marL="234592" indent="-222245">
              <a:lnSpc>
                <a:spcPts val="1371"/>
              </a:lnSpc>
              <a:buAutoNum type="arabicPeriod"/>
              <a:tabLst>
                <a:tab pos="234592" algn="l"/>
              </a:tabLst>
            </a:pPr>
            <a:r>
              <a:rPr sz="1167" spc="-5" dirty="0">
                <a:latin typeface="Times New Roman"/>
                <a:cs typeface="Times New Roman"/>
              </a:rPr>
              <a:t>Uses:  </a:t>
            </a:r>
            <a:r>
              <a:rPr sz="1167" dirty="0">
                <a:latin typeface="Times New Roman"/>
                <a:cs typeface="Times New Roman"/>
              </a:rPr>
              <a:t>Cancel</a:t>
            </a:r>
            <a:r>
              <a:rPr sz="1167" spc="-83" dirty="0">
                <a:latin typeface="Times New Roman"/>
                <a:cs typeface="Times New Roman"/>
              </a:rPr>
              <a:t> </a:t>
            </a:r>
            <a:r>
              <a:rPr sz="1167" spc="-5" dirty="0">
                <a:latin typeface="Times New Roman"/>
                <a:cs typeface="Times New Roman"/>
              </a:rPr>
              <a:t>Action</a:t>
            </a:r>
            <a:endParaRPr sz="1167">
              <a:latin typeface="Times New Roman"/>
              <a:cs typeface="Times New Roman"/>
            </a:endParaRPr>
          </a:p>
          <a:p>
            <a:pPr>
              <a:spcBef>
                <a:spcPts val="19"/>
              </a:spcBef>
            </a:pPr>
            <a:endParaRPr sz="1118">
              <a:latin typeface="Times New Roman"/>
              <a:cs typeface="Times New Roman"/>
            </a:endParaRPr>
          </a:p>
          <a:p>
            <a:pPr marL="12347">
              <a:lnSpc>
                <a:spcPts val="1361"/>
              </a:lnSpc>
            </a:pPr>
            <a:r>
              <a:rPr sz="1167" b="1" i="1" dirty="0">
                <a:latin typeface="Times New Roman"/>
                <a:cs typeface="Times New Roman"/>
              </a:rPr>
              <a:t>Exceptions:</a:t>
            </a:r>
            <a:endParaRPr sz="1167">
              <a:latin typeface="Times New Roman"/>
              <a:cs typeface="Times New Roman"/>
            </a:endParaRPr>
          </a:p>
          <a:p>
            <a:pPr marL="234592" marR="4939" indent="-222245">
              <a:lnSpc>
                <a:spcPts val="1342"/>
              </a:lnSpc>
              <a:spcBef>
                <a:spcPts val="49"/>
              </a:spcBef>
              <a:buAutoNum type="arabicPeriod"/>
              <a:tabLst>
                <a:tab pos="234592" algn="l"/>
              </a:tabLst>
            </a:pPr>
            <a:r>
              <a:rPr sz="1167" dirty="0">
                <a:latin typeface="Times New Roman"/>
                <a:cs typeface="Times New Roman"/>
              </a:rPr>
              <a:t>The </a:t>
            </a:r>
            <a:r>
              <a:rPr sz="1167" spc="-5" dirty="0">
                <a:latin typeface="Times New Roman"/>
                <a:cs typeface="Times New Roman"/>
              </a:rPr>
              <a:t>system will </a:t>
            </a:r>
            <a:r>
              <a:rPr sz="1167" dirty="0">
                <a:latin typeface="Times New Roman"/>
                <a:cs typeface="Times New Roman"/>
              </a:rPr>
              <a:t>not allow a user to delete information that is being used in the  </a:t>
            </a:r>
            <a:r>
              <a:rPr sz="1167" spc="-5" dirty="0">
                <a:latin typeface="Times New Roman"/>
                <a:cs typeface="Times New Roman"/>
              </a:rPr>
              <a:t>system.</a:t>
            </a:r>
            <a:endParaRPr sz="1167">
              <a:latin typeface="Times New Roman"/>
              <a:cs typeface="Times New Roman"/>
            </a:endParaRPr>
          </a:p>
          <a:p>
            <a:pPr marL="234592" indent="-222245">
              <a:lnSpc>
                <a:spcPts val="1308"/>
              </a:lnSpc>
              <a:buAutoNum type="arabicPeriod"/>
              <a:tabLst>
                <a:tab pos="234592" algn="l"/>
              </a:tabLst>
            </a:pPr>
            <a:r>
              <a:rPr sz="1167" dirty="0">
                <a:latin typeface="Times New Roman"/>
                <a:cs typeface="Times New Roman"/>
              </a:rPr>
              <a:t>The </a:t>
            </a:r>
            <a:r>
              <a:rPr sz="1167" spc="-5" dirty="0">
                <a:latin typeface="Times New Roman"/>
                <a:cs typeface="Times New Roman"/>
              </a:rPr>
              <a:t>system will </a:t>
            </a:r>
            <a:r>
              <a:rPr sz="1167" dirty="0">
                <a:latin typeface="Times New Roman"/>
                <a:cs typeface="Times New Roman"/>
              </a:rPr>
              <a:t>not allow a user to delete another user that has</a:t>
            </a:r>
            <a:r>
              <a:rPr sz="1167" spc="-102" dirty="0">
                <a:latin typeface="Times New Roman"/>
                <a:cs typeface="Times New Roman"/>
              </a:rPr>
              <a:t> </a:t>
            </a:r>
            <a:r>
              <a:rPr sz="1167" spc="-5" dirty="0">
                <a:latin typeface="Times New Roman"/>
                <a:cs typeface="Times New Roman"/>
              </a:rPr>
              <a:t>subordinates.</a:t>
            </a:r>
            <a:endParaRPr sz="1167">
              <a:latin typeface="Times New Roman"/>
              <a:cs typeface="Times New Roman"/>
            </a:endParaRPr>
          </a:p>
          <a:p>
            <a:pPr>
              <a:spcBef>
                <a:spcPts val="19"/>
              </a:spcBef>
            </a:pPr>
            <a:endParaRPr sz="1118">
              <a:latin typeface="Times New Roman"/>
              <a:cs typeface="Times New Roman"/>
            </a:endParaRPr>
          </a:p>
          <a:p>
            <a:pPr marL="12347">
              <a:lnSpc>
                <a:spcPts val="1361"/>
              </a:lnSpc>
            </a:pPr>
            <a:r>
              <a:rPr sz="1167" b="1" i="1" dirty="0">
                <a:latin typeface="Times New Roman"/>
                <a:cs typeface="Times New Roman"/>
              </a:rPr>
              <a:t>Assumptions:</a:t>
            </a:r>
            <a:endParaRPr sz="1167">
              <a:latin typeface="Times New Roman"/>
              <a:cs typeface="Times New Roman"/>
            </a:endParaRPr>
          </a:p>
          <a:p>
            <a:pPr marL="234592" marR="6791" indent="-222245" algn="just">
              <a:lnSpc>
                <a:spcPts val="1342"/>
              </a:lnSpc>
              <a:spcBef>
                <a:spcPts val="49"/>
              </a:spcBef>
              <a:buAutoNum type="arabicPeriod"/>
              <a:tabLst>
                <a:tab pos="234592" algn="l"/>
              </a:tabLst>
            </a:pPr>
            <a:r>
              <a:rPr sz="1167" spc="-5" dirty="0">
                <a:latin typeface="Times New Roman"/>
                <a:cs typeface="Times New Roman"/>
              </a:rPr>
              <a:t>Deleting </a:t>
            </a:r>
            <a:r>
              <a:rPr sz="1167" dirty="0">
                <a:latin typeface="Times New Roman"/>
                <a:cs typeface="Times New Roman"/>
              </a:rPr>
              <a:t>information covers a permanent deletion of an entire </a:t>
            </a:r>
            <a:r>
              <a:rPr sz="1167" spc="-5" dirty="0">
                <a:latin typeface="Times New Roman"/>
                <a:cs typeface="Times New Roman"/>
              </a:rPr>
              <a:t>set </a:t>
            </a:r>
            <a:r>
              <a:rPr sz="1167" dirty="0">
                <a:latin typeface="Times New Roman"/>
                <a:cs typeface="Times New Roman"/>
              </a:rPr>
              <a:t>of data </a:t>
            </a:r>
            <a:r>
              <a:rPr sz="1167" spc="-5" dirty="0">
                <a:latin typeface="Times New Roman"/>
                <a:cs typeface="Times New Roman"/>
              </a:rPr>
              <a:t>such </a:t>
            </a:r>
            <a:r>
              <a:rPr sz="1167" dirty="0">
                <a:latin typeface="Times New Roman"/>
                <a:cs typeface="Times New Roman"/>
              </a:rPr>
              <a:t>as a  commission plan, user, group etc. </a:t>
            </a:r>
            <a:r>
              <a:rPr sz="1167" spc="-5" dirty="0">
                <a:latin typeface="Times New Roman"/>
                <a:cs typeface="Times New Roman"/>
              </a:rPr>
              <a:t>Deleting </a:t>
            </a:r>
            <a:r>
              <a:rPr sz="1167" dirty="0">
                <a:latin typeface="Times New Roman"/>
                <a:cs typeface="Times New Roman"/>
              </a:rPr>
              <a:t>a portion of an entire </a:t>
            </a:r>
            <a:r>
              <a:rPr sz="1167" spc="-5" dirty="0">
                <a:latin typeface="Times New Roman"/>
                <a:cs typeface="Times New Roman"/>
              </a:rPr>
              <a:t>set </a:t>
            </a:r>
            <a:r>
              <a:rPr sz="1167" dirty="0">
                <a:latin typeface="Times New Roman"/>
                <a:cs typeface="Times New Roman"/>
              </a:rPr>
              <a:t>constitutes  modifying the </a:t>
            </a:r>
            <a:r>
              <a:rPr sz="1167" spc="-5" dirty="0">
                <a:latin typeface="Times New Roman"/>
                <a:cs typeface="Times New Roman"/>
              </a:rPr>
              <a:t>set </a:t>
            </a:r>
            <a:r>
              <a:rPr sz="1167" dirty="0">
                <a:latin typeface="Times New Roman"/>
                <a:cs typeface="Times New Roman"/>
              </a:rPr>
              <a:t>of</a:t>
            </a:r>
            <a:r>
              <a:rPr sz="1167" spc="-97" dirty="0">
                <a:latin typeface="Times New Roman"/>
                <a:cs typeface="Times New Roman"/>
              </a:rPr>
              <a:t> </a:t>
            </a:r>
            <a:r>
              <a:rPr sz="1167" dirty="0">
                <a:latin typeface="Times New Roman"/>
                <a:cs typeface="Times New Roman"/>
              </a:rPr>
              <a:t>data.</a:t>
            </a:r>
            <a:endParaRPr sz="1167">
              <a:latin typeface="Times New Roman"/>
              <a:cs typeface="Times New Roman"/>
            </a:endParaRPr>
          </a:p>
          <a:p>
            <a:pPr marL="234592" indent="-222245">
              <a:lnSpc>
                <a:spcPts val="1269"/>
              </a:lnSpc>
              <a:buAutoNum type="arabicPeriod"/>
              <a:tabLst>
                <a:tab pos="234592" algn="l"/>
              </a:tabLst>
            </a:pPr>
            <a:r>
              <a:rPr sz="1167" spc="-5" dirty="0">
                <a:latin typeface="Times New Roman"/>
                <a:cs typeface="Times New Roman"/>
              </a:rPr>
              <a:t>Deleted </a:t>
            </a:r>
            <a:r>
              <a:rPr sz="1167" dirty="0">
                <a:latin typeface="Times New Roman"/>
                <a:cs typeface="Times New Roman"/>
              </a:rPr>
              <a:t>information is not retained in the</a:t>
            </a:r>
            <a:r>
              <a:rPr sz="1167" spc="-107" dirty="0">
                <a:latin typeface="Times New Roman"/>
                <a:cs typeface="Times New Roman"/>
              </a:rPr>
              <a:t> </a:t>
            </a:r>
            <a:r>
              <a:rPr sz="1167" spc="-5" dirty="0">
                <a:latin typeface="Times New Roman"/>
                <a:cs typeface="Times New Roman"/>
              </a:rPr>
              <a:t>system.</a:t>
            </a:r>
            <a:endParaRPr sz="1167">
              <a:latin typeface="Times New Roman"/>
              <a:cs typeface="Times New Roman"/>
            </a:endParaRPr>
          </a:p>
          <a:p>
            <a:pPr marL="234592" indent="-222245">
              <a:lnSpc>
                <a:spcPts val="1828"/>
              </a:lnSpc>
              <a:buSzPct val="133333"/>
              <a:buFont typeface="Times New Roman"/>
              <a:buAutoNum type="arabicPeriod"/>
              <a:tabLst>
                <a:tab pos="234592" algn="l"/>
              </a:tabLst>
            </a:pPr>
            <a:r>
              <a:rPr sz="1167" dirty="0">
                <a:latin typeface="Times New Roman"/>
                <a:cs typeface="Times New Roman"/>
              </a:rPr>
              <a:t>A user can only delete information that has not been used in the</a:t>
            </a:r>
            <a:r>
              <a:rPr sz="1167" spc="-126" dirty="0">
                <a:latin typeface="Times New Roman"/>
                <a:cs typeface="Times New Roman"/>
              </a:rPr>
              <a:t> </a:t>
            </a:r>
            <a:r>
              <a:rPr sz="1167" spc="-5" dirty="0">
                <a:latin typeface="Times New Roman"/>
                <a:cs typeface="Times New Roman"/>
              </a:rPr>
              <a:t>system.</a:t>
            </a:r>
            <a:endParaRPr sz="1167">
              <a:latin typeface="Times New Roman"/>
              <a:cs typeface="Times New Roman"/>
            </a:endParaRPr>
          </a:p>
          <a:p>
            <a:pPr marL="12347">
              <a:spcBef>
                <a:spcPts val="1210"/>
              </a:spcBef>
            </a:pPr>
            <a:r>
              <a:rPr sz="1361" b="1" dirty="0">
                <a:latin typeface="Times New Roman"/>
                <a:cs typeface="Times New Roman"/>
              </a:rPr>
              <a:t>3.11 </a:t>
            </a:r>
            <a:r>
              <a:rPr sz="1361" b="1" spc="-5" dirty="0">
                <a:latin typeface="Times New Roman"/>
                <a:cs typeface="Times New Roman"/>
              </a:rPr>
              <a:t>Alternative </a:t>
            </a:r>
            <a:r>
              <a:rPr sz="1361" b="1" spc="-10" dirty="0">
                <a:latin typeface="Times New Roman"/>
                <a:cs typeface="Times New Roman"/>
              </a:rPr>
              <a:t>Ways </a:t>
            </a:r>
            <a:r>
              <a:rPr sz="1361" b="1" dirty="0">
                <a:latin typeface="Times New Roman"/>
                <a:cs typeface="Times New Roman"/>
              </a:rPr>
              <a:t>of </a:t>
            </a:r>
            <a:r>
              <a:rPr sz="1361" b="1" spc="-5" dirty="0">
                <a:latin typeface="Times New Roman"/>
                <a:cs typeface="Times New Roman"/>
              </a:rPr>
              <a:t>Documenting </a:t>
            </a:r>
            <a:r>
              <a:rPr sz="1361" b="1" spc="-15" dirty="0">
                <a:latin typeface="Times New Roman"/>
                <a:cs typeface="Times New Roman"/>
              </a:rPr>
              <a:t>the </a:t>
            </a:r>
            <a:r>
              <a:rPr sz="1361" b="1" spc="-5" dirty="0">
                <a:latin typeface="Times New Roman"/>
                <a:cs typeface="Times New Roman"/>
              </a:rPr>
              <a:t>Use</a:t>
            </a:r>
            <a:r>
              <a:rPr sz="1361" b="1" spc="49" dirty="0">
                <a:latin typeface="Times New Roman"/>
                <a:cs typeface="Times New Roman"/>
              </a:rPr>
              <a:t> </a:t>
            </a:r>
            <a:r>
              <a:rPr sz="1361" b="1" spc="-5" dirty="0">
                <a:latin typeface="Times New Roman"/>
                <a:cs typeface="Times New Roman"/>
              </a:rPr>
              <a:t>Case</a:t>
            </a:r>
            <a:endParaRPr sz="1361">
              <a:latin typeface="Times New Roman"/>
              <a:cs typeface="Times New Roman"/>
            </a:endParaRPr>
          </a:p>
          <a:p>
            <a:pPr>
              <a:spcBef>
                <a:spcPts val="5"/>
              </a:spcBef>
            </a:pPr>
            <a:endParaRPr sz="1167">
              <a:latin typeface="Times New Roman"/>
              <a:cs typeface="Times New Roman"/>
            </a:endParaRPr>
          </a:p>
          <a:p>
            <a:pPr marL="12347" marR="8026">
              <a:lnSpc>
                <a:spcPts val="1342"/>
              </a:lnSpc>
            </a:pPr>
            <a:r>
              <a:rPr sz="1167" spc="-5" dirty="0">
                <a:latin typeface="Times New Roman"/>
                <a:cs typeface="Times New Roman"/>
              </a:rPr>
              <a:t>Many </a:t>
            </a:r>
            <a:r>
              <a:rPr sz="1167" dirty="0">
                <a:latin typeface="Times New Roman"/>
                <a:cs typeface="Times New Roman"/>
              </a:rPr>
              <a:t>people and organizations prefer to document the </a:t>
            </a:r>
            <a:r>
              <a:rPr sz="1167" spc="-5" dirty="0">
                <a:latin typeface="Times New Roman"/>
                <a:cs typeface="Times New Roman"/>
              </a:rPr>
              <a:t>steps </a:t>
            </a:r>
            <a:r>
              <a:rPr sz="1167" dirty="0">
                <a:latin typeface="Times New Roman"/>
                <a:cs typeface="Times New Roman"/>
              </a:rPr>
              <a:t>of interaction between the  use and the </a:t>
            </a:r>
            <a:r>
              <a:rPr sz="1167" spc="-5" dirty="0">
                <a:latin typeface="Times New Roman"/>
                <a:cs typeface="Times New Roman"/>
              </a:rPr>
              <a:t>system </a:t>
            </a:r>
            <a:r>
              <a:rPr sz="1167" dirty="0">
                <a:latin typeface="Times New Roman"/>
                <a:cs typeface="Times New Roman"/>
              </a:rPr>
              <a:t>in two </a:t>
            </a:r>
            <a:r>
              <a:rPr sz="1167" spc="-5" dirty="0">
                <a:latin typeface="Times New Roman"/>
                <a:cs typeface="Times New Roman"/>
              </a:rPr>
              <a:t>separate </a:t>
            </a:r>
            <a:r>
              <a:rPr sz="1167" dirty="0">
                <a:latin typeface="Times New Roman"/>
                <a:cs typeface="Times New Roman"/>
              </a:rPr>
              <a:t>columns as </a:t>
            </a:r>
            <a:r>
              <a:rPr sz="1167" spc="-5" dirty="0">
                <a:latin typeface="Times New Roman"/>
                <a:cs typeface="Times New Roman"/>
              </a:rPr>
              <a:t>shown</a:t>
            </a:r>
            <a:r>
              <a:rPr sz="1167" spc="-102" dirty="0">
                <a:latin typeface="Times New Roman"/>
                <a:cs typeface="Times New Roman"/>
              </a:rPr>
              <a:t> </a:t>
            </a:r>
            <a:r>
              <a:rPr sz="1167" dirty="0">
                <a:latin typeface="Times New Roman"/>
                <a:cs typeface="Times New Roman"/>
              </a:rPr>
              <a:t>below.</a:t>
            </a:r>
            <a:endParaRPr sz="1167">
              <a:latin typeface="Times New Roman"/>
              <a:cs typeface="Times New Roman"/>
            </a:endParaRPr>
          </a:p>
        </p:txBody>
      </p:sp>
      <p:sp>
        <p:nvSpPr>
          <p:cNvPr id="7" name="object 7"/>
          <p:cNvSpPr txBox="1">
            <a:spLocks noGrp="1"/>
          </p:cNvSpPr>
          <p:nvPr>
            <p:ph type="sldNum" sz="quarter" idx="7"/>
          </p:nvPr>
        </p:nvSpPr>
        <p:spPr>
          <a:xfrm>
            <a:off x="6216086" y="10069713"/>
            <a:ext cx="271639" cy="7154380"/>
          </a:xfrm>
          <a:prstGeom prst="rect">
            <a:avLst/>
          </a:prstGeom>
        </p:spPr>
        <p:txBody>
          <a:bodyPr vert="horz" wrap="square" lIns="0" tIns="49389" rIns="0" bIns="0" rtlCol="0">
            <a:spAutoFit/>
          </a:bodyPr>
          <a:lstStyle/>
          <a:p>
            <a:pPr marL="12347">
              <a:lnSpc>
                <a:spcPts val="1240"/>
              </a:lnSpc>
              <a:tabLst>
                <a:tab pos="5123363" algn="l"/>
              </a:tabLst>
            </a:pPr>
            <a:r>
              <a:rPr u="heavy" dirty="0"/>
              <a:t> 	</a:t>
            </a:r>
            <a:r>
              <a:rPr dirty="0"/>
              <a:t>  37</a:t>
            </a:r>
          </a:p>
          <a:p>
            <a:pPr marL="1456939">
              <a:lnSpc>
                <a:spcPts val="1371"/>
              </a:lnSpc>
            </a:pPr>
            <a:r>
              <a:rPr dirty="0"/>
              <a:t>© Copyright </a:t>
            </a:r>
            <a:r>
              <a:rPr spc="-5" dirty="0"/>
              <a:t>Virtual University </a:t>
            </a:r>
            <a:r>
              <a:rPr dirty="0"/>
              <a:t>of</a:t>
            </a:r>
            <a:r>
              <a:rPr spc="-78" dirty="0"/>
              <a:t> </a:t>
            </a:r>
            <a:r>
              <a:rPr spc="-5" dirty="0"/>
              <a:t>Pakistan</a:t>
            </a:r>
          </a:p>
        </p:txBody>
      </p:sp>
      <p:graphicFrame>
        <p:nvGraphicFramePr>
          <p:cNvPr id="6" name="object 6"/>
          <p:cNvGraphicFramePr>
            <a:graphicFrameLocks noGrp="1"/>
          </p:cNvGraphicFramePr>
          <p:nvPr/>
        </p:nvGraphicFramePr>
        <p:xfrm>
          <a:off x="1041612" y="8406341"/>
          <a:ext cx="5476610" cy="869862"/>
        </p:xfrm>
        <a:graphic>
          <a:graphicData uri="http://schemas.openxmlformats.org/drawingml/2006/table">
            <a:tbl>
              <a:tblPr firstRow="1" bandRow="1">
                <a:tableStyleId>{2D5ABB26-0587-4C30-8999-92F81FD0307C}</a:tableStyleId>
              </a:tblPr>
              <a:tblGrid>
                <a:gridCol w="2733675">
                  <a:extLst>
                    <a:ext uri="{9D8B030D-6E8A-4147-A177-3AD203B41FA5}">
                      <a16:colId xmlns:a16="http://schemas.microsoft.com/office/drawing/2014/main" val="20000"/>
                    </a:ext>
                  </a:extLst>
                </a:gridCol>
                <a:gridCol w="2733674">
                  <a:extLst>
                    <a:ext uri="{9D8B030D-6E8A-4147-A177-3AD203B41FA5}">
                      <a16:colId xmlns:a16="http://schemas.microsoft.com/office/drawing/2014/main" val="20001"/>
                    </a:ext>
                  </a:extLst>
                </a:gridCol>
              </a:tblGrid>
              <a:tr h="176317">
                <a:tc>
                  <a:txBody>
                    <a:bodyPr/>
                    <a:lstStyle/>
                    <a:p>
                      <a:pPr marL="65405">
                        <a:lnSpc>
                          <a:spcPts val="1320"/>
                        </a:lnSpc>
                      </a:pPr>
                      <a:r>
                        <a:rPr sz="1200" spc="-5" dirty="0">
                          <a:latin typeface="Times New Roman"/>
                          <a:cs typeface="Times New Roman"/>
                        </a:rPr>
                        <a:t>User</a:t>
                      </a:r>
                      <a:r>
                        <a:rPr sz="1200" spc="-95" dirty="0">
                          <a:latin typeface="Times New Roman"/>
                          <a:cs typeface="Times New Roman"/>
                        </a:rPr>
                        <a:t> </a:t>
                      </a:r>
                      <a:r>
                        <a:rPr sz="1200" spc="-5" dirty="0">
                          <a:latin typeface="Times New Roman"/>
                          <a:cs typeface="Times New Roman"/>
                        </a:rPr>
                        <a:t>Action</a:t>
                      </a:r>
                      <a:endParaRPr sz="1200">
                        <a:latin typeface="Times New Roman"/>
                        <a:cs typeface="Times New Roman"/>
                      </a:endParaRPr>
                    </a:p>
                  </a:txBody>
                  <a:tcPr marL="0" marR="0" marT="0" marB="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marL="65405">
                        <a:lnSpc>
                          <a:spcPts val="1320"/>
                        </a:lnSpc>
                      </a:pPr>
                      <a:r>
                        <a:rPr sz="1200" spc="-5" dirty="0">
                          <a:latin typeface="Times New Roman"/>
                          <a:cs typeface="Times New Roman"/>
                        </a:rPr>
                        <a:t>System</a:t>
                      </a:r>
                      <a:r>
                        <a:rPr sz="1200" spc="-95" dirty="0">
                          <a:latin typeface="Times New Roman"/>
                          <a:cs typeface="Times New Roman"/>
                        </a:rPr>
                        <a:t> </a:t>
                      </a:r>
                      <a:r>
                        <a:rPr sz="1200" dirty="0">
                          <a:latin typeface="Times New Roman"/>
                          <a:cs typeface="Times New Roman"/>
                        </a:rPr>
                        <a:t>Reaction</a:t>
                      </a:r>
                      <a:endParaRPr sz="1200">
                        <a:latin typeface="Times New Roman"/>
                        <a:cs typeface="Times New Roman"/>
                      </a:endParaRPr>
                    </a:p>
                  </a:txBody>
                  <a:tcPr marL="0" marR="0" marT="0" marB="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extLst>
                  <a:ext uri="{0D108BD9-81ED-4DB2-BD59-A6C34878D82A}">
                    <a16:rowId xmlns:a16="http://schemas.microsoft.com/office/drawing/2014/main" val="10000"/>
                  </a:ext>
                </a:extLst>
              </a:tr>
              <a:tr h="691444">
                <a:tc>
                  <a:txBody>
                    <a:bodyPr/>
                    <a:lstStyle/>
                    <a:p>
                      <a:pPr marL="294005" marR="57150" indent="-228600" algn="just">
                        <a:lnSpc>
                          <a:spcPts val="1380"/>
                        </a:lnSpc>
                      </a:pPr>
                      <a:r>
                        <a:rPr sz="1200" b="1" dirty="0">
                          <a:latin typeface="Times New Roman"/>
                          <a:cs typeface="Times New Roman"/>
                        </a:rPr>
                        <a:t>1. The </a:t>
                      </a:r>
                      <a:r>
                        <a:rPr sz="1200" b="1" spc="-5" dirty="0">
                          <a:latin typeface="Times New Roman"/>
                          <a:cs typeface="Times New Roman"/>
                        </a:rPr>
                        <a:t>use </a:t>
                      </a:r>
                      <a:r>
                        <a:rPr sz="1200" b="1" dirty="0">
                          <a:latin typeface="Times New Roman"/>
                          <a:cs typeface="Times New Roman"/>
                        </a:rPr>
                        <a:t>case </a:t>
                      </a:r>
                      <a:r>
                        <a:rPr sz="1200" b="1" spc="-5" dirty="0">
                          <a:latin typeface="Times New Roman"/>
                          <a:cs typeface="Times New Roman"/>
                        </a:rPr>
                        <a:t>starts when </a:t>
                      </a:r>
                      <a:r>
                        <a:rPr sz="1200" b="1" dirty="0">
                          <a:latin typeface="Times New Roman"/>
                          <a:cs typeface="Times New Roman"/>
                        </a:rPr>
                        <a:t>the </a:t>
                      </a:r>
                      <a:r>
                        <a:rPr sz="1200" b="1" spc="-5" dirty="0">
                          <a:latin typeface="Times New Roman"/>
                          <a:cs typeface="Times New Roman"/>
                        </a:rPr>
                        <a:t>user  wants </a:t>
                      </a:r>
                      <a:r>
                        <a:rPr sz="1200" b="1" dirty="0">
                          <a:latin typeface="Times New Roman"/>
                          <a:cs typeface="Times New Roman"/>
                        </a:rPr>
                        <a:t>to </a:t>
                      </a:r>
                      <a:r>
                        <a:rPr sz="1200" b="1" spc="-5" dirty="0">
                          <a:latin typeface="Times New Roman"/>
                          <a:cs typeface="Times New Roman"/>
                        </a:rPr>
                        <a:t>delete </a:t>
                      </a:r>
                      <a:r>
                        <a:rPr sz="1200" b="1" dirty="0">
                          <a:latin typeface="Times New Roman"/>
                          <a:cs typeface="Times New Roman"/>
                        </a:rPr>
                        <a:t>an entire </a:t>
                      </a:r>
                      <a:r>
                        <a:rPr sz="1200" b="1" spc="-5" dirty="0">
                          <a:latin typeface="Times New Roman"/>
                          <a:cs typeface="Times New Roman"/>
                        </a:rPr>
                        <a:t>set </a:t>
                      </a:r>
                      <a:r>
                        <a:rPr sz="1200" b="1" dirty="0">
                          <a:latin typeface="Times New Roman"/>
                          <a:cs typeface="Times New Roman"/>
                        </a:rPr>
                        <a:t>of  information </a:t>
                      </a:r>
                      <a:r>
                        <a:rPr sz="1200" b="1" spc="-5" dirty="0">
                          <a:latin typeface="Times New Roman"/>
                          <a:cs typeface="Times New Roman"/>
                        </a:rPr>
                        <a:t>such </a:t>
                      </a:r>
                      <a:r>
                        <a:rPr sz="1200" b="1" dirty="0">
                          <a:latin typeface="Times New Roman"/>
                          <a:cs typeface="Times New Roman"/>
                        </a:rPr>
                        <a:t>as a </a:t>
                      </a:r>
                      <a:r>
                        <a:rPr sz="1200" b="1" spc="-5" dirty="0">
                          <a:latin typeface="Times New Roman"/>
                          <a:cs typeface="Times New Roman"/>
                        </a:rPr>
                        <a:t>user,  </a:t>
                      </a:r>
                      <a:r>
                        <a:rPr sz="1200" b="1" dirty="0">
                          <a:latin typeface="Times New Roman"/>
                          <a:cs typeface="Times New Roman"/>
                        </a:rPr>
                        <a:t>commission </a:t>
                      </a:r>
                      <a:r>
                        <a:rPr sz="1200" b="1" spc="-5" dirty="0">
                          <a:latin typeface="Times New Roman"/>
                          <a:cs typeface="Times New Roman"/>
                        </a:rPr>
                        <a:t>plan, </a:t>
                      </a:r>
                      <a:r>
                        <a:rPr sz="1200" b="1" dirty="0">
                          <a:latin typeface="Times New Roman"/>
                          <a:cs typeface="Times New Roman"/>
                        </a:rPr>
                        <a:t>or</a:t>
                      </a:r>
                      <a:r>
                        <a:rPr sz="1200" b="1" spc="-95" dirty="0">
                          <a:latin typeface="Times New Roman"/>
                          <a:cs typeface="Times New Roman"/>
                        </a:rPr>
                        <a:t> </a:t>
                      </a:r>
                      <a:r>
                        <a:rPr sz="1200" b="1" dirty="0">
                          <a:latin typeface="Times New Roman"/>
                          <a:cs typeface="Times New Roman"/>
                        </a:rPr>
                        <a:t>group.</a:t>
                      </a:r>
                      <a:endParaRPr sz="1200">
                        <a:latin typeface="Times New Roman"/>
                        <a:cs typeface="Times New Roman"/>
                      </a:endParaRPr>
                    </a:p>
                  </a:txBody>
                  <a:tcPr marL="0" marR="0" marT="0" marB="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endParaRPr sz="1200">
                        <a:latin typeface="Times New Roman"/>
                        <a:cs typeface="Times New Roman"/>
                      </a:endParaRPr>
                    </a:p>
                  </a:txBody>
                  <a:tcPr marL="0" marR="0" marT="0" marB="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89964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98903" y="886883"/>
            <a:ext cx="1971234" cy="179601"/>
          </a:xfrm>
          <a:prstGeom prst="rect">
            <a:avLst/>
          </a:prstGeom>
        </p:spPr>
        <p:txBody>
          <a:bodyPr vert="horz" wrap="square" lIns="0" tIns="0" rIns="0" bIns="0" rtlCol="0">
            <a:spAutoFit/>
          </a:bodyPr>
          <a:lstStyle/>
          <a:p>
            <a:pPr marL="12347"/>
            <a:r>
              <a:rPr sz="1167" dirty="0">
                <a:latin typeface="Times New Roman"/>
                <a:cs typeface="Times New Roman"/>
              </a:rPr>
              <a:t>CS504-Software Engineering –</a:t>
            </a:r>
            <a:r>
              <a:rPr sz="1167" spc="-107" dirty="0">
                <a:latin typeface="Times New Roman"/>
                <a:cs typeface="Times New Roman"/>
              </a:rPr>
              <a:t> </a:t>
            </a:r>
            <a:r>
              <a:rPr sz="1167" dirty="0">
                <a:latin typeface="Times New Roman"/>
                <a:cs typeface="Times New Roman"/>
              </a:rPr>
              <a:t>I</a:t>
            </a:r>
            <a:endParaRPr sz="1167">
              <a:latin typeface="Times New Roman"/>
              <a:cs typeface="Times New Roman"/>
            </a:endParaRPr>
          </a:p>
        </p:txBody>
      </p:sp>
      <p:sp>
        <p:nvSpPr>
          <p:cNvPr id="3" name="object 3"/>
          <p:cNvSpPr txBox="1"/>
          <p:nvPr/>
        </p:nvSpPr>
        <p:spPr>
          <a:xfrm>
            <a:off x="6156868" y="886883"/>
            <a:ext cx="238919" cy="179601"/>
          </a:xfrm>
          <a:prstGeom prst="rect">
            <a:avLst/>
          </a:prstGeom>
        </p:spPr>
        <p:txBody>
          <a:bodyPr vert="horz" wrap="square" lIns="0" tIns="0" rIns="0" bIns="0" rtlCol="0">
            <a:spAutoFit/>
          </a:bodyPr>
          <a:lstStyle/>
          <a:p>
            <a:pPr marL="12347"/>
            <a:r>
              <a:rPr sz="1167" spc="-5" dirty="0">
                <a:latin typeface="Times New Roman"/>
                <a:cs typeface="Times New Roman"/>
              </a:rPr>
              <a:t>VU</a:t>
            </a:r>
            <a:endParaRPr sz="1167">
              <a:latin typeface="Times New Roman"/>
              <a:cs typeface="Times New Roman"/>
            </a:endParaRPr>
          </a:p>
        </p:txBody>
      </p:sp>
      <p:sp>
        <p:nvSpPr>
          <p:cNvPr id="4" name="object 4"/>
          <p:cNvSpPr/>
          <p:nvPr/>
        </p:nvSpPr>
        <p:spPr>
          <a:xfrm>
            <a:off x="1111250" y="1055052"/>
            <a:ext cx="5270412" cy="0"/>
          </a:xfrm>
          <a:custGeom>
            <a:avLst/>
            <a:gdLst/>
            <a:ahLst/>
            <a:cxnLst/>
            <a:rect l="l" t="t" r="r" b="b"/>
            <a:pathLst>
              <a:path w="5420995">
                <a:moveTo>
                  <a:pt x="0" y="0"/>
                </a:moveTo>
                <a:lnTo>
                  <a:pt x="5420867" y="0"/>
                </a:lnTo>
              </a:path>
            </a:pathLst>
          </a:custGeom>
          <a:ln w="7620">
            <a:solidFill>
              <a:srgbClr val="000000"/>
            </a:solidFill>
          </a:ln>
        </p:spPr>
        <p:txBody>
          <a:bodyPr wrap="square" lIns="0" tIns="0" rIns="0" bIns="0" rtlCol="0"/>
          <a:lstStyle/>
          <a:p>
            <a:endParaRPr sz="1750"/>
          </a:p>
        </p:txBody>
      </p:sp>
      <p:graphicFrame>
        <p:nvGraphicFramePr>
          <p:cNvPr id="5" name="object 5"/>
          <p:cNvGraphicFramePr>
            <a:graphicFrameLocks noGrp="1"/>
          </p:cNvGraphicFramePr>
          <p:nvPr/>
        </p:nvGraphicFramePr>
        <p:xfrm>
          <a:off x="1041612" y="1346201"/>
          <a:ext cx="5476610" cy="1551428"/>
        </p:xfrm>
        <a:graphic>
          <a:graphicData uri="http://schemas.openxmlformats.org/drawingml/2006/table">
            <a:tbl>
              <a:tblPr firstRow="1" bandRow="1">
                <a:tableStyleId>{2D5ABB26-0587-4C30-8999-92F81FD0307C}</a:tableStyleId>
              </a:tblPr>
              <a:tblGrid>
                <a:gridCol w="2733675">
                  <a:extLst>
                    <a:ext uri="{9D8B030D-6E8A-4147-A177-3AD203B41FA5}">
                      <a16:colId xmlns:a16="http://schemas.microsoft.com/office/drawing/2014/main" val="20000"/>
                    </a:ext>
                  </a:extLst>
                </a:gridCol>
                <a:gridCol w="2733674">
                  <a:extLst>
                    <a:ext uri="{9D8B030D-6E8A-4147-A177-3AD203B41FA5}">
                      <a16:colId xmlns:a16="http://schemas.microsoft.com/office/drawing/2014/main" val="20001"/>
                    </a:ext>
                  </a:extLst>
                </a:gridCol>
              </a:tblGrid>
              <a:tr h="857885">
                <a:tc>
                  <a:txBody>
                    <a:bodyPr/>
                    <a:lstStyle/>
                    <a:p>
                      <a:pPr marL="294005" marR="57150" indent="-228600" algn="just">
                        <a:lnSpc>
                          <a:spcPts val="1380"/>
                        </a:lnSpc>
                      </a:pPr>
                      <a:r>
                        <a:rPr sz="1200" b="1" dirty="0">
                          <a:latin typeface="Times New Roman"/>
                          <a:cs typeface="Times New Roman"/>
                        </a:rPr>
                        <a:t>2. The </a:t>
                      </a:r>
                      <a:r>
                        <a:rPr sz="1200" b="1" spc="-5" dirty="0">
                          <a:latin typeface="Times New Roman"/>
                          <a:cs typeface="Times New Roman"/>
                        </a:rPr>
                        <a:t>user selects </a:t>
                      </a:r>
                      <a:r>
                        <a:rPr sz="1200" b="1" dirty="0">
                          <a:latin typeface="Times New Roman"/>
                          <a:cs typeface="Times New Roman"/>
                        </a:rPr>
                        <a:t>the </a:t>
                      </a:r>
                      <a:r>
                        <a:rPr sz="1200" b="1" spc="-5" dirty="0">
                          <a:latin typeface="Times New Roman"/>
                          <a:cs typeface="Times New Roman"/>
                        </a:rPr>
                        <a:t>set </a:t>
                      </a:r>
                      <a:r>
                        <a:rPr sz="1200" b="1" dirty="0">
                          <a:latin typeface="Times New Roman"/>
                          <a:cs typeface="Times New Roman"/>
                        </a:rPr>
                        <a:t>of  information that </a:t>
                      </a:r>
                      <a:r>
                        <a:rPr sz="1200" b="1" spc="-5" dirty="0">
                          <a:latin typeface="Times New Roman"/>
                          <a:cs typeface="Times New Roman"/>
                        </a:rPr>
                        <a:t>he/she would </a:t>
                      </a:r>
                      <a:r>
                        <a:rPr sz="1200" b="1" dirty="0">
                          <a:latin typeface="Times New Roman"/>
                          <a:cs typeface="Times New Roman"/>
                        </a:rPr>
                        <a:t>like to  </a:t>
                      </a:r>
                      <a:r>
                        <a:rPr sz="1200" b="1" spc="-5" dirty="0">
                          <a:latin typeface="Times New Roman"/>
                          <a:cs typeface="Times New Roman"/>
                        </a:rPr>
                        <a:t>delete </a:t>
                      </a:r>
                      <a:r>
                        <a:rPr sz="1200" b="1" dirty="0">
                          <a:latin typeface="Times New Roman"/>
                          <a:cs typeface="Times New Roman"/>
                        </a:rPr>
                        <a:t>and </a:t>
                      </a:r>
                      <a:r>
                        <a:rPr sz="1200" b="1" spc="-5" dirty="0">
                          <a:latin typeface="Times New Roman"/>
                          <a:cs typeface="Times New Roman"/>
                        </a:rPr>
                        <a:t>directs </a:t>
                      </a:r>
                      <a:r>
                        <a:rPr sz="1200" b="1" dirty="0">
                          <a:latin typeface="Times New Roman"/>
                          <a:cs typeface="Times New Roman"/>
                        </a:rPr>
                        <a:t>the </a:t>
                      </a:r>
                      <a:r>
                        <a:rPr sz="1200" b="1" spc="-5" dirty="0">
                          <a:latin typeface="Times New Roman"/>
                          <a:cs typeface="Times New Roman"/>
                        </a:rPr>
                        <a:t>system </a:t>
                      </a:r>
                      <a:r>
                        <a:rPr sz="1200" b="1" dirty="0">
                          <a:latin typeface="Times New Roman"/>
                          <a:cs typeface="Times New Roman"/>
                        </a:rPr>
                        <a:t>to  </a:t>
                      </a:r>
                      <a:r>
                        <a:rPr sz="1200" b="1" spc="-5" dirty="0">
                          <a:latin typeface="Times New Roman"/>
                          <a:cs typeface="Times New Roman"/>
                        </a:rPr>
                        <a:t>delete </a:t>
                      </a:r>
                      <a:r>
                        <a:rPr sz="1200" b="1" dirty="0">
                          <a:latin typeface="Times New Roman"/>
                          <a:cs typeface="Times New Roman"/>
                        </a:rPr>
                        <a:t>the information. - Exception 1,  2</a:t>
                      </a:r>
                      <a:endParaRPr sz="1200">
                        <a:latin typeface="Times New Roman"/>
                        <a:cs typeface="Times New Roman"/>
                      </a:endParaRPr>
                    </a:p>
                  </a:txBody>
                  <a:tcPr marL="0" marR="0" marT="0" marB="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marL="65405">
                        <a:lnSpc>
                          <a:spcPts val="1290"/>
                        </a:lnSpc>
                      </a:pPr>
                      <a:r>
                        <a:rPr sz="1200" dirty="0">
                          <a:latin typeface="Times New Roman"/>
                          <a:cs typeface="Times New Roman"/>
                        </a:rPr>
                        <a:t>3.   The </a:t>
                      </a:r>
                      <a:r>
                        <a:rPr sz="1200" spc="-5" dirty="0">
                          <a:latin typeface="Times New Roman"/>
                          <a:cs typeface="Times New Roman"/>
                        </a:rPr>
                        <a:t>system </a:t>
                      </a:r>
                      <a:r>
                        <a:rPr sz="1200" dirty="0">
                          <a:latin typeface="Times New Roman"/>
                          <a:cs typeface="Times New Roman"/>
                        </a:rPr>
                        <a:t>responds by asking </a:t>
                      </a:r>
                      <a:r>
                        <a:rPr sz="1200" spc="5" dirty="0">
                          <a:latin typeface="Times New Roman"/>
                          <a:cs typeface="Times New Roman"/>
                        </a:rPr>
                        <a:t>the</a:t>
                      </a:r>
                      <a:r>
                        <a:rPr sz="1200" spc="70" dirty="0">
                          <a:latin typeface="Times New Roman"/>
                          <a:cs typeface="Times New Roman"/>
                        </a:rPr>
                        <a:t> </a:t>
                      </a:r>
                      <a:r>
                        <a:rPr sz="1200" dirty="0">
                          <a:latin typeface="Times New Roman"/>
                          <a:cs typeface="Times New Roman"/>
                        </a:rPr>
                        <a:t>user</a:t>
                      </a:r>
                      <a:endParaRPr sz="1200">
                        <a:latin typeface="Times New Roman"/>
                        <a:cs typeface="Times New Roman"/>
                      </a:endParaRPr>
                    </a:p>
                    <a:p>
                      <a:pPr marL="294005">
                        <a:lnSpc>
                          <a:spcPts val="1410"/>
                        </a:lnSpc>
                      </a:pPr>
                      <a:r>
                        <a:rPr sz="1200" dirty="0">
                          <a:latin typeface="Times New Roman"/>
                          <a:cs typeface="Times New Roman"/>
                        </a:rPr>
                        <a:t>to confirm deleting the</a:t>
                      </a:r>
                      <a:r>
                        <a:rPr sz="1200" spc="-114" dirty="0">
                          <a:latin typeface="Times New Roman"/>
                          <a:cs typeface="Times New Roman"/>
                        </a:rPr>
                        <a:t> </a:t>
                      </a:r>
                      <a:r>
                        <a:rPr sz="1200" dirty="0">
                          <a:latin typeface="Times New Roman"/>
                          <a:cs typeface="Times New Roman"/>
                        </a:rPr>
                        <a:t>information.</a:t>
                      </a:r>
                      <a:endParaRPr sz="1200">
                        <a:latin typeface="Times New Roman"/>
                        <a:cs typeface="Times New Roman"/>
                      </a:endParaRPr>
                    </a:p>
                  </a:txBody>
                  <a:tcPr marL="0" marR="0" marT="0" marB="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extLst>
                  <a:ext uri="{0D108BD9-81ED-4DB2-BD59-A6C34878D82A}">
                    <a16:rowId xmlns:a16="http://schemas.microsoft.com/office/drawing/2014/main" val="10000"/>
                  </a:ext>
                </a:extLst>
              </a:tr>
              <a:tr h="691444">
                <a:tc>
                  <a:txBody>
                    <a:bodyPr/>
                    <a:lstStyle/>
                    <a:p>
                      <a:pPr marL="65405">
                        <a:lnSpc>
                          <a:spcPts val="1320"/>
                        </a:lnSpc>
                      </a:pPr>
                      <a:r>
                        <a:rPr sz="1200" dirty="0">
                          <a:latin typeface="Times New Roman"/>
                          <a:cs typeface="Times New Roman"/>
                        </a:rPr>
                        <a:t>4.   The user confirms</a:t>
                      </a:r>
                      <a:r>
                        <a:rPr sz="1200" spc="-110" dirty="0">
                          <a:latin typeface="Times New Roman"/>
                          <a:cs typeface="Times New Roman"/>
                        </a:rPr>
                        <a:t> </a:t>
                      </a:r>
                      <a:r>
                        <a:rPr sz="1200" dirty="0">
                          <a:latin typeface="Times New Roman"/>
                          <a:cs typeface="Times New Roman"/>
                        </a:rPr>
                        <a:t>deletion.</a:t>
                      </a:r>
                      <a:endParaRPr sz="1200">
                        <a:latin typeface="Times New Roman"/>
                        <a:cs typeface="Times New Roman"/>
                      </a:endParaRPr>
                    </a:p>
                  </a:txBody>
                  <a:tcPr marL="0" marR="0" marT="0" marB="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tc>
                  <a:txBody>
                    <a:bodyPr/>
                    <a:lstStyle/>
                    <a:p>
                      <a:pPr marL="294005" marR="55880" indent="-228600" algn="just">
                        <a:lnSpc>
                          <a:spcPts val="1380"/>
                        </a:lnSpc>
                      </a:pPr>
                      <a:r>
                        <a:rPr sz="1200" b="1" dirty="0">
                          <a:latin typeface="Times New Roman"/>
                          <a:cs typeface="Times New Roman"/>
                        </a:rPr>
                        <a:t>5. A </a:t>
                      </a:r>
                      <a:r>
                        <a:rPr sz="1200" b="1" spc="-5" dirty="0">
                          <a:latin typeface="Times New Roman"/>
                          <a:cs typeface="Times New Roman"/>
                        </a:rPr>
                        <a:t>system </a:t>
                      </a:r>
                      <a:r>
                        <a:rPr sz="1200" b="1" dirty="0">
                          <a:latin typeface="Times New Roman"/>
                          <a:cs typeface="Times New Roman"/>
                        </a:rPr>
                        <a:t>responds </a:t>
                      </a:r>
                      <a:r>
                        <a:rPr sz="1200" b="1" spc="-5" dirty="0">
                          <a:latin typeface="Times New Roman"/>
                          <a:cs typeface="Times New Roman"/>
                        </a:rPr>
                        <a:t>by deleting </a:t>
                      </a:r>
                      <a:r>
                        <a:rPr sz="1200" b="1" dirty="0">
                          <a:latin typeface="Times New Roman"/>
                          <a:cs typeface="Times New Roman"/>
                        </a:rPr>
                        <a:t>the  information and </a:t>
                      </a:r>
                      <a:r>
                        <a:rPr sz="1200" b="1" spc="-5" dirty="0">
                          <a:latin typeface="Times New Roman"/>
                          <a:cs typeface="Times New Roman"/>
                        </a:rPr>
                        <a:t>notifying </a:t>
                      </a:r>
                      <a:r>
                        <a:rPr sz="1200" b="1" dirty="0">
                          <a:latin typeface="Times New Roman"/>
                          <a:cs typeface="Times New Roman"/>
                        </a:rPr>
                        <a:t>the </a:t>
                      </a:r>
                      <a:r>
                        <a:rPr sz="1200" b="1" spc="-5" dirty="0">
                          <a:latin typeface="Times New Roman"/>
                          <a:cs typeface="Times New Roman"/>
                        </a:rPr>
                        <a:t>user  </a:t>
                      </a:r>
                      <a:r>
                        <a:rPr sz="1200" b="1" dirty="0">
                          <a:latin typeface="Times New Roman"/>
                          <a:cs typeface="Times New Roman"/>
                        </a:rPr>
                        <a:t>that the information </a:t>
                      </a:r>
                      <a:r>
                        <a:rPr sz="1200" b="1" spc="-5" dirty="0">
                          <a:latin typeface="Times New Roman"/>
                          <a:cs typeface="Times New Roman"/>
                        </a:rPr>
                        <a:t>was deleted  </a:t>
                      </a:r>
                      <a:r>
                        <a:rPr sz="1200" b="1" dirty="0">
                          <a:latin typeface="Times New Roman"/>
                          <a:cs typeface="Times New Roman"/>
                        </a:rPr>
                        <a:t>from the</a:t>
                      </a:r>
                      <a:r>
                        <a:rPr sz="1200" b="1" spc="-100" dirty="0">
                          <a:latin typeface="Times New Roman"/>
                          <a:cs typeface="Times New Roman"/>
                        </a:rPr>
                        <a:t> </a:t>
                      </a:r>
                      <a:r>
                        <a:rPr sz="1200" b="1" spc="-5" dirty="0">
                          <a:latin typeface="Times New Roman"/>
                          <a:cs typeface="Times New Roman"/>
                        </a:rPr>
                        <a:t>system.</a:t>
                      </a:r>
                      <a:endParaRPr sz="1200">
                        <a:latin typeface="Times New Roman"/>
                        <a:cs typeface="Times New Roman"/>
                      </a:endParaRPr>
                    </a:p>
                  </a:txBody>
                  <a:tcPr marL="0" marR="0" marT="0" marB="0">
                    <a:lnL w="6096">
                      <a:solidFill>
                        <a:srgbClr val="000000"/>
                      </a:solidFill>
                      <a:prstDash val="solid"/>
                    </a:lnL>
                    <a:lnR w="6096">
                      <a:solidFill>
                        <a:srgbClr val="000000"/>
                      </a:solidFill>
                      <a:prstDash val="solid"/>
                    </a:lnR>
                    <a:lnT w="6096">
                      <a:solidFill>
                        <a:srgbClr val="000000"/>
                      </a:solidFill>
                      <a:prstDash val="solid"/>
                    </a:lnT>
                    <a:lnB w="6096">
                      <a:solidFill>
                        <a:srgbClr val="000000"/>
                      </a:solidFill>
                      <a:prstDash val="solid"/>
                    </a:lnB>
                  </a:tcPr>
                </a:tc>
                <a:extLst>
                  <a:ext uri="{0D108BD9-81ED-4DB2-BD59-A6C34878D82A}">
                    <a16:rowId xmlns:a16="http://schemas.microsoft.com/office/drawing/2014/main" val="10001"/>
                  </a:ext>
                </a:extLst>
              </a:tr>
            </a:tbl>
          </a:graphicData>
        </a:graphic>
      </p:graphicFrame>
      <p:sp>
        <p:nvSpPr>
          <p:cNvPr id="6" name="object 6"/>
          <p:cNvSpPr/>
          <p:nvPr/>
        </p:nvSpPr>
        <p:spPr>
          <a:xfrm>
            <a:off x="1459441" y="4573270"/>
            <a:ext cx="5184352" cy="4283497"/>
          </a:xfrm>
          <a:prstGeom prst="rect">
            <a:avLst/>
          </a:prstGeom>
          <a:blipFill>
            <a:blip r:embed="rId2" cstate="print"/>
            <a:stretch>
              <a:fillRect/>
            </a:stretch>
          </a:blipFill>
        </p:spPr>
        <p:txBody>
          <a:bodyPr wrap="square" lIns="0" tIns="0" rIns="0" bIns="0" rtlCol="0"/>
          <a:lstStyle/>
          <a:p>
            <a:endParaRPr sz="1750"/>
          </a:p>
        </p:txBody>
      </p:sp>
      <p:sp>
        <p:nvSpPr>
          <p:cNvPr id="7" name="object 7"/>
          <p:cNvSpPr txBox="1"/>
          <p:nvPr/>
        </p:nvSpPr>
        <p:spPr>
          <a:xfrm>
            <a:off x="2589460" y="5237551"/>
            <a:ext cx="1122980" cy="119713"/>
          </a:xfrm>
          <a:prstGeom prst="rect">
            <a:avLst/>
          </a:prstGeom>
        </p:spPr>
        <p:txBody>
          <a:bodyPr vert="horz" wrap="square" lIns="0" tIns="0" rIns="0" bIns="0" rtlCol="0">
            <a:spAutoFit/>
          </a:bodyPr>
          <a:lstStyle/>
          <a:p>
            <a:pPr marL="12347"/>
            <a:r>
              <a:rPr sz="778" dirty="0">
                <a:latin typeface="Arial"/>
                <a:cs typeface="Arial"/>
              </a:rPr>
              <a:t>Choose </a:t>
            </a:r>
            <a:r>
              <a:rPr sz="778" spc="5" dirty="0">
                <a:latin typeface="Arial"/>
                <a:cs typeface="Arial"/>
              </a:rPr>
              <a:t>Object to</a:t>
            </a:r>
            <a:r>
              <a:rPr sz="778" spc="-34" dirty="0">
                <a:latin typeface="Arial"/>
                <a:cs typeface="Arial"/>
              </a:rPr>
              <a:t> </a:t>
            </a:r>
            <a:r>
              <a:rPr sz="778" dirty="0">
                <a:latin typeface="Arial"/>
                <a:cs typeface="Arial"/>
              </a:rPr>
              <a:t>Delete</a:t>
            </a:r>
            <a:endParaRPr sz="778">
              <a:latin typeface="Arial"/>
              <a:cs typeface="Arial"/>
            </a:endParaRPr>
          </a:p>
        </p:txBody>
      </p:sp>
      <p:sp>
        <p:nvSpPr>
          <p:cNvPr id="15" name="object 15"/>
          <p:cNvSpPr txBox="1">
            <a:spLocks noGrp="1"/>
          </p:cNvSpPr>
          <p:nvPr>
            <p:ph type="sldNum" sz="quarter" idx="7"/>
          </p:nvPr>
        </p:nvSpPr>
        <p:spPr>
          <a:xfrm>
            <a:off x="6216086" y="10069713"/>
            <a:ext cx="271639" cy="7154380"/>
          </a:xfrm>
          <a:prstGeom prst="rect">
            <a:avLst/>
          </a:prstGeom>
        </p:spPr>
        <p:txBody>
          <a:bodyPr vert="horz" wrap="square" lIns="0" tIns="49389" rIns="0" bIns="0" rtlCol="0">
            <a:spAutoFit/>
          </a:bodyPr>
          <a:lstStyle/>
          <a:p>
            <a:pPr marL="12347">
              <a:lnSpc>
                <a:spcPts val="1240"/>
              </a:lnSpc>
              <a:tabLst>
                <a:tab pos="5123363" algn="l"/>
              </a:tabLst>
            </a:pPr>
            <a:r>
              <a:rPr u="heavy" dirty="0"/>
              <a:t> 	</a:t>
            </a:r>
            <a:r>
              <a:rPr dirty="0"/>
              <a:t>  38</a:t>
            </a:r>
          </a:p>
          <a:p>
            <a:pPr marL="1456939">
              <a:lnSpc>
                <a:spcPts val="1371"/>
              </a:lnSpc>
            </a:pPr>
            <a:r>
              <a:rPr dirty="0"/>
              <a:t>© Copyright </a:t>
            </a:r>
            <a:r>
              <a:rPr spc="-5" dirty="0"/>
              <a:t>Virtual University </a:t>
            </a:r>
            <a:r>
              <a:rPr dirty="0"/>
              <a:t>of</a:t>
            </a:r>
            <a:r>
              <a:rPr spc="-78" dirty="0"/>
              <a:t> </a:t>
            </a:r>
            <a:r>
              <a:rPr spc="-5" dirty="0"/>
              <a:t>Pakistan</a:t>
            </a:r>
          </a:p>
        </p:txBody>
      </p:sp>
      <p:sp>
        <p:nvSpPr>
          <p:cNvPr id="8" name="object 8"/>
          <p:cNvSpPr txBox="1"/>
          <p:nvPr/>
        </p:nvSpPr>
        <p:spPr>
          <a:xfrm>
            <a:off x="4536369" y="7271878"/>
            <a:ext cx="835290" cy="119713"/>
          </a:xfrm>
          <a:prstGeom prst="rect">
            <a:avLst/>
          </a:prstGeom>
        </p:spPr>
        <p:txBody>
          <a:bodyPr vert="horz" wrap="square" lIns="0" tIns="0" rIns="0" bIns="0" rtlCol="0">
            <a:spAutoFit/>
          </a:bodyPr>
          <a:lstStyle/>
          <a:p>
            <a:pPr marL="12347"/>
            <a:r>
              <a:rPr sz="778" spc="5" dirty="0">
                <a:latin typeface="Arial"/>
                <a:cs typeface="Arial"/>
              </a:rPr>
              <a:t>Object</a:t>
            </a:r>
            <a:r>
              <a:rPr sz="778" spc="-68" dirty="0">
                <a:latin typeface="Arial"/>
                <a:cs typeface="Arial"/>
              </a:rPr>
              <a:t> </a:t>
            </a:r>
            <a:r>
              <a:rPr sz="778" spc="5" dirty="0">
                <a:latin typeface="Arial"/>
                <a:cs typeface="Arial"/>
              </a:rPr>
              <a:t>Maintained</a:t>
            </a:r>
            <a:endParaRPr sz="778">
              <a:latin typeface="Arial"/>
              <a:cs typeface="Arial"/>
            </a:endParaRPr>
          </a:p>
        </p:txBody>
      </p:sp>
      <p:sp>
        <p:nvSpPr>
          <p:cNvPr id="9" name="object 9"/>
          <p:cNvSpPr txBox="1"/>
          <p:nvPr/>
        </p:nvSpPr>
        <p:spPr>
          <a:xfrm>
            <a:off x="2823562" y="7264471"/>
            <a:ext cx="656872" cy="119713"/>
          </a:xfrm>
          <a:prstGeom prst="rect">
            <a:avLst/>
          </a:prstGeom>
        </p:spPr>
        <p:txBody>
          <a:bodyPr vert="horz" wrap="square" lIns="0" tIns="0" rIns="0" bIns="0" rtlCol="0">
            <a:spAutoFit/>
          </a:bodyPr>
          <a:lstStyle/>
          <a:p>
            <a:pPr marL="12347"/>
            <a:r>
              <a:rPr sz="778" dirty="0">
                <a:latin typeface="Arial"/>
                <a:cs typeface="Arial"/>
              </a:rPr>
              <a:t>Record</a:t>
            </a:r>
            <a:r>
              <a:rPr sz="778" spc="-97" dirty="0">
                <a:latin typeface="Arial"/>
                <a:cs typeface="Arial"/>
              </a:rPr>
              <a:t> </a:t>
            </a:r>
            <a:r>
              <a:rPr sz="778" spc="10" dirty="0">
                <a:latin typeface="Arial"/>
                <a:cs typeface="Arial"/>
              </a:rPr>
              <a:t>Action</a:t>
            </a:r>
            <a:endParaRPr sz="778">
              <a:latin typeface="Arial"/>
              <a:cs typeface="Arial"/>
            </a:endParaRPr>
          </a:p>
        </p:txBody>
      </p:sp>
      <p:sp>
        <p:nvSpPr>
          <p:cNvPr id="10" name="object 10"/>
          <p:cNvSpPr txBox="1"/>
          <p:nvPr/>
        </p:nvSpPr>
        <p:spPr>
          <a:xfrm>
            <a:off x="1098903" y="3064932"/>
            <a:ext cx="5358077" cy="1689100"/>
          </a:xfrm>
          <a:prstGeom prst="rect">
            <a:avLst/>
          </a:prstGeom>
        </p:spPr>
        <p:txBody>
          <a:bodyPr vert="horz" wrap="square" lIns="0" tIns="0" rIns="0" bIns="0" rtlCol="0">
            <a:spAutoFit/>
          </a:bodyPr>
          <a:lstStyle/>
          <a:p>
            <a:pPr marL="12347" marR="4939">
              <a:lnSpc>
                <a:spcPts val="1342"/>
              </a:lnSpc>
            </a:pPr>
            <a:r>
              <a:rPr sz="1167" dirty="0">
                <a:latin typeface="Times New Roman"/>
                <a:cs typeface="Times New Roman"/>
              </a:rPr>
              <a:t>It is a matter of personal and organizational preference. The important thing is to </a:t>
            </a:r>
            <a:r>
              <a:rPr sz="1167" spc="-5" dirty="0">
                <a:latin typeface="Times New Roman"/>
                <a:cs typeface="Times New Roman"/>
              </a:rPr>
              <a:t>write  </a:t>
            </a:r>
            <a:r>
              <a:rPr sz="1167" dirty="0">
                <a:latin typeface="Times New Roman"/>
                <a:cs typeface="Times New Roman"/>
              </a:rPr>
              <a:t>the use case in proper</a:t>
            </a:r>
            <a:r>
              <a:rPr sz="1167" spc="-111" dirty="0">
                <a:latin typeface="Times New Roman"/>
                <a:cs typeface="Times New Roman"/>
              </a:rPr>
              <a:t> </a:t>
            </a:r>
            <a:r>
              <a:rPr sz="1167" dirty="0">
                <a:latin typeface="Times New Roman"/>
                <a:cs typeface="Times New Roman"/>
              </a:rPr>
              <a:t>detail.</a:t>
            </a:r>
            <a:endParaRPr sz="1167">
              <a:latin typeface="Times New Roman"/>
              <a:cs typeface="Times New Roman"/>
            </a:endParaRPr>
          </a:p>
          <a:p>
            <a:pPr marL="12347">
              <a:spcBef>
                <a:spcPts val="15"/>
              </a:spcBef>
            </a:pPr>
            <a:r>
              <a:rPr sz="1361" b="1" dirty="0">
                <a:latin typeface="Tahoma"/>
                <a:cs typeface="Tahoma"/>
              </a:rPr>
              <a:t>3.12 Activity</a:t>
            </a:r>
            <a:r>
              <a:rPr sz="1361" b="1" spc="-49" dirty="0">
                <a:latin typeface="Tahoma"/>
                <a:cs typeface="Tahoma"/>
              </a:rPr>
              <a:t> </a:t>
            </a:r>
            <a:r>
              <a:rPr sz="1361" b="1" spc="-10" dirty="0">
                <a:latin typeface="Tahoma"/>
                <a:cs typeface="Tahoma"/>
              </a:rPr>
              <a:t>Diagrams</a:t>
            </a:r>
            <a:endParaRPr sz="1361">
              <a:latin typeface="Tahoma"/>
              <a:cs typeface="Tahoma"/>
            </a:endParaRPr>
          </a:p>
          <a:p>
            <a:pPr>
              <a:spcBef>
                <a:spcPts val="49"/>
              </a:spcBef>
            </a:pPr>
            <a:endParaRPr sz="1118">
              <a:latin typeface="Times New Roman"/>
              <a:cs typeface="Times New Roman"/>
            </a:endParaRPr>
          </a:p>
          <a:p>
            <a:pPr marL="12347" marR="4939">
              <a:lnSpc>
                <a:spcPts val="1342"/>
              </a:lnSpc>
            </a:pPr>
            <a:r>
              <a:rPr sz="1167" spc="-5" dirty="0">
                <a:latin typeface="Times New Roman"/>
                <a:cs typeface="Times New Roman"/>
              </a:rPr>
              <a:t>Activity </a:t>
            </a:r>
            <a:r>
              <a:rPr sz="1167" dirty="0">
                <a:latin typeface="Times New Roman"/>
                <a:cs typeface="Times New Roman"/>
              </a:rPr>
              <a:t>diagrams give a pictorial description of the use case. It is </a:t>
            </a:r>
            <a:r>
              <a:rPr sz="1167" spc="-5" dirty="0">
                <a:latin typeface="Times New Roman"/>
                <a:cs typeface="Times New Roman"/>
              </a:rPr>
              <a:t>similar </a:t>
            </a:r>
            <a:r>
              <a:rPr sz="1167" dirty="0">
                <a:latin typeface="Times New Roman"/>
                <a:cs typeface="Times New Roman"/>
              </a:rPr>
              <a:t>to a flow chart  and </a:t>
            </a:r>
            <a:r>
              <a:rPr sz="1167" spc="-5" dirty="0">
                <a:latin typeface="Times New Roman"/>
                <a:cs typeface="Times New Roman"/>
              </a:rPr>
              <a:t>shows </a:t>
            </a:r>
            <a:r>
              <a:rPr sz="1167" dirty="0">
                <a:latin typeface="Times New Roman"/>
                <a:cs typeface="Times New Roman"/>
              </a:rPr>
              <a:t>a flow from activity to activity. It expresses the dynamic aspect of the </a:t>
            </a:r>
            <a:r>
              <a:rPr sz="1167" spc="-5" dirty="0">
                <a:latin typeface="Times New Roman"/>
                <a:cs typeface="Times New Roman"/>
              </a:rPr>
              <a:t>system.  Following </a:t>
            </a:r>
            <a:r>
              <a:rPr sz="1167" dirty="0">
                <a:latin typeface="Times New Roman"/>
                <a:cs typeface="Times New Roman"/>
              </a:rPr>
              <a:t>is the activity diagram for the </a:t>
            </a:r>
            <a:r>
              <a:rPr sz="1167" i="1" spc="-5" dirty="0">
                <a:latin typeface="Times New Roman"/>
                <a:cs typeface="Times New Roman"/>
              </a:rPr>
              <a:t>Delete </a:t>
            </a:r>
            <a:r>
              <a:rPr sz="1167" i="1" dirty="0">
                <a:latin typeface="Times New Roman"/>
                <a:cs typeface="Times New Roman"/>
              </a:rPr>
              <a:t>Information </a:t>
            </a:r>
            <a:r>
              <a:rPr sz="1167" dirty="0">
                <a:latin typeface="Times New Roman"/>
                <a:cs typeface="Times New Roman"/>
              </a:rPr>
              <a:t>use</a:t>
            </a:r>
            <a:r>
              <a:rPr sz="1167" spc="-92" dirty="0">
                <a:latin typeface="Times New Roman"/>
                <a:cs typeface="Times New Roman"/>
              </a:rPr>
              <a:t> </a:t>
            </a:r>
            <a:r>
              <a:rPr sz="1167" dirty="0">
                <a:latin typeface="Times New Roman"/>
                <a:cs typeface="Times New Roman"/>
              </a:rPr>
              <a:t>case.</a:t>
            </a:r>
            <a:endParaRPr sz="1167">
              <a:latin typeface="Times New Roman"/>
              <a:cs typeface="Times New Roman"/>
            </a:endParaRPr>
          </a:p>
          <a:p>
            <a:pPr>
              <a:lnSpc>
                <a:spcPct val="100000"/>
              </a:lnSpc>
            </a:pPr>
            <a:endParaRPr sz="1167">
              <a:latin typeface="Times New Roman"/>
              <a:cs typeface="Times New Roman"/>
            </a:endParaRPr>
          </a:p>
          <a:p>
            <a:pPr>
              <a:lnSpc>
                <a:spcPct val="100000"/>
              </a:lnSpc>
            </a:pPr>
            <a:endParaRPr sz="972">
              <a:latin typeface="Times New Roman"/>
              <a:cs typeface="Times New Roman"/>
            </a:endParaRPr>
          </a:p>
          <a:p>
            <a:pPr marL="800082"/>
            <a:r>
              <a:rPr sz="875" i="1" dirty="0">
                <a:latin typeface="Arial"/>
                <a:cs typeface="Arial"/>
              </a:rPr>
              <a:t>Delete</a:t>
            </a:r>
            <a:r>
              <a:rPr sz="875" i="1" spc="-63" dirty="0">
                <a:latin typeface="Arial"/>
                <a:cs typeface="Arial"/>
              </a:rPr>
              <a:t> </a:t>
            </a:r>
            <a:r>
              <a:rPr sz="875" i="1" dirty="0">
                <a:latin typeface="Arial"/>
                <a:cs typeface="Arial"/>
              </a:rPr>
              <a:t>Information</a:t>
            </a:r>
            <a:endParaRPr sz="875">
              <a:latin typeface="Arial"/>
              <a:cs typeface="Arial"/>
            </a:endParaRPr>
          </a:p>
        </p:txBody>
      </p:sp>
      <p:sp>
        <p:nvSpPr>
          <p:cNvPr id="11" name="object 11"/>
          <p:cNvSpPr txBox="1"/>
          <p:nvPr/>
        </p:nvSpPr>
        <p:spPr>
          <a:xfrm>
            <a:off x="5877241" y="7198754"/>
            <a:ext cx="739599" cy="182999"/>
          </a:xfrm>
          <a:prstGeom prst="rect">
            <a:avLst/>
          </a:prstGeom>
        </p:spPr>
        <p:txBody>
          <a:bodyPr vert="horz" wrap="square" lIns="0" tIns="0" rIns="0" bIns="0" rtlCol="0">
            <a:spAutoFit/>
          </a:bodyPr>
          <a:lstStyle/>
          <a:p>
            <a:pPr marL="12347" marR="4939" indent="8643">
              <a:lnSpc>
                <a:spcPct val="101699"/>
              </a:lnSpc>
            </a:pPr>
            <a:r>
              <a:rPr sz="583" dirty="0">
                <a:latin typeface="Arial"/>
                <a:cs typeface="Arial"/>
              </a:rPr>
              <a:t>See Activity Diagram  for </a:t>
            </a:r>
            <a:r>
              <a:rPr sz="583" spc="5" dirty="0">
                <a:latin typeface="Arial"/>
                <a:cs typeface="Arial"/>
              </a:rPr>
              <a:t>Canceling</a:t>
            </a:r>
            <a:r>
              <a:rPr sz="583" spc="-73" dirty="0">
                <a:latin typeface="Arial"/>
                <a:cs typeface="Arial"/>
              </a:rPr>
              <a:t> </a:t>
            </a:r>
            <a:r>
              <a:rPr sz="583" spc="5" dirty="0">
                <a:latin typeface="Arial"/>
                <a:cs typeface="Arial"/>
              </a:rPr>
              <a:t>Actions</a:t>
            </a:r>
            <a:endParaRPr sz="583">
              <a:latin typeface="Arial"/>
              <a:cs typeface="Arial"/>
            </a:endParaRPr>
          </a:p>
        </p:txBody>
      </p:sp>
      <p:sp>
        <p:nvSpPr>
          <p:cNvPr id="12" name="object 12"/>
          <p:cNvSpPr txBox="1"/>
          <p:nvPr/>
        </p:nvSpPr>
        <p:spPr>
          <a:xfrm>
            <a:off x="2805783" y="7827503"/>
            <a:ext cx="690210" cy="119713"/>
          </a:xfrm>
          <a:prstGeom prst="rect">
            <a:avLst/>
          </a:prstGeom>
        </p:spPr>
        <p:txBody>
          <a:bodyPr vert="horz" wrap="square" lIns="0" tIns="0" rIns="0" bIns="0" rtlCol="0">
            <a:spAutoFit/>
          </a:bodyPr>
          <a:lstStyle/>
          <a:p>
            <a:pPr marL="12347"/>
            <a:r>
              <a:rPr sz="778" spc="5" dirty="0">
                <a:latin typeface="Arial"/>
                <a:cs typeface="Arial"/>
              </a:rPr>
              <a:t>Object</a:t>
            </a:r>
            <a:r>
              <a:rPr sz="778" spc="-73" dirty="0">
                <a:latin typeface="Arial"/>
                <a:cs typeface="Arial"/>
              </a:rPr>
              <a:t> </a:t>
            </a:r>
            <a:r>
              <a:rPr sz="778" dirty="0">
                <a:latin typeface="Arial"/>
                <a:cs typeface="Arial"/>
              </a:rPr>
              <a:t>Deleted</a:t>
            </a:r>
            <a:endParaRPr sz="778">
              <a:latin typeface="Arial"/>
              <a:cs typeface="Arial"/>
            </a:endParaRPr>
          </a:p>
        </p:txBody>
      </p:sp>
      <p:sp>
        <p:nvSpPr>
          <p:cNvPr id="13" name="object 13"/>
          <p:cNvSpPr txBox="1"/>
          <p:nvPr/>
        </p:nvSpPr>
        <p:spPr>
          <a:xfrm>
            <a:off x="1494508" y="7707765"/>
            <a:ext cx="726017" cy="271806"/>
          </a:xfrm>
          <a:prstGeom prst="rect">
            <a:avLst/>
          </a:prstGeom>
        </p:spPr>
        <p:txBody>
          <a:bodyPr vert="horz" wrap="square" lIns="0" tIns="0" rIns="0" bIns="0" rtlCol="0">
            <a:spAutoFit/>
          </a:bodyPr>
          <a:lstStyle/>
          <a:p>
            <a:pPr marL="133347" marR="4939" indent="-121617">
              <a:lnSpc>
                <a:spcPct val="100800"/>
              </a:lnSpc>
            </a:pPr>
            <a:r>
              <a:rPr sz="583" dirty="0">
                <a:latin typeface="Arial"/>
                <a:cs typeface="Arial"/>
              </a:rPr>
              <a:t>See </a:t>
            </a:r>
            <a:r>
              <a:rPr sz="583" spc="5" dirty="0">
                <a:latin typeface="Arial"/>
                <a:cs typeface="Arial"/>
              </a:rPr>
              <a:t>Activity</a:t>
            </a:r>
            <a:r>
              <a:rPr sz="583" spc="-49" dirty="0">
                <a:latin typeface="Arial"/>
                <a:cs typeface="Arial"/>
              </a:rPr>
              <a:t> </a:t>
            </a:r>
            <a:r>
              <a:rPr sz="583" dirty="0">
                <a:latin typeface="Arial"/>
                <a:cs typeface="Arial"/>
              </a:rPr>
              <a:t>Diagram  for </a:t>
            </a:r>
            <a:r>
              <a:rPr sz="583" spc="5" dirty="0">
                <a:latin typeface="Arial"/>
                <a:cs typeface="Arial"/>
              </a:rPr>
              <a:t>Recording  Transactions</a:t>
            </a:r>
            <a:endParaRPr sz="583">
              <a:latin typeface="Arial"/>
              <a:cs typeface="Arial"/>
            </a:endParaRPr>
          </a:p>
        </p:txBody>
      </p:sp>
      <p:sp>
        <p:nvSpPr>
          <p:cNvPr id="14" name="object 14"/>
          <p:cNvSpPr txBox="1"/>
          <p:nvPr/>
        </p:nvSpPr>
        <p:spPr>
          <a:xfrm>
            <a:off x="2275322" y="5799103"/>
            <a:ext cx="2356467" cy="1314655"/>
          </a:xfrm>
          <a:prstGeom prst="rect">
            <a:avLst/>
          </a:prstGeom>
        </p:spPr>
        <p:txBody>
          <a:bodyPr vert="horz" wrap="square" lIns="0" tIns="0" rIns="0" bIns="0" rtlCol="0">
            <a:spAutoFit/>
          </a:bodyPr>
          <a:lstStyle/>
          <a:p>
            <a:pPr marL="527832"/>
            <a:r>
              <a:rPr sz="778" spc="5" dirty="0">
                <a:latin typeface="Arial"/>
                <a:cs typeface="Arial"/>
              </a:rPr>
              <a:t>Initiate</a:t>
            </a:r>
            <a:r>
              <a:rPr sz="778" spc="-58" dirty="0">
                <a:latin typeface="Arial"/>
                <a:cs typeface="Arial"/>
              </a:rPr>
              <a:t> </a:t>
            </a:r>
            <a:r>
              <a:rPr sz="778" dirty="0">
                <a:latin typeface="Arial"/>
                <a:cs typeface="Arial"/>
              </a:rPr>
              <a:t>Deletion</a:t>
            </a:r>
            <a:endParaRPr sz="778">
              <a:latin typeface="Arial"/>
              <a:cs typeface="Arial"/>
            </a:endParaRPr>
          </a:p>
          <a:p>
            <a:pPr>
              <a:lnSpc>
                <a:spcPct val="100000"/>
              </a:lnSpc>
            </a:pPr>
            <a:endParaRPr sz="778">
              <a:latin typeface="Times New Roman"/>
              <a:cs typeface="Times New Roman"/>
            </a:endParaRPr>
          </a:p>
          <a:p>
            <a:pPr>
              <a:lnSpc>
                <a:spcPct val="100000"/>
              </a:lnSpc>
            </a:pPr>
            <a:endParaRPr sz="778">
              <a:latin typeface="Times New Roman"/>
              <a:cs typeface="Times New Roman"/>
            </a:endParaRPr>
          </a:p>
          <a:p>
            <a:pPr marL="1432862">
              <a:spcBef>
                <a:spcPts val="486"/>
              </a:spcBef>
            </a:pPr>
            <a:r>
              <a:rPr sz="778" spc="5" dirty="0">
                <a:latin typeface="Arial"/>
                <a:cs typeface="Arial"/>
              </a:rPr>
              <a:t>[Delete </a:t>
            </a:r>
            <a:r>
              <a:rPr sz="778" dirty="0">
                <a:latin typeface="Arial"/>
                <a:cs typeface="Arial"/>
              </a:rPr>
              <a:t>Not</a:t>
            </a:r>
            <a:r>
              <a:rPr sz="778" spc="-53" dirty="0">
                <a:latin typeface="Arial"/>
                <a:cs typeface="Arial"/>
              </a:rPr>
              <a:t> </a:t>
            </a:r>
            <a:r>
              <a:rPr sz="778" dirty="0">
                <a:latin typeface="Arial"/>
                <a:cs typeface="Arial"/>
              </a:rPr>
              <a:t>Allowed]</a:t>
            </a:r>
            <a:endParaRPr sz="778">
              <a:latin typeface="Arial"/>
              <a:cs typeface="Arial"/>
            </a:endParaRPr>
          </a:p>
          <a:p>
            <a:pPr>
              <a:lnSpc>
                <a:spcPct val="100000"/>
              </a:lnSpc>
            </a:pPr>
            <a:endParaRPr sz="778">
              <a:latin typeface="Times New Roman"/>
              <a:cs typeface="Times New Roman"/>
            </a:endParaRPr>
          </a:p>
          <a:p>
            <a:pPr>
              <a:spcBef>
                <a:spcPts val="49"/>
              </a:spcBef>
            </a:pPr>
            <a:endParaRPr sz="681">
              <a:latin typeface="Times New Roman"/>
              <a:cs typeface="Times New Roman"/>
            </a:endParaRPr>
          </a:p>
          <a:p>
            <a:pPr marL="12347">
              <a:lnSpc>
                <a:spcPts val="909"/>
              </a:lnSpc>
            </a:pPr>
            <a:r>
              <a:rPr sz="778" spc="5" dirty="0">
                <a:latin typeface="Arial"/>
                <a:cs typeface="Arial"/>
              </a:rPr>
              <a:t>[Delete</a:t>
            </a:r>
            <a:r>
              <a:rPr sz="778" spc="-68" dirty="0">
                <a:latin typeface="Arial"/>
                <a:cs typeface="Arial"/>
              </a:rPr>
              <a:t> </a:t>
            </a:r>
            <a:r>
              <a:rPr sz="778" dirty="0">
                <a:latin typeface="Arial"/>
                <a:cs typeface="Arial"/>
              </a:rPr>
              <a:t>Allowed]</a:t>
            </a:r>
            <a:endParaRPr sz="778">
              <a:latin typeface="Arial"/>
              <a:cs typeface="Arial"/>
            </a:endParaRPr>
          </a:p>
          <a:p>
            <a:pPr marL="1540898">
              <a:lnSpc>
                <a:spcPts val="909"/>
              </a:lnSpc>
            </a:pPr>
            <a:r>
              <a:rPr sz="778" spc="5" dirty="0">
                <a:latin typeface="Arial"/>
                <a:cs typeface="Arial"/>
              </a:rPr>
              <a:t>[Cancel</a:t>
            </a:r>
            <a:r>
              <a:rPr sz="778" spc="-78" dirty="0">
                <a:latin typeface="Arial"/>
                <a:cs typeface="Arial"/>
              </a:rPr>
              <a:t> </a:t>
            </a:r>
            <a:r>
              <a:rPr sz="778" dirty="0">
                <a:latin typeface="Arial"/>
                <a:cs typeface="Arial"/>
              </a:rPr>
              <a:t>Delete]</a:t>
            </a:r>
            <a:endParaRPr sz="778">
              <a:latin typeface="Arial"/>
              <a:cs typeface="Arial"/>
            </a:endParaRPr>
          </a:p>
          <a:p>
            <a:pPr>
              <a:lnSpc>
                <a:spcPct val="100000"/>
              </a:lnSpc>
            </a:pPr>
            <a:endParaRPr sz="778">
              <a:latin typeface="Times New Roman"/>
              <a:cs typeface="Times New Roman"/>
            </a:endParaRPr>
          </a:p>
          <a:p>
            <a:pPr marL="59265">
              <a:spcBef>
                <a:spcPts val="632"/>
              </a:spcBef>
            </a:pPr>
            <a:r>
              <a:rPr sz="778" spc="5" dirty="0">
                <a:latin typeface="Arial"/>
                <a:cs typeface="Arial"/>
              </a:rPr>
              <a:t>[Confirm</a:t>
            </a:r>
            <a:r>
              <a:rPr sz="778" spc="-53" dirty="0">
                <a:latin typeface="Arial"/>
                <a:cs typeface="Arial"/>
              </a:rPr>
              <a:t> </a:t>
            </a:r>
            <a:r>
              <a:rPr sz="778" dirty="0">
                <a:latin typeface="Arial"/>
                <a:cs typeface="Arial"/>
              </a:rPr>
              <a:t>Delete]</a:t>
            </a:r>
            <a:endParaRPr sz="778">
              <a:latin typeface="Arial"/>
              <a:cs typeface="Arial"/>
            </a:endParaRPr>
          </a:p>
        </p:txBody>
      </p:sp>
    </p:spTree>
    <p:extLst>
      <p:ext uri="{BB962C8B-B14F-4D97-AF65-F5344CB8AC3E}">
        <p14:creationId xmlns:p14="http://schemas.microsoft.com/office/powerpoint/2010/main" val="1443012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98903" y="886883"/>
            <a:ext cx="1971234" cy="179601"/>
          </a:xfrm>
          <a:prstGeom prst="rect">
            <a:avLst/>
          </a:prstGeom>
        </p:spPr>
        <p:txBody>
          <a:bodyPr vert="horz" wrap="square" lIns="0" tIns="0" rIns="0" bIns="0" rtlCol="0">
            <a:spAutoFit/>
          </a:bodyPr>
          <a:lstStyle/>
          <a:p>
            <a:pPr marL="12347"/>
            <a:r>
              <a:rPr sz="1167" dirty="0">
                <a:latin typeface="Times New Roman"/>
                <a:cs typeface="Times New Roman"/>
              </a:rPr>
              <a:t>CS504-Software Engineering –</a:t>
            </a:r>
            <a:r>
              <a:rPr sz="1167" spc="-107" dirty="0">
                <a:latin typeface="Times New Roman"/>
                <a:cs typeface="Times New Roman"/>
              </a:rPr>
              <a:t> </a:t>
            </a:r>
            <a:r>
              <a:rPr sz="1167" dirty="0">
                <a:latin typeface="Times New Roman"/>
                <a:cs typeface="Times New Roman"/>
              </a:rPr>
              <a:t>I</a:t>
            </a:r>
            <a:endParaRPr sz="1167">
              <a:latin typeface="Times New Roman"/>
              <a:cs typeface="Times New Roman"/>
            </a:endParaRPr>
          </a:p>
        </p:txBody>
      </p:sp>
      <p:sp>
        <p:nvSpPr>
          <p:cNvPr id="3" name="object 3"/>
          <p:cNvSpPr txBox="1"/>
          <p:nvPr/>
        </p:nvSpPr>
        <p:spPr>
          <a:xfrm>
            <a:off x="6156868" y="886883"/>
            <a:ext cx="238919" cy="179601"/>
          </a:xfrm>
          <a:prstGeom prst="rect">
            <a:avLst/>
          </a:prstGeom>
        </p:spPr>
        <p:txBody>
          <a:bodyPr vert="horz" wrap="square" lIns="0" tIns="0" rIns="0" bIns="0" rtlCol="0">
            <a:spAutoFit/>
          </a:bodyPr>
          <a:lstStyle/>
          <a:p>
            <a:pPr marL="12347"/>
            <a:r>
              <a:rPr sz="1167" spc="-5" dirty="0">
                <a:latin typeface="Times New Roman"/>
                <a:cs typeface="Times New Roman"/>
              </a:rPr>
              <a:t>VU</a:t>
            </a:r>
            <a:endParaRPr sz="1167">
              <a:latin typeface="Times New Roman"/>
              <a:cs typeface="Times New Roman"/>
            </a:endParaRPr>
          </a:p>
        </p:txBody>
      </p:sp>
      <p:sp>
        <p:nvSpPr>
          <p:cNvPr id="4" name="object 4"/>
          <p:cNvSpPr/>
          <p:nvPr/>
        </p:nvSpPr>
        <p:spPr>
          <a:xfrm>
            <a:off x="1111250" y="1055052"/>
            <a:ext cx="5270412" cy="0"/>
          </a:xfrm>
          <a:custGeom>
            <a:avLst/>
            <a:gdLst/>
            <a:ahLst/>
            <a:cxnLst/>
            <a:rect l="l" t="t" r="r" b="b"/>
            <a:pathLst>
              <a:path w="5420995">
                <a:moveTo>
                  <a:pt x="0" y="0"/>
                </a:moveTo>
                <a:lnTo>
                  <a:pt x="5420867" y="0"/>
                </a:lnTo>
              </a:path>
            </a:pathLst>
          </a:custGeom>
          <a:ln w="7620">
            <a:solidFill>
              <a:srgbClr val="000000"/>
            </a:solidFill>
          </a:ln>
        </p:spPr>
        <p:txBody>
          <a:bodyPr wrap="square" lIns="0" tIns="0" rIns="0" bIns="0" rtlCol="0"/>
          <a:lstStyle/>
          <a:p>
            <a:endParaRPr sz="1750"/>
          </a:p>
        </p:txBody>
      </p:sp>
      <p:sp>
        <p:nvSpPr>
          <p:cNvPr id="5" name="object 5"/>
          <p:cNvSpPr txBox="1"/>
          <p:nvPr/>
        </p:nvSpPr>
        <p:spPr>
          <a:xfrm>
            <a:off x="1098903" y="1334346"/>
            <a:ext cx="5359312" cy="4329553"/>
          </a:xfrm>
          <a:prstGeom prst="rect">
            <a:avLst/>
          </a:prstGeom>
        </p:spPr>
        <p:txBody>
          <a:bodyPr vert="horz" wrap="square" lIns="0" tIns="0" rIns="0" bIns="0" rtlCol="0">
            <a:spAutoFit/>
          </a:bodyPr>
          <a:lstStyle/>
          <a:p>
            <a:pPr marL="12347" algn="just"/>
            <a:r>
              <a:rPr sz="1167" b="1" dirty="0">
                <a:latin typeface="Times New Roman"/>
                <a:cs typeface="Times New Roman"/>
              </a:rPr>
              <a:t>3.13 Limitations of </a:t>
            </a:r>
            <a:r>
              <a:rPr sz="1167" b="1" spc="-5" dirty="0">
                <a:latin typeface="Times New Roman"/>
                <a:cs typeface="Times New Roman"/>
              </a:rPr>
              <a:t>Use</a:t>
            </a:r>
            <a:r>
              <a:rPr sz="1167" b="1" spc="-92" dirty="0">
                <a:latin typeface="Times New Roman"/>
                <a:cs typeface="Times New Roman"/>
              </a:rPr>
              <a:t> </a:t>
            </a:r>
            <a:r>
              <a:rPr sz="1167" b="1" spc="-5" dirty="0">
                <a:latin typeface="Times New Roman"/>
                <a:cs typeface="Times New Roman"/>
              </a:rPr>
              <a:t>Cases</a:t>
            </a:r>
            <a:endParaRPr sz="1167">
              <a:latin typeface="Times New Roman"/>
              <a:cs typeface="Times New Roman"/>
            </a:endParaRPr>
          </a:p>
          <a:p>
            <a:pPr>
              <a:spcBef>
                <a:spcPts val="10"/>
              </a:spcBef>
            </a:pPr>
            <a:endParaRPr sz="1167">
              <a:latin typeface="Times New Roman"/>
              <a:cs typeface="Times New Roman"/>
            </a:endParaRPr>
          </a:p>
          <a:p>
            <a:pPr marL="12347" marR="6173" algn="just">
              <a:lnSpc>
                <a:spcPts val="1342"/>
              </a:lnSpc>
            </a:pPr>
            <a:r>
              <a:rPr sz="1167" spc="-5" dirty="0">
                <a:latin typeface="Times New Roman"/>
                <a:cs typeface="Times New Roman"/>
              </a:rPr>
              <a:t>Use </a:t>
            </a:r>
            <a:r>
              <a:rPr sz="1167" dirty="0">
                <a:latin typeface="Times New Roman"/>
                <a:cs typeface="Times New Roman"/>
              </a:rPr>
              <a:t>cases alone are not </a:t>
            </a:r>
            <a:r>
              <a:rPr sz="1167" spc="-5" dirty="0">
                <a:latin typeface="Times New Roman"/>
                <a:cs typeface="Times New Roman"/>
              </a:rPr>
              <a:t>sufficient. </a:t>
            </a:r>
            <a:r>
              <a:rPr sz="1167" dirty="0">
                <a:latin typeface="Times New Roman"/>
                <a:cs typeface="Times New Roman"/>
              </a:rPr>
              <a:t>There are kinds of requirements (mostly non-  functional) that need to be understood. </a:t>
            </a:r>
            <a:r>
              <a:rPr sz="1167" spc="-5" dirty="0">
                <a:latin typeface="Times New Roman"/>
                <a:cs typeface="Times New Roman"/>
              </a:rPr>
              <a:t>Since </a:t>
            </a:r>
            <a:r>
              <a:rPr sz="1167" dirty="0">
                <a:latin typeface="Times New Roman"/>
                <a:cs typeface="Times New Roman"/>
              </a:rPr>
              <a:t>use cases provide a user’s perspective, they  describe the </a:t>
            </a:r>
            <a:r>
              <a:rPr sz="1167" spc="-5" dirty="0">
                <a:latin typeface="Times New Roman"/>
                <a:cs typeface="Times New Roman"/>
              </a:rPr>
              <a:t>system </a:t>
            </a:r>
            <a:r>
              <a:rPr sz="1167" dirty="0">
                <a:latin typeface="Times New Roman"/>
                <a:cs typeface="Times New Roman"/>
              </a:rPr>
              <a:t>as a black box and hide the internal details from the users. </a:t>
            </a:r>
            <a:r>
              <a:rPr sz="1167" spc="-5" dirty="0">
                <a:latin typeface="Times New Roman"/>
                <a:cs typeface="Times New Roman"/>
              </a:rPr>
              <a:t>Hence, </a:t>
            </a:r>
            <a:r>
              <a:rPr sz="1167" dirty="0">
                <a:latin typeface="Times New Roman"/>
                <a:cs typeface="Times New Roman"/>
              </a:rPr>
              <a:t>in  a use case, domain (business) rules as </a:t>
            </a:r>
            <a:r>
              <a:rPr sz="1167" spc="-5" dirty="0">
                <a:latin typeface="Times New Roman"/>
                <a:cs typeface="Times New Roman"/>
              </a:rPr>
              <a:t>well </a:t>
            </a:r>
            <a:r>
              <a:rPr sz="1167" dirty="0">
                <a:latin typeface="Times New Roman"/>
                <a:cs typeface="Times New Roman"/>
              </a:rPr>
              <a:t>as legal issues are not</a:t>
            </a:r>
            <a:r>
              <a:rPr sz="1167" spc="-117" dirty="0">
                <a:latin typeface="Times New Roman"/>
                <a:cs typeface="Times New Roman"/>
              </a:rPr>
              <a:t> </a:t>
            </a:r>
            <a:r>
              <a:rPr sz="1167" dirty="0">
                <a:latin typeface="Times New Roman"/>
                <a:cs typeface="Times New Roman"/>
              </a:rPr>
              <a:t>documented.</a:t>
            </a:r>
            <a:endParaRPr sz="1167">
              <a:latin typeface="Times New Roman"/>
              <a:cs typeface="Times New Roman"/>
            </a:endParaRPr>
          </a:p>
          <a:p>
            <a:pPr>
              <a:lnSpc>
                <a:spcPct val="100000"/>
              </a:lnSpc>
            </a:pPr>
            <a:endParaRPr sz="1167">
              <a:latin typeface="Times New Roman"/>
              <a:cs typeface="Times New Roman"/>
            </a:endParaRPr>
          </a:p>
          <a:p>
            <a:pPr marL="12347" marR="7408">
              <a:lnSpc>
                <a:spcPts val="1342"/>
              </a:lnSpc>
            </a:pPr>
            <a:r>
              <a:rPr sz="1167" dirty="0">
                <a:latin typeface="Times New Roman"/>
                <a:cs typeface="Times New Roman"/>
              </a:rPr>
              <a:t>The non-functional requirements are also not documented in the use cases. </a:t>
            </a:r>
            <a:r>
              <a:rPr sz="1167" spc="-5" dirty="0">
                <a:latin typeface="Times New Roman"/>
                <a:cs typeface="Times New Roman"/>
              </a:rPr>
              <a:t>As </a:t>
            </a:r>
            <a:r>
              <a:rPr sz="1167" dirty="0">
                <a:latin typeface="Times New Roman"/>
                <a:cs typeface="Times New Roman"/>
              </a:rPr>
              <a:t>examples  of those, consider the following</a:t>
            </a:r>
            <a:r>
              <a:rPr sz="1167" spc="-111" dirty="0">
                <a:latin typeface="Times New Roman"/>
                <a:cs typeface="Times New Roman"/>
              </a:rPr>
              <a:t> </a:t>
            </a:r>
            <a:r>
              <a:rPr sz="1167" dirty="0">
                <a:latin typeface="Times New Roman"/>
                <a:cs typeface="Times New Roman"/>
              </a:rPr>
              <a:t>requirements.</a:t>
            </a:r>
            <a:endParaRPr sz="1167">
              <a:latin typeface="Times New Roman"/>
              <a:cs typeface="Times New Roman"/>
            </a:endParaRPr>
          </a:p>
          <a:p>
            <a:pPr>
              <a:lnSpc>
                <a:spcPct val="100000"/>
              </a:lnSpc>
            </a:pPr>
            <a:endParaRPr sz="1167">
              <a:latin typeface="Times New Roman"/>
              <a:cs typeface="Times New Roman"/>
            </a:endParaRPr>
          </a:p>
          <a:p>
            <a:pPr marL="234592" indent="-222245" algn="just">
              <a:lnSpc>
                <a:spcPts val="1366"/>
              </a:lnSpc>
              <a:buFont typeface="Symbol"/>
              <a:buChar char=""/>
              <a:tabLst>
                <a:tab pos="234592" algn="l"/>
              </a:tabLst>
            </a:pPr>
            <a:r>
              <a:rPr sz="1167" spc="-5" dirty="0">
                <a:latin typeface="Times New Roman"/>
                <a:cs typeface="Times New Roman"/>
              </a:rPr>
              <a:t>Usability</a:t>
            </a:r>
            <a:endParaRPr sz="1167">
              <a:latin typeface="Times New Roman"/>
              <a:cs typeface="Times New Roman"/>
            </a:endParaRPr>
          </a:p>
          <a:p>
            <a:pPr marL="679082" marR="6173" lvl="1" indent="-222245">
              <a:lnSpc>
                <a:spcPts val="1342"/>
              </a:lnSpc>
              <a:spcBef>
                <a:spcPts val="58"/>
              </a:spcBef>
              <a:buFont typeface="Courier New"/>
              <a:buChar char="o"/>
              <a:tabLst>
                <a:tab pos="679082" algn="l"/>
              </a:tabLst>
            </a:pPr>
            <a:r>
              <a:rPr sz="1167" dirty="0">
                <a:latin typeface="Times New Roman"/>
                <a:cs typeface="Times New Roman"/>
              </a:rPr>
              <a:t>Color blind people </a:t>
            </a:r>
            <a:r>
              <a:rPr sz="1167" spc="-5" dirty="0">
                <a:latin typeface="Times New Roman"/>
                <a:cs typeface="Times New Roman"/>
              </a:rPr>
              <a:t>should </a:t>
            </a:r>
            <a:r>
              <a:rPr sz="1167" dirty="0">
                <a:latin typeface="Times New Roman"/>
                <a:cs typeface="Times New Roman"/>
              </a:rPr>
              <a:t>not have any difficulty in using the </a:t>
            </a:r>
            <a:r>
              <a:rPr sz="1167" spc="-5" dirty="0">
                <a:latin typeface="Times New Roman"/>
                <a:cs typeface="Times New Roman"/>
              </a:rPr>
              <a:t>system </a:t>
            </a:r>
            <a:r>
              <a:rPr sz="1167" dirty="0">
                <a:latin typeface="Times New Roman"/>
                <a:cs typeface="Times New Roman"/>
              </a:rPr>
              <a:t>– color  coding </a:t>
            </a:r>
            <a:r>
              <a:rPr sz="1167" spc="-5" dirty="0">
                <a:latin typeface="Times New Roman"/>
                <a:cs typeface="Times New Roman"/>
              </a:rPr>
              <a:t>should </a:t>
            </a:r>
            <a:r>
              <a:rPr sz="1167" dirty="0">
                <a:latin typeface="Times New Roman"/>
                <a:cs typeface="Times New Roman"/>
              </a:rPr>
              <a:t>take care of common forms of color</a:t>
            </a:r>
            <a:r>
              <a:rPr sz="1167" spc="-111" dirty="0">
                <a:latin typeface="Times New Roman"/>
                <a:cs typeface="Times New Roman"/>
              </a:rPr>
              <a:t> </a:t>
            </a:r>
            <a:r>
              <a:rPr sz="1167" dirty="0">
                <a:latin typeface="Times New Roman"/>
                <a:cs typeface="Times New Roman"/>
              </a:rPr>
              <a:t>blindness.</a:t>
            </a:r>
            <a:endParaRPr sz="1167">
              <a:latin typeface="Times New Roman"/>
              <a:cs typeface="Times New Roman"/>
            </a:endParaRPr>
          </a:p>
          <a:p>
            <a:pPr marL="234592" indent="-222245" algn="just">
              <a:lnSpc>
                <a:spcPts val="1366"/>
              </a:lnSpc>
              <a:buFont typeface="Symbol"/>
              <a:buChar char=""/>
              <a:tabLst>
                <a:tab pos="234592" algn="l"/>
              </a:tabLst>
            </a:pPr>
            <a:r>
              <a:rPr sz="1167" dirty="0">
                <a:latin typeface="Times New Roman"/>
                <a:cs typeface="Times New Roman"/>
              </a:rPr>
              <a:t>Reliability</a:t>
            </a:r>
            <a:endParaRPr sz="1167">
              <a:latin typeface="Times New Roman"/>
              <a:cs typeface="Times New Roman"/>
            </a:endParaRPr>
          </a:p>
          <a:p>
            <a:pPr marL="679082" lvl="1" indent="-222245">
              <a:lnSpc>
                <a:spcPts val="1366"/>
              </a:lnSpc>
              <a:buFont typeface="Courier New"/>
              <a:buChar char="o"/>
              <a:tabLst>
                <a:tab pos="679082" algn="l"/>
              </a:tabLst>
            </a:pPr>
            <a:r>
              <a:rPr sz="1167" dirty="0">
                <a:latin typeface="Times New Roman"/>
                <a:cs typeface="Times New Roman"/>
              </a:rPr>
              <a:t>The </a:t>
            </a:r>
            <a:r>
              <a:rPr sz="1167" spc="-5" dirty="0">
                <a:latin typeface="Times New Roman"/>
                <a:cs typeface="Times New Roman"/>
              </a:rPr>
              <a:t>system </a:t>
            </a:r>
            <a:r>
              <a:rPr sz="1167" dirty="0">
                <a:latin typeface="Times New Roman"/>
                <a:cs typeface="Times New Roman"/>
              </a:rPr>
              <a:t>needs to </a:t>
            </a:r>
            <a:r>
              <a:rPr sz="1167" spc="-5" dirty="0">
                <a:latin typeface="Times New Roman"/>
                <a:cs typeface="Times New Roman"/>
              </a:rPr>
              <a:t>support </a:t>
            </a:r>
            <a:r>
              <a:rPr sz="1167" dirty="0">
                <a:latin typeface="Times New Roman"/>
                <a:cs typeface="Times New Roman"/>
              </a:rPr>
              <a:t>7 x 24</a:t>
            </a:r>
            <a:r>
              <a:rPr sz="1167" spc="-87" dirty="0">
                <a:latin typeface="Times New Roman"/>
                <a:cs typeface="Times New Roman"/>
              </a:rPr>
              <a:t> </a:t>
            </a:r>
            <a:r>
              <a:rPr sz="1167" dirty="0">
                <a:latin typeface="Times New Roman"/>
                <a:cs typeface="Times New Roman"/>
              </a:rPr>
              <a:t>operation</a:t>
            </a:r>
            <a:endParaRPr sz="1167">
              <a:latin typeface="Times New Roman"/>
              <a:cs typeface="Times New Roman"/>
            </a:endParaRPr>
          </a:p>
          <a:p>
            <a:pPr marL="234592" indent="-222245" algn="just">
              <a:lnSpc>
                <a:spcPts val="1366"/>
              </a:lnSpc>
              <a:spcBef>
                <a:spcPts val="34"/>
              </a:spcBef>
              <a:buFont typeface="Symbol"/>
              <a:buChar char=""/>
              <a:tabLst>
                <a:tab pos="234592" algn="l"/>
              </a:tabLst>
            </a:pPr>
            <a:r>
              <a:rPr sz="1167" spc="-5" dirty="0">
                <a:latin typeface="Times New Roman"/>
                <a:cs typeface="Times New Roman"/>
              </a:rPr>
              <a:t>Performance</a:t>
            </a:r>
            <a:endParaRPr sz="1167">
              <a:latin typeface="Times New Roman"/>
              <a:cs typeface="Times New Roman"/>
            </a:endParaRPr>
          </a:p>
          <a:p>
            <a:pPr marL="679082" lvl="1" indent="-222245">
              <a:lnSpc>
                <a:spcPts val="1337"/>
              </a:lnSpc>
              <a:buFont typeface="Courier New"/>
              <a:buChar char="o"/>
              <a:tabLst>
                <a:tab pos="679082" algn="l"/>
              </a:tabLst>
            </a:pPr>
            <a:r>
              <a:rPr sz="1167" spc="-5" dirty="0">
                <a:latin typeface="Times New Roman"/>
                <a:cs typeface="Times New Roman"/>
              </a:rPr>
              <a:t>Authorization should </a:t>
            </a:r>
            <a:r>
              <a:rPr sz="1167" dirty="0">
                <a:latin typeface="Times New Roman"/>
                <a:cs typeface="Times New Roman"/>
              </a:rPr>
              <a:t>be completed </a:t>
            </a:r>
            <a:r>
              <a:rPr sz="1167" spc="-5" dirty="0">
                <a:latin typeface="Times New Roman"/>
                <a:cs typeface="Times New Roman"/>
              </a:rPr>
              <a:t>within </a:t>
            </a:r>
            <a:r>
              <a:rPr sz="1167" dirty="0">
                <a:latin typeface="Times New Roman"/>
                <a:cs typeface="Times New Roman"/>
              </a:rPr>
              <a:t>1 minute 90% of the</a:t>
            </a:r>
            <a:r>
              <a:rPr sz="1167" spc="-78" dirty="0">
                <a:latin typeface="Times New Roman"/>
                <a:cs typeface="Times New Roman"/>
              </a:rPr>
              <a:t> </a:t>
            </a:r>
            <a:r>
              <a:rPr sz="1167" dirty="0">
                <a:latin typeface="Times New Roman"/>
                <a:cs typeface="Times New Roman"/>
              </a:rPr>
              <a:t>time.</a:t>
            </a:r>
            <a:endParaRPr sz="1167">
              <a:latin typeface="Times New Roman"/>
              <a:cs typeface="Times New Roman"/>
            </a:endParaRPr>
          </a:p>
          <a:p>
            <a:pPr marL="679082" lvl="1" indent="-222245">
              <a:lnSpc>
                <a:spcPts val="1371"/>
              </a:lnSpc>
              <a:buFont typeface="Courier New"/>
              <a:buChar char="o"/>
              <a:tabLst>
                <a:tab pos="679082" algn="l"/>
              </a:tabLst>
            </a:pPr>
            <a:r>
              <a:rPr sz="1167" spc="-5" dirty="0">
                <a:latin typeface="Times New Roman"/>
                <a:cs typeface="Times New Roman"/>
              </a:rPr>
              <a:t>Average </a:t>
            </a:r>
            <a:r>
              <a:rPr sz="1167" dirty="0">
                <a:latin typeface="Times New Roman"/>
                <a:cs typeface="Times New Roman"/>
              </a:rPr>
              <a:t>authorization confirmation time </a:t>
            </a:r>
            <a:r>
              <a:rPr sz="1167" spc="-5" dirty="0">
                <a:latin typeface="Times New Roman"/>
                <a:cs typeface="Times New Roman"/>
              </a:rPr>
              <a:t>should </a:t>
            </a:r>
            <a:r>
              <a:rPr sz="1167" dirty="0">
                <a:latin typeface="Times New Roman"/>
                <a:cs typeface="Times New Roman"/>
              </a:rPr>
              <a:t>not exceed 30</a:t>
            </a:r>
            <a:r>
              <a:rPr sz="1167" spc="-97" dirty="0">
                <a:latin typeface="Times New Roman"/>
                <a:cs typeface="Times New Roman"/>
              </a:rPr>
              <a:t> </a:t>
            </a:r>
            <a:r>
              <a:rPr sz="1167" spc="-5" dirty="0">
                <a:latin typeface="Times New Roman"/>
                <a:cs typeface="Times New Roman"/>
              </a:rPr>
              <a:t>seconds.</a:t>
            </a:r>
            <a:endParaRPr sz="1167">
              <a:latin typeface="Times New Roman"/>
              <a:cs typeface="Times New Roman"/>
            </a:endParaRPr>
          </a:p>
          <a:p>
            <a:pPr marL="234592" indent="-222245" algn="just">
              <a:lnSpc>
                <a:spcPts val="1371"/>
              </a:lnSpc>
              <a:spcBef>
                <a:spcPts val="34"/>
              </a:spcBef>
              <a:buFont typeface="Symbol"/>
              <a:buChar char=""/>
              <a:tabLst>
                <a:tab pos="234592" algn="l"/>
              </a:tabLst>
            </a:pPr>
            <a:r>
              <a:rPr sz="1167" spc="-5" dirty="0">
                <a:latin typeface="Times New Roman"/>
                <a:cs typeface="Times New Roman"/>
              </a:rPr>
              <a:t>Portability</a:t>
            </a:r>
            <a:endParaRPr sz="1167">
              <a:latin typeface="Times New Roman"/>
              <a:cs typeface="Times New Roman"/>
            </a:endParaRPr>
          </a:p>
          <a:p>
            <a:pPr marL="679082" marR="4939" lvl="1" indent="-222245">
              <a:lnSpc>
                <a:spcPts val="1342"/>
              </a:lnSpc>
              <a:spcBef>
                <a:spcPts val="63"/>
              </a:spcBef>
              <a:buFont typeface="Courier New"/>
              <a:buChar char="o"/>
              <a:tabLst>
                <a:tab pos="679082" algn="l"/>
              </a:tabLst>
            </a:pPr>
            <a:r>
              <a:rPr sz="1167" dirty="0">
                <a:latin typeface="Times New Roman"/>
                <a:cs typeface="Times New Roman"/>
              </a:rPr>
              <a:t>The </a:t>
            </a:r>
            <a:r>
              <a:rPr sz="1167" spc="-5" dirty="0">
                <a:latin typeface="Times New Roman"/>
                <a:cs typeface="Times New Roman"/>
              </a:rPr>
              <a:t>system should </a:t>
            </a:r>
            <a:r>
              <a:rPr sz="1167" dirty="0">
                <a:latin typeface="Times New Roman"/>
                <a:cs typeface="Times New Roman"/>
              </a:rPr>
              <a:t>run on Windows 98 and above as </a:t>
            </a:r>
            <a:r>
              <a:rPr sz="1167" spc="-5" dirty="0">
                <a:latin typeface="Times New Roman"/>
                <a:cs typeface="Times New Roman"/>
              </a:rPr>
              <a:t>well </a:t>
            </a:r>
            <a:r>
              <a:rPr sz="1167" dirty="0">
                <a:latin typeface="Times New Roman"/>
                <a:cs typeface="Times New Roman"/>
              </a:rPr>
              <a:t>as </a:t>
            </a:r>
            <a:r>
              <a:rPr sz="1167" spc="-5" dirty="0">
                <a:latin typeface="Times New Roman"/>
                <a:cs typeface="Times New Roman"/>
              </a:rPr>
              <a:t>Sun Solaris </a:t>
            </a:r>
            <a:r>
              <a:rPr sz="1167" dirty="0">
                <a:latin typeface="Times New Roman"/>
                <a:cs typeface="Times New Roman"/>
              </a:rPr>
              <a:t>7.0  and</a:t>
            </a:r>
            <a:r>
              <a:rPr sz="1167" spc="-102" dirty="0">
                <a:latin typeface="Times New Roman"/>
                <a:cs typeface="Times New Roman"/>
              </a:rPr>
              <a:t> </a:t>
            </a:r>
            <a:r>
              <a:rPr sz="1167" dirty="0">
                <a:latin typeface="Times New Roman"/>
                <a:cs typeface="Times New Roman"/>
              </a:rPr>
              <a:t>above.</a:t>
            </a:r>
            <a:endParaRPr sz="1167">
              <a:latin typeface="Times New Roman"/>
              <a:cs typeface="Times New Roman"/>
            </a:endParaRPr>
          </a:p>
          <a:p>
            <a:pPr marL="234592" indent="-222245" algn="just">
              <a:lnSpc>
                <a:spcPts val="1366"/>
              </a:lnSpc>
              <a:buFont typeface="Symbol"/>
              <a:buChar char=""/>
              <a:tabLst>
                <a:tab pos="234592" algn="l"/>
              </a:tabLst>
            </a:pPr>
            <a:r>
              <a:rPr sz="1167" spc="-5" dirty="0">
                <a:latin typeface="Times New Roman"/>
                <a:cs typeface="Times New Roman"/>
              </a:rPr>
              <a:t>Access</a:t>
            </a:r>
            <a:endParaRPr sz="1167">
              <a:latin typeface="Times New Roman"/>
              <a:cs typeface="Times New Roman"/>
            </a:endParaRPr>
          </a:p>
          <a:p>
            <a:pPr marL="679082" lvl="1" indent="-222245">
              <a:lnSpc>
                <a:spcPts val="1366"/>
              </a:lnSpc>
              <a:buFont typeface="Courier New"/>
              <a:buChar char="o"/>
              <a:tabLst>
                <a:tab pos="679082" algn="l"/>
              </a:tabLst>
            </a:pPr>
            <a:r>
              <a:rPr sz="1167" spc="-5" dirty="0">
                <a:latin typeface="Times New Roman"/>
                <a:cs typeface="Times New Roman"/>
              </a:rPr>
              <a:t>System should </a:t>
            </a:r>
            <a:r>
              <a:rPr sz="1167" dirty="0">
                <a:latin typeface="Times New Roman"/>
                <a:cs typeface="Times New Roman"/>
              </a:rPr>
              <a:t>be accessible over the internet – hidden requirement –</a:t>
            </a:r>
            <a:r>
              <a:rPr sz="1167" spc="-92" dirty="0">
                <a:latin typeface="Times New Roman"/>
                <a:cs typeface="Times New Roman"/>
              </a:rPr>
              <a:t> </a:t>
            </a:r>
            <a:r>
              <a:rPr sz="1167" spc="-5" dirty="0">
                <a:latin typeface="Times New Roman"/>
                <a:cs typeface="Times New Roman"/>
              </a:rPr>
              <a:t>security</a:t>
            </a:r>
            <a:endParaRPr sz="1167">
              <a:latin typeface="Times New Roman"/>
              <a:cs typeface="Times New Roman"/>
            </a:endParaRPr>
          </a:p>
          <a:p>
            <a:pPr>
              <a:spcBef>
                <a:spcPts val="53"/>
              </a:spcBef>
            </a:pPr>
            <a:endParaRPr sz="1069">
              <a:latin typeface="Times New Roman"/>
              <a:cs typeface="Times New Roman"/>
            </a:endParaRPr>
          </a:p>
          <a:p>
            <a:pPr marL="12347" algn="just"/>
            <a:r>
              <a:rPr sz="1167" dirty="0">
                <a:latin typeface="Times New Roman"/>
                <a:cs typeface="Times New Roman"/>
              </a:rPr>
              <a:t>Because of this </a:t>
            </a:r>
            <a:r>
              <a:rPr sz="1167" spc="-5" dirty="0">
                <a:latin typeface="Times New Roman"/>
                <a:cs typeface="Times New Roman"/>
              </a:rPr>
              <a:t>shortcoming, </a:t>
            </a:r>
            <a:r>
              <a:rPr sz="1167" dirty="0">
                <a:latin typeface="Times New Roman"/>
                <a:cs typeface="Times New Roman"/>
              </a:rPr>
              <a:t>use cases must be augmented by additional</a:t>
            </a:r>
            <a:r>
              <a:rPr sz="1167" spc="-111" dirty="0">
                <a:latin typeface="Times New Roman"/>
                <a:cs typeface="Times New Roman"/>
              </a:rPr>
              <a:t> </a:t>
            </a:r>
            <a:r>
              <a:rPr sz="1167" dirty="0">
                <a:latin typeface="Times New Roman"/>
                <a:cs typeface="Times New Roman"/>
              </a:rPr>
              <a:t>information.</a:t>
            </a:r>
            <a:endParaRPr sz="1167">
              <a:latin typeface="Times New Roman"/>
              <a:cs typeface="Times New Roman"/>
            </a:endParaRPr>
          </a:p>
        </p:txBody>
      </p:sp>
      <p:sp>
        <p:nvSpPr>
          <p:cNvPr id="6" name="object 6"/>
          <p:cNvSpPr txBox="1">
            <a:spLocks noGrp="1"/>
          </p:cNvSpPr>
          <p:nvPr>
            <p:ph type="sldNum" sz="quarter" idx="7"/>
          </p:nvPr>
        </p:nvSpPr>
        <p:spPr>
          <a:xfrm>
            <a:off x="6216086" y="10069713"/>
            <a:ext cx="271639" cy="7154380"/>
          </a:xfrm>
          <a:prstGeom prst="rect">
            <a:avLst/>
          </a:prstGeom>
        </p:spPr>
        <p:txBody>
          <a:bodyPr vert="horz" wrap="square" lIns="0" tIns="49389" rIns="0" bIns="0" rtlCol="0">
            <a:spAutoFit/>
          </a:bodyPr>
          <a:lstStyle/>
          <a:p>
            <a:pPr marL="12347">
              <a:lnSpc>
                <a:spcPts val="1240"/>
              </a:lnSpc>
              <a:tabLst>
                <a:tab pos="5123363" algn="l"/>
              </a:tabLst>
            </a:pPr>
            <a:r>
              <a:rPr u="heavy" dirty="0"/>
              <a:t> 	</a:t>
            </a:r>
            <a:r>
              <a:rPr dirty="0"/>
              <a:t>  39</a:t>
            </a:r>
          </a:p>
          <a:p>
            <a:pPr marL="1456939">
              <a:lnSpc>
                <a:spcPts val="1371"/>
              </a:lnSpc>
            </a:pPr>
            <a:r>
              <a:rPr dirty="0"/>
              <a:t>© Copyright </a:t>
            </a:r>
            <a:r>
              <a:rPr spc="-5" dirty="0"/>
              <a:t>Virtual University </a:t>
            </a:r>
            <a:r>
              <a:rPr dirty="0"/>
              <a:t>of</a:t>
            </a:r>
            <a:r>
              <a:rPr spc="-78" dirty="0"/>
              <a:t> </a:t>
            </a:r>
            <a:r>
              <a:rPr spc="-5" dirty="0"/>
              <a:t>Pakistan</a:t>
            </a:r>
          </a:p>
        </p:txBody>
      </p:sp>
    </p:spTree>
    <p:extLst>
      <p:ext uri="{BB962C8B-B14F-4D97-AF65-F5344CB8AC3E}">
        <p14:creationId xmlns:p14="http://schemas.microsoft.com/office/powerpoint/2010/main" val="2309292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98903" y="886883"/>
            <a:ext cx="1971234" cy="179601"/>
          </a:xfrm>
          <a:prstGeom prst="rect">
            <a:avLst/>
          </a:prstGeom>
        </p:spPr>
        <p:txBody>
          <a:bodyPr vert="horz" wrap="square" lIns="0" tIns="0" rIns="0" bIns="0" rtlCol="0">
            <a:spAutoFit/>
          </a:bodyPr>
          <a:lstStyle/>
          <a:p>
            <a:pPr marL="12347"/>
            <a:r>
              <a:rPr sz="1167" dirty="0">
                <a:latin typeface="Times New Roman"/>
                <a:cs typeface="Times New Roman"/>
              </a:rPr>
              <a:t>CS504-Software Engineering –</a:t>
            </a:r>
            <a:r>
              <a:rPr sz="1167" spc="-107" dirty="0">
                <a:latin typeface="Times New Roman"/>
                <a:cs typeface="Times New Roman"/>
              </a:rPr>
              <a:t> </a:t>
            </a:r>
            <a:r>
              <a:rPr sz="1167" dirty="0">
                <a:latin typeface="Times New Roman"/>
                <a:cs typeface="Times New Roman"/>
              </a:rPr>
              <a:t>I</a:t>
            </a:r>
            <a:endParaRPr sz="1167">
              <a:latin typeface="Times New Roman"/>
              <a:cs typeface="Times New Roman"/>
            </a:endParaRPr>
          </a:p>
        </p:txBody>
      </p:sp>
      <p:sp>
        <p:nvSpPr>
          <p:cNvPr id="3" name="object 3"/>
          <p:cNvSpPr txBox="1"/>
          <p:nvPr/>
        </p:nvSpPr>
        <p:spPr>
          <a:xfrm>
            <a:off x="6156868" y="886883"/>
            <a:ext cx="238919" cy="179601"/>
          </a:xfrm>
          <a:prstGeom prst="rect">
            <a:avLst/>
          </a:prstGeom>
        </p:spPr>
        <p:txBody>
          <a:bodyPr vert="horz" wrap="square" lIns="0" tIns="0" rIns="0" bIns="0" rtlCol="0">
            <a:spAutoFit/>
          </a:bodyPr>
          <a:lstStyle/>
          <a:p>
            <a:pPr marL="12347"/>
            <a:r>
              <a:rPr sz="1167" spc="-5" dirty="0">
                <a:latin typeface="Times New Roman"/>
                <a:cs typeface="Times New Roman"/>
              </a:rPr>
              <a:t>VU</a:t>
            </a:r>
            <a:endParaRPr sz="1167">
              <a:latin typeface="Times New Roman"/>
              <a:cs typeface="Times New Roman"/>
            </a:endParaRPr>
          </a:p>
        </p:txBody>
      </p:sp>
      <p:sp>
        <p:nvSpPr>
          <p:cNvPr id="4" name="object 4"/>
          <p:cNvSpPr/>
          <p:nvPr/>
        </p:nvSpPr>
        <p:spPr>
          <a:xfrm>
            <a:off x="1111250" y="1055052"/>
            <a:ext cx="5270412" cy="0"/>
          </a:xfrm>
          <a:custGeom>
            <a:avLst/>
            <a:gdLst/>
            <a:ahLst/>
            <a:cxnLst/>
            <a:rect l="l" t="t" r="r" b="b"/>
            <a:pathLst>
              <a:path w="5420995">
                <a:moveTo>
                  <a:pt x="0" y="0"/>
                </a:moveTo>
                <a:lnTo>
                  <a:pt x="5420867" y="0"/>
                </a:lnTo>
              </a:path>
            </a:pathLst>
          </a:custGeom>
          <a:ln w="7620">
            <a:solidFill>
              <a:srgbClr val="000000"/>
            </a:solidFill>
          </a:ln>
        </p:spPr>
        <p:txBody>
          <a:bodyPr wrap="square" lIns="0" tIns="0" rIns="0" bIns="0" rtlCol="0"/>
          <a:lstStyle/>
          <a:p>
            <a:endParaRPr sz="1750"/>
          </a:p>
        </p:txBody>
      </p:sp>
      <p:sp>
        <p:nvSpPr>
          <p:cNvPr id="5" name="object 5"/>
          <p:cNvSpPr txBox="1"/>
          <p:nvPr/>
        </p:nvSpPr>
        <p:spPr>
          <a:xfrm>
            <a:off x="1086605" y="1280253"/>
            <a:ext cx="5371659" cy="7972601"/>
          </a:xfrm>
          <a:prstGeom prst="rect">
            <a:avLst/>
          </a:prstGeom>
        </p:spPr>
        <p:txBody>
          <a:bodyPr vert="horz" wrap="square" lIns="0" tIns="0" rIns="0" bIns="0" rtlCol="0">
            <a:spAutoFit/>
          </a:bodyPr>
          <a:lstStyle/>
          <a:p>
            <a:pPr marL="192612" algn="ctr"/>
            <a:r>
              <a:rPr sz="1847" b="1" spc="-5" dirty="0">
                <a:latin typeface="Times New Roman"/>
                <a:cs typeface="Times New Roman"/>
              </a:rPr>
              <a:t>Lecture </a:t>
            </a:r>
            <a:r>
              <a:rPr sz="1847" b="1" spc="-10" dirty="0">
                <a:latin typeface="Times New Roman"/>
                <a:cs typeface="Times New Roman"/>
              </a:rPr>
              <a:t>No.</a:t>
            </a:r>
            <a:r>
              <a:rPr sz="1847" b="1" spc="-63" dirty="0">
                <a:latin typeface="Times New Roman"/>
                <a:cs typeface="Times New Roman"/>
              </a:rPr>
              <a:t> </a:t>
            </a:r>
            <a:r>
              <a:rPr sz="1847" b="1" spc="-5" dirty="0">
                <a:latin typeface="Times New Roman"/>
                <a:cs typeface="Times New Roman"/>
              </a:rPr>
              <a:t>7</a:t>
            </a:r>
            <a:endParaRPr sz="1847">
              <a:latin typeface="Times New Roman"/>
              <a:cs typeface="Times New Roman"/>
            </a:endParaRPr>
          </a:p>
          <a:p>
            <a:pPr>
              <a:spcBef>
                <a:spcPts val="10"/>
              </a:spcBef>
            </a:pPr>
            <a:endParaRPr sz="2236">
              <a:latin typeface="Times New Roman"/>
              <a:cs typeface="Times New Roman"/>
            </a:endParaRPr>
          </a:p>
          <a:p>
            <a:pPr marL="24077" algn="just"/>
            <a:r>
              <a:rPr sz="1361" dirty="0">
                <a:latin typeface="Times New Roman"/>
                <a:cs typeface="Times New Roman"/>
              </a:rPr>
              <a:t>3.14 </a:t>
            </a:r>
            <a:r>
              <a:rPr sz="1361" spc="-5" dirty="0">
                <a:latin typeface="Times New Roman"/>
                <a:cs typeface="Times New Roman"/>
              </a:rPr>
              <a:t>Source </a:t>
            </a:r>
            <a:r>
              <a:rPr sz="1361" dirty="0">
                <a:latin typeface="Times New Roman"/>
                <a:cs typeface="Times New Roman"/>
              </a:rPr>
              <a:t>and </a:t>
            </a:r>
            <a:r>
              <a:rPr sz="1361" spc="-5" dirty="0">
                <a:latin typeface="Times New Roman"/>
                <a:cs typeface="Times New Roman"/>
              </a:rPr>
              <a:t>sink</a:t>
            </a:r>
            <a:r>
              <a:rPr sz="1361" spc="-73" dirty="0">
                <a:latin typeface="Times New Roman"/>
                <a:cs typeface="Times New Roman"/>
              </a:rPr>
              <a:t> </a:t>
            </a:r>
            <a:r>
              <a:rPr sz="1361" dirty="0">
                <a:latin typeface="Times New Roman"/>
                <a:cs typeface="Times New Roman"/>
              </a:rPr>
              <a:t>analysis</a:t>
            </a:r>
            <a:endParaRPr sz="1361">
              <a:latin typeface="Times New Roman"/>
              <a:cs typeface="Times New Roman"/>
            </a:endParaRPr>
          </a:p>
          <a:p>
            <a:pPr>
              <a:spcBef>
                <a:spcPts val="29"/>
              </a:spcBef>
            </a:pPr>
            <a:endParaRPr sz="1167">
              <a:latin typeface="Times New Roman"/>
              <a:cs typeface="Times New Roman"/>
            </a:endParaRPr>
          </a:p>
          <a:p>
            <a:pPr marL="24077" marR="5556" algn="just">
              <a:lnSpc>
                <a:spcPts val="1342"/>
              </a:lnSpc>
            </a:pPr>
            <a:r>
              <a:rPr sz="1167" spc="-5" dirty="0">
                <a:latin typeface="Times New Roman"/>
                <a:cs typeface="Times New Roman"/>
              </a:rPr>
              <a:t>Once </a:t>
            </a:r>
            <a:r>
              <a:rPr sz="1167" dirty="0">
                <a:latin typeface="Times New Roman"/>
                <a:cs typeface="Times New Roman"/>
              </a:rPr>
              <a:t>requirements are documented using any of these analysis models, an independent  verification is needed to verify completeness and consistency of requirements captured  through these models. The process of verifying requirements involves careful analysis of  </a:t>
            </a:r>
            <a:r>
              <a:rPr sz="1167" spc="-5" dirty="0">
                <a:latin typeface="Times New Roman"/>
                <a:cs typeface="Times New Roman"/>
              </a:rPr>
              <a:t>sources </a:t>
            </a:r>
            <a:r>
              <a:rPr sz="1167" dirty="0">
                <a:latin typeface="Times New Roman"/>
                <a:cs typeface="Times New Roman"/>
              </a:rPr>
              <a:t>as </a:t>
            </a:r>
            <a:r>
              <a:rPr sz="1167" spc="-5" dirty="0">
                <a:latin typeface="Times New Roman"/>
                <a:cs typeface="Times New Roman"/>
              </a:rPr>
              <a:t>well </a:t>
            </a:r>
            <a:r>
              <a:rPr sz="1167" dirty="0">
                <a:latin typeface="Times New Roman"/>
                <a:cs typeface="Times New Roman"/>
              </a:rPr>
              <a:t>as the </a:t>
            </a:r>
            <a:r>
              <a:rPr sz="1167" spc="-5" dirty="0">
                <a:latin typeface="Times New Roman"/>
                <a:cs typeface="Times New Roman"/>
              </a:rPr>
              <a:t>sinks </a:t>
            </a:r>
            <a:r>
              <a:rPr sz="1167" dirty="0">
                <a:latin typeface="Times New Roman"/>
                <a:cs typeface="Times New Roman"/>
              </a:rPr>
              <a:t>of</a:t>
            </a:r>
            <a:r>
              <a:rPr sz="1167" spc="-83" dirty="0">
                <a:latin typeface="Times New Roman"/>
                <a:cs typeface="Times New Roman"/>
              </a:rPr>
              <a:t> </a:t>
            </a:r>
            <a:r>
              <a:rPr sz="1167" dirty="0">
                <a:latin typeface="Times New Roman"/>
                <a:cs typeface="Times New Roman"/>
              </a:rPr>
              <a:t>information.</a:t>
            </a:r>
            <a:endParaRPr sz="1167">
              <a:latin typeface="Times New Roman"/>
              <a:cs typeface="Times New Roman"/>
            </a:endParaRPr>
          </a:p>
          <a:p>
            <a:pPr marL="48770" algn="just">
              <a:lnSpc>
                <a:spcPts val="1836"/>
              </a:lnSpc>
              <a:spcBef>
                <a:spcPts val="851"/>
              </a:spcBef>
            </a:pPr>
            <a:r>
              <a:rPr sz="1556" spc="-10" dirty="0">
                <a:latin typeface="Times New Roman"/>
                <a:cs typeface="Times New Roman"/>
              </a:rPr>
              <a:t>Source</a:t>
            </a:r>
            <a:endParaRPr sz="1556">
              <a:latin typeface="Times New Roman"/>
              <a:cs typeface="Times New Roman"/>
            </a:endParaRPr>
          </a:p>
          <a:p>
            <a:pPr marL="24077" marR="4939" algn="just">
              <a:lnSpc>
                <a:spcPts val="1342"/>
              </a:lnSpc>
              <a:spcBef>
                <a:spcPts val="63"/>
              </a:spcBef>
            </a:pPr>
            <a:r>
              <a:rPr sz="1167" dirty="0">
                <a:latin typeface="Times New Roman"/>
                <a:cs typeface="Times New Roman"/>
              </a:rPr>
              <a:t>A </a:t>
            </a:r>
            <a:r>
              <a:rPr sz="1167" spc="-5" dirty="0">
                <a:latin typeface="Times New Roman"/>
                <a:cs typeface="Times New Roman"/>
              </a:rPr>
              <a:t>stakeholder </a:t>
            </a:r>
            <a:r>
              <a:rPr sz="1167" dirty="0">
                <a:latin typeface="Times New Roman"/>
                <a:cs typeface="Times New Roman"/>
              </a:rPr>
              <a:t>describes requirements (needs, constraints) to be included as system  functionality. These can be processes that generate certain information that the </a:t>
            </a:r>
            <a:r>
              <a:rPr sz="1167" spc="-5" dirty="0">
                <a:latin typeface="Times New Roman"/>
                <a:cs typeface="Times New Roman"/>
              </a:rPr>
              <a:t>system  </a:t>
            </a:r>
            <a:r>
              <a:rPr sz="1167" dirty="0">
                <a:latin typeface="Times New Roman"/>
                <a:cs typeface="Times New Roman"/>
              </a:rPr>
              <a:t>may have to process or maintain. </a:t>
            </a:r>
            <a:r>
              <a:rPr sz="1167" spc="-5" dirty="0">
                <a:latin typeface="Times New Roman"/>
                <a:cs typeface="Times New Roman"/>
              </a:rPr>
              <a:t>Sources </a:t>
            </a:r>
            <a:r>
              <a:rPr sz="1167" dirty="0">
                <a:latin typeface="Times New Roman"/>
                <a:cs typeface="Times New Roman"/>
              </a:rPr>
              <a:t>of requirements are the origins from </a:t>
            </a:r>
            <a:r>
              <a:rPr sz="1167" spc="-5" dirty="0">
                <a:latin typeface="Times New Roman"/>
                <a:cs typeface="Times New Roman"/>
              </a:rPr>
              <a:t>where </a:t>
            </a:r>
            <a:r>
              <a:rPr sz="1167" dirty="0">
                <a:latin typeface="Times New Roman"/>
                <a:cs typeface="Times New Roman"/>
              </a:rPr>
              <a:t>the  corresponding business process is initiated. By this concept, one has to trace from a  requirement back to its origins to </a:t>
            </a:r>
            <a:r>
              <a:rPr sz="1167" spc="-5" dirty="0">
                <a:latin typeface="Times New Roman"/>
                <a:cs typeface="Times New Roman"/>
              </a:rPr>
              <a:t>see who </a:t>
            </a:r>
            <a:r>
              <a:rPr sz="1167" dirty="0">
                <a:latin typeface="Times New Roman"/>
                <a:cs typeface="Times New Roman"/>
              </a:rPr>
              <a:t>is involved in its initiation. Be it a person, an  organization or an external entity that initiate </a:t>
            </a:r>
            <a:r>
              <a:rPr sz="1167" spc="-5" dirty="0">
                <a:latin typeface="Times New Roman"/>
                <a:cs typeface="Times New Roman"/>
              </a:rPr>
              <a:t>some </a:t>
            </a:r>
            <a:r>
              <a:rPr sz="1167" dirty="0">
                <a:latin typeface="Times New Roman"/>
                <a:cs typeface="Times New Roman"/>
              </a:rPr>
              <a:t>action and </a:t>
            </a:r>
            <a:r>
              <a:rPr sz="1167" spc="-5" dirty="0">
                <a:latin typeface="Times New Roman"/>
                <a:cs typeface="Times New Roman"/>
              </a:rPr>
              <a:t>system </a:t>
            </a:r>
            <a:r>
              <a:rPr sz="1167" dirty="0">
                <a:latin typeface="Times New Roman"/>
                <a:cs typeface="Times New Roman"/>
              </a:rPr>
              <a:t>responds back by  completing that</a:t>
            </a:r>
            <a:r>
              <a:rPr sz="1167" spc="-107" dirty="0">
                <a:latin typeface="Times New Roman"/>
                <a:cs typeface="Times New Roman"/>
              </a:rPr>
              <a:t> </a:t>
            </a:r>
            <a:r>
              <a:rPr sz="1167" dirty="0">
                <a:latin typeface="Times New Roman"/>
                <a:cs typeface="Times New Roman"/>
              </a:rPr>
              <a:t>action.</a:t>
            </a:r>
            <a:endParaRPr sz="1167">
              <a:latin typeface="Times New Roman"/>
              <a:cs typeface="Times New Roman"/>
            </a:endParaRPr>
          </a:p>
          <a:p>
            <a:pPr marL="48770" algn="just">
              <a:spcBef>
                <a:spcPts val="1045"/>
              </a:spcBef>
            </a:pPr>
            <a:r>
              <a:rPr sz="1556" spc="-10" dirty="0">
                <a:latin typeface="Times New Roman"/>
                <a:cs typeface="Times New Roman"/>
              </a:rPr>
              <a:t>Sink</a:t>
            </a:r>
            <a:endParaRPr sz="1556">
              <a:latin typeface="Times New Roman"/>
              <a:cs typeface="Times New Roman"/>
            </a:endParaRPr>
          </a:p>
          <a:p>
            <a:pPr marL="12347" marR="18520" algn="just">
              <a:lnSpc>
                <a:spcPts val="1342"/>
              </a:lnSpc>
              <a:spcBef>
                <a:spcPts val="938"/>
              </a:spcBef>
            </a:pPr>
            <a:r>
              <a:rPr sz="1167" spc="-5" dirty="0">
                <a:latin typeface="Times New Roman"/>
                <a:cs typeface="Times New Roman"/>
              </a:rPr>
              <a:t>Sink </a:t>
            </a:r>
            <a:r>
              <a:rPr sz="1167" dirty="0">
                <a:latin typeface="Times New Roman"/>
                <a:cs typeface="Times New Roman"/>
              </a:rPr>
              <a:t>is the consumer of certain information. It is that entity </a:t>
            </a:r>
            <a:r>
              <a:rPr sz="1167" spc="-5" dirty="0">
                <a:latin typeface="Times New Roman"/>
                <a:cs typeface="Times New Roman"/>
              </a:rPr>
              <a:t>which </a:t>
            </a:r>
            <a:r>
              <a:rPr sz="1167" dirty="0">
                <a:latin typeface="Times New Roman"/>
                <a:cs typeface="Times New Roman"/>
              </a:rPr>
              <a:t>provides a logical end  to a business process. </a:t>
            </a:r>
            <a:r>
              <a:rPr sz="1167" spc="5" dirty="0">
                <a:latin typeface="Times New Roman"/>
                <a:cs typeface="Times New Roman"/>
              </a:rPr>
              <a:t>Thus, </a:t>
            </a:r>
            <a:r>
              <a:rPr sz="1167" dirty="0">
                <a:latin typeface="Times New Roman"/>
                <a:cs typeface="Times New Roman"/>
              </a:rPr>
              <a:t>‘sinks of requirements’ is a concept </a:t>
            </a:r>
            <a:r>
              <a:rPr sz="1167" spc="5" dirty="0">
                <a:latin typeface="Times New Roman"/>
                <a:cs typeface="Times New Roman"/>
              </a:rPr>
              <a:t>that helps </a:t>
            </a:r>
            <a:r>
              <a:rPr sz="1167" dirty="0">
                <a:latin typeface="Times New Roman"/>
                <a:cs typeface="Times New Roman"/>
              </a:rPr>
              <a:t>in identifying  persons, organizations or external systems that gets certain functionality from the system.  These are logical ends of requirements, or </a:t>
            </a:r>
            <a:r>
              <a:rPr sz="1167" spc="-5" dirty="0">
                <a:latin typeface="Times New Roman"/>
                <a:cs typeface="Times New Roman"/>
              </a:rPr>
              <a:t>where </a:t>
            </a:r>
            <a:r>
              <a:rPr sz="1167" dirty="0">
                <a:latin typeface="Times New Roman"/>
                <a:cs typeface="Times New Roman"/>
              </a:rPr>
              <a:t>all the requirements are consumed. </a:t>
            </a:r>
            <a:r>
              <a:rPr sz="1167" spc="-5" dirty="0">
                <a:latin typeface="Times New Roman"/>
                <a:cs typeface="Times New Roman"/>
              </a:rPr>
              <a:t>For  </a:t>
            </a:r>
            <a:r>
              <a:rPr sz="1167" dirty="0">
                <a:latin typeface="Times New Roman"/>
                <a:cs typeface="Times New Roman"/>
              </a:rPr>
              <a:t>example, </a:t>
            </a:r>
            <a:r>
              <a:rPr sz="1167" spc="-5" dirty="0">
                <a:latin typeface="Times New Roman"/>
                <a:cs typeface="Times New Roman"/>
              </a:rPr>
              <a:t>we </a:t>
            </a:r>
            <a:r>
              <a:rPr sz="1167" spc="5" dirty="0">
                <a:latin typeface="Times New Roman"/>
                <a:cs typeface="Times New Roman"/>
              </a:rPr>
              <a:t>may </a:t>
            </a:r>
            <a:r>
              <a:rPr sz="1167" dirty="0">
                <a:latin typeface="Times New Roman"/>
                <a:cs typeface="Times New Roman"/>
              </a:rPr>
              <a:t>consider a user </a:t>
            </a:r>
            <a:r>
              <a:rPr sz="1167" spc="10" dirty="0">
                <a:latin typeface="Times New Roman"/>
                <a:cs typeface="Times New Roman"/>
              </a:rPr>
              <a:t>of </a:t>
            </a:r>
            <a:r>
              <a:rPr sz="1167" dirty="0">
                <a:latin typeface="Times New Roman"/>
                <a:cs typeface="Times New Roman"/>
              </a:rPr>
              <a:t>a </a:t>
            </a:r>
            <a:r>
              <a:rPr sz="1167" spc="-5" dirty="0">
                <a:latin typeface="Times New Roman"/>
                <a:cs typeface="Times New Roman"/>
              </a:rPr>
              <a:t>software </a:t>
            </a:r>
            <a:r>
              <a:rPr sz="1167" dirty="0">
                <a:latin typeface="Times New Roman"/>
                <a:cs typeface="Times New Roman"/>
              </a:rPr>
              <a:t>application that retrieves a report from the  </a:t>
            </a:r>
            <a:r>
              <a:rPr sz="1167" spc="-5" dirty="0">
                <a:latin typeface="Times New Roman"/>
                <a:cs typeface="Times New Roman"/>
              </a:rPr>
              <a:t>system. </a:t>
            </a:r>
            <a:r>
              <a:rPr sz="1167" dirty="0">
                <a:latin typeface="Times New Roman"/>
                <a:cs typeface="Times New Roman"/>
              </a:rPr>
              <a:t>In this case, user </a:t>
            </a:r>
            <a:r>
              <a:rPr sz="1167" spc="-5" dirty="0">
                <a:latin typeface="Times New Roman"/>
                <a:cs typeface="Times New Roman"/>
              </a:rPr>
              <a:t>when </a:t>
            </a:r>
            <a:r>
              <a:rPr sz="1167" dirty="0">
                <a:latin typeface="Times New Roman"/>
                <a:cs typeface="Times New Roman"/>
              </a:rPr>
              <a:t>reviews the report, becomes the </a:t>
            </a:r>
            <a:r>
              <a:rPr sz="1167" spc="-5" dirty="0">
                <a:latin typeface="Times New Roman"/>
                <a:cs typeface="Times New Roman"/>
              </a:rPr>
              <a:t>sink </a:t>
            </a:r>
            <a:r>
              <a:rPr sz="1167" dirty="0">
                <a:latin typeface="Times New Roman"/>
                <a:cs typeface="Times New Roman"/>
              </a:rPr>
              <a:t>of that report. Thus  </a:t>
            </a:r>
            <a:r>
              <a:rPr sz="1167" spc="-5" dirty="0">
                <a:latin typeface="Times New Roman"/>
                <a:cs typeface="Times New Roman"/>
              </a:rPr>
              <a:t>when </a:t>
            </a:r>
            <a:r>
              <a:rPr sz="1167" dirty="0">
                <a:latin typeface="Times New Roman"/>
                <a:cs typeface="Times New Roman"/>
              </a:rPr>
              <a:t>analyzing the </a:t>
            </a:r>
            <a:r>
              <a:rPr sz="1167" spc="-5" dirty="0">
                <a:latin typeface="Times New Roman"/>
                <a:cs typeface="Times New Roman"/>
              </a:rPr>
              <a:t>sink </a:t>
            </a:r>
            <a:r>
              <a:rPr sz="1167" dirty="0">
                <a:latin typeface="Times New Roman"/>
                <a:cs typeface="Times New Roman"/>
              </a:rPr>
              <a:t>of the requirement of implementing a report, the analyst </a:t>
            </a:r>
            <a:r>
              <a:rPr sz="1167" spc="-5" dirty="0">
                <a:latin typeface="Times New Roman"/>
                <a:cs typeface="Times New Roman"/>
              </a:rPr>
              <a:t>would  </a:t>
            </a:r>
            <a:r>
              <a:rPr sz="1167" dirty="0">
                <a:latin typeface="Times New Roman"/>
                <a:cs typeface="Times New Roman"/>
              </a:rPr>
              <a:t>naturally point towards the user </a:t>
            </a:r>
            <a:r>
              <a:rPr sz="1167" spc="-5" dirty="0">
                <a:latin typeface="Times New Roman"/>
                <a:cs typeface="Times New Roman"/>
              </a:rPr>
              <a:t>who would </a:t>
            </a:r>
            <a:r>
              <a:rPr sz="1167" dirty="0">
                <a:latin typeface="Times New Roman"/>
                <a:cs typeface="Times New Roman"/>
              </a:rPr>
              <a:t>get that</a:t>
            </a:r>
            <a:r>
              <a:rPr sz="1167" spc="-92" dirty="0">
                <a:latin typeface="Times New Roman"/>
                <a:cs typeface="Times New Roman"/>
              </a:rPr>
              <a:t> </a:t>
            </a:r>
            <a:r>
              <a:rPr sz="1167" dirty="0">
                <a:latin typeface="Times New Roman"/>
                <a:cs typeface="Times New Roman"/>
              </a:rPr>
              <a:t>report.</a:t>
            </a:r>
            <a:endParaRPr sz="1167">
              <a:latin typeface="Times New Roman"/>
              <a:cs typeface="Times New Roman"/>
            </a:endParaRPr>
          </a:p>
          <a:p>
            <a:pPr>
              <a:lnSpc>
                <a:spcPct val="100000"/>
              </a:lnSpc>
            </a:pPr>
            <a:endParaRPr sz="1167">
              <a:latin typeface="Times New Roman"/>
              <a:cs typeface="Times New Roman"/>
            </a:endParaRPr>
          </a:p>
          <a:p>
            <a:pPr marL="12347" marR="18520" algn="just">
              <a:lnSpc>
                <a:spcPts val="1342"/>
              </a:lnSpc>
            </a:pPr>
            <a:r>
              <a:rPr sz="1167" dirty="0">
                <a:latin typeface="Times New Roman"/>
                <a:cs typeface="Times New Roman"/>
              </a:rPr>
              <a:t>In </a:t>
            </a:r>
            <a:r>
              <a:rPr sz="1167" spc="-5" dirty="0">
                <a:latin typeface="Times New Roman"/>
                <a:cs typeface="Times New Roman"/>
              </a:rPr>
              <a:t>source </a:t>
            </a:r>
            <a:r>
              <a:rPr sz="1167" dirty="0">
                <a:latin typeface="Times New Roman"/>
                <a:cs typeface="Times New Roman"/>
              </a:rPr>
              <a:t>and </a:t>
            </a:r>
            <a:r>
              <a:rPr sz="1167" spc="-5" dirty="0">
                <a:latin typeface="Times New Roman"/>
                <a:cs typeface="Times New Roman"/>
              </a:rPr>
              <a:t>sink </a:t>
            </a:r>
            <a:r>
              <a:rPr sz="1167" dirty="0">
                <a:latin typeface="Times New Roman"/>
                <a:cs typeface="Times New Roman"/>
              </a:rPr>
              <a:t>analysis the analyst determines all the </a:t>
            </a:r>
            <a:r>
              <a:rPr sz="1167" spc="-5" dirty="0">
                <a:latin typeface="Times New Roman"/>
                <a:cs typeface="Times New Roman"/>
              </a:rPr>
              <a:t>sources </a:t>
            </a:r>
            <a:r>
              <a:rPr sz="1167" dirty="0">
                <a:latin typeface="Times New Roman"/>
                <a:cs typeface="Times New Roman"/>
              </a:rPr>
              <a:t>of requirements and  </a:t>
            </a:r>
            <a:r>
              <a:rPr sz="1167" spc="-5" dirty="0">
                <a:latin typeface="Times New Roman"/>
                <a:cs typeface="Times New Roman"/>
              </a:rPr>
              <a:t>where </a:t>
            </a:r>
            <a:r>
              <a:rPr sz="1167" dirty="0">
                <a:latin typeface="Times New Roman"/>
                <a:cs typeface="Times New Roman"/>
              </a:rPr>
              <a:t>do these requirements consume (sinks). </a:t>
            </a:r>
            <a:r>
              <a:rPr sz="1167" spc="-5" dirty="0">
                <a:latin typeface="Times New Roman"/>
                <a:cs typeface="Times New Roman"/>
              </a:rPr>
              <a:t>Now </a:t>
            </a:r>
            <a:r>
              <a:rPr sz="1167" dirty="0">
                <a:latin typeface="Times New Roman"/>
                <a:cs typeface="Times New Roman"/>
              </a:rPr>
              <a:t>evaluate a report </a:t>
            </a:r>
            <a:r>
              <a:rPr sz="1167" spc="-5" dirty="0">
                <a:latin typeface="Times New Roman"/>
                <a:cs typeface="Times New Roman"/>
              </a:rPr>
              <a:t>which </a:t>
            </a:r>
            <a:r>
              <a:rPr sz="1167" dirty="0">
                <a:latin typeface="Times New Roman"/>
                <a:cs typeface="Times New Roman"/>
              </a:rPr>
              <a:t>displays  certain information, the </a:t>
            </a:r>
            <a:r>
              <a:rPr sz="1167" spc="-5" dirty="0">
                <a:latin typeface="Times New Roman"/>
                <a:cs typeface="Times New Roman"/>
              </a:rPr>
              <a:t>source </a:t>
            </a:r>
            <a:r>
              <a:rPr sz="1167" dirty="0">
                <a:latin typeface="Times New Roman"/>
                <a:cs typeface="Times New Roman"/>
              </a:rPr>
              <a:t>of this report is the data (and </a:t>
            </a:r>
            <a:r>
              <a:rPr sz="1167" spc="-5" dirty="0">
                <a:latin typeface="Times New Roman"/>
                <a:cs typeface="Times New Roman"/>
              </a:rPr>
              <a:t>who </a:t>
            </a:r>
            <a:r>
              <a:rPr sz="1167" spc="5" dirty="0">
                <a:latin typeface="Times New Roman"/>
                <a:cs typeface="Times New Roman"/>
              </a:rPr>
              <a:t>enters </a:t>
            </a:r>
            <a:r>
              <a:rPr sz="1167" dirty="0">
                <a:latin typeface="Times New Roman"/>
                <a:cs typeface="Times New Roman"/>
              </a:rPr>
              <a:t>it) that is input to  be retrieved later in the form of the report. </a:t>
            </a:r>
            <a:r>
              <a:rPr sz="1167" spc="-5" dirty="0">
                <a:latin typeface="Times New Roman"/>
                <a:cs typeface="Times New Roman"/>
              </a:rPr>
              <a:t>Similarly, whoever </a:t>
            </a:r>
            <a:r>
              <a:rPr sz="1167" dirty="0">
                <a:latin typeface="Times New Roman"/>
                <a:cs typeface="Times New Roman"/>
              </a:rPr>
              <a:t>needs this report become  the </a:t>
            </a:r>
            <a:r>
              <a:rPr sz="1167" spc="-5" dirty="0">
                <a:latin typeface="Times New Roman"/>
                <a:cs typeface="Times New Roman"/>
              </a:rPr>
              <a:t>sink </a:t>
            </a:r>
            <a:r>
              <a:rPr sz="1167" dirty="0">
                <a:latin typeface="Times New Roman"/>
                <a:cs typeface="Times New Roman"/>
              </a:rPr>
              <a:t>of the</a:t>
            </a:r>
            <a:r>
              <a:rPr sz="1167" spc="-97" dirty="0">
                <a:latin typeface="Times New Roman"/>
                <a:cs typeface="Times New Roman"/>
              </a:rPr>
              <a:t> </a:t>
            </a:r>
            <a:r>
              <a:rPr sz="1167" dirty="0">
                <a:latin typeface="Times New Roman"/>
                <a:cs typeface="Times New Roman"/>
              </a:rPr>
              <a:t>report.</a:t>
            </a:r>
            <a:endParaRPr sz="1167">
              <a:latin typeface="Times New Roman"/>
              <a:cs typeface="Times New Roman"/>
            </a:endParaRPr>
          </a:p>
          <a:p>
            <a:pPr marL="12347" marR="16051" algn="just">
              <a:lnSpc>
                <a:spcPts val="1342"/>
              </a:lnSpc>
            </a:pPr>
            <a:r>
              <a:rPr sz="1167" dirty="0">
                <a:latin typeface="Times New Roman"/>
                <a:cs typeface="Times New Roman"/>
              </a:rPr>
              <a:t>In a </a:t>
            </a:r>
            <a:r>
              <a:rPr sz="1167" spc="-5" dirty="0">
                <a:latin typeface="Times New Roman"/>
                <a:cs typeface="Times New Roman"/>
              </a:rPr>
              <a:t>similar </a:t>
            </a:r>
            <a:r>
              <a:rPr sz="1167" dirty="0">
                <a:latin typeface="Times New Roman"/>
                <a:cs typeface="Times New Roman"/>
              </a:rPr>
              <a:t>manner, at times </a:t>
            </a:r>
            <a:r>
              <a:rPr sz="1167" spc="-5" dirty="0">
                <a:latin typeface="Times New Roman"/>
                <a:cs typeface="Times New Roman"/>
              </a:rPr>
              <a:t>we </a:t>
            </a:r>
            <a:r>
              <a:rPr sz="1167" dirty="0">
                <a:latin typeface="Times New Roman"/>
                <a:cs typeface="Times New Roman"/>
              </a:rPr>
              <a:t>gather data in our application that is not used anywhere.  </a:t>
            </a:r>
            <a:r>
              <a:rPr sz="1167" spc="-5" dirty="0">
                <a:latin typeface="Times New Roman"/>
                <a:cs typeface="Times New Roman"/>
              </a:rPr>
              <a:t>So </a:t>
            </a:r>
            <a:r>
              <a:rPr sz="1167" dirty="0">
                <a:latin typeface="Times New Roman"/>
                <a:cs typeface="Times New Roman"/>
              </a:rPr>
              <a:t>the question really is </a:t>
            </a:r>
            <a:r>
              <a:rPr sz="1167" spc="-5" dirty="0">
                <a:latin typeface="Times New Roman"/>
                <a:cs typeface="Times New Roman"/>
              </a:rPr>
              <a:t>what </a:t>
            </a:r>
            <a:r>
              <a:rPr sz="1167" dirty="0">
                <a:latin typeface="Times New Roman"/>
                <a:cs typeface="Times New Roman"/>
              </a:rPr>
              <a:t>to do </a:t>
            </a:r>
            <a:r>
              <a:rPr sz="1167" spc="-5" dirty="0">
                <a:latin typeface="Times New Roman"/>
                <a:cs typeface="Times New Roman"/>
              </a:rPr>
              <a:t>with </a:t>
            </a:r>
            <a:r>
              <a:rPr sz="1167" dirty="0">
                <a:latin typeface="Times New Roman"/>
                <a:cs typeface="Times New Roman"/>
              </a:rPr>
              <a:t>that kind of unused data or the missing  requirement. Is it really redundant or is </a:t>
            </a:r>
            <a:r>
              <a:rPr sz="1167" spc="-5" dirty="0">
                <a:latin typeface="Times New Roman"/>
                <a:cs typeface="Times New Roman"/>
              </a:rPr>
              <a:t>something </a:t>
            </a:r>
            <a:r>
              <a:rPr sz="1167" dirty="0">
                <a:latin typeface="Times New Roman"/>
                <a:cs typeface="Times New Roman"/>
              </a:rPr>
              <a:t>really missing from these  requirements? </a:t>
            </a:r>
            <a:r>
              <a:rPr sz="1167" spc="-5" dirty="0">
                <a:latin typeface="Times New Roman"/>
                <a:cs typeface="Times New Roman"/>
              </a:rPr>
              <a:t>How </a:t>
            </a:r>
            <a:r>
              <a:rPr sz="1167" dirty="0">
                <a:latin typeface="Times New Roman"/>
                <a:cs typeface="Times New Roman"/>
              </a:rPr>
              <a:t>to figure it</a:t>
            </a:r>
            <a:r>
              <a:rPr sz="1167" spc="-92" dirty="0">
                <a:latin typeface="Times New Roman"/>
                <a:cs typeface="Times New Roman"/>
              </a:rPr>
              <a:t> </a:t>
            </a:r>
            <a:r>
              <a:rPr sz="1167" dirty="0">
                <a:latin typeface="Times New Roman"/>
                <a:cs typeface="Times New Roman"/>
              </a:rPr>
              <a:t>out?</a:t>
            </a:r>
            <a:endParaRPr sz="1167">
              <a:latin typeface="Times New Roman"/>
              <a:cs typeface="Times New Roman"/>
            </a:endParaRPr>
          </a:p>
          <a:p>
            <a:pPr>
              <a:lnSpc>
                <a:spcPct val="100000"/>
              </a:lnSpc>
            </a:pPr>
            <a:endParaRPr sz="1167">
              <a:latin typeface="Times New Roman"/>
              <a:cs typeface="Times New Roman"/>
            </a:endParaRPr>
          </a:p>
          <a:p>
            <a:pPr marL="12347" marR="19138" algn="just">
              <a:lnSpc>
                <a:spcPts val="1342"/>
              </a:lnSpc>
            </a:pPr>
            <a:r>
              <a:rPr sz="1167" spc="-5" dirty="0">
                <a:latin typeface="Times New Roman"/>
                <a:cs typeface="Times New Roman"/>
              </a:rPr>
              <a:t>For </a:t>
            </a:r>
            <a:r>
              <a:rPr sz="1167" dirty="0">
                <a:latin typeface="Times New Roman"/>
                <a:cs typeface="Times New Roman"/>
              </a:rPr>
              <a:t>example, </a:t>
            </a:r>
            <a:r>
              <a:rPr sz="1167" spc="-5" dirty="0">
                <a:latin typeface="Times New Roman"/>
                <a:cs typeface="Times New Roman"/>
              </a:rPr>
              <a:t>we </a:t>
            </a:r>
            <a:r>
              <a:rPr sz="1167" dirty="0">
                <a:latin typeface="Times New Roman"/>
                <a:cs typeface="Times New Roman"/>
              </a:rPr>
              <a:t>are </a:t>
            </a:r>
            <a:r>
              <a:rPr sz="1167" spc="5" dirty="0">
                <a:latin typeface="Times New Roman"/>
                <a:cs typeface="Times New Roman"/>
              </a:rPr>
              <a:t>having </a:t>
            </a:r>
            <a:r>
              <a:rPr sz="1167" dirty="0">
                <a:latin typeface="Times New Roman"/>
                <a:cs typeface="Times New Roman"/>
              </a:rPr>
              <a:t>certain inputs (sources) to a process against which </a:t>
            </a:r>
            <a:r>
              <a:rPr sz="1167" spc="-5" dirty="0">
                <a:latin typeface="Times New Roman"/>
                <a:cs typeface="Times New Roman"/>
              </a:rPr>
              <a:t>we </a:t>
            </a:r>
            <a:r>
              <a:rPr sz="1167" dirty="0">
                <a:latin typeface="Times New Roman"/>
                <a:cs typeface="Times New Roman"/>
              </a:rPr>
              <a:t>do not  know about the corresponding outputs (sinks). </a:t>
            </a:r>
            <a:r>
              <a:rPr sz="1167" spc="-5" dirty="0">
                <a:latin typeface="Times New Roman"/>
                <a:cs typeface="Times New Roman"/>
              </a:rPr>
              <a:t>Such </a:t>
            </a:r>
            <a:r>
              <a:rPr sz="1167" dirty="0">
                <a:latin typeface="Times New Roman"/>
                <a:cs typeface="Times New Roman"/>
              </a:rPr>
              <a:t>inputs are redundant </a:t>
            </a:r>
            <a:r>
              <a:rPr sz="1167" spc="15" dirty="0">
                <a:latin typeface="Times New Roman"/>
                <a:cs typeface="Times New Roman"/>
              </a:rPr>
              <a:t>if </a:t>
            </a:r>
            <a:r>
              <a:rPr sz="1167" dirty="0">
                <a:latin typeface="Times New Roman"/>
                <a:cs typeface="Times New Roman"/>
              </a:rPr>
              <a:t>there is found  no corresponding outputs. Thus these inputs can be removed as redundant. If </a:t>
            </a:r>
            <a:r>
              <a:rPr sz="1167" spc="-5" dirty="0">
                <a:latin typeface="Times New Roman"/>
                <a:cs typeface="Times New Roman"/>
              </a:rPr>
              <a:t>we </a:t>
            </a:r>
            <a:r>
              <a:rPr sz="1167" dirty="0">
                <a:latin typeface="Times New Roman"/>
                <a:cs typeface="Times New Roman"/>
              </a:rPr>
              <a:t>probe  out corresponding outputs, </a:t>
            </a:r>
            <a:r>
              <a:rPr sz="1167" spc="-5" dirty="0">
                <a:latin typeface="Times New Roman"/>
                <a:cs typeface="Times New Roman"/>
              </a:rPr>
              <a:t>which </a:t>
            </a:r>
            <a:r>
              <a:rPr sz="1167" dirty="0">
                <a:latin typeface="Times New Roman"/>
                <a:cs typeface="Times New Roman"/>
              </a:rPr>
              <a:t>could not be recorded initially, that mean these inputs  </a:t>
            </a:r>
            <a:r>
              <a:rPr sz="1167" spc="-5" dirty="0">
                <a:latin typeface="Times New Roman"/>
                <a:cs typeface="Times New Roman"/>
              </a:rPr>
              <a:t>were </a:t>
            </a:r>
            <a:r>
              <a:rPr sz="1167" dirty="0">
                <a:latin typeface="Times New Roman"/>
                <a:cs typeface="Times New Roman"/>
              </a:rPr>
              <a:t>not redundant rather a few (output related) requirements </a:t>
            </a:r>
            <a:r>
              <a:rPr sz="1167" spc="-5" dirty="0">
                <a:latin typeface="Times New Roman"/>
                <a:cs typeface="Times New Roman"/>
              </a:rPr>
              <a:t>were </a:t>
            </a:r>
            <a:r>
              <a:rPr sz="1167" dirty="0">
                <a:latin typeface="Times New Roman"/>
                <a:cs typeface="Times New Roman"/>
              </a:rPr>
              <a:t>missing that </a:t>
            </a:r>
            <a:r>
              <a:rPr sz="1167" spc="-5" dirty="0">
                <a:latin typeface="Times New Roman"/>
                <a:cs typeface="Times New Roman"/>
              </a:rPr>
              <a:t>we  </a:t>
            </a:r>
            <a:r>
              <a:rPr sz="1167" dirty="0">
                <a:latin typeface="Times New Roman"/>
                <a:cs typeface="Times New Roman"/>
              </a:rPr>
              <a:t>discovered during the </a:t>
            </a:r>
            <a:r>
              <a:rPr sz="1167" spc="-5" dirty="0">
                <a:latin typeface="Times New Roman"/>
                <a:cs typeface="Times New Roman"/>
              </a:rPr>
              <a:t>sink</a:t>
            </a:r>
            <a:r>
              <a:rPr sz="1167" spc="-97" dirty="0">
                <a:latin typeface="Times New Roman"/>
                <a:cs typeface="Times New Roman"/>
              </a:rPr>
              <a:t> </a:t>
            </a:r>
            <a:r>
              <a:rPr sz="1167" dirty="0">
                <a:latin typeface="Times New Roman"/>
                <a:cs typeface="Times New Roman"/>
              </a:rPr>
              <a:t>analysis.</a:t>
            </a:r>
            <a:endParaRPr sz="1167">
              <a:latin typeface="Times New Roman"/>
              <a:cs typeface="Times New Roman"/>
            </a:endParaRPr>
          </a:p>
        </p:txBody>
      </p:sp>
      <p:sp>
        <p:nvSpPr>
          <p:cNvPr id="6" name="object 6"/>
          <p:cNvSpPr txBox="1">
            <a:spLocks noGrp="1"/>
          </p:cNvSpPr>
          <p:nvPr>
            <p:ph type="sldNum" sz="quarter" idx="7"/>
          </p:nvPr>
        </p:nvSpPr>
        <p:spPr>
          <a:xfrm>
            <a:off x="6216086" y="10069713"/>
            <a:ext cx="271639" cy="7154380"/>
          </a:xfrm>
          <a:prstGeom prst="rect">
            <a:avLst/>
          </a:prstGeom>
        </p:spPr>
        <p:txBody>
          <a:bodyPr vert="horz" wrap="square" lIns="0" tIns="49389" rIns="0" bIns="0" rtlCol="0">
            <a:spAutoFit/>
          </a:bodyPr>
          <a:lstStyle/>
          <a:p>
            <a:pPr marL="12347">
              <a:lnSpc>
                <a:spcPts val="1240"/>
              </a:lnSpc>
              <a:tabLst>
                <a:tab pos="5123363" algn="l"/>
              </a:tabLst>
            </a:pPr>
            <a:r>
              <a:rPr u="heavy" dirty="0"/>
              <a:t> 	</a:t>
            </a:r>
            <a:r>
              <a:rPr dirty="0"/>
              <a:t>  40</a:t>
            </a:r>
          </a:p>
          <a:p>
            <a:pPr marL="1456939">
              <a:lnSpc>
                <a:spcPts val="1371"/>
              </a:lnSpc>
            </a:pPr>
            <a:r>
              <a:rPr dirty="0"/>
              <a:t>© Copyright </a:t>
            </a:r>
            <a:r>
              <a:rPr spc="-5" dirty="0"/>
              <a:t>Virtual University </a:t>
            </a:r>
            <a:r>
              <a:rPr dirty="0"/>
              <a:t>of</a:t>
            </a:r>
            <a:r>
              <a:rPr spc="-78" dirty="0"/>
              <a:t> </a:t>
            </a:r>
            <a:r>
              <a:rPr spc="-5" dirty="0"/>
              <a:t>Pakistan</a:t>
            </a:r>
          </a:p>
        </p:txBody>
      </p:sp>
    </p:spTree>
    <p:extLst>
      <p:ext uri="{BB962C8B-B14F-4D97-AF65-F5344CB8AC3E}">
        <p14:creationId xmlns:p14="http://schemas.microsoft.com/office/powerpoint/2010/main" val="2243718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11250" y="1055052"/>
            <a:ext cx="5270412" cy="0"/>
          </a:xfrm>
          <a:custGeom>
            <a:avLst/>
            <a:gdLst/>
            <a:ahLst/>
            <a:cxnLst/>
            <a:rect l="l" t="t" r="r" b="b"/>
            <a:pathLst>
              <a:path w="5420995">
                <a:moveTo>
                  <a:pt x="0" y="0"/>
                </a:moveTo>
                <a:lnTo>
                  <a:pt x="5420867" y="0"/>
                </a:lnTo>
              </a:path>
            </a:pathLst>
          </a:custGeom>
          <a:ln w="7620">
            <a:solidFill>
              <a:srgbClr val="000000"/>
            </a:solidFill>
          </a:ln>
        </p:spPr>
        <p:txBody>
          <a:bodyPr wrap="square" lIns="0" tIns="0" rIns="0" bIns="0" rtlCol="0"/>
          <a:lstStyle/>
          <a:p>
            <a:endParaRPr sz="1750"/>
          </a:p>
        </p:txBody>
      </p:sp>
      <p:sp>
        <p:nvSpPr>
          <p:cNvPr id="3" name="object 3"/>
          <p:cNvSpPr txBox="1"/>
          <p:nvPr/>
        </p:nvSpPr>
        <p:spPr>
          <a:xfrm>
            <a:off x="1086456" y="886883"/>
            <a:ext cx="5400675" cy="8349722"/>
          </a:xfrm>
          <a:prstGeom prst="rect">
            <a:avLst/>
          </a:prstGeom>
        </p:spPr>
        <p:txBody>
          <a:bodyPr vert="horz" wrap="square" lIns="0" tIns="0" rIns="0" bIns="0" rtlCol="0">
            <a:spAutoFit/>
          </a:bodyPr>
          <a:lstStyle/>
          <a:p>
            <a:pPr marL="24694" algn="just">
              <a:tabLst>
                <a:tab pos="5082001" algn="l"/>
              </a:tabLst>
            </a:pPr>
            <a:r>
              <a:rPr sz="1167" dirty="0">
                <a:latin typeface="Times New Roman"/>
                <a:cs typeface="Times New Roman"/>
              </a:rPr>
              <a:t>CS504-Software Engineering</a:t>
            </a:r>
            <a:r>
              <a:rPr sz="1167" spc="-10" dirty="0">
                <a:latin typeface="Times New Roman"/>
                <a:cs typeface="Times New Roman"/>
              </a:rPr>
              <a:t> </a:t>
            </a:r>
            <a:r>
              <a:rPr sz="1167" dirty="0">
                <a:latin typeface="Times New Roman"/>
                <a:cs typeface="Times New Roman"/>
              </a:rPr>
              <a:t>– I	</a:t>
            </a:r>
            <a:r>
              <a:rPr sz="1167" spc="-5" dirty="0">
                <a:latin typeface="Times New Roman"/>
                <a:cs typeface="Times New Roman"/>
              </a:rPr>
              <a:t>VU</a:t>
            </a:r>
            <a:endParaRPr sz="1167">
              <a:latin typeface="Times New Roman"/>
              <a:cs typeface="Times New Roman"/>
            </a:endParaRPr>
          </a:p>
          <a:p>
            <a:pPr>
              <a:spcBef>
                <a:spcPts val="24"/>
              </a:spcBef>
            </a:pPr>
            <a:endParaRPr sz="1021">
              <a:latin typeface="Times New Roman"/>
              <a:cs typeface="Times New Roman"/>
            </a:endParaRPr>
          </a:p>
          <a:p>
            <a:pPr marL="12347" marR="47536" algn="just">
              <a:lnSpc>
                <a:spcPts val="1342"/>
              </a:lnSpc>
            </a:pPr>
            <a:r>
              <a:rPr sz="1167" dirty="0">
                <a:latin typeface="Times New Roman"/>
                <a:cs typeface="Times New Roman"/>
              </a:rPr>
              <a:t>A </a:t>
            </a:r>
            <a:r>
              <a:rPr sz="1167" spc="-5" dirty="0">
                <a:latin typeface="Times New Roman"/>
                <a:cs typeface="Times New Roman"/>
              </a:rPr>
              <a:t>stakeholder </a:t>
            </a:r>
            <a:r>
              <a:rPr sz="1167" dirty="0">
                <a:latin typeface="Times New Roman"/>
                <a:cs typeface="Times New Roman"/>
              </a:rPr>
              <a:t>may have required the development team to develop certain report for his  use. It means </a:t>
            </a:r>
            <a:r>
              <a:rPr sz="1167" spc="-5" dirty="0">
                <a:latin typeface="Times New Roman"/>
                <a:cs typeface="Times New Roman"/>
              </a:rPr>
              <a:t>we </a:t>
            </a:r>
            <a:r>
              <a:rPr sz="1167" dirty="0">
                <a:latin typeface="Times New Roman"/>
                <a:cs typeface="Times New Roman"/>
              </a:rPr>
              <a:t>are </a:t>
            </a:r>
            <a:r>
              <a:rPr sz="1167" spc="-5" dirty="0">
                <a:latin typeface="Times New Roman"/>
                <a:cs typeface="Times New Roman"/>
              </a:rPr>
              <a:t>sure </a:t>
            </a:r>
            <a:r>
              <a:rPr sz="1167" dirty="0">
                <a:latin typeface="Times New Roman"/>
                <a:cs typeface="Times New Roman"/>
              </a:rPr>
              <a:t>of its use (sink) but not about its </a:t>
            </a:r>
            <a:r>
              <a:rPr sz="1167" spc="-5" dirty="0">
                <a:latin typeface="Times New Roman"/>
                <a:cs typeface="Times New Roman"/>
              </a:rPr>
              <a:t>sources, </a:t>
            </a:r>
            <a:r>
              <a:rPr sz="1167" dirty="0">
                <a:latin typeface="Times New Roman"/>
                <a:cs typeface="Times New Roman"/>
              </a:rPr>
              <a:t>from </a:t>
            </a:r>
            <a:r>
              <a:rPr sz="1167" spc="-5" dirty="0">
                <a:latin typeface="Times New Roman"/>
                <a:cs typeface="Times New Roman"/>
              </a:rPr>
              <a:t>where </a:t>
            </a:r>
            <a:r>
              <a:rPr sz="1167" dirty="0">
                <a:latin typeface="Times New Roman"/>
                <a:cs typeface="Times New Roman"/>
              </a:rPr>
              <a:t>the  required information </a:t>
            </a:r>
            <a:r>
              <a:rPr sz="1167" spc="-5" dirty="0">
                <a:latin typeface="Times New Roman"/>
                <a:cs typeface="Times New Roman"/>
              </a:rPr>
              <a:t>will </a:t>
            </a:r>
            <a:r>
              <a:rPr sz="1167" dirty="0">
                <a:latin typeface="Times New Roman"/>
                <a:cs typeface="Times New Roman"/>
              </a:rPr>
              <a:t>be provided? Who </a:t>
            </a:r>
            <a:r>
              <a:rPr sz="1167" spc="-5" dirty="0">
                <a:latin typeface="Times New Roman"/>
                <a:cs typeface="Times New Roman"/>
              </a:rPr>
              <a:t>will </a:t>
            </a:r>
            <a:r>
              <a:rPr sz="1167" dirty="0">
                <a:latin typeface="Times New Roman"/>
                <a:cs typeface="Times New Roman"/>
              </a:rPr>
              <a:t>input that information and using </a:t>
            </a:r>
            <a:r>
              <a:rPr sz="1167" spc="-5" dirty="0">
                <a:latin typeface="Times New Roman"/>
                <a:cs typeface="Times New Roman"/>
              </a:rPr>
              <a:t>what  </a:t>
            </a:r>
            <a:r>
              <a:rPr sz="1167" dirty="0">
                <a:latin typeface="Times New Roman"/>
                <a:cs typeface="Times New Roman"/>
              </a:rPr>
              <a:t>mechanism?</a:t>
            </a:r>
            <a:endParaRPr sz="1167">
              <a:latin typeface="Times New Roman"/>
              <a:cs typeface="Times New Roman"/>
            </a:endParaRPr>
          </a:p>
          <a:p>
            <a:pPr marL="55561" marR="4939" algn="just">
              <a:lnSpc>
                <a:spcPts val="1342"/>
              </a:lnSpc>
              <a:spcBef>
                <a:spcPts val="467"/>
              </a:spcBef>
            </a:pPr>
            <a:r>
              <a:rPr sz="1167" dirty="0">
                <a:latin typeface="Times New Roman"/>
                <a:cs typeface="Times New Roman"/>
              </a:rPr>
              <a:t>A requirement </a:t>
            </a:r>
            <a:r>
              <a:rPr sz="1167" spc="-5" dirty="0">
                <a:latin typeface="Times New Roman"/>
                <a:cs typeface="Times New Roman"/>
              </a:rPr>
              <a:t>statement </a:t>
            </a:r>
            <a:r>
              <a:rPr sz="1167" dirty="0">
                <a:latin typeface="Times New Roman"/>
                <a:cs typeface="Times New Roman"/>
              </a:rPr>
              <a:t>that describe the report but do not list down its </a:t>
            </a:r>
            <a:r>
              <a:rPr sz="1167" spc="-5" dirty="0">
                <a:latin typeface="Times New Roman"/>
                <a:cs typeface="Times New Roman"/>
              </a:rPr>
              <a:t>sources, will </a:t>
            </a:r>
            <a:r>
              <a:rPr sz="1167" dirty="0">
                <a:latin typeface="Times New Roman"/>
                <a:cs typeface="Times New Roman"/>
              </a:rPr>
              <a:t>be  an incomplete </a:t>
            </a:r>
            <a:r>
              <a:rPr sz="1167" spc="-5" dirty="0">
                <a:latin typeface="Times New Roman"/>
                <a:cs typeface="Times New Roman"/>
              </a:rPr>
              <a:t>statement </a:t>
            </a:r>
            <a:r>
              <a:rPr sz="1167" dirty="0">
                <a:latin typeface="Times New Roman"/>
                <a:cs typeface="Times New Roman"/>
              </a:rPr>
              <a:t>and the </a:t>
            </a:r>
            <a:r>
              <a:rPr sz="1167" spc="-5" dirty="0">
                <a:latin typeface="Times New Roman"/>
                <a:cs typeface="Times New Roman"/>
              </a:rPr>
              <a:t>software </a:t>
            </a:r>
            <a:r>
              <a:rPr sz="1167" dirty="0">
                <a:latin typeface="Times New Roman"/>
                <a:cs typeface="Times New Roman"/>
              </a:rPr>
              <a:t>engineer </a:t>
            </a:r>
            <a:r>
              <a:rPr sz="1167" spc="-5" dirty="0">
                <a:latin typeface="Times New Roman"/>
                <a:cs typeface="Times New Roman"/>
              </a:rPr>
              <a:t>who </a:t>
            </a:r>
            <a:r>
              <a:rPr sz="1167" dirty="0">
                <a:latin typeface="Times New Roman"/>
                <a:cs typeface="Times New Roman"/>
              </a:rPr>
              <a:t>is involved in validating </a:t>
            </a:r>
            <a:r>
              <a:rPr sz="1167" spc="-5" dirty="0">
                <a:latin typeface="Times New Roman"/>
                <a:cs typeface="Times New Roman"/>
              </a:rPr>
              <a:t>such  </a:t>
            </a:r>
            <a:r>
              <a:rPr sz="1167" dirty="0">
                <a:latin typeface="Times New Roman"/>
                <a:cs typeface="Times New Roman"/>
              </a:rPr>
              <a:t>requirements, </a:t>
            </a:r>
            <a:r>
              <a:rPr sz="1167" spc="-5" dirty="0">
                <a:latin typeface="Times New Roman"/>
                <a:cs typeface="Times New Roman"/>
              </a:rPr>
              <a:t>should </a:t>
            </a:r>
            <a:r>
              <a:rPr sz="1167" dirty="0">
                <a:latin typeface="Times New Roman"/>
                <a:cs typeface="Times New Roman"/>
              </a:rPr>
              <a:t>identify all the </a:t>
            </a:r>
            <a:r>
              <a:rPr sz="1167" spc="-5" dirty="0">
                <a:latin typeface="Times New Roman"/>
                <a:cs typeface="Times New Roman"/>
              </a:rPr>
              <a:t>sources </a:t>
            </a:r>
            <a:r>
              <a:rPr sz="1167" dirty="0">
                <a:latin typeface="Times New Roman"/>
                <a:cs typeface="Times New Roman"/>
              </a:rPr>
              <a:t>against </a:t>
            </a:r>
            <a:r>
              <a:rPr sz="1167" spc="-5" dirty="0">
                <a:latin typeface="Times New Roman"/>
                <a:cs typeface="Times New Roman"/>
              </a:rPr>
              <a:t>sinks </a:t>
            </a:r>
            <a:r>
              <a:rPr sz="1167" dirty="0">
                <a:latin typeface="Times New Roman"/>
                <a:cs typeface="Times New Roman"/>
              </a:rPr>
              <a:t>or vice versa to determine  complete end-to-end</a:t>
            </a:r>
            <a:r>
              <a:rPr sz="1167" spc="-107" dirty="0">
                <a:latin typeface="Times New Roman"/>
                <a:cs typeface="Times New Roman"/>
              </a:rPr>
              <a:t> </a:t>
            </a:r>
            <a:r>
              <a:rPr sz="1167" dirty="0">
                <a:latin typeface="Times New Roman"/>
                <a:cs typeface="Times New Roman"/>
              </a:rPr>
              <a:t>requirements.</a:t>
            </a:r>
            <a:endParaRPr sz="1167">
              <a:latin typeface="Times New Roman"/>
              <a:cs typeface="Times New Roman"/>
            </a:endParaRPr>
          </a:p>
          <a:p>
            <a:pPr>
              <a:spcBef>
                <a:spcPts val="19"/>
              </a:spcBef>
            </a:pPr>
            <a:endParaRPr sz="1167">
              <a:latin typeface="Times New Roman"/>
              <a:cs typeface="Times New Roman"/>
            </a:endParaRPr>
          </a:p>
          <a:p>
            <a:pPr marR="6791" algn="ctr"/>
            <a:r>
              <a:rPr sz="1653" spc="-5" dirty="0">
                <a:latin typeface="Tahoma"/>
                <a:cs typeface="Tahoma"/>
              </a:rPr>
              <a:t>Process</a:t>
            </a:r>
            <a:r>
              <a:rPr sz="1653" spc="-68" dirty="0">
                <a:latin typeface="Tahoma"/>
                <a:cs typeface="Tahoma"/>
              </a:rPr>
              <a:t> </a:t>
            </a:r>
            <a:r>
              <a:rPr sz="1653" dirty="0">
                <a:latin typeface="Tahoma"/>
                <a:cs typeface="Tahoma"/>
              </a:rPr>
              <a:t>Models</a:t>
            </a:r>
            <a:endParaRPr sz="1653">
              <a:latin typeface="Tahoma"/>
              <a:cs typeface="Tahoma"/>
            </a:endParaRPr>
          </a:p>
          <a:p>
            <a:pPr marL="24694" algn="just">
              <a:lnSpc>
                <a:spcPts val="1580"/>
              </a:lnSpc>
              <a:spcBef>
                <a:spcPts val="10"/>
              </a:spcBef>
            </a:pPr>
            <a:r>
              <a:rPr sz="1361" b="1" spc="-5" dirty="0">
                <a:latin typeface="Tahoma"/>
                <a:cs typeface="Tahoma"/>
              </a:rPr>
              <a:t>Domain</a:t>
            </a:r>
            <a:r>
              <a:rPr sz="1361" b="1" spc="-63" dirty="0">
                <a:latin typeface="Tahoma"/>
                <a:cs typeface="Tahoma"/>
              </a:rPr>
              <a:t> </a:t>
            </a:r>
            <a:r>
              <a:rPr sz="1361" b="1" dirty="0">
                <a:latin typeface="Tahoma"/>
                <a:cs typeface="Tahoma"/>
              </a:rPr>
              <a:t>Models</a:t>
            </a:r>
            <a:endParaRPr sz="1361">
              <a:latin typeface="Tahoma"/>
              <a:cs typeface="Tahoma"/>
            </a:endParaRPr>
          </a:p>
          <a:p>
            <a:pPr marL="24694" marR="33954" algn="just">
              <a:lnSpc>
                <a:spcPts val="1342"/>
              </a:lnSpc>
              <a:spcBef>
                <a:spcPts val="39"/>
              </a:spcBef>
            </a:pPr>
            <a:r>
              <a:rPr sz="1167" spc="-5" dirty="0">
                <a:latin typeface="Times New Roman"/>
                <a:cs typeface="Times New Roman"/>
              </a:rPr>
              <a:t>During </a:t>
            </a:r>
            <a:r>
              <a:rPr sz="1167" dirty="0">
                <a:latin typeface="Times New Roman"/>
                <a:cs typeface="Times New Roman"/>
              </a:rPr>
              <a:t>requirements analysis phase, different models are developed to express  requirements of the </a:t>
            </a:r>
            <a:r>
              <a:rPr sz="1167" spc="-5" dirty="0">
                <a:latin typeface="Times New Roman"/>
                <a:cs typeface="Times New Roman"/>
              </a:rPr>
              <a:t>system. </a:t>
            </a:r>
            <a:r>
              <a:rPr sz="1167" dirty="0">
                <a:latin typeface="Times New Roman"/>
                <a:cs typeface="Times New Roman"/>
              </a:rPr>
              <a:t>Though it is difficult to draw a line between these models as  they complement each other, they differ in the manner information is expressed in these  models. </a:t>
            </a:r>
            <a:r>
              <a:rPr sz="1167" spc="-5" dirty="0">
                <a:latin typeface="Times New Roman"/>
                <a:cs typeface="Times New Roman"/>
              </a:rPr>
              <a:t>Most </a:t>
            </a:r>
            <a:r>
              <a:rPr sz="1167" dirty="0">
                <a:latin typeface="Times New Roman"/>
                <a:cs typeface="Times New Roman"/>
              </a:rPr>
              <a:t>of these models are pictorial and contain explanation to the diagrams.  </a:t>
            </a:r>
            <a:r>
              <a:rPr sz="1167" spc="-5" dirty="0">
                <a:latin typeface="Times New Roman"/>
                <a:cs typeface="Times New Roman"/>
              </a:rPr>
              <a:t>Some </a:t>
            </a:r>
            <a:r>
              <a:rPr sz="1167" dirty="0">
                <a:latin typeface="Times New Roman"/>
                <a:cs typeface="Times New Roman"/>
              </a:rPr>
              <a:t>of these models are discussed in the following</a:t>
            </a:r>
            <a:r>
              <a:rPr sz="1167" spc="-111" dirty="0">
                <a:latin typeface="Times New Roman"/>
                <a:cs typeface="Times New Roman"/>
              </a:rPr>
              <a:t> </a:t>
            </a:r>
            <a:r>
              <a:rPr sz="1167" spc="-5" dirty="0">
                <a:latin typeface="Times New Roman"/>
                <a:cs typeface="Times New Roman"/>
              </a:rPr>
              <a:t>subsections.</a:t>
            </a:r>
            <a:endParaRPr sz="1167">
              <a:latin typeface="Times New Roman"/>
              <a:cs typeface="Times New Roman"/>
            </a:endParaRPr>
          </a:p>
          <a:p>
            <a:pPr marL="24694" algn="just">
              <a:lnSpc>
                <a:spcPts val="2046"/>
              </a:lnSpc>
              <a:spcBef>
                <a:spcPts val="608"/>
              </a:spcBef>
            </a:pPr>
            <a:r>
              <a:rPr sz="1750" dirty="0">
                <a:latin typeface="Tahoma"/>
                <a:cs typeface="Tahoma"/>
              </a:rPr>
              <a:t>Understanding </a:t>
            </a:r>
            <a:r>
              <a:rPr sz="1750" spc="-5" dirty="0">
                <a:latin typeface="Tahoma"/>
                <a:cs typeface="Tahoma"/>
              </a:rPr>
              <a:t>the </a:t>
            </a:r>
            <a:r>
              <a:rPr sz="1750" dirty="0">
                <a:latin typeface="Tahoma"/>
                <a:cs typeface="Tahoma"/>
              </a:rPr>
              <a:t>business</a:t>
            </a:r>
            <a:r>
              <a:rPr sz="1750" spc="-107" dirty="0">
                <a:latin typeface="Tahoma"/>
                <a:cs typeface="Tahoma"/>
              </a:rPr>
              <a:t> </a:t>
            </a:r>
            <a:r>
              <a:rPr sz="1750" dirty="0">
                <a:latin typeface="Tahoma"/>
                <a:cs typeface="Tahoma"/>
              </a:rPr>
              <a:t>domain</a:t>
            </a:r>
            <a:endParaRPr sz="1750">
              <a:latin typeface="Tahoma"/>
              <a:cs typeface="Tahoma"/>
            </a:endParaRPr>
          </a:p>
          <a:p>
            <a:pPr marL="24694" marR="32102" algn="just">
              <a:lnSpc>
                <a:spcPts val="1342"/>
              </a:lnSpc>
              <a:spcBef>
                <a:spcPts val="39"/>
              </a:spcBef>
            </a:pPr>
            <a:r>
              <a:rPr sz="1167" dirty="0">
                <a:latin typeface="Times New Roman"/>
                <a:cs typeface="Times New Roman"/>
              </a:rPr>
              <a:t>It must always be kept in mind that the first </a:t>
            </a:r>
            <a:r>
              <a:rPr sz="1167" spc="-5" dirty="0">
                <a:latin typeface="Times New Roman"/>
                <a:cs typeface="Times New Roman"/>
              </a:rPr>
              <a:t>step </a:t>
            </a:r>
            <a:r>
              <a:rPr sz="1167" dirty="0">
                <a:latin typeface="Times New Roman"/>
                <a:cs typeface="Times New Roman"/>
              </a:rPr>
              <a:t>in delivering a system is establishing  </a:t>
            </a:r>
            <a:r>
              <a:rPr sz="1167" spc="-5" dirty="0">
                <a:latin typeface="Times New Roman"/>
                <a:cs typeface="Times New Roman"/>
              </a:rPr>
              <a:t>what </a:t>
            </a:r>
            <a:r>
              <a:rPr sz="1167" dirty="0">
                <a:latin typeface="Times New Roman"/>
                <a:cs typeface="Times New Roman"/>
              </a:rPr>
              <a:t>needs to be driven. That is, clear understanding of the problem domain is imperative  in </a:t>
            </a:r>
            <a:r>
              <a:rPr sz="1167" spc="-5" dirty="0">
                <a:latin typeface="Times New Roman"/>
                <a:cs typeface="Times New Roman"/>
              </a:rPr>
              <a:t>successful </a:t>
            </a:r>
            <a:r>
              <a:rPr sz="1167" dirty="0">
                <a:latin typeface="Times New Roman"/>
                <a:cs typeface="Times New Roman"/>
              </a:rPr>
              <a:t>delivery of a </a:t>
            </a:r>
            <a:r>
              <a:rPr sz="1167" spc="-5" dirty="0">
                <a:latin typeface="Times New Roman"/>
                <a:cs typeface="Times New Roman"/>
              </a:rPr>
              <a:t>software solution. </a:t>
            </a:r>
            <a:r>
              <a:rPr sz="1167" dirty="0">
                <a:latin typeface="Times New Roman"/>
                <a:cs typeface="Times New Roman"/>
              </a:rPr>
              <a:t>A </a:t>
            </a:r>
            <a:r>
              <a:rPr sz="1167" spc="-5" dirty="0">
                <a:latin typeface="Times New Roman"/>
                <a:cs typeface="Times New Roman"/>
              </a:rPr>
              <a:t>software </a:t>
            </a:r>
            <a:r>
              <a:rPr sz="1167" dirty="0">
                <a:latin typeface="Times New Roman"/>
                <a:cs typeface="Times New Roman"/>
              </a:rPr>
              <a:t>developer has to develop an  understanding of the business problem he is trying to </a:t>
            </a:r>
            <a:r>
              <a:rPr sz="1167" spc="-5" dirty="0">
                <a:latin typeface="Times New Roman"/>
                <a:cs typeface="Times New Roman"/>
              </a:rPr>
              <a:t>solve. Unless </a:t>
            </a:r>
            <a:r>
              <a:rPr sz="1167" dirty="0">
                <a:latin typeface="Times New Roman"/>
                <a:cs typeface="Times New Roman"/>
              </a:rPr>
              <a:t>he develops this  understanding, it is really difficult, if not impossible, to develop the right </a:t>
            </a:r>
            <a:r>
              <a:rPr sz="1167" spc="-5" dirty="0">
                <a:latin typeface="Times New Roman"/>
                <a:cs typeface="Times New Roman"/>
              </a:rPr>
              <a:t>solution. </a:t>
            </a:r>
            <a:r>
              <a:rPr sz="1167" dirty="0">
                <a:latin typeface="Times New Roman"/>
                <a:cs typeface="Times New Roman"/>
              </a:rPr>
              <a:t>But at  least if he collects both ends (sources, </a:t>
            </a:r>
            <a:r>
              <a:rPr sz="1167" spc="-5" dirty="0">
                <a:latin typeface="Times New Roman"/>
                <a:cs typeface="Times New Roman"/>
              </a:rPr>
              <a:t>sinks) </a:t>
            </a:r>
            <a:r>
              <a:rPr sz="1167" dirty="0">
                <a:latin typeface="Times New Roman"/>
                <a:cs typeface="Times New Roman"/>
              </a:rPr>
              <a:t>involved in different processes of the  business </a:t>
            </a:r>
            <a:r>
              <a:rPr sz="1167" spc="-5" dirty="0">
                <a:latin typeface="Times New Roman"/>
                <a:cs typeface="Times New Roman"/>
              </a:rPr>
              <a:t>system, </a:t>
            </a:r>
            <a:r>
              <a:rPr sz="1167" dirty="0">
                <a:latin typeface="Times New Roman"/>
                <a:cs typeface="Times New Roman"/>
              </a:rPr>
              <a:t>the corresponding requirements </a:t>
            </a:r>
            <a:r>
              <a:rPr sz="1167" spc="-5" dirty="0">
                <a:latin typeface="Times New Roman"/>
                <a:cs typeface="Times New Roman"/>
              </a:rPr>
              <a:t>will </a:t>
            </a:r>
            <a:r>
              <a:rPr sz="1167" dirty="0">
                <a:latin typeface="Times New Roman"/>
                <a:cs typeface="Times New Roman"/>
              </a:rPr>
              <a:t>be complete and </a:t>
            </a:r>
            <a:r>
              <a:rPr sz="1167" spc="-10" dirty="0">
                <a:latin typeface="Times New Roman"/>
                <a:cs typeface="Times New Roman"/>
              </a:rPr>
              <a:t>yield </a:t>
            </a:r>
            <a:r>
              <a:rPr sz="1167" dirty="0">
                <a:latin typeface="Times New Roman"/>
                <a:cs typeface="Times New Roman"/>
              </a:rPr>
              <a:t>a better  understanding of the problem domain. A </a:t>
            </a:r>
            <a:r>
              <a:rPr sz="1167" spc="-5" dirty="0">
                <a:latin typeface="Times New Roman"/>
                <a:cs typeface="Times New Roman"/>
              </a:rPr>
              <a:t>software </a:t>
            </a:r>
            <a:r>
              <a:rPr sz="1167" dirty="0">
                <a:latin typeface="Times New Roman"/>
                <a:cs typeface="Times New Roman"/>
              </a:rPr>
              <a:t>engineer </a:t>
            </a:r>
            <a:r>
              <a:rPr sz="1167" spc="-5" dirty="0">
                <a:latin typeface="Times New Roman"/>
                <a:cs typeface="Times New Roman"/>
              </a:rPr>
              <a:t>works </a:t>
            </a:r>
            <a:r>
              <a:rPr sz="1167" dirty="0">
                <a:latin typeface="Times New Roman"/>
                <a:cs typeface="Times New Roman"/>
              </a:rPr>
              <a:t>on domains that may  not correspond to his field of </a:t>
            </a:r>
            <a:r>
              <a:rPr sz="1167" spc="-5" dirty="0">
                <a:latin typeface="Times New Roman"/>
                <a:cs typeface="Times New Roman"/>
              </a:rPr>
              <a:t>specialization </a:t>
            </a:r>
            <a:r>
              <a:rPr sz="1167" dirty="0">
                <a:latin typeface="Times New Roman"/>
                <a:cs typeface="Times New Roman"/>
              </a:rPr>
              <a:t>(computer </a:t>
            </a:r>
            <a:r>
              <a:rPr sz="1167" spc="-5" dirty="0">
                <a:latin typeface="Times New Roman"/>
                <a:cs typeface="Times New Roman"/>
              </a:rPr>
              <a:t>science, software </a:t>
            </a:r>
            <a:r>
              <a:rPr sz="1167" dirty="0">
                <a:latin typeface="Times New Roman"/>
                <a:cs typeface="Times New Roman"/>
              </a:rPr>
              <a:t>engineering). </a:t>
            </a:r>
            <a:r>
              <a:rPr sz="1167" spc="10" dirty="0">
                <a:latin typeface="Times New Roman"/>
                <a:cs typeface="Times New Roman"/>
              </a:rPr>
              <a:t>He  </a:t>
            </a:r>
            <a:r>
              <a:rPr sz="1167" dirty="0">
                <a:latin typeface="Times New Roman"/>
                <a:cs typeface="Times New Roman"/>
              </a:rPr>
              <a:t>may be involved in the development of an embedded application that automates the  control pad of a microwave machine or a decision </a:t>
            </a:r>
            <a:r>
              <a:rPr sz="1167" spc="-5" dirty="0">
                <a:latin typeface="Times New Roman"/>
                <a:cs typeface="Times New Roman"/>
              </a:rPr>
              <a:t>support </a:t>
            </a:r>
            <a:r>
              <a:rPr sz="1167" dirty="0">
                <a:latin typeface="Times New Roman"/>
                <a:cs typeface="Times New Roman"/>
              </a:rPr>
              <a:t>application for a </a:t>
            </a:r>
            <a:r>
              <a:rPr sz="1167" spc="-5" dirty="0">
                <a:latin typeface="Times New Roman"/>
                <a:cs typeface="Times New Roman"/>
              </a:rPr>
              <a:t>stock  </a:t>
            </a:r>
            <a:r>
              <a:rPr sz="1167" dirty="0">
                <a:latin typeface="Times New Roman"/>
                <a:cs typeface="Times New Roman"/>
              </a:rPr>
              <a:t>exchange broker. </a:t>
            </a:r>
            <a:r>
              <a:rPr sz="1167" spc="-5" dirty="0">
                <a:latin typeface="Times New Roman"/>
                <a:cs typeface="Times New Roman"/>
              </a:rPr>
              <a:t>As </a:t>
            </a:r>
            <a:r>
              <a:rPr sz="1167" dirty="0">
                <a:latin typeface="Times New Roman"/>
                <a:cs typeface="Times New Roman"/>
              </a:rPr>
              <a:t>the underlying </a:t>
            </a:r>
            <a:r>
              <a:rPr sz="1167" spc="-5" dirty="0">
                <a:latin typeface="Times New Roman"/>
                <a:cs typeface="Times New Roman"/>
              </a:rPr>
              <a:t>systems </a:t>
            </a:r>
            <a:r>
              <a:rPr sz="1167" dirty="0">
                <a:latin typeface="Times New Roman"/>
                <a:cs typeface="Times New Roman"/>
              </a:rPr>
              <a:t>for </a:t>
            </a:r>
            <a:r>
              <a:rPr sz="1167" spc="-5" dirty="0">
                <a:latin typeface="Times New Roman"/>
                <a:cs typeface="Times New Roman"/>
              </a:rPr>
              <a:t>which </a:t>
            </a:r>
            <a:r>
              <a:rPr sz="1167" dirty="0">
                <a:latin typeface="Times New Roman"/>
                <a:cs typeface="Times New Roman"/>
              </a:rPr>
              <a:t>these </a:t>
            </a:r>
            <a:r>
              <a:rPr sz="1167" spc="-5" dirty="0">
                <a:latin typeface="Times New Roman"/>
                <a:cs typeface="Times New Roman"/>
              </a:rPr>
              <a:t>software </a:t>
            </a:r>
            <a:r>
              <a:rPr sz="1167" dirty="0">
                <a:latin typeface="Times New Roman"/>
                <a:cs typeface="Times New Roman"/>
              </a:rPr>
              <a:t>applications are  being developed are not </a:t>
            </a:r>
            <a:r>
              <a:rPr sz="1167" spc="-5" dirty="0">
                <a:latin typeface="Times New Roman"/>
                <a:cs typeface="Times New Roman"/>
              </a:rPr>
              <a:t>software systems, </a:t>
            </a:r>
            <a:r>
              <a:rPr sz="1167" dirty="0">
                <a:latin typeface="Times New Roman"/>
                <a:cs typeface="Times New Roman"/>
              </a:rPr>
              <a:t>the </a:t>
            </a:r>
            <a:r>
              <a:rPr sz="1167" spc="-5" dirty="0">
                <a:latin typeface="Times New Roman"/>
                <a:cs typeface="Times New Roman"/>
              </a:rPr>
              <a:t>software </a:t>
            </a:r>
            <a:r>
              <a:rPr sz="1167" dirty="0">
                <a:latin typeface="Times New Roman"/>
                <a:cs typeface="Times New Roman"/>
              </a:rPr>
              <a:t>engineer cannot be expected to  know about these domains. </a:t>
            </a:r>
            <a:r>
              <a:rPr sz="1167" spc="5" dirty="0">
                <a:latin typeface="Times New Roman"/>
                <a:cs typeface="Times New Roman"/>
              </a:rPr>
              <a:t>So, </a:t>
            </a:r>
            <a:r>
              <a:rPr sz="1167" dirty="0">
                <a:latin typeface="Times New Roman"/>
                <a:cs typeface="Times New Roman"/>
              </a:rPr>
              <a:t>how </a:t>
            </a:r>
            <a:r>
              <a:rPr sz="1167" spc="-5" dirty="0">
                <a:latin typeface="Times New Roman"/>
                <a:cs typeface="Times New Roman"/>
              </a:rPr>
              <a:t>should </a:t>
            </a:r>
            <a:r>
              <a:rPr sz="1167" dirty="0">
                <a:latin typeface="Times New Roman"/>
                <a:cs typeface="Times New Roman"/>
              </a:rPr>
              <a:t>he get all </a:t>
            </a:r>
            <a:r>
              <a:rPr sz="1167" spc="5" dirty="0">
                <a:latin typeface="Times New Roman"/>
                <a:cs typeface="Times New Roman"/>
              </a:rPr>
              <a:t>the </a:t>
            </a:r>
            <a:r>
              <a:rPr sz="1167" dirty="0">
                <a:latin typeface="Times New Roman"/>
                <a:cs typeface="Times New Roman"/>
              </a:rPr>
              <a:t>required knowledge about these  </a:t>
            </a:r>
            <a:r>
              <a:rPr sz="1167" spc="-5" dirty="0">
                <a:latin typeface="Times New Roman"/>
                <a:cs typeface="Times New Roman"/>
              </a:rPr>
              <a:t>systems? As without </a:t>
            </a:r>
            <a:r>
              <a:rPr sz="1167" dirty="0">
                <a:latin typeface="Times New Roman"/>
                <a:cs typeface="Times New Roman"/>
              </a:rPr>
              <a:t>acquiring this knowledge, he may not be able to </a:t>
            </a:r>
            <a:r>
              <a:rPr sz="1167" spc="-5" dirty="0">
                <a:latin typeface="Times New Roman"/>
                <a:cs typeface="Times New Roman"/>
              </a:rPr>
              <a:t>write </a:t>
            </a:r>
            <a:r>
              <a:rPr sz="1167" dirty="0">
                <a:latin typeface="Times New Roman"/>
                <a:cs typeface="Times New Roman"/>
              </a:rPr>
              <a:t>down  complete and unambiguous requirements </a:t>
            </a:r>
            <a:r>
              <a:rPr sz="1167" spc="-5" dirty="0">
                <a:latin typeface="Times New Roman"/>
                <a:cs typeface="Times New Roman"/>
              </a:rPr>
              <a:t>which </a:t>
            </a:r>
            <a:r>
              <a:rPr sz="1167" dirty="0">
                <a:latin typeface="Times New Roman"/>
                <a:cs typeface="Times New Roman"/>
              </a:rPr>
              <a:t>are acceptable to users as</a:t>
            </a:r>
            <a:r>
              <a:rPr sz="1167" spc="-122" dirty="0">
                <a:latin typeface="Times New Roman"/>
                <a:cs typeface="Times New Roman"/>
              </a:rPr>
              <a:t> </a:t>
            </a:r>
            <a:r>
              <a:rPr sz="1167" spc="-5" dirty="0">
                <a:latin typeface="Times New Roman"/>
                <a:cs typeface="Times New Roman"/>
              </a:rPr>
              <a:t>well.</a:t>
            </a:r>
            <a:endParaRPr sz="1167">
              <a:latin typeface="Times New Roman"/>
              <a:cs typeface="Times New Roman"/>
            </a:endParaRPr>
          </a:p>
          <a:p>
            <a:pPr marL="24694" marR="34571" algn="just">
              <a:lnSpc>
                <a:spcPts val="1342"/>
              </a:lnSpc>
            </a:pPr>
            <a:r>
              <a:rPr sz="1167" spc="-5" dirty="0">
                <a:latin typeface="Times New Roman"/>
                <a:cs typeface="Times New Roman"/>
              </a:rPr>
              <a:t>An </a:t>
            </a:r>
            <a:r>
              <a:rPr sz="1167" dirty="0">
                <a:latin typeface="Times New Roman"/>
                <a:cs typeface="Times New Roman"/>
              </a:rPr>
              <a:t>important difference between </a:t>
            </a:r>
            <a:r>
              <a:rPr sz="1167" spc="-5" dirty="0">
                <a:latin typeface="Times New Roman"/>
                <a:cs typeface="Times New Roman"/>
              </a:rPr>
              <a:t>software </a:t>
            </a:r>
            <a:r>
              <a:rPr sz="1167" dirty="0">
                <a:latin typeface="Times New Roman"/>
                <a:cs typeface="Times New Roman"/>
              </a:rPr>
              <a:t>and another engineering discipline is that the  </a:t>
            </a:r>
            <a:r>
              <a:rPr sz="1167" spc="-5" dirty="0">
                <a:latin typeface="Times New Roman"/>
                <a:cs typeface="Times New Roman"/>
              </a:rPr>
              <a:t>software </a:t>
            </a:r>
            <a:r>
              <a:rPr sz="1167" dirty="0">
                <a:latin typeface="Times New Roman"/>
                <a:cs typeface="Times New Roman"/>
              </a:rPr>
              <a:t>engineer has to </a:t>
            </a:r>
            <a:r>
              <a:rPr sz="1167" spc="-5" dirty="0">
                <a:latin typeface="Times New Roman"/>
                <a:cs typeface="Times New Roman"/>
              </a:rPr>
              <a:t>work </a:t>
            </a:r>
            <a:r>
              <a:rPr sz="1167" dirty="0">
                <a:latin typeface="Times New Roman"/>
                <a:cs typeface="Times New Roman"/>
              </a:rPr>
              <a:t>on problems that do not directly relate to </a:t>
            </a:r>
            <a:r>
              <a:rPr sz="1167" spc="-5" dirty="0">
                <a:latin typeface="Times New Roman"/>
                <a:cs typeface="Times New Roman"/>
              </a:rPr>
              <a:t>software  </a:t>
            </a:r>
            <a:r>
              <a:rPr sz="1167" dirty="0">
                <a:latin typeface="Times New Roman"/>
                <a:cs typeface="Times New Roman"/>
              </a:rPr>
              <a:t>engineering. Whereas, an electrical engineer </a:t>
            </a:r>
            <a:r>
              <a:rPr sz="1167" spc="-5" dirty="0">
                <a:latin typeface="Times New Roman"/>
                <a:cs typeface="Times New Roman"/>
              </a:rPr>
              <a:t>will work </a:t>
            </a:r>
            <a:r>
              <a:rPr sz="1167" dirty="0">
                <a:latin typeface="Times New Roman"/>
                <a:cs typeface="Times New Roman"/>
              </a:rPr>
              <a:t>on electrical domain problems, a  civil engineer </a:t>
            </a:r>
            <a:r>
              <a:rPr sz="1167" spc="-5" dirty="0">
                <a:latin typeface="Times New Roman"/>
                <a:cs typeface="Times New Roman"/>
              </a:rPr>
              <a:t>will work </a:t>
            </a:r>
            <a:r>
              <a:rPr sz="1167" dirty="0">
                <a:latin typeface="Times New Roman"/>
                <a:cs typeface="Times New Roman"/>
              </a:rPr>
              <a:t>on civil engineering problems and </a:t>
            </a:r>
            <a:r>
              <a:rPr sz="1167" spc="-5" dirty="0">
                <a:latin typeface="Times New Roman"/>
                <a:cs typeface="Times New Roman"/>
              </a:rPr>
              <a:t>so </a:t>
            </a:r>
            <a:r>
              <a:rPr sz="1167" dirty="0">
                <a:latin typeface="Times New Roman"/>
                <a:cs typeface="Times New Roman"/>
              </a:rPr>
              <a:t>on. </a:t>
            </a:r>
            <a:r>
              <a:rPr sz="1167" spc="-5" dirty="0">
                <a:latin typeface="Times New Roman"/>
                <a:cs typeface="Times New Roman"/>
              </a:rPr>
              <a:t>So, software </a:t>
            </a:r>
            <a:r>
              <a:rPr sz="1167" dirty="0">
                <a:latin typeface="Times New Roman"/>
                <a:cs typeface="Times New Roman"/>
              </a:rPr>
              <a:t>engineer  has to learn user vocabulary and terms </a:t>
            </a:r>
            <a:r>
              <a:rPr sz="1167" spc="-5" dirty="0">
                <a:latin typeface="Times New Roman"/>
                <a:cs typeface="Times New Roman"/>
              </a:rPr>
              <a:t>which </a:t>
            </a:r>
            <a:r>
              <a:rPr sz="1167" dirty="0">
                <a:latin typeface="Times New Roman"/>
                <a:cs typeface="Times New Roman"/>
              </a:rPr>
              <a:t>they use in their routine operations. To  overcome this problem, a number of domain gathering techniques are used. These  techniques help in extracting requirements from </a:t>
            </a:r>
            <a:r>
              <a:rPr sz="1167" spc="-5" dirty="0">
                <a:latin typeface="Times New Roman"/>
                <a:cs typeface="Times New Roman"/>
              </a:rPr>
              <a:t>systems which </a:t>
            </a:r>
            <a:r>
              <a:rPr sz="1167" dirty="0">
                <a:latin typeface="Times New Roman"/>
                <a:cs typeface="Times New Roman"/>
              </a:rPr>
              <a:t>are not known to a  </a:t>
            </a:r>
            <a:r>
              <a:rPr sz="1167" spc="-5" dirty="0">
                <a:latin typeface="Times New Roman"/>
                <a:cs typeface="Times New Roman"/>
              </a:rPr>
              <a:t>software </a:t>
            </a:r>
            <a:r>
              <a:rPr sz="1167" dirty="0">
                <a:latin typeface="Times New Roman"/>
                <a:cs typeface="Times New Roman"/>
              </a:rPr>
              <a:t>engineer. </a:t>
            </a:r>
            <a:r>
              <a:rPr sz="1167" spc="-5" dirty="0">
                <a:latin typeface="Times New Roman"/>
                <a:cs typeface="Times New Roman"/>
              </a:rPr>
              <a:t>Using </a:t>
            </a:r>
            <a:r>
              <a:rPr sz="1167" dirty="0">
                <a:latin typeface="Times New Roman"/>
                <a:cs typeface="Times New Roman"/>
              </a:rPr>
              <a:t>these techniques the requirements gathering and validation  process becomes convenient and manageable for a </a:t>
            </a:r>
            <a:r>
              <a:rPr sz="1167" spc="-5" dirty="0">
                <a:latin typeface="Times New Roman"/>
                <a:cs typeface="Times New Roman"/>
              </a:rPr>
              <a:t>software</a:t>
            </a:r>
            <a:r>
              <a:rPr sz="1167" spc="-107" dirty="0">
                <a:latin typeface="Times New Roman"/>
                <a:cs typeface="Times New Roman"/>
              </a:rPr>
              <a:t> </a:t>
            </a:r>
            <a:r>
              <a:rPr sz="1167" dirty="0">
                <a:latin typeface="Times New Roman"/>
                <a:cs typeface="Times New Roman"/>
              </a:rPr>
              <a:t>engineer.</a:t>
            </a:r>
            <a:endParaRPr sz="1167">
              <a:latin typeface="Times New Roman"/>
              <a:cs typeface="Times New Roman"/>
            </a:endParaRPr>
          </a:p>
          <a:p>
            <a:pPr marL="24694" algn="just">
              <a:spcBef>
                <a:spcPts val="860"/>
              </a:spcBef>
            </a:pPr>
            <a:r>
              <a:rPr sz="1167" dirty="0">
                <a:latin typeface="Times New Roman"/>
                <a:cs typeface="Times New Roman"/>
              </a:rPr>
              <a:t>The following </a:t>
            </a:r>
            <a:r>
              <a:rPr sz="1167" spc="-5" dirty="0">
                <a:latin typeface="Times New Roman"/>
                <a:cs typeface="Times New Roman"/>
              </a:rPr>
              <a:t>subsections </a:t>
            </a:r>
            <a:r>
              <a:rPr sz="1167" dirty="0">
                <a:latin typeface="Times New Roman"/>
                <a:cs typeface="Times New Roman"/>
              </a:rPr>
              <a:t>discuss </a:t>
            </a:r>
            <a:r>
              <a:rPr sz="1167" spc="-5" dirty="0">
                <a:latin typeface="Times New Roman"/>
                <a:cs typeface="Times New Roman"/>
              </a:rPr>
              <a:t>some </a:t>
            </a:r>
            <a:r>
              <a:rPr sz="1167" dirty="0">
                <a:latin typeface="Times New Roman"/>
                <a:cs typeface="Times New Roman"/>
              </a:rPr>
              <a:t>of these</a:t>
            </a:r>
            <a:r>
              <a:rPr sz="1167" spc="-92" dirty="0">
                <a:latin typeface="Times New Roman"/>
                <a:cs typeface="Times New Roman"/>
              </a:rPr>
              <a:t> </a:t>
            </a:r>
            <a:r>
              <a:rPr sz="1167" dirty="0">
                <a:latin typeface="Times New Roman"/>
                <a:cs typeface="Times New Roman"/>
              </a:rPr>
              <a:t>techniques.</a:t>
            </a:r>
            <a:endParaRPr sz="1167">
              <a:latin typeface="Times New Roman"/>
              <a:cs typeface="Times New Roman"/>
            </a:endParaRPr>
          </a:p>
          <a:p>
            <a:pPr marL="24694" algn="just">
              <a:spcBef>
                <a:spcPts val="622"/>
              </a:spcBef>
            </a:pPr>
            <a:r>
              <a:rPr sz="1750" dirty="0">
                <a:latin typeface="Tahoma"/>
                <a:cs typeface="Tahoma"/>
              </a:rPr>
              <a:t>4.2 Logical </a:t>
            </a:r>
            <a:r>
              <a:rPr sz="1750" spc="-5" dirty="0">
                <a:latin typeface="Tahoma"/>
                <a:cs typeface="Tahoma"/>
              </a:rPr>
              <a:t>System</a:t>
            </a:r>
            <a:r>
              <a:rPr sz="1750" spc="-102" dirty="0">
                <a:latin typeface="Tahoma"/>
                <a:cs typeface="Tahoma"/>
              </a:rPr>
              <a:t> </a:t>
            </a:r>
            <a:r>
              <a:rPr sz="1750" dirty="0">
                <a:latin typeface="Tahoma"/>
                <a:cs typeface="Tahoma"/>
              </a:rPr>
              <a:t>Models</a:t>
            </a:r>
            <a:endParaRPr sz="1750">
              <a:latin typeface="Tahoma"/>
              <a:cs typeface="Tahoma"/>
            </a:endParaRPr>
          </a:p>
        </p:txBody>
      </p:sp>
      <p:sp>
        <p:nvSpPr>
          <p:cNvPr id="4" name="object 4"/>
          <p:cNvSpPr txBox="1"/>
          <p:nvPr/>
        </p:nvSpPr>
        <p:spPr>
          <a:xfrm>
            <a:off x="1098903" y="9452694"/>
            <a:ext cx="5358694" cy="333425"/>
          </a:xfrm>
          <a:prstGeom prst="rect">
            <a:avLst/>
          </a:prstGeom>
        </p:spPr>
        <p:txBody>
          <a:bodyPr vert="horz" wrap="square" lIns="0" tIns="0" rIns="0" bIns="0" rtlCol="0">
            <a:spAutoFit/>
          </a:bodyPr>
          <a:lstStyle/>
          <a:p>
            <a:pPr marL="12347">
              <a:lnSpc>
                <a:spcPts val="1240"/>
              </a:lnSpc>
              <a:tabLst>
                <a:tab pos="5123363" algn="l"/>
              </a:tabLst>
            </a:pPr>
            <a:r>
              <a:rPr sz="1167" u="heavy" dirty="0">
                <a:latin typeface="Times New Roman"/>
                <a:cs typeface="Times New Roman"/>
              </a:rPr>
              <a:t> 	</a:t>
            </a:r>
            <a:r>
              <a:rPr sz="1167" dirty="0">
                <a:latin typeface="Times New Roman"/>
                <a:cs typeface="Times New Roman"/>
              </a:rPr>
              <a:t>  41</a:t>
            </a:r>
            <a:endParaRPr sz="1167">
              <a:latin typeface="Times New Roman"/>
              <a:cs typeface="Times New Roman"/>
            </a:endParaRPr>
          </a:p>
          <a:p>
            <a:pPr marL="1456939">
              <a:lnSpc>
                <a:spcPts val="1371"/>
              </a:lnSpc>
            </a:pPr>
            <a:r>
              <a:rPr sz="1167" dirty="0">
                <a:latin typeface="Times New Roman"/>
                <a:cs typeface="Times New Roman"/>
              </a:rPr>
              <a:t>© Copyright </a:t>
            </a:r>
            <a:r>
              <a:rPr sz="1167" spc="-5" dirty="0">
                <a:latin typeface="Times New Roman"/>
                <a:cs typeface="Times New Roman"/>
              </a:rPr>
              <a:t>Virtual University </a:t>
            </a:r>
            <a:r>
              <a:rPr sz="1167" dirty="0">
                <a:latin typeface="Times New Roman"/>
                <a:cs typeface="Times New Roman"/>
              </a:rPr>
              <a:t>of</a:t>
            </a:r>
            <a:r>
              <a:rPr sz="1167" spc="-78" dirty="0">
                <a:latin typeface="Times New Roman"/>
                <a:cs typeface="Times New Roman"/>
              </a:rPr>
              <a:t> </a:t>
            </a:r>
            <a:r>
              <a:rPr sz="1167" spc="-5" dirty="0">
                <a:latin typeface="Times New Roman"/>
                <a:cs typeface="Times New Roman"/>
              </a:rPr>
              <a:t>Pakistan</a:t>
            </a:r>
            <a:endParaRPr sz="1167">
              <a:latin typeface="Times New Roman"/>
              <a:cs typeface="Times New Roman"/>
            </a:endParaRPr>
          </a:p>
        </p:txBody>
      </p:sp>
    </p:spTree>
    <p:extLst>
      <p:ext uri="{BB962C8B-B14F-4D97-AF65-F5344CB8AC3E}">
        <p14:creationId xmlns:p14="http://schemas.microsoft.com/office/powerpoint/2010/main" val="8928495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TotalTime>
  <Words>7242</Words>
  <Application>Microsoft Office PowerPoint</Application>
  <PresentationFormat>Custom</PresentationFormat>
  <Paragraphs>759</Paragraphs>
  <Slides>36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vt:lpstr>
      <vt:lpstr>Calibri</vt:lpstr>
      <vt:lpstr>Courier New</vt:lpstr>
      <vt:lpstr>Symbol</vt:lpstr>
      <vt:lpstr>Tahoma</vt:lpstr>
      <vt:lpstr>Times New Roman</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dc:title>
  <dc:creator>jzaheer</dc:creator>
  <cp:lastModifiedBy>Asif Ashraf</cp:lastModifiedBy>
  <cp:revision>11</cp:revision>
  <dcterms:created xsi:type="dcterms:W3CDTF">2016-11-20T12:48:04Z</dcterms:created>
  <dcterms:modified xsi:type="dcterms:W3CDTF">2016-11-22T15:19:08Z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2009-02-20T00:00:00Z</vt:filetime>
  </property>
  <property fmtid="{D5CDD505-2E9C-101B-9397-08002B2CF9AE}" pid="3" name="Creator">
    <vt:lpwstr>Acrobat PDFMaker 6.0 for Word</vt:lpwstr>
  </property>
  <property fmtid="{D5CDD505-2E9C-101B-9397-08002B2CF9AE}" pid="4" name="LastSaved">
    <vt:filetime>2016-11-20T00:00:00Z</vt:filetime>
  </property>
</Properties>
</file>