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60" r:id="rId16"/>
    <p:sldId id="261" r:id="rId17"/>
    <p:sldId id="262" r:id="rId18"/>
    <p:sldId id="263" r:id="rId19"/>
    <p:sldId id="264" r:id="rId20"/>
    <p:sldId id="265" r:id="rId21"/>
    <p:sldId id="257" r:id="rId22"/>
    <p:sldId id="258" r:id="rId23"/>
    <p:sldId id="259" r:id="rId24"/>
    <p:sldId id="256" r:id="rId2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1" id="{CAF8CEF7-AD96-4E55-822A-2FCF2E211CD1}">
          <p14:sldIdLst>
            <p14:sldId id="266"/>
            <p14:sldId id="267"/>
            <p14:sldId id="268"/>
          </p14:sldIdLst>
        </p14:section>
        <p14:section name="12" id="{0DF14D23-4613-44C7-B15D-2F2A4D7D9861}">
          <p14:sldIdLst>
            <p14:sldId id="269"/>
            <p14:sldId id="270"/>
            <p14:sldId id="271"/>
            <p14:sldId id="272"/>
            <p14:sldId id="273"/>
            <p14:sldId id="274"/>
            <p14:sldId id="275"/>
            <p14:sldId id="276"/>
            <p14:sldId id="277"/>
            <p14:sldId id="278"/>
            <p14:sldId id="279"/>
          </p14:sldIdLst>
        </p14:section>
        <p14:section name="13" id="{E8AB47DE-43D2-4F2C-B39C-209CCE705048}">
          <p14:sldIdLst>
            <p14:sldId id="260"/>
            <p14:sldId id="261"/>
            <p14:sldId id="262"/>
            <p14:sldId id="263"/>
            <p14:sldId id="264"/>
            <p14:sldId id="265"/>
          </p14:sldIdLst>
        </p14:section>
        <p14:section name="14" id="{77F645C8-851C-4F08-B188-6303DBE114B3}">
          <p14:sldIdLst>
            <p14:sldId id="257"/>
            <p14:sldId id="258"/>
            <p14:sldId id="259"/>
          </p14:sldIdLst>
        </p14:section>
        <p14:section name="15" id="{6B5EE3A3-CA1F-4CB5-90D1-47610BA90312}">
          <p14:sldIdLst>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4660" autoAdjust="0"/>
  </p:normalViewPr>
  <p:slideViewPr>
    <p:cSldViewPr>
      <p:cViewPr>
        <p:scale>
          <a:sx n="125" d="100"/>
          <a:sy n="125" d="100"/>
        </p:scale>
        <p:origin x="859" y="-2352"/>
      </p:cViewPr>
      <p:guideLst>
        <p:guide orient="horz" pos="2880"/>
        <p:guide pos="2160"/>
      </p:guideLst>
    </p:cSldViewPr>
  </p:slideViewPr>
  <p:outlineViewPr>
    <p:cViewPr>
      <p:scale>
        <a:sx n="33" d="100"/>
        <a:sy n="33" d="100"/>
      </p:scale>
      <p:origin x="0" y="-36581"/>
    </p:cViewPr>
  </p:outlineViewPr>
  <p:notesTextViewPr>
    <p:cViewPr>
      <p:scale>
        <a:sx n="100" d="100"/>
        <a:sy n="100" d="100"/>
      </p:scale>
      <p:origin x="0" y="0"/>
    </p:cViewPr>
  </p:notesTextViewPr>
  <p:sorterViewPr>
    <p:cViewPr>
      <p:scale>
        <a:sx n="200" d="100"/>
        <a:sy n="200" d="100"/>
      </p:scale>
      <p:origin x="0" y="-26506"/>
    </p:cViewPr>
  </p:sorterViewPr>
  <p:notesViewPr>
    <p:cSldViewPr>
      <p:cViewPr varScale="1">
        <p:scale>
          <a:sx n="57" d="100"/>
          <a:sy n="57" d="100"/>
        </p:scale>
        <p:origin x="321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73B7013F-820A-40F9-A768-7BEB4545385F}" type="datetimeFigureOut">
              <a:rPr lang="en-AU" smtClean="0"/>
              <a:t>22/11/2016</a:t>
            </a:fld>
            <a:endParaRPr lang="en-AU"/>
          </a:p>
        </p:txBody>
      </p:sp>
      <p:sp>
        <p:nvSpPr>
          <p:cNvPr id="4" name="Footer Placeholder 3"/>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893DF33A-F79F-427B-9C76-34CCD7893CFF}" type="slidenum">
              <a:rPr lang="en-AU" smtClean="0"/>
              <a:t>‹#›</a:t>
            </a:fld>
            <a:endParaRPr lang="en-AU"/>
          </a:p>
        </p:txBody>
      </p:sp>
    </p:spTree>
    <p:extLst>
      <p:ext uri="{BB962C8B-B14F-4D97-AF65-F5344CB8AC3E}">
        <p14:creationId xmlns:p14="http://schemas.microsoft.com/office/powerpoint/2010/main" val="2705949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9DC63A7-166E-4609-8B49-C8F2F7609287}" type="datetimeFigureOut">
              <a:rPr lang="en-AU" smtClean="0"/>
              <a:t>22/11/2016</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0FD8AB7D-E94E-4EDC-8D86-EB888FD9330D}" type="slidenum">
              <a:rPr lang="en-AU" smtClean="0"/>
              <a:t>‹#›</a:t>
            </a:fld>
            <a:endParaRPr lang="en-AU"/>
          </a:p>
        </p:txBody>
      </p:sp>
    </p:spTree>
    <p:extLst>
      <p:ext uri="{BB962C8B-B14F-4D97-AF65-F5344CB8AC3E}">
        <p14:creationId xmlns:p14="http://schemas.microsoft.com/office/powerpoint/2010/main" val="1362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6273" y="9886392"/>
            <a:ext cx="2668904"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a:xfrm>
            <a:off x="6393688" y="9887156"/>
            <a:ext cx="279400"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26469"/>
            <a:ext cx="5359312" cy="7222234"/>
          </a:xfrm>
          <a:prstGeom prst="rect">
            <a:avLst/>
          </a:prstGeom>
        </p:spPr>
        <p:txBody>
          <a:bodyPr vert="horz" wrap="square" lIns="0" tIns="0" rIns="0" bIns="0" rtlCol="0">
            <a:spAutoFit/>
          </a:bodyPr>
          <a:lstStyle/>
          <a:p>
            <a:pPr algn="ctr">
              <a:lnSpc>
                <a:spcPct val="100000"/>
              </a:lnSpc>
            </a:pPr>
            <a:r>
              <a:rPr sz="1847" spc="-5" dirty="0">
                <a:latin typeface="Times New Roman"/>
                <a:cs typeface="Times New Roman"/>
              </a:rPr>
              <a:t>Lecture </a:t>
            </a:r>
            <a:r>
              <a:rPr sz="1847" spc="-10" dirty="0">
                <a:latin typeface="Times New Roman"/>
                <a:cs typeface="Times New Roman"/>
              </a:rPr>
              <a:t>No.</a:t>
            </a:r>
            <a:r>
              <a:rPr sz="1847" spc="-58" dirty="0">
                <a:latin typeface="Times New Roman"/>
                <a:cs typeface="Times New Roman"/>
              </a:rPr>
              <a:t> </a:t>
            </a:r>
            <a:r>
              <a:rPr sz="1847" spc="-5" dirty="0">
                <a:latin typeface="Times New Roman"/>
                <a:cs typeface="Times New Roman"/>
              </a:rPr>
              <a:t>11</a:t>
            </a:r>
            <a:endParaRPr sz="1847">
              <a:latin typeface="Times New Roman"/>
              <a:cs typeface="Times New Roman"/>
            </a:endParaRPr>
          </a:p>
          <a:p>
            <a:pPr algn="ctr">
              <a:spcBef>
                <a:spcPts val="1453"/>
              </a:spcBef>
            </a:pPr>
            <a:r>
              <a:rPr sz="1653" spc="-5" dirty="0">
                <a:latin typeface="Times New Roman"/>
                <a:cs typeface="Times New Roman"/>
              </a:rPr>
              <a:t>Software</a:t>
            </a:r>
            <a:r>
              <a:rPr sz="1653" spc="-68" dirty="0">
                <a:latin typeface="Times New Roman"/>
                <a:cs typeface="Times New Roman"/>
              </a:rPr>
              <a:t> </a:t>
            </a:r>
            <a:r>
              <a:rPr sz="1653" spc="-5" dirty="0">
                <a:latin typeface="Times New Roman"/>
                <a:cs typeface="Times New Roman"/>
              </a:rPr>
              <a:t>Design</a:t>
            </a:r>
            <a:endParaRPr sz="1653">
              <a:latin typeface="Times New Roman"/>
              <a:cs typeface="Times New Roman"/>
            </a:endParaRPr>
          </a:p>
          <a:p>
            <a:pPr>
              <a:spcBef>
                <a:spcPts val="29"/>
              </a:spcBef>
            </a:pPr>
            <a:endParaRPr sz="1312">
              <a:latin typeface="Times New Roman"/>
              <a:cs typeface="Times New Roman"/>
            </a:endParaRPr>
          </a:p>
          <a:p>
            <a:pPr marL="272250" lvl="1" indent="-259903" algn="just">
              <a:buAutoNum type="arabicPeriod"/>
              <a:tabLst>
                <a:tab pos="272867" algn="l"/>
              </a:tabLst>
            </a:pPr>
            <a:r>
              <a:rPr sz="1361" b="1" spc="-5" dirty="0">
                <a:latin typeface="Times New Roman"/>
                <a:cs typeface="Times New Roman"/>
              </a:rPr>
              <a:t>Introduction</a:t>
            </a:r>
            <a:endParaRPr sz="1361">
              <a:latin typeface="Times New Roman"/>
              <a:cs typeface="Times New Roman"/>
            </a:endParaRPr>
          </a:p>
          <a:p>
            <a:pPr lvl="1">
              <a:spcBef>
                <a:spcPts val="19"/>
              </a:spcBef>
              <a:buAutoNum type="arabicPeriod"/>
            </a:pPr>
            <a:endParaRPr sz="1167">
              <a:latin typeface="Times New Roman"/>
              <a:cs typeface="Times New Roman"/>
            </a:endParaRPr>
          </a:p>
          <a:p>
            <a:pPr marL="12347" marR="4939" algn="just">
              <a:lnSpc>
                <a:spcPts val="1342"/>
              </a:lnSpc>
            </a:pPr>
            <a:r>
              <a:rPr sz="1167" dirty="0">
                <a:latin typeface="Times New Roman"/>
                <a:cs typeface="Times New Roman"/>
              </a:rPr>
              <a:t>Recalling our discussion of </a:t>
            </a:r>
            <a:r>
              <a:rPr sz="1167" spc="-5" dirty="0">
                <a:latin typeface="Times New Roman"/>
                <a:cs typeface="Times New Roman"/>
              </a:rPr>
              <a:t>software </a:t>
            </a:r>
            <a:r>
              <a:rPr sz="1167" dirty="0">
                <a:latin typeface="Times New Roman"/>
                <a:cs typeface="Times New Roman"/>
              </a:rPr>
              <a:t>construction process, once the requirements of a  </a:t>
            </a:r>
            <a:r>
              <a:rPr sz="1167" spc="-5" dirty="0">
                <a:latin typeface="Times New Roman"/>
                <a:cs typeface="Times New Roman"/>
              </a:rPr>
              <a:t>software system </a:t>
            </a:r>
            <a:r>
              <a:rPr sz="1167" dirty="0">
                <a:latin typeface="Times New Roman"/>
                <a:cs typeface="Times New Roman"/>
              </a:rPr>
              <a:t>have been established, </a:t>
            </a:r>
            <a:r>
              <a:rPr sz="1167" spc="-5" dirty="0">
                <a:latin typeface="Times New Roman"/>
                <a:cs typeface="Times New Roman"/>
              </a:rPr>
              <a:t>we </a:t>
            </a:r>
            <a:r>
              <a:rPr sz="1167" dirty="0">
                <a:latin typeface="Times New Roman"/>
                <a:cs typeface="Times New Roman"/>
              </a:rPr>
              <a:t>proceed to design that </a:t>
            </a:r>
            <a:r>
              <a:rPr sz="1167" spc="-5" dirty="0">
                <a:latin typeface="Times New Roman"/>
                <a:cs typeface="Times New Roman"/>
              </a:rPr>
              <a:t>system. During </a:t>
            </a:r>
            <a:r>
              <a:rPr sz="1167" dirty="0">
                <a:latin typeface="Times New Roman"/>
                <a:cs typeface="Times New Roman"/>
              </a:rPr>
              <a:t>the  design phase, the focus shifts from </a:t>
            </a:r>
            <a:r>
              <a:rPr sz="1167" spc="-5" dirty="0">
                <a:latin typeface="Times New Roman"/>
                <a:cs typeface="Times New Roman"/>
              </a:rPr>
              <a:t>what </a:t>
            </a:r>
            <a:r>
              <a:rPr sz="1167" dirty="0">
                <a:latin typeface="Times New Roman"/>
                <a:cs typeface="Times New Roman"/>
              </a:rPr>
              <a:t>to how. That is, at </a:t>
            </a:r>
            <a:r>
              <a:rPr sz="1167" spc="5" dirty="0">
                <a:latin typeface="Times New Roman"/>
                <a:cs typeface="Times New Roman"/>
              </a:rPr>
              <a:t>this </a:t>
            </a:r>
            <a:r>
              <a:rPr sz="1167" spc="-5" dirty="0">
                <a:latin typeface="Times New Roman"/>
                <a:cs typeface="Times New Roman"/>
              </a:rPr>
              <a:t>stage we </a:t>
            </a:r>
            <a:r>
              <a:rPr sz="1167" dirty="0">
                <a:latin typeface="Times New Roman"/>
                <a:cs typeface="Times New Roman"/>
              </a:rPr>
              <a:t>try to answer the  question of how to build the </a:t>
            </a:r>
            <a:r>
              <a:rPr sz="1167" spc="-5" dirty="0">
                <a:latin typeface="Times New Roman"/>
                <a:cs typeface="Times New Roman"/>
              </a:rPr>
              <a:t>system. </a:t>
            </a:r>
            <a:r>
              <a:rPr sz="1167" dirty="0">
                <a:latin typeface="Times New Roman"/>
                <a:cs typeface="Times New Roman"/>
              </a:rPr>
              <a:t>The objective of the design process is to analyze and  understand the system in detail </a:t>
            </a:r>
            <a:r>
              <a:rPr sz="1167" spc="-5" dirty="0">
                <a:latin typeface="Times New Roman"/>
                <a:cs typeface="Times New Roman"/>
              </a:rPr>
              <a:t>so </a:t>
            </a:r>
            <a:r>
              <a:rPr sz="1167" dirty="0">
                <a:latin typeface="Times New Roman"/>
                <a:cs typeface="Times New Roman"/>
              </a:rPr>
              <a:t>that features and constituent components of at least</a:t>
            </a:r>
            <a:r>
              <a:rPr sz="1167" spc="-68" dirty="0">
                <a:latin typeface="Times New Roman"/>
                <a:cs typeface="Times New Roman"/>
              </a:rPr>
              <a:t> </a:t>
            </a:r>
            <a:r>
              <a:rPr sz="1167" dirty="0">
                <a:latin typeface="Times New Roman"/>
                <a:cs typeface="Times New Roman"/>
              </a:rPr>
              <a:t>one  feasible </a:t>
            </a:r>
            <a:r>
              <a:rPr sz="1167" spc="-5" dirty="0">
                <a:latin typeface="Times New Roman"/>
                <a:cs typeface="Times New Roman"/>
              </a:rPr>
              <a:t>solution </a:t>
            </a:r>
            <a:r>
              <a:rPr sz="1167" dirty="0">
                <a:latin typeface="Times New Roman"/>
                <a:cs typeface="Times New Roman"/>
              </a:rPr>
              <a:t>are identified and documented. The design activity provides a roadmap  to progressively transform the requirements through a number on </a:t>
            </a:r>
            <a:r>
              <a:rPr sz="1167" spc="-5" dirty="0">
                <a:latin typeface="Times New Roman"/>
                <a:cs typeface="Times New Roman"/>
              </a:rPr>
              <a:t>stages </a:t>
            </a:r>
            <a:r>
              <a:rPr sz="1167" dirty="0">
                <a:latin typeface="Times New Roman"/>
                <a:cs typeface="Times New Roman"/>
              </a:rPr>
              <a:t>into the final  product by describing the </a:t>
            </a:r>
            <a:r>
              <a:rPr sz="1167" spc="-5" dirty="0">
                <a:latin typeface="Times New Roman"/>
                <a:cs typeface="Times New Roman"/>
              </a:rPr>
              <a:t>structure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to be</a:t>
            </a:r>
            <a:r>
              <a:rPr sz="1167" spc="-92" dirty="0">
                <a:latin typeface="Times New Roman"/>
                <a:cs typeface="Times New Roman"/>
              </a:rPr>
              <a:t> </a:t>
            </a:r>
            <a:r>
              <a:rPr sz="1167" dirty="0">
                <a:latin typeface="Times New Roman"/>
                <a:cs typeface="Times New Roman"/>
              </a:rPr>
              <a:t>implemented.</a:t>
            </a:r>
            <a:endParaRPr sz="1167">
              <a:latin typeface="Times New Roman"/>
              <a:cs typeface="Times New Roman"/>
            </a:endParaRPr>
          </a:p>
          <a:p>
            <a:pPr>
              <a:spcBef>
                <a:spcPts val="44"/>
              </a:spcBef>
            </a:pPr>
            <a:endParaRPr sz="1118">
              <a:latin typeface="Times New Roman"/>
              <a:cs typeface="Times New Roman"/>
            </a:endParaRPr>
          </a:p>
          <a:p>
            <a:pPr marL="12347" marR="6791" algn="just">
              <a:lnSpc>
                <a:spcPts val="1342"/>
              </a:lnSpc>
            </a:pPr>
            <a:r>
              <a:rPr sz="1167" dirty="0">
                <a:latin typeface="Times New Roman"/>
                <a:cs typeface="Times New Roman"/>
              </a:rPr>
              <a:t>It includes modeling of the data </a:t>
            </a:r>
            <a:r>
              <a:rPr sz="1167" spc="-5" dirty="0">
                <a:latin typeface="Times New Roman"/>
                <a:cs typeface="Times New Roman"/>
              </a:rPr>
              <a:t>structures </a:t>
            </a:r>
            <a:r>
              <a:rPr sz="1167" dirty="0">
                <a:latin typeface="Times New Roman"/>
                <a:cs typeface="Times New Roman"/>
              </a:rPr>
              <a:t>and entities, the physical and logical  partitioning of the system into components, and the interfaces between different  components of </a:t>
            </a:r>
            <a:r>
              <a:rPr sz="1167" spc="10" dirty="0">
                <a:latin typeface="Times New Roman"/>
                <a:cs typeface="Times New Roman"/>
              </a:rPr>
              <a:t>the </a:t>
            </a:r>
            <a:r>
              <a:rPr sz="1167" spc="5" dirty="0">
                <a:latin typeface="Times New Roman"/>
                <a:cs typeface="Times New Roman"/>
              </a:rPr>
              <a:t>system </a:t>
            </a:r>
            <a:r>
              <a:rPr sz="1167" dirty="0">
                <a:latin typeface="Times New Roman"/>
                <a:cs typeface="Times New Roman"/>
              </a:rPr>
              <a:t>as </a:t>
            </a:r>
            <a:r>
              <a:rPr sz="1167" spc="-5" dirty="0">
                <a:latin typeface="Times New Roman"/>
                <a:cs typeface="Times New Roman"/>
              </a:rPr>
              <a:t>well </a:t>
            </a:r>
            <a:r>
              <a:rPr sz="1167" dirty="0">
                <a:latin typeface="Times New Roman"/>
                <a:cs typeface="Times New Roman"/>
              </a:rPr>
              <a:t>as interfaces </a:t>
            </a:r>
            <a:r>
              <a:rPr sz="1167" spc="10" dirty="0">
                <a:latin typeface="Times New Roman"/>
                <a:cs typeface="Times New Roman"/>
              </a:rPr>
              <a:t>to </a:t>
            </a:r>
            <a:r>
              <a:rPr sz="1167" spc="5" dirty="0">
                <a:latin typeface="Times New Roman"/>
                <a:cs typeface="Times New Roman"/>
              </a:rPr>
              <a:t>the </a:t>
            </a:r>
            <a:r>
              <a:rPr sz="1167" dirty="0">
                <a:latin typeface="Times New Roman"/>
                <a:cs typeface="Times New Roman"/>
              </a:rPr>
              <a:t>outside </a:t>
            </a:r>
            <a:r>
              <a:rPr sz="1167" spc="-5" dirty="0">
                <a:latin typeface="Times New Roman"/>
                <a:cs typeface="Times New Roman"/>
              </a:rPr>
              <a:t>world. </a:t>
            </a:r>
            <a:r>
              <a:rPr sz="1167" dirty="0">
                <a:latin typeface="Times New Roman"/>
                <a:cs typeface="Times New Roman"/>
              </a:rPr>
              <a:t>Sometimes design of  algorithms is also included in this</a:t>
            </a:r>
            <a:r>
              <a:rPr sz="1167" spc="-126" dirty="0">
                <a:latin typeface="Times New Roman"/>
                <a:cs typeface="Times New Roman"/>
              </a:rPr>
              <a:t> </a:t>
            </a:r>
            <a:r>
              <a:rPr sz="1167" dirty="0">
                <a:latin typeface="Times New Roman"/>
                <a:cs typeface="Times New Roman"/>
              </a:rPr>
              <a:t>activity.</a:t>
            </a:r>
            <a:endParaRPr sz="1167">
              <a:latin typeface="Times New Roman"/>
              <a:cs typeface="Times New Roman"/>
            </a:endParaRPr>
          </a:p>
          <a:p>
            <a:pPr>
              <a:spcBef>
                <a:spcPts val="39"/>
              </a:spcBef>
            </a:pPr>
            <a:endParaRPr sz="1069">
              <a:latin typeface="Times New Roman"/>
              <a:cs typeface="Times New Roman"/>
            </a:endParaRPr>
          </a:p>
          <a:p>
            <a:pPr marL="234592" lvl="1" indent="-222245" algn="just">
              <a:buAutoNum type="arabicPeriod" startAt="2"/>
              <a:tabLst>
                <a:tab pos="234592" algn="l"/>
              </a:tabLst>
            </a:pPr>
            <a:r>
              <a:rPr sz="1167" b="1" dirty="0">
                <a:latin typeface="Times New Roman"/>
                <a:cs typeface="Times New Roman"/>
              </a:rPr>
              <a:t>Managing </a:t>
            </a:r>
            <a:r>
              <a:rPr sz="1167" b="1" spc="-5" dirty="0">
                <a:latin typeface="Times New Roman"/>
                <a:cs typeface="Times New Roman"/>
              </a:rPr>
              <a:t>Complexity </a:t>
            </a:r>
            <a:r>
              <a:rPr sz="1167" b="1" dirty="0">
                <a:latin typeface="Times New Roman"/>
                <a:cs typeface="Times New Roman"/>
              </a:rPr>
              <a:t>of a </a:t>
            </a:r>
            <a:r>
              <a:rPr sz="1167" b="1" spc="-5" dirty="0">
                <a:latin typeface="Times New Roman"/>
                <a:cs typeface="Times New Roman"/>
              </a:rPr>
              <a:t>Software</a:t>
            </a:r>
            <a:r>
              <a:rPr sz="1167" b="1" spc="-87" dirty="0">
                <a:latin typeface="Times New Roman"/>
                <a:cs typeface="Times New Roman"/>
              </a:rPr>
              <a:t> </a:t>
            </a:r>
            <a:r>
              <a:rPr sz="1167" b="1" spc="-5" dirty="0">
                <a:latin typeface="Times New Roman"/>
                <a:cs typeface="Times New Roman"/>
              </a:rPr>
              <a:t>System</a:t>
            </a:r>
            <a:endParaRPr sz="1167">
              <a:latin typeface="Times New Roman"/>
              <a:cs typeface="Times New Roman"/>
            </a:endParaRPr>
          </a:p>
          <a:p>
            <a:pPr>
              <a:spcBef>
                <a:spcPts val="10"/>
              </a:spcBef>
            </a:pPr>
            <a:endParaRPr sz="1167">
              <a:latin typeface="Times New Roman"/>
              <a:cs typeface="Times New Roman"/>
            </a:endParaRPr>
          </a:p>
          <a:p>
            <a:pPr marL="12347" marR="5556" algn="just">
              <a:lnSpc>
                <a:spcPts val="1342"/>
              </a:lnSpc>
            </a:pPr>
            <a:r>
              <a:rPr sz="1167" dirty="0">
                <a:latin typeface="Times New Roman"/>
                <a:cs typeface="Times New Roman"/>
              </a:rPr>
              <a:t>A complex </a:t>
            </a:r>
            <a:r>
              <a:rPr sz="1167" spc="-5" dirty="0">
                <a:latin typeface="Times New Roman"/>
                <a:cs typeface="Times New Roman"/>
              </a:rPr>
              <a:t>system </a:t>
            </a:r>
            <a:r>
              <a:rPr sz="1167" dirty="0">
                <a:latin typeface="Times New Roman"/>
                <a:cs typeface="Times New Roman"/>
              </a:rPr>
              <a:t>that </a:t>
            </a:r>
            <a:r>
              <a:rPr sz="1167" spc="-5" dirty="0">
                <a:latin typeface="Times New Roman"/>
                <a:cs typeface="Times New Roman"/>
              </a:rPr>
              <a:t>works </a:t>
            </a:r>
            <a:r>
              <a:rPr sz="1167" dirty="0">
                <a:latin typeface="Times New Roman"/>
                <a:cs typeface="Times New Roman"/>
              </a:rPr>
              <a:t>is invariably found to have evolved from a </a:t>
            </a:r>
            <a:r>
              <a:rPr sz="1167" spc="-5" dirty="0">
                <a:latin typeface="Times New Roman"/>
                <a:cs typeface="Times New Roman"/>
              </a:rPr>
              <a:t>simple system  </a:t>
            </a:r>
            <a:r>
              <a:rPr sz="1167" dirty="0">
                <a:latin typeface="Times New Roman"/>
                <a:cs typeface="Times New Roman"/>
              </a:rPr>
              <a:t>that </a:t>
            </a:r>
            <a:r>
              <a:rPr sz="1167" spc="-5" dirty="0">
                <a:latin typeface="Times New Roman"/>
                <a:cs typeface="Times New Roman"/>
              </a:rPr>
              <a:t>worked. </a:t>
            </a:r>
            <a:r>
              <a:rPr sz="1167" dirty="0">
                <a:latin typeface="Times New Roman"/>
                <a:cs typeface="Times New Roman"/>
              </a:rPr>
              <a:t>The </a:t>
            </a:r>
            <a:r>
              <a:rPr sz="1167" spc="-5" dirty="0">
                <a:latin typeface="Times New Roman"/>
                <a:cs typeface="Times New Roman"/>
              </a:rPr>
              <a:t>structure </a:t>
            </a:r>
            <a:r>
              <a:rPr sz="1167" dirty="0">
                <a:latin typeface="Times New Roman"/>
                <a:cs typeface="Times New Roman"/>
              </a:rPr>
              <a:t>of a </a:t>
            </a:r>
            <a:r>
              <a:rPr sz="1167" spc="-5" dirty="0">
                <a:latin typeface="Times New Roman"/>
                <a:cs typeface="Times New Roman"/>
              </a:rPr>
              <a:t>system </a:t>
            </a:r>
            <a:r>
              <a:rPr sz="1167" dirty="0">
                <a:latin typeface="Times New Roman"/>
                <a:cs typeface="Times New Roman"/>
              </a:rPr>
              <a:t>also plays a very important role. It is likely that  </a:t>
            </a:r>
            <a:r>
              <a:rPr sz="1167" spc="-5" dirty="0">
                <a:latin typeface="Times New Roman"/>
                <a:cs typeface="Times New Roman"/>
              </a:rPr>
              <a:t>we </a:t>
            </a:r>
            <a:r>
              <a:rPr sz="1167" dirty="0">
                <a:latin typeface="Times New Roman"/>
                <a:cs typeface="Times New Roman"/>
              </a:rPr>
              <a:t>understand only those </a:t>
            </a:r>
            <a:r>
              <a:rPr sz="1167" spc="-5" dirty="0">
                <a:latin typeface="Times New Roman"/>
                <a:cs typeface="Times New Roman"/>
              </a:rPr>
              <a:t>systems </a:t>
            </a:r>
            <a:r>
              <a:rPr sz="1167" dirty="0">
                <a:latin typeface="Times New Roman"/>
                <a:cs typeface="Times New Roman"/>
              </a:rPr>
              <a:t>that have hierarchical </a:t>
            </a:r>
            <a:r>
              <a:rPr sz="1167" spc="-5" dirty="0">
                <a:latin typeface="Times New Roman"/>
                <a:cs typeface="Times New Roman"/>
              </a:rPr>
              <a:t>structure </a:t>
            </a:r>
            <a:r>
              <a:rPr sz="1167" dirty="0">
                <a:latin typeface="Times New Roman"/>
                <a:cs typeface="Times New Roman"/>
              </a:rPr>
              <a:t>and </a:t>
            </a:r>
            <a:r>
              <a:rPr sz="1167" spc="-5" dirty="0">
                <a:latin typeface="Times New Roman"/>
                <a:cs typeface="Times New Roman"/>
              </a:rPr>
              <a:t>where </a:t>
            </a:r>
            <a:r>
              <a:rPr sz="1167" dirty="0">
                <a:latin typeface="Times New Roman"/>
                <a:cs typeface="Times New Roman"/>
              </a:rPr>
              <a:t>intra-  component linkages are generally </a:t>
            </a:r>
            <a:r>
              <a:rPr sz="1167" spc="-5" dirty="0">
                <a:latin typeface="Times New Roman"/>
                <a:cs typeface="Times New Roman"/>
              </a:rPr>
              <a:t>stronger </a:t>
            </a:r>
            <a:r>
              <a:rPr sz="1167" dirty="0">
                <a:latin typeface="Times New Roman"/>
                <a:cs typeface="Times New Roman"/>
              </a:rPr>
              <a:t>than </a:t>
            </a:r>
            <a:r>
              <a:rPr sz="1167" spc="5" dirty="0">
                <a:latin typeface="Times New Roman"/>
                <a:cs typeface="Times New Roman"/>
              </a:rPr>
              <a:t>inter </a:t>
            </a:r>
            <a:r>
              <a:rPr sz="1167" dirty="0">
                <a:latin typeface="Times New Roman"/>
                <a:cs typeface="Times New Roman"/>
              </a:rPr>
              <a:t>component linkages. To manage the  complexity of the </a:t>
            </a:r>
            <a:r>
              <a:rPr sz="1167" spc="-5" dirty="0">
                <a:latin typeface="Times New Roman"/>
                <a:cs typeface="Times New Roman"/>
              </a:rPr>
              <a:t>system we </a:t>
            </a:r>
            <a:r>
              <a:rPr sz="1167" dirty="0">
                <a:latin typeface="Times New Roman"/>
                <a:cs typeface="Times New Roman"/>
              </a:rPr>
              <a:t>need to apply the principles of </a:t>
            </a:r>
            <a:r>
              <a:rPr sz="1167" spc="-5" dirty="0">
                <a:latin typeface="Times New Roman"/>
                <a:cs typeface="Times New Roman"/>
              </a:rPr>
              <a:t>separation </a:t>
            </a:r>
            <a:r>
              <a:rPr sz="1167" dirty="0">
                <a:latin typeface="Times New Roman"/>
                <a:cs typeface="Times New Roman"/>
              </a:rPr>
              <a:t>of concern,  modularity, and abstraction. This leads to designs that are easy to understand and hence  easy to</a:t>
            </a:r>
            <a:r>
              <a:rPr sz="1167" spc="-107" dirty="0">
                <a:latin typeface="Times New Roman"/>
                <a:cs typeface="Times New Roman"/>
              </a:rPr>
              <a:t> </a:t>
            </a:r>
            <a:r>
              <a:rPr sz="1167" dirty="0">
                <a:latin typeface="Times New Roman"/>
                <a:cs typeface="Times New Roman"/>
              </a:rPr>
              <a:t>maintain.</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Separation </a:t>
            </a:r>
            <a:r>
              <a:rPr sz="1167" dirty="0">
                <a:latin typeface="Times New Roman"/>
                <a:cs typeface="Times New Roman"/>
              </a:rPr>
              <a:t>of concern, modularity, and abstraction are different but related</a:t>
            </a:r>
            <a:r>
              <a:rPr sz="1167" spc="-111" dirty="0">
                <a:latin typeface="Times New Roman"/>
                <a:cs typeface="Times New Roman"/>
              </a:rPr>
              <a:t> </a:t>
            </a:r>
            <a:r>
              <a:rPr sz="1167" dirty="0">
                <a:latin typeface="Times New Roman"/>
                <a:cs typeface="Times New Roman"/>
              </a:rPr>
              <a:t>principles.</a:t>
            </a:r>
            <a:endParaRPr sz="1167">
              <a:latin typeface="Times New Roman"/>
              <a:cs typeface="Times New Roman"/>
            </a:endParaRPr>
          </a:p>
          <a:p>
            <a:pPr>
              <a:spcBef>
                <a:spcPts val="34"/>
              </a:spcBef>
            </a:pPr>
            <a:endParaRPr sz="1167">
              <a:latin typeface="Times New Roman"/>
              <a:cs typeface="Times New Roman"/>
            </a:endParaRPr>
          </a:p>
          <a:p>
            <a:pPr marL="12347" marR="5556" algn="just">
              <a:lnSpc>
                <a:spcPts val="1342"/>
              </a:lnSpc>
            </a:pPr>
            <a:r>
              <a:rPr sz="1167" spc="-5" dirty="0">
                <a:latin typeface="Times New Roman"/>
                <a:cs typeface="Times New Roman"/>
              </a:rPr>
              <a:t>Separation </a:t>
            </a:r>
            <a:r>
              <a:rPr sz="1167" dirty="0">
                <a:latin typeface="Times New Roman"/>
                <a:cs typeface="Times New Roman"/>
              </a:rPr>
              <a:t>of concern allows us to deal </a:t>
            </a:r>
            <a:r>
              <a:rPr sz="1167" spc="-5" dirty="0">
                <a:latin typeface="Times New Roman"/>
                <a:cs typeface="Times New Roman"/>
              </a:rPr>
              <a:t>with </a:t>
            </a:r>
            <a:r>
              <a:rPr sz="1167" dirty="0">
                <a:latin typeface="Times New Roman"/>
                <a:cs typeface="Times New Roman"/>
              </a:rPr>
              <a:t>different individual aspects of a problem by  considering these aspects in isolation and independent of each</a:t>
            </a:r>
            <a:r>
              <a:rPr sz="1167" spc="-136" dirty="0">
                <a:latin typeface="Times New Roman"/>
                <a:cs typeface="Times New Roman"/>
              </a:rPr>
              <a:t> </a:t>
            </a:r>
            <a:r>
              <a:rPr sz="1167" dirty="0">
                <a:latin typeface="Times New Roman"/>
                <a:cs typeface="Times New Roman"/>
              </a:rPr>
              <a:t>other.</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A complex </a:t>
            </a:r>
            <a:r>
              <a:rPr sz="1167" spc="-5" dirty="0">
                <a:latin typeface="Times New Roman"/>
                <a:cs typeface="Times New Roman"/>
              </a:rPr>
              <a:t>system </a:t>
            </a:r>
            <a:r>
              <a:rPr sz="1167" dirty="0">
                <a:latin typeface="Times New Roman"/>
                <a:cs typeface="Times New Roman"/>
              </a:rPr>
              <a:t>may be divided into </a:t>
            </a:r>
            <a:r>
              <a:rPr sz="1167" spc="-5" dirty="0">
                <a:latin typeface="Times New Roman"/>
                <a:cs typeface="Times New Roman"/>
              </a:rPr>
              <a:t>smaller </a:t>
            </a:r>
            <a:r>
              <a:rPr sz="1167" dirty="0">
                <a:latin typeface="Times New Roman"/>
                <a:cs typeface="Times New Roman"/>
              </a:rPr>
              <a:t>pieces of lesser complexity called  modules. This is the classic divide-and-conquer philosophy – if you cannot </a:t>
            </a:r>
            <a:r>
              <a:rPr sz="1167" spc="-5" dirty="0">
                <a:latin typeface="Times New Roman"/>
                <a:cs typeface="Times New Roman"/>
              </a:rPr>
              <a:t>solve </a:t>
            </a:r>
            <a:r>
              <a:rPr sz="1167" dirty="0">
                <a:latin typeface="Times New Roman"/>
                <a:cs typeface="Times New Roman"/>
              </a:rPr>
              <a:t>a  complex problem, try to break it into </a:t>
            </a:r>
            <a:r>
              <a:rPr sz="1167" spc="-5" dirty="0">
                <a:latin typeface="Times New Roman"/>
                <a:cs typeface="Times New Roman"/>
              </a:rPr>
              <a:t>smaller </a:t>
            </a:r>
            <a:r>
              <a:rPr sz="1167" dirty="0">
                <a:latin typeface="Times New Roman"/>
                <a:cs typeface="Times New Roman"/>
              </a:rPr>
              <a:t>problems that you can </a:t>
            </a:r>
            <a:r>
              <a:rPr sz="1167" spc="-5" dirty="0">
                <a:latin typeface="Times New Roman"/>
                <a:cs typeface="Times New Roman"/>
              </a:rPr>
              <a:t>solve separately </a:t>
            </a:r>
            <a:r>
              <a:rPr sz="1167" dirty="0">
                <a:latin typeface="Times New Roman"/>
                <a:cs typeface="Times New Roman"/>
              </a:rPr>
              <a:t>and  then integrate them together in a </a:t>
            </a:r>
            <a:r>
              <a:rPr sz="1167" spc="-5" dirty="0">
                <a:latin typeface="Times New Roman"/>
                <a:cs typeface="Times New Roman"/>
              </a:rPr>
              <a:t>systematic </a:t>
            </a:r>
            <a:r>
              <a:rPr sz="1167" dirty="0">
                <a:latin typeface="Times New Roman"/>
                <a:cs typeface="Times New Roman"/>
              </a:rPr>
              <a:t>fashion to </a:t>
            </a:r>
            <a:r>
              <a:rPr sz="1167" spc="-5" dirty="0">
                <a:latin typeface="Times New Roman"/>
                <a:cs typeface="Times New Roman"/>
              </a:rPr>
              <a:t>solve </a:t>
            </a:r>
            <a:r>
              <a:rPr sz="1167" dirty="0">
                <a:latin typeface="Times New Roman"/>
                <a:cs typeface="Times New Roman"/>
              </a:rPr>
              <a:t>the original problem. </a:t>
            </a:r>
            <a:r>
              <a:rPr sz="1167" spc="-5" dirty="0">
                <a:latin typeface="Times New Roman"/>
                <a:cs typeface="Times New Roman"/>
              </a:rPr>
              <a:t>One  </a:t>
            </a:r>
            <a:r>
              <a:rPr sz="1167" dirty="0">
                <a:latin typeface="Times New Roman"/>
                <a:cs typeface="Times New Roman"/>
              </a:rPr>
              <a:t>major advantage of modularity is that it allows the designer to apply the principle of  </a:t>
            </a:r>
            <a:r>
              <a:rPr sz="1167" spc="-5" dirty="0">
                <a:latin typeface="Times New Roman"/>
                <a:cs typeface="Times New Roman"/>
              </a:rPr>
              <a:t>separation </a:t>
            </a:r>
            <a:r>
              <a:rPr sz="1167" dirty="0">
                <a:latin typeface="Times New Roman"/>
                <a:cs typeface="Times New Roman"/>
              </a:rPr>
              <a:t>of concern on individual</a:t>
            </a:r>
            <a:r>
              <a:rPr sz="1167" spc="-97" dirty="0">
                <a:latin typeface="Times New Roman"/>
                <a:cs typeface="Times New Roman"/>
              </a:rPr>
              <a:t> </a:t>
            </a:r>
            <a:r>
              <a:rPr sz="1167" dirty="0">
                <a:latin typeface="Times New Roman"/>
                <a:cs typeface="Times New Roman"/>
              </a:rPr>
              <a:t>modules.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9069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543403" y="1343236"/>
            <a:ext cx="3112117" cy="6652682"/>
          </a:xfrm>
          <a:prstGeom prst="rect">
            <a:avLst/>
          </a:prstGeom>
        </p:spPr>
        <p:txBody>
          <a:bodyPr vert="horz" wrap="square" lIns="0" tIns="0" rIns="0" bIns="0" rtlCol="0">
            <a:spAutoFit/>
          </a:bodyPr>
          <a:lstStyle/>
          <a:p>
            <a:pPr marL="160510" marR="2345301" indent="-148163">
              <a:lnSpc>
                <a:spcPts val="1342"/>
              </a:lnSpc>
            </a:pPr>
            <a:r>
              <a:rPr sz="1167" dirty="0">
                <a:latin typeface="Times New Roman"/>
                <a:cs typeface="Times New Roman"/>
              </a:rPr>
              <a:t>class order</a:t>
            </a:r>
            <a:r>
              <a:rPr sz="1167" spc="-102" dirty="0">
                <a:latin typeface="Times New Roman"/>
                <a:cs typeface="Times New Roman"/>
              </a:rPr>
              <a:t> </a:t>
            </a:r>
            <a:r>
              <a:rPr sz="1167" dirty="0">
                <a:latin typeface="Times New Roman"/>
                <a:cs typeface="Times New Roman"/>
              </a:rPr>
              <a:t>{  public:</a:t>
            </a:r>
            <a:endParaRPr sz="1167">
              <a:latin typeface="Times New Roman"/>
              <a:cs typeface="Times New Roman"/>
            </a:endParaRPr>
          </a:p>
          <a:p>
            <a:pPr marL="456837" marR="1400143">
              <a:lnSpc>
                <a:spcPts val="1342"/>
              </a:lnSpc>
            </a:pPr>
            <a:r>
              <a:rPr sz="1167" dirty="0">
                <a:latin typeface="Times New Roman"/>
                <a:cs typeface="Times New Roman"/>
              </a:rPr>
              <a:t>int getOrderID();  date getOrderDate();  float</a:t>
            </a:r>
            <a:r>
              <a:rPr sz="1167" spc="-92" dirty="0">
                <a:latin typeface="Times New Roman"/>
                <a:cs typeface="Times New Roman"/>
              </a:rPr>
              <a:t> </a:t>
            </a:r>
            <a:r>
              <a:rPr sz="1167" dirty="0">
                <a:latin typeface="Times New Roman"/>
                <a:cs typeface="Times New Roman"/>
              </a:rPr>
              <a:t>getTotalPrice();  int</a:t>
            </a:r>
            <a:r>
              <a:rPr sz="1167" spc="-102" dirty="0">
                <a:latin typeface="Times New Roman"/>
                <a:cs typeface="Times New Roman"/>
              </a:rPr>
              <a:t> </a:t>
            </a:r>
            <a:r>
              <a:rPr sz="1167" dirty="0">
                <a:latin typeface="Times New Roman"/>
                <a:cs typeface="Times New Roman"/>
              </a:rPr>
              <a:t>getCustometId();</a:t>
            </a:r>
            <a:endParaRPr sz="1167">
              <a:latin typeface="Times New Roman"/>
              <a:cs typeface="Times New Roman"/>
            </a:endParaRPr>
          </a:p>
          <a:p>
            <a:pPr>
              <a:spcBef>
                <a:spcPts val="15"/>
              </a:spcBef>
            </a:pPr>
            <a:endParaRPr sz="1069">
              <a:latin typeface="Times New Roman"/>
              <a:cs typeface="Times New Roman"/>
            </a:endParaRPr>
          </a:p>
          <a:p>
            <a:pPr marL="456837">
              <a:lnSpc>
                <a:spcPts val="1371"/>
              </a:lnSpc>
              <a:spcBef>
                <a:spcPts val="5"/>
              </a:spcBef>
            </a:pPr>
            <a:r>
              <a:rPr sz="1167" dirty="0">
                <a:latin typeface="Times New Roman"/>
                <a:cs typeface="Times New Roman"/>
              </a:rPr>
              <a:t>void </a:t>
            </a:r>
            <a:r>
              <a:rPr sz="1167" spc="-5" dirty="0">
                <a:latin typeface="Times New Roman"/>
                <a:cs typeface="Times New Roman"/>
              </a:rPr>
              <a:t>setOrderID(int</a:t>
            </a:r>
            <a:r>
              <a:rPr sz="1167" spc="-87" dirty="0">
                <a:latin typeface="Times New Roman"/>
                <a:cs typeface="Times New Roman"/>
              </a:rPr>
              <a:t> </a:t>
            </a:r>
            <a:r>
              <a:rPr sz="1167" dirty="0">
                <a:latin typeface="Times New Roman"/>
                <a:cs typeface="Times New Roman"/>
              </a:rPr>
              <a:t>oId);</a:t>
            </a:r>
            <a:endParaRPr sz="1167">
              <a:latin typeface="Times New Roman"/>
              <a:cs typeface="Times New Roman"/>
            </a:endParaRPr>
          </a:p>
          <a:p>
            <a:pPr marL="456837" marR="737730">
              <a:lnSpc>
                <a:spcPts val="1342"/>
              </a:lnSpc>
              <a:spcBef>
                <a:spcPts val="63"/>
              </a:spcBef>
            </a:pPr>
            <a:r>
              <a:rPr sz="1167" dirty="0">
                <a:latin typeface="Times New Roman"/>
                <a:cs typeface="Times New Roman"/>
              </a:rPr>
              <a:t>void </a:t>
            </a:r>
            <a:r>
              <a:rPr sz="1167" spc="-5" dirty="0">
                <a:latin typeface="Times New Roman"/>
                <a:cs typeface="Times New Roman"/>
              </a:rPr>
              <a:t>setOrderDate(date </a:t>
            </a:r>
            <a:r>
              <a:rPr sz="1167" dirty="0">
                <a:latin typeface="Times New Roman"/>
                <a:cs typeface="Times New Roman"/>
              </a:rPr>
              <a:t>oDate);  void </a:t>
            </a:r>
            <a:r>
              <a:rPr sz="1167" spc="-5" dirty="0">
                <a:latin typeface="Times New Roman"/>
                <a:cs typeface="Times New Roman"/>
              </a:rPr>
              <a:t>setTotalPrice(float </a:t>
            </a:r>
            <a:r>
              <a:rPr sz="1167" dirty="0">
                <a:latin typeface="Times New Roman"/>
                <a:cs typeface="Times New Roman"/>
              </a:rPr>
              <a:t>tPrice);  void </a:t>
            </a:r>
            <a:r>
              <a:rPr sz="1167" spc="-5" dirty="0">
                <a:latin typeface="Times New Roman"/>
                <a:cs typeface="Times New Roman"/>
              </a:rPr>
              <a:t>setCustometId(int </a:t>
            </a:r>
            <a:r>
              <a:rPr sz="1167" dirty="0">
                <a:latin typeface="Times New Roman"/>
                <a:cs typeface="Times New Roman"/>
              </a:rPr>
              <a:t>cId);  void addLineItem(item</a:t>
            </a:r>
            <a:r>
              <a:rPr sz="1167" spc="-102" dirty="0">
                <a:latin typeface="Times New Roman"/>
                <a:cs typeface="Times New Roman"/>
              </a:rPr>
              <a:t> </a:t>
            </a:r>
            <a:r>
              <a:rPr sz="1167" dirty="0">
                <a:latin typeface="Times New Roman"/>
                <a:cs typeface="Times New Roman"/>
              </a:rPr>
              <a:t>anItem);</a:t>
            </a:r>
            <a:endParaRPr sz="1167">
              <a:latin typeface="Times New Roman"/>
              <a:cs typeface="Times New Roman"/>
            </a:endParaRPr>
          </a:p>
          <a:p>
            <a:pPr marR="2330485" algn="ctr">
              <a:lnSpc>
                <a:spcPts val="1278"/>
              </a:lnSpc>
            </a:pPr>
            <a:r>
              <a:rPr sz="1167" dirty="0">
                <a:latin typeface="Times New Roman"/>
                <a:cs typeface="Times New Roman"/>
              </a:rPr>
              <a:t>private:</a:t>
            </a:r>
            <a:endParaRPr sz="1167">
              <a:latin typeface="Times New Roman"/>
              <a:cs typeface="Times New Roman"/>
            </a:endParaRPr>
          </a:p>
          <a:p>
            <a:pPr marL="456837" marR="1729189">
              <a:lnSpc>
                <a:spcPts val="1342"/>
              </a:lnSpc>
              <a:spcBef>
                <a:spcPts val="63"/>
              </a:spcBef>
            </a:pPr>
            <a:r>
              <a:rPr sz="1167" dirty="0">
                <a:latin typeface="Times New Roman"/>
                <a:cs typeface="Times New Roman"/>
              </a:rPr>
              <a:t>int oredrId;  date</a:t>
            </a:r>
            <a:r>
              <a:rPr sz="1167" spc="-92" dirty="0">
                <a:latin typeface="Times New Roman"/>
                <a:cs typeface="Times New Roman"/>
              </a:rPr>
              <a:t> </a:t>
            </a:r>
            <a:r>
              <a:rPr sz="1167" dirty="0">
                <a:latin typeface="Times New Roman"/>
                <a:cs typeface="Times New Roman"/>
              </a:rPr>
              <a:t>orderDate;  float</a:t>
            </a:r>
            <a:r>
              <a:rPr sz="1167" spc="-97" dirty="0">
                <a:latin typeface="Times New Roman"/>
                <a:cs typeface="Times New Roman"/>
              </a:rPr>
              <a:t> </a:t>
            </a:r>
            <a:r>
              <a:rPr sz="1167" dirty="0">
                <a:latin typeface="Times New Roman"/>
                <a:cs typeface="Times New Roman"/>
              </a:rPr>
              <a:t>totalPrice;</a:t>
            </a:r>
            <a:endParaRPr sz="1167">
              <a:latin typeface="Times New Roman"/>
              <a:cs typeface="Times New Roman"/>
            </a:endParaRPr>
          </a:p>
          <a:p>
            <a:pPr marL="456837" marR="1506944">
              <a:lnSpc>
                <a:spcPts val="1342"/>
              </a:lnSpc>
            </a:pPr>
            <a:r>
              <a:rPr sz="1167" dirty="0">
                <a:latin typeface="Times New Roman"/>
                <a:cs typeface="Times New Roman"/>
              </a:rPr>
              <a:t>item</a:t>
            </a:r>
            <a:r>
              <a:rPr sz="1167" spc="-97" dirty="0">
                <a:latin typeface="Times New Roman"/>
                <a:cs typeface="Times New Roman"/>
              </a:rPr>
              <a:t> </a:t>
            </a:r>
            <a:r>
              <a:rPr sz="1167" dirty="0">
                <a:latin typeface="Times New Roman"/>
                <a:cs typeface="Times New Roman"/>
              </a:rPr>
              <a:t>lineItems[20];  int</a:t>
            </a:r>
            <a:r>
              <a:rPr sz="1167" spc="-102" dirty="0">
                <a:latin typeface="Times New Roman"/>
                <a:cs typeface="Times New Roman"/>
              </a:rPr>
              <a:t> </a:t>
            </a:r>
            <a:r>
              <a:rPr sz="1167" dirty="0">
                <a:latin typeface="Times New Roman"/>
                <a:cs typeface="Times New Roman"/>
              </a:rPr>
              <a:t>customerId;</a:t>
            </a:r>
            <a:endParaRPr sz="1167">
              <a:latin typeface="Times New Roman"/>
              <a:cs typeface="Times New Roman"/>
            </a:endParaRPr>
          </a:p>
          <a:p>
            <a:pPr marL="1234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60510" marR="2115031" indent="-148163">
              <a:lnSpc>
                <a:spcPts val="1342"/>
              </a:lnSpc>
            </a:pPr>
            <a:r>
              <a:rPr sz="1167" dirty="0">
                <a:latin typeface="Times New Roman"/>
                <a:cs typeface="Times New Roman"/>
              </a:rPr>
              <a:t>class customer</a:t>
            </a:r>
            <a:r>
              <a:rPr sz="1167" spc="-107" dirty="0">
                <a:latin typeface="Times New Roman"/>
                <a:cs typeface="Times New Roman"/>
              </a:rPr>
              <a:t> </a:t>
            </a:r>
            <a:r>
              <a:rPr sz="1167" dirty="0">
                <a:latin typeface="Times New Roman"/>
                <a:cs typeface="Times New Roman"/>
              </a:rPr>
              <a:t>{  public:</a:t>
            </a:r>
            <a:endParaRPr sz="1167">
              <a:latin typeface="Times New Roman"/>
              <a:cs typeface="Times New Roman"/>
            </a:endParaRPr>
          </a:p>
          <a:p>
            <a:pPr marL="456837">
              <a:lnSpc>
                <a:spcPts val="1278"/>
              </a:lnSpc>
            </a:pPr>
            <a:r>
              <a:rPr sz="1167" dirty="0">
                <a:latin typeface="Times New Roman"/>
                <a:cs typeface="Times New Roman"/>
              </a:rPr>
              <a:t>int</a:t>
            </a:r>
            <a:r>
              <a:rPr sz="1167" spc="-102" dirty="0">
                <a:latin typeface="Times New Roman"/>
                <a:cs typeface="Times New Roman"/>
              </a:rPr>
              <a:t> </a:t>
            </a:r>
            <a:r>
              <a:rPr sz="1167" dirty="0">
                <a:latin typeface="Times New Roman"/>
                <a:cs typeface="Times New Roman"/>
              </a:rPr>
              <a:t>getCustometId();</a:t>
            </a:r>
            <a:endParaRPr sz="1167">
              <a:latin typeface="Times New Roman"/>
              <a:cs typeface="Times New Roman"/>
            </a:endParaRPr>
          </a:p>
          <a:p>
            <a:pPr marL="456837" marR="898240">
              <a:lnSpc>
                <a:spcPts val="1342"/>
              </a:lnSpc>
              <a:spcBef>
                <a:spcPts val="63"/>
              </a:spcBef>
            </a:pPr>
            <a:r>
              <a:rPr sz="1167" spc="-5" dirty="0">
                <a:latin typeface="Times New Roman"/>
                <a:cs typeface="Times New Roman"/>
              </a:rPr>
              <a:t>string </a:t>
            </a:r>
            <a:r>
              <a:rPr sz="1167" dirty="0">
                <a:latin typeface="Times New Roman"/>
                <a:cs typeface="Times New Roman"/>
              </a:rPr>
              <a:t>getCustomerName();  </a:t>
            </a:r>
            <a:r>
              <a:rPr sz="1167" spc="-5" dirty="0">
                <a:latin typeface="Times New Roman"/>
                <a:cs typeface="Times New Roman"/>
              </a:rPr>
              <a:t>string</a:t>
            </a:r>
            <a:r>
              <a:rPr sz="1167" spc="-83" dirty="0">
                <a:latin typeface="Times New Roman"/>
                <a:cs typeface="Times New Roman"/>
              </a:rPr>
              <a:t> </a:t>
            </a:r>
            <a:r>
              <a:rPr sz="1167" dirty="0">
                <a:latin typeface="Times New Roman"/>
                <a:cs typeface="Times New Roman"/>
              </a:rPr>
              <a:t>getCustometAddress();  int</a:t>
            </a:r>
            <a:r>
              <a:rPr sz="1167" spc="-102" dirty="0">
                <a:latin typeface="Times New Roman"/>
                <a:cs typeface="Times New Roman"/>
              </a:rPr>
              <a:t> </a:t>
            </a:r>
            <a:r>
              <a:rPr sz="1167" dirty="0">
                <a:latin typeface="Times New Roman"/>
                <a:cs typeface="Times New Roman"/>
              </a:rPr>
              <a:t>getCustometPhone();</a:t>
            </a:r>
            <a:endParaRPr sz="1167">
              <a:latin typeface="Times New Roman"/>
              <a:cs typeface="Times New Roman"/>
            </a:endParaRPr>
          </a:p>
          <a:p>
            <a:pPr marL="456837">
              <a:lnSpc>
                <a:spcPts val="1308"/>
              </a:lnSpc>
            </a:pPr>
            <a:r>
              <a:rPr sz="1167" dirty="0">
                <a:latin typeface="Times New Roman"/>
                <a:cs typeface="Times New Roman"/>
              </a:rPr>
              <a:t>int</a:t>
            </a:r>
            <a:r>
              <a:rPr sz="1167" spc="-102" dirty="0">
                <a:latin typeface="Times New Roman"/>
                <a:cs typeface="Times New Roman"/>
              </a:rPr>
              <a:t> </a:t>
            </a:r>
            <a:r>
              <a:rPr sz="1167" dirty="0">
                <a:latin typeface="Times New Roman"/>
                <a:cs typeface="Times New Roman"/>
              </a:rPr>
              <a:t>getCustomerFax();</a:t>
            </a:r>
            <a:endParaRPr sz="1167">
              <a:latin typeface="Times New Roman"/>
              <a:cs typeface="Times New Roman"/>
            </a:endParaRPr>
          </a:p>
          <a:p>
            <a:pPr>
              <a:spcBef>
                <a:spcPts val="53"/>
              </a:spcBef>
            </a:pPr>
            <a:endParaRPr sz="1069">
              <a:latin typeface="Times New Roman"/>
              <a:cs typeface="Times New Roman"/>
            </a:endParaRPr>
          </a:p>
          <a:p>
            <a:pPr marL="456837">
              <a:lnSpc>
                <a:spcPts val="1371"/>
              </a:lnSpc>
            </a:pPr>
            <a:r>
              <a:rPr sz="1167" dirty="0">
                <a:latin typeface="Times New Roman"/>
                <a:cs typeface="Times New Roman"/>
              </a:rPr>
              <a:t>void </a:t>
            </a:r>
            <a:r>
              <a:rPr sz="1167" spc="-5" dirty="0">
                <a:latin typeface="Times New Roman"/>
                <a:cs typeface="Times New Roman"/>
              </a:rPr>
              <a:t>setCustometId(int</a:t>
            </a:r>
            <a:r>
              <a:rPr sz="1167" spc="-87" dirty="0">
                <a:latin typeface="Times New Roman"/>
                <a:cs typeface="Times New Roman"/>
              </a:rPr>
              <a:t> </a:t>
            </a:r>
            <a:r>
              <a:rPr sz="1167" dirty="0">
                <a:latin typeface="Times New Roman"/>
                <a:cs typeface="Times New Roman"/>
              </a:rPr>
              <a:t>cId);</a:t>
            </a:r>
            <a:endParaRPr sz="1167">
              <a:latin typeface="Times New Roman"/>
              <a:cs typeface="Times New Roman"/>
            </a:endParaRPr>
          </a:p>
          <a:p>
            <a:pPr marL="456837" marR="4939">
              <a:lnSpc>
                <a:spcPts val="1342"/>
              </a:lnSpc>
              <a:spcBef>
                <a:spcPts val="63"/>
              </a:spcBef>
            </a:pPr>
            <a:r>
              <a:rPr sz="1167" dirty="0">
                <a:latin typeface="Times New Roman"/>
                <a:cs typeface="Times New Roman"/>
              </a:rPr>
              <a:t>void </a:t>
            </a:r>
            <a:r>
              <a:rPr sz="1167" spc="-5" dirty="0">
                <a:latin typeface="Times New Roman"/>
                <a:cs typeface="Times New Roman"/>
              </a:rPr>
              <a:t>setCustomerName(string </a:t>
            </a:r>
            <a:r>
              <a:rPr sz="1167" dirty="0">
                <a:latin typeface="Times New Roman"/>
                <a:cs typeface="Times New Roman"/>
              </a:rPr>
              <a:t>cName);  </a:t>
            </a:r>
            <a:r>
              <a:rPr sz="1167" spc="-5" dirty="0">
                <a:latin typeface="Times New Roman"/>
                <a:cs typeface="Times New Roman"/>
              </a:rPr>
              <a:t>svoid setCustometAddress(string </a:t>
            </a:r>
            <a:r>
              <a:rPr sz="1167" dirty="0">
                <a:latin typeface="Times New Roman"/>
                <a:cs typeface="Times New Roman"/>
              </a:rPr>
              <a:t>cAddress);  void </a:t>
            </a:r>
            <a:r>
              <a:rPr sz="1167" spc="-5" dirty="0">
                <a:latin typeface="Times New Roman"/>
                <a:cs typeface="Times New Roman"/>
              </a:rPr>
              <a:t>setCustometPhone(int</a:t>
            </a:r>
            <a:r>
              <a:rPr sz="1167" spc="-87" dirty="0">
                <a:latin typeface="Times New Roman"/>
                <a:cs typeface="Times New Roman"/>
              </a:rPr>
              <a:t> </a:t>
            </a:r>
            <a:r>
              <a:rPr sz="1167" dirty="0">
                <a:latin typeface="Times New Roman"/>
                <a:cs typeface="Times New Roman"/>
              </a:rPr>
              <a:t>cPhone);</a:t>
            </a:r>
            <a:endParaRPr sz="1167">
              <a:latin typeface="Times New Roman"/>
              <a:cs typeface="Times New Roman"/>
            </a:endParaRPr>
          </a:p>
          <a:p>
            <a:pPr marL="160510" marR="803168" indent="296327">
              <a:lnSpc>
                <a:spcPts val="1342"/>
              </a:lnSpc>
            </a:pPr>
            <a:r>
              <a:rPr sz="1167" dirty="0">
                <a:latin typeface="Times New Roman"/>
                <a:cs typeface="Times New Roman"/>
              </a:rPr>
              <a:t>void </a:t>
            </a:r>
            <a:r>
              <a:rPr sz="1167" spc="-5" dirty="0">
                <a:latin typeface="Times New Roman"/>
                <a:cs typeface="Times New Roman"/>
              </a:rPr>
              <a:t>setCustomerFax(int </a:t>
            </a:r>
            <a:r>
              <a:rPr sz="1167" dirty="0">
                <a:latin typeface="Times New Roman"/>
                <a:cs typeface="Times New Roman"/>
              </a:rPr>
              <a:t>cFax)  private:</a:t>
            </a:r>
            <a:endParaRPr sz="1167">
              <a:latin typeface="Times New Roman"/>
              <a:cs typeface="Times New Roman"/>
            </a:endParaRPr>
          </a:p>
          <a:p>
            <a:pPr marL="456837">
              <a:lnSpc>
                <a:spcPts val="1278"/>
              </a:lnSpc>
            </a:pPr>
            <a:r>
              <a:rPr sz="1167" dirty="0">
                <a:latin typeface="Times New Roman"/>
                <a:cs typeface="Times New Roman"/>
              </a:rPr>
              <a:t>int</a:t>
            </a:r>
            <a:r>
              <a:rPr sz="1167" spc="-102" dirty="0">
                <a:latin typeface="Times New Roman"/>
                <a:cs typeface="Times New Roman"/>
              </a:rPr>
              <a:t> </a:t>
            </a:r>
            <a:r>
              <a:rPr sz="1167" dirty="0">
                <a:latin typeface="Times New Roman"/>
                <a:cs typeface="Times New Roman"/>
              </a:rPr>
              <a:t>customerId;</a:t>
            </a:r>
            <a:endParaRPr sz="1167">
              <a:latin typeface="Times New Roman"/>
              <a:cs typeface="Times New Roman"/>
            </a:endParaRPr>
          </a:p>
          <a:p>
            <a:pPr marL="456837" marR="1334087">
              <a:lnSpc>
                <a:spcPts val="1342"/>
              </a:lnSpc>
              <a:spcBef>
                <a:spcPts val="63"/>
              </a:spcBef>
            </a:pPr>
            <a:r>
              <a:rPr sz="1167" spc="-5" dirty="0">
                <a:latin typeface="Times New Roman"/>
                <a:cs typeface="Times New Roman"/>
              </a:rPr>
              <a:t>string</a:t>
            </a:r>
            <a:r>
              <a:rPr sz="1167" spc="-83" dirty="0">
                <a:latin typeface="Times New Roman"/>
                <a:cs typeface="Times New Roman"/>
              </a:rPr>
              <a:t> </a:t>
            </a:r>
            <a:r>
              <a:rPr sz="1167" dirty="0">
                <a:latin typeface="Times New Roman"/>
                <a:cs typeface="Times New Roman"/>
              </a:rPr>
              <a:t>customerName;  int customerPhone;  int</a:t>
            </a:r>
            <a:r>
              <a:rPr sz="1167" spc="-102" dirty="0">
                <a:latin typeface="Times New Roman"/>
                <a:cs typeface="Times New Roman"/>
              </a:rPr>
              <a:t> </a:t>
            </a:r>
            <a:r>
              <a:rPr sz="1167" dirty="0">
                <a:latin typeface="Times New Roman"/>
                <a:cs typeface="Times New Roman"/>
              </a:rPr>
              <a:t>customerFax;</a:t>
            </a:r>
            <a:endParaRPr sz="1167">
              <a:latin typeface="Times New Roman"/>
              <a:cs typeface="Times New Roman"/>
            </a:endParaRPr>
          </a:p>
          <a:p>
            <a:pPr marL="12347">
              <a:lnSpc>
                <a:spcPts val="1308"/>
              </a:lnSpc>
            </a:pPr>
            <a:r>
              <a:rPr sz="1167" dirty="0">
                <a:latin typeface="Times New Roman"/>
                <a:cs typeface="Times New Roman"/>
              </a:rPr>
              <a:t>};</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9689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4346"/>
            <a:ext cx="5360547" cy="6959341"/>
          </a:xfrm>
          <a:prstGeom prst="rect">
            <a:avLst/>
          </a:prstGeom>
        </p:spPr>
        <p:txBody>
          <a:bodyPr vert="horz" wrap="square" lIns="0" tIns="0" rIns="0" bIns="0" rtlCol="0">
            <a:spAutoFit/>
          </a:bodyPr>
          <a:lstStyle/>
          <a:p>
            <a:pPr marL="12347" algn="just"/>
            <a:r>
              <a:rPr sz="972" b="1" spc="-5" dirty="0">
                <a:latin typeface="Times New Roman"/>
                <a:cs typeface="Times New Roman"/>
              </a:rPr>
              <a:t>6.4 </a:t>
            </a:r>
            <a:r>
              <a:rPr sz="1167" b="1" spc="-5" dirty="0">
                <a:latin typeface="Times New Roman"/>
                <a:cs typeface="Times New Roman"/>
              </a:rPr>
              <a:t>Abstraction </a:t>
            </a:r>
            <a:r>
              <a:rPr sz="1167" b="1" dirty="0">
                <a:latin typeface="Times New Roman"/>
                <a:cs typeface="Times New Roman"/>
              </a:rPr>
              <a:t>and</a:t>
            </a:r>
            <a:r>
              <a:rPr sz="1167" b="1" spc="-107" dirty="0">
                <a:latin typeface="Times New Roman"/>
                <a:cs typeface="Times New Roman"/>
              </a:rPr>
              <a:t> </a:t>
            </a:r>
            <a:r>
              <a:rPr sz="1167" b="1" dirty="0">
                <a:latin typeface="Times New Roman"/>
                <a:cs typeface="Times New Roman"/>
              </a:rPr>
              <a:t>Encapsulation</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Abstractions </a:t>
            </a:r>
            <a:r>
              <a:rPr sz="1167" dirty="0">
                <a:latin typeface="Times New Roman"/>
                <a:cs typeface="Times New Roman"/>
              </a:rPr>
              <a:t>is a technique in </a:t>
            </a:r>
            <a:r>
              <a:rPr sz="1167" spc="-5" dirty="0">
                <a:latin typeface="Times New Roman"/>
                <a:cs typeface="Times New Roman"/>
              </a:rPr>
              <a:t>which we </a:t>
            </a:r>
            <a:r>
              <a:rPr sz="1167" dirty="0">
                <a:latin typeface="Times New Roman"/>
                <a:cs typeface="Times New Roman"/>
              </a:rPr>
              <a:t>construct a model of an entity based upon its  essential characteristics and ignore the inessential details. The principle of abstraction  also helps us in handling the inherent complexity of a system </a:t>
            </a:r>
            <a:r>
              <a:rPr sz="1167" spc="15" dirty="0">
                <a:latin typeface="Times New Roman"/>
                <a:cs typeface="Times New Roman"/>
              </a:rPr>
              <a:t>by </a:t>
            </a:r>
            <a:r>
              <a:rPr sz="1167" dirty="0">
                <a:latin typeface="Times New Roman"/>
                <a:cs typeface="Times New Roman"/>
              </a:rPr>
              <a:t>allowing us to look at its  important external characteristic, at the </a:t>
            </a:r>
            <a:r>
              <a:rPr sz="1167" spc="-5" dirty="0">
                <a:latin typeface="Times New Roman"/>
                <a:cs typeface="Times New Roman"/>
              </a:rPr>
              <a:t>same </a:t>
            </a:r>
            <a:r>
              <a:rPr sz="1167" dirty="0">
                <a:latin typeface="Times New Roman"/>
                <a:cs typeface="Times New Roman"/>
              </a:rPr>
              <a:t>time, hiding its inner </a:t>
            </a:r>
            <a:r>
              <a:rPr sz="1167" spc="-5" dirty="0">
                <a:latin typeface="Times New Roman"/>
                <a:cs typeface="Times New Roman"/>
              </a:rPr>
              <a:t>complexity. Hiding  </a:t>
            </a:r>
            <a:r>
              <a:rPr sz="1167" dirty="0">
                <a:latin typeface="Times New Roman"/>
                <a:cs typeface="Times New Roman"/>
              </a:rPr>
              <a:t>the internal details is called encapsulation. In fact, abstraction is a </a:t>
            </a:r>
            <a:r>
              <a:rPr sz="1167" spc="-5" dirty="0">
                <a:latin typeface="Times New Roman"/>
                <a:cs typeface="Times New Roman"/>
              </a:rPr>
              <a:t>special </a:t>
            </a:r>
            <a:r>
              <a:rPr sz="1167" dirty="0">
                <a:latin typeface="Times New Roman"/>
                <a:cs typeface="Times New Roman"/>
              </a:rPr>
              <a:t>case of  </a:t>
            </a:r>
            <a:r>
              <a:rPr sz="1167" spc="-5" dirty="0">
                <a:latin typeface="Times New Roman"/>
                <a:cs typeface="Times New Roman"/>
              </a:rPr>
              <a:t>separation </a:t>
            </a:r>
            <a:r>
              <a:rPr sz="1167" dirty="0">
                <a:latin typeface="Times New Roman"/>
                <a:cs typeface="Times New Roman"/>
              </a:rPr>
              <a:t>of concern. In this case </a:t>
            </a:r>
            <a:r>
              <a:rPr sz="1167" spc="-5" dirty="0">
                <a:latin typeface="Times New Roman"/>
                <a:cs typeface="Times New Roman"/>
              </a:rPr>
              <a:t>we separate </a:t>
            </a:r>
            <a:r>
              <a:rPr sz="1167" spc="5" dirty="0">
                <a:latin typeface="Times New Roman"/>
                <a:cs typeface="Times New Roman"/>
              </a:rPr>
              <a:t>the </a:t>
            </a:r>
            <a:r>
              <a:rPr sz="1167" dirty="0">
                <a:latin typeface="Times New Roman"/>
                <a:cs typeface="Times New Roman"/>
              </a:rPr>
              <a:t>concern of users of the </a:t>
            </a:r>
            <a:r>
              <a:rPr sz="1167" spc="5" dirty="0">
                <a:latin typeface="Times New Roman"/>
                <a:cs typeface="Times New Roman"/>
              </a:rPr>
              <a:t>entity </a:t>
            </a:r>
            <a:r>
              <a:rPr sz="1167" spc="-5" dirty="0">
                <a:latin typeface="Times New Roman"/>
                <a:cs typeface="Times New Roman"/>
              </a:rPr>
              <a:t>who </a:t>
            </a:r>
            <a:r>
              <a:rPr sz="1167" spc="10" dirty="0">
                <a:latin typeface="Times New Roman"/>
                <a:cs typeface="Times New Roman"/>
              </a:rPr>
              <a:t>only  </a:t>
            </a:r>
            <a:r>
              <a:rPr sz="1167" dirty="0">
                <a:latin typeface="Times New Roman"/>
                <a:cs typeface="Times New Roman"/>
              </a:rPr>
              <a:t>need to understand its external interface </a:t>
            </a:r>
            <a:r>
              <a:rPr sz="1167" spc="-5" dirty="0">
                <a:latin typeface="Times New Roman"/>
                <a:cs typeface="Times New Roman"/>
              </a:rPr>
              <a:t>without </a:t>
            </a:r>
            <a:r>
              <a:rPr sz="1167" dirty="0">
                <a:latin typeface="Times New Roman"/>
                <a:cs typeface="Times New Roman"/>
              </a:rPr>
              <a:t>bothering about its actual  implementation.</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dirty="0">
                <a:latin typeface="Times New Roman"/>
                <a:cs typeface="Times New Roman"/>
              </a:rPr>
              <a:t>Engineers of all fields, including computer </a:t>
            </a:r>
            <a:r>
              <a:rPr sz="1167" spc="-5" dirty="0">
                <a:latin typeface="Times New Roman"/>
                <a:cs typeface="Times New Roman"/>
              </a:rPr>
              <a:t>science, </a:t>
            </a:r>
            <a:r>
              <a:rPr sz="1167" dirty="0">
                <a:latin typeface="Times New Roman"/>
                <a:cs typeface="Times New Roman"/>
              </a:rPr>
              <a:t>have been practicing abstraction for  mastering complexity. Consider the following</a:t>
            </a:r>
            <a:r>
              <a:rPr sz="1167" spc="-111" dirty="0">
                <a:latin typeface="Times New Roman"/>
                <a:cs typeface="Times New Roman"/>
              </a:rPr>
              <a:t> </a:t>
            </a:r>
            <a:r>
              <a:rPr sz="1167" dirty="0">
                <a:latin typeface="Times New Roman"/>
                <a:cs typeface="Times New Roman"/>
              </a:rPr>
              <a:t>example.</a:t>
            </a:r>
            <a:endParaRPr sz="1167">
              <a:latin typeface="Times New Roman"/>
              <a:cs typeface="Times New Roman"/>
            </a:endParaRPr>
          </a:p>
          <a:p>
            <a:pPr>
              <a:spcBef>
                <a:spcPts val="15"/>
              </a:spcBef>
            </a:pPr>
            <a:endParaRPr sz="1069">
              <a:latin typeface="Times New Roman"/>
              <a:cs typeface="Times New Roman"/>
            </a:endParaRPr>
          </a:p>
          <a:p>
            <a:pPr marL="456837">
              <a:lnSpc>
                <a:spcPts val="1371"/>
              </a:lnSpc>
              <a:spcBef>
                <a:spcPts val="5"/>
              </a:spcBef>
            </a:pPr>
            <a:r>
              <a:rPr sz="1167" dirty="0">
                <a:latin typeface="Times New Roman"/>
                <a:cs typeface="Times New Roman"/>
              </a:rPr>
              <a:t>void </a:t>
            </a:r>
            <a:r>
              <a:rPr sz="1167" spc="-5" dirty="0">
                <a:latin typeface="Times New Roman"/>
                <a:cs typeface="Times New Roman"/>
              </a:rPr>
              <a:t>selectionSort(int </a:t>
            </a:r>
            <a:r>
              <a:rPr sz="1167" dirty="0">
                <a:latin typeface="Times New Roman"/>
                <a:cs typeface="Times New Roman"/>
              </a:rPr>
              <a:t>a[], int</a:t>
            </a:r>
            <a:r>
              <a:rPr sz="1167" spc="-92" dirty="0">
                <a:latin typeface="Times New Roman"/>
                <a:cs typeface="Times New Roman"/>
              </a:rPr>
              <a:t> </a:t>
            </a:r>
            <a:r>
              <a:rPr sz="1167" spc="-5" dirty="0">
                <a:latin typeface="Times New Roman"/>
                <a:cs typeface="Times New Roman"/>
              </a:rPr>
              <a:t>size)</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algn="just">
              <a:lnSpc>
                <a:spcPts val="1342"/>
              </a:lnSpc>
            </a:pPr>
            <a:r>
              <a:rPr sz="1167" dirty="0">
                <a:latin typeface="Times New Roman"/>
                <a:cs typeface="Times New Roman"/>
              </a:rPr>
              <a:t>int i, j, min,</a:t>
            </a:r>
            <a:r>
              <a:rPr sz="1167" spc="-117" dirty="0">
                <a:latin typeface="Times New Roman"/>
                <a:cs typeface="Times New Roman"/>
              </a:rPr>
              <a:t> </a:t>
            </a:r>
            <a:r>
              <a:rPr sz="1167" dirty="0">
                <a:latin typeface="Times New Roman"/>
                <a:cs typeface="Times New Roman"/>
              </a:rPr>
              <a:t>temp;</a:t>
            </a:r>
            <a:endParaRPr sz="1167">
              <a:latin typeface="Times New Roman"/>
              <a:cs typeface="Times New Roman"/>
            </a:endParaRPr>
          </a:p>
          <a:p>
            <a:pPr marL="901327" algn="just">
              <a:lnSpc>
                <a:spcPts val="1342"/>
              </a:lnSpc>
            </a:pPr>
            <a:r>
              <a:rPr sz="1167" dirty="0">
                <a:latin typeface="Times New Roman"/>
                <a:cs typeface="Times New Roman"/>
              </a:rPr>
              <a:t>for(i = 0; i &lt; </a:t>
            </a:r>
            <a:r>
              <a:rPr sz="1167" spc="-5" dirty="0">
                <a:latin typeface="Times New Roman"/>
                <a:cs typeface="Times New Roman"/>
              </a:rPr>
              <a:t>size </a:t>
            </a:r>
            <a:r>
              <a:rPr sz="1167" dirty="0">
                <a:latin typeface="Times New Roman"/>
                <a:cs typeface="Times New Roman"/>
              </a:rPr>
              <a:t>–1;</a:t>
            </a:r>
            <a:r>
              <a:rPr sz="1167" spc="-87" dirty="0">
                <a:latin typeface="Times New Roman"/>
                <a:cs typeface="Times New Roman"/>
              </a:rPr>
              <a:t> </a:t>
            </a:r>
            <a:r>
              <a:rPr sz="1167" dirty="0">
                <a:latin typeface="Times New Roman"/>
                <a:cs typeface="Times New Roman"/>
              </a:rPr>
              <a:t>i++)</a:t>
            </a:r>
            <a:endParaRPr sz="1167">
              <a:latin typeface="Times New Roman"/>
              <a:cs typeface="Times New Roman"/>
            </a:endParaRPr>
          </a:p>
          <a:p>
            <a:pPr marL="901327" algn="just">
              <a:lnSpc>
                <a:spcPts val="1342"/>
              </a:lnSpc>
            </a:pPr>
            <a:r>
              <a:rPr sz="1167" dirty="0">
                <a:latin typeface="Times New Roman"/>
                <a:cs typeface="Times New Roman"/>
              </a:rPr>
              <a:t>{</a:t>
            </a:r>
            <a:endParaRPr sz="1167">
              <a:latin typeface="Times New Roman"/>
              <a:cs typeface="Times New Roman"/>
            </a:endParaRPr>
          </a:p>
          <a:p>
            <a:pPr marL="1345816">
              <a:lnSpc>
                <a:spcPts val="1342"/>
              </a:lnSpc>
            </a:pPr>
            <a:r>
              <a:rPr sz="1167" dirty="0">
                <a:latin typeface="Times New Roman"/>
                <a:cs typeface="Times New Roman"/>
              </a:rPr>
              <a:t>min =</a:t>
            </a:r>
            <a:r>
              <a:rPr sz="1167" spc="-102" dirty="0">
                <a:latin typeface="Times New Roman"/>
                <a:cs typeface="Times New Roman"/>
              </a:rPr>
              <a:t> </a:t>
            </a:r>
            <a:r>
              <a:rPr sz="1167" dirty="0">
                <a:latin typeface="Times New Roman"/>
                <a:cs typeface="Times New Roman"/>
              </a:rPr>
              <a:t>i;</a:t>
            </a:r>
            <a:endParaRPr sz="1167">
              <a:latin typeface="Times New Roman"/>
              <a:cs typeface="Times New Roman"/>
            </a:endParaRPr>
          </a:p>
          <a:p>
            <a:pPr marL="1345816">
              <a:lnSpc>
                <a:spcPts val="1342"/>
              </a:lnSpc>
            </a:pPr>
            <a:r>
              <a:rPr sz="1167" dirty="0">
                <a:latin typeface="Times New Roman"/>
                <a:cs typeface="Times New Roman"/>
              </a:rPr>
              <a:t>for (j = i; j &lt; </a:t>
            </a:r>
            <a:r>
              <a:rPr sz="1167" spc="-5" dirty="0">
                <a:latin typeface="Times New Roman"/>
                <a:cs typeface="Times New Roman"/>
              </a:rPr>
              <a:t>size;</a:t>
            </a:r>
            <a:r>
              <a:rPr sz="1167" spc="-92" dirty="0">
                <a:latin typeface="Times New Roman"/>
                <a:cs typeface="Times New Roman"/>
              </a:rPr>
              <a:t> </a:t>
            </a:r>
            <a:r>
              <a:rPr sz="1167" dirty="0">
                <a:latin typeface="Times New Roman"/>
                <a:cs typeface="Times New Roman"/>
              </a:rPr>
              <a:t>j++)</a:t>
            </a:r>
            <a:endParaRPr sz="1167">
              <a:latin typeface="Times New Roman"/>
              <a:cs typeface="Times New Roman"/>
            </a:endParaRPr>
          </a:p>
          <a:p>
            <a:pPr marL="1345816">
              <a:lnSpc>
                <a:spcPts val="1342"/>
              </a:lnSpc>
            </a:pPr>
            <a:r>
              <a:rPr sz="1167" dirty="0">
                <a:latin typeface="Times New Roman"/>
                <a:cs typeface="Times New Roman"/>
              </a:rPr>
              <a:t>{</a:t>
            </a:r>
            <a:endParaRPr sz="1167">
              <a:latin typeface="Times New Roman"/>
              <a:cs typeface="Times New Roman"/>
            </a:endParaRPr>
          </a:p>
          <a:p>
            <a:pPr marR="787117" algn="ctr">
              <a:lnSpc>
                <a:spcPts val="1342"/>
              </a:lnSpc>
            </a:pPr>
            <a:r>
              <a:rPr sz="1167" dirty="0">
                <a:latin typeface="Times New Roman"/>
                <a:cs typeface="Times New Roman"/>
              </a:rPr>
              <a:t>if (a[j] &lt;</a:t>
            </a:r>
            <a:r>
              <a:rPr sz="1167" spc="-102" dirty="0">
                <a:latin typeface="Times New Roman"/>
                <a:cs typeface="Times New Roman"/>
              </a:rPr>
              <a:t> </a:t>
            </a:r>
            <a:r>
              <a:rPr sz="1167" dirty="0">
                <a:latin typeface="Times New Roman"/>
                <a:cs typeface="Times New Roman"/>
              </a:rPr>
              <a:t>a[min])</a:t>
            </a:r>
            <a:endParaRPr sz="1167">
              <a:latin typeface="Times New Roman"/>
              <a:cs typeface="Times New Roman"/>
            </a:endParaRPr>
          </a:p>
          <a:p>
            <a:pPr marR="411770" algn="ctr">
              <a:lnSpc>
                <a:spcPts val="1342"/>
              </a:lnSpc>
            </a:pPr>
            <a:r>
              <a:rPr sz="1167" dirty="0">
                <a:latin typeface="Times New Roman"/>
                <a:cs typeface="Times New Roman"/>
              </a:rPr>
              <a:t>min =</a:t>
            </a:r>
            <a:r>
              <a:rPr sz="1167" spc="-102" dirty="0">
                <a:latin typeface="Times New Roman"/>
                <a:cs typeface="Times New Roman"/>
              </a:rPr>
              <a:t> </a:t>
            </a:r>
            <a:r>
              <a:rPr sz="1167" dirty="0">
                <a:latin typeface="Times New Roman"/>
                <a:cs typeface="Times New Roman"/>
              </a:rPr>
              <a:t>j;</a:t>
            </a:r>
            <a:endParaRPr sz="1167">
              <a:latin typeface="Times New Roman"/>
              <a:cs typeface="Times New Roman"/>
            </a:endParaRPr>
          </a:p>
          <a:p>
            <a:pPr marL="1345816">
              <a:lnSpc>
                <a:spcPts val="1342"/>
              </a:lnSpc>
            </a:pPr>
            <a:r>
              <a:rPr sz="1167" dirty="0">
                <a:latin typeface="Times New Roman"/>
                <a:cs typeface="Times New Roman"/>
              </a:rPr>
              <a:t>}</a:t>
            </a:r>
            <a:endParaRPr sz="1167">
              <a:latin typeface="Times New Roman"/>
              <a:cs typeface="Times New Roman"/>
            </a:endParaRPr>
          </a:p>
          <a:p>
            <a:pPr marL="1345816" marR="3116368">
              <a:lnSpc>
                <a:spcPts val="1342"/>
              </a:lnSpc>
              <a:spcBef>
                <a:spcPts val="63"/>
              </a:spcBef>
            </a:pPr>
            <a:r>
              <a:rPr sz="1167" dirty="0">
                <a:latin typeface="Times New Roman"/>
                <a:cs typeface="Times New Roman"/>
              </a:rPr>
              <a:t>temp = a[i];  a[i] = a[min];  a[min] =</a:t>
            </a:r>
            <a:r>
              <a:rPr sz="1167" spc="-102" dirty="0">
                <a:latin typeface="Times New Roman"/>
                <a:cs typeface="Times New Roman"/>
              </a:rPr>
              <a:t> </a:t>
            </a:r>
            <a:r>
              <a:rPr sz="1167" dirty="0">
                <a:latin typeface="Times New Roman"/>
                <a:cs typeface="Times New Roman"/>
              </a:rPr>
              <a:t>temp;</a:t>
            </a:r>
            <a:endParaRPr sz="1167">
              <a:latin typeface="Times New Roman"/>
              <a:cs typeface="Times New Roman"/>
            </a:endParaRPr>
          </a:p>
          <a:p>
            <a:pPr marL="901327" algn="just">
              <a:lnSpc>
                <a:spcPts val="1278"/>
              </a:lnSpc>
            </a:pPr>
            <a:r>
              <a:rPr sz="1167" dirty="0">
                <a:latin typeface="Times New Roman"/>
                <a:cs typeface="Times New Roman"/>
              </a:rPr>
              <a:t>}</a:t>
            </a:r>
            <a:endParaRPr sz="1167">
              <a:latin typeface="Times New Roman"/>
              <a:cs typeface="Times New Roman"/>
            </a:endParaRPr>
          </a:p>
          <a:p>
            <a:pPr marL="456837">
              <a:lnSpc>
                <a:spcPts val="1371"/>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dirty="0">
                <a:latin typeface="Times New Roman"/>
                <a:cs typeface="Times New Roman"/>
              </a:rPr>
              <a:t>This function can be rewritten by abstracting out </a:t>
            </a:r>
            <a:r>
              <a:rPr sz="1167" spc="-5" dirty="0">
                <a:latin typeface="Times New Roman"/>
                <a:cs typeface="Times New Roman"/>
              </a:rPr>
              <a:t>some </a:t>
            </a:r>
            <a:r>
              <a:rPr sz="1167" dirty="0">
                <a:latin typeface="Times New Roman"/>
                <a:cs typeface="Times New Roman"/>
              </a:rPr>
              <a:t>of the logical </a:t>
            </a:r>
            <a:r>
              <a:rPr sz="1167" spc="-5" dirty="0">
                <a:latin typeface="Times New Roman"/>
                <a:cs typeface="Times New Roman"/>
              </a:rPr>
              <a:t>steps </a:t>
            </a:r>
            <a:r>
              <a:rPr sz="1167" dirty="0">
                <a:latin typeface="Times New Roman"/>
                <a:cs typeface="Times New Roman"/>
              </a:rPr>
              <a:t>into auxiliary  functions. The new code is as</a:t>
            </a:r>
            <a:r>
              <a:rPr sz="1167" spc="-117" dirty="0">
                <a:latin typeface="Times New Roman"/>
                <a:cs typeface="Times New Roman"/>
              </a:rPr>
              <a:t> </a:t>
            </a:r>
            <a:r>
              <a:rPr sz="1167" dirty="0">
                <a:latin typeface="Times New Roman"/>
                <a:cs typeface="Times New Roman"/>
              </a:rPr>
              <a:t>follows.</a:t>
            </a:r>
            <a:endParaRPr sz="1167">
              <a:latin typeface="Times New Roman"/>
              <a:cs typeface="Times New Roman"/>
            </a:endParaRPr>
          </a:p>
          <a:p>
            <a:pPr>
              <a:spcBef>
                <a:spcPts val="15"/>
              </a:spcBef>
            </a:pPr>
            <a:endParaRPr sz="1069">
              <a:latin typeface="Times New Roman"/>
              <a:cs typeface="Times New Roman"/>
            </a:endParaRPr>
          </a:p>
          <a:p>
            <a:pPr marL="456837">
              <a:lnSpc>
                <a:spcPts val="1371"/>
              </a:lnSpc>
              <a:spcBef>
                <a:spcPts val="5"/>
              </a:spcBef>
            </a:pPr>
            <a:r>
              <a:rPr sz="1167" dirty="0">
                <a:latin typeface="Times New Roman"/>
                <a:cs typeface="Times New Roman"/>
              </a:rPr>
              <a:t>viod </a:t>
            </a:r>
            <a:r>
              <a:rPr sz="1167" spc="-5" dirty="0">
                <a:latin typeface="Times New Roman"/>
                <a:cs typeface="Times New Roman"/>
              </a:rPr>
              <a:t>swap(int </a:t>
            </a:r>
            <a:r>
              <a:rPr sz="1167" dirty="0">
                <a:latin typeface="Times New Roman"/>
                <a:cs typeface="Times New Roman"/>
              </a:rPr>
              <a:t>&amp;x, int</a:t>
            </a:r>
            <a:r>
              <a:rPr sz="1167" spc="-97" dirty="0">
                <a:latin typeface="Times New Roman"/>
                <a:cs typeface="Times New Roman"/>
              </a:rPr>
              <a:t> </a:t>
            </a:r>
            <a:r>
              <a:rPr sz="1167" dirty="0">
                <a:latin typeface="Times New Roman"/>
                <a:cs typeface="Times New Roman"/>
              </a:rPr>
              <a:t>&amp;y)</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marR="3881877" algn="just">
              <a:lnSpc>
                <a:spcPts val="1342"/>
              </a:lnSpc>
              <a:spcBef>
                <a:spcPts val="63"/>
              </a:spcBef>
            </a:pPr>
            <a:r>
              <a:rPr sz="1167" dirty="0">
                <a:latin typeface="Times New Roman"/>
                <a:cs typeface="Times New Roman"/>
              </a:rPr>
              <a:t>int temp;  temp =</a:t>
            </a:r>
            <a:r>
              <a:rPr sz="1167" spc="-102" dirty="0">
                <a:latin typeface="Times New Roman"/>
                <a:cs typeface="Times New Roman"/>
              </a:rPr>
              <a:t> </a:t>
            </a:r>
            <a:r>
              <a:rPr sz="1167" dirty="0">
                <a:latin typeface="Times New Roman"/>
                <a:cs typeface="Times New Roman"/>
              </a:rPr>
              <a:t>x;  x =</a:t>
            </a:r>
            <a:r>
              <a:rPr sz="1167" spc="-97" dirty="0">
                <a:latin typeface="Times New Roman"/>
                <a:cs typeface="Times New Roman"/>
              </a:rPr>
              <a:t> </a:t>
            </a:r>
            <a:r>
              <a:rPr sz="1167" dirty="0">
                <a:latin typeface="Times New Roman"/>
                <a:cs typeface="Times New Roman"/>
              </a:rPr>
              <a:t>y;</a:t>
            </a:r>
            <a:endParaRPr sz="1167">
              <a:latin typeface="Times New Roman"/>
              <a:cs typeface="Times New Roman"/>
            </a:endParaRPr>
          </a:p>
          <a:p>
            <a:pPr marL="901327" algn="just">
              <a:lnSpc>
                <a:spcPts val="1278"/>
              </a:lnSpc>
            </a:pPr>
            <a:r>
              <a:rPr sz="1167" dirty="0">
                <a:latin typeface="Times New Roman"/>
                <a:cs typeface="Times New Roman"/>
              </a:rPr>
              <a:t>y =</a:t>
            </a:r>
            <a:r>
              <a:rPr sz="1167" spc="-97" dirty="0">
                <a:latin typeface="Times New Roman"/>
                <a:cs typeface="Times New Roman"/>
              </a:rPr>
              <a:t> </a:t>
            </a:r>
            <a:r>
              <a:rPr sz="1167" dirty="0">
                <a:latin typeface="Times New Roman"/>
                <a:cs typeface="Times New Roman"/>
              </a:rPr>
              <a:t>temp;</a:t>
            </a:r>
            <a:endParaRPr sz="1167">
              <a:latin typeface="Times New Roman"/>
              <a:cs typeface="Times New Roman"/>
            </a:endParaRPr>
          </a:p>
          <a:p>
            <a:pPr marL="456837">
              <a:lnSpc>
                <a:spcPts val="1371"/>
              </a:lnSpc>
            </a:pPr>
            <a:r>
              <a:rPr sz="1167" dirty="0">
                <a:latin typeface="Times New Roman"/>
                <a:cs typeface="Times New Roman"/>
              </a:rPr>
              <a:t>}</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68670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1383"/>
            <a:ext cx="5361781" cy="7145955"/>
          </a:xfrm>
          <a:prstGeom prst="rect">
            <a:avLst/>
          </a:prstGeom>
        </p:spPr>
        <p:txBody>
          <a:bodyPr vert="horz" wrap="square" lIns="0" tIns="0" rIns="0" bIns="0" rtlCol="0">
            <a:spAutoFit/>
          </a:bodyPr>
          <a:lstStyle/>
          <a:p>
            <a:pPr marL="456837">
              <a:lnSpc>
                <a:spcPts val="1371"/>
              </a:lnSpc>
            </a:pPr>
            <a:r>
              <a:rPr sz="1167" dirty="0">
                <a:latin typeface="Times New Roman"/>
                <a:cs typeface="Times New Roman"/>
              </a:rPr>
              <a:t>int indexOfMinimumValue(int a[], int from, int</a:t>
            </a:r>
            <a:r>
              <a:rPr sz="1167" spc="-126" dirty="0">
                <a:latin typeface="Times New Roman"/>
                <a:cs typeface="Times New Roman"/>
              </a:rPr>
              <a:t> </a:t>
            </a:r>
            <a:r>
              <a:rPr sz="1167" dirty="0">
                <a:latin typeface="Times New Roman"/>
                <a:cs typeface="Times New Roman"/>
              </a:rPr>
              <a:t>to)</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marR="3734949">
              <a:lnSpc>
                <a:spcPts val="1342"/>
              </a:lnSpc>
              <a:spcBef>
                <a:spcPts val="63"/>
              </a:spcBef>
            </a:pPr>
            <a:r>
              <a:rPr sz="1167" dirty="0">
                <a:latin typeface="Times New Roman"/>
                <a:cs typeface="Times New Roman"/>
              </a:rPr>
              <a:t>int i, min;  min =</a:t>
            </a:r>
            <a:r>
              <a:rPr sz="1167" spc="-102" dirty="0">
                <a:latin typeface="Times New Roman"/>
                <a:cs typeface="Times New Roman"/>
              </a:rPr>
              <a:t> </a:t>
            </a:r>
            <a:r>
              <a:rPr sz="1167" dirty="0">
                <a:latin typeface="Times New Roman"/>
                <a:cs typeface="Times New Roman"/>
              </a:rPr>
              <a:t>from;</a:t>
            </a:r>
            <a:endParaRPr sz="1167">
              <a:latin typeface="Times New Roman"/>
              <a:cs typeface="Times New Roman"/>
            </a:endParaRPr>
          </a:p>
          <a:p>
            <a:pPr marL="901327">
              <a:lnSpc>
                <a:spcPts val="1278"/>
              </a:lnSpc>
            </a:pPr>
            <a:r>
              <a:rPr sz="1167" dirty="0">
                <a:latin typeface="Times New Roman"/>
                <a:cs typeface="Times New Roman"/>
              </a:rPr>
              <a:t>for (i = from+1; i &lt; to;</a:t>
            </a:r>
            <a:r>
              <a:rPr sz="1167" spc="-102" dirty="0">
                <a:latin typeface="Times New Roman"/>
                <a:cs typeface="Times New Roman"/>
              </a:rPr>
              <a:t> </a:t>
            </a:r>
            <a:r>
              <a:rPr sz="1167" dirty="0">
                <a:latin typeface="Times New Roman"/>
                <a:cs typeface="Times New Roman"/>
              </a:rPr>
              <a:t>i++)</a:t>
            </a:r>
            <a:endParaRPr sz="1167">
              <a:latin typeface="Times New Roman"/>
              <a:cs typeface="Times New Roman"/>
            </a:endParaRPr>
          </a:p>
          <a:p>
            <a:pPr marL="901327" marR="2515689" indent="444490">
              <a:lnSpc>
                <a:spcPts val="1342"/>
              </a:lnSpc>
              <a:spcBef>
                <a:spcPts val="63"/>
              </a:spcBef>
            </a:pPr>
            <a:r>
              <a:rPr sz="1167" dirty="0">
                <a:latin typeface="Times New Roman"/>
                <a:cs typeface="Times New Roman"/>
              </a:rPr>
              <a:t>if (a[i] &lt; a[min]) min =</a:t>
            </a:r>
            <a:r>
              <a:rPr sz="1167" spc="-111" dirty="0">
                <a:latin typeface="Times New Roman"/>
                <a:cs typeface="Times New Roman"/>
              </a:rPr>
              <a:t> </a:t>
            </a:r>
            <a:r>
              <a:rPr sz="1167" dirty="0">
                <a:latin typeface="Times New Roman"/>
                <a:cs typeface="Times New Roman"/>
              </a:rPr>
              <a:t>i;  return</a:t>
            </a:r>
            <a:r>
              <a:rPr sz="1167" spc="-97" dirty="0">
                <a:latin typeface="Times New Roman"/>
                <a:cs typeface="Times New Roman"/>
              </a:rPr>
              <a:t> </a:t>
            </a:r>
            <a:r>
              <a:rPr sz="1167" dirty="0">
                <a:latin typeface="Times New Roman"/>
                <a:cs typeface="Times New Roman"/>
              </a:rPr>
              <a:t>min;</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53"/>
              </a:spcBef>
            </a:pPr>
            <a:endParaRPr sz="1069">
              <a:latin typeface="Times New Roman"/>
              <a:cs typeface="Times New Roman"/>
            </a:endParaRPr>
          </a:p>
          <a:p>
            <a:pPr marL="456837">
              <a:lnSpc>
                <a:spcPts val="1371"/>
              </a:lnSpc>
            </a:pPr>
            <a:r>
              <a:rPr sz="1167" dirty="0">
                <a:latin typeface="Times New Roman"/>
                <a:cs typeface="Times New Roman"/>
              </a:rPr>
              <a:t>void </a:t>
            </a:r>
            <a:r>
              <a:rPr sz="1167" spc="-5" dirty="0">
                <a:latin typeface="Times New Roman"/>
                <a:cs typeface="Times New Roman"/>
              </a:rPr>
              <a:t>selectionSort(int </a:t>
            </a:r>
            <a:r>
              <a:rPr sz="1167" dirty="0">
                <a:latin typeface="Times New Roman"/>
                <a:cs typeface="Times New Roman"/>
              </a:rPr>
              <a:t>a[], int</a:t>
            </a:r>
            <a:r>
              <a:rPr sz="1167" spc="-92" dirty="0">
                <a:latin typeface="Times New Roman"/>
                <a:cs typeface="Times New Roman"/>
              </a:rPr>
              <a:t> </a:t>
            </a:r>
            <a:r>
              <a:rPr sz="1167" spc="-5" dirty="0">
                <a:latin typeface="Times New Roman"/>
                <a:cs typeface="Times New Roman"/>
              </a:rPr>
              <a:t>size)</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a:lnSpc>
                <a:spcPts val="1342"/>
              </a:lnSpc>
            </a:pPr>
            <a:r>
              <a:rPr sz="1167" dirty="0">
                <a:latin typeface="Times New Roman"/>
                <a:cs typeface="Times New Roman"/>
              </a:rPr>
              <a:t>int i,</a:t>
            </a:r>
            <a:r>
              <a:rPr sz="1167" spc="-107" dirty="0">
                <a:latin typeface="Times New Roman"/>
                <a:cs typeface="Times New Roman"/>
              </a:rPr>
              <a:t> </a:t>
            </a:r>
            <a:r>
              <a:rPr sz="1167" dirty="0">
                <a:latin typeface="Times New Roman"/>
                <a:cs typeface="Times New Roman"/>
              </a:rPr>
              <a:t>min;</a:t>
            </a:r>
            <a:endParaRPr sz="1167">
              <a:latin typeface="Times New Roman"/>
              <a:cs typeface="Times New Roman"/>
            </a:endParaRPr>
          </a:p>
          <a:p>
            <a:pPr marL="901327">
              <a:lnSpc>
                <a:spcPts val="1342"/>
              </a:lnSpc>
            </a:pPr>
            <a:r>
              <a:rPr sz="1167" dirty="0">
                <a:latin typeface="Times New Roman"/>
                <a:cs typeface="Times New Roman"/>
              </a:rPr>
              <a:t>for (i = 0; i &lt; </a:t>
            </a:r>
            <a:r>
              <a:rPr sz="1167" spc="-5" dirty="0">
                <a:latin typeface="Times New Roman"/>
                <a:cs typeface="Times New Roman"/>
              </a:rPr>
              <a:t>size;</a:t>
            </a:r>
            <a:r>
              <a:rPr sz="1167" spc="-92" dirty="0">
                <a:latin typeface="Times New Roman"/>
                <a:cs typeface="Times New Roman"/>
              </a:rPr>
              <a:t> </a:t>
            </a:r>
            <a:r>
              <a:rPr sz="1167" dirty="0">
                <a:latin typeface="Times New Roman"/>
                <a:cs typeface="Times New Roman"/>
              </a:rPr>
              <a:t>i++)</a:t>
            </a:r>
            <a:endParaRPr sz="1167">
              <a:latin typeface="Times New Roman"/>
              <a:cs typeface="Times New Roman"/>
            </a:endParaRPr>
          </a:p>
          <a:p>
            <a:pPr marL="901327">
              <a:lnSpc>
                <a:spcPts val="1342"/>
              </a:lnSpc>
            </a:pPr>
            <a:r>
              <a:rPr sz="1167" dirty="0">
                <a:latin typeface="Times New Roman"/>
                <a:cs typeface="Times New Roman"/>
              </a:rPr>
              <a:t>{</a:t>
            </a:r>
            <a:endParaRPr sz="1167">
              <a:latin typeface="Times New Roman"/>
              <a:cs typeface="Times New Roman"/>
            </a:endParaRPr>
          </a:p>
          <a:p>
            <a:pPr marL="1345816" marR="1562505">
              <a:lnSpc>
                <a:spcPts val="1342"/>
              </a:lnSpc>
              <a:spcBef>
                <a:spcPts val="63"/>
              </a:spcBef>
            </a:pPr>
            <a:r>
              <a:rPr sz="1167" dirty="0">
                <a:latin typeface="Times New Roman"/>
                <a:cs typeface="Times New Roman"/>
              </a:rPr>
              <a:t>min = indexOfMinimumValue(a, i,</a:t>
            </a:r>
            <a:r>
              <a:rPr sz="1167" spc="-111" dirty="0">
                <a:latin typeface="Times New Roman"/>
                <a:cs typeface="Times New Roman"/>
              </a:rPr>
              <a:t> </a:t>
            </a:r>
            <a:r>
              <a:rPr sz="1167" spc="-5" dirty="0">
                <a:latin typeface="Times New Roman"/>
                <a:cs typeface="Times New Roman"/>
              </a:rPr>
              <a:t>size);  swap(a[i],</a:t>
            </a:r>
            <a:r>
              <a:rPr sz="1167" spc="-92" dirty="0">
                <a:latin typeface="Times New Roman"/>
                <a:cs typeface="Times New Roman"/>
              </a:rPr>
              <a:t> </a:t>
            </a:r>
            <a:r>
              <a:rPr sz="1167" dirty="0">
                <a:latin typeface="Times New Roman"/>
                <a:cs typeface="Times New Roman"/>
              </a:rPr>
              <a:t>a[min]);</a:t>
            </a:r>
            <a:endParaRPr sz="1167">
              <a:latin typeface="Times New Roman"/>
              <a:cs typeface="Times New Roman"/>
            </a:endParaRPr>
          </a:p>
          <a:p>
            <a:pPr marL="901327">
              <a:lnSpc>
                <a:spcPts val="1278"/>
              </a:lnSpc>
            </a:pPr>
            <a:r>
              <a:rPr sz="1167" dirty="0">
                <a:latin typeface="Times New Roman"/>
                <a:cs typeface="Times New Roman"/>
              </a:rPr>
              <a:t>}</a:t>
            </a:r>
            <a:endParaRPr sz="1167">
              <a:latin typeface="Times New Roman"/>
              <a:cs typeface="Times New Roman"/>
            </a:endParaRPr>
          </a:p>
          <a:p>
            <a:pPr marL="456837">
              <a:lnSpc>
                <a:spcPts val="1371"/>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dirty="0">
                <a:latin typeface="Times New Roman"/>
                <a:cs typeface="Times New Roman"/>
              </a:rPr>
              <a:t>In this function </a:t>
            </a:r>
            <a:r>
              <a:rPr sz="1167" spc="-5" dirty="0">
                <a:latin typeface="Times New Roman"/>
                <a:cs typeface="Times New Roman"/>
              </a:rPr>
              <a:t>we </a:t>
            </a:r>
            <a:r>
              <a:rPr sz="1167" dirty="0">
                <a:latin typeface="Times New Roman"/>
                <a:cs typeface="Times New Roman"/>
              </a:rPr>
              <a:t>have abstracted out two logical </a:t>
            </a:r>
            <a:r>
              <a:rPr sz="1167" spc="-5" dirty="0">
                <a:latin typeface="Times New Roman"/>
                <a:cs typeface="Times New Roman"/>
              </a:rPr>
              <a:t>steps </a:t>
            </a:r>
            <a:r>
              <a:rPr sz="1167" dirty="0">
                <a:latin typeface="Times New Roman"/>
                <a:cs typeface="Times New Roman"/>
              </a:rPr>
              <a:t>performed in this functions.  These functions are finding the index of the minimum value in the given range in an</a:t>
            </a:r>
            <a:r>
              <a:rPr sz="1167" spc="-146" dirty="0">
                <a:latin typeface="Times New Roman"/>
                <a:cs typeface="Times New Roman"/>
              </a:rPr>
              <a:t> </a:t>
            </a:r>
            <a:r>
              <a:rPr sz="1167" spc="5" dirty="0">
                <a:latin typeface="Times New Roman"/>
                <a:cs typeface="Times New Roman"/>
              </a:rPr>
              <a:t>array  </a:t>
            </a:r>
            <a:r>
              <a:rPr sz="1167" dirty="0">
                <a:latin typeface="Times New Roman"/>
                <a:cs typeface="Times New Roman"/>
              </a:rPr>
              <a:t>and </a:t>
            </a:r>
            <a:r>
              <a:rPr sz="1167" spc="-5" dirty="0">
                <a:latin typeface="Times New Roman"/>
                <a:cs typeface="Times New Roman"/>
              </a:rPr>
              <a:t>swapping </a:t>
            </a:r>
            <a:r>
              <a:rPr sz="1167" spc="5" dirty="0">
                <a:latin typeface="Times New Roman"/>
                <a:cs typeface="Times New Roman"/>
              </a:rPr>
              <a:t>the </a:t>
            </a:r>
            <a:r>
              <a:rPr sz="1167" dirty="0">
                <a:latin typeface="Times New Roman"/>
                <a:cs typeface="Times New Roman"/>
              </a:rPr>
              <a:t>minimum value </a:t>
            </a:r>
            <a:r>
              <a:rPr sz="1167" spc="-5" dirty="0">
                <a:latin typeface="Times New Roman"/>
                <a:cs typeface="Times New Roman"/>
              </a:rPr>
              <a:t>with </a:t>
            </a:r>
            <a:r>
              <a:rPr sz="1167" dirty="0">
                <a:latin typeface="Times New Roman"/>
                <a:cs typeface="Times New Roman"/>
              </a:rPr>
              <a:t>the value at the ith index in the array. It is easy to  </a:t>
            </a:r>
            <a:r>
              <a:rPr sz="1167" spc="-5" dirty="0">
                <a:latin typeface="Times New Roman"/>
                <a:cs typeface="Times New Roman"/>
              </a:rPr>
              <a:t>see </a:t>
            </a:r>
            <a:r>
              <a:rPr sz="1167" dirty="0">
                <a:latin typeface="Times New Roman"/>
                <a:cs typeface="Times New Roman"/>
              </a:rPr>
              <a:t>that the resultant new function is easier to understand than the previous version of the  </a:t>
            </a:r>
            <a:r>
              <a:rPr sz="1167" spc="-5" dirty="0">
                <a:latin typeface="Times New Roman"/>
                <a:cs typeface="Times New Roman"/>
              </a:rPr>
              <a:t>selection sort </a:t>
            </a:r>
            <a:r>
              <a:rPr sz="1167" dirty="0">
                <a:latin typeface="Times New Roman"/>
                <a:cs typeface="Times New Roman"/>
              </a:rPr>
              <a:t>function. In the process, as a by-product, </a:t>
            </a:r>
            <a:r>
              <a:rPr sz="1167" spc="-5" dirty="0">
                <a:latin typeface="Times New Roman"/>
                <a:cs typeface="Times New Roman"/>
              </a:rPr>
              <a:t>we </a:t>
            </a:r>
            <a:r>
              <a:rPr sz="1167" dirty="0">
                <a:latin typeface="Times New Roman"/>
                <a:cs typeface="Times New Roman"/>
              </a:rPr>
              <a:t>have created two auxiliary  function mentioned above, </a:t>
            </a:r>
            <a:r>
              <a:rPr sz="1167" spc="-5" dirty="0">
                <a:latin typeface="Times New Roman"/>
                <a:cs typeface="Times New Roman"/>
              </a:rPr>
              <a:t>which </a:t>
            </a:r>
            <a:r>
              <a:rPr sz="1167" dirty="0">
                <a:latin typeface="Times New Roman"/>
                <a:cs typeface="Times New Roman"/>
              </a:rPr>
              <a:t>are general in nature and hence can be used elsewhere  as </a:t>
            </a:r>
            <a:r>
              <a:rPr sz="1167" spc="-5" dirty="0">
                <a:latin typeface="Times New Roman"/>
                <a:cs typeface="Times New Roman"/>
              </a:rPr>
              <a:t>well. Principle </a:t>
            </a:r>
            <a:r>
              <a:rPr sz="1167" dirty="0">
                <a:latin typeface="Times New Roman"/>
                <a:cs typeface="Times New Roman"/>
              </a:rPr>
              <a:t>of abstraction thus generates reusable </a:t>
            </a:r>
            <a:r>
              <a:rPr sz="1167" spc="-5" dirty="0">
                <a:latin typeface="Times New Roman"/>
                <a:cs typeface="Times New Roman"/>
              </a:rPr>
              <a:t>self-contained</a:t>
            </a:r>
            <a:r>
              <a:rPr sz="1167" spc="-83" dirty="0">
                <a:latin typeface="Times New Roman"/>
                <a:cs typeface="Times New Roman"/>
              </a:rPr>
              <a:t> </a:t>
            </a:r>
            <a:r>
              <a:rPr sz="1167" dirty="0">
                <a:latin typeface="Times New Roman"/>
                <a:cs typeface="Times New Roman"/>
              </a:rPr>
              <a:t>components.</a:t>
            </a:r>
            <a:endParaRPr sz="1167">
              <a:latin typeface="Times New Roman"/>
              <a:cs typeface="Times New Roman"/>
            </a:endParaRPr>
          </a:p>
          <a:p>
            <a:pPr marL="12347" algn="just">
              <a:spcBef>
                <a:spcPts val="1050"/>
              </a:spcBef>
            </a:pPr>
            <a:r>
              <a:rPr sz="1167" b="1" dirty="0">
                <a:latin typeface="Times New Roman"/>
                <a:cs typeface="Times New Roman"/>
              </a:rPr>
              <a:t>6.5 Function Oriented versus Object Oriented</a:t>
            </a:r>
            <a:r>
              <a:rPr sz="1167" b="1" spc="-122" dirty="0">
                <a:latin typeface="Times New Roman"/>
                <a:cs typeface="Times New Roman"/>
              </a:rPr>
              <a:t> </a:t>
            </a:r>
            <a:r>
              <a:rPr sz="1167" b="1" spc="-5" dirty="0">
                <a:latin typeface="Times New Roman"/>
                <a:cs typeface="Times New Roman"/>
              </a:rPr>
              <a:t>Design</a:t>
            </a:r>
            <a:endParaRPr sz="1167">
              <a:latin typeface="Times New Roman"/>
              <a:cs typeface="Times New Roman"/>
            </a:endParaRPr>
          </a:p>
          <a:p>
            <a:pPr>
              <a:spcBef>
                <a:spcPts val="10"/>
              </a:spcBef>
            </a:pPr>
            <a:endParaRPr sz="1167">
              <a:latin typeface="Times New Roman"/>
              <a:cs typeface="Times New Roman"/>
            </a:endParaRPr>
          </a:p>
          <a:p>
            <a:pPr marL="12347" marR="6791" algn="just">
              <a:lnSpc>
                <a:spcPts val="1342"/>
              </a:lnSpc>
            </a:pPr>
            <a:r>
              <a:rPr sz="1167" dirty="0">
                <a:latin typeface="Times New Roman"/>
                <a:cs typeface="Times New Roman"/>
              </a:rPr>
              <a:t>Let us now </a:t>
            </a:r>
            <a:r>
              <a:rPr sz="1167" spc="10" dirty="0">
                <a:latin typeface="Times New Roman"/>
                <a:cs typeface="Times New Roman"/>
              </a:rPr>
              <a:t>try </a:t>
            </a:r>
            <a:r>
              <a:rPr sz="1167" dirty="0">
                <a:latin typeface="Times New Roman"/>
                <a:cs typeface="Times New Roman"/>
              </a:rPr>
              <a:t>to understand the difference between object-oriented and function</a:t>
            </a:r>
            <a:r>
              <a:rPr sz="1167" spc="-87" dirty="0">
                <a:latin typeface="Times New Roman"/>
                <a:cs typeface="Times New Roman"/>
              </a:rPr>
              <a:t> </a:t>
            </a:r>
            <a:r>
              <a:rPr sz="1167" dirty="0">
                <a:latin typeface="Times New Roman"/>
                <a:cs typeface="Times New Roman"/>
              </a:rPr>
              <a:t>oriented  (or action oriented)</a:t>
            </a:r>
            <a:r>
              <a:rPr sz="1167" spc="-102" dirty="0">
                <a:latin typeface="Times New Roman"/>
                <a:cs typeface="Times New Roman"/>
              </a:rPr>
              <a:t> </a:t>
            </a:r>
            <a:r>
              <a:rPr sz="1167" dirty="0">
                <a:latin typeface="Times New Roman"/>
                <a:cs typeface="Times New Roman"/>
              </a:rPr>
              <a:t>approach.</a:t>
            </a:r>
            <a:endParaRPr sz="1167">
              <a:latin typeface="Times New Roman"/>
              <a:cs typeface="Times New Roman"/>
            </a:endParaRPr>
          </a:p>
          <a:p>
            <a:pPr>
              <a:spcBef>
                <a:spcPts val="19"/>
              </a:spcBef>
            </a:pPr>
            <a:endParaRPr sz="1118">
              <a:latin typeface="Times New Roman"/>
              <a:cs typeface="Times New Roman"/>
            </a:endParaRPr>
          </a:p>
          <a:p>
            <a:pPr marL="12347" marR="4939" algn="just">
              <a:lnSpc>
                <a:spcPct val="95700"/>
              </a:lnSpc>
            </a:pPr>
            <a:r>
              <a:rPr sz="1167" dirty="0">
                <a:latin typeface="Times New Roman"/>
                <a:cs typeface="Times New Roman"/>
              </a:rPr>
              <a:t>In the case of action-oriented approach, data is decomposed according to functionality  requirements. That is, decomposition revolves around function. In the </a:t>
            </a:r>
            <a:r>
              <a:rPr sz="1167" spc="-5" dirty="0">
                <a:latin typeface="Times New Roman"/>
                <a:cs typeface="Times New Roman"/>
              </a:rPr>
              <a:t>OO </a:t>
            </a:r>
            <a:r>
              <a:rPr sz="1167" dirty="0">
                <a:latin typeface="Times New Roman"/>
                <a:cs typeface="Times New Roman"/>
              </a:rPr>
              <a:t>approach,  decomposition of a problem revolves around data. </a:t>
            </a:r>
            <a:r>
              <a:rPr sz="1167" spc="-5" dirty="0">
                <a:latin typeface="Times New Roman"/>
                <a:cs typeface="Times New Roman"/>
              </a:rPr>
              <a:t>Action-oriented </a:t>
            </a:r>
            <a:r>
              <a:rPr sz="1167" dirty="0">
                <a:latin typeface="Times New Roman"/>
                <a:cs typeface="Times New Roman"/>
              </a:rPr>
              <a:t>paradigm focuses </a:t>
            </a:r>
            <a:r>
              <a:rPr sz="1167" spc="5" dirty="0">
                <a:latin typeface="Times New Roman"/>
                <a:cs typeface="Times New Roman"/>
              </a:rPr>
              <a:t>only  </a:t>
            </a:r>
            <a:r>
              <a:rPr sz="1167" dirty="0">
                <a:latin typeface="Times New Roman"/>
                <a:cs typeface="Times New Roman"/>
              </a:rPr>
              <a:t>on the functionality </a:t>
            </a:r>
            <a:r>
              <a:rPr sz="1167" spc="15" dirty="0">
                <a:latin typeface="Times New Roman"/>
                <a:cs typeface="Times New Roman"/>
              </a:rPr>
              <a:t>of </a:t>
            </a:r>
            <a:r>
              <a:rPr sz="1167" dirty="0">
                <a:latin typeface="Times New Roman"/>
                <a:cs typeface="Times New Roman"/>
              </a:rPr>
              <a:t>a </a:t>
            </a:r>
            <a:r>
              <a:rPr sz="1167" spc="-5" dirty="0">
                <a:latin typeface="Times New Roman"/>
                <a:cs typeface="Times New Roman"/>
              </a:rPr>
              <a:t>system </a:t>
            </a:r>
            <a:r>
              <a:rPr sz="1167" dirty="0">
                <a:latin typeface="Times New Roman"/>
                <a:cs typeface="Times New Roman"/>
              </a:rPr>
              <a:t>and typically ignores the data until it is required. </a:t>
            </a:r>
            <a:r>
              <a:rPr sz="1167" spc="-5" dirty="0">
                <a:latin typeface="Times New Roman"/>
                <a:cs typeface="Times New Roman"/>
              </a:rPr>
              <a:t>Object-  </a:t>
            </a:r>
            <a:r>
              <a:rPr sz="1167" dirty="0">
                <a:latin typeface="Times New Roman"/>
                <a:cs typeface="Times New Roman"/>
              </a:rPr>
              <a:t>oriented paradigm focuses both on the functionality and the data at the </a:t>
            </a:r>
            <a:r>
              <a:rPr sz="1167" spc="-5" dirty="0">
                <a:latin typeface="Times New Roman"/>
                <a:cs typeface="Times New Roman"/>
              </a:rPr>
              <a:t>same </a:t>
            </a:r>
            <a:r>
              <a:rPr sz="1167" dirty="0">
                <a:latin typeface="Times New Roman"/>
                <a:cs typeface="Times New Roman"/>
              </a:rPr>
              <a:t>time. The  basic difference between these two is decentralized control mechanism versus centralized  control mechanism respectively. Decentralization gives </a:t>
            </a:r>
            <a:r>
              <a:rPr sz="1167" spc="-5" dirty="0">
                <a:latin typeface="Times New Roman"/>
                <a:cs typeface="Times New Roman"/>
              </a:rPr>
              <a:t>OO </a:t>
            </a:r>
            <a:r>
              <a:rPr sz="1167" dirty="0">
                <a:latin typeface="Times New Roman"/>
                <a:cs typeface="Times New Roman"/>
              </a:rPr>
              <a:t>the </a:t>
            </a:r>
            <a:r>
              <a:rPr sz="1167" spc="5" dirty="0">
                <a:latin typeface="Times New Roman"/>
                <a:cs typeface="Times New Roman"/>
              </a:rPr>
              <a:t>ability </a:t>
            </a:r>
            <a:r>
              <a:rPr sz="1167" dirty="0">
                <a:latin typeface="Times New Roman"/>
                <a:cs typeface="Times New Roman"/>
              </a:rPr>
              <a:t>to handle essential  complexity better than action-oriented</a:t>
            </a:r>
            <a:r>
              <a:rPr sz="1167" spc="-111" dirty="0">
                <a:latin typeface="Times New Roman"/>
                <a:cs typeface="Times New Roman"/>
              </a:rPr>
              <a:t> </a:t>
            </a:r>
            <a:r>
              <a:rPr sz="1167" dirty="0">
                <a:latin typeface="Times New Roman"/>
                <a:cs typeface="Times New Roman"/>
              </a:rPr>
              <a:t>approach.</a:t>
            </a:r>
            <a:endParaRPr sz="1167">
              <a:latin typeface="Times New Roman"/>
              <a:cs typeface="Times New Roman"/>
            </a:endParaRPr>
          </a:p>
          <a:p>
            <a:pPr>
              <a:spcBef>
                <a:spcPts val="53"/>
              </a:spcBef>
            </a:pPr>
            <a:endParaRPr sz="1069">
              <a:latin typeface="Times New Roman"/>
              <a:cs typeface="Times New Roman"/>
            </a:endParaRPr>
          </a:p>
          <a:p>
            <a:pPr marL="12347" algn="just"/>
            <a:r>
              <a:rPr sz="1167" dirty="0">
                <a:latin typeface="Times New Roman"/>
                <a:cs typeface="Times New Roman"/>
              </a:rPr>
              <a:t>This difference is elaborated </a:t>
            </a:r>
            <a:r>
              <a:rPr sz="1167" spc="-5" dirty="0">
                <a:latin typeface="Times New Roman"/>
                <a:cs typeface="Times New Roman"/>
              </a:rPr>
              <a:t>with </a:t>
            </a:r>
            <a:r>
              <a:rPr sz="1167" dirty="0">
                <a:latin typeface="Times New Roman"/>
                <a:cs typeface="Times New Roman"/>
              </a:rPr>
              <a:t>the help of the following</a:t>
            </a:r>
            <a:r>
              <a:rPr sz="1167" spc="-111"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72422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509817" y="1753164"/>
            <a:ext cx="3855297" cy="1768121"/>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147797" y="1381761"/>
            <a:ext cx="871097" cy="179601"/>
          </a:xfrm>
          <a:prstGeom prst="rect">
            <a:avLst/>
          </a:prstGeom>
        </p:spPr>
        <p:txBody>
          <a:bodyPr vert="horz" wrap="square" lIns="0" tIns="0" rIns="0" bIns="0" rtlCol="0">
            <a:spAutoFit/>
          </a:bodyPr>
          <a:lstStyle/>
          <a:p>
            <a:pPr marL="12347"/>
            <a:r>
              <a:rPr sz="1167" b="1" spc="29" dirty="0">
                <a:latin typeface="Verdana"/>
                <a:cs typeface="Verdana"/>
              </a:rPr>
              <a:t>Functions</a:t>
            </a:r>
            <a:endParaRPr sz="1167">
              <a:latin typeface="Verdana"/>
              <a:cs typeface="Verdana"/>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81</a:t>
            </a:r>
          </a:p>
          <a:p>
            <a:pPr marL="1456939">
              <a:lnSpc>
                <a:spcPts val="1371"/>
              </a:lnSpc>
            </a:pPr>
            <a:r>
              <a:rPr dirty="0"/>
              <a:t>© Copyright </a:t>
            </a:r>
            <a:r>
              <a:rPr spc="-5" dirty="0"/>
              <a:t>Virtual University </a:t>
            </a:r>
            <a:r>
              <a:rPr dirty="0"/>
              <a:t>of</a:t>
            </a:r>
            <a:r>
              <a:rPr spc="-78" dirty="0"/>
              <a:t> </a:t>
            </a:r>
            <a:r>
              <a:rPr spc="-5" dirty="0"/>
              <a:t>Pakistan</a:t>
            </a:r>
          </a:p>
        </p:txBody>
      </p:sp>
      <p:sp>
        <p:nvSpPr>
          <p:cNvPr id="7" name="object 7"/>
          <p:cNvSpPr txBox="1"/>
          <p:nvPr/>
        </p:nvSpPr>
        <p:spPr>
          <a:xfrm>
            <a:off x="1098903" y="3565687"/>
            <a:ext cx="5359929" cy="3902863"/>
          </a:xfrm>
          <a:prstGeom prst="rect">
            <a:avLst/>
          </a:prstGeom>
        </p:spPr>
        <p:txBody>
          <a:bodyPr vert="horz" wrap="square" lIns="0" tIns="0" rIns="0" bIns="0" rtlCol="0">
            <a:spAutoFit/>
          </a:bodyPr>
          <a:lstStyle/>
          <a:p>
            <a:pPr marL="43214" algn="just"/>
            <a:r>
              <a:rPr sz="1167" b="1" spc="34" dirty="0">
                <a:latin typeface="Verdana"/>
                <a:cs typeface="Verdana"/>
              </a:rPr>
              <a:t>Data</a:t>
            </a:r>
            <a:endParaRPr sz="1167">
              <a:latin typeface="Verdana"/>
              <a:cs typeface="Verdana"/>
            </a:endParaRPr>
          </a:p>
          <a:p>
            <a:pPr>
              <a:spcBef>
                <a:spcPts val="19"/>
              </a:spcBef>
            </a:pPr>
            <a:endParaRPr sz="1361">
              <a:latin typeface="Times New Roman"/>
              <a:cs typeface="Times New Roman"/>
            </a:endParaRPr>
          </a:p>
          <a:p>
            <a:pPr marL="12347" marR="4939" algn="just">
              <a:lnSpc>
                <a:spcPts val="1342"/>
              </a:lnSpc>
            </a:pPr>
            <a:r>
              <a:rPr sz="1167" dirty="0">
                <a:latin typeface="Times New Roman"/>
                <a:cs typeface="Times New Roman"/>
              </a:rPr>
              <a:t>In this diagram, the ovals depict the function </a:t>
            </a:r>
            <a:r>
              <a:rPr sz="1167" spc="-5" dirty="0">
                <a:latin typeface="Times New Roman"/>
                <a:cs typeface="Times New Roman"/>
              </a:rPr>
              <a:t>while </a:t>
            </a:r>
            <a:r>
              <a:rPr sz="1167" dirty="0">
                <a:latin typeface="Times New Roman"/>
                <a:cs typeface="Times New Roman"/>
              </a:rPr>
              <a:t>rectangles/squares depict data. </a:t>
            </a:r>
            <a:r>
              <a:rPr sz="1167" spc="-5" dirty="0">
                <a:latin typeface="Times New Roman"/>
                <a:cs typeface="Times New Roman"/>
              </a:rPr>
              <a:t>Since </a:t>
            </a:r>
            <a:r>
              <a:rPr sz="1167" dirty="0">
                <a:latin typeface="Times New Roman"/>
                <a:cs typeface="Times New Roman"/>
              </a:rPr>
              <a:t>a  function contains dynamic information </a:t>
            </a:r>
            <a:r>
              <a:rPr sz="1167" spc="-5" dirty="0">
                <a:latin typeface="Times New Roman"/>
                <a:cs typeface="Times New Roman"/>
              </a:rPr>
              <a:t>while </a:t>
            </a:r>
            <a:r>
              <a:rPr sz="1167" dirty="0">
                <a:latin typeface="Times New Roman"/>
                <a:cs typeface="Times New Roman"/>
              </a:rPr>
              <a:t>data contains only </a:t>
            </a:r>
            <a:r>
              <a:rPr sz="1167" spc="-5" dirty="0">
                <a:latin typeface="Times New Roman"/>
                <a:cs typeface="Times New Roman"/>
              </a:rPr>
              <a:t>static </a:t>
            </a:r>
            <a:r>
              <a:rPr sz="1167" dirty="0">
                <a:latin typeface="Times New Roman"/>
                <a:cs typeface="Times New Roman"/>
              </a:rPr>
              <a:t>information, if the  function and data are managed </a:t>
            </a:r>
            <a:r>
              <a:rPr sz="1167" spc="-5" dirty="0">
                <a:latin typeface="Times New Roman"/>
                <a:cs typeface="Times New Roman"/>
              </a:rPr>
              <a:t>separately, </a:t>
            </a:r>
            <a:r>
              <a:rPr sz="1167" dirty="0">
                <a:latin typeface="Times New Roman"/>
                <a:cs typeface="Times New Roman"/>
              </a:rPr>
              <a:t>the required data components can be found by  </a:t>
            </a:r>
            <a:r>
              <a:rPr sz="1167" spc="-5" dirty="0">
                <a:latin typeface="Times New Roman"/>
                <a:cs typeface="Times New Roman"/>
              </a:rPr>
              <a:t>scanning </a:t>
            </a:r>
            <a:r>
              <a:rPr sz="1167" dirty="0">
                <a:latin typeface="Times New Roman"/>
                <a:cs typeface="Times New Roman"/>
              </a:rPr>
              <a:t>a function but the functions that use a particular data cannot be found by just  looking at the data. That is, the function knows about the data it needs to use but the data  do not know about the functions using it. That means it is easy to make a change in a  function </a:t>
            </a:r>
            <a:r>
              <a:rPr sz="1167" spc="-5" dirty="0">
                <a:latin typeface="Times New Roman"/>
                <a:cs typeface="Times New Roman"/>
              </a:rPr>
              <a:t>since we would </a:t>
            </a:r>
            <a:r>
              <a:rPr sz="1167" dirty="0">
                <a:latin typeface="Times New Roman"/>
                <a:cs typeface="Times New Roman"/>
              </a:rPr>
              <a:t>know </a:t>
            </a:r>
            <a:r>
              <a:rPr sz="1167" spc="-5" dirty="0">
                <a:latin typeface="Times New Roman"/>
                <a:cs typeface="Times New Roman"/>
              </a:rPr>
              <a:t>which </a:t>
            </a:r>
            <a:r>
              <a:rPr sz="1167" dirty="0">
                <a:latin typeface="Times New Roman"/>
                <a:cs typeface="Times New Roman"/>
              </a:rPr>
              <a:t>data components </a:t>
            </a:r>
            <a:r>
              <a:rPr sz="1167" spc="-5" dirty="0">
                <a:latin typeface="Times New Roman"/>
                <a:cs typeface="Times New Roman"/>
              </a:rPr>
              <a:t>would </a:t>
            </a:r>
            <a:r>
              <a:rPr sz="1167" dirty="0">
                <a:latin typeface="Times New Roman"/>
                <a:cs typeface="Times New Roman"/>
              </a:rPr>
              <a:t>be affected </a:t>
            </a:r>
            <a:r>
              <a:rPr sz="1167" spc="15" dirty="0">
                <a:latin typeface="Times New Roman"/>
                <a:cs typeface="Times New Roman"/>
              </a:rPr>
              <a:t>by </a:t>
            </a:r>
            <a:r>
              <a:rPr sz="1167" dirty="0">
                <a:latin typeface="Times New Roman"/>
                <a:cs typeface="Times New Roman"/>
              </a:rPr>
              <a:t>this change.  </a:t>
            </a:r>
            <a:r>
              <a:rPr sz="1167" spc="-5" dirty="0">
                <a:latin typeface="Times New Roman"/>
                <a:cs typeface="Times New Roman"/>
              </a:rPr>
              <a:t>On </a:t>
            </a:r>
            <a:r>
              <a:rPr sz="1167" dirty="0">
                <a:latin typeface="Times New Roman"/>
                <a:cs typeface="Times New Roman"/>
              </a:rPr>
              <a:t>the other hand, changing a </a:t>
            </a:r>
            <a:r>
              <a:rPr sz="1167" spc="5" dirty="0">
                <a:latin typeface="Times New Roman"/>
                <a:cs typeface="Times New Roman"/>
              </a:rPr>
              <a:t>data </a:t>
            </a:r>
            <a:r>
              <a:rPr sz="1167" spc="-5" dirty="0">
                <a:latin typeface="Times New Roman"/>
                <a:cs typeface="Times New Roman"/>
              </a:rPr>
              <a:t>structure would </a:t>
            </a:r>
            <a:r>
              <a:rPr sz="1167" dirty="0">
                <a:latin typeface="Times New Roman"/>
                <a:cs typeface="Times New Roman"/>
              </a:rPr>
              <a:t>be more difficult because it </a:t>
            </a:r>
            <a:r>
              <a:rPr sz="1167" spc="-5" dirty="0">
                <a:latin typeface="Times New Roman"/>
                <a:cs typeface="Times New Roman"/>
              </a:rPr>
              <a:t>would </a:t>
            </a:r>
            <a:r>
              <a:rPr sz="1167" dirty="0">
                <a:latin typeface="Times New Roman"/>
                <a:cs typeface="Times New Roman"/>
              </a:rPr>
              <a:t>not  be easy to find all the functions that are using this data and hence also need to be  modified.</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Object </a:t>
            </a:r>
            <a:r>
              <a:rPr sz="1167" dirty="0">
                <a:latin typeface="Times New Roman"/>
                <a:cs typeface="Times New Roman"/>
              </a:rPr>
              <a:t>oriented approach </a:t>
            </a:r>
            <a:r>
              <a:rPr sz="1167" spc="-5" dirty="0">
                <a:latin typeface="Times New Roman"/>
                <a:cs typeface="Times New Roman"/>
              </a:rPr>
              <a:t>solves </a:t>
            </a:r>
            <a:r>
              <a:rPr sz="1167" dirty="0">
                <a:latin typeface="Times New Roman"/>
                <a:cs typeface="Times New Roman"/>
              </a:rPr>
              <a:t>this problem by putting the relevant data and  functionality together at one place. </a:t>
            </a:r>
            <a:r>
              <a:rPr sz="1167" spc="-5" dirty="0">
                <a:latin typeface="Times New Roman"/>
                <a:cs typeface="Times New Roman"/>
              </a:rPr>
              <a:t>Hence, </a:t>
            </a:r>
            <a:r>
              <a:rPr sz="1167" dirty="0">
                <a:latin typeface="Times New Roman"/>
                <a:cs typeface="Times New Roman"/>
              </a:rPr>
              <a:t>in case of a change, the effected components  can be identified easily and the effect of change is localized. Therefore, maintenance  becomes relatively easy as compared to function-oriented approach. This is made  possible because the data is not </a:t>
            </a:r>
            <a:r>
              <a:rPr sz="1167" spc="-5" dirty="0">
                <a:latin typeface="Times New Roman"/>
                <a:cs typeface="Times New Roman"/>
              </a:rPr>
              <a:t>shared </a:t>
            </a:r>
            <a:r>
              <a:rPr sz="1167" dirty="0">
                <a:latin typeface="Times New Roman"/>
                <a:cs typeface="Times New Roman"/>
              </a:rPr>
              <a:t>in this </a:t>
            </a:r>
            <a:r>
              <a:rPr sz="1167" spc="-10" dirty="0">
                <a:latin typeface="Times New Roman"/>
                <a:cs typeface="Times New Roman"/>
              </a:rPr>
              <a:t>case. </a:t>
            </a:r>
            <a:r>
              <a:rPr sz="1167" spc="-5" dirty="0">
                <a:latin typeface="Times New Roman"/>
                <a:cs typeface="Times New Roman"/>
              </a:rPr>
              <a:t>Anyone </a:t>
            </a:r>
            <a:r>
              <a:rPr sz="1167" dirty="0">
                <a:latin typeface="Times New Roman"/>
                <a:cs typeface="Times New Roman"/>
              </a:rPr>
              <a:t>needing any information  contained in there </a:t>
            </a:r>
            <a:r>
              <a:rPr sz="1167" spc="-5" dirty="0">
                <a:latin typeface="Times New Roman"/>
                <a:cs typeface="Times New Roman"/>
              </a:rPr>
              <a:t>would </a:t>
            </a:r>
            <a:r>
              <a:rPr sz="1167" dirty="0">
                <a:latin typeface="Times New Roman"/>
                <a:cs typeface="Times New Roman"/>
              </a:rPr>
              <a:t>request the encapsulating object by </a:t>
            </a:r>
            <a:r>
              <a:rPr sz="1167" spc="-5" dirty="0">
                <a:latin typeface="Times New Roman"/>
                <a:cs typeface="Times New Roman"/>
              </a:rPr>
              <a:t>sending </a:t>
            </a:r>
            <a:r>
              <a:rPr sz="1167" dirty="0">
                <a:latin typeface="Times New Roman"/>
                <a:cs typeface="Times New Roman"/>
              </a:rPr>
              <a:t>it a message  through the interface provided by the object. In this case </a:t>
            </a:r>
            <a:r>
              <a:rPr sz="1167" spc="-5" dirty="0">
                <a:latin typeface="Times New Roman"/>
                <a:cs typeface="Times New Roman"/>
              </a:rPr>
              <a:t>we </a:t>
            </a:r>
            <a:r>
              <a:rPr sz="1167" dirty="0">
                <a:latin typeface="Times New Roman"/>
                <a:cs typeface="Times New Roman"/>
              </a:rPr>
              <a:t>create highly cohesive  objects by keeping the related data and function at one place and </a:t>
            </a:r>
            <a:r>
              <a:rPr sz="1167" spc="-5" dirty="0">
                <a:latin typeface="Times New Roman"/>
                <a:cs typeface="Times New Roman"/>
              </a:rPr>
              <a:t>spinning-off </a:t>
            </a:r>
            <a:r>
              <a:rPr sz="1167" dirty="0">
                <a:latin typeface="Times New Roman"/>
                <a:cs typeface="Times New Roman"/>
              </a:rPr>
              <a:t>non-related  information into other classes. This can be elaborated </a:t>
            </a:r>
            <a:r>
              <a:rPr sz="1167" spc="-5" dirty="0">
                <a:latin typeface="Times New Roman"/>
                <a:cs typeface="Times New Roman"/>
              </a:rPr>
              <a:t>with </a:t>
            </a:r>
            <a:r>
              <a:rPr sz="1167" dirty="0">
                <a:latin typeface="Times New Roman"/>
                <a:cs typeface="Times New Roman"/>
              </a:rPr>
              <a:t>the help of the following  diagram.</a:t>
            </a:r>
            <a:endParaRPr sz="1167">
              <a:latin typeface="Times New Roman"/>
              <a:cs typeface="Times New Roman"/>
            </a:endParaRPr>
          </a:p>
        </p:txBody>
      </p:sp>
    </p:spTree>
    <p:extLst>
      <p:ext uri="{BB962C8B-B14F-4D97-AF65-F5344CB8AC3E}">
        <p14:creationId xmlns:p14="http://schemas.microsoft.com/office/powerpoint/2010/main" val="228623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3459692" y="2421643"/>
            <a:ext cx="943945" cy="18521"/>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a:endParaRPr sz="1750"/>
          </a:p>
        </p:txBody>
      </p:sp>
      <p:sp>
        <p:nvSpPr>
          <p:cNvPr id="6" name="object 6"/>
          <p:cNvSpPr/>
          <p:nvPr/>
        </p:nvSpPr>
        <p:spPr>
          <a:xfrm>
            <a:off x="345969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7" name="object 7"/>
          <p:cNvSpPr/>
          <p:nvPr/>
        </p:nvSpPr>
        <p:spPr>
          <a:xfrm>
            <a:off x="3459692" y="1835149"/>
            <a:ext cx="37042" cy="567972"/>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a:endParaRPr sz="1750"/>
          </a:p>
        </p:txBody>
      </p:sp>
      <p:sp>
        <p:nvSpPr>
          <p:cNvPr id="8" name="object 8"/>
          <p:cNvSpPr/>
          <p:nvPr/>
        </p:nvSpPr>
        <p:spPr>
          <a:xfrm>
            <a:off x="345969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9" name="object 9"/>
          <p:cNvSpPr/>
          <p:nvPr/>
        </p:nvSpPr>
        <p:spPr>
          <a:xfrm>
            <a:off x="3459692" y="1798107"/>
            <a:ext cx="943945" cy="19756"/>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a:endParaRPr sz="1750"/>
          </a:p>
        </p:txBody>
      </p:sp>
      <p:sp>
        <p:nvSpPr>
          <p:cNvPr id="10" name="object 10"/>
          <p:cNvSpPr/>
          <p:nvPr/>
        </p:nvSpPr>
        <p:spPr>
          <a:xfrm>
            <a:off x="347895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1" name="object 11"/>
          <p:cNvSpPr/>
          <p:nvPr/>
        </p:nvSpPr>
        <p:spPr>
          <a:xfrm>
            <a:off x="3496734" y="2402627"/>
            <a:ext cx="869862" cy="19756"/>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a:endParaRPr sz="1750"/>
          </a:p>
        </p:txBody>
      </p:sp>
      <p:sp>
        <p:nvSpPr>
          <p:cNvPr id="12" name="object 12"/>
          <p:cNvSpPr/>
          <p:nvPr/>
        </p:nvSpPr>
        <p:spPr>
          <a:xfrm>
            <a:off x="436647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3" name="object 13"/>
          <p:cNvSpPr/>
          <p:nvPr/>
        </p:nvSpPr>
        <p:spPr>
          <a:xfrm>
            <a:off x="4384993" y="1835149"/>
            <a:ext cx="0" cy="567972"/>
          </a:xfrm>
          <a:custGeom>
            <a:avLst/>
            <a:gdLst/>
            <a:ahLst/>
            <a:cxnLst/>
            <a:rect l="l" t="t" r="r" b="b"/>
            <a:pathLst>
              <a:path h="584200">
                <a:moveTo>
                  <a:pt x="0" y="0"/>
                </a:moveTo>
                <a:lnTo>
                  <a:pt x="0" y="584200"/>
                </a:lnTo>
              </a:path>
            </a:pathLst>
          </a:custGeom>
          <a:ln w="38100">
            <a:solidFill>
              <a:srgbClr val="800000"/>
            </a:solidFill>
          </a:ln>
        </p:spPr>
        <p:txBody>
          <a:bodyPr wrap="square" lIns="0" tIns="0" rIns="0" bIns="0" rtlCol="0"/>
          <a:lstStyle/>
          <a:p>
            <a:endParaRPr sz="1750"/>
          </a:p>
        </p:txBody>
      </p:sp>
      <p:sp>
        <p:nvSpPr>
          <p:cNvPr id="14" name="object 14"/>
          <p:cNvSpPr/>
          <p:nvPr/>
        </p:nvSpPr>
        <p:spPr>
          <a:xfrm>
            <a:off x="436647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5" name="object 15"/>
          <p:cNvSpPr/>
          <p:nvPr/>
        </p:nvSpPr>
        <p:spPr>
          <a:xfrm>
            <a:off x="438573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6" name="object 16"/>
          <p:cNvSpPr/>
          <p:nvPr/>
        </p:nvSpPr>
        <p:spPr>
          <a:xfrm>
            <a:off x="347895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7" name="object 17"/>
          <p:cNvSpPr/>
          <p:nvPr/>
        </p:nvSpPr>
        <p:spPr>
          <a:xfrm>
            <a:off x="3496734" y="1817371"/>
            <a:ext cx="869862" cy="17903"/>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a:endParaRPr sz="1750"/>
          </a:p>
        </p:txBody>
      </p:sp>
      <p:sp>
        <p:nvSpPr>
          <p:cNvPr id="18" name="object 18"/>
          <p:cNvSpPr/>
          <p:nvPr/>
        </p:nvSpPr>
        <p:spPr>
          <a:xfrm>
            <a:off x="438573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9" name="object 19"/>
          <p:cNvSpPr/>
          <p:nvPr/>
        </p:nvSpPr>
        <p:spPr>
          <a:xfrm>
            <a:off x="4683549" y="1949237"/>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20" name="object 20"/>
          <p:cNvSpPr/>
          <p:nvPr/>
        </p:nvSpPr>
        <p:spPr>
          <a:xfrm>
            <a:off x="4538345" y="2118889"/>
            <a:ext cx="164835" cy="0"/>
          </a:xfrm>
          <a:custGeom>
            <a:avLst/>
            <a:gdLst/>
            <a:ahLst/>
            <a:cxnLst/>
            <a:rect l="l" t="t" r="r" b="b"/>
            <a:pathLst>
              <a:path w="169545">
                <a:moveTo>
                  <a:pt x="0" y="0"/>
                </a:moveTo>
                <a:lnTo>
                  <a:pt x="169163" y="0"/>
                </a:lnTo>
              </a:path>
            </a:pathLst>
          </a:custGeom>
          <a:ln w="25907">
            <a:solidFill>
              <a:srgbClr val="6600FF"/>
            </a:solidFill>
          </a:ln>
        </p:spPr>
        <p:txBody>
          <a:bodyPr wrap="square" lIns="0" tIns="0" rIns="0" bIns="0" rtlCol="0"/>
          <a:lstStyle/>
          <a:p>
            <a:endParaRPr sz="1750"/>
          </a:p>
        </p:txBody>
      </p:sp>
      <p:sp>
        <p:nvSpPr>
          <p:cNvPr id="21" name="object 21"/>
          <p:cNvSpPr/>
          <p:nvPr/>
        </p:nvSpPr>
        <p:spPr>
          <a:xfrm>
            <a:off x="4387216" y="2041101"/>
            <a:ext cx="157427" cy="158662"/>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a:endParaRPr sz="1750"/>
          </a:p>
        </p:txBody>
      </p:sp>
      <p:sp>
        <p:nvSpPr>
          <p:cNvPr id="22" name="object 22"/>
          <p:cNvSpPr/>
          <p:nvPr/>
        </p:nvSpPr>
        <p:spPr>
          <a:xfrm>
            <a:off x="1911350" y="2581787"/>
            <a:ext cx="358687" cy="0"/>
          </a:xfrm>
          <a:custGeom>
            <a:avLst/>
            <a:gdLst/>
            <a:ahLst/>
            <a:cxnLst/>
            <a:rect l="l" t="t" r="r" b="b"/>
            <a:pathLst>
              <a:path w="368935">
                <a:moveTo>
                  <a:pt x="0" y="0"/>
                </a:moveTo>
                <a:lnTo>
                  <a:pt x="368807" y="0"/>
                </a:lnTo>
              </a:path>
            </a:pathLst>
          </a:custGeom>
          <a:ln w="19050">
            <a:solidFill>
              <a:srgbClr val="800000"/>
            </a:solidFill>
          </a:ln>
        </p:spPr>
        <p:txBody>
          <a:bodyPr wrap="square" lIns="0" tIns="0" rIns="0" bIns="0" rtlCol="0"/>
          <a:lstStyle/>
          <a:p>
            <a:endParaRPr sz="1750"/>
          </a:p>
        </p:txBody>
      </p:sp>
      <p:sp>
        <p:nvSpPr>
          <p:cNvPr id="23" name="object 23"/>
          <p:cNvSpPr/>
          <p:nvPr/>
        </p:nvSpPr>
        <p:spPr>
          <a:xfrm>
            <a:off x="1911350" y="2554005"/>
            <a:ext cx="19756" cy="18521"/>
          </a:xfrm>
          <a:custGeom>
            <a:avLst/>
            <a:gdLst/>
            <a:ahLst/>
            <a:cxnLst/>
            <a:rect l="l" t="t" r="r" b="b"/>
            <a:pathLst>
              <a:path w="20319"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24" name="object 24"/>
          <p:cNvSpPr/>
          <p:nvPr/>
        </p:nvSpPr>
        <p:spPr>
          <a:xfrm>
            <a:off x="1929871" y="2288540"/>
            <a:ext cx="0" cy="265465"/>
          </a:xfrm>
          <a:custGeom>
            <a:avLst/>
            <a:gdLst/>
            <a:ahLst/>
            <a:cxnLst/>
            <a:rect l="l" t="t" r="r" b="b"/>
            <a:pathLst>
              <a:path h="273050">
                <a:moveTo>
                  <a:pt x="0" y="0"/>
                </a:moveTo>
                <a:lnTo>
                  <a:pt x="0" y="273050"/>
                </a:lnTo>
              </a:path>
            </a:pathLst>
          </a:custGeom>
          <a:ln w="38100">
            <a:solidFill>
              <a:srgbClr val="800000"/>
            </a:solidFill>
          </a:ln>
        </p:spPr>
        <p:txBody>
          <a:bodyPr wrap="square" lIns="0" tIns="0" rIns="0" bIns="0" rtlCol="0"/>
          <a:lstStyle/>
          <a:p>
            <a:endParaRPr sz="1750"/>
          </a:p>
        </p:txBody>
      </p:sp>
      <p:sp>
        <p:nvSpPr>
          <p:cNvPr id="25" name="object 25"/>
          <p:cNvSpPr/>
          <p:nvPr/>
        </p:nvSpPr>
        <p:spPr>
          <a:xfrm>
            <a:off x="1911350" y="2271253"/>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26" name="object 26"/>
          <p:cNvSpPr/>
          <p:nvPr/>
        </p:nvSpPr>
        <p:spPr>
          <a:xfrm>
            <a:off x="1911350" y="2261375"/>
            <a:ext cx="358687" cy="0"/>
          </a:xfrm>
          <a:custGeom>
            <a:avLst/>
            <a:gdLst/>
            <a:ahLst/>
            <a:cxnLst/>
            <a:rect l="l" t="t" r="r" b="b"/>
            <a:pathLst>
              <a:path w="368935">
                <a:moveTo>
                  <a:pt x="0" y="0"/>
                </a:moveTo>
                <a:lnTo>
                  <a:pt x="368807" y="0"/>
                </a:lnTo>
              </a:path>
            </a:pathLst>
          </a:custGeom>
          <a:ln w="20320">
            <a:solidFill>
              <a:srgbClr val="800000"/>
            </a:solidFill>
          </a:ln>
        </p:spPr>
        <p:txBody>
          <a:bodyPr wrap="square" lIns="0" tIns="0" rIns="0" bIns="0" rtlCol="0"/>
          <a:lstStyle/>
          <a:p>
            <a:endParaRPr sz="1750"/>
          </a:p>
        </p:txBody>
      </p:sp>
      <p:sp>
        <p:nvSpPr>
          <p:cNvPr id="27" name="object 27"/>
          <p:cNvSpPr/>
          <p:nvPr/>
        </p:nvSpPr>
        <p:spPr>
          <a:xfrm>
            <a:off x="1930612" y="2563389"/>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28" name="object 28"/>
          <p:cNvSpPr/>
          <p:nvPr/>
        </p:nvSpPr>
        <p:spPr>
          <a:xfrm>
            <a:off x="2252133" y="2421273"/>
            <a:ext cx="17903" cy="0"/>
          </a:xfrm>
          <a:custGeom>
            <a:avLst/>
            <a:gdLst/>
            <a:ahLst/>
            <a:cxnLst/>
            <a:rect l="l" t="t" r="r" b="b"/>
            <a:pathLst>
              <a:path w="18414">
                <a:moveTo>
                  <a:pt x="0" y="0"/>
                </a:moveTo>
                <a:lnTo>
                  <a:pt x="18287" y="0"/>
                </a:lnTo>
              </a:path>
            </a:pathLst>
          </a:custGeom>
          <a:ln w="38100">
            <a:solidFill>
              <a:srgbClr val="800000"/>
            </a:solidFill>
          </a:ln>
        </p:spPr>
        <p:txBody>
          <a:bodyPr wrap="square" lIns="0" tIns="0" rIns="0" bIns="0" rtlCol="0"/>
          <a:lstStyle/>
          <a:p>
            <a:endParaRPr sz="1750"/>
          </a:p>
        </p:txBody>
      </p:sp>
      <p:sp>
        <p:nvSpPr>
          <p:cNvPr id="29" name="object 29"/>
          <p:cNvSpPr/>
          <p:nvPr/>
        </p:nvSpPr>
        <p:spPr>
          <a:xfrm>
            <a:off x="2232870" y="2279896"/>
            <a:ext cx="19756" cy="0"/>
          </a:xfrm>
          <a:custGeom>
            <a:avLst/>
            <a:gdLst/>
            <a:ahLst/>
            <a:cxnLst/>
            <a:rect l="l" t="t" r="r" b="b"/>
            <a:pathLst>
              <a:path w="20319">
                <a:moveTo>
                  <a:pt x="0" y="0"/>
                </a:moveTo>
                <a:lnTo>
                  <a:pt x="19812" y="0"/>
                </a:lnTo>
              </a:path>
            </a:pathLst>
          </a:custGeom>
          <a:ln w="17779">
            <a:solidFill>
              <a:srgbClr val="800000"/>
            </a:solidFill>
          </a:ln>
        </p:spPr>
        <p:txBody>
          <a:bodyPr wrap="square" lIns="0" tIns="0" rIns="0" bIns="0" rtlCol="0"/>
          <a:lstStyle/>
          <a:p>
            <a:endParaRPr sz="1750"/>
          </a:p>
        </p:txBody>
      </p:sp>
      <p:sp>
        <p:nvSpPr>
          <p:cNvPr id="30" name="object 30"/>
          <p:cNvSpPr/>
          <p:nvPr/>
        </p:nvSpPr>
        <p:spPr>
          <a:xfrm>
            <a:off x="2252133" y="2553758"/>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31" name="object 31"/>
          <p:cNvSpPr/>
          <p:nvPr/>
        </p:nvSpPr>
        <p:spPr>
          <a:xfrm>
            <a:off x="1930612" y="2279650"/>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32" name="object 32"/>
          <p:cNvSpPr/>
          <p:nvPr/>
        </p:nvSpPr>
        <p:spPr>
          <a:xfrm>
            <a:off x="1948392" y="2279650"/>
            <a:ext cx="284603" cy="0"/>
          </a:xfrm>
          <a:custGeom>
            <a:avLst/>
            <a:gdLst/>
            <a:ahLst/>
            <a:cxnLst/>
            <a:rect l="l" t="t" r="r" b="b"/>
            <a:pathLst>
              <a:path w="292735">
                <a:moveTo>
                  <a:pt x="0" y="0"/>
                </a:moveTo>
                <a:lnTo>
                  <a:pt x="292607" y="0"/>
                </a:lnTo>
              </a:path>
            </a:pathLst>
          </a:custGeom>
          <a:ln w="18288">
            <a:solidFill>
              <a:srgbClr val="800000"/>
            </a:solidFill>
          </a:ln>
        </p:spPr>
        <p:txBody>
          <a:bodyPr wrap="square" lIns="0" tIns="0" rIns="0" bIns="0" rtlCol="0"/>
          <a:lstStyle/>
          <a:p>
            <a:endParaRPr sz="1750"/>
          </a:p>
        </p:txBody>
      </p:sp>
      <p:sp>
        <p:nvSpPr>
          <p:cNvPr id="33" name="object 33"/>
          <p:cNvSpPr/>
          <p:nvPr/>
        </p:nvSpPr>
        <p:spPr>
          <a:xfrm>
            <a:off x="2252133" y="2270761"/>
            <a:ext cx="17903" cy="17903"/>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34" name="object 34"/>
          <p:cNvSpPr/>
          <p:nvPr/>
        </p:nvSpPr>
        <p:spPr>
          <a:xfrm>
            <a:off x="2126191" y="2933065"/>
            <a:ext cx="835907" cy="0"/>
          </a:xfrm>
          <a:custGeom>
            <a:avLst/>
            <a:gdLst/>
            <a:ahLst/>
            <a:cxnLst/>
            <a:rect l="l" t="t" r="r" b="b"/>
            <a:pathLst>
              <a:path w="859789">
                <a:moveTo>
                  <a:pt x="0" y="0"/>
                </a:moveTo>
                <a:lnTo>
                  <a:pt x="859536" y="0"/>
                </a:lnTo>
              </a:path>
            </a:pathLst>
          </a:custGeom>
          <a:ln w="17779">
            <a:solidFill>
              <a:srgbClr val="800000"/>
            </a:solidFill>
          </a:ln>
        </p:spPr>
        <p:txBody>
          <a:bodyPr wrap="square" lIns="0" tIns="0" rIns="0" bIns="0" rtlCol="0"/>
          <a:lstStyle/>
          <a:p>
            <a:endParaRPr sz="1750"/>
          </a:p>
        </p:txBody>
      </p:sp>
      <p:sp>
        <p:nvSpPr>
          <p:cNvPr id="35" name="object 35"/>
          <p:cNvSpPr/>
          <p:nvPr/>
        </p:nvSpPr>
        <p:spPr>
          <a:xfrm>
            <a:off x="2126190" y="2904666"/>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36" name="object 36"/>
          <p:cNvSpPr/>
          <p:nvPr/>
        </p:nvSpPr>
        <p:spPr>
          <a:xfrm>
            <a:off x="2144712" y="2740447"/>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37" name="object 37"/>
          <p:cNvSpPr/>
          <p:nvPr/>
        </p:nvSpPr>
        <p:spPr>
          <a:xfrm>
            <a:off x="212619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38" name="object 38"/>
          <p:cNvSpPr/>
          <p:nvPr/>
        </p:nvSpPr>
        <p:spPr>
          <a:xfrm>
            <a:off x="2126191" y="2713284"/>
            <a:ext cx="835907" cy="0"/>
          </a:xfrm>
          <a:custGeom>
            <a:avLst/>
            <a:gdLst/>
            <a:ahLst/>
            <a:cxnLst/>
            <a:rect l="l" t="t" r="r" b="b"/>
            <a:pathLst>
              <a:path w="859789">
                <a:moveTo>
                  <a:pt x="0" y="0"/>
                </a:moveTo>
                <a:lnTo>
                  <a:pt x="859536" y="0"/>
                </a:lnTo>
              </a:path>
            </a:pathLst>
          </a:custGeom>
          <a:ln w="20320">
            <a:solidFill>
              <a:srgbClr val="800000"/>
            </a:solidFill>
          </a:ln>
        </p:spPr>
        <p:txBody>
          <a:bodyPr wrap="square" lIns="0" tIns="0" rIns="0" bIns="0" rtlCol="0"/>
          <a:lstStyle/>
          <a:p>
            <a:endParaRPr sz="1750"/>
          </a:p>
        </p:txBody>
      </p:sp>
      <p:sp>
        <p:nvSpPr>
          <p:cNvPr id="39" name="object 39"/>
          <p:cNvSpPr/>
          <p:nvPr/>
        </p:nvSpPr>
        <p:spPr>
          <a:xfrm>
            <a:off x="2145453" y="2914544"/>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40" name="object 40"/>
          <p:cNvSpPr/>
          <p:nvPr/>
        </p:nvSpPr>
        <p:spPr>
          <a:xfrm>
            <a:off x="2924810" y="2914420"/>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41" name="object 41"/>
          <p:cNvSpPr/>
          <p:nvPr/>
        </p:nvSpPr>
        <p:spPr>
          <a:xfrm>
            <a:off x="2944072" y="2804036"/>
            <a:ext cx="17903" cy="37042"/>
          </a:xfrm>
          <a:custGeom>
            <a:avLst/>
            <a:gdLst/>
            <a:ahLst/>
            <a:cxnLst/>
            <a:rect l="l" t="t" r="r" b="b"/>
            <a:pathLst>
              <a:path w="18414" h="38100">
                <a:moveTo>
                  <a:pt x="0" y="38100"/>
                </a:moveTo>
                <a:lnTo>
                  <a:pt x="18287" y="38100"/>
                </a:lnTo>
                <a:lnTo>
                  <a:pt x="18287" y="0"/>
                </a:lnTo>
                <a:lnTo>
                  <a:pt x="0" y="0"/>
                </a:lnTo>
                <a:lnTo>
                  <a:pt x="0" y="38100"/>
                </a:lnTo>
                <a:close/>
              </a:path>
            </a:pathLst>
          </a:custGeom>
          <a:solidFill>
            <a:srgbClr val="800000"/>
          </a:solidFill>
        </p:spPr>
        <p:txBody>
          <a:bodyPr wrap="square" lIns="0" tIns="0" rIns="0" bIns="0" rtlCol="0"/>
          <a:lstStyle/>
          <a:p>
            <a:endParaRPr sz="1750"/>
          </a:p>
        </p:txBody>
      </p:sp>
      <p:sp>
        <p:nvSpPr>
          <p:cNvPr id="42" name="object 42"/>
          <p:cNvSpPr/>
          <p:nvPr/>
        </p:nvSpPr>
        <p:spPr>
          <a:xfrm>
            <a:off x="292481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43" name="object 43"/>
          <p:cNvSpPr/>
          <p:nvPr/>
        </p:nvSpPr>
        <p:spPr>
          <a:xfrm>
            <a:off x="2944072" y="2904913"/>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44" name="object 44"/>
          <p:cNvSpPr/>
          <p:nvPr/>
        </p:nvSpPr>
        <p:spPr>
          <a:xfrm>
            <a:off x="2145453" y="2731557"/>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45" name="object 45"/>
          <p:cNvSpPr/>
          <p:nvPr/>
        </p:nvSpPr>
        <p:spPr>
          <a:xfrm>
            <a:off x="2163232" y="2731557"/>
            <a:ext cx="761824" cy="0"/>
          </a:xfrm>
          <a:custGeom>
            <a:avLst/>
            <a:gdLst/>
            <a:ahLst/>
            <a:cxnLst/>
            <a:rect l="l" t="t" r="r" b="b"/>
            <a:pathLst>
              <a:path w="783589">
                <a:moveTo>
                  <a:pt x="0" y="0"/>
                </a:moveTo>
                <a:lnTo>
                  <a:pt x="783336" y="0"/>
                </a:lnTo>
              </a:path>
            </a:pathLst>
          </a:custGeom>
          <a:ln w="18288">
            <a:solidFill>
              <a:srgbClr val="800000"/>
            </a:solidFill>
          </a:ln>
        </p:spPr>
        <p:txBody>
          <a:bodyPr wrap="square" lIns="0" tIns="0" rIns="0" bIns="0" rtlCol="0"/>
          <a:lstStyle/>
          <a:p>
            <a:endParaRPr sz="1750"/>
          </a:p>
        </p:txBody>
      </p:sp>
      <p:sp>
        <p:nvSpPr>
          <p:cNvPr id="46" name="object 46"/>
          <p:cNvSpPr/>
          <p:nvPr/>
        </p:nvSpPr>
        <p:spPr>
          <a:xfrm>
            <a:off x="2944072" y="2722668"/>
            <a:ext cx="17903" cy="17903"/>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47" name="object 47"/>
          <p:cNvSpPr/>
          <p:nvPr/>
        </p:nvSpPr>
        <p:spPr>
          <a:xfrm>
            <a:off x="2924810" y="3134571"/>
            <a:ext cx="305594" cy="0"/>
          </a:xfrm>
          <a:custGeom>
            <a:avLst/>
            <a:gdLst/>
            <a:ahLst/>
            <a:cxnLst/>
            <a:rect l="l" t="t" r="r" b="b"/>
            <a:pathLst>
              <a:path w="314325">
                <a:moveTo>
                  <a:pt x="0" y="0"/>
                </a:moveTo>
                <a:lnTo>
                  <a:pt x="313944" y="0"/>
                </a:lnTo>
              </a:path>
            </a:pathLst>
          </a:custGeom>
          <a:ln w="17779">
            <a:solidFill>
              <a:srgbClr val="800000"/>
            </a:solidFill>
          </a:ln>
        </p:spPr>
        <p:txBody>
          <a:bodyPr wrap="square" lIns="0" tIns="0" rIns="0" bIns="0" rtlCol="0"/>
          <a:lstStyle/>
          <a:p>
            <a:endParaRPr sz="1750"/>
          </a:p>
        </p:txBody>
      </p:sp>
      <p:sp>
        <p:nvSpPr>
          <p:cNvPr id="48" name="object 48"/>
          <p:cNvSpPr/>
          <p:nvPr/>
        </p:nvSpPr>
        <p:spPr>
          <a:xfrm>
            <a:off x="2924810" y="3106172"/>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49" name="object 49"/>
          <p:cNvSpPr/>
          <p:nvPr/>
        </p:nvSpPr>
        <p:spPr>
          <a:xfrm>
            <a:off x="2943331" y="2941955"/>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50" name="object 50"/>
          <p:cNvSpPr/>
          <p:nvPr/>
        </p:nvSpPr>
        <p:spPr>
          <a:xfrm>
            <a:off x="2924810" y="2924668"/>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51" name="object 51"/>
          <p:cNvSpPr/>
          <p:nvPr/>
        </p:nvSpPr>
        <p:spPr>
          <a:xfrm>
            <a:off x="2924810" y="2904913"/>
            <a:ext cx="305594" cy="19756"/>
          </a:xfrm>
          <a:custGeom>
            <a:avLst/>
            <a:gdLst/>
            <a:ahLst/>
            <a:cxnLst/>
            <a:rect l="l" t="t" r="r" b="b"/>
            <a:pathLst>
              <a:path w="314325" h="20319">
                <a:moveTo>
                  <a:pt x="0" y="20319"/>
                </a:moveTo>
                <a:lnTo>
                  <a:pt x="313944" y="20319"/>
                </a:lnTo>
                <a:lnTo>
                  <a:pt x="313944" y="0"/>
                </a:lnTo>
                <a:lnTo>
                  <a:pt x="0" y="0"/>
                </a:lnTo>
                <a:lnTo>
                  <a:pt x="0" y="20319"/>
                </a:lnTo>
                <a:close/>
              </a:path>
            </a:pathLst>
          </a:custGeom>
          <a:solidFill>
            <a:srgbClr val="800000"/>
          </a:solidFill>
        </p:spPr>
        <p:txBody>
          <a:bodyPr wrap="square" lIns="0" tIns="0" rIns="0" bIns="0" rtlCol="0"/>
          <a:lstStyle/>
          <a:p>
            <a:endParaRPr sz="1750"/>
          </a:p>
        </p:txBody>
      </p:sp>
      <p:sp>
        <p:nvSpPr>
          <p:cNvPr id="52" name="object 52"/>
          <p:cNvSpPr/>
          <p:nvPr/>
        </p:nvSpPr>
        <p:spPr>
          <a:xfrm>
            <a:off x="2944072" y="3116050"/>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53" name="object 53"/>
          <p:cNvSpPr/>
          <p:nvPr/>
        </p:nvSpPr>
        <p:spPr>
          <a:xfrm>
            <a:off x="3192991" y="3125805"/>
            <a:ext cx="19756" cy="0"/>
          </a:xfrm>
          <a:custGeom>
            <a:avLst/>
            <a:gdLst/>
            <a:ahLst/>
            <a:cxnLst/>
            <a:rect l="l" t="t" r="r" b="b"/>
            <a:pathLst>
              <a:path w="20320">
                <a:moveTo>
                  <a:pt x="0" y="0"/>
                </a:moveTo>
                <a:lnTo>
                  <a:pt x="19811" y="0"/>
                </a:lnTo>
              </a:path>
            </a:pathLst>
          </a:custGeom>
          <a:ln w="20320">
            <a:solidFill>
              <a:srgbClr val="800000"/>
            </a:solidFill>
          </a:ln>
        </p:spPr>
        <p:txBody>
          <a:bodyPr wrap="square" lIns="0" tIns="0" rIns="0" bIns="0" rtlCol="0"/>
          <a:lstStyle/>
          <a:p>
            <a:endParaRPr sz="1750"/>
          </a:p>
        </p:txBody>
      </p:sp>
      <p:sp>
        <p:nvSpPr>
          <p:cNvPr id="54" name="object 54"/>
          <p:cNvSpPr/>
          <p:nvPr/>
        </p:nvSpPr>
        <p:spPr>
          <a:xfrm>
            <a:off x="3212254" y="3005542"/>
            <a:ext cx="17903" cy="37042"/>
          </a:xfrm>
          <a:custGeom>
            <a:avLst/>
            <a:gdLst/>
            <a:ahLst/>
            <a:cxnLst/>
            <a:rect l="l" t="t" r="r" b="b"/>
            <a:pathLst>
              <a:path w="18414" h="38100">
                <a:moveTo>
                  <a:pt x="0" y="38100"/>
                </a:moveTo>
                <a:lnTo>
                  <a:pt x="18288" y="38100"/>
                </a:lnTo>
                <a:lnTo>
                  <a:pt x="18288" y="0"/>
                </a:lnTo>
                <a:lnTo>
                  <a:pt x="0" y="0"/>
                </a:lnTo>
                <a:lnTo>
                  <a:pt x="0" y="38100"/>
                </a:lnTo>
                <a:close/>
              </a:path>
            </a:pathLst>
          </a:custGeom>
          <a:solidFill>
            <a:srgbClr val="800000"/>
          </a:solidFill>
        </p:spPr>
        <p:txBody>
          <a:bodyPr wrap="square" lIns="0" tIns="0" rIns="0" bIns="0" rtlCol="0"/>
          <a:lstStyle/>
          <a:p>
            <a:endParaRPr sz="1750"/>
          </a:p>
        </p:txBody>
      </p:sp>
      <p:sp>
        <p:nvSpPr>
          <p:cNvPr id="55" name="object 55"/>
          <p:cNvSpPr/>
          <p:nvPr/>
        </p:nvSpPr>
        <p:spPr>
          <a:xfrm>
            <a:off x="3192991" y="2933311"/>
            <a:ext cx="19756" cy="0"/>
          </a:xfrm>
          <a:custGeom>
            <a:avLst/>
            <a:gdLst/>
            <a:ahLst/>
            <a:cxnLst/>
            <a:rect l="l" t="t" r="r" b="b"/>
            <a:pathLst>
              <a:path w="20320">
                <a:moveTo>
                  <a:pt x="0" y="0"/>
                </a:moveTo>
                <a:lnTo>
                  <a:pt x="19811" y="0"/>
                </a:lnTo>
              </a:path>
            </a:pathLst>
          </a:custGeom>
          <a:ln w="17779">
            <a:solidFill>
              <a:srgbClr val="800000"/>
            </a:solidFill>
          </a:ln>
        </p:spPr>
        <p:txBody>
          <a:bodyPr wrap="square" lIns="0" tIns="0" rIns="0" bIns="0" rtlCol="0"/>
          <a:lstStyle/>
          <a:p>
            <a:endParaRPr sz="1750"/>
          </a:p>
        </p:txBody>
      </p:sp>
      <p:sp>
        <p:nvSpPr>
          <p:cNvPr id="56" name="object 56"/>
          <p:cNvSpPr/>
          <p:nvPr/>
        </p:nvSpPr>
        <p:spPr>
          <a:xfrm>
            <a:off x="3212254" y="3106419"/>
            <a:ext cx="17903" cy="19756"/>
          </a:xfrm>
          <a:custGeom>
            <a:avLst/>
            <a:gdLst/>
            <a:ahLst/>
            <a:cxnLst/>
            <a:rect l="l" t="t" r="r" b="b"/>
            <a:pathLst>
              <a:path w="18414" h="20319">
                <a:moveTo>
                  <a:pt x="0" y="19811"/>
                </a:moveTo>
                <a:lnTo>
                  <a:pt x="18288" y="19811"/>
                </a:lnTo>
                <a:lnTo>
                  <a:pt x="18288" y="0"/>
                </a:lnTo>
                <a:lnTo>
                  <a:pt x="0" y="0"/>
                </a:lnTo>
                <a:lnTo>
                  <a:pt x="0" y="19811"/>
                </a:lnTo>
                <a:close/>
              </a:path>
            </a:pathLst>
          </a:custGeom>
          <a:solidFill>
            <a:srgbClr val="800000"/>
          </a:solidFill>
        </p:spPr>
        <p:txBody>
          <a:bodyPr wrap="square" lIns="0" tIns="0" rIns="0" bIns="0" rtlCol="0"/>
          <a:lstStyle/>
          <a:p>
            <a:endParaRPr sz="1750"/>
          </a:p>
        </p:txBody>
      </p:sp>
      <p:sp>
        <p:nvSpPr>
          <p:cNvPr id="57" name="object 57"/>
          <p:cNvSpPr/>
          <p:nvPr/>
        </p:nvSpPr>
        <p:spPr>
          <a:xfrm>
            <a:off x="2944072" y="2924176"/>
            <a:ext cx="17903" cy="17903"/>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58" name="object 58"/>
          <p:cNvSpPr/>
          <p:nvPr/>
        </p:nvSpPr>
        <p:spPr>
          <a:xfrm>
            <a:off x="2961852" y="2933065"/>
            <a:ext cx="231510" cy="0"/>
          </a:xfrm>
          <a:custGeom>
            <a:avLst/>
            <a:gdLst/>
            <a:ahLst/>
            <a:cxnLst/>
            <a:rect l="l" t="t" r="r" b="b"/>
            <a:pathLst>
              <a:path w="238125">
                <a:moveTo>
                  <a:pt x="0" y="0"/>
                </a:moveTo>
                <a:lnTo>
                  <a:pt x="237744" y="0"/>
                </a:lnTo>
              </a:path>
            </a:pathLst>
          </a:custGeom>
          <a:ln w="18288">
            <a:solidFill>
              <a:srgbClr val="800000"/>
            </a:solidFill>
          </a:ln>
        </p:spPr>
        <p:txBody>
          <a:bodyPr wrap="square" lIns="0" tIns="0" rIns="0" bIns="0" rtlCol="0"/>
          <a:lstStyle/>
          <a:p>
            <a:endParaRPr sz="1750"/>
          </a:p>
        </p:txBody>
      </p:sp>
      <p:sp>
        <p:nvSpPr>
          <p:cNvPr id="59" name="object 59"/>
          <p:cNvSpPr/>
          <p:nvPr/>
        </p:nvSpPr>
        <p:spPr>
          <a:xfrm>
            <a:off x="3212254" y="2933065"/>
            <a:ext cx="17903" cy="0"/>
          </a:xfrm>
          <a:custGeom>
            <a:avLst/>
            <a:gdLst/>
            <a:ahLst/>
            <a:cxnLst/>
            <a:rect l="l" t="t" r="r" b="b"/>
            <a:pathLst>
              <a:path w="18414">
                <a:moveTo>
                  <a:pt x="0" y="0"/>
                </a:moveTo>
                <a:lnTo>
                  <a:pt x="18288" y="0"/>
                </a:lnTo>
              </a:path>
            </a:pathLst>
          </a:custGeom>
          <a:ln w="18288">
            <a:solidFill>
              <a:srgbClr val="800000"/>
            </a:solidFill>
          </a:ln>
        </p:spPr>
        <p:txBody>
          <a:bodyPr wrap="square" lIns="0" tIns="0" rIns="0" bIns="0" rtlCol="0"/>
          <a:lstStyle/>
          <a:p>
            <a:endParaRPr sz="1750"/>
          </a:p>
        </p:txBody>
      </p:sp>
      <p:sp>
        <p:nvSpPr>
          <p:cNvPr id="60" name="object 60"/>
          <p:cNvSpPr/>
          <p:nvPr/>
        </p:nvSpPr>
        <p:spPr>
          <a:xfrm>
            <a:off x="2924810" y="2924422"/>
            <a:ext cx="305594" cy="17286"/>
          </a:xfrm>
          <a:custGeom>
            <a:avLst/>
            <a:gdLst/>
            <a:ahLst/>
            <a:cxnLst/>
            <a:rect l="l" t="t" r="r" b="b"/>
            <a:pathLst>
              <a:path w="314325" h="17780">
                <a:moveTo>
                  <a:pt x="0" y="17780"/>
                </a:moveTo>
                <a:lnTo>
                  <a:pt x="313944" y="17780"/>
                </a:lnTo>
                <a:lnTo>
                  <a:pt x="313944" y="0"/>
                </a:lnTo>
                <a:lnTo>
                  <a:pt x="0" y="0"/>
                </a:lnTo>
                <a:lnTo>
                  <a:pt x="0" y="17780"/>
                </a:lnTo>
                <a:close/>
              </a:path>
            </a:pathLst>
          </a:custGeom>
          <a:solidFill>
            <a:srgbClr val="800000"/>
          </a:solidFill>
        </p:spPr>
        <p:txBody>
          <a:bodyPr wrap="square" lIns="0" tIns="0" rIns="0" bIns="0" rtlCol="0"/>
          <a:lstStyle/>
          <a:p>
            <a:endParaRPr sz="1750"/>
          </a:p>
        </p:txBody>
      </p:sp>
      <p:sp>
        <p:nvSpPr>
          <p:cNvPr id="61" name="object 61"/>
          <p:cNvSpPr/>
          <p:nvPr/>
        </p:nvSpPr>
        <p:spPr>
          <a:xfrm>
            <a:off x="2924810" y="2924298"/>
            <a:ext cx="19756" cy="0"/>
          </a:xfrm>
          <a:custGeom>
            <a:avLst/>
            <a:gdLst/>
            <a:ahLst/>
            <a:cxnLst/>
            <a:rect l="l" t="t" r="r" b="b"/>
            <a:pathLst>
              <a:path w="20319">
                <a:moveTo>
                  <a:pt x="0" y="0"/>
                </a:moveTo>
                <a:lnTo>
                  <a:pt x="19812" y="0"/>
                </a:lnTo>
              </a:path>
            </a:pathLst>
          </a:custGeom>
          <a:ln w="20320">
            <a:solidFill>
              <a:srgbClr val="800000"/>
            </a:solidFill>
          </a:ln>
        </p:spPr>
        <p:txBody>
          <a:bodyPr wrap="square" lIns="0" tIns="0" rIns="0" bIns="0" rtlCol="0"/>
          <a:lstStyle/>
          <a:p>
            <a:endParaRPr sz="1750"/>
          </a:p>
        </p:txBody>
      </p:sp>
      <p:sp>
        <p:nvSpPr>
          <p:cNvPr id="62" name="object 62"/>
          <p:cNvSpPr/>
          <p:nvPr/>
        </p:nvSpPr>
        <p:spPr>
          <a:xfrm>
            <a:off x="2944072" y="2804036"/>
            <a:ext cx="17903" cy="37042"/>
          </a:xfrm>
          <a:custGeom>
            <a:avLst/>
            <a:gdLst/>
            <a:ahLst/>
            <a:cxnLst/>
            <a:rect l="l" t="t" r="r" b="b"/>
            <a:pathLst>
              <a:path w="18414" h="38100">
                <a:moveTo>
                  <a:pt x="0" y="38100"/>
                </a:moveTo>
                <a:lnTo>
                  <a:pt x="18287" y="38100"/>
                </a:lnTo>
                <a:lnTo>
                  <a:pt x="18287" y="0"/>
                </a:lnTo>
                <a:lnTo>
                  <a:pt x="0" y="0"/>
                </a:lnTo>
                <a:lnTo>
                  <a:pt x="0" y="38100"/>
                </a:lnTo>
                <a:close/>
              </a:path>
            </a:pathLst>
          </a:custGeom>
          <a:solidFill>
            <a:srgbClr val="800000"/>
          </a:solidFill>
        </p:spPr>
        <p:txBody>
          <a:bodyPr wrap="square" lIns="0" tIns="0" rIns="0" bIns="0" rtlCol="0"/>
          <a:lstStyle/>
          <a:p>
            <a:endParaRPr sz="1750"/>
          </a:p>
        </p:txBody>
      </p:sp>
      <p:sp>
        <p:nvSpPr>
          <p:cNvPr id="63" name="object 63"/>
          <p:cNvSpPr/>
          <p:nvPr/>
        </p:nvSpPr>
        <p:spPr>
          <a:xfrm>
            <a:off x="292481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64" name="object 64"/>
          <p:cNvSpPr/>
          <p:nvPr/>
        </p:nvSpPr>
        <p:spPr>
          <a:xfrm>
            <a:off x="2924810" y="2713284"/>
            <a:ext cx="305594" cy="0"/>
          </a:xfrm>
          <a:custGeom>
            <a:avLst/>
            <a:gdLst/>
            <a:ahLst/>
            <a:cxnLst/>
            <a:rect l="l" t="t" r="r" b="b"/>
            <a:pathLst>
              <a:path w="314325">
                <a:moveTo>
                  <a:pt x="0" y="0"/>
                </a:moveTo>
                <a:lnTo>
                  <a:pt x="313944" y="0"/>
                </a:lnTo>
              </a:path>
            </a:pathLst>
          </a:custGeom>
          <a:ln w="20320">
            <a:solidFill>
              <a:srgbClr val="800000"/>
            </a:solidFill>
          </a:ln>
        </p:spPr>
        <p:txBody>
          <a:bodyPr wrap="square" lIns="0" tIns="0" rIns="0" bIns="0" rtlCol="0"/>
          <a:lstStyle/>
          <a:p>
            <a:endParaRPr sz="1750"/>
          </a:p>
        </p:txBody>
      </p:sp>
      <p:sp>
        <p:nvSpPr>
          <p:cNvPr id="65" name="object 65"/>
          <p:cNvSpPr/>
          <p:nvPr/>
        </p:nvSpPr>
        <p:spPr>
          <a:xfrm>
            <a:off x="2944072" y="2904913"/>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66" name="object 66"/>
          <p:cNvSpPr/>
          <p:nvPr/>
        </p:nvSpPr>
        <p:spPr>
          <a:xfrm>
            <a:off x="3192991" y="2924298"/>
            <a:ext cx="19756" cy="0"/>
          </a:xfrm>
          <a:custGeom>
            <a:avLst/>
            <a:gdLst/>
            <a:ahLst/>
            <a:cxnLst/>
            <a:rect l="l" t="t" r="r" b="b"/>
            <a:pathLst>
              <a:path w="20320">
                <a:moveTo>
                  <a:pt x="0" y="0"/>
                </a:moveTo>
                <a:lnTo>
                  <a:pt x="19811" y="0"/>
                </a:lnTo>
              </a:path>
            </a:pathLst>
          </a:custGeom>
          <a:ln w="20320">
            <a:solidFill>
              <a:srgbClr val="800000"/>
            </a:solidFill>
          </a:ln>
        </p:spPr>
        <p:txBody>
          <a:bodyPr wrap="square" lIns="0" tIns="0" rIns="0" bIns="0" rtlCol="0"/>
          <a:lstStyle/>
          <a:p>
            <a:endParaRPr sz="1750"/>
          </a:p>
        </p:txBody>
      </p:sp>
      <p:sp>
        <p:nvSpPr>
          <p:cNvPr id="67" name="object 67"/>
          <p:cNvSpPr/>
          <p:nvPr/>
        </p:nvSpPr>
        <p:spPr>
          <a:xfrm>
            <a:off x="3192991" y="2731805"/>
            <a:ext cx="19756" cy="0"/>
          </a:xfrm>
          <a:custGeom>
            <a:avLst/>
            <a:gdLst/>
            <a:ahLst/>
            <a:cxnLst/>
            <a:rect l="l" t="t" r="r" b="b"/>
            <a:pathLst>
              <a:path w="20320">
                <a:moveTo>
                  <a:pt x="0" y="0"/>
                </a:moveTo>
                <a:lnTo>
                  <a:pt x="19811" y="0"/>
                </a:lnTo>
              </a:path>
            </a:pathLst>
          </a:custGeom>
          <a:ln w="17779">
            <a:solidFill>
              <a:srgbClr val="800000"/>
            </a:solidFill>
          </a:ln>
        </p:spPr>
        <p:txBody>
          <a:bodyPr wrap="square" lIns="0" tIns="0" rIns="0" bIns="0" rtlCol="0"/>
          <a:lstStyle/>
          <a:p>
            <a:endParaRPr sz="1750"/>
          </a:p>
        </p:txBody>
      </p:sp>
      <p:sp>
        <p:nvSpPr>
          <p:cNvPr id="68" name="object 68"/>
          <p:cNvSpPr/>
          <p:nvPr/>
        </p:nvSpPr>
        <p:spPr>
          <a:xfrm>
            <a:off x="3212254" y="2923927"/>
            <a:ext cx="17903" cy="0"/>
          </a:xfrm>
          <a:custGeom>
            <a:avLst/>
            <a:gdLst/>
            <a:ahLst/>
            <a:cxnLst/>
            <a:rect l="l" t="t" r="r" b="b"/>
            <a:pathLst>
              <a:path w="18414">
                <a:moveTo>
                  <a:pt x="0" y="0"/>
                </a:moveTo>
                <a:lnTo>
                  <a:pt x="18288" y="0"/>
                </a:lnTo>
              </a:path>
            </a:pathLst>
          </a:custGeom>
          <a:ln w="19811">
            <a:solidFill>
              <a:srgbClr val="800000"/>
            </a:solidFill>
          </a:ln>
        </p:spPr>
        <p:txBody>
          <a:bodyPr wrap="square" lIns="0" tIns="0" rIns="0" bIns="0" rtlCol="0"/>
          <a:lstStyle/>
          <a:p>
            <a:endParaRPr sz="1750"/>
          </a:p>
        </p:txBody>
      </p:sp>
      <p:sp>
        <p:nvSpPr>
          <p:cNvPr id="69" name="object 69"/>
          <p:cNvSpPr/>
          <p:nvPr/>
        </p:nvSpPr>
        <p:spPr>
          <a:xfrm>
            <a:off x="2944072" y="2722668"/>
            <a:ext cx="17903" cy="17903"/>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70" name="object 70"/>
          <p:cNvSpPr/>
          <p:nvPr/>
        </p:nvSpPr>
        <p:spPr>
          <a:xfrm>
            <a:off x="2961852" y="2731557"/>
            <a:ext cx="231510" cy="0"/>
          </a:xfrm>
          <a:custGeom>
            <a:avLst/>
            <a:gdLst/>
            <a:ahLst/>
            <a:cxnLst/>
            <a:rect l="l" t="t" r="r" b="b"/>
            <a:pathLst>
              <a:path w="238125">
                <a:moveTo>
                  <a:pt x="0" y="0"/>
                </a:moveTo>
                <a:lnTo>
                  <a:pt x="237744" y="0"/>
                </a:lnTo>
              </a:path>
            </a:pathLst>
          </a:custGeom>
          <a:ln w="18288">
            <a:solidFill>
              <a:srgbClr val="800000"/>
            </a:solidFill>
          </a:ln>
        </p:spPr>
        <p:txBody>
          <a:bodyPr wrap="square" lIns="0" tIns="0" rIns="0" bIns="0" rtlCol="0"/>
          <a:lstStyle/>
          <a:p>
            <a:endParaRPr sz="1750"/>
          </a:p>
        </p:txBody>
      </p:sp>
      <p:sp>
        <p:nvSpPr>
          <p:cNvPr id="71" name="object 71"/>
          <p:cNvSpPr/>
          <p:nvPr/>
        </p:nvSpPr>
        <p:spPr>
          <a:xfrm>
            <a:off x="3212254" y="2731557"/>
            <a:ext cx="17903" cy="0"/>
          </a:xfrm>
          <a:custGeom>
            <a:avLst/>
            <a:gdLst/>
            <a:ahLst/>
            <a:cxnLst/>
            <a:rect l="l" t="t" r="r" b="b"/>
            <a:pathLst>
              <a:path w="18414">
                <a:moveTo>
                  <a:pt x="0" y="0"/>
                </a:moveTo>
                <a:lnTo>
                  <a:pt x="18288" y="0"/>
                </a:lnTo>
              </a:path>
            </a:pathLst>
          </a:custGeom>
          <a:ln w="18288">
            <a:solidFill>
              <a:srgbClr val="800000"/>
            </a:solidFill>
          </a:ln>
        </p:spPr>
        <p:txBody>
          <a:bodyPr wrap="square" lIns="0" tIns="0" rIns="0" bIns="0" rtlCol="0"/>
          <a:lstStyle/>
          <a:p>
            <a:endParaRPr sz="1750"/>
          </a:p>
        </p:txBody>
      </p:sp>
      <p:sp>
        <p:nvSpPr>
          <p:cNvPr id="72" name="object 72"/>
          <p:cNvSpPr/>
          <p:nvPr/>
        </p:nvSpPr>
        <p:spPr>
          <a:xfrm>
            <a:off x="4736889" y="2654511"/>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73" name="object 73"/>
          <p:cNvSpPr/>
          <p:nvPr/>
        </p:nvSpPr>
        <p:spPr>
          <a:xfrm>
            <a:off x="4538344" y="2823421"/>
            <a:ext cx="217928" cy="0"/>
          </a:xfrm>
          <a:custGeom>
            <a:avLst/>
            <a:gdLst/>
            <a:ahLst/>
            <a:cxnLst/>
            <a:rect l="l" t="t" r="r" b="b"/>
            <a:pathLst>
              <a:path w="224154">
                <a:moveTo>
                  <a:pt x="0" y="0"/>
                </a:moveTo>
                <a:lnTo>
                  <a:pt x="224027" y="0"/>
                </a:lnTo>
              </a:path>
            </a:pathLst>
          </a:custGeom>
          <a:ln w="24383">
            <a:solidFill>
              <a:srgbClr val="6600FF"/>
            </a:solidFill>
          </a:ln>
        </p:spPr>
        <p:txBody>
          <a:bodyPr wrap="square" lIns="0" tIns="0" rIns="0" bIns="0" rtlCol="0"/>
          <a:lstStyle/>
          <a:p>
            <a:endParaRPr sz="1750"/>
          </a:p>
        </p:txBody>
      </p:sp>
      <p:sp>
        <p:nvSpPr>
          <p:cNvPr id="74" name="object 74"/>
          <p:cNvSpPr/>
          <p:nvPr/>
        </p:nvSpPr>
        <p:spPr>
          <a:xfrm>
            <a:off x="4387216" y="2744893"/>
            <a:ext cx="157427" cy="158662"/>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a:endParaRPr sz="1750"/>
          </a:p>
        </p:txBody>
      </p:sp>
      <p:sp>
        <p:nvSpPr>
          <p:cNvPr id="75" name="object 75"/>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76" name="object 76"/>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77" name="object 77"/>
          <p:cNvSpPr/>
          <p:nvPr/>
        </p:nvSpPr>
        <p:spPr>
          <a:xfrm>
            <a:off x="4384993" y="2521162"/>
            <a:ext cx="0" cy="605014"/>
          </a:xfrm>
          <a:custGeom>
            <a:avLst/>
            <a:gdLst/>
            <a:ahLst/>
            <a:cxnLst/>
            <a:rect l="l" t="t" r="r" b="b"/>
            <a:pathLst>
              <a:path h="622300">
                <a:moveTo>
                  <a:pt x="0" y="0"/>
                </a:moveTo>
                <a:lnTo>
                  <a:pt x="0" y="621792"/>
                </a:lnTo>
              </a:path>
            </a:pathLst>
          </a:custGeom>
          <a:ln w="38100">
            <a:solidFill>
              <a:srgbClr val="800000"/>
            </a:solidFill>
          </a:ln>
        </p:spPr>
        <p:txBody>
          <a:bodyPr wrap="square" lIns="0" tIns="0" rIns="0" bIns="0" rtlCol="0"/>
          <a:lstStyle/>
          <a:p>
            <a:endParaRPr sz="1750"/>
          </a:p>
        </p:txBody>
      </p:sp>
      <p:sp>
        <p:nvSpPr>
          <p:cNvPr id="78" name="object 78"/>
          <p:cNvSpPr/>
          <p:nvPr/>
        </p:nvSpPr>
        <p:spPr>
          <a:xfrm>
            <a:off x="3210772" y="3124940"/>
            <a:ext cx="1173603" cy="0"/>
          </a:xfrm>
          <a:custGeom>
            <a:avLst/>
            <a:gdLst/>
            <a:ahLst/>
            <a:cxnLst/>
            <a:rect l="l" t="t" r="r" b="b"/>
            <a:pathLst>
              <a:path w="1207135">
                <a:moveTo>
                  <a:pt x="0" y="0"/>
                </a:moveTo>
                <a:lnTo>
                  <a:pt x="1207008" y="0"/>
                </a:lnTo>
              </a:path>
            </a:pathLst>
          </a:custGeom>
          <a:ln w="38100">
            <a:solidFill>
              <a:srgbClr val="800000"/>
            </a:solidFill>
          </a:ln>
        </p:spPr>
        <p:txBody>
          <a:bodyPr wrap="square" lIns="0" tIns="0" rIns="0" bIns="0" rtlCol="0"/>
          <a:lstStyle/>
          <a:p>
            <a:endParaRPr sz="1750"/>
          </a:p>
        </p:txBody>
      </p:sp>
      <p:sp>
        <p:nvSpPr>
          <p:cNvPr id="79" name="object 79"/>
          <p:cNvSpPr/>
          <p:nvPr/>
        </p:nvSpPr>
        <p:spPr>
          <a:xfrm>
            <a:off x="3212254" y="3006407"/>
            <a:ext cx="17903" cy="37042"/>
          </a:xfrm>
          <a:custGeom>
            <a:avLst/>
            <a:gdLst/>
            <a:ahLst/>
            <a:cxnLst/>
            <a:rect l="l" t="t" r="r" b="b"/>
            <a:pathLst>
              <a:path w="18414" h="38100">
                <a:moveTo>
                  <a:pt x="0" y="38100"/>
                </a:moveTo>
                <a:lnTo>
                  <a:pt x="18288" y="38100"/>
                </a:lnTo>
                <a:lnTo>
                  <a:pt x="18288" y="0"/>
                </a:lnTo>
                <a:lnTo>
                  <a:pt x="0" y="0"/>
                </a:lnTo>
                <a:lnTo>
                  <a:pt x="0" y="38100"/>
                </a:lnTo>
                <a:close/>
              </a:path>
            </a:pathLst>
          </a:custGeom>
          <a:solidFill>
            <a:srgbClr val="800000"/>
          </a:solidFill>
        </p:spPr>
        <p:txBody>
          <a:bodyPr wrap="square" lIns="0" tIns="0" rIns="0" bIns="0" rtlCol="0"/>
          <a:lstStyle/>
          <a:p>
            <a:endParaRPr sz="1750"/>
          </a:p>
        </p:txBody>
      </p:sp>
      <p:sp>
        <p:nvSpPr>
          <p:cNvPr id="80" name="object 80"/>
          <p:cNvSpPr/>
          <p:nvPr/>
        </p:nvSpPr>
        <p:spPr>
          <a:xfrm>
            <a:off x="3210772" y="2924916"/>
            <a:ext cx="160514" cy="0"/>
          </a:xfrm>
          <a:custGeom>
            <a:avLst/>
            <a:gdLst/>
            <a:ahLst/>
            <a:cxnLst/>
            <a:rect l="l" t="t" r="r" b="b"/>
            <a:pathLst>
              <a:path w="165100">
                <a:moveTo>
                  <a:pt x="0" y="0"/>
                </a:moveTo>
                <a:lnTo>
                  <a:pt x="164591" y="0"/>
                </a:lnTo>
              </a:path>
            </a:pathLst>
          </a:custGeom>
          <a:ln w="38100">
            <a:solidFill>
              <a:srgbClr val="800000"/>
            </a:solidFill>
          </a:ln>
        </p:spPr>
        <p:txBody>
          <a:bodyPr wrap="square" lIns="0" tIns="0" rIns="0" bIns="0" rtlCol="0"/>
          <a:lstStyle/>
          <a:p>
            <a:endParaRPr sz="1750"/>
          </a:p>
        </p:txBody>
      </p:sp>
      <p:sp>
        <p:nvSpPr>
          <p:cNvPr id="81" name="object 81"/>
          <p:cNvSpPr/>
          <p:nvPr/>
        </p:nvSpPr>
        <p:spPr>
          <a:xfrm>
            <a:off x="3371532" y="2521162"/>
            <a:ext cx="0" cy="403137"/>
          </a:xfrm>
          <a:custGeom>
            <a:avLst/>
            <a:gdLst/>
            <a:ahLst/>
            <a:cxnLst/>
            <a:rect l="l" t="t" r="r" b="b"/>
            <a:pathLst>
              <a:path h="414655">
                <a:moveTo>
                  <a:pt x="0" y="0"/>
                </a:moveTo>
                <a:lnTo>
                  <a:pt x="0" y="414527"/>
                </a:lnTo>
              </a:path>
            </a:pathLst>
          </a:custGeom>
          <a:ln w="38100">
            <a:solidFill>
              <a:srgbClr val="800000"/>
            </a:solidFill>
          </a:ln>
        </p:spPr>
        <p:txBody>
          <a:bodyPr wrap="square" lIns="0" tIns="0" rIns="0" bIns="0" rtlCol="0"/>
          <a:lstStyle/>
          <a:p>
            <a:endParaRPr sz="1750"/>
          </a:p>
        </p:txBody>
      </p:sp>
      <p:sp>
        <p:nvSpPr>
          <p:cNvPr id="82" name="object 82"/>
          <p:cNvSpPr/>
          <p:nvPr/>
        </p:nvSpPr>
        <p:spPr>
          <a:xfrm>
            <a:off x="1486112" y="1344718"/>
            <a:ext cx="357452" cy="340783"/>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a:endParaRPr sz="1750"/>
          </a:p>
        </p:txBody>
      </p:sp>
      <p:sp>
        <p:nvSpPr>
          <p:cNvPr id="83" name="object 83"/>
          <p:cNvSpPr/>
          <p:nvPr/>
        </p:nvSpPr>
        <p:spPr>
          <a:xfrm>
            <a:off x="1666134" y="1666240"/>
            <a:ext cx="0" cy="99395"/>
          </a:xfrm>
          <a:custGeom>
            <a:avLst/>
            <a:gdLst/>
            <a:ahLst/>
            <a:cxnLst/>
            <a:rect l="l" t="t" r="r" b="b"/>
            <a:pathLst>
              <a:path h="102234">
                <a:moveTo>
                  <a:pt x="0" y="0"/>
                </a:moveTo>
                <a:lnTo>
                  <a:pt x="0" y="102107"/>
                </a:lnTo>
              </a:path>
            </a:pathLst>
          </a:custGeom>
          <a:ln w="25907">
            <a:solidFill>
              <a:srgbClr val="6600FF"/>
            </a:solidFill>
          </a:ln>
        </p:spPr>
        <p:txBody>
          <a:bodyPr wrap="square" lIns="0" tIns="0" rIns="0" bIns="0" rtlCol="0"/>
          <a:lstStyle/>
          <a:p>
            <a:endParaRPr sz="1750"/>
          </a:p>
        </p:txBody>
      </p:sp>
      <p:sp>
        <p:nvSpPr>
          <p:cNvPr id="84" name="object 84"/>
          <p:cNvSpPr/>
          <p:nvPr/>
        </p:nvSpPr>
        <p:spPr>
          <a:xfrm>
            <a:off x="1588346" y="1761066"/>
            <a:ext cx="158662" cy="158662"/>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a:endParaRPr sz="1750"/>
          </a:p>
        </p:txBody>
      </p:sp>
      <p:sp>
        <p:nvSpPr>
          <p:cNvPr id="85" name="object 85"/>
          <p:cNvSpPr/>
          <p:nvPr/>
        </p:nvSpPr>
        <p:spPr>
          <a:xfrm>
            <a:off x="1131994" y="1918863"/>
            <a:ext cx="1120510" cy="0"/>
          </a:xfrm>
          <a:custGeom>
            <a:avLst/>
            <a:gdLst/>
            <a:ahLst/>
            <a:cxnLst/>
            <a:rect l="l" t="t" r="r" b="b"/>
            <a:pathLst>
              <a:path w="1152525">
                <a:moveTo>
                  <a:pt x="0" y="0"/>
                </a:moveTo>
                <a:lnTo>
                  <a:pt x="1152144" y="0"/>
                </a:lnTo>
              </a:path>
            </a:pathLst>
          </a:custGeom>
          <a:ln w="38100">
            <a:solidFill>
              <a:srgbClr val="800000"/>
            </a:solidFill>
          </a:ln>
        </p:spPr>
        <p:txBody>
          <a:bodyPr wrap="square" lIns="0" tIns="0" rIns="0" bIns="0" rtlCol="0"/>
          <a:lstStyle/>
          <a:p>
            <a:endParaRPr sz="1750"/>
          </a:p>
        </p:txBody>
      </p:sp>
      <p:sp>
        <p:nvSpPr>
          <p:cNvPr id="86" name="object 86"/>
          <p:cNvSpPr/>
          <p:nvPr/>
        </p:nvSpPr>
        <p:spPr>
          <a:xfrm>
            <a:off x="2251392" y="1919606"/>
            <a:ext cx="0" cy="351278"/>
          </a:xfrm>
          <a:custGeom>
            <a:avLst/>
            <a:gdLst/>
            <a:ahLst/>
            <a:cxnLst/>
            <a:rect l="l" t="t" r="r" b="b"/>
            <a:pathLst>
              <a:path h="361314">
                <a:moveTo>
                  <a:pt x="0" y="0"/>
                </a:moveTo>
                <a:lnTo>
                  <a:pt x="0" y="361188"/>
                </a:lnTo>
              </a:path>
            </a:pathLst>
          </a:custGeom>
          <a:ln w="38100">
            <a:solidFill>
              <a:srgbClr val="800000"/>
            </a:solidFill>
          </a:ln>
        </p:spPr>
        <p:txBody>
          <a:bodyPr wrap="square" lIns="0" tIns="0" rIns="0" bIns="0" rtlCol="0"/>
          <a:lstStyle/>
          <a:p>
            <a:endParaRPr sz="1750"/>
          </a:p>
        </p:txBody>
      </p:sp>
      <p:sp>
        <p:nvSpPr>
          <p:cNvPr id="87" name="object 87"/>
          <p:cNvSpPr/>
          <p:nvPr/>
        </p:nvSpPr>
        <p:spPr>
          <a:xfrm>
            <a:off x="1930612" y="2261870"/>
            <a:ext cx="321645" cy="0"/>
          </a:xfrm>
          <a:custGeom>
            <a:avLst/>
            <a:gdLst/>
            <a:ahLst/>
            <a:cxnLst/>
            <a:rect l="l" t="t" r="r" b="b"/>
            <a:pathLst>
              <a:path w="330835">
                <a:moveTo>
                  <a:pt x="0" y="0"/>
                </a:moveTo>
                <a:lnTo>
                  <a:pt x="330707" y="0"/>
                </a:lnTo>
              </a:path>
            </a:pathLst>
          </a:custGeom>
          <a:ln w="38100">
            <a:solidFill>
              <a:srgbClr val="800000"/>
            </a:solidFill>
          </a:ln>
        </p:spPr>
        <p:txBody>
          <a:bodyPr wrap="square" lIns="0" tIns="0" rIns="0" bIns="0" rtlCol="0"/>
          <a:lstStyle/>
          <a:p>
            <a:endParaRPr sz="1750"/>
          </a:p>
        </p:txBody>
      </p:sp>
      <p:sp>
        <p:nvSpPr>
          <p:cNvPr id="88" name="object 88"/>
          <p:cNvSpPr/>
          <p:nvPr/>
        </p:nvSpPr>
        <p:spPr>
          <a:xfrm>
            <a:off x="1912831" y="2421889"/>
            <a:ext cx="17903" cy="0"/>
          </a:xfrm>
          <a:custGeom>
            <a:avLst/>
            <a:gdLst/>
            <a:ahLst/>
            <a:cxnLst/>
            <a:rect l="l" t="t" r="r" b="b"/>
            <a:pathLst>
              <a:path w="18414">
                <a:moveTo>
                  <a:pt x="0" y="0"/>
                </a:moveTo>
                <a:lnTo>
                  <a:pt x="18288" y="0"/>
                </a:lnTo>
              </a:path>
            </a:pathLst>
          </a:custGeom>
          <a:ln w="38100">
            <a:solidFill>
              <a:srgbClr val="800000"/>
            </a:solidFill>
          </a:ln>
        </p:spPr>
        <p:txBody>
          <a:bodyPr wrap="square" lIns="0" tIns="0" rIns="0" bIns="0" rtlCol="0"/>
          <a:lstStyle/>
          <a:p>
            <a:endParaRPr sz="1750"/>
          </a:p>
        </p:txBody>
      </p:sp>
      <p:sp>
        <p:nvSpPr>
          <p:cNvPr id="89" name="object 89"/>
          <p:cNvSpPr/>
          <p:nvPr/>
        </p:nvSpPr>
        <p:spPr>
          <a:xfrm>
            <a:off x="1131993" y="2572279"/>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90" name="object 90"/>
          <p:cNvSpPr/>
          <p:nvPr/>
        </p:nvSpPr>
        <p:spPr>
          <a:xfrm>
            <a:off x="1131253" y="1919606"/>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91" name="object 91"/>
          <p:cNvSpPr/>
          <p:nvPr/>
        </p:nvSpPr>
        <p:spPr>
          <a:xfrm>
            <a:off x="1539452" y="3106419"/>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92" name="object 92"/>
          <p:cNvSpPr/>
          <p:nvPr/>
        </p:nvSpPr>
        <p:spPr>
          <a:xfrm>
            <a:off x="1880234" y="3277552"/>
            <a:ext cx="111125" cy="0"/>
          </a:xfrm>
          <a:custGeom>
            <a:avLst/>
            <a:gdLst/>
            <a:ahLst/>
            <a:cxnLst/>
            <a:rect l="l" t="t" r="r" b="b"/>
            <a:pathLst>
              <a:path w="114300">
                <a:moveTo>
                  <a:pt x="0" y="0"/>
                </a:moveTo>
                <a:lnTo>
                  <a:pt x="114300" y="0"/>
                </a:lnTo>
              </a:path>
            </a:pathLst>
          </a:custGeom>
          <a:ln w="25907">
            <a:solidFill>
              <a:srgbClr val="6600FF"/>
            </a:solidFill>
          </a:ln>
        </p:spPr>
        <p:txBody>
          <a:bodyPr wrap="square" lIns="0" tIns="0" rIns="0" bIns="0" rtlCol="0"/>
          <a:lstStyle/>
          <a:p>
            <a:endParaRPr sz="1750"/>
          </a:p>
        </p:txBody>
      </p:sp>
      <p:sp>
        <p:nvSpPr>
          <p:cNvPr id="93" name="object 93"/>
          <p:cNvSpPr/>
          <p:nvPr/>
        </p:nvSpPr>
        <p:spPr>
          <a:xfrm>
            <a:off x="1986914" y="3199764"/>
            <a:ext cx="160514" cy="158662"/>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a:endParaRPr sz="1750"/>
          </a:p>
        </p:txBody>
      </p:sp>
      <p:sp>
        <p:nvSpPr>
          <p:cNvPr id="94" name="object 94"/>
          <p:cNvSpPr/>
          <p:nvPr/>
        </p:nvSpPr>
        <p:spPr>
          <a:xfrm>
            <a:off x="2145453" y="2924916"/>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95" name="object 95"/>
          <p:cNvSpPr/>
          <p:nvPr/>
        </p:nvSpPr>
        <p:spPr>
          <a:xfrm>
            <a:off x="2944072" y="2924176"/>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96" name="object 96"/>
          <p:cNvSpPr/>
          <p:nvPr/>
        </p:nvSpPr>
        <p:spPr>
          <a:xfrm>
            <a:off x="2944072" y="3134571"/>
            <a:ext cx="266700" cy="0"/>
          </a:xfrm>
          <a:custGeom>
            <a:avLst/>
            <a:gdLst/>
            <a:ahLst/>
            <a:cxnLst/>
            <a:rect l="l" t="t" r="r" b="b"/>
            <a:pathLst>
              <a:path w="274320">
                <a:moveTo>
                  <a:pt x="0" y="0"/>
                </a:moveTo>
                <a:lnTo>
                  <a:pt x="274320" y="0"/>
                </a:lnTo>
              </a:path>
            </a:pathLst>
          </a:custGeom>
          <a:ln w="38100">
            <a:solidFill>
              <a:srgbClr val="800000"/>
            </a:solidFill>
          </a:ln>
        </p:spPr>
        <p:txBody>
          <a:bodyPr wrap="square" lIns="0" tIns="0" rIns="0" bIns="0" rtlCol="0"/>
          <a:lstStyle/>
          <a:p>
            <a:endParaRPr sz="1750"/>
          </a:p>
        </p:txBody>
      </p:sp>
      <p:sp>
        <p:nvSpPr>
          <p:cNvPr id="97" name="object 97"/>
          <p:cNvSpPr/>
          <p:nvPr/>
        </p:nvSpPr>
        <p:spPr>
          <a:xfrm>
            <a:off x="3211513" y="3125681"/>
            <a:ext cx="0" cy="705644"/>
          </a:xfrm>
          <a:custGeom>
            <a:avLst/>
            <a:gdLst/>
            <a:ahLst/>
            <a:cxnLst/>
            <a:rect l="l" t="t" r="r" b="b"/>
            <a:pathLst>
              <a:path h="725804">
                <a:moveTo>
                  <a:pt x="0" y="0"/>
                </a:moveTo>
                <a:lnTo>
                  <a:pt x="0" y="725424"/>
                </a:lnTo>
              </a:path>
            </a:pathLst>
          </a:custGeom>
          <a:ln w="38100">
            <a:solidFill>
              <a:srgbClr val="800000"/>
            </a:solidFill>
          </a:ln>
        </p:spPr>
        <p:txBody>
          <a:bodyPr wrap="square" lIns="0" tIns="0" rIns="0" bIns="0" rtlCol="0"/>
          <a:lstStyle/>
          <a:p>
            <a:endParaRPr sz="1750"/>
          </a:p>
        </p:txBody>
      </p:sp>
      <p:sp>
        <p:nvSpPr>
          <p:cNvPr id="98" name="object 98"/>
          <p:cNvSpPr/>
          <p:nvPr/>
        </p:nvSpPr>
        <p:spPr>
          <a:xfrm>
            <a:off x="2145453" y="3830213"/>
            <a:ext cx="1065565" cy="0"/>
          </a:xfrm>
          <a:custGeom>
            <a:avLst/>
            <a:gdLst/>
            <a:ahLst/>
            <a:cxnLst/>
            <a:rect l="l" t="t" r="r" b="b"/>
            <a:pathLst>
              <a:path w="1096010">
                <a:moveTo>
                  <a:pt x="0" y="0"/>
                </a:moveTo>
                <a:lnTo>
                  <a:pt x="1095756" y="0"/>
                </a:lnTo>
              </a:path>
            </a:pathLst>
          </a:custGeom>
          <a:ln w="38100">
            <a:solidFill>
              <a:srgbClr val="800000"/>
            </a:solidFill>
          </a:ln>
        </p:spPr>
        <p:txBody>
          <a:bodyPr wrap="square" lIns="0" tIns="0" rIns="0" bIns="0" rtlCol="0"/>
          <a:lstStyle/>
          <a:p>
            <a:endParaRPr sz="1750"/>
          </a:p>
        </p:txBody>
      </p:sp>
      <p:sp>
        <p:nvSpPr>
          <p:cNvPr id="99" name="object 99"/>
          <p:cNvSpPr/>
          <p:nvPr/>
        </p:nvSpPr>
        <p:spPr>
          <a:xfrm>
            <a:off x="2144712" y="2924176"/>
            <a:ext cx="0" cy="906903"/>
          </a:xfrm>
          <a:custGeom>
            <a:avLst/>
            <a:gdLst/>
            <a:ahLst/>
            <a:cxnLst/>
            <a:rect l="l" t="t" r="r" b="b"/>
            <a:pathLst>
              <a:path h="932814">
                <a:moveTo>
                  <a:pt x="0" y="0"/>
                </a:moveTo>
                <a:lnTo>
                  <a:pt x="0" y="932688"/>
                </a:lnTo>
              </a:path>
            </a:pathLst>
          </a:custGeom>
          <a:ln w="38100">
            <a:solidFill>
              <a:srgbClr val="800000"/>
            </a:solidFill>
          </a:ln>
        </p:spPr>
        <p:txBody>
          <a:bodyPr wrap="square" lIns="0" tIns="0" rIns="0" bIns="0" rtlCol="0"/>
          <a:lstStyle/>
          <a:p>
            <a:endParaRPr sz="1750"/>
          </a:p>
        </p:txBody>
      </p:sp>
      <p:sp>
        <p:nvSpPr>
          <p:cNvPr id="100" name="object 100"/>
          <p:cNvSpPr/>
          <p:nvPr/>
        </p:nvSpPr>
        <p:spPr>
          <a:xfrm>
            <a:off x="2145453" y="2924916"/>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101" name="object 101"/>
          <p:cNvSpPr/>
          <p:nvPr/>
        </p:nvSpPr>
        <p:spPr>
          <a:xfrm>
            <a:off x="2499572" y="1395094"/>
            <a:ext cx="355600" cy="339549"/>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a:endParaRPr sz="1750"/>
          </a:p>
        </p:txBody>
      </p:sp>
      <p:sp>
        <p:nvSpPr>
          <p:cNvPr id="102" name="object 102"/>
          <p:cNvSpPr/>
          <p:nvPr/>
        </p:nvSpPr>
        <p:spPr>
          <a:xfrm>
            <a:off x="2676630" y="1716617"/>
            <a:ext cx="0" cy="400050"/>
          </a:xfrm>
          <a:custGeom>
            <a:avLst/>
            <a:gdLst/>
            <a:ahLst/>
            <a:cxnLst/>
            <a:rect l="l" t="t" r="r" b="b"/>
            <a:pathLst>
              <a:path h="411480">
                <a:moveTo>
                  <a:pt x="0" y="0"/>
                </a:moveTo>
                <a:lnTo>
                  <a:pt x="0" y="411479"/>
                </a:lnTo>
              </a:path>
            </a:pathLst>
          </a:custGeom>
          <a:ln w="25907">
            <a:solidFill>
              <a:srgbClr val="6600FF"/>
            </a:solidFill>
          </a:ln>
        </p:spPr>
        <p:txBody>
          <a:bodyPr wrap="square" lIns="0" tIns="0" rIns="0" bIns="0" rtlCol="0"/>
          <a:lstStyle/>
          <a:p>
            <a:endParaRPr sz="1750"/>
          </a:p>
        </p:txBody>
      </p:sp>
      <p:sp>
        <p:nvSpPr>
          <p:cNvPr id="103" name="object 103"/>
          <p:cNvSpPr/>
          <p:nvPr/>
        </p:nvSpPr>
        <p:spPr>
          <a:xfrm>
            <a:off x="2598843" y="2112221"/>
            <a:ext cx="158662" cy="160514"/>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a:endParaRPr sz="1750"/>
          </a:p>
        </p:txBody>
      </p:sp>
      <p:sp>
        <p:nvSpPr>
          <p:cNvPr id="104" name="object 104"/>
          <p:cNvSpPr/>
          <p:nvPr/>
        </p:nvSpPr>
        <p:spPr>
          <a:xfrm>
            <a:off x="1930612" y="2271501"/>
            <a:ext cx="1440303" cy="0"/>
          </a:xfrm>
          <a:custGeom>
            <a:avLst/>
            <a:gdLst/>
            <a:ahLst/>
            <a:cxnLst/>
            <a:rect l="l" t="t" r="r" b="b"/>
            <a:pathLst>
              <a:path w="1481454">
                <a:moveTo>
                  <a:pt x="0" y="0"/>
                </a:moveTo>
                <a:lnTo>
                  <a:pt x="1481327" y="0"/>
                </a:lnTo>
              </a:path>
            </a:pathLst>
          </a:custGeom>
          <a:ln w="38100">
            <a:solidFill>
              <a:srgbClr val="800000"/>
            </a:solidFill>
          </a:ln>
        </p:spPr>
        <p:txBody>
          <a:bodyPr wrap="square" lIns="0" tIns="0" rIns="0" bIns="0" rtlCol="0"/>
          <a:lstStyle/>
          <a:p>
            <a:endParaRPr sz="1750"/>
          </a:p>
        </p:txBody>
      </p:sp>
      <p:sp>
        <p:nvSpPr>
          <p:cNvPr id="105" name="object 105"/>
          <p:cNvSpPr/>
          <p:nvPr/>
        </p:nvSpPr>
        <p:spPr>
          <a:xfrm>
            <a:off x="3371532" y="2270760"/>
            <a:ext cx="0" cy="250649"/>
          </a:xfrm>
          <a:custGeom>
            <a:avLst/>
            <a:gdLst/>
            <a:ahLst/>
            <a:cxnLst/>
            <a:rect l="l" t="t" r="r" b="b"/>
            <a:pathLst>
              <a:path h="257810">
                <a:moveTo>
                  <a:pt x="0" y="0"/>
                </a:moveTo>
                <a:lnTo>
                  <a:pt x="0" y="257555"/>
                </a:lnTo>
              </a:path>
            </a:pathLst>
          </a:custGeom>
          <a:ln w="38100">
            <a:solidFill>
              <a:srgbClr val="800000"/>
            </a:solidFill>
          </a:ln>
        </p:spPr>
        <p:txBody>
          <a:bodyPr wrap="square" lIns="0" tIns="0" rIns="0" bIns="0" rtlCol="0"/>
          <a:lstStyle/>
          <a:p>
            <a:endParaRPr sz="1750"/>
          </a:p>
        </p:txBody>
      </p:sp>
      <p:sp>
        <p:nvSpPr>
          <p:cNvPr id="106" name="object 106"/>
          <p:cNvSpPr/>
          <p:nvPr/>
        </p:nvSpPr>
        <p:spPr>
          <a:xfrm>
            <a:off x="2944072" y="2512272"/>
            <a:ext cx="427214" cy="0"/>
          </a:xfrm>
          <a:custGeom>
            <a:avLst/>
            <a:gdLst/>
            <a:ahLst/>
            <a:cxnLst/>
            <a:rect l="l" t="t" r="r" b="b"/>
            <a:pathLst>
              <a:path w="439420">
                <a:moveTo>
                  <a:pt x="0" y="0"/>
                </a:moveTo>
                <a:lnTo>
                  <a:pt x="438912" y="0"/>
                </a:lnTo>
              </a:path>
            </a:pathLst>
          </a:custGeom>
          <a:ln w="38100">
            <a:solidFill>
              <a:srgbClr val="800000"/>
            </a:solidFill>
          </a:ln>
        </p:spPr>
        <p:txBody>
          <a:bodyPr wrap="square" lIns="0" tIns="0" rIns="0" bIns="0" rtlCol="0"/>
          <a:lstStyle/>
          <a:p>
            <a:endParaRPr sz="1750"/>
          </a:p>
        </p:txBody>
      </p:sp>
      <p:sp>
        <p:nvSpPr>
          <p:cNvPr id="107" name="object 107"/>
          <p:cNvSpPr/>
          <p:nvPr/>
        </p:nvSpPr>
        <p:spPr>
          <a:xfrm>
            <a:off x="2944072" y="2521162"/>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108" name="object 108"/>
          <p:cNvSpPr/>
          <p:nvPr/>
        </p:nvSpPr>
        <p:spPr>
          <a:xfrm>
            <a:off x="2145453" y="2713777"/>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109" name="object 109"/>
          <p:cNvSpPr/>
          <p:nvPr/>
        </p:nvSpPr>
        <p:spPr>
          <a:xfrm>
            <a:off x="2144712" y="2722668"/>
            <a:ext cx="0" cy="201877"/>
          </a:xfrm>
          <a:custGeom>
            <a:avLst/>
            <a:gdLst/>
            <a:ahLst/>
            <a:cxnLst/>
            <a:rect l="l" t="t" r="r" b="b"/>
            <a:pathLst>
              <a:path h="207644">
                <a:moveTo>
                  <a:pt x="0" y="0"/>
                </a:moveTo>
                <a:lnTo>
                  <a:pt x="0" y="207264"/>
                </a:lnTo>
              </a:path>
            </a:pathLst>
          </a:custGeom>
          <a:ln w="38100">
            <a:solidFill>
              <a:srgbClr val="800000"/>
            </a:solidFill>
          </a:ln>
        </p:spPr>
        <p:txBody>
          <a:bodyPr wrap="square" lIns="0" tIns="0" rIns="0" bIns="0" rtlCol="0"/>
          <a:lstStyle/>
          <a:p>
            <a:endParaRPr sz="1750"/>
          </a:p>
        </p:txBody>
      </p:sp>
      <p:sp>
        <p:nvSpPr>
          <p:cNvPr id="110" name="object 110"/>
          <p:cNvSpPr/>
          <p:nvPr/>
        </p:nvSpPr>
        <p:spPr>
          <a:xfrm>
            <a:off x="1930612" y="2924916"/>
            <a:ext cx="214841" cy="0"/>
          </a:xfrm>
          <a:custGeom>
            <a:avLst/>
            <a:gdLst/>
            <a:ahLst/>
            <a:cxnLst/>
            <a:rect l="l" t="t" r="r" b="b"/>
            <a:pathLst>
              <a:path w="220980">
                <a:moveTo>
                  <a:pt x="0" y="0"/>
                </a:moveTo>
                <a:lnTo>
                  <a:pt x="220980" y="0"/>
                </a:lnTo>
              </a:path>
            </a:pathLst>
          </a:custGeom>
          <a:ln w="38100">
            <a:solidFill>
              <a:srgbClr val="800000"/>
            </a:solidFill>
          </a:ln>
        </p:spPr>
        <p:txBody>
          <a:bodyPr wrap="square" lIns="0" tIns="0" rIns="0" bIns="0" rtlCol="0"/>
          <a:lstStyle/>
          <a:p>
            <a:endParaRPr sz="1750"/>
          </a:p>
        </p:txBody>
      </p:sp>
      <p:sp>
        <p:nvSpPr>
          <p:cNvPr id="111" name="object 111"/>
          <p:cNvSpPr/>
          <p:nvPr/>
        </p:nvSpPr>
        <p:spPr>
          <a:xfrm>
            <a:off x="1931352" y="2270761"/>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112" name="object 112"/>
          <p:cNvSpPr/>
          <p:nvPr/>
        </p:nvSpPr>
        <p:spPr>
          <a:xfrm>
            <a:off x="2924810" y="2501901"/>
            <a:ext cx="464256" cy="440178"/>
          </a:xfrm>
          <a:custGeom>
            <a:avLst/>
            <a:gdLst/>
            <a:ahLst/>
            <a:cxnLst/>
            <a:rect l="l" t="t" r="r" b="b"/>
            <a:pathLst>
              <a:path w="477520" h="452755">
                <a:moveTo>
                  <a:pt x="294132" y="227076"/>
                </a:moveTo>
                <a:lnTo>
                  <a:pt x="274320" y="227076"/>
                </a:lnTo>
                <a:lnTo>
                  <a:pt x="274320" y="434340"/>
                </a:lnTo>
                <a:lnTo>
                  <a:pt x="275844" y="440436"/>
                </a:lnTo>
                <a:lnTo>
                  <a:pt x="280416" y="446531"/>
                </a:lnTo>
                <a:lnTo>
                  <a:pt x="286512" y="451104"/>
                </a:lnTo>
                <a:lnTo>
                  <a:pt x="294132" y="452628"/>
                </a:lnTo>
                <a:lnTo>
                  <a:pt x="458724" y="452628"/>
                </a:lnTo>
                <a:lnTo>
                  <a:pt x="464820" y="451104"/>
                </a:lnTo>
                <a:lnTo>
                  <a:pt x="470916" y="446531"/>
                </a:lnTo>
                <a:lnTo>
                  <a:pt x="475488" y="440436"/>
                </a:lnTo>
                <a:lnTo>
                  <a:pt x="477012" y="434340"/>
                </a:lnTo>
                <a:lnTo>
                  <a:pt x="294132" y="434340"/>
                </a:lnTo>
                <a:lnTo>
                  <a:pt x="294132" y="414528"/>
                </a:lnTo>
                <a:lnTo>
                  <a:pt x="312420" y="414528"/>
                </a:lnTo>
                <a:lnTo>
                  <a:pt x="312420" y="245364"/>
                </a:lnTo>
                <a:lnTo>
                  <a:pt x="294132" y="245364"/>
                </a:lnTo>
                <a:lnTo>
                  <a:pt x="294132" y="227076"/>
                </a:lnTo>
                <a:close/>
              </a:path>
              <a:path w="477520" h="452755">
                <a:moveTo>
                  <a:pt x="312420" y="414528"/>
                </a:moveTo>
                <a:lnTo>
                  <a:pt x="294132" y="414528"/>
                </a:lnTo>
                <a:lnTo>
                  <a:pt x="294132" y="434340"/>
                </a:lnTo>
                <a:lnTo>
                  <a:pt x="312420" y="434340"/>
                </a:lnTo>
                <a:lnTo>
                  <a:pt x="312420" y="414528"/>
                </a:lnTo>
                <a:close/>
              </a:path>
              <a:path w="477520" h="452755">
                <a:moveTo>
                  <a:pt x="438912" y="414528"/>
                </a:moveTo>
                <a:lnTo>
                  <a:pt x="312420" y="414528"/>
                </a:lnTo>
                <a:lnTo>
                  <a:pt x="312420" y="434340"/>
                </a:lnTo>
                <a:lnTo>
                  <a:pt x="438912" y="434340"/>
                </a:lnTo>
                <a:lnTo>
                  <a:pt x="438912" y="414528"/>
                </a:lnTo>
                <a:close/>
              </a:path>
              <a:path w="477520" h="452755">
                <a:moveTo>
                  <a:pt x="458724" y="19812"/>
                </a:moveTo>
                <a:lnTo>
                  <a:pt x="438912" y="19812"/>
                </a:lnTo>
                <a:lnTo>
                  <a:pt x="438912" y="434340"/>
                </a:lnTo>
                <a:lnTo>
                  <a:pt x="458724" y="434340"/>
                </a:lnTo>
                <a:lnTo>
                  <a:pt x="458724" y="414528"/>
                </a:lnTo>
                <a:lnTo>
                  <a:pt x="477012" y="414528"/>
                </a:lnTo>
                <a:lnTo>
                  <a:pt x="477012" y="38100"/>
                </a:lnTo>
                <a:lnTo>
                  <a:pt x="458724" y="38100"/>
                </a:lnTo>
                <a:lnTo>
                  <a:pt x="458724" y="19812"/>
                </a:lnTo>
                <a:close/>
              </a:path>
              <a:path w="477520" h="452755">
                <a:moveTo>
                  <a:pt x="477012" y="414528"/>
                </a:moveTo>
                <a:lnTo>
                  <a:pt x="458724" y="414528"/>
                </a:lnTo>
                <a:lnTo>
                  <a:pt x="458724" y="434340"/>
                </a:lnTo>
                <a:lnTo>
                  <a:pt x="477012" y="434340"/>
                </a:lnTo>
                <a:lnTo>
                  <a:pt x="477012" y="414528"/>
                </a:lnTo>
                <a:close/>
              </a:path>
              <a:path w="477520" h="452755">
                <a:moveTo>
                  <a:pt x="458724" y="0"/>
                </a:moveTo>
                <a:lnTo>
                  <a:pt x="19812" y="0"/>
                </a:lnTo>
                <a:lnTo>
                  <a:pt x="12192" y="1524"/>
                </a:lnTo>
                <a:lnTo>
                  <a:pt x="6096" y="6096"/>
                </a:lnTo>
                <a:lnTo>
                  <a:pt x="1524" y="12192"/>
                </a:lnTo>
                <a:lnTo>
                  <a:pt x="0" y="19812"/>
                </a:lnTo>
                <a:lnTo>
                  <a:pt x="0" y="227076"/>
                </a:lnTo>
                <a:lnTo>
                  <a:pt x="1524" y="233172"/>
                </a:lnTo>
                <a:lnTo>
                  <a:pt x="6096" y="239268"/>
                </a:lnTo>
                <a:lnTo>
                  <a:pt x="12192" y="243840"/>
                </a:lnTo>
                <a:lnTo>
                  <a:pt x="19812" y="245364"/>
                </a:lnTo>
                <a:lnTo>
                  <a:pt x="274320" y="245364"/>
                </a:lnTo>
                <a:lnTo>
                  <a:pt x="274320" y="227076"/>
                </a:lnTo>
                <a:lnTo>
                  <a:pt x="19812" y="227076"/>
                </a:lnTo>
                <a:lnTo>
                  <a:pt x="19812" y="207264"/>
                </a:lnTo>
                <a:lnTo>
                  <a:pt x="38100" y="207264"/>
                </a:lnTo>
                <a:lnTo>
                  <a:pt x="38100" y="38099"/>
                </a:lnTo>
                <a:lnTo>
                  <a:pt x="19812" y="38100"/>
                </a:lnTo>
                <a:lnTo>
                  <a:pt x="19812" y="19812"/>
                </a:lnTo>
                <a:lnTo>
                  <a:pt x="477012" y="19812"/>
                </a:lnTo>
                <a:lnTo>
                  <a:pt x="475488" y="12192"/>
                </a:lnTo>
                <a:lnTo>
                  <a:pt x="470916" y="6096"/>
                </a:lnTo>
                <a:lnTo>
                  <a:pt x="464820" y="1524"/>
                </a:lnTo>
                <a:lnTo>
                  <a:pt x="458724" y="0"/>
                </a:lnTo>
                <a:close/>
              </a:path>
              <a:path w="477520" h="452755">
                <a:moveTo>
                  <a:pt x="294132" y="207264"/>
                </a:moveTo>
                <a:lnTo>
                  <a:pt x="38100" y="207264"/>
                </a:lnTo>
                <a:lnTo>
                  <a:pt x="38100" y="227076"/>
                </a:lnTo>
                <a:lnTo>
                  <a:pt x="294132" y="227076"/>
                </a:lnTo>
                <a:lnTo>
                  <a:pt x="294132" y="245364"/>
                </a:lnTo>
                <a:lnTo>
                  <a:pt x="312420" y="245364"/>
                </a:lnTo>
                <a:lnTo>
                  <a:pt x="312420" y="227076"/>
                </a:lnTo>
                <a:lnTo>
                  <a:pt x="310896" y="219456"/>
                </a:lnTo>
                <a:lnTo>
                  <a:pt x="306324" y="213360"/>
                </a:lnTo>
                <a:lnTo>
                  <a:pt x="300228" y="208787"/>
                </a:lnTo>
                <a:lnTo>
                  <a:pt x="294132" y="207264"/>
                </a:lnTo>
                <a:close/>
              </a:path>
              <a:path w="477520" h="452755">
                <a:moveTo>
                  <a:pt x="38100" y="207264"/>
                </a:moveTo>
                <a:lnTo>
                  <a:pt x="19812" y="207264"/>
                </a:lnTo>
                <a:lnTo>
                  <a:pt x="19812" y="227076"/>
                </a:lnTo>
                <a:lnTo>
                  <a:pt x="38100" y="227076"/>
                </a:lnTo>
                <a:lnTo>
                  <a:pt x="38100" y="207264"/>
                </a:lnTo>
                <a:close/>
              </a:path>
              <a:path w="477520" h="452755">
                <a:moveTo>
                  <a:pt x="38100" y="19812"/>
                </a:moveTo>
                <a:lnTo>
                  <a:pt x="19812" y="19812"/>
                </a:lnTo>
                <a:lnTo>
                  <a:pt x="19812" y="38100"/>
                </a:lnTo>
                <a:lnTo>
                  <a:pt x="38100" y="38099"/>
                </a:lnTo>
                <a:lnTo>
                  <a:pt x="38100" y="19812"/>
                </a:lnTo>
                <a:close/>
              </a:path>
              <a:path w="477520" h="452755">
                <a:moveTo>
                  <a:pt x="438912" y="19812"/>
                </a:moveTo>
                <a:lnTo>
                  <a:pt x="38100" y="19812"/>
                </a:lnTo>
                <a:lnTo>
                  <a:pt x="38100" y="38099"/>
                </a:lnTo>
                <a:lnTo>
                  <a:pt x="438912" y="38100"/>
                </a:lnTo>
                <a:lnTo>
                  <a:pt x="438912" y="19812"/>
                </a:lnTo>
                <a:close/>
              </a:path>
              <a:path w="477520" h="452755">
                <a:moveTo>
                  <a:pt x="477012" y="19812"/>
                </a:moveTo>
                <a:lnTo>
                  <a:pt x="458724" y="19812"/>
                </a:lnTo>
                <a:lnTo>
                  <a:pt x="458724" y="38100"/>
                </a:lnTo>
                <a:lnTo>
                  <a:pt x="477012" y="38100"/>
                </a:lnTo>
                <a:lnTo>
                  <a:pt x="477012" y="19812"/>
                </a:lnTo>
                <a:close/>
              </a:path>
            </a:pathLst>
          </a:custGeom>
          <a:solidFill>
            <a:srgbClr val="800000"/>
          </a:solidFill>
        </p:spPr>
        <p:txBody>
          <a:bodyPr wrap="square" lIns="0" tIns="0" rIns="0" bIns="0" rtlCol="0"/>
          <a:lstStyle/>
          <a:p>
            <a:endParaRPr sz="1750"/>
          </a:p>
        </p:txBody>
      </p:sp>
      <p:sp>
        <p:nvSpPr>
          <p:cNvPr id="113" name="object 113"/>
          <p:cNvSpPr/>
          <p:nvPr/>
        </p:nvSpPr>
        <p:spPr>
          <a:xfrm>
            <a:off x="3459692" y="2421643"/>
            <a:ext cx="943945" cy="18521"/>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a:endParaRPr sz="1750"/>
          </a:p>
        </p:txBody>
      </p:sp>
      <p:sp>
        <p:nvSpPr>
          <p:cNvPr id="114" name="object 114"/>
          <p:cNvSpPr/>
          <p:nvPr/>
        </p:nvSpPr>
        <p:spPr>
          <a:xfrm>
            <a:off x="345969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15" name="object 115"/>
          <p:cNvSpPr/>
          <p:nvPr/>
        </p:nvSpPr>
        <p:spPr>
          <a:xfrm>
            <a:off x="3459692" y="1835149"/>
            <a:ext cx="37042" cy="567972"/>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a:endParaRPr sz="1750"/>
          </a:p>
        </p:txBody>
      </p:sp>
      <p:sp>
        <p:nvSpPr>
          <p:cNvPr id="116" name="object 116"/>
          <p:cNvSpPr/>
          <p:nvPr/>
        </p:nvSpPr>
        <p:spPr>
          <a:xfrm>
            <a:off x="345969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17" name="object 117"/>
          <p:cNvSpPr/>
          <p:nvPr/>
        </p:nvSpPr>
        <p:spPr>
          <a:xfrm>
            <a:off x="3459692" y="1798107"/>
            <a:ext cx="943945" cy="19756"/>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a:endParaRPr sz="1750"/>
          </a:p>
        </p:txBody>
      </p:sp>
      <p:sp>
        <p:nvSpPr>
          <p:cNvPr id="118" name="object 118"/>
          <p:cNvSpPr/>
          <p:nvPr/>
        </p:nvSpPr>
        <p:spPr>
          <a:xfrm>
            <a:off x="347895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19" name="object 119"/>
          <p:cNvSpPr/>
          <p:nvPr/>
        </p:nvSpPr>
        <p:spPr>
          <a:xfrm>
            <a:off x="3496734" y="2402627"/>
            <a:ext cx="869862" cy="19756"/>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a:endParaRPr sz="1750"/>
          </a:p>
        </p:txBody>
      </p:sp>
      <p:sp>
        <p:nvSpPr>
          <p:cNvPr id="120" name="object 120"/>
          <p:cNvSpPr/>
          <p:nvPr/>
        </p:nvSpPr>
        <p:spPr>
          <a:xfrm>
            <a:off x="436647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21" name="object 121"/>
          <p:cNvSpPr/>
          <p:nvPr/>
        </p:nvSpPr>
        <p:spPr>
          <a:xfrm>
            <a:off x="4384993" y="1835149"/>
            <a:ext cx="0" cy="567972"/>
          </a:xfrm>
          <a:custGeom>
            <a:avLst/>
            <a:gdLst/>
            <a:ahLst/>
            <a:cxnLst/>
            <a:rect l="l" t="t" r="r" b="b"/>
            <a:pathLst>
              <a:path h="584200">
                <a:moveTo>
                  <a:pt x="0" y="0"/>
                </a:moveTo>
                <a:lnTo>
                  <a:pt x="0" y="584200"/>
                </a:lnTo>
              </a:path>
            </a:pathLst>
          </a:custGeom>
          <a:ln w="38100">
            <a:solidFill>
              <a:srgbClr val="800000"/>
            </a:solidFill>
          </a:ln>
        </p:spPr>
        <p:txBody>
          <a:bodyPr wrap="square" lIns="0" tIns="0" rIns="0" bIns="0" rtlCol="0"/>
          <a:lstStyle/>
          <a:p>
            <a:endParaRPr sz="1750"/>
          </a:p>
        </p:txBody>
      </p:sp>
      <p:sp>
        <p:nvSpPr>
          <p:cNvPr id="122" name="object 122"/>
          <p:cNvSpPr/>
          <p:nvPr/>
        </p:nvSpPr>
        <p:spPr>
          <a:xfrm>
            <a:off x="436647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23" name="object 123"/>
          <p:cNvSpPr/>
          <p:nvPr/>
        </p:nvSpPr>
        <p:spPr>
          <a:xfrm>
            <a:off x="438573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24" name="object 124"/>
          <p:cNvSpPr/>
          <p:nvPr/>
        </p:nvSpPr>
        <p:spPr>
          <a:xfrm>
            <a:off x="347895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25" name="object 125"/>
          <p:cNvSpPr/>
          <p:nvPr/>
        </p:nvSpPr>
        <p:spPr>
          <a:xfrm>
            <a:off x="3496734" y="1817371"/>
            <a:ext cx="869862" cy="17903"/>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a:endParaRPr sz="1750"/>
          </a:p>
        </p:txBody>
      </p:sp>
      <p:sp>
        <p:nvSpPr>
          <p:cNvPr id="126" name="object 126"/>
          <p:cNvSpPr/>
          <p:nvPr/>
        </p:nvSpPr>
        <p:spPr>
          <a:xfrm>
            <a:off x="438573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27" name="object 127"/>
          <p:cNvSpPr/>
          <p:nvPr/>
        </p:nvSpPr>
        <p:spPr>
          <a:xfrm>
            <a:off x="4683549" y="1949237"/>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128" name="object 128"/>
          <p:cNvSpPr/>
          <p:nvPr/>
        </p:nvSpPr>
        <p:spPr>
          <a:xfrm>
            <a:off x="4538345" y="2118889"/>
            <a:ext cx="164835" cy="0"/>
          </a:xfrm>
          <a:custGeom>
            <a:avLst/>
            <a:gdLst/>
            <a:ahLst/>
            <a:cxnLst/>
            <a:rect l="l" t="t" r="r" b="b"/>
            <a:pathLst>
              <a:path w="169545">
                <a:moveTo>
                  <a:pt x="0" y="0"/>
                </a:moveTo>
                <a:lnTo>
                  <a:pt x="169163" y="0"/>
                </a:lnTo>
              </a:path>
            </a:pathLst>
          </a:custGeom>
          <a:ln w="25907">
            <a:solidFill>
              <a:srgbClr val="6600FF"/>
            </a:solidFill>
          </a:ln>
        </p:spPr>
        <p:txBody>
          <a:bodyPr wrap="square" lIns="0" tIns="0" rIns="0" bIns="0" rtlCol="0"/>
          <a:lstStyle/>
          <a:p>
            <a:endParaRPr sz="1750"/>
          </a:p>
        </p:txBody>
      </p:sp>
      <p:sp>
        <p:nvSpPr>
          <p:cNvPr id="129" name="object 129"/>
          <p:cNvSpPr/>
          <p:nvPr/>
        </p:nvSpPr>
        <p:spPr>
          <a:xfrm>
            <a:off x="4387216" y="2041101"/>
            <a:ext cx="157427" cy="158662"/>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a:endParaRPr sz="1750"/>
          </a:p>
        </p:txBody>
      </p:sp>
      <p:sp>
        <p:nvSpPr>
          <p:cNvPr id="130" name="object 130"/>
          <p:cNvSpPr/>
          <p:nvPr/>
        </p:nvSpPr>
        <p:spPr>
          <a:xfrm>
            <a:off x="3459692" y="2421643"/>
            <a:ext cx="943945" cy="18521"/>
          </a:xfrm>
          <a:custGeom>
            <a:avLst/>
            <a:gdLst/>
            <a:ahLst/>
            <a:cxnLst/>
            <a:rect l="l" t="t" r="r" b="b"/>
            <a:pathLst>
              <a:path w="970914" h="19050">
                <a:moveTo>
                  <a:pt x="0" y="19050"/>
                </a:moveTo>
                <a:lnTo>
                  <a:pt x="970788" y="19050"/>
                </a:lnTo>
                <a:lnTo>
                  <a:pt x="970788" y="0"/>
                </a:lnTo>
                <a:lnTo>
                  <a:pt x="0" y="0"/>
                </a:lnTo>
                <a:lnTo>
                  <a:pt x="0" y="19050"/>
                </a:lnTo>
                <a:close/>
              </a:path>
            </a:pathLst>
          </a:custGeom>
          <a:solidFill>
            <a:srgbClr val="800000"/>
          </a:solidFill>
        </p:spPr>
        <p:txBody>
          <a:bodyPr wrap="square" lIns="0" tIns="0" rIns="0" bIns="0" rtlCol="0"/>
          <a:lstStyle/>
          <a:p>
            <a:endParaRPr sz="1750"/>
          </a:p>
        </p:txBody>
      </p:sp>
      <p:sp>
        <p:nvSpPr>
          <p:cNvPr id="131" name="object 131"/>
          <p:cNvSpPr/>
          <p:nvPr/>
        </p:nvSpPr>
        <p:spPr>
          <a:xfrm>
            <a:off x="345969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32" name="object 132"/>
          <p:cNvSpPr/>
          <p:nvPr/>
        </p:nvSpPr>
        <p:spPr>
          <a:xfrm>
            <a:off x="3459692" y="1835149"/>
            <a:ext cx="37042" cy="567972"/>
          </a:xfrm>
          <a:custGeom>
            <a:avLst/>
            <a:gdLst/>
            <a:ahLst/>
            <a:cxnLst/>
            <a:rect l="l" t="t" r="r" b="b"/>
            <a:pathLst>
              <a:path w="38100" h="584200">
                <a:moveTo>
                  <a:pt x="0" y="584200"/>
                </a:moveTo>
                <a:lnTo>
                  <a:pt x="38100" y="584200"/>
                </a:lnTo>
                <a:lnTo>
                  <a:pt x="38100" y="0"/>
                </a:lnTo>
                <a:lnTo>
                  <a:pt x="0" y="0"/>
                </a:lnTo>
                <a:lnTo>
                  <a:pt x="0" y="584200"/>
                </a:lnTo>
                <a:close/>
              </a:path>
            </a:pathLst>
          </a:custGeom>
          <a:solidFill>
            <a:srgbClr val="800000"/>
          </a:solidFill>
        </p:spPr>
        <p:txBody>
          <a:bodyPr wrap="square" lIns="0" tIns="0" rIns="0" bIns="0" rtlCol="0"/>
          <a:lstStyle/>
          <a:p>
            <a:endParaRPr sz="1750"/>
          </a:p>
        </p:txBody>
      </p:sp>
      <p:sp>
        <p:nvSpPr>
          <p:cNvPr id="133" name="object 133"/>
          <p:cNvSpPr/>
          <p:nvPr/>
        </p:nvSpPr>
        <p:spPr>
          <a:xfrm>
            <a:off x="345969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34" name="object 134"/>
          <p:cNvSpPr/>
          <p:nvPr/>
        </p:nvSpPr>
        <p:spPr>
          <a:xfrm>
            <a:off x="3459692" y="1798107"/>
            <a:ext cx="943945" cy="19756"/>
          </a:xfrm>
          <a:custGeom>
            <a:avLst/>
            <a:gdLst/>
            <a:ahLst/>
            <a:cxnLst/>
            <a:rect l="l" t="t" r="r" b="b"/>
            <a:pathLst>
              <a:path w="970914" h="20319">
                <a:moveTo>
                  <a:pt x="0" y="20319"/>
                </a:moveTo>
                <a:lnTo>
                  <a:pt x="970788" y="20319"/>
                </a:lnTo>
                <a:lnTo>
                  <a:pt x="970788" y="0"/>
                </a:lnTo>
                <a:lnTo>
                  <a:pt x="0" y="0"/>
                </a:lnTo>
                <a:lnTo>
                  <a:pt x="0" y="20319"/>
                </a:lnTo>
                <a:close/>
              </a:path>
            </a:pathLst>
          </a:custGeom>
          <a:solidFill>
            <a:srgbClr val="800000"/>
          </a:solidFill>
        </p:spPr>
        <p:txBody>
          <a:bodyPr wrap="square" lIns="0" tIns="0" rIns="0" bIns="0" rtlCol="0"/>
          <a:lstStyle/>
          <a:p>
            <a:endParaRPr sz="1750"/>
          </a:p>
        </p:txBody>
      </p:sp>
      <p:sp>
        <p:nvSpPr>
          <p:cNvPr id="135" name="object 135"/>
          <p:cNvSpPr/>
          <p:nvPr/>
        </p:nvSpPr>
        <p:spPr>
          <a:xfrm>
            <a:off x="347895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36" name="object 136"/>
          <p:cNvSpPr/>
          <p:nvPr/>
        </p:nvSpPr>
        <p:spPr>
          <a:xfrm>
            <a:off x="3496734" y="2402627"/>
            <a:ext cx="869862" cy="19756"/>
          </a:xfrm>
          <a:custGeom>
            <a:avLst/>
            <a:gdLst/>
            <a:ahLst/>
            <a:cxnLst/>
            <a:rect l="l" t="t" r="r" b="b"/>
            <a:pathLst>
              <a:path w="894714" h="20319">
                <a:moveTo>
                  <a:pt x="0" y="19811"/>
                </a:moveTo>
                <a:lnTo>
                  <a:pt x="894588" y="19811"/>
                </a:lnTo>
                <a:lnTo>
                  <a:pt x="894588" y="0"/>
                </a:lnTo>
                <a:lnTo>
                  <a:pt x="0" y="0"/>
                </a:lnTo>
                <a:lnTo>
                  <a:pt x="0" y="19811"/>
                </a:lnTo>
                <a:close/>
              </a:path>
            </a:pathLst>
          </a:custGeom>
          <a:solidFill>
            <a:srgbClr val="800000"/>
          </a:solidFill>
        </p:spPr>
        <p:txBody>
          <a:bodyPr wrap="square" lIns="0" tIns="0" rIns="0" bIns="0" rtlCol="0"/>
          <a:lstStyle/>
          <a:p>
            <a:endParaRPr sz="1750"/>
          </a:p>
        </p:txBody>
      </p:sp>
      <p:sp>
        <p:nvSpPr>
          <p:cNvPr id="137" name="object 137"/>
          <p:cNvSpPr/>
          <p:nvPr/>
        </p:nvSpPr>
        <p:spPr>
          <a:xfrm>
            <a:off x="4366471" y="2403122"/>
            <a:ext cx="19756" cy="18521"/>
          </a:xfrm>
          <a:custGeom>
            <a:avLst/>
            <a:gdLst/>
            <a:ahLst/>
            <a:cxnLst/>
            <a:rect l="l" t="t" r="r" b="b"/>
            <a:pathLst>
              <a:path w="20320"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38" name="object 138"/>
          <p:cNvSpPr/>
          <p:nvPr/>
        </p:nvSpPr>
        <p:spPr>
          <a:xfrm>
            <a:off x="4384993" y="1835149"/>
            <a:ext cx="0" cy="567972"/>
          </a:xfrm>
          <a:custGeom>
            <a:avLst/>
            <a:gdLst/>
            <a:ahLst/>
            <a:cxnLst/>
            <a:rect l="l" t="t" r="r" b="b"/>
            <a:pathLst>
              <a:path h="584200">
                <a:moveTo>
                  <a:pt x="0" y="0"/>
                </a:moveTo>
                <a:lnTo>
                  <a:pt x="0" y="584200"/>
                </a:lnTo>
              </a:path>
            </a:pathLst>
          </a:custGeom>
          <a:ln w="38100">
            <a:solidFill>
              <a:srgbClr val="800000"/>
            </a:solidFill>
          </a:ln>
        </p:spPr>
        <p:txBody>
          <a:bodyPr wrap="square" lIns="0" tIns="0" rIns="0" bIns="0" rtlCol="0"/>
          <a:lstStyle/>
          <a:p>
            <a:endParaRPr sz="1750"/>
          </a:p>
        </p:txBody>
      </p:sp>
      <p:sp>
        <p:nvSpPr>
          <p:cNvPr id="139" name="object 139"/>
          <p:cNvSpPr/>
          <p:nvPr/>
        </p:nvSpPr>
        <p:spPr>
          <a:xfrm>
            <a:off x="4366471" y="1817863"/>
            <a:ext cx="19756" cy="17286"/>
          </a:xfrm>
          <a:custGeom>
            <a:avLst/>
            <a:gdLst/>
            <a:ahLst/>
            <a:cxnLst/>
            <a:rect l="l" t="t" r="r" b="b"/>
            <a:pathLst>
              <a:path w="20320"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40" name="object 140"/>
          <p:cNvSpPr/>
          <p:nvPr/>
        </p:nvSpPr>
        <p:spPr>
          <a:xfrm>
            <a:off x="4385734" y="2402627"/>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41" name="object 141"/>
          <p:cNvSpPr/>
          <p:nvPr/>
        </p:nvSpPr>
        <p:spPr>
          <a:xfrm>
            <a:off x="347895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42" name="object 142"/>
          <p:cNvSpPr/>
          <p:nvPr/>
        </p:nvSpPr>
        <p:spPr>
          <a:xfrm>
            <a:off x="3496734" y="1817371"/>
            <a:ext cx="869862" cy="17903"/>
          </a:xfrm>
          <a:custGeom>
            <a:avLst/>
            <a:gdLst/>
            <a:ahLst/>
            <a:cxnLst/>
            <a:rect l="l" t="t" r="r" b="b"/>
            <a:pathLst>
              <a:path w="894714" h="18415">
                <a:moveTo>
                  <a:pt x="0" y="18288"/>
                </a:moveTo>
                <a:lnTo>
                  <a:pt x="894588" y="18288"/>
                </a:lnTo>
                <a:lnTo>
                  <a:pt x="894588" y="0"/>
                </a:lnTo>
                <a:lnTo>
                  <a:pt x="0" y="0"/>
                </a:lnTo>
                <a:lnTo>
                  <a:pt x="0" y="18288"/>
                </a:lnTo>
                <a:close/>
              </a:path>
            </a:pathLst>
          </a:custGeom>
          <a:solidFill>
            <a:srgbClr val="800000"/>
          </a:solidFill>
        </p:spPr>
        <p:txBody>
          <a:bodyPr wrap="square" lIns="0" tIns="0" rIns="0" bIns="0" rtlCol="0"/>
          <a:lstStyle/>
          <a:p>
            <a:endParaRPr sz="1750"/>
          </a:p>
        </p:txBody>
      </p:sp>
      <p:sp>
        <p:nvSpPr>
          <p:cNvPr id="143" name="object 143"/>
          <p:cNvSpPr/>
          <p:nvPr/>
        </p:nvSpPr>
        <p:spPr>
          <a:xfrm>
            <a:off x="4385734" y="1817371"/>
            <a:ext cx="17903" cy="17903"/>
          </a:xfrm>
          <a:custGeom>
            <a:avLst/>
            <a:gdLst/>
            <a:ahLst/>
            <a:cxnLst/>
            <a:rect l="l" t="t" r="r" b="b"/>
            <a:pathLst>
              <a:path w="18414" h="18415">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44" name="object 144"/>
          <p:cNvSpPr/>
          <p:nvPr/>
        </p:nvSpPr>
        <p:spPr>
          <a:xfrm>
            <a:off x="4683549" y="1949237"/>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145" name="object 145"/>
          <p:cNvSpPr/>
          <p:nvPr/>
        </p:nvSpPr>
        <p:spPr>
          <a:xfrm>
            <a:off x="4538345" y="2118889"/>
            <a:ext cx="164835" cy="0"/>
          </a:xfrm>
          <a:custGeom>
            <a:avLst/>
            <a:gdLst/>
            <a:ahLst/>
            <a:cxnLst/>
            <a:rect l="l" t="t" r="r" b="b"/>
            <a:pathLst>
              <a:path w="169545">
                <a:moveTo>
                  <a:pt x="0" y="0"/>
                </a:moveTo>
                <a:lnTo>
                  <a:pt x="169163" y="0"/>
                </a:lnTo>
              </a:path>
            </a:pathLst>
          </a:custGeom>
          <a:ln w="25907">
            <a:solidFill>
              <a:srgbClr val="6600FF"/>
            </a:solidFill>
          </a:ln>
        </p:spPr>
        <p:txBody>
          <a:bodyPr wrap="square" lIns="0" tIns="0" rIns="0" bIns="0" rtlCol="0"/>
          <a:lstStyle/>
          <a:p>
            <a:endParaRPr sz="1750"/>
          </a:p>
        </p:txBody>
      </p:sp>
      <p:sp>
        <p:nvSpPr>
          <p:cNvPr id="146" name="object 146"/>
          <p:cNvSpPr/>
          <p:nvPr/>
        </p:nvSpPr>
        <p:spPr>
          <a:xfrm>
            <a:off x="4387216" y="2041101"/>
            <a:ext cx="157427" cy="158662"/>
          </a:xfrm>
          <a:custGeom>
            <a:avLst/>
            <a:gdLst/>
            <a:ahLst/>
            <a:cxnLst/>
            <a:rect l="l" t="t" r="r" b="b"/>
            <a:pathLst>
              <a:path w="161925" h="163194">
                <a:moveTo>
                  <a:pt x="161544" y="0"/>
                </a:moveTo>
                <a:lnTo>
                  <a:pt x="0" y="82296"/>
                </a:lnTo>
                <a:lnTo>
                  <a:pt x="161544" y="163068"/>
                </a:lnTo>
                <a:lnTo>
                  <a:pt x="161544" y="0"/>
                </a:lnTo>
                <a:close/>
              </a:path>
            </a:pathLst>
          </a:custGeom>
          <a:solidFill>
            <a:srgbClr val="6600FF"/>
          </a:solidFill>
        </p:spPr>
        <p:txBody>
          <a:bodyPr wrap="square" lIns="0" tIns="0" rIns="0" bIns="0" rtlCol="0"/>
          <a:lstStyle/>
          <a:p>
            <a:endParaRPr sz="1750"/>
          </a:p>
        </p:txBody>
      </p:sp>
      <p:sp>
        <p:nvSpPr>
          <p:cNvPr id="147" name="object 147"/>
          <p:cNvSpPr/>
          <p:nvPr/>
        </p:nvSpPr>
        <p:spPr>
          <a:xfrm>
            <a:off x="1930612" y="2270760"/>
            <a:ext cx="321645" cy="302507"/>
          </a:xfrm>
          <a:custGeom>
            <a:avLst/>
            <a:gdLst/>
            <a:ahLst/>
            <a:cxnLst/>
            <a:rect l="l" t="t" r="r" b="b"/>
            <a:pathLst>
              <a:path w="330835" h="311150">
                <a:moveTo>
                  <a:pt x="0" y="0"/>
                </a:moveTo>
                <a:lnTo>
                  <a:pt x="330707" y="0"/>
                </a:lnTo>
                <a:lnTo>
                  <a:pt x="330707" y="310896"/>
                </a:lnTo>
                <a:lnTo>
                  <a:pt x="0" y="310896"/>
                </a:lnTo>
                <a:lnTo>
                  <a:pt x="0" y="0"/>
                </a:lnTo>
                <a:close/>
              </a:path>
            </a:pathLst>
          </a:custGeom>
          <a:solidFill>
            <a:srgbClr val="CC00CC"/>
          </a:solidFill>
        </p:spPr>
        <p:txBody>
          <a:bodyPr wrap="square" lIns="0" tIns="0" rIns="0" bIns="0" rtlCol="0"/>
          <a:lstStyle/>
          <a:p>
            <a:endParaRPr sz="1750"/>
          </a:p>
        </p:txBody>
      </p:sp>
      <p:sp>
        <p:nvSpPr>
          <p:cNvPr id="148" name="object 148"/>
          <p:cNvSpPr/>
          <p:nvPr/>
        </p:nvSpPr>
        <p:spPr>
          <a:xfrm>
            <a:off x="1911350" y="2581787"/>
            <a:ext cx="358687" cy="0"/>
          </a:xfrm>
          <a:custGeom>
            <a:avLst/>
            <a:gdLst/>
            <a:ahLst/>
            <a:cxnLst/>
            <a:rect l="l" t="t" r="r" b="b"/>
            <a:pathLst>
              <a:path w="368935">
                <a:moveTo>
                  <a:pt x="0" y="0"/>
                </a:moveTo>
                <a:lnTo>
                  <a:pt x="368807" y="0"/>
                </a:lnTo>
              </a:path>
            </a:pathLst>
          </a:custGeom>
          <a:ln w="19050">
            <a:solidFill>
              <a:srgbClr val="800000"/>
            </a:solidFill>
          </a:ln>
        </p:spPr>
        <p:txBody>
          <a:bodyPr wrap="square" lIns="0" tIns="0" rIns="0" bIns="0" rtlCol="0"/>
          <a:lstStyle/>
          <a:p>
            <a:endParaRPr sz="1750"/>
          </a:p>
        </p:txBody>
      </p:sp>
      <p:sp>
        <p:nvSpPr>
          <p:cNvPr id="149" name="object 149"/>
          <p:cNvSpPr/>
          <p:nvPr/>
        </p:nvSpPr>
        <p:spPr>
          <a:xfrm>
            <a:off x="1911350" y="2554005"/>
            <a:ext cx="19756" cy="18521"/>
          </a:xfrm>
          <a:custGeom>
            <a:avLst/>
            <a:gdLst/>
            <a:ahLst/>
            <a:cxnLst/>
            <a:rect l="l" t="t" r="r" b="b"/>
            <a:pathLst>
              <a:path w="20319" h="19050">
                <a:moveTo>
                  <a:pt x="0" y="19050"/>
                </a:moveTo>
                <a:lnTo>
                  <a:pt x="19812" y="19050"/>
                </a:lnTo>
                <a:lnTo>
                  <a:pt x="19812" y="0"/>
                </a:lnTo>
                <a:lnTo>
                  <a:pt x="0" y="0"/>
                </a:lnTo>
                <a:lnTo>
                  <a:pt x="0" y="19050"/>
                </a:lnTo>
                <a:close/>
              </a:path>
            </a:pathLst>
          </a:custGeom>
          <a:solidFill>
            <a:srgbClr val="800000"/>
          </a:solidFill>
        </p:spPr>
        <p:txBody>
          <a:bodyPr wrap="square" lIns="0" tIns="0" rIns="0" bIns="0" rtlCol="0"/>
          <a:lstStyle/>
          <a:p>
            <a:endParaRPr sz="1750"/>
          </a:p>
        </p:txBody>
      </p:sp>
      <p:sp>
        <p:nvSpPr>
          <p:cNvPr id="150" name="object 150"/>
          <p:cNvSpPr/>
          <p:nvPr/>
        </p:nvSpPr>
        <p:spPr>
          <a:xfrm>
            <a:off x="1929871" y="2288540"/>
            <a:ext cx="0" cy="265465"/>
          </a:xfrm>
          <a:custGeom>
            <a:avLst/>
            <a:gdLst/>
            <a:ahLst/>
            <a:cxnLst/>
            <a:rect l="l" t="t" r="r" b="b"/>
            <a:pathLst>
              <a:path h="273050">
                <a:moveTo>
                  <a:pt x="0" y="0"/>
                </a:moveTo>
                <a:lnTo>
                  <a:pt x="0" y="273050"/>
                </a:lnTo>
              </a:path>
            </a:pathLst>
          </a:custGeom>
          <a:ln w="38100">
            <a:solidFill>
              <a:srgbClr val="800000"/>
            </a:solidFill>
          </a:ln>
        </p:spPr>
        <p:txBody>
          <a:bodyPr wrap="square" lIns="0" tIns="0" rIns="0" bIns="0" rtlCol="0"/>
          <a:lstStyle/>
          <a:p>
            <a:endParaRPr sz="1750"/>
          </a:p>
        </p:txBody>
      </p:sp>
      <p:sp>
        <p:nvSpPr>
          <p:cNvPr id="151" name="object 151"/>
          <p:cNvSpPr/>
          <p:nvPr/>
        </p:nvSpPr>
        <p:spPr>
          <a:xfrm>
            <a:off x="1911350" y="2271253"/>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52" name="object 152"/>
          <p:cNvSpPr/>
          <p:nvPr/>
        </p:nvSpPr>
        <p:spPr>
          <a:xfrm>
            <a:off x="1911350" y="2261375"/>
            <a:ext cx="358687" cy="0"/>
          </a:xfrm>
          <a:custGeom>
            <a:avLst/>
            <a:gdLst/>
            <a:ahLst/>
            <a:cxnLst/>
            <a:rect l="l" t="t" r="r" b="b"/>
            <a:pathLst>
              <a:path w="368935">
                <a:moveTo>
                  <a:pt x="0" y="0"/>
                </a:moveTo>
                <a:lnTo>
                  <a:pt x="368807" y="0"/>
                </a:lnTo>
              </a:path>
            </a:pathLst>
          </a:custGeom>
          <a:ln w="20320">
            <a:solidFill>
              <a:srgbClr val="800000"/>
            </a:solidFill>
          </a:ln>
        </p:spPr>
        <p:txBody>
          <a:bodyPr wrap="square" lIns="0" tIns="0" rIns="0" bIns="0" rtlCol="0"/>
          <a:lstStyle/>
          <a:p>
            <a:endParaRPr sz="1750"/>
          </a:p>
        </p:txBody>
      </p:sp>
      <p:sp>
        <p:nvSpPr>
          <p:cNvPr id="153" name="object 153"/>
          <p:cNvSpPr/>
          <p:nvPr/>
        </p:nvSpPr>
        <p:spPr>
          <a:xfrm>
            <a:off x="1930612" y="2563389"/>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154" name="object 154"/>
          <p:cNvSpPr/>
          <p:nvPr/>
        </p:nvSpPr>
        <p:spPr>
          <a:xfrm>
            <a:off x="1948392" y="2563389"/>
            <a:ext cx="284603" cy="0"/>
          </a:xfrm>
          <a:custGeom>
            <a:avLst/>
            <a:gdLst/>
            <a:ahLst/>
            <a:cxnLst/>
            <a:rect l="l" t="t" r="r" b="b"/>
            <a:pathLst>
              <a:path w="292735">
                <a:moveTo>
                  <a:pt x="0" y="0"/>
                </a:moveTo>
                <a:lnTo>
                  <a:pt x="292607" y="0"/>
                </a:lnTo>
              </a:path>
            </a:pathLst>
          </a:custGeom>
          <a:ln w="19811">
            <a:solidFill>
              <a:srgbClr val="800000"/>
            </a:solidFill>
          </a:ln>
        </p:spPr>
        <p:txBody>
          <a:bodyPr wrap="square" lIns="0" tIns="0" rIns="0" bIns="0" rtlCol="0"/>
          <a:lstStyle/>
          <a:p>
            <a:endParaRPr sz="1750"/>
          </a:p>
        </p:txBody>
      </p:sp>
      <p:sp>
        <p:nvSpPr>
          <p:cNvPr id="155" name="object 155"/>
          <p:cNvSpPr/>
          <p:nvPr/>
        </p:nvSpPr>
        <p:spPr>
          <a:xfrm>
            <a:off x="2232870" y="2563266"/>
            <a:ext cx="19756" cy="0"/>
          </a:xfrm>
          <a:custGeom>
            <a:avLst/>
            <a:gdLst/>
            <a:ahLst/>
            <a:cxnLst/>
            <a:rect l="l" t="t" r="r" b="b"/>
            <a:pathLst>
              <a:path w="20319">
                <a:moveTo>
                  <a:pt x="0" y="0"/>
                </a:moveTo>
                <a:lnTo>
                  <a:pt x="19812" y="0"/>
                </a:lnTo>
              </a:path>
            </a:pathLst>
          </a:custGeom>
          <a:ln w="19050">
            <a:solidFill>
              <a:srgbClr val="800000"/>
            </a:solidFill>
          </a:ln>
        </p:spPr>
        <p:txBody>
          <a:bodyPr wrap="square" lIns="0" tIns="0" rIns="0" bIns="0" rtlCol="0"/>
          <a:lstStyle/>
          <a:p>
            <a:endParaRPr sz="1750"/>
          </a:p>
        </p:txBody>
      </p:sp>
      <p:sp>
        <p:nvSpPr>
          <p:cNvPr id="156" name="object 156"/>
          <p:cNvSpPr/>
          <p:nvPr/>
        </p:nvSpPr>
        <p:spPr>
          <a:xfrm>
            <a:off x="2251392" y="2288540"/>
            <a:ext cx="0" cy="265465"/>
          </a:xfrm>
          <a:custGeom>
            <a:avLst/>
            <a:gdLst/>
            <a:ahLst/>
            <a:cxnLst/>
            <a:rect l="l" t="t" r="r" b="b"/>
            <a:pathLst>
              <a:path h="273050">
                <a:moveTo>
                  <a:pt x="0" y="0"/>
                </a:moveTo>
                <a:lnTo>
                  <a:pt x="0" y="273050"/>
                </a:lnTo>
              </a:path>
            </a:pathLst>
          </a:custGeom>
          <a:ln w="38100">
            <a:solidFill>
              <a:srgbClr val="800000"/>
            </a:solidFill>
          </a:ln>
        </p:spPr>
        <p:txBody>
          <a:bodyPr wrap="square" lIns="0" tIns="0" rIns="0" bIns="0" rtlCol="0"/>
          <a:lstStyle/>
          <a:p>
            <a:endParaRPr sz="1750"/>
          </a:p>
        </p:txBody>
      </p:sp>
      <p:sp>
        <p:nvSpPr>
          <p:cNvPr id="157" name="object 157"/>
          <p:cNvSpPr/>
          <p:nvPr/>
        </p:nvSpPr>
        <p:spPr>
          <a:xfrm>
            <a:off x="2232870" y="2279896"/>
            <a:ext cx="19756" cy="0"/>
          </a:xfrm>
          <a:custGeom>
            <a:avLst/>
            <a:gdLst/>
            <a:ahLst/>
            <a:cxnLst/>
            <a:rect l="l" t="t" r="r" b="b"/>
            <a:pathLst>
              <a:path w="20319">
                <a:moveTo>
                  <a:pt x="0" y="0"/>
                </a:moveTo>
                <a:lnTo>
                  <a:pt x="19812" y="0"/>
                </a:lnTo>
              </a:path>
            </a:pathLst>
          </a:custGeom>
          <a:ln w="17779">
            <a:solidFill>
              <a:srgbClr val="800000"/>
            </a:solidFill>
          </a:ln>
        </p:spPr>
        <p:txBody>
          <a:bodyPr wrap="square" lIns="0" tIns="0" rIns="0" bIns="0" rtlCol="0"/>
          <a:lstStyle/>
          <a:p>
            <a:endParaRPr sz="1750"/>
          </a:p>
        </p:txBody>
      </p:sp>
      <p:sp>
        <p:nvSpPr>
          <p:cNvPr id="158" name="object 158"/>
          <p:cNvSpPr/>
          <p:nvPr/>
        </p:nvSpPr>
        <p:spPr>
          <a:xfrm>
            <a:off x="2252133" y="2553758"/>
            <a:ext cx="17903" cy="19756"/>
          </a:xfrm>
          <a:custGeom>
            <a:avLst/>
            <a:gdLst/>
            <a:ahLst/>
            <a:cxnLst/>
            <a:rect l="l" t="t" r="r" b="b"/>
            <a:pathLst>
              <a:path w="18414" h="20319">
                <a:moveTo>
                  <a:pt x="0" y="19811"/>
                </a:moveTo>
                <a:lnTo>
                  <a:pt x="18287" y="19811"/>
                </a:lnTo>
                <a:lnTo>
                  <a:pt x="18287" y="0"/>
                </a:lnTo>
                <a:lnTo>
                  <a:pt x="0" y="0"/>
                </a:lnTo>
                <a:lnTo>
                  <a:pt x="0" y="19811"/>
                </a:lnTo>
                <a:close/>
              </a:path>
            </a:pathLst>
          </a:custGeom>
          <a:solidFill>
            <a:srgbClr val="800000"/>
          </a:solidFill>
        </p:spPr>
        <p:txBody>
          <a:bodyPr wrap="square" lIns="0" tIns="0" rIns="0" bIns="0" rtlCol="0"/>
          <a:lstStyle/>
          <a:p>
            <a:endParaRPr sz="1750"/>
          </a:p>
        </p:txBody>
      </p:sp>
      <p:sp>
        <p:nvSpPr>
          <p:cNvPr id="159" name="object 159"/>
          <p:cNvSpPr/>
          <p:nvPr/>
        </p:nvSpPr>
        <p:spPr>
          <a:xfrm>
            <a:off x="1930612" y="2279650"/>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160" name="object 160"/>
          <p:cNvSpPr/>
          <p:nvPr/>
        </p:nvSpPr>
        <p:spPr>
          <a:xfrm>
            <a:off x="1948392" y="2279650"/>
            <a:ext cx="284603" cy="0"/>
          </a:xfrm>
          <a:custGeom>
            <a:avLst/>
            <a:gdLst/>
            <a:ahLst/>
            <a:cxnLst/>
            <a:rect l="l" t="t" r="r" b="b"/>
            <a:pathLst>
              <a:path w="292735">
                <a:moveTo>
                  <a:pt x="0" y="0"/>
                </a:moveTo>
                <a:lnTo>
                  <a:pt x="292607" y="0"/>
                </a:lnTo>
              </a:path>
            </a:pathLst>
          </a:custGeom>
          <a:ln w="18288">
            <a:solidFill>
              <a:srgbClr val="800000"/>
            </a:solidFill>
          </a:ln>
        </p:spPr>
        <p:txBody>
          <a:bodyPr wrap="square" lIns="0" tIns="0" rIns="0" bIns="0" rtlCol="0"/>
          <a:lstStyle/>
          <a:p>
            <a:endParaRPr sz="1750"/>
          </a:p>
        </p:txBody>
      </p:sp>
      <p:sp>
        <p:nvSpPr>
          <p:cNvPr id="161" name="object 161"/>
          <p:cNvSpPr/>
          <p:nvPr/>
        </p:nvSpPr>
        <p:spPr>
          <a:xfrm>
            <a:off x="2252133" y="2270761"/>
            <a:ext cx="17903" cy="17903"/>
          </a:xfrm>
          <a:custGeom>
            <a:avLst/>
            <a:gdLst/>
            <a:ahLst/>
            <a:cxnLst/>
            <a:rect l="l" t="t" r="r" b="b"/>
            <a:pathLst>
              <a:path w="18414" h="18414">
                <a:moveTo>
                  <a:pt x="0" y="18288"/>
                </a:moveTo>
                <a:lnTo>
                  <a:pt x="18287" y="18288"/>
                </a:lnTo>
                <a:lnTo>
                  <a:pt x="18287" y="0"/>
                </a:lnTo>
                <a:lnTo>
                  <a:pt x="0" y="0"/>
                </a:lnTo>
                <a:lnTo>
                  <a:pt x="0" y="18288"/>
                </a:lnTo>
                <a:close/>
              </a:path>
            </a:pathLst>
          </a:custGeom>
          <a:solidFill>
            <a:srgbClr val="800000"/>
          </a:solidFill>
        </p:spPr>
        <p:txBody>
          <a:bodyPr wrap="square" lIns="0" tIns="0" rIns="0" bIns="0" rtlCol="0"/>
          <a:lstStyle/>
          <a:p>
            <a:endParaRPr sz="1750"/>
          </a:p>
        </p:txBody>
      </p:sp>
      <p:sp>
        <p:nvSpPr>
          <p:cNvPr id="162" name="object 162"/>
          <p:cNvSpPr/>
          <p:nvPr/>
        </p:nvSpPr>
        <p:spPr>
          <a:xfrm>
            <a:off x="2145453" y="2722668"/>
            <a:ext cx="798865" cy="201877"/>
          </a:xfrm>
          <a:custGeom>
            <a:avLst/>
            <a:gdLst/>
            <a:ahLst/>
            <a:cxnLst/>
            <a:rect l="l" t="t" r="r" b="b"/>
            <a:pathLst>
              <a:path w="821689" h="207644">
                <a:moveTo>
                  <a:pt x="0" y="0"/>
                </a:moveTo>
                <a:lnTo>
                  <a:pt x="821436" y="0"/>
                </a:lnTo>
                <a:lnTo>
                  <a:pt x="821436" y="207264"/>
                </a:lnTo>
                <a:lnTo>
                  <a:pt x="0" y="207264"/>
                </a:lnTo>
                <a:lnTo>
                  <a:pt x="0" y="0"/>
                </a:lnTo>
                <a:close/>
              </a:path>
            </a:pathLst>
          </a:custGeom>
          <a:solidFill>
            <a:srgbClr val="CC3300"/>
          </a:solidFill>
        </p:spPr>
        <p:txBody>
          <a:bodyPr wrap="square" lIns="0" tIns="0" rIns="0" bIns="0" rtlCol="0"/>
          <a:lstStyle/>
          <a:p>
            <a:endParaRPr sz="1750"/>
          </a:p>
        </p:txBody>
      </p:sp>
      <p:sp>
        <p:nvSpPr>
          <p:cNvPr id="163" name="object 163"/>
          <p:cNvSpPr/>
          <p:nvPr/>
        </p:nvSpPr>
        <p:spPr>
          <a:xfrm>
            <a:off x="2126191" y="2933065"/>
            <a:ext cx="835907" cy="0"/>
          </a:xfrm>
          <a:custGeom>
            <a:avLst/>
            <a:gdLst/>
            <a:ahLst/>
            <a:cxnLst/>
            <a:rect l="l" t="t" r="r" b="b"/>
            <a:pathLst>
              <a:path w="859789">
                <a:moveTo>
                  <a:pt x="0" y="0"/>
                </a:moveTo>
                <a:lnTo>
                  <a:pt x="859536" y="0"/>
                </a:lnTo>
              </a:path>
            </a:pathLst>
          </a:custGeom>
          <a:ln w="17779">
            <a:solidFill>
              <a:srgbClr val="800000"/>
            </a:solidFill>
          </a:ln>
        </p:spPr>
        <p:txBody>
          <a:bodyPr wrap="square" lIns="0" tIns="0" rIns="0" bIns="0" rtlCol="0"/>
          <a:lstStyle/>
          <a:p>
            <a:endParaRPr sz="1750"/>
          </a:p>
        </p:txBody>
      </p:sp>
      <p:sp>
        <p:nvSpPr>
          <p:cNvPr id="164" name="object 164"/>
          <p:cNvSpPr/>
          <p:nvPr/>
        </p:nvSpPr>
        <p:spPr>
          <a:xfrm>
            <a:off x="2126190" y="2904666"/>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165" name="object 165"/>
          <p:cNvSpPr/>
          <p:nvPr/>
        </p:nvSpPr>
        <p:spPr>
          <a:xfrm>
            <a:off x="2144712" y="2740447"/>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166" name="object 166"/>
          <p:cNvSpPr/>
          <p:nvPr/>
        </p:nvSpPr>
        <p:spPr>
          <a:xfrm>
            <a:off x="212619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67" name="object 167"/>
          <p:cNvSpPr/>
          <p:nvPr/>
        </p:nvSpPr>
        <p:spPr>
          <a:xfrm>
            <a:off x="2126191" y="2713284"/>
            <a:ext cx="835907" cy="0"/>
          </a:xfrm>
          <a:custGeom>
            <a:avLst/>
            <a:gdLst/>
            <a:ahLst/>
            <a:cxnLst/>
            <a:rect l="l" t="t" r="r" b="b"/>
            <a:pathLst>
              <a:path w="859789">
                <a:moveTo>
                  <a:pt x="0" y="0"/>
                </a:moveTo>
                <a:lnTo>
                  <a:pt x="859536" y="0"/>
                </a:lnTo>
              </a:path>
            </a:pathLst>
          </a:custGeom>
          <a:ln w="20320">
            <a:solidFill>
              <a:srgbClr val="800000"/>
            </a:solidFill>
          </a:ln>
        </p:spPr>
        <p:txBody>
          <a:bodyPr wrap="square" lIns="0" tIns="0" rIns="0" bIns="0" rtlCol="0"/>
          <a:lstStyle/>
          <a:p>
            <a:endParaRPr sz="1750"/>
          </a:p>
        </p:txBody>
      </p:sp>
      <p:sp>
        <p:nvSpPr>
          <p:cNvPr id="168" name="object 168"/>
          <p:cNvSpPr/>
          <p:nvPr/>
        </p:nvSpPr>
        <p:spPr>
          <a:xfrm>
            <a:off x="2145453" y="2914544"/>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169" name="object 169"/>
          <p:cNvSpPr/>
          <p:nvPr/>
        </p:nvSpPr>
        <p:spPr>
          <a:xfrm>
            <a:off x="2163232" y="2914544"/>
            <a:ext cx="761824" cy="0"/>
          </a:xfrm>
          <a:custGeom>
            <a:avLst/>
            <a:gdLst/>
            <a:ahLst/>
            <a:cxnLst/>
            <a:rect l="l" t="t" r="r" b="b"/>
            <a:pathLst>
              <a:path w="783589">
                <a:moveTo>
                  <a:pt x="0" y="0"/>
                </a:moveTo>
                <a:lnTo>
                  <a:pt x="783336" y="0"/>
                </a:lnTo>
              </a:path>
            </a:pathLst>
          </a:custGeom>
          <a:ln w="19811">
            <a:solidFill>
              <a:srgbClr val="800000"/>
            </a:solidFill>
          </a:ln>
        </p:spPr>
        <p:txBody>
          <a:bodyPr wrap="square" lIns="0" tIns="0" rIns="0" bIns="0" rtlCol="0"/>
          <a:lstStyle/>
          <a:p>
            <a:endParaRPr sz="1750"/>
          </a:p>
        </p:txBody>
      </p:sp>
      <p:sp>
        <p:nvSpPr>
          <p:cNvPr id="170" name="object 170"/>
          <p:cNvSpPr/>
          <p:nvPr/>
        </p:nvSpPr>
        <p:spPr>
          <a:xfrm>
            <a:off x="2924810" y="2904666"/>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171" name="object 171"/>
          <p:cNvSpPr/>
          <p:nvPr/>
        </p:nvSpPr>
        <p:spPr>
          <a:xfrm>
            <a:off x="2943331" y="2740447"/>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172" name="object 172"/>
          <p:cNvSpPr/>
          <p:nvPr/>
        </p:nvSpPr>
        <p:spPr>
          <a:xfrm>
            <a:off x="292481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73" name="object 173"/>
          <p:cNvSpPr/>
          <p:nvPr/>
        </p:nvSpPr>
        <p:spPr>
          <a:xfrm>
            <a:off x="2944072" y="2914544"/>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174" name="object 174"/>
          <p:cNvSpPr/>
          <p:nvPr/>
        </p:nvSpPr>
        <p:spPr>
          <a:xfrm>
            <a:off x="2145453" y="2731557"/>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175" name="object 175"/>
          <p:cNvSpPr/>
          <p:nvPr/>
        </p:nvSpPr>
        <p:spPr>
          <a:xfrm>
            <a:off x="2163232" y="2731557"/>
            <a:ext cx="761824" cy="0"/>
          </a:xfrm>
          <a:custGeom>
            <a:avLst/>
            <a:gdLst/>
            <a:ahLst/>
            <a:cxnLst/>
            <a:rect l="l" t="t" r="r" b="b"/>
            <a:pathLst>
              <a:path w="783589">
                <a:moveTo>
                  <a:pt x="0" y="0"/>
                </a:moveTo>
                <a:lnTo>
                  <a:pt x="783336" y="0"/>
                </a:lnTo>
              </a:path>
            </a:pathLst>
          </a:custGeom>
          <a:ln w="18288">
            <a:solidFill>
              <a:srgbClr val="800000"/>
            </a:solidFill>
          </a:ln>
        </p:spPr>
        <p:txBody>
          <a:bodyPr wrap="square" lIns="0" tIns="0" rIns="0" bIns="0" rtlCol="0"/>
          <a:lstStyle/>
          <a:p>
            <a:endParaRPr sz="1750"/>
          </a:p>
        </p:txBody>
      </p:sp>
      <p:sp>
        <p:nvSpPr>
          <p:cNvPr id="176" name="object 176"/>
          <p:cNvSpPr/>
          <p:nvPr/>
        </p:nvSpPr>
        <p:spPr>
          <a:xfrm>
            <a:off x="2944072" y="2731557"/>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177" name="object 177"/>
          <p:cNvSpPr/>
          <p:nvPr/>
        </p:nvSpPr>
        <p:spPr>
          <a:xfrm>
            <a:off x="2944072" y="2924176"/>
            <a:ext cx="268552" cy="201877"/>
          </a:xfrm>
          <a:custGeom>
            <a:avLst/>
            <a:gdLst/>
            <a:ahLst/>
            <a:cxnLst/>
            <a:rect l="l" t="t" r="r" b="b"/>
            <a:pathLst>
              <a:path w="276225" h="207644">
                <a:moveTo>
                  <a:pt x="0" y="0"/>
                </a:moveTo>
                <a:lnTo>
                  <a:pt x="275843" y="0"/>
                </a:lnTo>
                <a:lnTo>
                  <a:pt x="275843" y="207264"/>
                </a:lnTo>
                <a:lnTo>
                  <a:pt x="0" y="207264"/>
                </a:lnTo>
                <a:lnTo>
                  <a:pt x="0" y="0"/>
                </a:lnTo>
                <a:close/>
              </a:path>
            </a:pathLst>
          </a:custGeom>
          <a:solidFill>
            <a:srgbClr val="33CCCC"/>
          </a:solidFill>
        </p:spPr>
        <p:txBody>
          <a:bodyPr wrap="square" lIns="0" tIns="0" rIns="0" bIns="0" rtlCol="0"/>
          <a:lstStyle/>
          <a:p>
            <a:endParaRPr sz="1750"/>
          </a:p>
        </p:txBody>
      </p:sp>
      <p:sp>
        <p:nvSpPr>
          <p:cNvPr id="178" name="object 178"/>
          <p:cNvSpPr/>
          <p:nvPr/>
        </p:nvSpPr>
        <p:spPr>
          <a:xfrm>
            <a:off x="2924810" y="3134571"/>
            <a:ext cx="305594" cy="0"/>
          </a:xfrm>
          <a:custGeom>
            <a:avLst/>
            <a:gdLst/>
            <a:ahLst/>
            <a:cxnLst/>
            <a:rect l="l" t="t" r="r" b="b"/>
            <a:pathLst>
              <a:path w="314325">
                <a:moveTo>
                  <a:pt x="0" y="0"/>
                </a:moveTo>
                <a:lnTo>
                  <a:pt x="313944" y="0"/>
                </a:lnTo>
              </a:path>
            </a:pathLst>
          </a:custGeom>
          <a:ln w="17779">
            <a:solidFill>
              <a:srgbClr val="800000"/>
            </a:solidFill>
          </a:ln>
        </p:spPr>
        <p:txBody>
          <a:bodyPr wrap="square" lIns="0" tIns="0" rIns="0" bIns="0" rtlCol="0"/>
          <a:lstStyle/>
          <a:p>
            <a:endParaRPr sz="1750"/>
          </a:p>
        </p:txBody>
      </p:sp>
      <p:sp>
        <p:nvSpPr>
          <p:cNvPr id="179" name="object 179"/>
          <p:cNvSpPr/>
          <p:nvPr/>
        </p:nvSpPr>
        <p:spPr>
          <a:xfrm>
            <a:off x="2924810" y="3106172"/>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180" name="object 180"/>
          <p:cNvSpPr/>
          <p:nvPr/>
        </p:nvSpPr>
        <p:spPr>
          <a:xfrm>
            <a:off x="2943331" y="2941955"/>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181" name="object 181"/>
          <p:cNvSpPr/>
          <p:nvPr/>
        </p:nvSpPr>
        <p:spPr>
          <a:xfrm>
            <a:off x="2924810" y="2924668"/>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82" name="object 182"/>
          <p:cNvSpPr/>
          <p:nvPr/>
        </p:nvSpPr>
        <p:spPr>
          <a:xfrm>
            <a:off x="2924810" y="2904913"/>
            <a:ext cx="305594" cy="19756"/>
          </a:xfrm>
          <a:custGeom>
            <a:avLst/>
            <a:gdLst/>
            <a:ahLst/>
            <a:cxnLst/>
            <a:rect l="l" t="t" r="r" b="b"/>
            <a:pathLst>
              <a:path w="314325" h="20319">
                <a:moveTo>
                  <a:pt x="0" y="20319"/>
                </a:moveTo>
                <a:lnTo>
                  <a:pt x="313944" y="20319"/>
                </a:lnTo>
                <a:lnTo>
                  <a:pt x="313944" y="0"/>
                </a:lnTo>
                <a:lnTo>
                  <a:pt x="0" y="0"/>
                </a:lnTo>
                <a:lnTo>
                  <a:pt x="0" y="20319"/>
                </a:lnTo>
                <a:close/>
              </a:path>
            </a:pathLst>
          </a:custGeom>
          <a:solidFill>
            <a:srgbClr val="800000"/>
          </a:solidFill>
        </p:spPr>
        <p:txBody>
          <a:bodyPr wrap="square" lIns="0" tIns="0" rIns="0" bIns="0" rtlCol="0"/>
          <a:lstStyle/>
          <a:p>
            <a:endParaRPr sz="1750"/>
          </a:p>
        </p:txBody>
      </p:sp>
      <p:sp>
        <p:nvSpPr>
          <p:cNvPr id="183" name="object 183"/>
          <p:cNvSpPr/>
          <p:nvPr/>
        </p:nvSpPr>
        <p:spPr>
          <a:xfrm>
            <a:off x="2944072" y="3116050"/>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184" name="object 184"/>
          <p:cNvSpPr/>
          <p:nvPr/>
        </p:nvSpPr>
        <p:spPr>
          <a:xfrm>
            <a:off x="2961852" y="3116050"/>
            <a:ext cx="231510" cy="0"/>
          </a:xfrm>
          <a:custGeom>
            <a:avLst/>
            <a:gdLst/>
            <a:ahLst/>
            <a:cxnLst/>
            <a:rect l="l" t="t" r="r" b="b"/>
            <a:pathLst>
              <a:path w="238125">
                <a:moveTo>
                  <a:pt x="0" y="0"/>
                </a:moveTo>
                <a:lnTo>
                  <a:pt x="237744" y="0"/>
                </a:lnTo>
              </a:path>
            </a:pathLst>
          </a:custGeom>
          <a:ln w="19811">
            <a:solidFill>
              <a:srgbClr val="800000"/>
            </a:solidFill>
          </a:ln>
        </p:spPr>
        <p:txBody>
          <a:bodyPr wrap="square" lIns="0" tIns="0" rIns="0" bIns="0" rtlCol="0"/>
          <a:lstStyle/>
          <a:p>
            <a:endParaRPr sz="1750"/>
          </a:p>
        </p:txBody>
      </p:sp>
      <p:sp>
        <p:nvSpPr>
          <p:cNvPr id="185" name="object 185"/>
          <p:cNvSpPr/>
          <p:nvPr/>
        </p:nvSpPr>
        <p:spPr>
          <a:xfrm>
            <a:off x="3192991" y="3116050"/>
            <a:ext cx="19756" cy="0"/>
          </a:xfrm>
          <a:custGeom>
            <a:avLst/>
            <a:gdLst/>
            <a:ahLst/>
            <a:cxnLst/>
            <a:rect l="l" t="t" r="r" b="b"/>
            <a:pathLst>
              <a:path w="20320">
                <a:moveTo>
                  <a:pt x="0" y="0"/>
                </a:moveTo>
                <a:lnTo>
                  <a:pt x="19811" y="0"/>
                </a:lnTo>
              </a:path>
            </a:pathLst>
          </a:custGeom>
          <a:ln w="20320">
            <a:solidFill>
              <a:srgbClr val="800000"/>
            </a:solidFill>
          </a:ln>
        </p:spPr>
        <p:txBody>
          <a:bodyPr wrap="square" lIns="0" tIns="0" rIns="0" bIns="0" rtlCol="0"/>
          <a:lstStyle/>
          <a:p>
            <a:endParaRPr sz="1750"/>
          </a:p>
        </p:txBody>
      </p:sp>
      <p:sp>
        <p:nvSpPr>
          <p:cNvPr id="186" name="object 186"/>
          <p:cNvSpPr/>
          <p:nvPr/>
        </p:nvSpPr>
        <p:spPr>
          <a:xfrm>
            <a:off x="3211513" y="2941955"/>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187" name="object 187"/>
          <p:cNvSpPr/>
          <p:nvPr/>
        </p:nvSpPr>
        <p:spPr>
          <a:xfrm>
            <a:off x="3192991" y="2933311"/>
            <a:ext cx="19756" cy="0"/>
          </a:xfrm>
          <a:custGeom>
            <a:avLst/>
            <a:gdLst/>
            <a:ahLst/>
            <a:cxnLst/>
            <a:rect l="l" t="t" r="r" b="b"/>
            <a:pathLst>
              <a:path w="20320">
                <a:moveTo>
                  <a:pt x="0" y="0"/>
                </a:moveTo>
                <a:lnTo>
                  <a:pt x="19811" y="0"/>
                </a:lnTo>
              </a:path>
            </a:pathLst>
          </a:custGeom>
          <a:ln w="17779">
            <a:solidFill>
              <a:srgbClr val="800000"/>
            </a:solidFill>
          </a:ln>
        </p:spPr>
        <p:txBody>
          <a:bodyPr wrap="square" lIns="0" tIns="0" rIns="0" bIns="0" rtlCol="0"/>
          <a:lstStyle/>
          <a:p>
            <a:endParaRPr sz="1750"/>
          </a:p>
        </p:txBody>
      </p:sp>
      <p:sp>
        <p:nvSpPr>
          <p:cNvPr id="188" name="object 188"/>
          <p:cNvSpPr/>
          <p:nvPr/>
        </p:nvSpPr>
        <p:spPr>
          <a:xfrm>
            <a:off x="3212254" y="3106419"/>
            <a:ext cx="17903" cy="19756"/>
          </a:xfrm>
          <a:custGeom>
            <a:avLst/>
            <a:gdLst/>
            <a:ahLst/>
            <a:cxnLst/>
            <a:rect l="l" t="t" r="r" b="b"/>
            <a:pathLst>
              <a:path w="18414" h="20319">
                <a:moveTo>
                  <a:pt x="0" y="19811"/>
                </a:moveTo>
                <a:lnTo>
                  <a:pt x="18288" y="19811"/>
                </a:lnTo>
                <a:lnTo>
                  <a:pt x="18288" y="0"/>
                </a:lnTo>
                <a:lnTo>
                  <a:pt x="0" y="0"/>
                </a:lnTo>
                <a:lnTo>
                  <a:pt x="0" y="19811"/>
                </a:lnTo>
                <a:close/>
              </a:path>
            </a:pathLst>
          </a:custGeom>
          <a:solidFill>
            <a:srgbClr val="800000"/>
          </a:solidFill>
        </p:spPr>
        <p:txBody>
          <a:bodyPr wrap="square" lIns="0" tIns="0" rIns="0" bIns="0" rtlCol="0"/>
          <a:lstStyle/>
          <a:p>
            <a:endParaRPr sz="1750"/>
          </a:p>
        </p:txBody>
      </p:sp>
      <p:sp>
        <p:nvSpPr>
          <p:cNvPr id="189" name="object 189"/>
          <p:cNvSpPr/>
          <p:nvPr/>
        </p:nvSpPr>
        <p:spPr>
          <a:xfrm>
            <a:off x="2944072" y="2933065"/>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190" name="object 190"/>
          <p:cNvSpPr/>
          <p:nvPr/>
        </p:nvSpPr>
        <p:spPr>
          <a:xfrm>
            <a:off x="2961852" y="2933065"/>
            <a:ext cx="231510" cy="0"/>
          </a:xfrm>
          <a:custGeom>
            <a:avLst/>
            <a:gdLst/>
            <a:ahLst/>
            <a:cxnLst/>
            <a:rect l="l" t="t" r="r" b="b"/>
            <a:pathLst>
              <a:path w="238125">
                <a:moveTo>
                  <a:pt x="0" y="0"/>
                </a:moveTo>
                <a:lnTo>
                  <a:pt x="237744" y="0"/>
                </a:lnTo>
              </a:path>
            </a:pathLst>
          </a:custGeom>
          <a:ln w="18288">
            <a:solidFill>
              <a:srgbClr val="800000"/>
            </a:solidFill>
          </a:ln>
        </p:spPr>
        <p:txBody>
          <a:bodyPr wrap="square" lIns="0" tIns="0" rIns="0" bIns="0" rtlCol="0"/>
          <a:lstStyle/>
          <a:p>
            <a:endParaRPr sz="1750"/>
          </a:p>
        </p:txBody>
      </p:sp>
      <p:sp>
        <p:nvSpPr>
          <p:cNvPr id="191" name="object 191"/>
          <p:cNvSpPr/>
          <p:nvPr/>
        </p:nvSpPr>
        <p:spPr>
          <a:xfrm>
            <a:off x="3212254" y="2933065"/>
            <a:ext cx="17903" cy="0"/>
          </a:xfrm>
          <a:custGeom>
            <a:avLst/>
            <a:gdLst/>
            <a:ahLst/>
            <a:cxnLst/>
            <a:rect l="l" t="t" r="r" b="b"/>
            <a:pathLst>
              <a:path w="18414">
                <a:moveTo>
                  <a:pt x="0" y="0"/>
                </a:moveTo>
                <a:lnTo>
                  <a:pt x="18288" y="0"/>
                </a:lnTo>
              </a:path>
            </a:pathLst>
          </a:custGeom>
          <a:ln w="18288">
            <a:solidFill>
              <a:srgbClr val="800000"/>
            </a:solidFill>
          </a:ln>
        </p:spPr>
        <p:txBody>
          <a:bodyPr wrap="square" lIns="0" tIns="0" rIns="0" bIns="0" rtlCol="0"/>
          <a:lstStyle/>
          <a:p>
            <a:endParaRPr sz="1750"/>
          </a:p>
        </p:txBody>
      </p:sp>
      <p:sp>
        <p:nvSpPr>
          <p:cNvPr id="192" name="object 192"/>
          <p:cNvSpPr/>
          <p:nvPr/>
        </p:nvSpPr>
        <p:spPr>
          <a:xfrm>
            <a:off x="2944072" y="2722668"/>
            <a:ext cx="268552" cy="201877"/>
          </a:xfrm>
          <a:custGeom>
            <a:avLst/>
            <a:gdLst/>
            <a:ahLst/>
            <a:cxnLst/>
            <a:rect l="l" t="t" r="r" b="b"/>
            <a:pathLst>
              <a:path w="276225" h="207644">
                <a:moveTo>
                  <a:pt x="0" y="0"/>
                </a:moveTo>
                <a:lnTo>
                  <a:pt x="275843" y="0"/>
                </a:lnTo>
                <a:lnTo>
                  <a:pt x="275843" y="207264"/>
                </a:lnTo>
                <a:lnTo>
                  <a:pt x="0" y="207264"/>
                </a:lnTo>
                <a:lnTo>
                  <a:pt x="0" y="0"/>
                </a:lnTo>
                <a:close/>
              </a:path>
            </a:pathLst>
          </a:custGeom>
          <a:solidFill>
            <a:srgbClr val="FFFF00"/>
          </a:solidFill>
        </p:spPr>
        <p:txBody>
          <a:bodyPr wrap="square" lIns="0" tIns="0" rIns="0" bIns="0" rtlCol="0"/>
          <a:lstStyle/>
          <a:p>
            <a:endParaRPr sz="1750"/>
          </a:p>
        </p:txBody>
      </p:sp>
      <p:sp>
        <p:nvSpPr>
          <p:cNvPr id="193" name="object 193"/>
          <p:cNvSpPr/>
          <p:nvPr/>
        </p:nvSpPr>
        <p:spPr>
          <a:xfrm>
            <a:off x="2924810" y="2924422"/>
            <a:ext cx="305594" cy="17286"/>
          </a:xfrm>
          <a:custGeom>
            <a:avLst/>
            <a:gdLst/>
            <a:ahLst/>
            <a:cxnLst/>
            <a:rect l="l" t="t" r="r" b="b"/>
            <a:pathLst>
              <a:path w="314325" h="17780">
                <a:moveTo>
                  <a:pt x="0" y="17780"/>
                </a:moveTo>
                <a:lnTo>
                  <a:pt x="313944" y="17780"/>
                </a:lnTo>
                <a:lnTo>
                  <a:pt x="313944" y="0"/>
                </a:lnTo>
                <a:lnTo>
                  <a:pt x="0" y="0"/>
                </a:lnTo>
                <a:lnTo>
                  <a:pt x="0" y="17780"/>
                </a:lnTo>
                <a:close/>
              </a:path>
            </a:pathLst>
          </a:custGeom>
          <a:solidFill>
            <a:srgbClr val="800000"/>
          </a:solidFill>
        </p:spPr>
        <p:txBody>
          <a:bodyPr wrap="square" lIns="0" tIns="0" rIns="0" bIns="0" rtlCol="0"/>
          <a:lstStyle/>
          <a:p>
            <a:endParaRPr sz="1750"/>
          </a:p>
        </p:txBody>
      </p:sp>
      <p:sp>
        <p:nvSpPr>
          <p:cNvPr id="194" name="object 194"/>
          <p:cNvSpPr/>
          <p:nvPr/>
        </p:nvSpPr>
        <p:spPr>
          <a:xfrm>
            <a:off x="2924810" y="2904666"/>
            <a:ext cx="19756" cy="19756"/>
          </a:xfrm>
          <a:custGeom>
            <a:avLst/>
            <a:gdLst/>
            <a:ahLst/>
            <a:cxnLst/>
            <a:rect l="l" t="t" r="r" b="b"/>
            <a:pathLst>
              <a:path w="20319" h="20319">
                <a:moveTo>
                  <a:pt x="0" y="20319"/>
                </a:moveTo>
                <a:lnTo>
                  <a:pt x="19812" y="20319"/>
                </a:lnTo>
                <a:lnTo>
                  <a:pt x="19812" y="0"/>
                </a:lnTo>
                <a:lnTo>
                  <a:pt x="0" y="0"/>
                </a:lnTo>
                <a:lnTo>
                  <a:pt x="0" y="20319"/>
                </a:lnTo>
                <a:close/>
              </a:path>
            </a:pathLst>
          </a:custGeom>
          <a:solidFill>
            <a:srgbClr val="800000"/>
          </a:solidFill>
        </p:spPr>
        <p:txBody>
          <a:bodyPr wrap="square" lIns="0" tIns="0" rIns="0" bIns="0" rtlCol="0"/>
          <a:lstStyle/>
          <a:p>
            <a:endParaRPr sz="1750"/>
          </a:p>
        </p:txBody>
      </p:sp>
      <p:sp>
        <p:nvSpPr>
          <p:cNvPr id="195" name="object 195"/>
          <p:cNvSpPr/>
          <p:nvPr/>
        </p:nvSpPr>
        <p:spPr>
          <a:xfrm>
            <a:off x="2943331" y="2740447"/>
            <a:ext cx="0" cy="164218"/>
          </a:xfrm>
          <a:custGeom>
            <a:avLst/>
            <a:gdLst/>
            <a:ahLst/>
            <a:cxnLst/>
            <a:rect l="l" t="t" r="r" b="b"/>
            <a:pathLst>
              <a:path h="168910">
                <a:moveTo>
                  <a:pt x="0" y="0"/>
                </a:moveTo>
                <a:lnTo>
                  <a:pt x="0" y="168909"/>
                </a:lnTo>
              </a:path>
            </a:pathLst>
          </a:custGeom>
          <a:ln w="38100">
            <a:solidFill>
              <a:srgbClr val="800000"/>
            </a:solidFill>
          </a:ln>
        </p:spPr>
        <p:txBody>
          <a:bodyPr wrap="square" lIns="0" tIns="0" rIns="0" bIns="0" rtlCol="0"/>
          <a:lstStyle/>
          <a:p>
            <a:endParaRPr sz="1750"/>
          </a:p>
        </p:txBody>
      </p:sp>
      <p:sp>
        <p:nvSpPr>
          <p:cNvPr id="196" name="object 196"/>
          <p:cNvSpPr/>
          <p:nvPr/>
        </p:nvSpPr>
        <p:spPr>
          <a:xfrm>
            <a:off x="2924810" y="2723162"/>
            <a:ext cx="19756" cy="17286"/>
          </a:xfrm>
          <a:custGeom>
            <a:avLst/>
            <a:gdLst/>
            <a:ahLst/>
            <a:cxnLst/>
            <a:rect l="l" t="t" r="r" b="b"/>
            <a:pathLst>
              <a:path w="20319" h="17780">
                <a:moveTo>
                  <a:pt x="0" y="17780"/>
                </a:moveTo>
                <a:lnTo>
                  <a:pt x="19812" y="17780"/>
                </a:lnTo>
                <a:lnTo>
                  <a:pt x="19812" y="0"/>
                </a:lnTo>
                <a:lnTo>
                  <a:pt x="0" y="0"/>
                </a:lnTo>
                <a:lnTo>
                  <a:pt x="0" y="17780"/>
                </a:lnTo>
                <a:close/>
              </a:path>
            </a:pathLst>
          </a:custGeom>
          <a:solidFill>
            <a:srgbClr val="800000"/>
          </a:solidFill>
        </p:spPr>
        <p:txBody>
          <a:bodyPr wrap="square" lIns="0" tIns="0" rIns="0" bIns="0" rtlCol="0"/>
          <a:lstStyle/>
          <a:p>
            <a:endParaRPr sz="1750"/>
          </a:p>
        </p:txBody>
      </p:sp>
      <p:sp>
        <p:nvSpPr>
          <p:cNvPr id="197" name="object 197"/>
          <p:cNvSpPr/>
          <p:nvPr/>
        </p:nvSpPr>
        <p:spPr>
          <a:xfrm>
            <a:off x="2924810" y="2713284"/>
            <a:ext cx="305594" cy="0"/>
          </a:xfrm>
          <a:custGeom>
            <a:avLst/>
            <a:gdLst/>
            <a:ahLst/>
            <a:cxnLst/>
            <a:rect l="l" t="t" r="r" b="b"/>
            <a:pathLst>
              <a:path w="314325">
                <a:moveTo>
                  <a:pt x="0" y="0"/>
                </a:moveTo>
                <a:lnTo>
                  <a:pt x="313944" y="0"/>
                </a:lnTo>
              </a:path>
            </a:pathLst>
          </a:custGeom>
          <a:ln w="20320">
            <a:solidFill>
              <a:srgbClr val="800000"/>
            </a:solidFill>
          </a:ln>
        </p:spPr>
        <p:txBody>
          <a:bodyPr wrap="square" lIns="0" tIns="0" rIns="0" bIns="0" rtlCol="0"/>
          <a:lstStyle/>
          <a:p>
            <a:endParaRPr sz="1750"/>
          </a:p>
        </p:txBody>
      </p:sp>
      <p:sp>
        <p:nvSpPr>
          <p:cNvPr id="198" name="object 198"/>
          <p:cNvSpPr/>
          <p:nvPr/>
        </p:nvSpPr>
        <p:spPr>
          <a:xfrm>
            <a:off x="2944072" y="2914544"/>
            <a:ext cx="17903" cy="0"/>
          </a:xfrm>
          <a:custGeom>
            <a:avLst/>
            <a:gdLst/>
            <a:ahLst/>
            <a:cxnLst/>
            <a:rect l="l" t="t" r="r" b="b"/>
            <a:pathLst>
              <a:path w="18414">
                <a:moveTo>
                  <a:pt x="0" y="0"/>
                </a:moveTo>
                <a:lnTo>
                  <a:pt x="18287" y="0"/>
                </a:lnTo>
              </a:path>
            </a:pathLst>
          </a:custGeom>
          <a:ln w="19811">
            <a:solidFill>
              <a:srgbClr val="800000"/>
            </a:solidFill>
          </a:ln>
        </p:spPr>
        <p:txBody>
          <a:bodyPr wrap="square" lIns="0" tIns="0" rIns="0" bIns="0" rtlCol="0"/>
          <a:lstStyle/>
          <a:p>
            <a:endParaRPr sz="1750"/>
          </a:p>
        </p:txBody>
      </p:sp>
      <p:sp>
        <p:nvSpPr>
          <p:cNvPr id="199" name="object 199"/>
          <p:cNvSpPr/>
          <p:nvPr/>
        </p:nvSpPr>
        <p:spPr>
          <a:xfrm>
            <a:off x="2961852" y="2914544"/>
            <a:ext cx="231510" cy="0"/>
          </a:xfrm>
          <a:custGeom>
            <a:avLst/>
            <a:gdLst/>
            <a:ahLst/>
            <a:cxnLst/>
            <a:rect l="l" t="t" r="r" b="b"/>
            <a:pathLst>
              <a:path w="238125">
                <a:moveTo>
                  <a:pt x="0" y="0"/>
                </a:moveTo>
                <a:lnTo>
                  <a:pt x="237744" y="0"/>
                </a:lnTo>
              </a:path>
            </a:pathLst>
          </a:custGeom>
          <a:ln w="19811">
            <a:solidFill>
              <a:srgbClr val="800000"/>
            </a:solidFill>
          </a:ln>
        </p:spPr>
        <p:txBody>
          <a:bodyPr wrap="square" lIns="0" tIns="0" rIns="0" bIns="0" rtlCol="0"/>
          <a:lstStyle/>
          <a:p>
            <a:endParaRPr sz="1750"/>
          </a:p>
        </p:txBody>
      </p:sp>
      <p:sp>
        <p:nvSpPr>
          <p:cNvPr id="200" name="object 200"/>
          <p:cNvSpPr/>
          <p:nvPr/>
        </p:nvSpPr>
        <p:spPr>
          <a:xfrm>
            <a:off x="3192991" y="2914544"/>
            <a:ext cx="19756" cy="0"/>
          </a:xfrm>
          <a:custGeom>
            <a:avLst/>
            <a:gdLst/>
            <a:ahLst/>
            <a:cxnLst/>
            <a:rect l="l" t="t" r="r" b="b"/>
            <a:pathLst>
              <a:path w="20320">
                <a:moveTo>
                  <a:pt x="0" y="0"/>
                </a:moveTo>
                <a:lnTo>
                  <a:pt x="19811" y="0"/>
                </a:lnTo>
              </a:path>
            </a:pathLst>
          </a:custGeom>
          <a:ln w="20320">
            <a:solidFill>
              <a:srgbClr val="800000"/>
            </a:solidFill>
          </a:ln>
        </p:spPr>
        <p:txBody>
          <a:bodyPr wrap="square" lIns="0" tIns="0" rIns="0" bIns="0" rtlCol="0"/>
          <a:lstStyle/>
          <a:p>
            <a:endParaRPr sz="1750"/>
          </a:p>
        </p:txBody>
      </p:sp>
      <p:sp>
        <p:nvSpPr>
          <p:cNvPr id="201" name="object 201"/>
          <p:cNvSpPr/>
          <p:nvPr/>
        </p:nvSpPr>
        <p:spPr>
          <a:xfrm>
            <a:off x="3192992" y="2822557"/>
            <a:ext cx="17903" cy="0"/>
          </a:xfrm>
          <a:custGeom>
            <a:avLst/>
            <a:gdLst/>
            <a:ahLst/>
            <a:cxnLst/>
            <a:rect l="l" t="t" r="r" b="b"/>
            <a:pathLst>
              <a:path w="18414">
                <a:moveTo>
                  <a:pt x="0" y="0"/>
                </a:moveTo>
                <a:lnTo>
                  <a:pt x="18287" y="0"/>
                </a:lnTo>
              </a:path>
            </a:pathLst>
          </a:custGeom>
          <a:ln w="38100">
            <a:solidFill>
              <a:srgbClr val="800000"/>
            </a:solidFill>
          </a:ln>
        </p:spPr>
        <p:txBody>
          <a:bodyPr wrap="square" lIns="0" tIns="0" rIns="0" bIns="0" rtlCol="0"/>
          <a:lstStyle/>
          <a:p>
            <a:endParaRPr sz="1750"/>
          </a:p>
        </p:txBody>
      </p:sp>
      <p:sp>
        <p:nvSpPr>
          <p:cNvPr id="202" name="object 202"/>
          <p:cNvSpPr/>
          <p:nvPr/>
        </p:nvSpPr>
        <p:spPr>
          <a:xfrm>
            <a:off x="3192991" y="2731805"/>
            <a:ext cx="19756" cy="0"/>
          </a:xfrm>
          <a:custGeom>
            <a:avLst/>
            <a:gdLst/>
            <a:ahLst/>
            <a:cxnLst/>
            <a:rect l="l" t="t" r="r" b="b"/>
            <a:pathLst>
              <a:path w="20320">
                <a:moveTo>
                  <a:pt x="0" y="0"/>
                </a:moveTo>
                <a:lnTo>
                  <a:pt x="19811" y="0"/>
                </a:lnTo>
              </a:path>
            </a:pathLst>
          </a:custGeom>
          <a:ln w="17779">
            <a:solidFill>
              <a:srgbClr val="800000"/>
            </a:solidFill>
          </a:ln>
        </p:spPr>
        <p:txBody>
          <a:bodyPr wrap="square" lIns="0" tIns="0" rIns="0" bIns="0" rtlCol="0"/>
          <a:lstStyle/>
          <a:p>
            <a:endParaRPr sz="1750"/>
          </a:p>
        </p:txBody>
      </p:sp>
      <p:sp>
        <p:nvSpPr>
          <p:cNvPr id="203" name="object 203"/>
          <p:cNvSpPr/>
          <p:nvPr/>
        </p:nvSpPr>
        <p:spPr>
          <a:xfrm>
            <a:off x="3212254" y="2923927"/>
            <a:ext cx="17903" cy="0"/>
          </a:xfrm>
          <a:custGeom>
            <a:avLst/>
            <a:gdLst/>
            <a:ahLst/>
            <a:cxnLst/>
            <a:rect l="l" t="t" r="r" b="b"/>
            <a:pathLst>
              <a:path w="18414">
                <a:moveTo>
                  <a:pt x="0" y="0"/>
                </a:moveTo>
                <a:lnTo>
                  <a:pt x="18288" y="0"/>
                </a:lnTo>
              </a:path>
            </a:pathLst>
          </a:custGeom>
          <a:ln w="19811">
            <a:solidFill>
              <a:srgbClr val="800000"/>
            </a:solidFill>
          </a:ln>
        </p:spPr>
        <p:txBody>
          <a:bodyPr wrap="square" lIns="0" tIns="0" rIns="0" bIns="0" rtlCol="0"/>
          <a:lstStyle/>
          <a:p>
            <a:endParaRPr sz="1750"/>
          </a:p>
        </p:txBody>
      </p:sp>
      <p:sp>
        <p:nvSpPr>
          <p:cNvPr id="204" name="object 204"/>
          <p:cNvSpPr/>
          <p:nvPr/>
        </p:nvSpPr>
        <p:spPr>
          <a:xfrm>
            <a:off x="2944072" y="2731557"/>
            <a:ext cx="17903" cy="0"/>
          </a:xfrm>
          <a:custGeom>
            <a:avLst/>
            <a:gdLst/>
            <a:ahLst/>
            <a:cxnLst/>
            <a:rect l="l" t="t" r="r" b="b"/>
            <a:pathLst>
              <a:path w="18414">
                <a:moveTo>
                  <a:pt x="0" y="0"/>
                </a:moveTo>
                <a:lnTo>
                  <a:pt x="18287" y="0"/>
                </a:lnTo>
              </a:path>
            </a:pathLst>
          </a:custGeom>
          <a:ln w="18288">
            <a:solidFill>
              <a:srgbClr val="800000"/>
            </a:solidFill>
          </a:ln>
        </p:spPr>
        <p:txBody>
          <a:bodyPr wrap="square" lIns="0" tIns="0" rIns="0" bIns="0" rtlCol="0"/>
          <a:lstStyle/>
          <a:p>
            <a:endParaRPr sz="1750"/>
          </a:p>
        </p:txBody>
      </p:sp>
      <p:sp>
        <p:nvSpPr>
          <p:cNvPr id="205" name="object 205"/>
          <p:cNvSpPr/>
          <p:nvPr/>
        </p:nvSpPr>
        <p:spPr>
          <a:xfrm>
            <a:off x="2961852" y="2731557"/>
            <a:ext cx="231510" cy="0"/>
          </a:xfrm>
          <a:custGeom>
            <a:avLst/>
            <a:gdLst/>
            <a:ahLst/>
            <a:cxnLst/>
            <a:rect l="l" t="t" r="r" b="b"/>
            <a:pathLst>
              <a:path w="238125">
                <a:moveTo>
                  <a:pt x="0" y="0"/>
                </a:moveTo>
                <a:lnTo>
                  <a:pt x="237744" y="0"/>
                </a:lnTo>
              </a:path>
            </a:pathLst>
          </a:custGeom>
          <a:ln w="18288">
            <a:solidFill>
              <a:srgbClr val="800000"/>
            </a:solidFill>
          </a:ln>
        </p:spPr>
        <p:txBody>
          <a:bodyPr wrap="square" lIns="0" tIns="0" rIns="0" bIns="0" rtlCol="0"/>
          <a:lstStyle/>
          <a:p>
            <a:endParaRPr sz="1750"/>
          </a:p>
        </p:txBody>
      </p:sp>
      <p:sp>
        <p:nvSpPr>
          <p:cNvPr id="206" name="object 206"/>
          <p:cNvSpPr/>
          <p:nvPr/>
        </p:nvSpPr>
        <p:spPr>
          <a:xfrm>
            <a:off x="3212254" y="2731557"/>
            <a:ext cx="17903" cy="0"/>
          </a:xfrm>
          <a:custGeom>
            <a:avLst/>
            <a:gdLst/>
            <a:ahLst/>
            <a:cxnLst/>
            <a:rect l="l" t="t" r="r" b="b"/>
            <a:pathLst>
              <a:path w="18414">
                <a:moveTo>
                  <a:pt x="0" y="0"/>
                </a:moveTo>
                <a:lnTo>
                  <a:pt x="18288" y="0"/>
                </a:lnTo>
              </a:path>
            </a:pathLst>
          </a:custGeom>
          <a:ln w="18288">
            <a:solidFill>
              <a:srgbClr val="800000"/>
            </a:solidFill>
          </a:ln>
        </p:spPr>
        <p:txBody>
          <a:bodyPr wrap="square" lIns="0" tIns="0" rIns="0" bIns="0" rtlCol="0"/>
          <a:lstStyle/>
          <a:p>
            <a:endParaRPr sz="1750"/>
          </a:p>
        </p:txBody>
      </p:sp>
      <p:sp>
        <p:nvSpPr>
          <p:cNvPr id="207" name="object 207"/>
          <p:cNvSpPr/>
          <p:nvPr/>
        </p:nvSpPr>
        <p:spPr>
          <a:xfrm>
            <a:off x="4736889" y="2654511"/>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208" name="object 208"/>
          <p:cNvSpPr/>
          <p:nvPr/>
        </p:nvSpPr>
        <p:spPr>
          <a:xfrm>
            <a:off x="4538344" y="2823421"/>
            <a:ext cx="217928" cy="0"/>
          </a:xfrm>
          <a:custGeom>
            <a:avLst/>
            <a:gdLst/>
            <a:ahLst/>
            <a:cxnLst/>
            <a:rect l="l" t="t" r="r" b="b"/>
            <a:pathLst>
              <a:path w="224154">
                <a:moveTo>
                  <a:pt x="0" y="0"/>
                </a:moveTo>
                <a:lnTo>
                  <a:pt x="224027" y="0"/>
                </a:lnTo>
              </a:path>
            </a:pathLst>
          </a:custGeom>
          <a:ln w="24383">
            <a:solidFill>
              <a:srgbClr val="6600FF"/>
            </a:solidFill>
          </a:ln>
        </p:spPr>
        <p:txBody>
          <a:bodyPr wrap="square" lIns="0" tIns="0" rIns="0" bIns="0" rtlCol="0"/>
          <a:lstStyle/>
          <a:p>
            <a:endParaRPr sz="1750"/>
          </a:p>
        </p:txBody>
      </p:sp>
      <p:sp>
        <p:nvSpPr>
          <p:cNvPr id="209" name="object 209"/>
          <p:cNvSpPr/>
          <p:nvPr/>
        </p:nvSpPr>
        <p:spPr>
          <a:xfrm>
            <a:off x="4387216" y="2744893"/>
            <a:ext cx="157427" cy="158662"/>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a:endParaRPr sz="1750"/>
          </a:p>
        </p:txBody>
      </p:sp>
      <p:sp>
        <p:nvSpPr>
          <p:cNvPr id="210" name="object 210"/>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211" name="object 211"/>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212" name="object 212"/>
          <p:cNvSpPr/>
          <p:nvPr/>
        </p:nvSpPr>
        <p:spPr>
          <a:xfrm>
            <a:off x="4384993" y="2521162"/>
            <a:ext cx="0" cy="605014"/>
          </a:xfrm>
          <a:custGeom>
            <a:avLst/>
            <a:gdLst/>
            <a:ahLst/>
            <a:cxnLst/>
            <a:rect l="l" t="t" r="r" b="b"/>
            <a:pathLst>
              <a:path h="622300">
                <a:moveTo>
                  <a:pt x="0" y="0"/>
                </a:moveTo>
                <a:lnTo>
                  <a:pt x="0" y="621792"/>
                </a:lnTo>
              </a:path>
            </a:pathLst>
          </a:custGeom>
          <a:ln w="38100">
            <a:solidFill>
              <a:srgbClr val="800000"/>
            </a:solidFill>
          </a:ln>
        </p:spPr>
        <p:txBody>
          <a:bodyPr wrap="square" lIns="0" tIns="0" rIns="0" bIns="0" rtlCol="0"/>
          <a:lstStyle/>
          <a:p>
            <a:endParaRPr sz="1750"/>
          </a:p>
        </p:txBody>
      </p:sp>
      <p:sp>
        <p:nvSpPr>
          <p:cNvPr id="213" name="object 213"/>
          <p:cNvSpPr/>
          <p:nvPr/>
        </p:nvSpPr>
        <p:spPr>
          <a:xfrm>
            <a:off x="3210772" y="3124940"/>
            <a:ext cx="1173603" cy="0"/>
          </a:xfrm>
          <a:custGeom>
            <a:avLst/>
            <a:gdLst/>
            <a:ahLst/>
            <a:cxnLst/>
            <a:rect l="l" t="t" r="r" b="b"/>
            <a:pathLst>
              <a:path w="1207135">
                <a:moveTo>
                  <a:pt x="0" y="0"/>
                </a:moveTo>
                <a:lnTo>
                  <a:pt x="1207008" y="0"/>
                </a:lnTo>
              </a:path>
            </a:pathLst>
          </a:custGeom>
          <a:ln w="38100">
            <a:solidFill>
              <a:srgbClr val="800000"/>
            </a:solidFill>
          </a:ln>
        </p:spPr>
        <p:txBody>
          <a:bodyPr wrap="square" lIns="0" tIns="0" rIns="0" bIns="0" rtlCol="0"/>
          <a:lstStyle/>
          <a:p>
            <a:endParaRPr sz="1750"/>
          </a:p>
        </p:txBody>
      </p:sp>
      <p:sp>
        <p:nvSpPr>
          <p:cNvPr id="214" name="object 214"/>
          <p:cNvSpPr/>
          <p:nvPr/>
        </p:nvSpPr>
        <p:spPr>
          <a:xfrm>
            <a:off x="3211513" y="2924176"/>
            <a:ext cx="0" cy="201877"/>
          </a:xfrm>
          <a:custGeom>
            <a:avLst/>
            <a:gdLst/>
            <a:ahLst/>
            <a:cxnLst/>
            <a:rect l="l" t="t" r="r" b="b"/>
            <a:pathLst>
              <a:path h="207644">
                <a:moveTo>
                  <a:pt x="0" y="0"/>
                </a:moveTo>
                <a:lnTo>
                  <a:pt x="0" y="207264"/>
                </a:lnTo>
              </a:path>
            </a:pathLst>
          </a:custGeom>
          <a:ln w="38100">
            <a:solidFill>
              <a:srgbClr val="800000"/>
            </a:solidFill>
          </a:ln>
        </p:spPr>
        <p:txBody>
          <a:bodyPr wrap="square" lIns="0" tIns="0" rIns="0" bIns="0" rtlCol="0"/>
          <a:lstStyle/>
          <a:p>
            <a:endParaRPr sz="1750"/>
          </a:p>
        </p:txBody>
      </p:sp>
      <p:sp>
        <p:nvSpPr>
          <p:cNvPr id="215" name="object 215"/>
          <p:cNvSpPr/>
          <p:nvPr/>
        </p:nvSpPr>
        <p:spPr>
          <a:xfrm>
            <a:off x="3210772" y="2924916"/>
            <a:ext cx="160514" cy="0"/>
          </a:xfrm>
          <a:custGeom>
            <a:avLst/>
            <a:gdLst/>
            <a:ahLst/>
            <a:cxnLst/>
            <a:rect l="l" t="t" r="r" b="b"/>
            <a:pathLst>
              <a:path w="165100">
                <a:moveTo>
                  <a:pt x="0" y="0"/>
                </a:moveTo>
                <a:lnTo>
                  <a:pt x="164591" y="0"/>
                </a:lnTo>
              </a:path>
            </a:pathLst>
          </a:custGeom>
          <a:ln w="38100">
            <a:solidFill>
              <a:srgbClr val="800000"/>
            </a:solidFill>
          </a:ln>
        </p:spPr>
        <p:txBody>
          <a:bodyPr wrap="square" lIns="0" tIns="0" rIns="0" bIns="0" rtlCol="0"/>
          <a:lstStyle/>
          <a:p>
            <a:endParaRPr sz="1750"/>
          </a:p>
        </p:txBody>
      </p:sp>
      <p:sp>
        <p:nvSpPr>
          <p:cNvPr id="216" name="object 216"/>
          <p:cNvSpPr/>
          <p:nvPr/>
        </p:nvSpPr>
        <p:spPr>
          <a:xfrm>
            <a:off x="3371532" y="2521162"/>
            <a:ext cx="0" cy="403137"/>
          </a:xfrm>
          <a:custGeom>
            <a:avLst/>
            <a:gdLst/>
            <a:ahLst/>
            <a:cxnLst/>
            <a:rect l="l" t="t" r="r" b="b"/>
            <a:pathLst>
              <a:path h="414655">
                <a:moveTo>
                  <a:pt x="0" y="0"/>
                </a:moveTo>
                <a:lnTo>
                  <a:pt x="0" y="414527"/>
                </a:lnTo>
              </a:path>
            </a:pathLst>
          </a:custGeom>
          <a:ln w="38100">
            <a:solidFill>
              <a:srgbClr val="800000"/>
            </a:solidFill>
          </a:ln>
        </p:spPr>
        <p:txBody>
          <a:bodyPr wrap="square" lIns="0" tIns="0" rIns="0" bIns="0" rtlCol="0"/>
          <a:lstStyle/>
          <a:p>
            <a:endParaRPr sz="1750"/>
          </a:p>
        </p:txBody>
      </p:sp>
      <p:sp>
        <p:nvSpPr>
          <p:cNvPr id="217" name="object 217"/>
          <p:cNvSpPr/>
          <p:nvPr/>
        </p:nvSpPr>
        <p:spPr>
          <a:xfrm>
            <a:off x="4736889" y="2654511"/>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6"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6" y="307848"/>
                </a:moveTo>
                <a:lnTo>
                  <a:pt x="150876" y="307848"/>
                </a:lnTo>
                <a:lnTo>
                  <a:pt x="157323" y="309020"/>
                </a:lnTo>
                <a:lnTo>
                  <a:pt x="153416"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2" y="252222"/>
                </a:lnTo>
                <a:lnTo>
                  <a:pt x="60960" y="248412"/>
                </a:lnTo>
                <a:close/>
              </a:path>
              <a:path w="368935" h="349250">
                <a:moveTo>
                  <a:pt x="64262" y="252222"/>
                </a:moveTo>
                <a:lnTo>
                  <a:pt x="65532" y="254508"/>
                </a:lnTo>
                <a:lnTo>
                  <a:pt x="47244" y="262128"/>
                </a:lnTo>
                <a:lnTo>
                  <a:pt x="72847" y="262128"/>
                </a:lnTo>
                <a:lnTo>
                  <a:pt x="64262"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2"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218" name="object 218"/>
          <p:cNvSpPr/>
          <p:nvPr/>
        </p:nvSpPr>
        <p:spPr>
          <a:xfrm>
            <a:off x="4538344" y="2823421"/>
            <a:ext cx="217928" cy="0"/>
          </a:xfrm>
          <a:custGeom>
            <a:avLst/>
            <a:gdLst/>
            <a:ahLst/>
            <a:cxnLst/>
            <a:rect l="l" t="t" r="r" b="b"/>
            <a:pathLst>
              <a:path w="224154">
                <a:moveTo>
                  <a:pt x="0" y="0"/>
                </a:moveTo>
                <a:lnTo>
                  <a:pt x="224027" y="0"/>
                </a:lnTo>
              </a:path>
            </a:pathLst>
          </a:custGeom>
          <a:ln w="24383">
            <a:solidFill>
              <a:srgbClr val="6600FF"/>
            </a:solidFill>
          </a:ln>
        </p:spPr>
        <p:txBody>
          <a:bodyPr wrap="square" lIns="0" tIns="0" rIns="0" bIns="0" rtlCol="0"/>
          <a:lstStyle/>
          <a:p>
            <a:endParaRPr sz="1750"/>
          </a:p>
        </p:txBody>
      </p:sp>
      <p:sp>
        <p:nvSpPr>
          <p:cNvPr id="219" name="object 219"/>
          <p:cNvSpPr/>
          <p:nvPr/>
        </p:nvSpPr>
        <p:spPr>
          <a:xfrm>
            <a:off x="4387216" y="2744893"/>
            <a:ext cx="157427" cy="158662"/>
          </a:xfrm>
          <a:custGeom>
            <a:avLst/>
            <a:gdLst/>
            <a:ahLst/>
            <a:cxnLst/>
            <a:rect l="l" t="t" r="r" b="b"/>
            <a:pathLst>
              <a:path w="161925" h="163194">
                <a:moveTo>
                  <a:pt x="161544" y="0"/>
                </a:moveTo>
                <a:lnTo>
                  <a:pt x="0" y="80772"/>
                </a:lnTo>
                <a:lnTo>
                  <a:pt x="161544" y="163068"/>
                </a:lnTo>
                <a:lnTo>
                  <a:pt x="161544" y="0"/>
                </a:lnTo>
                <a:close/>
              </a:path>
            </a:pathLst>
          </a:custGeom>
          <a:solidFill>
            <a:srgbClr val="6600FF"/>
          </a:solidFill>
        </p:spPr>
        <p:txBody>
          <a:bodyPr wrap="square" lIns="0" tIns="0" rIns="0" bIns="0" rtlCol="0"/>
          <a:lstStyle/>
          <a:p>
            <a:endParaRPr sz="1750"/>
          </a:p>
        </p:txBody>
      </p:sp>
      <p:sp>
        <p:nvSpPr>
          <p:cNvPr id="220" name="object 220"/>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221" name="object 221"/>
          <p:cNvSpPr/>
          <p:nvPr/>
        </p:nvSpPr>
        <p:spPr>
          <a:xfrm>
            <a:off x="3370792" y="2503382"/>
            <a:ext cx="1013706" cy="37042"/>
          </a:xfrm>
          <a:custGeom>
            <a:avLst/>
            <a:gdLst/>
            <a:ahLst/>
            <a:cxnLst/>
            <a:rect l="l" t="t" r="r" b="b"/>
            <a:pathLst>
              <a:path w="1042670" h="38100">
                <a:moveTo>
                  <a:pt x="0" y="38100"/>
                </a:moveTo>
                <a:lnTo>
                  <a:pt x="1042415" y="38100"/>
                </a:lnTo>
                <a:lnTo>
                  <a:pt x="1042415" y="0"/>
                </a:lnTo>
                <a:lnTo>
                  <a:pt x="0" y="0"/>
                </a:lnTo>
                <a:lnTo>
                  <a:pt x="0" y="38100"/>
                </a:lnTo>
                <a:close/>
              </a:path>
            </a:pathLst>
          </a:custGeom>
          <a:solidFill>
            <a:srgbClr val="800000"/>
          </a:solidFill>
        </p:spPr>
        <p:txBody>
          <a:bodyPr wrap="square" lIns="0" tIns="0" rIns="0" bIns="0" rtlCol="0"/>
          <a:lstStyle/>
          <a:p>
            <a:endParaRPr sz="1750"/>
          </a:p>
        </p:txBody>
      </p:sp>
      <p:sp>
        <p:nvSpPr>
          <p:cNvPr id="222" name="object 222"/>
          <p:cNvSpPr/>
          <p:nvPr/>
        </p:nvSpPr>
        <p:spPr>
          <a:xfrm>
            <a:off x="4384993" y="2521162"/>
            <a:ext cx="0" cy="605014"/>
          </a:xfrm>
          <a:custGeom>
            <a:avLst/>
            <a:gdLst/>
            <a:ahLst/>
            <a:cxnLst/>
            <a:rect l="l" t="t" r="r" b="b"/>
            <a:pathLst>
              <a:path h="622300">
                <a:moveTo>
                  <a:pt x="0" y="0"/>
                </a:moveTo>
                <a:lnTo>
                  <a:pt x="0" y="621792"/>
                </a:lnTo>
              </a:path>
            </a:pathLst>
          </a:custGeom>
          <a:ln w="38100">
            <a:solidFill>
              <a:srgbClr val="800000"/>
            </a:solidFill>
          </a:ln>
        </p:spPr>
        <p:txBody>
          <a:bodyPr wrap="square" lIns="0" tIns="0" rIns="0" bIns="0" rtlCol="0"/>
          <a:lstStyle/>
          <a:p>
            <a:endParaRPr sz="1750"/>
          </a:p>
        </p:txBody>
      </p:sp>
      <p:sp>
        <p:nvSpPr>
          <p:cNvPr id="223" name="object 223"/>
          <p:cNvSpPr/>
          <p:nvPr/>
        </p:nvSpPr>
        <p:spPr>
          <a:xfrm>
            <a:off x="3210772" y="3124940"/>
            <a:ext cx="1173603" cy="0"/>
          </a:xfrm>
          <a:custGeom>
            <a:avLst/>
            <a:gdLst/>
            <a:ahLst/>
            <a:cxnLst/>
            <a:rect l="l" t="t" r="r" b="b"/>
            <a:pathLst>
              <a:path w="1207135">
                <a:moveTo>
                  <a:pt x="0" y="0"/>
                </a:moveTo>
                <a:lnTo>
                  <a:pt x="1207008" y="0"/>
                </a:lnTo>
              </a:path>
            </a:pathLst>
          </a:custGeom>
          <a:ln w="38100">
            <a:solidFill>
              <a:srgbClr val="800000"/>
            </a:solidFill>
          </a:ln>
        </p:spPr>
        <p:txBody>
          <a:bodyPr wrap="square" lIns="0" tIns="0" rIns="0" bIns="0" rtlCol="0"/>
          <a:lstStyle/>
          <a:p>
            <a:endParaRPr sz="1750"/>
          </a:p>
        </p:txBody>
      </p:sp>
      <p:sp>
        <p:nvSpPr>
          <p:cNvPr id="224" name="object 224"/>
          <p:cNvSpPr/>
          <p:nvPr/>
        </p:nvSpPr>
        <p:spPr>
          <a:xfrm>
            <a:off x="3211513" y="2924176"/>
            <a:ext cx="0" cy="201877"/>
          </a:xfrm>
          <a:custGeom>
            <a:avLst/>
            <a:gdLst/>
            <a:ahLst/>
            <a:cxnLst/>
            <a:rect l="l" t="t" r="r" b="b"/>
            <a:pathLst>
              <a:path h="207644">
                <a:moveTo>
                  <a:pt x="0" y="0"/>
                </a:moveTo>
                <a:lnTo>
                  <a:pt x="0" y="207264"/>
                </a:lnTo>
              </a:path>
            </a:pathLst>
          </a:custGeom>
          <a:ln w="38100">
            <a:solidFill>
              <a:srgbClr val="800000"/>
            </a:solidFill>
          </a:ln>
        </p:spPr>
        <p:txBody>
          <a:bodyPr wrap="square" lIns="0" tIns="0" rIns="0" bIns="0" rtlCol="0"/>
          <a:lstStyle/>
          <a:p>
            <a:endParaRPr sz="1750"/>
          </a:p>
        </p:txBody>
      </p:sp>
      <p:sp>
        <p:nvSpPr>
          <p:cNvPr id="225" name="object 225"/>
          <p:cNvSpPr/>
          <p:nvPr/>
        </p:nvSpPr>
        <p:spPr>
          <a:xfrm>
            <a:off x="3210772" y="2924916"/>
            <a:ext cx="160514" cy="0"/>
          </a:xfrm>
          <a:custGeom>
            <a:avLst/>
            <a:gdLst/>
            <a:ahLst/>
            <a:cxnLst/>
            <a:rect l="l" t="t" r="r" b="b"/>
            <a:pathLst>
              <a:path w="165100">
                <a:moveTo>
                  <a:pt x="0" y="0"/>
                </a:moveTo>
                <a:lnTo>
                  <a:pt x="164591" y="0"/>
                </a:lnTo>
              </a:path>
            </a:pathLst>
          </a:custGeom>
          <a:ln w="38100">
            <a:solidFill>
              <a:srgbClr val="800000"/>
            </a:solidFill>
          </a:ln>
        </p:spPr>
        <p:txBody>
          <a:bodyPr wrap="square" lIns="0" tIns="0" rIns="0" bIns="0" rtlCol="0"/>
          <a:lstStyle/>
          <a:p>
            <a:endParaRPr sz="1750"/>
          </a:p>
        </p:txBody>
      </p:sp>
      <p:sp>
        <p:nvSpPr>
          <p:cNvPr id="226" name="object 226"/>
          <p:cNvSpPr/>
          <p:nvPr/>
        </p:nvSpPr>
        <p:spPr>
          <a:xfrm>
            <a:off x="3371532" y="2521162"/>
            <a:ext cx="0" cy="403137"/>
          </a:xfrm>
          <a:custGeom>
            <a:avLst/>
            <a:gdLst/>
            <a:ahLst/>
            <a:cxnLst/>
            <a:rect l="l" t="t" r="r" b="b"/>
            <a:pathLst>
              <a:path h="414655">
                <a:moveTo>
                  <a:pt x="0" y="0"/>
                </a:moveTo>
                <a:lnTo>
                  <a:pt x="0" y="414527"/>
                </a:lnTo>
              </a:path>
            </a:pathLst>
          </a:custGeom>
          <a:ln w="38100">
            <a:solidFill>
              <a:srgbClr val="800000"/>
            </a:solidFill>
          </a:ln>
        </p:spPr>
        <p:txBody>
          <a:bodyPr wrap="square" lIns="0" tIns="0" rIns="0" bIns="0" rtlCol="0"/>
          <a:lstStyle/>
          <a:p>
            <a:endParaRPr sz="1750"/>
          </a:p>
        </p:txBody>
      </p:sp>
      <p:sp>
        <p:nvSpPr>
          <p:cNvPr id="227" name="object 227"/>
          <p:cNvSpPr/>
          <p:nvPr/>
        </p:nvSpPr>
        <p:spPr>
          <a:xfrm>
            <a:off x="1486112" y="1344718"/>
            <a:ext cx="357452" cy="340783"/>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a:endParaRPr sz="1750"/>
          </a:p>
        </p:txBody>
      </p:sp>
      <p:sp>
        <p:nvSpPr>
          <p:cNvPr id="228" name="object 228"/>
          <p:cNvSpPr/>
          <p:nvPr/>
        </p:nvSpPr>
        <p:spPr>
          <a:xfrm>
            <a:off x="1666134" y="1666240"/>
            <a:ext cx="0" cy="99395"/>
          </a:xfrm>
          <a:custGeom>
            <a:avLst/>
            <a:gdLst/>
            <a:ahLst/>
            <a:cxnLst/>
            <a:rect l="l" t="t" r="r" b="b"/>
            <a:pathLst>
              <a:path h="102234">
                <a:moveTo>
                  <a:pt x="0" y="0"/>
                </a:moveTo>
                <a:lnTo>
                  <a:pt x="0" y="102107"/>
                </a:lnTo>
              </a:path>
            </a:pathLst>
          </a:custGeom>
          <a:ln w="25907">
            <a:solidFill>
              <a:srgbClr val="6600FF"/>
            </a:solidFill>
          </a:ln>
        </p:spPr>
        <p:txBody>
          <a:bodyPr wrap="square" lIns="0" tIns="0" rIns="0" bIns="0" rtlCol="0"/>
          <a:lstStyle/>
          <a:p>
            <a:endParaRPr sz="1750"/>
          </a:p>
        </p:txBody>
      </p:sp>
      <p:sp>
        <p:nvSpPr>
          <p:cNvPr id="229" name="object 229"/>
          <p:cNvSpPr/>
          <p:nvPr/>
        </p:nvSpPr>
        <p:spPr>
          <a:xfrm>
            <a:off x="1588346" y="1761066"/>
            <a:ext cx="158662" cy="158662"/>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a:endParaRPr sz="1750"/>
          </a:p>
        </p:txBody>
      </p:sp>
      <p:sp>
        <p:nvSpPr>
          <p:cNvPr id="230" name="object 230"/>
          <p:cNvSpPr/>
          <p:nvPr/>
        </p:nvSpPr>
        <p:spPr>
          <a:xfrm>
            <a:off x="1131994" y="1918863"/>
            <a:ext cx="1120510" cy="0"/>
          </a:xfrm>
          <a:custGeom>
            <a:avLst/>
            <a:gdLst/>
            <a:ahLst/>
            <a:cxnLst/>
            <a:rect l="l" t="t" r="r" b="b"/>
            <a:pathLst>
              <a:path w="1152525">
                <a:moveTo>
                  <a:pt x="0" y="0"/>
                </a:moveTo>
                <a:lnTo>
                  <a:pt x="1152144" y="0"/>
                </a:lnTo>
              </a:path>
            </a:pathLst>
          </a:custGeom>
          <a:ln w="38100">
            <a:solidFill>
              <a:srgbClr val="800000"/>
            </a:solidFill>
          </a:ln>
        </p:spPr>
        <p:txBody>
          <a:bodyPr wrap="square" lIns="0" tIns="0" rIns="0" bIns="0" rtlCol="0"/>
          <a:lstStyle/>
          <a:p>
            <a:endParaRPr sz="1750"/>
          </a:p>
        </p:txBody>
      </p:sp>
      <p:sp>
        <p:nvSpPr>
          <p:cNvPr id="231" name="object 231"/>
          <p:cNvSpPr/>
          <p:nvPr/>
        </p:nvSpPr>
        <p:spPr>
          <a:xfrm>
            <a:off x="2251392" y="1919606"/>
            <a:ext cx="0" cy="351278"/>
          </a:xfrm>
          <a:custGeom>
            <a:avLst/>
            <a:gdLst/>
            <a:ahLst/>
            <a:cxnLst/>
            <a:rect l="l" t="t" r="r" b="b"/>
            <a:pathLst>
              <a:path h="361314">
                <a:moveTo>
                  <a:pt x="0" y="0"/>
                </a:moveTo>
                <a:lnTo>
                  <a:pt x="0" y="361188"/>
                </a:lnTo>
              </a:path>
            </a:pathLst>
          </a:custGeom>
          <a:ln w="38100">
            <a:solidFill>
              <a:srgbClr val="800000"/>
            </a:solidFill>
          </a:ln>
        </p:spPr>
        <p:txBody>
          <a:bodyPr wrap="square" lIns="0" tIns="0" rIns="0" bIns="0" rtlCol="0"/>
          <a:lstStyle/>
          <a:p>
            <a:endParaRPr sz="1750"/>
          </a:p>
        </p:txBody>
      </p:sp>
      <p:sp>
        <p:nvSpPr>
          <p:cNvPr id="232" name="object 232"/>
          <p:cNvSpPr/>
          <p:nvPr/>
        </p:nvSpPr>
        <p:spPr>
          <a:xfrm>
            <a:off x="1930612" y="2271501"/>
            <a:ext cx="321645" cy="0"/>
          </a:xfrm>
          <a:custGeom>
            <a:avLst/>
            <a:gdLst/>
            <a:ahLst/>
            <a:cxnLst/>
            <a:rect l="l" t="t" r="r" b="b"/>
            <a:pathLst>
              <a:path w="330835">
                <a:moveTo>
                  <a:pt x="0" y="0"/>
                </a:moveTo>
                <a:lnTo>
                  <a:pt x="330707" y="0"/>
                </a:lnTo>
              </a:path>
            </a:pathLst>
          </a:custGeom>
          <a:ln w="38100">
            <a:solidFill>
              <a:srgbClr val="800000"/>
            </a:solidFill>
          </a:ln>
        </p:spPr>
        <p:txBody>
          <a:bodyPr wrap="square" lIns="0" tIns="0" rIns="0" bIns="0" rtlCol="0"/>
          <a:lstStyle/>
          <a:p>
            <a:endParaRPr sz="1750"/>
          </a:p>
        </p:txBody>
      </p:sp>
      <p:sp>
        <p:nvSpPr>
          <p:cNvPr id="233" name="object 233"/>
          <p:cNvSpPr/>
          <p:nvPr/>
        </p:nvSpPr>
        <p:spPr>
          <a:xfrm>
            <a:off x="1931352" y="2270760"/>
            <a:ext cx="0" cy="302507"/>
          </a:xfrm>
          <a:custGeom>
            <a:avLst/>
            <a:gdLst/>
            <a:ahLst/>
            <a:cxnLst/>
            <a:rect l="l" t="t" r="r" b="b"/>
            <a:pathLst>
              <a:path h="311150">
                <a:moveTo>
                  <a:pt x="0" y="0"/>
                </a:moveTo>
                <a:lnTo>
                  <a:pt x="0" y="310896"/>
                </a:lnTo>
              </a:path>
            </a:pathLst>
          </a:custGeom>
          <a:ln w="38100">
            <a:solidFill>
              <a:srgbClr val="800000"/>
            </a:solidFill>
          </a:ln>
        </p:spPr>
        <p:txBody>
          <a:bodyPr wrap="square" lIns="0" tIns="0" rIns="0" bIns="0" rtlCol="0"/>
          <a:lstStyle/>
          <a:p>
            <a:endParaRPr sz="1750"/>
          </a:p>
        </p:txBody>
      </p:sp>
      <p:sp>
        <p:nvSpPr>
          <p:cNvPr id="234" name="object 234"/>
          <p:cNvSpPr/>
          <p:nvPr/>
        </p:nvSpPr>
        <p:spPr>
          <a:xfrm>
            <a:off x="1131993" y="2572279"/>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35" name="object 235"/>
          <p:cNvSpPr/>
          <p:nvPr/>
        </p:nvSpPr>
        <p:spPr>
          <a:xfrm>
            <a:off x="1131253" y="1919606"/>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236" name="object 236"/>
          <p:cNvSpPr/>
          <p:nvPr/>
        </p:nvSpPr>
        <p:spPr>
          <a:xfrm>
            <a:off x="1486112" y="1344718"/>
            <a:ext cx="357452" cy="340783"/>
          </a:xfrm>
          <a:custGeom>
            <a:avLst/>
            <a:gdLst/>
            <a:ahLst/>
            <a:cxnLst/>
            <a:rect l="l" t="t" r="r" b="b"/>
            <a:pathLst>
              <a:path w="367664" h="350519">
                <a:moveTo>
                  <a:pt x="184403" y="0"/>
                </a:moveTo>
                <a:lnTo>
                  <a:pt x="143255" y="4572"/>
                </a:lnTo>
                <a:lnTo>
                  <a:pt x="83819" y="28956"/>
                </a:lnTo>
                <a:lnTo>
                  <a:pt x="77723" y="32004"/>
                </a:lnTo>
                <a:lnTo>
                  <a:pt x="33527" y="74676"/>
                </a:lnTo>
                <a:lnTo>
                  <a:pt x="9143" y="121920"/>
                </a:lnTo>
                <a:lnTo>
                  <a:pt x="1523" y="160020"/>
                </a:lnTo>
                <a:lnTo>
                  <a:pt x="0" y="175260"/>
                </a:lnTo>
                <a:lnTo>
                  <a:pt x="4571" y="214884"/>
                </a:lnTo>
                <a:lnTo>
                  <a:pt x="28955" y="269748"/>
                </a:lnTo>
                <a:lnTo>
                  <a:pt x="77723" y="318516"/>
                </a:lnTo>
                <a:lnTo>
                  <a:pt x="111251" y="336804"/>
                </a:lnTo>
                <a:lnTo>
                  <a:pt x="166115" y="350520"/>
                </a:lnTo>
                <a:lnTo>
                  <a:pt x="201167" y="350520"/>
                </a:lnTo>
                <a:lnTo>
                  <a:pt x="224027" y="345948"/>
                </a:lnTo>
                <a:lnTo>
                  <a:pt x="256031" y="336804"/>
                </a:lnTo>
                <a:lnTo>
                  <a:pt x="274320" y="327660"/>
                </a:lnTo>
                <a:lnTo>
                  <a:pt x="150875" y="327660"/>
                </a:lnTo>
                <a:lnTo>
                  <a:pt x="150875" y="309372"/>
                </a:lnTo>
                <a:lnTo>
                  <a:pt x="153161" y="309372"/>
                </a:lnTo>
                <a:lnTo>
                  <a:pt x="137159" y="304800"/>
                </a:lnTo>
                <a:lnTo>
                  <a:pt x="91439" y="304800"/>
                </a:lnTo>
                <a:lnTo>
                  <a:pt x="99059" y="288036"/>
                </a:lnTo>
                <a:lnTo>
                  <a:pt x="101404" y="288036"/>
                </a:lnTo>
                <a:lnTo>
                  <a:pt x="80771" y="271272"/>
                </a:lnTo>
                <a:lnTo>
                  <a:pt x="72847" y="262128"/>
                </a:lnTo>
                <a:lnTo>
                  <a:pt x="47243" y="262128"/>
                </a:lnTo>
                <a:lnTo>
                  <a:pt x="60842" y="248529"/>
                </a:lnTo>
                <a:lnTo>
                  <a:pt x="50291" y="228600"/>
                </a:lnTo>
                <a:lnTo>
                  <a:pt x="44195" y="213360"/>
                </a:lnTo>
                <a:lnTo>
                  <a:pt x="42163" y="207264"/>
                </a:lnTo>
                <a:lnTo>
                  <a:pt x="22859" y="207264"/>
                </a:lnTo>
                <a:lnTo>
                  <a:pt x="39623" y="199644"/>
                </a:lnTo>
                <a:lnTo>
                  <a:pt x="40385" y="199644"/>
                </a:lnTo>
                <a:lnTo>
                  <a:pt x="39623" y="192024"/>
                </a:lnTo>
                <a:lnTo>
                  <a:pt x="38099" y="175260"/>
                </a:lnTo>
                <a:lnTo>
                  <a:pt x="39623" y="160020"/>
                </a:lnTo>
                <a:lnTo>
                  <a:pt x="40455" y="150876"/>
                </a:lnTo>
                <a:lnTo>
                  <a:pt x="39623" y="150876"/>
                </a:lnTo>
                <a:lnTo>
                  <a:pt x="22859" y="143256"/>
                </a:lnTo>
                <a:lnTo>
                  <a:pt x="42163" y="143256"/>
                </a:lnTo>
                <a:lnTo>
                  <a:pt x="44195" y="137160"/>
                </a:lnTo>
                <a:lnTo>
                  <a:pt x="50291" y="121920"/>
                </a:lnTo>
                <a:lnTo>
                  <a:pt x="60842" y="101990"/>
                </a:lnTo>
                <a:lnTo>
                  <a:pt x="47243" y="88392"/>
                </a:lnTo>
                <a:lnTo>
                  <a:pt x="72847" y="88392"/>
                </a:lnTo>
                <a:lnTo>
                  <a:pt x="80771" y="79248"/>
                </a:lnTo>
                <a:lnTo>
                  <a:pt x="99528" y="64008"/>
                </a:lnTo>
                <a:lnTo>
                  <a:pt x="99059" y="64008"/>
                </a:lnTo>
                <a:lnTo>
                  <a:pt x="91439" y="45720"/>
                </a:lnTo>
                <a:lnTo>
                  <a:pt x="137159" y="45720"/>
                </a:lnTo>
                <a:lnTo>
                  <a:pt x="153161" y="41148"/>
                </a:lnTo>
                <a:lnTo>
                  <a:pt x="150875" y="41148"/>
                </a:lnTo>
                <a:lnTo>
                  <a:pt x="150875" y="22860"/>
                </a:lnTo>
                <a:lnTo>
                  <a:pt x="272491" y="22860"/>
                </a:lnTo>
                <a:lnTo>
                  <a:pt x="256031" y="13716"/>
                </a:lnTo>
                <a:lnTo>
                  <a:pt x="224027" y="4572"/>
                </a:lnTo>
                <a:lnTo>
                  <a:pt x="216408" y="3048"/>
                </a:lnTo>
                <a:lnTo>
                  <a:pt x="184403" y="0"/>
                </a:lnTo>
                <a:close/>
              </a:path>
              <a:path w="367664" h="350519">
                <a:moveTo>
                  <a:pt x="150875" y="309372"/>
                </a:moveTo>
                <a:lnTo>
                  <a:pt x="150875" y="327660"/>
                </a:lnTo>
                <a:lnTo>
                  <a:pt x="158495" y="310896"/>
                </a:lnTo>
                <a:lnTo>
                  <a:pt x="150875" y="309372"/>
                </a:lnTo>
                <a:close/>
              </a:path>
              <a:path w="367664" h="350519">
                <a:moveTo>
                  <a:pt x="158495" y="310896"/>
                </a:moveTo>
                <a:lnTo>
                  <a:pt x="150875" y="327660"/>
                </a:lnTo>
                <a:lnTo>
                  <a:pt x="216408" y="327660"/>
                </a:lnTo>
                <a:lnTo>
                  <a:pt x="209480" y="312420"/>
                </a:lnTo>
                <a:lnTo>
                  <a:pt x="166115" y="312420"/>
                </a:lnTo>
                <a:lnTo>
                  <a:pt x="158495" y="310896"/>
                </a:lnTo>
                <a:close/>
              </a:path>
              <a:path w="367664" h="350519">
                <a:moveTo>
                  <a:pt x="216408" y="309372"/>
                </a:moveTo>
                <a:lnTo>
                  <a:pt x="208787" y="310896"/>
                </a:lnTo>
                <a:lnTo>
                  <a:pt x="216408" y="327660"/>
                </a:lnTo>
                <a:lnTo>
                  <a:pt x="216408" y="309372"/>
                </a:lnTo>
                <a:close/>
              </a:path>
              <a:path w="367664" h="350519">
                <a:moveTo>
                  <a:pt x="300814" y="309372"/>
                </a:moveTo>
                <a:lnTo>
                  <a:pt x="216408" y="309372"/>
                </a:lnTo>
                <a:lnTo>
                  <a:pt x="216408" y="327660"/>
                </a:lnTo>
                <a:lnTo>
                  <a:pt x="274320" y="327660"/>
                </a:lnTo>
                <a:lnTo>
                  <a:pt x="283463" y="323088"/>
                </a:lnTo>
                <a:lnTo>
                  <a:pt x="289559" y="318516"/>
                </a:lnTo>
                <a:lnTo>
                  <a:pt x="300814" y="309372"/>
                </a:lnTo>
                <a:close/>
              </a:path>
              <a:path w="367664" h="350519">
                <a:moveTo>
                  <a:pt x="208787" y="310896"/>
                </a:moveTo>
                <a:lnTo>
                  <a:pt x="201167" y="312420"/>
                </a:lnTo>
                <a:lnTo>
                  <a:pt x="209480" y="312420"/>
                </a:lnTo>
                <a:lnTo>
                  <a:pt x="208787" y="310896"/>
                </a:lnTo>
                <a:close/>
              </a:path>
              <a:path w="367664" h="350519">
                <a:moveTo>
                  <a:pt x="153161" y="309372"/>
                </a:moveTo>
                <a:lnTo>
                  <a:pt x="150875" y="309372"/>
                </a:lnTo>
                <a:lnTo>
                  <a:pt x="158495" y="310896"/>
                </a:lnTo>
                <a:lnTo>
                  <a:pt x="153161" y="309372"/>
                </a:lnTo>
                <a:close/>
              </a:path>
              <a:path w="367664" h="350519">
                <a:moveTo>
                  <a:pt x="262127" y="291084"/>
                </a:moveTo>
                <a:lnTo>
                  <a:pt x="240791" y="301752"/>
                </a:lnTo>
                <a:lnTo>
                  <a:pt x="208787" y="310896"/>
                </a:lnTo>
                <a:lnTo>
                  <a:pt x="216408" y="309372"/>
                </a:lnTo>
                <a:lnTo>
                  <a:pt x="300814" y="309372"/>
                </a:lnTo>
                <a:lnTo>
                  <a:pt x="306441" y="304800"/>
                </a:lnTo>
                <a:lnTo>
                  <a:pt x="275844" y="304800"/>
                </a:lnTo>
                <a:lnTo>
                  <a:pt x="262127" y="291084"/>
                </a:lnTo>
                <a:close/>
              </a:path>
              <a:path w="367664" h="350519">
                <a:moveTo>
                  <a:pt x="99059" y="288036"/>
                </a:moveTo>
                <a:lnTo>
                  <a:pt x="91439" y="304800"/>
                </a:lnTo>
                <a:lnTo>
                  <a:pt x="105155" y="291084"/>
                </a:lnTo>
                <a:lnTo>
                  <a:pt x="99059" y="288036"/>
                </a:lnTo>
                <a:close/>
              </a:path>
              <a:path w="367664" h="350519">
                <a:moveTo>
                  <a:pt x="105155" y="291084"/>
                </a:moveTo>
                <a:lnTo>
                  <a:pt x="91439" y="304800"/>
                </a:lnTo>
                <a:lnTo>
                  <a:pt x="137159" y="304800"/>
                </a:lnTo>
                <a:lnTo>
                  <a:pt x="126491" y="301752"/>
                </a:lnTo>
                <a:lnTo>
                  <a:pt x="105155" y="291084"/>
                </a:lnTo>
                <a:close/>
              </a:path>
              <a:path w="367664" h="350519">
                <a:moveTo>
                  <a:pt x="268223" y="288036"/>
                </a:moveTo>
                <a:lnTo>
                  <a:pt x="262127" y="291084"/>
                </a:lnTo>
                <a:lnTo>
                  <a:pt x="275844" y="304800"/>
                </a:lnTo>
                <a:lnTo>
                  <a:pt x="268223" y="288036"/>
                </a:lnTo>
                <a:close/>
              </a:path>
              <a:path w="367664" h="350519">
                <a:moveTo>
                  <a:pt x="323189" y="288036"/>
                </a:moveTo>
                <a:lnTo>
                  <a:pt x="268223" y="288036"/>
                </a:lnTo>
                <a:lnTo>
                  <a:pt x="275844" y="304800"/>
                </a:lnTo>
                <a:lnTo>
                  <a:pt x="306441" y="304800"/>
                </a:lnTo>
                <a:lnTo>
                  <a:pt x="313944" y="298704"/>
                </a:lnTo>
                <a:lnTo>
                  <a:pt x="323189" y="288036"/>
                </a:lnTo>
                <a:close/>
              </a:path>
              <a:path w="367664" h="350519">
                <a:moveTo>
                  <a:pt x="101404" y="288036"/>
                </a:moveTo>
                <a:lnTo>
                  <a:pt x="99059" y="288036"/>
                </a:lnTo>
                <a:lnTo>
                  <a:pt x="105155" y="291084"/>
                </a:lnTo>
                <a:lnTo>
                  <a:pt x="101404" y="288036"/>
                </a:lnTo>
                <a:close/>
              </a:path>
              <a:path w="367664" h="350519">
                <a:moveTo>
                  <a:pt x="306323" y="248412"/>
                </a:moveTo>
                <a:lnTo>
                  <a:pt x="286511" y="271272"/>
                </a:lnTo>
                <a:lnTo>
                  <a:pt x="262127" y="291084"/>
                </a:lnTo>
                <a:lnTo>
                  <a:pt x="268223" y="288036"/>
                </a:lnTo>
                <a:lnTo>
                  <a:pt x="323189" y="288036"/>
                </a:lnTo>
                <a:lnTo>
                  <a:pt x="333755" y="275844"/>
                </a:lnTo>
                <a:lnTo>
                  <a:pt x="338327" y="269748"/>
                </a:lnTo>
                <a:lnTo>
                  <a:pt x="342810" y="262128"/>
                </a:lnTo>
                <a:lnTo>
                  <a:pt x="320039" y="262128"/>
                </a:lnTo>
                <a:lnTo>
                  <a:pt x="303275" y="254508"/>
                </a:lnTo>
                <a:lnTo>
                  <a:pt x="306662" y="248750"/>
                </a:lnTo>
                <a:lnTo>
                  <a:pt x="306323" y="248412"/>
                </a:lnTo>
                <a:close/>
              </a:path>
              <a:path w="367664" h="350519">
                <a:moveTo>
                  <a:pt x="60842" y="248529"/>
                </a:moveTo>
                <a:lnTo>
                  <a:pt x="47243" y="262128"/>
                </a:lnTo>
                <a:lnTo>
                  <a:pt x="64007" y="254508"/>
                </a:lnTo>
                <a:lnTo>
                  <a:pt x="60842" y="248529"/>
                </a:lnTo>
                <a:close/>
              </a:path>
              <a:path w="367664" h="350519">
                <a:moveTo>
                  <a:pt x="60959" y="248412"/>
                </a:moveTo>
                <a:lnTo>
                  <a:pt x="60959" y="248750"/>
                </a:lnTo>
                <a:lnTo>
                  <a:pt x="64007" y="254508"/>
                </a:lnTo>
                <a:lnTo>
                  <a:pt x="47243" y="262128"/>
                </a:lnTo>
                <a:lnTo>
                  <a:pt x="72847" y="262128"/>
                </a:lnTo>
                <a:lnTo>
                  <a:pt x="60959" y="248412"/>
                </a:lnTo>
                <a:close/>
              </a:path>
              <a:path w="367664" h="350519">
                <a:moveTo>
                  <a:pt x="306662" y="248750"/>
                </a:moveTo>
                <a:lnTo>
                  <a:pt x="303275" y="254508"/>
                </a:lnTo>
                <a:lnTo>
                  <a:pt x="320039" y="262128"/>
                </a:lnTo>
                <a:lnTo>
                  <a:pt x="306662" y="248750"/>
                </a:lnTo>
                <a:close/>
              </a:path>
              <a:path w="367664" h="350519">
                <a:moveTo>
                  <a:pt x="326571" y="202909"/>
                </a:moveTo>
                <a:lnTo>
                  <a:pt x="323088" y="213360"/>
                </a:lnTo>
                <a:lnTo>
                  <a:pt x="318516" y="228600"/>
                </a:lnTo>
                <a:lnTo>
                  <a:pt x="306662" y="248750"/>
                </a:lnTo>
                <a:lnTo>
                  <a:pt x="320039" y="262128"/>
                </a:lnTo>
                <a:lnTo>
                  <a:pt x="342810" y="262128"/>
                </a:lnTo>
                <a:lnTo>
                  <a:pt x="353567" y="243840"/>
                </a:lnTo>
                <a:lnTo>
                  <a:pt x="358139" y="228600"/>
                </a:lnTo>
                <a:lnTo>
                  <a:pt x="362712" y="214884"/>
                </a:lnTo>
                <a:lnTo>
                  <a:pt x="364235" y="207264"/>
                </a:lnTo>
                <a:lnTo>
                  <a:pt x="326135" y="207264"/>
                </a:lnTo>
                <a:lnTo>
                  <a:pt x="326571" y="202909"/>
                </a:lnTo>
                <a:close/>
              </a:path>
              <a:path w="367664" h="350519">
                <a:moveTo>
                  <a:pt x="39623" y="199644"/>
                </a:moveTo>
                <a:lnTo>
                  <a:pt x="22859" y="207264"/>
                </a:lnTo>
                <a:lnTo>
                  <a:pt x="41147" y="207264"/>
                </a:lnTo>
                <a:lnTo>
                  <a:pt x="40712" y="202909"/>
                </a:lnTo>
                <a:lnTo>
                  <a:pt x="39623" y="199644"/>
                </a:lnTo>
                <a:close/>
              </a:path>
              <a:path w="367664" h="350519">
                <a:moveTo>
                  <a:pt x="40712" y="202909"/>
                </a:moveTo>
                <a:lnTo>
                  <a:pt x="41147" y="207264"/>
                </a:lnTo>
                <a:lnTo>
                  <a:pt x="42163" y="207264"/>
                </a:lnTo>
                <a:lnTo>
                  <a:pt x="40712" y="202909"/>
                </a:lnTo>
                <a:close/>
              </a:path>
              <a:path w="367664" h="350519">
                <a:moveTo>
                  <a:pt x="327659" y="199644"/>
                </a:moveTo>
                <a:lnTo>
                  <a:pt x="326571" y="202909"/>
                </a:lnTo>
                <a:lnTo>
                  <a:pt x="326135" y="207264"/>
                </a:lnTo>
                <a:lnTo>
                  <a:pt x="344423" y="207264"/>
                </a:lnTo>
                <a:lnTo>
                  <a:pt x="327659" y="199644"/>
                </a:lnTo>
                <a:close/>
              </a:path>
              <a:path w="367664" h="350519">
                <a:moveTo>
                  <a:pt x="364998" y="199644"/>
                </a:moveTo>
                <a:lnTo>
                  <a:pt x="327659" y="199644"/>
                </a:lnTo>
                <a:lnTo>
                  <a:pt x="344423" y="207264"/>
                </a:lnTo>
                <a:lnTo>
                  <a:pt x="364235" y="207264"/>
                </a:lnTo>
                <a:lnTo>
                  <a:pt x="364998" y="199644"/>
                </a:lnTo>
                <a:close/>
              </a:path>
              <a:path w="367664" h="350519">
                <a:moveTo>
                  <a:pt x="40385" y="199644"/>
                </a:moveTo>
                <a:lnTo>
                  <a:pt x="39623" y="199644"/>
                </a:lnTo>
                <a:lnTo>
                  <a:pt x="40712" y="202909"/>
                </a:lnTo>
                <a:lnTo>
                  <a:pt x="40385" y="199644"/>
                </a:lnTo>
                <a:close/>
              </a:path>
              <a:path w="367664" h="350519">
                <a:moveTo>
                  <a:pt x="326516" y="147447"/>
                </a:moveTo>
                <a:lnTo>
                  <a:pt x="327659" y="160020"/>
                </a:lnTo>
                <a:lnTo>
                  <a:pt x="329184" y="175260"/>
                </a:lnTo>
                <a:lnTo>
                  <a:pt x="327659" y="192024"/>
                </a:lnTo>
                <a:lnTo>
                  <a:pt x="326571" y="202909"/>
                </a:lnTo>
                <a:lnTo>
                  <a:pt x="327659" y="199644"/>
                </a:lnTo>
                <a:lnTo>
                  <a:pt x="364998" y="199644"/>
                </a:lnTo>
                <a:lnTo>
                  <a:pt x="365759" y="192024"/>
                </a:lnTo>
                <a:lnTo>
                  <a:pt x="367284" y="175260"/>
                </a:lnTo>
                <a:lnTo>
                  <a:pt x="365759" y="160020"/>
                </a:lnTo>
                <a:lnTo>
                  <a:pt x="364928" y="150876"/>
                </a:lnTo>
                <a:lnTo>
                  <a:pt x="327659" y="150876"/>
                </a:lnTo>
                <a:lnTo>
                  <a:pt x="326516" y="147447"/>
                </a:lnTo>
                <a:close/>
              </a:path>
              <a:path w="367664" h="350519">
                <a:moveTo>
                  <a:pt x="41147" y="143256"/>
                </a:moveTo>
                <a:lnTo>
                  <a:pt x="22859" y="143256"/>
                </a:lnTo>
                <a:lnTo>
                  <a:pt x="39623" y="150876"/>
                </a:lnTo>
                <a:lnTo>
                  <a:pt x="40766" y="147447"/>
                </a:lnTo>
                <a:lnTo>
                  <a:pt x="41147" y="143256"/>
                </a:lnTo>
                <a:close/>
              </a:path>
              <a:path w="367664" h="350519">
                <a:moveTo>
                  <a:pt x="40766" y="147447"/>
                </a:moveTo>
                <a:lnTo>
                  <a:pt x="39623" y="150876"/>
                </a:lnTo>
                <a:lnTo>
                  <a:pt x="40455" y="150876"/>
                </a:lnTo>
                <a:lnTo>
                  <a:pt x="40766" y="147447"/>
                </a:lnTo>
                <a:close/>
              </a:path>
              <a:path w="367664" h="350519">
                <a:moveTo>
                  <a:pt x="344423" y="143256"/>
                </a:moveTo>
                <a:lnTo>
                  <a:pt x="326135" y="143256"/>
                </a:lnTo>
                <a:lnTo>
                  <a:pt x="326516" y="147447"/>
                </a:lnTo>
                <a:lnTo>
                  <a:pt x="327659" y="150876"/>
                </a:lnTo>
                <a:lnTo>
                  <a:pt x="344423" y="143256"/>
                </a:lnTo>
                <a:close/>
              </a:path>
              <a:path w="367664" h="350519">
                <a:moveTo>
                  <a:pt x="364235" y="143256"/>
                </a:moveTo>
                <a:lnTo>
                  <a:pt x="344423" y="143256"/>
                </a:lnTo>
                <a:lnTo>
                  <a:pt x="327659" y="150876"/>
                </a:lnTo>
                <a:lnTo>
                  <a:pt x="364928" y="150876"/>
                </a:lnTo>
                <a:lnTo>
                  <a:pt x="364235" y="143256"/>
                </a:lnTo>
                <a:close/>
              </a:path>
              <a:path w="367664" h="350519">
                <a:moveTo>
                  <a:pt x="42163" y="143256"/>
                </a:moveTo>
                <a:lnTo>
                  <a:pt x="41147" y="143256"/>
                </a:lnTo>
                <a:lnTo>
                  <a:pt x="40766" y="147447"/>
                </a:lnTo>
                <a:lnTo>
                  <a:pt x="42163" y="143256"/>
                </a:lnTo>
                <a:close/>
              </a:path>
              <a:path w="367664" h="350519">
                <a:moveTo>
                  <a:pt x="342810" y="88392"/>
                </a:moveTo>
                <a:lnTo>
                  <a:pt x="320039" y="88392"/>
                </a:lnTo>
                <a:lnTo>
                  <a:pt x="306662" y="101769"/>
                </a:lnTo>
                <a:lnTo>
                  <a:pt x="318516" y="121920"/>
                </a:lnTo>
                <a:lnTo>
                  <a:pt x="323088" y="137160"/>
                </a:lnTo>
                <a:lnTo>
                  <a:pt x="326516" y="147447"/>
                </a:lnTo>
                <a:lnTo>
                  <a:pt x="326135" y="143256"/>
                </a:lnTo>
                <a:lnTo>
                  <a:pt x="364235" y="143256"/>
                </a:lnTo>
                <a:lnTo>
                  <a:pt x="362712" y="135636"/>
                </a:lnTo>
                <a:lnTo>
                  <a:pt x="358139" y="121920"/>
                </a:lnTo>
                <a:lnTo>
                  <a:pt x="353567" y="106680"/>
                </a:lnTo>
                <a:lnTo>
                  <a:pt x="342810" y="88392"/>
                </a:lnTo>
                <a:close/>
              </a:path>
              <a:path w="367664" h="350519">
                <a:moveTo>
                  <a:pt x="72847" y="88392"/>
                </a:moveTo>
                <a:lnTo>
                  <a:pt x="47243" y="88392"/>
                </a:lnTo>
                <a:lnTo>
                  <a:pt x="64007" y="96012"/>
                </a:lnTo>
                <a:lnTo>
                  <a:pt x="60959" y="101769"/>
                </a:lnTo>
                <a:lnTo>
                  <a:pt x="60959" y="102108"/>
                </a:lnTo>
                <a:lnTo>
                  <a:pt x="72847" y="88392"/>
                </a:lnTo>
                <a:close/>
              </a:path>
              <a:path w="367664" h="350519">
                <a:moveTo>
                  <a:pt x="266741" y="63184"/>
                </a:moveTo>
                <a:lnTo>
                  <a:pt x="286511" y="79248"/>
                </a:lnTo>
                <a:lnTo>
                  <a:pt x="306323" y="102108"/>
                </a:lnTo>
                <a:lnTo>
                  <a:pt x="306662" y="101769"/>
                </a:lnTo>
                <a:lnTo>
                  <a:pt x="303275" y="96012"/>
                </a:lnTo>
                <a:lnTo>
                  <a:pt x="320039" y="88392"/>
                </a:lnTo>
                <a:lnTo>
                  <a:pt x="342810" y="88392"/>
                </a:lnTo>
                <a:lnTo>
                  <a:pt x="338327" y="80772"/>
                </a:lnTo>
                <a:lnTo>
                  <a:pt x="333755" y="74676"/>
                </a:lnTo>
                <a:lnTo>
                  <a:pt x="324510" y="64008"/>
                </a:lnTo>
                <a:lnTo>
                  <a:pt x="268223" y="64008"/>
                </a:lnTo>
                <a:lnTo>
                  <a:pt x="266741" y="63184"/>
                </a:lnTo>
                <a:close/>
              </a:path>
              <a:path w="367664" h="350519">
                <a:moveTo>
                  <a:pt x="47243" y="88392"/>
                </a:moveTo>
                <a:lnTo>
                  <a:pt x="60842" y="101990"/>
                </a:lnTo>
                <a:lnTo>
                  <a:pt x="64007" y="96012"/>
                </a:lnTo>
                <a:lnTo>
                  <a:pt x="47243" y="88392"/>
                </a:lnTo>
                <a:close/>
              </a:path>
              <a:path w="367664" h="350519">
                <a:moveTo>
                  <a:pt x="320039" y="88392"/>
                </a:moveTo>
                <a:lnTo>
                  <a:pt x="303275" y="96012"/>
                </a:lnTo>
                <a:lnTo>
                  <a:pt x="306662" y="101769"/>
                </a:lnTo>
                <a:lnTo>
                  <a:pt x="320039" y="88392"/>
                </a:lnTo>
                <a:close/>
              </a:path>
              <a:path w="367664" h="350519">
                <a:moveTo>
                  <a:pt x="91439" y="45720"/>
                </a:moveTo>
                <a:lnTo>
                  <a:pt x="99059" y="64008"/>
                </a:lnTo>
                <a:lnTo>
                  <a:pt x="100542" y="63184"/>
                </a:lnTo>
                <a:lnTo>
                  <a:pt x="105155" y="59436"/>
                </a:lnTo>
                <a:lnTo>
                  <a:pt x="91439" y="45720"/>
                </a:lnTo>
                <a:close/>
              </a:path>
              <a:path w="367664" h="350519">
                <a:moveTo>
                  <a:pt x="100542" y="63184"/>
                </a:moveTo>
                <a:lnTo>
                  <a:pt x="99059" y="64008"/>
                </a:lnTo>
                <a:lnTo>
                  <a:pt x="99528" y="64008"/>
                </a:lnTo>
                <a:lnTo>
                  <a:pt x="100542" y="63184"/>
                </a:lnTo>
                <a:close/>
              </a:path>
              <a:path w="367664" h="350519">
                <a:moveTo>
                  <a:pt x="275844" y="45720"/>
                </a:moveTo>
                <a:lnTo>
                  <a:pt x="262127" y="59436"/>
                </a:lnTo>
                <a:lnTo>
                  <a:pt x="266741" y="63184"/>
                </a:lnTo>
                <a:lnTo>
                  <a:pt x="268223" y="64008"/>
                </a:lnTo>
                <a:lnTo>
                  <a:pt x="275844" y="45720"/>
                </a:lnTo>
                <a:close/>
              </a:path>
              <a:path w="367664" h="350519">
                <a:moveTo>
                  <a:pt x="306441" y="45720"/>
                </a:moveTo>
                <a:lnTo>
                  <a:pt x="275844" y="45720"/>
                </a:lnTo>
                <a:lnTo>
                  <a:pt x="268223" y="64008"/>
                </a:lnTo>
                <a:lnTo>
                  <a:pt x="324510" y="64008"/>
                </a:lnTo>
                <a:lnTo>
                  <a:pt x="313944" y="51816"/>
                </a:lnTo>
                <a:lnTo>
                  <a:pt x="306441" y="45720"/>
                </a:lnTo>
                <a:close/>
              </a:path>
              <a:path w="367664" h="350519">
                <a:moveTo>
                  <a:pt x="137159" y="45720"/>
                </a:moveTo>
                <a:lnTo>
                  <a:pt x="91439" y="45720"/>
                </a:lnTo>
                <a:lnTo>
                  <a:pt x="105155" y="59436"/>
                </a:lnTo>
                <a:lnTo>
                  <a:pt x="100542" y="63184"/>
                </a:lnTo>
                <a:lnTo>
                  <a:pt x="126491" y="48768"/>
                </a:lnTo>
                <a:lnTo>
                  <a:pt x="137159" y="45720"/>
                </a:lnTo>
                <a:close/>
              </a:path>
              <a:path w="367664" h="350519">
                <a:moveTo>
                  <a:pt x="212891" y="40796"/>
                </a:moveTo>
                <a:lnTo>
                  <a:pt x="240791" y="48768"/>
                </a:lnTo>
                <a:lnTo>
                  <a:pt x="266741" y="63184"/>
                </a:lnTo>
                <a:lnTo>
                  <a:pt x="262127" y="59436"/>
                </a:lnTo>
                <a:lnTo>
                  <a:pt x="275844" y="45720"/>
                </a:lnTo>
                <a:lnTo>
                  <a:pt x="306441" y="45720"/>
                </a:lnTo>
                <a:lnTo>
                  <a:pt x="300814" y="41148"/>
                </a:lnTo>
                <a:lnTo>
                  <a:pt x="216408" y="41148"/>
                </a:lnTo>
                <a:lnTo>
                  <a:pt x="212891" y="40796"/>
                </a:lnTo>
                <a:close/>
              </a:path>
              <a:path w="367664" h="350519">
                <a:moveTo>
                  <a:pt x="150875" y="22860"/>
                </a:moveTo>
                <a:lnTo>
                  <a:pt x="150875" y="41148"/>
                </a:lnTo>
                <a:lnTo>
                  <a:pt x="154392" y="40796"/>
                </a:lnTo>
                <a:lnTo>
                  <a:pt x="158495" y="39624"/>
                </a:lnTo>
                <a:lnTo>
                  <a:pt x="150875" y="22860"/>
                </a:lnTo>
                <a:close/>
              </a:path>
              <a:path w="367664" h="350519">
                <a:moveTo>
                  <a:pt x="154392" y="40796"/>
                </a:moveTo>
                <a:lnTo>
                  <a:pt x="150875" y="41148"/>
                </a:lnTo>
                <a:lnTo>
                  <a:pt x="153161" y="41148"/>
                </a:lnTo>
                <a:lnTo>
                  <a:pt x="154392" y="40796"/>
                </a:lnTo>
                <a:close/>
              </a:path>
              <a:path w="367664" h="350519">
                <a:moveTo>
                  <a:pt x="216408" y="22860"/>
                </a:moveTo>
                <a:lnTo>
                  <a:pt x="208787" y="39624"/>
                </a:lnTo>
                <a:lnTo>
                  <a:pt x="212891" y="40796"/>
                </a:lnTo>
                <a:lnTo>
                  <a:pt x="216408" y="41148"/>
                </a:lnTo>
                <a:lnTo>
                  <a:pt x="216408" y="22860"/>
                </a:lnTo>
                <a:close/>
              </a:path>
              <a:path w="367664" h="350519">
                <a:moveTo>
                  <a:pt x="272491" y="22860"/>
                </a:moveTo>
                <a:lnTo>
                  <a:pt x="216408" y="22860"/>
                </a:lnTo>
                <a:lnTo>
                  <a:pt x="216408" y="41148"/>
                </a:lnTo>
                <a:lnTo>
                  <a:pt x="300814" y="41148"/>
                </a:lnTo>
                <a:lnTo>
                  <a:pt x="289559" y="32004"/>
                </a:lnTo>
                <a:lnTo>
                  <a:pt x="283463" y="28956"/>
                </a:lnTo>
                <a:lnTo>
                  <a:pt x="272491" y="22860"/>
                </a:lnTo>
                <a:close/>
              </a:path>
              <a:path w="367664" h="350519">
                <a:moveTo>
                  <a:pt x="216408" y="22860"/>
                </a:moveTo>
                <a:lnTo>
                  <a:pt x="150875" y="22860"/>
                </a:lnTo>
                <a:lnTo>
                  <a:pt x="158495" y="39624"/>
                </a:lnTo>
                <a:lnTo>
                  <a:pt x="154392" y="40796"/>
                </a:lnTo>
                <a:lnTo>
                  <a:pt x="166115" y="39624"/>
                </a:lnTo>
                <a:lnTo>
                  <a:pt x="184403" y="38100"/>
                </a:lnTo>
                <a:lnTo>
                  <a:pt x="209480" y="38100"/>
                </a:lnTo>
                <a:lnTo>
                  <a:pt x="216408" y="22860"/>
                </a:lnTo>
                <a:close/>
              </a:path>
              <a:path w="367664" h="350519">
                <a:moveTo>
                  <a:pt x="209480" y="38100"/>
                </a:moveTo>
                <a:lnTo>
                  <a:pt x="184403" y="38100"/>
                </a:lnTo>
                <a:lnTo>
                  <a:pt x="212891" y="40796"/>
                </a:lnTo>
                <a:lnTo>
                  <a:pt x="208787" y="39624"/>
                </a:lnTo>
                <a:lnTo>
                  <a:pt x="209480" y="38100"/>
                </a:lnTo>
                <a:close/>
              </a:path>
            </a:pathLst>
          </a:custGeom>
          <a:solidFill>
            <a:srgbClr val="6600FF"/>
          </a:solidFill>
        </p:spPr>
        <p:txBody>
          <a:bodyPr wrap="square" lIns="0" tIns="0" rIns="0" bIns="0" rtlCol="0"/>
          <a:lstStyle/>
          <a:p>
            <a:endParaRPr sz="1750"/>
          </a:p>
        </p:txBody>
      </p:sp>
      <p:sp>
        <p:nvSpPr>
          <p:cNvPr id="237" name="object 237"/>
          <p:cNvSpPr txBox="1"/>
          <p:nvPr/>
        </p:nvSpPr>
        <p:spPr>
          <a:xfrm>
            <a:off x="1598224" y="1393119"/>
            <a:ext cx="134585" cy="239425"/>
          </a:xfrm>
          <a:prstGeom prst="rect">
            <a:avLst/>
          </a:prstGeom>
        </p:spPr>
        <p:txBody>
          <a:bodyPr vert="horz" wrap="square" lIns="0" tIns="0" rIns="0" bIns="0" rtlCol="0">
            <a:spAutoFit/>
          </a:bodyPr>
          <a:lstStyle/>
          <a:p>
            <a:pPr marL="12347"/>
            <a:r>
              <a:rPr sz="1556" b="1" spc="-5" dirty="0">
                <a:solidFill>
                  <a:srgbClr val="003366"/>
                </a:solidFill>
                <a:latin typeface="Arial"/>
                <a:cs typeface="Arial"/>
              </a:rPr>
              <a:t>1</a:t>
            </a:r>
            <a:endParaRPr sz="1556">
              <a:latin typeface="Arial"/>
              <a:cs typeface="Arial"/>
            </a:endParaRPr>
          </a:p>
        </p:txBody>
      </p:sp>
      <p:sp>
        <p:nvSpPr>
          <p:cNvPr id="238" name="object 238"/>
          <p:cNvSpPr/>
          <p:nvPr/>
        </p:nvSpPr>
        <p:spPr>
          <a:xfrm>
            <a:off x="1666134" y="1666240"/>
            <a:ext cx="0" cy="99395"/>
          </a:xfrm>
          <a:custGeom>
            <a:avLst/>
            <a:gdLst/>
            <a:ahLst/>
            <a:cxnLst/>
            <a:rect l="l" t="t" r="r" b="b"/>
            <a:pathLst>
              <a:path h="102234">
                <a:moveTo>
                  <a:pt x="0" y="0"/>
                </a:moveTo>
                <a:lnTo>
                  <a:pt x="0" y="102107"/>
                </a:lnTo>
              </a:path>
            </a:pathLst>
          </a:custGeom>
          <a:ln w="25907">
            <a:solidFill>
              <a:srgbClr val="6600FF"/>
            </a:solidFill>
          </a:ln>
        </p:spPr>
        <p:txBody>
          <a:bodyPr wrap="square" lIns="0" tIns="0" rIns="0" bIns="0" rtlCol="0"/>
          <a:lstStyle/>
          <a:p>
            <a:endParaRPr sz="1750"/>
          </a:p>
        </p:txBody>
      </p:sp>
      <p:sp>
        <p:nvSpPr>
          <p:cNvPr id="239" name="object 239"/>
          <p:cNvSpPr/>
          <p:nvPr/>
        </p:nvSpPr>
        <p:spPr>
          <a:xfrm>
            <a:off x="1588346" y="1761066"/>
            <a:ext cx="158662" cy="158662"/>
          </a:xfrm>
          <a:custGeom>
            <a:avLst/>
            <a:gdLst/>
            <a:ahLst/>
            <a:cxnLst/>
            <a:rect l="l" t="t" r="r" b="b"/>
            <a:pathLst>
              <a:path w="163194" h="163194">
                <a:moveTo>
                  <a:pt x="163068" y="0"/>
                </a:moveTo>
                <a:lnTo>
                  <a:pt x="0" y="0"/>
                </a:lnTo>
                <a:lnTo>
                  <a:pt x="79248" y="163068"/>
                </a:lnTo>
                <a:lnTo>
                  <a:pt x="163068" y="0"/>
                </a:lnTo>
                <a:close/>
              </a:path>
            </a:pathLst>
          </a:custGeom>
          <a:solidFill>
            <a:srgbClr val="6600FF"/>
          </a:solidFill>
        </p:spPr>
        <p:txBody>
          <a:bodyPr wrap="square" lIns="0" tIns="0" rIns="0" bIns="0" rtlCol="0"/>
          <a:lstStyle/>
          <a:p>
            <a:endParaRPr sz="1750"/>
          </a:p>
        </p:txBody>
      </p:sp>
      <p:sp>
        <p:nvSpPr>
          <p:cNvPr id="240" name="object 240"/>
          <p:cNvSpPr/>
          <p:nvPr/>
        </p:nvSpPr>
        <p:spPr>
          <a:xfrm>
            <a:off x="1131994" y="1918863"/>
            <a:ext cx="1120510" cy="0"/>
          </a:xfrm>
          <a:custGeom>
            <a:avLst/>
            <a:gdLst/>
            <a:ahLst/>
            <a:cxnLst/>
            <a:rect l="l" t="t" r="r" b="b"/>
            <a:pathLst>
              <a:path w="1152525">
                <a:moveTo>
                  <a:pt x="0" y="0"/>
                </a:moveTo>
                <a:lnTo>
                  <a:pt x="1152144" y="0"/>
                </a:lnTo>
              </a:path>
            </a:pathLst>
          </a:custGeom>
          <a:ln w="38100">
            <a:solidFill>
              <a:srgbClr val="800000"/>
            </a:solidFill>
          </a:ln>
        </p:spPr>
        <p:txBody>
          <a:bodyPr wrap="square" lIns="0" tIns="0" rIns="0" bIns="0" rtlCol="0"/>
          <a:lstStyle/>
          <a:p>
            <a:endParaRPr sz="1750"/>
          </a:p>
        </p:txBody>
      </p:sp>
      <p:sp>
        <p:nvSpPr>
          <p:cNvPr id="241" name="object 241"/>
          <p:cNvSpPr/>
          <p:nvPr/>
        </p:nvSpPr>
        <p:spPr>
          <a:xfrm>
            <a:off x="2251392" y="1919606"/>
            <a:ext cx="0" cy="351278"/>
          </a:xfrm>
          <a:custGeom>
            <a:avLst/>
            <a:gdLst/>
            <a:ahLst/>
            <a:cxnLst/>
            <a:rect l="l" t="t" r="r" b="b"/>
            <a:pathLst>
              <a:path h="361314">
                <a:moveTo>
                  <a:pt x="0" y="0"/>
                </a:moveTo>
                <a:lnTo>
                  <a:pt x="0" y="361188"/>
                </a:lnTo>
              </a:path>
            </a:pathLst>
          </a:custGeom>
          <a:ln w="38100">
            <a:solidFill>
              <a:srgbClr val="800000"/>
            </a:solidFill>
          </a:ln>
        </p:spPr>
        <p:txBody>
          <a:bodyPr wrap="square" lIns="0" tIns="0" rIns="0" bIns="0" rtlCol="0"/>
          <a:lstStyle/>
          <a:p>
            <a:endParaRPr sz="1750"/>
          </a:p>
        </p:txBody>
      </p:sp>
      <p:sp>
        <p:nvSpPr>
          <p:cNvPr id="242" name="object 242"/>
          <p:cNvSpPr/>
          <p:nvPr/>
        </p:nvSpPr>
        <p:spPr>
          <a:xfrm>
            <a:off x="1930612" y="2271501"/>
            <a:ext cx="321645" cy="0"/>
          </a:xfrm>
          <a:custGeom>
            <a:avLst/>
            <a:gdLst/>
            <a:ahLst/>
            <a:cxnLst/>
            <a:rect l="l" t="t" r="r" b="b"/>
            <a:pathLst>
              <a:path w="330835">
                <a:moveTo>
                  <a:pt x="0" y="0"/>
                </a:moveTo>
                <a:lnTo>
                  <a:pt x="330707" y="0"/>
                </a:lnTo>
              </a:path>
            </a:pathLst>
          </a:custGeom>
          <a:ln w="38100">
            <a:solidFill>
              <a:srgbClr val="800000"/>
            </a:solidFill>
          </a:ln>
        </p:spPr>
        <p:txBody>
          <a:bodyPr wrap="square" lIns="0" tIns="0" rIns="0" bIns="0" rtlCol="0"/>
          <a:lstStyle/>
          <a:p>
            <a:endParaRPr sz="1750"/>
          </a:p>
        </p:txBody>
      </p:sp>
      <p:sp>
        <p:nvSpPr>
          <p:cNvPr id="243" name="object 243"/>
          <p:cNvSpPr/>
          <p:nvPr/>
        </p:nvSpPr>
        <p:spPr>
          <a:xfrm>
            <a:off x="1931352" y="2270760"/>
            <a:ext cx="0" cy="302507"/>
          </a:xfrm>
          <a:custGeom>
            <a:avLst/>
            <a:gdLst/>
            <a:ahLst/>
            <a:cxnLst/>
            <a:rect l="l" t="t" r="r" b="b"/>
            <a:pathLst>
              <a:path h="311150">
                <a:moveTo>
                  <a:pt x="0" y="0"/>
                </a:moveTo>
                <a:lnTo>
                  <a:pt x="0" y="310896"/>
                </a:lnTo>
              </a:path>
            </a:pathLst>
          </a:custGeom>
          <a:ln w="38100">
            <a:solidFill>
              <a:srgbClr val="800000"/>
            </a:solidFill>
          </a:ln>
        </p:spPr>
        <p:txBody>
          <a:bodyPr wrap="square" lIns="0" tIns="0" rIns="0" bIns="0" rtlCol="0"/>
          <a:lstStyle/>
          <a:p>
            <a:endParaRPr sz="1750"/>
          </a:p>
        </p:txBody>
      </p:sp>
      <p:sp>
        <p:nvSpPr>
          <p:cNvPr id="244" name="object 244"/>
          <p:cNvSpPr/>
          <p:nvPr/>
        </p:nvSpPr>
        <p:spPr>
          <a:xfrm>
            <a:off x="1131993" y="2572279"/>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45" name="object 245"/>
          <p:cNvSpPr/>
          <p:nvPr/>
        </p:nvSpPr>
        <p:spPr>
          <a:xfrm>
            <a:off x="1131253" y="1919606"/>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246" name="object 246"/>
          <p:cNvSpPr/>
          <p:nvPr/>
        </p:nvSpPr>
        <p:spPr>
          <a:xfrm>
            <a:off x="1539452" y="3106419"/>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247" name="object 247"/>
          <p:cNvSpPr/>
          <p:nvPr/>
        </p:nvSpPr>
        <p:spPr>
          <a:xfrm>
            <a:off x="1880234" y="3277552"/>
            <a:ext cx="111125" cy="0"/>
          </a:xfrm>
          <a:custGeom>
            <a:avLst/>
            <a:gdLst/>
            <a:ahLst/>
            <a:cxnLst/>
            <a:rect l="l" t="t" r="r" b="b"/>
            <a:pathLst>
              <a:path w="114300">
                <a:moveTo>
                  <a:pt x="0" y="0"/>
                </a:moveTo>
                <a:lnTo>
                  <a:pt x="114300" y="0"/>
                </a:lnTo>
              </a:path>
            </a:pathLst>
          </a:custGeom>
          <a:ln w="25907">
            <a:solidFill>
              <a:srgbClr val="6600FF"/>
            </a:solidFill>
          </a:ln>
        </p:spPr>
        <p:txBody>
          <a:bodyPr wrap="square" lIns="0" tIns="0" rIns="0" bIns="0" rtlCol="0"/>
          <a:lstStyle/>
          <a:p>
            <a:endParaRPr sz="1750"/>
          </a:p>
        </p:txBody>
      </p:sp>
      <p:sp>
        <p:nvSpPr>
          <p:cNvPr id="248" name="object 248"/>
          <p:cNvSpPr/>
          <p:nvPr/>
        </p:nvSpPr>
        <p:spPr>
          <a:xfrm>
            <a:off x="1986914" y="3199764"/>
            <a:ext cx="160514" cy="158662"/>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a:endParaRPr sz="1750"/>
          </a:p>
        </p:txBody>
      </p:sp>
      <p:sp>
        <p:nvSpPr>
          <p:cNvPr id="249" name="object 249"/>
          <p:cNvSpPr/>
          <p:nvPr/>
        </p:nvSpPr>
        <p:spPr>
          <a:xfrm>
            <a:off x="2145453" y="2924916"/>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50" name="object 250"/>
          <p:cNvSpPr/>
          <p:nvPr/>
        </p:nvSpPr>
        <p:spPr>
          <a:xfrm>
            <a:off x="2944072" y="2924176"/>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251" name="object 251"/>
          <p:cNvSpPr/>
          <p:nvPr/>
        </p:nvSpPr>
        <p:spPr>
          <a:xfrm>
            <a:off x="2944072" y="3124940"/>
            <a:ext cx="266700" cy="0"/>
          </a:xfrm>
          <a:custGeom>
            <a:avLst/>
            <a:gdLst/>
            <a:ahLst/>
            <a:cxnLst/>
            <a:rect l="l" t="t" r="r" b="b"/>
            <a:pathLst>
              <a:path w="274320">
                <a:moveTo>
                  <a:pt x="0" y="0"/>
                </a:moveTo>
                <a:lnTo>
                  <a:pt x="274320" y="0"/>
                </a:lnTo>
              </a:path>
            </a:pathLst>
          </a:custGeom>
          <a:ln w="38100">
            <a:solidFill>
              <a:srgbClr val="800000"/>
            </a:solidFill>
          </a:ln>
        </p:spPr>
        <p:txBody>
          <a:bodyPr wrap="square" lIns="0" tIns="0" rIns="0" bIns="0" rtlCol="0"/>
          <a:lstStyle/>
          <a:p>
            <a:endParaRPr sz="1750"/>
          </a:p>
        </p:txBody>
      </p:sp>
      <p:sp>
        <p:nvSpPr>
          <p:cNvPr id="252" name="object 252"/>
          <p:cNvSpPr/>
          <p:nvPr/>
        </p:nvSpPr>
        <p:spPr>
          <a:xfrm>
            <a:off x="3211513" y="3125681"/>
            <a:ext cx="0" cy="705644"/>
          </a:xfrm>
          <a:custGeom>
            <a:avLst/>
            <a:gdLst/>
            <a:ahLst/>
            <a:cxnLst/>
            <a:rect l="l" t="t" r="r" b="b"/>
            <a:pathLst>
              <a:path h="725804">
                <a:moveTo>
                  <a:pt x="0" y="0"/>
                </a:moveTo>
                <a:lnTo>
                  <a:pt x="0" y="725424"/>
                </a:lnTo>
              </a:path>
            </a:pathLst>
          </a:custGeom>
          <a:ln w="38100">
            <a:solidFill>
              <a:srgbClr val="800000"/>
            </a:solidFill>
          </a:ln>
        </p:spPr>
        <p:txBody>
          <a:bodyPr wrap="square" lIns="0" tIns="0" rIns="0" bIns="0" rtlCol="0"/>
          <a:lstStyle/>
          <a:p>
            <a:endParaRPr sz="1750"/>
          </a:p>
        </p:txBody>
      </p:sp>
      <p:sp>
        <p:nvSpPr>
          <p:cNvPr id="253" name="object 253"/>
          <p:cNvSpPr/>
          <p:nvPr/>
        </p:nvSpPr>
        <p:spPr>
          <a:xfrm>
            <a:off x="2145453" y="3830213"/>
            <a:ext cx="1065565" cy="0"/>
          </a:xfrm>
          <a:custGeom>
            <a:avLst/>
            <a:gdLst/>
            <a:ahLst/>
            <a:cxnLst/>
            <a:rect l="l" t="t" r="r" b="b"/>
            <a:pathLst>
              <a:path w="1096010">
                <a:moveTo>
                  <a:pt x="0" y="0"/>
                </a:moveTo>
                <a:lnTo>
                  <a:pt x="1095756" y="0"/>
                </a:lnTo>
              </a:path>
            </a:pathLst>
          </a:custGeom>
          <a:ln w="38100">
            <a:solidFill>
              <a:srgbClr val="800000"/>
            </a:solidFill>
          </a:ln>
        </p:spPr>
        <p:txBody>
          <a:bodyPr wrap="square" lIns="0" tIns="0" rIns="0" bIns="0" rtlCol="0"/>
          <a:lstStyle/>
          <a:p>
            <a:endParaRPr sz="1750"/>
          </a:p>
        </p:txBody>
      </p:sp>
      <p:sp>
        <p:nvSpPr>
          <p:cNvPr id="254" name="object 254"/>
          <p:cNvSpPr/>
          <p:nvPr/>
        </p:nvSpPr>
        <p:spPr>
          <a:xfrm>
            <a:off x="2144712" y="2924176"/>
            <a:ext cx="0" cy="906903"/>
          </a:xfrm>
          <a:custGeom>
            <a:avLst/>
            <a:gdLst/>
            <a:ahLst/>
            <a:cxnLst/>
            <a:rect l="l" t="t" r="r" b="b"/>
            <a:pathLst>
              <a:path h="932814">
                <a:moveTo>
                  <a:pt x="0" y="0"/>
                </a:moveTo>
                <a:lnTo>
                  <a:pt x="0" y="932688"/>
                </a:lnTo>
              </a:path>
            </a:pathLst>
          </a:custGeom>
          <a:ln w="38100">
            <a:solidFill>
              <a:srgbClr val="800000"/>
            </a:solidFill>
          </a:ln>
        </p:spPr>
        <p:txBody>
          <a:bodyPr wrap="square" lIns="0" tIns="0" rIns="0" bIns="0" rtlCol="0"/>
          <a:lstStyle/>
          <a:p>
            <a:endParaRPr sz="1750"/>
          </a:p>
        </p:txBody>
      </p:sp>
      <p:sp>
        <p:nvSpPr>
          <p:cNvPr id="255" name="object 255"/>
          <p:cNvSpPr/>
          <p:nvPr/>
        </p:nvSpPr>
        <p:spPr>
          <a:xfrm>
            <a:off x="2145453" y="2906395"/>
            <a:ext cx="798865" cy="37042"/>
          </a:xfrm>
          <a:custGeom>
            <a:avLst/>
            <a:gdLst/>
            <a:ahLst/>
            <a:cxnLst/>
            <a:rect l="l" t="t" r="r" b="b"/>
            <a:pathLst>
              <a:path w="821689" h="38100">
                <a:moveTo>
                  <a:pt x="0" y="38100"/>
                </a:moveTo>
                <a:lnTo>
                  <a:pt x="821436" y="38100"/>
                </a:lnTo>
                <a:lnTo>
                  <a:pt x="821436" y="0"/>
                </a:lnTo>
                <a:lnTo>
                  <a:pt x="0" y="0"/>
                </a:lnTo>
                <a:lnTo>
                  <a:pt x="0" y="38100"/>
                </a:lnTo>
                <a:close/>
              </a:path>
            </a:pathLst>
          </a:custGeom>
          <a:solidFill>
            <a:srgbClr val="800000"/>
          </a:solidFill>
        </p:spPr>
        <p:txBody>
          <a:bodyPr wrap="square" lIns="0" tIns="0" rIns="0" bIns="0" rtlCol="0"/>
          <a:lstStyle/>
          <a:p>
            <a:endParaRPr sz="1750"/>
          </a:p>
        </p:txBody>
      </p:sp>
      <p:sp>
        <p:nvSpPr>
          <p:cNvPr id="256" name="object 256"/>
          <p:cNvSpPr/>
          <p:nvPr/>
        </p:nvSpPr>
        <p:spPr>
          <a:xfrm>
            <a:off x="1539452" y="3106419"/>
            <a:ext cx="358687" cy="339549"/>
          </a:xfrm>
          <a:custGeom>
            <a:avLst/>
            <a:gdLst/>
            <a:ahLst/>
            <a:cxnLst/>
            <a:rect l="l" t="t" r="r" b="b"/>
            <a:pathLst>
              <a:path w="368935" h="349250">
                <a:moveTo>
                  <a:pt x="184404" y="0"/>
                </a:moveTo>
                <a:lnTo>
                  <a:pt x="143256" y="4572"/>
                </a:lnTo>
                <a:lnTo>
                  <a:pt x="83820" y="27432"/>
                </a:lnTo>
                <a:lnTo>
                  <a:pt x="33528" y="74676"/>
                </a:lnTo>
                <a:lnTo>
                  <a:pt x="30480" y="80772"/>
                </a:lnTo>
                <a:lnTo>
                  <a:pt x="15240" y="106680"/>
                </a:lnTo>
                <a:lnTo>
                  <a:pt x="3048" y="143256"/>
                </a:lnTo>
                <a:lnTo>
                  <a:pt x="0" y="175260"/>
                </a:lnTo>
                <a:lnTo>
                  <a:pt x="3048" y="205740"/>
                </a:lnTo>
                <a:lnTo>
                  <a:pt x="4572" y="213360"/>
                </a:lnTo>
                <a:lnTo>
                  <a:pt x="9144" y="228600"/>
                </a:lnTo>
                <a:lnTo>
                  <a:pt x="15240" y="242316"/>
                </a:lnTo>
                <a:lnTo>
                  <a:pt x="30480" y="269748"/>
                </a:lnTo>
                <a:lnTo>
                  <a:pt x="33528" y="275844"/>
                </a:lnTo>
                <a:lnTo>
                  <a:pt x="83820" y="321564"/>
                </a:lnTo>
                <a:lnTo>
                  <a:pt x="143256" y="344424"/>
                </a:lnTo>
                <a:lnTo>
                  <a:pt x="167640" y="348996"/>
                </a:lnTo>
                <a:lnTo>
                  <a:pt x="201168" y="348996"/>
                </a:lnTo>
                <a:lnTo>
                  <a:pt x="217932" y="345948"/>
                </a:lnTo>
                <a:lnTo>
                  <a:pt x="225552" y="344424"/>
                </a:lnTo>
                <a:lnTo>
                  <a:pt x="256032" y="335280"/>
                </a:lnTo>
                <a:lnTo>
                  <a:pt x="275336" y="326136"/>
                </a:lnTo>
                <a:lnTo>
                  <a:pt x="150876" y="326136"/>
                </a:lnTo>
                <a:lnTo>
                  <a:pt x="150876" y="307848"/>
                </a:lnTo>
                <a:lnTo>
                  <a:pt x="153415" y="307848"/>
                </a:lnTo>
                <a:lnTo>
                  <a:pt x="138176" y="303276"/>
                </a:lnTo>
                <a:lnTo>
                  <a:pt x="91440" y="303276"/>
                </a:lnTo>
                <a:lnTo>
                  <a:pt x="99060" y="286512"/>
                </a:lnTo>
                <a:lnTo>
                  <a:pt x="101092" y="286512"/>
                </a:lnTo>
                <a:lnTo>
                  <a:pt x="80772" y="271272"/>
                </a:lnTo>
                <a:lnTo>
                  <a:pt x="72847" y="262128"/>
                </a:lnTo>
                <a:lnTo>
                  <a:pt x="47244" y="262128"/>
                </a:lnTo>
                <a:lnTo>
                  <a:pt x="60960" y="248412"/>
                </a:lnTo>
                <a:lnTo>
                  <a:pt x="62145" y="248412"/>
                </a:lnTo>
                <a:lnTo>
                  <a:pt x="50292"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50292" y="121920"/>
                </a:lnTo>
                <a:lnTo>
                  <a:pt x="61946" y="102108"/>
                </a:lnTo>
                <a:lnTo>
                  <a:pt x="60960" y="102108"/>
                </a:lnTo>
                <a:lnTo>
                  <a:pt x="47244" y="88392"/>
                </a:lnTo>
                <a:lnTo>
                  <a:pt x="72104" y="88392"/>
                </a:lnTo>
                <a:lnTo>
                  <a:pt x="80772" y="77724"/>
                </a:lnTo>
                <a:lnTo>
                  <a:pt x="101092" y="62484"/>
                </a:lnTo>
                <a:lnTo>
                  <a:pt x="99060" y="62484"/>
                </a:lnTo>
                <a:lnTo>
                  <a:pt x="91440" y="45720"/>
                </a:lnTo>
                <a:lnTo>
                  <a:pt x="138176" y="45720"/>
                </a:lnTo>
                <a:lnTo>
                  <a:pt x="153416" y="41148"/>
                </a:lnTo>
                <a:lnTo>
                  <a:pt x="150876" y="41148"/>
                </a:lnTo>
                <a:lnTo>
                  <a:pt x="150876" y="22860"/>
                </a:lnTo>
                <a:lnTo>
                  <a:pt x="275336" y="22860"/>
                </a:lnTo>
                <a:lnTo>
                  <a:pt x="256032" y="13716"/>
                </a:lnTo>
                <a:lnTo>
                  <a:pt x="225552" y="4572"/>
                </a:lnTo>
                <a:lnTo>
                  <a:pt x="217932" y="3048"/>
                </a:lnTo>
                <a:lnTo>
                  <a:pt x="184404" y="0"/>
                </a:lnTo>
                <a:close/>
              </a:path>
              <a:path w="368935" h="349250">
                <a:moveTo>
                  <a:pt x="150876" y="307848"/>
                </a:moveTo>
                <a:lnTo>
                  <a:pt x="150876" y="326136"/>
                </a:lnTo>
                <a:lnTo>
                  <a:pt x="158496" y="309372"/>
                </a:lnTo>
                <a:lnTo>
                  <a:pt x="157323" y="309020"/>
                </a:lnTo>
                <a:lnTo>
                  <a:pt x="150876" y="307848"/>
                </a:lnTo>
                <a:close/>
              </a:path>
              <a:path w="368935" h="349250">
                <a:moveTo>
                  <a:pt x="157323" y="309020"/>
                </a:moveTo>
                <a:lnTo>
                  <a:pt x="158496" y="309372"/>
                </a:lnTo>
                <a:lnTo>
                  <a:pt x="150876" y="326136"/>
                </a:lnTo>
                <a:lnTo>
                  <a:pt x="217932" y="326136"/>
                </a:lnTo>
                <a:lnTo>
                  <a:pt x="211004" y="310896"/>
                </a:lnTo>
                <a:lnTo>
                  <a:pt x="167640" y="310896"/>
                </a:lnTo>
                <a:lnTo>
                  <a:pt x="157323" y="309020"/>
                </a:lnTo>
                <a:close/>
              </a:path>
              <a:path w="368935" h="349250">
                <a:moveTo>
                  <a:pt x="217932" y="307848"/>
                </a:moveTo>
                <a:lnTo>
                  <a:pt x="211484" y="309020"/>
                </a:lnTo>
                <a:lnTo>
                  <a:pt x="210312" y="309372"/>
                </a:lnTo>
                <a:lnTo>
                  <a:pt x="217932" y="326136"/>
                </a:lnTo>
                <a:lnTo>
                  <a:pt x="217932" y="307848"/>
                </a:lnTo>
                <a:close/>
              </a:path>
              <a:path w="368935" h="349250">
                <a:moveTo>
                  <a:pt x="303276" y="307848"/>
                </a:moveTo>
                <a:lnTo>
                  <a:pt x="217932" y="307848"/>
                </a:lnTo>
                <a:lnTo>
                  <a:pt x="217932" y="326136"/>
                </a:lnTo>
                <a:lnTo>
                  <a:pt x="275336" y="326136"/>
                </a:lnTo>
                <a:lnTo>
                  <a:pt x="284988" y="321564"/>
                </a:lnTo>
                <a:lnTo>
                  <a:pt x="303276" y="307848"/>
                </a:lnTo>
                <a:close/>
              </a:path>
              <a:path w="368935" h="349250">
                <a:moveTo>
                  <a:pt x="211484" y="309020"/>
                </a:moveTo>
                <a:lnTo>
                  <a:pt x="201168" y="310896"/>
                </a:lnTo>
                <a:lnTo>
                  <a:pt x="211004" y="310896"/>
                </a:lnTo>
                <a:lnTo>
                  <a:pt x="210312" y="309372"/>
                </a:lnTo>
                <a:lnTo>
                  <a:pt x="211484" y="309020"/>
                </a:lnTo>
                <a:close/>
              </a:path>
              <a:path w="368935" h="349250">
                <a:moveTo>
                  <a:pt x="153415" y="307848"/>
                </a:moveTo>
                <a:lnTo>
                  <a:pt x="150876" y="307848"/>
                </a:lnTo>
                <a:lnTo>
                  <a:pt x="157323" y="309020"/>
                </a:lnTo>
                <a:lnTo>
                  <a:pt x="153415" y="307848"/>
                </a:lnTo>
                <a:close/>
              </a:path>
              <a:path w="368935" h="349250">
                <a:moveTo>
                  <a:pt x="264232" y="289124"/>
                </a:moveTo>
                <a:lnTo>
                  <a:pt x="240792" y="300228"/>
                </a:lnTo>
                <a:lnTo>
                  <a:pt x="211484" y="309020"/>
                </a:lnTo>
                <a:lnTo>
                  <a:pt x="217932" y="307848"/>
                </a:lnTo>
                <a:lnTo>
                  <a:pt x="303276" y="307848"/>
                </a:lnTo>
                <a:lnTo>
                  <a:pt x="309372" y="303276"/>
                </a:lnTo>
                <a:lnTo>
                  <a:pt x="277368" y="303276"/>
                </a:lnTo>
                <a:lnTo>
                  <a:pt x="263652" y="289560"/>
                </a:lnTo>
                <a:lnTo>
                  <a:pt x="264232" y="289124"/>
                </a:lnTo>
                <a:close/>
              </a:path>
              <a:path w="368935" h="349250">
                <a:moveTo>
                  <a:pt x="99060" y="286512"/>
                </a:moveTo>
                <a:lnTo>
                  <a:pt x="91440" y="303276"/>
                </a:lnTo>
                <a:lnTo>
                  <a:pt x="105156" y="289560"/>
                </a:lnTo>
                <a:lnTo>
                  <a:pt x="104575" y="289124"/>
                </a:lnTo>
                <a:lnTo>
                  <a:pt x="99060" y="286512"/>
                </a:lnTo>
                <a:close/>
              </a:path>
              <a:path w="368935" h="349250">
                <a:moveTo>
                  <a:pt x="104575" y="289124"/>
                </a:moveTo>
                <a:lnTo>
                  <a:pt x="105156" y="289560"/>
                </a:lnTo>
                <a:lnTo>
                  <a:pt x="91440" y="303276"/>
                </a:lnTo>
                <a:lnTo>
                  <a:pt x="138176" y="303276"/>
                </a:lnTo>
                <a:lnTo>
                  <a:pt x="128016" y="300228"/>
                </a:lnTo>
                <a:lnTo>
                  <a:pt x="104575" y="289124"/>
                </a:lnTo>
                <a:close/>
              </a:path>
              <a:path w="368935" h="349250">
                <a:moveTo>
                  <a:pt x="269748" y="286512"/>
                </a:moveTo>
                <a:lnTo>
                  <a:pt x="264232" y="289124"/>
                </a:lnTo>
                <a:lnTo>
                  <a:pt x="263652" y="289560"/>
                </a:lnTo>
                <a:lnTo>
                  <a:pt x="277368" y="303276"/>
                </a:lnTo>
                <a:lnTo>
                  <a:pt x="269748" y="286512"/>
                </a:lnTo>
                <a:close/>
              </a:path>
              <a:path w="368935" h="349250">
                <a:moveTo>
                  <a:pt x="326034" y="286512"/>
                </a:moveTo>
                <a:lnTo>
                  <a:pt x="269748" y="286512"/>
                </a:lnTo>
                <a:lnTo>
                  <a:pt x="277368" y="303276"/>
                </a:lnTo>
                <a:lnTo>
                  <a:pt x="309372" y="303276"/>
                </a:lnTo>
                <a:lnTo>
                  <a:pt x="315468" y="298704"/>
                </a:lnTo>
                <a:lnTo>
                  <a:pt x="326034" y="286512"/>
                </a:lnTo>
                <a:close/>
              </a:path>
              <a:path w="368935" h="349250">
                <a:moveTo>
                  <a:pt x="101092" y="286512"/>
                </a:moveTo>
                <a:lnTo>
                  <a:pt x="99060" y="286512"/>
                </a:lnTo>
                <a:lnTo>
                  <a:pt x="104575" y="289124"/>
                </a:lnTo>
                <a:lnTo>
                  <a:pt x="101092" y="286512"/>
                </a:lnTo>
                <a:close/>
              </a:path>
              <a:path w="368935" h="349250">
                <a:moveTo>
                  <a:pt x="307848" y="248412"/>
                </a:moveTo>
                <a:lnTo>
                  <a:pt x="288036" y="271272"/>
                </a:lnTo>
                <a:lnTo>
                  <a:pt x="264232" y="289124"/>
                </a:lnTo>
                <a:lnTo>
                  <a:pt x="269748" y="286512"/>
                </a:lnTo>
                <a:lnTo>
                  <a:pt x="326034" y="286512"/>
                </a:lnTo>
                <a:lnTo>
                  <a:pt x="335280" y="275844"/>
                </a:lnTo>
                <a:lnTo>
                  <a:pt x="339852" y="269748"/>
                </a:lnTo>
                <a:lnTo>
                  <a:pt x="344085" y="262128"/>
                </a:lnTo>
                <a:lnTo>
                  <a:pt x="321564" y="262128"/>
                </a:lnTo>
                <a:lnTo>
                  <a:pt x="304800" y="254508"/>
                </a:lnTo>
                <a:lnTo>
                  <a:pt x="308065" y="248629"/>
                </a:lnTo>
                <a:lnTo>
                  <a:pt x="307848" y="248412"/>
                </a:lnTo>
                <a:close/>
              </a:path>
              <a:path w="368935" h="349250">
                <a:moveTo>
                  <a:pt x="60960" y="248412"/>
                </a:moveTo>
                <a:lnTo>
                  <a:pt x="47244" y="262128"/>
                </a:lnTo>
                <a:lnTo>
                  <a:pt x="65532" y="254508"/>
                </a:lnTo>
                <a:lnTo>
                  <a:pt x="64261" y="252222"/>
                </a:lnTo>
                <a:lnTo>
                  <a:pt x="60960" y="248412"/>
                </a:lnTo>
                <a:close/>
              </a:path>
              <a:path w="368935" h="349250">
                <a:moveTo>
                  <a:pt x="64261" y="252222"/>
                </a:moveTo>
                <a:lnTo>
                  <a:pt x="65532" y="254508"/>
                </a:lnTo>
                <a:lnTo>
                  <a:pt x="47244" y="262128"/>
                </a:lnTo>
                <a:lnTo>
                  <a:pt x="72847" y="262128"/>
                </a:lnTo>
                <a:lnTo>
                  <a:pt x="64261" y="252222"/>
                </a:lnTo>
                <a:close/>
              </a:path>
              <a:path w="368935" h="349250">
                <a:moveTo>
                  <a:pt x="308065" y="248629"/>
                </a:moveTo>
                <a:lnTo>
                  <a:pt x="304800" y="254508"/>
                </a:lnTo>
                <a:lnTo>
                  <a:pt x="321564" y="262128"/>
                </a:lnTo>
                <a:lnTo>
                  <a:pt x="308065" y="248629"/>
                </a:lnTo>
                <a:close/>
              </a:path>
              <a:path w="368935" h="349250">
                <a:moveTo>
                  <a:pt x="328041" y="201930"/>
                </a:moveTo>
                <a:lnTo>
                  <a:pt x="324612" y="213360"/>
                </a:lnTo>
                <a:lnTo>
                  <a:pt x="320040" y="227076"/>
                </a:lnTo>
                <a:lnTo>
                  <a:pt x="308065" y="248629"/>
                </a:lnTo>
                <a:lnTo>
                  <a:pt x="321564" y="262128"/>
                </a:lnTo>
                <a:lnTo>
                  <a:pt x="344085" y="262128"/>
                </a:lnTo>
                <a:lnTo>
                  <a:pt x="355092" y="242316"/>
                </a:lnTo>
                <a:lnTo>
                  <a:pt x="359664" y="228600"/>
                </a:lnTo>
                <a:lnTo>
                  <a:pt x="364236" y="213360"/>
                </a:lnTo>
                <a:lnTo>
                  <a:pt x="365760" y="205740"/>
                </a:lnTo>
                <a:lnTo>
                  <a:pt x="327660" y="205740"/>
                </a:lnTo>
                <a:lnTo>
                  <a:pt x="328041" y="201930"/>
                </a:lnTo>
                <a:close/>
              </a:path>
              <a:path w="368935" h="349250">
                <a:moveTo>
                  <a:pt x="62145" y="248412"/>
                </a:moveTo>
                <a:lnTo>
                  <a:pt x="60960" y="248412"/>
                </a:lnTo>
                <a:lnTo>
                  <a:pt x="64261" y="252222"/>
                </a:lnTo>
                <a:lnTo>
                  <a:pt x="62145" y="248412"/>
                </a:lnTo>
                <a:close/>
              </a:path>
              <a:path w="368935" h="349250">
                <a:moveTo>
                  <a:pt x="39624" y="198120"/>
                </a:moveTo>
                <a:lnTo>
                  <a:pt x="22860" y="205740"/>
                </a:lnTo>
                <a:lnTo>
                  <a:pt x="41148" y="205740"/>
                </a:lnTo>
                <a:lnTo>
                  <a:pt x="40767" y="201930"/>
                </a:lnTo>
                <a:lnTo>
                  <a:pt x="39624" y="198120"/>
                </a:lnTo>
                <a:close/>
              </a:path>
              <a:path w="368935" h="349250">
                <a:moveTo>
                  <a:pt x="40767" y="201930"/>
                </a:moveTo>
                <a:lnTo>
                  <a:pt x="41148" y="205740"/>
                </a:lnTo>
                <a:lnTo>
                  <a:pt x="41910" y="205740"/>
                </a:lnTo>
                <a:lnTo>
                  <a:pt x="40767" y="201930"/>
                </a:lnTo>
                <a:close/>
              </a:path>
              <a:path w="368935" h="349250">
                <a:moveTo>
                  <a:pt x="329184" y="198120"/>
                </a:moveTo>
                <a:lnTo>
                  <a:pt x="328041" y="201930"/>
                </a:lnTo>
                <a:lnTo>
                  <a:pt x="327660" y="205740"/>
                </a:lnTo>
                <a:lnTo>
                  <a:pt x="345948" y="205740"/>
                </a:lnTo>
                <a:lnTo>
                  <a:pt x="329184" y="198120"/>
                </a:lnTo>
                <a:close/>
              </a:path>
              <a:path w="368935" h="349250">
                <a:moveTo>
                  <a:pt x="366522" y="198120"/>
                </a:moveTo>
                <a:lnTo>
                  <a:pt x="329184" y="198120"/>
                </a:lnTo>
                <a:lnTo>
                  <a:pt x="345948" y="205740"/>
                </a:lnTo>
                <a:lnTo>
                  <a:pt x="365760" y="205740"/>
                </a:lnTo>
                <a:lnTo>
                  <a:pt x="366522" y="198120"/>
                </a:lnTo>
                <a:close/>
              </a:path>
              <a:path w="368935" h="349250">
                <a:moveTo>
                  <a:pt x="40386" y="198120"/>
                </a:moveTo>
                <a:lnTo>
                  <a:pt x="39624" y="198120"/>
                </a:lnTo>
                <a:lnTo>
                  <a:pt x="40767" y="201930"/>
                </a:lnTo>
                <a:lnTo>
                  <a:pt x="40386" y="198120"/>
                </a:lnTo>
                <a:close/>
              </a:path>
              <a:path w="368935" h="349250">
                <a:moveTo>
                  <a:pt x="328041" y="147066"/>
                </a:moveTo>
                <a:lnTo>
                  <a:pt x="329184" y="158496"/>
                </a:lnTo>
                <a:lnTo>
                  <a:pt x="330708" y="175260"/>
                </a:lnTo>
                <a:lnTo>
                  <a:pt x="328041" y="201930"/>
                </a:lnTo>
                <a:lnTo>
                  <a:pt x="329184" y="198120"/>
                </a:lnTo>
                <a:lnTo>
                  <a:pt x="366522" y="198120"/>
                </a:lnTo>
                <a:lnTo>
                  <a:pt x="368808" y="175260"/>
                </a:lnTo>
                <a:lnTo>
                  <a:pt x="367284" y="158496"/>
                </a:lnTo>
                <a:lnTo>
                  <a:pt x="366522" y="150876"/>
                </a:lnTo>
                <a:lnTo>
                  <a:pt x="329184" y="150876"/>
                </a:lnTo>
                <a:lnTo>
                  <a:pt x="328041" y="147066"/>
                </a:lnTo>
                <a:close/>
              </a:path>
              <a:path w="368935" h="349250">
                <a:moveTo>
                  <a:pt x="41148" y="143256"/>
                </a:moveTo>
                <a:lnTo>
                  <a:pt x="22860" y="143256"/>
                </a:lnTo>
                <a:lnTo>
                  <a:pt x="39624" y="150876"/>
                </a:lnTo>
                <a:lnTo>
                  <a:pt x="40767" y="147066"/>
                </a:lnTo>
                <a:lnTo>
                  <a:pt x="41148" y="143256"/>
                </a:lnTo>
                <a:close/>
              </a:path>
              <a:path w="368935" h="349250">
                <a:moveTo>
                  <a:pt x="40767" y="147066"/>
                </a:moveTo>
                <a:lnTo>
                  <a:pt x="39624" y="150876"/>
                </a:lnTo>
                <a:lnTo>
                  <a:pt x="40386" y="150876"/>
                </a:lnTo>
                <a:lnTo>
                  <a:pt x="40767" y="147066"/>
                </a:lnTo>
                <a:close/>
              </a:path>
              <a:path w="368935" h="349250">
                <a:moveTo>
                  <a:pt x="345948" y="143256"/>
                </a:moveTo>
                <a:lnTo>
                  <a:pt x="327660" y="143256"/>
                </a:lnTo>
                <a:lnTo>
                  <a:pt x="328041" y="147066"/>
                </a:lnTo>
                <a:lnTo>
                  <a:pt x="329184" y="150876"/>
                </a:lnTo>
                <a:lnTo>
                  <a:pt x="345948" y="143256"/>
                </a:lnTo>
                <a:close/>
              </a:path>
              <a:path w="368935" h="349250">
                <a:moveTo>
                  <a:pt x="365760" y="143256"/>
                </a:moveTo>
                <a:lnTo>
                  <a:pt x="345948" y="143256"/>
                </a:lnTo>
                <a:lnTo>
                  <a:pt x="329184" y="150876"/>
                </a:lnTo>
                <a:lnTo>
                  <a:pt x="366522" y="150876"/>
                </a:lnTo>
                <a:lnTo>
                  <a:pt x="365760" y="143256"/>
                </a:lnTo>
                <a:close/>
              </a:path>
              <a:path w="368935" h="349250">
                <a:moveTo>
                  <a:pt x="41910" y="143256"/>
                </a:moveTo>
                <a:lnTo>
                  <a:pt x="41148" y="143256"/>
                </a:lnTo>
                <a:lnTo>
                  <a:pt x="40767" y="147066"/>
                </a:lnTo>
                <a:lnTo>
                  <a:pt x="41910" y="143256"/>
                </a:lnTo>
                <a:close/>
              </a:path>
              <a:path w="368935" h="349250">
                <a:moveTo>
                  <a:pt x="344334" y="88392"/>
                </a:moveTo>
                <a:lnTo>
                  <a:pt x="321564" y="88392"/>
                </a:lnTo>
                <a:lnTo>
                  <a:pt x="308186" y="101769"/>
                </a:lnTo>
                <a:lnTo>
                  <a:pt x="320040" y="121920"/>
                </a:lnTo>
                <a:lnTo>
                  <a:pt x="324612" y="135636"/>
                </a:lnTo>
                <a:lnTo>
                  <a:pt x="328041" y="147066"/>
                </a:lnTo>
                <a:lnTo>
                  <a:pt x="327660" y="143256"/>
                </a:lnTo>
                <a:lnTo>
                  <a:pt x="365760" y="143256"/>
                </a:lnTo>
                <a:lnTo>
                  <a:pt x="364236" y="135636"/>
                </a:lnTo>
                <a:lnTo>
                  <a:pt x="359664" y="120396"/>
                </a:lnTo>
                <a:lnTo>
                  <a:pt x="355092" y="106680"/>
                </a:lnTo>
                <a:lnTo>
                  <a:pt x="344334" y="88392"/>
                </a:lnTo>
                <a:close/>
              </a:path>
              <a:path w="368935" h="349250">
                <a:moveTo>
                  <a:pt x="47244" y="88392"/>
                </a:moveTo>
                <a:lnTo>
                  <a:pt x="60960" y="102108"/>
                </a:lnTo>
                <a:lnTo>
                  <a:pt x="64532" y="97710"/>
                </a:lnTo>
                <a:lnTo>
                  <a:pt x="65532" y="96012"/>
                </a:lnTo>
                <a:lnTo>
                  <a:pt x="47244" y="88392"/>
                </a:lnTo>
                <a:close/>
              </a:path>
              <a:path w="368935" h="349250">
                <a:moveTo>
                  <a:pt x="64532" y="97710"/>
                </a:moveTo>
                <a:lnTo>
                  <a:pt x="60960" y="102108"/>
                </a:lnTo>
                <a:lnTo>
                  <a:pt x="61946" y="102108"/>
                </a:lnTo>
                <a:lnTo>
                  <a:pt x="64532" y="97710"/>
                </a:lnTo>
                <a:close/>
              </a:path>
              <a:path w="368935" h="349250">
                <a:moveTo>
                  <a:pt x="264232" y="59871"/>
                </a:moveTo>
                <a:lnTo>
                  <a:pt x="288036" y="77724"/>
                </a:lnTo>
                <a:lnTo>
                  <a:pt x="307848" y="102108"/>
                </a:lnTo>
                <a:lnTo>
                  <a:pt x="308186" y="101769"/>
                </a:lnTo>
                <a:lnTo>
                  <a:pt x="304800" y="96012"/>
                </a:lnTo>
                <a:lnTo>
                  <a:pt x="321564" y="88392"/>
                </a:lnTo>
                <a:lnTo>
                  <a:pt x="344334" y="88392"/>
                </a:lnTo>
                <a:lnTo>
                  <a:pt x="339852" y="80772"/>
                </a:lnTo>
                <a:lnTo>
                  <a:pt x="335280" y="74676"/>
                </a:lnTo>
                <a:lnTo>
                  <a:pt x="325374" y="62484"/>
                </a:lnTo>
                <a:lnTo>
                  <a:pt x="269748" y="62484"/>
                </a:lnTo>
                <a:lnTo>
                  <a:pt x="264232" y="59871"/>
                </a:lnTo>
                <a:close/>
              </a:path>
              <a:path w="368935" h="349250">
                <a:moveTo>
                  <a:pt x="321564" y="88392"/>
                </a:moveTo>
                <a:lnTo>
                  <a:pt x="304800" y="96012"/>
                </a:lnTo>
                <a:lnTo>
                  <a:pt x="308186" y="101769"/>
                </a:lnTo>
                <a:lnTo>
                  <a:pt x="321564" y="88392"/>
                </a:lnTo>
                <a:close/>
              </a:path>
              <a:path w="368935" h="349250">
                <a:moveTo>
                  <a:pt x="72104" y="88392"/>
                </a:moveTo>
                <a:lnTo>
                  <a:pt x="47244" y="88392"/>
                </a:lnTo>
                <a:lnTo>
                  <a:pt x="65532" y="96012"/>
                </a:lnTo>
                <a:lnTo>
                  <a:pt x="64532" y="97710"/>
                </a:lnTo>
                <a:lnTo>
                  <a:pt x="72104" y="88392"/>
                </a:lnTo>
                <a:close/>
              </a:path>
              <a:path w="368935" h="349250">
                <a:moveTo>
                  <a:pt x="91440" y="45720"/>
                </a:moveTo>
                <a:lnTo>
                  <a:pt x="99060" y="62484"/>
                </a:lnTo>
                <a:lnTo>
                  <a:pt x="104575" y="59871"/>
                </a:lnTo>
                <a:lnTo>
                  <a:pt x="105156" y="59436"/>
                </a:lnTo>
                <a:lnTo>
                  <a:pt x="91440" y="45720"/>
                </a:lnTo>
                <a:close/>
              </a:path>
              <a:path w="368935" h="349250">
                <a:moveTo>
                  <a:pt x="104575" y="59871"/>
                </a:moveTo>
                <a:lnTo>
                  <a:pt x="99060" y="62484"/>
                </a:lnTo>
                <a:lnTo>
                  <a:pt x="101092" y="62484"/>
                </a:lnTo>
                <a:lnTo>
                  <a:pt x="104575" y="59871"/>
                </a:lnTo>
                <a:close/>
              </a:path>
              <a:path w="368935" h="349250">
                <a:moveTo>
                  <a:pt x="277368" y="45720"/>
                </a:moveTo>
                <a:lnTo>
                  <a:pt x="263652" y="59436"/>
                </a:lnTo>
                <a:lnTo>
                  <a:pt x="264232" y="59871"/>
                </a:lnTo>
                <a:lnTo>
                  <a:pt x="269748" y="62484"/>
                </a:lnTo>
                <a:lnTo>
                  <a:pt x="277368" y="45720"/>
                </a:lnTo>
                <a:close/>
              </a:path>
              <a:path w="368935" h="349250">
                <a:moveTo>
                  <a:pt x="309372" y="45720"/>
                </a:moveTo>
                <a:lnTo>
                  <a:pt x="277368" y="45720"/>
                </a:lnTo>
                <a:lnTo>
                  <a:pt x="269748" y="62484"/>
                </a:lnTo>
                <a:lnTo>
                  <a:pt x="325374" y="62484"/>
                </a:lnTo>
                <a:lnTo>
                  <a:pt x="315468" y="50292"/>
                </a:lnTo>
                <a:lnTo>
                  <a:pt x="309372" y="45720"/>
                </a:lnTo>
                <a:close/>
              </a:path>
              <a:path w="368935" h="349250">
                <a:moveTo>
                  <a:pt x="138176" y="45720"/>
                </a:moveTo>
                <a:lnTo>
                  <a:pt x="91440" y="45720"/>
                </a:lnTo>
                <a:lnTo>
                  <a:pt x="105156" y="59436"/>
                </a:lnTo>
                <a:lnTo>
                  <a:pt x="104575" y="59871"/>
                </a:lnTo>
                <a:lnTo>
                  <a:pt x="128016" y="48768"/>
                </a:lnTo>
                <a:lnTo>
                  <a:pt x="138176" y="45720"/>
                </a:lnTo>
                <a:close/>
              </a:path>
              <a:path w="368935" h="349250">
                <a:moveTo>
                  <a:pt x="214287" y="40816"/>
                </a:moveTo>
                <a:lnTo>
                  <a:pt x="240792" y="48768"/>
                </a:lnTo>
                <a:lnTo>
                  <a:pt x="264232" y="59871"/>
                </a:lnTo>
                <a:lnTo>
                  <a:pt x="263652" y="59436"/>
                </a:lnTo>
                <a:lnTo>
                  <a:pt x="277368" y="45720"/>
                </a:lnTo>
                <a:lnTo>
                  <a:pt x="309372" y="45720"/>
                </a:lnTo>
                <a:lnTo>
                  <a:pt x="303276" y="41148"/>
                </a:lnTo>
                <a:lnTo>
                  <a:pt x="217932" y="41148"/>
                </a:lnTo>
                <a:lnTo>
                  <a:pt x="214287" y="40816"/>
                </a:lnTo>
                <a:close/>
              </a:path>
              <a:path w="368935" h="349250">
                <a:moveTo>
                  <a:pt x="150876" y="22860"/>
                </a:moveTo>
                <a:lnTo>
                  <a:pt x="150876" y="41148"/>
                </a:lnTo>
                <a:lnTo>
                  <a:pt x="154520" y="40816"/>
                </a:lnTo>
                <a:lnTo>
                  <a:pt x="158496" y="39624"/>
                </a:lnTo>
                <a:lnTo>
                  <a:pt x="150876" y="22860"/>
                </a:lnTo>
                <a:close/>
              </a:path>
              <a:path w="368935" h="349250">
                <a:moveTo>
                  <a:pt x="154520" y="40816"/>
                </a:moveTo>
                <a:lnTo>
                  <a:pt x="150876" y="41148"/>
                </a:lnTo>
                <a:lnTo>
                  <a:pt x="153416" y="41148"/>
                </a:lnTo>
                <a:lnTo>
                  <a:pt x="154520" y="40816"/>
                </a:lnTo>
                <a:close/>
              </a:path>
              <a:path w="368935" h="349250">
                <a:moveTo>
                  <a:pt x="217932" y="22860"/>
                </a:moveTo>
                <a:lnTo>
                  <a:pt x="210312" y="39624"/>
                </a:lnTo>
                <a:lnTo>
                  <a:pt x="214287" y="40816"/>
                </a:lnTo>
                <a:lnTo>
                  <a:pt x="217932" y="41148"/>
                </a:lnTo>
                <a:lnTo>
                  <a:pt x="217932" y="22860"/>
                </a:lnTo>
                <a:close/>
              </a:path>
              <a:path w="368935" h="349250">
                <a:moveTo>
                  <a:pt x="275336" y="22860"/>
                </a:moveTo>
                <a:lnTo>
                  <a:pt x="217932" y="22860"/>
                </a:lnTo>
                <a:lnTo>
                  <a:pt x="217932" y="41148"/>
                </a:lnTo>
                <a:lnTo>
                  <a:pt x="303276" y="41148"/>
                </a:lnTo>
                <a:lnTo>
                  <a:pt x="284988" y="27432"/>
                </a:lnTo>
                <a:lnTo>
                  <a:pt x="275336" y="22860"/>
                </a:lnTo>
                <a:close/>
              </a:path>
              <a:path w="368935" h="349250">
                <a:moveTo>
                  <a:pt x="217932" y="22860"/>
                </a:moveTo>
                <a:lnTo>
                  <a:pt x="150876" y="22860"/>
                </a:lnTo>
                <a:lnTo>
                  <a:pt x="158496" y="39624"/>
                </a:lnTo>
                <a:lnTo>
                  <a:pt x="154520" y="40816"/>
                </a:lnTo>
                <a:lnTo>
                  <a:pt x="184404" y="38100"/>
                </a:lnTo>
                <a:lnTo>
                  <a:pt x="211004" y="38100"/>
                </a:lnTo>
                <a:lnTo>
                  <a:pt x="217932" y="22860"/>
                </a:lnTo>
                <a:close/>
              </a:path>
              <a:path w="368935" h="349250">
                <a:moveTo>
                  <a:pt x="211004" y="38100"/>
                </a:moveTo>
                <a:lnTo>
                  <a:pt x="184404" y="38100"/>
                </a:lnTo>
                <a:lnTo>
                  <a:pt x="214287" y="40816"/>
                </a:lnTo>
                <a:lnTo>
                  <a:pt x="210312" y="39624"/>
                </a:lnTo>
                <a:lnTo>
                  <a:pt x="211004" y="38100"/>
                </a:lnTo>
                <a:close/>
              </a:path>
            </a:pathLst>
          </a:custGeom>
          <a:solidFill>
            <a:srgbClr val="6600FF"/>
          </a:solidFill>
        </p:spPr>
        <p:txBody>
          <a:bodyPr wrap="square" lIns="0" tIns="0" rIns="0" bIns="0" rtlCol="0"/>
          <a:lstStyle/>
          <a:p>
            <a:endParaRPr sz="1750"/>
          </a:p>
        </p:txBody>
      </p:sp>
      <p:sp>
        <p:nvSpPr>
          <p:cNvPr id="257" name="object 257"/>
          <p:cNvSpPr txBox="1"/>
          <p:nvPr/>
        </p:nvSpPr>
        <p:spPr>
          <a:xfrm>
            <a:off x="1653047" y="1997639"/>
            <a:ext cx="3331898" cy="1428917"/>
          </a:xfrm>
          <a:prstGeom prst="rect">
            <a:avLst/>
          </a:prstGeom>
        </p:spPr>
        <p:txBody>
          <a:bodyPr vert="horz" wrap="square" lIns="0" tIns="0" rIns="0" bIns="0" rtlCol="0">
            <a:spAutoFit/>
          </a:bodyPr>
          <a:lstStyle/>
          <a:p>
            <a:pPr marR="58031" algn="r"/>
            <a:r>
              <a:rPr sz="1556" b="1" spc="-5" dirty="0">
                <a:solidFill>
                  <a:srgbClr val="003366"/>
                </a:solidFill>
                <a:latin typeface="Arial"/>
                <a:cs typeface="Arial"/>
              </a:rPr>
              <a:t>3</a:t>
            </a:r>
            <a:endParaRPr sz="1556">
              <a:latin typeface="Arial"/>
              <a:cs typeface="Arial"/>
            </a:endParaRPr>
          </a:p>
          <a:p>
            <a:pPr>
              <a:lnSpc>
                <a:spcPct val="100000"/>
              </a:lnSpc>
            </a:pPr>
            <a:endParaRPr sz="1556">
              <a:latin typeface="Times New Roman"/>
              <a:cs typeface="Times New Roman"/>
            </a:endParaRPr>
          </a:p>
          <a:p>
            <a:pPr>
              <a:spcBef>
                <a:spcPts val="39"/>
              </a:spcBef>
            </a:pPr>
            <a:endParaRPr sz="1604">
              <a:latin typeface="Times New Roman"/>
              <a:cs typeface="Times New Roman"/>
            </a:endParaRPr>
          </a:p>
          <a:p>
            <a:pPr marR="4939" algn="r"/>
            <a:r>
              <a:rPr sz="1556" b="1" spc="-5" dirty="0">
                <a:solidFill>
                  <a:srgbClr val="003366"/>
                </a:solidFill>
                <a:latin typeface="Arial"/>
                <a:cs typeface="Arial"/>
              </a:rPr>
              <a:t>4</a:t>
            </a:r>
            <a:endParaRPr sz="1556">
              <a:latin typeface="Arial"/>
              <a:cs typeface="Arial"/>
            </a:endParaRPr>
          </a:p>
          <a:p>
            <a:pPr>
              <a:spcBef>
                <a:spcPts val="24"/>
              </a:spcBef>
            </a:pPr>
            <a:endParaRPr sz="1458">
              <a:latin typeface="Times New Roman"/>
              <a:cs typeface="Times New Roman"/>
            </a:endParaRPr>
          </a:p>
          <a:p>
            <a:pPr marL="12347"/>
            <a:r>
              <a:rPr sz="1556" b="1" spc="-5" dirty="0">
                <a:solidFill>
                  <a:srgbClr val="003366"/>
                </a:solidFill>
                <a:latin typeface="Arial"/>
                <a:cs typeface="Arial"/>
              </a:rPr>
              <a:t>5</a:t>
            </a:r>
            <a:endParaRPr sz="1556">
              <a:latin typeface="Arial"/>
              <a:cs typeface="Arial"/>
            </a:endParaRPr>
          </a:p>
        </p:txBody>
      </p:sp>
      <p:sp>
        <p:nvSpPr>
          <p:cNvPr id="258" name="object 258"/>
          <p:cNvSpPr/>
          <p:nvPr/>
        </p:nvSpPr>
        <p:spPr>
          <a:xfrm>
            <a:off x="1880234" y="3277552"/>
            <a:ext cx="111125" cy="0"/>
          </a:xfrm>
          <a:custGeom>
            <a:avLst/>
            <a:gdLst/>
            <a:ahLst/>
            <a:cxnLst/>
            <a:rect l="l" t="t" r="r" b="b"/>
            <a:pathLst>
              <a:path w="114300">
                <a:moveTo>
                  <a:pt x="0" y="0"/>
                </a:moveTo>
                <a:lnTo>
                  <a:pt x="114300" y="0"/>
                </a:lnTo>
              </a:path>
            </a:pathLst>
          </a:custGeom>
          <a:ln w="25907">
            <a:solidFill>
              <a:srgbClr val="6600FF"/>
            </a:solidFill>
          </a:ln>
        </p:spPr>
        <p:txBody>
          <a:bodyPr wrap="square" lIns="0" tIns="0" rIns="0" bIns="0" rtlCol="0"/>
          <a:lstStyle/>
          <a:p>
            <a:endParaRPr sz="1750"/>
          </a:p>
        </p:txBody>
      </p:sp>
      <p:sp>
        <p:nvSpPr>
          <p:cNvPr id="259" name="object 259"/>
          <p:cNvSpPr/>
          <p:nvPr/>
        </p:nvSpPr>
        <p:spPr>
          <a:xfrm>
            <a:off x="1986914" y="3199764"/>
            <a:ext cx="160514" cy="158662"/>
          </a:xfrm>
          <a:custGeom>
            <a:avLst/>
            <a:gdLst/>
            <a:ahLst/>
            <a:cxnLst/>
            <a:rect l="l" t="t" r="r" b="b"/>
            <a:pathLst>
              <a:path w="165100" h="163194">
                <a:moveTo>
                  <a:pt x="0" y="0"/>
                </a:moveTo>
                <a:lnTo>
                  <a:pt x="0" y="163068"/>
                </a:lnTo>
                <a:lnTo>
                  <a:pt x="164592" y="82296"/>
                </a:lnTo>
                <a:lnTo>
                  <a:pt x="0" y="0"/>
                </a:lnTo>
                <a:close/>
              </a:path>
            </a:pathLst>
          </a:custGeom>
          <a:solidFill>
            <a:srgbClr val="6600FF"/>
          </a:solidFill>
        </p:spPr>
        <p:txBody>
          <a:bodyPr wrap="square" lIns="0" tIns="0" rIns="0" bIns="0" rtlCol="0"/>
          <a:lstStyle/>
          <a:p>
            <a:endParaRPr sz="1750"/>
          </a:p>
        </p:txBody>
      </p:sp>
      <p:sp>
        <p:nvSpPr>
          <p:cNvPr id="260" name="object 260"/>
          <p:cNvSpPr/>
          <p:nvPr/>
        </p:nvSpPr>
        <p:spPr>
          <a:xfrm>
            <a:off x="2145453" y="2906395"/>
            <a:ext cx="798865" cy="37042"/>
          </a:xfrm>
          <a:custGeom>
            <a:avLst/>
            <a:gdLst/>
            <a:ahLst/>
            <a:cxnLst/>
            <a:rect l="l" t="t" r="r" b="b"/>
            <a:pathLst>
              <a:path w="821689" h="38100">
                <a:moveTo>
                  <a:pt x="0" y="38100"/>
                </a:moveTo>
                <a:lnTo>
                  <a:pt x="821436" y="38100"/>
                </a:lnTo>
                <a:lnTo>
                  <a:pt x="821436" y="0"/>
                </a:lnTo>
                <a:lnTo>
                  <a:pt x="0" y="0"/>
                </a:lnTo>
                <a:lnTo>
                  <a:pt x="0" y="38100"/>
                </a:lnTo>
                <a:close/>
              </a:path>
            </a:pathLst>
          </a:custGeom>
          <a:solidFill>
            <a:srgbClr val="800000"/>
          </a:solidFill>
        </p:spPr>
        <p:txBody>
          <a:bodyPr wrap="square" lIns="0" tIns="0" rIns="0" bIns="0" rtlCol="0"/>
          <a:lstStyle/>
          <a:p>
            <a:endParaRPr sz="1750"/>
          </a:p>
        </p:txBody>
      </p:sp>
      <p:sp>
        <p:nvSpPr>
          <p:cNvPr id="261" name="object 261"/>
          <p:cNvSpPr/>
          <p:nvPr/>
        </p:nvSpPr>
        <p:spPr>
          <a:xfrm>
            <a:off x="2944072" y="2924176"/>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262" name="object 262"/>
          <p:cNvSpPr/>
          <p:nvPr/>
        </p:nvSpPr>
        <p:spPr>
          <a:xfrm>
            <a:off x="2944072" y="3124940"/>
            <a:ext cx="266700" cy="0"/>
          </a:xfrm>
          <a:custGeom>
            <a:avLst/>
            <a:gdLst/>
            <a:ahLst/>
            <a:cxnLst/>
            <a:rect l="l" t="t" r="r" b="b"/>
            <a:pathLst>
              <a:path w="274320">
                <a:moveTo>
                  <a:pt x="0" y="0"/>
                </a:moveTo>
                <a:lnTo>
                  <a:pt x="274320" y="0"/>
                </a:lnTo>
              </a:path>
            </a:pathLst>
          </a:custGeom>
          <a:ln w="38100">
            <a:solidFill>
              <a:srgbClr val="800000"/>
            </a:solidFill>
          </a:ln>
        </p:spPr>
        <p:txBody>
          <a:bodyPr wrap="square" lIns="0" tIns="0" rIns="0" bIns="0" rtlCol="0"/>
          <a:lstStyle/>
          <a:p>
            <a:endParaRPr sz="1750"/>
          </a:p>
        </p:txBody>
      </p:sp>
      <p:sp>
        <p:nvSpPr>
          <p:cNvPr id="263" name="object 263"/>
          <p:cNvSpPr/>
          <p:nvPr/>
        </p:nvSpPr>
        <p:spPr>
          <a:xfrm>
            <a:off x="3211513" y="3125681"/>
            <a:ext cx="0" cy="705644"/>
          </a:xfrm>
          <a:custGeom>
            <a:avLst/>
            <a:gdLst/>
            <a:ahLst/>
            <a:cxnLst/>
            <a:rect l="l" t="t" r="r" b="b"/>
            <a:pathLst>
              <a:path h="725804">
                <a:moveTo>
                  <a:pt x="0" y="0"/>
                </a:moveTo>
                <a:lnTo>
                  <a:pt x="0" y="725424"/>
                </a:lnTo>
              </a:path>
            </a:pathLst>
          </a:custGeom>
          <a:ln w="38100">
            <a:solidFill>
              <a:srgbClr val="800000"/>
            </a:solidFill>
          </a:ln>
        </p:spPr>
        <p:txBody>
          <a:bodyPr wrap="square" lIns="0" tIns="0" rIns="0" bIns="0" rtlCol="0"/>
          <a:lstStyle/>
          <a:p>
            <a:endParaRPr sz="1750"/>
          </a:p>
        </p:txBody>
      </p:sp>
      <p:sp>
        <p:nvSpPr>
          <p:cNvPr id="264" name="object 264"/>
          <p:cNvSpPr/>
          <p:nvPr/>
        </p:nvSpPr>
        <p:spPr>
          <a:xfrm>
            <a:off x="2145453" y="3830213"/>
            <a:ext cx="1065565" cy="0"/>
          </a:xfrm>
          <a:custGeom>
            <a:avLst/>
            <a:gdLst/>
            <a:ahLst/>
            <a:cxnLst/>
            <a:rect l="l" t="t" r="r" b="b"/>
            <a:pathLst>
              <a:path w="1096010">
                <a:moveTo>
                  <a:pt x="0" y="0"/>
                </a:moveTo>
                <a:lnTo>
                  <a:pt x="1095756" y="0"/>
                </a:lnTo>
              </a:path>
            </a:pathLst>
          </a:custGeom>
          <a:ln w="38100">
            <a:solidFill>
              <a:srgbClr val="800000"/>
            </a:solidFill>
          </a:ln>
        </p:spPr>
        <p:txBody>
          <a:bodyPr wrap="square" lIns="0" tIns="0" rIns="0" bIns="0" rtlCol="0"/>
          <a:lstStyle/>
          <a:p>
            <a:endParaRPr sz="1750"/>
          </a:p>
        </p:txBody>
      </p:sp>
      <p:sp>
        <p:nvSpPr>
          <p:cNvPr id="265" name="object 265"/>
          <p:cNvSpPr/>
          <p:nvPr/>
        </p:nvSpPr>
        <p:spPr>
          <a:xfrm>
            <a:off x="2144712" y="2924176"/>
            <a:ext cx="0" cy="906903"/>
          </a:xfrm>
          <a:custGeom>
            <a:avLst/>
            <a:gdLst/>
            <a:ahLst/>
            <a:cxnLst/>
            <a:rect l="l" t="t" r="r" b="b"/>
            <a:pathLst>
              <a:path h="932814">
                <a:moveTo>
                  <a:pt x="0" y="0"/>
                </a:moveTo>
                <a:lnTo>
                  <a:pt x="0" y="932688"/>
                </a:lnTo>
              </a:path>
            </a:pathLst>
          </a:custGeom>
          <a:ln w="38100">
            <a:solidFill>
              <a:srgbClr val="800000"/>
            </a:solidFill>
          </a:ln>
        </p:spPr>
        <p:txBody>
          <a:bodyPr wrap="square" lIns="0" tIns="0" rIns="0" bIns="0" rtlCol="0"/>
          <a:lstStyle/>
          <a:p>
            <a:endParaRPr sz="1750"/>
          </a:p>
        </p:txBody>
      </p:sp>
      <p:sp>
        <p:nvSpPr>
          <p:cNvPr id="266" name="object 266"/>
          <p:cNvSpPr/>
          <p:nvPr/>
        </p:nvSpPr>
        <p:spPr>
          <a:xfrm>
            <a:off x="2145453" y="2924916"/>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67" name="object 267"/>
          <p:cNvSpPr/>
          <p:nvPr/>
        </p:nvSpPr>
        <p:spPr>
          <a:xfrm>
            <a:off x="2499572" y="1395094"/>
            <a:ext cx="355600" cy="339549"/>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a:endParaRPr sz="1750"/>
          </a:p>
        </p:txBody>
      </p:sp>
      <p:sp>
        <p:nvSpPr>
          <p:cNvPr id="268" name="object 268"/>
          <p:cNvSpPr/>
          <p:nvPr/>
        </p:nvSpPr>
        <p:spPr>
          <a:xfrm>
            <a:off x="2676630" y="1716617"/>
            <a:ext cx="0" cy="400050"/>
          </a:xfrm>
          <a:custGeom>
            <a:avLst/>
            <a:gdLst/>
            <a:ahLst/>
            <a:cxnLst/>
            <a:rect l="l" t="t" r="r" b="b"/>
            <a:pathLst>
              <a:path h="411480">
                <a:moveTo>
                  <a:pt x="0" y="0"/>
                </a:moveTo>
                <a:lnTo>
                  <a:pt x="0" y="411479"/>
                </a:lnTo>
              </a:path>
            </a:pathLst>
          </a:custGeom>
          <a:ln w="25907">
            <a:solidFill>
              <a:srgbClr val="6600FF"/>
            </a:solidFill>
          </a:ln>
        </p:spPr>
        <p:txBody>
          <a:bodyPr wrap="square" lIns="0" tIns="0" rIns="0" bIns="0" rtlCol="0"/>
          <a:lstStyle/>
          <a:p>
            <a:endParaRPr sz="1750"/>
          </a:p>
        </p:txBody>
      </p:sp>
      <p:sp>
        <p:nvSpPr>
          <p:cNvPr id="269" name="object 269"/>
          <p:cNvSpPr/>
          <p:nvPr/>
        </p:nvSpPr>
        <p:spPr>
          <a:xfrm>
            <a:off x="2598843" y="2112221"/>
            <a:ext cx="158662" cy="160514"/>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a:endParaRPr sz="1750"/>
          </a:p>
        </p:txBody>
      </p:sp>
      <p:sp>
        <p:nvSpPr>
          <p:cNvPr id="270" name="object 270"/>
          <p:cNvSpPr/>
          <p:nvPr/>
        </p:nvSpPr>
        <p:spPr>
          <a:xfrm>
            <a:off x="1930612" y="2271501"/>
            <a:ext cx="1440303" cy="0"/>
          </a:xfrm>
          <a:custGeom>
            <a:avLst/>
            <a:gdLst/>
            <a:ahLst/>
            <a:cxnLst/>
            <a:rect l="l" t="t" r="r" b="b"/>
            <a:pathLst>
              <a:path w="1481454">
                <a:moveTo>
                  <a:pt x="0" y="0"/>
                </a:moveTo>
                <a:lnTo>
                  <a:pt x="1481327" y="0"/>
                </a:lnTo>
              </a:path>
            </a:pathLst>
          </a:custGeom>
          <a:ln w="38100">
            <a:solidFill>
              <a:srgbClr val="800000"/>
            </a:solidFill>
          </a:ln>
        </p:spPr>
        <p:txBody>
          <a:bodyPr wrap="square" lIns="0" tIns="0" rIns="0" bIns="0" rtlCol="0"/>
          <a:lstStyle/>
          <a:p>
            <a:endParaRPr sz="1750"/>
          </a:p>
        </p:txBody>
      </p:sp>
      <p:sp>
        <p:nvSpPr>
          <p:cNvPr id="271" name="object 271"/>
          <p:cNvSpPr/>
          <p:nvPr/>
        </p:nvSpPr>
        <p:spPr>
          <a:xfrm>
            <a:off x="3371532" y="2270760"/>
            <a:ext cx="0" cy="250649"/>
          </a:xfrm>
          <a:custGeom>
            <a:avLst/>
            <a:gdLst/>
            <a:ahLst/>
            <a:cxnLst/>
            <a:rect l="l" t="t" r="r" b="b"/>
            <a:pathLst>
              <a:path h="257810">
                <a:moveTo>
                  <a:pt x="0" y="0"/>
                </a:moveTo>
                <a:lnTo>
                  <a:pt x="0" y="257555"/>
                </a:lnTo>
              </a:path>
            </a:pathLst>
          </a:custGeom>
          <a:ln w="38100">
            <a:solidFill>
              <a:srgbClr val="800000"/>
            </a:solidFill>
          </a:ln>
        </p:spPr>
        <p:txBody>
          <a:bodyPr wrap="square" lIns="0" tIns="0" rIns="0" bIns="0" rtlCol="0"/>
          <a:lstStyle/>
          <a:p>
            <a:endParaRPr sz="1750"/>
          </a:p>
        </p:txBody>
      </p:sp>
      <p:sp>
        <p:nvSpPr>
          <p:cNvPr id="272" name="object 272"/>
          <p:cNvSpPr/>
          <p:nvPr/>
        </p:nvSpPr>
        <p:spPr>
          <a:xfrm>
            <a:off x="2944072" y="2512272"/>
            <a:ext cx="427214" cy="0"/>
          </a:xfrm>
          <a:custGeom>
            <a:avLst/>
            <a:gdLst/>
            <a:ahLst/>
            <a:cxnLst/>
            <a:rect l="l" t="t" r="r" b="b"/>
            <a:pathLst>
              <a:path w="439420">
                <a:moveTo>
                  <a:pt x="0" y="0"/>
                </a:moveTo>
                <a:lnTo>
                  <a:pt x="438912" y="0"/>
                </a:lnTo>
              </a:path>
            </a:pathLst>
          </a:custGeom>
          <a:ln w="38100">
            <a:solidFill>
              <a:srgbClr val="800000"/>
            </a:solidFill>
          </a:ln>
        </p:spPr>
        <p:txBody>
          <a:bodyPr wrap="square" lIns="0" tIns="0" rIns="0" bIns="0" rtlCol="0"/>
          <a:lstStyle/>
          <a:p>
            <a:endParaRPr sz="1750"/>
          </a:p>
        </p:txBody>
      </p:sp>
      <p:sp>
        <p:nvSpPr>
          <p:cNvPr id="273" name="object 273"/>
          <p:cNvSpPr/>
          <p:nvPr/>
        </p:nvSpPr>
        <p:spPr>
          <a:xfrm>
            <a:off x="2944072" y="2521162"/>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274" name="object 274"/>
          <p:cNvSpPr/>
          <p:nvPr/>
        </p:nvSpPr>
        <p:spPr>
          <a:xfrm>
            <a:off x="2145453" y="2723408"/>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75" name="object 275"/>
          <p:cNvSpPr/>
          <p:nvPr/>
        </p:nvSpPr>
        <p:spPr>
          <a:xfrm>
            <a:off x="2144712" y="2722668"/>
            <a:ext cx="0" cy="201877"/>
          </a:xfrm>
          <a:custGeom>
            <a:avLst/>
            <a:gdLst/>
            <a:ahLst/>
            <a:cxnLst/>
            <a:rect l="l" t="t" r="r" b="b"/>
            <a:pathLst>
              <a:path h="207644">
                <a:moveTo>
                  <a:pt x="0" y="0"/>
                </a:moveTo>
                <a:lnTo>
                  <a:pt x="0" y="207264"/>
                </a:lnTo>
              </a:path>
            </a:pathLst>
          </a:custGeom>
          <a:ln w="38100">
            <a:solidFill>
              <a:srgbClr val="800000"/>
            </a:solidFill>
          </a:ln>
        </p:spPr>
        <p:txBody>
          <a:bodyPr wrap="square" lIns="0" tIns="0" rIns="0" bIns="0" rtlCol="0"/>
          <a:lstStyle/>
          <a:p>
            <a:endParaRPr sz="1750"/>
          </a:p>
        </p:txBody>
      </p:sp>
      <p:sp>
        <p:nvSpPr>
          <p:cNvPr id="276" name="object 276"/>
          <p:cNvSpPr/>
          <p:nvPr/>
        </p:nvSpPr>
        <p:spPr>
          <a:xfrm>
            <a:off x="1930612" y="2924916"/>
            <a:ext cx="214841" cy="0"/>
          </a:xfrm>
          <a:custGeom>
            <a:avLst/>
            <a:gdLst/>
            <a:ahLst/>
            <a:cxnLst/>
            <a:rect l="l" t="t" r="r" b="b"/>
            <a:pathLst>
              <a:path w="220980">
                <a:moveTo>
                  <a:pt x="0" y="0"/>
                </a:moveTo>
                <a:lnTo>
                  <a:pt x="220980" y="0"/>
                </a:lnTo>
              </a:path>
            </a:pathLst>
          </a:custGeom>
          <a:ln w="38100">
            <a:solidFill>
              <a:srgbClr val="800000"/>
            </a:solidFill>
          </a:ln>
        </p:spPr>
        <p:txBody>
          <a:bodyPr wrap="square" lIns="0" tIns="0" rIns="0" bIns="0" rtlCol="0"/>
          <a:lstStyle/>
          <a:p>
            <a:endParaRPr sz="1750"/>
          </a:p>
        </p:txBody>
      </p:sp>
      <p:sp>
        <p:nvSpPr>
          <p:cNvPr id="277" name="object 277"/>
          <p:cNvSpPr/>
          <p:nvPr/>
        </p:nvSpPr>
        <p:spPr>
          <a:xfrm>
            <a:off x="1931352" y="2270761"/>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278" name="object 278"/>
          <p:cNvSpPr/>
          <p:nvPr/>
        </p:nvSpPr>
        <p:spPr>
          <a:xfrm>
            <a:off x="2499572" y="1395094"/>
            <a:ext cx="355600" cy="339549"/>
          </a:xfrm>
          <a:custGeom>
            <a:avLst/>
            <a:gdLst/>
            <a:ahLst/>
            <a:cxnLst/>
            <a:rect l="l" t="t" r="r" b="b"/>
            <a:pathLst>
              <a:path w="365760" h="349250">
                <a:moveTo>
                  <a:pt x="182880" y="0"/>
                </a:moveTo>
                <a:lnTo>
                  <a:pt x="141732" y="4572"/>
                </a:lnTo>
                <a:lnTo>
                  <a:pt x="83820" y="27432"/>
                </a:lnTo>
                <a:lnTo>
                  <a:pt x="53340" y="50292"/>
                </a:lnTo>
                <a:lnTo>
                  <a:pt x="28956" y="80772"/>
                </a:lnTo>
                <a:lnTo>
                  <a:pt x="9144" y="120396"/>
                </a:lnTo>
                <a:lnTo>
                  <a:pt x="1524" y="158496"/>
                </a:lnTo>
                <a:lnTo>
                  <a:pt x="0" y="175260"/>
                </a:lnTo>
                <a:lnTo>
                  <a:pt x="3048" y="205740"/>
                </a:lnTo>
                <a:lnTo>
                  <a:pt x="13716" y="242316"/>
                </a:lnTo>
                <a:lnTo>
                  <a:pt x="33528" y="275844"/>
                </a:lnTo>
                <a:lnTo>
                  <a:pt x="83820" y="321564"/>
                </a:lnTo>
                <a:lnTo>
                  <a:pt x="141732" y="344424"/>
                </a:lnTo>
                <a:lnTo>
                  <a:pt x="166116" y="348996"/>
                </a:lnTo>
                <a:lnTo>
                  <a:pt x="199644" y="348996"/>
                </a:lnTo>
                <a:lnTo>
                  <a:pt x="216408" y="345948"/>
                </a:lnTo>
                <a:lnTo>
                  <a:pt x="224028" y="344424"/>
                </a:lnTo>
                <a:lnTo>
                  <a:pt x="254508" y="335280"/>
                </a:lnTo>
                <a:lnTo>
                  <a:pt x="272796" y="326136"/>
                </a:lnTo>
                <a:lnTo>
                  <a:pt x="149352" y="326136"/>
                </a:lnTo>
                <a:lnTo>
                  <a:pt x="149352" y="307848"/>
                </a:lnTo>
                <a:lnTo>
                  <a:pt x="151892" y="307848"/>
                </a:lnTo>
                <a:lnTo>
                  <a:pt x="136652" y="303276"/>
                </a:lnTo>
                <a:lnTo>
                  <a:pt x="91440" y="303276"/>
                </a:lnTo>
                <a:lnTo>
                  <a:pt x="99060" y="286512"/>
                </a:lnTo>
                <a:lnTo>
                  <a:pt x="101092" y="286512"/>
                </a:lnTo>
                <a:lnTo>
                  <a:pt x="80772" y="271272"/>
                </a:lnTo>
                <a:lnTo>
                  <a:pt x="72847" y="262128"/>
                </a:lnTo>
                <a:lnTo>
                  <a:pt x="47244" y="262128"/>
                </a:lnTo>
                <a:lnTo>
                  <a:pt x="60742" y="248629"/>
                </a:lnTo>
                <a:lnTo>
                  <a:pt x="48768" y="227076"/>
                </a:lnTo>
                <a:lnTo>
                  <a:pt x="44196" y="213360"/>
                </a:lnTo>
                <a:lnTo>
                  <a:pt x="41910" y="205740"/>
                </a:lnTo>
                <a:lnTo>
                  <a:pt x="22860" y="205740"/>
                </a:lnTo>
                <a:lnTo>
                  <a:pt x="39624" y="198120"/>
                </a:lnTo>
                <a:lnTo>
                  <a:pt x="40386" y="198120"/>
                </a:lnTo>
                <a:lnTo>
                  <a:pt x="38100" y="175260"/>
                </a:lnTo>
                <a:lnTo>
                  <a:pt x="39624" y="158496"/>
                </a:lnTo>
                <a:lnTo>
                  <a:pt x="40386" y="150876"/>
                </a:lnTo>
                <a:lnTo>
                  <a:pt x="39624" y="150876"/>
                </a:lnTo>
                <a:lnTo>
                  <a:pt x="22860" y="143256"/>
                </a:lnTo>
                <a:lnTo>
                  <a:pt x="41910" y="143256"/>
                </a:lnTo>
                <a:lnTo>
                  <a:pt x="44196" y="135636"/>
                </a:lnTo>
                <a:lnTo>
                  <a:pt x="48768" y="121920"/>
                </a:lnTo>
                <a:lnTo>
                  <a:pt x="60621" y="101769"/>
                </a:lnTo>
                <a:lnTo>
                  <a:pt x="47244" y="88392"/>
                </a:lnTo>
                <a:lnTo>
                  <a:pt x="72104" y="88392"/>
                </a:lnTo>
                <a:lnTo>
                  <a:pt x="80772" y="77724"/>
                </a:lnTo>
                <a:lnTo>
                  <a:pt x="101092" y="62484"/>
                </a:lnTo>
                <a:lnTo>
                  <a:pt x="99060" y="62484"/>
                </a:lnTo>
                <a:lnTo>
                  <a:pt x="91440" y="45720"/>
                </a:lnTo>
                <a:lnTo>
                  <a:pt x="136652" y="45720"/>
                </a:lnTo>
                <a:lnTo>
                  <a:pt x="151892" y="41148"/>
                </a:lnTo>
                <a:lnTo>
                  <a:pt x="149352" y="41148"/>
                </a:lnTo>
                <a:lnTo>
                  <a:pt x="149352" y="22860"/>
                </a:lnTo>
                <a:lnTo>
                  <a:pt x="272796" y="22860"/>
                </a:lnTo>
                <a:lnTo>
                  <a:pt x="254508" y="13716"/>
                </a:lnTo>
                <a:lnTo>
                  <a:pt x="224028" y="4572"/>
                </a:lnTo>
                <a:lnTo>
                  <a:pt x="216408" y="3048"/>
                </a:lnTo>
                <a:lnTo>
                  <a:pt x="182880" y="0"/>
                </a:lnTo>
                <a:close/>
              </a:path>
              <a:path w="365760" h="349250">
                <a:moveTo>
                  <a:pt x="149352" y="307848"/>
                </a:moveTo>
                <a:lnTo>
                  <a:pt x="149352" y="326136"/>
                </a:lnTo>
                <a:lnTo>
                  <a:pt x="156972" y="309372"/>
                </a:lnTo>
                <a:lnTo>
                  <a:pt x="155799" y="309020"/>
                </a:lnTo>
                <a:lnTo>
                  <a:pt x="149352" y="307848"/>
                </a:lnTo>
                <a:close/>
              </a:path>
              <a:path w="365760" h="349250">
                <a:moveTo>
                  <a:pt x="155799" y="309020"/>
                </a:moveTo>
                <a:lnTo>
                  <a:pt x="156972" y="309372"/>
                </a:lnTo>
                <a:lnTo>
                  <a:pt x="149352" y="326136"/>
                </a:lnTo>
                <a:lnTo>
                  <a:pt x="216408" y="326136"/>
                </a:lnTo>
                <a:lnTo>
                  <a:pt x="209480" y="310896"/>
                </a:lnTo>
                <a:lnTo>
                  <a:pt x="166116" y="310896"/>
                </a:lnTo>
                <a:lnTo>
                  <a:pt x="155799" y="309020"/>
                </a:lnTo>
                <a:close/>
              </a:path>
              <a:path w="365760" h="349250">
                <a:moveTo>
                  <a:pt x="216408" y="307848"/>
                </a:moveTo>
                <a:lnTo>
                  <a:pt x="209960" y="309020"/>
                </a:lnTo>
                <a:lnTo>
                  <a:pt x="208788" y="309372"/>
                </a:lnTo>
                <a:lnTo>
                  <a:pt x="216408" y="326136"/>
                </a:lnTo>
                <a:lnTo>
                  <a:pt x="216408" y="307848"/>
                </a:lnTo>
                <a:close/>
              </a:path>
              <a:path w="365760" h="349250">
                <a:moveTo>
                  <a:pt x="300228" y="307848"/>
                </a:moveTo>
                <a:lnTo>
                  <a:pt x="216408" y="307848"/>
                </a:lnTo>
                <a:lnTo>
                  <a:pt x="216408" y="326136"/>
                </a:lnTo>
                <a:lnTo>
                  <a:pt x="272796" y="326136"/>
                </a:lnTo>
                <a:lnTo>
                  <a:pt x="281940" y="321564"/>
                </a:lnTo>
                <a:lnTo>
                  <a:pt x="300228" y="307848"/>
                </a:lnTo>
                <a:close/>
              </a:path>
              <a:path w="365760" h="349250">
                <a:moveTo>
                  <a:pt x="209960" y="309020"/>
                </a:moveTo>
                <a:lnTo>
                  <a:pt x="199644" y="310896"/>
                </a:lnTo>
                <a:lnTo>
                  <a:pt x="209480" y="310896"/>
                </a:lnTo>
                <a:lnTo>
                  <a:pt x="208788" y="309372"/>
                </a:lnTo>
                <a:lnTo>
                  <a:pt x="209960" y="309020"/>
                </a:lnTo>
                <a:close/>
              </a:path>
              <a:path w="365760" h="349250">
                <a:moveTo>
                  <a:pt x="151892" y="307848"/>
                </a:moveTo>
                <a:lnTo>
                  <a:pt x="149352" y="307848"/>
                </a:lnTo>
                <a:lnTo>
                  <a:pt x="155799" y="309020"/>
                </a:lnTo>
                <a:lnTo>
                  <a:pt x="151892" y="307848"/>
                </a:lnTo>
                <a:close/>
              </a:path>
              <a:path w="365760" h="349250">
                <a:moveTo>
                  <a:pt x="260604" y="289560"/>
                </a:moveTo>
                <a:lnTo>
                  <a:pt x="239268" y="300228"/>
                </a:lnTo>
                <a:lnTo>
                  <a:pt x="209960" y="309020"/>
                </a:lnTo>
                <a:lnTo>
                  <a:pt x="216408" y="307848"/>
                </a:lnTo>
                <a:lnTo>
                  <a:pt x="300228" y="307848"/>
                </a:lnTo>
                <a:lnTo>
                  <a:pt x="306324" y="303276"/>
                </a:lnTo>
                <a:lnTo>
                  <a:pt x="274320" y="303276"/>
                </a:lnTo>
                <a:lnTo>
                  <a:pt x="260604" y="289560"/>
                </a:lnTo>
                <a:close/>
              </a:path>
              <a:path w="365760" h="349250">
                <a:moveTo>
                  <a:pt x="99060" y="286512"/>
                </a:moveTo>
                <a:lnTo>
                  <a:pt x="91440" y="303276"/>
                </a:lnTo>
                <a:lnTo>
                  <a:pt x="105156" y="289560"/>
                </a:lnTo>
                <a:lnTo>
                  <a:pt x="99060" y="286512"/>
                </a:lnTo>
                <a:close/>
              </a:path>
              <a:path w="365760" h="349250">
                <a:moveTo>
                  <a:pt x="105156" y="289560"/>
                </a:moveTo>
                <a:lnTo>
                  <a:pt x="91440" y="303276"/>
                </a:lnTo>
                <a:lnTo>
                  <a:pt x="136652" y="303276"/>
                </a:lnTo>
                <a:lnTo>
                  <a:pt x="126492" y="300228"/>
                </a:lnTo>
                <a:lnTo>
                  <a:pt x="105156" y="289560"/>
                </a:lnTo>
                <a:close/>
              </a:path>
              <a:path w="365760" h="349250">
                <a:moveTo>
                  <a:pt x="266700" y="286512"/>
                </a:moveTo>
                <a:lnTo>
                  <a:pt x="260604" y="289560"/>
                </a:lnTo>
                <a:lnTo>
                  <a:pt x="274320" y="303276"/>
                </a:lnTo>
                <a:lnTo>
                  <a:pt x="266700" y="286512"/>
                </a:lnTo>
                <a:close/>
              </a:path>
              <a:path w="365760" h="349250">
                <a:moveTo>
                  <a:pt x="322986" y="286512"/>
                </a:moveTo>
                <a:lnTo>
                  <a:pt x="266700" y="286512"/>
                </a:lnTo>
                <a:lnTo>
                  <a:pt x="274320" y="303276"/>
                </a:lnTo>
                <a:lnTo>
                  <a:pt x="306324" y="303276"/>
                </a:lnTo>
                <a:lnTo>
                  <a:pt x="312420" y="298704"/>
                </a:lnTo>
                <a:lnTo>
                  <a:pt x="322986" y="286512"/>
                </a:lnTo>
                <a:close/>
              </a:path>
              <a:path w="365760" h="349250">
                <a:moveTo>
                  <a:pt x="101092" y="286512"/>
                </a:moveTo>
                <a:lnTo>
                  <a:pt x="99060" y="286512"/>
                </a:lnTo>
                <a:lnTo>
                  <a:pt x="105156" y="289560"/>
                </a:lnTo>
                <a:lnTo>
                  <a:pt x="101092" y="286512"/>
                </a:lnTo>
                <a:close/>
              </a:path>
              <a:path w="365760" h="349250">
                <a:moveTo>
                  <a:pt x="304800" y="248412"/>
                </a:moveTo>
                <a:lnTo>
                  <a:pt x="284988" y="271272"/>
                </a:lnTo>
                <a:lnTo>
                  <a:pt x="260604" y="289560"/>
                </a:lnTo>
                <a:lnTo>
                  <a:pt x="266700" y="286512"/>
                </a:lnTo>
                <a:lnTo>
                  <a:pt x="322986" y="286512"/>
                </a:lnTo>
                <a:lnTo>
                  <a:pt x="332232" y="275844"/>
                </a:lnTo>
                <a:lnTo>
                  <a:pt x="336804" y="269748"/>
                </a:lnTo>
                <a:lnTo>
                  <a:pt x="341037" y="262128"/>
                </a:lnTo>
                <a:lnTo>
                  <a:pt x="318516" y="262128"/>
                </a:lnTo>
                <a:lnTo>
                  <a:pt x="301752" y="254508"/>
                </a:lnTo>
                <a:lnTo>
                  <a:pt x="305017" y="248629"/>
                </a:lnTo>
                <a:lnTo>
                  <a:pt x="304800" y="248412"/>
                </a:lnTo>
                <a:close/>
              </a:path>
              <a:path w="365760" h="349250">
                <a:moveTo>
                  <a:pt x="60742" y="248629"/>
                </a:moveTo>
                <a:lnTo>
                  <a:pt x="47244" y="262128"/>
                </a:lnTo>
                <a:lnTo>
                  <a:pt x="64008" y="254508"/>
                </a:lnTo>
                <a:lnTo>
                  <a:pt x="60742" y="248629"/>
                </a:lnTo>
                <a:close/>
              </a:path>
              <a:path w="365760" h="349250">
                <a:moveTo>
                  <a:pt x="60960" y="248412"/>
                </a:moveTo>
                <a:lnTo>
                  <a:pt x="60742" y="248629"/>
                </a:lnTo>
                <a:lnTo>
                  <a:pt x="64008" y="254508"/>
                </a:lnTo>
                <a:lnTo>
                  <a:pt x="47244" y="262128"/>
                </a:lnTo>
                <a:lnTo>
                  <a:pt x="72847" y="262128"/>
                </a:lnTo>
                <a:lnTo>
                  <a:pt x="60960" y="248412"/>
                </a:lnTo>
                <a:close/>
              </a:path>
              <a:path w="365760" h="349250">
                <a:moveTo>
                  <a:pt x="305017" y="248629"/>
                </a:moveTo>
                <a:lnTo>
                  <a:pt x="301752" y="254508"/>
                </a:lnTo>
                <a:lnTo>
                  <a:pt x="318516" y="262128"/>
                </a:lnTo>
                <a:lnTo>
                  <a:pt x="305017" y="248629"/>
                </a:lnTo>
                <a:close/>
              </a:path>
              <a:path w="365760" h="349250">
                <a:moveTo>
                  <a:pt x="324993" y="201930"/>
                </a:moveTo>
                <a:lnTo>
                  <a:pt x="321564" y="213360"/>
                </a:lnTo>
                <a:lnTo>
                  <a:pt x="316992" y="227076"/>
                </a:lnTo>
                <a:lnTo>
                  <a:pt x="305017" y="248629"/>
                </a:lnTo>
                <a:lnTo>
                  <a:pt x="318516" y="262128"/>
                </a:lnTo>
                <a:lnTo>
                  <a:pt x="341037" y="262128"/>
                </a:lnTo>
                <a:lnTo>
                  <a:pt x="352044" y="242316"/>
                </a:lnTo>
                <a:lnTo>
                  <a:pt x="356616" y="228600"/>
                </a:lnTo>
                <a:lnTo>
                  <a:pt x="361188" y="213360"/>
                </a:lnTo>
                <a:lnTo>
                  <a:pt x="362712" y="205740"/>
                </a:lnTo>
                <a:lnTo>
                  <a:pt x="324612" y="205740"/>
                </a:lnTo>
                <a:lnTo>
                  <a:pt x="324993" y="201930"/>
                </a:lnTo>
                <a:close/>
              </a:path>
              <a:path w="365760" h="349250">
                <a:moveTo>
                  <a:pt x="39624" y="198120"/>
                </a:moveTo>
                <a:lnTo>
                  <a:pt x="22860" y="205740"/>
                </a:lnTo>
                <a:lnTo>
                  <a:pt x="41148" y="205740"/>
                </a:lnTo>
                <a:lnTo>
                  <a:pt x="40767" y="201930"/>
                </a:lnTo>
                <a:lnTo>
                  <a:pt x="39624" y="198120"/>
                </a:lnTo>
                <a:close/>
              </a:path>
              <a:path w="365760" h="349250">
                <a:moveTo>
                  <a:pt x="40767" y="201930"/>
                </a:moveTo>
                <a:lnTo>
                  <a:pt x="41148" y="205740"/>
                </a:lnTo>
                <a:lnTo>
                  <a:pt x="41910" y="205740"/>
                </a:lnTo>
                <a:lnTo>
                  <a:pt x="40767" y="201930"/>
                </a:lnTo>
                <a:close/>
              </a:path>
              <a:path w="365760" h="349250">
                <a:moveTo>
                  <a:pt x="326136" y="198120"/>
                </a:moveTo>
                <a:lnTo>
                  <a:pt x="324993" y="201930"/>
                </a:lnTo>
                <a:lnTo>
                  <a:pt x="324612" y="205740"/>
                </a:lnTo>
                <a:lnTo>
                  <a:pt x="342900" y="205740"/>
                </a:lnTo>
                <a:lnTo>
                  <a:pt x="326136" y="198120"/>
                </a:lnTo>
                <a:close/>
              </a:path>
              <a:path w="365760" h="349250">
                <a:moveTo>
                  <a:pt x="363474" y="198120"/>
                </a:moveTo>
                <a:lnTo>
                  <a:pt x="326136" y="198120"/>
                </a:lnTo>
                <a:lnTo>
                  <a:pt x="342900" y="205740"/>
                </a:lnTo>
                <a:lnTo>
                  <a:pt x="362712" y="205740"/>
                </a:lnTo>
                <a:lnTo>
                  <a:pt x="363474" y="198120"/>
                </a:lnTo>
                <a:close/>
              </a:path>
              <a:path w="365760" h="349250">
                <a:moveTo>
                  <a:pt x="40386" y="198120"/>
                </a:moveTo>
                <a:lnTo>
                  <a:pt x="39624" y="198120"/>
                </a:lnTo>
                <a:lnTo>
                  <a:pt x="40767" y="201930"/>
                </a:lnTo>
                <a:lnTo>
                  <a:pt x="40386" y="198120"/>
                </a:lnTo>
                <a:close/>
              </a:path>
              <a:path w="365760" h="349250">
                <a:moveTo>
                  <a:pt x="324993" y="147066"/>
                </a:moveTo>
                <a:lnTo>
                  <a:pt x="326136" y="158496"/>
                </a:lnTo>
                <a:lnTo>
                  <a:pt x="327660" y="175260"/>
                </a:lnTo>
                <a:lnTo>
                  <a:pt x="324993" y="201930"/>
                </a:lnTo>
                <a:lnTo>
                  <a:pt x="326136" y="198120"/>
                </a:lnTo>
                <a:lnTo>
                  <a:pt x="363474" y="198120"/>
                </a:lnTo>
                <a:lnTo>
                  <a:pt x="365760" y="175260"/>
                </a:lnTo>
                <a:lnTo>
                  <a:pt x="364236" y="158496"/>
                </a:lnTo>
                <a:lnTo>
                  <a:pt x="363474" y="150876"/>
                </a:lnTo>
                <a:lnTo>
                  <a:pt x="326136" y="150876"/>
                </a:lnTo>
                <a:lnTo>
                  <a:pt x="324993" y="147066"/>
                </a:lnTo>
                <a:close/>
              </a:path>
              <a:path w="365760" h="349250">
                <a:moveTo>
                  <a:pt x="41148" y="143256"/>
                </a:moveTo>
                <a:lnTo>
                  <a:pt x="22860" y="143256"/>
                </a:lnTo>
                <a:lnTo>
                  <a:pt x="39624" y="150876"/>
                </a:lnTo>
                <a:lnTo>
                  <a:pt x="40767" y="147066"/>
                </a:lnTo>
                <a:lnTo>
                  <a:pt x="41148" y="143256"/>
                </a:lnTo>
                <a:close/>
              </a:path>
              <a:path w="365760" h="349250">
                <a:moveTo>
                  <a:pt x="40767" y="147066"/>
                </a:moveTo>
                <a:lnTo>
                  <a:pt x="39624" y="150876"/>
                </a:lnTo>
                <a:lnTo>
                  <a:pt x="40386" y="150876"/>
                </a:lnTo>
                <a:lnTo>
                  <a:pt x="40767" y="147066"/>
                </a:lnTo>
                <a:close/>
              </a:path>
              <a:path w="365760" h="349250">
                <a:moveTo>
                  <a:pt x="342900" y="143256"/>
                </a:moveTo>
                <a:lnTo>
                  <a:pt x="324612" y="143256"/>
                </a:lnTo>
                <a:lnTo>
                  <a:pt x="324993" y="147066"/>
                </a:lnTo>
                <a:lnTo>
                  <a:pt x="326136" y="150876"/>
                </a:lnTo>
                <a:lnTo>
                  <a:pt x="342900" y="143256"/>
                </a:lnTo>
                <a:close/>
              </a:path>
              <a:path w="365760" h="349250">
                <a:moveTo>
                  <a:pt x="362712" y="143256"/>
                </a:moveTo>
                <a:lnTo>
                  <a:pt x="342900" y="143256"/>
                </a:lnTo>
                <a:lnTo>
                  <a:pt x="326136" y="150876"/>
                </a:lnTo>
                <a:lnTo>
                  <a:pt x="363474" y="150876"/>
                </a:lnTo>
                <a:lnTo>
                  <a:pt x="362712" y="143256"/>
                </a:lnTo>
                <a:close/>
              </a:path>
              <a:path w="365760" h="349250">
                <a:moveTo>
                  <a:pt x="41910" y="143256"/>
                </a:moveTo>
                <a:lnTo>
                  <a:pt x="41148" y="143256"/>
                </a:lnTo>
                <a:lnTo>
                  <a:pt x="40767" y="147066"/>
                </a:lnTo>
                <a:lnTo>
                  <a:pt x="41910" y="143256"/>
                </a:lnTo>
                <a:close/>
              </a:path>
              <a:path w="365760" h="349250">
                <a:moveTo>
                  <a:pt x="341286" y="88392"/>
                </a:moveTo>
                <a:lnTo>
                  <a:pt x="318516" y="88392"/>
                </a:lnTo>
                <a:lnTo>
                  <a:pt x="305138" y="101769"/>
                </a:lnTo>
                <a:lnTo>
                  <a:pt x="316992" y="121920"/>
                </a:lnTo>
                <a:lnTo>
                  <a:pt x="321564" y="135636"/>
                </a:lnTo>
                <a:lnTo>
                  <a:pt x="324993" y="147066"/>
                </a:lnTo>
                <a:lnTo>
                  <a:pt x="324612" y="143256"/>
                </a:lnTo>
                <a:lnTo>
                  <a:pt x="362712" y="143256"/>
                </a:lnTo>
                <a:lnTo>
                  <a:pt x="361188" y="135636"/>
                </a:lnTo>
                <a:lnTo>
                  <a:pt x="356616" y="120396"/>
                </a:lnTo>
                <a:lnTo>
                  <a:pt x="352044" y="106680"/>
                </a:lnTo>
                <a:lnTo>
                  <a:pt x="341286" y="88392"/>
                </a:lnTo>
                <a:close/>
              </a:path>
              <a:path w="365760" h="349250">
                <a:moveTo>
                  <a:pt x="72104" y="88392"/>
                </a:moveTo>
                <a:lnTo>
                  <a:pt x="47244" y="88392"/>
                </a:lnTo>
                <a:lnTo>
                  <a:pt x="64008" y="96012"/>
                </a:lnTo>
                <a:lnTo>
                  <a:pt x="60621" y="101769"/>
                </a:lnTo>
                <a:lnTo>
                  <a:pt x="60960" y="102108"/>
                </a:lnTo>
                <a:lnTo>
                  <a:pt x="72104" y="88392"/>
                </a:lnTo>
                <a:close/>
              </a:path>
              <a:path w="365760" h="349250">
                <a:moveTo>
                  <a:pt x="260604" y="59436"/>
                </a:moveTo>
                <a:lnTo>
                  <a:pt x="284988" y="77724"/>
                </a:lnTo>
                <a:lnTo>
                  <a:pt x="304800" y="102108"/>
                </a:lnTo>
                <a:lnTo>
                  <a:pt x="305138" y="101769"/>
                </a:lnTo>
                <a:lnTo>
                  <a:pt x="301752" y="96012"/>
                </a:lnTo>
                <a:lnTo>
                  <a:pt x="318516" y="88392"/>
                </a:lnTo>
                <a:lnTo>
                  <a:pt x="341286" y="88392"/>
                </a:lnTo>
                <a:lnTo>
                  <a:pt x="336804" y="80772"/>
                </a:lnTo>
                <a:lnTo>
                  <a:pt x="332232" y="74676"/>
                </a:lnTo>
                <a:lnTo>
                  <a:pt x="322326" y="62484"/>
                </a:lnTo>
                <a:lnTo>
                  <a:pt x="266700" y="62484"/>
                </a:lnTo>
                <a:lnTo>
                  <a:pt x="260604" y="59436"/>
                </a:lnTo>
                <a:close/>
              </a:path>
              <a:path w="365760" h="349250">
                <a:moveTo>
                  <a:pt x="47244" y="88392"/>
                </a:moveTo>
                <a:lnTo>
                  <a:pt x="60621" y="101769"/>
                </a:lnTo>
                <a:lnTo>
                  <a:pt x="64008" y="96012"/>
                </a:lnTo>
                <a:lnTo>
                  <a:pt x="47244" y="88392"/>
                </a:lnTo>
                <a:close/>
              </a:path>
              <a:path w="365760" h="349250">
                <a:moveTo>
                  <a:pt x="318516" y="88392"/>
                </a:moveTo>
                <a:lnTo>
                  <a:pt x="301752" y="96012"/>
                </a:lnTo>
                <a:lnTo>
                  <a:pt x="305138" y="101769"/>
                </a:lnTo>
                <a:lnTo>
                  <a:pt x="318516" y="88392"/>
                </a:lnTo>
                <a:close/>
              </a:path>
              <a:path w="365760" h="349250">
                <a:moveTo>
                  <a:pt x="91440" y="45720"/>
                </a:moveTo>
                <a:lnTo>
                  <a:pt x="99060" y="62484"/>
                </a:lnTo>
                <a:lnTo>
                  <a:pt x="105156" y="59436"/>
                </a:lnTo>
                <a:lnTo>
                  <a:pt x="91440" y="45720"/>
                </a:lnTo>
                <a:close/>
              </a:path>
              <a:path w="365760" h="349250">
                <a:moveTo>
                  <a:pt x="105156" y="59436"/>
                </a:moveTo>
                <a:lnTo>
                  <a:pt x="99060" y="62484"/>
                </a:lnTo>
                <a:lnTo>
                  <a:pt x="101092" y="62484"/>
                </a:lnTo>
                <a:lnTo>
                  <a:pt x="105156" y="59436"/>
                </a:lnTo>
                <a:close/>
              </a:path>
              <a:path w="365760" h="349250">
                <a:moveTo>
                  <a:pt x="274320" y="45720"/>
                </a:moveTo>
                <a:lnTo>
                  <a:pt x="260604" y="59436"/>
                </a:lnTo>
                <a:lnTo>
                  <a:pt x="266700" y="62484"/>
                </a:lnTo>
                <a:lnTo>
                  <a:pt x="274320" y="45720"/>
                </a:lnTo>
                <a:close/>
              </a:path>
              <a:path w="365760" h="349250">
                <a:moveTo>
                  <a:pt x="306324" y="45720"/>
                </a:moveTo>
                <a:lnTo>
                  <a:pt x="274320" y="45720"/>
                </a:lnTo>
                <a:lnTo>
                  <a:pt x="266700" y="62484"/>
                </a:lnTo>
                <a:lnTo>
                  <a:pt x="322326" y="62484"/>
                </a:lnTo>
                <a:lnTo>
                  <a:pt x="312420" y="50292"/>
                </a:lnTo>
                <a:lnTo>
                  <a:pt x="306324" y="45720"/>
                </a:lnTo>
                <a:close/>
              </a:path>
              <a:path w="365760" h="349250">
                <a:moveTo>
                  <a:pt x="136652" y="45720"/>
                </a:moveTo>
                <a:lnTo>
                  <a:pt x="91440" y="45720"/>
                </a:lnTo>
                <a:lnTo>
                  <a:pt x="105156" y="59436"/>
                </a:lnTo>
                <a:lnTo>
                  <a:pt x="126492" y="48768"/>
                </a:lnTo>
                <a:lnTo>
                  <a:pt x="136652" y="45720"/>
                </a:lnTo>
                <a:close/>
              </a:path>
              <a:path w="365760" h="349250">
                <a:moveTo>
                  <a:pt x="212763" y="40816"/>
                </a:moveTo>
                <a:lnTo>
                  <a:pt x="239268" y="48768"/>
                </a:lnTo>
                <a:lnTo>
                  <a:pt x="260604" y="59436"/>
                </a:lnTo>
                <a:lnTo>
                  <a:pt x="274320" y="45720"/>
                </a:lnTo>
                <a:lnTo>
                  <a:pt x="306324" y="45720"/>
                </a:lnTo>
                <a:lnTo>
                  <a:pt x="300228" y="41148"/>
                </a:lnTo>
                <a:lnTo>
                  <a:pt x="216408" y="41148"/>
                </a:lnTo>
                <a:lnTo>
                  <a:pt x="212763" y="40816"/>
                </a:lnTo>
                <a:close/>
              </a:path>
              <a:path w="365760" h="349250">
                <a:moveTo>
                  <a:pt x="149352" y="22860"/>
                </a:moveTo>
                <a:lnTo>
                  <a:pt x="149352" y="41148"/>
                </a:lnTo>
                <a:lnTo>
                  <a:pt x="152996" y="40816"/>
                </a:lnTo>
                <a:lnTo>
                  <a:pt x="156972" y="39624"/>
                </a:lnTo>
                <a:lnTo>
                  <a:pt x="149352" y="22860"/>
                </a:lnTo>
                <a:close/>
              </a:path>
              <a:path w="365760" h="349250">
                <a:moveTo>
                  <a:pt x="152996" y="40816"/>
                </a:moveTo>
                <a:lnTo>
                  <a:pt x="149352" y="41148"/>
                </a:lnTo>
                <a:lnTo>
                  <a:pt x="151892" y="41148"/>
                </a:lnTo>
                <a:lnTo>
                  <a:pt x="152996" y="40816"/>
                </a:lnTo>
                <a:close/>
              </a:path>
              <a:path w="365760" h="349250">
                <a:moveTo>
                  <a:pt x="216408" y="22860"/>
                </a:moveTo>
                <a:lnTo>
                  <a:pt x="208788" y="39624"/>
                </a:lnTo>
                <a:lnTo>
                  <a:pt x="212763" y="40816"/>
                </a:lnTo>
                <a:lnTo>
                  <a:pt x="216408" y="41148"/>
                </a:lnTo>
                <a:lnTo>
                  <a:pt x="216408" y="22860"/>
                </a:lnTo>
                <a:close/>
              </a:path>
              <a:path w="365760" h="349250">
                <a:moveTo>
                  <a:pt x="272796" y="22860"/>
                </a:moveTo>
                <a:lnTo>
                  <a:pt x="216408" y="22860"/>
                </a:lnTo>
                <a:lnTo>
                  <a:pt x="216408" y="41148"/>
                </a:lnTo>
                <a:lnTo>
                  <a:pt x="300228" y="41148"/>
                </a:lnTo>
                <a:lnTo>
                  <a:pt x="281940" y="27432"/>
                </a:lnTo>
                <a:lnTo>
                  <a:pt x="272796" y="22860"/>
                </a:lnTo>
                <a:close/>
              </a:path>
              <a:path w="365760" h="349250">
                <a:moveTo>
                  <a:pt x="216408" y="22860"/>
                </a:moveTo>
                <a:lnTo>
                  <a:pt x="149352" y="22860"/>
                </a:lnTo>
                <a:lnTo>
                  <a:pt x="156972" y="39624"/>
                </a:lnTo>
                <a:lnTo>
                  <a:pt x="152996" y="40816"/>
                </a:lnTo>
                <a:lnTo>
                  <a:pt x="182880" y="38100"/>
                </a:lnTo>
                <a:lnTo>
                  <a:pt x="209480" y="38100"/>
                </a:lnTo>
                <a:lnTo>
                  <a:pt x="216408" y="22860"/>
                </a:lnTo>
                <a:close/>
              </a:path>
              <a:path w="365760" h="349250">
                <a:moveTo>
                  <a:pt x="209480" y="38100"/>
                </a:moveTo>
                <a:lnTo>
                  <a:pt x="182880" y="38100"/>
                </a:lnTo>
                <a:lnTo>
                  <a:pt x="212763" y="40816"/>
                </a:lnTo>
                <a:lnTo>
                  <a:pt x="208788" y="39624"/>
                </a:lnTo>
                <a:lnTo>
                  <a:pt x="209480" y="38100"/>
                </a:lnTo>
                <a:close/>
              </a:path>
            </a:pathLst>
          </a:custGeom>
          <a:solidFill>
            <a:srgbClr val="6600FF"/>
          </a:solidFill>
        </p:spPr>
        <p:txBody>
          <a:bodyPr wrap="square" lIns="0" tIns="0" rIns="0" bIns="0" rtlCol="0"/>
          <a:lstStyle/>
          <a:p>
            <a:endParaRPr sz="1750"/>
          </a:p>
        </p:txBody>
      </p:sp>
      <p:sp>
        <p:nvSpPr>
          <p:cNvPr id="279" name="object 279"/>
          <p:cNvSpPr txBox="1"/>
          <p:nvPr/>
        </p:nvSpPr>
        <p:spPr>
          <a:xfrm>
            <a:off x="2611696" y="1442027"/>
            <a:ext cx="134585" cy="239425"/>
          </a:xfrm>
          <a:prstGeom prst="rect">
            <a:avLst/>
          </a:prstGeom>
        </p:spPr>
        <p:txBody>
          <a:bodyPr vert="horz" wrap="square" lIns="0" tIns="0" rIns="0" bIns="0" rtlCol="0">
            <a:spAutoFit/>
          </a:bodyPr>
          <a:lstStyle/>
          <a:p>
            <a:pPr marL="12347"/>
            <a:r>
              <a:rPr sz="1556" b="1" spc="-5" dirty="0">
                <a:solidFill>
                  <a:srgbClr val="003366"/>
                </a:solidFill>
                <a:latin typeface="Arial"/>
                <a:cs typeface="Arial"/>
              </a:rPr>
              <a:t>2</a:t>
            </a:r>
            <a:endParaRPr sz="1556">
              <a:latin typeface="Arial"/>
              <a:cs typeface="Arial"/>
            </a:endParaRPr>
          </a:p>
        </p:txBody>
      </p:sp>
      <p:sp>
        <p:nvSpPr>
          <p:cNvPr id="280" name="object 280"/>
          <p:cNvSpPr/>
          <p:nvPr/>
        </p:nvSpPr>
        <p:spPr>
          <a:xfrm>
            <a:off x="2676630" y="1716617"/>
            <a:ext cx="0" cy="400050"/>
          </a:xfrm>
          <a:custGeom>
            <a:avLst/>
            <a:gdLst/>
            <a:ahLst/>
            <a:cxnLst/>
            <a:rect l="l" t="t" r="r" b="b"/>
            <a:pathLst>
              <a:path h="411480">
                <a:moveTo>
                  <a:pt x="0" y="0"/>
                </a:moveTo>
                <a:lnTo>
                  <a:pt x="0" y="411479"/>
                </a:lnTo>
              </a:path>
            </a:pathLst>
          </a:custGeom>
          <a:ln w="25907">
            <a:solidFill>
              <a:srgbClr val="6600FF"/>
            </a:solidFill>
          </a:ln>
        </p:spPr>
        <p:txBody>
          <a:bodyPr wrap="square" lIns="0" tIns="0" rIns="0" bIns="0" rtlCol="0"/>
          <a:lstStyle/>
          <a:p>
            <a:endParaRPr sz="1750"/>
          </a:p>
        </p:txBody>
      </p:sp>
      <p:sp>
        <p:nvSpPr>
          <p:cNvPr id="281" name="object 281"/>
          <p:cNvSpPr/>
          <p:nvPr/>
        </p:nvSpPr>
        <p:spPr>
          <a:xfrm>
            <a:off x="2598843" y="2112221"/>
            <a:ext cx="158662" cy="160514"/>
          </a:xfrm>
          <a:custGeom>
            <a:avLst/>
            <a:gdLst/>
            <a:ahLst/>
            <a:cxnLst/>
            <a:rect l="l" t="t" r="r" b="b"/>
            <a:pathLst>
              <a:path w="163194" h="165100">
                <a:moveTo>
                  <a:pt x="163068" y="0"/>
                </a:moveTo>
                <a:lnTo>
                  <a:pt x="0" y="0"/>
                </a:lnTo>
                <a:lnTo>
                  <a:pt x="80772" y="164592"/>
                </a:lnTo>
                <a:lnTo>
                  <a:pt x="163068" y="0"/>
                </a:lnTo>
                <a:close/>
              </a:path>
            </a:pathLst>
          </a:custGeom>
          <a:solidFill>
            <a:srgbClr val="6600FF"/>
          </a:solidFill>
        </p:spPr>
        <p:txBody>
          <a:bodyPr wrap="square" lIns="0" tIns="0" rIns="0" bIns="0" rtlCol="0"/>
          <a:lstStyle/>
          <a:p>
            <a:endParaRPr sz="1750"/>
          </a:p>
        </p:txBody>
      </p:sp>
      <p:sp>
        <p:nvSpPr>
          <p:cNvPr id="282" name="object 282"/>
          <p:cNvSpPr/>
          <p:nvPr/>
        </p:nvSpPr>
        <p:spPr>
          <a:xfrm>
            <a:off x="1930612" y="2271501"/>
            <a:ext cx="1440303" cy="0"/>
          </a:xfrm>
          <a:custGeom>
            <a:avLst/>
            <a:gdLst/>
            <a:ahLst/>
            <a:cxnLst/>
            <a:rect l="l" t="t" r="r" b="b"/>
            <a:pathLst>
              <a:path w="1481454">
                <a:moveTo>
                  <a:pt x="0" y="0"/>
                </a:moveTo>
                <a:lnTo>
                  <a:pt x="1481327" y="0"/>
                </a:lnTo>
              </a:path>
            </a:pathLst>
          </a:custGeom>
          <a:ln w="38100">
            <a:solidFill>
              <a:srgbClr val="800000"/>
            </a:solidFill>
          </a:ln>
        </p:spPr>
        <p:txBody>
          <a:bodyPr wrap="square" lIns="0" tIns="0" rIns="0" bIns="0" rtlCol="0"/>
          <a:lstStyle/>
          <a:p>
            <a:endParaRPr sz="1750"/>
          </a:p>
        </p:txBody>
      </p:sp>
      <p:sp>
        <p:nvSpPr>
          <p:cNvPr id="283" name="object 283"/>
          <p:cNvSpPr/>
          <p:nvPr/>
        </p:nvSpPr>
        <p:spPr>
          <a:xfrm>
            <a:off x="3371532" y="2270760"/>
            <a:ext cx="0" cy="250649"/>
          </a:xfrm>
          <a:custGeom>
            <a:avLst/>
            <a:gdLst/>
            <a:ahLst/>
            <a:cxnLst/>
            <a:rect l="l" t="t" r="r" b="b"/>
            <a:pathLst>
              <a:path h="257810">
                <a:moveTo>
                  <a:pt x="0" y="0"/>
                </a:moveTo>
                <a:lnTo>
                  <a:pt x="0" y="257555"/>
                </a:lnTo>
              </a:path>
            </a:pathLst>
          </a:custGeom>
          <a:ln w="38100">
            <a:solidFill>
              <a:srgbClr val="800000"/>
            </a:solidFill>
          </a:ln>
        </p:spPr>
        <p:txBody>
          <a:bodyPr wrap="square" lIns="0" tIns="0" rIns="0" bIns="0" rtlCol="0"/>
          <a:lstStyle/>
          <a:p>
            <a:endParaRPr sz="1750"/>
          </a:p>
        </p:txBody>
      </p:sp>
      <p:sp>
        <p:nvSpPr>
          <p:cNvPr id="284" name="object 284"/>
          <p:cNvSpPr/>
          <p:nvPr/>
        </p:nvSpPr>
        <p:spPr>
          <a:xfrm>
            <a:off x="2944072" y="2512272"/>
            <a:ext cx="427214" cy="0"/>
          </a:xfrm>
          <a:custGeom>
            <a:avLst/>
            <a:gdLst/>
            <a:ahLst/>
            <a:cxnLst/>
            <a:rect l="l" t="t" r="r" b="b"/>
            <a:pathLst>
              <a:path w="439420">
                <a:moveTo>
                  <a:pt x="0" y="0"/>
                </a:moveTo>
                <a:lnTo>
                  <a:pt x="438912" y="0"/>
                </a:lnTo>
              </a:path>
            </a:pathLst>
          </a:custGeom>
          <a:ln w="38100">
            <a:solidFill>
              <a:srgbClr val="800000"/>
            </a:solidFill>
          </a:ln>
        </p:spPr>
        <p:txBody>
          <a:bodyPr wrap="square" lIns="0" tIns="0" rIns="0" bIns="0" rtlCol="0"/>
          <a:lstStyle/>
          <a:p>
            <a:endParaRPr sz="1750"/>
          </a:p>
        </p:txBody>
      </p:sp>
      <p:sp>
        <p:nvSpPr>
          <p:cNvPr id="285" name="object 285"/>
          <p:cNvSpPr/>
          <p:nvPr/>
        </p:nvSpPr>
        <p:spPr>
          <a:xfrm>
            <a:off x="2944072" y="2521162"/>
            <a:ext cx="0" cy="201877"/>
          </a:xfrm>
          <a:custGeom>
            <a:avLst/>
            <a:gdLst/>
            <a:ahLst/>
            <a:cxnLst/>
            <a:rect l="l" t="t" r="r" b="b"/>
            <a:pathLst>
              <a:path h="207644">
                <a:moveTo>
                  <a:pt x="0" y="0"/>
                </a:moveTo>
                <a:lnTo>
                  <a:pt x="0" y="207264"/>
                </a:lnTo>
              </a:path>
            </a:pathLst>
          </a:custGeom>
          <a:ln w="36575">
            <a:solidFill>
              <a:srgbClr val="800000"/>
            </a:solidFill>
          </a:ln>
        </p:spPr>
        <p:txBody>
          <a:bodyPr wrap="square" lIns="0" tIns="0" rIns="0" bIns="0" rtlCol="0"/>
          <a:lstStyle/>
          <a:p>
            <a:endParaRPr sz="1750"/>
          </a:p>
        </p:txBody>
      </p:sp>
      <p:sp>
        <p:nvSpPr>
          <p:cNvPr id="286" name="object 286"/>
          <p:cNvSpPr/>
          <p:nvPr/>
        </p:nvSpPr>
        <p:spPr>
          <a:xfrm>
            <a:off x="2145453" y="2723408"/>
            <a:ext cx="798865" cy="0"/>
          </a:xfrm>
          <a:custGeom>
            <a:avLst/>
            <a:gdLst/>
            <a:ahLst/>
            <a:cxnLst/>
            <a:rect l="l" t="t" r="r" b="b"/>
            <a:pathLst>
              <a:path w="821689">
                <a:moveTo>
                  <a:pt x="0" y="0"/>
                </a:moveTo>
                <a:lnTo>
                  <a:pt x="821436" y="0"/>
                </a:lnTo>
              </a:path>
            </a:pathLst>
          </a:custGeom>
          <a:ln w="38100">
            <a:solidFill>
              <a:srgbClr val="800000"/>
            </a:solidFill>
          </a:ln>
        </p:spPr>
        <p:txBody>
          <a:bodyPr wrap="square" lIns="0" tIns="0" rIns="0" bIns="0" rtlCol="0"/>
          <a:lstStyle/>
          <a:p>
            <a:endParaRPr sz="1750"/>
          </a:p>
        </p:txBody>
      </p:sp>
      <p:sp>
        <p:nvSpPr>
          <p:cNvPr id="287" name="object 287"/>
          <p:cNvSpPr/>
          <p:nvPr/>
        </p:nvSpPr>
        <p:spPr>
          <a:xfrm>
            <a:off x="2144712" y="2722668"/>
            <a:ext cx="0" cy="201877"/>
          </a:xfrm>
          <a:custGeom>
            <a:avLst/>
            <a:gdLst/>
            <a:ahLst/>
            <a:cxnLst/>
            <a:rect l="l" t="t" r="r" b="b"/>
            <a:pathLst>
              <a:path h="207644">
                <a:moveTo>
                  <a:pt x="0" y="0"/>
                </a:moveTo>
                <a:lnTo>
                  <a:pt x="0" y="207264"/>
                </a:lnTo>
              </a:path>
            </a:pathLst>
          </a:custGeom>
          <a:ln w="38100">
            <a:solidFill>
              <a:srgbClr val="800000"/>
            </a:solidFill>
          </a:ln>
        </p:spPr>
        <p:txBody>
          <a:bodyPr wrap="square" lIns="0" tIns="0" rIns="0" bIns="0" rtlCol="0"/>
          <a:lstStyle/>
          <a:p>
            <a:endParaRPr sz="1750"/>
          </a:p>
        </p:txBody>
      </p:sp>
      <p:sp>
        <p:nvSpPr>
          <p:cNvPr id="288" name="object 288"/>
          <p:cNvSpPr/>
          <p:nvPr/>
        </p:nvSpPr>
        <p:spPr>
          <a:xfrm>
            <a:off x="1930612" y="2924916"/>
            <a:ext cx="214841" cy="0"/>
          </a:xfrm>
          <a:custGeom>
            <a:avLst/>
            <a:gdLst/>
            <a:ahLst/>
            <a:cxnLst/>
            <a:rect l="l" t="t" r="r" b="b"/>
            <a:pathLst>
              <a:path w="220980">
                <a:moveTo>
                  <a:pt x="0" y="0"/>
                </a:moveTo>
                <a:lnTo>
                  <a:pt x="220980" y="0"/>
                </a:lnTo>
              </a:path>
            </a:pathLst>
          </a:custGeom>
          <a:ln w="38100">
            <a:solidFill>
              <a:srgbClr val="800000"/>
            </a:solidFill>
          </a:ln>
        </p:spPr>
        <p:txBody>
          <a:bodyPr wrap="square" lIns="0" tIns="0" rIns="0" bIns="0" rtlCol="0"/>
          <a:lstStyle/>
          <a:p>
            <a:endParaRPr sz="1750"/>
          </a:p>
        </p:txBody>
      </p:sp>
      <p:sp>
        <p:nvSpPr>
          <p:cNvPr id="289" name="object 289"/>
          <p:cNvSpPr/>
          <p:nvPr/>
        </p:nvSpPr>
        <p:spPr>
          <a:xfrm>
            <a:off x="1931352" y="2270761"/>
            <a:ext cx="0" cy="653785"/>
          </a:xfrm>
          <a:custGeom>
            <a:avLst/>
            <a:gdLst/>
            <a:ahLst/>
            <a:cxnLst/>
            <a:rect l="l" t="t" r="r" b="b"/>
            <a:pathLst>
              <a:path h="672464">
                <a:moveTo>
                  <a:pt x="0" y="0"/>
                </a:moveTo>
                <a:lnTo>
                  <a:pt x="0" y="672083"/>
                </a:lnTo>
              </a:path>
            </a:pathLst>
          </a:custGeom>
          <a:ln w="38100">
            <a:solidFill>
              <a:srgbClr val="800000"/>
            </a:solidFill>
          </a:ln>
        </p:spPr>
        <p:txBody>
          <a:bodyPr wrap="square" lIns="0" tIns="0" rIns="0" bIns="0" rtlCol="0"/>
          <a:lstStyle/>
          <a:p>
            <a:endParaRPr sz="1750"/>
          </a:p>
        </p:txBody>
      </p:sp>
      <p:sp>
        <p:nvSpPr>
          <p:cNvPr id="290" name="object 290"/>
          <p:cNvSpPr/>
          <p:nvPr/>
        </p:nvSpPr>
        <p:spPr>
          <a:xfrm>
            <a:off x="3210772" y="2722421"/>
            <a:ext cx="160514" cy="201260"/>
          </a:xfrm>
          <a:custGeom>
            <a:avLst/>
            <a:gdLst/>
            <a:ahLst/>
            <a:cxnLst/>
            <a:rect l="l" t="t" r="r" b="b"/>
            <a:pathLst>
              <a:path w="165100" h="207010">
                <a:moveTo>
                  <a:pt x="0" y="207010"/>
                </a:moveTo>
                <a:lnTo>
                  <a:pt x="164591" y="207010"/>
                </a:lnTo>
                <a:lnTo>
                  <a:pt x="164591" y="0"/>
                </a:lnTo>
                <a:lnTo>
                  <a:pt x="0" y="0"/>
                </a:lnTo>
                <a:lnTo>
                  <a:pt x="0" y="207010"/>
                </a:lnTo>
                <a:close/>
              </a:path>
            </a:pathLst>
          </a:custGeom>
          <a:solidFill>
            <a:srgbClr val="6600FF"/>
          </a:solidFill>
        </p:spPr>
        <p:txBody>
          <a:bodyPr wrap="square" lIns="0" tIns="0" rIns="0" bIns="0" rtlCol="0"/>
          <a:lstStyle/>
          <a:p>
            <a:endParaRPr sz="1750"/>
          </a:p>
        </p:txBody>
      </p:sp>
      <p:sp>
        <p:nvSpPr>
          <p:cNvPr id="291" name="object 291"/>
          <p:cNvSpPr/>
          <p:nvPr/>
        </p:nvSpPr>
        <p:spPr>
          <a:xfrm>
            <a:off x="2944072" y="2521162"/>
            <a:ext cx="427214" cy="201260"/>
          </a:xfrm>
          <a:custGeom>
            <a:avLst/>
            <a:gdLst/>
            <a:ahLst/>
            <a:cxnLst/>
            <a:rect l="l" t="t" r="r" b="b"/>
            <a:pathLst>
              <a:path w="439420" h="207010">
                <a:moveTo>
                  <a:pt x="0" y="207010"/>
                </a:moveTo>
                <a:lnTo>
                  <a:pt x="438912" y="207010"/>
                </a:lnTo>
                <a:lnTo>
                  <a:pt x="438912" y="0"/>
                </a:lnTo>
                <a:lnTo>
                  <a:pt x="0" y="0"/>
                </a:lnTo>
                <a:lnTo>
                  <a:pt x="0" y="207010"/>
                </a:lnTo>
                <a:close/>
              </a:path>
            </a:pathLst>
          </a:custGeom>
          <a:solidFill>
            <a:srgbClr val="6600FF"/>
          </a:solidFill>
        </p:spPr>
        <p:txBody>
          <a:bodyPr wrap="square" lIns="0" tIns="0" rIns="0" bIns="0" rtlCol="0"/>
          <a:lstStyle/>
          <a:p>
            <a:endParaRPr sz="1750"/>
          </a:p>
        </p:txBody>
      </p:sp>
      <p:sp>
        <p:nvSpPr>
          <p:cNvPr id="292" name="object 292"/>
          <p:cNvSpPr/>
          <p:nvPr/>
        </p:nvSpPr>
        <p:spPr>
          <a:xfrm>
            <a:off x="2924810" y="2501901"/>
            <a:ext cx="464256" cy="440178"/>
          </a:xfrm>
          <a:custGeom>
            <a:avLst/>
            <a:gdLst/>
            <a:ahLst/>
            <a:cxnLst/>
            <a:rect l="l" t="t" r="r" b="b"/>
            <a:pathLst>
              <a:path w="477520" h="452755">
                <a:moveTo>
                  <a:pt x="294132" y="227076"/>
                </a:moveTo>
                <a:lnTo>
                  <a:pt x="274320" y="227076"/>
                </a:lnTo>
                <a:lnTo>
                  <a:pt x="274320" y="434340"/>
                </a:lnTo>
                <a:lnTo>
                  <a:pt x="275844" y="440436"/>
                </a:lnTo>
                <a:lnTo>
                  <a:pt x="280416" y="446531"/>
                </a:lnTo>
                <a:lnTo>
                  <a:pt x="286512" y="451104"/>
                </a:lnTo>
                <a:lnTo>
                  <a:pt x="294132" y="452628"/>
                </a:lnTo>
                <a:lnTo>
                  <a:pt x="458724" y="452628"/>
                </a:lnTo>
                <a:lnTo>
                  <a:pt x="464820" y="451104"/>
                </a:lnTo>
                <a:lnTo>
                  <a:pt x="470916" y="446531"/>
                </a:lnTo>
                <a:lnTo>
                  <a:pt x="475488" y="440436"/>
                </a:lnTo>
                <a:lnTo>
                  <a:pt x="477012" y="434340"/>
                </a:lnTo>
                <a:lnTo>
                  <a:pt x="294132" y="434340"/>
                </a:lnTo>
                <a:lnTo>
                  <a:pt x="294132" y="414528"/>
                </a:lnTo>
                <a:lnTo>
                  <a:pt x="312420" y="414528"/>
                </a:lnTo>
                <a:lnTo>
                  <a:pt x="312420" y="245364"/>
                </a:lnTo>
                <a:lnTo>
                  <a:pt x="294132" y="245364"/>
                </a:lnTo>
                <a:lnTo>
                  <a:pt x="294132" y="227076"/>
                </a:lnTo>
                <a:close/>
              </a:path>
              <a:path w="477520" h="452755">
                <a:moveTo>
                  <a:pt x="312420" y="414528"/>
                </a:moveTo>
                <a:lnTo>
                  <a:pt x="294132" y="414528"/>
                </a:lnTo>
                <a:lnTo>
                  <a:pt x="294132" y="434340"/>
                </a:lnTo>
                <a:lnTo>
                  <a:pt x="312420" y="434340"/>
                </a:lnTo>
                <a:lnTo>
                  <a:pt x="312420" y="414528"/>
                </a:lnTo>
                <a:close/>
              </a:path>
              <a:path w="477520" h="452755">
                <a:moveTo>
                  <a:pt x="438912" y="414528"/>
                </a:moveTo>
                <a:lnTo>
                  <a:pt x="312420" y="414528"/>
                </a:lnTo>
                <a:lnTo>
                  <a:pt x="312420" y="434340"/>
                </a:lnTo>
                <a:lnTo>
                  <a:pt x="438912" y="434340"/>
                </a:lnTo>
                <a:lnTo>
                  <a:pt x="438912" y="414528"/>
                </a:lnTo>
                <a:close/>
              </a:path>
              <a:path w="477520" h="452755">
                <a:moveTo>
                  <a:pt x="458724" y="19812"/>
                </a:moveTo>
                <a:lnTo>
                  <a:pt x="438912" y="19812"/>
                </a:lnTo>
                <a:lnTo>
                  <a:pt x="438912" y="434340"/>
                </a:lnTo>
                <a:lnTo>
                  <a:pt x="458724" y="434340"/>
                </a:lnTo>
                <a:lnTo>
                  <a:pt x="458724" y="414528"/>
                </a:lnTo>
                <a:lnTo>
                  <a:pt x="477012" y="414528"/>
                </a:lnTo>
                <a:lnTo>
                  <a:pt x="477012" y="38100"/>
                </a:lnTo>
                <a:lnTo>
                  <a:pt x="458724" y="38100"/>
                </a:lnTo>
                <a:lnTo>
                  <a:pt x="458724" y="19812"/>
                </a:lnTo>
                <a:close/>
              </a:path>
              <a:path w="477520" h="452755">
                <a:moveTo>
                  <a:pt x="477012" y="414528"/>
                </a:moveTo>
                <a:lnTo>
                  <a:pt x="458724" y="414528"/>
                </a:lnTo>
                <a:lnTo>
                  <a:pt x="458724" y="434340"/>
                </a:lnTo>
                <a:lnTo>
                  <a:pt x="477012" y="434340"/>
                </a:lnTo>
                <a:lnTo>
                  <a:pt x="477012" y="414528"/>
                </a:lnTo>
                <a:close/>
              </a:path>
              <a:path w="477520" h="452755">
                <a:moveTo>
                  <a:pt x="458724" y="0"/>
                </a:moveTo>
                <a:lnTo>
                  <a:pt x="19812" y="0"/>
                </a:lnTo>
                <a:lnTo>
                  <a:pt x="12192" y="1524"/>
                </a:lnTo>
                <a:lnTo>
                  <a:pt x="6096" y="6096"/>
                </a:lnTo>
                <a:lnTo>
                  <a:pt x="1524" y="12192"/>
                </a:lnTo>
                <a:lnTo>
                  <a:pt x="0" y="19812"/>
                </a:lnTo>
                <a:lnTo>
                  <a:pt x="0" y="227076"/>
                </a:lnTo>
                <a:lnTo>
                  <a:pt x="1524" y="233172"/>
                </a:lnTo>
                <a:lnTo>
                  <a:pt x="6096" y="239268"/>
                </a:lnTo>
                <a:lnTo>
                  <a:pt x="12192" y="243840"/>
                </a:lnTo>
                <a:lnTo>
                  <a:pt x="19812" y="245364"/>
                </a:lnTo>
                <a:lnTo>
                  <a:pt x="274320" y="245364"/>
                </a:lnTo>
                <a:lnTo>
                  <a:pt x="274320" y="227076"/>
                </a:lnTo>
                <a:lnTo>
                  <a:pt x="19812" y="227076"/>
                </a:lnTo>
                <a:lnTo>
                  <a:pt x="19812" y="207264"/>
                </a:lnTo>
                <a:lnTo>
                  <a:pt x="38100" y="207264"/>
                </a:lnTo>
                <a:lnTo>
                  <a:pt x="38100" y="38099"/>
                </a:lnTo>
                <a:lnTo>
                  <a:pt x="19812" y="38100"/>
                </a:lnTo>
                <a:lnTo>
                  <a:pt x="19812" y="19812"/>
                </a:lnTo>
                <a:lnTo>
                  <a:pt x="477012" y="19812"/>
                </a:lnTo>
                <a:lnTo>
                  <a:pt x="475488" y="12192"/>
                </a:lnTo>
                <a:lnTo>
                  <a:pt x="470916" y="6096"/>
                </a:lnTo>
                <a:lnTo>
                  <a:pt x="464820" y="1524"/>
                </a:lnTo>
                <a:lnTo>
                  <a:pt x="458724" y="0"/>
                </a:lnTo>
                <a:close/>
              </a:path>
              <a:path w="477520" h="452755">
                <a:moveTo>
                  <a:pt x="294132" y="207264"/>
                </a:moveTo>
                <a:lnTo>
                  <a:pt x="38100" y="207264"/>
                </a:lnTo>
                <a:lnTo>
                  <a:pt x="38100" y="227076"/>
                </a:lnTo>
                <a:lnTo>
                  <a:pt x="294132" y="227076"/>
                </a:lnTo>
                <a:lnTo>
                  <a:pt x="294132" y="245364"/>
                </a:lnTo>
                <a:lnTo>
                  <a:pt x="312420" y="245364"/>
                </a:lnTo>
                <a:lnTo>
                  <a:pt x="312420" y="227076"/>
                </a:lnTo>
                <a:lnTo>
                  <a:pt x="310896" y="219456"/>
                </a:lnTo>
                <a:lnTo>
                  <a:pt x="306324" y="213360"/>
                </a:lnTo>
                <a:lnTo>
                  <a:pt x="300228" y="208787"/>
                </a:lnTo>
                <a:lnTo>
                  <a:pt x="294132" y="207264"/>
                </a:lnTo>
                <a:close/>
              </a:path>
              <a:path w="477520" h="452755">
                <a:moveTo>
                  <a:pt x="38100" y="207264"/>
                </a:moveTo>
                <a:lnTo>
                  <a:pt x="19812" y="207264"/>
                </a:lnTo>
                <a:lnTo>
                  <a:pt x="19812" y="227076"/>
                </a:lnTo>
                <a:lnTo>
                  <a:pt x="38100" y="227076"/>
                </a:lnTo>
                <a:lnTo>
                  <a:pt x="38100" y="207264"/>
                </a:lnTo>
                <a:close/>
              </a:path>
              <a:path w="477520" h="452755">
                <a:moveTo>
                  <a:pt x="38100" y="19812"/>
                </a:moveTo>
                <a:lnTo>
                  <a:pt x="19812" y="19812"/>
                </a:lnTo>
                <a:lnTo>
                  <a:pt x="19812" y="38100"/>
                </a:lnTo>
                <a:lnTo>
                  <a:pt x="38100" y="38099"/>
                </a:lnTo>
                <a:lnTo>
                  <a:pt x="38100" y="19812"/>
                </a:lnTo>
                <a:close/>
              </a:path>
              <a:path w="477520" h="452755">
                <a:moveTo>
                  <a:pt x="438912" y="19812"/>
                </a:moveTo>
                <a:lnTo>
                  <a:pt x="38100" y="19812"/>
                </a:lnTo>
                <a:lnTo>
                  <a:pt x="38100" y="38099"/>
                </a:lnTo>
                <a:lnTo>
                  <a:pt x="438912" y="38100"/>
                </a:lnTo>
                <a:lnTo>
                  <a:pt x="438912" y="19812"/>
                </a:lnTo>
                <a:close/>
              </a:path>
              <a:path w="477520" h="452755">
                <a:moveTo>
                  <a:pt x="477012" y="19812"/>
                </a:moveTo>
                <a:lnTo>
                  <a:pt x="458724" y="19812"/>
                </a:lnTo>
                <a:lnTo>
                  <a:pt x="458724" y="38100"/>
                </a:lnTo>
                <a:lnTo>
                  <a:pt x="477012" y="38100"/>
                </a:lnTo>
                <a:lnTo>
                  <a:pt x="477012" y="19812"/>
                </a:lnTo>
                <a:close/>
              </a:path>
            </a:pathLst>
          </a:custGeom>
          <a:solidFill>
            <a:srgbClr val="800000"/>
          </a:solidFill>
        </p:spPr>
        <p:txBody>
          <a:bodyPr wrap="square" lIns="0" tIns="0" rIns="0" bIns="0" rtlCol="0"/>
          <a:lstStyle/>
          <a:p>
            <a:endParaRPr sz="1750"/>
          </a:p>
        </p:txBody>
      </p:sp>
      <p:sp>
        <p:nvSpPr>
          <p:cNvPr id="293" name="object 293"/>
          <p:cNvSpPr txBox="1"/>
          <p:nvPr/>
        </p:nvSpPr>
        <p:spPr>
          <a:xfrm>
            <a:off x="1098903" y="4036905"/>
            <a:ext cx="5357460" cy="833562"/>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Let us assume that the circles represent </a:t>
            </a:r>
            <a:r>
              <a:rPr sz="1167" spc="-5" dirty="0">
                <a:latin typeface="Times New Roman"/>
                <a:cs typeface="Times New Roman"/>
              </a:rPr>
              <a:t>sets </a:t>
            </a:r>
            <a:r>
              <a:rPr sz="1167" dirty="0">
                <a:latin typeface="Times New Roman"/>
                <a:cs typeface="Times New Roman"/>
              </a:rPr>
              <a:t>of functions and rectangles represent data  that these function use to carry out their operation. In the object-oriented design, the data  areas that are common </a:t>
            </a:r>
            <a:r>
              <a:rPr sz="1167" spc="5" dirty="0">
                <a:latin typeface="Times New Roman"/>
                <a:cs typeface="Times New Roman"/>
              </a:rPr>
              <a:t>among </a:t>
            </a:r>
            <a:r>
              <a:rPr sz="1167" dirty="0">
                <a:latin typeface="Times New Roman"/>
                <a:cs typeface="Times New Roman"/>
              </a:rPr>
              <a:t>different </a:t>
            </a:r>
            <a:r>
              <a:rPr sz="1167" spc="-5" dirty="0">
                <a:latin typeface="Times New Roman"/>
                <a:cs typeface="Times New Roman"/>
              </a:rPr>
              <a:t>sets </a:t>
            </a:r>
            <a:r>
              <a:rPr sz="1167" dirty="0">
                <a:latin typeface="Times New Roman"/>
                <a:cs typeface="Times New Roman"/>
              </a:rPr>
              <a:t>of functions </a:t>
            </a:r>
            <a:r>
              <a:rPr sz="1167" spc="-5" dirty="0">
                <a:latin typeface="Times New Roman"/>
                <a:cs typeface="Times New Roman"/>
              </a:rPr>
              <a:t>would </a:t>
            </a:r>
            <a:r>
              <a:rPr sz="1167" dirty="0">
                <a:latin typeface="Times New Roman"/>
                <a:cs typeface="Times New Roman"/>
              </a:rPr>
              <a:t>be </a:t>
            </a:r>
            <a:r>
              <a:rPr sz="1167" spc="-5" dirty="0">
                <a:latin typeface="Times New Roman"/>
                <a:cs typeface="Times New Roman"/>
              </a:rPr>
              <a:t>spun-off </a:t>
            </a:r>
            <a:r>
              <a:rPr sz="1167" dirty="0">
                <a:latin typeface="Times New Roman"/>
                <a:cs typeface="Times New Roman"/>
              </a:rPr>
              <a:t>into their own  classes and the user function </a:t>
            </a:r>
            <a:r>
              <a:rPr sz="1167" spc="-5" dirty="0">
                <a:latin typeface="Times New Roman"/>
                <a:cs typeface="Times New Roman"/>
              </a:rPr>
              <a:t>would </a:t>
            </a:r>
            <a:r>
              <a:rPr sz="1167" dirty="0">
                <a:latin typeface="Times New Roman"/>
                <a:cs typeface="Times New Roman"/>
              </a:rPr>
              <a:t>use these data through their interfaces only. This is  </a:t>
            </a:r>
            <a:r>
              <a:rPr sz="1167" spc="-5" dirty="0">
                <a:latin typeface="Times New Roman"/>
                <a:cs typeface="Times New Roman"/>
              </a:rPr>
              <a:t>shown </a:t>
            </a:r>
            <a:r>
              <a:rPr sz="1167" dirty="0">
                <a:latin typeface="Times New Roman"/>
                <a:cs typeface="Times New Roman"/>
              </a:rPr>
              <a:t>in the following</a:t>
            </a:r>
            <a:r>
              <a:rPr sz="1167" spc="-97"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294" name="object 294"/>
          <p:cNvSpPr/>
          <p:nvPr/>
        </p:nvSpPr>
        <p:spPr>
          <a:xfrm>
            <a:off x="3951605" y="5435600"/>
            <a:ext cx="435856" cy="437092"/>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a:endParaRPr sz="1750"/>
          </a:p>
        </p:txBody>
      </p:sp>
      <p:sp>
        <p:nvSpPr>
          <p:cNvPr id="295" name="object 295"/>
          <p:cNvSpPr/>
          <p:nvPr/>
        </p:nvSpPr>
        <p:spPr>
          <a:xfrm>
            <a:off x="3963458" y="5964555"/>
            <a:ext cx="309915" cy="308681"/>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296" name="object 296"/>
          <p:cNvSpPr/>
          <p:nvPr/>
        </p:nvSpPr>
        <p:spPr>
          <a:xfrm>
            <a:off x="3951605"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297" name="object 297"/>
          <p:cNvSpPr/>
          <p:nvPr/>
        </p:nvSpPr>
        <p:spPr>
          <a:xfrm>
            <a:off x="4117552" y="5770457"/>
            <a:ext cx="0" cy="194469"/>
          </a:xfrm>
          <a:custGeom>
            <a:avLst/>
            <a:gdLst/>
            <a:ahLst/>
            <a:cxnLst/>
            <a:rect l="l" t="t" r="r" b="b"/>
            <a:pathLst>
              <a:path h="200025">
                <a:moveTo>
                  <a:pt x="0" y="0"/>
                </a:moveTo>
                <a:lnTo>
                  <a:pt x="0" y="199644"/>
                </a:lnTo>
              </a:path>
            </a:pathLst>
          </a:custGeom>
          <a:ln w="24384">
            <a:solidFill>
              <a:srgbClr val="6600FF"/>
            </a:solidFill>
          </a:ln>
        </p:spPr>
        <p:txBody>
          <a:bodyPr wrap="square" lIns="0" tIns="0" rIns="0" bIns="0" rtlCol="0"/>
          <a:lstStyle/>
          <a:p>
            <a:endParaRPr sz="1750"/>
          </a:p>
        </p:txBody>
      </p:sp>
      <p:sp>
        <p:nvSpPr>
          <p:cNvPr id="298" name="object 298"/>
          <p:cNvSpPr/>
          <p:nvPr/>
        </p:nvSpPr>
        <p:spPr>
          <a:xfrm>
            <a:off x="4058285" y="5656368"/>
            <a:ext cx="120385" cy="118533"/>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a:endParaRPr sz="1750"/>
          </a:p>
        </p:txBody>
      </p:sp>
      <p:sp>
        <p:nvSpPr>
          <p:cNvPr id="299" name="object 299"/>
          <p:cNvSpPr/>
          <p:nvPr/>
        </p:nvSpPr>
        <p:spPr>
          <a:xfrm>
            <a:off x="2293619" y="5453132"/>
            <a:ext cx="333375" cy="0"/>
          </a:xfrm>
          <a:custGeom>
            <a:avLst/>
            <a:gdLst/>
            <a:ahLst/>
            <a:cxnLst/>
            <a:rect l="l" t="t" r="r" b="b"/>
            <a:pathLst>
              <a:path w="342900">
                <a:moveTo>
                  <a:pt x="0" y="0"/>
                </a:moveTo>
                <a:lnTo>
                  <a:pt x="342900" y="0"/>
                </a:lnTo>
              </a:path>
            </a:pathLst>
          </a:custGeom>
          <a:ln w="12700">
            <a:solidFill>
              <a:srgbClr val="800000"/>
            </a:solidFill>
          </a:ln>
        </p:spPr>
        <p:txBody>
          <a:bodyPr wrap="square" lIns="0" tIns="0" rIns="0" bIns="0" rtlCol="0"/>
          <a:lstStyle/>
          <a:p>
            <a:endParaRPr sz="1750"/>
          </a:p>
        </p:txBody>
      </p:sp>
      <p:sp>
        <p:nvSpPr>
          <p:cNvPr id="300" name="object 300"/>
          <p:cNvSpPr/>
          <p:nvPr/>
        </p:nvSpPr>
        <p:spPr>
          <a:xfrm>
            <a:off x="2293619"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01" name="object 301"/>
          <p:cNvSpPr/>
          <p:nvPr/>
        </p:nvSpPr>
        <p:spPr>
          <a:xfrm>
            <a:off x="2293620" y="5149390"/>
            <a:ext cx="24077" cy="286456"/>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a:endParaRPr sz="1750"/>
          </a:p>
        </p:txBody>
      </p:sp>
      <p:sp>
        <p:nvSpPr>
          <p:cNvPr id="302" name="object 302"/>
          <p:cNvSpPr/>
          <p:nvPr/>
        </p:nvSpPr>
        <p:spPr>
          <a:xfrm>
            <a:off x="2293619"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03" name="object 303"/>
          <p:cNvSpPr/>
          <p:nvPr/>
        </p:nvSpPr>
        <p:spPr>
          <a:xfrm>
            <a:off x="2293619" y="5125931"/>
            <a:ext cx="333375" cy="12347"/>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a:endParaRPr sz="1750"/>
          </a:p>
        </p:txBody>
      </p:sp>
      <p:sp>
        <p:nvSpPr>
          <p:cNvPr id="304" name="object 304"/>
          <p:cNvSpPr/>
          <p:nvPr/>
        </p:nvSpPr>
        <p:spPr>
          <a:xfrm>
            <a:off x="2305473" y="5435600"/>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05" name="object 305"/>
          <p:cNvSpPr/>
          <p:nvPr/>
        </p:nvSpPr>
        <p:spPr>
          <a:xfrm>
            <a:off x="2317325" y="5435600"/>
            <a:ext cx="286456" cy="12347"/>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a:endParaRPr sz="1750"/>
          </a:p>
        </p:txBody>
      </p:sp>
      <p:sp>
        <p:nvSpPr>
          <p:cNvPr id="306" name="object 306"/>
          <p:cNvSpPr/>
          <p:nvPr/>
        </p:nvSpPr>
        <p:spPr>
          <a:xfrm>
            <a:off x="2603287"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07" name="object 307"/>
          <p:cNvSpPr/>
          <p:nvPr/>
        </p:nvSpPr>
        <p:spPr>
          <a:xfrm>
            <a:off x="2603288" y="5149390"/>
            <a:ext cx="24077" cy="286456"/>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a:endParaRPr sz="1750"/>
          </a:p>
        </p:txBody>
      </p:sp>
      <p:sp>
        <p:nvSpPr>
          <p:cNvPr id="308" name="object 308"/>
          <p:cNvSpPr/>
          <p:nvPr/>
        </p:nvSpPr>
        <p:spPr>
          <a:xfrm>
            <a:off x="2603287"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09" name="object 309"/>
          <p:cNvSpPr/>
          <p:nvPr/>
        </p:nvSpPr>
        <p:spPr>
          <a:xfrm>
            <a:off x="2615142" y="5435600"/>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310" name="object 310"/>
          <p:cNvSpPr/>
          <p:nvPr/>
        </p:nvSpPr>
        <p:spPr>
          <a:xfrm>
            <a:off x="2305473" y="513778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11" name="object 311"/>
          <p:cNvSpPr/>
          <p:nvPr/>
        </p:nvSpPr>
        <p:spPr>
          <a:xfrm>
            <a:off x="2317325" y="5137784"/>
            <a:ext cx="286456" cy="12347"/>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a:endParaRPr sz="1750"/>
          </a:p>
        </p:txBody>
      </p:sp>
      <p:sp>
        <p:nvSpPr>
          <p:cNvPr id="312" name="object 312"/>
          <p:cNvSpPr/>
          <p:nvPr/>
        </p:nvSpPr>
        <p:spPr>
          <a:xfrm>
            <a:off x="2615142"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313" name="object 313"/>
          <p:cNvSpPr/>
          <p:nvPr/>
        </p:nvSpPr>
        <p:spPr>
          <a:xfrm>
            <a:off x="2305473" y="5964555"/>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14" name="object 314"/>
          <p:cNvSpPr/>
          <p:nvPr/>
        </p:nvSpPr>
        <p:spPr>
          <a:xfrm>
            <a:off x="2293619"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15" name="object 315"/>
          <p:cNvSpPr/>
          <p:nvPr/>
        </p:nvSpPr>
        <p:spPr>
          <a:xfrm>
            <a:off x="2461789" y="5563022"/>
            <a:ext cx="0" cy="401901"/>
          </a:xfrm>
          <a:custGeom>
            <a:avLst/>
            <a:gdLst/>
            <a:ahLst/>
            <a:cxnLst/>
            <a:rect l="l" t="t" r="r" b="b"/>
            <a:pathLst>
              <a:path h="413385">
                <a:moveTo>
                  <a:pt x="0" y="0"/>
                </a:moveTo>
                <a:lnTo>
                  <a:pt x="0" y="413003"/>
                </a:lnTo>
              </a:path>
            </a:pathLst>
          </a:custGeom>
          <a:ln w="22860">
            <a:solidFill>
              <a:srgbClr val="6600FF"/>
            </a:solidFill>
          </a:ln>
        </p:spPr>
        <p:txBody>
          <a:bodyPr wrap="square" lIns="0" tIns="0" rIns="0" bIns="0" rtlCol="0"/>
          <a:lstStyle/>
          <a:p>
            <a:endParaRPr sz="1750"/>
          </a:p>
        </p:txBody>
      </p:sp>
      <p:sp>
        <p:nvSpPr>
          <p:cNvPr id="316" name="object 316"/>
          <p:cNvSpPr/>
          <p:nvPr/>
        </p:nvSpPr>
        <p:spPr>
          <a:xfrm>
            <a:off x="2401782" y="5448934"/>
            <a:ext cx="120385" cy="118533"/>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a:endParaRPr sz="1750"/>
          </a:p>
        </p:txBody>
      </p:sp>
      <p:sp>
        <p:nvSpPr>
          <p:cNvPr id="317" name="object 317"/>
          <p:cNvSpPr/>
          <p:nvPr/>
        </p:nvSpPr>
        <p:spPr>
          <a:xfrm>
            <a:off x="2247688" y="6691806"/>
            <a:ext cx="798865" cy="0"/>
          </a:xfrm>
          <a:custGeom>
            <a:avLst/>
            <a:gdLst/>
            <a:ahLst/>
            <a:cxnLst/>
            <a:rect l="l" t="t" r="r" b="b"/>
            <a:pathLst>
              <a:path w="821689">
                <a:moveTo>
                  <a:pt x="0" y="0"/>
                </a:moveTo>
                <a:lnTo>
                  <a:pt x="821436" y="0"/>
                </a:lnTo>
              </a:path>
            </a:pathLst>
          </a:custGeom>
          <a:ln w="12700">
            <a:solidFill>
              <a:srgbClr val="800000"/>
            </a:solidFill>
          </a:ln>
        </p:spPr>
        <p:txBody>
          <a:bodyPr wrap="square" lIns="0" tIns="0" rIns="0" bIns="0" rtlCol="0"/>
          <a:lstStyle/>
          <a:p>
            <a:endParaRPr sz="1750"/>
          </a:p>
        </p:txBody>
      </p:sp>
      <p:sp>
        <p:nvSpPr>
          <p:cNvPr id="318" name="object 318"/>
          <p:cNvSpPr/>
          <p:nvPr/>
        </p:nvSpPr>
        <p:spPr>
          <a:xfrm>
            <a:off x="2247687" y="6674520"/>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319" name="object 319"/>
          <p:cNvSpPr/>
          <p:nvPr/>
        </p:nvSpPr>
        <p:spPr>
          <a:xfrm>
            <a:off x="2247688" y="6491780"/>
            <a:ext cx="24077" cy="182739"/>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a:endParaRPr sz="1750"/>
          </a:p>
        </p:txBody>
      </p:sp>
      <p:sp>
        <p:nvSpPr>
          <p:cNvPr id="320" name="object 320"/>
          <p:cNvSpPr/>
          <p:nvPr/>
        </p:nvSpPr>
        <p:spPr>
          <a:xfrm>
            <a:off x="2247687" y="648622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21" name="object 321"/>
          <p:cNvSpPr/>
          <p:nvPr/>
        </p:nvSpPr>
        <p:spPr>
          <a:xfrm>
            <a:off x="2247688" y="6468321"/>
            <a:ext cx="798865" cy="12347"/>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a:endParaRPr sz="1750"/>
          </a:p>
        </p:txBody>
      </p:sp>
      <p:sp>
        <p:nvSpPr>
          <p:cNvPr id="322" name="object 322"/>
          <p:cNvSpPr/>
          <p:nvPr/>
        </p:nvSpPr>
        <p:spPr>
          <a:xfrm>
            <a:off x="2259542" y="6674272"/>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23" name="object 323"/>
          <p:cNvSpPr/>
          <p:nvPr/>
        </p:nvSpPr>
        <p:spPr>
          <a:xfrm>
            <a:off x="2271396" y="6674272"/>
            <a:ext cx="751328" cy="12347"/>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a:endParaRPr sz="1750"/>
          </a:p>
        </p:txBody>
      </p:sp>
      <p:sp>
        <p:nvSpPr>
          <p:cNvPr id="324" name="object 324"/>
          <p:cNvSpPr/>
          <p:nvPr/>
        </p:nvSpPr>
        <p:spPr>
          <a:xfrm>
            <a:off x="3022600" y="6674520"/>
            <a:ext cx="12347" cy="11113"/>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a:endParaRPr sz="1750"/>
          </a:p>
        </p:txBody>
      </p:sp>
      <p:sp>
        <p:nvSpPr>
          <p:cNvPr id="325" name="object 325"/>
          <p:cNvSpPr/>
          <p:nvPr/>
        </p:nvSpPr>
        <p:spPr>
          <a:xfrm>
            <a:off x="3022601" y="6491780"/>
            <a:ext cx="24077" cy="182739"/>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326" name="object 326"/>
          <p:cNvSpPr/>
          <p:nvPr/>
        </p:nvSpPr>
        <p:spPr>
          <a:xfrm>
            <a:off x="3022600" y="648622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327" name="object 327"/>
          <p:cNvSpPr/>
          <p:nvPr/>
        </p:nvSpPr>
        <p:spPr>
          <a:xfrm>
            <a:off x="3034452" y="6674272"/>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28" name="object 328"/>
          <p:cNvSpPr/>
          <p:nvPr/>
        </p:nvSpPr>
        <p:spPr>
          <a:xfrm>
            <a:off x="2259542" y="648017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29" name="object 329"/>
          <p:cNvSpPr/>
          <p:nvPr/>
        </p:nvSpPr>
        <p:spPr>
          <a:xfrm>
            <a:off x="2271396" y="6480174"/>
            <a:ext cx="751328" cy="12347"/>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a:endParaRPr sz="1750"/>
          </a:p>
        </p:txBody>
      </p:sp>
      <p:sp>
        <p:nvSpPr>
          <p:cNvPr id="330" name="object 330"/>
          <p:cNvSpPr/>
          <p:nvPr/>
        </p:nvSpPr>
        <p:spPr>
          <a:xfrm>
            <a:off x="3034452" y="648017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31" name="object 331"/>
          <p:cNvSpPr/>
          <p:nvPr/>
        </p:nvSpPr>
        <p:spPr>
          <a:xfrm>
            <a:off x="2466975" y="6945417"/>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32" name="object 332"/>
          <p:cNvSpPr/>
          <p:nvPr/>
        </p:nvSpPr>
        <p:spPr>
          <a:xfrm>
            <a:off x="2455121" y="6933565"/>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33" name="object 333"/>
          <p:cNvSpPr/>
          <p:nvPr/>
        </p:nvSpPr>
        <p:spPr>
          <a:xfrm>
            <a:off x="2621067" y="6803179"/>
            <a:ext cx="0" cy="142610"/>
          </a:xfrm>
          <a:custGeom>
            <a:avLst/>
            <a:gdLst/>
            <a:ahLst/>
            <a:cxnLst/>
            <a:rect l="l" t="t" r="r" b="b"/>
            <a:pathLst>
              <a:path h="146684">
                <a:moveTo>
                  <a:pt x="0" y="0"/>
                </a:moveTo>
                <a:lnTo>
                  <a:pt x="0" y="146303"/>
                </a:lnTo>
              </a:path>
            </a:pathLst>
          </a:custGeom>
          <a:ln w="24383">
            <a:solidFill>
              <a:srgbClr val="6600FF"/>
            </a:solidFill>
          </a:ln>
        </p:spPr>
        <p:txBody>
          <a:bodyPr wrap="square" lIns="0" tIns="0" rIns="0" bIns="0" rtlCol="0"/>
          <a:lstStyle/>
          <a:p>
            <a:endParaRPr sz="1750"/>
          </a:p>
        </p:txBody>
      </p:sp>
      <p:sp>
        <p:nvSpPr>
          <p:cNvPr id="334" name="object 334"/>
          <p:cNvSpPr/>
          <p:nvPr/>
        </p:nvSpPr>
        <p:spPr>
          <a:xfrm>
            <a:off x="2561801" y="6687609"/>
            <a:ext cx="120385" cy="12038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a:endParaRPr sz="1750"/>
          </a:p>
        </p:txBody>
      </p:sp>
      <p:sp>
        <p:nvSpPr>
          <p:cNvPr id="335" name="object 335"/>
          <p:cNvSpPr/>
          <p:nvPr/>
        </p:nvSpPr>
        <p:spPr>
          <a:xfrm>
            <a:off x="3590078" y="7666496"/>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336" name="object 336"/>
          <p:cNvSpPr/>
          <p:nvPr/>
        </p:nvSpPr>
        <p:spPr>
          <a:xfrm>
            <a:off x="359007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37" name="object 337"/>
          <p:cNvSpPr/>
          <p:nvPr/>
        </p:nvSpPr>
        <p:spPr>
          <a:xfrm>
            <a:off x="359007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338" name="object 338"/>
          <p:cNvSpPr/>
          <p:nvPr/>
        </p:nvSpPr>
        <p:spPr>
          <a:xfrm>
            <a:off x="359007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39" name="object 339"/>
          <p:cNvSpPr/>
          <p:nvPr/>
        </p:nvSpPr>
        <p:spPr>
          <a:xfrm>
            <a:off x="3590078" y="7449185"/>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340" name="object 340"/>
          <p:cNvSpPr/>
          <p:nvPr/>
        </p:nvSpPr>
        <p:spPr>
          <a:xfrm>
            <a:off x="3601932" y="76551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41" name="object 341"/>
          <p:cNvSpPr/>
          <p:nvPr/>
        </p:nvSpPr>
        <p:spPr>
          <a:xfrm>
            <a:off x="3613784" y="7655137"/>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342" name="object 342"/>
          <p:cNvSpPr/>
          <p:nvPr/>
        </p:nvSpPr>
        <p:spPr>
          <a:xfrm>
            <a:off x="384788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43" name="object 343"/>
          <p:cNvSpPr/>
          <p:nvPr/>
        </p:nvSpPr>
        <p:spPr>
          <a:xfrm>
            <a:off x="384788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344" name="object 344"/>
          <p:cNvSpPr/>
          <p:nvPr/>
        </p:nvSpPr>
        <p:spPr>
          <a:xfrm>
            <a:off x="384788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45" name="object 345"/>
          <p:cNvSpPr/>
          <p:nvPr/>
        </p:nvSpPr>
        <p:spPr>
          <a:xfrm>
            <a:off x="3859742" y="76551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46" name="object 346"/>
          <p:cNvSpPr/>
          <p:nvPr/>
        </p:nvSpPr>
        <p:spPr>
          <a:xfrm>
            <a:off x="3601932" y="74610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47" name="object 347"/>
          <p:cNvSpPr/>
          <p:nvPr/>
        </p:nvSpPr>
        <p:spPr>
          <a:xfrm>
            <a:off x="3613784" y="7461037"/>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348" name="object 348"/>
          <p:cNvSpPr/>
          <p:nvPr/>
        </p:nvSpPr>
        <p:spPr>
          <a:xfrm>
            <a:off x="3859742" y="74610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49" name="object 349"/>
          <p:cNvSpPr/>
          <p:nvPr/>
        </p:nvSpPr>
        <p:spPr>
          <a:xfrm>
            <a:off x="4117552"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50" name="object 350"/>
          <p:cNvSpPr/>
          <p:nvPr/>
        </p:nvSpPr>
        <p:spPr>
          <a:xfrm>
            <a:off x="4105697"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51" name="object 351"/>
          <p:cNvSpPr/>
          <p:nvPr/>
        </p:nvSpPr>
        <p:spPr>
          <a:xfrm>
            <a:off x="3976793" y="7554382"/>
            <a:ext cx="140758" cy="22225"/>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a:endParaRPr sz="1750"/>
          </a:p>
        </p:txBody>
      </p:sp>
      <p:sp>
        <p:nvSpPr>
          <p:cNvPr id="352" name="object 352"/>
          <p:cNvSpPr/>
          <p:nvPr/>
        </p:nvSpPr>
        <p:spPr>
          <a:xfrm>
            <a:off x="3861224" y="7505489"/>
            <a:ext cx="118533" cy="121620"/>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a:endParaRPr sz="1750"/>
          </a:p>
        </p:txBody>
      </p:sp>
      <p:sp>
        <p:nvSpPr>
          <p:cNvPr id="353" name="object 353"/>
          <p:cNvSpPr/>
          <p:nvPr/>
        </p:nvSpPr>
        <p:spPr>
          <a:xfrm>
            <a:off x="5654040" y="8183598"/>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354" name="object 354"/>
          <p:cNvSpPr/>
          <p:nvPr/>
        </p:nvSpPr>
        <p:spPr>
          <a:xfrm>
            <a:off x="5654040"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55" name="object 355"/>
          <p:cNvSpPr/>
          <p:nvPr/>
        </p:nvSpPr>
        <p:spPr>
          <a:xfrm>
            <a:off x="5654041"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356" name="object 356"/>
          <p:cNvSpPr/>
          <p:nvPr/>
        </p:nvSpPr>
        <p:spPr>
          <a:xfrm>
            <a:off x="5654040"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57" name="object 357"/>
          <p:cNvSpPr/>
          <p:nvPr/>
        </p:nvSpPr>
        <p:spPr>
          <a:xfrm>
            <a:off x="5654040" y="7972459"/>
            <a:ext cx="281517" cy="0"/>
          </a:xfrm>
          <a:custGeom>
            <a:avLst/>
            <a:gdLst/>
            <a:ahLst/>
            <a:cxnLst/>
            <a:rect l="l" t="t" r="r" b="b"/>
            <a:pathLst>
              <a:path w="289560">
                <a:moveTo>
                  <a:pt x="0" y="0"/>
                </a:moveTo>
                <a:lnTo>
                  <a:pt x="289559" y="0"/>
                </a:lnTo>
              </a:path>
            </a:pathLst>
          </a:custGeom>
          <a:ln w="12700">
            <a:solidFill>
              <a:srgbClr val="800000"/>
            </a:solidFill>
          </a:ln>
        </p:spPr>
        <p:txBody>
          <a:bodyPr wrap="square" lIns="0" tIns="0" rIns="0" bIns="0" rtlCol="0"/>
          <a:lstStyle/>
          <a:p>
            <a:endParaRPr sz="1750"/>
          </a:p>
        </p:txBody>
      </p:sp>
      <p:sp>
        <p:nvSpPr>
          <p:cNvPr id="358" name="object 358"/>
          <p:cNvSpPr/>
          <p:nvPr/>
        </p:nvSpPr>
        <p:spPr>
          <a:xfrm>
            <a:off x="5665893" y="8172238"/>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359" name="object 359"/>
          <p:cNvSpPr/>
          <p:nvPr/>
        </p:nvSpPr>
        <p:spPr>
          <a:xfrm>
            <a:off x="5677746" y="8172238"/>
            <a:ext cx="234597" cy="12347"/>
          </a:xfrm>
          <a:custGeom>
            <a:avLst/>
            <a:gdLst/>
            <a:ahLst/>
            <a:cxnLst/>
            <a:rect l="l" t="t" r="r" b="b"/>
            <a:pathLst>
              <a:path w="241300" h="12700">
                <a:moveTo>
                  <a:pt x="0" y="12192"/>
                </a:moveTo>
                <a:lnTo>
                  <a:pt x="240792" y="12192"/>
                </a:lnTo>
                <a:lnTo>
                  <a:pt x="240792" y="0"/>
                </a:lnTo>
                <a:lnTo>
                  <a:pt x="0" y="0"/>
                </a:lnTo>
                <a:lnTo>
                  <a:pt x="0" y="12192"/>
                </a:lnTo>
                <a:close/>
              </a:path>
            </a:pathLst>
          </a:custGeom>
          <a:solidFill>
            <a:srgbClr val="800000"/>
          </a:solidFill>
        </p:spPr>
        <p:txBody>
          <a:bodyPr wrap="square" lIns="0" tIns="0" rIns="0" bIns="0" rtlCol="0"/>
          <a:lstStyle/>
          <a:p>
            <a:endParaRPr sz="1750"/>
          </a:p>
        </p:txBody>
      </p:sp>
      <p:sp>
        <p:nvSpPr>
          <p:cNvPr id="360" name="object 360"/>
          <p:cNvSpPr/>
          <p:nvPr/>
        </p:nvSpPr>
        <p:spPr>
          <a:xfrm>
            <a:off x="5911849"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61" name="object 361"/>
          <p:cNvSpPr/>
          <p:nvPr/>
        </p:nvSpPr>
        <p:spPr>
          <a:xfrm>
            <a:off x="5911850"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362" name="object 362"/>
          <p:cNvSpPr/>
          <p:nvPr/>
        </p:nvSpPr>
        <p:spPr>
          <a:xfrm>
            <a:off x="5911849"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363" name="object 363"/>
          <p:cNvSpPr/>
          <p:nvPr/>
        </p:nvSpPr>
        <p:spPr>
          <a:xfrm>
            <a:off x="5923703" y="8172238"/>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364" name="object 364"/>
          <p:cNvSpPr/>
          <p:nvPr/>
        </p:nvSpPr>
        <p:spPr>
          <a:xfrm>
            <a:off x="5665893" y="7978139"/>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65" name="object 365"/>
          <p:cNvSpPr/>
          <p:nvPr/>
        </p:nvSpPr>
        <p:spPr>
          <a:xfrm>
            <a:off x="5677746" y="7978139"/>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366" name="object 366"/>
          <p:cNvSpPr/>
          <p:nvPr/>
        </p:nvSpPr>
        <p:spPr>
          <a:xfrm>
            <a:off x="5923703" y="7978139"/>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367" name="object 367"/>
          <p:cNvSpPr/>
          <p:nvPr/>
        </p:nvSpPr>
        <p:spPr>
          <a:xfrm>
            <a:off x="5665893"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68" name="object 368"/>
          <p:cNvSpPr/>
          <p:nvPr/>
        </p:nvSpPr>
        <p:spPr>
          <a:xfrm>
            <a:off x="5654040"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69" name="object 369"/>
          <p:cNvSpPr/>
          <p:nvPr/>
        </p:nvSpPr>
        <p:spPr>
          <a:xfrm>
            <a:off x="5821468" y="7718848"/>
            <a:ext cx="0" cy="143845"/>
          </a:xfrm>
          <a:custGeom>
            <a:avLst/>
            <a:gdLst/>
            <a:ahLst/>
            <a:cxnLst/>
            <a:rect l="l" t="t" r="r" b="b"/>
            <a:pathLst>
              <a:path h="147954">
                <a:moveTo>
                  <a:pt x="0" y="0"/>
                </a:moveTo>
                <a:lnTo>
                  <a:pt x="0" y="147827"/>
                </a:lnTo>
              </a:path>
            </a:pathLst>
          </a:custGeom>
          <a:ln w="24384">
            <a:solidFill>
              <a:srgbClr val="6600FF"/>
            </a:solidFill>
          </a:ln>
        </p:spPr>
        <p:txBody>
          <a:bodyPr wrap="square" lIns="0" tIns="0" rIns="0" bIns="0" rtlCol="0"/>
          <a:lstStyle/>
          <a:p>
            <a:endParaRPr sz="1750"/>
          </a:p>
        </p:txBody>
      </p:sp>
      <p:sp>
        <p:nvSpPr>
          <p:cNvPr id="370" name="object 370"/>
          <p:cNvSpPr/>
          <p:nvPr/>
        </p:nvSpPr>
        <p:spPr>
          <a:xfrm>
            <a:off x="5762201" y="7859607"/>
            <a:ext cx="120385" cy="12038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a:endParaRPr sz="1750"/>
          </a:p>
        </p:txBody>
      </p:sp>
      <p:sp>
        <p:nvSpPr>
          <p:cNvPr id="371" name="object 371"/>
          <p:cNvSpPr/>
          <p:nvPr/>
        </p:nvSpPr>
        <p:spPr>
          <a:xfrm>
            <a:off x="3951605" y="5435600"/>
            <a:ext cx="435856" cy="437092"/>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a:endParaRPr sz="1750"/>
          </a:p>
        </p:txBody>
      </p:sp>
      <p:sp>
        <p:nvSpPr>
          <p:cNvPr id="372" name="object 372"/>
          <p:cNvSpPr/>
          <p:nvPr/>
        </p:nvSpPr>
        <p:spPr>
          <a:xfrm>
            <a:off x="3963458" y="5964555"/>
            <a:ext cx="309915" cy="308681"/>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73" name="object 373"/>
          <p:cNvSpPr/>
          <p:nvPr/>
        </p:nvSpPr>
        <p:spPr>
          <a:xfrm>
            <a:off x="3951605"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74" name="object 374"/>
          <p:cNvSpPr/>
          <p:nvPr/>
        </p:nvSpPr>
        <p:spPr>
          <a:xfrm>
            <a:off x="4117552" y="5770457"/>
            <a:ext cx="0" cy="194469"/>
          </a:xfrm>
          <a:custGeom>
            <a:avLst/>
            <a:gdLst/>
            <a:ahLst/>
            <a:cxnLst/>
            <a:rect l="l" t="t" r="r" b="b"/>
            <a:pathLst>
              <a:path h="200025">
                <a:moveTo>
                  <a:pt x="0" y="0"/>
                </a:moveTo>
                <a:lnTo>
                  <a:pt x="0" y="199644"/>
                </a:lnTo>
              </a:path>
            </a:pathLst>
          </a:custGeom>
          <a:ln w="24384">
            <a:solidFill>
              <a:srgbClr val="6600FF"/>
            </a:solidFill>
          </a:ln>
        </p:spPr>
        <p:txBody>
          <a:bodyPr wrap="square" lIns="0" tIns="0" rIns="0" bIns="0" rtlCol="0"/>
          <a:lstStyle/>
          <a:p>
            <a:endParaRPr sz="1750"/>
          </a:p>
        </p:txBody>
      </p:sp>
      <p:sp>
        <p:nvSpPr>
          <p:cNvPr id="375" name="object 375"/>
          <p:cNvSpPr/>
          <p:nvPr/>
        </p:nvSpPr>
        <p:spPr>
          <a:xfrm>
            <a:off x="4058285" y="5656368"/>
            <a:ext cx="120385" cy="118533"/>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a:endParaRPr sz="1750"/>
          </a:p>
        </p:txBody>
      </p:sp>
      <p:sp>
        <p:nvSpPr>
          <p:cNvPr id="376" name="object 376"/>
          <p:cNvSpPr/>
          <p:nvPr/>
        </p:nvSpPr>
        <p:spPr>
          <a:xfrm>
            <a:off x="3951605" y="5435600"/>
            <a:ext cx="435856" cy="437092"/>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a:endParaRPr sz="1750"/>
          </a:p>
        </p:txBody>
      </p:sp>
      <p:sp>
        <p:nvSpPr>
          <p:cNvPr id="377" name="object 377"/>
          <p:cNvSpPr/>
          <p:nvPr/>
        </p:nvSpPr>
        <p:spPr>
          <a:xfrm>
            <a:off x="3963458" y="5964555"/>
            <a:ext cx="309915" cy="308681"/>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78" name="object 378"/>
          <p:cNvSpPr/>
          <p:nvPr/>
        </p:nvSpPr>
        <p:spPr>
          <a:xfrm>
            <a:off x="3951605"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79" name="object 379"/>
          <p:cNvSpPr/>
          <p:nvPr/>
        </p:nvSpPr>
        <p:spPr>
          <a:xfrm>
            <a:off x="4221268" y="5653651"/>
            <a:ext cx="154340" cy="207433"/>
          </a:xfrm>
          <a:custGeom>
            <a:avLst/>
            <a:gdLst/>
            <a:ahLst/>
            <a:cxnLst/>
            <a:rect l="l" t="t" r="r" b="b"/>
            <a:pathLst>
              <a:path w="158750" h="213360">
                <a:moveTo>
                  <a:pt x="0" y="213360"/>
                </a:moveTo>
                <a:lnTo>
                  <a:pt x="158496" y="213360"/>
                </a:lnTo>
                <a:lnTo>
                  <a:pt x="158496" y="0"/>
                </a:lnTo>
                <a:lnTo>
                  <a:pt x="0" y="0"/>
                </a:lnTo>
                <a:lnTo>
                  <a:pt x="0" y="213360"/>
                </a:lnTo>
                <a:close/>
              </a:path>
            </a:pathLst>
          </a:custGeom>
          <a:solidFill>
            <a:srgbClr val="6600FF"/>
          </a:solidFill>
        </p:spPr>
        <p:txBody>
          <a:bodyPr wrap="square" lIns="0" tIns="0" rIns="0" bIns="0" rtlCol="0"/>
          <a:lstStyle/>
          <a:p>
            <a:endParaRPr sz="1750"/>
          </a:p>
        </p:txBody>
      </p:sp>
      <p:sp>
        <p:nvSpPr>
          <p:cNvPr id="380" name="object 380"/>
          <p:cNvSpPr/>
          <p:nvPr/>
        </p:nvSpPr>
        <p:spPr>
          <a:xfrm>
            <a:off x="3963458" y="5447453"/>
            <a:ext cx="412397" cy="206199"/>
          </a:xfrm>
          <a:custGeom>
            <a:avLst/>
            <a:gdLst/>
            <a:ahLst/>
            <a:cxnLst/>
            <a:rect l="l" t="t" r="r" b="b"/>
            <a:pathLst>
              <a:path w="424179" h="212089">
                <a:moveTo>
                  <a:pt x="0" y="212090"/>
                </a:moveTo>
                <a:lnTo>
                  <a:pt x="423672" y="212090"/>
                </a:lnTo>
                <a:lnTo>
                  <a:pt x="423672" y="0"/>
                </a:lnTo>
                <a:lnTo>
                  <a:pt x="0" y="0"/>
                </a:lnTo>
                <a:lnTo>
                  <a:pt x="0" y="212090"/>
                </a:lnTo>
                <a:close/>
              </a:path>
            </a:pathLst>
          </a:custGeom>
          <a:solidFill>
            <a:srgbClr val="6600FF"/>
          </a:solidFill>
        </p:spPr>
        <p:txBody>
          <a:bodyPr wrap="square" lIns="0" tIns="0" rIns="0" bIns="0" rtlCol="0"/>
          <a:lstStyle/>
          <a:p>
            <a:endParaRPr sz="1750"/>
          </a:p>
        </p:txBody>
      </p:sp>
      <p:sp>
        <p:nvSpPr>
          <p:cNvPr id="381" name="object 381"/>
          <p:cNvSpPr/>
          <p:nvPr/>
        </p:nvSpPr>
        <p:spPr>
          <a:xfrm>
            <a:off x="3951605" y="5435600"/>
            <a:ext cx="435856" cy="437092"/>
          </a:xfrm>
          <a:custGeom>
            <a:avLst/>
            <a:gdLst/>
            <a:ahLst/>
            <a:cxnLst/>
            <a:rect l="l" t="t" r="r" b="b"/>
            <a:pathLst>
              <a:path w="448310" h="449579">
                <a:moveTo>
                  <a:pt x="277367" y="224028"/>
                </a:moveTo>
                <a:lnTo>
                  <a:pt x="265175" y="224028"/>
                </a:lnTo>
                <a:lnTo>
                  <a:pt x="265175" y="441960"/>
                </a:lnTo>
                <a:lnTo>
                  <a:pt x="268223" y="445008"/>
                </a:lnTo>
                <a:lnTo>
                  <a:pt x="272795" y="448056"/>
                </a:lnTo>
                <a:lnTo>
                  <a:pt x="277367" y="449580"/>
                </a:lnTo>
                <a:lnTo>
                  <a:pt x="435863" y="449580"/>
                </a:lnTo>
                <a:lnTo>
                  <a:pt x="440435" y="448056"/>
                </a:lnTo>
                <a:lnTo>
                  <a:pt x="446531" y="441960"/>
                </a:lnTo>
                <a:lnTo>
                  <a:pt x="446531" y="437388"/>
                </a:lnTo>
                <a:lnTo>
                  <a:pt x="277367" y="437388"/>
                </a:lnTo>
                <a:lnTo>
                  <a:pt x="277367" y="425196"/>
                </a:lnTo>
                <a:lnTo>
                  <a:pt x="289559" y="425196"/>
                </a:lnTo>
                <a:lnTo>
                  <a:pt x="289559" y="236220"/>
                </a:lnTo>
                <a:lnTo>
                  <a:pt x="277367" y="236220"/>
                </a:lnTo>
                <a:lnTo>
                  <a:pt x="277367" y="224028"/>
                </a:lnTo>
                <a:close/>
              </a:path>
              <a:path w="448310" h="449579">
                <a:moveTo>
                  <a:pt x="289559" y="425196"/>
                </a:moveTo>
                <a:lnTo>
                  <a:pt x="277367" y="425196"/>
                </a:lnTo>
                <a:lnTo>
                  <a:pt x="277367" y="437388"/>
                </a:lnTo>
                <a:lnTo>
                  <a:pt x="289559" y="437388"/>
                </a:lnTo>
                <a:lnTo>
                  <a:pt x="289559" y="425196"/>
                </a:lnTo>
                <a:close/>
              </a:path>
              <a:path w="448310" h="449579">
                <a:moveTo>
                  <a:pt x="423671" y="425196"/>
                </a:moveTo>
                <a:lnTo>
                  <a:pt x="289559" y="425196"/>
                </a:lnTo>
                <a:lnTo>
                  <a:pt x="289559" y="437388"/>
                </a:lnTo>
                <a:lnTo>
                  <a:pt x="423671" y="437388"/>
                </a:lnTo>
                <a:lnTo>
                  <a:pt x="423671" y="425196"/>
                </a:lnTo>
                <a:close/>
              </a:path>
              <a:path w="448310" h="449579">
                <a:moveTo>
                  <a:pt x="435863" y="12192"/>
                </a:moveTo>
                <a:lnTo>
                  <a:pt x="423671" y="12192"/>
                </a:lnTo>
                <a:lnTo>
                  <a:pt x="423671" y="437388"/>
                </a:lnTo>
                <a:lnTo>
                  <a:pt x="435863" y="437388"/>
                </a:lnTo>
                <a:lnTo>
                  <a:pt x="435863" y="425196"/>
                </a:lnTo>
                <a:lnTo>
                  <a:pt x="448055" y="425196"/>
                </a:lnTo>
                <a:lnTo>
                  <a:pt x="448055" y="24384"/>
                </a:lnTo>
                <a:lnTo>
                  <a:pt x="435863" y="24384"/>
                </a:lnTo>
                <a:lnTo>
                  <a:pt x="435863" y="12192"/>
                </a:lnTo>
                <a:close/>
              </a:path>
              <a:path w="448310" h="449579">
                <a:moveTo>
                  <a:pt x="448055" y="425196"/>
                </a:moveTo>
                <a:lnTo>
                  <a:pt x="435863" y="425196"/>
                </a:lnTo>
                <a:lnTo>
                  <a:pt x="435863" y="437388"/>
                </a:lnTo>
                <a:lnTo>
                  <a:pt x="448055" y="437388"/>
                </a:lnTo>
                <a:lnTo>
                  <a:pt x="448055" y="425196"/>
                </a:lnTo>
                <a:close/>
              </a:path>
              <a:path w="448310" h="449579">
                <a:moveTo>
                  <a:pt x="440435" y="0"/>
                </a:moveTo>
                <a:lnTo>
                  <a:pt x="7619" y="0"/>
                </a:lnTo>
                <a:lnTo>
                  <a:pt x="3047" y="3048"/>
                </a:lnTo>
                <a:lnTo>
                  <a:pt x="0" y="7620"/>
                </a:lnTo>
                <a:lnTo>
                  <a:pt x="0" y="228600"/>
                </a:lnTo>
                <a:lnTo>
                  <a:pt x="3047" y="231648"/>
                </a:lnTo>
                <a:lnTo>
                  <a:pt x="7619" y="234696"/>
                </a:lnTo>
                <a:lnTo>
                  <a:pt x="12191" y="236220"/>
                </a:lnTo>
                <a:lnTo>
                  <a:pt x="265175" y="236220"/>
                </a:lnTo>
                <a:lnTo>
                  <a:pt x="265175" y="224028"/>
                </a:lnTo>
                <a:lnTo>
                  <a:pt x="12191" y="224028"/>
                </a:lnTo>
                <a:lnTo>
                  <a:pt x="12191" y="211836"/>
                </a:lnTo>
                <a:lnTo>
                  <a:pt x="24383" y="211836"/>
                </a:lnTo>
                <a:lnTo>
                  <a:pt x="24383" y="24384"/>
                </a:lnTo>
                <a:lnTo>
                  <a:pt x="12191" y="24384"/>
                </a:lnTo>
                <a:lnTo>
                  <a:pt x="12191" y="12192"/>
                </a:lnTo>
                <a:lnTo>
                  <a:pt x="448055" y="12192"/>
                </a:lnTo>
                <a:lnTo>
                  <a:pt x="446531" y="7620"/>
                </a:lnTo>
                <a:lnTo>
                  <a:pt x="443483" y="3048"/>
                </a:lnTo>
                <a:lnTo>
                  <a:pt x="440435" y="0"/>
                </a:lnTo>
                <a:close/>
              </a:path>
              <a:path w="448310" h="449579">
                <a:moveTo>
                  <a:pt x="281939" y="211836"/>
                </a:moveTo>
                <a:lnTo>
                  <a:pt x="24383" y="211836"/>
                </a:lnTo>
                <a:lnTo>
                  <a:pt x="24383" y="224028"/>
                </a:lnTo>
                <a:lnTo>
                  <a:pt x="277367" y="224028"/>
                </a:lnTo>
                <a:lnTo>
                  <a:pt x="277367" y="236220"/>
                </a:lnTo>
                <a:lnTo>
                  <a:pt x="289559" y="236220"/>
                </a:lnTo>
                <a:lnTo>
                  <a:pt x="289559" y="224028"/>
                </a:lnTo>
                <a:lnTo>
                  <a:pt x="288035" y="219456"/>
                </a:lnTo>
                <a:lnTo>
                  <a:pt x="284987" y="214884"/>
                </a:lnTo>
                <a:lnTo>
                  <a:pt x="281939" y="211836"/>
                </a:lnTo>
                <a:close/>
              </a:path>
              <a:path w="448310" h="449579">
                <a:moveTo>
                  <a:pt x="24383" y="211836"/>
                </a:moveTo>
                <a:lnTo>
                  <a:pt x="12191" y="211836"/>
                </a:lnTo>
                <a:lnTo>
                  <a:pt x="12191" y="224028"/>
                </a:lnTo>
                <a:lnTo>
                  <a:pt x="24383" y="224028"/>
                </a:lnTo>
                <a:lnTo>
                  <a:pt x="24383" y="211836"/>
                </a:lnTo>
                <a:close/>
              </a:path>
              <a:path w="448310" h="449579">
                <a:moveTo>
                  <a:pt x="24383" y="12192"/>
                </a:moveTo>
                <a:lnTo>
                  <a:pt x="12191" y="12192"/>
                </a:lnTo>
                <a:lnTo>
                  <a:pt x="12191" y="24384"/>
                </a:lnTo>
                <a:lnTo>
                  <a:pt x="24383" y="24384"/>
                </a:lnTo>
                <a:lnTo>
                  <a:pt x="24383" y="12192"/>
                </a:lnTo>
                <a:close/>
              </a:path>
              <a:path w="448310" h="449579">
                <a:moveTo>
                  <a:pt x="423671" y="12192"/>
                </a:moveTo>
                <a:lnTo>
                  <a:pt x="24383" y="12192"/>
                </a:lnTo>
                <a:lnTo>
                  <a:pt x="24383" y="24384"/>
                </a:lnTo>
                <a:lnTo>
                  <a:pt x="423671" y="24384"/>
                </a:lnTo>
                <a:lnTo>
                  <a:pt x="423671" y="12192"/>
                </a:lnTo>
                <a:close/>
              </a:path>
              <a:path w="448310" h="449579">
                <a:moveTo>
                  <a:pt x="448055" y="12192"/>
                </a:moveTo>
                <a:lnTo>
                  <a:pt x="435863" y="12192"/>
                </a:lnTo>
                <a:lnTo>
                  <a:pt x="435863" y="24384"/>
                </a:lnTo>
                <a:lnTo>
                  <a:pt x="448055" y="24384"/>
                </a:lnTo>
                <a:lnTo>
                  <a:pt x="448055" y="12192"/>
                </a:lnTo>
                <a:close/>
              </a:path>
            </a:pathLst>
          </a:custGeom>
          <a:solidFill>
            <a:srgbClr val="800000"/>
          </a:solidFill>
        </p:spPr>
        <p:txBody>
          <a:bodyPr wrap="square" lIns="0" tIns="0" rIns="0" bIns="0" rtlCol="0"/>
          <a:lstStyle/>
          <a:p>
            <a:endParaRPr sz="1750"/>
          </a:p>
        </p:txBody>
      </p:sp>
      <p:sp>
        <p:nvSpPr>
          <p:cNvPr id="382" name="object 382"/>
          <p:cNvSpPr/>
          <p:nvPr/>
        </p:nvSpPr>
        <p:spPr>
          <a:xfrm>
            <a:off x="3963458" y="5964555"/>
            <a:ext cx="309915" cy="308681"/>
          </a:xfrm>
          <a:custGeom>
            <a:avLst/>
            <a:gdLst/>
            <a:ahLst/>
            <a:cxnLst/>
            <a:rect l="l" t="t" r="r" b="b"/>
            <a:pathLst>
              <a:path w="318770"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383" name="object 383"/>
          <p:cNvSpPr/>
          <p:nvPr/>
        </p:nvSpPr>
        <p:spPr>
          <a:xfrm>
            <a:off x="3951605"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384" name="object 384"/>
          <p:cNvSpPr txBox="1"/>
          <p:nvPr/>
        </p:nvSpPr>
        <p:spPr>
          <a:xfrm>
            <a:off x="3991103" y="5993459"/>
            <a:ext cx="255588" cy="246862"/>
          </a:xfrm>
          <a:prstGeom prst="rect">
            <a:avLst/>
          </a:prstGeom>
        </p:spPr>
        <p:txBody>
          <a:bodyPr vert="horz" wrap="square" lIns="0" tIns="0" rIns="0" bIns="0" rtlCol="0">
            <a:spAutoFit/>
          </a:bodyPr>
          <a:lstStyle/>
          <a:p>
            <a:pPr marL="12347"/>
            <a:r>
              <a:rPr sz="1604" b="1" spc="10" dirty="0">
                <a:solidFill>
                  <a:srgbClr val="FFFFFF"/>
                </a:solidFill>
                <a:latin typeface="Arial"/>
                <a:cs typeface="Arial"/>
              </a:rPr>
              <a:t>10</a:t>
            </a:r>
            <a:endParaRPr sz="1604">
              <a:latin typeface="Arial"/>
              <a:cs typeface="Arial"/>
            </a:endParaRPr>
          </a:p>
        </p:txBody>
      </p:sp>
      <p:sp>
        <p:nvSpPr>
          <p:cNvPr id="385" name="object 385"/>
          <p:cNvSpPr/>
          <p:nvPr/>
        </p:nvSpPr>
        <p:spPr>
          <a:xfrm>
            <a:off x="4117552" y="5770457"/>
            <a:ext cx="0" cy="194469"/>
          </a:xfrm>
          <a:custGeom>
            <a:avLst/>
            <a:gdLst/>
            <a:ahLst/>
            <a:cxnLst/>
            <a:rect l="l" t="t" r="r" b="b"/>
            <a:pathLst>
              <a:path h="200025">
                <a:moveTo>
                  <a:pt x="0" y="0"/>
                </a:moveTo>
                <a:lnTo>
                  <a:pt x="0" y="199644"/>
                </a:lnTo>
              </a:path>
            </a:pathLst>
          </a:custGeom>
          <a:ln w="24384">
            <a:solidFill>
              <a:srgbClr val="6600FF"/>
            </a:solidFill>
          </a:ln>
        </p:spPr>
        <p:txBody>
          <a:bodyPr wrap="square" lIns="0" tIns="0" rIns="0" bIns="0" rtlCol="0"/>
          <a:lstStyle/>
          <a:p>
            <a:endParaRPr sz="1750"/>
          </a:p>
        </p:txBody>
      </p:sp>
      <p:sp>
        <p:nvSpPr>
          <p:cNvPr id="386" name="object 386"/>
          <p:cNvSpPr/>
          <p:nvPr/>
        </p:nvSpPr>
        <p:spPr>
          <a:xfrm>
            <a:off x="4058285" y="5656368"/>
            <a:ext cx="120385" cy="118533"/>
          </a:xfrm>
          <a:custGeom>
            <a:avLst/>
            <a:gdLst/>
            <a:ahLst/>
            <a:cxnLst/>
            <a:rect l="l" t="t" r="r" b="b"/>
            <a:pathLst>
              <a:path w="123825" h="121920">
                <a:moveTo>
                  <a:pt x="60960" y="0"/>
                </a:moveTo>
                <a:lnTo>
                  <a:pt x="0" y="121920"/>
                </a:lnTo>
                <a:lnTo>
                  <a:pt x="123444" y="121920"/>
                </a:lnTo>
                <a:lnTo>
                  <a:pt x="60960" y="0"/>
                </a:lnTo>
                <a:close/>
              </a:path>
            </a:pathLst>
          </a:custGeom>
          <a:solidFill>
            <a:srgbClr val="6600FF"/>
          </a:solidFill>
        </p:spPr>
        <p:txBody>
          <a:bodyPr wrap="square" lIns="0" tIns="0" rIns="0" bIns="0" rtlCol="0"/>
          <a:lstStyle/>
          <a:p>
            <a:endParaRPr sz="1750"/>
          </a:p>
        </p:txBody>
      </p:sp>
      <p:sp>
        <p:nvSpPr>
          <p:cNvPr id="387" name="object 387"/>
          <p:cNvSpPr/>
          <p:nvPr/>
        </p:nvSpPr>
        <p:spPr>
          <a:xfrm>
            <a:off x="2293619" y="5453132"/>
            <a:ext cx="333375" cy="0"/>
          </a:xfrm>
          <a:custGeom>
            <a:avLst/>
            <a:gdLst/>
            <a:ahLst/>
            <a:cxnLst/>
            <a:rect l="l" t="t" r="r" b="b"/>
            <a:pathLst>
              <a:path w="342900">
                <a:moveTo>
                  <a:pt x="0" y="0"/>
                </a:moveTo>
                <a:lnTo>
                  <a:pt x="342900" y="0"/>
                </a:lnTo>
              </a:path>
            </a:pathLst>
          </a:custGeom>
          <a:ln w="12700">
            <a:solidFill>
              <a:srgbClr val="800000"/>
            </a:solidFill>
          </a:ln>
        </p:spPr>
        <p:txBody>
          <a:bodyPr wrap="square" lIns="0" tIns="0" rIns="0" bIns="0" rtlCol="0"/>
          <a:lstStyle/>
          <a:p>
            <a:endParaRPr sz="1750"/>
          </a:p>
        </p:txBody>
      </p:sp>
      <p:sp>
        <p:nvSpPr>
          <p:cNvPr id="388" name="object 388"/>
          <p:cNvSpPr/>
          <p:nvPr/>
        </p:nvSpPr>
        <p:spPr>
          <a:xfrm>
            <a:off x="2293619"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89" name="object 389"/>
          <p:cNvSpPr/>
          <p:nvPr/>
        </p:nvSpPr>
        <p:spPr>
          <a:xfrm>
            <a:off x="2293620" y="5149390"/>
            <a:ext cx="24077" cy="286456"/>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a:endParaRPr sz="1750"/>
          </a:p>
        </p:txBody>
      </p:sp>
      <p:sp>
        <p:nvSpPr>
          <p:cNvPr id="390" name="object 390"/>
          <p:cNvSpPr/>
          <p:nvPr/>
        </p:nvSpPr>
        <p:spPr>
          <a:xfrm>
            <a:off x="2293619"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91" name="object 391"/>
          <p:cNvSpPr/>
          <p:nvPr/>
        </p:nvSpPr>
        <p:spPr>
          <a:xfrm>
            <a:off x="2293619" y="5125931"/>
            <a:ext cx="333375" cy="12347"/>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a:endParaRPr sz="1750"/>
          </a:p>
        </p:txBody>
      </p:sp>
      <p:sp>
        <p:nvSpPr>
          <p:cNvPr id="392" name="object 392"/>
          <p:cNvSpPr/>
          <p:nvPr/>
        </p:nvSpPr>
        <p:spPr>
          <a:xfrm>
            <a:off x="2305473" y="5435600"/>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93" name="object 393"/>
          <p:cNvSpPr/>
          <p:nvPr/>
        </p:nvSpPr>
        <p:spPr>
          <a:xfrm>
            <a:off x="2317325" y="5435600"/>
            <a:ext cx="286456" cy="12347"/>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a:endParaRPr sz="1750"/>
          </a:p>
        </p:txBody>
      </p:sp>
      <p:sp>
        <p:nvSpPr>
          <p:cNvPr id="394" name="object 394"/>
          <p:cNvSpPr/>
          <p:nvPr/>
        </p:nvSpPr>
        <p:spPr>
          <a:xfrm>
            <a:off x="2603287"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95" name="object 395"/>
          <p:cNvSpPr/>
          <p:nvPr/>
        </p:nvSpPr>
        <p:spPr>
          <a:xfrm>
            <a:off x="2603288" y="5149390"/>
            <a:ext cx="24077" cy="286456"/>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a:endParaRPr sz="1750"/>
          </a:p>
        </p:txBody>
      </p:sp>
      <p:sp>
        <p:nvSpPr>
          <p:cNvPr id="396" name="object 396"/>
          <p:cNvSpPr/>
          <p:nvPr/>
        </p:nvSpPr>
        <p:spPr>
          <a:xfrm>
            <a:off x="2603287"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397" name="object 397"/>
          <p:cNvSpPr/>
          <p:nvPr/>
        </p:nvSpPr>
        <p:spPr>
          <a:xfrm>
            <a:off x="2615142" y="5435600"/>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398" name="object 398"/>
          <p:cNvSpPr/>
          <p:nvPr/>
        </p:nvSpPr>
        <p:spPr>
          <a:xfrm>
            <a:off x="2305473" y="513778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399" name="object 399"/>
          <p:cNvSpPr/>
          <p:nvPr/>
        </p:nvSpPr>
        <p:spPr>
          <a:xfrm>
            <a:off x="2317325" y="5137784"/>
            <a:ext cx="286456" cy="12347"/>
          </a:xfrm>
          <a:custGeom>
            <a:avLst/>
            <a:gdLst/>
            <a:ahLst/>
            <a:cxnLst/>
            <a:rect l="l" t="t" r="r" b="b"/>
            <a:pathLst>
              <a:path w="294639" h="12700">
                <a:moveTo>
                  <a:pt x="0" y="12192"/>
                </a:moveTo>
                <a:lnTo>
                  <a:pt x="294131" y="12192"/>
                </a:lnTo>
                <a:lnTo>
                  <a:pt x="294131" y="0"/>
                </a:lnTo>
                <a:lnTo>
                  <a:pt x="0" y="0"/>
                </a:lnTo>
                <a:lnTo>
                  <a:pt x="0" y="12192"/>
                </a:lnTo>
                <a:close/>
              </a:path>
            </a:pathLst>
          </a:custGeom>
          <a:solidFill>
            <a:srgbClr val="800000"/>
          </a:solidFill>
        </p:spPr>
        <p:txBody>
          <a:bodyPr wrap="square" lIns="0" tIns="0" rIns="0" bIns="0" rtlCol="0"/>
          <a:lstStyle/>
          <a:p>
            <a:endParaRPr sz="1750"/>
          </a:p>
        </p:txBody>
      </p:sp>
      <p:sp>
        <p:nvSpPr>
          <p:cNvPr id="400" name="object 400"/>
          <p:cNvSpPr/>
          <p:nvPr/>
        </p:nvSpPr>
        <p:spPr>
          <a:xfrm>
            <a:off x="2615142"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401" name="object 401"/>
          <p:cNvSpPr/>
          <p:nvPr/>
        </p:nvSpPr>
        <p:spPr>
          <a:xfrm>
            <a:off x="2305473" y="5964555"/>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02" name="object 402"/>
          <p:cNvSpPr/>
          <p:nvPr/>
        </p:nvSpPr>
        <p:spPr>
          <a:xfrm>
            <a:off x="2293619"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03" name="object 403"/>
          <p:cNvSpPr/>
          <p:nvPr/>
        </p:nvSpPr>
        <p:spPr>
          <a:xfrm>
            <a:off x="2461789" y="5563022"/>
            <a:ext cx="0" cy="401901"/>
          </a:xfrm>
          <a:custGeom>
            <a:avLst/>
            <a:gdLst/>
            <a:ahLst/>
            <a:cxnLst/>
            <a:rect l="l" t="t" r="r" b="b"/>
            <a:pathLst>
              <a:path h="413385">
                <a:moveTo>
                  <a:pt x="0" y="0"/>
                </a:moveTo>
                <a:lnTo>
                  <a:pt x="0" y="413003"/>
                </a:lnTo>
              </a:path>
            </a:pathLst>
          </a:custGeom>
          <a:ln w="22860">
            <a:solidFill>
              <a:srgbClr val="6600FF"/>
            </a:solidFill>
          </a:ln>
        </p:spPr>
        <p:txBody>
          <a:bodyPr wrap="square" lIns="0" tIns="0" rIns="0" bIns="0" rtlCol="0"/>
          <a:lstStyle/>
          <a:p>
            <a:endParaRPr sz="1750"/>
          </a:p>
        </p:txBody>
      </p:sp>
      <p:sp>
        <p:nvSpPr>
          <p:cNvPr id="404" name="object 404"/>
          <p:cNvSpPr/>
          <p:nvPr/>
        </p:nvSpPr>
        <p:spPr>
          <a:xfrm>
            <a:off x="2401782" y="5448934"/>
            <a:ext cx="120385" cy="118533"/>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a:endParaRPr sz="1750"/>
          </a:p>
        </p:txBody>
      </p:sp>
      <p:sp>
        <p:nvSpPr>
          <p:cNvPr id="405" name="object 405"/>
          <p:cNvSpPr/>
          <p:nvPr/>
        </p:nvSpPr>
        <p:spPr>
          <a:xfrm>
            <a:off x="2305473" y="5137784"/>
            <a:ext cx="309915" cy="309915"/>
          </a:xfrm>
          <a:custGeom>
            <a:avLst/>
            <a:gdLst/>
            <a:ahLst/>
            <a:cxnLst/>
            <a:rect l="l" t="t" r="r" b="b"/>
            <a:pathLst>
              <a:path w="318769" h="318770">
                <a:moveTo>
                  <a:pt x="0" y="0"/>
                </a:moveTo>
                <a:lnTo>
                  <a:pt x="318516" y="0"/>
                </a:lnTo>
                <a:lnTo>
                  <a:pt x="318516" y="318515"/>
                </a:lnTo>
                <a:lnTo>
                  <a:pt x="0" y="318515"/>
                </a:lnTo>
                <a:lnTo>
                  <a:pt x="0" y="0"/>
                </a:lnTo>
                <a:close/>
              </a:path>
            </a:pathLst>
          </a:custGeom>
          <a:solidFill>
            <a:srgbClr val="CC00CC"/>
          </a:solidFill>
        </p:spPr>
        <p:txBody>
          <a:bodyPr wrap="square" lIns="0" tIns="0" rIns="0" bIns="0" rtlCol="0"/>
          <a:lstStyle/>
          <a:p>
            <a:endParaRPr sz="1750"/>
          </a:p>
        </p:txBody>
      </p:sp>
      <p:sp>
        <p:nvSpPr>
          <p:cNvPr id="406" name="object 406"/>
          <p:cNvSpPr/>
          <p:nvPr/>
        </p:nvSpPr>
        <p:spPr>
          <a:xfrm>
            <a:off x="2293619" y="5453132"/>
            <a:ext cx="333375" cy="0"/>
          </a:xfrm>
          <a:custGeom>
            <a:avLst/>
            <a:gdLst/>
            <a:ahLst/>
            <a:cxnLst/>
            <a:rect l="l" t="t" r="r" b="b"/>
            <a:pathLst>
              <a:path w="342900">
                <a:moveTo>
                  <a:pt x="0" y="0"/>
                </a:moveTo>
                <a:lnTo>
                  <a:pt x="342900" y="0"/>
                </a:lnTo>
              </a:path>
            </a:pathLst>
          </a:custGeom>
          <a:ln w="12700">
            <a:solidFill>
              <a:srgbClr val="800000"/>
            </a:solidFill>
          </a:ln>
        </p:spPr>
        <p:txBody>
          <a:bodyPr wrap="square" lIns="0" tIns="0" rIns="0" bIns="0" rtlCol="0"/>
          <a:lstStyle/>
          <a:p>
            <a:endParaRPr sz="1750"/>
          </a:p>
        </p:txBody>
      </p:sp>
      <p:sp>
        <p:nvSpPr>
          <p:cNvPr id="407" name="object 407"/>
          <p:cNvSpPr/>
          <p:nvPr/>
        </p:nvSpPr>
        <p:spPr>
          <a:xfrm>
            <a:off x="2293619"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08" name="object 408"/>
          <p:cNvSpPr/>
          <p:nvPr/>
        </p:nvSpPr>
        <p:spPr>
          <a:xfrm>
            <a:off x="2293620" y="5149390"/>
            <a:ext cx="24077" cy="286456"/>
          </a:xfrm>
          <a:custGeom>
            <a:avLst/>
            <a:gdLst/>
            <a:ahLst/>
            <a:cxnLst/>
            <a:rect l="l" t="t" r="r" b="b"/>
            <a:pathLst>
              <a:path w="24764" h="294639">
                <a:moveTo>
                  <a:pt x="0" y="294640"/>
                </a:moveTo>
                <a:lnTo>
                  <a:pt x="24384" y="294640"/>
                </a:lnTo>
                <a:lnTo>
                  <a:pt x="24384" y="0"/>
                </a:lnTo>
                <a:lnTo>
                  <a:pt x="0" y="0"/>
                </a:lnTo>
                <a:lnTo>
                  <a:pt x="0" y="294640"/>
                </a:lnTo>
                <a:close/>
              </a:path>
            </a:pathLst>
          </a:custGeom>
          <a:solidFill>
            <a:srgbClr val="800000"/>
          </a:solidFill>
        </p:spPr>
        <p:txBody>
          <a:bodyPr wrap="square" lIns="0" tIns="0" rIns="0" bIns="0" rtlCol="0"/>
          <a:lstStyle/>
          <a:p>
            <a:endParaRPr sz="1750"/>
          </a:p>
        </p:txBody>
      </p:sp>
      <p:sp>
        <p:nvSpPr>
          <p:cNvPr id="409" name="object 409"/>
          <p:cNvSpPr/>
          <p:nvPr/>
        </p:nvSpPr>
        <p:spPr>
          <a:xfrm>
            <a:off x="2293619"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10" name="object 410"/>
          <p:cNvSpPr/>
          <p:nvPr/>
        </p:nvSpPr>
        <p:spPr>
          <a:xfrm>
            <a:off x="2293619" y="5125931"/>
            <a:ext cx="333375" cy="12347"/>
          </a:xfrm>
          <a:custGeom>
            <a:avLst/>
            <a:gdLst/>
            <a:ahLst/>
            <a:cxnLst/>
            <a:rect l="l" t="t" r="r" b="b"/>
            <a:pathLst>
              <a:path w="342900" h="12700">
                <a:moveTo>
                  <a:pt x="0" y="12700"/>
                </a:moveTo>
                <a:lnTo>
                  <a:pt x="342900" y="12700"/>
                </a:lnTo>
                <a:lnTo>
                  <a:pt x="342900" y="0"/>
                </a:lnTo>
                <a:lnTo>
                  <a:pt x="0" y="0"/>
                </a:lnTo>
                <a:lnTo>
                  <a:pt x="0" y="12700"/>
                </a:lnTo>
                <a:close/>
              </a:path>
            </a:pathLst>
          </a:custGeom>
          <a:solidFill>
            <a:srgbClr val="800000"/>
          </a:solidFill>
        </p:spPr>
        <p:txBody>
          <a:bodyPr wrap="square" lIns="0" tIns="0" rIns="0" bIns="0" rtlCol="0"/>
          <a:lstStyle/>
          <a:p>
            <a:endParaRPr sz="1750"/>
          </a:p>
        </p:txBody>
      </p:sp>
      <p:sp>
        <p:nvSpPr>
          <p:cNvPr id="411" name="object 411"/>
          <p:cNvSpPr/>
          <p:nvPr/>
        </p:nvSpPr>
        <p:spPr>
          <a:xfrm>
            <a:off x="2305473" y="5441526"/>
            <a:ext cx="12347" cy="0"/>
          </a:xfrm>
          <a:custGeom>
            <a:avLst/>
            <a:gdLst/>
            <a:ahLst/>
            <a:cxnLst/>
            <a:rect l="l" t="t" r="r" b="b"/>
            <a:pathLst>
              <a:path w="12700">
                <a:moveTo>
                  <a:pt x="0" y="0"/>
                </a:moveTo>
                <a:lnTo>
                  <a:pt x="12192" y="0"/>
                </a:lnTo>
              </a:path>
            </a:pathLst>
          </a:custGeom>
          <a:ln w="12192">
            <a:solidFill>
              <a:srgbClr val="800000"/>
            </a:solidFill>
          </a:ln>
        </p:spPr>
        <p:txBody>
          <a:bodyPr wrap="square" lIns="0" tIns="0" rIns="0" bIns="0" rtlCol="0"/>
          <a:lstStyle/>
          <a:p>
            <a:endParaRPr sz="1750"/>
          </a:p>
        </p:txBody>
      </p:sp>
      <p:sp>
        <p:nvSpPr>
          <p:cNvPr id="412" name="object 412"/>
          <p:cNvSpPr/>
          <p:nvPr/>
        </p:nvSpPr>
        <p:spPr>
          <a:xfrm>
            <a:off x="2317325" y="5441526"/>
            <a:ext cx="286456" cy="0"/>
          </a:xfrm>
          <a:custGeom>
            <a:avLst/>
            <a:gdLst/>
            <a:ahLst/>
            <a:cxnLst/>
            <a:rect l="l" t="t" r="r" b="b"/>
            <a:pathLst>
              <a:path w="294639">
                <a:moveTo>
                  <a:pt x="0" y="0"/>
                </a:moveTo>
                <a:lnTo>
                  <a:pt x="294131" y="0"/>
                </a:lnTo>
              </a:path>
            </a:pathLst>
          </a:custGeom>
          <a:ln w="12192">
            <a:solidFill>
              <a:srgbClr val="800000"/>
            </a:solidFill>
          </a:ln>
        </p:spPr>
        <p:txBody>
          <a:bodyPr wrap="square" lIns="0" tIns="0" rIns="0" bIns="0" rtlCol="0"/>
          <a:lstStyle/>
          <a:p>
            <a:endParaRPr sz="1750"/>
          </a:p>
        </p:txBody>
      </p:sp>
      <p:sp>
        <p:nvSpPr>
          <p:cNvPr id="413" name="object 413"/>
          <p:cNvSpPr/>
          <p:nvPr/>
        </p:nvSpPr>
        <p:spPr>
          <a:xfrm>
            <a:off x="2603287" y="5441403"/>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14" name="object 414"/>
          <p:cNvSpPr/>
          <p:nvPr/>
        </p:nvSpPr>
        <p:spPr>
          <a:xfrm>
            <a:off x="2603288" y="5149390"/>
            <a:ext cx="24077" cy="286456"/>
          </a:xfrm>
          <a:custGeom>
            <a:avLst/>
            <a:gdLst/>
            <a:ahLst/>
            <a:cxnLst/>
            <a:rect l="l" t="t" r="r" b="b"/>
            <a:pathLst>
              <a:path w="24764" h="294639">
                <a:moveTo>
                  <a:pt x="0" y="294640"/>
                </a:moveTo>
                <a:lnTo>
                  <a:pt x="24383" y="294640"/>
                </a:lnTo>
                <a:lnTo>
                  <a:pt x="24383" y="0"/>
                </a:lnTo>
                <a:lnTo>
                  <a:pt x="0" y="0"/>
                </a:lnTo>
                <a:lnTo>
                  <a:pt x="0" y="294640"/>
                </a:lnTo>
                <a:close/>
              </a:path>
            </a:pathLst>
          </a:custGeom>
          <a:solidFill>
            <a:srgbClr val="800000"/>
          </a:solidFill>
        </p:spPr>
        <p:txBody>
          <a:bodyPr wrap="square" lIns="0" tIns="0" rIns="0" bIns="0" rtlCol="0"/>
          <a:lstStyle/>
          <a:p>
            <a:endParaRPr sz="1750"/>
          </a:p>
        </p:txBody>
      </p:sp>
      <p:sp>
        <p:nvSpPr>
          <p:cNvPr id="415" name="object 415"/>
          <p:cNvSpPr/>
          <p:nvPr/>
        </p:nvSpPr>
        <p:spPr>
          <a:xfrm>
            <a:off x="2603287"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16" name="object 416"/>
          <p:cNvSpPr/>
          <p:nvPr/>
        </p:nvSpPr>
        <p:spPr>
          <a:xfrm>
            <a:off x="2615142" y="5435600"/>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417" name="object 417"/>
          <p:cNvSpPr/>
          <p:nvPr/>
        </p:nvSpPr>
        <p:spPr>
          <a:xfrm>
            <a:off x="2305473" y="5143711"/>
            <a:ext cx="12347" cy="0"/>
          </a:xfrm>
          <a:custGeom>
            <a:avLst/>
            <a:gdLst/>
            <a:ahLst/>
            <a:cxnLst/>
            <a:rect l="l" t="t" r="r" b="b"/>
            <a:pathLst>
              <a:path w="12700">
                <a:moveTo>
                  <a:pt x="0" y="0"/>
                </a:moveTo>
                <a:lnTo>
                  <a:pt x="12192" y="0"/>
                </a:lnTo>
              </a:path>
            </a:pathLst>
          </a:custGeom>
          <a:ln w="12192">
            <a:solidFill>
              <a:srgbClr val="800000"/>
            </a:solidFill>
          </a:ln>
        </p:spPr>
        <p:txBody>
          <a:bodyPr wrap="square" lIns="0" tIns="0" rIns="0" bIns="0" rtlCol="0"/>
          <a:lstStyle/>
          <a:p>
            <a:endParaRPr sz="1750"/>
          </a:p>
        </p:txBody>
      </p:sp>
      <p:sp>
        <p:nvSpPr>
          <p:cNvPr id="418" name="object 418"/>
          <p:cNvSpPr/>
          <p:nvPr/>
        </p:nvSpPr>
        <p:spPr>
          <a:xfrm>
            <a:off x="2317325" y="5143711"/>
            <a:ext cx="286456" cy="0"/>
          </a:xfrm>
          <a:custGeom>
            <a:avLst/>
            <a:gdLst/>
            <a:ahLst/>
            <a:cxnLst/>
            <a:rect l="l" t="t" r="r" b="b"/>
            <a:pathLst>
              <a:path w="294639">
                <a:moveTo>
                  <a:pt x="0" y="0"/>
                </a:moveTo>
                <a:lnTo>
                  <a:pt x="294131" y="0"/>
                </a:lnTo>
              </a:path>
            </a:pathLst>
          </a:custGeom>
          <a:ln w="12192">
            <a:solidFill>
              <a:srgbClr val="800000"/>
            </a:solidFill>
          </a:ln>
        </p:spPr>
        <p:txBody>
          <a:bodyPr wrap="square" lIns="0" tIns="0" rIns="0" bIns="0" rtlCol="0"/>
          <a:lstStyle/>
          <a:p>
            <a:endParaRPr sz="1750"/>
          </a:p>
        </p:txBody>
      </p:sp>
      <p:sp>
        <p:nvSpPr>
          <p:cNvPr id="419" name="object 419"/>
          <p:cNvSpPr/>
          <p:nvPr/>
        </p:nvSpPr>
        <p:spPr>
          <a:xfrm>
            <a:off x="2615142"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420" name="object 420"/>
          <p:cNvSpPr/>
          <p:nvPr/>
        </p:nvSpPr>
        <p:spPr>
          <a:xfrm>
            <a:off x="2305473" y="5964555"/>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6"/>
                </a:lnTo>
                <a:lnTo>
                  <a:pt x="7997" y="208336"/>
                </a:lnTo>
                <a:lnTo>
                  <a:pt x="30333" y="251813"/>
                </a:lnTo>
                <a:lnTo>
                  <a:pt x="64520" y="286219"/>
                </a:lnTo>
                <a:lnTo>
                  <a:pt x="108069" y="308847"/>
                </a:lnTo>
                <a:lnTo>
                  <a:pt x="158495" y="316992"/>
                </a:lnTo>
                <a:lnTo>
                  <a:pt x="209080" y="308847"/>
                </a:lnTo>
                <a:lnTo>
                  <a:pt x="253008" y="286219"/>
                </a:lnTo>
                <a:lnTo>
                  <a:pt x="287645" y="251813"/>
                </a:lnTo>
                <a:lnTo>
                  <a:pt x="310359" y="208336"/>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21" name="object 421"/>
          <p:cNvSpPr/>
          <p:nvPr/>
        </p:nvSpPr>
        <p:spPr>
          <a:xfrm>
            <a:off x="2293619"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22" name="object 422"/>
          <p:cNvSpPr txBox="1"/>
          <p:nvPr/>
        </p:nvSpPr>
        <p:spPr>
          <a:xfrm>
            <a:off x="2390904" y="5993459"/>
            <a:ext cx="140141" cy="246862"/>
          </a:xfrm>
          <a:prstGeom prst="rect">
            <a:avLst/>
          </a:prstGeom>
        </p:spPr>
        <p:txBody>
          <a:bodyPr vert="horz" wrap="square" lIns="0" tIns="0" rIns="0" bIns="0" rtlCol="0">
            <a:spAutoFit/>
          </a:bodyPr>
          <a:lstStyle/>
          <a:p>
            <a:pPr marL="12347"/>
            <a:r>
              <a:rPr sz="1604" b="1" spc="15" dirty="0">
                <a:solidFill>
                  <a:srgbClr val="FFFFFF"/>
                </a:solidFill>
                <a:latin typeface="Arial"/>
                <a:cs typeface="Arial"/>
              </a:rPr>
              <a:t>6</a:t>
            </a:r>
            <a:endParaRPr sz="1604">
              <a:latin typeface="Arial"/>
              <a:cs typeface="Arial"/>
            </a:endParaRPr>
          </a:p>
        </p:txBody>
      </p:sp>
      <p:sp>
        <p:nvSpPr>
          <p:cNvPr id="423" name="object 423"/>
          <p:cNvSpPr/>
          <p:nvPr/>
        </p:nvSpPr>
        <p:spPr>
          <a:xfrm>
            <a:off x="2461789" y="5563022"/>
            <a:ext cx="0" cy="401901"/>
          </a:xfrm>
          <a:custGeom>
            <a:avLst/>
            <a:gdLst/>
            <a:ahLst/>
            <a:cxnLst/>
            <a:rect l="l" t="t" r="r" b="b"/>
            <a:pathLst>
              <a:path h="413385">
                <a:moveTo>
                  <a:pt x="0" y="0"/>
                </a:moveTo>
                <a:lnTo>
                  <a:pt x="0" y="413003"/>
                </a:lnTo>
              </a:path>
            </a:pathLst>
          </a:custGeom>
          <a:ln w="22860">
            <a:solidFill>
              <a:srgbClr val="6600FF"/>
            </a:solidFill>
          </a:ln>
        </p:spPr>
        <p:txBody>
          <a:bodyPr wrap="square" lIns="0" tIns="0" rIns="0" bIns="0" rtlCol="0"/>
          <a:lstStyle/>
          <a:p>
            <a:endParaRPr sz="1750"/>
          </a:p>
        </p:txBody>
      </p:sp>
      <p:sp>
        <p:nvSpPr>
          <p:cNvPr id="424" name="object 424"/>
          <p:cNvSpPr/>
          <p:nvPr/>
        </p:nvSpPr>
        <p:spPr>
          <a:xfrm>
            <a:off x="2401782" y="5448934"/>
            <a:ext cx="120385" cy="118533"/>
          </a:xfrm>
          <a:custGeom>
            <a:avLst/>
            <a:gdLst/>
            <a:ahLst/>
            <a:cxnLst/>
            <a:rect l="l" t="t" r="r" b="b"/>
            <a:pathLst>
              <a:path w="123825" h="121920">
                <a:moveTo>
                  <a:pt x="60959" y="0"/>
                </a:moveTo>
                <a:lnTo>
                  <a:pt x="0" y="121920"/>
                </a:lnTo>
                <a:lnTo>
                  <a:pt x="123443" y="121920"/>
                </a:lnTo>
                <a:lnTo>
                  <a:pt x="60959" y="0"/>
                </a:lnTo>
                <a:close/>
              </a:path>
            </a:pathLst>
          </a:custGeom>
          <a:solidFill>
            <a:srgbClr val="6600FF"/>
          </a:solidFill>
        </p:spPr>
        <p:txBody>
          <a:bodyPr wrap="square" lIns="0" tIns="0" rIns="0" bIns="0" rtlCol="0"/>
          <a:lstStyle/>
          <a:p>
            <a:endParaRPr sz="1750"/>
          </a:p>
        </p:txBody>
      </p:sp>
      <p:sp>
        <p:nvSpPr>
          <p:cNvPr id="425" name="object 425"/>
          <p:cNvSpPr/>
          <p:nvPr/>
        </p:nvSpPr>
        <p:spPr>
          <a:xfrm>
            <a:off x="2247688" y="6691806"/>
            <a:ext cx="798865" cy="0"/>
          </a:xfrm>
          <a:custGeom>
            <a:avLst/>
            <a:gdLst/>
            <a:ahLst/>
            <a:cxnLst/>
            <a:rect l="l" t="t" r="r" b="b"/>
            <a:pathLst>
              <a:path w="821689">
                <a:moveTo>
                  <a:pt x="0" y="0"/>
                </a:moveTo>
                <a:lnTo>
                  <a:pt x="821436" y="0"/>
                </a:lnTo>
              </a:path>
            </a:pathLst>
          </a:custGeom>
          <a:ln w="12700">
            <a:solidFill>
              <a:srgbClr val="800000"/>
            </a:solidFill>
          </a:ln>
        </p:spPr>
        <p:txBody>
          <a:bodyPr wrap="square" lIns="0" tIns="0" rIns="0" bIns="0" rtlCol="0"/>
          <a:lstStyle/>
          <a:p>
            <a:endParaRPr sz="1750"/>
          </a:p>
        </p:txBody>
      </p:sp>
      <p:sp>
        <p:nvSpPr>
          <p:cNvPr id="426" name="object 426"/>
          <p:cNvSpPr/>
          <p:nvPr/>
        </p:nvSpPr>
        <p:spPr>
          <a:xfrm>
            <a:off x="2247687" y="6674520"/>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427" name="object 427"/>
          <p:cNvSpPr/>
          <p:nvPr/>
        </p:nvSpPr>
        <p:spPr>
          <a:xfrm>
            <a:off x="2247688" y="6491780"/>
            <a:ext cx="24077" cy="182739"/>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a:endParaRPr sz="1750"/>
          </a:p>
        </p:txBody>
      </p:sp>
      <p:sp>
        <p:nvSpPr>
          <p:cNvPr id="428" name="object 428"/>
          <p:cNvSpPr/>
          <p:nvPr/>
        </p:nvSpPr>
        <p:spPr>
          <a:xfrm>
            <a:off x="2247687" y="648622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29" name="object 429"/>
          <p:cNvSpPr/>
          <p:nvPr/>
        </p:nvSpPr>
        <p:spPr>
          <a:xfrm>
            <a:off x="2247688" y="6468321"/>
            <a:ext cx="798865" cy="12347"/>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a:endParaRPr sz="1750"/>
          </a:p>
        </p:txBody>
      </p:sp>
      <p:sp>
        <p:nvSpPr>
          <p:cNvPr id="430" name="object 430"/>
          <p:cNvSpPr/>
          <p:nvPr/>
        </p:nvSpPr>
        <p:spPr>
          <a:xfrm>
            <a:off x="2259542" y="6674272"/>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31" name="object 431"/>
          <p:cNvSpPr/>
          <p:nvPr/>
        </p:nvSpPr>
        <p:spPr>
          <a:xfrm>
            <a:off x="2271396" y="6674272"/>
            <a:ext cx="751328" cy="12347"/>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a:endParaRPr sz="1750"/>
          </a:p>
        </p:txBody>
      </p:sp>
      <p:sp>
        <p:nvSpPr>
          <p:cNvPr id="432" name="object 432"/>
          <p:cNvSpPr/>
          <p:nvPr/>
        </p:nvSpPr>
        <p:spPr>
          <a:xfrm>
            <a:off x="3022600" y="6674520"/>
            <a:ext cx="12347" cy="11113"/>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a:endParaRPr sz="1750"/>
          </a:p>
        </p:txBody>
      </p:sp>
      <p:sp>
        <p:nvSpPr>
          <p:cNvPr id="433" name="object 433"/>
          <p:cNvSpPr/>
          <p:nvPr/>
        </p:nvSpPr>
        <p:spPr>
          <a:xfrm>
            <a:off x="3022601" y="6491780"/>
            <a:ext cx="24077" cy="182739"/>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434" name="object 434"/>
          <p:cNvSpPr/>
          <p:nvPr/>
        </p:nvSpPr>
        <p:spPr>
          <a:xfrm>
            <a:off x="3022600" y="648622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435" name="object 435"/>
          <p:cNvSpPr/>
          <p:nvPr/>
        </p:nvSpPr>
        <p:spPr>
          <a:xfrm>
            <a:off x="3034452" y="6674272"/>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36" name="object 436"/>
          <p:cNvSpPr/>
          <p:nvPr/>
        </p:nvSpPr>
        <p:spPr>
          <a:xfrm>
            <a:off x="2259542" y="648017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37" name="object 437"/>
          <p:cNvSpPr/>
          <p:nvPr/>
        </p:nvSpPr>
        <p:spPr>
          <a:xfrm>
            <a:off x="2271396" y="6480174"/>
            <a:ext cx="751328" cy="12347"/>
          </a:xfrm>
          <a:custGeom>
            <a:avLst/>
            <a:gdLst/>
            <a:ahLst/>
            <a:cxnLst/>
            <a:rect l="l" t="t" r="r" b="b"/>
            <a:pathLst>
              <a:path w="772794" h="12700">
                <a:moveTo>
                  <a:pt x="0" y="12192"/>
                </a:moveTo>
                <a:lnTo>
                  <a:pt x="772668" y="12192"/>
                </a:lnTo>
                <a:lnTo>
                  <a:pt x="772668" y="0"/>
                </a:lnTo>
                <a:lnTo>
                  <a:pt x="0" y="0"/>
                </a:lnTo>
                <a:lnTo>
                  <a:pt x="0" y="12192"/>
                </a:lnTo>
                <a:close/>
              </a:path>
            </a:pathLst>
          </a:custGeom>
          <a:solidFill>
            <a:srgbClr val="800000"/>
          </a:solidFill>
        </p:spPr>
        <p:txBody>
          <a:bodyPr wrap="square" lIns="0" tIns="0" rIns="0" bIns="0" rtlCol="0"/>
          <a:lstStyle/>
          <a:p>
            <a:endParaRPr sz="1750"/>
          </a:p>
        </p:txBody>
      </p:sp>
      <p:sp>
        <p:nvSpPr>
          <p:cNvPr id="438" name="object 438"/>
          <p:cNvSpPr/>
          <p:nvPr/>
        </p:nvSpPr>
        <p:spPr>
          <a:xfrm>
            <a:off x="3034452" y="648017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39" name="object 439"/>
          <p:cNvSpPr/>
          <p:nvPr/>
        </p:nvSpPr>
        <p:spPr>
          <a:xfrm>
            <a:off x="2466975" y="6945417"/>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40" name="object 440"/>
          <p:cNvSpPr/>
          <p:nvPr/>
        </p:nvSpPr>
        <p:spPr>
          <a:xfrm>
            <a:off x="2455121" y="6933565"/>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41" name="object 441"/>
          <p:cNvSpPr/>
          <p:nvPr/>
        </p:nvSpPr>
        <p:spPr>
          <a:xfrm>
            <a:off x="2621067" y="6803179"/>
            <a:ext cx="0" cy="142610"/>
          </a:xfrm>
          <a:custGeom>
            <a:avLst/>
            <a:gdLst/>
            <a:ahLst/>
            <a:cxnLst/>
            <a:rect l="l" t="t" r="r" b="b"/>
            <a:pathLst>
              <a:path h="146684">
                <a:moveTo>
                  <a:pt x="0" y="0"/>
                </a:moveTo>
                <a:lnTo>
                  <a:pt x="0" y="146303"/>
                </a:lnTo>
              </a:path>
            </a:pathLst>
          </a:custGeom>
          <a:ln w="24383">
            <a:solidFill>
              <a:srgbClr val="6600FF"/>
            </a:solidFill>
          </a:ln>
        </p:spPr>
        <p:txBody>
          <a:bodyPr wrap="square" lIns="0" tIns="0" rIns="0" bIns="0" rtlCol="0"/>
          <a:lstStyle/>
          <a:p>
            <a:endParaRPr sz="1750"/>
          </a:p>
        </p:txBody>
      </p:sp>
      <p:sp>
        <p:nvSpPr>
          <p:cNvPr id="442" name="object 442"/>
          <p:cNvSpPr/>
          <p:nvPr/>
        </p:nvSpPr>
        <p:spPr>
          <a:xfrm>
            <a:off x="2561801" y="6687609"/>
            <a:ext cx="120385" cy="12038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a:endParaRPr sz="1750"/>
          </a:p>
        </p:txBody>
      </p:sp>
      <p:sp>
        <p:nvSpPr>
          <p:cNvPr id="443" name="object 443"/>
          <p:cNvSpPr/>
          <p:nvPr/>
        </p:nvSpPr>
        <p:spPr>
          <a:xfrm>
            <a:off x="2259541" y="6480174"/>
            <a:ext cx="775406" cy="206199"/>
          </a:xfrm>
          <a:custGeom>
            <a:avLst/>
            <a:gdLst/>
            <a:ahLst/>
            <a:cxnLst/>
            <a:rect l="l" t="t" r="r" b="b"/>
            <a:pathLst>
              <a:path w="797560" h="212089">
                <a:moveTo>
                  <a:pt x="0" y="0"/>
                </a:moveTo>
                <a:lnTo>
                  <a:pt x="797051" y="0"/>
                </a:lnTo>
                <a:lnTo>
                  <a:pt x="797051" y="211836"/>
                </a:lnTo>
                <a:lnTo>
                  <a:pt x="0" y="211836"/>
                </a:lnTo>
                <a:lnTo>
                  <a:pt x="0" y="0"/>
                </a:lnTo>
                <a:close/>
              </a:path>
            </a:pathLst>
          </a:custGeom>
          <a:solidFill>
            <a:srgbClr val="CC3300"/>
          </a:solidFill>
        </p:spPr>
        <p:txBody>
          <a:bodyPr wrap="square" lIns="0" tIns="0" rIns="0" bIns="0" rtlCol="0"/>
          <a:lstStyle/>
          <a:p>
            <a:endParaRPr sz="1750"/>
          </a:p>
        </p:txBody>
      </p:sp>
      <p:sp>
        <p:nvSpPr>
          <p:cNvPr id="444" name="object 444"/>
          <p:cNvSpPr/>
          <p:nvPr/>
        </p:nvSpPr>
        <p:spPr>
          <a:xfrm>
            <a:off x="2247688" y="6691806"/>
            <a:ext cx="798865" cy="0"/>
          </a:xfrm>
          <a:custGeom>
            <a:avLst/>
            <a:gdLst/>
            <a:ahLst/>
            <a:cxnLst/>
            <a:rect l="l" t="t" r="r" b="b"/>
            <a:pathLst>
              <a:path w="821689">
                <a:moveTo>
                  <a:pt x="0" y="0"/>
                </a:moveTo>
                <a:lnTo>
                  <a:pt x="821436" y="0"/>
                </a:lnTo>
              </a:path>
            </a:pathLst>
          </a:custGeom>
          <a:ln w="12700">
            <a:solidFill>
              <a:srgbClr val="800000"/>
            </a:solidFill>
          </a:ln>
        </p:spPr>
        <p:txBody>
          <a:bodyPr wrap="square" lIns="0" tIns="0" rIns="0" bIns="0" rtlCol="0"/>
          <a:lstStyle/>
          <a:p>
            <a:endParaRPr sz="1750"/>
          </a:p>
        </p:txBody>
      </p:sp>
      <p:sp>
        <p:nvSpPr>
          <p:cNvPr id="445" name="object 445"/>
          <p:cNvSpPr/>
          <p:nvPr/>
        </p:nvSpPr>
        <p:spPr>
          <a:xfrm>
            <a:off x="2247687" y="6674520"/>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446" name="object 446"/>
          <p:cNvSpPr/>
          <p:nvPr/>
        </p:nvSpPr>
        <p:spPr>
          <a:xfrm>
            <a:off x="2247688" y="6491780"/>
            <a:ext cx="24077" cy="182739"/>
          </a:xfrm>
          <a:custGeom>
            <a:avLst/>
            <a:gdLst/>
            <a:ahLst/>
            <a:cxnLst/>
            <a:rect l="l" t="t" r="r" b="b"/>
            <a:pathLst>
              <a:path w="24764" h="187960">
                <a:moveTo>
                  <a:pt x="0" y="187960"/>
                </a:moveTo>
                <a:lnTo>
                  <a:pt x="24384" y="187960"/>
                </a:lnTo>
                <a:lnTo>
                  <a:pt x="24384" y="0"/>
                </a:lnTo>
                <a:lnTo>
                  <a:pt x="0" y="0"/>
                </a:lnTo>
                <a:lnTo>
                  <a:pt x="0" y="187960"/>
                </a:lnTo>
                <a:close/>
              </a:path>
            </a:pathLst>
          </a:custGeom>
          <a:solidFill>
            <a:srgbClr val="800000"/>
          </a:solidFill>
        </p:spPr>
        <p:txBody>
          <a:bodyPr wrap="square" lIns="0" tIns="0" rIns="0" bIns="0" rtlCol="0"/>
          <a:lstStyle/>
          <a:p>
            <a:endParaRPr sz="1750"/>
          </a:p>
        </p:txBody>
      </p:sp>
      <p:sp>
        <p:nvSpPr>
          <p:cNvPr id="447" name="object 447"/>
          <p:cNvSpPr/>
          <p:nvPr/>
        </p:nvSpPr>
        <p:spPr>
          <a:xfrm>
            <a:off x="2247687" y="648622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448" name="object 448"/>
          <p:cNvSpPr/>
          <p:nvPr/>
        </p:nvSpPr>
        <p:spPr>
          <a:xfrm>
            <a:off x="2247688" y="6468321"/>
            <a:ext cx="798865" cy="12347"/>
          </a:xfrm>
          <a:custGeom>
            <a:avLst/>
            <a:gdLst/>
            <a:ahLst/>
            <a:cxnLst/>
            <a:rect l="l" t="t" r="r" b="b"/>
            <a:pathLst>
              <a:path w="821689" h="12700">
                <a:moveTo>
                  <a:pt x="0" y="12700"/>
                </a:moveTo>
                <a:lnTo>
                  <a:pt x="821436" y="12700"/>
                </a:lnTo>
                <a:lnTo>
                  <a:pt x="821436" y="0"/>
                </a:lnTo>
                <a:lnTo>
                  <a:pt x="0" y="0"/>
                </a:lnTo>
                <a:lnTo>
                  <a:pt x="0" y="12700"/>
                </a:lnTo>
                <a:close/>
              </a:path>
            </a:pathLst>
          </a:custGeom>
          <a:solidFill>
            <a:srgbClr val="800000"/>
          </a:solidFill>
        </p:spPr>
        <p:txBody>
          <a:bodyPr wrap="square" lIns="0" tIns="0" rIns="0" bIns="0" rtlCol="0"/>
          <a:lstStyle/>
          <a:p>
            <a:endParaRPr sz="1750"/>
          </a:p>
        </p:txBody>
      </p:sp>
      <p:sp>
        <p:nvSpPr>
          <p:cNvPr id="449" name="object 449"/>
          <p:cNvSpPr/>
          <p:nvPr/>
        </p:nvSpPr>
        <p:spPr>
          <a:xfrm>
            <a:off x="2259542" y="6680200"/>
            <a:ext cx="12347" cy="0"/>
          </a:xfrm>
          <a:custGeom>
            <a:avLst/>
            <a:gdLst/>
            <a:ahLst/>
            <a:cxnLst/>
            <a:rect l="l" t="t" r="r" b="b"/>
            <a:pathLst>
              <a:path w="12700">
                <a:moveTo>
                  <a:pt x="0" y="0"/>
                </a:moveTo>
                <a:lnTo>
                  <a:pt x="12192" y="0"/>
                </a:lnTo>
              </a:path>
            </a:pathLst>
          </a:custGeom>
          <a:ln w="12191">
            <a:solidFill>
              <a:srgbClr val="800000"/>
            </a:solidFill>
          </a:ln>
        </p:spPr>
        <p:txBody>
          <a:bodyPr wrap="square" lIns="0" tIns="0" rIns="0" bIns="0" rtlCol="0"/>
          <a:lstStyle/>
          <a:p>
            <a:endParaRPr sz="1750"/>
          </a:p>
        </p:txBody>
      </p:sp>
      <p:sp>
        <p:nvSpPr>
          <p:cNvPr id="450" name="object 450"/>
          <p:cNvSpPr/>
          <p:nvPr/>
        </p:nvSpPr>
        <p:spPr>
          <a:xfrm>
            <a:off x="2271396" y="6680200"/>
            <a:ext cx="751328" cy="0"/>
          </a:xfrm>
          <a:custGeom>
            <a:avLst/>
            <a:gdLst/>
            <a:ahLst/>
            <a:cxnLst/>
            <a:rect l="l" t="t" r="r" b="b"/>
            <a:pathLst>
              <a:path w="772794">
                <a:moveTo>
                  <a:pt x="0" y="0"/>
                </a:moveTo>
                <a:lnTo>
                  <a:pt x="772668" y="0"/>
                </a:lnTo>
              </a:path>
            </a:pathLst>
          </a:custGeom>
          <a:ln w="12191">
            <a:solidFill>
              <a:srgbClr val="800000"/>
            </a:solidFill>
          </a:ln>
        </p:spPr>
        <p:txBody>
          <a:bodyPr wrap="square" lIns="0" tIns="0" rIns="0" bIns="0" rtlCol="0"/>
          <a:lstStyle/>
          <a:p>
            <a:endParaRPr sz="1750"/>
          </a:p>
        </p:txBody>
      </p:sp>
      <p:sp>
        <p:nvSpPr>
          <p:cNvPr id="451" name="object 451"/>
          <p:cNvSpPr/>
          <p:nvPr/>
        </p:nvSpPr>
        <p:spPr>
          <a:xfrm>
            <a:off x="3022600" y="6680076"/>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52" name="object 452"/>
          <p:cNvSpPr/>
          <p:nvPr/>
        </p:nvSpPr>
        <p:spPr>
          <a:xfrm>
            <a:off x="3022601" y="6491780"/>
            <a:ext cx="24077" cy="182739"/>
          </a:xfrm>
          <a:custGeom>
            <a:avLst/>
            <a:gdLst/>
            <a:ahLst/>
            <a:cxnLst/>
            <a:rect l="l" t="t" r="r" b="b"/>
            <a:pathLst>
              <a:path w="24764" h="187960">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453" name="object 453"/>
          <p:cNvSpPr/>
          <p:nvPr/>
        </p:nvSpPr>
        <p:spPr>
          <a:xfrm>
            <a:off x="3022600" y="648622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454" name="object 454"/>
          <p:cNvSpPr/>
          <p:nvPr/>
        </p:nvSpPr>
        <p:spPr>
          <a:xfrm>
            <a:off x="3034452" y="6674272"/>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55" name="object 455"/>
          <p:cNvSpPr/>
          <p:nvPr/>
        </p:nvSpPr>
        <p:spPr>
          <a:xfrm>
            <a:off x="2259542" y="6486101"/>
            <a:ext cx="12347" cy="0"/>
          </a:xfrm>
          <a:custGeom>
            <a:avLst/>
            <a:gdLst/>
            <a:ahLst/>
            <a:cxnLst/>
            <a:rect l="l" t="t" r="r" b="b"/>
            <a:pathLst>
              <a:path w="12700">
                <a:moveTo>
                  <a:pt x="0" y="0"/>
                </a:moveTo>
                <a:lnTo>
                  <a:pt x="12192" y="0"/>
                </a:lnTo>
              </a:path>
            </a:pathLst>
          </a:custGeom>
          <a:ln w="12192">
            <a:solidFill>
              <a:srgbClr val="800000"/>
            </a:solidFill>
          </a:ln>
        </p:spPr>
        <p:txBody>
          <a:bodyPr wrap="square" lIns="0" tIns="0" rIns="0" bIns="0" rtlCol="0"/>
          <a:lstStyle/>
          <a:p>
            <a:endParaRPr sz="1750"/>
          </a:p>
        </p:txBody>
      </p:sp>
      <p:sp>
        <p:nvSpPr>
          <p:cNvPr id="456" name="object 456"/>
          <p:cNvSpPr/>
          <p:nvPr/>
        </p:nvSpPr>
        <p:spPr>
          <a:xfrm>
            <a:off x="2271396" y="6486101"/>
            <a:ext cx="751328" cy="0"/>
          </a:xfrm>
          <a:custGeom>
            <a:avLst/>
            <a:gdLst/>
            <a:ahLst/>
            <a:cxnLst/>
            <a:rect l="l" t="t" r="r" b="b"/>
            <a:pathLst>
              <a:path w="772794">
                <a:moveTo>
                  <a:pt x="0" y="0"/>
                </a:moveTo>
                <a:lnTo>
                  <a:pt x="772668" y="0"/>
                </a:lnTo>
              </a:path>
            </a:pathLst>
          </a:custGeom>
          <a:ln w="12192">
            <a:solidFill>
              <a:srgbClr val="800000"/>
            </a:solidFill>
          </a:ln>
        </p:spPr>
        <p:txBody>
          <a:bodyPr wrap="square" lIns="0" tIns="0" rIns="0" bIns="0" rtlCol="0"/>
          <a:lstStyle/>
          <a:p>
            <a:endParaRPr sz="1750"/>
          </a:p>
        </p:txBody>
      </p:sp>
      <p:sp>
        <p:nvSpPr>
          <p:cNvPr id="457" name="object 457"/>
          <p:cNvSpPr/>
          <p:nvPr/>
        </p:nvSpPr>
        <p:spPr>
          <a:xfrm>
            <a:off x="3034452" y="6480174"/>
            <a:ext cx="12347" cy="12347"/>
          </a:xfrm>
          <a:custGeom>
            <a:avLst/>
            <a:gdLst/>
            <a:ahLst/>
            <a:cxnLst/>
            <a:rect l="l" t="t" r="r" b="b"/>
            <a:pathLst>
              <a:path w="12700" h="12700">
                <a:moveTo>
                  <a:pt x="0" y="12192"/>
                </a:moveTo>
                <a:lnTo>
                  <a:pt x="12192" y="12192"/>
                </a:lnTo>
                <a:lnTo>
                  <a:pt x="12192" y="0"/>
                </a:lnTo>
                <a:lnTo>
                  <a:pt x="0" y="0"/>
                </a:lnTo>
                <a:lnTo>
                  <a:pt x="0" y="12192"/>
                </a:lnTo>
                <a:close/>
              </a:path>
            </a:pathLst>
          </a:custGeom>
          <a:solidFill>
            <a:srgbClr val="800000"/>
          </a:solidFill>
        </p:spPr>
        <p:txBody>
          <a:bodyPr wrap="square" lIns="0" tIns="0" rIns="0" bIns="0" rtlCol="0"/>
          <a:lstStyle/>
          <a:p>
            <a:endParaRPr sz="1750"/>
          </a:p>
        </p:txBody>
      </p:sp>
      <p:sp>
        <p:nvSpPr>
          <p:cNvPr id="458" name="object 458"/>
          <p:cNvSpPr/>
          <p:nvPr/>
        </p:nvSpPr>
        <p:spPr>
          <a:xfrm>
            <a:off x="2466975" y="6945417"/>
            <a:ext cx="309915" cy="308681"/>
          </a:xfrm>
          <a:custGeom>
            <a:avLst/>
            <a:gdLst/>
            <a:ahLst/>
            <a:cxnLst/>
            <a:rect l="l" t="t" r="r" b="b"/>
            <a:pathLst>
              <a:path w="318769" h="317500">
                <a:moveTo>
                  <a:pt x="158495" y="0"/>
                </a:moveTo>
                <a:lnTo>
                  <a:pt x="108069" y="7997"/>
                </a:lnTo>
                <a:lnTo>
                  <a:pt x="64520" y="30333"/>
                </a:lnTo>
                <a:lnTo>
                  <a:pt x="30333" y="64520"/>
                </a:lnTo>
                <a:lnTo>
                  <a:pt x="7997" y="108069"/>
                </a:lnTo>
                <a:lnTo>
                  <a:pt x="0" y="158495"/>
                </a:lnTo>
                <a:lnTo>
                  <a:pt x="7997" y="208336"/>
                </a:lnTo>
                <a:lnTo>
                  <a:pt x="30333" y="251813"/>
                </a:lnTo>
                <a:lnTo>
                  <a:pt x="64520" y="286219"/>
                </a:lnTo>
                <a:lnTo>
                  <a:pt x="108069" y="308847"/>
                </a:lnTo>
                <a:lnTo>
                  <a:pt x="158495" y="316991"/>
                </a:lnTo>
                <a:lnTo>
                  <a:pt x="209080" y="308847"/>
                </a:lnTo>
                <a:lnTo>
                  <a:pt x="253008" y="286219"/>
                </a:lnTo>
                <a:lnTo>
                  <a:pt x="287645" y="251813"/>
                </a:lnTo>
                <a:lnTo>
                  <a:pt x="310359" y="208336"/>
                </a:lnTo>
                <a:lnTo>
                  <a:pt x="318515" y="158495"/>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59" name="object 459"/>
          <p:cNvSpPr/>
          <p:nvPr/>
        </p:nvSpPr>
        <p:spPr>
          <a:xfrm>
            <a:off x="2455121" y="6933565"/>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60" name="object 460"/>
          <p:cNvSpPr/>
          <p:nvPr/>
        </p:nvSpPr>
        <p:spPr>
          <a:xfrm>
            <a:off x="2621067" y="6803179"/>
            <a:ext cx="0" cy="142610"/>
          </a:xfrm>
          <a:custGeom>
            <a:avLst/>
            <a:gdLst/>
            <a:ahLst/>
            <a:cxnLst/>
            <a:rect l="l" t="t" r="r" b="b"/>
            <a:pathLst>
              <a:path h="146684">
                <a:moveTo>
                  <a:pt x="0" y="0"/>
                </a:moveTo>
                <a:lnTo>
                  <a:pt x="0" y="146303"/>
                </a:lnTo>
              </a:path>
            </a:pathLst>
          </a:custGeom>
          <a:ln w="24383">
            <a:solidFill>
              <a:srgbClr val="6600FF"/>
            </a:solidFill>
          </a:ln>
        </p:spPr>
        <p:txBody>
          <a:bodyPr wrap="square" lIns="0" tIns="0" rIns="0" bIns="0" rtlCol="0"/>
          <a:lstStyle/>
          <a:p>
            <a:endParaRPr sz="1750"/>
          </a:p>
        </p:txBody>
      </p:sp>
      <p:sp>
        <p:nvSpPr>
          <p:cNvPr id="461" name="object 461"/>
          <p:cNvSpPr/>
          <p:nvPr/>
        </p:nvSpPr>
        <p:spPr>
          <a:xfrm>
            <a:off x="2561801" y="6687609"/>
            <a:ext cx="120385" cy="120385"/>
          </a:xfrm>
          <a:custGeom>
            <a:avLst/>
            <a:gdLst/>
            <a:ahLst/>
            <a:cxnLst/>
            <a:rect l="l" t="t" r="r" b="b"/>
            <a:pathLst>
              <a:path w="123825" h="123825">
                <a:moveTo>
                  <a:pt x="62483" y="0"/>
                </a:moveTo>
                <a:lnTo>
                  <a:pt x="0" y="123444"/>
                </a:lnTo>
                <a:lnTo>
                  <a:pt x="123443" y="123444"/>
                </a:lnTo>
                <a:lnTo>
                  <a:pt x="62483" y="0"/>
                </a:lnTo>
                <a:close/>
              </a:path>
            </a:pathLst>
          </a:custGeom>
          <a:solidFill>
            <a:srgbClr val="6600FF"/>
          </a:solidFill>
        </p:spPr>
        <p:txBody>
          <a:bodyPr wrap="square" lIns="0" tIns="0" rIns="0" bIns="0" rtlCol="0"/>
          <a:lstStyle/>
          <a:p>
            <a:endParaRPr sz="1750"/>
          </a:p>
        </p:txBody>
      </p:sp>
      <p:sp>
        <p:nvSpPr>
          <p:cNvPr id="462" name="object 462"/>
          <p:cNvSpPr/>
          <p:nvPr/>
        </p:nvSpPr>
        <p:spPr>
          <a:xfrm>
            <a:off x="3590078" y="7666496"/>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463" name="object 463"/>
          <p:cNvSpPr/>
          <p:nvPr/>
        </p:nvSpPr>
        <p:spPr>
          <a:xfrm>
            <a:off x="359007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64" name="object 464"/>
          <p:cNvSpPr/>
          <p:nvPr/>
        </p:nvSpPr>
        <p:spPr>
          <a:xfrm>
            <a:off x="359007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465" name="object 465"/>
          <p:cNvSpPr/>
          <p:nvPr/>
        </p:nvSpPr>
        <p:spPr>
          <a:xfrm>
            <a:off x="359007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66" name="object 466"/>
          <p:cNvSpPr/>
          <p:nvPr/>
        </p:nvSpPr>
        <p:spPr>
          <a:xfrm>
            <a:off x="3590078" y="7449185"/>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467" name="object 467"/>
          <p:cNvSpPr/>
          <p:nvPr/>
        </p:nvSpPr>
        <p:spPr>
          <a:xfrm>
            <a:off x="3601932" y="76551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68" name="object 468"/>
          <p:cNvSpPr/>
          <p:nvPr/>
        </p:nvSpPr>
        <p:spPr>
          <a:xfrm>
            <a:off x="3613784" y="7655137"/>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469" name="object 469"/>
          <p:cNvSpPr/>
          <p:nvPr/>
        </p:nvSpPr>
        <p:spPr>
          <a:xfrm>
            <a:off x="384788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70" name="object 470"/>
          <p:cNvSpPr/>
          <p:nvPr/>
        </p:nvSpPr>
        <p:spPr>
          <a:xfrm>
            <a:off x="384788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471" name="object 471"/>
          <p:cNvSpPr/>
          <p:nvPr/>
        </p:nvSpPr>
        <p:spPr>
          <a:xfrm>
            <a:off x="384788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72" name="object 472"/>
          <p:cNvSpPr/>
          <p:nvPr/>
        </p:nvSpPr>
        <p:spPr>
          <a:xfrm>
            <a:off x="3859742" y="76551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73" name="object 473"/>
          <p:cNvSpPr/>
          <p:nvPr/>
        </p:nvSpPr>
        <p:spPr>
          <a:xfrm>
            <a:off x="3601932" y="74610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74" name="object 474"/>
          <p:cNvSpPr/>
          <p:nvPr/>
        </p:nvSpPr>
        <p:spPr>
          <a:xfrm>
            <a:off x="3613784" y="7461037"/>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475" name="object 475"/>
          <p:cNvSpPr/>
          <p:nvPr/>
        </p:nvSpPr>
        <p:spPr>
          <a:xfrm>
            <a:off x="3859742" y="74610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76" name="object 476"/>
          <p:cNvSpPr/>
          <p:nvPr/>
        </p:nvSpPr>
        <p:spPr>
          <a:xfrm>
            <a:off x="4117552"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77" name="object 477"/>
          <p:cNvSpPr/>
          <p:nvPr/>
        </p:nvSpPr>
        <p:spPr>
          <a:xfrm>
            <a:off x="4105697"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78" name="object 478"/>
          <p:cNvSpPr/>
          <p:nvPr/>
        </p:nvSpPr>
        <p:spPr>
          <a:xfrm>
            <a:off x="3976793" y="7554382"/>
            <a:ext cx="140758" cy="22225"/>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a:endParaRPr sz="1750"/>
          </a:p>
        </p:txBody>
      </p:sp>
      <p:sp>
        <p:nvSpPr>
          <p:cNvPr id="479" name="object 479"/>
          <p:cNvSpPr/>
          <p:nvPr/>
        </p:nvSpPr>
        <p:spPr>
          <a:xfrm>
            <a:off x="3861224" y="7505489"/>
            <a:ext cx="118533" cy="121620"/>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a:endParaRPr sz="1750"/>
          </a:p>
        </p:txBody>
      </p:sp>
      <p:sp>
        <p:nvSpPr>
          <p:cNvPr id="480" name="object 480"/>
          <p:cNvSpPr/>
          <p:nvPr/>
        </p:nvSpPr>
        <p:spPr>
          <a:xfrm>
            <a:off x="3601932" y="7461037"/>
            <a:ext cx="258057" cy="206199"/>
          </a:xfrm>
          <a:custGeom>
            <a:avLst/>
            <a:gdLst/>
            <a:ahLst/>
            <a:cxnLst/>
            <a:rect l="l" t="t" r="r" b="b"/>
            <a:pathLst>
              <a:path w="265429" h="212090">
                <a:moveTo>
                  <a:pt x="0" y="0"/>
                </a:moveTo>
                <a:lnTo>
                  <a:pt x="265175" y="0"/>
                </a:lnTo>
                <a:lnTo>
                  <a:pt x="265175" y="211836"/>
                </a:lnTo>
                <a:lnTo>
                  <a:pt x="0" y="211836"/>
                </a:lnTo>
                <a:lnTo>
                  <a:pt x="0" y="0"/>
                </a:lnTo>
                <a:close/>
              </a:path>
            </a:pathLst>
          </a:custGeom>
          <a:solidFill>
            <a:srgbClr val="FFFF00"/>
          </a:solidFill>
        </p:spPr>
        <p:txBody>
          <a:bodyPr wrap="square" lIns="0" tIns="0" rIns="0" bIns="0" rtlCol="0"/>
          <a:lstStyle/>
          <a:p>
            <a:endParaRPr sz="1750"/>
          </a:p>
        </p:txBody>
      </p:sp>
      <p:sp>
        <p:nvSpPr>
          <p:cNvPr id="481" name="object 481"/>
          <p:cNvSpPr/>
          <p:nvPr/>
        </p:nvSpPr>
        <p:spPr>
          <a:xfrm>
            <a:off x="3590078" y="7666496"/>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482" name="object 482"/>
          <p:cNvSpPr/>
          <p:nvPr/>
        </p:nvSpPr>
        <p:spPr>
          <a:xfrm>
            <a:off x="359007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83" name="object 483"/>
          <p:cNvSpPr/>
          <p:nvPr/>
        </p:nvSpPr>
        <p:spPr>
          <a:xfrm>
            <a:off x="359007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484" name="object 484"/>
          <p:cNvSpPr/>
          <p:nvPr/>
        </p:nvSpPr>
        <p:spPr>
          <a:xfrm>
            <a:off x="359007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85" name="object 485"/>
          <p:cNvSpPr/>
          <p:nvPr/>
        </p:nvSpPr>
        <p:spPr>
          <a:xfrm>
            <a:off x="3590078" y="7449185"/>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486" name="object 486"/>
          <p:cNvSpPr/>
          <p:nvPr/>
        </p:nvSpPr>
        <p:spPr>
          <a:xfrm>
            <a:off x="3601932" y="7661063"/>
            <a:ext cx="12347" cy="0"/>
          </a:xfrm>
          <a:custGeom>
            <a:avLst/>
            <a:gdLst/>
            <a:ahLst/>
            <a:cxnLst/>
            <a:rect l="l" t="t" r="r" b="b"/>
            <a:pathLst>
              <a:path w="12700">
                <a:moveTo>
                  <a:pt x="0" y="0"/>
                </a:moveTo>
                <a:lnTo>
                  <a:pt x="12191" y="0"/>
                </a:lnTo>
              </a:path>
            </a:pathLst>
          </a:custGeom>
          <a:ln w="12192">
            <a:solidFill>
              <a:srgbClr val="800000"/>
            </a:solidFill>
          </a:ln>
        </p:spPr>
        <p:txBody>
          <a:bodyPr wrap="square" lIns="0" tIns="0" rIns="0" bIns="0" rtlCol="0"/>
          <a:lstStyle/>
          <a:p>
            <a:endParaRPr sz="1750"/>
          </a:p>
        </p:txBody>
      </p:sp>
      <p:sp>
        <p:nvSpPr>
          <p:cNvPr id="487" name="object 487"/>
          <p:cNvSpPr/>
          <p:nvPr/>
        </p:nvSpPr>
        <p:spPr>
          <a:xfrm>
            <a:off x="3613784" y="7661063"/>
            <a:ext cx="234597" cy="0"/>
          </a:xfrm>
          <a:custGeom>
            <a:avLst/>
            <a:gdLst/>
            <a:ahLst/>
            <a:cxnLst/>
            <a:rect l="l" t="t" r="r" b="b"/>
            <a:pathLst>
              <a:path w="241300">
                <a:moveTo>
                  <a:pt x="0" y="0"/>
                </a:moveTo>
                <a:lnTo>
                  <a:pt x="240792" y="0"/>
                </a:lnTo>
              </a:path>
            </a:pathLst>
          </a:custGeom>
          <a:ln w="12192">
            <a:solidFill>
              <a:srgbClr val="800000"/>
            </a:solidFill>
          </a:ln>
        </p:spPr>
        <p:txBody>
          <a:bodyPr wrap="square" lIns="0" tIns="0" rIns="0" bIns="0" rtlCol="0"/>
          <a:lstStyle/>
          <a:p>
            <a:endParaRPr sz="1750"/>
          </a:p>
        </p:txBody>
      </p:sp>
      <p:sp>
        <p:nvSpPr>
          <p:cNvPr id="488" name="object 488"/>
          <p:cNvSpPr/>
          <p:nvPr/>
        </p:nvSpPr>
        <p:spPr>
          <a:xfrm>
            <a:off x="3847888" y="766093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89" name="object 489"/>
          <p:cNvSpPr/>
          <p:nvPr/>
        </p:nvSpPr>
        <p:spPr>
          <a:xfrm>
            <a:off x="3847889" y="7472644"/>
            <a:ext cx="24077" cy="182739"/>
          </a:xfrm>
          <a:custGeom>
            <a:avLst/>
            <a:gdLst/>
            <a:ahLst/>
            <a:cxnLst/>
            <a:rect l="l" t="t" r="r" b="b"/>
            <a:pathLst>
              <a:path w="24764" h="187959">
                <a:moveTo>
                  <a:pt x="0" y="187959"/>
                </a:moveTo>
                <a:lnTo>
                  <a:pt x="24383" y="187959"/>
                </a:lnTo>
                <a:lnTo>
                  <a:pt x="24383" y="0"/>
                </a:lnTo>
                <a:lnTo>
                  <a:pt x="0" y="0"/>
                </a:lnTo>
                <a:lnTo>
                  <a:pt x="0" y="187959"/>
                </a:lnTo>
                <a:close/>
              </a:path>
            </a:pathLst>
          </a:custGeom>
          <a:solidFill>
            <a:srgbClr val="800000"/>
          </a:solidFill>
        </p:spPr>
        <p:txBody>
          <a:bodyPr wrap="square" lIns="0" tIns="0" rIns="0" bIns="0" rtlCol="0"/>
          <a:lstStyle/>
          <a:p>
            <a:endParaRPr sz="1750"/>
          </a:p>
        </p:txBody>
      </p:sp>
      <p:sp>
        <p:nvSpPr>
          <p:cNvPr id="490" name="object 490"/>
          <p:cNvSpPr/>
          <p:nvPr/>
        </p:nvSpPr>
        <p:spPr>
          <a:xfrm>
            <a:off x="3847888" y="7467088"/>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491" name="object 491"/>
          <p:cNvSpPr/>
          <p:nvPr/>
        </p:nvSpPr>
        <p:spPr>
          <a:xfrm>
            <a:off x="3859742" y="76551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92" name="object 492"/>
          <p:cNvSpPr/>
          <p:nvPr/>
        </p:nvSpPr>
        <p:spPr>
          <a:xfrm>
            <a:off x="3601932" y="7466964"/>
            <a:ext cx="12347" cy="0"/>
          </a:xfrm>
          <a:custGeom>
            <a:avLst/>
            <a:gdLst/>
            <a:ahLst/>
            <a:cxnLst/>
            <a:rect l="l" t="t" r="r" b="b"/>
            <a:pathLst>
              <a:path w="12700">
                <a:moveTo>
                  <a:pt x="0" y="0"/>
                </a:moveTo>
                <a:lnTo>
                  <a:pt x="12191" y="0"/>
                </a:lnTo>
              </a:path>
            </a:pathLst>
          </a:custGeom>
          <a:ln w="12191">
            <a:solidFill>
              <a:srgbClr val="800000"/>
            </a:solidFill>
          </a:ln>
        </p:spPr>
        <p:txBody>
          <a:bodyPr wrap="square" lIns="0" tIns="0" rIns="0" bIns="0" rtlCol="0"/>
          <a:lstStyle/>
          <a:p>
            <a:endParaRPr sz="1750"/>
          </a:p>
        </p:txBody>
      </p:sp>
      <p:sp>
        <p:nvSpPr>
          <p:cNvPr id="493" name="object 493"/>
          <p:cNvSpPr/>
          <p:nvPr/>
        </p:nvSpPr>
        <p:spPr>
          <a:xfrm>
            <a:off x="3613784" y="7466964"/>
            <a:ext cx="234597" cy="0"/>
          </a:xfrm>
          <a:custGeom>
            <a:avLst/>
            <a:gdLst/>
            <a:ahLst/>
            <a:cxnLst/>
            <a:rect l="l" t="t" r="r" b="b"/>
            <a:pathLst>
              <a:path w="241300">
                <a:moveTo>
                  <a:pt x="0" y="0"/>
                </a:moveTo>
                <a:lnTo>
                  <a:pt x="240792" y="0"/>
                </a:lnTo>
              </a:path>
            </a:pathLst>
          </a:custGeom>
          <a:ln w="12191">
            <a:solidFill>
              <a:srgbClr val="800000"/>
            </a:solidFill>
          </a:ln>
        </p:spPr>
        <p:txBody>
          <a:bodyPr wrap="square" lIns="0" tIns="0" rIns="0" bIns="0" rtlCol="0"/>
          <a:lstStyle/>
          <a:p>
            <a:endParaRPr sz="1750"/>
          </a:p>
        </p:txBody>
      </p:sp>
      <p:sp>
        <p:nvSpPr>
          <p:cNvPr id="494" name="object 494"/>
          <p:cNvSpPr/>
          <p:nvPr/>
        </p:nvSpPr>
        <p:spPr>
          <a:xfrm>
            <a:off x="3859742" y="7461037"/>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495" name="object 495"/>
          <p:cNvSpPr/>
          <p:nvPr/>
        </p:nvSpPr>
        <p:spPr>
          <a:xfrm>
            <a:off x="4117552"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496" name="object 496"/>
          <p:cNvSpPr/>
          <p:nvPr/>
        </p:nvSpPr>
        <p:spPr>
          <a:xfrm>
            <a:off x="4105697"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497" name="object 497"/>
          <p:cNvSpPr txBox="1"/>
          <p:nvPr/>
        </p:nvSpPr>
        <p:spPr>
          <a:xfrm>
            <a:off x="4202994" y="7439554"/>
            <a:ext cx="140141" cy="246862"/>
          </a:xfrm>
          <a:prstGeom prst="rect">
            <a:avLst/>
          </a:prstGeom>
        </p:spPr>
        <p:txBody>
          <a:bodyPr vert="horz" wrap="square" lIns="0" tIns="0" rIns="0" bIns="0" rtlCol="0">
            <a:spAutoFit/>
          </a:bodyPr>
          <a:lstStyle/>
          <a:p>
            <a:pPr marL="12347"/>
            <a:r>
              <a:rPr sz="1604" b="1" spc="15" dirty="0">
                <a:solidFill>
                  <a:srgbClr val="FFFFFF"/>
                </a:solidFill>
                <a:latin typeface="Arial"/>
                <a:cs typeface="Arial"/>
              </a:rPr>
              <a:t>8</a:t>
            </a:r>
            <a:endParaRPr sz="1604">
              <a:latin typeface="Arial"/>
              <a:cs typeface="Arial"/>
            </a:endParaRPr>
          </a:p>
        </p:txBody>
      </p:sp>
      <p:sp>
        <p:nvSpPr>
          <p:cNvPr id="498" name="object 498"/>
          <p:cNvSpPr/>
          <p:nvPr/>
        </p:nvSpPr>
        <p:spPr>
          <a:xfrm>
            <a:off x="3976793" y="7554382"/>
            <a:ext cx="140758" cy="22225"/>
          </a:xfrm>
          <a:custGeom>
            <a:avLst/>
            <a:gdLst/>
            <a:ahLst/>
            <a:cxnLst/>
            <a:rect l="l" t="t" r="r" b="b"/>
            <a:pathLst>
              <a:path w="144779" h="22859">
                <a:moveTo>
                  <a:pt x="0" y="22860"/>
                </a:moveTo>
                <a:lnTo>
                  <a:pt x="144779" y="22860"/>
                </a:lnTo>
                <a:lnTo>
                  <a:pt x="144779" y="0"/>
                </a:lnTo>
                <a:lnTo>
                  <a:pt x="0" y="0"/>
                </a:lnTo>
                <a:lnTo>
                  <a:pt x="0" y="22860"/>
                </a:lnTo>
                <a:close/>
              </a:path>
            </a:pathLst>
          </a:custGeom>
          <a:solidFill>
            <a:srgbClr val="6600FF"/>
          </a:solidFill>
        </p:spPr>
        <p:txBody>
          <a:bodyPr wrap="square" lIns="0" tIns="0" rIns="0" bIns="0" rtlCol="0"/>
          <a:lstStyle/>
          <a:p>
            <a:endParaRPr sz="1750"/>
          </a:p>
        </p:txBody>
      </p:sp>
      <p:sp>
        <p:nvSpPr>
          <p:cNvPr id="499" name="object 499"/>
          <p:cNvSpPr/>
          <p:nvPr/>
        </p:nvSpPr>
        <p:spPr>
          <a:xfrm>
            <a:off x="3861224" y="7505489"/>
            <a:ext cx="118533" cy="121620"/>
          </a:xfrm>
          <a:custGeom>
            <a:avLst/>
            <a:gdLst/>
            <a:ahLst/>
            <a:cxnLst/>
            <a:rect l="l" t="t" r="r" b="b"/>
            <a:pathLst>
              <a:path w="121920" h="125095">
                <a:moveTo>
                  <a:pt x="121920" y="0"/>
                </a:moveTo>
                <a:lnTo>
                  <a:pt x="0" y="60959"/>
                </a:lnTo>
                <a:lnTo>
                  <a:pt x="121920" y="124967"/>
                </a:lnTo>
                <a:lnTo>
                  <a:pt x="121920" y="0"/>
                </a:lnTo>
                <a:close/>
              </a:path>
            </a:pathLst>
          </a:custGeom>
          <a:solidFill>
            <a:srgbClr val="6600FF"/>
          </a:solidFill>
        </p:spPr>
        <p:txBody>
          <a:bodyPr wrap="square" lIns="0" tIns="0" rIns="0" bIns="0" rtlCol="0"/>
          <a:lstStyle/>
          <a:p>
            <a:endParaRPr sz="1750"/>
          </a:p>
        </p:txBody>
      </p:sp>
      <p:sp>
        <p:nvSpPr>
          <p:cNvPr id="500" name="object 500"/>
          <p:cNvSpPr/>
          <p:nvPr/>
        </p:nvSpPr>
        <p:spPr>
          <a:xfrm>
            <a:off x="5654040" y="8183598"/>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501" name="object 501"/>
          <p:cNvSpPr/>
          <p:nvPr/>
        </p:nvSpPr>
        <p:spPr>
          <a:xfrm>
            <a:off x="5654040"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02" name="object 502"/>
          <p:cNvSpPr/>
          <p:nvPr/>
        </p:nvSpPr>
        <p:spPr>
          <a:xfrm>
            <a:off x="5654041"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503" name="object 503"/>
          <p:cNvSpPr/>
          <p:nvPr/>
        </p:nvSpPr>
        <p:spPr>
          <a:xfrm>
            <a:off x="5654040"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04" name="object 504"/>
          <p:cNvSpPr/>
          <p:nvPr/>
        </p:nvSpPr>
        <p:spPr>
          <a:xfrm>
            <a:off x="5654040" y="7972459"/>
            <a:ext cx="281517" cy="0"/>
          </a:xfrm>
          <a:custGeom>
            <a:avLst/>
            <a:gdLst/>
            <a:ahLst/>
            <a:cxnLst/>
            <a:rect l="l" t="t" r="r" b="b"/>
            <a:pathLst>
              <a:path w="289560">
                <a:moveTo>
                  <a:pt x="0" y="0"/>
                </a:moveTo>
                <a:lnTo>
                  <a:pt x="289559" y="0"/>
                </a:lnTo>
              </a:path>
            </a:pathLst>
          </a:custGeom>
          <a:ln w="12700">
            <a:solidFill>
              <a:srgbClr val="800000"/>
            </a:solidFill>
          </a:ln>
        </p:spPr>
        <p:txBody>
          <a:bodyPr wrap="square" lIns="0" tIns="0" rIns="0" bIns="0" rtlCol="0"/>
          <a:lstStyle/>
          <a:p>
            <a:endParaRPr sz="1750"/>
          </a:p>
        </p:txBody>
      </p:sp>
      <p:sp>
        <p:nvSpPr>
          <p:cNvPr id="505" name="object 505"/>
          <p:cNvSpPr/>
          <p:nvPr/>
        </p:nvSpPr>
        <p:spPr>
          <a:xfrm>
            <a:off x="5665893" y="8172238"/>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506" name="object 506"/>
          <p:cNvSpPr/>
          <p:nvPr/>
        </p:nvSpPr>
        <p:spPr>
          <a:xfrm>
            <a:off x="5677746" y="8172238"/>
            <a:ext cx="234597" cy="12347"/>
          </a:xfrm>
          <a:custGeom>
            <a:avLst/>
            <a:gdLst/>
            <a:ahLst/>
            <a:cxnLst/>
            <a:rect l="l" t="t" r="r" b="b"/>
            <a:pathLst>
              <a:path w="241300" h="12700">
                <a:moveTo>
                  <a:pt x="0" y="12192"/>
                </a:moveTo>
                <a:lnTo>
                  <a:pt x="240792" y="12192"/>
                </a:lnTo>
                <a:lnTo>
                  <a:pt x="240792" y="0"/>
                </a:lnTo>
                <a:lnTo>
                  <a:pt x="0" y="0"/>
                </a:lnTo>
                <a:lnTo>
                  <a:pt x="0" y="12192"/>
                </a:lnTo>
                <a:close/>
              </a:path>
            </a:pathLst>
          </a:custGeom>
          <a:solidFill>
            <a:srgbClr val="800000"/>
          </a:solidFill>
        </p:spPr>
        <p:txBody>
          <a:bodyPr wrap="square" lIns="0" tIns="0" rIns="0" bIns="0" rtlCol="0"/>
          <a:lstStyle/>
          <a:p>
            <a:endParaRPr sz="1750"/>
          </a:p>
        </p:txBody>
      </p:sp>
      <p:sp>
        <p:nvSpPr>
          <p:cNvPr id="507" name="object 507"/>
          <p:cNvSpPr/>
          <p:nvPr/>
        </p:nvSpPr>
        <p:spPr>
          <a:xfrm>
            <a:off x="5911849"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08" name="object 508"/>
          <p:cNvSpPr/>
          <p:nvPr/>
        </p:nvSpPr>
        <p:spPr>
          <a:xfrm>
            <a:off x="5911850"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509" name="object 509"/>
          <p:cNvSpPr/>
          <p:nvPr/>
        </p:nvSpPr>
        <p:spPr>
          <a:xfrm>
            <a:off x="5911849"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10" name="object 510"/>
          <p:cNvSpPr/>
          <p:nvPr/>
        </p:nvSpPr>
        <p:spPr>
          <a:xfrm>
            <a:off x="5923703" y="8172238"/>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511" name="object 511"/>
          <p:cNvSpPr/>
          <p:nvPr/>
        </p:nvSpPr>
        <p:spPr>
          <a:xfrm>
            <a:off x="5665893" y="7978139"/>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512" name="object 512"/>
          <p:cNvSpPr/>
          <p:nvPr/>
        </p:nvSpPr>
        <p:spPr>
          <a:xfrm>
            <a:off x="5677746" y="7978139"/>
            <a:ext cx="234597" cy="12347"/>
          </a:xfrm>
          <a:custGeom>
            <a:avLst/>
            <a:gdLst/>
            <a:ahLst/>
            <a:cxnLst/>
            <a:rect l="l" t="t" r="r" b="b"/>
            <a:pathLst>
              <a:path w="241300" h="12700">
                <a:moveTo>
                  <a:pt x="0" y="12191"/>
                </a:moveTo>
                <a:lnTo>
                  <a:pt x="240792" y="12191"/>
                </a:lnTo>
                <a:lnTo>
                  <a:pt x="240792" y="0"/>
                </a:lnTo>
                <a:lnTo>
                  <a:pt x="0" y="0"/>
                </a:lnTo>
                <a:lnTo>
                  <a:pt x="0" y="12191"/>
                </a:lnTo>
                <a:close/>
              </a:path>
            </a:pathLst>
          </a:custGeom>
          <a:solidFill>
            <a:srgbClr val="800000"/>
          </a:solidFill>
        </p:spPr>
        <p:txBody>
          <a:bodyPr wrap="square" lIns="0" tIns="0" rIns="0" bIns="0" rtlCol="0"/>
          <a:lstStyle/>
          <a:p>
            <a:endParaRPr sz="1750"/>
          </a:p>
        </p:txBody>
      </p:sp>
      <p:sp>
        <p:nvSpPr>
          <p:cNvPr id="513" name="object 513"/>
          <p:cNvSpPr/>
          <p:nvPr/>
        </p:nvSpPr>
        <p:spPr>
          <a:xfrm>
            <a:off x="5923703" y="7978139"/>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514" name="object 514"/>
          <p:cNvSpPr/>
          <p:nvPr/>
        </p:nvSpPr>
        <p:spPr>
          <a:xfrm>
            <a:off x="5665893"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515" name="object 515"/>
          <p:cNvSpPr/>
          <p:nvPr/>
        </p:nvSpPr>
        <p:spPr>
          <a:xfrm>
            <a:off x="5654040"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516" name="object 516"/>
          <p:cNvSpPr/>
          <p:nvPr/>
        </p:nvSpPr>
        <p:spPr>
          <a:xfrm>
            <a:off x="5821468" y="7718848"/>
            <a:ext cx="0" cy="143845"/>
          </a:xfrm>
          <a:custGeom>
            <a:avLst/>
            <a:gdLst/>
            <a:ahLst/>
            <a:cxnLst/>
            <a:rect l="l" t="t" r="r" b="b"/>
            <a:pathLst>
              <a:path h="147954">
                <a:moveTo>
                  <a:pt x="0" y="0"/>
                </a:moveTo>
                <a:lnTo>
                  <a:pt x="0" y="147827"/>
                </a:lnTo>
              </a:path>
            </a:pathLst>
          </a:custGeom>
          <a:ln w="24384">
            <a:solidFill>
              <a:srgbClr val="6600FF"/>
            </a:solidFill>
          </a:ln>
        </p:spPr>
        <p:txBody>
          <a:bodyPr wrap="square" lIns="0" tIns="0" rIns="0" bIns="0" rtlCol="0"/>
          <a:lstStyle/>
          <a:p>
            <a:endParaRPr sz="1750"/>
          </a:p>
        </p:txBody>
      </p:sp>
      <p:sp>
        <p:nvSpPr>
          <p:cNvPr id="517" name="object 517"/>
          <p:cNvSpPr/>
          <p:nvPr/>
        </p:nvSpPr>
        <p:spPr>
          <a:xfrm>
            <a:off x="5762201" y="7859607"/>
            <a:ext cx="120385" cy="12038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a:endParaRPr sz="1750"/>
          </a:p>
        </p:txBody>
      </p:sp>
      <p:sp>
        <p:nvSpPr>
          <p:cNvPr id="518" name="object 518"/>
          <p:cNvSpPr/>
          <p:nvPr/>
        </p:nvSpPr>
        <p:spPr>
          <a:xfrm>
            <a:off x="5665893" y="7978139"/>
            <a:ext cx="258057" cy="206199"/>
          </a:xfrm>
          <a:custGeom>
            <a:avLst/>
            <a:gdLst/>
            <a:ahLst/>
            <a:cxnLst/>
            <a:rect l="l" t="t" r="r" b="b"/>
            <a:pathLst>
              <a:path w="265429" h="212090">
                <a:moveTo>
                  <a:pt x="0" y="0"/>
                </a:moveTo>
                <a:lnTo>
                  <a:pt x="265175" y="0"/>
                </a:lnTo>
                <a:lnTo>
                  <a:pt x="265175" y="211836"/>
                </a:lnTo>
                <a:lnTo>
                  <a:pt x="0" y="211836"/>
                </a:lnTo>
                <a:lnTo>
                  <a:pt x="0" y="0"/>
                </a:lnTo>
                <a:close/>
              </a:path>
            </a:pathLst>
          </a:custGeom>
          <a:solidFill>
            <a:srgbClr val="33CCCC"/>
          </a:solidFill>
        </p:spPr>
        <p:txBody>
          <a:bodyPr wrap="square" lIns="0" tIns="0" rIns="0" bIns="0" rtlCol="0"/>
          <a:lstStyle/>
          <a:p>
            <a:endParaRPr sz="1750"/>
          </a:p>
        </p:txBody>
      </p:sp>
      <p:sp>
        <p:nvSpPr>
          <p:cNvPr id="519" name="object 519"/>
          <p:cNvSpPr/>
          <p:nvPr/>
        </p:nvSpPr>
        <p:spPr>
          <a:xfrm>
            <a:off x="5654040" y="8183598"/>
            <a:ext cx="281517" cy="12347"/>
          </a:xfrm>
          <a:custGeom>
            <a:avLst/>
            <a:gdLst/>
            <a:ahLst/>
            <a:cxnLst/>
            <a:rect l="l" t="t" r="r" b="b"/>
            <a:pathLst>
              <a:path w="289560" h="12700">
                <a:moveTo>
                  <a:pt x="0" y="12700"/>
                </a:moveTo>
                <a:lnTo>
                  <a:pt x="289559" y="12700"/>
                </a:lnTo>
                <a:lnTo>
                  <a:pt x="289559" y="0"/>
                </a:lnTo>
                <a:lnTo>
                  <a:pt x="0" y="0"/>
                </a:lnTo>
                <a:lnTo>
                  <a:pt x="0" y="12700"/>
                </a:lnTo>
                <a:close/>
              </a:path>
            </a:pathLst>
          </a:custGeom>
          <a:solidFill>
            <a:srgbClr val="800000"/>
          </a:solidFill>
        </p:spPr>
        <p:txBody>
          <a:bodyPr wrap="square" lIns="0" tIns="0" rIns="0" bIns="0" rtlCol="0"/>
          <a:lstStyle/>
          <a:p>
            <a:endParaRPr sz="1750"/>
          </a:p>
        </p:txBody>
      </p:sp>
      <p:sp>
        <p:nvSpPr>
          <p:cNvPr id="520" name="object 520"/>
          <p:cNvSpPr/>
          <p:nvPr/>
        </p:nvSpPr>
        <p:spPr>
          <a:xfrm>
            <a:off x="5654040"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21" name="object 521"/>
          <p:cNvSpPr/>
          <p:nvPr/>
        </p:nvSpPr>
        <p:spPr>
          <a:xfrm>
            <a:off x="5654041"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522" name="object 522"/>
          <p:cNvSpPr/>
          <p:nvPr/>
        </p:nvSpPr>
        <p:spPr>
          <a:xfrm>
            <a:off x="5654040"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23" name="object 523"/>
          <p:cNvSpPr/>
          <p:nvPr/>
        </p:nvSpPr>
        <p:spPr>
          <a:xfrm>
            <a:off x="5654040" y="7972459"/>
            <a:ext cx="281517" cy="0"/>
          </a:xfrm>
          <a:custGeom>
            <a:avLst/>
            <a:gdLst/>
            <a:ahLst/>
            <a:cxnLst/>
            <a:rect l="l" t="t" r="r" b="b"/>
            <a:pathLst>
              <a:path w="289560">
                <a:moveTo>
                  <a:pt x="0" y="0"/>
                </a:moveTo>
                <a:lnTo>
                  <a:pt x="289559" y="0"/>
                </a:lnTo>
              </a:path>
            </a:pathLst>
          </a:custGeom>
          <a:ln w="12700">
            <a:solidFill>
              <a:srgbClr val="800000"/>
            </a:solidFill>
          </a:ln>
        </p:spPr>
        <p:txBody>
          <a:bodyPr wrap="square" lIns="0" tIns="0" rIns="0" bIns="0" rtlCol="0"/>
          <a:lstStyle/>
          <a:p>
            <a:endParaRPr sz="1750"/>
          </a:p>
        </p:txBody>
      </p:sp>
      <p:sp>
        <p:nvSpPr>
          <p:cNvPr id="524" name="object 524"/>
          <p:cNvSpPr/>
          <p:nvPr/>
        </p:nvSpPr>
        <p:spPr>
          <a:xfrm>
            <a:off x="5665893" y="8178165"/>
            <a:ext cx="12347" cy="0"/>
          </a:xfrm>
          <a:custGeom>
            <a:avLst/>
            <a:gdLst/>
            <a:ahLst/>
            <a:cxnLst/>
            <a:rect l="l" t="t" r="r" b="b"/>
            <a:pathLst>
              <a:path w="12700">
                <a:moveTo>
                  <a:pt x="0" y="0"/>
                </a:moveTo>
                <a:lnTo>
                  <a:pt x="12191" y="0"/>
                </a:lnTo>
              </a:path>
            </a:pathLst>
          </a:custGeom>
          <a:ln w="12192">
            <a:solidFill>
              <a:srgbClr val="800000"/>
            </a:solidFill>
          </a:ln>
        </p:spPr>
        <p:txBody>
          <a:bodyPr wrap="square" lIns="0" tIns="0" rIns="0" bIns="0" rtlCol="0"/>
          <a:lstStyle/>
          <a:p>
            <a:endParaRPr sz="1750"/>
          </a:p>
        </p:txBody>
      </p:sp>
      <p:sp>
        <p:nvSpPr>
          <p:cNvPr id="525" name="object 525"/>
          <p:cNvSpPr/>
          <p:nvPr/>
        </p:nvSpPr>
        <p:spPr>
          <a:xfrm>
            <a:off x="5677746" y="8178165"/>
            <a:ext cx="234597" cy="0"/>
          </a:xfrm>
          <a:custGeom>
            <a:avLst/>
            <a:gdLst/>
            <a:ahLst/>
            <a:cxnLst/>
            <a:rect l="l" t="t" r="r" b="b"/>
            <a:pathLst>
              <a:path w="241300">
                <a:moveTo>
                  <a:pt x="0" y="0"/>
                </a:moveTo>
                <a:lnTo>
                  <a:pt x="240792" y="0"/>
                </a:lnTo>
              </a:path>
            </a:pathLst>
          </a:custGeom>
          <a:ln w="12192">
            <a:solidFill>
              <a:srgbClr val="800000"/>
            </a:solidFill>
          </a:ln>
        </p:spPr>
        <p:txBody>
          <a:bodyPr wrap="square" lIns="0" tIns="0" rIns="0" bIns="0" rtlCol="0"/>
          <a:lstStyle/>
          <a:p>
            <a:endParaRPr sz="1750"/>
          </a:p>
        </p:txBody>
      </p:sp>
      <p:sp>
        <p:nvSpPr>
          <p:cNvPr id="526" name="object 526"/>
          <p:cNvSpPr/>
          <p:nvPr/>
        </p:nvSpPr>
        <p:spPr>
          <a:xfrm>
            <a:off x="5911849" y="8178041"/>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27" name="object 527"/>
          <p:cNvSpPr/>
          <p:nvPr/>
        </p:nvSpPr>
        <p:spPr>
          <a:xfrm>
            <a:off x="5911850" y="7989745"/>
            <a:ext cx="24077" cy="182739"/>
          </a:xfrm>
          <a:custGeom>
            <a:avLst/>
            <a:gdLst/>
            <a:ahLst/>
            <a:cxnLst/>
            <a:rect l="l" t="t" r="r" b="b"/>
            <a:pathLst>
              <a:path w="24764" h="187959">
                <a:moveTo>
                  <a:pt x="0" y="187960"/>
                </a:moveTo>
                <a:lnTo>
                  <a:pt x="24383" y="187960"/>
                </a:lnTo>
                <a:lnTo>
                  <a:pt x="24383" y="0"/>
                </a:lnTo>
                <a:lnTo>
                  <a:pt x="0" y="0"/>
                </a:lnTo>
                <a:lnTo>
                  <a:pt x="0" y="187960"/>
                </a:lnTo>
                <a:close/>
              </a:path>
            </a:pathLst>
          </a:custGeom>
          <a:solidFill>
            <a:srgbClr val="800000"/>
          </a:solidFill>
        </p:spPr>
        <p:txBody>
          <a:bodyPr wrap="square" lIns="0" tIns="0" rIns="0" bIns="0" rtlCol="0"/>
          <a:lstStyle/>
          <a:p>
            <a:endParaRPr sz="1750"/>
          </a:p>
        </p:txBody>
      </p:sp>
      <p:sp>
        <p:nvSpPr>
          <p:cNvPr id="528" name="object 528"/>
          <p:cNvSpPr/>
          <p:nvPr/>
        </p:nvSpPr>
        <p:spPr>
          <a:xfrm>
            <a:off x="5911849" y="7984189"/>
            <a:ext cx="12347" cy="0"/>
          </a:xfrm>
          <a:custGeom>
            <a:avLst/>
            <a:gdLst/>
            <a:ahLst/>
            <a:cxnLst/>
            <a:rect l="l" t="t" r="r" b="b"/>
            <a:pathLst>
              <a:path w="12700">
                <a:moveTo>
                  <a:pt x="0" y="0"/>
                </a:moveTo>
                <a:lnTo>
                  <a:pt x="12191" y="0"/>
                </a:lnTo>
              </a:path>
            </a:pathLst>
          </a:custGeom>
          <a:ln w="11430">
            <a:solidFill>
              <a:srgbClr val="800000"/>
            </a:solidFill>
          </a:ln>
        </p:spPr>
        <p:txBody>
          <a:bodyPr wrap="square" lIns="0" tIns="0" rIns="0" bIns="0" rtlCol="0"/>
          <a:lstStyle/>
          <a:p>
            <a:endParaRPr sz="1750"/>
          </a:p>
        </p:txBody>
      </p:sp>
      <p:sp>
        <p:nvSpPr>
          <p:cNvPr id="529" name="object 529"/>
          <p:cNvSpPr/>
          <p:nvPr/>
        </p:nvSpPr>
        <p:spPr>
          <a:xfrm>
            <a:off x="5923703" y="8172238"/>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530" name="object 530"/>
          <p:cNvSpPr/>
          <p:nvPr/>
        </p:nvSpPr>
        <p:spPr>
          <a:xfrm>
            <a:off x="5665893" y="7984066"/>
            <a:ext cx="12347" cy="0"/>
          </a:xfrm>
          <a:custGeom>
            <a:avLst/>
            <a:gdLst/>
            <a:ahLst/>
            <a:cxnLst/>
            <a:rect l="l" t="t" r="r" b="b"/>
            <a:pathLst>
              <a:path w="12700">
                <a:moveTo>
                  <a:pt x="0" y="0"/>
                </a:moveTo>
                <a:lnTo>
                  <a:pt x="12191" y="0"/>
                </a:lnTo>
              </a:path>
            </a:pathLst>
          </a:custGeom>
          <a:ln w="12191">
            <a:solidFill>
              <a:srgbClr val="800000"/>
            </a:solidFill>
          </a:ln>
        </p:spPr>
        <p:txBody>
          <a:bodyPr wrap="square" lIns="0" tIns="0" rIns="0" bIns="0" rtlCol="0"/>
          <a:lstStyle/>
          <a:p>
            <a:endParaRPr sz="1750"/>
          </a:p>
        </p:txBody>
      </p:sp>
      <p:sp>
        <p:nvSpPr>
          <p:cNvPr id="531" name="object 531"/>
          <p:cNvSpPr/>
          <p:nvPr/>
        </p:nvSpPr>
        <p:spPr>
          <a:xfrm>
            <a:off x="5677746" y="7984066"/>
            <a:ext cx="234597" cy="0"/>
          </a:xfrm>
          <a:custGeom>
            <a:avLst/>
            <a:gdLst/>
            <a:ahLst/>
            <a:cxnLst/>
            <a:rect l="l" t="t" r="r" b="b"/>
            <a:pathLst>
              <a:path w="241300">
                <a:moveTo>
                  <a:pt x="0" y="0"/>
                </a:moveTo>
                <a:lnTo>
                  <a:pt x="240792" y="0"/>
                </a:lnTo>
              </a:path>
            </a:pathLst>
          </a:custGeom>
          <a:ln w="12191">
            <a:solidFill>
              <a:srgbClr val="800000"/>
            </a:solidFill>
          </a:ln>
        </p:spPr>
        <p:txBody>
          <a:bodyPr wrap="square" lIns="0" tIns="0" rIns="0" bIns="0" rtlCol="0"/>
          <a:lstStyle/>
          <a:p>
            <a:endParaRPr sz="1750"/>
          </a:p>
        </p:txBody>
      </p:sp>
      <p:sp>
        <p:nvSpPr>
          <p:cNvPr id="532" name="object 532"/>
          <p:cNvSpPr/>
          <p:nvPr/>
        </p:nvSpPr>
        <p:spPr>
          <a:xfrm>
            <a:off x="5923703" y="7978139"/>
            <a:ext cx="12347" cy="12347"/>
          </a:xfrm>
          <a:custGeom>
            <a:avLst/>
            <a:gdLst/>
            <a:ahLst/>
            <a:cxnLst/>
            <a:rect l="l" t="t" r="r" b="b"/>
            <a:pathLst>
              <a:path w="12700" h="12700">
                <a:moveTo>
                  <a:pt x="0" y="12191"/>
                </a:moveTo>
                <a:lnTo>
                  <a:pt x="12191" y="12191"/>
                </a:lnTo>
                <a:lnTo>
                  <a:pt x="12191" y="0"/>
                </a:lnTo>
                <a:lnTo>
                  <a:pt x="0" y="0"/>
                </a:lnTo>
                <a:lnTo>
                  <a:pt x="0" y="12191"/>
                </a:lnTo>
                <a:close/>
              </a:path>
            </a:pathLst>
          </a:custGeom>
          <a:solidFill>
            <a:srgbClr val="800000"/>
          </a:solidFill>
        </p:spPr>
        <p:txBody>
          <a:bodyPr wrap="square" lIns="0" tIns="0" rIns="0" bIns="0" rtlCol="0"/>
          <a:lstStyle/>
          <a:p>
            <a:endParaRPr sz="1750"/>
          </a:p>
        </p:txBody>
      </p:sp>
      <p:sp>
        <p:nvSpPr>
          <p:cNvPr id="533" name="object 533"/>
          <p:cNvSpPr/>
          <p:nvPr/>
        </p:nvSpPr>
        <p:spPr>
          <a:xfrm>
            <a:off x="5665893" y="7409179"/>
            <a:ext cx="309915" cy="309915"/>
          </a:xfrm>
          <a:custGeom>
            <a:avLst/>
            <a:gdLst/>
            <a:ahLst/>
            <a:cxnLst/>
            <a:rect l="l" t="t" r="r" b="b"/>
            <a:pathLst>
              <a:path w="318770" h="318770">
                <a:moveTo>
                  <a:pt x="158495" y="0"/>
                </a:moveTo>
                <a:lnTo>
                  <a:pt x="108069" y="7997"/>
                </a:lnTo>
                <a:lnTo>
                  <a:pt x="64520" y="30333"/>
                </a:lnTo>
                <a:lnTo>
                  <a:pt x="30333" y="64520"/>
                </a:lnTo>
                <a:lnTo>
                  <a:pt x="7997" y="108069"/>
                </a:lnTo>
                <a:lnTo>
                  <a:pt x="0" y="158496"/>
                </a:lnTo>
                <a:lnTo>
                  <a:pt x="7997" y="209080"/>
                </a:lnTo>
                <a:lnTo>
                  <a:pt x="30333" y="253008"/>
                </a:lnTo>
                <a:lnTo>
                  <a:pt x="64520" y="287645"/>
                </a:lnTo>
                <a:lnTo>
                  <a:pt x="108069" y="310359"/>
                </a:lnTo>
                <a:lnTo>
                  <a:pt x="158495" y="318516"/>
                </a:lnTo>
                <a:lnTo>
                  <a:pt x="209080" y="310359"/>
                </a:lnTo>
                <a:lnTo>
                  <a:pt x="253008" y="287645"/>
                </a:lnTo>
                <a:lnTo>
                  <a:pt x="287645" y="253008"/>
                </a:lnTo>
                <a:lnTo>
                  <a:pt x="310359" y="209080"/>
                </a:lnTo>
                <a:lnTo>
                  <a:pt x="318515" y="158496"/>
                </a:lnTo>
                <a:lnTo>
                  <a:pt x="310359" y="108069"/>
                </a:lnTo>
                <a:lnTo>
                  <a:pt x="287645" y="64520"/>
                </a:lnTo>
                <a:lnTo>
                  <a:pt x="253008" y="30333"/>
                </a:lnTo>
                <a:lnTo>
                  <a:pt x="209080" y="7997"/>
                </a:lnTo>
                <a:lnTo>
                  <a:pt x="158495" y="0"/>
                </a:lnTo>
                <a:close/>
              </a:path>
            </a:pathLst>
          </a:custGeom>
          <a:solidFill>
            <a:srgbClr val="6600FF"/>
          </a:solidFill>
        </p:spPr>
        <p:txBody>
          <a:bodyPr wrap="square" lIns="0" tIns="0" rIns="0" bIns="0" rtlCol="0"/>
          <a:lstStyle/>
          <a:p>
            <a:endParaRPr sz="1750"/>
          </a:p>
        </p:txBody>
      </p:sp>
      <p:sp>
        <p:nvSpPr>
          <p:cNvPr id="534" name="object 534"/>
          <p:cNvSpPr/>
          <p:nvPr/>
        </p:nvSpPr>
        <p:spPr>
          <a:xfrm>
            <a:off x="5654040" y="739732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535" name="object 535"/>
          <p:cNvSpPr txBox="1"/>
          <p:nvPr/>
        </p:nvSpPr>
        <p:spPr>
          <a:xfrm>
            <a:off x="5751336" y="7439554"/>
            <a:ext cx="140141" cy="246862"/>
          </a:xfrm>
          <a:prstGeom prst="rect">
            <a:avLst/>
          </a:prstGeom>
        </p:spPr>
        <p:txBody>
          <a:bodyPr vert="horz" wrap="square" lIns="0" tIns="0" rIns="0" bIns="0" rtlCol="0">
            <a:spAutoFit/>
          </a:bodyPr>
          <a:lstStyle/>
          <a:p>
            <a:pPr marL="12347"/>
            <a:r>
              <a:rPr sz="1604" b="1" spc="15" dirty="0">
                <a:solidFill>
                  <a:srgbClr val="FFFFFF"/>
                </a:solidFill>
                <a:latin typeface="Arial"/>
                <a:cs typeface="Arial"/>
              </a:rPr>
              <a:t>9</a:t>
            </a:r>
            <a:endParaRPr sz="1604">
              <a:latin typeface="Arial"/>
              <a:cs typeface="Arial"/>
            </a:endParaRPr>
          </a:p>
        </p:txBody>
      </p:sp>
      <p:sp>
        <p:nvSpPr>
          <p:cNvPr id="536" name="object 536"/>
          <p:cNvSpPr/>
          <p:nvPr/>
        </p:nvSpPr>
        <p:spPr>
          <a:xfrm>
            <a:off x="5821468" y="7718848"/>
            <a:ext cx="0" cy="143845"/>
          </a:xfrm>
          <a:custGeom>
            <a:avLst/>
            <a:gdLst/>
            <a:ahLst/>
            <a:cxnLst/>
            <a:rect l="l" t="t" r="r" b="b"/>
            <a:pathLst>
              <a:path h="147954">
                <a:moveTo>
                  <a:pt x="0" y="0"/>
                </a:moveTo>
                <a:lnTo>
                  <a:pt x="0" y="147827"/>
                </a:lnTo>
              </a:path>
            </a:pathLst>
          </a:custGeom>
          <a:ln w="24384">
            <a:solidFill>
              <a:srgbClr val="6600FF"/>
            </a:solidFill>
          </a:ln>
        </p:spPr>
        <p:txBody>
          <a:bodyPr wrap="square" lIns="0" tIns="0" rIns="0" bIns="0" rtlCol="0"/>
          <a:lstStyle/>
          <a:p>
            <a:endParaRPr sz="1750"/>
          </a:p>
        </p:txBody>
      </p:sp>
      <p:sp>
        <p:nvSpPr>
          <p:cNvPr id="537" name="object 537"/>
          <p:cNvSpPr/>
          <p:nvPr/>
        </p:nvSpPr>
        <p:spPr>
          <a:xfrm>
            <a:off x="5762201" y="7859607"/>
            <a:ext cx="120385" cy="120385"/>
          </a:xfrm>
          <a:custGeom>
            <a:avLst/>
            <a:gdLst/>
            <a:ahLst/>
            <a:cxnLst/>
            <a:rect l="l" t="t" r="r" b="b"/>
            <a:pathLst>
              <a:path w="123825" h="123825">
                <a:moveTo>
                  <a:pt x="123444" y="0"/>
                </a:moveTo>
                <a:lnTo>
                  <a:pt x="0" y="0"/>
                </a:lnTo>
                <a:lnTo>
                  <a:pt x="62484" y="123444"/>
                </a:lnTo>
                <a:lnTo>
                  <a:pt x="123444" y="0"/>
                </a:lnTo>
                <a:close/>
              </a:path>
            </a:pathLst>
          </a:custGeom>
          <a:solidFill>
            <a:srgbClr val="6600FF"/>
          </a:solidFill>
        </p:spPr>
        <p:txBody>
          <a:bodyPr wrap="square" lIns="0" tIns="0" rIns="0" bIns="0" rtlCol="0"/>
          <a:lstStyle/>
          <a:p>
            <a:endParaRPr sz="1750"/>
          </a:p>
        </p:txBody>
      </p:sp>
      <p:sp>
        <p:nvSpPr>
          <p:cNvPr id="538" name="object 538"/>
          <p:cNvSpPr/>
          <p:nvPr/>
        </p:nvSpPr>
        <p:spPr>
          <a:xfrm>
            <a:off x="1791336"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539" name="object 539"/>
          <p:cNvSpPr/>
          <p:nvPr/>
        </p:nvSpPr>
        <p:spPr>
          <a:xfrm>
            <a:off x="183874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40" name="object 540"/>
          <p:cNvSpPr/>
          <p:nvPr/>
        </p:nvSpPr>
        <p:spPr>
          <a:xfrm>
            <a:off x="188468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541" name="object 541"/>
          <p:cNvSpPr/>
          <p:nvPr/>
        </p:nvSpPr>
        <p:spPr>
          <a:xfrm>
            <a:off x="1932092"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42" name="object 542"/>
          <p:cNvSpPr/>
          <p:nvPr/>
        </p:nvSpPr>
        <p:spPr>
          <a:xfrm>
            <a:off x="1978025"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543" name="object 543"/>
          <p:cNvSpPr/>
          <p:nvPr/>
        </p:nvSpPr>
        <p:spPr>
          <a:xfrm>
            <a:off x="202543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44" name="object 544"/>
          <p:cNvSpPr/>
          <p:nvPr/>
        </p:nvSpPr>
        <p:spPr>
          <a:xfrm>
            <a:off x="207137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545" name="object 545"/>
          <p:cNvSpPr/>
          <p:nvPr/>
        </p:nvSpPr>
        <p:spPr>
          <a:xfrm>
            <a:off x="2089150" y="635423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46" name="object 546"/>
          <p:cNvSpPr/>
          <p:nvPr/>
        </p:nvSpPr>
        <p:spPr>
          <a:xfrm>
            <a:off x="2089150" y="630682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47" name="object 547"/>
          <p:cNvSpPr/>
          <p:nvPr/>
        </p:nvSpPr>
        <p:spPr>
          <a:xfrm>
            <a:off x="2089150" y="6260889"/>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48" name="object 548"/>
          <p:cNvSpPr/>
          <p:nvPr/>
        </p:nvSpPr>
        <p:spPr>
          <a:xfrm>
            <a:off x="2089150" y="6213476"/>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49" name="object 549"/>
          <p:cNvSpPr/>
          <p:nvPr/>
        </p:nvSpPr>
        <p:spPr>
          <a:xfrm>
            <a:off x="2089150" y="616754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50" name="object 550"/>
          <p:cNvSpPr/>
          <p:nvPr/>
        </p:nvSpPr>
        <p:spPr>
          <a:xfrm>
            <a:off x="2089150" y="612013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51" name="object 551"/>
          <p:cNvSpPr/>
          <p:nvPr/>
        </p:nvSpPr>
        <p:spPr>
          <a:xfrm>
            <a:off x="2101004"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52" name="object 552"/>
          <p:cNvSpPr/>
          <p:nvPr/>
        </p:nvSpPr>
        <p:spPr>
          <a:xfrm>
            <a:off x="2148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53" name="object 553"/>
          <p:cNvSpPr/>
          <p:nvPr/>
        </p:nvSpPr>
        <p:spPr>
          <a:xfrm>
            <a:off x="2188422" y="6057901"/>
            <a:ext cx="120385" cy="121620"/>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a:endParaRPr sz="1750"/>
          </a:p>
        </p:txBody>
      </p:sp>
      <p:sp>
        <p:nvSpPr>
          <p:cNvPr id="554" name="object 554"/>
          <p:cNvSpPr/>
          <p:nvPr/>
        </p:nvSpPr>
        <p:spPr>
          <a:xfrm>
            <a:off x="354562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55" name="object 555"/>
          <p:cNvSpPr/>
          <p:nvPr/>
        </p:nvSpPr>
        <p:spPr>
          <a:xfrm>
            <a:off x="359304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56" name="object 556"/>
          <p:cNvSpPr/>
          <p:nvPr/>
        </p:nvSpPr>
        <p:spPr>
          <a:xfrm>
            <a:off x="363897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57" name="object 557"/>
          <p:cNvSpPr/>
          <p:nvPr/>
        </p:nvSpPr>
        <p:spPr>
          <a:xfrm>
            <a:off x="3686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58" name="object 558"/>
          <p:cNvSpPr/>
          <p:nvPr/>
        </p:nvSpPr>
        <p:spPr>
          <a:xfrm>
            <a:off x="37323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59" name="object 559"/>
          <p:cNvSpPr/>
          <p:nvPr/>
        </p:nvSpPr>
        <p:spPr>
          <a:xfrm>
            <a:off x="377973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60" name="object 560"/>
          <p:cNvSpPr/>
          <p:nvPr/>
        </p:nvSpPr>
        <p:spPr>
          <a:xfrm>
            <a:off x="3825663" y="6106795"/>
            <a:ext cx="17903" cy="24077"/>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a:endParaRPr sz="1750"/>
          </a:p>
        </p:txBody>
      </p:sp>
      <p:sp>
        <p:nvSpPr>
          <p:cNvPr id="561" name="object 561"/>
          <p:cNvSpPr/>
          <p:nvPr/>
        </p:nvSpPr>
        <p:spPr>
          <a:xfrm>
            <a:off x="3840480" y="6057901"/>
            <a:ext cx="118533" cy="121620"/>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a:endParaRPr sz="1750"/>
          </a:p>
        </p:txBody>
      </p:sp>
      <p:sp>
        <p:nvSpPr>
          <p:cNvPr id="562" name="object 562"/>
          <p:cNvSpPr/>
          <p:nvPr/>
        </p:nvSpPr>
        <p:spPr>
          <a:xfrm>
            <a:off x="3213734"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63" name="object 563"/>
          <p:cNvSpPr/>
          <p:nvPr/>
        </p:nvSpPr>
        <p:spPr>
          <a:xfrm>
            <a:off x="316632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564" name="object 564"/>
          <p:cNvSpPr/>
          <p:nvPr/>
        </p:nvSpPr>
        <p:spPr>
          <a:xfrm>
            <a:off x="312039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65" name="object 565"/>
          <p:cNvSpPr/>
          <p:nvPr/>
        </p:nvSpPr>
        <p:spPr>
          <a:xfrm>
            <a:off x="3072977"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66" name="object 566"/>
          <p:cNvSpPr/>
          <p:nvPr/>
        </p:nvSpPr>
        <p:spPr>
          <a:xfrm>
            <a:off x="3027045"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67" name="object 567"/>
          <p:cNvSpPr/>
          <p:nvPr/>
        </p:nvSpPr>
        <p:spPr>
          <a:xfrm>
            <a:off x="2979632"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68" name="object 568"/>
          <p:cNvSpPr/>
          <p:nvPr/>
        </p:nvSpPr>
        <p:spPr>
          <a:xfrm>
            <a:off x="293370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69" name="object 569"/>
          <p:cNvSpPr/>
          <p:nvPr/>
        </p:nvSpPr>
        <p:spPr>
          <a:xfrm>
            <a:off x="2886286"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70" name="object 570"/>
          <p:cNvSpPr/>
          <p:nvPr/>
        </p:nvSpPr>
        <p:spPr>
          <a:xfrm>
            <a:off x="2840355"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71" name="object 571"/>
          <p:cNvSpPr/>
          <p:nvPr/>
        </p:nvSpPr>
        <p:spPr>
          <a:xfrm>
            <a:off x="2792941"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72" name="object 572"/>
          <p:cNvSpPr/>
          <p:nvPr/>
        </p:nvSpPr>
        <p:spPr>
          <a:xfrm>
            <a:off x="2747010"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573" name="object 573"/>
          <p:cNvSpPr/>
          <p:nvPr/>
        </p:nvSpPr>
        <p:spPr>
          <a:xfrm>
            <a:off x="2616623" y="6057901"/>
            <a:ext cx="121620" cy="121620"/>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a:endParaRPr sz="1750"/>
          </a:p>
        </p:txBody>
      </p:sp>
      <p:sp>
        <p:nvSpPr>
          <p:cNvPr id="574" name="object 574"/>
          <p:cNvSpPr/>
          <p:nvPr/>
        </p:nvSpPr>
        <p:spPr>
          <a:xfrm>
            <a:off x="3381162" y="627422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75" name="object 575"/>
          <p:cNvSpPr/>
          <p:nvPr/>
        </p:nvSpPr>
        <p:spPr>
          <a:xfrm>
            <a:off x="3381162" y="632015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76" name="object 576"/>
          <p:cNvSpPr/>
          <p:nvPr/>
        </p:nvSpPr>
        <p:spPr>
          <a:xfrm>
            <a:off x="3381162" y="6367567"/>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77" name="object 577"/>
          <p:cNvSpPr/>
          <p:nvPr/>
        </p:nvSpPr>
        <p:spPr>
          <a:xfrm>
            <a:off x="3381162" y="641350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78" name="object 578"/>
          <p:cNvSpPr/>
          <p:nvPr/>
        </p:nvSpPr>
        <p:spPr>
          <a:xfrm>
            <a:off x="3381162" y="646091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79" name="object 579"/>
          <p:cNvSpPr/>
          <p:nvPr/>
        </p:nvSpPr>
        <p:spPr>
          <a:xfrm>
            <a:off x="3381162" y="650684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0" name="object 580"/>
          <p:cNvSpPr/>
          <p:nvPr/>
        </p:nvSpPr>
        <p:spPr>
          <a:xfrm>
            <a:off x="3381162" y="655277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1" name="object 581"/>
          <p:cNvSpPr/>
          <p:nvPr/>
        </p:nvSpPr>
        <p:spPr>
          <a:xfrm>
            <a:off x="3381162" y="660019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2" name="object 582"/>
          <p:cNvSpPr/>
          <p:nvPr/>
        </p:nvSpPr>
        <p:spPr>
          <a:xfrm>
            <a:off x="3381162" y="6646121"/>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3" name="object 583"/>
          <p:cNvSpPr/>
          <p:nvPr/>
        </p:nvSpPr>
        <p:spPr>
          <a:xfrm>
            <a:off x="3381162" y="669353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4" name="object 584"/>
          <p:cNvSpPr/>
          <p:nvPr/>
        </p:nvSpPr>
        <p:spPr>
          <a:xfrm>
            <a:off x="3381162" y="673946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5" name="object 585"/>
          <p:cNvSpPr/>
          <p:nvPr/>
        </p:nvSpPr>
        <p:spPr>
          <a:xfrm>
            <a:off x="3381162" y="678688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6" name="object 586"/>
          <p:cNvSpPr/>
          <p:nvPr/>
        </p:nvSpPr>
        <p:spPr>
          <a:xfrm>
            <a:off x="3381162" y="683281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7" name="object 587"/>
          <p:cNvSpPr/>
          <p:nvPr/>
        </p:nvSpPr>
        <p:spPr>
          <a:xfrm>
            <a:off x="3381162" y="688022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8" name="object 588"/>
          <p:cNvSpPr/>
          <p:nvPr/>
        </p:nvSpPr>
        <p:spPr>
          <a:xfrm>
            <a:off x="3381162" y="692615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89" name="object 589"/>
          <p:cNvSpPr/>
          <p:nvPr/>
        </p:nvSpPr>
        <p:spPr>
          <a:xfrm>
            <a:off x="3381162" y="697357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90" name="object 590"/>
          <p:cNvSpPr/>
          <p:nvPr/>
        </p:nvSpPr>
        <p:spPr>
          <a:xfrm>
            <a:off x="3381162" y="701950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91" name="object 591"/>
          <p:cNvSpPr/>
          <p:nvPr/>
        </p:nvSpPr>
        <p:spPr>
          <a:xfrm>
            <a:off x="3381162" y="706691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92" name="object 592"/>
          <p:cNvSpPr/>
          <p:nvPr/>
        </p:nvSpPr>
        <p:spPr>
          <a:xfrm>
            <a:off x="3381162" y="711284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593" name="object 593"/>
          <p:cNvSpPr/>
          <p:nvPr/>
        </p:nvSpPr>
        <p:spPr>
          <a:xfrm>
            <a:off x="3381162" y="7160260"/>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594" name="object 594"/>
          <p:cNvSpPr/>
          <p:nvPr/>
        </p:nvSpPr>
        <p:spPr>
          <a:xfrm>
            <a:off x="3381162" y="720619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595" name="object 595"/>
          <p:cNvSpPr/>
          <p:nvPr/>
        </p:nvSpPr>
        <p:spPr>
          <a:xfrm>
            <a:off x="3381162" y="7254346"/>
            <a:ext cx="22225" cy="0"/>
          </a:xfrm>
          <a:custGeom>
            <a:avLst/>
            <a:gdLst/>
            <a:ahLst/>
            <a:cxnLst/>
            <a:rect l="l" t="t" r="r" b="b"/>
            <a:pathLst>
              <a:path w="22860">
                <a:moveTo>
                  <a:pt x="0" y="0"/>
                </a:moveTo>
                <a:lnTo>
                  <a:pt x="22860" y="0"/>
                </a:lnTo>
              </a:path>
            </a:pathLst>
          </a:custGeom>
          <a:ln w="3175">
            <a:solidFill>
              <a:srgbClr val="003366"/>
            </a:solidFill>
          </a:ln>
        </p:spPr>
        <p:txBody>
          <a:bodyPr wrap="square" lIns="0" tIns="0" rIns="0" bIns="0" rtlCol="0"/>
          <a:lstStyle/>
          <a:p>
            <a:endParaRPr sz="1750"/>
          </a:p>
        </p:txBody>
      </p:sp>
      <p:sp>
        <p:nvSpPr>
          <p:cNvPr id="596" name="object 596"/>
          <p:cNvSpPr/>
          <p:nvPr/>
        </p:nvSpPr>
        <p:spPr>
          <a:xfrm>
            <a:off x="336931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97" name="object 597"/>
          <p:cNvSpPr/>
          <p:nvPr/>
        </p:nvSpPr>
        <p:spPr>
          <a:xfrm>
            <a:off x="3321897"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598" name="object 598"/>
          <p:cNvSpPr/>
          <p:nvPr/>
        </p:nvSpPr>
        <p:spPr>
          <a:xfrm>
            <a:off x="3275965"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599" name="object 599"/>
          <p:cNvSpPr/>
          <p:nvPr/>
        </p:nvSpPr>
        <p:spPr>
          <a:xfrm>
            <a:off x="3228552"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00" name="object 600"/>
          <p:cNvSpPr/>
          <p:nvPr/>
        </p:nvSpPr>
        <p:spPr>
          <a:xfrm>
            <a:off x="318262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01" name="object 601"/>
          <p:cNvSpPr/>
          <p:nvPr/>
        </p:nvSpPr>
        <p:spPr>
          <a:xfrm>
            <a:off x="313520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602" name="object 602"/>
          <p:cNvSpPr/>
          <p:nvPr/>
        </p:nvSpPr>
        <p:spPr>
          <a:xfrm>
            <a:off x="3089274"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03" name="object 603"/>
          <p:cNvSpPr/>
          <p:nvPr/>
        </p:nvSpPr>
        <p:spPr>
          <a:xfrm>
            <a:off x="3041862"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604" name="object 604"/>
          <p:cNvSpPr/>
          <p:nvPr/>
        </p:nvSpPr>
        <p:spPr>
          <a:xfrm>
            <a:off x="2995929"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05" name="object 605"/>
          <p:cNvSpPr/>
          <p:nvPr/>
        </p:nvSpPr>
        <p:spPr>
          <a:xfrm>
            <a:off x="2948517"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606" name="object 606"/>
          <p:cNvSpPr/>
          <p:nvPr/>
        </p:nvSpPr>
        <p:spPr>
          <a:xfrm>
            <a:off x="290258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607" name="object 607"/>
          <p:cNvSpPr/>
          <p:nvPr/>
        </p:nvSpPr>
        <p:spPr>
          <a:xfrm>
            <a:off x="2772199" y="7040245"/>
            <a:ext cx="121620" cy="121620"/>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a:endParaRPr sz="1750"/>
          </a:p>
        </p:txBody>
      </p:sp>
      <p:sp>
        <p:nvSpPr>
          <p:cNvPr id="608" name="object 608"/>
          <p:cNvSpPr/>
          <p:nvPr/>
        </p:nvSpPr>
        <p:spPr>
          <a:xfrm>
            <a:off x="339153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09" name="object 609"/>
          <p:cNvSpPr/>
          <p:nvPr/>
        </p:nvSpPr>
        <p:spPr>
          <a:xfrm>
            <a:off x="3438948"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0" name="object 610"/>
          <p:cNvSpPr/>
          <p:nvPr/>
        </p:nvSpPr>
        <p:spPr>
          <a:xfrm>
            <a:off x="348488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1" name="object 611"/>
          <p:cNvSpPr/>
          <p:nvPr/>
        </p:nvSpPr>
        <p:spPr>
          <a:xfrm>
            <a:off x="3532293"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2" name="object 612"/>
          <p:cNvSpPr/>
          <p:nvPr/>
        </p:nvSpPr>
        <p:spPr>
          <a:xfrm>
            <a:off x="357822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3" name="object 613"/>
          <p:cNvSpPr/>
          <p:nvPr/>
        </p:nvSpPr>
        <p:spPr>
          <a:xfrm>
            <a:off x="362563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4" name="object 614"/>
          <p:cNvSpPr/>
          <p:nvPr/>
        </p:nvSpPr>
        <p:spPr>
          <a:xfrm>
            <a:off x="367157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5" name="object 615"/>
          <p:cNvSpPr/>
          <p:nvPr/>
        </p:nvSpPr>
        <p:spPr>
          <a:xfrm>
            <a:off x="3718984"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6" name="object 616"/>
          <p:cNvSpPr/>
          <p:nvPr/>
        </p:nvSpPr>
        <p:spPr>
          <a:xfrm>
            <a:off x="376491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7" name="object 617"/>
          <p:cNvSpPr/>
          <p:nvPr/>
        </p:nvSpPr>
        <p:spPr>
          <a:xfrm>
            <a:off x="381232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8" name="object 618"/>
          <p:cNvSpPr/>
          <p:nvPr/>
        </p:nvSpPr>
        <p:spPr>
          <a:xfrm>
            <a:off x="385826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19" name="object 619"/>
          <p:cNvSpPr/>
          <p:nvPr/>
        </p:nvSpPr>
        <p:spPr>
          <a:xfrm>
            <a:off x="390567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20" name="object 620"/>
          <p:cNvSpPr/>
          <p:nvPr/>
        </p:nvSpPr>
        <p:spPr>
          <a:xfrm>
            <a:off x="395160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21" name="object 621"/>
          <p:cNvSpPr/>
          <p:nvPr/>
        </p:nvSpPr>
        <p:spPr>
          <a:xfrm>
            <a:off x="399901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22" name="object 622"/>
          <p:cNvSpPr/>
          <p:nvPr/>
        </p:nvSpPr>
        <p:spPr>
          <a:xfrm>
            <a:off x="404495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23" name="object 623"/>
          <p:cNvSpPr/>
          <p:nvPr/>
        </p:nvSpPr>
        <p:spPr>
          <a:xfrm>
            <a:off x="409236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24" name="object 624"/>
          <p:cNvSpPr/>
          <p:nvPr/>
        </p:nvSpPr>
        <p:spPr>
          <a:xfrm>
            <a:off x="413829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25" name="object 625"/>
          <p:cNvSpPr/>
          <p:nvPr/>
        </p:nvSpPr>
        <p:spPr>
          <a:xfrm>
            <a:off x="418570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626" name="object 626"/>
          <p:cNvSpPr/>
          <p:nvPr/>
        </p:nvSpPr>
        <p:spPr>
          <a:xfrm>
            <a:off x="423164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627" name="object 627"/>
          <p:cNvSpPr/>
          <p:nvPr/>
        </p:nvSpPr>
        <p:spPr>
          <a:xfrm>
            <a:off x="4258310" y="7255086"/>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628" name="object 628"/>
          <p:cNvSpPr/>
          <p:nvPr/>
        </p:nvSpPr>
        <p:spPr>
          <a:xfrm>
            <a:off x="4209416"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629" name="object 629"/>
          <p:cNvSpPr/>
          <p:nvPr/>
        </p:nvSpPr>
        <p:spPr>
          <a:xfrm>
            <a:off x="2966297" y="7849235"/>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30" name="object 630"/>
          <p:cNvSpPr/>
          <p:nvPr/>
        </p:nvSpPr>
        <p:spPr>
          <a:xfrm>
            <a:off x="2966297" y="7801822"/>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31" name="object 631"/>
          <p:cNvSpPr/>
          <p:nvPr/>
        </p:nvSpPr>
        <p:spPr>
          <a:xfrm>
            <a:off x="2966297" y="7755890"/>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32" name="object 632"/>
          <p:cNvSpPr/>
          <p:nvPr/>
        </p:nvSpPr>
        <p:spPr>
          <a:xfrm>
            <a:off x="2966297" y="7708477"/>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633" name="object 633"/>
          <p:cNvSpPr/>
          <p:nvPr/>
        </p:nvSpPr>
        <p:spPr>
          <a:xfrm>
            <a:off x="2966297" y="7662545"/>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634" name="object 634"/>
          <p:cNvSpPr/>
          <p:nvPr/>
        </p:nvSpPr>
        <p:spPr>
          <a:xfrm>
            <a:off x="2966297" y="7616613"/>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635" name="object 635"/>
          <p:cNvSpPr/>
          <p:nvPr/>
        </p:nvSpPr>
        <p:spPr>
          <a:xfrm>
            <a:off x="295592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36" name="object 636"/>
          <p:cNvSpPr/>
          <p:nvPr/>
        </p:nvSpPr>
        <p:spPr>
          <a:xfrm>
            <a:off x="2908511"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37" name="object 637"/>
          <p:cNvSpPr/>
          <p:nvPr/>
        </p:nvSpPr>
        <p:spPr>
          <a:xfrm>
            <a:off x="2862579"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38" name="object 638"/>
          <p:cNvSpPr/>
          <p:nvPr/>
        </p:nvSpPr>
        <p:spPr>
          <a:xfrm>
            <a:off x="281516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39" name="object 639"/>
          <p:cNvSpPr/>
          <p:nvPr/>
        </p:nvSpPr>
        <p:spPr>
          <a:xfrm>
            <a:off x="276923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40" name="object 640"/>
          <p:cNvSpPr/>
          <p:nvPr/>
        </p:nvSpPr>
        <p:spPr>
          <a:xfrm>
            <a:off x="2721822"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41" name="object 641"/>
          <p:cNvSpPr/>
          <p:nvPr/>
        </p:nvSpPr>
        <p:spPr>
          <a:xfrm>
            <a:off x="2675890"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42" name="object 642"/>
          <p:cNvSpPr/>
          <p:nvPr/>
        </p:nvSpPr>
        <p:spPr>
          <a:xfrm>
            <a:off x="262847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43" name="object 643"/>
          <p:cNvSpPr/>
          <p:nvPr/>
        </p:nvSpPr>
        <p:spPr>
          <a:xfrm>
            <a:off x="2604771" y="7589943"/>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44" name="object 644"/>
          <p:cNvSpPr/>
          <p:nvPr/>
        </p:nvSpPr>
        <p:spPr>
          <a:xfrm>
            <a:off x="2604771" y="7544012"/>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645" name="object 645"/>
          <p:cNvSpPr/>
          <p:nvPr/>
        </p:nvSpPr>
        <p:spPr>
          <a:xfrm>
            <a:off x="2604771" y="7496598"/>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46" name="object 646"/>
          <p:cNvSpPr/>
          <p:nvPr/>
        </p:nvSpPr>
        <p:spPr>
          <a:xfrm>
            <a:off x="2604771" y="7450667"/>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647" name="object 647"/>
          <p:cNvSpPr/>
          <p:nvPr/>
        </p:nvSpPr>
        <p:spPr>
          <a:xfrm>
            <a:off x="2604771" y="7403253"/>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648" name="object 648"/>
          <p:cNvSpPr/>
          <p:nvPr/>
        </p:nvSpPr>
        <p:spPr>
          <a:xfrm>
            <a:off x="2604771" y="7374360"/>
            <a:ext cx="24077" cy="0"/>
          </a:xfrm>
          <a:custGeom>
            <a:avLst/>
            <a:gdLst/>
            <a:ahLst/>
            <a:cxnLst/>
            <a:rect l="l" t="t" r="r" b="b"/>
            <a:pathLst>
              <a:path w="24764">
                <a:moveTo>
                  <a:pt x="0" y="0"/>
                </a:moveTo>
                <a:lnTo>
                  <a:pt x="24383" y="0"/>
                </a:lnTo>
              </a:path>
            </a:pathLst>
          </a:custGeom>
          <a:ln w="10668">
            <a:solidFill>
              <a:srgbClr val="003366"/>
            </a:solidFill>
          </a:ln>
        </p:spPr>
        <p:txBody>
          <a:bodyPr wrap="square" lIns="0" tIns="0" rIns="0" bIns="0" rtlCol="0"/>
          <a:lstStyle/>
          <a:p>
            <a:endParaRPr sz="1750"/>
          </a:p>
        </p:txBody>
      </p:sp>
      <p:sp>
        <p:nvSpPr>
          <p:cNvPr id="649" name="object 649"/>
          <p:cNvSpPr/>
          <p:nvPr/>
        </p:nvSpPr>
        <p:spPr>
          <a:xfrm>
            <a:off x="2557356" y="7252124"/>
            <a:ext cx="120385" cy="12038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a:endParaRPr sz="1750"/>
          </a:p>
        </p:txBody>
      </p:sp>
      <p:sp>
        <p:nvSpPr>
          <p:cNvPr id="650" name="object 650"/>
          <p:cNvSpPr/>
          <p:nvPr/>
        </p:nvSpPr>
        <p:spPr>
          <a:xfrm>
            <a:off x="3132243" y="8015181"/>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651" name="object 651"/>
          <p:cNvSpPr/>
          <p:nvPr/>
        </p:nvSpPr>
        <p:spPr>
          <a:xfrm>
            <a:off x="317965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2" name="object 652"/>
          <p:cNvSpPr/>
          <p:nvPr/>
        </p:nvSpPr>
        <p:spPr>
          <a:xfrm>
            <a:off x="322558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3" name="object 653"/>
          <p:cNvSpPr/>
          <p:nvPr/>
        </p:nvSpPr>
        <p:spPr>
          <a:xfrm>
            <a:off x="327300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4" name="object 654"/>
          <p:cNvSpPr/>
          <p:nvPr/>
        </p:nvSpPr>
        <p:spPr>
          <a:xfrm>
            <a:off x="331893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5" name="object 655"/>
          <p:cNvSpPr/>
          <p:nvPr/>
        </p:nvSpPr>
        <p:spPr>
          <a:xfrm>
            <a:off x="336634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6" name="object 656"/>
          <p:cNvSpPr/>
          <p:nvPr/>
        </p:nvSpPr>
        <p:spPr>
          <a:xfrm>
            <a:off x="34122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7" name="object 657"/>
          <p:cNvSpPr/>
          <p:nvPr/>
        </p:nvSpPr>
        <p:spPr>
          <a:xfrm>
            <a:off x="345969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8" name="object 658"/>
          <p:cNvSpPr/>
          <p:nvPr/>
        </p:nvSpPr>
        <p:spPr>
          <a:xfrm>
            <a:off x="350562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59" name="object 659"/>
          <p:cNvSpPr/>
          <p:nvPr/>
        </p:nvSpPr>
        <p:spPr>
          <a:xfrm>
            <a:off x="355303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0" name="object 660"/>
          <p:cNvSpPr/>
          <p:nvPr/>
        </p:nvSpPr>
        <p:spPr>
          <a:xfrm>
            <a:off x="359896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1" name="object 661"/>
          <p:cNvSpPr/>
          <p:nvPr/>
        </p:nvSpPr>
        <p:spPr>
          <a:xfrm>
            <a:off x="364638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2" name="object 662"/>
          <p:cNvSpPr/>
          <p:nvPr/>
        </p:nvSpPr>
        <p:spPr>
          <a:xfrm>
            <a:off x="369231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3" name="object 663"/>
          <p:cNvSpPr/>
          <p:nvPr/>
        </p:nvSpPr>
        <p:spPr>
          <a:xfrm>
            <a:off x="373972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4" name="object 664"/>
          <p:cNvSpPr/>
          <p:nvPr/>
        </p:nvSpPr>
        <p:spPr>
          <a:xfrm>
            <a:off x="378565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5" name="object 665"/>
          <p:cNvSpPr/>
          <p:nvPr/>
        </p:nvSpPr>
        <p:spPr>
          <a:xfrm>
            <a:off x="383307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66" name="object 666"/>
          <p:cNvSpPr/>
          <p:nvPr/>
        </p:nvSpPr>
        <p:spPr>
          <a:xfrm>
            <a:off x="387900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7" name="object 667"/>
          <p:cNvSpPr/>
          <p:nvPr/>
        </p:nvSpPr>
        <p:spPr>
          <a:xfrm>
            <a:off x="392641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68" name="object 668"/>
          <p:cNvSpPr/>
          <p:nvPr/>
        </p:nvSpPr>
        <p:spPr>
          <a:xfrm>
            <a:off x="397234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69" name="object 669"/>
          <p:cNvSpPr/>
          <p:nvPr/>
        </p:nvSpPr>
        <p:spPr>
          <a:xfrm>
            <a:off x="401976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70" name="object 670"/>
          <p:cNvSpPr/>
          <p:nvPr/>
        </p:nvSpPr>
        <p:spPr>
          <a:xfrm>
            <a:off x="406569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71" name="object 671"/>
          <p:cNvSpPr/>
          <p:nvPr/>
        </p:nvSpPr>
        <p:spPr>
          <a:xfrm>
            <a:off x="411310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72" name="object 672"/>
          <p:cNvSpPr/>
          <p:nvPr/>
        </p:nvSpPr>
        <p:spPr>
          <a:xfrm>
            <a:off x="415903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73" name="object 673"/>
          <p:cNvSpPr/>
          <p:nvPr/>
        </p:nvSpPr>
        <p:spPr>
          <a:xfrm>
            <a:off x="420645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74" name="object 674"/>
          <p:cNvSpPr/>
          <p:nvPr/>
        </p:nvSpPr>
        <p:spPr>
          <a:xfrm>
            <a:off x="425238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75" name="object 675"/>
          <p:cNvSpPr/>
          <p:nvPr/>
        </p:nvSpPr>
        <p:spPr>
          <a:xfrm>
            <a:off x="429979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76" name="object 676"/>
          <p:cNvSpPr/>
          <p:nvPr/>
        </p:nvSpPr>
        <p:spPr>
          <a:xfrm>
            <a:off x="434572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77" name="object 677"/>
          <p:cNvSpPr/>
          <p:nvPr/>
        </p:nvSpPr>
        <p:spPr>
          <a:xfrm>
            <a:off x="439314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78" name="object 678"/>
          <p:cNvSpPr/>
          <p:nvPr/>
        </p:nvSpPr>
        <p:spPr>
          <a:xfrm>
            <a:off x="443907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79" name="object 679"/>
          <p:cNvSpPr/>
          <p:nvPr/>
        </p:nvSpPr>
        <p:spPr>
          <a:xfrm>
            <a:off x="448648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80" name="object 680"/>
          <p:cNvSpPr/>
          <p:nvPr/>
        </p:nvSpPr>
        <p:spPr>
          <a:xfrm>
            <a:off x="453241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1" name="object 681"/>
          <p:cNvSpPr/>
          <p:nvPr/>
        </p:nvSpPr>
        <p:spPr>
          <a:xfrm>
            <a:off x="457983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82" name="object 682"/>
          <p:cNvSpPr/>
          <p:nvPr/>
        </p:nvSpPr>
        <p:spPr>
          <a:xfrm>
            <a:off x="462576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3" name="object 683"/>
          <p:cNvSpPr/>
          <p:nvPr/>
        </p:nvSpPr>
        <p:spPr>
          <a:xfrm>
            <a:off x="467317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684" name="object 684"/>
          <p:cNvSpPr/>
          <p:nvPr/>
        </p:nvSpPr>
        <p:spPr>
          <a:xfrm>
            <a:off x="471910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5" name="object 685"/>
          <p:cNvSpPr/>
          <p:nvPr/>
        </p:nvSpPr>
        <p:spPr>
          <a:xfrm>
            <a:off x="476504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6" name="object 686"/>
          <p:cNvSpPr/>
          <p:nvPr/>
        </p:nvSpPr>
        <p:spPr>
          <a:xfrm>
            <a:off x="481245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7" name="object 687"/>
          <p:cNvSpPr/>
          <p:nvPr/>
        </p:nvSpPr>
        <p:spPr>
          <a:xfrm>
            <a:off x="485838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8" name="object 688"/>
          <p:cNvSpPr/>
          <p:nvPr/>
        </p:nvSpPr>
        <p:spPr>
          <a:xfrm>
            <a:off x="490579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89" name="object 689"/>
          <p:cNvSpPr/>
          <p:nvPr/>
        </p:nvSpPr>
        <p:spPr>
          <a:xfrm>
            <a:off x="495173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0" name="object 690"/>
          <p:cNvSpPr/>
          <p:nvPr/>
        </p:nvSpPr>
        <p:spPr>
          <a:xfrm>
            <a:off x="499914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1" name="object 691"/>
          <p:cNvSpPr/>
          <p:nvPr/>
        </p:nvSpPr>
        <p:spPr>
          <a:xfrm>
            <a:off x="504507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2" name="object 692"/>
          <p:cNvSpPr/>
          <p:nvPr/>
        </p:nvSpPr>
        <p:spPr>
          <a:xfrm>
            <a:off x="509248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3" name="object 693"/>
          <p:cNvSpPr/>
          <p:nvPr/>
        </p:nvSpPr>
        <p:spPr>
          <a:xfrm>
            <a:off x="513842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4" name="object 694"/>
          <p:cNvSpPr/>
          <p:nvPr/>
        </p:nvSpPr>
        <p:spPr>
          <a:xfrm>
            <a:off x="518583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5" name="object 695"/>
          <p:cNvSpPr/>
          <p:nvPr/>
        </p:nvSpPr>
        <p:spPr>
          <a:xfrm>
            <a:off x="523176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6" name="object 696"/>
          <p:cNvSpPr/>
          <p:nvPr/>
        </p:nvSpPr>
        <p:spPr>
          <a:xfrm>
            <a:off x="52791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7" name="object 697"/>
          <p:cNvSpPr/>
          <p:nvPr/>
        </p:nvSpPr>
        <p:spPr>
          <a:xfrm>
            <a:off x="5325110"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8" name="object 698"/>
          <p:cNvSpPr/>
          <p:nvPr/>
        </p:nvSpPr>
        <p:spPr>
          <a:xfrm>
            <a:off x="537252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699" name="object 699"/>
          <p:cNvSpPr/>
          <p:nvPr/>
        </p:nvSpPr>
        <p:spPr>
          <a:xfrm>
            <a:off x="5393266" y="800332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00" name="object 700"/>
          <p:cNvSpPr/>
          <p:nvPr/>
        </p:nvSpPr>
        <p:spPr>
          <a:xfrm>
            <a:off x="5393266" y="795591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01" name="object 701"/>
          <p:cNvSpPr/>
          <p:nvPr/>
        </p:nvSpPr>
        <p:spPr>
          <a:xfrm>
            <a:off x="5393266" y="790998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02" name="object 702"/>
          <p:cNvSpPr/>
          <p:nvPr/>
        </p:nvSpPr>
        <p:spPr>
          <a:xfrm>
            <a:off x="5393266" y="786405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03" name="object 703"/>
          <p:cNvSpPr/>
          <p:nvPr/>
        </p:nvSpPr>
        <p:spPr>
          <a:xfrm>
            <a:off x="5393266" y="7816638"/>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04" name="object 704"/>
          <p:cNvSpPr/>
          <p:nvPr/>
        </p:nvSpPr>
        <p:spPr>
          <a:xfrm>
            <a:off x="5393266" y="777070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05" name="object 705"/>
          <p:cNvSpPr/>
          <p:nvPr/>
        </p:nvSpPr>
        <p:spPr>
          <a:xfrm>
            <a:off x="5393266" y="772329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06" name="object 706"/>
          <p:cNvSpPr/>
          <p:nvPr/>
        </p:nvSpPr>
        <p:spPr>
          <a:xfrm>
            <a:off x="5393266" y="767736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07" name="object 707"/>
          <p:cNvSpPr/>
          <p:nvPr/>
        </p:nvSpPr>
        <p:spPr>
          <a:xfrm>
            <a:off x="5393266" y="762994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08" name="object 708"/>
          <p:cNvSpPr/>
          <p:nvPr/>
        </p:nvSpPr>
        <p:spPr>
          <a:xfrm>
            <a:off x="5393266" y="7584017"/>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709" name="object 709"/>
          <p:cNvSpPr/>
          <p:nvPr/>
        </p:nvSpPr>
        <p:spPr>
          <a:xfrm>
            <a:off x="5405120"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10" name="object 710"/>
          <p:cNvSpPr/>
          <p:nvPr/>
        </p:nvSpPr>
        <p:spPr>
          <a:xfrm>
            <a:off x="5451052" y="7551420"/>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1" name="object 711"/>
          <p:cNvSpPr/>
          <p:nvPr/>
        </p:nvSpPr>
        <p:spPr>
          <a:xfrm>
            <a:off x="5498465"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12" name="object 712"/>
          <p:cNvSpPr/>
          <p:nvPr/>
        </p:nvSpPr>
        <p:spPr>
          <a:xfrm>
            <a:off x="5544397" y="7551420"/>
            <a:ext cx="1852" cy="24077"/>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a:endParaRPr sz="1750"/>
          </a:p>
        </p:txBody>
      </p:sp>
      <p:sp>
        <p:nvSpPr>
          <p:cNvPr id="713" name="object 713"/>
          <p:cNvSpPr/>
          <p:nvPr/>
        </p:nvSpPr>
        <p:spPr>
          <a:xfrm>
            <a:off x="5542916" y="7502525"/>
            <a:ext cx="120385" cy="121620"/>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a:endParaRPr sz="1750"/>
          </a:p>
        </p:txBody>
      </p:sp>
      <p:sp>
        <p:nvSpPr>
          <p:cNvPr id="714" name="object 714"/>
          <p:cNvSpPr/>
          <p:nvPr/>
        </p:nvSpPr>
        <p:spPr>
          <a:xfrm>
            <a:off x="5806651" y="656018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5" name="object 715"/>
          <p:cNvSpPr/>
          <p:nvPr/>
        </p:nvSpPr>
        <p:spPr>
          <a:xfrm>
            <a:off x="5806651" y="651277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6" name="object 716"/>
          <p:cNvSpPr/>
          <p:nvPr/>
        </p:nvSpPr>
        <p:spPr>
          <a:xfrm>
            <a:off x="5806651" y="646684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7" name="object 717"/>
          <p:cNvSpPr/>
          <p:nvPr/>
        </p:nvSpPr>
        <p:spPr>
          <a:xfrm>
            <a:off x="5806651" y="6419427"/>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8" name="object 718"/>
          <p:cNvSpPr/>
          <p:nvPr/>
        </p:nvSpPr>
        <p:spPr>
          <a:xfrm>
            <a:off x="5806651" y="637349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19" name="object 719"/>
          <p:cNvSpPr/>
          <p:nvPr/>
        </p:nvSpPr>
        <p:spPr>
          <a:xfrm>
            <a:off x="5806651" y="632608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0" name="object 720"/>
          <p:cNvSpPr/>
          <p:nvPr/>
        </p:nvSpPr>
        <p:spPr>
          <a:xfrm>
            <a:off x="5806651" y="628015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1" name="object 721"/>
          <p:cNvSpPr/>
          <p:nvPr/>
        </p:nvSpPr>
        <p:spPr>
          <a:xfrm>
            <a:off x="5806651" y="6234218"/>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722" name="object 722"/>
          <p:cNvSpPr/>
          <p:nvPr/>
        </p:nvSpPr>
        <p:spPr>
          <a:xfrm>
            <a:off x="5806651" y="618680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3" name="object 723"/>
          <p:cNvSpPr/>
          <p:nvPr/>
        </p:nvSpPr>
        <p:spPr>
          <a:xfrm>
            <a:off x="5806651" y="6140873"/>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724" name="object 724"/>
          <p:cNvSpPr/>
          <p:nvPr/>
        </p:nvSpPr>
        <p:spPr>
          <a:xfrm>
            <a:off x="579479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5" name="object 725"/>
          <p:cNvSpPr/>
          <p:nvPr/>
        </p:nvSpPr>
        <p:spPr>
          <a:xfrm>
            <a:off x="5747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6" name="object 726"/>
          <p:cNvSpPr/>
          <p:nvPr/>
        </p:nvSpPr>
        <p:spPr>
          <a:xfrm>
            <a:off x="570145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7" name="object 727"/>
          <p:cNvSpPr/>
          <p:nvPr/>
        </p:nvSpPr>
        <p:spPr>
          <a:xfrm>
            <a:off x="565404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8" name="object 728"/>
          <p:cNvSpPr/>
          <p:nvPr/>
        </p:nvSpPr>
        <p:spPr>
          <a:xfrm>
            <a:off x="560810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29" name="object 729"/>
          <p:cNvSpPr/>
          <p:nvPr/>
        </p:nvSpPr>
        <p:spPr>
          <a:xfrm>
            <a:off x="556217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30" name="object 730"/>
          <p:cNvSpPr/>
          <p:nvPr/>
        </p:nvSpPr>
        <p:spPr>
          <a:xfrm>
            <a:off x="551476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31" name="object 731"/>
          <p:cNvSpPr/>
          <p:nvPr/>
        </p:nvSpPr>
        <p:spPr>
          <a:xfrm>
            <a:off x="546883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32" name="object 732"/>
          <p:cNvSpPr/>
          <p:nvPr/>
        </p:nvSpPr>
        <p:spPr>
          <a:xfrm>
            <a:off x="54214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33" name="object 733"/>
          <p:cNvSpPr/>
          <p:nvPr/>
        </p:nvSpPr>
        <p:spPr>
          <a:xfrm>
            <a:off x="537548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34" name="object 734"/>
          <p:cNvSpPr/>
          <p:nvPr/>
        </p:nvSpPr>
        <p:spPr>
          <a:xfrm>
            <a:off x="532807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35" name="object 735"/>
          <p:cNvSpPr/>
          <p:nvPr/>
        </p:nvSpPr>
        <p:spPr>
          <a:xfrm>
            <a:off x="528214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36" name="object 736"/>
          <p:cNvSpPr/>
          <p:nvPr/>
        </p:nvSpPr>
        <p:spPr>
          <a:xfrm>
            <a:off x="523472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37" name="object 737"/>
          <p:cNvSpPr/>
          <p:nvPr/>
        </p:nvSpPr>
        <p:spPr>
          <a:xfrm>
            <a:off x="518879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38" name="object 738"/>
          <p:cNvSpPr/>
          <p:nvPr/>
        </p:nvSpPr>
        <p:spPr>
          <a:xfrm>
            <a:off x="514138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39" name="object 739"/>
          <p:cNvSpPr/>
          <p:nvPr/>
        </p:nvSpPr>
        <p:spPr>
          <a:xfrm>
            <a:off x="509545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40" name="object 740"/>
          <p:cNvSpPr/>
          <p:nvPr/>
        </p:nvSpPr>
        <p:spPr>
          <a:xfrm>
            <a:off x="504803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41" name="object 741"/>
          <p:cNvSpPr/>
          <p:nvPr/>
        </p:nvSpPr>
        <p:spPr>
          <a:xfrm>
            <a:off x="500210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42" name="object 742"/>
          <p:cNvSpPr/>
          <p:nvPr/>
        </p:nvSpPr>
        <p:spPr>
          <a:xfrm>
            <a:off x="495469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43" name="object 743"/>
          <p:cNvSpPr/>
          <p:nvPr/>
        </p:nvSpPr>
        <p:spPr>
          <a:xfrm>
            <a:off x="490876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44" name="object 744"/>
          <p:cNvSpPr/>
          <p:nvPr/>
        </p:nvSpPr>
        <p:spPr>
          <a:xfrm>
            <a:off x="486134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45" name="object 745"/>
          <p:cNvSpPr/>
          <p:nvPr/>
        </p:nvSpPr>
        <p:spPr>
          <a:xfrm>
            <a:off x="4815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46" name="object 746"/>
          <p:cNvSpPr/>
          <p:nvPr/>
        </p:nvSpPr>
        <p:spPr>
          <a:xfrm>
            <a:off x="476800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47" name="object 747"/>
          <p:cNvSpPr/>
          <p:nvPr/>
        </p:nvSpPr>
        <p:spPr>
          <a:xfrm>
            <a:off x="472207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48" name="object 748"/>
          <p:cNvSpPr/>
          <p:nvPr/>
        </p:nvSpPr>
        <p:spPr>
          <a:xfrm>
            <a:off x="467465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49" name="object 749"/>
          <p:cNvSpPr/>
          <p:nvPr/>
        </p:nvSpPr>
        <p:spPr>
          <a:xfrm>
            <a:off x="462872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0" name="object 750"/>
          <p:cNvSpPr/>
          <p:nvPr/>
        </p:nvSpPr>
        <p:spPr>
          <a:xfrm>
            <a:off x="458131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1" name="object 751"/>
          <p:cNvSpPr/>
          <p:nvPr/>
        </p:nvSpPr>
        <p:spPr>
          <a:xfrm>
            <a:off x="453538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2" name="object 752"/>
          <p:cNvSpPr/>
          <p:nvPr/>
        </p:nvSpPr>
        <p:spPr>
          <a:xfrm>
            <a:off x="448796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3" name="object 753"/>
          <p:cNvSpPr/>
          <p:nvPr/>
        </p:nvSpPr>
        <p:spPr>
          <a:xfrm>
            <a:off x="444203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4" name="object 754"/>
          <p:cNvSpPr/>
          <p:nvPr/>
        </p:nvSpPr>
        <p:spPr>
          <a:xfrm>
            <a:off x="439462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5" name="object 755"/>
          <p:cNvSpPr/>
          <p:nvPr/>
        </p:nvSpPr>
        <p:spPr>
          <a:xfrm>
            <a:off x="4270163" y="6057901"/>
            <a:ext cx="120385" cy="121620"/>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a:endParaRPr sz="1750"/>
          </a:p>
        </p:txBody>
      </p:sp>
      <p:sp>
        <p:nvSpPr>
          <p:cNvPr id="756" name="object 756"/>
          <p:cNvSpPr/>
          <p:nvPr/>
        </p:nvSpPr>
        <p:spPr>
          <a:xfrm>
            <a:off x="5806651" y="6893560"/>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757" name="object 757"/>
          <p:cNvSpPr/>
          <p:nvPr/>
        </p:nvSpPr>
        <p:spPr>
          <a:xfrm>
            <a:off x="5806651" y="6939492"/>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58" name="object 758"/>
          <p:cNvSpPr/>
          <p:nvPr/>
        </p:nvSpPr>
        <p:spPr>
          <a:xfrm>
            <a:off x="5806651" y="6986905"/>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759" name="object 759"/>
          <p:cNvSpPr/>
          <p:nvPr/>
        </p:nvSpPr>
        <p:spPr>
          <a:xfrm>
            <a:off x="5806651" y="7032836"/>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760" name="object 760"/>
          <p:cNvSpPr/>
          <p:nvPr/>
        </p:nvSpPr>
        <p:spPr>
          <a:xfrm>
            <a:off x="5806651" y="7080250"/>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61" name="object 761"/>
          <p:cNvSpPr/>
          <p:nvPr/>
        </p:nvSpPr>
        <p:spPr>
          <a:xfrm>
            <a:off x="5806651" y="7126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62" name="object 762"/>
          <p:cNvSpPr/>
          <p:nvPr/>
        </p:nvSpPr>
        <p:spPr>
          <a:xfrm>
            <a:off x="5806651" y="7172114"/>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63" name="object 763"/>
          <p:cNvSpPr/>
          <p:nvPr/>
        </p:nvSpPr>
        <p:spPr>
          <a:xfrm>
            <a:off x="5806651" y="721952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64" name="object 764"/>
          <p:cNvSpPr/>
          <p:nvPr/>
        </p:nvSpPr>
        <p:spPr>
          <a:xfrm>
            <a:off x="5806651" y="7265459"/>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765" name="object 765"/>
          <p:cNvSpPr/>
          <p:nvPr/>
        </p:nvSpPr>
        <p:spPr>
          <a:xfrm>
            <a:off x="5757757"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766" name="object 766"/>
          <p:cNvSpPr/>
          <p:nvPr/>
        </p:nvSpPr>
        <p:spPr>
          <a:xfrm>
            <a:off x="579479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67" name="object 767"/>
          <p:cNvSpPr/>
          <p:nvPr/>
        </p:nvSpPr>
        <p:spPr>
          <a:xfrm>
            <a:off x="5747386"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68" name="object 768"/>
          <p:cNvSpPr/>
          <p:nvPr/>
        </p:nvSpPr>
        <p:spPr>
          <a:xfrm>
            <a:off x="570145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69" name="object 769"/>
          <p:cNvSpPr/>
          <p:nvPr/>
        </p:nvSpPr>
        <p:spPr>
          <a:xfrm>
            <a:off x="5654041"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0" name="object 770"/>
          <p:cNvSpPr/>
          <p:nvPr/>
        </p:nvSpPr>
        <p:spPr>
          <a:xfrm>
            <a:off x="560810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1" name="object 771"/>
          <p:cNvSpPr/>
          <p:nvPr/>
        </p:nvSpPr>
        <p:spPr>
          <a:xfrm>
            <a:off x="556217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72" name="object 772"/>
          <p:cNvSpPr/>
          <p:nvPr/>
        </p:nvSpPr>
        <p:spPr>
          <a:xfrm>
            <a:off x="551476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3" name="object 773"/>
          <p:cNvSpPr/>
          <p:nvPr/>
        </p:nvSpPr>
        <p:spPr>
          <a:xfrm>
            <a:off x="5468832"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74" name="object 774"/>
          <p:cNvSpPr/>
          <p:nvPr/>
        </p:nvSpPr>
        <p:spPr>
          <a:xfrm>
            <a:off x="542141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5" name="object 775"/>
          <p:cNvSpPr/>
          <p:nvPr/>
        </p:nvSpPr>
        <p:spPr>
          <a:xfrm>
            <a:off x="537548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76" name="object 776"/>
          <p:cNvSpPr/>
          <p:nvPr/>
        </p:nvSpPr>
        <p:spPr>
          <a:xfrm>
            <a:off x="532807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7" name="object 777"/>
          <p:cNvSpPr/>
          <p:nvPr/>
        </p:nvSpPr>
        <p:spPr>
          <a:xfrm>
            <a:off x="528214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78" name="object 778"/>
          <p:cNvSpPr/>
          <p:nvPr/>
        </p:nvSpPr>
        <p:spPr>
          <a:xfrm>
            <a:off x="523472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79" name="object 779"/>
          <p:cNvSpPr/>
          <p:nvPr/>
        </p:nvSpPr>
        <p:spPr>
          <a:xfrm>
            <a:off x="518879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80" name="object 780"/>
          <p:cNvSpPr/>
          <p:nvPr/>
        </p:nvSpPr>
        <p:spPr>
          <a:xfrm>
            <a:off x="514138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81" name="object 781"/>
          <p:cNvSpPr/>
          <p:nvPr/>
        </p:nvSpPr>
        <p:spPr>
          <a:xfrm>
            <a:off x="509545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82" name="object 782"/>
          <p:cNvSpPr/>
          <p:nvPr/>
        </p:nvSpPr>
        <p:spPr>
          <a:xfrm>
            <a:off x="504803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83" name="object 783"/>
          <p:cNvSpPr/>
          <p:nvPr/>
        </p:nvSpPr>
        <p:spPr>
          <a:xfrm>
            <a:off x="500210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84" name="object 784"/>
          <p:cNvSpPr/>
          <p:nvPr/>
        </p:nvSpPr>
        <p:spPr>
          <a:xfrm>
            <a:off x="495469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85" name="object 785"/>
          <p:cNvSpPr/>
          <p:nvPr/>
        </p:nvSpPr>
        <p:spPr>
          <a:xfrm>
            <a:off x="490876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86" name="object 786"/>
          <p:cNvSpPr/>
          <p:nvPr/>
        </p:nvSpPr>
        <p:spPr>
          <a:xfrm>
            <a:off x="486134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87" name="object 787"/>
          <p:cNvSpPr/>
          <p:nvPr/>
        </p:nvSpPr>
        <p:spPr>
          <a:xfrm>
            <a:off x="481541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788" name="object 788"/>
          <p:cNvSpPr/>
          <p:nvPr/>
        </p:nvSpPr>
        <p:spPr>
          <a:xfrm>
            <a:off x="476800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89" name="object 789"/>
          <p:cNvSpPr/>
          <p:nvPr/>
        </p:nvSpPr>
        <p:spPr>
          <a:xfrm>
            <a:off x="4733925" y="7192857"/>
            <a:ext cx="10495" cy="22225"/>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a:endParaRPr sz="1750"/>
          </a:p>
        </p:txBody>
      </p:sp>
      <p:sp>
        <p:nvSpPr>
          <p:cNvPr id="790" name="object 790"/>
          <p:cNvSpPr/>
          <p:nvPr/>
        </p:nvSpPr>
        <p:spPr>
          <a:xfrm>
            <a:off x="4722072" y="720322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1" name="object 791"/>
          <p:cNvSpPr/>
          <p:nvPr/>
        </p:nvSpPr>
        <p:spPr>
          <a:xfrm>
            <a:off x="4722072" y="7250642"/>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2" name="object 792"/>
          <p:cNvSpPr/>
          <p:nvPr/>
        </p:nvSpPr>
        <p:spPr>
          <a:xfrm>
            <a:off x="4722072" y="7296573"/>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3" name="object 793"/>
          <p:cNvSpPr/>
          <p:nvPr/>
        </p:nvSpPr>
        <p:spPr>
          <a:xfrm>
            <a:off x="4722072" y="734398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4" name="object 794"/>
          <p:cNvSpPr/>
          <p:nvPr/>
        </p:nvSpPr>
        <p:spPr>
          <a:xfrm>
            <a:off x="4722072" y="738991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5" name="object 795"/>
          <p:cNvSpPr/>
          <p:nvPr/>
        </p:nvSpPr>
        <p:spPr>
          <a:xfrm>
            <a:off x="4722072" y="7437332"/>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96" name="object 796"/>
          <p:cNvSpPr/>
          <p:nvPr/>
        </p:nvSpPr>
        <p:spPr>
          <a:xfrm>
            <a:off x="4722072" y="7483263"/>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797" name="object 797"/>
          <p:cNvSpPr/>
          <p:nvPr/>
        </p:nvSpPr>
        <p:spPr>
          <a:xfrm>
            <a:off x="4722072" y="753067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798" name="object 798"/>
          <p:cNvSpPr/>
          <p:nvPr/>
        </p:nvSpPr>
        <p:spPr>
          <a:xfrm>
            <a:off x="4710219"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799" name="object 799"/>
          <p:cNvSpPr/>
          <p:nvPr/>
        </p:nvSpPr>
        <p:spPr>
          <a:xfrm>
            <a:off x="4662806"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800" name="object 800"/>
          <p:cNvSpPr/>
          <p:nvPr/>
        </p:nvSpPr>
        <p:spPr>
          <a:xfrm>
            <a:off x="4616874"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801" name="object 801"/>
          <p:cNvSpPr/>
          <p:nvPr/>
        </p:nvSpPr>
        <p:spPr>
          <a:xfrm>
            <a:off x="4569460"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802" name="object 802"/>
          <p:cNvSpPr/>
          <p:nvPr/>
        </p:nvSpPr>
        <p:spPr>
          <a:xfrm>
            <a:off x="4539826" y="7554382"/>
            <a:ext cx="7408" cy="22225"/>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a:endParaRPr sz="1750"/>
          </a:p>
        </p:txBody>
      </p:sp>
      <p:sp>
        <p:nvSpPr>
          <p:cNvPr id="803" name="object 803"/>
          <p:cNvSpPr/>
          <p:nvPr/>
        </p:nvSpPr>
        <p:spPr>
          <a:xfrm>
            <a:off x="4424257" y="7505489"/>
            <a:ext cx="120385" cy="121620"/>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a:endParaRPr sz="1750"/>
          </a:p>
        </p:txBody>
      </p:sp>
      <p:sp>
        <p:nvSpPr>
          <p:cNvPr id="804" name="object 804"/>
          <p:cNvSpPr/>
          <p:nvPr/>
        </p:nvSpPr>
        <p:spPr>
          <a:xfrm>
            <a:off x="1791336"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05" name="object 805"/>
          <p:cNvSpPr/>
          <p:nvPr/>
        </p:nvSpPr>
        <p:spPr>
          <a:xfrm>
            <a:off x="183874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06" name="object 806"/>
          <p:cNvSpPr/>
          <p:nvPr/>
        </p:nvSpPr>
        <p:spPr>
          <a:xfrm>
            <a:off x="188468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07" name="object 807"/>
          <p:cNvSpPr/>
          <p:nvPr/>
        </p:nvSpPr>
        <p:spPr>
          <a:xfrm>
            <a:off x="1932092"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08" name="object 808"/>
          <p:cNvSpPr/>
          <p:nvPr/>
        </p:nvSpPr>
        <p:spPr>
          <a:xfrm>
            <a:off x="1978025"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09" name="object 809"/>
          <p:cNvSpPr/>
          <p:nvPr/>
        </p:nvSpPr>
        <p:spPr>
          <a:xfrm>
            <a:off x="202543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10" name="object 810"/>
          <p:cNvSpPr/>
          <p:nvPr/>
        </p:nvSpPr>
        <p:spPr>
          <a:xfrm>
            <a:off x="207137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11" name="object 811"/>
          <p:cNvSpPr/>
          <p:nvPr/>
        </p:nvSpPr>
        <p:spPr>
          <a:xfrm>
            <a:off x="2089150" y="635423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2" name="object 812"/>
          <p:cNvSpPr/>
          <p:nvPr/>
        </p:nvSpPr>
        <p:spPr>
          <a:xfrm>
            <a:off x="2089150" y="630682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3" name="object 813"/>
          <p:cNvSpPr/>
          <p:nvPr/>
        </p:nvSpPr>
        <p:spPr>
          <a:xfrm>
            <a:off x="2089150" y="6260889"/>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4" name="object 814"/>
          <p:cNvSpPr/>
          <p:nvPr/>
        </p:nvSpPr>
        <p:spPr>
          <a:xfrm>
            <a:off x="2089150" y="6213476"/>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5" name="object 815"/>
          <p:cNvSpPr/>
          <p:nvPr/>
        </p:nvSpPr>
        <p:spPr>
          <a:xfrm>
            <a:off x="2089150" y="616754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6" name="object 816"/>
          <p:cNvSpPr/>
          <p:nvPr/>
        </p:nvSpPr>
        <p:spPr>
          <a:xfrm>
            <a:off x="2089150" y="612013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7" name="object 817"/>
          <p:cNvSpPr/>
          <p:nvPr/>
        </p:nvSpPr>
        <p:spPr>
          <a:xfrm>
            <a:off x="2101004"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18" name="object 818"/>
          <p:cNvSpPr/>
          <p:nvPr/>
        </p:nvSpPr>
        <p:spPr>
          <a:xfrm>
            <a:off x="2148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19" name="object 819"/>
          <p:cNvSpPr/>
          <p:nvPr/>
        </p:nvSpPr>
        <p:spPr>
          <a:xfrm>
            <a:off x="2188422" y="6057901"/>
            <a:ext cx="120385" cy="121620"/>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a:endParaRPr sz="1750"/>
          </a:p>
        </p:txBody>
      </p:sp>
      <p:sp>
        <p:nvSpPr>
          <p:cNvPr id="820" name="object 820"/>
          <p:cNvSpPr/>
          <p:nvPr/>
        </p:nvSpPr>
        <p:spPr>
          <a:xfrm>
            <a:off x="1791336"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21" name="object 821"/>
          <p:cNvSpPr/>
          <p:nvPr/>
        </p:nvSpPr>
        <p:spPr>
          <a:xfrm>
            <a:off x="183874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22" name="object 822"/>
          <p:cNvSpPr/>
          <p:nvPr/>
        </p:nvSpPr>
        <p:spPr>
          <a:xfrm>
            <a:off x="188468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23" name="object 823"/>
          <p:cNvSpPr/>
          <p:nvPr/>
        </p:nvSpPr>
        <p:spPr>
          <a:xfrm>
            <a:off x="1932092"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24" name="object 824"/>
          <p:cNvSpPr/>
          <p:nvPr/>
        </p:nvSpPr>
        <p:spPr>
          <a:xfrm>
            <a:off x="1978025"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25" name="object 825"/>
          <p:cNvSpPr/>
          <p:nvPr/>
        </p:nvSpPr>
        <p:spPr>
          <a:xfrm>
            <a:off x="2025437" y="6366086"/>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26" name="object 826"/>
          <p:cNvSpPr/>
          <p:nvPr/>
        </p:nvSpPr>
        <p:spPr>
          <a:xfrm>
            <a:off x="2071370" y="6366086"/>
            <a:ext cx="24077" cy="22225"/>
          </a:xfrm>
          <a:custGeom>
            <a:avLst/>
            <a:gdLst/>
            <a:ahLst/>
            <a:cxnLst/>
            <a:rect l="l" t="t" r="r" b="b"/>
            <a:pathLst>
              <a:path w="24764" h="22860">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27" name="object 827"/>
          <p:cNvSpPr/>
          <p:nvPr/>
        </p:nvSpPr>
        <p:spPr>
          <a:xfrm>
            <a:off x="2089150" y="635423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28" name="object 828"/>
          <p:cNvSpPr/>
          <p:nvPr/>
        </p:nvSpPr>
        <p:spPr>
          <a:xfrm>
            <a:off x="2089150" y="630682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29" name="object 829"/>
          <p:cNvSpPr/>
          <p:nvPr/>
        </p:nvSpPr>
        <p:spPr>
          <a:xfrm>
            <a:off x="2089150" y="6260889"/>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30" name="object 830"/>
          <p:cNvSpPr/>
          <p:nvPr/>
        </p:nvSpPr>
        <p:spPr>
          <a:xfrm>
            <a:off x="2089150" y="6213476"/>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31" name="object 831"/>
          <p:cNvSpPr/>
          <p:nvPr/>
        </p:nvSpPr>
        <p:spPr>
          <a:xfrm>
            <a:off x="2089150" y="6167544"/>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32" name="object 832"/>
          <p:cNvSpPr/>
          <p:nvPr/>
        </p:nvSpPr>
        <p:spPr>
          <a:xfrm>
            <a:off x="2089150" y="6120131"/>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33" name="object 833"/>
          <p:cNvSpPr/>
          <p:nvPr/>
        </p:nvSpPr>
        <p:spPr>
          <a:xfrm>
            <a:off x="2101004"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34" name="object 834"/>
          <p:cNvSpPr/>
          <p:nvPr/>
        </p:nvSpPr>
        <p:spPr>
          <a:xfrm>
            <a:off x="2148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35" name="object 835"/>
          <p:cNvSpPr/>
          <p:nvPr/>
        </p:nvSpPr>
        <p:spPr>
          <a:xfrm>
            <a:off x="2188422" y="6057901"/>
            <a:ext cx="120385" cy="121620"/>
          </a:xfrm>
          <a:custGeom>
            <a:avLst/>
            <a:gdLst/>
            <a:ahLst/>
            <a:cxnLst/>
            <a:rect l="l" t="t" r="r" b="b"/>
            <a:pathLst>
              <a:path w="123825" h="125095">
                <a:moveTo>
                  <a:pt x="0" y="0"/>
                </a:moveTo>
                <a:lnTo>
                  <a:pt x="0" y="124967"/>
                </a:lnTo>
                <a:lnTo>
                  <a:pt x="123444" y="64007"/>
                </a:lnTo>
                <a:lnTo>
                  <a:pt x="0" y="0"/>
                </a:lnTo>
                <a:close/>
              </a:path>
            </a:pathLst>
          </a:custGeom>
          <a:solidFill>
            <a:srgbClr val="003366"/>
          </a:solidFill>
        </p:spPr>
        <p:txBody>
          <a:bodyPr wrap="square" lIns="0" tIns="0" rIns="0" bIns="0" rtlCol="0"/>
          <a:lstStyle/>
          <a:p>
            <a:endParaRPr sz="1750"/>
          </a:p>
        </p:txBody>
      </p:sp>
      <p:sp>
        <p:nvSpPr>
          <p:cNvPr id="836" name="object 836"/>
          <p:cNvSpPr/>
          <p:nvPr/>
        </p:nvSpPr>
        <p:spPr>
          <a:xfrm>
            <a:off x="354562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37" name="object 837"/>
          <p:cNvSpPr/>
          <p:nvPr/>
        </p:nvSpPr>
        <p:spPr>
          <a:xfrm>
            <a:off x="359304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38" name="object 838"/>
          <p:cNvSpPr/>
          <p:nvPr/>
        </p:nvSpPr>
        <p:spPr>
          <a:xfrm>
            <a:off x="363897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39" name="object 839"/>
          <p:cNvSpPr/>
          <p:nvPr/>
        </p:nvSpPr>
        <p:spPr>
          <a:xfrm>
            <a:off x="3686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40" name="object 840"/>
          <p:cNvSpPr/>
          <p:nvPr/>
        </p:nvSpPr>
        <p:spPr>
          <a:xfrm>
            <a:off x="37323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41" name="object 841"/>
          <p:cNvSpPr/>
          <p:nvPr/>
        </p:nvSpPr>
        <p:spPr>
          <a:xfrm>
            <a:off x="377973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42" name="object 842"/>
          <p:cNvSpPr/>
          <p:nvPr/>
        </p:nvSpPr>
        <p:spPr>
          <a:xfrm>
            <a:off x="3825663" y="6106795"/>
            <a:ext cx="17903" cy="24077"/>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a:endParaRPr sz="1750"/>
          </a:p>
        </p:txBody>
      </p:sp>
      <p:sp>
        <p:nvSpPr>
          <p:cNvPr id="843" name="object 843"/>
          <p:cNvSpPr/>
          <p:nvPr/>
        </p:nvSpPr>
        <p:spPr>
          <a:xfrm>
            <a:off x="3840480" y="6057901"/>
            <a:ext cx="118533" cy="121620"/>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a:endParaRPr sz="1750"/>
          </a:p>
        </p:txBody>
      </p:sp>
      <p:sp>
        <p:nvSpPr>
          <p:cNvPr id="844" name="object 844"/>
          <p:cNvSpPr/>
          <p:nvPr/>
        </p:nvSpPr>
        <p:spPr>
          <a:xfrm>
            <a:off x="3213734"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45" name="object 845"/>
          <p:cNvSpPr/>
          <p:nvPr/>
        </p:nvSpPr>
        <p:spPr>
          <a:xfrm>
            <a:off x="316632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846" name="object 846"/>
          <p:cNvSpPr/>
          <p:nvPr/>
        </p:nvSpPr>
        <p:spPr>
          <a:xfrm>
            <a:off x="312039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47" name="object 847"/>
          <p:cNvSpPr/>
          <p:nvPr/>
        </p:nvSpPr>
        <p:spPr>
          <a:xfrm>
            <a:off x="3072977"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48" name="object 848"/>
          <p:cNvSpPr/>
          <p:nvPr/>
        </p:nvSpPr>
        <p:spPr>
          <a:xfrm>
            <a:off x="3027045"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49" name="object 849"/>
          <p:cNvSpPr/>
          <p:nvPr/>
        </p:nvSpPr>
        <p:spPr>
          <a:xfrm>
            <a:off x="2979632"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50" name="object 850"/>
          <p:cNvSpPr/>
          <p:nvPr/>
        </p:nvSpPr>
        <p:spPr>
          <a:xfrm>
            <a:off x="293370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51" name="object 851"/>
          <p:cNvSpPr/>
          <p:nvPr/>
        </p:nvSpPr>
        <p:spPr>
          <a:xfrm>
            <a:off x="2886286"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52" name="object 852"/>
          <p:cNvSpPr/>
          <p:nvPr/>
        </p:nvSpPr>
        <p:spPr>
          <a:xfrm>
            <a:off x="2840355"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53" name="object 853"/>
          <p:cNvSpPr/>
          <p:nvPr/>
        </p:nvSpPr>
        <p:spPr>
          <a:xfrm>
            <a:off x="2792941"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54" name="object 854"/>
          <p:cNvSpPr/>
          <p:nvPr/>
        </p:nvSpPr>
        <p:spPr>
          <a:xfrm>
            <a:off x="2747010"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855" name="object 855"/>
          <p:cNvSpPr/>
          <p:nvPr/>
        </p:nvSpPr>
        <p:spPr>
          <a:xfrm>
            <a:off x="2616623" y="6057901"/>
            <a:ext cx="121620" cy="121620"/>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a:endParaRPr sz="1750"/>
          </a:p>
        </p:txBody>
      </p:sp>
      <p:sp>
        <p:nvSpPr>
          <p:cNvPr id="856" name="object 856"/>
          <p:cNvSpPr/>
          <p:nvPr/>
        </p:nvSpPr>
        <p:spPr>
          <a:xfrm>
            <a:off x="3381162" y="627422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57" name="object 857"/>
          <p:cNvSpPr/>
          <p:nvPr/>
        </p:nvSpPr>
        <p:spPr>
          <a:xfrm>
            <a:off x="3381162" y="632015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58" name="object 858"/>
          <p:cNvSpPr/>
          <p:nvPr/>
        </p:nvSpPr>
        <p:spPr>
          <a:xfrm>
            <a:off x="3381162" y="6367567"/>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59" name="object 859"/>
          <p:cNvSpPr/>
          <p:nvPr/>
        </p:nvSpPr>
        <p:spPr>
          <a:xfrm>
            <a:off x="3381162" y="641350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0" name="object 860"/>
          <p:cNvSpPr/>
          <p:nvPr/>
        </p:nvSpPr>
        <p:spPr>
          <a:xfrm>
            <a:off x="3381162" y="646091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61" name="object 861"/>
          <p:cNvSpPr/>
          <p:nvPr/>
        </p:nvSpPr>
        <p:spPr>
          <a:xfrm>
            <a:off x="3381162" y="650684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2" name="object 862"/>
          <p:cNvSpPr/>
          <p:nvPr/>
        </p:nvSpPr>
        <p:spPr>
          <a:xfrm>
            <a:off x="3381162" y="655277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3" name="object 863"/>
          <p:cNvSpPr/>
          <p:nvPr/>
        </p:nvSpPr>
        <p:spPr>
          <a:xfrm>
            <a:off x="3381162" y="660019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4" name="object 864"/>
          <p:cNvSpPr/>
          <p:nvPr/>
        </p:nvSpPr>
        <p:spPr>
          <a:xfrm>
            <a:off x="3381162" y="6646121"/>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5" name="object 865"/>
          <p:cNvSpPr/>
          <p:nvPr/>
        </p:nvSpPr>
        <p:spPr>
          <a:xfrm>
            <a:off x="3381162" y="669353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6" name="object 866"/>
          <p:cNvSpPr/>
          <p:nvPr/>
        </p:nvSpPr>
        <p:spPr>
          <a:xfrm>
            <a:off x="3381162" y="673946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7" name="object 867"/>
          <p:cNvSpPr/>
          <p:nvPr/>
        </p:nvSpPr>
        <p:spPr>
          <a:xfrm>
            <a:off x="3381162" y="678688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8" name="object 868"/>
          <p:cNvSpPr/>
          <p:nvPr/>
        </p:nvSpPr>
        <p:spPr>
          <a:xfrm>
            <a:off x="3381162" y="683281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69" name="object 869"/>
          <p:cNvSpPr/>
          <p:nvPr/>
        </p:nvSpPr>
        <p:spPr>
          <a:xfrm>
            <a:off x="3381162" y="688022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0" name="object 870"/>
          <p:cNvSpPr/>
          <p:nvPr/>
        </p:nvSpPr>
        <p:spPr>
          <a:xfrm>
            <a:off x="3381162" y="692615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1" name="object 871"/>
          <p:cNvSpPr/>
          <p:nvPr/>
        </p:nvSpPr>
        <p:spPr>
          <a:xfrm>
            <a:off x="3381162" y="697357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2" name="object 872"/>
          <p:cNvSpPr/>
          <p:nvPr/>
        </p:nvSpPr>
        <p:spPr>
          <a:xfrm>
            <a:off x="3381162" y="701950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3" name="object 873"/>
          <p:cNvSpPr/>
          <p:nvPr/>
        </p:nvSpPr>
        <p:spPr>
          <a:xfrm>
            <a:off x="3381162" y="706691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4" name="object 874"/>
          <p:cNvSpPr/>
          <p:nvPr/>
        </p:nvSpPr>
        <p:spPr>
          <a:xfrm>
            <a:off x="3381162" y="711284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875" name="object 875"/>
          <p:cNvSpPr/>
          <p:nvPr/>
        </p:nvSpPr>
        <p:spPr>
          <a:xfrm>
            <a:off x="3381162" y="7160260"/>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876" name="object 876"/>
          <p:cNvSpPr/>
          <p:nvPr/>
        </p:nvSpPr>
        <p:spPr>
          <a:xfrm>
            <a:off x="3381162" y="720619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877" name="object 877"/>
          <p:cNvSpPr/>
          <p:nvPr/>
        </p:nvSpPr>
        <p:spPr>
          <a:xfrm>
            <a:off x="3381162" y="7254346"/>
            <a:ext cx="22225" cy="0"/>
          </a:xfrm>
          <a:custGeom>
            <a:avLst/>
            <a:gdLst/>
            <a:ahLst/>
            <a:cxnLst/>
            <a:rect l="l" t="t" r="r" b="b"/>
            <a:pathLst>
              <a:path w="22860">
                <a:moveTo>
                  <a:pt x="0" y="0"/>
                </a:moveTo>
                <a:lnTo>
                  <a:pt x="22860" y="0"/>
                </a:lnTo>
              </a:path>
            </a:pathLst>
          </a:custGeom>
          <a:ln w="3175">
            <a:solidFill>
              <a:srgbClr val="003366"/>
            </a:solidFill>
          </a:ln>
        </p:spPr>
        <p:txBody>
          <a:bodyPr wrap="square" lIns="0" tIns="0" rIns="0" bIns="0" rtlCol="0"/>
          <a:lstStyle/>
          <a:p>
            <a:endParaRPr sz="1750"/>
          </a:p>
        </p:txBody>
      </p:sp>
      <p:sp>
        <p:nvSpPr>
          <p:cNvPr id="878" name="object 878"/>
          <p:cNvSpPr/>
          <p:nvPr/>
        </p:nvSpPr>
        <p:spPr>
          <a:xfrm>
            <a:off x="336931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79" name="object 879"/>
          <p:cNvSpPr/>
          <p:nvPr/>
        </p:nvSpPr>
        <p:spPr>
          <a:xfrm>
            <a:off x="3321897"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80" name="object 880"/>
          <p:cNvSpPr/>
          <p:nvPr/>
        </p:nvSpPr>
        <p:spPr>
          <a:xfrm>
            <a:off x="3275965"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81" name="object 881"/>
          <p:cNvSpPr/>
          <p:nvPr/>
        </p:nvSpPr>
        <p:spPr>
          <a:xfrm>
            <a:off x="3228552"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82" name="object 882"/>
          <p:cNvSpPr/>
          <p:nvPr/>
        </p:nvSpPr>
        <p:spPr>
          <a:xfrm>
            <a:off x="318262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83" name="object 883"/>
          <p:cNvSpPr/>
          <p:nvPr/>
        </p:nvSpPr>
        <p:spPr>
          <a:xfrm>
            <a:off x="313520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84" name="object 884"/>
          <p:cNvSpPr/>
          <p:nvPr/>
        </p:nvSpPr>
        <p:spPr>
          <a:xfrm>
            <a:off x="3089274"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85" name="object 885"/>
          <p:cNvSpPr/>
          <p:nvPr/>
        </p:nvSpPr>
        <p:spPr>
          <a:xfrm>
            <a:off x="3041862"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86" name="object 886"/>
          <p:cNvSpPr/>
          <p:nvPr/>
        </p:nvSpPr>
        <p:spPr>
          <a:xfrm>
            <a:off x="2995929"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887" name="object 887"/>
          <p:cNvSpPr/>
          <p:nvPr/>
        </p:nvSpPr>
        <p:spPr>
          <a:xfrm>
            <a:off x="2948517"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88" name="object 888"/>
          <p:cNvSpPr/>
          <p:nvPr/>
        </p:nvSpPr>
        <p:spPr>
          <a:xfrm>
            <a:off x="290258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889" name="object 889"/>
          <p:cNvSpPr/>
          <p:nvPr/>
        </p:nvSpPr>
        <p:spPr>
          <a:xfrm>
            <a:off x="2772199" y="7040245"/>
            <a:ext cx="121620" cy="121620"/>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a:endParaRPr sz="1750"/>
          </a:p>
        </p:txBody>
      </p:sp>
      <p:sp>
        <p:nvSpPr>
          <p:cNvPr id="890" name="object 890"/>
          <p:cNvSpPr/>
          <p:nvPr/>
        </p:nvSpPr>
        <p:spPr>
          <a:xfrm>
            <a:off x="339153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1" name="object 891"/>
          <p:cNvSpPr/>
          <p:nvPr/>
        </p:nvSpPr>
        <p:spPr>
          <a:xfrm>
            <a:off x="3438948"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2" name="object 892"/>
          <p:cNvSpPr/>
          <p:nvPr/>
        </p:nvSpPr>
        <p:spPr>
          <a:xfrm>
            <a:off x="348488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3" name="object 893"/>
          <p:cNvSpPr/>
          <p:nvPr/>
        </p:nvSpPr>
        <p:spPr>
          <a:xfrm>
            <a:off x="3532293"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4" name="object 894"/>
          <p:cNvSpPr/>
          <p:nvPr/>
        </p:nvSpPr>
        <p:spPr>
          <a:xfrm>
            <a:off x="357822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5" name="object 895"/>
          <p:cNvSpPr/>
          <p:nvPr/>
        </p:nvSpPr>
        <p:spPr>
          <a:xfrm>
            <a:off x="362563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6" name="object 896"/>
          <p:cNvSpPr/>
          <p:nvPr/>
        </p:nvSpPr>
        <p:spPr>
          <a:xfrm>
            <a:off x="367157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7" name="object 897"/>
          <p:cNvSpPr/>
          <p:nvPr/>
        </p:nvSpPr>
        <p:spPr>
          <a:xfrm>
            <a:off x="3718984"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8" name="object 898"/>
          <p:cNvSpPr/>
          <p:nvPr/>
        </p:nvSpPr>
        <p:spPr>
          <a:xfrm>
            <a:off x="376491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899" name="object 899"/>
          <p:cNvSpPr/>
          <p:nvPr/>
        </p:nvSpPr>
        <p:spPr>
          <a:xfrm>
            <a:off x="381232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0" name="object 900"/>
          <p:cNvSpPr/>
          <p:nvPr/>
        </p:nvSpPr>
        <p:spPr>
          <a:xfrm>
            <a:off x="385826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1" name="object 901"/>
          <p:cNvSpPr/>
          <p:nvPr/>
        </p:nvSpPr>
        <p:spPr>
          <a:xfrm>
            <a:off x="390567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02" name="object 902"/>
          <p:cNvSpPr/>
          <p:nvPr/>
        </p:nvSpPr>
        <p:spPr>
          <a:xfrm>
            <a:off x="395160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3" name="object 903"/>
          <p:cNvSpPr/>
          <p:nvPr/>
        </p:nvSpPr>
        <p:spPr>
          <a:xfrm>
            <a:off x="399901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04" name="object 904"/>
          <p:cNvSpPr/>
          <p:nvPr/>
        </p:nvSpPr>
        <p:spPr>
          <a:xfrm>
            <a:off x="404495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5" name="object 905"/>
          <p:cNvSpPr/>
          <p:nvPr/>
        </p:nvSpPr>
        <p:spPr>
          <a:xfrm>
            <a:off x="409236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06" name="object 906"/>
          <p:cNvSpPr/>
          <p:nvPr/>
        </p:nvSpPr>
        <p:spPr>
          <a:xfrm>
            <a:off x="413829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7" name="object 907"/>
          <p:cNvSpPr/>
          <p:nvPr/>
        </p:nvSpPr>
        <p:spPr>
          <a:xfrm>
            <a:off x="418570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08" name="object 908"/>
          <p:cNvSpPr/>
          <p:nvPr/>
        </p:nvSpPr>
        <p:spPr>
          <a:xfrm>
            <a:off x="423164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09" name="object 909"/>
          <p:cNvSpPr/>
          <p:nvPr/>
        </p:nvSpPr>
        <p:spPr>
          <a:xfrm>
            <a:off x="4258310" y="7255086"/>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910" name="object 910"/>
          <p:cNvSpPr/>
          <p:nvPr/>
        </p:nvSpPr>
        <p:spPr>
          <a:xfrm>
            <a:off x="4209416"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911" name="object 911"/>
          <p:cNvSpPr/>
          <p:nvPr/>
        </p:nvSpPr>
        <p:spPr>
          <a:xfrm>
            <a:off x="354562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2" name="object 912"/>
          <p:cNvSpPr/>
          <p:nvPr/>
        </p:nvSpPr>
        <p:spPr>
          <a:xfrm>
            <a:off x="359304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3" name="object 913"/>
          <p:cNvSpPr/>
          <p:nvPr/>
        </p:nvSpPr>
        <p:spPr>
          <a:xfrm>
            <a:off x="363897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4" name="object 914"/>
          <p:cNvSpPr/>
          <p:nvPr/>
        </p:nvSpPr>
        <p:spPr>
          <a:xfrm>
            <a:off x="3686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5" name="object 915"/>
          <p:cNvSpPr/>
          <p:nvPr/>
        </p:nvSpPr>
        <p:spPr>
          <a:xfrm>
            <a:off x="37323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6" name="object 916"/>
          <p:cNvSpPr/>
          <p:nvPr/>
        </p:nvSpPr>
        <p:spPr>
          <a:xfrm>
            <a:off x="377973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17" name="object 917"/>
          <p:cNvSpPr/>
          <p:nvPr/>
        </p:nvSpPr>
        <p:spPr>
          <a:xfrm>
            <a:off x="3825663" y="6106795"/>
            <a:ext cx="17903" cy="24077"/>
          </a:xfrm>
          <a:custGeom>
            <a:avLst/>
            <a:gdLst/>
            <a:ahLst/>
            <a:cxnLst/>
            <a:rect l="l" t="t" r="r" b="b"/>
            <a:pathLst>
              <a:path w="18414" h="24764">
                <a:moveTo>
                  <a:pt x="0" y="24384"/>
                </a:moveTo>
                <a:lnTo>
                  <a:pt x="18287" y="24384"/>
                </a:lnTo>
                <a:lnTo>
                  <a:pt x="18287" y="0"/>
                </a:lnTo>
                <a:lnTo>
                  <a:pt x="0" y="0"/>
                </a:lnTo>
                <a:lnTo>
                  <a:pt x="0" y="24384"/>
                </a:lnTo>
                <a:close/>
              </a:path>
            </a:pathLst>
          </a:custGeom>
          <a:solidFill>
            <a:srgbClr val="003366"/>
          </a:solidFill>
        </p:spPr>
        <p:txBody>
          <a:bodyPr wrap="square" lIns="0" tIns="0" rIns="0" bIns="0" rtlCol="0"/>
          <a:lstStyle/>
          <a:p>
            <a:endParaRPr sz="1750"/>
          </a:p>
        </p:txBody>
      </p:sp>
      <p:sp>
        <p:nvSpPr>
          <p:cNvPr id="918" name="object 918"/>
          <p:cNvSpPr/>
          <p:nvPr/>
        </p:nvSpPr>
        <p:spPr>
          <a:xfrm>
            <a:off x="3840480" y="6057901"/>
            <a:ext cx="118533" cy="121620"/>
          </a:xfrm>
          <a:custGeom>
            <a:avLst/>
            <a:gdLst/>
            <a:ahLst/>
            <a:cxnLst/>
            <a:rect l="l" t="t" r="r" b="b"/>
            <a:pathLst>
              <a:path w="121920" h="125095">
                <a:moveTo>
                  <a:pt x="0" y="0"/>
                </a:moveTo>
                <a:lnTo>
                  <a:pt x="0" y="124967"/>
                </a:lnTo>
                <a:lnTo>
                  <a:pt x="121920" y="64007"/>
                </a:lnTo>
                <a:lnTo>
                  <a:pt x="0" y="0"/>
                </a:lnTo>
                <a:close/>
              </a:path>
            </a:pathLst>
          </a:custGeom>
          <a:solidFill>
            <a:srgbClr val="003366"/>
          </a:solidFill>
        </p:spPr>
        <p:txBody>
          <a:bodyPr wrap="square" lIns="0" tIns="0" rIns="0" bIns="0" rtlCol="0"/>
          <a:lstStyle/>
          <a:p>
            <a:endParaRPr sz="1750"/>
          </a:p>
        </p:txBody>
      </p:sp>
      <p:sp>
        <p:nvSpPr>
          <p:cNvPr id="919" name="object 919"/>
          <p:cNvSpPr/>
          <p:nvPr/>
        </p:nvSpPr>
        <p:spPr>
          <a:xfrm>
            <a:off x="3213734"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20" name="object 920"/>
          <p:cNvSpPr/>
          <p:nvPr/>
        </p:nvSpPr>
        <p:spPr>
          <a:xfrm>
            <a:off x="316632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921" name="object 921"/>
          <p:cNvSpPr/>
          <p:nvPr/>
        </p:nvSpPr>
        <p:spPr>
          <a:xfrm>
            <a:off x="312039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22" name="object 922"/>
          <p:cNvSpPr/>
          <p:nvPr/>
        </p:nvSpPr>
        <p:spPr>
          <a:xfrm>
            <a:off x="3072977"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23" name="object 923"/>
          <p:cNvSpPr/>
          <p:nvPr/>
        </p:nvSpPr>
        <p:spPr>
          <a:xfrm>
            <a:off x="3027045"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24" name="object 924"/>
          <p:cNvSpPr/>
          <p:nvPr/>
        </p:nvSpPr>
        <p:spPr>
          <a:xfrm>
            <a:off x="2979632"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25" name="object 925"/>
          <p:cNvSpPr/>
          <p:nvPr/>
        </p:nvSpPr>
        <p:spPr>
          <a:xfrm>
            <a:off x="2933700"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26" name="object 926"/>
          <p:cNvSpPr/>
          <p:nvPr/>
        </p:nvSpPr>
        <p:spPr>
          <a:xfrm>
            <a:off x="2886286"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27" name="object 927"/>
          <p:cNvSpPr/>
          <p:nvPr/>
        </p:nvSpPr>
        <p:spPr>
          <a:xfrm>
            <a:off x="2840355"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28" name="object 928"/>
          <p:cNvSpPr/>
          <p:nvPr/>
        </p:nvSpPr>
        <p:spPr>
          <a:xfrm>
            <a:off x="2792941"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29" name="object 929"/>
          <p:cNvSpPr/>
          <p:nvPr/>
        </p:nvSpPr>
        <p:spPr>
          <a:xfrm>
            <a:off x="2747010" y="6106795"/>
            <a:ext cx="24077" cy="24077"/>
          </a:xfrm>
          <a:custGeom>
            <a:avLst/>
            <a:gdLst/>
            <a:ahLst/>
            <a:cxnLst/>
            <a:rect l="l" t="t" r="r" b="b"/>
            <a:pathLst>
              <a:path w="24764" h="24764">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930" name="object 930"/>
          <p:cNvSpPr/>
          <p:nvPr/>
        </p:nvSpPr>
        <p:spPr>
          <a:xfrm>
            <a:off x="2616623" y="6057901"/>
            <a:ext cx="121620" cy="121620"/>
          </a:xfrm>
          <a:custGeom>
            <a:avLst/>
            <a:gdLst/>
            <a:ahLst/>
            <a:cxnLst/>
            <a:rect l="l" t="t" r="r" b="b"/>
            <a:pathLst>
              <a:path w="125094" h="125095">
                <a:moveTo>
                  <a:pt x="124968" y="0"/>
                </a:moveTo>
                <a:lnTo>
                  <a:pt x="0" y="64008"/>
                </a:lnTo>
                <a:lnTo>
                  <a:pt x="124968" y="124968"/>
                </a:lnTo>
                <a:lnTo>
                  <a:pt x="124968" y="0"/>
                </a:lnTo>
                <a:close/>
              </a:path>
            </a:pathLst>
          </a:custGeom>
          <a:solidFill>
            <a:srgbClr val="003366"/>
          </a:solidFill>
        </p:spPr>
        <p:txBody>
          <a:bodyPr wrap="square" lIns="0" tIns="0" rIns="0" bIns="0" rtlCol="0"/>
          <a:lstStyle/>
          <a:p>
            <a:endParaRPr sz="1750"/>
          </a:p>
        </p:txBody>
      </p:sp>
      <p:sp>
        <p:nvSpPr>
          <p:cNvPr id="931" name="object 931"/>
          <p:cNvSpPr/>
          <p:nvPr/>
        </p:nvSpPr>
        <p:spPr>
          <a:xfrm>
            <a:off x="3381162" y="627422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32" name="object 932"/>
          <p:cNvSpPr/>
          <p:nvPr/>
        </p:nvSpPr>
        <p:spPr>
          <a:xfrm>
            <a:off x="3381162" y="632015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33" name="object 933"/>
          <p:cNvSpPr/>
          <p:nvPr/>
        </p:nvSpPr>
        <p:spPr>
          <a:xfrm>
            <a:off x="3381162" y="6367567"/>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34" name="object 934"/>
          <p:cNvSpPr/>
          <p:nvPr/>
        </p:nvSpPr>
        <p:spPr>
          <a:xfrm>
            <a:off x="3381162" y="641350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35" name="object 935"/>
          <p:cNvSpPr/>
          <p:nvPr/>
        </p:nvSpPr>
        <p:spPr>
          <a:xfrm>
            <a:off x="3381162" y="646091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36" name="object 936"/>
          <p:cNvSpPr/>
          <p:nvPr/>
        </p:nvSpPr>
        <p:spPr>
          <a:xfrm>
            <a:off x="3381162" y="650684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37" name="object 937"/>
          <p:cNvSpPr/>
          <p:nvPr/>
        </p:nvSpPr>
        <p:spPr>
          <a:xfrm>
            <a:off x="3381162" y="655277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38" name="object 938"/>
          <p:cNvSpPr/>
          <p:nvPr/>
        </p:nvSpPr>
        <p:spPr>
          <a:xfrm>
            <a:off x="3381162" y="660019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39" name="object 939"/>
          <p:cNvSpPr/>
          <p:nvPr/>
        </p:nvSpPr>
        <p:spPr>
          <a:xfrm>
            <a:off x="3381162" y="6646121"/>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0" name="object 940"/>
          <p:cNvSpPr/>
          <p:nvPr/>
        </p:nvSpPr>
        <p:spPr>
          <a:xfrm>
            <a:off x="3381162" y="669353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1" name="object 941"/>
          <p:cNvSpPr/>
          <p:nvPr/>
        </p:nvSpPr>
        <p:spPr>
          <a:xfrm>
            <a:off x="3381162" y="673946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2" name="object 942"/>
          <p:cNvSpPr/>
          <p:nvPr/>
        </p:nvSpPr>
        <p:spPr>
          <a:xfrm>
            <a:off x="3381162" y="678688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3" name="object 943"/>
          <p:cNvSpPr/>
          <p:nvPr/>
        </p:nvSpPr>
        <p:spPr>
          <a:xfrm>
            <a:off x="3381162" y="683281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4" name="object 944"/>
          <p:cNvSpPr/>
          <p:nvPr/>
        </p:nvSpPr>
        <p:spPr>
          <a:xfrm>
            <a:off x="3381162" y="688022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5" name="object 945"/>
          <p:cNvSpPr/>
          <p:nvPr/>
        </p:nvSpPr>
        <p:spPr>
          <a:xfrm>
            <a:off x="3381162" y="692615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6" name="object 946"/>
          <p:cNvSpPr/>
          <p:nvPr/>
        </p:nvSpPr>
        <p:spPr>
          <a:xfrm>
            <a:off x="3381162" y="697357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7" name="object 947"/>
          <p:cNvSpPr/>
          <p:nvPr/>
        </p:nvSpPr>
        <p:spPr>
          <a:xfrm>
            <a:off x="3381162" y="701950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8" name="object 948"/>
          <p:cNvSpPr/>
          <p:nvPr/>
        </p:nvSpPr>
        <p:spPr>
          <a:xfrm>
            <a:off x="3381162" y="706691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49" name="object 949"/>
          <p:cNvSpPr/>
          <p:nvPr/>
        </p:nvSpPr>
        <p:spPr>
          <a:xfrm>
            <a:off x="3381162" y="711284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50" name="object 950"/>
          <p:cNvSpPr/>
          <p:nvPr/>
        </p:nvSpPr>
        <p:spPr>
          <a:xfrm>
            <a:off x="3381162" y="7160260"/>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951" name="object 951"/>
          <p:cNvSpPr/>
          <p:nvPr/>
        </p:nvSpPr>
        <p:spPr>
          <a:xfrm>
            <a:off x="3381162" y="720619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952" name="object 952"/>
          <p:cNvSpPr/>
          <p:nvPr/>
        </p:nvSpPr>
        <p:spPr>
          <a:xfrm>
            <a:off x="3381162" y="7254346"/>
            <a:ext cx="22225" cy="0"/>
          </a:xfrm>
          <a:custGeom>
            <a:avLst/>
            <a:gdLst/>
            <a:ahLst/>
            <a:cxnLst/>
            <a:rect l="l" t="t" r="r" b="b"/>
            <a:pathLst>
              <a:path w="22860">
                <a:moveTo>
                  <a:pt x="0" y="0"/>
                </a:moveTo>
                <a:lnTo>
                  <a:pt x="22860" y="0"/>
                </a:lnTo>
              </a:path>
            </a:pathLst>
          </a:custGeom>
          <a:ln w="3175">
            <a:solidFill>
              <a:srgbClr val="003366"/>
            </a:solidFill>
          </a:ln>
        </p:spPr>
        <p:txBody>
          <a:bodyPr wrap="square" lIns="0" tIns="0" rIns="0" bIns="0" rtlCol="0"/>
          <a:lstStyle/>
          <a:p>
            <a:endParaRPr sz="1750"/>
          </a:p>
        </p:txBody>
      </p:sp>
      <p:sp>
        <p:nvSpPr>
          <p:cNvPr id="953" name="object 953"/>
          <p:cNvSpPr/>
          <p:nvPr/>
        </p:nvSpPr>
        <p:spPr>
          <a:xfrm>
            <a:off x="336931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54" name="object 954"/>
          <p:cNvSpPr/>
          <p:nvPr/>
        </p:nvSpPr>
        <p:spPr>
          <a:xfrm>
            <a:off x="3321897"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55" name="object 955"/>
          <p:cNvSpPr/>
          <p:nvPr/>
        </p:nvSpPr>
        <p:spPr>
          <a:xfrm>
            <a:off x="3275965"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56" name="object 956"/>
          <p:cNvSpPr/>
          <p:nvPr/>
        </p:nvSpPr>
        <p:spPr>
          <a:xfrm>
            <a:off x="3228552"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57" name="object 957"/>
          <p:cNvSpPr/>
          <p:nvPr/>
        </p:nvSpPr>
        <p:spPr>
          <a:xfrm>
            <a:off x="318262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58" name="object 958"/>
          <p:cNvSpPr/>
          <p:nvPr/>
        </p:nvSpPr>
        <p:spPr>
          <a:xfrm>
            <a:off x="313520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959" name="object 959"/>
          <p:cNvSpPr/>
          <p:nvPr/>
        </p:nvSpPr>
        <p:spPr>
          <a:xfrm>
            <a:off x="3089274"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60" name="object 960"/>
          <p:cNvSpPr/>
          <p:nvPr/>
        </p:nvSpPr>
        <p:spPr>
          <a:xfrm>
            <a:off x="3041862"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961" name="object 961"/>
          <p:cNvSpPr/>
          <p:nvPr/>
        </p:nvSpPr>
        <p:spPr>
          <a:xfrm>
            <a:off x="2995929"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62" name="object 962"/>
          <p:cNvSpPr/>
          <p:nvPr/>
        </p:nvSpPr>
        <p:spPr>
          <a:xfrm>
            <a:off x="2948517"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963" name="object 963"/>
          <p:cNvSpPr/>
          <p:nvPr/>
        </p:nvSpPr>
        <p:spPr>
          <a:xfrm>
            <a:off x="290258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964" name="object 964"/>
          <p:cNvSpPr/>
          <p:nvPr/>
        </p:nvSpPr>
        <p:spPr>
          <a:xfrm>
            <a:off x="2772199" y="7040245"/>
            <a:ext cx="121620" cy="121620"/>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a:endParaRPr sz="1750"/>
          </a:p>
        </p:txBody>
      </p:sp>
      <p:sp>
        <p:nvSpPr>
          <p:cNvPr id="965" name="object 965"/>
          <p:cNvSpPr/>
          <p:nvPr/>
        </p:nvSpPr>
        <p:spPr>
          <a:xfrm>
            <a:off x="339153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66" name="object 966"/>
          <p:cNvSpPr/>
          <p:nvPr/>
        </p:nvSpPr>
        <p:spPr>
          <a:xfrm>
            <a:off x="3438948"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67" name="object 967"/>
          <p:cNvSpPr/>
          <p:nvPr/>
        </p:nvSpPr>
        <p:spPr>
          <a:xfrm>
            <a:off x="348488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68" name="object 968"/>
          <p:cNvSpPr/>
          <p:nvPr/>
        </p:nvSpPr>
        <p:spPr>
          <a:xfrm>
            <a:off x="3532293"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69" name="object 969"/>
          <p:cNvSpPr/>
          <p:nvPr/>
        </p:nvSpPr>
        <p:spPr>
          <a:xfrm>
            <a:off x="357822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0" name="object 970"/>
          <p:cNvSpPr/>
          <p:nvPr/>
        </p:nvSpPr>
        <p:spPr>
          <a:xfrm>
            <a:off x="362563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1" name="object 971"/>
          <p:cNvSpPr/>
          <p:nvPr/>
        </p:nvSpPr>
        <p:spPr>
          <a:xfrm>
            <a:off x="367157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2" name="object 972"/>
          <p:cNvSpPr/>
          <p:nvPr/>
        </p:nvSpPr>
        <p:spPr>
          <a:xfrm>
            <a:off x="3718984"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3" name="object 973"/>
          <p:cNvSpPr/>
          <p:nvPr/>
        </p:nvSpPr>
        <p:spPr>
          <a:xfrm>
            <a:off x="376491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4" name="object 974"/>
          <p:cNvSpPr/>
          <p:nvPr/>
        </p:nvSpPr>
        <p:spPr>
          <a:xfrm>
            <a:off x="381232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5" name="object 975"/>
          <p:cNvSpPr/>
          <p:nvPr/>
        </p:nvSpPr>
        <p:spPr>
          <a:xfrm>
            <a:off x="385826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6" name="object 976"/>
          <p:cNvSpPr/>
          <p:nvPr/>
        </p:nvSpPr>
        <p:spPr>
          <a:xfrm>
            <a:off x="390567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77" name="object 977"/>
          <p:cNvSpPr/>
          <p:nvPr/>
        </p:nvSpPr>
        <p:spPr>
          <a:xfrm>
            <a:off x="395160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78" name="object 978"/>
          <p:cNvSpPr/>
          <p:nvPr/>
        </p:nvSpPr>
        <p:spPr>
          <a:xfrm>
            <a:off x="399901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79" name="object 979"/>
          <p:cNvSpPr/>
          <p:nvPr/>
        </p:nvSpPr>
        <p:spPr>
          <a:xfrm>
            <a:off x="404495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80" name="object 980"/>
          <p:cNvSpPr/>
          <p:nvPr/>
        </p:nvSpPr>
        <p:spPr>
          <a:xfrm>
            <a:off x="409236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81" name="object 981"/>
          <p:cNvSpPr/>
          <p:nvPr/>
        </p:nvSpPr>
        <p:spPr>
          <a:xfrm>
            <a:off x="413829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82" name="object 982"/>
          <p:cNvSpPr/>
          <p:nvPr/>
        </p:nvSpPr>
        <p:spPr>
          <a:xfrm>
            <a:off x="418570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83" name="object 983"/>
          <p:cNvSpPr/>
          <p:nvPr/>
        </p:nvSpPr>
        <p:spPr>
          <a:xfrm>
            <a:off x="423164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984" name="object 984"/>
          <p:cNvSpPr/>
          <p:nvPr/>
        </p:nvSpPr>
        <p:spPr>
          <a:xfrm>
            <a:off x="4258310" y="7255086"/>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985" name="object 985"/>
          <p:cNvSpPr/>
          <p:nvPr/>
        </p:nvSpPr>
        <p:spPr>
          <a:xfrm>
            <a:off x="4209416"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986" name="object 986"/>
          <p:cNvSpPr/>
          <p:nvPr/>
        </p:nvSpPr>
        <p:spPr>
          <a:xfrm>
            <a:off x="3381162" y="627422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87" name="object 987"/>
          <p:cNvSpPr/>
          <p:nvPr/>
        </p:nvSpPr>
        <p:spPr>
          <a:xfrm>
            <a:off x="3381162" y="632015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88" name="object 988"/>
          <p:cNvSpPr/>
          <p:nvPr/>
        </p:nvSpPr>
        <p:spPr>
          <a:xfrm>
            <a:off x="3381162" y="6367567"/>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89" name="object 989"/>
          <p:cNvSpPr/>
          <p:nvPr/>
        </p:nvSpPr>
        <p:spPr>
          <a:xfrm>
            <a:off x="3381162" y="641350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0" name="object 990"/>
          <p:cNvSpPr/>
          <p:nvPr/>
        </p:nvSpPr>
        <p:spPr>
          <a:xfrm>
            <a:off x="3381162" y="6460912"/>
            <a:ext cx="22225" cy="22225"/>
          </a:xfrm>
          <a:custGeom>
            <a:avLst/>
            <a:gdLst/>
            <a:ahLst/>
            <a:cxnLst/>
            <a:rect l="l" t="t" r="r" b="b"/>
            <a:pathLst>
              <a:path w="22860" h="22860">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991" name="object 991"/>
          <p:cNvSpPr/>
          <p:nvPr/>
        </p:nvSpPr>
        <p:spPr>
          <a:xfrm>
            <a:off x="3381162" y="650684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2" name="object 992"/>
          <p:cNvSpPr/>
          <p:nvPr/>
        </p:nvSpPr>
        <p:spPr>
          <a:xfrm>
            <a:off x="3381162" y="655277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3" name="object 993"/>
          <p:cNvSpPr/>
          <p:nvPr/>
        </p:nvSpPr>
        <p:spPr>
          <a:xfrm>
            <a:off x="3381162" y="6600190"/>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4" name="object 994"/>
          <p:cNvSpPr/>
          <p:nvPr/>
        </p:nvSpPr>
        <p:spPr>
          <a:xfrm>
            <a:off x="3381162" y="6646121"/>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5" name="object 995"/>
          <p:cNvSpPr/>
          <p:nvPr/>
        </p:nvSpPr>
        <p:spPr>
          <a:xfrm>
            <a:off x="3381162" y="669353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6" name="object 996"/>
          <p:cNvSpPr/>
          <p:nvPr/>
        </p:nvSpPr>
        <p:spPr>
          <a:xfrm>
            <a:off x="3381162" y="6739466"/>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7" name="object 997"/>
          <p:cNvSpPr/>
          <p:nvPr/>
        </p:nvSpPr>
        <p:spPr>
          <a:xfrm>
            <a:off x="3381162" y="678688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8" name="object 998"/>
          <p:cNvSpPr/>
          <p:nvPr/>
        </p:nvSpPr>
        <p:spPr>
          <a:xfrm>
            <a:off x="3381162" y="683281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999" name="object 999"/>
          <p:cNvSpPr/>
          <p:nvPr/>
        </p:nvSpPr>
        <p:spPr>
          <a:xfrm>
            <a:off x="3381162" y="688022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0" name="object 1000"/>
          <p:cNvSpPr/>
          <p:nvPr/>
        </p:nvSpPr>
        <p:spPr>
          <a:xfrm>
            <a:off x="3381162" y="692615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1" name="object 1001"/>
          <p:cNvSpPr/>
          <p:nvPr/>
        </p:nvSpPr>
        <p:spPr>
          <a:xfrm>
            <a:off x="3381162" y="697357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2" name="object 1002"/>
          <p:cNvSpPr/>
          <p:nvPr/>
        </p:nvSpPr>
        <p:spPr>
          <a:xfrm>
            <a:off x="3381162" y="7019501"/>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3" name="object 1003"/>
          <p:cNvSpPr/>
          <p:nvPr/>
        </p:nvSpPr>
        <p:spPr>
          <a:xfrm>
            <a:off x="3381162" y="706691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4" name="object 1004"/>
          <p:cNvSpPr/>
          <p:nvPr/>
        </p:nvSpPr>
        <p:spPr>
          <a:xfrm>
            <a:off x="3381162" y="7112846"/>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005" name="object 1005"/>
          <p:cNvSpPr/>
          <p:nvPr/>
        </p:nvSpPr>
        <p:spPr>
          <a:xfrm>
            <a:off x="3381162" y="7160260"/>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006" name="object 1006"/>
          <p:cNvSpPr/>
          <p:nvPr/>
        </p:nvSpPr>
        <p:spPr>
          <a:xfrm>
            <a:off x="3381162" y="720619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07" name="object 1007"/>
          <p:cNvSpPr/>
          <p:nvPr/>
        </p:nvSpPr>
        <p:spPr>
          <a:xfrm>
            <a:off x="3381162" y="7254346"/>
            <a:ext cx="22225" cy="0"/>
          </a:xfrm>
          <a:custGeom>
            <a:avLst/>
            <a:gdLst/>
            <a:ahLst/>
            <a:cxnLst/>
            <a:rect l="l" t="t" r="r" b="b"/>
            <a:pathLst>
              <a:path w="22860">
                <a:moveTo>
                  <a:pt x="0" y="0"/>
                </a:moveTo>
                <a:lnTo>
                  <a:pt x="22860" y="0"/>
                </a:lnTo>
              </a:path>
            </a:pathLst>
          </a:custGeom>
          <a:ln w="3175">
            <a:solidFill>
              <a:srgbClr val="003366"/>
            </a:solidFill>
          </a:ln>
        </p:spPr>
        <p:txBody>
          <a:bodyPr wrap="square" lIns="0" tIns="0" rIns="0" bIns="0" rtlCol="0"/>
          <a:lstStyle/>
          <a:p>
            <a:endParaRPr sz="1750"/>
          </a:p>
        </p:txBody>
      </p:sp>
      <p:sp>
        <p:nvSpPr>
          <p:cNvPr id="1008" name="object 1008"/>
          <p:cNvSpPr/>
          <p:nvPr/>
        </p:nvSpPr>
        <p:spPr>
          <a:xfrm>
            <a:off x="336931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09" name="object 1009"/>
          <p:cNvSpPr/>
          <p:nvPr/>
        </p:nvSpPr>
        <p:spPr>
          <a:xfrm>
            <a:off x="3321897"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10" name="object 1010"/>
          <p:cNvSpPr/>
          <p:nvPr/>
        </p:nvSpPr>
        <p:spPr>
          <a:xfrm>
            <a:off x="3275965"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11" name="object 1011"/>
          <p:cNvSpPr/>
          <p:nvPr/>
        </p:nvSpPr>
        <p:spPr>
          <a:xfrm>
            <a:off x="3228552" y="7089139"/>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12" name="object 1012"/>
          <p:cNvSpPr/>
          <p:nvPr/>
        </p:nvSpPr>
        <p:spPr>
          <a:xfrm>
            <a:off x="3182620"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13" name="object 1013"/>
          <p:cNvSpPr/>
          <p:nvPr/>
        </p:nvSpPr>
        <p:spPr>
          <a:xfrm>
            <a:off x="313520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014" name="object 1014"/>
          <p:cNvSpPr/>
          <p:nvPr/>
        </p:nvSpPr>
        <p:spPr>
          <a:xfrm>
            <a:off x="3089274"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15" name="object 1015"/>
          <p:cNvSpPr/>
          <p:nvPr/>
        </p:nvSpPr>
        <p:spPr>
          <a:xfrm>
            <a:off x="3041862"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016" name="object 1016"/>
          <p:cNvSpPr/>
          <p:nvPr/>
        </p:nvSpPr>
        <p:spPr>
          <a:xfrm>
            <a:off x="2995929" y="7089139"/>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17" name="object 1017"/>
          <p:cNvSpPr/>
          <p:nvPr/>
        </p:nvSpPr>
        <p:spPr>
          <a:xfrm>
            <a:off x="2948517"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018" name="object 1018"/>
          <p:cNvSpPr/>
          <p:nvPr/>
        </p:nvSpPr>
        <p:spPr>
          <a:xfrm>
            <a:off x="2902586" y="7089139"/>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019" name="object 1019"/>
          <p:cNvSpPr/>
          <p:nvPr/>
        </p:nvSpPr>
        <p:spPr>
          <a:xfrm>
            <a:off x="2772199" y="7040245"/>
            <a:ext cx="121620" cy="121620"/>
          </a:xfrm>
          <a:custGeom>
            <a:avLst/>
            <a:gdLst/>
            <a:ahLst/>
            <a:cxnLst/>
            <a:rect l="l" t="t" r="r" b="b"/>
            <a:pathLst>
              <a:path w="125094" h="125095">
                <a:moveTo>
                  <a:pt x="124968" y="0"/>
                </a:moveTo>
                <a:lnTo>
                  <a:pt x="0" y="62483"/>
                </a:lnTo>
                <a:lnTo>
                  <a:pt x="124968" y="124967"/>
                </a:lnTo>
                <a:lnTo>
                  <a:pt x="124968" y="0"/>
                </a:lnTo>
                <a:close/>
              </a:path>
            </a:pathLst>
          </a:custGeom>
          <a:solidFill>
            <a:srgbClr val="003366"/>
          </a:solidFill>
        </p:spPr>
        <p:txBody>
          <a:bodyPr wrap="square" lIns="0" tIns="0" rIns="0" bIns="0" rtlCol="0"/>
          <a:lstStyle/>
          <a:p>
            <a:endParaRPr sz="1750"/>
          </a:p>
        </p:txBody>
      </p:sp>
      <p:sp>
        <p:nvSpPr>
          <p:cNvPr id="1020" name="object 1020"/>
          <p:cNvSpPr/>
          <p:nvPr/>
        </p:nvSpPr>
        <p:spPr>
          <a:xfrm>
            <a:off x="339153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1" name="object 1021"/>
          <p:cNvSpPr/>
          <p:nvPr/>
        </p:nvSpPr>
        <p:spPr>
          <a:xfrm>
            <a:off x="3438948"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2" name="object 1022"/>
          <p:cNvSpPr/>
          <p:nvPr/>
        </p:nvSpPr>
        <p:spPr>
          <a:xfrm>
            <a:off x="348488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3" name="object 1023"/>
          <p:cNvSpPr/>
          <p:nvPr/>
        </p:nvSpPr>
        <p:spPr>
          <a:xfrm>
            <a:off x="3532293"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4" name="object 1024"/>
          <p:cNvSpPr/>
          <p:nvPr/>
        </p:nvSpPr>
        <p:spPr>
          <a:xfrm>
            <a:off x="3578225"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5" name="object 1025"/>
          <p:cNvSpPr/>
          <p:nvPr/>
        </p:nvSpPr>
        <p:spPr>
          <a:xfrm>
            <a:off x="362563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6" name="object 1026"/>
          <p:cNvSpPr/>
          <p:nvPr/>
        </p:nvSpPr>
        <p:spPr>
          <a:xfrm>
            <a:off x="3671570"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7" name="object 1027"/>
          <p:cNvSpPr/>
          <p:nvPr/>
        </p:nvSpPr>
        <p:spPr>
          <a:xfrm>
            <a:off x="3718984"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8" name="object 1028"/>
          <p:cNvSpPr/>
          <p:nvPr/>
        </p:nvSpPr>
        <p:spPr>
          <a:xfrm>
            <a:off x="376491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29" name="object 1029"/>
          <p:cNvSpPr/>
          <p:nvPr/>
        </p:nvSpPr>
        <p:spPr>
          <a:xfrm>
            <a:off x="3812329"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0" name="object 1030"/>
          <p:cNvSpPr/>
          <p:nvPr/>
        </p:nvSpPr>
        <p:spPr>
          <a:xfrm>
            <a:off x="385826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1" name="object 1031"/>
          <p:cNvSpPr/>
          <p:nvPr/>
        </p:nvSpPr>
        <p:spPr>
          <a:xfrm>
            <a:off x="390567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32" name="object 1032"/>
          <p:cNvSpPr/>
          <p:nvPr/>
        </p:nvSpPr>
        <p:spPr>
          <a:xfrm>
            <a:off x="395160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3" name="object 1033"/>
          <p:cNvSpPr/>
          <p:nvPr/>
        </p:nvSpPr>
        <p:spPr>
          <a:xfrm>
            <a:off x="399901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34" name="object 1034"/>
          <p:cNvSpPr/>
          <p:nvPr/>
        </p:nvSpPr>
        <p:spPr>
          <a:xfrm>
            <a:off x="404495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5" name="object 1035"/>
          <p:cNvSpPr/>
          <p:nvPr/>
        </p:nvSpPr>
        <p:spPr>
          <a:xfrm>
            <a:off x="4092363"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36" name="object 1036"/>
          <p:cNvSpPr/>
          <p:nvPr/>
        </p:nvSpPr>
        <p:spPr>
          <a:xfrm>
            <a:off x="4138296"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7" name="object 1037"/>
          <p:cNvSpPr/>
          <p:nvPr/>
        </p:nvSpPr>
        <p:spPr>
          <a:xfrm>
            <a:off x="4185708" y="7243232"/>
            <a:ext cx="22225" cy="22225"/>
          </a:xfrm>
          <a:custGeom>
            <a:avLst/>
            <a:gdLst/>
            <a:ahLst/>
            <a:cxnLst/>
            <a:rect l="l" t="t" r="r" b="b"/>
            <a:pathLst>
              <a:path w="22860" h="22859">
                <a:moveTo>
                  <a:pt x="0" y="22859"/>
                </a:moveTo>
                <a:lnTo>
                  <a:pt x="22860" y="22859"/>
                </a:lnTo>
                <a:lnTo>
                  <a:pt x="22860" y="0"/>
                </a:lnTo>
                <a:lnTo>
                  <a:pt x="0" y="0"/>
                </a:lnTo>
                <a:lnTo>
                  <a:pt x="0" y="22859"/>
                </a:lnTo>
                <a:close/>
              </a:path>
            </a:pathLst>
          </a:custGeom>
          <a:solidFill>
            <a:srgbClr val="003366"/>
          </a:solidFill>
        </p:spPr>
        <p:txBody>
          <a:bodyPr wrap="square" lIns="0" tIns="0" rIns="0" bIns="0" rtlCol="0"/>
          <a:lstStyle/>
          <a:p>
            <a:endParaRPr sz="1750"/>
          </a:p>
        </p:txBody>
      </p:sp>
      <p:sp>
        <p:nvSpPr>
          <p:cNvPr id="1038" name="object 1038"/>
          <p:cNvSpPr/>
          <p:nvPr/>
        </p:nvSpPr>
        <p:spPr>
          <a:xfrm>
            <a:off x="4231641" y="7243232"/>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039" name="object 1039"/>
          <p:cNvSpPr/>
          <p:nvPr/>
        </p:nvSpPr>
        <p:spPr>
          <a:xfrm>
            <a:off x="4258310" y="7255086"/>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040" name="object 1040"/>
          <p:cNvSpPr/>
          <p:nvPr/>
        </p:nvSpPr>
        <p:spPr>
          <a:xfrm>
            <a:off x="4209416"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1041" name="object 1041"/>
          <p:cNvSpPr/>
          <p:nvPr/>
        </p:nvSpPr>
        <p:spPr>
          <a:xfrm>
            <a:off x="2966297" y="7849235"/>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42" name="object 1042"/>
          <p:cNvSpPr/>
          <p:nvPr/>
        </p:nvSpPr>
        <p:spPr>
          <a:xfrm>
            <a:off x="2966297" y="7801822"/>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43" name="object 1043"/>
          <p:cNvSpPr/>
          <p:nvPr/>
        </p:nvSpPr>
        <p:spPr>
          <a:xfrm>
            <a:off x="2966297" y="7755890"/>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44" name="object 1044"/>
          <p:cNvSpPr/>
          <p:nvPr/>
        </p:nvSpPr>
        <p:spPr>
          <a:xfrm>
            <a:off x="2966297" y="7708477"/>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045" name="object 1045"/>
          <p:cNvSpPr/>
          <p:nvPr/>
        </p:nvSpPr>
        <p:spPr>
          <a:xfrm>
            <a:off x="2966297" y="7662545"/>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046" name="object 1046"/>
          <p:cNvSpPr/>
          <p:nvPr/>
        </p:nvSpPr>
        <p:spPr>
          <a:xfrm>
            <a:off x="2966297" y="7616613"/>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047" name="object 1047"/>
          <p:cNvSpPr/>
          <p:nvPr/>
        </p:nvSpPr>
        <p:spPr>
          <a:xfrm>
            <a:off x="295592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48" name="object 1048"/>
          <p:cNvSpPr/>
          <p:nvPr/>
        </p:nvSpPr>
        <p:spPr>
          <a:xfrm>
            <a:off x="2908511"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49" name="object 1049"/>
          <p:cNvSpPr/>
          <p:nvPr/>
        </p:nvSpPr>
        <p:spPr>
          <a:xfrm>
            <a:off x="2862579"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50" name="object 1050"/>
          <p:cNvSpPr/>
          <p:nvPr/>
        </p:nvSpPr>
        <p:spPr>
          <a:xfrm>
            <a:off x="281516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51" name="object 1051"/>
          <p:cNvSpPr/>
          <p:nvPr/>
        </p:nvSpPr>
        <p:spPr>
          <a:xfrm>
            <a:off x="276923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52" name="object 1052"/>
          <p:cNvSpPr/>
          <p:nvPr/>
        </p:nvSpPr>
        <p:spPr>
          <a:xfrm>
            <a:off x="2721822"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53" name="object 1053"/>
          <p:cNvSpPr/>
          <p:nvPr/>
        </p:nvSpPr>
        <p:spPr>
          <a:xfrm>
            <a:off x="2675890"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54" name="object 1054"/>
          <p:cNvSpPr/>
          <p:nvPr/>
        </p:nvSpPr>
        <p:spPr>
          <a:xfrm>
            <a:off x="262847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55" name="object 1055"/>
          <p:cNvSpPr/>
          <p:nvPr/>
        </p:nvSpPr>
        <p:spPr>
          <a:xfrm>
            <a:off x="2604771" y="7589943"/>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56" name="object 1056"/>
          <p:cNvSpPr/>
          <p:nvPr/>
        </p:nvSpPr>
        <p:spPr>
          <a:xfrm>
            <a:off x="2604771" y="7544012"/>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057" name="object 1057"/>
          <p:cNvSpPr/>
          <p:nvPr/>
        </p:nvSpPr>
        <p:spPr>
          <a:xfrm>
            <a:off x="2604771" y="7496598"/>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58" name="object 1058"/>
          <p:cNvSpPr/>
          <p:nvPr/>
        </p:nvSpPr>
        <p:spPr>
          <a:xfrm>
            <a:off x="2604771" y="7450667"/>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059" name="object 1059"/>
          <p:cNvSpPr/>
          <p:nvPr/>
        </p:nvSpPr>
        <p:spPr>
          <a:xfrm>
            <a:off x="2604771" y="7403253"/>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060" name="object 1060"/>
          <p:cNvSpPr/>
          <p:nvPr/>
        </p:nvSpPr>
        <p:spPr>
          <a:xfrm>
            <a:off x="2604771" y="7374360"/>
            <a:ext cx="24077" cy="0"/>
          </a:xfrm>
          <a:custGeom>
            <a:avLst/>
            <a:gdLst/>
            <a:ahLst/>
            <a:cxnLst/>
            <a:rect l="l" t="t" r="r" b="b"/>
            <a:pathLst>
              <a:path w="24764">
                <a:moveTo>
                  <a:pt x="0" y="0"/>
                </a:moveTo>
                <a:lnTo>
                  <a:pt x="24383" y="0"/>
                </a:lnTo>
              </a:path>
            </a:pathLst>
          </a:custGeom>
          <a:ln w="10668">
            <a:solidFill>
              <a:srgbClr val="003366"/>
            </a:solidFill>
          </a:ln>
        </p:spPr>
        <p:txBody>
          <a:bodyPr wrap="square" lIns="0" tIns="0" rIns="0" bIns="0" rtlCol="0"/>
          <a:lstStyle/>
          <a:p>
            <a:endParaRPr sz="1750"/>
          </a:p>
        </p:txBody>
      </p:sp>
      <p:sp>
        <p:nvSpPr>
          <p:cNvPr id="1061" name="object 1061"/>
          <p:cNvSpPr/>
          <p:nvPr/>
        </p:nvSpPr>
        <p:spPr>
          <a:xfrm>
            <a:off x="2557356" y="7252124"/>
            <a:ext cx="120385" cy="12038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a:endParaRPr sz="1750"/>
          </a:p>
        </p:txBody>
      </p:sp>
      <p:sp>
        <p:nvSpPr>
          <p:cNvPr id="1062" name="object 1062"/>
          <p:cNvSpPr/>
          <p:nvPr/>
        </p:nvSpPr>
        <p:spPr>
          <a:xfrm>
            <a:off x="3132243" y="8015181"/>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063" name="object 1063"/>
          <p:cNvSpPr/>
          <p:nvPr/>
        </p:nvSpPr>
        <p:spPr>
          <a:xfrm>
            <a:off x="317965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4" name="object 1064"/>
          <p:cNvSpPr/>
          <p:nvPr/>
        </p:nvSpPr>
        <p:spPr>
          <a:xfrm>
            <a:off x="322558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5" name="object 1065"/>
          <p:cNvSpPr/>
          <p:nvPr/>
        </p:nvSpPr>
        <p:spPr>
          <a:xfrm>
            <a:off x="327300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6" name="object 1066"/>
          <p:cNvSpPr/>
          <p:nvPr/>
        </p:nvSpPr>
        <p:spPr>
          <a:xfrm>
            <a:off x="331893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7" name="object 1067"/>
          <p:cNvSpPr/>
          <p:nvPr/>
        </p:nvSpPr>
        <p:spPr>
          <a:xfrm>
            <a:off x="336634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8" name="object 1068"/>
          <p:cNvSpPr/>
          <p:nvPr/>
        </p:nvSpPr>
        <p:spPr>
          <a:xfrm>
            <a:off x="34122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69" name="object 1069"/>
          <p:cNvSpPr/>
          <p:nvPr/>
        </p:nvSpPr>
        <p:spPr>
          <a:xfrm>
            <a:off x="345969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0" name="object 1070"/>
          <p:cNvSpPr/>
          <p:nvPr/>
        </p:nvSpPr>
        <p:spPr>
          <a:xfrm>
            <a:off x="350562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1" name="object 1071"/>
          <p:cNvSpPr/>
          <p:nvPr/>
        </p:nvSpPr>
        <p:spPr>
          <a:xfrm>
            <a:off x="355303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2" name="object 1072"/>
          <p:cNvSpPr/>
          <p:nvPr/>
        </p:nvSpPr>
        <p:spPr>
          <a:xfrm>
            <a:off x="359896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3" name="object 1073"/>
          <p:cNvSpPr/>
          <p:nvPr/>
        </p:nvSpPr>
        <p:spPr>
          <a:xfrm>
            <a:off x="364638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4" name="object 1074"/>
          <p:cNvSpPr/>
          <p:nvPr/>
        </p:nvSpPr>
        <p:spPr>
          <a:xfrm>
            <a:off x="369231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5" name="object 1075"/>
          <p:cNvSpPr/>
          <p:nvPr/>
        </p:nvSpPr>
        <p:spPr>
          <a:xfrm>
            <a:off x="373972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6" name="object 1076"/>
          <p:cNvSpPr/>
          <p:nvPr/>
        </p:nvSpPr>
        <p:spPr>
          <a:xfrm>
            <a:off x="378565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7" name="object 1077"/>
          <p:cNvSpPr/>
          <p:nvPr/>
        </p:nvSpPr>
        <p:spPr>
          <a:xfrm>
            <a:off x="383307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78" name="object 1078"/>
          <p:cNvSpPr/>
          <p:nvPr/>
        </p:nvSpPr>
        <p:spPr>
          <a:xfrm>
            <a:off x="387900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79" name="object 1079"/>
          <p:cNvSpPr/>
          <p:nvPr/>
        </p:nvSpPr>
        <p:spPr>
          <a:xfrm>
            <a:off x="392641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80" name="object 1080"/>
          <p:cNvSpPr/>
          <p:nvPr/>
        </p:nvSpPr>
        <p:spPr>
          <a:xfrm>
            <a:off x="397234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81" name="object 1081"/>
          <p:cNvSpPr/>
          <p:nvPr/>
        </p:nvSpPr>
        <p:spPr>
          <a:xfrm>
            <a:off x="401976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82" name="object 1082"/>
          <p:cNvSpPr/>
          <p:nvPr/>
        </p:nvSpPr>
        <p:spPr>
          <a:xfrm>
            <a:off x="406569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83" name="object 1083"/>
          <p:cNvSpPr/>
          <p:nvPr/>
        </p:nvSpPr>
        <p:spPr>
          <a:xfrm>
            <a:off x="411310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84" name="object 1084"/>
          <p:cNvSpPr/>
          <p:nvPr/>
        </p:nvSpPr>
        <p:spPr>
          <a:xfrm>
            <a:off x="415903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85" name="object 1085"/>
          <p:cNvSpPr/>
          <p:nvPr/>
        </p:nvSpPr>
        <p:spPr>
          <a:xfrm>
            <a:off x="420645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86" name="object 1086"/>
          <p:cNvSpPr/>
          <p:nvPr/>
        </p:nvSpPr>
        <p:spPr>
          <a:xfrm>
            <a:off x="425238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87" name="object 1087"/>
          <p:cNvSpPr/>
          <p:nvPr/>
        </p:nvSpPr>
        <p:spPr>
          <a:xfrm>
            <a:off x="429979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88" name="object 1088"/>
          <p:cNvSpPr/>
          <p:nvPr/>
        </p:nvSpPr>
        <p:spPr>
          <a:xfrm>
            <a:off x="434572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89" name="object 1089"/>
          <p:cNvSpPr/>
          <p:nvPr/>
        </p:nvSpPr>
        <p:spPr>
          <a:xfrm>
            <a:off x="439314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90" name="object 1090"/>
          <p:cNvSpPr/>
          <p:nvPr/>
        </p:nvSpPr>
        <p:spPr>
          <a:xfrm>
            <a:off x="443907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1" name="object 1091"/>
          <p:cNvSpPr/>
          <p:nvPr/>
        </p:nvSpPr>
        <p:spPr>
          <a:xfrm>
            <a:off x="448648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92" name="object 1092"/>
          <p:cNvSpPr/>
          <p:nvPr/>
        </p:nvSpPr>
        <p:spPr>
          <a:xfrm>
            <a:off x="453241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3" name="object 1093"/>
          <p:cNvSpPr/>
          <p:nvPr/>
        </p:nvSpPr>
        <p:spPr>
          <a:xfrm>
            <a:off x="457983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94" name="object 1094"/>
          <p:cNvSpPr/>
          <p:nvPr/>
        </p:nvSpPr>
        <p:spPr>
          <a:xfrm>
            <a:off x="462576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5" name="object 1095"/>
          <p:cNvSpPr/>
          <p:nvPr/>
        </p:nvSpPr>
        <p:spPr>
          <a:xfrm>
            <a:off x="467317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096" name="object 1096"/>
          <p:cNvSpPr/>
          <p:nvPr/>
        </p:nvSpPr>
        <p:spPr>
          <a:xfrm>
            <a:off x="471910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7" name="object 1097"/>
          <p:cNvSpPr/>
          <p:nvPr/>
        </p:nvSpPr>
        <p:spPr>
          <a:xfrm>
            <a:off x="476504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8" name="object 1098"/>
          <p:cNvSpPr/>
          <p:nvPr/>
        </p:nvSpPr>
        <p:spPr>
          <a:xfrm>
            <a:off x="481245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099" name="object 1099"/>
          <p:cNvSpPr/>
          <p:nvPr/>
        </p:nvSpPr>
        <p:spPr>
          <a:xfrm>
            <a:off x="485838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0" name="object 1100"/>
          <p:cNvSpPr/>
          <p:nvPr/>
        </p:nvSpPr>
        <p:spPr>
          <a:xfrm>
            <a:off x="490579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1" name="object 1101"/>
          <p:cNvSpPr/>
          <p:nvPr/>
        </p:nvSpPr>
        <p:spPr>
          <a:xfrm>
            <a:off x="495173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2" name="object 1102"/>
          <p:cNvSpPr/>
          <p:nvPr/>
        </p:nvSpPr>
        <p:spPr>
          <a:xfrm>
            <a:off x="499914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3" name="object 1103"/>
          <p:cNvSpPr/>
          <p:nvPr/>
        </p:nvSpPr>
        <p:spPr>
          <a:xfrm>
            <a:off x="504507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4" name="object 1104"/>
          <p:cNvSpPr/>
          <p:nvPr/>
        </p:nvSpPr>
        <p:spPr>
          <a:xfrm>
            <a:off x="509248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5" name="object 1105"/>
          <p:cNvSpPr/>
          <p:nvPr/>
        </p:nvSpPr>
        <p:spPr>
          <a:xfrm>
            <a:off x="513842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6" name="object 1106"/>
          <p:cNvSpPr/>
          <p:nvPr/>
        </p:nvSpPr>
        <p:spPr>
          <a:xfrm>
            <a:off x="518583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7" name="object 1107"/>
          <p:cNvSpPr/>
          <p:nvPr/>
        </p:nvSpPr>
        <p:spPr>
          <a:xfrm>
            <a:off x="523176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8" name="object 1108"/>
          <p:cNvSpPr/>
          <p:nvPr/>
        </p:nvSpPr>
        <p:spPr>
          <a:xfrm>
            <a:off x="52791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09" name="object 1109"/>
          <p:cNvSpPr/>
          <p:nvPr/>
        </p:nvSpPr>
        <p:spPr>
          <a:xfrm>
            <a:off x="5325110"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0" name="object 1110"/>
          <p:cNvSpPr/>
          <p:nvPr/>
        </p:nvSpPr>
        <p:spPr>
          <a:xfrm>
            <a:off x="537252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1" name="object 1111"/>
          <p:cNvSpPr/>
          <p:nvPr/>
        </p:nvSpPr>
        <p:spPr>
          <a:xfrm>
            <a:off x="5393266" y="800332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2" name="object 1112"/>
          <p:cNvSpPr/>
          <p:nvPr/>
        </p:nvSpPr>
        <p:spPr>
          <a:xfrm>
            <a:off x="5393266" y="795591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3" name="object 1113"/>
          <p:cNvSpPr/>
          <p:nvPr/>
        </p:nvSpPr>
        <p:spPr>
          <a:xfrm>
            <a:off x="5393266" y="790998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4" name="object 1114"/>
          <p:cNvSpPr/>
          <p:nvPr/>
        </p:nvSpPr>
        <p:spPr>
          <a:xfrm>
            <a:off x="5393266" y="786405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115" name="object 1115"/>
          <p:cNvSpPr/>
          <p:nvPr/>
        </p:nvSpPr>
        <p:spPr>
          <a:xfrm>
            <a:off x="5393266" y="7816638"/>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116" name="object 1116"/>
          <p:cNvSpPr/>
          <p:nvPr/>
        </p:nvSpPr>
        <p:spPr>
          <a:xfrm>
            <a:off x="5393266" y="777070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117" name="object 1117"/>
          <p:cNvSpPr/>
          <p:nvPr/>
        </p:nvSpPr>
        <p:spPr>
          <a:xfrm>
            <a:off x="5393266" y="772329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18" name="object 1118"/>
          <p:cNvSpPr/>
          <p:nvPr/>
        </p:nvSpPr>
        <p:spPr>
          <a:xfrm>
            <a:off x="5393266" y="767736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119" name="object 1119"/>
          <p:cNvSpPr/>
          <p:nvPr/>
        </p:nvSpPr>
        <p:spPr>
          <a:xfrm>
            <a:off x="5393266" y="762994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20" name="object 1120"/>
          <p:cNvSpPr/>
          <p:nvPr/>
        </p:nvSpPr>
        <p:spPr>
          <a:xfrm>
            <a:off x="5393266" y="7584017"/>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121" name="object 1121"/>
          <p:cNvSpPr/>
          <p:nvPr/>
        </p:nvSpPr>
        <p:spPr>
          <a:xfrm>
            <a:off x="5405120"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122" name="object 1122"/>
          <p:cNvSpPr/>
          <p:nvPr/>
        </p:nvSpPr>
        <p:spPr>
          <a:xfrm>
            <a:off x="5451052" y="7551420"/>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123" name="object 1123"/>
          <p:cNvSpPr/>
          <p:nvPr/>
        </p:nvSpPr>
        <p:spPr>
          <a:xfrm>
            <a:off x="5498465"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124" name="object 1124"/>
          <p:cNvSpPr/>
          <p:nvPr/>
        </p:nvSpPr>
        <p:spPr>
          <a:xfrm>
            <a:off x="5544397" y="7551420"/>
            <a:ext cx="1852" cy="24077"/>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a:endParaRPr sz="1750"/>
          </a:p>
        </p:txBody>
      </p:sp>
      <p:sp>
        <p:nvSpPr>
          <p:cNvPr id="1125" name="object 1125"/>
          <p:cNvSpPr/>
          <p:nvPr/>
        </p:nvSpPr>
        <p:spPr>
          <a:xfrm>
            <a:off x="5542916" y="7502525"/>
            <a:ext cx="120385" cy="121620"/>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a:endParaRPr sz="1750"/>
          </a:p>
        </p:txBody>
      </p:sp>
      <p:sp>
        <p:nvSpPr>
          <p:cNvPr id="1126" name="object 1126"/>
          <p:cNvSpPr/>
          <p:nvPr/>
        </p:nvSpPr>
        <p:spPr>
          <a:xfrm>
            <a:off x="2966297" y="7849235"/>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27" name="object 1127"/>
          <p:cNvSpPr/>
          <p:nvPr/>
        </p:nvSpPr>
        <p:spPr>
          <a:xfrm>
            <a:off x="2966297" y="7801822"/>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28" name="object 1128"/>
          <p:cNvSpPr/>
          <p:nvPr/>
        </p:nvSpPr>
        <p:spPr>
          <a:xfrm>
            <a:off x="2966297" y="7755890"/>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29" name="object 1129"/>
          <p:cNvSpPr/>
          <p:nvPr/>
        </p:nvSpPr>
        <p:spPr>
          <a:xfrm>
            <a:off x="2966297" y="7708477"/>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30" name="object 1130"/>
          <p:cNvSpPr/>
          <p:nvPr/>
        </p:nvSpPr>
        <p:spPr>
          <a:xfrm>
            <a:off x="2966297" y="7662545"/>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31" name="object 1131"/>
          <p:cNvSpPr/>
          <p:nvPr/>
        </p:nvSpPr>
        <p:spPr>
          <a:xfrm>
            <a:off x="2966297" y="7616613"/>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132" name="object 1132"/>
          <p:cNvSpPr/>
          <p:nvPr/>
        </p:nvSpPr>
        <p:spPr>
          <a:xfrm>
            <a:off x="295592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33" name="object 1133"/>
          <p:cNvSpPr/>
          <p:nvPr/>
        </p:nvSpPr>
        <p:spPr>
          <a:xfrm>
            <a:off x="2908511"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34" name="object 1134"/>
          <p:cNvSpPr/>
          <p:nvPr/>
        </p:nvSpPr>
        <p:spPr>
          <a:xfrm>
            <a:off x="2862579"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35" name="object 1135"/>
          <p:cNvSpPr/>
          <p:nvPr/>
        </p:nvSpPr>
        <p:spPr>
          <a:xfrm>
            <a:off x="281516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36" name="object 1136"/>
          <p:cNvSpPr/>
          <p:nvPr/>
        </p:nvSpPr>
        <p:spPr>
          <a:xfrm>
            <a:off x="276923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37" name="object 1137"/>
          <p:cNvSpPr/>
          <p:nvPr/>
        </p:nvSpPr>
        <p:spPr>
          <a:xfrm>
            <a:off x="2721822"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38" name="object 1138"/>
          <p:cNvSpPr/>
          <p:nvPr/>
        </p:nvSpPr>
        <p:spPr>
          <a:xfrm>
            <a:off x="2675890"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39" name="object 1139"/>
          <p:cNvSpPr/>
          <p:nvPr/>
        </p:nvSpPr>
        <p:spPr>
          <a:xfrm>
            <a:off x="262847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40" name="object 1140"/>
          <p:cNvSpPr/>
          <p:nvPr/>
        </p:nvSpPr>
        <p:spPr>
          <a:xfrm>
            <a:off x="2604771" y="7589943"/>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41" name="object 1141"/>
          <p:cNvSpPr/>
          <p:nvPr/>
        </p:nvSpPr>
        <p:spPr>
          <a:xfrm>
            <a:off x="2604771" y="7544012"/>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142" name="object 1142"/>
          <p:cNvSpPr/>
          <p:nvPr/>
        </p:nvSpPr>
        <p:spPr>
          <a:xfrm>
            <a:off x="2604771" y="7496598"/>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43" name="object 1143"/>
          <p:cNvSpPr/>
          <p:nvPr/>
        </p:nvSpPr>
        <p:spPr>
          <a:xfrm>
            <a:off x="2604771" y="7450667"/>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144" name="object 1144"/>
          <p:cNvSpPr/>
          <p:nvPr/>
        </p:nvSpPr>
        <p:spPr>
          <a:xfrm>
            <a:off x="2604771" y="7403253"/>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45" name="object 1145"/>
          <p:cNvSpPr/>
          <p:nvPr/>
        </p:nvSpPr>
        <p:spPr>
          <a:xfrm>
            <a:off x="2604771" y="7374360"/>
            <a:ext cx="24077" cy="0"/>
          </a:xfrm>
          <a:custGeom>
            <a:avLst/>
            <a:gdLst/>
            <a:ahLst/>
            <a:cxnLst/>
            <a:rect l="l" t="t" r="r" b="b"/>
            <a:pathLst>
              <a:path w="24764">
                <a:moveTo>
                  <a:pt x="0" y="0"/>
                </a:moveTo>
                <a:lnTo>
                  <a:pt x="24383" y="0"/>
                </a:lnTo>
              </a:path>
            </a:pathLst>
          </a:custGeom>
          <a:ln w="10668">
            <a:solidFill>
              <a:srgbClr val="003366"/>
            </a:solidFill>
          </a:ln>
        </p:spPr>
        <p:txBody>
          <a:bodyPr wrap="square" lIns="0" tIns="0" rIns="0" bIns="0" rtlCol="0"/>
          <a:lstStyle/>
          <a:p>
            <a:endParaRPr sz="1750"/>
          </a:p>
        </p:txBody>
      </p:sp>
      <p:sp>
        <p:nvSpPr>
          <p:cNvPr id="1146" name="object 1146"/>
          <p:cNvSpPr/>
          <p:nvPr/>
        </p:nvSpPr>
        <p:spPr>
          <a:xfrm>
            <a:off x="2557356" y="7252124"/>
            <a:ext cx="120385" cy="12038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a:endParaRPr sz="1750"/>
          </a:p>
        </p:txBody>
      </p:sp>
      <p:sp>
        <p:nvSpPr>
          <p:cNvPr id="1147" name="object 1147"/>
          <p:cNvSpPr/>
          <p:nvPr/>
        </p:nvSpPr>
        <p:spPr>
          <a:xfrm>
            <a:off x="2966297" y="7849235"/>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48" name="object 1148"/>
          <p:cNvSpPr/>
          <p:nvPr/>
        </p:nvSpPr>
        <p:spPr>
          <a:xfrm>
            <a:off x="2966297" y="7801822"/>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49" name="object 1149"/>
          <p:cNvSpPr/>
          <p:nvPr/>
        </p:nvSpPr>
        <p:spPr>
          <a:xfrm>
            <a:off x="2966297" y="7755890"/>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50" name="object 1150"/>
          <p:cNvSpPr/>
          <p:nvPr/>
        </p:nvSpPr>
        <p:spPr>
          <a:xfrm>
            <a:off x="2966297" y="7708477"/>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51" name="object 1151"/>
          <p:cNvSpPr/>
          <p:nvPr/>
        </p:nvSpPr>
        <p:spPr>
          <a:xfrm>
            <a:off x="2966297" y="7662545"/>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52" name="object 1152"/>
          <p:cNvSpPr/>
          <p:nvPr/>
        </p:nvSpPr>
        <p:spPr>
          <a:xfrm>
            <a:off x="2966297" y="7616613"/>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153" name="object 1153"/>
          <p:cNvSpPr/>
          <p:nvPr/>
        </p:nvSpPr>
        <p:spPr>
          <a:xfrm>
            <a:off x="295592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54" name="object 1154"/>
          <p:cNvSpPr/>
          <p:nvPr/>
        </p:nvSpPr>
        <p:spPr>
          <a:xfrm>
            <a:off x="2908511"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55" name="object 1155"/>
          <p:cNvSpPr/>
          <p:nvPr/>
        </p:nvSpPr>
        <p:spPr>
          <a:xfrm>
            <a:off x="2862579"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56" name="object 1156"/>
          <p:cNvSpPr/>
          <p:nvPr/>
        </p:nvSpPr>
        <p:spPr>
          <a:xfrm>
            <a:off x="281516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57" name="object 1157"/>
          <p:cNvSpPr/>
          <p:nvPr/>
        </p:nvSpPr>
        <p:spPr>
          <a:xfrm>
            <a:off x="2769234"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58" name="object 1158"/>
          <p:cNvSpPr/>
          <p:nvPr/>
        </p:nvSpPr>
        <p:spPr>
          <a:xfrm>
            <a:off x="2721822"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59" name="object 1159"/>
          <p:cNvSpPr/>
          <p:nvPr/>
        </p:nvSpPr>
        <p:spPr>
          <a:xfrm>
            <a:off x="2675890" y="760179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60" name="object 1160"/>
          <p:cNvSpPr/>
          <p:nvPr/>
        </p:nvSpPr>
        <p:spPr>
          <a:xfrm>
            <a:off x="2628477" y="7601797"/>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61" name="object 1161"/>
          <p:cNvSpPr/>
          <p:nvPr/>
        </p:nvSpPr>
        <p:spPr>
          <a:xfrm>
            <a:off x="2604771" y="7589943"/>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62" name="object 1162"/>
          <p:cNvSpPr/>
          <p:nvPr/>
        </p:nvSpPr>
        <p:spPr>
          <a:xfrm>
            <a:off x="2604771" y="7544012"/>
            <a:ext cx="24077" cy="22225"/>
          </a:xfrm>
          <a:custGeom>
            <a:avLst/>
            <a:gdLst/>
            <a:ahLst/>
            <a:cxnLst/>
            <a:rect l="l" t="t" r="r" b="b"/>
            <a:pathLst>
              <a:path w="24764" h="22859">
                <a:moveTo>
                  <a:pt x="0" y="22859"/>
                </a:moveTo>
                <a:lnTo>
                  <a:pt x="24383" y="22859"/>
                </a:lnTo>
                <a:lnTo>
                  <a:pt x="24383" y="0"/>
                </a:lnTo>
                <a:lnTo>
                  <a:pt x="0" y="0"/>
                </a:lnTo>
                <a:lnTo>
                  <a:pt x="0" y="22859"/>
                </a:lnTo>
                <a:close/>
              </a:path>
            </a:pathLst>
          </a:custGeom>
          <a:solidFill>
            <a:srgbClr val="003366"/>
          </a:solidFill>
        </p:spPr>
        <p:txBody>
          <a:bodyPr wrap="square" lIns="0" tIns="0" rIns="0" bIns="0" rtlCol="0"/>
          <a:lstStyle/>
          <a:p>
            <a:endParaRPr sz="1750"/>
          </a:p>
        </p:txBody>
      </p:sp>
      <p:sp>
        <p:nvSpPr>
          <p:cNvPr id="1163" name="object 1163"/>
          <p:cNvSpPr/>
          <p:nvPr/>
        </p:nvSpPr>
        <p:spPr>
          <a:xfrm>
            <a:off x="2604771" y="7496598"/>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64" name="object 1164"/>
          <p:cNvSpPr/>
          <p:nvPr/>
        </p:nvSpPr>
        <p:spPr>
          <a:xfrm>
            <a:off x="2604771" y="7450667"/>
            <a:ext cx="24077" cy="22225"/>
          </a:xfrm>
          <a:custGeom>
            <a:avLst/>
            <a:gdLst/>
            <a:ahLst/>
            <a:cxnLst/>
            <a:rect l="l" t="t" r="r" b="b"/>
            <a:pathLst>
              <a:path w="24764" h="22859">
                <a:moveTo>
                  <a:pt x="0" y="22860"/>
                </a:moveTo>
                <a:lnTo>
                  <a:pt x="24383" y="22860"/>
                </a:lnTo>
                <a:lnTo>
                  <a:pt x="24383" y="0"/>
                </a:lnTo>
                <a:lnTo>
                  <a:pt x="0" y="0"/>
                </a:lnTo>
                <a:lnTo>
                  <a:pt x="0" y="22860"/>
                </a:lnTo>
                <a:close/>
              </a:path>
            </a:pathLst>
          </a:custGeom>
          <a:solidFill>
            <a:srgbClr val="003366"/>
          </a:solidFill>
        </p:spPr>
        <p:txBody>
          <a:bodyPr wrap="square" lIns="0" tIns="0" rIns="0" bIns="0" rtlCol="0"/>
          <a:lstStyle/>
          <a:p>
            <a:endParaRPr sz="1750"/>
          </a:p>
        </p:txBody>
      </p:sp>
      <p:sp>
        <p:nvSpPr>
          <p:cNvPr id="1165" name="object 1165"/>
          <p:cNvSpPr/>
          <p:nvPr/>
        </p:nvSpPr>
        <p:spPr>
          <a:xfrm>
            <a:off x="2604771" y="7403253"/>
            <a:ext cx="24077" cy="24077"/>
          </a:xfrm>
          <a:custGeom>
            <a:avLst/>
            <a:gdLst/>
            <a:ahLst/>
            <a:cxnLst/>
            <a:rect l="l" t="t" r="r" b="b"/>
            <a:pathLst>
              <a:path w="24764" h="24765">
                <a:moveTo>
                  <a:pt x="0" y="24384"/>
                </a:moveTo>
                <a:lnTo>
                  <a:pt x="24383" y="24384"/>
                </a:lnTo>
                <a:lnTo>
                  <a:pt x="24383" y="0"/>
                </a:lnTo>
                <a:lnTo>
                  <a:pt x="0" y="0"/>
                </a:lnTo>
                <a:lnTo>
                  <a:pt x="0" y="24384"/>
                </a:lnTo>
                <a:close/>
              </a:path>
            </a:pathLst>
          </a:custGeom>
          <a:solidFill>
            <a:srgbClr val="003366"/>
          </a:solidFill>
        </p:spPr>
        <p:txBody>
          <a:bodyPr wrap="square" lIns="0" tIns="0" rIns="0" bIns="0" rtlCol="0"/>
          <a:lstStyle/>
          <a:p>
            <a:endParaRPr sz="1750"/>
          </a:p>
        </p:txBody>
      </p:sp>
      <p:sp>
        <p:nvSpPr>
          <p:cNvPr id="1166" name="object 1166"/>
          <p:cNvSpPr/>
          <p:nvPr/>
        </p:nvSpPr>
        <p:spPr>
          <a:xfrm>
            <a:off x="2604771" y="7374360"/>
            <a:ext cx="24077" cy="0"/>
          </a:xfrm>
          <a:custGeom>
            <a:avLst/>
            <a:gdLst/>
            <a:ahLst/>
            <a:cxnLst/>
            <a:rect l="l" t="t" r="r" b="b"/>
            <a:pathLst>
              <a:path w="24764">
                <a:moveTo>
                  <a:pt x="0" y="0"/>
                </a:moveTo>
                <a:lnTo>
                  <a:pt x="24383" y="0"/>
                </a:lnTo>
              </a:path>
            </a:pathLst>
          </a:custGeom>
          <a:ln w="10668">
            <a:solidFill>
              <a:srgbClr val="003366"/>
            </a:solidFill>
          </a:ln>
        </p:spPr>
        <p:txBody>
          <a:bodyPr wrap="square" lIns="0" tIns="0" rIns="0" bIns="0" rtlCol="0"/>
          <a:lstStyle/>
          <a:p>
            <a:endParaRPr sz="1750"/>
          </a:p>
        </p:txBody>
      </p:sp>
      <p:sp>
        <p:nvSpPr>
          <p:cNvPr id="1167" name="object 1167"/>
          <p:cNvSpPr/>
          <p:nvPr/>
        </p:nvSpPr>
        <p:spPr>
          <a:xfrm>
            <a:off x="2557356" y="7252124"/>
            <a:ext cx="120385" cy="120385"/>
          </a:xfrm>
          <a:custGeom>
            <a:avLst/>
            <a:gdLst/>
            <a:ahLst/>
            <a:cxnLst/>
            <a:rect l="l" t="t" r="r" b="b"/>
            <a:pathLst>
              <a:path w="123825" h="123825">
                <a:moveTo>
                  <a:pt x="60959" y="0"/>
                </a:moveTo>
                <a:lnTo>
                  <a:pt x="0" y="123444"/>
                </a:lnTo>
                <a:lnTo>
                  <a:pt x="123443" y="123444"/>
                </a:lnTo>
                <a:lnTo>
                  <a:pt x="60959" y="0"/>
                </a:lnTo>
                <a:close/>
              </a:path>
            </a:pathLst>
          </a:custGeom>
          <a:solidFill>
            <a:srgbClr val="003366"/>
          </a:solidFill>
        </p:spPr>
        <p:txBody>
          <a:bodyPr wrap="square" lIns="0" tIns="0" rIns="0" bIns="0" rtlCol="0"/>
          <a:lstStyle/>
          <a:p>
            <a:endParaRPr sz="1750"/>
          </a:p>
        </p:txBody>
      </p:sp>
      <p:sp>
        <p:nvSpPr>
          <p:cNvPr id="1168" name="object 1168"/>
          <p:cNvSpPr/>
          <p:nvPr/>
        </p:nvSpPr>
        <p:spPr>
          <a:xfrm>
            <a:off x="3132243" y="8015181"/>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169" name="object 1169"/>
          <p:cNvSpPr/>
          <p:nvPr/>
        </p:nvSpPr>
        <p:spPr>
          <a:xfrm>
            <a:off x="317965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0" name="object 1170"/>
          <p:cNvSpPr/>
          <p:nvPr/>
        </p:nvSpPr>
        <p:spPr>
          <a:xfrm>
            <a:off x="322558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1" name="object 1171"/>
          <p:cNvSpPr/>
          <p:nvPr/>
        </p:nvSpPr>
        <p:spPr>
          <a:xfrm>
            <a:off x="327300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2" name="object 1172"/>
          <p:cNvSpPr/>
          <p:nvPr/>
        </p:nvSpPr>
        <p:spPr>
          <a:xfrm>
            <a:off x="331893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3" name="object 1173"/>
          <p:cNvSpPr/>
          <p:nvPr/>
        </p:nvSpPr>
        <p:spPr>
          <a:xfrm>
            <a:off x="336634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4" name="object 1174"/>
          <p:cNvSpPr/>
          <p:nvPr/>
        </p:nvSpPr>
        <p:spPr>
          <a:xfrm>
            <a:off x="34122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5" name="object 1175"/>
          <p:cNvSpPr/>
          <p:nvPr/>
        </p:nvSpPr>
        <p:spPr>
          <a:xfrm>
            <a:off x="345969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6" name="object 1176"/>
          <p:cNvSpPr/>
          <p:nvPr/>
        </p:nvSpPr>
        <p:spPr>
          <a:xfrm>
            <a:off x="350562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7" name="object 1177"/>
          <p:cNvSpPr/>
          <p:nvPr/>
        </p:nvSpPr>
        <p:spPr>
          <a:xfrm>
            <a:off x="355303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8" name="object 1178"/>
          <p:cNvSpPr/>
          <p:nvPr/>
        </p:nvSpPr>
        <p:spPr>
          <a:xfrm>
            <a:off x="359896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79" name="object 1179"/>
          <p:cNvSpPr/>
          <p:nvPr/>
        </p:nvSpPr>
        <p:spPr>
          <a:xfrm>
            <a:off x="364638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0" name="object 1180"/>
          <p:cNvSpPr/>
          <p:nvPr/>
        </p:nvSpPr>
        <p:spPr>
          <a:xfrm>
            <a:off x="369231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1" name="object 1181"/>
          <p:cNvSpPr/>
          <p:nvPr/>
        </p:nvSpPr>
        <p:spPr>
          <a:xfrm>
            <a:off x="373972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2" name="object 1182"/>
          <p:cNvSpPr/>
          <p:nvPr/>
        </p:nvSpPr>
        <p:spPr>
          <a:xfrm>
            <a:off x="378565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3" name="object 1183"/>
          <p:cNvSpPr/>
          <p:nvPr/>
        </p:nvSpPr>
        <p:spPr>
          <a:xfrm>
            <a:off x="383307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84" name="object 1184"/>
          <p:cNvSpPr/>
          <p:nvPr/>
        </p:nvSpPr>
        <p:spPr>
          <a:xfrm>
            <a:off x="387900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5" name="object 1185"/>
          <p:cNvSpPr/>
          <p:nvPr/>
        </p:nvSpPr>
        <p:spPr>
          <a:xfrm>
            <a:off x="392641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86" name="object 1186"/>
          <p:cNvSpPr/>
          <p:nvPr/>
        </p:nvSpPr>
        <p:spPr>
          <a:xfrm>
            <a:off x="397234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7" name="object 1187"/>
          <p:cNvSpPr/>
          <p:nvPr/>
        </p:nvSpPr>
        <p:spPr>
          <a:xfrm>
            <a:off x="401976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88" name="object 1188"/>
          <p:cNvSpPr/>
          <p:nvPr/>
        </p:nvSpPr>
        <p:spPr>
          <a:xfrm>
            <a:off x="406569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89" name="object 1189"/>
          <p:cNvSpPr/>
          <p:nvPr/>
        </p:nvSpPr>
        <p:spPr>
          <a:xfrm>
            <a:off x="411310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90" name="object 1190"/>
          <p:cNvSpPr/>
          <p:nvPr/>
        </p:nvSpPr>
        <p:spPr>
          <a:xfrm>
            <a:off x="415903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91" name="object 1191"/>
          <p:cNvSpPr/>
          <p:nvPr/>
        </p:nvSpPr>
        <p:spPr>
          <a:xfrm>
            <a:off x="420645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92" name="object 1192"/>
          <p:cNvSpPr/>
          <p:nvPr/>
        </p:nvSpPr>
        <p:spPr>
          <a:xfrm>
            <a:off x="425238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93" name="object 1193"/>
          <p:cNvSpPr/>
          <p:nvPr/>
        </p:nvSpPr>
        <p:spPr>
          <a:xfrm>
            <a:off x="429979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94" name="object 1194"/>
          <p:cNvSpPr/>
          <p:nvPr/>
        </p:nvSpPr>
        <p:spPr>
          <a:xfrm>
            <a:off x="434572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95" name="object 1195"/>
          <p:cNvSpPr/>
          <p:nvPr/>
        </p:nvSpPr>
        <p:spPr>
          <a:xfrm>
            <a:off x="439314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96" name="object 1196"/>
          <p:cNvSpPr/>
          <p:nvPr/>
        </p:nvSpPr>
        <p:spPr>
          <a:xfrm>
            <a:off x="443907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97" name="object 1197"/>
          <p:cNvSpPr/>
          <p:nvPr/>
        </p:nvSpPr>
        <p:spPr>
          <a:xfrm>
            <a:off x="448648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198" name="object 1198"/>
          <p:cNvSpPr/>
          <p:nvPr/>
        </p:nvSpPr>
        <p:spPr>
          <a:xfrm>
            <a:off x="453241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199" name="object 1199"/>
          <p:cNvSpPr/>
          <p:nvPr/>
        </p:nvSpPr>
        <p:spPr>
          <a:xfrm>
            <a:off x="457983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00" name="object 1200"/>
          <p:cNvSpPr/>
          <p:nvPr/>
        </p:nvSpPr>
        <p:spPr>
          <a:xfrm>
            <a:off x="462576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1" name="object 1201"/>
          <p:cNvSpPr/>
          <p:nvPr/>
        </p:nvSpPr>
        <p:spPr>
          <a:xfrm>
            <a:off x="467317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02" name="object 1202"/>
          <p:cNvSpPr/>
          <p:nvPr/>
        </p:nvSpPr>
        <p:spPr>
          <a:xfrm>
            <a:off x="471910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3" name="object 1203"/>
          <p:cNvSpPr/>
          <p:nvPr/>
        </p:nvSpPr>
        <p:spPr>
          <a:xfrm>
            <a:off x="476504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4" name="object 1204"/>
          <p:cNvSpPr/>
          <p:nvPr/>
        </p:nvSpPr>
        <p:spPr>
          <a:xfrm>
            <a:off x="481245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5" name="object 1205"/>
          <p:cNvSpPr/>
          <p:nvPr/>
        </p:nvSpPr>
        <p:spPr>
          <a:xfrm>
            <a:off x="485838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6" name="object 1206"/>
          <p:cNvSpPr/>
          <p:nvPr/>
        </p:nvSpPr>
        <p:spPr>
          <a:xfrm>
            <a:off x="490579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7" name="object 1207"/>
          <p:cNvSpPr/>
          <p:nvPr/>
        </p:nvSpPr>
        <p:spPr>
          <a:xfrm>
            <a:off x="495173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8" name="object 1208"/>
          <p:cNvSpPr/>
          <p:nvPr/>
        </p:nvSpPr>
        <p:spPr>
          <a:xfrm>
            <a:off x="499914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09" name="object 1209"/>
          <p:cNvSpPr/>
          <p:nvPr/>
        </p:nvSpPr>
        <p:spPr>
          <a:xfrm>
            <a:off x="504507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0" name="object 1210"/>
          <p:cNvSpPr/>
          <p:nvPr/>
        </p:nvSpPr>
        <p:spPr>
          <a:xfrm>
            <a:off x="509248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1" name="object 1211"/>
          <p:cNvSpPr/>
          <p:nvPr/>
        </p:nvSpPr>
        <p:spPr>
          <a:xfrm>
            <a:off x="513842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2" name="object 1212"/>
          <p:cNvSpPr/>
          <p:nvPr/>
        </p:nvSpPr>
        <p:spPr>
          <a:xfrm>
            <a:off x="518583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3" name="object 1213"/>
          <p:cNvSpPr/>
          <p:nvPr/>
        </p:nvSpPr>
        <p:spPr>
          <a:xfrm>
            <a:off x="523176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4" name="object 1214"/>
          <p:cNvSpPr/>
          <p:nvPr/>
        </p:nvSpPr>
        <p:spPr>
          <a:xfrm>
            <a:off x="52791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5" name="object 1215"/>
          <p:cNvSpPr/>
          <p:nvPr/>
        </p:nvSpPr>
        <p:spPr>
          <a:xfrm>
            <a:off x="5325110"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6" name="object 1216"/>
          <p:cNvSpPr/>
          <p:nvPr/>
        </p:nvSpPr>
        <p:spPr>
          <a:xfrm>
            <a:off x="537252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7" name="object 1217"/>
          <p:cNvSpPr/>
          <p:nvPr/>
        </p:nvSpPr>
        <p:spPr>
          <a:xfrm>
            <a:off x="5393266" y="800332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8" name="object 1218"/>
          <p:cNvSpPr/>
          <p:nvPr/>
        </p:nvSpPr>
        <p:spPr>
          <a:xfrm>
            <a:off x="5393266" y="795591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19" name="object 1219"/>
          <p:cNvSpPr/>
          <p:nvPr/>
        </p:nvSpPr>
        <p:spPr>
          <a:xfrm>
            <a:off x="5393266" y="790998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20" name="object 1220"/>
          <p:cNvSpPr/>
          <p:nvPr/>
        </p:nvSpPr>
        <p:spPr>
          <a:xfrm>
            <a:off x="5393266" y="786405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21" name="object 1221"/>
          <p:cNvSpPr/>
          <p:nvPr/>
        </p:nvSpPr>
        <p:spPr>
          <a:xfrm>
            <a:off x="5393266" y="7816638"/>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22" name="object 1222"/>
          <p:cNvSpPr/>
          <p:nvPr/>
        </p:nvSpPr>
        <p:spPr>
          <a:xfrm>
            <a:off x="5393266" y="777070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23" name="object 1223"/>
          <p:cNvSpPr/>
          <p:nvPr/>
        </p:nvSpPr>
        <p:spPr>
          <a:xfrm>
            <a:off x="5393266" y="772329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24" name="object 1224"/>
          <p:cNvSpPr/>
          <p:nvPr/>
        </p:nvSpPr>
        <p:spPr>
          <a:xfrm>
            <a:off x="5393266" y="767736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25" name="object 1225"/>
          <p:cNvSpPr/>
          <p:nvPr/>
        </p:nvSpPr>
        <p:spPr>
          <a:xfrm>
            <a:off x="5393266" y="762994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26" name="object 1226"/>
          <p:cNvSpPr/>
          <p:nvPr/>
        </p:nvSpPr>
        <p:spPr>
          <a:xfrm>
            <a:off x="5393266" y="7584017"/>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227" name="object 1227"/>
          <p:cNvSpPr/>
          <p:nvPr/>
        </p:nvSpPr>
        <p:spPr>
          <a:xfrm>
            <a:off x="5405120"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228" name="object 1228"/>
          <p:cNvSpPr/>
          <p:nvPr/>
        </p:nvSpPr>
        <p:spPr>
          <a:xfrm>
            <a:off x="5451052" y="7551420"/>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29" name="object 1229"/>
          <p:cNvSpPr/>
          <p:nvPr/>
        </p:nvSpPr>
        <p:spPr>
          <a:xfrm>
            <a:off x="5498465"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230" name="object 1230"/>
          <p:cNvSpPr/>
          <p:nvPr/>
        </p:nvSpPr>
        <p:spPr>
          <a:xfrm>
            <a:off x="5544397" y="7551420"/>
            <a:ext cx="1852" cy="24077"/>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a:endParaRPr sz="1750"/>
          </a:p>
        </p:txBody>
      </p:sp>
      <p:sp>
        <p:nvSpPr>
          <p:cNvPr id="1231" name="object 1231"/>
          <p:cNvSpPr/>
          <p:nvPr/>
        </p:nvSpPr>
        <p:spPr>
          <a:xfrm>
            <a:off x="5542916" y="7502525"/>
            <a:ext cx="120385" cy="121620"/>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a:endParaRPr sz="1750"/>
          </a:p>
        </p:txBody>
      </p:sp>
      <p:sp>
        <p:nvSpPr>
          <p:cNvPr id="1232" name="object 1232"/>
          <p:cNvSpPr/>
          <p:nvPr/>
        </p:nvSpPr>
        <p:spPr>
          <a:xfrm>
            <a:off x="3132243" y="8015181"/>
            <a:ext cx="24077" cy="24077"/>
          </a:xfrm>
          <a:custGeom>
            <a:avLst/>
            <a:gdLst/>
            <a:ahLst/>
            <a:cxnLst/>
            <a:rect l="l" t="t" r="r" b="b"/>
            <a:pathLst>
              <a:path w="24764" h="24765">
                <a:moveTo>
                  <a:pt x="0" y="24383"/>
                </a:moveTo>
                <a:lnTo>
                  <a:pt x="24383" y="24383"/>
                </a:lnTo>
                <a:lnTo>
                  <a:pt x="24383" y="0"/>
                </a:lnTo>
                <a:lnTo>
                  <a:pt x="0" y="0"/>
                </a:lnTo>
                <a:lnTo>
                  <a:pt x="0" y="24383"/>
                </a:lnTo>
                <a:close/>
              </a:path>
            </a:pathLst>
          </a:custGeom>
          <a:solidFill>
            <a:srgbClr val="003366"/>
          </a:solidFill>
        </p:spPr>
        <p:txBody>
          <a:bodyPr wrap="square" lIns="0" tIns="0" rIns="0" bIns="0" rtlCol="0"/>
          <a:lstStyle/>
          <a:p>
            <a:endParaRPr sz="1750"/>
          </a:p>
        </p:txBody>
      </p:sp>
      <p:sp>
        <p:nvSpPr>
          <p:cNvPr id="1233" name="object 1233"/>
          <p:cNvSpPr/>
          <p:nvPr/>
        </p:nvSpPr>
        <p:spPr>
          <a:xfrm>
            <a:off x="317965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4" name="object 1234"/>
          <p:cNvSpPr/>
          <p:nvPr/>
        </p:nvSpPr>
        <p:spPr>
          <a:xfrm>
            <a:off x="322558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5" name="object 1235"/>
          <p:cNvSpPr/>
          <p:nvPr/>
        </p:nvSpPr>
        <p:spPr>
          <a:xfrm>
            <a:off x="327300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6" name="object 1236"/>
          <p:cNvSpPr/>
          <p:nvPr/>
        </p:nvSpPr>
        <p:spPr>
          <a:xfrm>
            <a:off x="331893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7" name="object 1237"/>
          <p:cNvSpPr/>
          <p:nvPr/>
        </p:nvSpPr>
        <p:spPr>
          <a:xfrm>
            <a:off x="336634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8" name="object 1238"/>
          <p:cNvSpPr/>
          <p:nvPr/>
        </p:nvSpPr>
        <p:spPr>
          <a:xfrm>
            <a:off x="34122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39" name="object 1239"/>
          <p:cNvSpPr/>
          <p:nvPr/>
        </p:nvSpPr>
        <p:spPr>
          <a:xfrm>
            <a:off x="345969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0" name="object 1240"/>
          <p:cNvSpPr/>
          <p:nvPr/>
        </p:nvSpPr>
        <p:spPr>
          <a:xfrm>
            <a:off x="350562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1" name="object 1241"/>
          <p:cNvSpPr/>
          <p:nvPr/>
        </p:nvSpPr>
        <p:spPr>
          <a:xfrm>
            <a:off x="355303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2" name="object 1242"/>
          <p:cNvSpPr/>
          <p:nvPr/>
        </p:nvSpPr>
        <p:spPr>
          <a:xfrm>
            <a:off x="359896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3" name="object 1243"/>
          <p:cNvSpPr/>
          <p:nvPr/>
        </p:nvSpPr>
        <p:spPr>
          <a:xfrm>
            <a:off x="3646382"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4" name="object 1244"/>
          <p:cNvSpPr/>
          <p:nvPr/>
        </p:nvSpPr>
        <p:spPr>
          <a:xfrm>
            <a:off x="369231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5" name="object 1245"/>
          <p:cNvSpPr/>
          <p:nvPr/>
        </p:nvSpPr>
        <p:spPr>
          <a:xfrm>
            <a:off x="3739727"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6" name="object 1246"/>
          <p:cNvSpPr/>
          <p:nvPr/>
        </p:nvSpPr>
        <p:spPr>
          <a:xfrm>
            <a:off x="378565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7" name="object 1247"/>
          <p:cNvSpPr/>
          <p:nvPr/>
        </p:nvSpPr>
        <p:spPr>
          <a:xfrm>
            <a:off x="383307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48" name="object 1248"/>
          <p:cNvSpPr/>
          <p:nvPr/>
        </p:nvSpPr>
        <p:spPr>
          <a:xfrm>
            <a:off x="387900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49" name="object 1249"/>
          <p:cNvSpPr/>
          <p:nvPr/>
        </p:nvSpPr>
        <p:spPr>
          <a:xfrm>
            <a:off x="392641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50" name="object 1250"/>
          <p:cNvSpPr/>
          <p:nvPr/>
        </p:nvSpPr>
        <p:spPr>
          <a:xfrm>
            <a:off x="397234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51" name="object 1251"/>
          <p:cNvSpPr/>
          <p:nvPr/>
        </p:nvSpPr>
        <p:spPr>
          <a:xfrm>
            <a:off x="401976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52" name="object 1252"/>
          <p:cNvSpPr/>
          <p:nvPr/>
        </p:nvSpPr>
        <p:spPr>
          <a:xfrm>
            <a:off x="406569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53" name="object 1253"/>
          <p:cNvSpPr/>
          <p:nvPr/>
        </p:nvSpPr>
        <p:spPr>
          <a:xfrm>
            <a:off x="411310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54" name="object 1254"/>
          <p:cNvSpPr/>
          <p:nvPr/>
        </p:nvSpPr>
        <p:spPr>
          <a:xfrm>
            <a:off x="415903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55" name="object 1255"/>
          <p:cNvSpPr/>
          <p:nvPr/>
        </p:nvSpPr>
        <p:spPr>
          <a:xfrm>
            <a:off x="420645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56" name="object 1256"/>
          <p:cNvSpPr/>
          <p:nvPr/>
        </p:nvSpPr>
        <p:spPr>
          <a:xfrm>
            <a:off x="425238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57" name="object 1257"/>
          <p:cNvSpPr/>
          <p:nvPr/>
        </p:nvSpPr>
        <p:spPr>
          <a:xfrm>
            <a:off x="429979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58" name="object 1258"/>
          <p:cNvSpPr/>
          <p:nvPr/>
        </p:nvSpPr>
        <p:spPr>
          <a:xfrm>
            <a:off x="434572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59" name="object 1259"/>
          <p:cNvSpPr/>
          <p:nvPr/>
        </p:nvSpPr>
        <p:spPr>
          <a:xfrm>
            <a:off x="4393141"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60" name="object 1260"/>
          <p:cNvSpPr/>
          <p:nvPr/>
        </p:nvSpPr>
        <p:spPr>
          <a:xfrm>
            <a:off x="443907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1" name="object 1261"/>
          <p:cNvSpPr/>
          <p:nvPr/>
        </p:nvSpPr>
        <p:spPr>
          <a:xfrm>
            <a:off x="4486486"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62" name="object 1262"/>
          <p:cNvSpPr/>
          <p:nvPr/>
        </p:nvSpPr>
        <p:spPr>
          <a:xfrm>
            <a:off x="453241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3" name="object 1263"/>
          <p:cNvSpPr/>
          <p:nvPr/>
        </p:nvSpPr>
        <p:spPr>
          <a:xfrm>
            <a:off x="4579832"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64" name="object 1264"/>
          <p:cNvSpPr/>
          <p:nvPr/>
        </p:nvSpPr>
        <p:spPr>
          <a:xfrm>
            <a:off x="462576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5" name="object 1265"/>
          <p:cNvSpPr/>
          <p:nvPr/>
        </p:nvSpPr>
        <p:spPr>
          <a:xfrm>
            <a:off x="4673177" y="8015181"/>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266" name="object 1266"/>
          <p:cNvSpPr/>
          <p:nvPr/>
        </p:nvSpPr>
        <p:spPr>
          <a:xfrm>
            <a:off x="471910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7" name="object 1267"/>
          <p:cNvSpPr/>
          <p:nvPr/>
        </p:nvSpPr>
        <p:spPr>
          <a:xfrm>
            <a:off x="476504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8" name="object 1268"/>
          <p:cNvSpPr/>
          <p:nvPr/>
        </p:nvSpPr>
        <p:spPr>
          <a:xfrm>
            <a:off x="481245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69" name="object 1269"/>
          <p:cNvSpPr/>
          <p:nvPr/>
        </p:nvSpPr>
        <p:spPr>
          <a:xfrm>
            <a:off x="485838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0" name="object 1270"/>
          <p:cNvSpPr/>
          <p:nvPr/>
        </p:nvSpPr>
        <p:spPr>
          <a:xfrm>
            <a:off x="490579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1" name="object 1271"/>
          <p:cNvSpPr/>
          <p:nvPr/>
        </p:nvSpPr>
        <p:spPr>
          <a:xfrm>
            <a:off x="495173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2" name="object 1272"/>
          <p:cNvSpPr/>
          <p:nvPr/>
        </p:nvSpPr>
        <p:spPr>
          <a:xfrm>
            <a:off x="499914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3" name="object 1273"/>
          <p:cNvSpPr/>
          <p:nvPr/>
        </p:nvSpPr>
        <p:spPr>
          <a:xfrm>
            <a:off x="504507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4" name="object 1274"/>
          <p:cNvSpPr/>
          <p:nvPr/>
        </p:nvSpPr>
        <p:spPr>
          <a:xfrm>
            <a:off x="5092489"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5" name="object 1275"/>
          <p:cNvSpPr/>
          <p:nvPr/>
        </p:nvSpPr>
        <p:spPr>
          <a:xfrm>
            <a:off x="5138421"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6" name="object 1276"/>
          <p:cNvSpPr/>
          <p:nvPr/>
        </p:nvSpPr>
        <p:spPr>
          <a:xfrm>
            <a:off x="5185834"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7" name="object 1277"/>
          <p:cNvSpPr/>
          <p:nvPr/>
        </p:nvSpPr>
        <p:spPr>
          <a:xfrm>
            <a:off x="5231766"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8" name="object 1278"/>
          <p:cNvSpPr/>
          <p:nvPr/>
        </p:nvSpPr>
        <p:spPr>
          <a:xfrm>
            <a:off x="5279178"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79" name="object 1279"/>
          <p:cNvSpPr/>
          <p:nvPr/>
        </p:nvSpPr>
        <p:spPr>
          <a:xfrm>
            <a:off x="5325110"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0" name="object 1280"/>
          <p:cNvSpPr/>
          <p:nvPr/>
        </p:nvSpPr>
        <p:spPr>
          <a:xfrm>
            <a:off x="5372523" y="8015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1" name="object 1281"/>
          <p:cNvSpPr/>
          <p:nvPr/>
        </p:nvSpPr>
        <p:spPr>
          <a:xfrm>
            <a:off x="5393266" y="800332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2" name="object 1282"/>
          <p:cNvSpPr/>
          <p:nvPr/>
        </p:nvSpPr>
        <p:spPr>
          <a:xfrm>
            <a:off x="5393266" y="795591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3" name="object 1283"/>
          <p:cNvSpPr/>
          <p:nvPr/>
        </p:nvSpPr>
        <p:spPr>
          <a:xfrm>
            <a:off x="5393266" y="790998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4" name="object 1284"/>
          <p:cNvSpPr/>
          <p:nvPr/>
        </p:nvSpPr>
        <p:spPr>
          <a:xfrm>
            <a:off x="5393266" y="786405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85" name="object 1285"/>
          <p:cNvSpPr/>
          <p:nvPr/>
        </p:nvSpPr>
        <p:spPr>
          <a:xfrm>
            <a:off x="5393266" y="7816638"/>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86" name="object 1286"/>
          <p:cNvSpPr/>
          <p:nvPr/>
        </p:nvSpPr>
        <p:spPr>
          <a:xfrm>
            <a:off x="5393266" y="777070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87" name="object 1287"/>
          <p:cNvSpPr/>
          <p:nvPr/>
        </p:nvSpPr>
        <p:spPr>
          <a:xfrm>
            <a:off x="5393266" y="7723293"/>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88" name="object 1288"/>
          <p:cNvSpPr/>
          <p:nvPr/>
        </p:nvSpPr>
        <p:spPr>
          <a:xfrm>
            <a:off x="5393266" y="767736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289" name="object 1289"/>
          <p:cNvSpPr/>
          <p:nvPr/>
        </p:nvSpPr>
        <p:spPr>
          <a:xfrm>
            <a:off x="5393266" y="7629948"/>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290" name="object 1290"/>
          <p:cNvSpPr/>
          <p:nvPr/>
        </p:nvSpPr>
        <p:spPr>
          <a:xfrm>
            <a:off x="5393266" y="7584017"/>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291" name="object 1291"/>
          <p:cNvSpPr/>
          <p:nvPr/>
        </p:nvSpPr>
        <p:spPr>
          <a:xfrm>
            <a:off x="5405120"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292" name="object 1292"/>
          <p:cNvSpPr/>
          <p:nvPr/>
        </p:nvSpPr>
        <p:spPr>
          <a:xfrm>
            <a:off x="5451052" y="7551420"/>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93" name="object 1293"/>
          <p:cNvSpPr/>
          <p:nvPr/>
        </p:nvSpPr>
        <p:spPr>
          <a:xfrm>
            <a:off x="5498465" y="7551420"/>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294" name="object 1294"/>
          <p:cNvSpPr/>
          <p:nvPr/>
        </p:nvSpPr>
        <p:spPr>
          <a:xfrm>
            <a:off x="5544397" y="7551420"/>
            <a:ext cx="1852" cy="24077"/>
          </a:xfrm>
          <a:custGeom>
            <a:avLst/>
            <a:gdLst/>
            <a:ahLst/>
            <a:cxnLst/>
            <a:rect l="l" t="t" r="r" b="b"/>
            <a:pathLst>
              <a:path w="1904" h="24765">
                <a:moveTo>
                  <a:pt x="0" y="24384"/>
                </a:moveTo>
                <a:lnTo>
                  <a:pt x="1524" y="24384"/>
                </a:lnTo>
                <a:lnTo>
                  <a:pt x="1524" y="0"/>
                </a:lnTo>
                <a:lnTo>
                  <a:pt x="0" y="0"/>
                </a:lnTo>
                <a:lnTo>
                  <a:pt x="0" y="24384"/>
                </a:lnTo>
                <a:close/>
              </a:path>
            </a:pathLst>
          </a:custGeom>
          <a:solidFill>
            <a:srgbClr val="003366"/>
          </a:solidFill>
        </p:spPr>
        <p:txBody>
          <a:bodyPr wrap="square" lIns="0" tIns="0" rIns="0" bIns="0" rtlCol="0"/>
          <a:lstStyle/>
          <a:p>
            <a:endParaRPr sz="1750"/>
          </a:p>
        </p:txBody>
      </p:sp>
      <p:sp>
        <p:nvSpPr>
          <p:cNvPr id="1295" name="object 1295"/>
          <p:cNvSpPr/>
          <p:nvPr/>
        </p:nvSpPr>
        <p:spPr>
          <a:xfrm>
            <a:off x="5542916" y="7502525"/>
            <a:ext cx="120385" cy="121620"/>
          </a:xfrm>
          <a:custGeom>
            <a:avLst/>
            <a:gdLst/>
            <a:ahLst/>
            <a:cxnLst/>
            <a:rect l="l" t="t" r="r" b="b"/>
            <a:pathLst>
              <a:path w="123825" h="125095">
                <a:moveTo>
                  <a:pt x="0" y="0"/>
                </a:moveTo>
                <a:lnTo>
                  <a:pt x="0" y="124967"/>
                </a:lnTo>
                <a:lnTo>
                  <a:pt x="123444" y="62483"/>
                </a:lnTo>
                <a:lnTo>
                  <a:pt x="0" y="0"/>
                </a:lnTo>
                <a:close/>
              </a:path>
            </a:pathLst>
          </a:custGeom>
          <a:solidFill>
            <a:srgbClr val="003366"/>
          </a:solidFill>
        </p:spPr>
        <p:txBody>
          <a:bodyPr wrap="square" lIns="0" tIns="0" rIns="0" bIns="0" rtlCol="0"/>
          <a:lstStyle/>
          <a:p>
            <a:endParaRPr sz="1750"/>
          </a:p>
        </p:txBody>
      </p:sp>
      <p:sp>
        <p:nvSpPr>
          <p:cNvPr id="1296" name="object 1296"/>
          <p:cNvSpPr/>
          <p:nvPr/>
        </p:nvSpPr>
        <p:spPr>
          <a:xfrm>
            <a:off x="5806651" y="656018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97" name="object 1297"/>
          <p:cNvSpPr/>
          <p:nvPr/>
        </p:nvSpPr>
        <p:spPr>
          <a:xfrm>
            <a:off x="5806651" y="651277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98" name="object 1298"/>
          <p:cNvSpPr/>
          <p:nvPr/>
        </p:nvSpPr>
        <p:spPr>
          <a:xfrm>
            <a:off x="5806651" y="646684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299" name="object 1299"/>
          <p:cNvSpPr/>
          <p:nvPr/>
        </p:nvSpPr>
        <p:spPr>
          <a:xfrm>
            <a:off x="5806651" y="6419427"/>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0" name="object 1300"/>
          <p:cNvSpPr/>
          <p:nvPr/>
        </p:nvSpPr>
        <p:spPr>
          <a:xfrm>
            <a:off x="5806651" y="637349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1" name="object 1301"/>
          <p:cNvSpPr/>
          <p:nvPr/>
        </p:nvSpPr>
        <p:spPr>
          <a:xfrm>
            <a:off x="5806651" y="632608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2" name="object 1302"/>
          <p:cNvSpPr/>
          <p:nvPr/>
        </p:nvSpPr>
        <p:spPr>
          <a:xfrm>
            <a:off x="5806651" y="628015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3" name="object 1303"/>
          <p:cNvSpPr/>
          <p:nvPr/>
        </p:nvSpPr>
        <p:spPr>
          <a:xfrm>
            <a:off x="5806651" y="6234218"/>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04" name="object 1304"/>
          <p:cNvSpPr/>
          <p:nvPr/>
        </p:nvSpPr>
        <p:spPr>
          <a:xfrm>
            <a:off x="5806651" y="618680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5" name="object 1305"/>
          <p:cNvSpPr/>
          <p:nvPr/>
        </p:nvSpPr>
        <p:spPr>
          <a:xfrm>
            <a:off x="5806651" y="6140873"/>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06" name="object 1306"/>
          <p:cNvSpPr/>
          <p:nvPr/>
        </p:nvSpPr>
        <p:spPr>
          <a:xfrm>
            <a:off x="579479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7" name="object 1307"/>
          <p:cNvSpPr/>
          <p:nvPr/>
        </p:nvSpPr>
        <p:spPr>
          <a:xfrm>
            <a:off x="5747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8" name="object 1308"/>
          <p:cNvSpPr/>
          <p:nvPr/>
        </p:nvSpPr>
        <p:spPr>
          <a:xfrm>
            <a:off x="570145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09" name="object 1309"/>
          <p:cNvSpPr/>
          <p:nvPr/>
        </p:nvSpPr>
        <p:spPr>
          <a:xfrm>
            <a:off x="565404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0" name="object 1310"/>
          <p:cNvSpPr/>
          <p:nvPr/>
        </p:nvSpPr>
        <p:spPr>
          <a:xfrm>
            <a:off x="560810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1" name="object 1311"/>
          <p:cNvSpPr/>
          <p:nvPr/>
        </p:nvSpPr>
        <p:spPr>
          <a:xfrm>
            <a:off x="556217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12" name="object 1312"/>
          <p:cNvSpPr/>
          <p:nvPr/>
        </p:nvSpPr>
        <p:spPr>
          <a:xfrm>
            <a:off x="551476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3" name="object 1313"/>
          <p:cNvSpPr/>
          <p:nvPr/>
        </p:nvSpPr>
        <p:spPr>
          <a:xfrm>
            <a:off x="546883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14" name="object 1314"/>
          <p:cNvSpPr/>
          <p:nvPr/>
        </p:nvSpPr>
        <p:spPr>
          <a:xfrm>
            <a:off x="54214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5" name="object 1315"/>
          <p:cNvSpPr/>
          <p:nvPr/>
        </p:nvSpPr>
        <p:spPr>
          <a:xfrm>
            <a:off x="537548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16" name="object 1316"/>
          <p:cNvSpPr/>
          <p:nvPr/>
        </p:nvSpPr>
        <p:spPr>
          <a:xfrm>
            <a:off x="532807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7" name="object 1317"/>
          <p:cNvSpPr/>
          <p:nvPr/>
        </p:nvSpPr>
        <p:spPr>
          <a:xfrm>
            <a:off x="528214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18" name="object 1318"/>
          <p:cNvSpPr/>
          <p:nvPr/>
        </p:nvSpPr>
        <p:spPr>
          <a:xfrm>
            <a:off x="523472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19" name="object 1319"/>
          <p:cNvSpPr/>
          <p:nvPr/>
        </p:nvSpPr>
        <p:spPr>
          <a:xfrm>
            <a:off x="518879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20" name="object 1320"/>
          <p:cNvSpPr/>
          <p:nvPr/>
        </p:nvSpPr>
        <p:spPr>
          <a:xfrm>
            <a:off x="514138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21" name="object 1321"/>
          <p:cNvSpPr/>
          <p:nvPr/>
        </p:nvSpPr>
        <p:spPr>
          <a:xfrm>
            <a:off x="509545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22" name="object 1322"/>
          <p:cNvSpPr/>
          <p:nvPr/>
        </p:nvSpPr>
        <p:spPr>
          <a:xfrm>
            <a:off x="504803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23" name="object 1323"/>
          <p:cNvSpPr/>
          <p:nvPr/>
        </p:nvSpPr>
        <p:spPr>
          <a:xfrm>
            <a:off x="500210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24" name="object 1324"/>
          <p:cNvSpPr/>
          <p:nvPr/>
        </p:nvSpPr>
        <p:spPr>
          <a:xfrm>
            <a:off x="495469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25" name="object 1325"/>
          <p:cNvSpPr/>
          <p:nvPr/>
        </p:nvSpPr>
        <p:spPr>
          <a:xfrm>
            <a:off x="490876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26" name="object 1326"/>
          <p:cNvSpPr/>
          <p:nvPr/>
        </p:nvSpPr>
        <p:spPr>
          <a:xfrm>
            <a:off x="486134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27" name="object 1327"/>
          <p:cNvSpPr/>
          <p:nvPr/>
        </p:nvSpPr>
        <p:spPr>
          <a:xfrm>
            <a:off x="4815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28" name="object 1328"/>
          <p:cNvSpPr/>
          <p:nvPr/>
        </p:nvSpPr>
        <p:spPr>
          <a:xfrm>
            <a:off x="476800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29" name="object 1329"/>
          <p:cNvSpPr/>
          <p:nvPr/>
        </p:nvSpPr>
        <p:spPr>
          <a:xfrm>
            <a:off x="472207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30" name="object 1330"/>
          <p:cNvSpPr/>
          <p:nvPr/>
        </p:nvSpPr>
        <p:spPr>
          <a:xfrm>
            <a:off x="467465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1" name="object 1331"/>
          <p:cNvSpPr/>
          <p:nvPr/>
        </p:nvSpPr>
        <p:spPr>
          <a:xfrm>
            <a:off x="462872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2" name="object 1332"/>
          <p:cNvSpPr/>
          <p:nvPr/>
        </p:nvSpPr>
        <p:spPr>
          <a:xfrm>
            <a:off x="458131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3" name="object 1333"/>
          <p:cNvSpPr/>
          <p:nvPr/>
        </p:nvSpPr>
        <p:spPr>
          <a:xfrm>
            <a:off x="453538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4" name="object 1334"/>
          <p:cNvSpPr/>
          <p:nvPr/>
        </p:nvSpPr>
        <p:spPr>
          <a:xfrm>
            <a:off x="448796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5" name="object 1335"/>
          <p:cNvSpPr/>
          <p:nvPr/>
        </p:nvSpPr>
        <p:spPr>
          <a:xfrm>
            <a:off x="444203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6" name="object 1336"/>
          <p:cNvSpPr/>
          <p:nvPr/>
        </p:nvSpPr>
        <p:spPr>
          <a:xfrm>
            <a:off x="439462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37" name="object 1337"/>
          <p:cNvSpPr/>
          <p:nvPr/>
        </p:nvSpPr>
        <p:spPr>
          <a:xfrm>
            <a:off x="4270163" y="6057901"/>
            <a:ext cx="120385" cy="121620"/>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a:endParaRPr sz="1750"/>
          </a:p>
        </p:txBody>
      </p:sp>
      <p:sp>
        <p:nvSpPr>
          <p:cNvPr id="1338" name="object 1338"/>
          <p:cNvSpPr/>
          <p:nvPr/>
        </p:nvSpPr>
        <p:spPr>
          <a:xfrm>
            <a:off x="5806651" y="6893560"/>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39" name="object 1339"/>
          <p:cNvSpPr/>
          <p:nvPr/>
        </p:nvSpPr>
        <p:spPr>
          <a:xfrm>
            <a:off x="5806651" y="6939492"/>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40" name="object 1340"/>
          <p:cNvSpPr/>
          <p:nvPr/>
        </p:nvSpPr>
        <p:spPr>
          <a:xfrm>
            <a:off x="5806651" y="6986905"/>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41" name="object 1341"/>
          <p:cNvSpPr/>
          <p:nvPr/>
        </p:nvSpPr>
        <p:spPr>
          <a:xfrm>
            <a:off x="5806651" y="7032836"/>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42" name="object 1342"/>
          <p:cNvSpPr/>
          <p:nvPr/>
        </p:nvSpPr>
        <p:spPr>
          <a:xfrm>
            <a:off x="5806651" y="7080250"/>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43" name="object 1343"/>
          <p:cNvSpPr/>
          <p:nvPr/>
        </p:nvSpPr>
        <p:spPr>
          <a:xfrm>
            <a:off x="5806651" y="7126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344" name="object 1344"/>
          <p:cNvSpPr/>
          <p:nvPr/>
        </p:nvSpPr>
        <p:spPr>
          <a:xfrm>
            <a:off x="5806651" y="7172114"/>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345" name="object 1345"/>
          <p:cNvSpPr/>
          <p:nvPr/>
        </p:nvSpPr>
        <p:spPr>
          <a:xfrm>
            <a:off x="5806651" y="721952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346" name="object 1346"/>
          <p:cNvSpPr/>
          <p:nvPr/>
        </p:nvSpPr>
        <p:spPr>
          <a:xfrm>
            <a:off x="5806651" y="7265459"/>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347" name="object 1347"/>
          <p:cNvSpPr/>
          <p:nvPr/>
        </p:nvSpPr>
        <p:spPr>
          <a:xfrm>
            <a:off x="5757757"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1348" name="object 1348"/>
          <p:cNvSpPr/>
          <p:nvPr/>
        </p:nvSpPr>
        <p:spPr>
          <a:xfrm>
            <a:off x="579479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49" name="object 1349"/>
          <p:cNvSpPr/>
          <p:nvPr/>
        </p:nvSpPr>
        <p:spPr>
          <a:xfrm>
            <a:off x="5747386"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0" name="object 1350"/>
          <p:cNvSpPr/>
          <p:nvPr/>
        </p:nvSpPr>
        <p:spPr>
          <a:xfrm>
            <a:off x="570145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1" name="object 1351"/>
          <p:cNvSpPr/>
          <p:nvPr/>
        </p:nvSpPr>
        <p:spPr>
          <a:xfrm>
            <a:off x="5654041"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2" name="object 1352"/>
          <p:cNvSpPr/>
          <p:nvPr/>
        </p:nvSpPr>
        <p:spPr>
          <a:xfrm>
            <a:off x="560810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3" name="object 1353"/>
          <p:cNvSpPr/>
          <p:nvPr/>
        </p:nvSpPr>
        <p:spPr>
          <a:xfrm>
            <a:off x="556217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54" name="object 1354"/>
          <p:cNvSpPr/>
          <p:nvPr/>
        </p:nvSpPr>
        <p:spPr>
          <a:xfrm>
            <a:off x="551476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5" name="object 1355"/>
          <p:cNvSpPr/>
          <p:nvPr/>
        </p:nvSpPr>
        <p:spPr>
          <a:xfrm>
            <a:off x="5468832"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56" name="object 1356"/>
          <p:cNvSpPr/>
          <p:nvPr/>
        </p:nvSpPr>
        <p:spPr>
          <a:xfrm>
            <a:off x="542141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7" name="object 1357"/>
          <p:cNvSpPr/>
          <p:nvPr/>
        </p:nvSpPr>
        <p:spPr>
          <a:xfrm>
            <a:off x="537548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58" name="object 1358"/>
          <p:cNvSpPr/>
          <p:nvPr/>
        </p:nvSpPr>
        <p:spPr>
          <a:xfrm>
            <a:off x="532807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59" name="object 1359"/>
          <p:cNvSpPr/>
          <p:nvPr/>
        </p:nvSpPr>
        <p:spPr>
          <a:xfrm>
            <a:off x="528214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60" name="object 1360"/>
          <p:cNvSpPr/>
          <p:nvPr/>
        </p:nvSpPr>
        <p:spPr>
          <a:xfrm>
            <a:off x="523472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61" name="object 1361"/>
          <p:cNvSpPr/>
          <p:nvPr/>
        </p:nvSpPr>
        <p:spPr>
          <a:xfrm>
            <a:off x="518879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62" name="object 1362"/>
          <p:cNvSpPr/>
          <p:nvPr/>
        </p:nvSpPr>
        <p:spPr>
          <a:xfrm>
            <a:off x="514138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63" name="object 1363"/>
          <p:cNvSpPr/>
          <p:nvPr/>
        </p:nvSpPr>
        <p:spPr>
          <a:xfrm>
            <a:off x="509545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64" name="object 1364"/>
          <p:cNvSpPr/>
          <p:nvPr/>
        </p:nvSpPr>
        <p:spPr>
          <a:xfrm>
            <a:off x="504803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65" name="object 1365"/>
          <p:cNvSpPr/>
          <p:nvPr/>
        </p:nvSpPr>
        <p:spPr>
          <a:xfrm>
            <a:off x="500210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66" name="object 1366"/>
          <p:cNvSpPr/>
          <p:nvPr/>
        </p:nvSpPr>
        <p:spPr>
          <a:xfrm>
            <a:off x="495469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67" name="object 1367"/>
          <p:cNvSpPr/>
          <p:nvPr/>
        </p:nvSpPr>
        <p:spPr>
          <a:xfrm>
            <a:off x="490876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68" name="object 1368"/>
          <p:cNvSpPr/>
          <p:nvPr/>
        </p:nvSpPr>
        <p:spPr>
          <a:xfrm>
            <a:off x="486134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69" name="object 1369"/>
          <p:cNvSpPr/>
          <p:nvPr/>
        </p:nvSpPr>
        <p:spPr>
          <a:xfrm>
            <a:off x="481541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370" name="object 1370"/>
          <p:cNvSpPr/>
          <p:nvPr/>
        </p:nvSpPr>
        <p:spPr>
          <a:xfrm>
            <a:off x="476800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71" name="object 1371"/>
          <p:cNvSpPr/>
          <p:nvPr/>
        </p:nvSpPr>
        <p:spPr>
          <a:xfrm>
            <a:off x="4733925" y="7192857"/>
            <a:ext cx="10495" cy="22225"/>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a:endParaRPr sz="1750"/>
          </a:p>
        </p:txBody>
      </p:sp>
      <p:sp>
        <p:nvSpPr>
          <p:cNvPr id="1372" name="object 1372"/>
          <p:cNvSpPr/>
          <p:nvPr/>
        </p:nvSpPr>
        <p:spPr>
          <a:xfrm>
            <a:off x="4722072" y="720322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73" name="object 1373"/>
          <p:cNvSpPr/>
          <p:nvPr/>
        </p:nvSpPr>
        <p:spPr>
          <a:xfrm>
            <a:off x="4722072" y="7250642"/>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74" name="object 1374"/>
          <p:cNvSpPr/>
          <p:nvPr/>
        </p:nvSpPr>
        <p:spPr>
          <a:xfrm>
            <a:off x="4722072" y="7296573"/>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75" name="object 1375"/>
          <p:cNvSpPr/>
          <p:nvPr/>
        </p:nvSpPr>
        <p:spPr>
          <a:xfrm>
            <a:off x="4722072" y="734398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76" name="object 1376"/>
          <p:cNvSpPr/>
          <p:nvPr/>
        </p:nvSpPr>
        <p:spPr>
          <a:xfrm>
            <a:off x="4722072" y="738991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77" name="object 1377"/>
          <p:cNvSpPr/>
          <p:nvPr/>
        </p:nvSpPr>
        <p:spPr>
          <a:xfrm>
            <a:off x="4722072" y="7437332"/>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78" name="object 1378"/>
          <p:cNvSpPr/>
          <p:nvPr/>
        </p:nvSpPr>
        <p:spPr>
          <a:xfrm>
            <a:off x="4722072" y="7483263"/>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379" name="object 1379"/>
          <p:cNvSpPr/>
          <p:nvPr/>
        </p:nvSpPr>
        <p:spPr>
          <a:xfrm>
            <a:off x="4722072" y="753067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380" name="object 1380"/>
          <p:cNvSpPr/>
          <p:nvPr/>
        </p:nvSpPr>
        <p:spPr>
          <a:xfrm>
            <a:off x="4710219"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81" name="object 1381"/>
          <p:cNvSpPr/>
          <p:nvPr/>
        </p:nvSpPr>
        <p:spPr>
          <a:xfrm>
            <a:off x="4662806"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82" name="object 1382"/>
          <p:cNvSpPr/>
          <p:nvPr/>
        </p:nvSpPr>
        <p:spPr>
          <a:xfrm>
            <a:off x="4616874"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83" name="object 1383"/>
          <p:cNvSpPr/>
          <p:nvPr/>
        </p:nvSpPr>
        <p:spPr>
          <a:xfrm>
            <a:off x="4569460"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384" name="object 1384"/>
          <p:cNvSpPr/>
          <p:nvPr/>
        </p:nvSpPr>
        <p:spPr>
          <a:xfrm>
            <a:off x="4539826" y="7554382"/>
            <a:ext cx="7408" cy="22225"/>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a:endParaRPr sz="1750"/>
          </a:p>
        </p:txBody>
      </p:sp>
      <p:sp>
        <p:nvSpPr>
          <p:cNvPr id="1385" name="object 1385"/>
          <p:cNvSpPr/>
          <p:nvPr/>
        </p:nvSpPr>
        <p:spPr>
          <a:xfrm>
            <a:off x="4424257" y="7505489"/>
            <a:ext cx="120385" cy="121620"/>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a:endParaRPr sz="1750"/>
          </a:p>
        </p:txBody>
      </p:sp>
      <p:sp>
        <p:nvSpPr>
          <p:cNvPr id="1386" name="object 1386"/>
          <p:cNvSpPr/>
          <p:nvPr/>
        </p:nvSpPr>
        <p:spPr>
          <a:xfrm>
            <a:off x="5806651" y="656018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87" name="object 1387"/>
          <p:cNvSpPr/>
          <p:nvPr/>
        </p:nvSpPr>
        <p:spPr>
          <a:xfrm>
            <a:off x="5806651" y="651277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88" name="object 1388"/>
          <p:cNvSpPr/>
          <p:nvPr/>
        </p:nvSpPr>
        <p:spPr>
          <a:xfrm>
            <a:off x="5806651" y="646684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89" name="object 1389"/>
          <p:cNvSpPr/>
          <p:nvPr/>
        </p:nvSpPr>
        <p:spPr>
          <a:xfrm>
            <a:off x="5806651" y="6419427"/>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0" name="object 1390"/>
          <p:cNvSpPr/>
          <p:nvPr/>
        </p:nvSpPr>
        <p:spPr>
          <a:xfrm>
            <a:off x="5806651" y="637349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1" name="object 1391"/>
          <p:cNvSpPr/>
          <p:nvPr/>
        </p:nvSpPr>
        <p:spPr>
          <a:xfrm>
            <a:off x="5806651" y="632608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2" name="object 1392"/>
          <p:cNvSpPr/>
          <p:nvPr/>
        </p:nvSpPr>
        <p:spPr>
          <a:xfrm>
            <a:off x="5806651" y="628015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3" name="object 1393"/>
          <p:cNvSpPr/>
          <p:nvPr/>
        </p:nvSpPr>
        <p:spPr>
          <a:xfrm>
            <a:off x="5806651" y="6234218"/>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94" name="object 1394"/>
          <p:cNvSpPr/>
          <p:nvPr/>
        </p:nvSpPr>
        <p:spPr>
          <a:xfrm>
            <a:off x="5806651" y="618680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5" name="object 1395"/>
          <p:cNvSpPr/>
          <p:nvPr/>
        </p:nvSpPr>
        <p:spPr>
          <a:xfrm>
            <a:off x="5806651" y="6140873"/>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396" name="object 1396"/>
          <p:cNvSpPr/>
          <p:nvPr/>
        </p:nvSpPr>
        <p:spPr>
          <a:xfrm>
            <a:off x="579479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7" name="object 1397"/>
          <p:cNvSpPr/>
          <p:nvPr/>
        </p:nvSpPr>
        <p:spPr>
          <a:xfrm>
            <a:off x="5747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8" name="object 1398"/>
          <p:cNvSpPr/>
          <p:nvPr/>
        </p:nvSpPr>
        <p:spPr>
          <a:xfrm>
            <a:off x="570145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399" name="object 1399"/>
          <p:cNvSpPr/>
          <p:nvPr/>
        </p:nvSpPr>
        <p:spPr>
          <a:xfrm>
            <a:off x="565404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0" name="object 1400"/>
          <p:cNvSpPr/>
          <p:nvPr/>
        </p:nvSpPr>
        <p:spPr>
          <a:xfrm>
            <a:off x="560810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1" name="object 1401"/>
          <p:cNvSpPr/>
          <p:nvPr/>
        </p:nvSpPr>
        <p:spPr>
          <a:xfrm>
            <a:off x="556217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02" name="object 1402"/>
          <p:cNvSpPr/>
          <p:nvPr/>
        </p:nvSpPr>
        <p:spPr>
          <a:xfrm>
            <a:off x="551476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3" name="object 1403"/>
          <p:cNvSpPr/>
          <p:nvPr/>
        </p:nvSpPr>
        <p:spPr>
          <a:xfrm>
            <a:off x="546883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04" name="object 1404"/>
          <p:cNvSpPr/>
          <p:nvPr/>
        </p:nvSpPr>
        <p:spPr>
          <a:xfrm>
            <a:off x="54214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5" name="object 1405"/>
          <p:cNvSpPr/>
          <p:nvPr/>
        </p:nvSpPr>
        <p:spPr>
          <a:xfrm>
            <a:off x="537548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06" name="object 1406"/>
          <p:cNvSpPr/>
          <p:nvPr/>
        </p:nvSpPr>
        <p:spPr>
          <a:xfrm>
            <a:off x="532807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7" name="object 1407"/>
          <p:cNvSpPr/>
          <p:nvPr/>
        </p:nvSpPr>
        <p:spPr>
          <a:xfrm>
            <a:off x="528214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08" name="object 1408"/>
          <p:cNvSpPr/>
          <p:nvPr/>
        </p:nvSpPr>
        <p:spPr>
          <a:xfrm>
            <a:off x="523472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09" name="object 1409"/>
          <p:cNvSpPr/>
          <p:nvPr/>
        </p:nvSpPr>
        <p:spPr>
          <a:xfrm>
            <a:off x="518879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10" name="object 1410"/>
          <p:cNvSpPr/>
          <p:nvPr/>
        </p:nvSpPr>
        <p:spPr>
          <a:xfrm>
            <a:off x="514138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11" name="object 1411"/>
          <p:cNvSpPr/>
          <p:nvPr/>
        </p:nvSpPr>
        <p:spPr>
          <a:xfrm>
            <a:off x="509545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12" name="object 1412"/>
          <p:cNvSpPr/>
          <p:nvPr/>
        </p:nvSpPr>
        <p:spPr>
          <a:xfrm>
            <a:off x="504803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13" name="object 1413"/>
          <p:cNvSpPr/>
          <p:nvPr/>
        </p:nvSpPr>
        <p:spPr>
          <a:xfrm>
            <a:off x="500210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14" name="object 1414"/>
          <p:cNvSpPr/>
          <p:nvPr/>
        </p:nvSpPr>
        <p:spPr>
          <a:xfrm>
            <a:off x="495469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15" name="object 1415"/>
          <p:cNvSpPr/>
          <p:nvPr/>
        </p:nvSpPr>
        <p:spPr>
          <a:xfrm>
            <a:off x="490876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16" name="object 1416"/>
          <p:cNvSpPr/>
          <p:nvPr/>
        </p:nvSpPr>
        <p:spPr>
          <a:xfrm>
            <a:off x="486134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17" name="object 1417"/>
          <p:cNvSpPr/>
          <p:nvPr/>
        </p:nvSpPr>
        <p:spPr>
          <a:xfrm>
            <a:off x="4815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18" name="object 1418"/>
          <p:cNvSpPr/>
          <p:nvPr/>
        </p:nvSpPr>
        <p:spPr>
          <a:xfrm>
            <a:off x="476800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19" name="object 1419"/>
          <p:cNvSpPr/>
          <p:nvPr/>
        </p:nvSpPr>
        <p:spPr>
          <a:xfrm>
            <a:off x="472207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20" name="object 1420"/>
          <p:cNvSpPr/>
          <p:nvPr/>
        </p:nvSpPr>
        <p:spPr>
          <a:xfrm>
            <a:off x="467465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1" name="object 1421"/>
          <p:cNvSpPr/>
          <p:nvPr/>
        </p:nvSpPr>
        <p:spPr>
          <a:xfrm>
            <a:off x="462872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2" name="object 1422"/>
          <p:cNvSpPr/>
          <p:nvPr/>
        </p:nvSpPr>
        <p:spPr>
          <a:xfrm>
            <a:off x="458131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3" name="object 1423"/>
          <p:cNvSpPr/>
          <p:nvPr/>
        </p:nvSpPr>
        <p:spPr>
          <a:xfrm>
            <a:off x="453538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4" name="object 1424"/>
          <p:cNvSpPr/>
          <p:nvPr/>
        </p:nvSpPr>
        <p:spPr>
          <a:xfrm>
            <a:off x="448796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5" name="object 1425"/>
          <p:cNvSpPr/>
          <p:nvPr/>
        </p:nvSpPr>
        <p:spPr>
          <a:xfrm>
            <a:off x="444203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6" name="object 1426"/>
          <p:cNvSpPr/>
          <p:nvPr/>
        </p:nvSpPr>
        <p:spPr>
          <a:xfrm>
            <a:off x="439462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7" name="object 1427"/>
          <p:cNvSpPr/>
          <p:nvPr/>
        </p:nvSpPr>
        <p:spPr>
          <a:xfrm>
            <a:off x="4270163" y="6057901"/>
            <a:ext cx="120385" cy="121620"/>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a:endParaRPr sz="1750"/>
          </a:p>
        </p:txBody>
      </p:sp>
      <p:sp>
        <p:nvSpPr>
          <p:cNvPr id="1428" name="object 1428"/>
          <p:cNvSpPr/>
          <p:nvPr/>
        </p:nvSpPr>
        <p:spPr>
          <a:xfrm>
            <a:off x="5806651" y="656018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29" name="object 1429"/>
          <p:cNvSpPr/>
          <p:nvPr/>
        </p:nvSpPr>
        <p:spPr>
          <a:xfrm>
            <a:off x="5806651" y="651277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0" name="object 1430"/>
          <p:cNvSpPr/>
          <p:nvPr/>
        </p:nvSpPr>
        <p:spPr>
          <a:xfrm>
            <a:off x="5806651" y="646684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1" name="object 1431"/>
          <p:cNvSpPr/>
          <p:nvPr/>
        </p:nvSpPr>
        <p:spPr>
          <a:xfrm>
            <a:off x="5806651" y="6419427"/>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2" name="object 1432"/>
          <p:cNvSpPr/>
          <p:nvPr/>
        </p:nvSpPr>
        <p:spPr>
          <a:xfrm>
            <a:off x="5806651" y="637349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3" name="object 1433"/>
          <p:cNvSpPr/>
          <p:nvPr/>
        </p:nvSpPr>
        <p:spPr>
          <a:xfrm>
            <a:off x="5806651" y="6326082"/>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4" name="object 1434"/>
          <p:cNvSpPr/>
          <p:nvPr/>
        </p:nvSpPr>
        <p:spPr>
          <a:xfrm>
            <a:off x="5806651" y="6280151"/>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5" name="object 1435"/>
          <p:cNvSpPr/>
          <p:nvPr/>
        </p:nvSpPr>
        <p:spPr>
          <a:xfrm>
            <a:off x="5806651" y="6234218"/>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436" name="object 1436"/>
          <p:cNvSpPr/>
          <p:nvPr/>
        </p:nvSpPr>
        <p:spPr>
          <a:xfrm>
            <a:off x="5806651" y="6186806"/>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7" name="object 1437"/>
          <p:cNvSpPr/>
          <p:nvPr/>
        </p:nvSpPr>
        <p:spPr>
          <a:xfrm>
            <a:off x="5806651" y="6140873"/>
            <a:ext cx="24077" cy="22225"/>
          </a:xfrm>
          <a:custGeom>
            <a:avLst/>
            <a:gdLst/>
            <a:ahLst/>
            <a:cxnLst/>
            <a:rect l="l" t="t" r="r" b="b"/>
            <a:pathLst>
              <a:path w="24764" h="22860">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438" name="object 1438"/>
          <p:cNvSpPr/>
          <p:nvPr/>
        </p:nvSpPr>
        <p:spPr>
          <a:xfrm>
            <a:off x="579479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39" name="object 1439"/>
          <p:cNvSpPr/>
          <p:nvPr/>
        </p:nvSpPr>
        <p:spPr>
          <a:xfrm>
            <a:off x="5747386"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0" name="object 1440"/>
          <p:cNvSpPr/>
          <p:nvPr/>
        </p:nvSpPr>
        <p:spPr>
          <a:xfrm>
            <a:off x="570145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1" name="object 1441"/>
          <p:cNvSpPr/>
          <p:nvPr/>
        </p:nvSpPr>
        <p:spPr>
          <a:xfrm>
            <a:off x="5654041"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2" name="object 1442"/>
          <p:cNvSpPr/>
          <p:nvPr/>
        </p:nvSpPr>
        <p:spPr>
          <a:xfrm>
            <a:off x="560810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3" name="object 1443"/>
          <p:cNvSpPr/>
          <p:nvPr/>
        </p:nvSpPr>
        <p:spPr>
          <a:xfrm>
            <a:off x="556217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44" name="object 1444"/>
          <p:cNvSpPr/>
          <p:nvPr/>
        </p:nvSpPr>
        <p:spPr>
          <a:xfrm>
            <a:off x="551476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5" name="object 1445"/>
          <p:cNvSpPr/>
          <p:nvPr/>
        </p:nvSpPr>
        <p:spPr>
          <a:xfrm>
            <a:off x="546883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46" name="object 1446"/>
          <p:cNvSpPr/>
          <p:nvPr/>
        </p:nvSpPr>
        <p:spPr>
          <a:xfrm>
            <a:off x="542141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7" name="object 1447"/>
          <p:cNvSpPr/>
          <p:nvPr/>
        </p:nvSpPr>
        <p:spPr>
          <a:xfrm>
            <a:off x="537548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48" name="object 1448"/>
          <p:cNvSpPr/>
          <p:nvPr/>
        </p:nvSpPr>
        <p:spPr>
          <a:xfrm>
            <a:off x="532807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49" name="object 1449"/>
          <p:cNvSpPr/>
          <p:nvPr/>
        </p:nvSpPr>
        <p:spPr>
          <a:xfrm>
            <a:off x="528214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50" name="object 1450"/>
          <p:cNvSpPr/>
          <p:nvPr/>
        </p:nvSpPr>
        <p:spPr>
          <a:xfrm>
            <a:off x="523472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51" name="object 1451"/>
          <p:cNvSpPr/>
          <p:nvPr/>
        </p:nvSpPr>
        <p:spPr>
          <a:xfrm>
            <a:off x="518879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52" name="object 1452"/>
          <p:cNvSpPr/>
          <p:nvPr/>
        </p:nvSpPr>
        <p:spPr>
          <a:xfrm>
            <a:off x="514138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53" name="object 1453"/>
          <p:cNvSpPr/>
          <p:nvPr/>
        </p:nvSpPr>
        <p:spPr>
          <a:xfrm>
            <a:off x="509545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54" name="object 1454"/>
          <p:cNvSpPr/>
          <p:nvPr/>
        </p:nvSpPr>
        <p:spPr>
          <a:xfrm>
            <a:off x="5048038"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55" name="object 1455"/>
          <p:cNvSpPr/>
          <p:nvPr/>
        </p:nvSpPr>
        <p:spPr>
          <a:xfrm>
            <a:off x="5002106"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56" name="object 1456"/>
          <p:cNvSpPr/>
          <p:nvPr/>
        </p:nvSpPr>
        <p:spPr>
          <a:xfrm>
            <a:off x="4954693"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57" name="object 1457"/>
          <p:cNvSpPr/>
          <p:nvPr/>
        </p:nvSpPr>
        <p:spPr>
          <a:xfrm>
            <a:off x="4908761"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58" name="object 1458"/>
          <p:cNvSpPr/>
          <p:nvPr/>
        </p:nvSpPr>
        <p:spPr>
          <a:xfrm>
            <a:off x="486134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59" name="object 1459"/>
          <p:cNvSpPr/>
          <p:nvPr/>
        </p:nvSpPr>
        <p:spPr>
          <a:xfrm>
            <a:off x="4815417"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60" name="object 1460"/>
          <p:cNvSpPr/>
          <p:nvPr/>
        </p:nvSpPr>
        <p:spPr>
          <a:xfrm>
            <a:off x="476800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1" name="object 1461"/>
          <p:cNvSpPr/>
          <p:nvPr/>
        </p:nvSpPr>
        <p:spPr>
          <a:xfrm>
            <a:off x="4722072" y="6106795"/>
            <a:ext cx="22225" cy="24077"/>
          </a:xfrm>
          <a:custGeom>
            <a:avLst/>
            <a:gdLst/>
            <a:ahLst/>
            <a:cxnLst/>
            <a:rect l="l" t="t" r="r" b="b"/>
            <a:pathLst>
              <a:path w="22860" h="24764">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462" name="object 1462"/>
          <p:cNvSpPr/>
          <p:nvPr/>
        </p:nvSpPr>
        <p:spPr>
          <a:xfrm>
            <a:off x="467465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3" name="object 1463"/>
          <p:cNvSpPr/>
          <p:nvPr/>
        </p:nvSpPr>
        <p:spPr>
          <a:xfrm>
            <a:off x="462872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4" name="object 1464"/>
          <p:cNvSpPr/>
          <p:nvPr/>
        </p:nvSpPr>
        <p:spPr>
          <a:xfrm>
            <a:off x="458131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5" name="object 1465"/>
          <p:cNvSpPr/>
          <p:nvPr/>
        </p:nvSpPr>
        <p:spPr>
          <a:xfrm>
            <a:off x="4535382"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6" name="object 1466"/>
          <p:cNvSpPr/>
          <p:nvPr/>
        </p:nvSpPr>
        <p:spPr>
          <a:xfrm>
            <a:off x="4487969"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7" name="object 1467"/>
          <p:cNvSpPr/>
          <p:nvPr/>
        </p:nvSpPr>
        <p:spPr>
          <a:xfrm>
            <a:off x="4442037"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8" name="object 1468"/>
          <p:cNvSpPr/>
          <p:nvPr/>
        </p:nvSpPr>
        <p:spPr>
          <a:xfrm>
            <a:off x="4394624" y="6106795"/>
            <a:ext cx="24077" cy="24077"/>
          </a:xfrm>
          <a:custGeom>
            <a:avLst/>
            <a:gdLst/>
            <a:ahLst/>
            <a:cxnLst/>
            <a:rect l="l" t="t" r="r" b="b"/>
            <a:pathLst>
              <a:path w="24764" h="24764">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69" name="object 1469"/>
          <p:cNvSpPr/>
          <p:nvPr/>
        </p:nvSpPr>
        <p:spPr>
          <a:xfrm>
            <a:off x="4270163" y="6057901"/>
            <a:ext cx="120385" cy="121620"/>
          </a:xfrm>
          <a:custGeom>
            <a:avLst/>
            <a:gdLst/>
            <a:ahLst/>
            <a:cxnLst/>
            <a:rect l="l" t="t" r="r" b="b"/>
            <a:pathLst>
              <a:path w="123825" h="125095">
                <a:moveTo>
                  <a:pt x="123444" y="0"/>
                </a:moveTo>
                <a:lnTo>
                  <a:pt x="0" y="64008"/>
                </a:lnTo>
                <a:lnTo>
                  <a:pt x="123444" y="124968"/>
                </a:lnTo>
                <a:lnTo>
                  <a:pt x="123444" y="0"/>
                </a:lnTo>
                <a:close/>
              </a:path>
            </a:pathLst>
          </a:custGeom>
          <a:solidFill>
            <a:srgbClr val="003366"/>
          </a:solidFill>
        </p:spPr>
        <p:txBody>
          <a:bodyPr wrap="square" lIns="0" tIns="0" rIns="0" bIns="0" rtlCol="0"/>
          <a:lstStyle/>
          <a:p>
            <a:endParaRPr sz="1750"/>
          </a:p>
        </p:txBody>
      </p:sp>
      <p:sp>
        <p:nvSpPr>
          <p:cNvPr id="1470" name="object 1470"/>
          <p:cNvSpPr/>
          <p:nvPr/>
        </p:nvSpPr>
        <p:spPr>
          <a:xfrm>
            <a:off x="5806651" y="6893560"/>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471" name="object 1471"/>
          <p:cNvSpPr/>
          <p:nvPr/>
        </p:nvSpPr>
        <p:spPr>
          <a:xfrm>
            <a:off x="5806651" y="6939492"/>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72" name="object 1472"/>
          <p:cNvSpPr/>
          <p:nvPr/>
        </p:nvSpPr>
        <p:spPr>
          <a:xfrm>
            <a:off x="5806651" y="6986905"/>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473" name="object 1473"/>
          <p:cNvSpPr/>
          <p:nvPr/>
        </p:nvSpPr>
        <p:spPr>
          <a:xfrm>
            <a:off x="5806651" y="7032836"/>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474" name="object 1474"/>
          <p:cNvSpPr/>
          <p:nvPr/>
        </p:nvSpPr>
        <p:spPr>
          <a:xfrm>
            <a:off x="5806651" y="7080250"/>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75" name="object 1475"/>
          <p:cNvSpPr/>
          <p:nvPr/>
        </p:nvSpPr>
        <p:spPr>
          <a:xfrm>
            <a:off x="5806651" y="7126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476" name="object 1476"/>
          <p:cNvSpPr/>
          <p:nvPr/>
        </p:nvSpPr>
        <p:spPr>
          <a:xfrm>
            <a:off x="5806651" y="7172114"/>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477" name="object 1477"/>
          <p:cNvSpPr/>
          <p:nvPr/>
        </p:nvSpPr>
        <p:spPr>
          <a:xfrm>
            <a:off x="5806651" y="721952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478" name="object 1478"/>
          <p:cNvSpPr/>
          <p:nvPr/>
        </p:nvSpPr>
        <p:spPr>
          <a:xfrm>
            <a:off x="5806651" y="7265459"/>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479" name="object 1479"/>
          <p:cNvSpPr/>
          <p:nvPr/>
        </p:nvSpPr>
        <p:spPr>
          <a:xfrm>
            <a:off x="5757757"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1480" name="object 1480"/>
          <p:cNvSpPr/>
          <p:nvPr/>
        </p:nvSpPr>
        <p:spPr>
          <a:xfrm>
            <a:off x="579479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1" name="object 1481"/>
          <p:cNvSpPr/>
          <p:nvPr/>
        </p:nvSpPr>
        <p:spPr>
          <a:xfrm>
            <a:off x="5747386"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2" name="object 1482"/>
          <p:cNvSpPr/>
          <p:nvPr/>
        </p:nvSpPr>
        <p:spPr>
          <a:xfrm>
            <a:off x="570145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3" name="object 1483"/>
          <p:cNvSpPr/>
          <p:nvPr/>
        </p:nvSpPr>
        <p:spPr>
          <a:xfrm>
            <a:off x="5654041"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4" name="object 1484"/>
          <p:cNvSpPr/>
          <p:nvPr/>
        </p:nvSpPr>
        <p:spPr>
          <a:xfrm>
            <a:off x="560810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5" name="object 1485"/>
          <p:cNvSpPr/>
          <p:nvPr/>
        </p:nvSpPr>
        <p:spPr>
          <a:xfrm>
            <a:off x="556217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86" name="object 1486"/>
          <p:cNvSpPr/>
          <p:nvPr/>
        </p:nvSpPr>
        <p:spPr>
          <a:xfrm>
            <a:off x="551476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7" name="object 1487"/>
          <p:cNvSpPr/>
          <p:nvPr/>
        </p:nvSpPr>
        <p:spPr>
          <a:xfrm>
            <a:off x="5468832"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88" name="object 1488"/>
          <p:cNvSpPr/>
          <p:nvPr/>
        </p:nvSpPr>
        <p:spPr>
          <a:xfrm>
            <a:off x="542141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89" name="object 1489"/>
          <p:cNvSpPr/>
          <p:nvPr/>
        </p:nvSpPr>
        <p:spPr>
          <a:xfrm>
            <a:off x="537548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90" name="object 1490"/>
          <p:cNvSpPr/>
          <p:nvPr/>
        </p:nvSpPr>
        <p:spPr>
          <a:xfrm>
            <a:off x="532807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91" name="object 1491"/>
          <p:cNvSpPr/>
          <p:nvPr/>
        </p:nvSpPr>
        <p:spPr>
          <a:xfrm>
            <a:off x="528214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92" name="object 1492"/>
          <p:cNvSpPr/>
          <p:nvPr/>
        </p:nvSpPr>
        <p:spPr>
          <a:xfrm>
            <a:off x="523472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93" name="object 1493"/>
          <p:cNvSpPr/>
          <p:nvPr/>
        </p:nvSpPr>
        <p:spPr>
          <a:xfrm>
            <a:off x="518879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94" name="object 1494"/>
          <p:cNvSpPr/>
          <p:nvPr/>
        </p:nvSpPr>
        <p:spPr>
          <a:xfrm>
            <a:off x="514138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95" name="object 1495"/>
          <p:cNvSpPr/>
          <p:nvPr/>
        </p:nvSpPr>
        <p:spPr>
          <a:xfrm>
            <a:off x="509545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96" name="object 1496"/>
          <p:cNvSpPr/>
          <p:nvPr/>
        </p:nvSpPr>
        <p:spPr>
          <a:xfrm>
            <a:off x="504803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97" name="object 1497"/>
          <p:cNvSpPr/>
          <p:nvPr/>
        </p:nvSpPr>
        <p:spPr>
          <a:xfrm>
            <a:off x="500210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498" name="object 1498"/>
          <p:cNvSpPr/>
          <p:nvPr/>
        </p:nvSpPr>
        <p:spPr>
          <a:xfrm>
            <a:off x="495469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499" name="object 1499"/>
          <p:cNvSpPr/>
          <p:nvPr/>
        </p:nvSpPr>
        <p:spPr>
          <a:xfrm>
            <a:off x="490876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00" name="object 1500"/>
          <p:cNvSpPr/>
          <p:nvPr/>
        </p:nvSpPr>
        <p:spPr>
          <a:xfrm>
            <a:off x="486134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01" name="object 1501"/>
          <p:cNvSpPr/>
          <p:nvPr/>
        </p:nvSpPr>
        <p:spPr>
          <a:xfrm>
            <a:off x="481541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02" name="object 1502"/>
          <p:cNvSpPr/>
          <p:nvPr/>
        </p:nvSpPr>
        <p:spPr>
          <a:xfrm>
            <a:off x="476800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03" name="object 1503"/>
          <p:cNvSpPr/>
          <p:nvPr/>
        </p:nvSpPr>
        <p:spPr>
          <a:xfrm>
            <a:off x="4733925" y="7192857"/>
            <a:ext cx="10495" cy="22225"/>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a:endParaRPr sz="1750"/>
          </a:p>
        </p:txBody>
      </p:sp>
      <p:sp>
        <p:nvSpPr>
          <p:cNvPr id="1504" name="object 1504"/>
          <p:cNvSpPr/>
          <p:nvPr/>
        </p:nvSpPr>
        <p:spPr>
          <a:xfrm>
            <a:off x="4722072" y="720322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05" name="object 1505"/>
          <p:cNvSpPr/>
          <p:nvPr/>
        </p:nvSpPr>
        <p:spPr>
          <a:xfrm>
            <a:off x="4722072" y="7250642"/>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06" name="object 1506"/>
          <p:cNvSpPr/>
          <p:nvPr/>
        </p:nvSpPr>
        <p:spPr>
          <a:xfrm>
            <a:off x="4722072" y="7296573"/>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07" name="object 1507"/>
          <p:cNvSpPr/>
          <p:nvPr/>
        </p:nvSpPr>
        <p:spPr>
          <a:xfrm>
            <a:off x="4722072" y="734398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08" name="object 1508"/>
          <p:cNvSpPr/>
          <p:nvPr/>
        </p:nvSpPr>
        <p:spPr>
          <a:xfrm>
            <a:off x="4722072" y="738991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09" name="object 1509"/>
          <p:cNvSpPr/>
          <p:nvPr/>
        </p:nvSpPr>
        <p:spPr>
          <a:xfrm>
            <a:off x="4722072" y="7437332"/>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510" name="object 1510"/>
          <p:cNvSpPr/>
          <p:nvPr/>
        </p:nvSpPr>
        <p:spPr>
          <a:xfrm>
            <a:off x="4722072" y="7483263"/>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511" name="object 1511"/>
          <p:cNvSpPr/>
          <p:nvPr/>
        </p:nvSpPr>
        <p:spPr>
          <a:xfrm>
            <a:off x="4722072" y="753067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12" name="object 1512"/>
          <p:cNvSpPr/>
          <p:nvPr/>
        </p:nvSpPr>
        <p:spPr>
          <a:xfrm>
            <a:off x="4710219"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13" name="object 1513"/>
          <p:cNvSpPr/>
          <p:nvPr/>
        </p:nvSpPr>
        <p:spPr>
          <a:xfrm>
            <a:off x="4662806"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14" name="object 1514"/>
          <p:cNvSpPr/>
          <p:nvPr/>
        </p:nvSpPr>
        <p:spPr>
          <a:xfrm>
            <a:off x="4616874"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15" name="object 1515"/>
          <p:cNvSpPr/>
          <p:nvPr/>
        </p:nvSpPr>
        <p:spPr>
          <a:xfrm>
            <a:off x="4569460"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16" name="object 1516"/>
          <p:cNvSpPr/>
          <p:nvPr/>
        </p:nvSpPr>
        <p:spPr>
          <a:xfrm>
            <a:off x="4539826" y="7554382"/>
            <a:ext cx="7408" cy="22225"/>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a:endParaRPr sz="1750"/>
          </a:p>
        </p:txBody>
      </p:sp>
      <p:sp>
        <p:nvSpPr>
          <p:cNvPr id="1517" name="object 1517"/>
          <p:cNvSpPr/>
          <p:nvPr/>
        </p:nvSpPr>
        <p:spPr>
          <a:xfrm>
            <a:off x="4424257" y="7505489"/>
            <a:ext cx="120385" cy="121620"/>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a:endParaRPr sz="1750"/>
          </a:p>
        </p:txBody>
      </p:sp>
      <p:sp>
        <p:nvSpPr>
          <p:cNvPr id="1518" name="object 1518"/>
          <p:cNvSpPr/>
          <p:nvPr/>
        </p:nvSpPr>
        <p:spPr>
          <a:xfrm>
            <a:off x="5806651" y="6893560"/>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519" name="object 1519"/>
          <p:cNvSpPr/>
          <p:nvPr/>
        </p:nvSpPr>
        <p:spPr>
          <a:xfrm>
            <a:off x="5806651" y="6939492"/>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520" name="object 1520"/>
          <p:cNvSpPr/>
          <p:nvPr/>
        </p:nvSpPr>
        <p:spPr>
          <a:xfrm>
            <a:off x="5806651" y="6986905"/>
            <a:ext cx="24077" cy="22225"/>
          </a:xfrm>
          <a:custGeom>
            <a:avLst/>
            <a:gdLst/>
            <a:ahLst/>
            <a:cxnLst/>
            <a:rect l="l" t="t" r="r" b="b"/>
            <a:pathLst>
              <a:path w="24764" h="22859">
                <a:moveTo>
                  <a:pt x="0" y="22859"/>
                </a:moveTo>
                <a:lnTo>
                  <a:pt x="24384" y="22859"/>
                </a:lnTo>
                <a:lnTo>
                  <a:pt x="24384" y="0"/>
                </a:lnTo>
                <a:lnTo>
                  <a:pt x="0" y="0"/>
                </a:lnTo>
                <a:lnTo>
                  <a:pt x="0" y="22859"/>
                </a:lnTo>
                <a:close/>
              </a:path>
            </a:pathLst>
          </a:custGeom>
          <a:solidFill>
            <a:srgbClr val="003366"/>
          </a:solidFill>
        </p:spPr>
        <p:txBody>
          <a:bodyPr wrap="square" lIns="0" tIns="0" rIns="0" bIns="0" rtlCol="0"/>
          <a:lstStyle/>
          <a:p>
            <a:endParaRPr sz="1750"/>
          </a:p>
        </p:txBody>
      </p:sp>
      <p:sp>
        <p:nvSpPr>
          <p:cNvPr id="1521" name="object 1521"/>
          <p:cNvSpPr/>
          <p:nvPr/>
        </p:nvSpPr>
        <p:spPr>
          <a:xfrm>
            <a:off x="5806651" y="7032836"/>
            <a:ext cx="24077" cy="24077"/>
          </a:xfrm>
          <a:custGeom>
            <a:avLst/>
            <a:gdLst/>
            <a:ahLst/>
            <a:cxnLst/>
            <a:rect l="l" t="t" r="r" b="b"/>
            <a:pathLst>
              <a:path w="24764" h="24765">
                <a:moveTo>
                  <a:pt x="0" y="24384"/>
                </a:moveTo>
                <a:lnTo>
                  <a:pt x="24384" y="24384"/>
                </a:lnTo>
                <a:lnTo>
                  <a:pt x="24384" y="0"/>
                </a:lnTo>
                <a:lnTo>
                  <a:pt x="0" y="0"/>
                </a:lnTo>
                <a:lnTo>
                  <a:pt x="0" y="24384"/>
                </a:lnTo>
                <a:close/>
              </a:path>
            </a:pathLst>
          </a:custGeom>
          <a:solidFill>
            <a:srgbClr val="003366"/>
          </a:solidFill>
        </p:spPr>
        <p:txBody>
          <a:bodyPr wrap="square" lIns="0" tIns="0" rIns="0" bIns="0" rtlCol="0"/>
          <a:lstStyle/>
          <a:p>
            <a:endParaRPr sz="1750"/>
          </a:p>
        </p:txBody>
      </p:sp>
      <p:sp>
        <p:nvSpPr>
          <p:cNvPr id="1522" name="object 1522"/>
          <p:cNvSpPr/>
          <p:nvPr/>
        </p:nvSpPr>
        <p:spPr>
          <a:xfrm>
            <a:off x="5806651" y="7080250"/>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23" name="object 1523"/>
          <p:cNvSpPr/>
          <p:nvPr/>
        </p:nvSpPr>
        <p:spPr>
          <a:xfrm>
            <a:off x="5806651" y="7126181"/>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524" name="object 1524"/>
          <p:cNvSpPr/>
          <p:nvPr/>
        </p:nvSpPr>
        <p:spPr>
          <a:xfrm>
            <a:off x="5806651" y="7172114"/>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525" name="object 1525"/>
          <p:cNvSpPr/>
          <p:nvPr/>
        </p:nvSpPr>
        <p:spPr>
          <a:xfrm>
            <a:off x="5806651" y="7219526"/>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526" name="object 1526"/>
          <p:cNvSpPr/>
          <p:nvPr/>
        </p:nvSpPr>
        <p:spPr>
          <a:xfrm>
            <a:off x="5806651" y="7265459"/>
            <a:ext cx="24077" cy="24077"/>
          </a:xfrm>
          <a:custGeom>
            <a:avLst/>
            <a:gdLst/>
            <a:ahLst/>
            <a:cxnLst/>
            <a:rect l="l" t="t" r="r" b="b"/>
            <a:pathLst>
              <a:path w="24764" h="24765">
                <a:moveTo>
                  <a:pt x="0" y="24383"/>
                </a:moveTo>
                <a:lnTo>
                  <a:pt x="24384" y="24383"/>
                </a:lnTo>
                <a:lnTo>
                  <a:pt x="24384" y="0"/>
                </a:lnTo>
                <a:lnTo>
                  <a:pt x="0" y="0"/>
                </a:lnTo>
                <a:lnTo>
                  <a:pt x="0" y="24383"/>
                </a:lnTo>
                <a:close/>
              </a:path>
            </a:pathLst>
          </a:custGeom>
          <a:solidFill>
            <a:srgbClr val="003366"/>
          </a:solidFill>
        </p:spPr>
        <p:txBody>
          <a:bodyPr wrap="square" lIns="0" tIns="0" rIns="0" bIns="0" rtlCol="0"/>
          <a:lstStyle/>
          <a:p>
            <a:endParaRPr sz="1750"/>
          </a:p>
        </p:txBody>
      </p:sp>
      <p:sp>
        <p:nvSpPr>
          <p:cNvPr id="1527" name="object 1527"/>
          <p:cNvSpPr/>
          <p:nvPr/>
        </p:nvSpPr>
        <p:spPr>
          <a:xfrm>
            <a:off x="5757757" y="7290647"/>
            <a:ext cx="121620" cy="118533"/>
          </a:xfrm>
          <a:custGeom>
            <a:avLst/>
            <a:gdLst/>
            <a:ahLst/>
            <a:cxnLst/>
            <a:rect l="l" t="t" r="r" b="b"/>
            <a:pathLst>
              <a:path w="125095" h="121920">
                <a:moveTo>
                  <a:pt x="124968" y="0"/>
                </a:moveTo>
                <a:lnTo>
                  <a:pt x="0" y="0"/>
                </a:lnTo>
                <a:lnTo>
                  <a:pt x="62484" y="121919"/>
                </a:lnTo>
                <a:lnTo>
                  <a:pt x="124968" y="0"/>
                </a:lnTo>
                <a:close/>
              </a:path>
            </a:pathLst>
          </a:custGeom>
          <a:solidFill>
            <a:srgbClr val="003366"/>
          </a:solidFill>
        </p:spPr>
        <p:txBody>
          <a:bodyPr wrap="square" lIns="0" tIns="0" rIns="0" bIns="0" rtlCol="0"/>
          <a:lstStyle/>
          <a:p>
            <a:endParaRPr sz="1750"/>
          </a:p>
        </p:txBody>
      </p:sp>
      <p:sp>
        <p:nvSpPr>
          <p:cNvPr id="1528" name="object 1528"/>
          <p:cNvSpPr/>
          <p:nvPr/>
        </p:nvSpPr>
        <p:spPr>
          <a:xfrm>
            <a:off x="579479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29" name="object 1529"/>
          <p:cNvSpPr/>
          <p:nvPr/>
        </p:nvSpPr>
        <p:spPr>
          <a:xfrm>
            <a:off x="5747386"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0" name="object 1530"/>
          <p:cNvSpPr/>
          <p:nvPr/>
        </p:nvSpPr>
        <p:spPr>
          <a:xfrm>
            <a:off x="570145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1" name="object 1531"/>
          <p:cNvSpPr/>
          <p:nvPr/>
        </p:nvSpPr>
        <p:spPr>
          <a:xfrm>
            <a:off x="5654041"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2" name="object 1532"/>
          <p:cNvSpPr/>
          <p:nvPr/>
        </p:nvSpPr>
        <p:spPr>
          <a:xfrm>
            <a:off x="560810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3" name="object 1533"/>
          <p:cNvSpPr/>
          <p:nvPr/>
        </p:nvSpPr>
        <p:spPr>
          <a:xfrm>
            <a:off x="556217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34" name="object 1534"/>
          <p:cNvSpPr/>
          <p:nvPr/>
        </p:nvSpPr>
        <p:spPr>
          <a:xfrm>
            <a:off x="551476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5" name="object 1535"/>
          <p:cNvSpPr/>
          <p:nvPr/>
        </p:nvSpPr>
        <p:spPr>
          <a:xfrm>
            <a:off x="5468832"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36" name="object 1536"/>
          <p:cNvSpPr/>
          <p:nvPr/>
        </p:nvSpPr>
        <p:spPr>
          <a:xfrm>
            <a:off x="542141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7" name="object 1537"/>
          <p:cNvSpPr/>
          <p:nvPr/>
        </p:nvSpPr>
        <p:spPr>
          <a:xfrm>
            <a:off x="537548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38" name="object 1538"/>
          <p:cNvSpPr/>
          <p:nvPr/>
        </p:nvSpPr>
        <p:spPr>
          <a:xfrm>
            <a:off x="532807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39" name="object 1539"/>
          <p:cNvSpPr/>
          <p:nvPr/>
        </p:nvSpPr>
        <p:spPr>
          <a:xfrm>
            <a:off x="528214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40" name="object 1540"/>
          <p:cNvSpPr/>
          <p:nvPr/>
        </p:nvSpPr>
        <p:spPr>
          <a:xfrm>
            <a:off x="523472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41" name="object 1541"/>
          <p:cNvSpPr/>
          <p:nvPr/>
        </p:nvSpPr>
        <p:spPr>
          <a:xfrm>
            <a:off x="518879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42" name="object 1542"/>
          <p:cNvSpPr/>
          <p:nvPr/>
        </p:nvSpPr>
        <p:spPr>
          <a:xfrm>
            <a:off x="514138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43" name="object 1543"/>
          <p:cNvSpPr/>
          <p:nvPr/>
        </p:nvSpPr>
        <p:spPr>
          <a:xfrm>
            <a:off x="509545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44" name="object 1544"/>
          <p:cNvSpPr/>
          <p:nvPr/>
        </p:nvSpPr>
        <p:spPr>
          <a:xfrm>
            <a:off x="5048038"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45" name="object 1545"/>
          <p:cNvSpPr/>
          <p:nvPr/>
        </p:nvSpPr>
        <p:spPr>
          <a:xfrm>
            <a:off x="5002106"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46" name="object 1546"/>
          <p:cNvSpPr/>
          <p:nvPr/>
        </p:nvSpPr>
        <p:spPr>
          <a:xfrm>
            <a:off x="4954693"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47" name="object 1547"/>
          <p:cNvSpPr/>
          <p:nvPr/>
        </p:nvSpPr>
        <p:spPr>
          <a:xfrm>
            <a:off x="4908761"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48" name="object 1548"/>
          <p:cNvSpPr/>
          <p:nvPr/>
        </p:nvSpPr>
        <p:spPr>
          <a:xfrm>
            <a:off x="4861349"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49" name="object 1549"/>
          <p:cNvSpPr/>
          <p:nvPr/>
        </p:nvSpPr>
        <p:spPr>
          <a:xfrm>
            <a:off x="4815417" y="7192857"/>
            <a:ext cx="22225" cy="22225"/>
          </a:xfrm>
          <a:custGeom>
            <a:avLst/>
            <a:gdLst/>
            <a:ahLst/>
            <a:cxnLst/>
            <a:rect l="l" t="t" r="r" b="b"/>
            <a:pathLst>
              <a:path w="22860" h="22859">
                <a:moveTo>
                  <a:pt x="0" y="22860"/>
                </a:moveTo>
                <a:lnTo>
                  <a:pt x="22860" y="22860"/>
                </a:lnTo>
                <a:lnTo>
                  <a:pt x="22860" y="0"/>
                </a:lnTo>
                <a:lnTo>
                  <a:pt x="0" y="0"/>
                </a:lnTo>
                <a:lnTo>
                  <a:pt x="0" y="22860"/>
                </a:lnTo>
                <a:close/>
              </a:path>
            </a:pathLst>
          </a:custGeom>
          <a:solidFill>
            <a:srgbClr val="003366"/>
          </a:solidFill>
        </p:spPr>
        <p:txBody>
          <a:bodyPr wrap="square" lIns="0" tIns="0" rIns="0" bIns="0" rtlCol="0"/>
          <a:lstStyle/>
          <a:p>
            <a:endParaRPr sz="1750"/>
          </a:p>
        </p:txBody>
      </p:sp>
      <p:sp>
        <p:nvSpPr>
          <p:cNvPr id="1550" name="object 1550"/>
          <p:cNvSpPr/>
          <p:nvPr/>
        </p:nvSpPr>
        <p:spPr>
          <a:xfrm>
            <a:off x="4768004" y="7192857"/>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51" name="object 1551"/>
          <p:cNvSpPr/>
          <p:nvPr/>
        </p:nvSpPr>
        <p:spPr>
          <a:xfrm>
            <a:off x="4733925" y="7192857"/>
            <a:ext cx="10495" cy="22225"/>
          </a:xfrm>
          <a:custGeom>
            <a:avLst/>
            <a:gdLst/>
            <a:ahLst/>
            <a:cxnLst/>
            <a:rect l="l" t="t" r="r" b="b"/>
            <a:pathLst>
              <a:path w="10795" h="22859">
                <a:moveTo>
                  <a:pt x="0" y="22860"/>
                </a:moveTo>
                <a:lnTo>
                  <a:pt x="10667" y="22860"/>
                </a:lnTo>
                <a:lnTo>
                  <a:pt x="10667" y="0"/>
                </a:lnTo>
                <a:lnTo>
                  <a:pt x="0" y="0"/>
                </a:lnTo>
                <a:lnTo>
                  <a:pt x="0" y="22860"/>
                </a:lnTo>
                <a:close/>
              </a:path>
            </a:pathLst>
          </a:custGeom>
          <a:solidFill>
            <a:srgbClr val="003366"/>
          </a:solidFill>
        </p:spPr>
        <p:txBody>
          <a:bodyPr wrap="square" lIns="0" tIns="0" rIns="0" bIns="0" rtlCol="0"/>
          <a:lstStyle/>
          <a:p>
            <a:endParaRPr sz="1750"/>
          </a:p>
        </p:txBody>
      </p:sp>
      <p:sp>
        <p:nvSpPr>
          <p:cNvPr id="1552" name="object 1552"/>
          <p:cNvSpPr/>
          <p:nvPr/>
        </p:nvSpPr>
        <p:spPr>
          <a:xfrm>
            <a:off x="4722072" y="720322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53" name="object 1553"/>
          <p:cNvSpPr/>
          <p:nvPr/>
        </p:nvSpPr>
        <p:spPr>
          <a:xfrm>
            <a:off x="4722072" y="7250642"/>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54" name="object 1554"/>
          <p:cNvSpPr/>
          <p:nvPr/>
        </p:nvSpPr>
        <p:spPr>
          <a:xfrm>
            <a:off x="4722072" y="7296573"/>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55" name="object 1555"/>
          <p:cNvSpPr/>
          <p:nvPr/>
        </p:nvSpPr>
        <p:spPr>
          <a:xfrm>
            <a:off x="4722072" y="734398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56" name="object 1556"/>
          <p:cNvSpPr/>
          <p:nvPr/>
        </p:nvSpPr>
        <p:spPr>
          <a:xfrm>
            <a:off x="4722072" y="7389918"/>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57" name="object 1557"/>
          <p:cNvSpPr/>
          <p:nvPr/>
        </p:nvSpPr>
        <p:spPr>
          <a:xfrm>
            <a:off x="4722072" y="7437332"/>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558" name="object 1558"/>
          <p:cNvSpPr/>
          <p:nvPr/>
        </p:nvSpPr>
        <p:spPr>
          <a:xfrm>
            <a:off x="4722072" y="7483263"/>
            <a:ext cx="22225" cy="24077"/>
          </a:xfrm>
          <a:custGeom>
            <a:avLst/>
            <a:gdLst/>
            <a:ahLst/>
            <a:cxnLst/>
            <a:rect l="l" t="t" r="r" b="b"/>
            <a:pathLst>
              <a:path w="22860" h="24765">
                <a:moveTo>
                  <a:pt x="0" y="24384"/>
                </a:moveTo>
                <a:lnTo>
                  <a:pt x="22860" y="24384"/>
                </a:lnTo>
                <a:lnTo>
                  <a:pt x="22860" y="0"/>
                </a:lnTo>
                <a:lnTo>
                  <a:pt x="0" y="0"/>
                </a:lnTo>
                <a:lnTo>
                  <a:pt x="0" y="24384"/>
                </a:lnTo>
                <a:close/>
              </a:path>
            </a:pathLst>
          </a:custGeom>
          <a:solidFill>
            <a:srgbClr val="003366"/>
          </a:solidFill>
        </p:spPr>
        <p:txBody>
          <a:bodyPr wrap="square" lIns="0" tIns="0" rIns="0" bIns="0" rtlCol="0"/>
          <a:lstStyle/>
          <a:p>
            <a:endParaRPr sz="1750"/>
          </a:p>
        </p:txBody>
      </p:sp>
      <p:sp>
        <p:nvSpPr>
          <p:cNvPr id="1559" name="object 1559"/>
          <p:cNvSpPr/>
          <p:nvPr/>
        </p:nvSpPr>
        <p:spPr>
          <a:xfrm>
            <a:off x="4722072" y="7530677"/>
            <a:ext cx="22225" cy="24077"/>
          </a:xfrm>
          <a:custGeom>
            <a:avLst/>
            <a:gdLst/>
            <a:ahLst/>
            <a:cxnLst/>
            <a:rect l="l" t="t" r="r" b="b"/>
            <a:pathLst>
              <a:path w="22860" h="24765">
                <a:moveTo>
                  <a:pt x="0" y="24383"/>
                </a:moveTo>
                <a:lnTo>
                  <a:pt x="22860" y="24383"/>
                </a:lnTo>
                <a:lnTo>
                  <a:pt x="22860" y="0"/>
                </a:lnTo>
                <a:lnTo>
                  <a:pt x="0" y="0"/>
                </a:lnTo>
                <a:lnTo>
                  <a:pt x="0" y="24383"/>
                </a:lnTo>
                <a:close/>
              </a:path>
            </a:pathLst>
          </a:custGeom>
          <a:solidFill>
            <a:srgbClr val="003366"/>
          </a:solidFill>
        </p:spPr>
        <p:txBody>
          <a:bodyPr wrap="square" lIns="0" tIns="0" rIns="0" bIns="0" rtlCol="0"/>
          <a:lstStyle/>
          <a:p>
            <a:endParaRPr sz="1750"/>
          </a:p>
        </p:txBody>
      </p:sp>
      <p:sp>
        <p:nvSpPr>
          <p:cNvPr id="1560" name="object 1560"/>
          <p:cNvSpPr/>
          <p:nvPr/>
        </p:nvSpPr>
        <p:spPr>
          <a:xfrm>
            <a:off x="4710219"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61" name="object 1561"/>
          <p:cNvSpPr/>
          <p:nvPr/>
        </p:nvSpPr>
        <p:spPr>
          <a:xfrm>
            <a:off x="4662806"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62" name="object 1562"/>
          <p:cNvSpPr/>
          <p:nvPr/>
        </p:nvSpPr>
        <p:spPr>
          <a:xfrm>
            <a:off x="4616874"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63" name="object 1563"/>
          <p:cNvSpPr/>
          <p:nvPr/>
        </p:nvSpPr>
        <p:spPr>
          <a:xfrm>
            <a:off x="4569460" y="7554382"/>
            <a:ext cx="24077" cy="22225"/>
          </a:xfrm>
          <a:custGeom>
            <a:avLst/>
            <a:gdLst/>
            <a:ahLst/>
            <a:cxnLst/>
            <a:rect l="l" t="t" r="r" b="b"/>
            <a:pathLst>
              <a:path w="24764" h="22859">
                <a:moveTo>
                  <a:pt x="0" y="22860"/>
                </a:moveTo>
                <a:lnTo>
                  <a:pt x="24384" y="22860"/>
                </a:lnTo>
                <a:lnTo>
                  <a:pt x="24384" y="0"/>
                </a:lnTo>
                <a:lnTo>
                  <a:pt x="0" y="0"/>
                </a:lnTo>
                <a:lnTo>
                  <a:pt x="0" y="22860"/>
                </a:lnTo>
                <a:close/>
              </a:path>
            </a:pathLst>
          </a:custGeom>
          <a:solidFill>
            <a:srgbClr val="003366"/>
          </a:solidFill>
        </p:spPr>
        <p:txBody>
          <a:bodyPr wrap="square" lIns="0" tIns="0" rIns="0" bIns="0" rtlCol="0"/>
          <a:lstStyle/>
          <a:p>
            <a:endParaRPr sz="1750"/>
          </a:p>
        </p:txBody>
      </p:sp>
      <p:sp>
        <p:nvSpPr>
          <p:cNvPr id="1564" name="object 1564"/>
          <p:cNvSpPr/>
          <p:nvPr/>
        </p:nvSpPr>
        <p:spPr>
          <a:xfrm>
            <a:off x="4539826" y="7554382"/>
            <a:ext cx="7408" cy="22225"/>
          </a:xfrm>
          <a:custGeom>
            <a:avLst/>
            <a:gdLst/>
            <a:ahLst/>
            <a:cxnLst/>
            <a:rect l="l" t="t" r="r" b="b"/>
            <a:pathLst>
              <a:path w="7620" h="22859">
                <a:moveTo>
                  <a:pt x="0" y="22860"/>
                </a:moveTo>
                <a:lnTo>
                  <a:pt x="7620" y="22860"/>
                </a:lnTo>
                <a:lnTo>
                  <a:pt x="7620" y="0"/>
                </a:lnTo>
                <a:lnTo>
                  <a:pt x="0" y="0"/>
                </a:lnTo>
                <a:lnTo>
                  <a:pt x="0" y="22860"/>
                </a:lnTo>
                <a:close/>
              </a:path>
            </a:pathLst>
          </a:custGeom>
          <a:solidFill>
            <a:srgbClr val="003366"/>
          </a:solidFill>
        </p:spPr>
        <p:txBody>
          <a:bodyPr wrap="square" lIns="0" tIns="0" rIns="0" bIns="0" rtlCol="0"/>
          <a:lstStyle/>
          <a:p>
            <a:endParaRPr sz="1750"/>
          </a:p>
        </p:txBody>
      </p:sp>
      <p:sp>
        <p:nvSpPr>
          <p:cNvPr id="1565" name="object 1565"/>
          <p:cNvSpPr/>
          <p:nvPr/>
        </p:nvSpPr>
        <p:spPr>
          <a:xfrm>
            <a:off x="4424257" y="7505489"/>
            <a:ext cx="120385" cy="121620"/>
          </a:xfrm>
          <a:custGeom>
            <a:avLst/>
            <a:gdLst/>
            <a:ahLst/>
            <a:cxnLst/>
            <a:rect l="l" t="t" r="r" b="b"/>
            <a:pathLst>
              <a:path w="123825" h="125095">
                <a:moveTo>
                  <a:pt x="123444" y="0"/>
                </a:moveTo>
                <a:lnTo>
                  <a:pt x="0" y="60959"/>
                </a:lnTo>
                <a:lnTo>
                  <a:pt x="123444" y="124967"/>
                </a:lnTo>
                <a:lnTo>
                  <a:pt x="123444" y="0"/>
                </a:lnTo>
                <a:close/>
              </a:path>
            </a:pathLst>
          </a:custGeom>
          <a:solidFill>
            <a:srgbClr val="003366"/>
          </a:solidFill>
        </p:spPr>
        <p:txBody>
          <a:bodyPr wrap="square" lIns="0" tIns="0" rIns="0" bIns="0" rtlCol="0"/>
          <a:lstStyle/>
          <a:p>
            <a:endParaRPr sz="1750"/>
          </a:p>
        </p:txBody>
      </p:sp>
      <p:sp>
        <p:nvSpPr>
          <p:cNvPr id="1566" name="object 1566"/>
          <p:cNvSpPr/>
          <p:nvPr/>
        </p:nvSpPr>
        <p:spPr>
          <a:xfrm>
            <a:off x="4467224" y="5756875"/>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567" name="object 1567"/>
          <p:cNvSpPr/>
          <p:nvPr/>
        </p:nvSpPr>
        <p:spPr>
          <a:xfrm>
            <a:off x="4467224" y="5745762"/>
            <a:ext cx="12347" cy="11113"/>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a:endParaRPr sz="1750"/>
          </a:p>
        </p:txBody>
      </p:sp>
      <p:sp>
        <p:nvSpPr>
          <p:cNvPr id="1568" name="object 1568"/>
          <p:cNvSpPr/>
          <p:nvPr/>
        </p:nvSpPr>
        <p:spPr>
          <a:xfrm>
            <a:off x="4467225" y="5149390"/>
            <a:ext cx="24077" cy="596371"/>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a:endParaRPr sz="1750"/>
          </a:p>
        </p:txBody>
      </p:sp>
      <p:sp>
        <p:nvSpPr>
          <p:cNvPr id="1569" name="object 1569"/>
          <p:cNvSpPr/>
          <p:nvPr/>
        </p:nvSpPr>
        <p:spPr>
          <a:xfrm>
            <a:off x="4467224" y="514383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1570" name="object 1570"/>
          <p:cNvSpPr/>
          <p:nvPr/>
        </p:nvSpPr>
        <p:spPr>
          <a:xfrm>
            <a:off x="4467224" y="5125931"/>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571" name="object 1571"/>
          <p:cNvSpPr/>
          <p:nvPr/>
        </p:nvSpPr>
        <p:spPr>
          <a:xfrm>
            <a:off x="4479078"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572" name="object 1572"/>
          <p:cNvSpPr/>
          <p:nvPr/>
        </p:nvSpPr>
        <p:spPr>
          <a:xfrm>
            <a:off x="4490932" y="5745267"/>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573" name="object 1573"/>
          <p:cNvSpPr/>
          <p:nvPr/>
        </p:nvSpPr>
        <p:spPr>
          <a:xfrm>
            <a:off x="5344371" y="5745762"/>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1574" name="object 1574"/>
          <p:cNvSpPr/>
          <p:nvPr/>
        </p:nvSpPr>
        <p:spPr>
          <a:xfrm>
            <a:off x="5344371" y="5149390"/>
            <a:ext cx="24077" cy="596371"/>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a:endParaRPr sz="1750"/>
          </a:p>
        </p:txBody>
      </p:sp>
      <p:sp>
        <p:nvSpPr>
          <p:cNvPr id="1575" name="object 1575"/>
          <p:cNvSpPr/>
          <p:nvPr/>
        </p:nvSpPr>
        <p:spPr>
          <a:xfrm>
            <a:off x="5344371"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1576" name="object 1576"/>
          <p:cNvSpPr/>
          <p:nvPr/>
        </p:nvSpPr>
        <p:spPr>
          <a:xfrm>
            <a:off x="5356224"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577" name="object 1577"/>
          <p:cNvSpPr/>
          <p:nvPr/>
        </p:nvSpPr>
        <p:spPr>
          <a:xfrm>
            <a:off x="4479078"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578" name="object 1578"/>
          <p:cNvSpPr/>
          <p:nvPr/>
        </p:nvSpPr>
        <p:spPr>
          <a:xfrm>
            <a:off x="4490932" y="5137784"/>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579" name="object 1579"/>
          <p:cNvSpPr/>
          <p:nvPr/>
        </p:nvSpPr>
        <p:spPr>
          <a:xfrm>
            <a:off x="5356224"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580" name="object 1580"/>
          <p:cNvSpPr/>
          <p:nvPr/>
        </p:nvSpPr>
        <p:spPr>
          <a:xfrm>
            <a:off x="5654040" y="528150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581" name="object 1581"/>
          <p:cNvSpPr/>
          <p:nvPr/>
        </p:nvSpPr>
        <p:spPr>
          <a:xfrm>
            <a:off x="5454015" y="5438564"/>
            <a:ext cx="212372" cy="16669"/>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a:endParaRPr sz="1750"/>
          </a:p>
        </p:txBody>
      </p:sp>
      <p:sp>
        <p:nvSpPr>
          <p:cNvPr id="1582" name="object 1582"/>
          <p:cNvSpPr/>
          <p:nvPr/>
        </p:nvSpPr>
        <p:spPr>
          <a:xfrm>
            <a:off x="5356224" y="5398559"/>
            <a:ext cx="102482" cy="9939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a:endParaRPr sz="1750"/>
          </a:p>
        </p:txBody>
      </p:sp>
      <p:sp>
        <p:nvSpPr>
          <p:cNvPr id="1583" name="object 1583"/>
          <p:cNvSpPr/>
          <p:nvPr/>
        </p:nvSpPr>
        <p:spPr>
          <a:xfrm>
            <a:off x="5657003" y="657203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584" name="object 1584"/>
          <p:cNvSpPr/>
          <p:nvPr/>
        </p:nvSpPr>
        <p:spPr>
          <a:xfrm>
            <a:off x="5405120" y="6730576"/>
            <a:ext cx="264231" cy="16669"/>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a:endParaRPr sz="1750"/>
          </a:p>
        </p:txBody>
      </p:sp>
      <p:sp>
        <p:nvSpPr>
          <p:cNvPr id="1585" name="object 1585"/>
          <p:cNvSpPr/>
          <p:nvPr/>
        </p:nvSpPr>
        <p:spPr>
          <a:xfrm>
            <a:off x="5307330" y="6689091"/>
            <a:ext cx="101246" cy="101246"/>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a:endParaRPr sz="1750"/>
          </a:p>
        </p:txBody>
      </p:sp>
      <p:sp>
        <p:nvSpPr>
          <p:cNvPr id="1586" name="object 1586"/>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587" name="object 1587"/>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588" name="object 1588"/>
          <p:cNvSpPr/>
          <p:nvPr/>
        </p:nvSpPr>
        <p:spPr>
          <a:xfrm>
            <a:off x="5295477" y="6429798"/>
            <a:ext cx="24077" cy="619831"/>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a:endParaRPr sz="1750"/>
          </a:p>
        </p:txBody>
      </p:sp>
      <p:sp>
        <p:nvSpPr>
          <p:cNvPr id="1589" name="object 1589"/>
          <p:cNvSpPr/>
          <p:nvPr/>
        </p:nvSpPr>
        <p:spPr>
          <a:xfrm>
            <a:off x="4172374" y="7037281"/>
            <a:ext cx="1135327" cy="22225"/>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a:endParaRPr sz="1750"/>
          </a:p>
        </p:txBody>
      </p:sp>
      <p:sp>
        <p:nvSpPr>
          <p:cNvPr id="1590" name="object 1590"/>
          <p:cNvSpPr/>
          <p:nvPr/>
        </p:nvSpPr>
        <p:spPr>
          <a:xfrm>
            <a:off x="4160520" y="6841702"/>
            <a:ext cx="24077" cy="207433"/>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591" name="object 1591"/>
          <p:cNvSpPr/>
          <p:nvPr/>
        </p:nvSpPr>
        <p:spPr>
          <a:xfrm>
            <a:off x="4172373" y="6831329"/>
            <a:ext cx="154340" cy="22225"/>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a:endParaRPr sz="1750"/>
          </a:p>
        </p:txBody>
      </p:sp>
      <p:sp>
        <p:nvSpPr>
          <p:cNvPr id="1592" name="object 1592"/>
          <p:cNvSpPr/>
          <p:nvPr/>
        </p:nvSpPr>
        <p:spPr>
          <a:xfrm>
            <a:off x="4314614" y="6429798"/>
            <a:ext cx="24077" cy="412397"/>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a:endParaRPr sz="1750"/>
          </a:p>
        </p:txBody>
      </p:sp>
      <p:sp>
        <p:nvSpPr>
          <p:cNvPr id="1593" name="object 1593"/>
          <p:cNvSpPr/>
          <p:nvPr/>
        </p:nvSpPr>
        <p:spPr>
          <a:xfrm>
            <a:off x="1474258" y="6210511"/>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594" name="object 1594"/>
          <p:cNvSpPr/>
          <p:nvPr/>
        </p:nvSpPr>
        <p:spPr>
          <a:xfrm>
            <a:off x="1640204" y="5905287"/>
            <a:ext cx="0" cy="317324"/>
          </a:xfrm>
          <a:custGeom>
            <a:avLst/>
            <a:gdLst/>
            <a:ahLst/>
            <a:cxnLst/>
            <a:rect l="l" t="t" r="r" b="b"/>
            <a:pathLst>
              <a:path h="326389">
                <a:moveTo>
                  <a:pt x="0" y="0"/>
                </a:moveTo>
                <a:lnTo>
                  <a:pt x="0" y="326136"/>
                </a:lnTo>
              </a:path>
            </a:pathLst>
          </a:custGeom>
          <a:ln w="15239">
            <a:solidFill>
              <a:srgbClr val="6600FF"/>
            </a:solidFill>
          </a:ln>
        </p:spPr>
        <p:txBody>
          <a:bodyPr wrap="square" lIns="0" tIns="0" rIns="0" bIns="0" rtlCol="0"/>
          <a:lstStyle/>
          <a:p>
            <a:endParaRPr sz="1750"/>
          </a:p>
        </p:txBody>
      </p:sp>
      <p:sp>
        <p:nvSpPr>
          <p:cNvPr id="1595" name="object 1595"/>
          <p:cNvSpPr/>
          <p:nvPr/>
        </p:nvSpPr>
        <p:spPr>
          <a:xfrm>
            <a:off x="1591311" y="5808981"/>
            <a:ext cx="99395" cy="101246"/>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a:endParaRPr sz="1750"/>
          </a:p>
        </p:txBody>
      </p:sp>
      <p:sp>
        <p:nvSpPr>
          <p:cNvPr id="1596" name="object 1596"/>
          <p:cNvSpPr/>
          <p:nvPr/>
        </p:nvSpPr>
        <p:spPr>
          <a:xfrm>
            <a:off x="1124585" y="5125931"/>
            <a:ext cx="1083469" cy="24077"/>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a:endParaRPr sz="1750"/>
          </a:p>
        </p:txBody>
      </p:sp>
      <p:sp>
        <p:nvSpPr>
          <p:cNvPr id="1597" name="object 1597"/>
          <p:cNvSpPr/>
          <p:nvPr/>
        </p:nvSpPr>
        <p:spPr>
          <a:xfrm>
            <a:off x="2195830" y="5137784"/>
            <a:ext cx="24077" cy="361774"/>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a:endParaRPr sz="1750"/>
          </a:p>
        </p:txBody>
      </p:sp>
      <p:sp>
        <p:nvSpPr>
          <p:cNvPr id="1598" name="object 1598"/>
          <p:cNvSpPr/>
          <p:nvPr/>
        </p:nvSpPr>
        <p:spPr>
          <a:xfrm>
            <a:off x="1898015" y="5487458"/>
            <a:ext cx="309915" cy="24077"/>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a:endParaRPr sz="1750"/>
          </a:p>
        </p:txBody>
      </p:sp>
      <p:sp>
        <p:nvSpPr>
          <p:cNvPr id="1599" name="object 1599"/>
          <p:cNvSpPr/>
          <p:nvPr/>
        </p:nvSpPr>
        <p:spPr>
          <a:xfrm>
            <a:off x="1886161" y="5499311"/>
            <a:ext cx="24077" cy="309915"/>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a:endParaRPr sz="1750"/>
          </a:p>
        </p:txBody>
      </p:sp>
      <p:sp>
        <p:nvSpPr>
          <p:cNvPr id="1600" name="object 1600"/>
          <p:cNvSpPr/>
          <p:nvPr/>
        </p:nvSpPr>
        <p:spPr>
          <a:xfrm>
            <a:off x="1124586" y="5808980"/>
            <a:ext cx="773553" cy="0"/>
          </a:xfrm>
          <a:custGeom>
            <a:avLst/>
            <a:gdLst/>
            <a:ahLst/>
            <a:cxnLst/>
            <a:rect l="l" t="t" r="r" b="b"/>
            <a:pathLst>
              <a:path w="795655">
                <a:moveTo>
                  <a:pt x="0" y="0"/>
                </a:moveTo>
                <a:lnTo>
                  <a:pt x="795528" y="0"/>
                </a:lnTo>
              </a:path>
            </a:pathLst>
          </a:custGeom>
          <a:ln w="24384">
            <a:solidFill>
              <a:srgbClr val="800000"/>
            </a:solidFill>
          </a:ln>
        </p:spPr>
        <p:txBody>
          <a:bodyPr wrap="square" lIns="0" tIns="0" rIns="0" bIns="0" rtlCol="0"/>
          <a:lstStyle/>
          <a:p>
            <a:endParaRPr sz="1750"/>
          </a:p>
        </p:txBody>
      </p:sp>
      <p:sp>
        <p:nvSpPr>
          <p:cNvPr id="1601" name="object 1601"/>
          <p:cNvSpPr/>
          <p:nvPr/>
        </p:nvSpPr>
        <p:spPr>
          <a:xfrm>
            <a:off x="1112732" y="5137784"/>
            <a:ext cx="24077" cy="671689"/>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a:endParaRPr sz="1750"/>
          </a:p>
        </p:txBody>
      </p:sp>
      <p:sp>
        <p:nvSpPr>
          <p:cNvPr id="1602" name="object 1602"/>
          <p:cNvSpPr/>
          <p:nvPr/>
        </p:nvSpPr>
        <p:spPr>
          <a:xfrm>
            <a:off x="2815167" y="7862570"/>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03" name="object 1603"/>
          <p:cNvSpPr/>
          <p:nvPr/>
        </p:nvSpPr>
        <p:spPr>
          <a:xfrm>
            <a:off x="2305474" y="8021108"/>
            <a:ext cx="521670" cy="16669"/>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a:endParaRPr sz="1750"/>
          </a:p>
        </p:txBody>
      </p:sp>
      <p:sp>
        <p:nvSpPr>
          <p:cNvPr id="1604" name="object 1604"/>
          <p:cNvSpPr/>
          <p:nvPr/>
        </p:nvSpPr>
        <p:spPr>
          <a:xfrm>
            <a:off x="2207684" y="7979621"/>
            <a:ext cx="101246" cy="101246"/>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a:endParaRPr sz="1750"/>
          </a:p>
        </p:txBody>
      </p:sp>
      <p:sp>
        <p:nvSpPr>
          <p:cNvPr id="1605" name="object 1605"/>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606" name="object 1606"/>
          <p:cNvSpPr/>
          <p:nvPr/>
        </p:nvSpPr>
        <p:spPr>
          <a:xfrm>
            <a:off x="1938021" y="7255086"/>
            <a:ext cx="24077" cy="206199"/>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607" name="object 1607"/>
          <p:cNvSpPr/>
          <p:nvPr/>
        </p:nvSpPr>
        <p:spPr>
          <a:xfrm>
            <a:off x="1949872" y="7450667"/>
            <a:ext cx="258057" cy="22225"/>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a:endParaRPr sz="1750"/>
          </a:p>
        </p:txBody>
      </p:sp>
      <p:sp>
        <p:nvSpPr>
          <p:cNvPr id="1608" name="object 1608"/>
          <p:cNvSpPr/>
          <p:nvPr/>
        </p:nvSpPr>
        <p:spPr>
          <a:xfrm>
            <a:off x="2195830" y="7461037"/>
            <a:ext cx="24077" cy="723547"/>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a:endParaRPr sz="1750"/>
          </a:p>
        </p:txBody>
      </p:sp>
      <p:sp>
        <p:nvSpPr>
          <p:cNvPr id="1609" name="object 1609"/>
          <p:cNvSpPr/>
          <p:nvPr/>
        </p:nvSpPr>
        <p:spPr>
          <a:xfrm>
            <a:off x="1176443" y="8173720"/>
            <a:ext cx="1031610" cy="22225"/>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a:endParaRPr sz="1750"/>
          </a:p>
        </p:txBody>
      </p:sp>
      <p:sp>
        <p:nvSpPr>
          <p:cNvPr id="1610" name="object 1610"/>
          <p:cNvSpPr/>
          <p:nvPr/>
        </p:nvSpPr>
        <p:spPr>
          <a:xfrm>
            <a:off x="1164590" y="7255086"/>
            <a:ext cx="24077" cy="929128"/>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a:endParaRPr sz="1750"/>
          </a:p>
        </p:txBody>
      </p:sp>
      <p:sp>
        <p:nvSpPr>
          <p:cNvPr id="1611" name="object 1611"/>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612" name="object 1612"/>
          <p:cNvSpPr/>
          <p:nvPr/>
        </p:nvSpPr>
        <p:spPr>
          <a:xfrm>
            <a:off x="3228552"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13" name="object 1613"/>
          <p:cNvSpPr/>
          <p:nvPr/>
        </p:nvSpPr>
        <p:spPr>
          <a:xfrm>
            <a:off x="3395980" y="5718598"/>
            <a:ext cx="0" cy="246327"/>
          </a:xfrm>
          <a:custGeom>
            <a:avLst/>
            <a:gdLst/>
            <a:ahLst/>
            <a:cxnLst/>
            <a:rect l="l" t="t" r="r" b="b"/>
            <a:pathLst>
              <a:path h="253364">
                <a:moveTo>
                  <a:pt x="0" y="0"/>
                </a:moveTo>
                <a:lnTo>
                  <a:pt x="0" y="252984"/>
                </a:lnTo>
              </a:path>
            </a:pathLst>
          </a:custGeom>
          <a:ln w="24384">
            <a:solidFill>
              <a:srgbClr val="6600FF"/>
            </a:solidFill>
          </a:ln>
        </p:spPr>
        <p:txBody>
          <a:bodyPr wrap="square" lIns="0" tIns="0" rIns="0" bIns="0" rtlCol="0"/>
          <a:lstStyle/>
          <a:p>
            <a:endParaRPr sz="1750"/>
          </a:p>
        </p:txBody>
      </p:sp>
      <p:sp>
        <p:nvSpPr>
          <p:cNvPr id="1614" name="object 1614"/>
          <p:cNvSpPr/>
          <p:nvPr/>
        </p:nvSpPr>
        <p:spPr>
          <a:xfrm>
            <a:off x="3336713" y="5604510"/>
            <a:ext cx="120385" cy="118533"/>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a:endParaRPr sz="1750"/>
          </a:p>
        </p:txBody>
      </p:sp>
      <p:sp>
        <p:nvSpPr>
          <p:cNvPr id="1615" name="object 1615"/>
          <p:cNvSpPr/>
          <p:nvPr/>
        </p:nvSpPr>
        <p:spPr>
          <a:xfrm>
            <a:off x="2990004" y="5125931"/>
            <a:ext cx="1076060" cy="24077"/>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a:endParaRPr sz="1750"/>
          </a:p>
        </p:txBody>
      </p:sp>
      <p:sp>
        <p:nvSpPr>
          <p:cNvPr id="1616" name="object 1616"/>
          <p:cNvSpPr/>
          <p:nvPr/>
        </p:nvSpPr>
        <p:spPr>
          <a:xfrm>
            <a:off x="4053841" y="5137784"/>
            <a:ext cx="24077" cy="258057"/>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a:endParaRPr sz="1750"/>
          </a:p>
        </p:txBody>
      </p:sp>
      <p:sp>
        <p:nvSpPr>
          <p:cNvPr id="1617" name="object 1617"/>
          <p:cNvSpPr/>
          <p:nvPr/>
        </p:nvSpPr>
        <p:spPr>
          <a:xfrm>
            <a:off x="3652307" y="5383742"/>
            <a:ext cx="413632" cy="24077"/>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a:endParaRPr sz="1750"/>
          </a:p>
        </p:txBody>
      </p:sp>
      <p:sp>
        <p:nvSpPr>
          <p:cNvPr id="1618" name="object 1618"/>
          <p:cNvSpPr/>
          <p:nvPr/>
        </p:nvSpPr>
        <p:spPr>
          <a:xfrm>
            <a:off x="3640455" y="5395594"/>
            <a:ext cx="24077" cy="207433"/>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619" name="object 1619"/>
          <p:cNvSpPr/>
          <p:nvPr/>
        </p:nvSpPr>
        <p:spPr>
          <a:xfrm>
            <a:off x="2878879" y="5603028"/>
            <a:ext cx="773553" cy="0"/>
          </a:xfrm>
          <a:custGeom>
            <a:avLst/>
            <a:gdLst/>
            <a:ahLst/>
            <a:cxnLst/>
            <a:rect l="l" t="t" r="r" b="b"/>
            <a:pathLst>
              <a:path w="795654">
                <a:moveTo>
                  <a:pt x="0" y="0"/>
                </a:moveTo>
                <a:lnTo>
                  <a:pt x="795527" y="0"/>
                </a:lnTo>
              </a:path>
            </a:pathLst>
          </a:custGeom>
          <a:ln w="24384">
            <a:solidFill>
              <a:srgbClr val="800000"/>
            </a:solidFill>
          </a:ln>
        </p:spPr>
        <p:txBody>
          <a:bodyPr wrap="square" lIns="0" tIns="0" rIns="0" bIns="0" rtlCol="0"/>
          <a:lstStyle/>
          <a:p>
            <a:endParaRPr sz="1750"/>
          </a:p>
        </p:txBody>
      </p:sp>
      <p:sp>
        <p:nvSpPr>
          <p:cNvPr id="1620" name="object 1620"/>
          <p:cNvSpPr/>
          <p:nvPr/>
        </p:nvSpPr>
        <p:spPr>
          <a:xfrm>
            <a:off x="2867025" y="5603028"/>
            <a:ext cx="24077" cy="206199"/>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621" name="object 1621"/>
          <p:cNvSpPr/>
          <p:nvPr/>
        </p:nvSpPr>
        <p:spPr>
          <a:xfrm>
            <a:off x="2672926" y="5808980"/>
            <a:ext cx="206199" cy="0"/>
          </a:xfrm>
          <a:custGeom>
            <a:avLst/>
            <a:gdLst/>
            <a:ahLst/>
            <a:cxnLst/>
            <a:rect l="l" t="t" r="r" b="b"/>
            <a:pathLst>
              <a:path w="212089">
                <a:moveTo>
                  <a:pt x="0" y="0"/>
                </a:moveTo>
                <a:lnTo>
                  <a:pt x="211836" y="0"/>
                </a:lnTo>
              </a:path>
            </a:pathLst>
          </a:custGeom>
          <a:ln w="24384">
            <a:solidFill>
              <a:srgbClr val="800000"/>
            </a:solidFill>
          </a:ln>
        </p:spPr>
        <p:txBody>
          <a:bodyPr wrap="square" lIns="0" tIns="0" rIns="0" bIns="0" rtlCol="0"/>
          <a:lstStyle/>
          <a:p>
            <a:endParaRPr sz="1750"/>
          </a:p>
        </p:txBody>
      </p:sp>
      <p:sp>
        <p:nvSpPr>
          <p:cNvPr id="1622" name="object 1622"/>
          <p:cNvSpPr/>
          <p:nvPr/>
        </p:nvSpPr>
        <p:spPr>
          <a:xfrm>
            <a:off x="2675890" y="5448934"/>
            <a:ext cx="0" cy="360539"/>
          </a:xfrm>
          <a:custGeom>
            <a:avLst/>
            <a:gdLst/>
            <a:ahLst/>
            <a:cxnLst/>
            <a:rect l="l" t="t" r="r" b="b"/>
            <a:pathLst>
              <a:path h="370839">
                <a:moveTo>
                  <a:pt x="0" y="0"/>
                </a:moveTo>
                <a:lnTo>
                  <a:pt x="0" y="370332"/>
                </a:lnTo>
              </a:path>
            </a:pathLst>
          </a:custGeom>
          <a:ln w="30480">
            <a:solidFill>
              <a:srgbClr val="800000"/>
            </a:solidFill>
          </a:ln>
        </p:spPr>
        <p:txBody>
          <a:bodyPr wrap="square" lIns="0" tIns="0" rIns="0" bIns="0" rtlCol="0"/>
          <a:lstStyle/>
          <a:p>
            <a:endParaRPr sz="1750"/>
          </a:p>
        </p:txBody>
      </p:sp>
      <p:sp>
        <p:nvSpPr>
          <p:cNvPr id="1623" name="object 1623"/>
          <p:cNvSpPr/>
          <p:nvPr/>
        </p:nvSpPr>
        <p:spPr>
          <a:xfrm>
            <a:off x="2678853" y="5437082"/>
            <a:ext cx="311150" cy="22225"/>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a:endParaRPr sz="1750"/>
          </a:p>
        </p:txBody>
      </p:sp>
      <p:sp>
        <p:nvSpPr>
          <p:cNvPr id="1624" name="object 1624"/>
          <p:cNvSpPr/>
          <p:nvPr/>
        </p:nvSpPr>
        <p:spPr>
          <a:xfrm>
            <a:off x="2978150" y="5137784"/>
            <a:ext cx="24077" cy="31115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a:endParaRPr sz="1750"/>
          </a:p>
        </p:txBody>
      </p:sp>
      <p:sp>
        <p:nvSpPr>
          <p:cNvPr id="1625" name="object 1625"/>
          <p:cNvSpPr/>
          <p:nvPr/>
        </p:nvSpPr>
        <p:spPr>
          <a:xfrm>
            <a:off x="4467224" y="5756875"/>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626" name="object 1626"/>
          <p:cNvSpPr/>
          <p:nvPr/>
        </p:nvSpPr>
        <p:spPr>
          <a:xfrm>
            <a:off x="4467224" y="5745762"/>
            <a:ext cx="12347" cy="11113"/>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a:endParaRPr sz="1750"/>
          </a:p>
        </p:txBody>
      </p:sp>
      <p:sp>
        <p:nvSpPr>
          <p:cNvPr id="1627" name="object 1627"/>
          <p:cNvSpPr/>
          <p:nvPr/>
        </p:nvSpPr>
        <p:spPr>
          <a:xfrm>
            <a:off x="4467225" y="5149390"/>
            <a:ext cx="24077" cy="596371"/>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a:endParaRPr sz="1750"/>
          </a:p>
        </p:txBody>
      </p:sp>
      <p:sp>
        <p:nvSpPr>
          <p:cNvPr id="1628" name="object 1628"/>
          <p:cNvSpPr/>
          <p:nvPr/>
        </p:nvSpPr>
        <p:spPr>
          <a:xfrm>
            <a:off x="4467224" y="514383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1629" name="object 1629"/>
          <p:cNvSpPr/>
          <p:nvPr/>
        </p:nvSpPr>
        <p:spPr>
          <a:xfrm>
            <a:off x="4467224" y="5125931"/>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630" name="object 1630"/>
          <p:cNvSpPr/>
          <p:nvPr/>
        </p:nvSpPr>
        <p:spPr>
          <a:xfrm>
            <a:off x="4479078"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31" name="object 1631"/>
          <p:cNvSpPr/>
          <p:nvPr/>
        </p:nvSpPr>
        <p:spPr>
          <a:xfrm>
            <a:off x="4490932" y="5745267"/>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632" name="object 1632"/>
          <p:cNvSpPr/>
          <p:nvPr/>
        </p:nvSpPr>
        <p:spPr>
          <a:xfrm>
            <a:off x="5344371" y="5745762"/>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1633" name="object 1633"/>
          <p:cNvSpPr/>
          <p:nvPr/>
        </p:nvSpPr>
        <p:spPr>
          <a:xfrm>
            <a:off x="5344371" y="5149390"/>
            <a:ext cx="24077" cy="596371"/>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a:endParaRPr sz="1750"/>
          </a:p>
        </p:txBody>
      </p:sp>
      <p:sp>
        <p:nvSpPr>
          <p:cNvPr id="1634" name="object 1634"/>
          <p:cNvSpPr/>
          <p:nvPr/>
        </p:nvSpPr>
        <p:spPr>
          <a:xfrm>
            <a:off x="5344371"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1635" name="object 1635"/>
          <p:cNvSpPr/>
          <p:nvPr/>
        </p:nvSpPr>
        <p:spPr>
          <a:xfrm>
            <a:off x="5356224"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36" name="object 1636"/>
          <p:cNvSpPr/>
          <p:nvPr/>
        </p:nvSpPr>
        <p:spPr>
          <a:xfrm>
            <a:off x="4479078"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37" name="object 1637"/>
          <p:cNvSpPr/>
          <p:nvPr/>
        </p:nvSpPr>
        <p:spPr>
          <a:xfrm>
            <a:off x="4490932" y="5137784"/>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638" name="object 1638"/>
          <p:cNvSpPr/>
          <p:nvPr/>
        </p:nvSpPr>
        <p:spPr>
          <a:xfrm>
            <a:off x="5356224"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39" name="object 1639"/>
          <p:cNvSpPr/>
          <p:nvPr/>
        </p:nvSpPr>
        <p:spPr>
          <a:xfrm>
            <a:off x="5654040" y="528150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40" name="object 1640"/>
          <p:cNvSpPr/>
          <p:nvPr/>
        </p:nvSpPr>
        <p:spPr>
          <a:xfrm>
            <a:off x="5454015" y="5438564"/>
            <a:ext cx="212372" cy="16669"/>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a:endParaRPr sz="1750"/>
          </a:p>
        </p:txBody>
      </p:sp>
      <p:sp>
        <p:nvSpPr>
          <p:cNvPr id="1641" name="object 1641"/>
          <p:cNvSpPr/>
          <p:nvPr/>
        </p:nvSpPr>
        <p:spPr>
          <a:xfrm>
            <a:off x="5356224" y="5398559"/>
            <a:ext cx="102482" cy="9939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a:endParaRPr sz="1750"/>
          </a:p>
        </p:txBody>
      </p:sp>
      <p:sp>
        <p:nvSpPr>
          <p:cNvPr id="1642" name="object 1642"/>
          <p:cNvSpPr/>
          <p:nvPr/>
        </p:nvSpPr>
        <p:spPr>
          <a:xfrm>
            <a:off x="4467224" y="5756875"/>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643" name="object 1643"/>
          <p:cNvSpPr/>
          <p:nvPr/>
        </p:nvSpPr>
        <p:spPr>
          <a:xfrm>
            <a:off x="4467224" y="5745762"/>
            <a:ext cx="12347" cy="11113"/>
          </a:xfrm>
          <a:custGeom>
            <a:avLst/>
            <a:gdLst/>
            <a:ahLst/>
            <a:cxnLst/>
            <a:rect l="l" t="t" r="r" b="b"/>
            <a:pathLst>
              <a:path w="12700" h="11429">
                <a:moveTo>
                  <a:pt x="0" y="11430"/>
                </a:moveTo>
                <a:lnTo>
                  <a:pt x="12191" y="11430"/>
                </a:lnTo>
                <a:lnTo>
                  <a:pt x="12191" y="0"/>
                </a:lnTo>
                <a:lnTo>
                  <a:pt x="0" y="0"/>
                </a:lnTo>
                <a:lnTo>
                  <a:pt x="0" y="11430"/>
                </a:lnTo>
                <a:close/>
              </a:path>
            </a:pathLst>
          </a:custGeom>
          <a:solidFill>
            <a:srgbClr val="800000"/>
          </a:solidFill>
        </p:spPr>
        <p:txBody>
          <a:bodyPr wrap="square" lIns="0" tIns="0" rIns="0" bIns="0" rtlCol="0"/>
          <a:lstStyle/>
          <a:p>
            <a:endParaRPr sz="1750"/>
          </a:p>
        </p:txBody>
      </p:sp>
      <p:sp>
        <p:nvSpPr>
          <p:cNvPr id="1644" name="object 1644"/>
          <p:cNvSpPr/>
          <p:nvPr/>
        </p:nvSpPr>
        <p:spPr>
          <a:xfrm>
            <a:off x="4467225" y="5149390"/>
            <a:ext cx="24077" cy="596371"/>
          </a:xfrm>
          <a:custGeom>
            <a:avLst/>
            <a:gdLst/>
            <a:ahLst/>
            <a:cxnLst/>
            <a:rect l="l" t="t" r="r" b="b"/>
            <a:pathLst>
              <a:path w="24764" h="613410">
                <a:moveTo>
                  <a:pt x="0" y="613410"/>
                </a:moveTo>
                <a:lnTo>
                  <a:pt x="24383" y="613410"/>
                </a:lnTo>
                <a:lnTo>
                  <a:pt x="24383" y="0"/>
                </a:lnTo>
                <a:lnTo>
                  <a:pt x="0" y="0"/>
                </a:lnTo>
                <a:lnTo>
                  <a:pt x="0" y="613410"/>
                </a:lnTo>
                <a:close/>
              </a:path>
            </a:pathLst>
          </a:custGeom>
          <a:solidFill>
            <a:srgbClr val="800000"/>
          </a:solidFill>
        </p:spPr>
        <p:txBody>
          <a:bodyPr wrap="square" lIns="0" tIns="0" rIns="0" bIns="0" rtlCol="0"/>
          <a:lstStyle/>
          <a:p>
            <a:endParaRPr sz="1750"/>
          </a:p>
        </p:txBody>
      </p:sp>
      <p:sp>
        <p:nvSpPr>
          <p:cNvPr id="1645" name="object 1645"/>
          <p:cNvSpPr/>
          <p:nvPr/>
        </p:nvSpPr>
        <p:spPr>
          <a:xfrm>
            <a:off x="4467224" y="5143835"/>
            <a:ext cx="12347" cy="0"/>
          </a:xfrm>
          <a:custGeom>
            <a:avLst/>
            <a:gdLst/>
            <a:ahLst/>
            <a:cxnLst/>
            <a:rect l="l" t="t" r="r" b="b"/>
            <a:pathLst>
              <a:path w="12700">
                <a:moveTo>
                  <a:pt x="0" y="0"/>
                </a:moveTo>
                <a:lnTo>
                  <a:pt x="12191" y="0"/>
                </a:lnTo>
              </a:path>
            </a:pathLst>
          </a:custGeom>
          <a:ln w="11429">
            <a:solidFill>
              <a:srgbClr val="800000"/>
            </a:solidFill>
          </a:ln>
        </p:spPr>
        <p:txBody>
          <a:bodyPr wrap="square" lIns="0" tIns="0" rIns="0" bIns="0" rtlCol="0"/>
          <a:lstStyle/>
          <a:p>
            <a:endParaRPr sz="1750"/>
          </a:p>
        </p:txBody>
      </p:sp>
      <p:sp>
        <p:nvSpPr>
          <p:cNvPr id="1646" name="object 1646"/>
          <p:cNvSpPr/>
          <p:nvPr/>
        </p:nvSpPr>
        <p:spPr>
          <a:xfrm>
            <a:off x="4467224" y="5125931"/>
            <a:ext cx="901347" cy="12347"/>
          </a:xfrm>
          <a:custGeom>
            <a:avLst/>
            <a:gdLst/>
            <a:ahLst/>
            <a:cxnLst/>
            <a:rect l="l" t="t" r="r" b="b"/>
            <a:pathLst>
              <a:path w="927100" h="12700">
                <a:moveTo>
                  <a:pt x="0" y="12700"/>
                </a:moveTo>
                <a:lnTo>
                  <a:pt x="926591" y="12700"/>
                </a:lnTo>
                <a:lnTo>
                  <a:pt x="926591" y="0"/>
                </a:lnTo>
                <a:lnTo>
                  <a:pt x="0" y="0"/>
                </a:lnTo>
                <a:lnTo>
                  <a:pt x="0" y="12700"/>
                </a:lnTo>
                <a:close/>
              </a:path>
            </a:pathLst>
          </a:custGeom>
          <a:solidFill>
            <a:srgbClr val="800000"/>
          </a:solidFill>
        </p:spPr>
        <p:txBody>
          <a:bodyPr wrap="square" lIns="0" tIns="0" rIns="0" bIns="0" rtlCol="0"/>
          <a:lstStyle/>
          <a:p>
            <a:endParaRPr sz="1750"/>
          </a:p>
        </p:txBody>
      </p:sp>
      <p:sp>
        <p:nvSpPr>
          <p:cNvPr id="1647" name="object 1647"/>
          <p:cNvSpPr/>
          <p:nvPr/>
        </p:nvSpPr>
        <p:spPr>
          <a:xfrm>
            <a:off x="4479078"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48" name="object 1648"/>
          <p:cNvSpPr/>
          <p:nvPr/>
        </p:nvSpPr>
        <p:spPr>
          <a:xfrm>
            <a:off x="4490932" y="5745267"/>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649" name="object 1649"/>
          <p:cNvSpPr/>
          <p:nvPr/>
        </p:nvSpPr>
        <p:spPr>
          <a:xfrm>
            <a:off x="5344371" y="5745762"/>
            <a:ext cx="12347" cy="11113"/>
          </a:xfrm>
          <a:custGeom>
            <a:avLst/>
            <a:gdLst/>
            <a:ahLst/>
            <a:cxnLst/>
            <a:rect l="l" t="t" r="r" b="b"/>
            <a:pathLst>
              <a:path w="12700" h="11429">
                <a:moveTo>
                  <a:pt x="0" y="11430"/>
                </a:moveTo>
                <a:lnTo>
                  <a:pt x="12192" y="11430"/>
                </a:lnTo>
                <a:lnTo>
                  <a:pt x="12192" y="0"/>
                </a:lnTo>
                <a:lnTo>
                  <a:pt x="0" y="0"/>
                </a:lnTo>
                <a:lnTo>
                  <a:pt x="0" y="11430"/>
                </a:lnTo>
                <a:close/>
              </a:path>
            </a:pathLst>
          </a:custGeom>
          <a:solidFill>
            <a:srgbClr val="800000"/>
          </a:solidFill>
        </p:spPr>
        <p:txBody>
          <a:bodyPr wrap="square" lIns="0" tIns="0" rIns="0" bIns="0" rtlCol="0"/>
          <a:lstStyle/>
          <a:p>
            <a:endParaRPr sz="1750"/>
          </a:p>
        </p:txBody>
      </p:sp>
      <p:sp>
        <p:nvSpPr>
          <p:cNvPr id="1650" name="object 1650"/>
          <p:cNvSpPr/>
          <p:nvPr/>
        </p:nvSpPr>
        <p:spPr>
          <a:xfrm>
            <a:off x="5344371" y="5149390"/>
            <a:ext cx="24077" cy="596371"/>
          </a:xfrm>
          <a:custGeom>
            <a:avLst/>
            <a:gdLst/>
            <a:ahLst/>
            <a:cxnLst/>
            <a:rect l="l" t="t" r="r" b="b"/>
            <a:pathLst>
              <a:path w="24764" h="613410">
                <a:moveTo>
                  <a:pt x="0" y="613410"/>
                </a:moveTo>
                <a:lnTo>
                  <a:pt x="24384" y="613410"/>
                </a:lnTo>
                <a:lnTo>
                  <a:pt x="24384" y="0"/>
                </a:lnTo>
                <a:lnTo>
                  <a:pt x="0" y="0"/>
                </a:lnTo>
                <a:lnTo>
                  <a:pt x="0" y="613410"/>
                </a:lnTo>
                <a:close/>
              </a:path>
            </a:pathLst>
          </a:custGeom>
          <a:solidFill>
            <a:srgbClr val="800000"/>
          </a:solidFill>
        </p:spPr>
        <p:txBody>
          <a:bodyPr wrap="square" lIns="0" tIns="0" rIns="0" bIns="0" rtlCol="0"/>
          <a:lstStyle/>
          <a:p>
            <a:endParaRPr sz="1750"/>
          </a:p>
        </p:txBody>
      </p:sp>
      <p:sp>
        <p:nvSpPr>
          <p:cNvPr id="1651" name="object 1651"/>
          <p:cNvSpPr/>
          <p:nvPr/>
        </p:nvSpPr>
        <p:spPr>
          <a:xfrm>
            <a:off x="5344371" y="5143835"/>
            <a:ext cx="12347" cy="0"/>
          </a:xfrm>
          <a:custGeom>
            <a:avLst/>
            <a:gdLst/>
            <a:ahLst/>
            <a:cxnLst/>
            <a:rect l="l" t="t" r="r" b="b"/>
            <a:pathLst>
              <a:path w="12700">
                <a:moveTo>
                  <a:pt x="0" y="0"/>
                </a:moveTo>
                <a:lnTo>
                  <a:pt x="12192" y="0"/>
                </a:lnTo>
              </a:path>
            </a:pathLst>
          </a:custGeom>
          <a:ln w="11429">
            <a:solidFill>
              <a:srgbClr val="800000"/>
            </a:solidFill>
          </a:ln>
        </p:spPr>
        <p:txBody>
          <a:bodyPr wrap="square" lIns="0" tIns="0" rIns="0" bIns="0" rtlCol="0"/>
          <a:lstStyle/>
          <a:p>
            <a:endParaRPr sz="1750"/>
          </a:p>
        </p:txBody>
      </p:sp>
      <p:sp>
        <p:nvSpPr>
          <p:cNvPr id="1652" name="object 1652"/>
          <p:cNvSpPr/>
          <p:nvPr/>
        </p:nvSpPr>
        <p:spPr>
          <a:xfrm>
            <a:off x="5356224" y="5745267"/>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53" name="object 1653"/>
          <p:cNvSpPr/>
          <p:nvPr/>
        </p:nvSpPr>
        <p:spPr>
          <a:xfrm>
            <a:off x="4479078"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54" name="object 1654"/>
          <p:cNvSpPr/>
          <p:nvPr/>
        </p:nvSpPr>
        <p:spPr>
          <a:xfrm>
            <a:off x="4490932" y="5137784"/>
            <a:ext cx="853810" cy="12347"/>
          </a:xfrm>
          <a:custGeom>
            <a:avLst/>
            <a:gdLst/>
            <a:ahLst/>
            <a:cxnLst/>
            <a:rect l="l" t="t" r="r" b="b"/>
            <a:pathLst>
              <a:path w="878204" h="12700">
                <a:moveTo>
                  <a:pt x="0" y="12192"/>
                </a:moveTo>
                <a:lnTo>
                  <a:pt x="877824" y="12192"/>
                </a:lnTo>
                <a:lnTo>
                  <a:pt x="877824" y="0"/>
                </a:lnTo>
                <a:lnTo>
                  <a:pt x="0" y="0"/>
                </a:lnTo>
                <a:lnTo>
                  <a:pt x="0" y="12192"/>
                </a:lnTo>
                <a:close/>
              </a:path>
            </a:pathLst>
          </a:custGeom>
          <a:solidFill>
            <a:srgbClr val="800000"/>
          </a:solidFill>
        </p:spPr>
        <p:txBody>
          <a:bodyPr wrap="square" lIns="0" tIns="0" rIns="0" bIns="0" rtlCol="0"/>
          <a:lstStyle/>
          <a:p>
            <a:endParaRPr sz="1750"/>
          </a:p>
        </p:txBody>
      </p:sp>
      <p:sp>
        <p:nvSpPr>
          <p:cNvPr id="1655" name="object 1655"/>
          <p:cNvSpPr/>
          <p:nvPr/>
        </p:nvSpPr>
        <p:spPr>
          <a:xfrm>
            <a:off x="5356224" y="5137784"/>
            <a:ext cx="12347" cy="12347"/>
          </a:xfrm>
          <a:custGeom>
            <a:avLst/>
            <a:gdLst/>
            <a:ahLst/>
            <a:cxnLst/>
            <a:rect l="l" t="t" r="r" b="b"/>
            <a:pathLst>
              <a:path w="12700" h="12700">
                <a:moveTo>
                  <a:pt x="0" y="12192"/>
                </a:moveTo>
                <a:lnTo>
                  <a:pt x="12191" y="12192"/>
                </a:lnTo>
                <a:lnTo>
                  <a:pt x="12191" y="0"/>
                </a:lnTo>
                <a:lnTo>
                  <a:pt x="0" y="0"/>
                </a:lnTo>
                <a:lnTo>
                  <a:pt x="0" y="12192"/>
                </a:lnTo>
                <a:close/>
              </a:path>
            </a:pathLst>
          </a:custGeom>
          <a:solidFill>
            <a:srgbClr val="800000"/>
          </a:solidFill>
        </p:spPr>
        <p:txBody>
          <a:bodyPr wrap="square" lIns="0" tIns="0" rIns="0" bIns="0" rtlCol="0"/>
          <a:lstStyle/>
          <a:p>
            <a:endParaRPr sz="1750"/>
          </a:p>
        </p:txBody>
      </p:sp>
      <p:sp>
        <p:nvSpPr>
          <p:cNvPr id="1656" name="object 1656"/>
          <p:cNvSpPr/>
          <p:nvPr/>
        </p:nvSpPr>
        <p:spPr>
          <a:xfrm>
            <a:off x="5654040" y="528150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57" name="object 1657"/>
          <p:cNvSpPr txBox="1"/>
          <p:nvPr/>
        </p:nvSpPr>
        <p:spPr>
          <a:xfrm>
            <a:off x="5751336" y="5322251"/>
            <a:ext cx="140141" cy="246862"/>
          </a:xfrm>
          <a:prstGeom prst="rect">
            <a:avLst/>
          </a:prstGeom>
        </p:spPr>
        <p:txBody>
          <a:bodyPr vert="horz" wrap="square" lIns="0" tIns="0" rIns="0" bIns="0" rtlCol="0">
            <a:spAutoFit/>
          </a:bodyPr>
          <a:lstStyle/>
          <a:p>
            <a:pPr marL="12347"/>
            <a:r>
              <a:rPr sz="1604" b="1" spc="15" dirty="0">
                <a:solidFill>
                  <a:srgbClr val="003366"/>
                </a:solidFill>
                <a:latin typeface="Arial"/>
                <a:cs typeface="Arial"/>
              </a:rPr>
              <a:t>3</a:t>
            </a:r>
            <a:endParaRPr sz="1604">
              <a:latin typeface="Arial"/>
              <a:cs typeface="Arial"/>
            </a:endParaRPr>
          </a:p>
        </p:txBody>
      </p:sp>
      <p:sp>
        <p:nvSpPr>
          <p:cNvPr id="1658" name="object 1658"/>
          <p:cNvSpPr/>
          <p:nvPr/>
        </p:nvSpPr>
        <p:spPr>
          <a:xfrm>
            <a:off x="5454015" y="5438564"/>
            <a:ext cx="212372" cy="16669"/>
          </a:xfrm>
          <a:custGeom>
            <a:avLst/>
            <a:gdLst/>
            <a:ahLst/>
            <a:cxnLst/>
            <a:rect l="l" t="t" r="r" b="b"/>
            <a:pathLst>
              <a:path w="218439" h="17145">
                <a:moveTo>
                  <a:pt x="0" y="16763"/>
                </a:moveTo>
                <a:lnTo>
                  <a:pt x="217932" y="16763"/>
                </a:lnTo>
                <a:lnTo>
                  <a:pt x="217932" y="0"/>
                </a:lnTo>
                <a:lnTo>
                  <a:pt x="0" y="0"/>
                </a:lnTo>
                <a:lnTo>
                  <a:pt x="0" y="16763"/>
                </a:lnTo>
                <a:close/>
              </a:path>
            </a:pathLst>
          </a:custGeom>
          <a:solidFill>
            <a:srgbClr val="6600FF"/>
          </a:solidFill>
        </p:spPr>
        <p:txBody>
          <a:bodyPr wrap="square" lIns="0" tIns="0" rIns="0" bIns="0" rtlCol="0"/>
          <a:lstStyle/>
          <a:p>
            <a:endParaRPr sz="1750"/>
          </a:p>
        </p:txBody>
      </p:sp>
      <p:sp>
        <p:nvSpPr>
          <p:cNvPr id="1659" name="object 1659"/>
          <p:cNvSpPr/>
          <p:nvPr/>
        </p:nvSpPr>
        <p:spPr>
          <a:xfrm>
            <a:off x="5356224" y="5398559"/>
            <a:ext cx="102482" cy="99395"/>
          </a:xfrm>
          <a:custGeom>
            <a:avLst/>
            <a:gdLst/>
            <a:ahLst/>
            <a:cxnLst/>
            <a:rect l="l" t="t" r="r" b="b"/>
            <a:pathLst>
              <a:path w="105410" h="102235">
                <a:moveTo>
                  <a:pt x="105155" y="0"/>
                </a:moveTo>
                <a:lnTo>
                  <a:pt x="0" y="51816"/>
                </a:lnTo>
                <a:lnTo>
                  <a:pt x="105155" y="102107"/>
                </a:lnTo>
                <a:lnTo>
                  <a:pt x="105155" y="0"/>
                </a:lnTo>
                <a:close/>
              </a:path>
            </a:pathLst>
          </a:custGeom>
          <a:solidFill>
            <a:srgbClr val="6600FF"/>
          </a:solidFill>
        </p:spPr>
        <p:txBody>
          <a:bodyPr wrap="square" lIns="0" tIns="0" rIns="0" bIns="0" rtlCol="0"/>
          <a:lstStyle/>
          <a:p>
            <a:endParaRPr sz="1750"/>
          </a:p>
        </p:txBody>
      </p:sp>
      <p:sp>
        <p:nvSpPr>
          <p:cNvPr id="1660" name="object 1660"/>
          <p:cNvSpPr/>
          <p:nvPr/>
        </p:nvSpPr>
        <p:spPr>
          <a:xfrm>
            <a:off x="5657003" y="657203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61" name="object 1661"/>
          <p:cNvSpPr/>
          <p:nvPr/>
        </p:nvSpPr>
        <p:spPr>
          <a:xfrm>
            <a:off x="5405120" y="6730576"/>
            <a:ext cx="264231" cy="16669"/>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a:endParaRPr sz="1750"/>
          </a:p>
        </p:txBody>
      </p:sp>
      <p:sp>
        <p:nvSpPr>
          <p:cNvPr id="1662" name="object 1662"/>
          <p:cNvSpPr/>
          <p:nvPr/>
        </p:nvSpPr>
        <p:spPr>
          <a:xfrm>
            <a:off x="5307330" y="6689091"/>
            <a:ext cx="101246" cy="101246"/>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a:endParaRPr sz="1750"/>
          </a:p>
        </p:txBody>
      </p:sp>
      <p:sp>
        <p:nvSpPr>
          <p:cNvPr id="1663" name="object 1663"/>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664" name="object 1664"/>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665" name="object 1665"/>
          <p:cNvSpPr/>
          <p:nvPr/>
        </p:nvSpPr>
        <p:spPr>
          <a:xfrm>
            <a:off x="5295477" y="6429798"/>
            <a:ext cx="24077" cy="619831"/>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a:endParaRPr sz="1750"/>
          </a:p>
        </p:txBody>
      </p:sp>
      <p:sp>
        <p:nvSpPr>
          <p:cNvPr id="1666" name="object 1666"/>
          <p:cNvSpPr/>
          <p:nvPr/>
        </p:nvSpPr>
        <p:spPr>
          <a:xfrm>
            <a:off x="4172374" y="7037281"/>
            <a:ext cx="1135327" cy="22225"/>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a:endParaRPr sz="1750"/>
          </a:p>
        </p:txBody>
      </p:sp>
      <p:sp>
        <p:nvSpPr>
          <p:cNvPr id="1667" name="object 1667"/>
          <p:cNvSpPr/>
          <p:nvPr/>
        </p:nvSpPr>
        <p:spPr>
          <a:xfrm>
            <a:off x="4160520" y="6841702"/>
            <a:ext cx="24077" cy="207433"/>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668" name="object 1668"/>
          <p:cNvSpPr/>
          <p:nvPr/>
        </p:nvSpPr>
        <p:spPr>
          <a:xfrm>
            <a:off x="4172373" y="6831329"/>
            <a:ext cx="154340" cy="22225"/>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a:endParaRPr sz="1750"/>
          </a:p>
        </p:txBody>
      </p:sp>
      <p:sp>
        <p:nvSpPr>
          <p:cNvPr id="1669" name="object 1669"/>
          <p:cNvSpPr/>
          <p:nvPr/>
        </p:nvSpPr>
        <p:spPr>
          <a:xfrm>
            <a:off x="4314614" y="6429798"/>
            <a:ext cx="24077" cy="412397"/>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a:endParaRPr sz="1750"/>
          </a:p>
        </p:txBody>
      </p:sp>
      <p:sp>
        <p:nvSpPr>
          <p:cNvPr id="1670" name="object 1670"/>
          <p:cNvSpPr/>
          <p:nvPr/>
        </p:nvSpPr>
        <p:spPr>
          <a:xfrm>
            <a:off x="5657003" y="6572037"/>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71" name="object 1671"/>
          <p:cNvSpPr/>
          <p:nvPr/>
        </p:nvSpPr>
        <p:spPr>
          <a:xfrm>
            <a:off x="5405120" y="6730576"/>
            <a:ext cx="264231" cy="16669"/>
          </a:xfrm>
          <a:custGeom>
            <a:avLst/>
            <a:gdLst/>
            <a:ahLst/>
            <a:cxnLst/>
            <a:rect l="l" t="t" r="r" b="b"/>
            <a:pathLst>
              <a:path w="271779" h="17145">
                <a:moveTo>
                  <a:pt x="0" y="16763"/>
                </a:moveTo>
                <a:lnTo>
                  <a:pt x="271272" y="16763"/>
                </a:lnTo>
                <a:lnTo>
                  <a:pt x="271272" y="0"/>
                </a:lnTo>
                <a:lnTo>
                  <a:pt x="0" y="0"/>
                </a:lnTo>
                <a:lnTo>
                  <a:pt x="0" y="16763"/>
                </a:lnTo>
                <a:close/>
              </a:path>
            </a:pathLst>
          </a:custGeom>
          <a:solidFill>
            <a:srgbClr val="6600FF"/>
          </a:solidFill>
        </p:spPr>
        <p:txBody>
          <a:bodyPr wrap="square" lIns="0" tIns="0" rIns="0" bIns="0" rtlCol="0"/>
          <a:lstStyle/>
          <a:p>
            <a:endParaRPr sz="1750"/>
          </a:p>
        </p:txBody>
      </p:sp>
      <p:sp>
        <p:nvSpPr>
          <p:cNvPr id="1672" name="object 1672"/>
          <p:cNvSpPr/>
          <p:nvPr/>
        </p:nvSpPr>
        <p:spPr>
          <a:xfrm>
            <a:off x="5307330" y="6689091"/>
            <a:ext cx="101246" cy="101246"/>
          </a:xfrm>
          <a:custGeom>
            <a:avLst/>
            <a:gdLst/>
            <a:ahLst/>
            <a:cxnLst/>
            <a:rect l="l" t="t" r="r" b="b"/>
            <a:pathLst>
              <a:path w="104139" h="104140">
                <a:moveTo>
                  <a:pt x="103632" y="0"/>
                </a:moveTo>
                <a:lnTo>
                  <a:pt x="0" y="51816"/>
                </a:lnTo>
                <a:lnTo>
                  <a:pt x="103632" y="103632"/>
                </a:lnTo>
                <a:lnTo>
                  <a:pt x="103632" y="0"/>
                </a:lnTo>
                <a:close/>
              </a:path>
            </a:pathLst>
          </a:custGeom>
          <a:solidFill>
            <a:srgbClr val="6600FF"/>
          </a:solidFill>
        </p:spPr>
        <p:txBody>
          <a:bodyPr wrap="square" lIns="0" tIns="0" rIns="0" bIns="0" rtlCol="0"/>
          <a:lstStyle/>
          <a:p>
            <a:endParaRPr sz="1750"/>
          </a:p>
        </p:txBody>
      </p:sp>
      <p:sp>
        <p:nvSpPr>
          <p:cNvPr id="1673" name="object 1673"/>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674" name="object 1674"/>
          <p:cNvSpPr/>
          <p:nvPr/>
        </p:nvSpPr>
        <p:spPr>
          <a:xfrm>
            <a:off x="4326466" y="6417945"/>
            <a:ext cx="980987" cy="22225"/>
          </a:xfrm>
          <a:custGeom>
            <a:avLst/>
            <a:gdLst/>
            <a:ahLst/>
            <a:cxnLst/>
            <a:rect l="l" t="t" r="r" b="b"/>
            <a:pathLst>
              <a:path w="1009014" h="22860">
                <a:moveTo>
                  <a:pt x="0" y="22859"/>
                </a:moveTo>
                <a:lnTo>
                  <a:pt x="1008888" y="22859"/>
                </a:lnTo>
                <a:lnTo>
                  <a:pt x="1008888" y="0"/>
                </a:lnTo>
                <a:lnTo>
                  <a:pt x="0" y="0"/>
                </a:lnTo>
                <a:lnTo>
                  <a:pt x="0" y="22859"/>
                </a:lnTo>
                <a:close/>
              </a:path>
            </a:pathLst>
          </a:custGeom>
          <a:solidFill>
            <a:srgbClr val="800000"/>
          </a:solidFill>
        </p:spPr>
        <p:txBody>
          <a:bodyPr wrap="square" lIns="0" tIns="0" rIns="0" bIns="0" rtlCol="0"/>
          <a:lstStyle/>
          <a:p>
            <a:endParaRPr sz="1750"/>
          </a:p>
        </p:txBody>
      </p:sp>
      <p:sp>
        <p:nvSpPr>
          <p:cNvPr id="1675" name="object 1675"/>
          <p:cNvSpPr/>
          <p:nvPr/>
        </p:nvSpPr>
        <p:spPr>
          <a:xfrm>
            <a:off x="5295477" y="6429798"/>
            <a:ext cx="24077" cy="619831"/>
          </a:xfrm>
          <a:custGeom>
            <a:avLst/>
            <a:gdLst/>
            <a:ahLst/>
            <a:cxnLst/>
            <a:rect l="l" t="t" r="r" b="b"/>
            <a:pathLst>
              <a:path w="24764" h="637540">
                <a:moveTo>
                  <a:pt x="0" y="637031"/>
                </a:moveTo>
                <a:lnTo>
                  <a:pt x="24384" y="637031"/>
                </a:lnTo>
                <a:lnTo>
                  <a:pt x="24384" y="0"/>
                </a:lnTo>
                <a:lnTo>
                  <a:pt x="0" y="0"/>
                </a:lnTo>
                <a:lnTo>
                  <a:pt x="0" y="637031"/>
                </a:lnTo>
                <a:close/>
              </a:path>
            </a:pathLst>
          </a:custGeom>
          <a:solidFill>
            <a:srgbClr val="800000"/>
          </a:solidFill>
        </p:spPr>
        <p:txBody>
          <a:bodyPr wrap="square" lIns="0" tIns="0" rIns="0" bIns="0" rtlCol="0"/>
          <a:lstStyle/>
          <a:p>
            <a:endParaRPr sz="1750"/>
          </a:p>
        </p:txBody>
      </p:sp>
      <p:sp>
        <p:nvSpPr>
          <p:cNvPr id="1676" name="object 1676"/>
          <p:cNvSpPr/>
          <p:nvPr/>
        </p:nvSpPr>
        <p:spPr>
          <a:xfrm>
            <a:off x="4172374" y="7037281"/>
            <a:ext cx="1135327" cy="22225"/>
          </a:xfrm>
          <a:custGeom>
            <a:avLst/>
            <a:gdLst/>
            <a:ahLst/>
            <a:cxnLst/>
            <a:rect l="l" t="t" r="r" b="b"/>
            <a:pathLst>
              <a:path w="1167764" h="22859">
                <a:moveTo>
                  <a:pt x="0" y="22859"/>
                </a:moveTo>
                <a:lnTo>
                  <a:pt x="1167384" y="22859"/>
                </a:lnTo>
                <a:lnTo>
                  <a:pt x="1167384" y="0"/>
                </a:lnTo>
                <a:lnTo>
                  <a:pt x="0" y="0"/>
                </a:lnTo>
                <a:lnTo>
                  <a:pt x="0" y="22859"/>
                </a:lnTo>
                <a:close/>
              </a:path>
            </a:pathLst>
          </a:custGeom>
          <a:solidFill>
            <a:srgbClr val="800000"/>
          </a:solidFill>
        </p:spPr>
        <p:txBody>
          <a:bodyPr wrap="square" lIns="0" tIns="0" rIns="0" bIns="0" rtlCol="0"/>
          <a:lstStyle/>
          <a:p>
            <a:endParaRPr sz="1750"/>
          </a:p>
        </p:txBody>
      </p:sp>
      <p:sp>
        <p:nvSpPr>
          <p:cNvPr id="1677" name="object 1677"/>
          <p:cNvSpPr/>
          <p:nvPr/>
        </p:nvSpPr>
        <p:spPr>
          <a:xfrm>
            <a:off x="4160520" y="6841702"/>
            <a:ext cx="24077" cy="207433"/>
          </a:xfrm>
          <a:custGeom>
            <a:avLst/>
            <a:gdLst/>
            <a:ahLst/>
            <a:cxnLst/>
            <a:rect l="l" t="t" r="r" b="b"/>
            <a:pathLst>
              <a:path w="24764" h="213359">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678" name="object 1678"/>
          <p:cNvSpPr/>
          <p:nvPr/>
        </p:nvSpPr>
        <p:spPr>
          <a:xfrm>
            <a:off x="4172373" y="6831329"/>
            <a:ext cx="154340" cy="22225"/>
          </a:xfrm>
          <a:custGeom>
            <a:avLst/>
            <a:gdLst/>
            <a:ahLst/>
            <a:cxnLst/>
            <a:rect l="l" t="t" r="r" b="b"/>
            <a:pathLst>
              <a:path w="158750" h="22859">
                <a:moveTo>
                  <a:pt x="0" y="22859"/>
                </a:moveTo>
                <a:lnTo>
                  <a:pt x="158496" y="22859"/>
                </a:lnTo>
                <a:lnTo>
                  <a:pt x="158496" y="0"/>
                </a:lnTo>
                <a:lnTo>
                  <a:pt x="0" y="0"/>
                </a:lnTo>
                <a:lnTo>
                  <a:pt x="0" y="22859"/>
                </a:lnTo>
                <a:close/>
              </a:path>
            </a:pathLst>
          </a:custGeom>
          <a:solidFill>
            <a:srgbClr val="800000"/>
          </a:solidFill>
        </p:spPr>
        <p:txBody>
          <a:bodyPr wrap="square" lIns="0" tIns="0" rIns="0" bIns="0" rtlCol="0"/>
          <a:lstStyle/>
          <a:p>
            <a:endParaRPr sz="1750"/>
          </a:p>
        </p:txBody>
      </p:sp>
      <p:sp>
        <p:nvSpPr>
          <p:cNvPr id="1679" name="object 1679"/>
          <p:cNvSpPr/>
          <p:nvPr/>
        </p:nvSpPr>
        <p:spPr>
          <a:xfrm>
            <a:off x="4314614" y="6429798"/>
            <a:ext cx="24077" cy="412397"/>
          </a:xfrm>
          <a:custGeom>
            <a:avLst/>
            <a:gdLst/>
            <a:ahLst/>
            <a:cxnLst/>
            <a:rect l="l" t="t" r="r" b="b"/>
            <a:pathLst>
              <a:path w="24764" h="424179">
                <a:moveTo>
                  <a:pt x="0" y="423672"/>
                </a:moveTo>
                <a:lnTo>
                  <a:pt x="24384" y="423672"/>
                </a:lnTo>
                <a:lnTo>
                  <a:pt x="24384" y="0"/>
                </a:lnTo>
                <a:lnTo>
                  <a:pt x="0" y="0"/>
                </a:lnTo>
                <a:lnTo>
                  <a:pt x="0" y="423672"/>
                </a:lnTo>
                <a:close/>
              </a:path>
            </a:pathLst>
          </a:custGeom>
          <a:solidFill>
            <a:srgbClr val="800000"/>
          </a:solidFill>
        </p:spPr>
        <p:txBody>
          <a:bodyPr wrap="square" lIns="0" tIns="0" rIns="0" bIns="0" rtlCol="0"/>
          <a:lstStyle/>
          <a:p>
            <a:endParaRPr sz="1750"/>
          </a:p>
        </p:txBody>
      </p:sp>
      <p:sp>
        <p:nvSpPr>
          <p:cNvPr id="1680" name="object 1680"/>
          <p:cNvSpPr/>
          <p:nvPr/>
        </p:nvSpPr>
        <p:spPr>
          <a:xfrm>
            <a:off x="1474258" y="6210511"/>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81" name="object 1681"/>
          <p:cNvSpPr/>
          <p:nvPr/>
        </p:nvSpPr>
        <p:spPr>
          <a:xfrm>
            <a:off x="1640204" y="5905287"/>
            <a:ext cx="0" cy="317324"/>
          </a:xfrm>
          <a:custGeom>
            <a:avLst/>
            <a:gdLst/>
            <a:ahLst/>
            <a:cxnLst/>
            <a:rect l="l" t="t" r="r" b="b"/>
            <a:pathLst>
              <a:path h="326389">
                <a:moveTo>
                  <a:pt x="0" y="0"/>
                </a:moveTo>
                <a:lnTo>
                  <a:pt x="0" y="326136"/>
                </a:lnTo>
              </a:path>
            </a:pathLst>
          </a:custGeom>
          <a:ln w="15239">
            <a:solidFill>
              <a:srgbClr val="6600FF"/>
            </a:solidFill>
          </a:ln>
        </p:spPr>
        <p:txBody>
          <a:bodyPr wrap="square" lIns="0" tIns="0" rIns="0" bIns="0" rtlCol="0"/>
          <a:lstStyle/>
          <a:p>
            <a:endParaRPr sz="1750"/>
          </a:p>
        </p:txBody>
      </p:sp>
      <p:sp>
        <p:nvSpPr>
          <p:cNvPr id="1682" name="object 1682"/>
          <p:cNvSpPr/>
          <p:nvPr/>
        </p:nvSpPr>
        <p:spPr>
          <a:xfrm>
            <a:off x="1591311" y="5808981"/>
            <a:ext cx="99395" cy="101246"/>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a:endParaRPr sz="1750"/>
          </a:p>
        </p:txBody>
      </p:sp>
      <p:sp>
        <p:nvSpPr>
          <p:cNvPr id="1683" name="object 1683"/>
          <p:cNvSpPr/>
          <p:nvPr/>
        </p:nvSpPr>
        <p:spPr>
          <a:xfrm>
            <a:off x="1124585" y="5125931"/>
            <a:ext cx="1083469" cy="24077"/>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a:endParaRPr sz="1750"/>
          </a:p>
        </p:txBody>
      </p:sp>
      <p:sp>
        <p:nvSpPr>
          <p:cNvPr id="1684" name="object 1684"/>
          <p:cNvSpPr/>
          <p:nvPr/>
        </p:nvSpPr>
        <p:spPr>
          <a:xfrm>
            <a:off x="2195830" y="5137784"/>
            <a:ext cx="24077" cy="361774"/>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a:endParaRPr sz="1750"/>
          </a:p>
        </p:txBody>
      </p:sp>
      <p:sp>
        <p:nvSpPr>
          <p:cNvPr id="1685" name="object 1685"/>
          <p:cNvSpPr/>
          <p:nvPr/>
        </p:nvSpPr>
        <p:spPr>
          <a:xfrm>
            <a:off x="1898015" y="5487458"/>
            <a:ext cx="309915" cy="24077"/>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a:endParaRPr sz="1750"/>
          </a:p>
        </p:txBody>
      </p:sp>
      <p:sp>
        <p:nvSpPr>
          <p:cNvPr id="1686" name="object 1686"/>
          <p:cNvSpPr/>
          <p:nvPr/>
        </p:nvSpPr>
        <p:spPr>
          <a:xfrm>
            <a:off x="1886161" y="5499311"/>
            <a:ext cx="24077" cy="309915"/>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a:endParaRPr sz="1750"/>
          </a:p>
        </p:txBody>
      </p:sp>
      <p:sp>
        <p:nvSpPr>
          <p:cNvPr id="1687" name="object 1687"/>
          <p:cNvSpPr/>
          <p:nvPr/>
        </p:nvSpPr>
        <p:spPr>
          <a:xfrm>
            <a:off x="1124586" y="5808980"/>
            <a:ext cx="773553" cy="0"/>
          </a:xfrm>
          <a:custGeom>
            <a:avLst/>
            <a:gdLst/>
            <a:ahLst/>
            <a:cxnLst/>
            <a:rect l="l" t="t" r="r" b="b"/>
            <a:pathLst>
              <a:path w="795655">
                <a:moveTo>
                  <a:pt x="0" y="0"/>
                </a:moveTo>
                <a:lnTo>
                  <a:pt x="795528" y="0"/>
                </a:lnTo>
              </a:path>
            </a:pathLst>
          </a:custGeom>
          <a:ln w="24384">
            <a:solidFill>
              <a:srgbClr val="800000"/>
            </a:solidFill>
          </a:ln>
        </p:spPr>
        <p:txBody>
          <a:bodyPr wrap="square" lIns="0" tIns="0" rIns="0" bIns="0" rtlCol="0"/>
          <a:lstStyle/>
          <a:p>
            <a:endParaRPr sz="1750"/>
          </a:p>
        </p:txBody>
      </p:sp>
      <p:sp>
        <p:nvSpPr>
          <p:cNvPr id="1688" name="object 1688"/>
          <p:cNvSpPr/>
          <p:nvPr/>
        </p:nvSpPr>
        <p:spPr>
          <a:xfrm>
            <a:off x="1112732" y="5137784"/>
            <a:ext cx="24077" cy="671689"/>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a:endParaRPr sz="1750"/>
          </a:p>
        </p:txBody>
      </p:sp>
      <p:sp>
        <p:nvSpPr>
          <p:cNvPr id="1689" name="object 1689"/>
          <p:cNvSpPr/>
          <p:nvPr/>
        </p:nvSpPr>
        <p:spPr>
          <a:xfrm>
            <a:off x="1474258" y="6210511"/>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690" name="object 1690"/>
          <p:cNvSpPr txBox="1"/>
          <p:nvPr/>
        </p:nvSpPr>
        <p:spPr>
          <a:xfrm>
            <a:off x="1570073" y="6251258"/>
            <a:ext cx="4324615" cy="978517"/>
          </a:xfrm>
          <a:prstGeom prst="rect">
            <a:avLst/>
          </a:prstGeom>
        </p:spPr>
        <p:txBody>
          <a:bodyPr vert="horz" wrap="square" lIns="0" tIns="0" rIns="0" bIns="0" rtlCol="0">
            <a:spAutoFit/>
          </a:bodyPr>
          <a:lstStyle/>
          <a:p>
            <a:pPr marL="12347"/>
            <a:r>
              <a:rPr sz="1604" b="1" spc="15" dirty="0">
                <a:solidFill>
                  <a:srgbClr val="003366"/>
                </a:solidFill>
                <a:latin typeface="Arial"/>
                <a:cs typeface="Arial"/>
              </a:rPr>
              <a:t>1</a:t>
            </a:r>
            <a:endParaRPr sz="1604">
              <a:latin typeface="Arial"/>
              <a:cs typeface="Arial"/>
            </a:endParaRPr>
          </a:p>
          <a:p>
            <a:pPr marR="4939" algn="r">
              <a:spcBef>
                <a:spcPts val="933"/>
              </a:spcBef>
            </a:pPr>
            <a:r>
              <a:rPr sz="1604" b="1" spc="15" dirty="0">
                <a:solidFill>
                  <a:srgbClr val="003366"/>
                </a:solidFill>
                <a:latin typeface="Arial"/>
                <a:cs typeface="Arial"/>
              </a:rPr>
              <a:t>4</a:t>
            </a:r>
            <a:endParaRPr sz="1604">
              <a:latin typeface="Arial"/>
              <a:cs typeface="Arial"/>
            </a:endParaRPr>
          </a:p>
          <a:p>
            <a:pPr marL="992694">
              <a:spcBef>
                <a:spcPts val="909"/>
              </a:spcBef>
            </a:pPr>
            <a:r>
              <a:rPr sz="1604" b="1" spc="15" dirty="0">
                <a:solidFill>
                  <a:srgbClr val="FFFFFF"/>
                </a:solidFill>
                <a:latin typeface="Arial"/>
                <a:cs typeface="Arial"/>
              </a:rPr>
              <a:t>7</a:t>
            </a:r>
            <a:endParaRPr sz="1604">
              <a:latin typeface="Arial"/>
              <a:cs typeface="Arial"/>
            </a:endParaRPr>
          </a:p>
        </p:txBody>
      </p:sp>
      <p:sp>
        <p:nvSpPr>
          <p:cNvPr id="1691" name="object 1691"/>
          <p:cNvSpPr/>
          <p:nvPr/>
        </p:nvSpPr>
        <p:spPr>
          <a:xfrm>
            <a:off x="1640204" y="5905287"/>
            <a:ext cx="0" cy="317324"/>
          </a:xfrm>
          <a:custGeom>
            <a:avLst/>
            <a:gdLst/>
            <a:ahLst/>
            <a:cxnLst/>
            <a:rect l="l" t="t" r="r" b="b"/>
            <a:pathLst>
              <a:path h="326389">
                <a:moveTo>
                  <a:pt x="0" y="0"/>
                </a:moveTo>
                <a:lnTo>
                  <a:pt x="0" y="326136"/>
                </a:lnTo>
              </a:path>
            </a:pathLst>
          </a:custGeom>
          <a:ln w="15239">
            <a:solidFill>
              <a:srgbClr val="6600FF"/>
            </a:solidFill>
          </a:ln>
        </p:spPr>
        <p:txBody>
          <a:bodyPr wrap="square" lIns="0" tIns="0" rIns="0" bIns="0" rtlCol="0"/>
          <a:lstStyle/>
          <a:p>
            <a:endParaRPr sz="1750"/>
          </a:p>
        </p:txBody>
      </p:sp>
      <p:sp>
        <p:nvSpPr>
          <p:cNvPr id="1692" name="object 1692"/>
          <p:cNvSpPr/>
          <p:nvPr/>
        </p:nvSpPr>
        <p:spPr>
          <a:xfrm>
            <a:off x="1591311" y="5808981"/>
            <a:ext cx="99395" cy="101246"/>
          </a:xfrm>
          <a:custGeom>
            <a:avLst/>
            <a:gdLst/>
            <a:ahLst/>
            <a:cxnLst/>
            <a:rect l="l" t="t" r="r" b="b"/>
            <a:pathLst>
              <a:path w="102235" h="104139">
                <a:moveTo>
                  <a:pt x="50291" y="0"/>
                </a:moveTo>
                <a:lnTo>
                  <a:pt x="0" y="103632"/>
                </a:lnTo>
                <a:lnTo>
                  <a:pt x="102107" y="103632"/>
                </a:lnTo>
                <a:lnTo>
                  <a:pt x="50291" y="0"/>
                </a:lnTo>
                <a:close/>
              </a:path>
            </a:pathLst>
          </a:custGeom>
          <a:solidFill>
            <a:srgbClr val="6600FF"/>
          </a:solidFill>
        </p:spPr>
        <p:txBody>
          <a:bodyPr wrap="square" lIns="0" tIns="0" rIns="0" bIns="0" rtlCol="0"/>
          <a:lstStyle/>
          <a:p>
            <a:endParaRPr sz="1750"/>
          </a:p>
        </p:txBody>
      </p:sp>
      <p:sp>
        <p:nvSpPr>
          <p:cNvPr id="1693" name="object 1693"/>
          <p:cNvSpPr/>
          <p:nvPr/>
        </p:nvSpPr>
        <p:spPr>
          <a:xfrm>
            <a:off x="1124585" y="5125931"/>
            <a:ext cx="1083469" cy="24077"/>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a:endParaRPr sz="1750"/>
          </a:p>
        </p:txBody>
      </p:sp>
      <p:sp>
        <p:nvSpPr>
          <p:cNvPr id="1694" name="object 1694"/>
          <p:cNvSpPr/>
          <p:nvPr/>
        </p:nvSpPr>
        <p:spPr>
          <a:xfrm>
            <a:off x="2195830" y="5137784"/>
            <a:ext cx="24077" cy="361774"/>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a:endParaRPr sz="1750"/>
          </a:p>
        </p:txBody>
      </p:sp>
      <p:sp>
        <p:nvSpPr>
          <p:cNvPr id="1695" name="object 1695"/>
          <p:cNvSpPr/>
          <p:nvPr/>
        </p:nvSpPr>
        <p:spPr>
          <a:xfrm>
            <a:off x="1898015" y="5487458"/>
            <a:ext cx="309915" cy="24077"/>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a:endParaRPr sz="1750"/>
          </a:p>
        </p:txBody>
      </p:sp>
      <p:sp>
        <p:nvSpPr>
          <p:cNvPr id="1696" name="object 1696"/>
          <p:cNvSpPr/>
          <p:nvPr/>
        </p:nvSpPr>
        <p:spPr>
          <a:xfrm>
            <a:off x="1886161" y="5499311"/>
            <a:ext cx="24077" cy="309915"/>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a:endParaRPr sz="1750"/>
          </a:p>
        </p:txBody>
      </p:sp>
      <p:sp>
        <p:nvSpPr>
          <p:cNvPr id="1697" name="object 1697"/>
          <p:cNvSpPr/>
          <p:nvPr/>
        </p:nvSpPr>
        <p:spPr>
          <a:xfrm>
            <a:off x="1124586" y="5797127"/>
            <a:ext cx="773553" cy="24077"/>
          </a:xfrm>
          <a:custGeom>
            <a:avLst/>
            <a:gdLst/>
            <a:ahLst/>
            <a:cxnLst/>
            <a:rect l="l" t="t" r="r" b="b"/>
            <a:pathLst>
              <a:path w="795655" h="24764">
                <a:moveTo>
                  <a:pt x="0" y="24384"/>
                </a:moveTo>
                <a:lnTo>
                  <a:pt x="795528" y="24384"/>
                </a:lnTo>
                <a:lnTo>
                  <a:pt x="795528" y="0"/>
                </a:lnTo>
                <a:lnTo>
                  <a:pt x="0" y="0"/>
                </a:lnTo>
                <a:lnTo>
                  <a:pt x="0" y="24384"/>
                </a:lnTo>
                <a:close/>
              </a:path>
            </a:pathLst>
          </a:custGeom>
          <a:solidFill>
            <a:srgbClr val="800000"/>
          </a:solidFill>
        </p:spPr>
        <p:txBody>
          <a:bodyPr wrap="square" lIns="0" tIns="0" rIns="0" bIns="0" rtlCol="0"/>
          <a:lstStyle/>
          <a:p>
            <a:endParaRPr sz="1750"/>
          </a:p>
        </p:txBody>
      </p:sp>
      <p:sp>
        <p:nvSpPr>
          <p:cNvPr id="1698" name="object 1698"/>
          <p:cNvSpPr/>
          <p:nvPr/>
        </p:nvSpPr>
        <p:spPr>
          <a:xfrm>
            <a:off x="1112732" y="5137784"/>
            <a:ext cx="24077" cy="671689"/>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a:endParaRPr sz="1750"/>
          </a:p>
        </p:txBody>
      </p:sp>
      <p:sp>
        <p:nvSpPr>
          <p:cNvPr id="1699" name="object 1699"/>
          <p:cNvSpPr/>
          <p:nvPr/>
        </p:nvSpPr>
        <p:spPr>
          <a:xfrm>
            <a:off x="1124585" y="5125931"/>
            <a:ext cx="1083469" cy="24077"/>
          </a:xfrm>
          <a:custGeom>
            <a:avLst/>
            <a:gdLst/>
            <a:ahLst/>
            <a:cxnLst/>
            <a:rect l="l" t="t" r="r" b="b"/>
            <a:pathLst>
              <a:path w="1114425" h="24764">
                <a:moveTo>
                  <a:pt x="0" y="24384"/>
                </a:moveTo>
                <a:lnTo>
                  <a:pt x="1114044" y="24384"/>
                </a:lnTo>
                <a:lnTo>
                  <a:pt x="1114044" y="0"/>
                </a:lnTo>
                <a:lnTo>
                  <a:pt x="0" y="0"/>
                </a:lnTo>
                <a:lnTo>
                  <a:pt x="0" y="24384"/>
                </a:lnTo>
                <a:close/>
              </a:path>
            </a:pathLst>
          </a:custGeom>
          <a:solidFill>
            <a:srgbClr val="800000"/>
          </a:solidFill>
        </p:spPr>
        <p:txBody>
          <a:bodyPr wrap="square" lIns="0" tIns="0" rIns="0" bIns="0" rtlCol="0"/>
          <a:lstStyle/>
          <a:p>
            <a:endParaRPr sz="1750"/>
          </a:p>
        </p:txBody>
      </p:sp>
      <p:sp>
        <p:nvSpPr>
          <p:cNvPr id="1700" name="object 1700"/>
          <p:cNvSpPr/>
          <p:nvPr/>
        </p:nvSpPr>
        <p:spPr>
          <a:xfrm>
            <a:off x="2195830" y="5137784"/>
            <a:ext cx="24077" cy="361774"/>
          </a:xfrm>
          <a:custGeom>
            <a:avLst/>
            <a:gdLst/>
            <a:ahLst/>
            <a:cxnLst/>
            <a:rect l="l" t="t" r="r" b="b"/>
            <a:pathLst>
              <a:path w="24764" h="372110">
                <a:moveTo>
                  <a:pt x="0" y="371856"/>
                </a:moveTo>
                <a:lnTo>
                  <a:pt x="24383" y="371856"/>
                </a:lnTo>
                <a:lnTo>
                  <a:pt x="24383" y="0"/>
                </a:lnTo>
                <a:lnTo>
                  <a:pt x="0" y="0"/>
                </a:lnTo>
                <a:lnTo>
                  <a:pt x="0" y="371856"/>
                </a:lnTo>
                <a:close/>
              </a:path>
            </a:pathLst>
          </a:custGeom>
          <a:solidFill>
            <a:srgbClr val="800000"/>
          </a:solidFill>
        </p:spPr>
        <p:txBody>
          <a:bodyPr wrap="square" lIns="0" tIns="0" rIns="0" bIns="0" rtlCol="0"/>
          <a:lstStyle/>
          <a:p>
            <a:endParaRPr sz="1750"/>
          </a:p>
        </p:txBody>
      </p:sp>
      <p:sp>
        <p:nvSpPr>
          <p:cNvPr id="1701" name="object 1701"/>
          <p:cNvSpPr/>
          <p:nvPr/>
        </p:nvSpPr>
        <p:spPr>
          <a:xfrm>
            <a:off x="1898015" y="5487458"/>
            <a:ext cx="309915" cy="24077"/>
          </a:xfrm>
          <a:custGeom>
            <a:avLst/>
            <a:gdLst/>
            <a:ahLst/>
            <a:cxnLst/>
            <a:rect l="l" t="t" r="r" b="b"/>
            <a:pathLst>
              <a:path w="318769" h="24764">
                <a:moveTo>
                  <a:pt x="0" y="24384"/>
                </a:moveTo>
                <a:lnTo>
                  <a:pt x="318515" y="24384"/>
                </a:lnTo>
                <a:lnTo>
                  <a:pt x="318515" y="0"/>
                </a:lnTo>
                <a:lnTo>
                  <a:pt x="0" y="0"/>
                </a:lnTo>
                <a:lnTo>
                  <a:pt x="0" y="24384"/>
                </a:lnTo>
                <a:close/>
              </a:path>
            </a:pathLst>
          </a:custGeom>
          <a:solidFill>
            <a:srgbClr val="800000"/>
          </a:solidFill>
        </p:spPr>
        <p:txBody>
          <a:bodyPr wrap="square" lIns="0" tIns="0" rIns="0" bIns="0" rtlCol="0"/>
          <a:lstStyle/>
          <a:p>
            <a:endParaRPr sz="1750"/>
          </a:p>
        </p:txBody>
      </p:sp>
      <p:sp>
        <p:nvSpPr>
          <p:cNvPr id="1702" name="object 1702"/>
          <p:cNvSpPr/>
          <p:nvPr/>
        </p:nvSpPr>
        <p:spPr>
          <a:xfrm>
            <a:off x="1886161" y="5499311"/>
            <a:ext cx="24077" cy="309915"/>
          </a:xfrm>
          <a:custGeom>
            <a:avLst/>
            <a:gdLst/>
            <a:ahLst/>
            <a:cxnLst/>
            <a:rect l="l" t="t" r="r" b="b"/>
            <a:pathLst>
              <a:path w="24764" h="318770">
                <a:moveTo>
                  <a:pt x="0" y="318515"/>
                </a:moveTo>
                <a:lnTo>
                  <a:pt x="24383" y="318515"/>
                </a:lnTo>
                <a:lnTo>
                  <a:pt x="24383" y="0"/>
                </a:lnTo>
                <a:lnTo>
                  <a:pt x="0" y="0"/>
                </a:lnTo>
                <a:lnTo>
                  <a:pt x="0" y="318515"/>
                </a:lnTo>
                <a:close/>
              </a:path>
            </a:pathLst>
          </a:custGeom>
          <a:solidFill>
            <a:srgbClr val="800000"/>
          </a:solidFill>
        </p:spPr>
        <p:txBody>
          <a:bodyPr wrap="square" lIns="0" tIns="0" rIns="0" bIns="0" rtlCol="0"/>
          <a:lstStyle/>
          <a:p>
            <a:endParaRPr sz="1750"/>
          </a:p>
        </p:txBody>
      </p:sp>
      <p:sp>
        <p:nvSpPr>
          <p:cNvPr id="1703" name="object 1703"/>
          <p:cNvSpPr/>
          <p:nvPr/>
        </p:nvSpPr>
        <p:spPr>
          <a:xfrm>
            <a:off x="1124586" y="5797127"/>
            <a:ext cx="773553" cy="24077"/>
          </a:xfrm>
          <a:custGeom>
            <a:avLst/>
            <a:gdLst/>
            <a:ahLst/>
            <a:cxnLst/>
            <a:rect l="l" t="t" r="r" b="b"/>
            <a:pathLst>
              <a:path w="795655" h="24764">
                <a:moveTo>
                  <a:pt x="0" y="24384"/>
                </a:moveTo>
                <a:lnTo>
                  <a:pt x="795528" y="24384"/>
                </a:lnTo>
                <a:lnTo>
                  <a:pt x="795528" y="0"/>
                </a:lnTo>
                <a:lnTo>
                  <a:pt x="0" y="0"/>
                </a:lnTo>
                <a:lnTo>
                  <a:pt x="0" y="24384"/>
                </a:lnTo>
                <a:close/>
              </a:path>
            </a:pathLst>
          </a:custGeom>
          <a:solidFill>
            <a:srgbClr val="800000"/>
          </a:solidFill>
        </p:spPr>
        <p:txBody>
          <a:bodyPr wrap="square" lIns="0" tIns="0" rIns="0" bIns="0" rtlCol="0"/>
          <a:lstStyle/>
          <a:p>
            <a:endParaRPr sz="1750"/>
          </a:p>
        </p:txBody>
      </p:sp>
      <p:sp>
        <p:nvSpPr>
          <p:cNvPr id="1704" name="object 1704"/>
          <p:cNvSpPr/>
          <p:nvPr/>
        </p:nvSpPr>
        <p:spPr>
          <a:xfrm>
            <a:off x="1112732" y="5137784"/>
            <a:ext cx="24077" cy="671689"/>
          </a:xfrm>
          <a:custGeom>
            <a:avLst/>
            <a:gdLst/>
            <a:ahLst/>
            <a:cxnLst/>
            <a:rect l="l" t="t" r="r" b="b"/>
            <a:pathLst>
              <a:path w="24765" h="690879">
                <a:moveTo>
                  <a:pt x="0" y="690372"/>
                </a:moveTo>
                <a:lnTo>
                  <a:pt x="24384" y="690372"/>
                </a:lnTo>
                <a:lnTo>
                  <a:pt x="24384" y="0"/>
                </a:lnTo>
                <a:lnTo>
                  <a:pt x="0" y="0"/>
                </a:lnTo>
                <a:lnTo>
                  <a:pt x="0" y="690372"/>
                </a:lnTo>
                <a:close/>
              </a:path>
            </a:pathLst>
          </a:custGeom>
          <a:solidFill>
            <a:srgbClr val="800000"/>
          </a:solidFill>
        </p:spPr>
        <p:txBody>
          <a:bodyPr wrap="square" lIns="0" tIns="0" rIns="0" bIns="0" rtlCol="0"/>
          <a:lstStyle/>
          <a:p>
            <a:endParaRPr sz="1750"/>
          </a:p>
        </p:txBody>
      </p:sp>
      <p:sp>
        <p:nvSpPr>
          <p:cNvPr id="1705" name="object 1705"/>
          <p:cNvSpPr/>
          <p:nvPr/>
        </p:nvSpPr>
        <p:spPr>
          <a:xfrm>
            <a:off x="2815167" y="7862570"/>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706" name="object 1706"/>
          <p:cNvSpPr/>
          <p:nvPr/>
        </p:nvSpPr>
        <p:spPr>
          <a:xfrm>
            <a:off x="2305474" y="8021108"/>
            <a:ext cx="521670" cy="16669"/>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a:endParaRPr sz="1750"/>
          </a:p>
        </p:txBody>
      </p:sp>
      <p:sp>
        <p:nvSpPr>
          <p:cNvPr id="1707" name="object 1707"/>
          <p:cNvSpPr/>
          <p:nvPr/>
        </p:nvSpPr>
        <p:spPr>
          <a:xfrm>
            <a:off x="2207684" y="7979621"/>
            <a:ext cx="101246" cy="101246"/>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a:endParaRPr sz="1750"/>
          </a:p>
        </p:txBody>
      </p:sp>
      <p:sp>
        <p:nvSpPr>
          <p:cNvPr id="1708" name="object 1708"/>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09" name="object 1709"/>
          <p:cNvSpPr/>
          <p:nvPr/>
        </p:nvSpPr>
        <p:spPr>
          <a:xfrm>
            <a:off x="1938021" y="7255086"/>
            <a:ext cx="24077" cy="206199"/>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10" name="object 1710"/>
          <p:cNvSpPr/>
          <p:nvPr/>
        </p:nvSpPr>
        <p:spPr>
          <a:xfrm>
            <a:off x="1949872" y="7450667"/>
            <a:ext cx="258057" cy="22225"/>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a:endParaRPr sz="1750"/>
          </a:p>
        </p:txBody>
      </p:sp>
      <p:sp>
        <p:nvSpPr>
          <p:cNvPr id="1711" name="object 1711"/>
          <p:cNvSpPr/>
          <p:nvPr/>
        </p:nvSpPr>
        <p:spPr>
          <a:xfrm>
            <a:off x="2195830" y="7461037"/>
            <a:ext cx="24077" cy="723547"/>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a:endParaRPr sz="1750"/>
          </a:p>
        </p:txBody>
      </p:sp>
      <p:sp>
        <p:nvSpPr>
          <p:cNvPr id="1712" name="object 1712"/>
          <p:cNvSpPr/>
          <p:nvPr/>
        </p:nvSpPr>
        <p:spPr>
          <a:xfrm>
            <a:off x="1176443" y="8173720"/>
            <a:ext cx="1031610" cy="22225"/>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a:endParaRPr sz="1750"/>
          </a:p>
        </p:txBody>
      </p:sp>
      <p:sp>
        <p:nvSpPr>
          <p:cNvPr id="1713" name="object 1713"/>
          <p:cNvSpPr/>
          <p:nvPr/>
        </p:nvSpPr>
        <p:spPr>
          <a:xfrm>
            <a:off x="1164590" y="7255086"/>
            <a:ext cx="24077" cy="929128"/>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a:endParaRPr sz="1750"/>
          </a:p>
        </p:txBody>
      </p:sp>
      <p:sp>
        <p:nvSpPr>
          <p:cNvPr id="1714" name="object 1714"/>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15" name="object 1715"/>
          <p:cNvSpPr/>
          <p:nvPr/>
        </p:nvSpPr>
        <p:spPr>
          <a:xfrm>
            <a:off x="2815167" y="7862570"/>
            <a:ext cx="333375" cy="333375"/>
          </a:xfrm>
          <a:custGeom>
            <a:avLst/>
            <a:gdLst/>
            <a:ahLst/>
            <a:cxnLst/>
            <a:rect l="l" t="t" r="r" b="b"/>
            <a:pathLst>
              <a:path w="342900" h="342900">
                <a:moveTo>
                  <a:pt x="202691" y="338328"/>
                </a:moveTo>
                <a:lnTo>
                  <a:pt x="138683" y="338328"/>
                </a:lnTo>
                <a:lnTo>
                  <a:pt x="153923" y="341376"/>
                </a:lnTo>
                <a:lnTo>
                  <a:pt x="170687" y="342900"/>
                </a:lnTo>
                <a:lnTo>
                  <a:pt x="187451" y="341376"/>
                </a:lnTo>
                <a:lnTo>
                  <a:pt x="202691" y="338328"/>
                </a:lnTo>
                <a:close/>
              </a:path>
              <a:path w="342900" h="342900">
                <a:moveTo>
                  <a:pt x="207263" y="3048"/>
                </a:moveTo>
                <a:lnTo>
                  <a:pt x="134111" y="3048"/>
                </a:lnTo>
                <a:lnTo>
                  <a:pt x="103631" y="12192"/>
                </a:lnTo>
                <a:lnTo>
                  <a:pt x="50291" y="50292"/>
                </a:lnTo>
                <a:lnTo>
                  <a:pt x="12191" y="103632"/>
                </a:lnTo>
                <a:lnTo>
                  <a:pt x="3047" y="134112"/>
                </a:lnTo>
                <a:lnTo>
                  <a:pt x="3047" y="138684"/>
                </a:lnTo>
                <a:lnTo>
                  <a:pt x="0" y="153924"/>
                </a:lnTo>
                <a:lnTo>
                  <a:pt x="0" y="187452"/>
                </a:lnTo>
                <a:lnTo>
                  <a:pt x="3047" y="202692"/>
                </a:lnTo>
                <a:lnTo>
                  <a:pt x="3047" y="207264"/>
                </a:lnTo>
                <a:lnTo>
                  <a:pt x="27431" y="263652"/>
                </a:lnTo>
                <a:lnTo>
                  <a:pt x="73151" y="310896"/>
                </a:lnTo>
                <a:lnTo>
                  <a:pt x="134111" y="338328"/>
                </a:lnTo>
                <a:lnTo>
                  <a:pt x="207263" y="338328"/>
                </a:lnTo>
                <a:lnTo>
                  <a:pt x="237743" y="329184"/>
                </a:lnTo>
                <a:lnTo>
                  <a:pt x="242925" y="326136"/>
                </a:lnTo>
                <a:lnTo>
                  <a:pt x="138683" y="326136"/>
                </a:lnTo>
                <a:lnTo>
                  <a:pt x="138683" y="314096"/>
                </a:lnTo>
                <a:lnTo>
                  <a:pt x="112775" y="306324"/>
                </a:lnTo>
                <a:lnTo>
                  <a:pt x="107594" y="303276"/>
                </a:lnTo>
                <a:lnTo>
                  <a:pt x="82295" y="303276"/>
                </a:lnTo>
                <a:lnTo>
                  <a:pt x="86752" y="291390"/>
                </a:lnTo>
                <a:lnTo>
                  <a:pt x="67055" y="274320"/>
                </a:lnTo>
                <a:lnTo>
                  <a:pt x="53847" y="259080"/>
                </a:lnTo>
                <a:lnTo>
                  <a:pt x="38099" y="259080"/>
                </a:lnTo>
                <a:lnTo>
                  <a:pt x="47243" y="251460"/>
                </a:lnTo>
                <a:lnTo>
                  <a:pt x="48499" y="251460"/>
                </a:lnTo>
                <a:lnTo>
                  <a:pt x="35051" y="228600"/>
                </a:lnTo>
                <a:lnTo>
                  <a:pt x="27279" y="202692"/>
                </a:lnTo>
                <a:lnTo>
                  <a:pt x="15239" y="202692"/>
                </a:lnTo>
                <a:lnTo>
                  <a:pt x="25907" y="198120"/>
                </a:lnTo>
                <a:lnTo>
                  <a:pt x="26517" y="198120"/>
                </a:lnTo>
                <a:lnTo>
                  <a:pt x="24383" y="187452"/>
                </a:lnTo>
                <a:lnTo>
                  <a:pt x="24383" y="153924"/>
                </a:lnTo>
                <a:lnTo>
                  <a:pt x="26517" y="143256"/>
                </a:lnTo>
                <a:lnTo>
                  <a:pt x="25907" y="143256"/>
                </a:lnTo>
                <a:lnTo>
                  <a:pt x="15239" y="138684"/>
                </a:lnTo>
                <a:lnTo>
                  <a:pt x="27279" y="138684"/>
                </a:lnTo>
                <a:lnTo>
                  <a:pt x="35051" y="112776"/>
                </a:lnTo>
                <a:lnTo>
                  <a:pt x="48499" y="89916"/>
                </a:lnTo>
                <a:lnTo>
                  <a:pt x="47243" y="89916"/>
                </a:lnTo>
                <a:lnTo>
                  <a:pt x="38099" y="82296"/>
                </a:lnTo>
                <a:lnTo>
                  <a:pt x="53847" y="82296"/>
                </a:lnTo>
                <a:lnTo>
                  <a:pt x="67055" y="67056"/>
                </a:lnTo>
                <a:lnTo>
                  <a:pt x="86752" y="49985"/>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2900">
                <a:moveTo>
                  <a:pt x="138683" y="314096"/>
                </a:moveTo>
                <a:lnTo>
                  <a:pt x="138683" y="326136"/>
                </a:lnTo>
                <a:lnTo>
                  <a:pt x="143255" y="315468"/>
                </a:lnTo>
                <a:lnTo>
                  <a:pt x="138683" y="314096"/>
                </a:lnTo>
                <a:close/>
              </a:path>
              <a:path w="342900" h="342900">
                <a:moveTo>
                  <a:pt x="138683" y="313944"/>
                </a:moveTo>
                <a:lnTo>
                  <a:pt x="138683" y="314096"/>
                </a:lnTo>
                <a:lnTo>
                  <a:pt x="143255" y="315468"/>
                </a:lnTo>
                <a:lnTo>
                  <a:pt x="138683" y="326136"/>
                </a:lnTo>
                <a:lnTo>
                  <a:pt x="202691" y="326136"/>
                </a:lnTo>
                <a:lnTo>
                  <a:pt x="199426" y="318516"/>
                </a:lnTo>
                <a:lnTo>
                  <a:pt x="170687" y="318516"/>
                </a:lnTo>
                <a:lnTo>
                  <a:pt x="153923" y="316992"/>
                </a:lnTo>
                <a:lnTo>
                  <a:pt x="138683" y="313944"/>
                </a:lnTo>
                <a:close/>
              </a:path>
              <a:path w="342900" h="342900">
                <a:moveTo>
                  <a:pt x="202691" y="314096"/>
                </a:moveTo>
                <a:lnTo>
                  <a:pt x="198119" y="315468"/>
                </a:lnTo>
                <a:lnTo>
                  <a:pt x="202691" y="326136"/>
                </a:lnTo>
                <a:lnTo>
                  <a:pt x="202691" y="314096"/>
                </a:lnTo>
                <a:close/>
              </a:path>
              <a:path w="342900" h="342900">
                <a:moveTo>
                  <a:pt x="254507" y="291084"/>
                </a:moveTo>
                <a:lnTo>
                  <a:pt x="228599" y="306324"/>
                </a:lnTo>
                <a:lnTo>
                  <a:pt x="202691" y="314096"/>
                </a:lnTo>
                <a:lnTo>
                  <a:pt x="202691" y="326136"/>
                </a:lnTo>
                <a:lnTo>
                  <a:pt x="242925" y="326136"/>
                </a:lnTo>
                <a:lnTo>
                  <a:pt x="263651" y="313944"/>
                </a:lnTo>
                <a:lnTo>
                  <a:pt x="268223" y="310896"/>
                </a:lnTo>
                <a:lnTo>
                  <a:pt x="277016" y="303276"/>
                </a:lnTo>
                <a:lnTo>
                  <a:pt x="259079" y="303276"/>
                </a:lnTo>
                <a:lnTo>
                  <a:pt x="251459" y="294132"/>
                </a:lnTo>
                <a:lnTo>
                  <a:pt x="254623" y="291390"/>
                </a:lnTo>
                <a:lnTo>
                  <a:pt x="254507" y="291084"/>
                </a:lnTo>
                <a:close/>
              </a:path>
              <a:path w="342900" h="342900">
                <a:moveTo>
                  <a:pt x="202691" y="313944"/>
                </a:moveTo>
                <a:lnTo>
                  <a:pt x="187451" y="316992"/>
                </a:lnTo>
                <a:lnTo>
                  <a:pt x="170687" y="318516"/>
                </a:lnTo>
                <a:lnTo>
                  <a:pt x="199426" y="318516"/>
                </a:lnTo>
                <a:lnTo>
                  <a:pt x="198119" y="315468"/>
                </a:lnTo>
                <a:lnTo>
                  <a:pt x="202691" y="314096"/>
                </a:lnTo>
                <a:lnTo>
                  <a:pt x="202691" y="313944"/>
                </a:lnTo>
                <a:close/>
              </a:path>
              <a:path w="342900" h="342900">
                <a:moveTo>
                  <a:pt x="86752" y="291390"/>
                </a:moveTo>
                <a:lnTo>
                  <a:pt x="82295" y="303276"/>
                </a:lnTo>
                <a:lnTo>
                  <a:pt x="89915" y="294132"/>
                </a:lnTo>
                <a:lnTo>
                  <a:pt x="86752" y="291390"/>
                </a:lnTo>
                <a:close/>
              </a:path>
              <a:path w="342900" h="342900">
                <a:moveTo>
                  <a:pt x="86867" y="291084"/>
                </a:moveTo>
                <a:lnTo>
                  <a:pt x="86752" y="291390"/>
                </a:lnTo>
                <a:lnTo>
                  <a:pt x="89915" y="294132"/>
                </a:lnTo>
                <a:lnTo>
                  <a:pt x="82295" y="303276"/>
                </a:lnTo>
                <a:lnTo>
                  <a:pt x="107594" y="303276"/>
                </a:lnTo>
                <a:lnTo>
                  <a:pt x="86867" y="291084"/>
                </a:lnTo>
                <a:close/>
              </a:path>
              <a:path w="342900" h="342900">
                <a:moveTo>
                  <a:pt x="254623" y="291390"/>
                </a:moveTo>
                <a:lnTo>
                  <a:pt x="251459" y="294132"/>
                </a:lnTo>
                <a:lnTo>
                  <a:pt x="259079" y="303276"/>
                </a:lnTo>
                <a:lnTo>
                  <a:pt x="254623" y="291390"/>
                </a:lnTo>
                <a:close/>
              </a:path>
              <a:path w="342900" h="342900">
                <a:moveTo>
                  <a:pt x="291390" y="254623"/>
                </a:moveTo>
                <a:lnTo>
                  <a:pt x="274319" y="274320"/>
                </a:lnTo>
                <a:lnTo>
                  <a:pt x="254623" y="291390"/>
                </a:lnTo>
                <a:lnTo>
                  <a:pt x="259079" y="303276"/>
                </a:lnTo>
                <a:lnTo>
                  <a:pt x="277016" y="303276"/>
                </a:lnTo>
                <a:lnTo>
                  <a:pt x="291083" y="291084"/>
                </a:lnTo>
                <a:lnTo>
                  <a:pt x="310895" y="268224"/>
                </a:lnTo>
                <a:lnTo>
                  <a:pt x="313943" y="263652"/>
                </a:lnTo>
                <a:lnTo>
                  <a:pt x="316633" y="259080"/>
                </a:lnTo>
                <a:lnTo>
                  <a:pt x="303275" y="259080"/>
                </a:lnTo>
                <a:lnTo>
                  <a:pt x="291390" y="254623"/>
                </a:lnTo>
                <a:close/>
              </a:path>
              <a:path w="342900" h="342900">
                <a:moveTo>
                  <a:pt x="47243" y="251460"/>
                </a:moveTo>
                <a:lnTo>
                  <a:pt x="38099" y="259080"/>
                </a:lnTo>
                <a:lnTo>
                  <a:pt x="49985" y="254623"/>
                </a:lnTo>
                <a:lnTo>
                  <a:pt x="47243" y="251460"/>
                </a:lnTo>
                <a:close/>
              </a:path>
              <a:path w="342900" h="342900">
                <a:moveTo>
                  <a:pt x="49985" y="254623"/>
                </a:moveTo>
                <a:lnTo>
                  <a:pt x="38099" y="259080"/>
                </a:lnTo>
                <a:lnTo>
                  <a:pt x="53847" y="259080"/>
                </a:lnTo>
                <a:lnTo>
                  <a:pt x="49985" y="254623"/>
                </a:lnTo>
                <a:close/>
              </a:path>
              <a:path w="342900" h="342900">
                <a:moveTo>
                  <a:pt x="294131" y="251460"/>
                </a:moveTo>
                <a:lnTo>
                  <a:pt x="291390" y="254623"/>
                </a:lnTo>
                <a:lnTo>
                  <a:pt x="303275" y="259080"/>
                </a:lnTo>
                <a:lnTo>
                  <a:pt x="294131" y="251460"/>
                </a:lnTo>
                <a:close/>
              </a:path>
              <a:path w="342900" h="342900">
                <a:moveTo>
                  <a:pt x="321115" y="251460"/>
                </a:moveTo>
                <a:lnTo>
                  <a:pt x="294131" y="251460"/>
                </a:lnTo>
                <a:lnTo>
                  <a:pt x="303275" y="259080"/>
                </a:lnTo>
                <a:lnTo>
                  <a:pt x="316633" y="259080"/>
                </a:lnTo>
                <a:lnTo>
                  <a:pt x="321115" y="251460"/>
                </a:lnTo>
                <a:close/>
              </a:path>
              <a:path w="342900" h="342900">
                <a:moveTo>
                  <a:pt x="48499" y="251460"/>
                </a:moveTo>
                <a:lnTo>
                  <a:pt x="47243" y="251460"/>
                </a:lnTo>
                <a:lnTo>
                  <a:pt x="49985" y="254623"/>
                </a:lnTo>
                <a:lnTo>
                  <a:pt x="50291" y="254508"/>
                </a:lnTo>
                <a:lnTo>
                  <a:pt x="48499" y="251460"/>
                </a:lnTo>
                <a:close/>
              </a:path>
              <a:path w="342900" h="342900">
                <a:moveTo>
                  <a:pt x="315467" y="198120"/>
                </a:moveTo>
                <a:lnTo>
                  <a:pt x="306323" y="228600"/>
                </a:lnTo>
                <a:lnTo>
                  <a:pt x="291083" y="254508"/>
                </a:lnTo>
                <a:lnTo>
                  <a:pt x="291390" y="254623"/>
                </a:lnTo>
                <a:lnTo>
                  <a:pt x="294131" y="251460"/>
                </a:lnTo>
                <a:lnTo>
                  <a:pt x="321115" y="251460"/>
                </a:lnTo>
                <a:lnTo>
                  <a:pt x="329183" y="237744"/>
                </a:lnTo>
                <a:lnTo>
                  <a:pt x="338327" y="207264"/>
                </a:lnTo>
                <a:lnTo>
                  <a:pt x="338327" y="202692"/>
                </a:lnTo>
                <a:lnTo>
                  <a:pt x="326135" y="202692"/>
                </a:lnTo>
                <a:lnTo>
                  <a:pt x="315467" y="198120"/>
                </a:lnTo>
                <a:close/>
              </a:path>
              <a:path w="342900" h="342900">
                <a:moveTo>
                  <a:pt x="25907" y="198120"/>
                </a:moveTo>
                <a:lnTo>
                  <a:pt x="15239" y="202692"/>
                </a:lnTo>
                <a:lnTo>
                  <a:pt x="27279" y="202692"/>
                </a:lnTo>
                <a:lnTo>
                  <a:pt x="25907" y="198120"/>
                </a:lnTo>
                <a:close/>
              </a:path>
              <a:path w="342900" h="342900">
                <a:moveTo>
                  <a:pt x="26517" y="198120"/>
                </a:moveTo>
                <a:lnTo>
                  <a:pt x="25907" y="198120"/>
                </a:lnTo>
                <a:lnTo>
                  <a:pt x="27279" y="202692"/>
                </a:lnTo>
                <a:lnTo>
                  <a:pt x="27431" y="202692"/>
                </a:lnTo>
                <a:lnTo>
                  <a:pt x="26517" y="198120"/>
                </a:lnTo>
                <a:close/>
              </a:path>
              <a:path w="342900" h="342900">
                <a:moveTo>
                  <a:pt x="314096" y="138684"/>
                </a:moveTo>
                <a:lnTo>
                  <a:pt x="313943" y="138684"/>
                </a:lnTo>
                <a:lnTo>
                  <a:pt x="316991" y="153924"/>
                </a:lnTo>
                <a:lnTo>
                  <a:pt x="318515" y="170688"/>
                </a:lnTo>
                <a:lnTo>
                  <a:pt x="316991" y="187452"/>
                </a:lnTo>
                <a:lnTo>
                  <a:pt x="313943" y="202692"/>
                </a:lnTo>
                <a:lnTo>
                  <a:pt x="314096" y="202692"/>
                </a:lnTo>
                <a:lnTo>
                  <a:pt x="315467" y="198120"/>
                </a:lnTo>
                <a:lnTo>
                  <a:pt x="339242" y="198120"/>
                </a:lnTo>
                <a:lnTo>
                  <a:pt x="341375" y="187452"/>
                </a:lnTo>
                <a:lnTo>
                  <a:pt x="342899" y="170688"/>
                </a:lnTo>
                <a:lnTo>
                  <a:pt x="341375" y="153924"/>
                </a:lnTo>
                <a:lnTo>
                  <a:pt x="339242" y="143256"/>
                </a:lnTo>
                <a:lnTo>
                  <a:pt x="315467" y="143256"/>
                </a:lnTo>
                <a:lnTo>
                  <a:pt x="314096" y="138684"/>
                </a:lnTo>
                <a:close/>
              </a:path>
              <a:path w="342900" h="342900">
                <a:moveTo>
                  <a:pt x="339242" y="198120"/>
                </a:moveTo>
                <a:lnTo>
                  <a:pt x="315467" y="198120"/>
                </a:lnTo>
                <a:lnTo>
                  <a:pt x="326135" y="202692"/>
                </a:lnTo>
                <a:lnTo>
                  <a:pt x="338327" y="202692"/>
                </a:lnTo>
                <a:lnTo>
                  <a:pt x="339242" y="198120"/>
                </a:lnTo>
                <a:close/>
              </a:path>
              <a:path w="342900" h="342900">
                <a:moveTo>
                  <a:pt x="27279" y="138684"/>
                </a:moveTo>
                <a:lnTo>
                  <a:pt x="15239" y="138684"/>
                </a:lnTo>
                <a:lnTo>
                  <a:pt x="25907" y="143256"/>
                </a:lnTo>
                <a:lnTo>
                  <a:pt x="27279" y="138684"/>
                </a:lnTo>
                <a:close/>
              </a:path>
              <a:path w="342900" h="342900">
                <a:moveTo>
                  <a:pt x="27431" y="138684"/>
                </a:moveTo>
                <a:lnTo>
                  <a:pt x="27279" y="138684"/>
                </a:lnTo>
                <a:lnTo>
                  <a:pt x="25907" y="143256"/>
                </a:lnTo>
                <a:lnTo>
                  <a:pt x="26517" y="143256"/>
                </a:lnTo>
                <a:lnTo>
                  <a:pt x="27431" y="138684"/>
                </a:lnTo>
                <a:close/>
              </a:path>
              <a:path w="342900" h="342900">
                <a:moveTo>
                  <a:pt x="291390" y="86752"/>
                </a:moveTo>
                <a:lnTo>
                  <a:pt x="291083" y="86868"/>
                </a:lnTo>
                <a:lnTo>
                  <a:pt x="306323" y="112776"/>
                </a:lnTo>
                <a:lnTo>
                  <a:pt x="315467" y="143256"/>
                </a:lnTo>
                <a:lnTo>
                  <a:pt x="326135" y="138684"/>
                </a:lnTo>
                <a:lnTo>
                  <a:pt x="338327" y="138684"/>
                </a:lnTo>
                <a:lnTo>
                  <a:pt x="338327" y="134112"/>
                </a:lnTo>
                <a:lnTo>
                  <a:pt x="329183" y="103632"/>
                </a:lnTo>
                <a:lnTo>
                  <a:pt x="321115" y="89916"/>
                </a:lnTo>
                <a:lnTo>
                  <a:pt x="294131" y="89916"/>
                </a:lnTo>
                <a:lnTo>
                  <a:pt x="291390" y="86752"/>
                </a:lnTo>
                <a:close/>
              </a:path>
              <a:path w="342900" h="342900">
                <a:moveTo>
                  <a:pt x="338327" y="138684"/>
                </a:moveTo>
                <a:lnTo>
                  <a:pt x="326135" y="138684"/>
                </a:lnTo>
                <a:lnTo>
                  <a:pt x="315467" y="143256"/>
                </a:lnTo>
                <a:lnTo>
                  <a:pt x="339242" y="143256"/>
                </a:lnTo>
                <a:lnTo>
                  <a:pt x="338327" y="138684"/>
                </a:lnTo>
                <a:close/>
              </a:path>
              <a:path w="342900" h="342900">
                <a:moveTo>
                  <a:pt x="38099" y="82296"/>
                </a:moveTo>
                <a:lnTo>
                  <a:pt x="47243" y="89916"/>
                </a:lnTo>
                <a:lnTo>
                  <a:pt x="49985" y="86752"/>
                </a:lnTo>
                <a:lnTo>
                  <a:pt x="38099" y="82296"/>
                </a:lnTo>
                <a:close/>
              </a:path>
              <a:path w="342900" h="342900">
                <a:moveTo>
                  <a:pt x="49985" y="86752"/>
                </a:moveTo>
                <a:lnTo>
                  <a:pt x="47243" y="89916"/>
                </a:lnTo>
                <a:lnTo>
                  <a:pt x="48499" y="89916"/>
                </a:lnTo>
                <a:lnTo>
                  <a:pt x="50291" y="86868"/>
                </a:lnTo>
                <a:lnTo>
                  <a:pt x="49985" y="86752"/>
                </a:lnTo>
                <a:close/>
              </a:path>
              <a:path w="342900" h="342900">
                <a:moveTo>
                  <a:pt x="303275" y="82296"/>
                </a:moveTo>
                <a:lnTo>
                  <a:pt x="291390" y="86752"/>
                </a:lnTo>
                <a:lnTo>
                  <a:pt x="294131" y="89916"/>
                </a:lnTo>
                <a:lnTo>
                  <a:pt x="303275" y="82296"/>
                </a:lnTo>
                <a:close/>
              </a:path>
              <a:path w="342900" h="342900">
                <a:moveTo>
                  <a:pt x="316633" y="82296"/>
                </a:moveTo>
                <a:lnTo>
                  <a:pt x="303275" y="82296"/>
                </a:lnTo>
                <a:lnTo>
                  <a:pt x="294131" y="89916"/>
                </a:lnTo>
                <a:lnTo>
                  <a:pt x="321115" y="89916"/>
                </a:lnTo>
                <a:lnTo>
                  <a:pt x="316633" y="82296"/>
                </a:lnTo>
                <a:close/>
              </a:path>
              <a:path w="342900" h="342900">
                <a:moveTo>
                  <a:pt x="53847" y="82296"/>
                </a:moveTo>
                <a:lnTo>
                  <a:pt x="38099" y="82296"/>
                </a:lnTo>
                <a:lnTo>
                  <a:pt x="49985" y="86752"/>
                </a:lnTo>
                <a:lnTo>
                  <a:pt x="53847" y="82296"/>
                </a:lnTo>
                <a:close/>
              </a:path>
              <a:path w="342900" h="342900">
                <a:moveTo>
                  <a:pt x="277016" y="38100"/>
                </a:moveTo>
                <a:lnTo>
                  <a:pt x="259079" y="38100"/>
                </a:lnTo>
                <a:lnTo>
                  <a:pt x="254623" y="49985"/>
                </a:lnTo>
                <a:lnTo>
                  <a:pt x="274319" y="67056"/>
                </a:lnTo>
                <a:lnTo>
                  <a:pt x="291390" y="86752"/>
                </a:lnTo>
                <a:lnTo>
                  <a:pt x="303275" y="82296"/>
                </a:lnTo>
                <a:lnTo>
                  <a:pt x="316633" y="82296"/>
                </a:lnTo>
                <a:lnTo>
                  <a:pt x="313943" y="77724"/>
                </a:lnTo>
                <a:lnTo>
                  <a:pt x="310895" y="73152"/>
                </a:lnTo>
                <a:lnTo>
                  <a:pt x="291083" y="50292"/>
                </a:lnTo>
                <a:lnTo>
                  <a:pt x="277016" y="38100"/>
                </a:lnTo>
                <a:close/>
              </a:path>
              <a:path w="342900" h="342900">
                <a:moveTo>
                  <a:pt x="107594" y="38100"/>
                </a:moveTo>
                <a:lnTo>
                  <a:pt x="82295" y="38100"/>
                </a:lnTo>
                <a:lnTo>
                  <a:pt x="89915" y="47244"/>
                </a:lnTo>
                <a:lnTo>
                  <a:pt x="86752" y="49985"/>
                </a:lnTo>
                <a:lnTo>
                  <a:pt x="86867" y="50292"/>
                </a:lnTo>
                <a:lnTo>
                  <a:pt x="107594" y="38100"/>
                </a:lnTo>
                <a:close/>
              </a:path>
              <a:path w="342900" h="342900">
                <a:moveTo>
                  <a:pt x="242925" y="15240"/>
                </a:moveTo>
                <a:lnTo>
                  <a:pt x="202691" y="15240"/>
                </a:lnTo>
                <a:lnTo>
                  <a:pt x="202691" y="27279"/>
                </a:lnTo>
                <a:lnTo>
                  <a:pt x="228599" y="35052"/>
                </a:lnTo>
                <a:lnTo>
                  <a:pt x="254507" y="50292"/>
                </a:lnTo>
                <a:lnTo>
                  <a:pt x="254623" y="49985"/>
                </a:lnTo>
                <a:lnTo>
                  <a:pt x="251459" y="47244"/>
                </a:lnTo>
                <a:lnTo>
                  <a:pt x="259079" y="38100"/>
                </a:lnTo>
                <a:lnTo>
                  <a:pt x="277016" y="38100"/>
                </a:lnTo>
                <a:lnTo>
                  <a:pt x="268223" y="30480"/>
                </a:lnTo>
                <a:lnTo>
                  <a:pt x="263651" y="27432"/>
                </a:lnTo>
                <a:lnTo>
                  <a:pt x="242925" y="15240"/>
                </a:lnTo>
                <a:close/>
              </a:path>
              <a:path w="342900" h="342900">
                <a:moveTo>
                  <a:pt x="82295" y="38100"/>
                </a:moveTo>
                <a:lnTo>
                  <a:pt x="86752" y="49985"/>
                </a:lnTo>
                <a:lnTo>
                  <a:pt x="89915" y="47244"/>
                </a:lnTo>
                <a:lnTo>
                  <a:pt x="82295" y="38100"/>
                </a:lnTo>
                <a:close/>
              </a:path>
              <a:path w="342900" h="342900">
                <a:moveTo>
                  <a:pt x="259079" y="38100"/>
                </a:moveTo>
                <a:lnTo>
                  <a:pt x="251459" y="47244"/>
                </a:lnTo>
                <a:lnTo>
                  <a:pt x="254623" y="49985"/>
                </a:lnTo>
                <a:lnTo>
                  <a:pt x="259079" y="38100"/>
                </a:lnTo>
                <a:close/>
              </a:path>
              <a:path w="342900" h="342900">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2900">
                <a:moveTo>
                  <a:pt x="198773" y="24384"/>
                </a:moveTo>
                <a:lnTo>
                  <a:pt x="187451" y="24384"/>
                </a:lnTo>
                <a:lnTo>
                  <a:pt x="202691" y="27432"/>
                </a:lnTo>
                <a:lnTo>
                  <a:pt x="202691" y="27279"/>
                </a:lnTo>
                <a:lnTo>
                  <a:pt x="198119" y="25908"/>
                </a:lnTo>
                <a:lnTo>
                  <a:pt x="198773" y="24384"/>
                </a:lnTo>
                <a:close/>
              </a:path>
              <a:path w="342900" h="342900">
                <a:moveTo>
                  <a:pt x="138683" y="15240"/>
                </a:moveTo>
                <a:lnTo>
                  <a:pt x="138683" y="27279"/>
                </a:lnTo>
                <a:lnTo>
                  <a:pt x="143255" y="25908"/>
                </a:lnTo>
                <a:lnTo>
                  <a:pt x="138683" y="15240"/>
                </a:lnTo>
                <a:close/>
              </a:path>
              <a:path w="342900" h="342900">
                <a:moveTo>
                  <a:pt x="202691" y="15240"/>
                </a:moveTo>
                <a:lnTo>
                  <a:pt x="198119" y="25908"/>
                </a:lnTo>
                <a:lnTo>
                  <a:pt x="202691" y="27279"/>
                </a:lnTo>
                <a:lnTo>
                  <a:pt x="202691" y="15240"/>
                </a:lnTo>
                <a:close/>
              </a:path>
              <a:path w="342900" h="342900">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716" name="object 1716"/>
          <p:cNvSpPr txBox="1"/>
          <p:nvPr/>
        </p:nvSpPr>
        <p:spPr>
          <a:xfrm>
            <a:off x="2912463" y="7904796"/>
            <a:ext cx="140141" cy="246862"/>
          </a:xfrm>
          <a:prstGeom prst="rect">
            <a:avLst/>
          </a:prstGeom>
        </p:spPr>
        <p:txBody>
          <a:bodyPr vert="horz" wrap="square" lIns="0" tIns="0" rIns="0" bIns="0" rtlCol="0">
            <a:spAutoFit/>
          </a:bodyPr>
          <a:lstStyle/>
          <a:p>
            <a:pPr marL="12347"/>
            <a:r>
              <a:rPr sz="1604" b="1" spc="15" dirty="0">
                <a:solidFill>
                  <a:srgbClr val="003366"/>
                </a:solidFill>
                <a:latin typeface="Arial"/>
                <a:cs typeface="Arial"/>
              </a:rPr>
              <a:t>5</a:t>
            </a:r>
            <a:endParaRPr sz="1604">
              <a:latin typeface="Arial"/>
              <a:cs typeface="Arial"/>
            </a:endParaRPr>
          </a:p>
        </p:txBody>
      </p:sp>
      <p:sp>
        <p:nvSpPr>
          <p:cNvPr id="1717" name="object 1717"/>
          <p:cNvSpPr/>
          <p:nvPr/>
        </p:nvSpPr>
        <p:spPr>
          <a:xfrm>
            <a:off x="2305474" y="8021108"/>
            <a:ext cx="521670" cy="16669"/>
          </a:xfrm>
          <a:custGeom>
            <a:avLst/>
            <a:gdLst/>
            <a:ahLst/>
            <a:cxnLst/>
            <a:rect l="l" t="t" r="r" b="b"/>
            <a:pathLst>
              <a:path w="536575" h="17145">
                <a:moveTo>
                  <a:pt x="0" y="16763"/>
                </a:moveTo>
                <a:lnTo>
                  <a:pt x="536448" y="16763"/>
                </a:lnTo>
                <a:lnTo>
                  <a:pt x="536448" y="0"/>
                </a:lnTo>
                <a:lnTo>
                  <a:pt x="0" y="0"/>
                </a:lnTo>
                <a:lnTo>
                  <a:pt x="0" y="16763"/>
                </a:lnTo>
                <a:close/>
              </a:path>
            </a:pathLst>
          </a:custGeom>
          <a:solidFill>
            <a:srgbClr val="6600FF"/>
          </a:solidFill>
        </p:spPr>
        <p:txBody>
          <a:bodyPr wrap="square" lIns="0" tIns="0" rIns="0" bIns="0" rtlCol="0"/>
          <a:lstStyle/>
          <a:p>
            <a:endParaRPr sz="1750"/>
          </a:p>
        </p:txBody>
      </p:sp>
      <p:sp>
        <p:nvSpPr>
          <p:cNvPr id="1718" name="object 1718"/>
          <p:cNvSpPr/>
          <p:nvPr/>
        </p:nvSpPr>
        <p:spPr>
          <a:xfrm>
            <a:off x="2207684" y="7979621"/>
            <a:ext cx="101246" cy="101246"/>
          </a:xfrm>
          <a:custGeom>
            <a:avLst/>
            <a:gdLst/>
            <a:ahLst/>
            <a:cxnLst/>
            <a:rect l="l" t="t" r="r" b="b"/>
            <a:pathLst>
              <a:path w="104139" h="104140">
                <a:moveTo>
                  <a:pt x="103631" y="0"/>
                </a:moveTo>
                <a:lnTo>
                  <a:pt x="0" y="50292"/>
                </a:lnTo>
                <a:lnTo>
                  <a:pt x="103631" y="103632"/>
                </a:lnTo>
                <a:lnTo>
                  <a:pt x="103631" y="0"/>
                </a:lnTo>
                <a:close/>
              </a:path>
            </a:pathLst>
          </a:custGeom>
          <a:solidFill>
            <a:srgbClr val="6600FF"/>
          </a:solidFill>
        </p:spPr>
        <p:txBody>
          <a:bodyPr wrap="square" lIns="0" tIns="0" rIns="0" bIns="0" rtlCol="0"/>
          <a:lstStyle/>
          <a:p>
            <a:endParaRPr sz="1750"/>
          </a:p>
        </p:txBody>
      </p:sp>
      <p:sp>
        <p:nvSpPr>
          <p:cNvPr id="1719" name="object 1719"/>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20" name="object 1720"/>
          <p:cNvSpPr/>
          <p:nvPr/>
        </p:nvSpPr>
        <p:spPr>
          <a:xfrm>
            <a:off x="1938021" y="7255086"/>
            <a:ext cx="24077" cy="206199"/>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21" name="object 1721"/>
          <p:cNvSpPr/>
          <p:nvPr/>
        </p:nvSpPr>
        <p:spPr>
          <a:xfrm>
            <a:off x="1949872" y="7450667"/>
            <a:ext cx="258057" cy="22225"/>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a:endParaRPr sz="1750"/>
          </a:p>
        </p:txBody>
      </p:sp>
      <p:sp>
        <p:nvSpPr>
          <p:cNvPr id="1722" name="object 1722"/>
          <p:cNvSpPr/>
          <p:nvPr/>
        </p:nvSpPr>
        <p:spPr>
          <a:xfrm>
            <a:off x="2195830" y="7461037"/>
            <a:ext cx="24077" cy="723547"/>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a:endParaRPr sz="1750"/>
          </a:p>
        </p:txBody>
      </p:sp>
      <p:sp>
        <p:nvSpPr>
          <p:cNvPr id="1723" name="object 1723"/>
          <p:cNvSpPr/>
          <p:nvPr/>
        </p:nvSpPr>
        <p:spPr>
          <a:xfrm>
            <a:off x="1176443" y="8173720"/>
            <a:ext cx="1031610" cy="22225"/>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a:endParaRPr sz="1750"/>
          </a:p>
        </p:txBody>
      </p:sp>
      <p:sp>
        <p:nvSpPr>
          <p:cNvPr id="1724" name="object 1724"/>
          <p:cNvSpPr/>
          <p:nvPr/>
        </p:nvSpPr>
        <p:spPr>
          <a:xfrm>
            <a:off x="1164590" y="7255086"/>
            <a:ext cx="24077" cy="929128"/>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a:endParaRPr sz="1750"/>
          </a:p>
        </p:txBody>
      </p:sp>
      <p:sp>
        <p:nvSpPr>
          <p:cNvPr id="1725" name="object 1725"/>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26" name="object 1726"/>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27" name="object 1727"/>
          <p:cNvSpPr/>
          <p:nvPr/>
        </p:nvSpPr>
        <p:spPr>
          <a:xfrm>
            <a:off x="1938021" y="7255086"/>
            <a:ext cx="24077" cy="206199"/>
          </a:xfrm>
          <a:custGeom>
            <a:avLst/>
            <a:gdLst/>
            <a:ahLst/>
            <a:cxnLst/>
            <a:rect l="l" t="t" r="r" b="b"/>
            <a:pathLst>
              <a:path w="24764" h="212090">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28" name="object 1728"/>
          <p:cNvSpPr/>
          <p:nvPr/>
        </p:nvSpPr>
        <p:spPr>
          <a:xfrm>
            <a:off x="1949872" y="7450667"/>
            <a:ext cx="258057" cy="22225"/>
          </a:xfrm>
          <a:custGeom>
            <a:avLst/>
            <a:gdLst/>
            <a:ahLst/>
            <a:cxnLst/>
            <a:rect l="l" t="t" r="r" b="b"/>
            <a:pathLst>
              <a:path w="265430" h="22859">
                <a:moveTo>
                  <a:pt x="0" y="22860"/>
                </a:moveTo>
                <a:lnTo>
                  <a:pt x="265175" y="22860"/>
                </a:lnTo>
                <a:lnTo>
                  <a:pt x="265175" y="0"/>
                </a:lnTo>
                <a:lnTo>
                  <a:pt x="0" y="0"/>
                </a:lnTo>
                <a:lnTo>
                  <a:pt x="0" y="22860"/>
                </a:lnTo>
                <a:close/>
              </a:path>
            </a:pathLst>
          </a:custGeom>
          <a:solidFill>
            <a:srgbClr val="800000"/>
          </a:solidFill>
        </p:spPr>
        <p:txBody>
          <a:bodyPr wrap="square" lIns="0" tIns="0" rIns="0" bIns="0" rtlCol="0"/>
          <a:lstStyle/>
          <a:p>
            <a:endParaRPr sz="1750"/>
          </a:p>
        </p:txBody>
      </p:sp>
      <p:sp>
        <p:nvSpPr>
          <p:cNvPr id="1729" name="object 1729"/>
          <p:cNvSpPr/>
          <p:nvPr/>
        </p:nvSpPr>
        <p:spPr>
          <a:xfrm>
            <a:off x="2195830" y="7461037"/>
            <a:ext cx="24077" cy="723547"/>
          </a:xfrm>
          <a:custGeom>
            <a:avLst/>
            <a:gdLst/>
            <a:ahLst/>
            <a:cxnLst/>
            <a:rect l="l" t="t" r="r" b="b"/>
            <a:pathLst>
              <a:path w="24764" h="744220">
                <a:moveTo>
                  <a:pt x="0" y="743712"/>
                </a:moveTo>
                <a:lnTo>
                  <a:pt x="24383" y="743712"/>
                </a:lnTo>
                <a:lnTo>
                  <a:pt x="24383" y="0"/>
                </a:lnTo>
                <a:lnTo>
                  <a:pt x="0" y="0"/>
                </a:lnTo>
                <a:lnTo>
                  <a:pt x="0" y="743712"/>
                </a:lnTo>
                <a:close/>
              </a:path>
            </a:pathLst>
          </a:custGeom>
          <a:solidFill>
            <a:srgbClr val="800000"/>
          </a:solidFill>
        </p:spPr>
        <p:txBody>
          <a:bodyPr wrap="square" lIns="0" tIns="0" rIns="0" bIns="0" rtlCol="0"/>
          <a:lstStyle/>
          <a:p>
            <a:endParaRPr sz="1750"/>
          </a:p>
        </p:txBody>
      </p:sp>
      <p:sp>
        <p:nvSpPr>
          <p:cNvPr id="1730" name="object 1730"/>
          <p:cNvSpPr/>
          <p:nvPr/>
        </p:nvSpPr>
        <p:spPr>
          <a:xfrm>
            <a:off x="1176443" y="8173720"/>
            <a:ext cx="1031610" cy="22225"/>
          </a:xfrm>
          <a:custGeom>
            <a:avLst/>
            <a:gdLst/>
            <a:ahLst/>
            <a:cxnLst/>
            <a:rect l="l" t="t" r="r" b="b"/>
            <a:pathLst>
              <a:path w="1061085" h="22859">
                <a:moveTo>
                  <a:pt x="0" y="22859"/>
                </a:moveTo>
                <a:lnTo>
                  <a:pt x="1060704" y="22859"/>
                </a:lnTo>
                <a:lnTo>
                  <a:pt x="1060704" y="0"/>
                </a:lnTo>
                <a:lnTo>
                  <a:pt x="0" y="0"/>
                </a:lnTo>
                <a:lnTo>
                  <a:pt x="0" y="22859"/>
                </a:lnTo>
                <a:close/>
              </a:path>
            </a:pathLst>
          </a:custGeom>
          <a:solidFill>
            <a:srgbClr val="800000"/>
          </a:solidFill>
        </p:spPr>
        <p:txBody>
          <a:bodyPr wrap="square" lIns="0" tIns="0" rIns="0" bIns="0" rtlCol="0"/>
          <a:lstStyle/>
          <a:p>
            <a:endParaRPr sz="1750"/>
          </a:p>
        </p:txBody>
      </p:sp>
      <p:sp>
        <p:nvSpPr>
          <p:cNvPr id="1731" name="object 1731"/>
          <p:cNvSpPr/>
          <p:nvPr/>
        </p:nvSpPr>
        <p:spPr>
          <a:xfrm>
            <a:off x="1164590" y="7255086"/>
            <a:ext cx="24077" cy="929128"/>
          </a:xfrm>
          <a:custGeom>
            <a:avLst/>
            <a:gdLst/>
            <a:ahLst/>
            <a:cxnLst/>
            <a:rect l="l" t="t" r="r" b="b"/>
            <a:pathLst>
              <a:path w="24765" h="955675">
                <a:moveTo>
                  <a:pt x="0" y="955548"/>
                </a:moveTo>
                <a:lnTo>
                  <a:pt x="24384" y="955548"/>
                </a:lnTo>
                <a:lnTo>
                  <a:pt x="24384" y="0"/>
                </a:lnTo>
                <a:lnTo>
                  <a:pt x="0" y="0"/>
                </a:lnTo>
                <a:lnTo>
                  <a:pt x="0" y="955548"/>
                </a:lnTo>
                <a:close/>
              </a:path>
            </a:pathLst>
          </a:custGeom>
          <a:solidFill>
            <a:srgbClr val="800000"/>
          </a:solidFill>
        </p:spPr>
        <p:txBody>
          <a:bodyPr wrap="square" lIns="0" tIns="0" rIns="0" bIns="0" rtlCol="0"/>
          <a:lstStyle/>
          <a:p>
            <a:endParaRPr sz="1750"/>
          </a:p>
        </p:txBody>
      </p:sp>
      <p:sp>
        <p:nvSpPr>
          <p:cNvPr id="1732" name="object 1732"/>
          <p:cNvSpPr/>
          <p:nvPr/>
        </p:nvSpPr>
        <p:spPr>
          <a:xfrm>
            <a:off x="1176443" y="7243232"/>
            <a:ext cx="773553" cy="22225"/>
          </a:xfrm>
          <a:custGeom>
            <a:avLst/>
            <a:gdLst/>
            <a:ahLst/>
            <a:cxnLst/>
            <a:rect l="l" t="t" r="r" b="b"/>
            <a:pathLst>
              <a:path w="795655" h="22859">
                <a:moveTo>
                  <a:pt x="0" y="22859"/>
                </a:moveTo>
                <a:lnTo>
                  <a:pt x="795528" y="22859"/>
                </a:lnTo>
                <a:lnTo>
                  <a:pt x="795528" y="0"/>
                </a:lnTo>
                <a:lnTo>
                  <a:pt x="0" y="0"/>
                </a:lnTo>
                <a:lnTo>
                  <a:pt x="0" y="22859"/>
                </a:lnTo>
                <a:close/>
              </a:path>
            </a:pathLst>
          </a:custGeom>
          <a:solidFill>
            <a:srgbClr val="800000"/>
          </a:solidFill>
        </p:spPr>
        <p:txBody>
          <a:bodyPr wrap="square" lIns="0" tIns="0" rIns="0" bIns="0" rtlCol="0"/>
          <a:lstStyle/>
          <a:p>
            <a:endParaRPr sz="1750"/>
          </a:p>
        </p:txBody>
      </p:sp>
      <p:sp>
        <p:nvSpPr>
          <p:cNvPr id="1733" name="object 1733"/>
          <p:cNvSpPr/>
          <p:nvPr/>
        </p:nvSpPr>
        <p:spPr>
          <a:xfrm>
            <a:off x="3228552"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734" name="object 1734"/>
          <p:cNvSpPr/>
          <p:nvPr/>
        </p:nvSpPr>
        <p:spPr>
          <a:xfrm>
            <a:off x="3395980" y="5718598"/>
            <a:ext cx="0" cy="246327"/>
          </a:xfrm>
          <a:custGeom>
            <a:avLst/>
            <a:gdLst/>
            <a:ahLst/>
            <a:cxnLst/>
            <a:rect l="l" t="t" r="r" b="b"/>
            <a:pathLst>
              <a:path h="253364">
                <a:moveTo>
                  <a:pt x="0" y="0"/>
                </a:moveTo>
                <a:lnTo>
                  <a:pt x="0" y="252984"/>
                </a:lnTo>
              </a:path>
            </a:pathLst>
          </a:custGeom>
          <a:ln w="24384">
            <a:solidFill>
              <a:srgbClr val="6600FF"/>
            </a:solidFill>
          </a:ln>
        </p:spPr>
        <p:txBody>
          <a:bodyPr wrap="square" lIns="0" tIns="0" rIns="0" bIns="0" rtlCol="0"/>
          <a:lstStyle/>
          <a:p>
            <a:endParaRPr sz="1750"/>
          </a:p>
        </p:txBody>
      </p:sp>
      <p:sp>
        <p:nvSpPr>
          <p:cNvPr id="1735" name="object 1735"/>
          <p:cNvSpPr/>
          <p:nvPr/>
        </p:nvSpPr>
        <p:spPr>
          <a:xfrm>
            <a:off x="3336713" y="5604510"/>
            <a:ext cx="120385" cy="118533"/>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a:endParaRPr sz="1750"/>
          </a:p>
        </p:txBody>
      </p:sp>
      <p:sp>
        <p:nvSpPr>
          <p:cNvPr id="1736" name="object 1736"/>
          <p:cNvSpPr/>
          <p:nvPr/>
        </p:nvSpPr>
        <p:spPr>
          <a:xfrm>
            <a:off x="2990004" y="5125931"/>
            <a:ext cx="1076060" cy="24077"/>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a:endParaRPr sz="1750"/>
          </a:p>
        </p:txBody>
      </p:sp>
      <p:sp>
        <p:nvSpPr>
          <p:cNvPr id="1737" name="object 1737"/>
          <p:cNvSpPr/>
          <p:nvPr/>
        </p:nvSpPr>
        <p:spPr>
          <a:xfrm>
            <a:off x="4053841" y="5137784"/>
            <a:ext cx="24077" cy="258057"/>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a:endParaRPr sz="1750"/>
          </a:p>
        </p:txBody>
      </p:sp>
      <p:sp>
        <p:nvSpPr>
          <p:cNvPr id="1738" name="object 1738"/>
          <p:cNvSpPr/>
          <p:nvPr/>
        </p:nvSpPr>
        <p:spPr>
          <a:xfrm>
            <a:off x="3652307" y="5383742"/>
            <a:ext cx="413632" cy="24077"/>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a:endParaRPr sz="1750"/>
          </a:p>
        </p:txBody>
      </p:sp>
      <p:sp>
        <p:nvSpPr>
          <p:cNvPr id="1739" name="object 1739"/>
          <p:cNvSpPr/>
          <p:nvPr/>
        </p:nvSpPr>
        <p:spPr>
          <a:xfrm>
            <a:off x="3640455" y="5395594"/>
            <a:ext cx="24077" cy="207433"/>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740" name="object 1740"/>
          <p:cNvSpPr/>
          <p:nvPr/>
        </p:nvSpPr>
        <p:spPr>
          <a:xfrm>
            <a:off x="2878879" y="5603028"/>
            <a:ext cx="773553" cy="0"/>
          </a:xfrm>
          <a:custGeom>
            <a:avLst/>
            <a:gdLst/>
            <a:ahLst/>
            <a:cxnLst/>
            <a:rect l="l" t="t" r="r" b="b"/>
            <a:pathLst>
              <a:path w="795654">
                <a:moveTo>
                  <a:pt x="0" y="0"/>
                </a:moveTo>
                <a:lnTo>
                  <a:pt x="795527" y="0"/>
                </a:lnTo>
              </a:path>
            </a:pathLst>
          </a:custGeom>
          <a:ln w="24384">
            <a:solidFill>
              <a:srgbClr val="800000"/>
            </a:solidFill>
          </a:ln>
        </p:spPr>
        <p:txBody>
          <a:bodyPr wrap="square" lIns="0" tIns="0" rIns="0" bIns="0" rtlCol="0"/>
          <a:lstStyle/>
          <a:p>
            <a:endParaRPr sz="1750"/>
          </a:p>
        </p:txBody>
      </p:sp>
      <p:sp>
        <p:nvSpPr>
          <p:cNvPr id="1741" name="object 1741"/>
          <p:cNvSpPr/>
          <p:nvPr/>
        </p:nvSpPr>
        <p:spPr>
          <a:xfrm>
            <a:off x="2867025" y="5603028"/>
            <a:ext cx="24077" cy="206199"/>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42" name="object 1742"/>
          <p:cNvSpPr/>
          <p:nvPr/>
        </p:nvSpPr>
        <p:spPr>
          <a:xfrm>
            <a:off x="2672926" y="5808980"/>
            <a:ext cx="206199" cy="0"/>
          </a:xfrm>
          <a:custGeom>
            <a:avLst/>
            <a:gdLst/>
            <a:ahLst/>
            <a:cxnLst/>
            <a:rect l="l" t="t" r="r" b="b"/>
            <a:pathLst>
              <a:path w="212089">
                <a:moveTo>
                  <a:pt x="0" y="0"/>
                </a:moveTo>
                <a:lnTo>
                  <a:pt x="211836" y="0"/>
                </a:lnTo>
              </a:path>
            </a:pathLst>
          </a:custGeom>
          <a:ln w="24384">
            <a:solidFill>
              <a:srgbClr val="800000"/>
            </a:solidFill>
          </a:ln>
        </p:spPr>
        <p:txBody>
          <a:bodyPr wrap="square" lIns="0" tIns="0" rIns="0" bIns="0" rtlCol="0"/>
          <a:lstStyle/>
          <a:p>
            <a:endParaRPr sz="1750"/>
          </a:p>
        </p:txBody>
      </p:sp>
      <p:sp>
        <p:nvSpPr>
          <p:cNvPr id="1743" name="object 1743"/>
          <p:cNvSpPr/>
          <p:nvPr/>
        </p:nvSpPr>
        <p:spPr>
          <a:xfrm>
            <a:off x="2675890" y="5448934"/>
            <a:ext cx="0" cy="360539"/>
          </a:xfrm>
          <a:custGeom>
            <a:avLst/>
            <a:gdLst/>
            <a:ahLst/>
            <a:cxnLst/>
            <a:rect l="l" t="t" r="r" b="b"/>
            <a:pathLst>
              <a:path h="370839">
                <a:moveTo>
                  <a:pt x="0" y="0"/>
                </a:moveTo>
                <a:lnTo>
                  <a:pt x="0" y="370332"/>
                </a:lnTo>
              </a:path>
            </a:pathLst>
          </a:custGeom>
          <a:ln w="30480">
            <a:solidFill>
              <a:srgbClr val="800000"/>
            </a:solidFill>
          </a:ln>
        </p:spPr>
        <p:txBody>
          <a:bodyPr wrap="square" lIns="0" tIns="0" rIns="0" bIns="0" rtlCol="0"/>
          <a:lstStyle/>
          <a:p>
            <a:endParaRPr sz="1750"/>
          </a:p>
        </p:txBody>
      </p:sp>
      <p:sp>
        <p:nvSpPr>
          <p:cNvPr id="1744" name="object 1744"/>
          <p:cNvSpPr/>
          <p:nvPr/>
        </p:nvSpPr>
        <p:spPr>
          <a:xfrm>
            <a:off x="2678853" y="5437082"/>
            <a:ext cx="311150" cy="22225"/>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a:endParaRPr sz="1750"/>
          </a:p>
        </p:txBody>
      </p:sp>
      <p:sp>
        <p:nvSpPr>
          <p:cNvPr id="1745" name="object 1745"/>
          <p:cNvSpPr/>
          <p:nvPr/>
        </p:nvSpPr>
        <p:spPr>
          <a:xfrm>
            <a:off x="2978150" y="5137784"/>
            <a:ext cx="24077" cy="31115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a:endParaRPr sz="1750"/>
          </a:p>
        </p:txBody>
      </p:sp>
      <p:sp>
        <p:nvSpPr>
          <p:cNvPr id="1746" name="object 1746"/>
          <p:cNvSpPr/>
          <p:nvPr/>
        </p:nvSpPr>
        <p:spPr>
          <a:xfrm>
            <a:off x="3228552" y="5952701"/>
            <a:ext cx="333375" cy="332140"/>
          </a:xfrm>
          <a:custGeom>
            <a:avLst/>
            <a:gdLst/>
            <a:ahLst/>
            <a:cxnLst/>
            <a:rect l="l" t="t" r="r" b="b"/>
            <a:pathLst>
              <a:path w="342900" h="341629">
                <a:moveTo>
                  <a:pt x="202691" y="336804"/>
                </a:moveTo>
                <a:lnTo>
                  <a:pt x="138683" y="336804"/>
                </a:lnTo>
                <a:lnTo>
                  <a:pt x="153923" y="339852"/>
                </a:lnTo>
                <a:lnTo>
                  <a:pt x="170687" y="341376"/>
                </a:lnTo>
                <a:lnTo>
                  <a:pt x="187451" y="339852"/>
                </a:lnTo>
                <a:lnTo>
                  <a:pt x="202691" y="336804"/>
                </a:lnTo>
                <a:close/>
              </a:path>
              <a:path w="342900" h="341629">
                <a:moveTo>
                  <a:pt x="207263" y="3048"/>
                </a:moveTo>
                <a:lnTo>
                  <a:pt x="134111" y="3048"/>
                </a:lnTo>
                <a:lnTo>
                  <a:pt x="103631" y="12192"/>
                </a:lnTo>
                <a:lnTo>
                  <a:pt x="77723" y="27432"/>
                </a:lnTo>
                <a:lnTo>
                  <a:pt x="73151" y="30480"/>
                </a:lnTo>
                <a:lnTo>
                  <a:pt x="50291" y="48768"/>
                </a:lnTo>
                <a:lnTo>
                  <a:pt x="30479" y="73152"/>
                </a:lnTo>
                <a:lnTo>
                  <a:pt x="27431" y="76200"/>
                </a:lnTo>
                <a:lnTo>
                  <a:pt x="12191" y="103632"/>
                </a:lnTo>
                <a:lnTo>
                  <a:pt x="3047" y="134112"/>
                </a:lnTo>
                <a:lnTo>
                  <a:pt x="3047" y="138684"/>
                </a:lnTo>
                <a:lnTo>
                  <a:pt x="0" y="153924"/>
                </a:lnTo>
                <a:lnTo>
                  <a:pt x="0" y="185928"/>
                </a:lnTo>
                <a:lnTo>
                  <a:pt x="3047" y="201168"/>
                </a:lnTo>
                <a:lnTo>
                  <a:pt x="3047" y="205740"/>
                </a:lnTo>
                <a:lnTo>
                  <a:pt x="12191" y="236220"/>
                </a:lnTo>
                <a:lnTo>
                  <a:pt x="27431" y="263652"/>
                </a:lnTo>
                <a:lnTo>
                  <a:pt x="30479" y="266700"/>
                </a:lnTo>
                <a:lnTo>
                  <a:pt x="50291" y="291084"/>
                </a:lnTo>
                <a:lnTo>
                  <a:pt x="73151" y="309372"/>
                </a:lnTo>
                <a:lnTo>
                  <a:pt x="77723" y="312420"/>
                </a:lnTo>
                <a:lnTo>
                  <a:pt x="103631" y="327660"/>
                </a:lnTo>
                <a:lnTo>
                  <a:pt x="134111" y="336804"/>
                </a:lnTo>
                <a:lnTo>
                  <a:pt x="207263" y="336804"/>
                </a:lnTo>
                <a:lnTo>
                  <a:pt x="237743" y="327660"/>
                </a:lnTo>
                <a:lnTo>
                  <a:pt x="242925" y="324612"/>
                </a:lnTo>
                <a:lnTo>
                  <a:pt x="138683" y="324612"/>
                </a:lnTo>
                <a:lnTo>
                  <a:pt x="138683" y="312572"/>
                </a:lnTo>
                <a:lnTo>
                  <a:pt x="112775" y="304800"/>
                </a:lnTo>
                <a:lnTo>
                  <a:pt x="107594" y="301752"/>
                </a:lnTo>
                <a:lnTo>
                  <a:pt x="82295" y="301752"/>
                </a:lnTo>
                <a:lnTo>
                  <a:pt x="86692" y="290028"/>
                </a:lnTo>
                <a:lnTo>
                  <a:pt x="67055" y="274320"/>
                </a:lnTo>
                <a:lnTo>
                  <a:pt x="54673" y="259080"/>
                </a:lnTo>
                <a:lnTo>
                  <a:pt x="38099" y="259080"/>
                </a:lnTo>
                <a:lnTo>
                  <a:pt x="47243" y="249936"/>
                </a:lnTo>
                <a:lnTo>
                  <a:pt x="47751" y="249936"/>
                </a:lnTo>
                <a:lnTo>
                  <a:pt x="35051" y="227076"/>
                </a:lnTo>
                <a:lnTo>
                  <a:pt x="27279" y="201168"/>
                </a:lnTo>
                <a:lnTo>
                  <a:pt x="15239" y="201168"/>
                </a:lnTo>
                <a:lnTo>
                  <a:pt x="25907" y="196596"/>
                </a:lnTo>
                <a:lnTo>
                  <a:pt x="26517" y="196596"/>
                </a:lnTo>
                <a:lnTo>
                  <a:pt x="24383" y="185928"/>
                </a:lnTo>
                <a:lnTo>
                  <a:pt x="24383" y="153924"/>
                </a:lnTo>
                <a:lnTo>
                  <a:pt x="26517" y="143256"/>
                </a:lnTo>
                <a:lnTo>
                  <a:pt x="25907" y="143256"/>
                </a:lnTo>
                <a:lnTo>
                  <a:pt x="15239" y="138684"/>
                </a:lnTo>
                <a:lnTo>
                  <a:pt x="27279" y="138684"/>
                </a:lnTo>
                <a:lnTo>
                  <a:pt x="35051" y="112776"/>
                </a:lnTo>
                <a:lnTo>
                  <a:pt x="47751" y="89916"/>
                </a:lnTo>
                <a:lnTo>
                  <a:pt x="47243" y="89916"/>
                </a:lnTo>
                <a:lnTo>
                  <a:pt x="38099" y="80772"/>
                </a:lnTo>
                <a:lnTo>
                  <a:pt x="54673" y="80772"/>
                </a:lnTo>
                <a:lnTo>
                  <a:pt x="67055" y="65532"/>
                </a:lnTo>
                <a:lnTo>
                  <a:pt x="86692" y="49823"/>
                </a:lnTo>
                <a:lnTo>
                  <a:pt x="82295" y="38100"/>
                </a:lnTo>
                <a:lnTo>
                  <a:pt x="107594" y="38100"/>
                </a:lnTo>
                <a:lnTo>
                  <a:pt x="112775" y="35052"/>
                </a:lnTo>
                <a:lnTo>
                  <a:pt x="138683" y="27279"/>
                </a:lnTo>
                <a:lnTo>
                  <a:pt x="138683" y="15240"/>
                </a:lnTo>
                <a:lnTo>
                  <a:pt x="242925" y="15240"/>
                </a:lnTo>
                <a:lnTo>
                  <a:pt x="237743" y="12192"/>
                </a:lnTo>
                <a:lnTo>
                  <a:pt x="207263" y="3048"/>
                </a:lnTo>
                <a:close/>
              </a:path>
              <a:path w="342900" h="341629">
                <a:moveTo>
                  <a:pt x="138683" y="312572"/>
                </a:moveTo>
                <a:lnTo>
                  <a:pt x="138683" y="324612"/>
                </a:lnTo>
                <a:lnTo>
                  <a:pt x="143255" y="313944"/>
                </a:lnTo>
                <a:lnTo>
                  <a:pt x="138683" y="312572"/>
                </a:lnTo>
                <a:close/>
              </a:path>
              <a:path w="342900" h="341629">
                <a:moveTo>
                  <a:pt x="138683" y="312420"/>
                </a:moveTo>
                <a:lnTo>
                  <a:pt x="138683" y="312572"/>
                </a:lnTo>
                <a:lnTo>
                  <a:pt x="143255" y="313944"/>
                </a:lnTo>
                <a:lnTo>
                  <a:pt x="138683" y="324612"/>
                </a:lnTo>
                <a:lnTo>
                  <a:pt x="202691" y="324612"/>
                </a:lnTo>
                <a:lnTo>
                  <a:pt x="199426" y="316992"/>
                </a:lnTo>
                <a:lnTo>
                  <a:pt x="170687" y="316992"/>
                </a:lnTo>
                <a:lnTo>
                  <a:pt x="153923" y="315468"/>
                </a:lnTo>
                <a:lnTo>
                  <a:pt x="138683" y="312420"/>
                </a:lnTo>
                <a:close/>
              </a:path>
              <a:path w="342900" h="341629">
                <a:moveTo>
                  <a:pt x="202691" y="312572"/>
                </a:moveTo>
                <a:lnTo>
                  <a:pt x="198119" y="313944"/>
                </a:lnTo>
                <a:lnTo>
                  <a:pt x="202691" y="324612"/>
                </a:lnTo>
                <a:lnTo>
                  <a:pt x="202691" y="312572"/>
                </a:lnTo>
                <a:close/>
              </a:path>
              <a:path w="342900" h="341629">
                <a:moveTo>
                  <a:pt x="254507" y="289560"/>
                </a:moveTo>
                <a:lnTo>
                  <a:pt x="228599" y="304800"/>
                </a:lnTo>
                <a:lnTo>
                  <a:pt x="202691" y="312572"/>
                </a:lnTo>
                <a:lnTo>
                  <a:pt x="202691" y="324612"/>
                </a:lnTo>
                <a:lnTo>
                  <a:pt x="242925" y="324612"/>
                </a:lnTo>
                <a:lnTo>
                  <a:pt x="263651" y="312420"/>
                </a:lnTo>
                <a:lnTo>
                  <a:pt x="268223" y="309372"/>
                </a:lnTo>
                <a:lnTo>
                  <a:pt x="277748" y="301752"/>
                </a:lnTo>
                <a:lnTo>
                  <a:pt x="259079" y="301752"/>
                </a:lnTo>
                <a:lnTo>
                  <a:pt x="251459" y="292608"/>
                </a:lnTo>
                <a:lnTo>
                  <a:pt x="254683" y="290028"/>
                </a:lnTo>
                <a:lnTo>
                  <a:pt x="254507" y="289560"/>
                </a:lnTo>
                <a:close/>
              </a:path>
              <a:path w="342900" h="341629">
                <a:moveTo>
                  <a:pt x="202691" y="312420"/>
                </a:moveTo>
                <a:lnTo>
                  <a:pt x="187451" y="315468"/>
                </a:lnTo>
                <a:lnTo>
                  <a:pt x="170687" y="316992"/>
                </a:lnTo>
                <a:lnTo>
                  <a:pt x="199426" y="316992"/>
                </a:lnTo>
                <a:lnTo>
                  <a:pt x="198119" y="313944"/>
                </a:lnTo>
                <a:lnTo>
                  <a:pt x="202691" y="312572"/>
                </a:lnTo>
                <a:lnTo>
                  <a:pt x="202691" y="312420"/>
                </a:lnTo>
                <a:close/>
              </a:path>
              <a:path w="342900" h="341629">
                <a:moveTo>
                  <a:pt x="86692" y="290028"/>
                </a:moveTo>
                <a:lnTo>
                  <a:pt x="82295" y="301752"/>
                </a:lnTo>
                <a:lnTo>
                  <a:pt x="89915" y="292608"/>
                </a:lnTo>
                <a:lnTo>
                  <a:pt x="86692" y="290028"/>
                </a:lnTo>
                <a:close/>
              </a:path>
              <a:path w="342900" h="341629">
                <a:moveTo>
                  <a:pt x="86867" y="289560"/>
                </a:moveTo>
                <a:lnTo>
                  <a:pt x="86692" y="290028"/>
                </a:lnTo>
                <a:lnTo>
                  <a:pt x="89915" y="292608"/>
                </a:lnTo>
                <a:lnTo>
                  <a:pt x="82295" y="301752"/>
                </a:lnTo>
                <a:lnTo>
                  <a:pt x="107594" y="301752"/>
                </a:lnTo>
                <a:lnTo>
                  <a:pt x="86867" y="289560"/>
                </a:lnTo>
                <a:close/>
              </a:path>
              <a:path w="342900" h="341629">
                <a:moveTo>
                  <a:pt x="254683" y="290028"/>
                </a:moveTo>
                <a:lnTo>
                  <a:pt x="251459" y="292608"/>
                </a:lnTo>
                <a:lnTo>
                  <a:pt x="259079" y="301752"/>
                </a:lnTo>
                <a:lnTo>
                  <a:pt x="254683" y="290028"/>
                </a:lnTo>
                <a:close/>
              </a:path>
              <a:path w="342900" h="341629">
                <a:moveTo>
                  <a:pt x="292525" y="251913"/>
                </a:moveTo>
                <a:lnTo>
                  <a:pt x="274319" y="274320"/>
                </a:lnTo>
                <a:lnTo>
                  <a:pt x="254683" y="290028"/>
                </a:lnTo>
                <a:lnTo>
                  <a:pt x="259079" y="301752"/>
                </a:lnTo>
                <a:lnTo>
                  <a:pt x="277748" y="301752"/>
                </a:lnTo>
                <a:lnTo>
                  <a:pt x="291083" y="291084"/>
                </a:lnTo>
                <a:lnTo>
                  <a:pt x="310895" y="266700"/>
                </a:lnTo>
                <a:lnTo>
                  <a:pt x="313943" y="263652"/>
                </a:lnTo>
                <a:lnTo>
                  <a:pt x="316483" y="259080"/>
                </a:lnTo>
                <a:lnTo>
                  <a:pt x="303275" y="259080"/>
                </a:lnTo>
                <a:lnTo>
                  <a:pt x="291083" y="254508"/>
                </a:lnTo>
                <a:lnTo>
                  <a:pt x="292525" y="251913"/>
                </a:lnTo>
                <a:close/>
              </a:path>
              <a:path w="342900" h="341629">
                <a:moveTo>
                  <a:pt x="47243" y="249936"/>
                </a:moveTo>
                <a:lnTo>
                  <a:pt x="38099" y="259080"/>
                </a:lnTo>
                <a:lnTo>
                  <a:pt x="50291" y="254508"/>
                </a:lnTo>
                <a:lnTo>
                  <a:pt x="48850" y="251913"/>
                </a:lnTo>
                <a:lnTo>
                  <a:pt x="47243" y="249936"/>
                </a:lnTo>
                <a:close/>
              </a:path>
              <a:path w="342900" h="341629">
                <a:moveTo>
                  <a:pt x="48850" y="251913"/>
                </a:moveTo>
                <a:lnTo>
                  <a:pt x="50291" y="254508"/>
                </a:lnTo>
                <a:lnTo>
                  <a:pt x="38099" y="259080"/>
                </a:lnTo>
                <a:lnTo>
                  <a:pt x="54673" y="259080"/>
                </a:lnTo>
                <a:lnTo>
                  <a:pt x="48850" y="251913"/>
                </a:lnTo>
                <a:close/>
              </a:path>
              <a:path w="342900" h="341629">
                <a:moveTo>
                  <a:pt x="294131" y="249936"/>
                </a:moveTo>
                <a:lnTo>
                  <a:pt x="292525" y="251913"/>
                </a:lnTo>
                <a:lnTo>
                  <a:pt x="291083" y="254508"/>
                </a:lnTo>
                <a:lnTo>
                  <a:pt x="303275" y="259080"/>
                </a:lnTo>
                <a:lnTo>
                  <a:pt x="294131" y="249936"/>
                </a:lnTo>
                <a:close/>
              </a:path>
              <a:path w="342900" h="341629">
                <a:moveTo>
                  <a:pt x="321563" y="249936"/>
                </a:moveTo>
                <a:lnTo>
                  <a:pt x="294131" y="249936"/>
                </a:lnTo>
                <a:lnTo>
                  <a:pt x="303275" y="259080"/>
                </a:lnTo>
                <a:lnTo>
                  <a:pt x="316483" y="259080"/>
                </a:lnTo>
                <a:lnTo>
                  <a:pt x="321563" y="249936"/>
                </a:lnTo>
                <a:close/>
              </a:path>
              <a:path w="342900" h="341629">
                <a:moveTo>
                  <a:pt x="47751" y="249936"/>
                </a:moveTo>
                <a:lnTo>
                  <a:pt x="47243" y="249936"/>
                </a:lnTo>
                <a:lnTo>
                  <a:pt x="48850" y="251913"/>
                </a:lnTo>
                <a:lnTo>
                  <a:pt x="47751" y="249936"/>
                </a:lnTo>
                <a:close/>
              </a:path>
              <a:path w="342900" h="341629">
                <a:moveTo>
                  <a:pt x="315467" y="196596"/>
                </a:moveTo>
                <a:lnTo>
                  <a:pt x="306323" y="227076"/>
                </a:lnTo>
                <a:lnTo>
                  <a:pt x="292525" y="251913"/>
                </a:lnTo>
                <a:lnTo>
                  <a:pt x="294131" y="249936"/>
                </a:lnTo>
                <a:lnTo>
                  <a:pt x="321563" y="249936"/>
                </a:lnTo>
                <a:lnTo>
                  <a:pt x="329183" y="236220"/>
                </a:lnTo>
                <a:lnTo>
                  <a:pt x="338327" y="205740"/>
                </a:lnTo>
                <a:lnTo>
                  <a:pt x="338327" y="201168"/>
                </a:lnTo>
                <a:lnTo>
                  <a:pt x="326135" y="201168"/>
                </a:lnTo>
                <a:lnTo>
                  <a:pt x="315467" y="196596"/>
                </a:lnTo>
                <a:close/>
              </a:path>
              <a:path w="342900" h="341629">
                <a:moveTo>
                  <a:pt x="25907" y="196596"/>
                </a:moveTo>
                <a:lnTo>
                  <a:pt x="15239" y="201168"/>
                </a:lnTo>
                <a:lnTo>
                  <a:pt x="27279" y="201168"/>
                </a:lnTo>
                <a:lnTo>
                  <a:pt x="25907" y="196596"/>
                </a:lnTo>
                <a:close/>
              </a:path>
              <a:path w="342900" h="341629">
                <a:moveTo>
                  <a:pt x="26517" y="196596"/>
                </a:moveTo>
                <a:lnTo>
                  <a:pt x="25907" y="196596"/>
                </a:lnTo>
                <a:lnTo>
                  <a:pt x="27279" y="201168"/>
                </a:lnTo>
                <a:lnTo>
                  <a:pt x="27431" y="201168"/>
                </a:lnTo>
                <a:lnTo>
                  <a:pt x="26517" y="196596"/>
                </a:lnTo>
                <a:close/>
              </a:path>
              <a:path w="342900" h="341629">
                <a:moveTo>
                  <a:pt x="314096" y="138684"/>
                </a:moveTo>
                <a:lnTo>
                  <a:pt x="313943" y="138684"/>
                </a:lnTo>
                <a:lnTo>
                  <a:pt x="316991" y="153924"/>
                </a:lnTo>
                <a:lnTo>
                  <a:pt x="318515" y="170688"/>
                </a:lnTo>
                <a:lnTo>
                  <a:pt x="316991" y="185928"/>
                </a:lnTo>
                <a:lnTo>
                  <a:pt x="313943" y="201168"/>
                </a:lnTo>
                <a:lnTo>
                  <a:pt x="314096" y="201168"/>
                </a:lnTo>
                <a:lnTo>
                  <a:pt x="315467" y="196596"/>
                </a:lnTo>
                <a:lnTo>
                  <a:pt x="339242" y="196596"/>
                </a:lnTo>
                <a:lnTo>
                  <a:pt x="341375" y="185928"/>
                </a:lnTo>
                <a:lnTo>
                  <a:pt x="342899" y="170688"/>
                </a:lnTo>
                <a:lnTo>
                  <a:pt x="341375" y="153924"/>
                </a:lnTo>
                <a:lnTo>
                  <a:pt x="339242" y="143256"/>
                </a:lnTo>
                <a:lnTo>
                  <a:pt x="315467" y="143256"/>
                </a:lnTo>
                <a:lnTo>
                  <a:pt x="314096" y="138684"/>
                </a:lnTo>
                <a:close/>
              </a:path>
              <a:path w="342900" h="341629">
                <a:moveTo>
                  <a:pt x="339242" y="196596"/>
                </a:moveTo>
                <a:lnTo>
                  <a:pt x="315467" y="196596"/>
                </a:lnTo>
                <a:lnTo>
                  <a:pt x="326135" y="201168"/>
                </a:lnTo>
                <a:lnTo>
                  <a:pt x="338327" y="201168"/>
                </a:lnTo>
                <a:lnTo>
                  <a:pt x="339242" y="196596"/>
                </a:lnTo>
                <a:close/>
              </a:path>
              <a:path w="342900" h="341629">
                <a:moveTo>
                  <a:pt x="27279" y="138684"/>
                </a:moveTo>
                <a:lnTo>
                  <a:pt x="15239" y="138684"/>
                </a:lnTo>
                <a:lnTo>
                  <a:pt x="25907" y="143256"/>
                </a:lnTo>
                <a:lnTo>
                  <a:pt x="27279" y="138684"/>
                </a:lnTo>
                <a:close/>
              </a:path>
              <a:path w="342900" h="341629">
                <a:moveTo>
                  <a:pt x="27431" y="138684"/>
                </a:moveTo>
                <a:lnTo>
                  <a:pt x="27279" y="138684"/>
                </a:lnTo>
                <a:lnTo>
                  <a:pt x="25907" y="143256"/>
                </a:lnTo>
                <a:lnTo>
                  <a:pt x="26517" y="143256"/>
                </a:lnTo>
                <a:lnTo>
                  <a:pt x="27431" y="138684"/>
                </a:lnTo>
                <a:close/>
              </a:path>
              <a:path w="342900" h="341629">
                <a:moveTo>
                  <a:pt x="292525" y="87938"/>
                </a:moveTo>
                <a:lnTo>
                  <a:pt x="306323" y="112776"/>
                </a:lnTo>
                <a:lnTo>
                  <a:pt x="315467" y="143256"/>
                </a:lnTo>
                <a:lnTo>
                  <a:pt x="326135" y="138684"/>
                </a:lnTo>
                <a:lnTo>
                  <a:pt x="338327" y="138684"/>
                </a:lnTo>
                <a:lnTo>
                  <a:pt x="338327" y="134112"/>
                </a:lnTo>
                <a:lnTo>
                  <a:pt x="329183" y="103632"/>
                </a:lnTo>
                <a:lnTo>
                  <a:pt x="321563" y="89916"/>
                </a:lnTo>
                <a:lnTo>
                  <a:pt x="294131" y="89916"/>
                </a:lnTo>
                <a:lnTo>
                  <a:pt x="292525" y="87938"/>
                </a:lnTo>
                <a:close/>
              </a:path>
              <a:path w="342900" h="341629">
                <a:moveTo>
                  <a:pt x="338327" y="138684"/>
                </a:moveTo>
                <a:lnTo>
                  <a:pt x="326135" y="138684"/>
                </a:lnTo>
                <a:lnTo>
                  <a:pt x="315467" y="143256"/>
                </a:lnTo>
                <a:lnTo>
                  <a:pt x="339242" y="143256"/>
                </a:lnTo>
                <a:lnTo>
                  <a:pt x="338327" y="138684"/>
                </a:lnTo>
                <a:close/>
              </a:path>
              <a:path w="342900" h="341629">
                <a:moveTo>
                  <a:pt x="38099" y="80772"/>
                </a:moveTo>
                <a:lnTo>
                  <a:pt x="47243" y="89916"/>
                </a:lnTo>
                <a:lnTo>
                  <a:pt x="48850" y="87938"/>
                </a:lnTo>
                <a:lnTo>
                  <a:pt x="50291" y="85344"/>
                </a:lnTo>
                <a:lnTo>
                  <a:pt x="38099" y="80772"/>
                </a:lnTo>
                <a:close/>
              </a:path>
              <a:path w="342900" h="341629">
                <a:moveTo>
                  <a:pt x="48850" y="87938"/>
                </a:moveTo>
                <a:lnTo>
                  <a:pt x="47243" y="89916"/>
                </a:lnTo>
                <a:lnTo>
                  <a:pt x="47751" y="89916"/>
                </a:lnTo>
                <a:lnTo>
                  <a:pt x="48850" y="87938"/>
                </a:lnTo>
                <a:close/>
              </a:path>
              <a:path w="342900" h="341629">
                <a:moveTo>
                  <a:pt x="303275" y="80772"/>
                </a:moveTo>
                <a:lnTo>
                  <a:pt x="291083" y="85344"/>
                </a:lnTo>
                <a:lnTo>
                  <a:pt x="292525" y="87938"/>
                </a:lnTo>
                <a:lnTo>
                  <a:pt x="294131" y="89916"/>
                </a:lnTo>
                <a:lnTo>
                  <a:pt x="303275" y="80772"/>
                </a:lnTo>
                <a:close/>
              </a:path>
              <a:path w="342900" h="341629">
                <a:moveTo>
                  <a:pt x="316483" y="80772"/>
                </a:moveTo>
                <a:lnTo>
                  <a:pt x="303275" y="80772"/>
                </a:lnTo>
                <a:lnTo>
                  <a:pt x="294131" y="89916"/>
                </a:lnTo>
                <a:lnTo>
                  <a:pt x="321563" y="89916"/>
                </a:lnTo>
                <a:lnTo>
                  <a:pt x="316483" y="80772"/>
                </a:lnTo>
                <a:close/>
              </a:path>
              <a:path w="342900" h="341629">
                <a:moveTo>
                  <a:pt x="54673" y="80772"/>
                </a:moveTo>
                <a:lnTo>
                  <a:pt x="38099" y="80772"/>
                </a:lnTo>
                <a:lnTo>
                  <a:pt x="50291" y="85344"/>
                </a:lnTo>
                <a:lnTo>
                  <a:pt x="48850" y="87938"/>
                </a:lnTo>
                <a:lnTo>
                  <a:pt x="54673" y="80772"/>
                </a:lnTo>
                <a:close/>
              </a:path>
              <a:path w="342900" h="341629">
                <a:moveTo>
                  <a:pt x="277748" y="38100"/>
                </a:moveTo>
                <a:lnTo>
                  <a:pt x="259079" y="38100"/>
                </a:lnTo>
                <a:lnTo>
                  <a:pt x="254683" y="49823"/>
                </a:lnTo>
                <a:lnTo>
                  <a:pt x="274319" y="65532"/>
                </a:lnTo>
                <a:lnTo>
                  <a:pt x="292525" y="87938"/>
                </a:lnTo>
                <a:lnTo>
                  <a:pt x="291083" y="85344"/>
                </a:lnTo>
                <a:lnTo>
                  <a:pt x="303275" y="80772"/>
                </a:lnTo>
                <a:lnTo>
                  <a:pt x="316483" y="80772"/>
                </a:lnTo>
                <a:lnTo>
                  <a:pt x="313943" y="76200"/>
                </a:lnTo>
                <a:lnTo>
                  <a:pt x="310895" y="73152"/>
                </a:lnTo>
                <a:lnTo>
                  <a:pt x="291083" y="48768"/>
                </a:lnTo>
                <a:lnTo>
                  <a:pt x="277748" y="38100"/>
                </a:lnTo>
                <a:close/>
              </a:path>
              <a:path w="342900" h="341629">
                <a:moveTo>
                  <a:pt x="107594" y="38100"/>
                </a:moveTo>
                <a:lnTo>
                  <a:pt x="82295" y="38100"/>
                </a:lnTo>
                <a:lnTo>
                  <a:pt x="89915" y="47244"/>
                </a:lnTo>
                <a:lnTo>
                  <a:pt x="86692" y="49823"/>
                </a:lnTo>
                <a:lnTo>
                  <a:pt x="86867" y="50292"/>
                </a:lnTo>
                <a:lnTo>
                  <a:pt x="107594" y="38100"/>
                </a:lnTo>
                <a:close/>
              </a:path>
              <a:path w="342900" h="341629">
                <a:moveTo>
                  <a:pt x="242925" y="15240"/>
                </a:moveTo>
                <a:lnTo>
                  <a:pt x="202691" y="15240"/>
                </a:lnTo>
                <a:lnTo>
                  <a:pt x="202691" y="27279"/>
                </a:lnTo>
                <a:lnTo>
                  <a:pt x="228599" y="35052"/>
                </a:lnTo>
                <a:lnTo>
                  <a:pt x="254507" y="50292"/>
                </a:lnTo>
                <a:lnTo>
                  <a:pt x="254683" y="49823"/>
                </a:lnTo>
                <a:lnTo>
                  <a:pt x="251459" y="47244"/>
                </a:lnTo>
                <a:lnTo>
                  <a:pt x="259079" y="38100"/>
                </a:lnTo>
                <a:lnTo>
                  <a:pt x="277748" y="38100"/>
                </a:lnTo>
                <a:lnTo>
                  <a:pt x="268223" y="30480"/>
                </a:lnTo>
                <a:lnTo>
                  <a:pt x="263651" y="27432"/>
                </a:lnTo>
                <a:lnTo>
                  <a:pt x="242925" y="15240"/>
                </a:lnTo>
                <a:close/>
              </a:path>
              <a:path w="342900" h="341629">
                <a:moveTo>
                  <a:pt x="82295" y="38100"/>
                </a:moveTo>
                <a:lnTo>
                  <a:pt x="86692" y="49823"/>
                </a:lnTo>
                <a:lnTo>
                  <a:pt x="89915" y="47244"/>
                </a:lnTo>
                <a:lnTo>
                  <a:pt x="82295" y="38100"/>
                </a:lnTo>
                <a:close/>
              </a:path>
              <a:path w="342900" h="341629">
                <a:moveTo>
                  <a:pt x="259079" y="38100"/>
                </a:moveTo>
                <a:lnTo>
                  <a:pt x="251459" y="47244"/>
                </a:lnTo>
                <a:lnTo>
                  <a:pt x="254683" y="49823"/>
                </a:lnTo>
                <a:lnTo>
                  <a:pt x="259079" y="38100"/>
                </a:lnTo>
                <a:close/>
              </a:path>
              <a:path w="342900" h="341629">
                <a:moveTo>
                  <a:pt x="202691" y="15240"/>
                </a:moveTo>
                <a:lnTo>
                  <a:pt x="138683" y="15240"/>
                </a:lnTo>
                <a:lnTo>
                  <a:pt x="143255" y="25908"/>
                </a:lnTo>
                <a:lnTo>
                  <a:pt x="138683" y="27279"/>
                </a:lnTo>
                <a:lnTo>
                  <a:pt x="138683" y="27432"/>
                </a:lnTo>
                <a:lnTo>
                  <a:pt x="153923" y="24384"/>
                </a:lnTo>
                <a:lnTo>
                  <a:pt x="198773" y="24384"/>
                </a:lnTo>
                <a:lnTo>
                  <a:pt x="202691" y="15240"/>
                </a:lnTo>
                <a:close/>
              </a:path>
              <a:path w="342900" h="341629">
                <a:moveTo>
                  <a:pt x="198773" y="24384"/>
                </a:moveTo>
                <a:lnTo>
                  <a:pt x="187451" y="24384"/>
                </a:lnTo>
                <a:lnTo>
                  <a:pt x="202691" y="27432"/>
                </a:lnTo>
                <a:lnTo>
                  <a:pt x="202691" y="27279"/>
                </a:lnTo>
                <a:lnTo>
                  <a:pt x="198119" y="25908"/>
                </a:lnTo>
                <a:lnTo>
                  <a:pt x="198773" y="24384"/>
                </a:lnTo>
                <a:close/>
              </a:path>
              <a:path w="342900" h="341629">
                <a:moveTo>
                  <a:pt x="138683" y="15240"/>
                </a:moveTo>
                <a:lnTo>
                  <a:pt x="138683" y="27279"/>
                </a:lnTo>
                <a:lnTo>
                  <a:pt x="143255" y="25908"/>
                </a:lnTo>
                <a:lnTo>
                  <a:pt x="138683" y="15240"/>
                </a:lnTo>
                <a:close/>
              </a:path>
              <a:path w="342900" h="341629">
                <a:moveTo>
                  <a:pt x="202691" y="15240"/>
                </a:moveTo>
                <a:lnTo>
                  <a:pt x="198119" y="25908"/>
                </a:lnTo>
                <a:lnTo>
                  <a:pt x="202691" y="27279"/>
                </a:lnTo>
                <a:lnTo>
                  <a:pt x="202691" y="15240"/>
                </a:lnTo>
                <a:close/>
              </a:path>
              <a:path w="342900" h="341629">
                <a:moveTo>
                  <a:pt x="187451" y="0"/>
                </a:moveTo>
                <a:lnTo>
                  <a:pt x="153923" y="0"/>
                </a:lnTo>
                <a:lnTo>
                  <a:pt x="138683" y="3048"/>
                </a:lnTo>
                <a:lnTo>
                  <a:pt x="202691" y="3048"/>
                </a:lnTo>
                <a:lnTo>
                  <a:pt x="187451" y="0"/>
                </a:lnTo>
                <a:close/>
              </a:path>
            </a:pathLst>
          </a:custGeom>
          <a:solidFill>
            <a:srgbClr val="6600FF"/>
          </a:solidFill>
        </p:spPr>
        <p:txBody>
          <a:bodyPr wrap="square" lIns="0" tIns="0" rIns="0" bIns="0" rtlCol="0"/>
          <a:lstStyle/>
          <a:p>
            <a:endParaRPr sz="1750"/>
          </a:p>
        </p:txBody>
      </p:sp>
      <p:sp>
        <p:nvSpPr>
          <p:cNvPr id="1747" name="object 1747"/>
          <p:cNvSpPr txBox="1"/>
          <p:nvPr/>
        </p:nvSpPr>
        <p:spPr>
          <a:xfrm>
            <a:off x="3325860" y="5993459"/>
            <a:ext cx="140141" cy="246862"/>
          </a:xfrm>
          <a:prstGeom prst="rect">
            <a:avLst/>
          </a:prstGeom>
        </p:spPr>
        <p:txBody>
          <a:bodyPr vert="horz" wrap="square" lIns="0" tIns="0" rIns="0" bIns="0" rtlCol="0">
            <a:spAutoFit/>
          </a:bodyPr>
          <a:lstStyle/>
          <a:p>
            <a:pPr marL="12347"/>
            <a:r>
              <a:rPr sz="1604" b="1" spc="15" dirty="0">
                <a:solidFill>
                  <a:srgbClr val="003366"/>
                </a:solidFill>
                <a:latin typeface="Arial"/>
                <a:cs typeface="Arial"/>
              </a:rPr>
              <a:t>2</a:t>
            </a:r>
            <a:endParaRPr sz="1604">
              <a:latin typeface="Arial"/>
              <a:cs typeface="Arial"/>
            </a:endParaRPr>
          </a:p>
        </p:txBody>
      </p:sp>
      <p:sp>
        <p:nvSpPr>
          <p:cNvPr id="1748" name="object 1748"/>
          <p:cNvSpPr/>
          <p:nvPr/>
        </p:nvSpPr>
        <p:spPr>
          <a:xfrm>
            <a:off x="3395980" y="5718598"/>
            <a:ext cx="0" cy="246327"/>
          </a:xfrm>
          <a:custGeom>
            <a:avLst/>
            <a:gdLst/>
            <a:ahLst/>
            <a:cxnLst/>
            <a:rect l="l" t="t" r="r" b="b"/>
            <a:pathLst>
              <a:path h="253364">
                <a:moveTo>
                  <a:pt x="0" y="0"/>
                </a:moveTo>
                <a:lnTo>
                  <a:pt x="0" y="252984"/>
                </a:lnTo>
              </a:path>
            </a:pathLst>
          </a:custGeom>
          <a:ln w="24384">
            <a:solidFill>
              <a:srgbClr val="6600FF"/>
            </a:solidFill>
          </a:ln>
        </p:spPr>
        <p:txBody>
          <a:bodyPr wrap="square" lIns="0" tIns="0" rIns="0" bIns="0" rtlCol="0"/>
          <a:lstStyle/>
          <a:p>
            <a:endParaRPr sz="1750"/>
          </a:p>
        </p:txBody>
      </p:sp>
      <p:sp>
        <p:nvSpPr>
          <p:cNvPr id="1749" name="object 1749"/>
          <p:cNvSpPr/>
          <p:nvPr/>
        </p:nvSpPr>
        <p:spPr>
          <a:xfrm>
            <a:off x="3336713" y="5604510"/>
            <a:ext cx="120385" cy="118533"/>
          </a:xfrm>
          <a:custGeom>
            <a:avLst/>
            <a:gdLst/>
            <a:ahLst/>
            <a:cxnLst/>
            <a:rect l="l" t="t" r="r" b="b"/>
            <a:pathLst>
              <a:path w="123825" h="121920">
                <a:moveTo>
                  <a:pt x="62484" y="0"/>
                </a:moveTo>
                <a:lnTo>
                  <a:pt x="0" y="121920"/>
                </a:lnTo>
                <a:lnTo>
                  <a:pt x="123444" y="121920"/>
                </a:lnTo>
                <a:lnTo>
                  <a:pt x="62484" y="0"/>
                </a:lnTo>
                <a:close/>
              </a:path>
            </a:pathLst>
          </a:custGeom>
          <a:solidFill>
            <a:srgbClr val="6600FF"/>
          </a:solidFill>
        </p:spPr>
        <p:txBody>
          <a:bodyPr wrap="square" lIns="0" tIns="0" rIns="0" bIns="0" rtlCol="0"/>
          <a:lstStyle/>
          <a:p>
            <a:endParaRPr sz="1750"/>
          </a:p>
        </p:txBody>
      </p:sp>
      <p:sp>
        <p:nvSpPr>
          <p:cNvPr id="1750" name="object 1750"/>
          <p:cNvSpPr/>
          <p:nvPr/>
        </p:nvSpPr>
        <p:spPr>
          <a:xfrm>
            <a:off x="2990004" y="5125931"/>
            <a:ext cx="1076060" cy="24077"/>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a:endParaRPr sz="1750"/>
          </a:p>
        </p:txBody>
      </p:sp>
      <p:sp>
        <p:nvSpPr>
          <p:cNvPr id="1751" name="object 1751"/>
          <p:cNvSpPr/>
          <p:nvPr/>
        </p:nvSpPr>
        <p:spPr>
          <a:xfrm>
            <a:off x="4053841" y="5137784"/>
            <a:ext cx="24077" cy="258057"/>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a:endParaRPr sz="1750"/>
          </a:p>
        </p:txBody>
      </p:sp>
      <p:sp>
        <p:nvSpPr>
          <p:cNvPr id="1752" name="object 1752"/>
          <p:cNvSpPr/>
          <p:nvPr/>
        </p:nvSpPr>
        <p:spPr>
          <a:xfrm>
            <a:off x="3652307" y="5383742"/>
            <a:ext cx="413632" cy="24077"/>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a:endParaRPr sz="1750"/>
          </a:p>
        </p:txBody>
      </p:sp>
      <p:sp>
        <p:nvSpPr>
          <p:cNvPr id="1753" name="object 1753"/>
          <p:cNvSpPr/>
          <p:nvPr/>
        </p:nvSpPr>
        <p:spPr>
          <a:xfrm>
            <a:off x="3640455" y="5395594"/>
            <a:ext cx="24077" cy="207433"/>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754" name="object 1754"/>
          <p:cNvSpPr/>
          <p:nvPr/>
        </p:nvSpPr>
        <p:spPr>
          <a:xfrm>
            <a:off x="2878879" y="5591175"/>
            <a:ext cx="773553" cy="24077"/>
          </a:xfrm>
          <a:custGeom>
            <a:avLst/>
            <a:gdLst/>
            <a:ahLst/>
            <a:cxnLst/>
            <a:rect l="l" t="t" r="r" b="b"/>
            <a:pathLst>
              <a:path w="795654" h="24764">
                <a:moveTo>
                  <a:pt x="0" y="24384"/>
                </a:moveTo>
                <a:lnTo>
                  <a:pt x="795527" y="24384"/>
                </a:lnTo>
                <a:lnTo>
                  <a:pt x="795527" y="0"/>
                </a:lnTo>
                <a:lnTo>
                  <a:pt x="0" y="0"/>
                </a:lnTo>
                <a:lnTo>
                  <a:pt x="0" y="24384"/>
                </a:lnTo>
                <a:close/>
              </a:path>
            </a:pathLst>
          </a:custGeom>
          <a:solidFill>
            <a:srgbClr val="800000"/>
          </a:solidFill>
        </p:spPr>
        <p:txBody>
          <a:bodyPr wrap="square" lIns="0" tIns="0" rIns="0" bIns="0" rtlCol="0"/>
          <a:lstStyle/>
          <a:p>
            <a:endParaRPr sz="1750"/>
          </a:p>
        </p:txBody>
      </p:sp>
      <p:sp>
        <p:nvSpPr>
          <p:cNvPr id="1755" name="object 1755"/>
          <p:cNvSpPr/>
          <p:nvPr/>
        </p:nvSpPr>
        <p:spPr>
          <a:xfrm>
            <a:off x="2867025" y="5603028"/>
            <a:ext cx="24077" cy="206199"/>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56" name="object 1756"/>
          <p:cNvSpPr/>
          <p:nvPr/>
        </p:nvSpPr>
        <p:spPr>
          <a:xfrm>
            <a:off x="2672926" y="5808980"/>
            <a:ext cx="206199" cy="0"/>
          </a:xfrm>
          <a:custGeom>
            <a:avLst/>
            <a:gdLst/>
            <a:ahLst/>
            <a:cxnLst/>
            <a:rect l="l" t="t" r="r" b="b"/>
            <a:pathLst>
              <a:path w="212089">
                <a:moveTo>
                  <a:pt x="0" y="0"/>
                </a:moveTo>
                <a:lnTo>
                  <a:pt x="211836" y="0"/>
                </a:lnTo>
              </a:path>
            </a:pathLst>
          </a:custGeom>
          <a:ln w="24384">
            <a:solidFill>
              <a:srgbClr val="800000"/>
            </a:solidFill>
          </a:ln>
        </p:spPr>
        <p:txBody>
          <a:bodyPr wrap="square" lIns="0" tIns="0" rIns="0" bIns="0" rtlCol="0"/>
          <a:lstStyle/>
          <a:p>
            <a:endParaRPr sz="1750"/>
          </a:p>
        </p:txBody>
      </p:sp>
      <p:sp>
        <p:nvSpPr>
          <p:cNvPr id="1757" name="object 1757"/>
          <p:cNvSpPr/>
          <p:nvPr/>
        </p:nvSpPr>
        <p:spPr>
          <a:xfrm>
            <a:off x="2675890" y="5448934"/>
            <a:ext cx="0" cy="360539"/>
          </a:xfrm>
          <a:custGeom>
            <a:avLst/>
            <a:gdLst/>
            <a:ahLst/>
            <a:cxnLst/>
            <a:rect l="l" t="t" r="r" b="b"/>
            <a:pathLst>
              <a:path h="370839">
                <a:moveTo>
                  <a:pt x="0" y="0"/>
                </a:moveTo>
                <a:lnTo>
                  <a:pt x="0" y="370332"/>
                </a:lnTo>
              </a:path>
            </a:pathLst>
          </a:custGeom>
          <a:ln w="30480">
            <a:solidFill>
              <a:srgbClr val="800000"/>
            </a:solidFill>
          </a:ln>
        </p:spPr>
        <p:txBody>
          <a:bodyPr wrap="square" lIns="0" tIns="0" rIns="0" bIns="0" rtlCol="0"/>
          <a:lstStyle/>
          <a:p>
            <a:endParaRPr sz="1750"/>
          </a:p>
        </p:txBody>
      </p:sp>
      <p:sp>
        <p:nvSpPr>
          <p:cNvPr id="1758" name="object 1758"/>
          <p:cNvSpPr/>
          <p:nvPr/>
        </p:nvSpPr>
        <p:spPr>
          <a:xfrm>
            <a:off x="2678853" y="5437082"/>
            <a:ext cx="311150" cy="22225"/>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a:endParaRPr sz="1750"/>
          </a:p>
        </p:txBody>
      </p:sp>
      <p:sp>
        <p:nvSpPr>
          <p:cNvPr id="1759" name="object 1759"/>
          <p:cNvSpPr/>
          <p:nvPr/>
        </p:nvSpPr>
        <p:spPr>
          <a:xfrm>
            <a:off x="2978150" y="5137784"/>
            <a:ext cx="24077" cy="31115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a:endParaRPr sz="1750"/>
          </a:p>
        </p:txBody>
      </p:sp>
      <p:sp>
        <p:nvSpPr>
          <p:cNvPr id="1760" name="object 1760"/>
          <p:cNvSpPr/>
          <p:nvPr/>
        </p:nvSpPr>
        <p:spPr>
          <a:xfrm>
            <a:off x="2990004" y="5125931"/>
            <a:ext cx="1076060" cy="24077"/>
          </a:xfrm>
          <a:custGeom>
            <a:avLst/>
            <a:gdLst/>
            <a:ahLst/>
            <a:cxnLst/>
            <a:rect l="l" t="t" r="r" b="b"/>
            <a:pathLst>
              <a:path w="1106804" h="24764">
                <a:moveTo>
                  <a:pt x="0" y="24384"/>
                </a:moveTo>
                <a:lnTo>
                  <a:pt x="1106423" y="24384"/>
                </a:lnTo>
                <a:lnTo>
                  <a:pt x="1106423" y="0"/>
                </a:lnTo>
                <a:lnTo>
                  <a:pt x="0" y="0"/>
                </a:lnTo>
                <a:lnTo>
                  <a:pt x="0" y="24384"/>
                </a:lnTo>
                <a:close/>
              </a:path>
            </a:pathLst>
          </a:custGeom>
          <a:solidFill>
            <a:srgbClr val="800000"/>
          </a:solidFill>
        </p:spPr>
        <p:txBody>
          <a:bodyPr wrap="square" lIns="0" tIns="0" rIns="0" bIns="0" rtlCol="0"/>
          <a:lstStyle/>
          <a:p>
            <a:endParaRPr sz="1750"/>
          </a:p>
        </p:txBody>
      </p:sp>
      <p:sp>
        <p:nvSpPr>
          <p:cNvPr id="1761" name="object 1761"/>
          <p:cNvSpPr/>
          <p:nvPr/>
        </p:nvSpPr>
        <p:spPr>
          <a:xfrm>
            <a:off x="4053841" y="5137784"/>
            <a:ext cx="24077" cy="258057"/>
          </a:xfrm>
          <a:custGeom>
            <a:avLst/>
            <a:gdLst/>
            <a:ahLst/>
            <a:cxnLst/>
            <a:rect l="l" t="t" r="r" b="b"/>
            <a:pathLst>
              <a:path w="24764" h="265429">
                <a:moveTo>
                  <a:pt x="0" y="265175"/>
                </a:moveTo>
                <a:lnTo>
                  <a:pt x="24384" y="265175"/>
                </a:lnTo>
                <a:lnTo>
                  <a:pt x="24384" y="0"/>
                </a:lnTo>
                <a:lnTo>
                  <a:pt x="0" y="0"/>
                </a:lnTo>
                <a:lnTo>
                  <a:pt x="0" y="265175"/>
                </a:lnTo>
                <a:close/>
              </a:path>
            </a:pathLst>
          </a:custGeom>
          <a:solidFill>
            <a:srgbClr val="800000"/>
          </a:solidFill>
        </p:spPr>
        <p:txBody>
          <a:bodyPr wrap="square" lIns="0" tIns="0" rIns="0" bIns="0" rtlCol="0"/>
          <a:lstStyle/>
          <a:p>
            <a:endParaRPr sz="1750"/>
          </a:p>
        </p:txBody>
      </p:sp>
      <p:sp>
        <p:nvSpPr>
          <p:cNvPr id="1762" name="object 1762"/>
          <p:cNvSpPr/>
          <p:nvPr/>
        </p:nvSpPr>
        <p:spPr>
          <a:xfrm>
            <a:off x="3652307" y="5383742"/>
            <a:ext cx="413632" cy="24077"/>
          </a:xfrm>
          <a:custGeom>
            <a:avLst/>
            <a:gdLst/>
            <a:ahLst/>
            <a:cxnLst/>
            <a:rect l="l" t="t" r="r" b="b"/>
            <a:pathLst>
              <a:path w="425450" h="24764">
                <a:moveTo>
                  <a:pt x="0" y="24384"/>
                </a:moveTo>
                <a:lnTo>
                  <a:pt x="425196" y="24384"/>
                </a:lnTo>
                <a:lnTo>
                  <a:pt x="425196" y="0"/>
                </a:lnTo>
                <a:lnTo>
                  <a:pt x="0" y="0"/>
                </a:lnTo>
                <a:lnTo>
                  <a:pt x="0" y="24384"/>
                </a:lnTo>
                <a:close/>
              </a:path>
            </a:pathLst>
          </a:custGeom>
          <a:solidFill>
            <a:srgbClr val="800000"/>
          </a:solidFill>
        </p:spPr>
        <p:txBody>
          <a:bodyPr wrap="square" lIns="0" tIns="0" rIns="0" bIns="0" rtlCol="0"/>
          <a:lstStyle/>
          <a:p>
            <a:endParaRPr sz="1750"/>
          </a:p>
        </p:txBody>
      </p:sp>
      <p:sp>
        <p:nvSpPr>
          <p:cNvPr id="1763" name="object 1763"/>
          <p:cNvSpPr/>
          <p:nvPr/>
        </p:nvSpPr>
        <p:spPr>
          <a:xfrm>
            <a:off x="3640455" y="5395594"/>
            <a:ext cx="24077" cy="207433"/>
          </a:xfrm>
          <a:custGeom>
            <a:avLst/>
            <a:gdLst/>
            <a:ahLst/>
            <a:cxnLst/>
            <a:rect l="l" t="t" r="r" b="b"/>
            <a:pathLst>
              <a:path w="24764" h="213360">
                <a:moveTo>
                  <a:pt x="0" y="213360"/>
                </a:moveTo>
                <a:lnTo>
                  <a:pt x="24384" y="213360"/>
                </a:lnTo>
                <a:lnTo>
                  <a:pt x="24384" y="0"/>
                </a:lnTo>
                <a:lnTo>
                  <a:pt x="0" y="0"/>
                </a:lnTo>
                <a:lnTo>
                  <a:pt x="0" y="213360"/>
                </a:lnTo>
                <a:close/>
              </a:path>
            </a:pathLst>
          </a:custGeom>
          <a:solidFill>
            <a:srgbClr val="800000"/>
          </a:solidFill>
        </p:spPr>
        <p:txBody>
          <a:bodyPr wrap="square" lIns="0" tIns="0" rIns="0" bIns="0" rtlCol="0"/>
          <a:lstStyle/>
          <a:p>
            <a:endParaRPr sz="1750"/>
          </a:p>
        </p:txBody>
      </p:sp>
      <p:sp>
        <p:nvSpPr>
          <p:cNvPr id="1764" name="object 1764"/>
          <p:cNvSpPr/>
          <p:nvPr/>
        </p:nvSpPr>
        <p:spPr>
          <a:xfrm>
            <a:off x="2878879" y="5591175"/>
            <a:ext cx="773553" cy="24077"/>
          </a:xfrm>
          <a:custGeom>
            <a:avLst/>
            <a:gdLst/>
            <a:ahLst/>
            <a:cxnLst/>
            <a:rect l="l" t="t" r="r" b="b"/>
            <a:pathLst>
              <a:path w="795654" h="24764">
                <a:moveTo>
                  <a:pt x="0" y="24384"/>
                </a:moveTo>
                <a:lnTo>
                  <a:pt x="795527" y="24384"/>
                </a:lnTo>
                <a:lnTo>
                  <a:pt x="795527" y="0"/>
                </a:lnTo>
                <a:lnTo>
                  <a:pt x="0" y="0"/>
                </a:lnTo>
                <a:lnTo>
                  <a:pt x="0" y="24384"/>
                </a:lnTo>
                <a:close/>
              </a:path>
            </a:pathLst>
          </a:custGeom>
          <a:solidFill>
            <a:srgbClr val="800000"/>
          </a:solidFill>
        </p:spPr>
        <p:txBody>
          <a:bodyPr wrap="square" lIns="0" tIns="0" rIns="0" bIns="0" rtlCol="0"/>
          <a:lstStyle/>
          <a:p>
            <a:endParaRPr sz="1750"/>
          </a:p>
        </p:txBody>
      </p:sp>
      <p:sp>
        <p:nvSpPr>
          <p:cNvPr id="1765" name="object 1765"/>
          <p:cNvSpPr/>
          <p:nvPr/>
        </p:nvSpPr>
        <p:spPr>
          <a:xfrm>
            <a:off x="2867025" y="5603028"/>
            <a:ext cx="24077" cy="206199"/>
          </a:xfrm>
          <a:custGeom>
            <a:avLst/>
            <a:gdLst/>
            <a:ahLst/>
            <a:cxnLst/>
            <a:rect l="l" t="t" r="r" b="b"/>
            <a:pathLst>
              <a:path w="24764" h="212089">
                <a:moveTo>
                  <a:pt x="0" y="211836"/>
                </a:moveTo>
                <a:lnTo>
                  <a:pt x="24383" y="211836"/>
                </a:lnTo>
                <a:lnTo>
                  <a:pt x="24383" y="0"/>
                </a:lnTo>
                <a:lnTo>
                  <a:pt x="0" y="0"/>
                </a:lnTo>
                <a:lnTo>
                  <a:pt x="0" y="211836"/>
                </a:lnTo>
                <a:close/>
              </a:path>
            </a:pathLst>
          </a:custGeom>
          <a:solidFill>
            <a:srgbClr val="800000"/>
          </a:solidFill>
        </p:spPr>
        <p:txBody>
          <a:bodyPr wrap="square" lIns="0" tIns="0" rIns="0" bIns="0" rtlCol="0"/>
          <a:lstStyle/>
          <a:p>
            <a:endParaRPr sz="1750"/>
          </a:p>
        </p:txBody>
      </p:sp>
      <p:sp>
        <p:nvSpPr>
          <p:cNvPr id="1766" name="object 1766"/>
          <p:cNvSpPr/>
          <p:nvPr/>
        </p:nvSpPr>
        <p:spPr>
          <a:xfrm>
            <a:off x="2672926" y="5808980"/>
            <a:ext cx="206199" cy="0"/>
          </a:xfrm>
          <a:custGeom>
            <a:avLst/>
            <a:gdLst/>
            <a:ahLst/>
            <a:cxnLst/>
            <a:rect l="l" t="t" r="r" b="b"/>
            <a:pathLst>
              <a:path w="212089">
                <a:moveTo>
                  <a:pt x="0" y="0"/>
                </a:moveTo>
                <a:lnTo>
                  <a:pt x="211836" y="0"/>
                </a:lnTo>
              </a:path>
            </a:pathLst>
          </a:custGeom>
          <a:ln w="24384">
            <a:solidFill>
              <a:srgbClr val="800000"/>
            </a:solidFill>
          </a:ln>
        </p:spPr>
        <p:txBody>
          <a:bodyPr wrap="square" lIns="0" tIns="0" rIns="0" bIns="0" rtlCol="0"/>
          <a:lstStyle/>
          <a:p>
            <a:endParaRPr sz="1750"/>
          </a:p>
        </p:txBody>
      </p:sp>
      <p:sp>
        <p:nvSpPr>
          <p:cNvPr id="1767" name="object 1767"/>
          <p:cNvSpPr/>
          <p:nvPr/>
        </p:nvSpPr>
        <p:spPr>
          <a:xfrm>
            <a:off x="2675890" y="5448934"/>
            <a:ext cx="0" cy="360539"/>
          </a:xfrm>
          <a:custGeom>
            <a:avLst/>
            <a:gdLst/>
            <a:ahLst/>
            <a:cxnLst/>
            <a:rect l="l" t="t" r="r" b="b"/>
            <a:pathLst>
              <a:path h="370839">
                <a:moveTo>
                  <a:pt x="0" y="0"/>
                </a:moveTo>
                <a:lnTo>
                  <a:pt x="0" y="370332"/>
                </a:lnTo>
              </a:path>
            </a:pathLst>
          </a:custGeom>
          <a:ln w="30480">
            <a:solidFill>
              <a:srgbClr val="800000"/>
            </a:solidFill>
          </a:ln>
        </p:spPr>
        <p:txBody>
          <a:bodyPr wrap="square" lIns="0" tIns="0" rIns="0" bIns="0" rtlCol="0"/>
          <a:lstStyle/>
          <a:p>
            <a:endParaRPr sz="1750"/>
          </a:p>
        </p:txBody>
      </p:sp>
      <p:sp>
        <p:nvSpPr>
          <p:cNvPr id="1768" name="object 1768"/>
          <p:cNvSpPr/>
          <p:nvPr/>
        </p:nvSpPr>
        <p:spPr>
          <a:xfrm>
            <a:off x="2678853" y="5437082"/>
            <a:ext cx="311150" cy="22225"/>
          </a:xfrm>
          <a:custGeom>
            <a:avLst/>
            <a:gdLst/>
            <a:ahLst/>
            <a:cxnLst/>
            <a:rect l="l" t="t" r="r" b="b"/>
            <a:pathLst>
              <a:path w="320039" h="22860">
                <a:moveTo>
                  <a:pt x="0" y="22859"/>
                </a:moveTo>
                <a:lnTo>
                  <a:pt x="320039" y="22859"/>
                </a:lnTo>
                <a:lnTo>
                  <a:pt x="320039" y="0"/>
                </a:lnTo>
                <a:lnTo>
                  <a:pt x="0" y="0"/>
                </a:lnTo>
                <a:lnTo>
                  <a:pt x="0" y="22859"/>
                </a:lnTo>
                <a:close/>
              </a:path>
            </a:pathLst>
          </a:custGeom>
          <a:solidFill>
            <a:srgbClr val="800000"/>
          </a:solidFill>
        </p:spPr>
        <p:txBody>
          <a:bodyPr wrap="square" lIns="0" tIns="0" rIns="0" bIns="0" rtlCol="0"/>
          <a:lstStyle/>
          <a:p>
            <a:endParaRPr sz="1750"/>
          </a:p>
        </p:txBody>
      </p:sp>
      <p:sp>
        <p:nvSpPr>
          <p:cNvPr id="1769" name="object 1769"/>
          <p:cNvSpPr/>
          <p:nvPr/>
        </p:nvSpPr>
        <p:spPr>
          <a:xfrm>
            <a:off x="2978150" y="5137784"/>
            <a:ext cx="24077" cy="311150"/>
          </a:xfrm>
          <a:custGeom>
            <a:avLst/>
            <a:gdLst/>
            <a:ahLst/>
            <a:cxnLst/>
            <a:rect l="l" t="t" r="r" b="b"/>
            <a:pathLst>
              <a:path w="24764" h="320039">
                <a:moveTo>
                  <a:pt x="0" y="320039"/>
                </a:moveTo>
                <a:lnTo>
                  <a:pt x="24383" y="320039"/>
                </a:lnTo>
                <a:lnTo>
                  <a:pt x="24383" y="0"/>
                </a:lnTo>
                <a:lnTo>
                  <a:pt x="0" y="0"/>
                </a:lnTo>
                <a:lnTo>
                  <a:pt x="0" y="320039"/>
                </a:lnTo>
                <a:close/>
              </a:path>
            </a:pathLst>
          </a:custGeom>
          <a:solidFill>
            <a:srgbClr val="800000"/>
          </a:solidFill>
        </p:spPr>
        <p:txBody>
          <a:bodyPr wrap="square" lIns="0" tIns="0" rIns="0" bIns="0" rtlCol="0"/>
          <a:lstStyle/>
          <a:p>
            <a:endParaRPr sz="1750"/>
          </a:p>
        </p:txBody>
      </p:sp>
      <p:sp>
        <p:nvSpPr>
          <p:cNvPr id="1770" name="object 1770"/>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23993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0890"/>
            <a:ext cx="5361164" cy="7883084"/>
          </a:xfrm>
          <a:prstGeom prst="rect">
            <a:avLst/>
          </a:prstGeom>
        </p:spPr>
        <p:txBody>
          <a:bodyPr vert="horz" wrap="square" lIns="0" tIns="0" rIns="0" bIns="0" rtlCol="0">
            <a:spAutoFit/>
          </a:bodyPr>
          <a:lstStyle/>
          <a:p>
            <a:pPr algn="ctr">
              <a:lnSpc>
                <a:spcPct val="100000"/>
              </a:lnSpc>
            </a:pPr>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13</a:t>
            </a:r>
            <a:endParaRPr sz="1847">
              <a:latin typeface="Times New Roman"/>
              <a:cs typeface="Times New Roman"/>
            </a:endParaRPr>
          </a:p>
          <a:p>
            <a:pPr algn="ctr">
              <a:spcBef>
                <a:spcPts val="1444"/>
              </a:spcBef>
            </a:pPr>
            <a:r>
              <a:rPr sz="1556" spc="-10" dirty="0">
                <a:latin typeface="Times New Roman"/>
                <a:cs typeface="Times New Roman"/>
              </a:rPr>
              <a:t>Object Oriented </a:t>
            </a:r>
            <a:r>
              <a:rPr sz="1556" dirty="0">
                <a:latin typeface="Times New Roman"/>
                <a:cs typeface="Times New Roman"/>
              </a:rPr>
              <a:t>Analysis </a:t>
            </a:r>
            <a:r>
              <a:rPr sz="1556" spc="-5" dirty="0">
                <a:latin typeface="Times New Roman"/>
                <a:cs typeface="Times New Roman"/>
              </a:rPr>
              <a:t>and</a:t>
            </a:r>
            <a:r>
              <a:rPr sz="1556" spc="10" dirty="0">
                <a:latin typeface="Times New Roman"/>
                <a:cs typeface="Times New Roman"/>
              </a:rPr>
              <a:t> </a:t>
            </a:r>
            <a:r>
              <a:rPr sz="1556" spc="-10" dirty="0">
                <a:latin typeface="Times New Roman"/>
                <a:cs typeface="Times New Roman"/>
              </a:rPr>
              <a:t>Design</a:t>
            </a:r>
            <a:endParaRPr sz="1556">
              <a:latin typeface="Times New Roman"/>
              <a:cs typeface="Times New Roman"/>
            </a:endParaRPr>
          </a:p>
          <a:p>
            <a:pPr marL="12347" algn="just">
              <a:spcBef>
                <a:spcPts val="1074"/>
              </a:spcBef>
            </a:pPr>
            <a:r>
              <a:rPr sz="1750" i="1" spc="-5" dirty="0">
                <a:latin typeface="Times New Roman"/>
                <a:cs typeface="Times New Roman"/>
              </a:rPr>
              <a:t>Object Oriented Design </a:t>
            </a:r>
            <a:r>
              <a:rPr sz="1750" i="1" dirty="0">
                <a:latin typeface="Times New Roman"/>
                <a:cs typeface="Times New Roman"/>
              </a:rPr>
              <a:t>-</a:t>
            </a:r>
            <a:r>
              <a:rPr sz="1750" i="1" spc="-68" dirty="0">
                <a:latin typeface="Times New Roman"/>
                <a:cs typeface="Times New Roman"/>
              </a:rPr>
              <a:t> </a:t>
            </a:r>
            <a:r>
              <a:rPr sz="1750" i="1" dirty="0">
                <a:latin typeface="Times New Roman"/>
                <a:cs typeface="Times New Roman"/>
              </a:rPr>
              <a:t>Why?</a:t>
            </a:r>
            <a:endParaRPr sz="1750">
              <a:latin typeface="Times New Roman"/>
              <a:cs typeface="Times New Roman"/>
            </a:endParaRPr>
          </a:p>
          <a:p>
            <a:pPr marL="12347" marR="4939" algn="just">
              <a:lnSpc>
                <a:spcPts val="1342"/>
              </a:lnSpc>
              <a:spcBef>
                <a:spcPts val="335"/>
              </a:spcBef>
            </a:pPr>
            <a:r>
              <a:rPr sz="1167" spc="-5" dirty="0">
                <a:latin typeface="Times New Roman"/>
                <a:cs typeface="Times New Roman"/>
              </a:rPr>
              <a:t>Software </a:t>
            </a:r>
            <a:r>
              <a:rPr sz="1167" dirty="0">
                <a:latin typeface="Times New Roman"/>
                <a:cs typeface="Times New Roman"/>
              </a:rPr>
              <a:t>is primarily used to represent real-life players and processes inside a computer.  In the past, </a:t>
            </a:r>
            <a:r>
              <a:rPr sz="1167" spc="-5" dirty="0">
                <a:latin typeface="Times New Roman"/>
                <a:cs typeface="Times New Roman"/>
              </a:rPr>
              <a:t>software was </a:t>
            </a:r>
            <a:r>
              <a:rPr sz="1167" dirty="0">
                <a:latin typeface="Times New Roman"/>
                <a:cs typeface="Times New Roman"/>
              </a:rPr>
              <a:t>considered as a collection of information and procedures to  transform that information from input to the output format. There </a:t>
            </a:r>
            <a:r>
              <a:rPr sz="1167" spc="-5" dirty="0">
                <a:latin typeface="Times New Roman"/>
                <a:cs typeface="Times New Roman"/>
              </a:rPr>
              <a:t>was </a:t>
            </a:r>
            <a:r>
              <a:rPr sz="1167" dirty="0">
                <a:latin typeface="Times New Roman"/>
                <a:cs typeface="Times New Roman"/>
              </a:rPr>
              <a:t>no explicit  relationship between the information and the processes </a:t>
            </a:r>
            <a:r>
              <a:rPr sz="1167" spc="-5" dirty="0">
                <a:latin typeface="Times New Roman"/>
                <a:cs typeface="Times New Roman"/>
              </a:rPr>
              <a:t>which </a:t>
            </a:r>
            <a:r>
              <a:rPr sz="1167" dirty="0">
                <a:latin typeface="Times New Roman"/>
                <a:cs typeface="Times New Roman"/>
              </a:rPr>
              <a:t>operate on that  information. The mapping between </a:t>
            </a:r>
            <a:r>
              <a:rPr sz="1167" spc="-5" dirty="0">
                <a:latin typeface="Times New Roman"/>
                <a:cs typeface="Times New Roman"/>
              </a:rPr>
              <a:t>software </a:t>
            </a:r>
            <a:r>
              <a:rPr sz="1167" dirty="0">
                <a:latin typeface="Times New Roman"/>
                <a:cs typeface="Times New Roman"/>
              </a:rPr>
              <a:t>components and their corresponding real-  life objects and processes </a:t>
            </a:r>
            <a:r>
              <a:rPr sz="1167" spc="-5" dirty="0">
                <a:latin typeface="Times New Roman"/>
                <a:cs typeface="Times New Roman"/>
              </a:rPr>
              <a:t>was </a:t>
            </a:r>
            <a:r>
              <a:rPr sz="1167" dirty="0">
                <a:latin typeface="Times New Roman"/>
                <a:cs typeface="Times New Roman"/>
              </a:rPr>
              <a:t>hidden in the implementation details. There </a:t>
            </a:r>
            <a:r>
              <a:rPr sz="1167" spc="-5" dirty="0">
                <a:latin typeface="Times New Roman"/>
                <a:cs typeface="Times New Roman"/>
              </a:rPr>
              <a:t>was </a:t>
            </a:r>
            <a:r>
              <a:rPr sz="1167" dirty="0">
                <a:latin typeface="Times New Roman"/>
                <a:cs typeface="Times New Roman"/>
              </a:rPr>
              <a:t>no  mechanism for sharing information and procedures among the objects </a:t>
            </a:r>
            <a:r>
              <a:rPr sz="1167" spc="-5" dirty="0">
                <a:latin typeface="Times New Roman"/>
                <a:cs typeface="Times New Roman"/>
              </a:rPr>
              <a:t>which </a:t>
            </a:r>
            <a:r>
              <a:rPr sz="1167" dirty="0">
                <a:latin typeface="Times New Roman"/>
                <a:cs typeface="Times New Roman"/>
              </a:rPr>
              <a:t>have </a:t>
            </a:r>
            <a:r>
              <a:rPr sz="1167" spc="-5" dirty="0">
                <a:latin typeface="Times New Roman"/>
                <a:cs typeface="Times New Roman"/>
              </a:rPr>
              <a:t>similar  </a:t>
            </a:r>
            <a:r>
              <a:rPr sz="1167" dirty="0">
                <a:latin typeface="Times New Roman"/>
                <a:cs typeface="Times New Roman"/>
              </a:rPr>
              <a:t>properties. There </a:t>
            </a:r>
            <a:r>
              <a:rPr sz="1167" spc="-5" dirty="0">
                <a:latin typeface="Times New Roman"/>
                <a:cs typeface="Times New Roman"/>
              </a:rPr>
              <a:t>was </a:t>
            </a:r>
            <a:r>
              <a:rPr sz="1167" dirty="0">
                <a:latin typeface="Times New Roman"/>
                <a:cs typeface="Times New Roman"/>
              </a:rPr>
              <a:t>a need for a technology </a:t>
            </a:r>
            <a:r>
              <a:rPr sz="1167" spc="-5" dirty="0">
                <a:latin typeface="Times New Roman"/>
                <a:cs typeface="Times New Roman"/>
              </a:rPr>
              <a:t>which </a:t>
            </a:r>
            <a:r>
              <a:rPr sz="1167" dirty="0">
                <a:latin typeface="Times New Roman"/>
                <a:cs typeface="Times New Roman"/>
              </a:rPr>
              <a:t>could bridge the gap between the  real-life objects and their counter-parts in a computer. </a:t>
            </a:r>
            <a:r>
              <a:rPr sz="1167" spc="-5" dirty="0">
                <a:latin typeface="Times New Roman"/>
                <a:cs typeface="Times New Roman"/>
              </a:rPr>
              <a:t>Object </a:t>
            </a:r>
            <a:r>
              <a:rPr sz="1167" dirty="0">
                <a:latin typeface="Times New Roman"/>
                <a:cs typeface="Times New Roman"/>
              </a:rPr>
              <a:t>oriented technology  evolved to bridge the gap. </a:t>
            </a:r>
            <a:r>
              <a:rPr sz="1167" spc="-5" dirty="0">
                <a:latin typeface="Times New Roman"/>
                <a:cs typeface="Times New Roman"/>
              </a:rPr>
              <a:t>Object-oriented </a:t>
            </a:r>
            <a:r>
              <a:rPr sz="1167" dirty="0">
                <a:latin typeface="Times New Roman"/>
                <a:cs typeface="Times New Roman"/>
              </a:rPr>
              <a:t>technology helps in </a:t>
            </a:r>
            <a:r>
              <a:rPr sz="1167" spc="-5" dirty="0">
                <a:latin typeface="Times New Roman"/>
                <a:cs typeface="Times New Roman"/>
              </a:rPr>
              <a:t>software </a:t>
            </a:r>
            <a:r>
              <a:rPr sz="1167" dirty="0">
                <a:latin typeface="Times New Roman"/>
                <a:cs typeface="Times New Roman"/>
              </a:rPr>
              <a:t>modeling of real-  life objects in a direct and explicit fashion, </a:t>
            </a:r>
            <a:r>
              <a:rPr sz="1167" spc="15" dirty="0">
                <a:latin typeface="Times New Roman"/>
                <a:cs typeface="Times New Roman"/>
              </a:rPr>
              <a:t>by </a:t>
            </a:r>
            <a:r>
              <a:rPr sz="1167" dirty="0">
                <a:latin typeface="Times New Roman"/>
                <a:cs typeface="Times New Roman"/>
              </a:rPr>
              <a:t>encapsulating </a:t>
            </a:r>
            <a:r>
              <a:rPr sz="1167" spc="5" dirty="0">
                <a:latin typeface="Times New Roman"/>
                <a:cs typeface="Times New Roman"/>
              </a:rPr>
              <a:t>data </a:t>
            </a:r>
            <a:r>
              <a:rPr sz="1167" dirty="0">
                <a:latin typeface="Times New Roman"/>
                <a:cs typeface="Times New Roman"/>
              </a:rPr>
              <a:t>and processes related to  a real-life object or process in a </a:t>
            </a:r>
            <a:r>
              <a:rPr sz="1167" spc="-5" dirty="0">
                <a:latin typeface="Times New Roman"/>
                <a:cs typeface="Times New Roman"/>
              </a:rPr>
              <a:t>single software </a:t>
            </a:r>
            <a:r>
              <a:rPr sz="1167" dirty="0">
                <a:latin typeface="Times New Roman"/>
                <a:cs typeface="Times New Roman"/>
              </a:rPr>
              <a:t>entity. It also provides a mechanism </a:t>
            </a:r>
            <a:r>
              <a:rPr sz="1167" spc="-5" dirty="0">
                <a:latin typeface="Times New Roman"/>
                <a:cs typeface="Times New Roman"/>
              </a:rPr>
              <a:t>so  </a:t>
            </a:r>
            <a:r>
              <a:rPr sz="1167" dirty="0">
                <a:latin typeface="Times New Roman"/>
                <a:cs typeface="Times New Roman"/>
              </a:rPr>
              <a:t>that the object can inherit properties from their ancestors, just like real-life</a:t>
            </a:r>
            <a:r>
              <a:rPr sz="1167" spc="-160" dirty="0">
                <a:latin typeface="Times New Roman"/>
                <a:cs typeface="Times New Roman"/>
              </a:rPr>
              <a:t> </a:t>
            </a:r>
            <a:r>
              <a:rPr sz="1167" dirty="0">
                <a:latin typeface="Times New Roman"/>
                <a:cs typeface="Times New Roman"/>
              </a:rPr>
              <a:t>objects.</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A complex </a:t>
            </a:r>
            <a:r>
              <a:rPr sz="1167" spc="-5" dirty="0">
                <a:latin typeface="Times New Roman"/>
                <a:cs typeface="Times New Roman"/>
              </a:rPr>
              <a:t>system </a:t>
            </a:r>
            <a:r>
              <a:rPr sz="1167" dirty="0">
                <a:latin typeface="Times New Roman"/>
                <a:cs typeface="Times New Roman"/>
              </a:rPr>
              <a:t>that </a:t>
            </a:r>
            <a:r>
              <a:rPr sz="1167" spc="-5" dirty="0">
                <a:latin typeface="Times New Roman"/>
                <a:cs typeface="Times New Roman"/>
              </a:rPr>
              <a:t>works </a:t>
            </a:r>
            <a:r>
              <a:rPr sz="1167" dirty="0">
                <a:latin typeface="Times New Roman"/>
                <a:cs typeface="Times New Roman"/>
              </a:rPr>
              <a:t>is invariably found to have evolved from a </a:t>
            </a:r>
            <a:r>
              <a:rPr sz="1167" spc="-5" dirty="0">
                <a:latin typeface="Times New Roman"/>
                <a:cs typeface="Times New Roman"/>
              </a:rPr>
              <a:t>simple system  </a:t>
            </a:r>
            <a:r>
              <a:rPr sz="1167" dirty="0">
                <a:latin typeface="Times New Roman"/>
                <a:cs typeface="Times New Roman"/>
              </a:rPr>
              <a:t>that </a:t>
            </a:r>
            <a:r>
              <a:rPr sz="1167" spc="-5" dirty="0">
                <a:latin typeface="Times New Roman"/>
                <a:cs typeface="Times New Roman"/>
              </a:rPr>
              <a:t>worked. </a:t>
            </a:r>
            <a:r>
              <a:rPr sz="1167" dirty="0">
                <a:latin typeface="Times New Roman"/>
                <a:cs typeface="Times New Roman"/>
              </a:rPr>
              <a:t>The </a:t>
            </a:r>
            <a:r>
              <a:rPr sz="1167" spc="-5" dirty="0">
                <a:latin typeface="Times New Roman"/>
                <a:cs typeface="Times New Roman"/>
              </a:rPr>
              <a:t>structure </a:t>
            </a:r>
            <a:r>
              <a:rPr sz="1167" dirty="0">
                <a:latin typeface="Times New Roman"/>
                <a:cs typeface="Times New Roman"/>
              </a:rPr>
              <a:t>of a </a:t>
            </a:r>
            <a:r>
              <a:rPr sz="1167" spc="-5" dirty="0">
                <a:latin typeface="Times New Roman"/>
                <a:cs typeface="Times New Roman"/>
              </a:rPr>
              <a:t>system </a:t>
            </a:r>
            <a:r>
              <a:rPr sz="1167" dirty="0">
                <a:latin typeface="Times New Roman"/>
                <a:cs typeface="Times New Roman"/>
              </a:rPr>
              <a:t>also plays a very important role. It is likely that  </a:t>
            </a:r>
            <a:r>
              <a:rPr sz="1167" spc="-5" dirty="0">
                <a:latin typeface="Times New Roman"/>
                <a:cs typeface="Times New Roman"/>
              </a:rPr>
              <a:t>we </a:t>
            </a:r>
            <a:r>
              <a:rPr sz="1167" dirty="0">
                <a:latin typeface="Times New Roman"/>
                <a:cs typeface="Times New Roman"/>
              </a:rPr>
              <a:t>understand </a:t>
            </a:r>
            <a:r>
              <a:rPr sz="1167" spc="5" dirty="0">
                <a:latin typeface="Times New Roman"/>
                <a:cs typeface="Times New Roman"/>
              </a:rPr>
              <a:t>only </a:t>
            </a:r>
            <a:r>
              <a:rPr sz="1167" dirty="0">
                <a:latin typeface="Times New Roman"/>
                <a:cs typeface="Times New Roman"/>
              </a:rPr>
              <a:t>those </a:t>
            </a:r>
            <a:r>
              <a:rPr sz="1167" spc="-5" dirty="0">
                <a:latin typeface="Times New Roman"/>
                <a:cs typeface="Times New Roman"/>
              </a:rPr>
              <a:t>systems which </a:t>
            </a:r>
            <a:r>
              <a:rPr sz="1167" dirty="0">
                <a:latin typeface="Times New Roman"/>
                <a:cs typeface="Times New Roman"/>
              </a:rPr>
              <a:t>have hierarchical </a:t>
            </a:r>
            <a:r>
              <a:rPr sz="1167" spc="-5" dirty="0">
                <a:latin typeface="Times New Roman"/>
                <a:cs typeface="Times New Roman"/>
              </a:rPr>
              <a:t>structure </a:t>
            </a:r>
            <a:r>
              <a:rPr sz="1167" dirty="0">
                <a:latin typeface="Times New Roman"/>
                <a:cs typeface="Times New Roman"/>
              </a:rPr>
              <a:t>and </a:t>
            </a:r>
            <a:r>
              <a:rPr sz="1167" spc="-5" dirty="0">
                <a:latin typeface="Times New Roman"/>
                <a:cs typeface="Times New Roman"/>
              </a:rPr>
              <a:t>where </a:t>
            </a:r>
            <a:r>
              <a:rPr sz="1167" dirty="0">
                <a:latin typeface="Times New Roman"/>
                <a:cs typeface="Times New Roman"/>
              </a:rPr>
              <a:t>intra-  component linkages are generally </a:t>
            </a:r>
            <a:r>
              <a:rPr sz="1167" spc="-5" dirty="0">
                <a:latin typeface="Times New Roman"/>
                <a:cs typeface="Times New Roman"/>
              </a:rPr>
              <a:t>stronger </a:t>
            </a:r>
            <a:r>
              <a:rPr sz="1167" dirty="0">
                <a:latin typeface="Times New Roman"/>
                <a:cs typeface="Times New Roman"/>
              </a:rPr>
              <a:t>than inter component linkages. That leads to  loose coupling, high cohesion and ultimately more maintainability </a:t>
            </a:r>
            <a:r>
              <a:rPr sz="1167" spc="-5" dirty="0">
                <a:latin typeface="Times New Roman"/>
                <a:cs typeface="Times New Roman"/>
              </a:rPr>
              <a:t>which </a:t>
            </a:r>
            <a:r>
              <a:rPr sz="1167" dirty="0">
                <a:latin typeface="Times New Roman"/>
                <a:cs typeface="Times New Roman"/>
              </a:rPr>
              <a:t>are the basic  design considerations. Instead of being a collection of loosely bound data </a:t>
            </a:r>
            <a:r>
              <a:rPr sz="1167" spc="-5" dirty="0">
                <a:latin typeface="Times New Roman"/>
                <a:cs typeface="Times New Roman"/>
              </a:rPr>
              <a:t>structures </a:t>
            </a:r>
            <a:r>
              <a:rPr sz="1167" dirty="0">
                <a:latin typeface="Times New Roman"/>
                <a:cs typeface="Times New Roman"/>
              </a:rPr>
              <a:t>and  functions, an object-oriented </a:t>
            </a:r>
            <a:r>
              <a:rPr sz="1167" spc="-5" dirty="0">
                <a:latin typeface="Times New Roman"/>
                <a:cs typeface="Times New Roman"/>
              </a:rPr>
              <a:t>software system </a:t>
            </a:r>
            <a:r>
              <a:rPr sz="1167" dirty="0">
                <a:latin typeface="Times New Roman"/>
                <a:cs typeface="Times New Roman"/>
              </a:rPr>
              <a:t>consists of objects </a:t>
            </a:r>
            <a:r>
              <a:rPr sz="1167" spc="-5" dirty="0">
                <a:latin typeface="Times New Roman"/>
                <a:cs typeface="Times New Roman"/>
              </a:rPr>
              <a:t>which </a:t>
            </a:r>
            <a:r>
              <a:rPr sz="1167" dirty="0">
                <a:latin typeface="Times New Roman"/>
                <a:cs typeface="Times New Roman"/>
              </a:rPr>
              <a:t>are, generally,  hierarchical, highly cohesive, and loosely</a:t>
            </a:r>
            <a:r>
              <a:rPr sz="1167" spc="-111" dirty="0">
                <a:latin typeface="Times New Roman"/>
                <a:cs typeface="Times New Roman"/>
              </a:rPr>
              <a:t> </a:t>
            </a:r>
            <a:r>
              <a:rPr sz="1167" dirty="0">
                <a:latin typeface="Times New Roman"/>
                <a:cs typeface="Times New Roman"/>
              </a:rPr>
              <a:t>coupled.</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Some </a:t>
            </a:r>
            <a:r>
              <a:rPr sz="1167" dirty="0">
                <a:latin typeface="Times New Roman"/>
                <a:cs typeface="Times New Roman"/>
              </a:rPr>
              <a:t>of the key advantages </a:t>
            </a:r>
            <a:r>
              <a:rPr sz="1167" spc="-5" dirty="0">
                <a:latin typeface="Times New Roman"/>
                <a:cs typeface="Times New Roman"/>
              </a:rPr>
              <a:t>which </a:t>
            </a:r>
            <a:r>
              <a:rPr sz="1167" dirty="0">
                <a:latin typeface="Times New Roman"/>
                <a:cs typeface="Times New Roman"/>
              </a:rPr>
              <a:t>make the object-oriented technology </a:t>
            </a:r>
            <a:r>
              <a:rPr sz="1167" spc="-5" dirty="0">
                <a:latin typeface="Times New Roman"/>
                <a:cs typeface="Times New Roman"/>
              </a:rPr>
              <a:t>significantly  </a:t>
            </a:r>
            <a:r>
              <a:rPr sz="1167" dirty="0">
                <a:latin typeface="Times New Roman"/>
                <a:cs typeface="Times New Roman"/>
              </a:rPr>
              <a:t>attractive than other technologies</a:t>
            </a:r>
            <a:r>
              <a:rPr sz="1167" spc="-111" dirty="0">
                <a:latin typeface="Times New Roman"/>
                <a:cs typeface="Times New Roman"/>
              </a:rPr>
              <a:t> </a:t>
            </a:r>
            <a:r>
              <a:rPr sz="1167" dirty="0">
                <a:latin typeface="Times New Roman"/>
                <a:cs typeface="Times New Roman"/>
              </a:rPr>
              <a:t>include:</a:t>
            </a:r>
            <a:endParaRPr sz="1167">
              <a:latin typeface="Times New Roman"/>
              <a:cs typeface="Times New Roman"/>
            </a:endParaRPr>
          </a:p>
          <a:p>
            <a:pPr marL="367939" marR="9260" indent="-177796">
              <a:lnSpc>
                <a:spcPts val="1332"/>
              </a:lnSpc>
              <a:spcBef>
                <a:spcPts val="389"/>
              </a:spcBef>
              <a:buFont typeface="Symbol"/>
              <a:buChar char=""/>
              <a:tabLst>
                <a:tab pos="367939" algn="l"/>
              </a:tabLst>
            </a:pPr>
            <a:r>
              <a:rPr sz="1167" dirty="0">
                <a:latin typeface="Times New Roman"/>
                <a:cs typeface="Times New Roman"/>
              </a:rPr>
              <a:t>Clarity and understandability of the </a:t>
            </a:r>
            <a:r>
              <a:rPr sz="1167" spc="-5" dirty="0">
                <a:latin typeface="Times New Roman"/>
                <a:cs typeface="Times New Roman"/>
              </a:rPr>
              <a:t>system, </a:t>
            </a:r>
            <a:r>
              <a:rPr sz="1167" dirty="0">
                <a:latin typeface="Times New Roman"/>
                <a:cs typeface="Times New Roman"/>
              </a:rPr>
              <a:t>as object-oriented approach is closer to  the </a:t>
            </a:r>
            <a:r>
              <a:rPr sz="1167" spc="-5" dirty="0">
                <a:latin typeface="Times New Roman"/>
                <a:cs typeface="Times New Roman"/>
              </a:rPr>
              <a:t>working </a:t>
            </a:r>
            <a:r>
              <a:rPr sz="1167" dirty="0">
                <a:latin typeface="Times New Roman"/>
                <a:cs typeface="Times New Roman"/>
              </a:rPr>
              <a:t>of human</a:t>
            </a:r>
            <a:r>
              <a:rPr sz="1167" spc="-92" dirty="0">
                <a:latin typeface="Times New Roman"/>
                <a:cs typeface="Times New Roman"/>
              </a:rPr>
              <a:t> </a:t>
            </a:r>
            <a:r>
              <a:rPr sz="1167" dirty="0">
                <a:latin typeface="Times New Roman"/>
                <a:cs typeface="Times New Roman"/>
              </a:rPr>
              <a:t>cognition.</a:t>
            </a:r>
            <a:endParaRPr sz="1167">
              <a:latin typeface="Times New Roman"/>
              <a:cs typeface="Times New Roman"/>
            </a:endParaRPr>
          </a:p>
          <a:p>
            <a:pPr marL="367939" marR="8026" indent="-177796">
              <a:lnSpc>
                <a:spcPts val="1332"/>
              </a:lnSpc>
              <a:spcBef>
                <a:spcPts val="394"/>
              </a:spcBef>
              <a:buFont typeface="Symbol"/>
              <a:buChar char=""/>
              <a:tabLst>
                <a:tab pos="367939" algn="l"/>
              </a:tabLst>
            </a:pPr>
            <a:r>
              <a:rPr sz="1167" dirty="0">
                <a:latin typeface="Times New Roman"/>
                <a:cs typeface="Times New Roman"/>
              </a:rPr>
              <a:t>Reusability of code resulting from low inter-dependence among objects, and  provision of generalization and </a:t>
            </a:r>
            <a:r>
              <a:rPr sz="1167" spc="-5" dirty="0">
                <a:latin typeface="Times New Roman"/>
                <a:cs typeface="Times New Roman"/>
              </a:rPr>
              <a:t>specialization </a:t>
            </a:r>
            <a:r>
              <a:rPr sz="1167" dirty="0">
                <a:latin typeface="Times New Roman"/>
                <a:cs typeface="Times New Roman"/>
              </a:rPr>
              <a:t>through</a:t>
            </a:r>
            <a:r>
              <a:rPr sz="1167" spc="-92" dirty="0">
                <a:latin typeface="Times New Roman"/>
                <a:cs typeface="Times New Roman"/>
              </a:rPr>
              <a:t> </a:t>
            </a:r>
            <a:r>
              <a:rPr sz="1167" dirty="0">
                <a:latin typeface="Times New Roman"/>
                <a:cs typeface="Times New Roman"/>
              </a:rPr>
              <a:t>inheritance.</a:t>
            </a:r>
            <a:endParaRPr sz="1167">
              <a:latin typeface="Times New Roman"/>
              <a:cs typeface="Times New Roman"/>
            </a:endParaRPr>
          </a:p>
          <a:p>
            <a:pPr marL="367939" marR="7408" indent="-177796">
              <a:lnSpc>
                <a:spcPts val="1332"/>
              </a:lnSpc>
              <a:spcBef>
                <a:spcPts val="394"/>
              </a:spcBef>
              <a:buFont typeface="Symbol"/>
              <a:buChar char=""/>
              <a:tabLst>
                <a:tab pos="367939" algn="l"/>
              </a:tabLst>
            </a:pPr>
            <a:r>
              <a:rPr sz="1167" dirty="0">
                <a:latin typeface="Times New Roman"/>
                <a:cs typeface="Times New Roman"/>
              </a:rPr>
              <a:t>Reduced effort in maintenance and enhancement, resulting from inheritance,  encapsulation, low coupling, and high</a:t>
            </a:r>
            <a:r>
              <a:rPr sz="1167" spc="-117" dirty="0">
                <a:latin typeface="Times New Roman"/>
                <a:cs typeface="Times New Roman"/>
              </a:rPr>
              <a:t> </a:t>
            </a:r>
            <a:r>
              <a:rPr sz="1167" dirty="0">
                <a:latin typeface="Times New Roman"/>
                <a:cs typeface="Times New Roman"/>
              </a:rPr>
              <a:t>cohesion.</a:t>
            </a:r>
            <a:endParaRPr sz="1167">
              <a:latin typeface="Times New Roman"/>
              <a:cs typeface="Times New Roman"/>
            </a:endParaRPr>
          </a:p>
          <a:p>
            <a:pPr>
              <a:lnSpc>
                <a:spcPct val="100000"/>
              </a:lnSpc>
            </a:pPr>
            <a:endParaRPr sz="1167">
              <a:latin typeface="Times New Roman"/>
              <a:cs typeface="Times New Roman"/>
            </a:endParaRPr>
          </a:p>
          <a:p>
            <a:pPr>
              <a:spcBef>
                <a:spcPts val="53"/>
              </a:spcBef>
            </a:pPr>
            <a:endParaRPr sz="1118">
              <a:latin typeface="Times New Roman"/>
              <a:cs typeface="Times New Roman"/>
            </a:endParaRPr>
          </a:p>
          <a:p>
            <a:pPr marL="12347" algn="just"/>
            <a:r>
              <a:rPr sz="1556" spc="-10" dirty="0">
                <a:latin typeface="Times New Roman"/>
                <a:cs typeface="Times New Roman"/>
              </a:rPr>
              <a:t>Difference </a:t>
            </a:r>
            <a:r>
              <a:rPr sz="1556" spc="-5" dirty="0">
                <a:latin typeface="Times New Roman"/>
                <a:cs typeface="Times New Roman"/>
              </a:rPr>
              <a:t>between object-oriented and function-oriented</a:t>
            </a:r>
            <a:r>
              <a:rPr sz="1556" spc="180" dirty="0">
                <a:latin typeface="Times New Roman"/>
                <a:cs typeface="Times New Roman"/>
              </a:rPr>
              <a:t> </a:t>
            </a:r>
            <a:r>
              <a:rPr sz="1556" spc="-5" dirty="0">
                <a:latin typeface="Times New Roman"/>
                <a:cs typeface="Times New Roman"/>
              </a:rPr>
              <a:t>design</a:t>
            </a:r>
            <a:endParaRPr sz="1556">
              <a:latin typeface="Times New Roman"/>
              <a:cs typeface="Times New Roman"/>
            </a:endParaRPr>
          </a:p>
          <a:p>
            <a:pPr>
              <a:spcBef>
                <a:spcPts val="5"/>
              </a:spcBef>
            </a:pPr>
            <a:endParaRPr sz="1458">
              <a:latin typeface="Times New Roman"/>
              <a:cs typeface="Times New Roman"/>
            </a:endParaRPr>
          </a:p>
          <a:p>
            <a:pPr marL="12347" marR="6791" algn="just">
              <a:lnSpc>
                <a:spcPts val="1342"/>
              </a:lnSpc>
            </a:pPr>
            <a:r>
              <a:rPr sz="1167" dirty="0">
                <a:latin typeface="Times New Roman"/>
                <a:cs typeface="Times New Roman"/>
              </a:rPr>
              <a:t>Before talking about how to derive and object-oriented design, </a:t>
            </a:r>
            <a:r>
              <a:rPr sz="1167" spc="-5" dirty="0">
                <a:latin typeface="Times New Roman"/>
                <a:cs typeface="Times New Roman"/>
              </a:rPr>
              <a:t>we </a:t>
            </a:r>
            <a:r>
              <a:rPr sz="1167" dirty="0">
                <a:latin typeface="Times New Roman"/>
                <a:cs typeface="Times New Roman"/>
              </a:rPr>
              <a:t>first need to  understand the basic difference between object-oriented and function oriented (or action  oriented)</a:t>
            </a:r>
            <a:r>
              <a:rPr sz="1167" spc="-97" dirty="0">
                <a:latin typeface="Times New Roman"/>
                <a:cs typeface="Times New Roman"/>
              </a:rPr>
              <a:t> </a:t>
            </a:r>
            <a:r>
              <a:rPr sz="1167" dirty="0">
                <a:latin typeface="Times New Roman"/>
                <a:cs typeface="Times New Roman"/>
              </a:rPr>
              <a:t>approach.</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69973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509817" y="3797864"/>
            <a:ext cx="3855297" cy="1768121"/>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098903" y="1513627"/>
            <a:ext cx="5361164" cy="2100263"/>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the case of action-oriented approach, data is decomposed according to functionality  requirements. That is, decomposition revolves around function. In the </a:t>
            </a:r>
            <a:r>
              <a:rPr sz="1167" spc="-5" dirty="0">
                <a:latin typeface="Times New Roman"/>
                <a:cs typeface="Times New Roman"/>
              </a:rPr>
              <a:t>OO </a:t>
            </a:r>
            <a:r>
              <a:rPr sz="1167" dirty="0">
                <a:latin typeface="Times New Roman"/>
                <a:cs typeface="Times New Roman"/>
              </a:rPr>
              <a:t>approach,  decomposition of a problem revolves around data. </a:t>
            </a:r>
            <a:r>
              <a:rPr sz="1167" spc="-5" dirty="0">
                <a:latin typeface="Times New Roman"/>
                <a:cs typeface="Times New Roman"/>
              </a:rPr>
              <a:t>Action-oriented </a:t>
            </a:r>
            <a:r>
              <a:rPr sz="1167" dirty="0">
                <a:latin typeface="Times New Roman"/>
                <a:cs typeface="Times New Roman"/>
              </a:rPr>
              <a:t>paradigm focuses </a:t>
            </a:r>
            <a:r>
              <a:rPr sz="1167" spc="5" dirty="0">
                <a:latin typeface="Times New Roman"/>
                <a:cs typeface="Times New Roman"/>
              </a:rPr>
              <a:t>only  </a:t>
            </a:r>
            <a:r>
              <a:rPr sz="1167" dirty="0">
                <a:latin typeface="Times New Roman"/>
                <a:cs typeface="Times New Roman"/>
              </a:rPr>
              <a:t>on the functionality </a:t>
            </a:r>
            <a:r>
              <a:rPr sz="1167" spc="15" dirty="0">
                <a:latin typeface="Times New Roman"/>
                <a:cs typeface="Times New Roman"/>
              </a:rPr>
              <a:t>of </a:t>
            </a:r>
            <a:r>
              <a:rPr sz="1167" dirty="0">
                <a:latin typeface="Times New Roman"/>
                <a:cs typeface="Times New Roman"/>
              </a:rPr>
              <a:t>a </a:t>
            </a:r>
            <a:r>
              <a:rPr sz="1167" spc="-5" dirty="0">
                <a:latin typeface="Times New Roman"/>
                <a:cs typeface="Times New Roman"/>
              </a:rPr>
              <a:t>system </a:t>
            </a:r>
            <a:r>
              <a:rPr sz="1167" dirty="0">
                <a:latin typeface="Times New Roman"/>
                <a:cs typeface="Times New Roman"/>
              </a:rPr>
              <a:t>and typically ignores the data until it is required. </a:t>
            </a:r>
            <a:r>
              <a:rPr sz="1167" spc="-5" dirty="0">
                <a:latin typeface="Times New Roman"/>
                <a:cs typeface="Times New Roman"/>
              </a:rPr>
              <a:t>Object-  </a:t>
            </a:r>
            <a:r>
              <a:rPr sz="1167" dirty="0">
                <a:latin typeface="Times New Roman"/>
                <a:cs typeface="Times New Roman"/>
              </a:rPr>
              <a:t>oriented paradigm focuses both on the functionality and the data at the </a:t>
            </a:r>
            <a:r>
              <a:rPr sz="1167" spc="-5" dirty="0">
                <a:latin typeface="Times New Roman"/>
                <a:cs typeface="Times New Roman"/>
              </a:rPr>
              <a:t>same </a:t>
            </a:r>
            <a:r>
              <a:rPr sz="1167" dirty="0">
                <a:latin typeface="Times New Roman"/>
                <a:cs typeface="Times New Roman"/>
              </a:rPr>
              <a:t>time. The  basic difference between these two is decentralized control mechanism versus centralized  control mechanism respectively. Decentralization gives </a:t>
            </a:r>
            <a:r>
              <a:rPr sz="1167" spc="-5" dirty="0">
                <a:latin typeface="Times New Roman"/>
                <a:cs typeface="Times New Roman"/>
              </a:rPr>
              <a:t>OO </a:t>
            </a:r>
            <a:r>
              <a:rPr sz="1167" dirty="0">
                <a:latin typeface="Times New Roman"/>
                <a:cs typeface="Times New Roman"/>
              </a:rPr>
              <a:t>the </a:t>
            </a:r>
            <a:r>
              <a:rPr sz="1167" spc="5" dirty="0">
                <a:latin typeface="Times New Roman"/>
                <a:cs typeface="Times New Roman"/>
              </a:rPr>
              <a:t>ability </a:t>
            </a:r>
            <a:r>
              <a:rPr sz="1167" dirty="0">
                <a:latin typeface="Times New Roman"/>
                <a:cs typeface="Times New Roman"/>
              </a:rPr>
              <a:t>to handle essential  complexity better than action-oriented</a:t>
            </a:r>
            <a:r>
              <a:rPr sz="1167" spc="-111" dirty="0">
                <a:latin typeface="Times New Roman"/>
                <a:cs typeface="Times New Roman"/>
              </a:rPr>
              <a:t> </a:t>
            </a:r>
            <a:r>
              <a:rPr sz="1167" dirty="0">
                <a:latin typeface="Times New Roman"/>
                <a:cs typeface="Times New Roman"/>
              </a:rPr>
              <a:t>approach.</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dirty="0">
                <a:latin typeface="Times New Roman"/>
                <a:cs typeface="Times New Roman"/>
              </a:rPr>
              <a:t>This difference is elaborated </a:t>
            </a:r>
            <a:r>
              <a:rPr sz="1167" spc="-5" dirty="0">
                <a:latin typeface="Times New Roman"/>
                <a:cs typeface="Times New Roman"/>
              </a:rPr>
              <a:t>with </a:t>
            </a:r>
            <a:r>
              <a:rPr sz="1167" dirty="0">
                <a:latin typeface="Times New Roman"/>
                <a:cs typeface="Times New Roman"/>
              </a:rPr>
              <a:t>the help of the following</a:t>
            </a:r>
            <a:r>
              <a:rPr sz="1167" spc="-111" dirty="0">
                <a:latin typeface="Times New Roman"/>
                <a:cs typeface="Times New Roman"/>
              </a:rPr>
              <a:t> </a:t>
            </a:r>
            <a:r>
              <a:rPr sz="1167" dirty="0">
                <a:latin typeface="Times New Roman"/>
                <a:cs typeface="Times New Roman"/>
              </a:rPr>
              <a:t>diagram:</a:t>
            </a:r>
            <a:endParaRPr sz="1167">
              <a:latin typeface="Times New Roman"/>
              <a:cs typeface="Times New Roman"/>
            </a:endParaRPr>
          </a:p>
          <a:p>
            <a:pPr>
              <a:lnSpc>
                <a:spcPct val="100000"/>
              </a:lnSpc>
            </a:pPr>
            <a:endParaRPr sz="1458">
              <a:latin typeface="Times New Roman"/>
              <a:cs typeface="Times New Roman"/>
            </a:endParaRPr>
          </a:p>
          <a:p>
            <a:pPr marL="61117" algn="just"/>
            <a:r>
              <a:rPr sz="1167" b="1" spc="29" dirty="0">
                <a:latin typeface="Verdana"/>
                <a:cs typeface="Verdana"/>
              </a:rPr>
              <a:t>Functions</a:t>
            </a:r>
            <a:endParaRPr sz="1167">
              <a:latin typeface="Verdana"/>
              <a:cs typeface="Verdana"/>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84</a:t>
            </a:r>
          </a:p>
          <a:p>
            <a:pPr marL="1456939">
              <a:lnSpc>
                <a:spcPts val="1371"/>
              </a:lnSpc>
            </a:pPr>
            <a:r>
              <a:rPr dirty="0"/>
              <a:t>© Copyright </a:t>
            </a:r>
            <a:r>
              <a:rPr spc="-5" dirty="0"/>
              <a:t>Virtual University </a:t>
            </a:r>
            <a:r>
              <a:rPr dirty="0"/>
              <a:t>of</a:t>
            </a:r>
            <a:r>
              <a:rPr spc="-78" dirty="0"/>
              <a:t> </a:t>
            </a:r>
            <a:r>
              <a:rPr spc="-5" dirty="0"/>
              <a:t>Pakistan</a:t>
            </a:r>
          </a:p>
        </p:txBody>
      </p:sp>
      <p:sp>
        <p:nvSpPr>
          <p:cNvPr id="7" name="object 7"/>
          <p:cNvSpPr txBox="1"/>
          <p:nvPr/>
        </p:nvSpPr>
        <p:spPr>
          <a:xfrm>
            <a:off x="1098903" y="5610375"/>
            <a:ext cx="5359929" cy="2735877"/>
          </a:xfrm>
          <a:prstGeom prst="rect">
            <a:avLst/>
          </a:prstGeom>
        </p:spPr>
        <p:txBody>
          <a:bodyPr vert="horz" wrap="square" lIns="0" tIns="0" rIns="0" bIns="0" rtlCol="0">
            <a:spAutoFit/>
          </a:bodyPr>
          <a:lstStyle/>
          <a:p>
            <a:pPr marL="43214" algn="just"/>
            <a:r>
              <a:rPr sz="1167" b="1" spc="34" dirty="0">
                <a:latin typeface="Verdana"/>
                <a:cs typeface="Verdana"/>
              </a:rPr>
              <a:t>Data</a:t>
            </a:r>
            <a:endParaRPr sz="1167">
              <a:latin typeface="Verdana"/>
              <a:cs typeface="Verdana"/>
            </a:endParaRPr>
          </a:p>
          <a:p>
            <a:pPr>
              <a:spcBef>
                <a:spcPts val="19"/>
              </a:spcBef>
            </a:pPr>
            <a:endParaRPr sz="1361">
              <a:latin typeface="Times New Roman"/>
              <a:cs typeface="Times New Roman"/>
            </a:endParaRPr>
          </a:p>
          <a:p>
            <a:pPr marL="12347" marR="4939" algn="just">
              <a:lnSpc>
                <a:spcPts val="1342"/>
              </a:lnSpc>
            </a:pPr>
            <a:r>
              <a:rPr sz="1167" dirty="0">
                <a:latin typeface="Times New Roman"/>
                <a:cs typeface="Times New Roman"/>
              </a:rPr>
              <a:t>In this diagram, the ovals depict the function </a:t>
            </a:r>
            <a:r>
              <a:rPr sz="1167" spc="-5" dirty="0">
                <a:latin typeface="Times New Roman"/>
                <a:cs typeface="Times New Roman"/>
              </a:rPr>
              <a:t>while </a:t>
            </a:r>
            <a:r>
              <a:rPr sz="1167" dirty="0">
                <a:latin typeface="Times New Roman"/>
                <a:cs typeface="Times New Roman"/>
              </a:rPr>
              <a:t>rectangles/squares depict data. </a:t>
            </a:r>
            <a:r>
              <a:rPr sz="1167" spc="-5" dirty="0">
                <a:latin typeface="Times New Roman"/>
                <a:cs typeface="Times New Roman"/>
              </a:rPr>
              <a:t>Since </a:t>
            </a:r>
            <a:r>
              <a:rPr sz="1167" dirty="0">
                <a:latin typeface="Times New Roman"/>
                <a:cs typeface="Times New Roman"/>
              </a:rPr>
              <a:t>a  function contains dynamic information </a:t>
            </a:r>
            <a:r>
              <a:rPr sz="1167" spc="-5" dirty="0">
                <a:latin typeface="Times New Roman"/>
                <a:cs typeface="Times New Roman"/>
              </a:rPr>
              <a:t>while </a:t>
            </a:r>
            <a:r>
              <a:rPr sz="1167" dirty="0">
                <a:latin typeface="Times New Roman"/>
                <a:cs typeface="Times New Roman"/>
              </a:rPr>
              <a:t>data contains only </a:t>
            </a:r>
            <a:r>
              <a:rPr sz="1167" spc="-5" dirty="0">
                <a:latin typeface="Times New Roman"/>
                <a:cs typeface="Times New Roman"/>
              </a:rPr>
              <a:t>static </a:t>
            </a:r>
            <a:r>
              <a:rPr sz="1167" dirty="0">
                <a:latin typeface="Times New Roman"/>
                <a:cs typeface="Times New Roman"/>
              </a:rPr>
              <a:t>information, if the  function and data are managed </a:t>
            </a:r>
            <a:r>
              <a:rPr sz="1167" spc="-5" dirty="0">
                <a:latin typeface="Times New Roman"/>
                <a:cs typeface="Times New Roman"/>
              </a:rPr>
              <a:t>separately, </a:t>
            </a:r>
            <a:r>
              <a:rPr sz="1167" dirty="0">
                <a:latin typeface="Times New Roman"/>
                <a:cs typeface="Times New Roman"/>
              </a:rPr>
              <a:t>the required data components can be found by  </a:t>
            </a:r>
            <a:r>
              <a:rPr sz="1167" spc="-5" dirty="0">
                <a:latin typeface="Times New Roman"/>
                <a:cs typeface="Times New Roman"/>
              </a:rPr>
              <a:t>scanning </a:t>
            </a:r>
            <a:r>
              <a:rPr sz="1167" dirty="0">
                <a:latin typeface="Times New Roman"/>
                <a:cs typeface="Times New Roman"/>
              </a:rPr>
              <a:t>a function but the functions that use a particular data cannot be found by just  looking at the data. That is, the function knows about the data it needs to use but the data  do not know about the functions using it. That means, it is easy to make a change in a  function </a:t>
            </a:r>
            <a:r>
              <a:rPr sz="1167" spc="-5" dirty="0">
                <a:latin typeface="Times New Roman"/>
                <a:cs typeface="Times New Roman"/>
              </a:rPr>
              <a:t>since we would </a:t>
            </a:r>
            <a:r>
              <a:rPr sz="1167" dirty="0">
                <a:latin typeface="Times New Roman"/>
                <a:cs typeface="Times New Roman"/>
              </a:rPr>
              <a:t>know </a:t>
            </a:r>
            <a:r>
              <a:rPr sz="1167" spc="-5" dirty="0">
                <a:latin typeface="Times New Roman"/>
                <a:cs typeface="Times New Roman"/>
              </a:rPr>
              <a:t>which </a:t>
            </a:r>
            <a:r>
              <a:rPr sz="1167" dirty="0">
                <a:latin typeface="Times New Roman"/>
                <a:cs typeface="Times New Roman"/>
              </a:rPr>
              <a:t>data components </a:t>
            </a:r>
            <a:r>
              <a:rPr sz="1167" spc="-5" dirty="0">
                <a:latin typeface="Times New Roman"/>
                <a:cs typeface="Times New Roman"/>
              </a:rPr>
              <a:t>would </a:t>
            </a:r>
            <a:r>
              <a:rPr sz="1167" dirty="0">
                <a:latin typeface="Times New Roman"/>
                <a:cs typeface="Times New Roman"/>
              </a:rPr>
              <a:t>be affected </a:t>
            </a:r>
            <a:r>
              <a:rPr sz="1167" spc="15" dirty="0">
                <a:latin typeface="Times New Roman"/>
                <a:cs typeface="Times New Roman"/>
              </a:rPr>
              <a:t>by </a:t>
            </a:r>
            <a:r>
              <a:rPr sz="1167" dirty="0">
                <a:latin typeface="Times New Roman"/>
                <a:cs typeface="Times New Roman"/>
              </a:rPr>
              <a:t>this change.  </a:t>
            </a:r>
            <a:r>
              <a:rPr sz="1167" spc="-5" dirty="0">
                <a:latin typeface="Times New Roman"/>
                <a:cs typeface="Times New Roman"/>
              </a:rPr>
              <a:t>On </a:t>
            </a:r>
            <a:r>
              <a:rPr sz="1167" dirty="0">
                <a:latin typeface="Times New Roman"/>
                <a:cs typeface="Times New Roman"/>
              </a:rPr>
              <a:t>the other hand, changing a data </a:t>
            </a:r>
            <a:r>
              <a:rPr sz="1167" spc="-5" dirty="0">
                <a:latin typeface="Times New Roman"/>
                <a:cs typeface="Times New Roman"/>
              </a:rPr>
              <a:t>structure would </a:t>
            </a:r>
            <a:r>
              <a:rPr sz="1167" dirty="0">
                <a:latin typeface="Times New Roman"/>
                <a:cs typeface="Times New Roman"/>
              </a:rPr>
              <a:t>be difficult because it </a:t>
            </a:r>
            <a:r>
              <a:rPr sz="1167" spc="-5" dirty="0">
                <a:latin typeface="Times New Roman"/>
                <a:cs typeface="Times New Roman"/>
              </a:rPr>
              <a:t>would </a:t>
            </a:r>
            <a:r>
              <a:rPr sz="1167" dirty="0">
                <a:latin typeface="Times New Roman"/>
                <a:cs typeface="Times New Roman"/>
              </a:rPr>
              <a:t>not be  easy to find all the functions that are using this data and hence also need to be</a:t>
            </a:r>
            <a:r>
              <a:rPr sz="1167" spc="-146" dirty="0">
                <a:latin typeface="Times New Roman"/>
                <a:cs typeface="Times New Roman"/>
              </a:rPr>
              <a:t> </a:t>
            </a:r>
            <a:r>
              <a:rPr sz="1167" dirty="0">
                <a:latin typeface="Times New Roman"/>
                <a:cs typeface="Times New Roman"/>
              </a:rPr>
              <a:t>modified.</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In the case of </a:t>
            </a:r>
            <a:r>
              <a:rPr sz="1167" spc="-5" dirty="0">
                <a:latin typeface="Times New Roman"/>
                <a:cs typeface="Times New Roman"/>
              </a:rPr>
              <a:t>OO </a:t>
            </a:r>
            <a:r>
              <a:rPr sz="1167" dirty="0">
                <a:latin typeface="Times New Roman"/>
                <a:cs typeface="Times New Roman"/>
              </a:rPr>
              <a:t>design </a:t>
            </a:r>
            <a:r>
              <a:rPr sz="1167" spc="-5" dirty="0">
                <a:latin typeface="Times New Roman"/>
                <a:cs typeface="Times New Roman"/>
              </a:rPr>
              <a:t>since </a:t>
            </a:r>
            <a:r>
              <a:rPr sz="1167" dirty="0">
                <a:latin typeface="Times New Roman"/>
                <a:cs typeface="Times New Roman"/>
              </a:rPr>
              <a:t>data and function are put together in one class, hence, in  case of a change, the effected components can be identified easily and the effect of  change is localized. Therefore, maintenance becomes relatively </a:t>
            </a:r>
            <a:r>
              <a:rPr sz="1167" spc="5" dirty="0">
                <a:latin typeface="Times New Roman"/>
                <a:cs typeface="Times New Roman"/>
              </a:rPr>
              <a:t>easy </a:t>
            </a:r>
            <a:r>
              <a:rPr sz="1167" dirty="0">
                <a:latin typeface="Times New Roman"/>
                <a:cs typeface="Times New Roman"/>
              </a:rPr>
              <a:t>as compared to  function-oriented</a:t>
            </a:r>
            <a:r>
              <a:rPr sz="1167" spc="-97" dirty="0">
                <a:latin typeface="Times New Roman"/>
                <a:cs typeface="Times New Roman"/>
              </a:rPr>
              <a:t> </a:t>
            </a:r>
            <a:r>
              <a:rPr sz="1167" dirty="0">
                <a:latin typeface="Times New Roman"/>
                <a:cs typeface="Times New Roman"/>
              </a:rPr>
              <a:t>approach.</a:t>
            </a:r>
            <a:endParaRPr sz="1167">
              <a:latin typeface="Times New Roman"/>
              <a:cs typeface="Times New Roman"/>
            </a:endParaRPr>
          </a:p>
        </p:txBody>
      </p:sp>
    </p:spTree>
    <p:extLst>
      <p:ext uri="{BB962C8B-B14F-4D97-AF65-F5344CB8AC3E}">
        <p14:creationId xmlns:p14="http://schemas.microsoft.com/office/powerpoint/2010/main" val="5534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25469"/>
            <a:ext cx="5359929" cy="5467587"/>
          </a:xfrm>
          <a:prstGeom prst="rect">
            <a:avLst/>
          </a:prstGeom>
        </p:spPr>
        <p:txBody>
          <a:bodyPr vert="horz" wrap="square" lIns="0" tIns="0" rIns="0" bIns="0" rtlCol="0">
            <a:spAutoFit/>
          </a:bodyPr>
          <a:lstStyle/>
          <a:p>
            <a:pPr marL="12347" algn="just"/>
            <a:r>
              <a:rPr sz="1750" i="1" spc="-5" dirty="0">
                <a:latin typeface="Times New Roman"/>
                <a:cs typeface="Times New Roman"/>
              </a:rPr>
              <a:t>Object Oriented Design </a:t>
            </a:r>
            <a:r>
              <a:rPr sz="1750" i="1" dirty="0">
                <a:latin typeface="Times New Roman"/>
                <a:cs typeface="Times New Roman"/>
              </a:rPr>
              <a:t>Components -</a:t>
            </a:r>
            <a:r>
              <a:rPr sz="1750" i="1" spc="-73" dirty="0">
                <a:latin typeface="Times New Roman"/>
                <a:cs typeface="Times New Roman"/>
              </a:rPr>
              <a:t> </a:t>
            </a:r>
            <a:r>
              <a:rPr sz="1750" i="1" dirty="0">
                <a:latin typeface="Times New Roman"/>
                <a:cs typeface="Times New Roman"/>
              </a:rPr>
              <a:t>What?</a:t>
            </a:r>
            <a:endParaRPr sz="1750">
              <a:latin typeface="Times New Roman"/>
              <a:cs typeface="Times New Roman"/>
            </a:endParaRPr>
          </a:p>
          <a:p>
            <a:pPr marL="12347" algn="just">
              <a:spcBef>
                <a:spcPts val="1089"/>
              </a:spcBef>
            </a:pPr>
            <a:r>
              <a:rPr sz="1556" spc="-5" dirty="0">
                <a:latin typeface="Times New Roman"/>
                <a:cs typeface="Times New Roman"/>
              </a:rPr>
              <a:t>The </a:t>
            </a:r>
            <a:r>
              <a:rPr sz="1556" spc="-10" dirty="0">
                <a:latin typeface="Times New Roman"/>
                <a:cs typeface="Times New Roman"/>
              </a:rPr>
              <a:t>Object </a:t>
            </a:r>
            <a:r>
              <a:rPr sz="1556" spc="-5" dirty="0">
                <a:latin typeface="Times New Roman"/>
                <a:cs typeface="Times New Roman"/>
              </a:rPr>
              <a:t>and the</a:t>
            </a:r>
            <a:r>
              <a:rPr sz="1556" spc="-29" dirty="0">
                <a:latin typeface="Times New Roman"/>
                <a:cs typeface="Times New Roman"/>
              </a:rPr>
              <a:t> </a:t>
            </a:r>
            <a:r>
              <a:rPr sz="1556" spc="-5" dirty="0">
                <a:latin typeface="Times New Roman"/>
                <a:cs typeface="Times New Roman"/>
              </a:rPr>
              <a:t>Class</a:t>
            </a:r>
            <a:endParaRPr sz="1556">
              <a:latin typeface="Times New Roman"/>
              <a:cs typeface="Times New Roman"/>
            </a:endParaRPr>
          </a:p>
          <a:p>
            <a:pPr marL="12347" marR="6173" algn="just">
              <a:lnSpc>
                <a:spcPts val="1342"/>
              </a:lnSpc>
              <a:spcBef>
                <a:spcPts val="340"/>
              </a:spcBef>
            </a:pPr>
            <a:r>
              <a:rPr sz="1167" dirty="0">
                <a:latin typeface="Times New Roman"/>
                <a:cs typeface="Times New Roman"/>
              </a:rPr>
              <a:t>The basic unit of object oriented design is an object. </a:t>
            </a:r>
            <a:r>
              <a:rPr sz="1167" spc="-5" dirty="0">
                <a:latin typeface="Times New Roman"/>
                <a:cs typeface="Times New Roman"/>
              </a:rPr>
              <a:t>An </a:t>
            </a:r>
            <a:r>
              <a:rPr sz="1167" dirty="0">
                <a:latin typeface="Times New Roman"/>
                <a:cs typeface="Times New Roman"/>
              </a:rPr>
              <a:t>object can be defined as a  tangible entity that exhibits </a:t>
            </a:r>
            <a:r>
              <a:rPr sz="1167" spc="-5" dirty="0">
                <a:latin typeface="Times New Roman"/>
                <a:cs typeface="Times New Roman"/>
              </a:rPr>
              <a:t>some well </a:t>
            </a:r>
            <a:r>
              <a:rPr sz="1167" dirty="0">
                <a:latin typeface="Times New Roman"/>
                <a:cs typeface="Times New Roman"/>
              </a:rPr>
              <a:t>defined behavior. </a:t>
            </a:r>
            <a:r>
              <a:rPr sz="1167" spc="-5" dirty="0">
                <a:latin typeface="Times New Roman"/>
                <a:cs typeface="Times New Roman"/>
              </a:rPr>
              <a:t>An </a:t>
            </a:r>
            <a:r>
              <a:rPr sz="1167" dirty="0">
                <a:latin typeface="Times New Roman"/>
                <a:cs typeface="Times New Roman"/>
              </a:rPr>
              <a:t>object represents an  individual, identifiable item, unit, or entity, either real or abstract, </a:t>
            </a:r>
            <a:r>
              <a:rPr sz="1167" spc="-5" dirty="0">
                <a:latin typeface="Times New Roman"/>
                <a:cs typeface="Times New Roman"/>
              </a:rPr>
              <a:t>with </a:t>
            </a:r>
            <a:r>
              <a:rPr sz="1167" dirty="0">
                <a:latin typeface="Times New Roman"/>
                <a:cs typeface="Times New Roman"/>
              </a:rPr>
              <a:t>a </a:t>
            </a:r>
            <a:r>
              <a:rPr sz="1167" spc="-5" dirty="0">
                <a:latin typeface="Times New Roman"/>
                <a:cs typeface="Times New Roman"/>
              </a:rPr>
              <a:t>well </a:t>
            </a:r>
            <a:r>
              <a:rPr sz="1167" dirty="0">
                <a:latin typeface="Times New Roman"/>
                <a:cs typeface="Times New Roman"/>
              </a:rPr>
              <a:t>defined  role in the problem domain. </a:t>
            </a:r>
            <a:r>
              <a:rPr sz="1167" spc="-5" dirty="0">
                <a:latin typeface="Times New Roman"/>
                <a:cs typeface="Times New Roman"/>
              </a:rPr>
              <a:t>An </a:t>
            </a:r>
            <a:r>
              <a:rPr sz="1167" dirty="0">
                <a:latin typeface="Times New Roman"/>
                <a:cs typeface="Times New Roman"/>
              </a:rPr>
              <a:t>object has </a:t>
            </a:r>
            <a:r>
              <a:rPr sz="1167" spc="-5" dirty="0">
                <a:latin typeface="Times New Roman"/>
                <a:cs typeface="Times New Roman"/>
              </a:rPr>
              <a:t>state, </a:t>
            </a:r>
            <a:r>
              <a:rPr sz="1167" dirty="0">
                <a:latin typeface="Times New Roman"/>
                <a:cs typeface="Times New Roman"/>
              </a:rPr>
              <a:t>behavior, and</a:t>
            </a:r>
            <a:r>
              <a:rPr sz="1167" spc="-92" dirty="0">
                <a:latin typeface="Times New Roman"/>
                <a:cs typeface="Times New Roman"/>
              </a:rPr>
              <a:t> </a:t>
            </a:r>
            <a:r>
              <a:rPr sz="1167" dirty="0">
                <a:latin typeface="Times New Roman"/>
                <a:cs typeface="Times New Roman"/>
              </a:rPr>
              <a:t>identity.</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 </a:t>
            </a:r>
            <a:r>
              <a:rPr sz="1167" spc="-5" dirty="0">
                <a:latin typeface="Times New Roman"/>
                <a:cs typeface="Times New Roman"/>
              </a:rPr>
              <a:t>state </a:t>
            </a:r>
            <a:r>
              <a:rPr sz="1167" dirty="0">
                <a:latin typeface="Times New Roman"/>
                <a:cs typeface="Times New Roman"/>
              </a:rPr>
              <a:t>of an object encompasses all of the properties of the object and their current  values. A property is an inherent or distinctive characteristic. Properties are usually </a:t>
            </a:r>
            <a:r>
              <a:rPr sz="1167" spc="-5" dirty="0">
                <a:latin typeface="Times New Roman"/>
                <a:cs typeface="Times New Roman"/>
              </a:rPr>
              <a:t>static.  All </a:t>
            </a:r>
            <a:r>
              <a:rPr sz="1167" dirty="0">
                <a:latin typeface="Times New Roman"/>
                <a:cs typeface="Times New Roman"/>
              </a:rPr>
              <a:t>properties have </a:t>
            </a:r>
            <a:r>
              <a:rPr sz="1167" spc="-5" dirty="0">
                <a:latin typeface="Times New Roman"/>
                <a:cs typeface="Times New Roman"/>
              </a:rPr>
              <a:t>some </a:t>
            </a:r>
            <a:r>
              <a:rPr sz="1167" dirty="0">
                <a:latin typeface="Times New Roman"/>
                <a:cs typeface="Times New Roman"/>
              </a:rPr>
              <a:t>value. The </a:t>
            </a:r>
            <a:r>
              <a:rPr sz="1167" spc="-5" dirty="0">
                <a:latin typeface="Times New Roman"/>
                <a:cs typeface="Times New Roman"/>
              </a:rPr>
              <a:t>state </a:t>
            </a:r>
            <a:r>
              <a:rPr sz="1167" dirty="0">
                <a:latin typeface="Times New Roman"/>
                <a:cs typeface="Times New Roman"/>
              </a:rPr>
              <a:t>of an object is encapsulated </a:t>
            </a:r>
            <a:r>
              <a:rPr sz="1167" spc="-5" dirty="0">
                <a:latin typeface="Times New Roman"/>
                <a:cs typeface="Times New Roman"/>
              </a:rPr>
              <a:t>within </a:t>
            </a:r>
            <a:r>
              <a:rPr sz="1167" dirty="0">
                <a:latin typeface="Times New Roman"/>
                <a:cs typeface="Times New Roman"/>
              </a:rPr>
              <a:t>the</a:t>
            </a:r>
            <a:r>
              <a:rPr sz="1167" spc="-83" dirty="0">
                <a:latin typeface="Times New Roman"/>
                <a:cs typeface="Times New Roman"/>
              </a:rPr>
              <a:t> </a:t>
            </a:r>
            <a:r>
              <a:rPr sz="1167" dirty="0">
                <a:latin typeface="Times New Roman"/>
                <a:cs typeface="Times New Roman"/>
              </a:rPr>
              <a:t>object.</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Behavior is how an object acts and reacts in terms of its </a:t>
            </a:r>
            <a:r>
              <a:rPr sz="1167" spc="-5" dirty="0">
                <a:latin typeface="Times New Roman"/>
                <a:cs typeface="Times New Roman"/>
              </a:rPr>
              <a:t>state changes </a:t>
            </a:r>
            <a:r>
              <a:rPr sz="1167" dirty="0">
                <a:latin typeface="Times New Roman"/>
                <a:cs typeface="Times New Roman"/>
              </a:rPr>
              <a:t>and message  passing. The behavior of an object is completely defined by its actions. A message is  </a:t>
            </a:r>
            <a:r>
              <a:rPr sz="1167" spc="-5" dirty="0">
                <a:latin typeface="Times New Roman"/>
                <a:cs typeface="Times New Roman"/>
              </a:rPr>
              <a:t>some </a:t>
            </a:r>
            <a:r>
              <a:rPr sz="1167" dirty="0">
                <a:latin typeface="Times New Roman"/>
                <a:cs typeface="Times New Roman"/>
              </a:rPr>
              <a:t>action that one object performs upon another in order to elicit a reaction. The  operations that clients may perform upon an object are called</a:t>
            </a:r>
            <a:r>
              <a:rPr sz="1167" spc="-126" dirty="0">
                <a:latin typeface="Times New Roman"/>
                <a:cs typeface="Times New Roman"/>
              </a:rPr>
              <a:t> </a:t>
            </a:r>
            <a:r>
              <a:rPr sz="1167" dirty="0">
                <a:latin typeface="Times New Roman"/>
                <a:cs typeface="Times New Roman"/>
              </a:rPr>
              <a:t>methods.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 </a:t>
            </a:r>
            <a:r>
              <a:rPr sz="1167" spc="-5" dirty="0">
                <a:latin typeface="Times New Roman"/>
                <a:cs typeface="Times New Roman"/>
              </a:rPr>
              <a:t>structure </a:t>
            </a:r>
            <a:r>
              <a:rPr sz="1167" dirty="0">
                <a:latin typeface="Times New Roman"/>
                <a:cs typeface="Times New Roman"/>
              </a:rPr>
              <a:t>and behavior of </a:t>
            </a:r>
            <a:r>
              <a:rPr sz="1167" spc="-5" dirty="0">
                <a:latin typeface="Times New Roman"/>
                <a:cs typeface="Times New Roman"/>
              </a:rPr>
              <a:t>similar </a:t>
            </a:r>
            <a:r>
              <a:rPr sz="1167" dirty="0">
                <a:latin typeface="Times New Roman"/>
                <a:cs typeface="Times New Roman"/>
              </a:rPr>
              <a:t>objects are defined in their common class. A class  represents an abstraction - the essence or the template of an object. A class </a:t>
            </a:r>
            <a:r>
              <a:rPr sz="1167" spc="-5" dirty="0">
                <a:latin typeface="Times New Roman"/>
                <a:cs typeface="Times New Roman"/>
              </a:rPr>
              <a:t>specifies </a:t>
            </a:r>
            <a:r>
              <a:rPr sz="1167" dirty="0">
                <a:latin typeface="Times New Roman"/>
                <a:cs typeface="Times New Roman"/>
              </a:rPr>
              <a:t>an  interface ( the outside view - the public part) and defines an implementation ( the inside  view - the private part). The interface primarily consists of the declaration of all the  operations applicable to instances of this class. The implementation of a class primarily  consists of the implementation of all the operations defined in the interface of the</a:t>
            </a:r>
            <a:r>
              <a:rPr sz="1167" spc="-141" dirty="0">
                <a:latin typeface="Times New Roman"/>
                <a:cs typeface="Times New Roman"/>
              </a:rPr>
              <a:t> </a:t>
            </a:r>
            <a:r>
              <a:rPr sz="1167" dirty="0">
                <a:latin typeface="Times New Roman"/>
                <a:cs typeface="Times New Roman"/>
              </a:rPr>
              <a:t>class</a:t>
            </a:r>
            <a:endParaRPr sz="1167">
              <a:latin typeface="Times New Roman"/>
              <a:cs typeface="Times New Roman"/>
            </a:endParaRPr>
          </a:p>
          <a:p>
            <a:pPr marL="12347" algn="just">
              <a:spcBef>
                <a:spcPts val="1045"/>
              </a:spcBef>
            </a:pPr>
            <a:r>
              <a:rPr sz="1556" spc="-5" dirty="0">
                <a:latin typeface="Times New Roman"/>
                <a:cs typeface="Times New Roman"/>
              </a:rPr>
              <a:t>Classification</a:t>
            </a:r>
            <a:endParaRPr sz="1556">
              <a:latin typeface="Times New Roman"/>
              <a:cs typeface="Times New Roman"/>
            </a:endParaRPr>
          </a:p>
          <a:p>
            <a:pPr marL="12347" marR="5556" algn="just">
              <a:lnSpc>
                <a:spcPts val="1342"/>
              </a:lnSpc>
              <a:spcBef>
                <a:spcPts val="331"/>
              </a:spcBef>
            </a:pPr>
            <a:r>
              <a:rPr sz="1167" dirty="0">
                <a:latin typeface="Times New Roman"/>
                <a:cs typeface="Times New Roman"/>
              </a:rPr>
              <a:t>The most important and critical </a:t>
            </a:r>
            <a:r>
              <a:rPr sz="1167" spc="-5" dirty="0">
                <a:latin typeface="Times New Roman"/>
                <a:cs typeface="Times New Roman"/>
              </a:rPr>
              <a:t>stage </a:t>
            </a:r>
            <a:r>
              <a:rPr sz="1167" dirty="0">
                <a:latin typeface="Times New Roman"/>
                <a:cs typeface="Times New Roman"/>
              </a:rPr>
              <a:t>in the </a:t>
            </a:r>
            <a:r>
              <a:rPr sz="1167" spc="-5" dirty="0">
                <a:latin typeface="Times New Roman"/>
                <a:cs typeface="Times New Roman"/>
              </a:rPr>
              <a:t>OOA </a:t>
            </a:r>
            <a:r>
              <a:rPr sz="1167" dirty="0">
                <a:latin typeface="Times New Roman"/>
                <a:cs typeface="Times New Roman"/>
              </a:rPr>
              <a:t>and </a:t>
            </a:r>
            <a:r>
              <a:rPr sz="1167" spc="-5" dirty="0">
                <a:latin typeface="Times New Roman"/>
                <a:cs typeface="Times New Roman"/>
              </a:rPr>
              <a:t>OOD </a:t>
            </a:r>
            <a:r>
              <a:rPr sz="1167" dirty="0">
                <a:latin typeface="Times New Roman"/>
                <a:cs typeface="Times New Roman"/>
              </a:rPr>
              <a:t>is the appropriate  classification of objects into groups and classes. </a:t>
            </a:r>
            <a:r>
              <a:rPr sz="1167" spc="-5" dirty="0">
                <a:latin typeface="Times New Roman"/>
                <a:cs typeface="Times New Roman"/>
              </a:rPr>
              <a:t>Proper </a:t>
            </a:r>
            <a:r>
              <a:rPr sz="1167" dirty="0">
                <a:latin typeface="Times New Roman"/>
                <a:cs typeface="Times New Roman"/>
              </a:rPr>
              <a:t>classification requires looking at  the problem from different angles and </a:t>
            </a:r>
            <a:r>
              <a:rPr sz="1167" spc="-5" dirty="0">
                <a:latin typeface="Times New Roman"/>
                <a:cs typeface="Times New Roman"/>
              </a:rPr>
              <a:t>with </a:t>
            </a:r>
            <a:r>
              <a:rPr sz="1167" dirty="0">
                <a:latin typeface="Times New Roman"/>
                <a:cs typeface="Times New Roman"/>
              </a:rPr>
              <a:t>an open mind. When looked at from different  perspectives and analyzed </a:t>
            </a:r>
            <a:r>
              <a:rPr sz="1167" spc="-5" dirty="0">
                <a:latin typeface="Times New Roman"/>
                <a:cs typeface="Times New Roman"/>
              </a:rPr>
              <a:t>with </a:t>
            </a:r>
            <a:r>
              <a:rPr sz="1167" dirty="0">
                <a:latin typeface="Times New Roman"/>
                <a:cs typeface="Times New Roman"/>
              </a:rPr>
              <a:t>different </a:t>
            </a:r>
            <a:r>
              <a:rPr sz="1167" spc="-5" dirty="0">
                <a:latin typeface="Times New Roman"/>
                <a:cs typeface="Times New Roman"/>
              </a:rPr>
              <a:t>set </a:t>
            </a:r>
            <a:r>
              <a:rPr sz="1167" dirty="0">
                <a:latin typeface="Times New Roman"/>
                <a:cs typeface="Times New Roman"/>
              </a:rPr>
              <a:t>of characteristics, </a:t>
            </a:r>
            <a:r>
              <a:rPr sz="1167" spc="-5" dirty="0">
                <a:latin typeface="Times New Roman"/>
                <a:cs typeface="Times New Roman"/>
              </a:rPr>
              <a:t>same </a:t>
            </a:r>
            <a:r>
              <a:rPr sz="1167" dirty="0">
                <a:latin typeface="Times New Roman"/>
                <a:cs typeface="Times New Roman"/>
              </a:rPr>
              <a:t>object can be  classified into different categories. Let us </a:t>
            </a:r>
            <a:r>
              <a:rPr sz="1167" spc="10" dirty="0">
                <a:latin typeface="Times New Roman"/>
                <a:cs typeface="Times New Roman"/>
              </a:rPr>
              <a:t>try </a:t>
            </a:r>
            <a:r>
              <a:rPr sz="1167" dirty="0">
                <a:latin typeface="Times New Roman"/>
                <a:cs typeface="Times New Roman"/>
              </a:rPr>
              <a:t>to understand this </a:t>
            </a:r>
            <a:r>
              <a:rPr sz="1167" spc="-5" dirty="0">
                <a:latin typeface="Times New Roman"/>
                <a:cs typeface="Times New Roman"/>
              </a:rPr>
              <a:t>with </a:t>
            </a:r>
            <a:r>
              <a:rPr sz="1167" dirty="0">
                <a:latin typeface="Times New Roman"/>
                <a:cs typeface="Times New Roman"/>
              </a:rPr>
              <a:t>the help of an  example.</a:t>
            </a:r>
            <a:endParaRPr sz="1167">
              <a:latin typeface="Times New Roman"/>
              <a:cs typeface="Times New Roman"/>
            </a:endParaRPr>
          </a:p>
        </p:txBody>
      </p:sp>
      <p:sp>
        <p:nvSpPr>
          <p:cNvPr id="6" name="object 6"/>
          <p:cNvSpPr/>
          <p:nvPr/>
        </p:nvSpPr>
        <p:spPr>
          <a:xfrm>
            <a:off x="2201757" y="7056542"/>
            <a:ext cx="2843318" cy="1890607"/>
          </a:xfrm>
          <a:prstGeom prst="rect">
            <a:avLst/>
          </a:prstGeom>
          <a:blipFill>
            <a:blip r:embed="rId2" cstate="print"/>
            <a:stretch>
              <a:fillRect/>
            </a:stretch>
          </a:blipFill>
        </p:spPr>
        <p:txBody>
          <a:bodyPr wrap="square" lIns="0" tIns="0" rIns="0" bIns="0" rtlCol="0"/>
          <a:lstStyle/>
          <a:p>
            <a:endParaRPr sz="1750"/>
          </a:p>
        </p:txBody>
      </p:sp>
      <p:sp>
        <p:nvSpPr>
          <p:cNvPr id="7" name="object 7"/>
          <p:cNvSpPr txBox="1"/>
          <p:nvPr/>
        </p:nvSpPr>
        <p:spPr>
          <a:xfrm>
            <a:off x="1756701" y="8749841"/>
            <a:ext cx="1043958" cy="284437"/>
          </a:xfrm>
          <a:prstGeom prst="rect">
            <a:avLst/>
          </a:prstGeom>
        </p:spPr>
        <p:txBody>
          <a:bodyPr vert="horz" wrap="square" lIns="0" tIns="0" rIns="0" bIns="0" rtlCol="0">
            <a:spAutoFit/>
          </a:bodyPr>
          <a:lstStyle/>
          <a:p>
            <a:pPr marL="1852" algn="ctr"/>
            <a:r>
              <a:rPr sz="924" b="1" spc="-5" dirty="0">
                <a:latin typeface="Arial"/>
                <a:cs typeface="Arial"/>
              </a:rPr>
              <a:t>Data-Driven</a:t>
            </a:r>
            <a:endParaRPr sz="924">
              <a:latin typeface="Arial"/>
              <a:cs typeface="Arial"/>
            </a:endParaRPr>
          </a:p>
          <a:p>
            <a:pPr algn="ctr">
              <a:lnSpc>
                <a:spcPct val="100000"/>
              </a:lnSpc>
            </a:pPr>
            <a:r>
              <a:rPr sz="924" spc="-5" dirty="0">
                <a:latin typeface="Arial"/>
                <a:cs typeface="Arial"/>
              </a:rPr>
              <a:t>head, </a:t>
            </a:r>
            <a:r>
              <a:rPr sz="924" dirty="0">
                <a:latin typeface="Arial"/>
                <a:cs typeface="Arial"/>
              </a:rPr>
              <a:t>tail, </a:t>
            </a:r>
            <a:r>
              <a:rPr sz="924" spc="-5" dirty="0">
                <a:latin typeface="Arial"/>
                <a:cs typeface="Arial"/>
              </a:rPr>
              <a:t>body,</a:t>
            </a:r>
            <a:r>
              <a:rPr sz="924" spc="-78" dirty="0">
                <a:latin typeface="Arial"/>
                <a:cs typeface="Arial"/>
              </a:rPr>
              <a:t> </a:t>
            </a:r>
            <a:r>
              <a:rPr sz="924" spc="-5" dirty="0">
                <a:latin typeface="Arial"/>
                <a:cs typeface="Arial"/>
              </a:rPr>
              <a:t>leg</a:t>
            </a:r>
            <a:endParaRPr sz="924">
              <a:latin typeface="Arial"/>
              <a:cs typeface="Arial"/>
            </a:endParaRPr>
          </a:p>
        </p:txBody>
      </p:sp>
      <p:sp>
        <p:nvSpPr>
          <p:cNvPr id="10" name="object 10"/>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85</a:t>
            </a:r>
          </a:p>
          <a:p>
            <a:pPr marL="1456939">
              <a:lnSpc>
                <a:spcPts val="1371"/>
              </a:lnSpc>
            </a:pPr>
            <a:r>
              <a:rPr dirty="0"/>
              <a:t>© Copyright </a:t>
            </a:r>
            <a:r>
              <a:rPr spc="-5" dirty="0"/>
              <a:t>Virtual University </a:t>
            </a:r>
            <a:r>
              <a:rPr dirty="0"/>
              <a:t>of</a:t>
            </a:r>
            <a:r>
              <a:rPr spc="-78" dirty="0"/>
              <a:t> </a:t>
            </a:r>
            <a:r>
              <a:rPr spc="-5" dirty="0"/>
              <a:t>Pakistan</a:t>
            </a:r>
          </a:p>
        </p:txBody>
      </p:sp>
      <p:sp>
        <p:nvSpPr>
          <p:cNvPr id="8" name="object 8"/>
          <p:cNvSpPr txBox="1"/>
          <p:nvPr/>
        </p:nvSpPr>
        <p:spPr>
          <a:xfrm>
            <a:off x="3079891" y="9013614"/>
            <a:ext cx="932833" cy="284437"/>
          </a:xfrm>
          <a:prstGeom prst="rect">
            <a:avLst/>
          </a:prstGeom>
        </p:spPr>
        <p:txBody>
          <a:bodyPr vert="horz" wrap="square" lIns="0" tIns="0" rIns="0" bIns="0" rtlCol="0">
            <a:spAutoFit/>
          </a:bodyPr>
          <a:lstStyle/>
          <a:p>
            <a:pPr algn="ctr">
              <a:lnSpc>
                <a:spcPct val="100000"/>
              </a:lnSpc>
            </a:pPr>
            <a:r>
              <a:rPr sz="924" b="1" spc="-5" dirty="0">
                <a:latin typeface="Arial"/>
                <a:cs typeface="Arial"/>
              </a:rPr>
              <a:t>Behavior-Driven</a:t>
            </a:r>
            <a:endParaRPr sz="924">
              <a:latin typeface="Arial"/>
              <a:cs typeface="Arial"/>
            </a:endParaRPr>
          </a:p>
          <a:p>
            <a:pPr algn="ctr">
              <a:spcBef>
                <a:spcPts val="10"/>
              </a:spcBef>
            </a:pPr>
            <a:r>
              <a:rPr sz="924" spc="-10" dirty="0">
                <a:latin typeface="Arial"/>
                <a:cs typeface="Arial"/>
              </a:rPr>
              <a:t>walk, </a:t>
            </a:r>
            <a:r>
              <a:rPr sz="924" dirty="0">
                <a:latin typeface="Arial"/>
                <a:cs typeface="Arial"/>
              </a:rPr>
              <a:t>run,</a:t>
            </a:r>
            <a:r>
              <a:rPr sz="924" spc="-68" dirty="0">
                <a:latin typeface="Arial"/>
                <a:cs typeface="Arial"/>
              </a:rPr>
              <a:t> </a:t>
            </a:r>
            <a:r>
              <a:rPr sz="924" spc="-5" dirty="0">
                <a:latin typeface="Arial"/>
                <a:cs typeface="Arial"/>
              </a:rPr>
              <a:t>eat</a:t>
            </a:r>
            <a:endParaRPr sz="924">
              <a:latin typeface="Arial"/>
              <a:cs typeface="Arial"/>
            </a:endParaRPr>
          </a:p>
        </p:txBody>
      </p:sp>
      <p:sp>
        <p:nvSpPr>
          <p:cNvPr id="9" name="object 9"/>
          <p:cNvSpPr txBox="1"/>
          <p:nvPr/>
        </p:nvSpPr>
        <p:spPr>
          <a:xfrm>
            <a:off x="4401549" y="8660200"/>
            <a:ext cx="1428574" cy="426655"/>
          </a:xfrm>
          <a:prstGeom prst="rect">
            <a:avLst/>
          </a:prstGeom>
        </p:spPr>
        <p:txBody>
          <a:bodyPr vert="horz" wrap="square" lIns="0" tIns="0" rIns="0" bIns="0" rtlCol="0">
            <a:spAutoFit/>
          </a:bodyPr>
          <a:lstStyle/>
          <a:p>
            <a:pPr marL="11730" marR="4939" indent="-1235" algn="ctr">
              <a:lnSpc>
                <a:spcPct val="100499"/>
              </a:lnSpc>
            </a:pPr>
            <a:r>
              <a:rPr sz="924" b="1" spc="-5" dirty="0">
                <a:latin typeface="Arial"/>
                <a:cs typeface="Arial"/>
              </a:rPr>
              <a:t>Responsibility-Driven  </a:t>
            </a:r>
            <a:r>
              <a:rPr sz="924" dirty="0">
                <a:latin typeface="Arial"/>
                <a:cs typeface="Arial"/>
              </a:rPr>
              <a:t>carry</a:t>
            </a:r>
            <a:r>
              <a:rPr sz="924" spc="-44" dirty="0">
                <a:latin typeface="Arial"/>
                <a:cs typeface="Arial"/>
              </a:rPr>
              <a:t> </a:t>
            </a:r>
            <a:r>
              <a:rPr sz="924" dirty="0">
                <a:latin typeface="Arial"/>
                <a:cs typeface="Arial"/>
              </a:rPr>
              <a:t>things,</a:t>
            </a:r>
            <a:r>
              <a:rPr sz="924" spc="-44" dirty="0">
                <a:latin typeface="Arial"/>
                <a:cs typeface="Arial"/>
              </a:rPr>
              <a:t> </a:t>
            </a:r>
            <a:r>
              <a:rPr sz="924" dirty="0">
                <a:latin typeface="Arial"/>
                <a:cs typeface="Arial"/>
              </a:rPr>
              <a:t>communicate,  maintain </a:t>
            </a:r>
            <a:r>
              <a:rPr sz="924" spc="-5" dirty="0">
                <a:latin typeface="Arial"/>
                <a:cs typeface="Arial"/>
              </a:rPr>
              <a:t>its living</a:t>
            </a:r>
            <a:r>
              <a:rPr sz="924" spc="-68" dirty="0">
                <a:latin typeface="Arial"/>
                <a:cs typeface="Arial"/>
              </a:rPr>
              <a:t> </a:t>
            </a:r>
            <a:r>
              <a:rPr sz="924" dirty="0">
                <a:latin typeface="Arial"/>
                <a:cs typeface="Arial"/>
              </a:rPr>
              <a:t>system</a:t>
            </a:r>
            <a:endParaRPr sz="924">
              <a:latin typeface="Arial"/>
              <a:cs typeface="Arial"/>
            </a:endParaRPr>
          </a:p>
        </p:txBody>
      </p:sp>
    </p:spTree>
    <p:extLst>
      <p:ext uri="{BB962C8B-B14F-4D97-AF65-F5344CB8AC3E}">
        <p14:creationId xmlns:p14="http://schemas.microsoft.com/office/powerpoint/2010/main" val="337458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929" cy="824547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spc="-5" dirty="0">
                <a:latin typeface="Times New Roman"/>
                <a:cs typeface="Times New Roman"/>
              </a:rPr>
              <a:t>Here, we </a:t>
            </a:r>
            <a:r>
              <a:rPr sz="1167" dirty="0">
                <a:latin typeface="Times New Roman"/>
                <a:cs typeface="Times New Roman"/>
              </a:rPr>
              <a:t>can take a data-driven, behaviour driven, or responsibility driven perspective  and </a:t>
            </a:r>
            <a:r>
              <a:rPr sz="1167" spc="-5" dirty="0">
                <a:latin typeface="Times New Roman"/>
                <a:cs typeface="Times New Roman"/>
              </a:rPr>
              <a:t>will </a:t>
            </a:r>
            <a:r>
              <a:rPr sz="1167" dirty="0">
                <a:latin typeface="Times New Roman"/>
                <a:cs typeface="Times New Roman"/>
              </a:rPr>
              <a:t>categorize the horse</a:t>
            </a:r>
            <a:r>
              <a:rPr sz="1167" spc="-102" dirty="0">
                <a:latin typeface="Times New Roman"/>
                <a:cs typeface="Times New Roman"/>
              </a:rPr>
              <a:t> </a:t>
            </a:r>
            <a:r>
              <a:rPr sz="1167" dirty="0">
                <a:latin typeface="Times New Roman"/>
                <a:cs typeface="Times New Roman"/>
              </a:rPr>
              <a:t>accordingly.</a:t>
            </a:r>
            <a:endParaRPr sz="1167">
              <a:latin typeface="Times New Roman"/>
              <a:cs typeface="Times New Roman"/>
            </a:endParaRPr>
          </a:p>
          <a:p>
            <a:pPr>
              <a:lnSpc>
                <a:spcPct val="100000"/>
              </a:lnSpc>
            </a:pPr>
            <a:endParaRPr sz="1167">
              <a:latin typeface="Times New Roman"/>
              <a:cs typeface="Times New Roman"/>
            </a:endParaRPr>
          </a:p>
          <a:p>
            <a:pPr marL="12347" algn="just">
              <a:spcBef>
                <a:spcPts val="1045"/>
              </a:spcBef>
            </a:pPr>
            <a:r>
              <a:rPr sz="1556" spc="-5" dirty="0">
                <a:latin typeface="Times New Roman"/>
                <a:cs typeface="Times New Roman"/>
              </a:rPr>
              <a:t>The </a:t>
            </a:r>
            <a:r>
              <a:rPr sz="1556" spc="-10" dirty="0">
                <a:latin typeface="Times New Roman"/>
                <a:cs typeface="Times New Roman"/>
              </a:rPr>
              <a:t>Object</a:t>
            </a:r>
            <a:r>
              <a:rPr sz="1556" spc="-53" dirty="0">
                <a:latin typeface="Times New Roman"/>
                <a:cs typeface="Times New Roman"/>
              </a:rPr>
              <a:t> </a:t>
            </a:r>
            <a:r>
              <a:rPr sz="1556" spc="-10" dirty="0">
                <a:latin typeface="Times New Roman"/>
                <a:cs typeface="Times New Roman"/>
              </a:rPr>
              <a:t>Model</a:t>
            </a:r>
            <a:endParaRPr sz="1556">
              <a:latin typeface="Times New Roman"/>
              <a:cs typeface="Times New Roman"/>
            </a:endParaRPr>
          </a:p>
          <a:p>
            <a:pPr marL="12347" marR="5556" algn="just">
              <a:lnSpc>
                <a:spcPts val="1342"/>
              </a:lnSpc>
              <a:spcBef>
                <a:spcPts val="331"/>
              </a:spcBef>
            </a:pPr>
            <a:r>
              <a:rPr sz="1167" dirty="0">
                <a:latin typeface="Times New Roman"/>
                <a:cs typeface="Times New Roman"/>
              </a:rPr>
              <a:t>The elements of object oriented design collectively are called the </a:t>
            </a:r>
            <a:r>
              <a:rPr sz="1167" spc="-5" dirty="0">
                <a:latin typeface="Times New Roman"/>
                <a:cs typeface="Times New Roman"/>
              </a:rPr>
              <a:t>Object Model. </a:t>
            </a:r>
            <a:r>
              <a:rPr sz="1167" dirty="0">
                <a:latin typeface="Times New Roman"/>
                <a:cs typeface="Times New Roman"/>
              </a:rPr>
              <a:t>The  object model encompasses the principles of abstraction, encapsulation, and hierarchy or  inheritance.</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Abstraction </a:t>
            </a:r>
            <a:r>
              <a:rPr sz="1167" dirty="0">
                <a:latin typeface="Times New Roman"/>
                <a:cs typeface="Times New Roman"/>
              </a:rPr>
              <a:t>is an extremely powerful technique for dealing </a:t>
            </a:r>
            <a:r>
              <a:rPr sz="1167" spc="-5" dirty="0">
                <a:latin typeface="Times New Roman"/>
                <a:cs typeface="Times New Roman"/>
              </a:rPr>
              <a:t>with </a:t>
            </a:r>
            <a:r>
              <a:rPr sz="1167" dirty="0">
                <a:latin typeface="Times New Roman"/>
                <a:cs typeface="Times New Roman"/>
              </a:rPr>
              <a:t>complexity. </a:t>
            </a:r>
            <a:r>
              <a:rPr sz="1167" spc="-5" dirty="0">
                <a:latin typeface="Times New Roman"/>
                <a:cs typeface="Times New Roman"/>
              </a:rPr>
              <a:t>Unable </a:t>
            </a:r>
            <a:r>
              <a:rPr sz="1167" dirty="0">
                <a:latin typeface="Times New Roman"/>
                <a:cs typeface="Times New Roman"/>
              </a:rPr>
              <a:t>to  master the entirety of a complex object, </a:t>
            </a:r>
            <a:r>
              <a:rPr sz="1167" spc="-5" dirty="0">
                <a:latin typeface="Times New Roman"/>
                <a:cs typeface="Times New Roman"/>
              </a:rPr>
              <a:t>we </a:t>
            </a:r>
            <a:r>
              <a:rPr sz="1167" dirty="0">
                <a:latin typeface="Times New Roman"/>
                <a:cs typeface="Times New Roman"/>
              </a:rPr>
              <a:t>ignore its essential details, dealing instead  </a:t>
            </a:r>
            <a:r>
              <a:rPr sz="1167" spc="-5" dirty="0">
                <a:latin typeface="Times New Roman"/>
                <a:cs typeface="Times New Roman"/>
              </a:rPr>
              <a:t>with </a:t>
            </a:r>
            <a:r>
              <a:rPr sz="1167" dirty="0">
                <a:latin typeface="Times New Roman"/>
                <a:cs typeface="Times New Roman"/>
              </a:rPr>
              <a:t>generalized, idealized model of the object. </a:t>
            </a:r>
            <a:r>
              <a:rPr sz="1167" spc="-5" dirty="0">
                <a:latin typeface="Times New Roman"/>
                <a:cs typeface="Times New Roman"/>
              </a:rPr>
              <a:t>An </a:t>
            </a:r>
            <a:r>
              <a:rPr sz="1167" dirty="0">
                <a:latin typeface="Times New Roman"/>
                <a:cs typeface="Times New Roman"/>
              </a:rPr>
              <a:t>abstraction focuses on the outside  view of an object, and hence </a:t>
            </a:r>
            <a:r>
              <a:rPr sz="1167" spc="-5" dirty="0">
                <a:latin typeface="Times New Roman"/>
                <a:cs typeface="Times New Roman"/>
              </a:rPr>
              <a:t>serves </a:t>
            </a:r>
            <a:r>
              <a:rPr sz="1167" dirty="0">
                <a:latin typeface="Times New Roman"/>
                <a:cs typeface="Times New Roman"/>
              </a:rPr>
              <a:t>to </a:t>
            </a:r>
            <a:r>
              <a:rPr sz="1167" spc="-5" dirty="0">
                <a:latin typeface="Times New Roman"/>
                <a:cs typeface="Times New Roman"/>
              </a:rPr>
              <a:t>separate </a:t>
            </a:r>
            <a:r>
              <a:rPr sz="1167" dirty="0">
                <a:latin typeface="Times New Roman"/>
                <a:cs typeface="Times New Roman"/>
              </a:rPr>
              <a:t>an objects external behavior from its  implementation. </a:t>
            </a:r>
            <a:r>
              <a:rPr sz="1167" spc="-5" dirty="0">
                <a:latin typeface="Times New Roman"/>
                <a:cs typeface="Times New Roman"/>
              </a:rPr>
              <a:t>Deciding </a:t>
            </a:r>
            <a:r>
              <a:rPr sz="1167" dirty="0">
                <a:latin typeface="Times New Roman"/>
                <a:cs typeface="Times New Roman"/>
              </a:rPr>
              <a:t>upon the right </a:t>
            </a:r>
            <a:r>
              <a:rPr sz="1167" spc="-5" dirty="0">
                <a:latin typeface="Times New Roman"/>
                <a:cs typeface="Times New Roman"/>
              </a:rPr>
              <a:t>set </a:t>
            </a:r>
            <a:r>
              <a:rPr sz="1167" dirty="0">
                <a:latin typeface="Times New Roman"/>
                <a:cs typeface="Times New Roman"/>
              </a:rPr>
              <a:t>of abstractions for a given domain is the  central problem in object oriented</a:t>
            </a:r>
            <a:r>
              <a:rPr sz="1167" spc="-107" dirty="0">
                <a:latin typeface="Times New Roman"/>
                <a:cs typeface="Times New Roman"/>
              </a:rPr>
              <a:t> </a:t>
            </a:r>
            <a:r>
              <a:rPr sz="1167" dirty="0">
                <a:latin typeface="Times New Roman"/>
                <a:cs typeface="Times New Roman"/>
              </a:rPr>
              <a:t>design.</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Abstraction </a:t>
            </a:r>
            <a:r>
              <a:rPr sz="1167" dirty="0">
                <a:latin typeface="Times New Roman"/>
                <a:cs typeface="Times New Roman"/>
              </a:rPr>
              <a:t>and encapsulation are complementary concepts. </a:t>
            </a:r>
            <a:r>
              <a:rPr sz="1167" spc="-5" dirty="0">
                <a:latin typeface="Times New Roman"/>
                <a:cs typeface="Times New Roman"/>
              </a:rPr>
              <a:t>Abstraction </a:t>
            </a:r>
            <a:r>
              <a:rPr sz="1167" dirty="0">
                <a:latin typeface="Times New Roman"/>
                <a:cs typeface="Times New Roman"/>
              </a:rPr>
              <a:t>provides the  outside view to the client and encapsulation prevents clients from </a:t>
            </a:r>
            <a:r>
              <a:rPr sz="1167" spc="-5" dirty="0">
                <a:latin typeface="Times New Roman"/>
                <a:cs typeface="Times New Roman"/>
              </a:rPr>
              <a:t>seeing </a:t>
            </a:r>
            <a:r>
              <a:rPr sz="1167" dirty="0">
                <a:latin typeface="Times New Roman"/>
                <a:cs typeface="Times New Roman"/>
              </a:rPr>
              <a:t>its inside view.  </a:t>
            </a:r>
            <a:r>
              <a:rPr sz="1167" spc="-5" dirty="0">
                <a:latin typeface="Times New Roman"/>
                <a:cs typeface="Times New Roman"/>
              </a:rPr>
              <a:t>For </a:t>
            </a:r>
            <a:r>
              <a:rPr sz="1167" dirty="0">
                <a:latin typeface="Times New Roman"/>
                <a:cs typeface="Times New Roman"/>
              </a:rPr>
              <a:t>abstraction to </a:t>
            </a:r>
            <a:r>
              <a:rPr sz="1167" spc="-5" dirty="0">
                <a:latin typeface="Times New Roman"/>
                <a:cs typeface="Times New Roman"/>
              </a:rPr>
              <a:t>work, </a:t>
            </a:r>
            <a:r>
              <a:rPr sz="1167" dirty="0">
                <a:latin typeface="Times New Roman"/>
                <a:cs typeface="Times New Roman"/>
              </a:rPr>
              <a:t>implementation must be encapsulated. Encapsulation hides the  details of the implementation of an object. </a:t>
            </a:r>
            <a:r>
              <a:rPr sz="1167" spc="-5" dirty="0">
                <a:latin typeface="Times New Roman"/>
                <a:cs typeface="Times New Roman"/>
              </a:rPr>
              <a:t>Intelligent </a:t>
            </a:r>
            <a:r>
              <a:rPr sz="1167" dirty="0">
                <a:latin typeface="Times New Roman"/>
                <a:cs typeface="Times New Roman"/>
              </a:rPr>
              <a:t>encapsulation localizes design  decisions that are likely to change. The ability to change the representation of an object  </a:t>
            </a:r>
            <a:r>
              <a:rPr sz="1167" spc="-5" dirty="0">
                <a:latin typeface="Times New Roman"/>
                <a:cs typeface="Times New Roman"/>
              </a:rPr>
              <a:t>without </a:t>
            </a:r>
            <a:r>
              <a:rPr sz="1167" dirty="0">
                <a:latin typeface="Times New Roman"/>
                <a:cs typeface="Times New Roman"/>
              </a:rPr>
              <a:t>disturbing any of its clients is the essential benefit of</a:t>
            </a:r>
            <a:r>
              <a:rPr sz="1167" spc="-117" dirty="0">
                <a:latin typeface="Times New Roman"/>
                <a:cs typeface="Times New Roman"/>
              </a:rPr>
              <a:t> </a:t>
            </a:r>
            <a:r>
              <a:rPr sz="1167" dirty="0">
                <a:latin typeface="Times New Roman"/>
                <a:cs typeface="Times New Roman"/>
              </a:rPr>
              <a:t>encapsulation.</a:t>
            </a:r>
            <a:endParaRPr sz="1167">
              <a:latin typeface="Times New Roman"/>
              <a:cs typeface="Times New Roman"/>
            </a:endParaRPr>
          </a:p>
          <a:p>
            <a:pPr>
              <a:lnSpc>
                <a:spcPct val="100000"/>
              </a:lnSpc>
            </a:pPr>
            <a:endParaRPr sz="924">
              <a:latin typeface="Times New Roman"/>
              <a:cs typeface="Times New Roman"/>
            </a:endParaRPr>
          </a:p>
          <a:p>
            <a:pPr marL="12347" algn="just"/>
            <a:r>
              <a:rPr sz="1361" dirty="0">
                <a:latin typeface="Times New Roman"/>
                <a:cs typeface="Times New Roman"/>
              </a:rPr>
              <a:t>Relationship </a:t>
            </a:r>
            <a:r>
              <a:rPr sz="1361" spc="-10" dirty="0">
                <a:latin typeface="Times New Roman"/>
                <a:cs typeface="Times New Roman"/>
              </a:rPr>
              <a:t>Among</a:t>
            </a:r>
            <a:r>
              <a:rPr sz="1361" spc="-53" dirty="0">
                <a:latin typeface="Times New Roman"/>
                <a:cs typeface="Times New Roman"/>
              </a:rPr>
              <a:t> </a:t>
            </a:r>
            <a:r>
              <a:rPr sz="1361" spc="-5" dirty="0">
                <a:latin typeface="Times New Roman"/>
                <a:cs typeface="Times New Roman"/>
              </a:rPr>
              <a:t>Objects</a:t>
            </a:r>
            <a:endParaRPr sz="1361">
              <a:latin typeface="Times New Roman"/>
              <a:cs typeface="Times New Roman"/>
            </a:endParaRPr>
          </a:p>
          <a:p>
            <a:pPr marL="12347" marR="5556" algn="just">
              <a:lnSpc>
                <a:spcPts val="1342"/>
              </a:lnSpc>
              <a:spcBef>
                <a:spcPts val="321"/>
              </a:spcBef>
            </a:pPr>
            <a:r>
              <a:rPr sz="1167" dirty="0">
                <a:latin typeface="Times New Roman"/>
                <a:cs typeface="Times New Roman"/>
              </a:rPr>
              <a:t>The object model presents a </a:t>
            </a:r>
            <a:r>
              <a:rPr sz="1167" spc="-5" dirty="0">
                <a:latin typeface="Times New Roman"/>
                <a:cs typeface="Times New Roman"/>
              </a:rPr>
              <a:t>static </a:t>
            </a:r>
            <a:r>
              <a:rPr sz="1167" dirty="0">
                <a:latin typeface="Times New Roman"/>
                <a:cs typeface="Times New Roman"/>
              </a:rPr>
              <a:t>view of the system and illustrates how different objects  collaborate </a:t>
            </a:r>
            <a:r>
              <a:rPr sz="1167" spc="-5" dirty="0">
                <a:latin typeface="Times New Roman"/>
                <a:cs typeface="Times New Roman"/>
              </a:rPr>
              <a:t>with </a:t>
            </a:r>
            <a:r>
              <a:rPr sz="1167" dirty="0">
                <a:latin typeface="Times New Roman"/>
                <a:cs typeface="Times New Roman"/>
              </a:rPr>
              <a:t>one another through patterns of interaction. Inheritance, association and  aggregation are the three inter-object relationships </a:t>
            </a:r>
            <a:r>
              <a:rPr sz="1167" spc="-5" dirty="0">
                <a:latin typeface="Times New Roman"/>
                <a:cs typeface="Times New Roman"/>
              </a:rPr>
              <a:t>specified </a:t>
            </a:r>
            <a:r>
              <a:rPr sz="1167" dirty="0">
                <a:latin typeface="Times New Roman"/>
                <a:cs typeface="Times New Roman"/>
              </a:rPr>
              <a:t>by the object</a:t>
            </a:r>
            <a:r>
              <a:rPr sz="1167" spc="-117" dirty="0">
                <a:latin typeface="Times New Roman"/>
                <a:cs typeface="Times New Roman"/>
              </a:rPr>
              <a:t> </a:t>
            </a:r>
            <a:r>
              <a:rPr sz="1167" dirty="0">
                <a:latin typeface="Times New Roman"/>
                <a:cs typeface="Times New Roman"/>
              </a:rPr>
              <a:t>model.</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Inheritance defines a “kind of” hierarchy among classes. By inheritance, </a:t>
            </a:r>
            <a:r>
              <a:rPr sz="1167" spc="-5" dirty="0">
                <a:latin typeface="Times New Roman"/>
                <a:cs typeface="Times New Roman"/>
              </a:rPr>
              <a:t>we specify  </a:t>
            </a:r>
            <a:r>
              <a:rPr sz="1167" dirty="0">
                <a:latin typeface="Times New Roman"/>
                <a:cs typeface="Times New Roman"/>
              </a:rPr>
              <a:t>generalization/specialization relationship among objects. In this relationship, a class  (called </a:t>
            </a:r>
            <a:r>
              <a:rPr sz="1167" spc="5" dirty="0">
                <a:latin typeface="Times New Roman"/>
                <a:cs typeface="Times New Roman"/>
              </a:rPr>
              <a:t>the </a:t>
            </a:r>
            <a:r>
              <a:rPr sz="1167" dirty="0">
                <a:latin typeface="Times New Roman"/>
                <a:cs typeface="Times New Roman"/>
              </a:rPr>
              <a:t>subclass) shares </a:t>
            </a:r>
            <a:r>
              <a:rPr sz="1167" spc="5" dirty="0">
                <a:latin typeface="Times New Roman"/>
                <a:cs typeface="Times New Roman"/>
              </a:rPr>
              <a:t>the </a:t>
            </a:r>
            <a:r>
              <a:rPr sz="1167" dirty="0">
                <a:latin typeface="Times New Roman"/>
                <a:cs typeface="Times New Roman"/>
              </a:rPr>
              <a:t>structure and behavior defined </a:t>
            </a:r>
            <a:r>
              <a:rPr sz="1167" spc="10" dirty="0">
                <a:latin typeface="Times New Roman"/>
                <a:cs typeface="Times New Roman"/>
              </a:rPr>
              <a:t>in </a:t>
            </a:r>
            <a:r>
              <a:rPr sz="1167" dirty="0">
                <a:latin typeface="Times New Roman"/>
                <a:cs typeface="Times New Roman"/>
              </a:rPr>
              <a:t>another </a:t>
            </a:r>
            <a:r>
              <a:rPr sz="1167" spc="5" dirty="0">
                <a:latin typeface="Times New Roman"/>
                <a:cs typeface="Times New Roman"/>
              </a:rPr>
              <a:t>class </a:t>
            </a:r>
            <a:r>
              <a:rPr sz="1167" dirty="0">
                <a:latin typeface="Times New Roman"/>
                <a:cs typeface="Times New Roman"/>
              </a:rPr>
              <a:t>(called the  </a:t>
            </a:r>
            <a:r>
              <a:rPr sz="1167" spc="-5" dirty="0">
                <a:latin typeface="Times New Roman"/>
                <a:cs typeface="Times New Roman"/>
              </a:rPr>
              <a:t>superclass). </a:t>
            </a:r>
            <a:r>
              <a:rPr sz="1167" dirty="0">
                <a:latin typeface="Times New Roman"/>
                <a:cs typeface="Times New Roman"/>
              </a:rPr>
              <a:t>A </a:t>
            </a:r>
            <a:r>
              <a:rPr sz="1167" spc="-5" dirty="0">
                <a:latin typeface="Times New Roman"/>
                <a:cs typeface="Times New Roman"/>
              </a:rPr>
              <a:t>subclass </a:t>
            </a:r>
            <a:r>
              <a:rPr sz="1167" dirty="0">
                <a:latin typeface="Times New Roman"/>
                <a:cs typeface="Times New Roman"/>
              </a:rPr>
              <a:t>augments or redefines the existing </a:t>
            </a:r>
            <a:r>
              <a:rPr sz="1167" spc="-5" dirty="0">
                <a:latin typeface="Times New Roman"/>
                <a:cs typeface="Times New Roman"/>
              </a:rPr>
              <a:t>structure </a:t>
            </a:r>
            <a:r>
              <a:rPr sz="1167" dirty="0">
                <a:latin typeface="Times New Roman"/>
                <a:cs typeface="Times New Roman"/>
              </a:rPr>
              <a:t>and behavior of its  </a:t>
            </a:r>
            <a:r>
              <a:rPr sz="1167" spc="-5" dirty="0">
                <a:latin typeface="Times New Roman"/>
                <a:cs typeface="Times New Roman"/>
              </a:rPr>
              <a:t>superclass. </a:t>
            </a:r>
            <a:r>
              <a:rPr sz="1167" dirty="0">
                <a:latin typeface="Times New Roman"/>
                <a:cs typeface="Times New Roman"/>
              </a:rPr>
              <a:t>By </a:t>
            </a:r>
            <a:r>
              <a:rPr sz="1167" spc="-5" dirty="0">
                <a:latin typeface="Times New Roman"/>
                <a:cs typeface="Times New Roman"/>
              </a:rPr>
              <a:t>classifying </a:t>
            </a:r>
            <a:r>
              <a:rPr sz="1167" dirty="0">
                <a:latin typeface="Times New Roman"/>
                <a:cs typeface="Times New Roman"/>
              </a:rPr>
              <a:t>objects into groups of related abstractions, </a:t>
            </a:r>
            <a:r>
              <a:rPr sz="1167" spc="-5" dirty="0">
                <a:latin typeface="Times New Roman"/>
                <a:cs typeface="Times New Roman"/>
              </a:rPr>
              <a:t>we </a:t>
            </a:r>
            <a:r>
              <a:rPr sz="1167" dirty="0">
                <a:latin typeface="Times New Roman"/>
                <a:cs typeface="Times New Roman"/>
              </a:rPr>
              <a:t>come to  explicitly distinguish the common and distinct properties of different objects, </a:t>
            </a:r>
            <a:r>
              <a:rPr sz="1167" spc="-5" dirty="0">
                <a:latin typeface="Times New Roman"/>
                <a:cs typeface="Times New Roman"/>
              </a:rPr>
              <a:t>which  </a:t>
            </a:r>
            <a:r>
              <a:rPr sz="1167" dirty="0">
                <a:latin typeface="Times New Roman"/>
                <a:cs typeface="Times New Roman"/>
              </a:rPr>
              <a:t>further help us to master their inherent complexity. Identifying the hierarchy </a:t>
            </a:r>
            <a:r>
              <a:rPr sz="1167" spc="-5" dirty="0">
                <a:latin typeface="Times New Roman"/>
                <a:cs typeface="Times New Roman"/>
              </a:rPr>
              <a:t>within </a:t>
            </a:r>
            <a:r>
              <a:rPr sz="1167" dirty="0">
                <a:latin typeface="Times New Roman"/>
                <a:cs typeface="Times New Roman"/>
              </a:rPr>
              <a:t>a  complex </a:t>
            </a:r>
            <a:r>
              <a:rPr sz="1167" spc="-5" dirty="0">
                <a:latin typeface="Times New Roman"/>
                <a:cs typeface="Times New Roman"/>
              </a:rPr>
              <a:t>system </a:t>
            </a:r>
            <a:r>
              <a:rPr sz="1167" dirty="0">
                <a:latin typeface="Times New Roman"/>
                <a:cs typeface="Times New Roman"/>
              </a:rPr>
              <a:t>requires the discovery of patterns among many</a:t>
            </a:r>
            <a:r>
              <a:rPr sz="1167" spc="-107" dirty="0">
                <a:latin typeface="Times New Roman"/>
                <a:cs typeface="Times New Roman"/>
              </a:rPr>
              <a:t> </a:t>
            </a:r>
            <a:r>
              <a:rPr sz="1167" dirty="0">
                <a:latin typeface="Times New Roman"/>
                <a:cs typeface="Times New Roman"/>
              </a:rPr>
              <a:t>objects.</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In an association relationship, </a:t>
            </a:r>
            <a:r>
              <a:rPr sz="1167" spc="-5" dirty="0">
                <a:latin typeface="Times New Roman"/>
                <a:cs typeface="Times New Roman"/>
              </a:rPr>
              <a:t>when </a:t>
            </a:r>
            <a:r>
              <a:rPr sz="1167" dirty="0">
                <a:latin typeface="Times New Roman"/>
                <a:cs typeface="Times New Roman"/>
              </a:rPr>
              <a:t>object A “uses” object B, then A </a:t>
            </a:r>
            <a:r>
              <a:rPr sz="1167" spc="10" dirty="0">
                <a:latin typeface="Times New Roman"/>
                <a:cs typeface="Times New Roman"/>
              </a:rPr>
              <a:t>may </a:t>
            </a:r>
            <a:r>
              <a:rPr sz="1167" spc="-5" dirty="0">
                <a:latin typeface="Times New Roman"/>
                <a:cs typeface="Times New Roman"/>
              </a:rPr>
              <a:t>send </a:t>
            </a:r>
            <a:r>
              <a:rPr sz="1167" dirty="0">
                <a:latin typeface="Times New Roman"/>
                <a:cs typeface="Times New Roman"/>
              </a:rPr>
              <a:t>messages  to B. The relationship defines visibility among</a:t>
            </a:r>
            <a:r>
              <a:rPr sz="1167" spc="-122" dirty="0">
                <a:latin typeface="Times New Roman"/>
                <a:cs typeface="Times New Roman"/>
              </a:rPr>
              <a:t> </a:t>
            </a:r>
            <a:r>
              <a:rPr sz="1167" dirty="0">
                <a:latin typeface="Times New Roman"/>
                <a:cs typeface="Times New Roman"/>
              </a:rPr>
              <a:t>objects.</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The aggregation relationship defines part-of </a:t>
            </a:r>
            <a:r>
              <a:rPr sz="1167" spc="-5" dirty="0">
                <a:latin typeface="Times New Roman"/>
                <a:cs typeface="Times New Roman"/>
              </a:rPr>
              <a:t>structure </a:t>
            </a:r>
            <a:r>
              <a:rPr sz="1167" dirty="0">
                <a:latin typeface="Times New Roman"/>
                <a:cs typeface="Times New Roman"/>
              </a:rPr>
              <a:t>among objects. When object A is  part of the </a:t>
            </a:r>
            <a:r>
              <a:rPr sz="1167" spc="-5" dirty="0">
                <a:latin typeface="Times New Roman"/>
                <a:cs typeface="Times New Roman"/>
              </a:rPr>
              <a:t>state </a:t>
            </a:r>
            <a:r>
              <a:rPr sz="1167" dirty="0">
                <a:latin typeface="Times New Roman"/>
                <a:cs typeface="Times New Roman"/>
              </a:rPr>
              <a:t>of object B, A is </a:t>
            </a:r>
            <a:r>
              <a:rPr sz="1167" spc="-5" dirty="0">
                <a:latin typeface="Times New Roman"/>
                <a:cs typeface="Times New Roman"/>
              </a:rPr>
              <a:t>said </a:t>
            </a:r>
            <a:r>
              <a:rPr sz="1167" dirty="0">
                <a:latin typeface="Times New Roman"/>
                <a:cs typeface="Times New Roman"/>
              </a:rPr>
              <a:t>to be contained by B. There are </a:t>
            </a:r>
            <a:r>
              <a:rPr sz="1167" spc="-5" dirty="0">
                <a:latin typeface="Times New Roman"/>
                <a:cs typeface="Times New Roman"/>
              </a:rPr>
              <a:t>some </a:t>
            </a:r>
            <a:r>
              <a:rPr sz="1167" dirty="0">
                <a:latin typeface="Times New Roman"/>
                <a:cs typeface="Times New Roman"/>
              </a:rPr>
              <a:t>tradeoffs  between aggregation and association relationships. </a:t>
            </a:r>
            <a:r>
              <a:rPr sz="1167" spc="-5" dirty="0">
                <a:latin typeface="Times New Roman"/>
                <a:cs typeface="Times New Roman"/>
              </a:rPr>
              <a:t>Aggregation </a:t>
            </a:r>
            <a:r>
              <a:rPr sz="1167" dirty="0">
                <a:latin typeface="Times New Roman"/>
                <a:cs typeface="Times New Roman"/>
              </a:rPr>
              <a:t>reduces the number of  objects that must be visible at the level of enclosing objects and may lead to undesirable  tighter coupling among</a:t>
            </a:r>
            <a:r>
              <a:rPr sz="1167" spc="-111" dirty="0">
                <a:latin typeface="Times New Roman"/>
                <a:cs typeface="Times New Roman"/>
              </a:rPr>
              <a:t> </a:t>
            </a:r>
            <a:r>
              <a:rPr sz="1167" dirty="0">
                <a:latin typeface="Times New Roman"/>
                <a:cs typeface="Times New Roman"/>
              </a:rPr>
              <a:t>objects.</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95806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4224"/>
            <a:ext cx="5359929" cy="7757958"/>
          </a:xfrm>
          <a:prstGeom prst="rect">
            <a:avLst/>
          </a:prstGeom>
        </p:spPr>
        <p:txBody>
          <a:bodyPr vert="horz" wrap="square" lIns="0" tIns="0" rIns="0" bIns="0" rtlCol="0">
            <a:spAutoFit/>
          </a:bodyPr>
          <a:lstStyle/>
          <a:p>
            <a:pPr marL="12347" marR="4939" algn="just">
              <a:lnSpc>
                <a:spcPts val="1565"/>
              </a:lnSpc>
            </a:pPr>
            <a:r>
              <a:rPr sz="1361" spc="-5" dirty="0">
                <a:latin typeface="Times New Roman"/>
                <a:cs typeface="Times New Roman"/>
              </a:rPr>
              <a:t>Aggregation </a:t>
            </a:r>
            <a:r>
              <a:rPr sz="1361" dirty="0">
                <a:latin typeface="Times New Roman"/>
                <a:cs typeface="Times New Roman"/>
              </a:rPr>
              <a:t>and </a:t>
            </a:r>
            <a:r>
              <a:rPr sz="1361" spc="-5" dirty="0">
                <a:latin typeface="Times New Roman"/>
                <a:cs typeface="Times New Roman"/>
              </a:rPr>
              <a:t>Association </a:t>
            </a:r>
            <a:r>
              <a:rPr sz="1361" dirty="0">
                <a:latin typeface="Times New Roman"/>
                <a:cs typeface="Times New Roman"/>
              </a:rPr>
              <a:t>- Conceptual and </a:t>
            </a:r>
            <a:r>
              <a:rPr sz="1361" spc="-5" dirty="0">
                <a:latin typeface="Times New Roman"/>
                <a:cs typeface="Times New Roman"/>
              </a:rPr>
              <a:t>Implementation </a:t>
            </a:r>
            <a:r>
              <a:rPr sz="1361" dirty="0">
                <a:latin typeface="Times New Roman"/>
                <a:cs typeface="Times New Roman"/>
              </a:rPr>
              <a:t>Issues and  </a:t>
            </a:r>
            <a:r>
              <a:rPr sz="1361" spc="-5" dirty="0">
                <a:latin typeface="Times New Roman"/>
                <a:cs typeface="Times New Roman"/>
              </a:rPr>
              <a:t>Differences</a:t>
            </a:r>
            <a:endParaRPr sz="1361">
              <a:latin typeface="Times New Roman"/>
              <a:cs typeface="Times New Roman"/>
            </a:endParaRPr>
          </a:p>
          <a:p>
            <a:pPr marL="12347" algn="just">
              <a:spcBef>
                <a:spcPts val="1060"/>
              </a:spcBef>
            </a:pPr>
            <a:r>
              <a:rPr sz="1264" i="1" spc="-5" dirty="0">
                <a:latin typeface="Times New Roman"/>
                <a:cs typeface="Times New Roman"/>
              </a:rPr>
              <a:t>Association and </a:t>
            </a:r>
            <a:r>
              <a:rPr sz="1264" i="1" dirty="0">
                <a:latin typeface="Times New Roman"/>
                <a:cs typeface="Times New Roman"/>
              </a:rPr>
              <a:t>Aggregation </a:t>
            </a:r>
            <a:r>
              <a:rPr sz="1264" i="1" spc="-5" dirty="0">
                <a:latin typeface="Times New Roman"/>
                <a:cs typeface="Times New Roman"/>
              </a:rPr>
              <a:t>- Some basic </a:t>
            </a:r>
            <a:r>
              <a:rPr sz="1264" i="1" dirty="0">
                <a:latin typeface="Times New Roman"/>
                <a:cs typeface="Times New Roman"/>
              </a:rPr>
              <a:t>differences</a:t>
            </a:r>
            <a:endParaRPr sz="1264">
              <a:latin typeface="Times New Roman"/>
              <a:cs typeface="Times New Roman"/>
            </a:endParaRPr>
          </a:p>
          <a:p>
            <a:pPr marL="12347" marR="5556" algn="just">
              <a:lnSpc>
                <a:spcPts val="1342"/>
              </a:lnSpc>
              <a:spcBef>
                <a:spcPts val="331"/>
              </a:spcBef>
            </a:pPr>
            <a:r>
              <a:rPr sz="1167" spc="-5" dirty="0">
                <a:latin typeface="Times New Roman"/>
                <a:cs typeface="Times New Roman"/>
              </a:rPr>
              <a:t>Objects </a:t>
            </a:r>
            <a:r>
              <a:rPr sz="1167" dirty="0">
                <a:latin typeface="Times New Roman"/>
                <a:cs typeface="Times New Roman"/>
              </a:rPr>
              <a:t>do not exist in isolation. They rather collaborate </a:t>
            </a:r>
            <a:r>
              <a:rPr sz="1167" spc="-5" dirty="0">
                <a:latin typeface="Times New Roman"/>
                <a:cs typeface="Times New Roman"/>
              </a:rPr>
              <a:t>with </a:t>
            </a:r>
            <a:r>
              <a:rPr sz="1167" dirty="0">
                <a:latin typeface="Times New Roman"/>
                <a:cs typeface="Times New Roman"/>
              </a:rPr>
              <a:t>one another in many  different </a:t>
            </a:r>
            <a:r>
              <a:rPr sz="1167" spc="-5" dirty="0">
                <a:latin typeface="Times New Roman"/>
                <a:cs typeface="Times New Roman"/>
              </a:rPr>
              <a:t>ways </a:t>
            </a:r>
            <a:r>
              <a:rPr sz="1167" dirty="0">
                <a:latin typeface="Times New Roman"/>
                <a:cs typeface="Times New Roman"/>
              </a:rPr>
              <a:t>to achieve an overall goal. The different </a:t>
            </a:r>
            <a:r>
              <a:rPr sz="1167" spc="5" dirty="0">
                <a:latin typeface="Times New Roman"/>
                <a:cs typeface="Times New Roman"/>
              </a:rPr>
              <a:t>types </a:t>
            </a:r>
            <a:r>
              <a:rPr sz="1167" dirty="0">
                <a:latin typeface="Times New Roman"/>
                <a:cs typeface="Times New Roman"/>
              </a:rPr>
              <a:t>of relationships in </a:t>
            </a:r>
            <a:r>
              <a:rPr sz="1167" spc="-5" dirty="0">
                <a:latin typeface="Times New Roman"/>
                <a:cs typeface="Times New Roman"/>
              </a:rPr>
              <a:t>which  </a:t>
            </a:r>
            <a:r>
              <a:rPr sz="1167" dirty="0">
                <a:latin typeface="Times New Roman"/>
                <a:cs typeface="Times New Roman"/>
              </a:rPr>
              <a:t>these objects are involved include association, aggregation, and inheritance. Briefly,  inheritance denotes a “kind of” relationship, aggregation denotes a “part of” relationship,  and association denotes </a:t>
            </a:r>
            <a:r>
              <a:rPr sz="1167" spc="-5" dirty="0">
                <a:latin typeface="Times New Roman"/>
                <a:cs typeface="Times New Roman"/>
              </a:rPr>
              <a:t>some semantic </a:t>
            </a:r>
            <a:r>
              <a:rPr sz="1167" dirty="0">
                <a:latin typeface="Times New Roman"/>
                <a:cs typeface="Times New Roman"/>
              </a:rPr>
              <a:t>connection among otherwise unrelated classes.  </a:t>
            </a:r>
            <a:r>
              <a:rPr sz="1167" spc="-5" dirty="0">
                <a:latin typeface="Times New Roman"/>
                <a:cs typeface="Times New Roman"/>
              </a:rPr>
              <a:t>Any </a:t>
            </a:r>
            <a:r>
              <a:rPr sz="1167" dirty="0">
                <a:latin typeface="Times New Roman"/>
                <a:cs typeface="Times New Roman"/>
              </a:rPr>
              <a:t>further elaboration on inheritance relationship is beyond the </a:t>
            </a:r>
            <a:r>
              <a:rPr sz="1167" spc="-5" dirty="0">
                <a:latin typeface="Times New Roman"/>
                <a:cs typeface="Times New Roman"/>
              </a:rPr>
              <a:t>scope </a:t>
            </a:r>
            <a:r>
              <a:rPr sz="1167" dirty="0">
                <a:latin typeface="Times New Roman"/>
                <a:cs typeface="Times New Roman"/>
              </a:rPr>
              <a:t>of this discussion  and therefore </a:t>
            </a:r>
            <a:r>
              <a:rPr sz="1167" spc="-5" dirty="0">
                <a:latin typeface="Times New Roman"/>
                <a:cs typeface="Times New Roman"/>
              </a:rPr>
              <a:t>we shall </a:t>
            </a:r>
            <a:r>
              <a:rPr sz="1167" dirty="0">
                <a:latin typeface="Times New Roman"/>
                <a:cs typeface="Times New Roman"/>
              </a:rPr>
              <a:t>concentrate on agrregation and association relationships</a:t>
            </a:r>
            <a:r>
              <a:rPr sz="1167" spc="-107" dirty="0">
                <a:latin typeface="Times New Roman"/>
                <a:cs typeface="Times New Roman"/>
              </a:rPr>
              <a:t> </a:t>
            </a:r>
            <a:r>
              <a:rPr sz="1167" dirty="0">
                <a:latin typeface="Times New Roman"/>
                <a:cs typeface="Times New Roman"/>
              </a:rPr>
              <a:t>only.</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As </a:t>
            </a:r>
            <a:r>
              <a:rPr sz="1167" dirty="0">
                <a:latin typeface="Times New Roman"/>
                <a:cs typeface="Times New Roman"/>
              </a:rPr>
              <a:t>mentioned earlier, aggregation is the “part-whole” or “a-part-of” relationship in </a:t>
            </a:r>
            <a:r>
              <a:rPr sz="1167" spc="-5" dirty="0">
                <a:latin typeface="Times New Roman"/>
                <a:cs typeface="Times New Roman"/>
              </a:rPr>
              <a:t>which  </a:t>
            </a:r>
            <a:r>
              <a:rPr sz="1167" dirty="0">
                <a:latin typeface="Times New Roman"/>
                <a:cs typeface="Times New Roman"/>
              </a:rPr>
              <a:t>objects representing the components of </a:t>
            </a:r>
            <a:r>
              <a:rPr sz="1167" spc="-5" dirty="0">
                <a:latin typeface="Times New Roman"/>
                <a:cs typeface="Times New Roman"/>
              </a:rPr>
              <a:t>something </a:t>
            </a:r>
            <a:r>
              <a:rPr sz="1167" dirty="0">
                <a:latin typeface="Times New Roman"/>
                <a:cs typeface="Times New Roman"/>
              </a:rPr>
              <a:t>are encapsulated </a:t>
            </a:r>
            <a:r>
              <a:rPr sz="1167" spc="-5" dirty="0">
                <a:latin typeface="Times New Roman"/>
                <a:cs typeface="Times New Roman"/>
              </a:rPr>
              <a:t>within </a:t>
            </a:r>
            <a:r>
              <a:rPr sz="1167" dirty="0">
                <a:latin typeface="Times New Roman"/>
                <a:cs typeface="Times New Roman"/>
              </a:rPr>
              <a:t>an object  representing the entire assembly. In other </a:t>
            </a:r>
            <a:r>
              <a:rPr sz="1167" spc="-5" dirty="0">
                <a:latin typeface="Times New Roman"/>
                <a:cs typeface="Times New Roman"/>
              </a:rPr>
              <a:t>words, </a:t>
            </a:r>
            <a:r>
              <a:rPr sz="1167" dirty="0">
                <a:latin typeface="Times New Roman"/>
                <a:cs typeface="Times New Roman"/>
              </a:rPr>
              <a:t>the </a:t>
            </a:r>
            <a:r>
              <a:rPr sz="1167" spc="-5" dirty="0">
                <a:latin typeface="Times New Roman"/>
                <a:cs typeface="Times New Roman"/>
              </a:rPr>
              <a:t>whole </a:t>
            </a:r>
            <a:r>
              <a:rPr sz="1167" dirty="0">
                <a:latin typeface="Times New Roman"/>
                <a:cs typeface="Times New Roman"/>
              </a:rPr>
              <a:t>is meaningless </a:t>
            </a:r>
            <a:r>
              <a:rPr sz="1167" spc="-5" dirty="0">
                <a:latin typeface="Times New Roman"/>
                <a:cs typeface="Times New Roman"/>
              </a:rPr>
              <a:t>without </a:t>
            </a:r>
            <a:r>
              <a:rPr sz="1167" dirty="0">
                <a:latin typeface="Times New Roman"/>
                <a:cs typeface="Times New Roman"/>
              </a:rPr>
              <a:t>its  parts and the part cannot exist </a:t>
            </a:r>
            <a:r>
              <a:rPr sz="1167" spc="-5" dirty="0">
                <a:latin typeface="Times New Roman"/>
                <a:cs typeface="Times New Roman"/>
              </a:rPr>
              <a:t>without </a:t>
            </a:r>
            <a:r>
              <a:rPr sz="1167" dirty="0">
                <a:latin typeface="Times New Roman"/>
                <a:cs typeface="Times New Roman"/>
              </a:rPr>
              <a:t>its container or assembly. </a:t>
            </a:r>
            <a:r>
              <a:rPr sz="1167" spc="-5" dirty="0">
                <a:latin typeface="Times New Roman"/>
                <a:cs typeface="Times New Roman"/>
              </a:rPr>
              <a:t>Some </a:t>
            </a:r>
            <a:r>
              <a:rPr sz="1167" dirty="0">
                <a:latin typeface="Times New Roman"/>
                <a:cs typeface="Times New Roman"/>
              </a:rPr>
              <a:t>properties of the  assembly propagate to the components as </a:t>
            </a:r>
            <a:r>
              <a:rPr sz="1167" spc="-5" dirty="0">
                <a:latin typeface="Times New Roman"/>
                <a:cs typeface="Times New Roman"/>
              </a:rPr>
              <a:t>well, </a:t>
            </a:r>
            <a:r>
              <a:rPr sz="1167" dirty="0">
                <a:latin typeface="Times New Roman"/>
                <a:cs typeface="Times New Roman"/>
              </a:rPr>
              <a:t>possibly </a:t>
            </a:r>
            <a:r>
              <a:rPr sz="1167" spc="-5" dirty="0">
                <a:latin typeface="Times New Roman"/>
                <a:cs typeface="Times New Roman"/>
              </a:rPr>
              <a:t>with some </a:t>
            </a:r>
            <a:r>
              <a:rPr sz="1167" dirty="0">
                <a:latin typeface="Times New Roman"/>
                <a:cs typeface="Times New Roman"/>
              </a:rPr>
              <a:t>local modifications.  </a:t>
            </a:r>
            <a:r>
              <a:rPr sz="1167" spc="-5" dirty="0">
                <a:latin typeface="Times New Roman"/>
                <a:cs typeface="Times New Roman"/>
              </a:rPr>
              <a:t>Unless </a:t>
            </a:r>
            <a:r>
              <a:rPr sz="1167" dirty="0">
                <a:latin typeface="Times New Roman"/>
                <a:cs typeface="Times New Roman"/>
              </a:rPr>
              <a:t>there are common properties of components that can be attached to the assembly  as a </a:t>
            </a:r>
            <a:r>
              <a:rPr sz="1167" spc="-5" dirty="0">
                <a:latin typeface="Times New Roman"/>
                <a:cs typeface="Times New Roman"/>
              </a:rPr>
              <a:t>whole, </a:t>
            </a:r>
            <a:r>
              <a:rPr sz="1167" dirty="0">
                <a:latin typeface="Times New Roman"/>
                <a:cs typeface="Times New Roman"/>
              </a:rPr>
              <a:t>there is little point in using aggregation. Therefore, as compared to  association, aggregation implies a tighter coupling between the two objects </a:t>
            </a:r>
            <a:r>
              <a:rPr sz="1167" spc="-5" dirty="0">
                <a:latin typeface="Times New Roman"/>
                <a:cs typeface="Times New Roman"/>
              </a:rPr>
              <a:t>which </a:t>
            </a:r>
            <a:r>
              <a:rPr sz="1167" dirty="0">
                <a:latin typeface="Times New Roman"/>
                <a:cs typeface="Times New Roman"/>
              </a:rPr>
              <a:t>are  involved in this relationship. Therefore, one </a:t>
            </a:r>
            <a:r>
              <a:rPr sz="1167" spc="5" dirty="0">
                <a:latin typeface="Times New Roman"/>
                <a:cs typeface="Times New Roman"/>
              </a:rPr>
              <a:t>way </a:t>
            </a:r>
            <a:r>
              <a:rPr sz="1167" dirty="0">
                <a:latin typeface="Times New Roman"/>
                <a:cs typeface="Times New Roman"/>
              </a:rPr>
              <a:t>to differentiate between aggregation and  association is that if the two objects are tightly coupled, that is, if they cannot exist  independently, it is an aggregation, and if </a:t>
            </a:r>
            <a:r>
              <a:rPr sz="1167" spc="5" dirty="0">
                <a:latin typeface="Times New Roman"/>
                <a:cs typeface="Times New Roman"/>
              </a:rPr>
              <a:t>they </a:t>
            </a:r>
            <a:r>
              <a:rPr sz="1167" dirty="0">
                <a:latin typeface="Times New Roman"/>
                <a:cs typeface="Times New Roman"/>
              </a:rPr>
              <a:t>are usually considered as independent, it</a:t>
            </a:r>
            <a:r>
              <a:rPr sz="1167" spc="-141" dirty="0">
                <a:latin typeface="Times New Roman"/>
                <a:cs typeface="Times New Roman"/>
              </a:rPr>
              <a:t> </a:t>
            </a:r>
            <a:r>
              <a:rPr sz="1167" dirty="0">
                <a:latin typeface="Times New Roman"/>
                <a:cs typeface="Times New Roman"/>
              </a:rPr>
              <a:t>is  an</a:t>
            </a:r>
            <a:r>
              <a:rPr sz="1167" spc="-102" dirty="0">
                <a:latin typeface="Times New Roman"/>
                <a:cs typeface="Times New Roman"/>
              </a:rPr>
              <a:t> </a:t>
            </a:r>
            <a:r>
              <a:rPr sz="1167" dirty="0">
                <a:latin typeface="Times New Roman"/>
                <a:cs typeface="Times New Roman"/>
              </a:rPr>
              <a:t>association.</a:t>
            </a:r>
            <a:endParaRPr sz="1167">
              <a:latin typeface="Times New Roman"/>
              <a:cs typeface="Times New Roman"/>
            </a:endParaRPr>
          </a:p>
          <a:p>
            <a:pPr>
              <a:spcBef>
                <a:spcPts val="5"/>
              </a:spcBef>
            </a:pPr>
            <a:endParaRPr sz="924">
              <a:latin typeface="Times New Roman"/>
              <a:cs typeface="Times New Roman"/>
            </a:endParaRPr>
          </a:p>
          <a:p>
            <a:pPr marL="12347" algn="just"/>
            <a:r>
              <a:rPr sz="1264" i="1" spc="-10" dirty="0">
                <a:latin typeface="Times New Roman"/>
                <a:cs typeface="Times New Roman"/>
              </a:rPr>
              <a:t>Object </a:t>
            </a:r>
            <a:r>
              <a:rPr sz="1264" i="1" spc="-5" dirty="0">
                <a:latin typeface="Times New Roman"/>
                <a:cs typeface="Times New Roman"/>
              </a:rPr>
              <a:t>Creation and </a:t>
            </a:r>
            <a:r>
              <a:rPr sz="1264" i="1" dirty="0">
                <a:latin typeface="Times New Roman"/>
                <a:cs typeface="Times New Roman"/>
              </a:rPr>
              <a:t>Life</a:t>
            </a:r>
            <a:r>
              <a:rPr sz="1264" i="1" spc="-5" dirty="0">
                <a:latin typeface="Times New Roman"/>
                <a:cs typeface="Times New Roman"/>
              </a:rPr>
              <a:t> </a:t>
            </a:r>
            <a:r>
              <a:rPr sz="1264" i="1" spc="-10" dirty="0">
                <a:latin typeface="Times New Roman"/>
                <a:cs typeface="Times New Roman"/>
              </a:rPr>
              <a:t>Time</a:t>
            </a:r>
            <a:endParaRPr sz="1264">
              <a:latin typeface="Times New Roman"/>
              <a:cs typeface="Times New Roman"/>
            </a:endParaRPr>
          </a:p>
          <a:p>
            <a:pPr marL="12347" marR="6791" algn="just">
              <a:lnSpc>
                <a:spcPts val="1342"/>
              </a:lnSpc>
              <a:spcBef>
                <a:spcPts val="316"/>
              </a:spcBef>
            </a:pPr>
            <a:r>
              <a:rPr sz="1167" spc="-5" dirty="0">
                <a:latin typeface="Times New Roman"/>
                <a:cs typeface="Times New Roman"/>
              </a:rPr>
              <a:t>From </a:t>
            </a:r>
            <a:r>
              <a:rPr sz="1167" dirty="0">
                <a:latin typeface="Times New Roman"/>
                <a:cs typeface="Times New Roman"/>
              </a:rPr>
              <a:t>the object creation and life </a:t>
            </a:r>
            <a:r>
              <a:rPr sz="1167" spc="5" dirty="0">
                <a:latin typeface="Times New Roman"/>
                <a:cs typeface="Times New Roman"/>
              </a:rPr>
              <a:t>time point </a:t>
            </a:r>
            <a:r>
              <a:rPr sz="1167" dirty="0">
                <a:latin typeface="Times New Roman"/>
                <a:cs typeface="Times New Roman"/>
              </a:rPr>
              <a:t>of view, </a:t>
            </a:r>
            <a:r>
              <a:rPr sz="1167" spc="-5" dirty="0">
                <a:latin typeface="Times New Roman"/>
                <a:cs typeface="Times New Roman"/>
              </a:rPr>
              <a:t>when </a:t>
            </a:r>
            <a:r>
              <a:rPr sz="1167" dirty="0">
                <a:latin typeface="Times New Roman"/>
                <a:cs typeface="Times New Roman"/>
              </a:rPr>
              <a:t>an object is instantiated, all of  its parts must also be instantiated at the </a:t>
            </a:r>
            <a:r>
              <a:rPr sz="1167" spc="-5" dirty="0">
                <a:latin typeface="Times New Roman"/>
                <a:cs typeface="Times New Roman"/>
              </a:rPr>
              <a:t>same </a:t>
            </a:r>
            <a:r>
              <a:rPr sz="1167" dirty="0">
                <a:latin typeface="Times New Roman"/>
                <a:cs typeface="Times New Roman"/>
              </a:rPr>
              <a:t>time before any useful </a:t>
            </a:r>
            <a:r>
              <a:rPr sz="1167" spc="-5" dirty="0">
                <a:latin typeface="Times New Roman"/>
                <a:cs typeface="Times New Roman"/>
              </a:rPr>
              <a:t>work </a:t>
            </a:r>
            <a:r>
              <a:rPr sz="1167" dirty="0">
                <a:latin typeface="Times New Roman"/>
                <a:cs typeface="Times New Roman"/>
              </a:rPr>
              <a:t>can be done  and all of its part die </a:t>
            </a:r>
            <a:r>
              <a:rPr sz="1167" spc="-5" dirty="0">
                <a:latin typeface="Times New Roman"/>
                <a:cs typeface="Times New Roman"/>
              </a:rPr>
              <a:t>with </a:t>
            </a:r>
            <a:r>
              <a:rPr sz="1167" dirty="0">
                <a:latin typeface="Times New Roman"/>
                <a:cs typeface="Times New Roman"/>
              </a:rPr>
              <a:t>it. While in the case of association, the life time of two  associated object is independent of one another. The </a:t>
            </a:r>
            <a:r>
              <a:rPr sz="1167" spc="5" dirty="0">
                <a:latin typeface="Times New Roman"/>
                <a:cs typeface="Times New Roman"/>
              </a:rPr>
              <a:t>only </a:t>
            </a:r>
            <a:r>
              <a:rPr sz="1167" dirty="0">
                <a:latin typeface="Times New Roman"/>
                <a:cs typeface="Times New Roman"/>
              </a:rPr>
              <a:t>limitation is that an object must  be alive or has to be instantiated before a message can be </a:t>
            </a:r>
            <a:r>
              <a:rPr sz="1167" spc="-5" dirty="0">
                <a:latin typeface="Times New Roman"/>
                <a:cs typeface="Times New Roman"/>
              </a:rPr>
              <a:t>sent </a:t>
            </a:r>
            <a:r>
              <a:rPr sz="1167" dirty="0">
                <a:latin typeface="Times New Roman"/>
                <a:cs typeface="Times New Roman"/>
              </a:rPr>
              <a:t>to</a:t>
            </a:r>
            <a:r>
              <a:rPr sz="1167" spc="-117" dirty="0">
                <a:latin typeface="Times New Roman"/>
                <a:cs typeface="Times New Roman"/>
              </a:rPr>
              <a:t> </a:t>
            </a:r>
            <a:r>
              <a:rPr sz="1167" dirty="0">
                <a:latin typeface="Times New Roman"/>
                <a:cs typeface="Times New Roman"/>
              </a:rPr>
              <a:t>it.</a:t>
            </a:r>
            <a:endParaRPr sz="1167">
              <a:latin typeface="Times New Roman"/>
              <a:cs typeface="Times New Roman"/>
            </a:endParaRPr>
          </a:p>
          <a:p>
            <a:pPr>
              <a:spcBef>
                <a:spcPts val="5"/>
              </a:spcBef>
            </a:pPr>
            <a:endParaRPr sz="924">
              <a:latin typeface="Times New Roman"/>
              <a:cs typeface="Times New Roman"/>
            </a:endParaRPr>
          </a:p>
          <a:p>
            <a:pPr marL="12347" algn="just"/>
            <a:r>
              <a:rPr sz="1264" i="1" spc="-5" dirty="0">
                <a:latin typeface="Times New Roman"/>
                <a:cs typeface="Times New Roman"/>
              </a:rPr>
              <a:t>Coupling and</a:t>
            </a:r>
            <a:r>
              <a:rPr sz="1264" i="1" spc="-44" dirty="0">
                <a:latin typeface="Times New Roman"/>
                <a:cs typeface="Times New Roman"/>
              </a:rPr>
              <a:t> </a:t>
            </a:r>
            <a:r>
              <a:rPr sz="1264" i="1" spc="-10" dirty="0">
                <a:latin typeface="Times New Roman"/>
                <a:cs typeface="Times New Roman"/>
              </a:rPr>
              <a:t>Linkages</a:t>
            </a:r>
            <a:endParaRPr sz="1264">
              <a:latin typeface="Times New Roman"/>
              <a:cs typeface="Times New Roman"/>
            </a:endParaRPr>
          </a:p>
          <a:p>
            <a:pPr marL="12347" marR="4939" algn="just">
              <a:lnSpc>
                <a:spcPts val="1342"/>
              </a:lnSpc>
              <a:spcBef>
                <a:spcPts val="331"/>
              </a:spcBef>
            </a:pPr>
            <a:r>
              <a:rPr sz="1167" spc="-5" dirty="0">
                <a:latin typeface="Times New Roman"/>
                <a:cs typeface="Times New Roman"/>
              </a:rPr>
              <a:t>As </a:t>
            </a:r>
            <a:r>
              <a:rPr sz="1167" dirty="0">
                <a:latin typeface="Times New Roman"/>
                <a:cs typeface="Times New Roman"/>
              </a:rPr>
              <a:t>mentioned earlier, aggregation implies a much tighter coupling than association. In  case of aggregation, the links between the </a:t>
            </a:r>
            <a:r>
              <a:rPr sz="1167" spc="-5" dirty="0">
                <a:latin typeface="Times New Roman"/>
                <a:cs typeface="Times New Roman"/>
              </a:rPr>
              <a:t>whole </a:t>
            </a:r>
            <a:r>
              <a:rPr sz="1167" dirty="0">
                <a:latin typeface="Times New Roman"/>
                <a:cs typeface="Times New Roman"/>
              </a:rPr>
              <a:t>and its part are permanent </a:t>
            </a:r>
            <a:r>
              <a:rPr sz="1167" spc="-5" dirty="0">
                <a:latin typeface="Times New Roman"/>
                <a:cs typeface="Times New Roman"/>
              </a:rPr>
              <a:t>while </a:t>
            </a:r>
            <a:r>
              <a:rPr sz="1167" dirty="0">
                <a:latin typeface="Times New Roman"/>
                <a:cs typeface="Times New Roman"/>
              </a:rPr>
              <a:t>in case  of association the links may be maintained </a:t>
            </a:r>
            <a:r>
              <a:rPr sz="1167" spc="5" dirty="0">
                <a:latin typeface="Times New Roman"/>
                <a:cs typeface="Times New Roman"/>
              </a:rPr>
              <a:t>only </a:t>
            </a:r>
            <a:r>
              <a:rPr sz="1167" dirty="0">
                <a:latin typeface="Times New Roman"/>
                <a:cs typeface="Times New Roman"/>
              </a:rPr>
              <a:t>just for the period an object requires the  </a:t>
            </a:r>
            <a:r>
              <a:rPr sz="1167" spc="-5" dirty="0">
                <a:latin typeface="Times New Roman"/>
                <a:cs typeface="Times New Roman"/>
              </a:rPr>
              <a:t>services </a:t>
            </a:r>
            <a:r>
              <a:rPr sz="1167" dirty="0">
                <a:latin typeface="Times New Roman"/>
                <a:cs typeface="Times New Roman"/>
              </a:rPr>
              <a:t>of its associated object and may be disconnected</a:t>
            </a:r>
            <a:r>
              <a:rPr sz="1167" spc="-107" dirty="0">
                <a:latin typeface="Times New Roman"/>
                <a:cs typeface="Times New Roman"/>
              </a:rPr>
              <a:t> </a:t>
            </a:r>
            <a:r>
              <a:rPr sz="1167" dirty="0">
                <a:latin typeface="Times New Roman"/>
                <a:cs typeface="Times New Roman"/>
              </a:rPr>
              <a:t>afterwards.</a:t>
            </a:r>
            <a:endParaRPr sz="1167">
              <a:latin typeface="Times New Roman"/>
              <a:cs typeface="Times New Roman"/>
            </a:endParaRPr>
          </a:p>
          <a:p>
            <a:pPr>
              <a:spcBef>
                <a:spcPts val="5"/>
              </a:spcBef>
            </a:pPr>
            <a:endParaRPr sz="924">
              <a:latin typeface="Times New Roman"/>
              <a:cs typeface="Times New Roman"/>
            </a:endParaRPr>
          </a:p>
          <a:p>
            <a:pPr marL="12347" algn="just"/>
            <a:r>
              <a:rPr sz="1264" i="1" spc="-10" dirty="0">
                <a:latin typeface="Times New Roman"/>
                <a:cs typeface="Times New Roman"/>
              </a:rPr>
              <a:t>Ownership </a:t>
            </a:r>
            <a:r>
              <a:rPr sz="1264" i="1" spc="-5" dirty="0">
                <a:latin typeface="Times New Roman"/>
                <a:cs typeface="Times New Roman"/>
              </a:rPr>
              <a:t>and</a:t>
            </a:r>
            <a:r>
              <a:rPr sz="1264" i="1" spc="-39" dirty="0">
                <a:latin typeface="Times New Roman"/>
                <a:cs typeface="Times New Roman"/>
              </a:rPr>
              <a:t> </a:t>
            </a:r>
            <a:r>
              <a:rPr sz="1264" i="1" dirty="0">
                <a:latin typeface="Times New Roman"/>
                <a:cs typeface="Times New Roman"/>
              </a:rPr>
              <a:t>visibility</a:t>
            </a:r>
            <a:endParaRPr sz="1264">
              <a:latin typeface="Times New Roman"/>
              <a:cs typeface="Times New Roman"/>
            </a:endParaRPr>
          </a:p>
          <a:p>
            <a:pPr marL="12347" marR="6173" algn="just">
              <a:lnSpc>
                <a:spcPts val="1342"/>
              </a:lnSpc>
              <a:spcBef>
                <a:spcPts val="316"/>
              </a:spcBef>
            </a:pPr>
            <a:r>
              <a:rPr sz="1167" spc="-5" dirty="0">
                <a:latin typeface="Times New Roman"/>
                <a:cs typeface="Times New Roman"/>
              </a:rPr>
              <a:t>Another way </a:t>
            </a:r>
            <a:r>
              <a:rPr sz="1167" dirty="0">
                <a:latin typeface="Times New Roman"/>
                <a:cs typeface="Times New Roman"/>
              </a:rPr>
              <a:t>of differentiating among the two is to look at them from the ownership and  </a:t>
            </a:r>
            <a:r>
              <a:rPr sz="1167" spc="-5" dirty="0">
                <a:latin typeface="Times New Roman"/>
                <a:cs typeface="Times New Roman"/>
              </a:rPr>
              <a:t>sharing </a:t>
            </a:r>
            <a:r>
              <a:rPr sz="1167" dirty="0">
                <a:latin typeface="Times New Roman"/>
                <a:cs typeface="Times New Roman"/>
              </a:rPr>
              <a:t>point of view. </a:t>
            </a:r>
            <a:r>
              <a:rPr sz="1167" spc="-15" dirty="0">
                <a:latin typeface="Times New Roman"/>
                <a:cs typeface="Times New Roman"/>
              </a:rPr>
              <a:t>In </a:t>
            </a:r>
            <a:r>
              <a:rPr sz="1167" dirty="0">
                <a:latin typeface="Times New Roman"/>
                <a:cs typeface="Times New Roman"/>
              </a:rPr>
              <a:t>case of aggregation, </a:t>
            </a:r>
            <a:r>
              <a:rPr sz="1167" spc="-5" dirty="0">
                <a:latin typeface="Times New Roman"/>
                <a:cs typeface="Times New Roman"/>
              </a:rPr>
              <a:t>since </a:t>
            </a:r>
            <a:r>
              <a:rPr sz="1167" dirty="0">
                <a:latin typeface="Times New Roman"/>
                <a:cs typeface="Times New Roman"/>
              </a:rPr>
              <a:t>the </a:t>
            </a:r>
            <a:r>
              <a:rPr sz="1167" spc="-5" dirty="0">
                <a:latin typeface="Times New Roman"/>
                <a:cs typeface="Times New Roman"/>
              </a:rPr>
              <a:t>whole </a:t>
            </a:r>
            <a:r>
              <a:rPr sz="1167" dirty="0">
                <a:latin typeface="Times New Roman"/>
                <a:cs typeface="Times New Roman"/>
              </a:rPr>
              <a:t>contains the part, the part is  encapsulated or hidden </a:t>
            </a:r>
            <a:r>
              <a:rPr sz="1167" spc="-5" dirty="0">
                <a:latin typeface="Times New Roman"/>
                <a:cs typeface="Times New Roman"/>
              </a:rPr>
              <a:t>within </a:t>
            </a:r>
            <a:r>
              <a:rPr sz="1167" dirty="0">
                <a:latin typeface="Times New Roman"/>
                <a:cs typeface="Times New Roman"/>
              </a:rPr>
              <a:t>the </a:t>
            </a:r>
            <a:r>
              <a:rPr sz="1167" spc="-5" dirty="0">
                <a:latin typeface="Times New Roman"/>
                <a:cs typeface="Times New Roman"/>
              </a:rPr>
              <a:t>whole </a:t>
            </a:r>
            <a:r>
              <a:rPr sz="1167" dirty="0">
                <a:latin typeface="Times New Roman"/>
                <a:cs typeface="Times New Roman"/>
              </a:rPr>
              <a:t>and is not accessible from outside </a:t>
            </a:r>
            <a:r>
              <a:rPr sz="1167" spc="-5" dirty="0">
                <a:latin typeface="Times New Roman"/>
                <a:cs typeface="Times New Roman"/>
              </a:rPr>
              <a:t>while </a:t>
            </a:r>
            <a:r>
              <a:rPr sz="1167" dirty="0">
                <a:latin typeface="Times New Roman"/>
                <a:cs typeface="Times New Roman"/>
              </a:rPr>
              <a:t>in case  of association, the associated object may be used directly by other objects also. That is,  in case of aggregation, only the </a:t>
            </a:r>
            <a:r>
              <a:rPr sz="1167" spc="-5" dirty="0">
                <a:latin typeface="Times New Roman"/>
                <a:cs typeface="Times New Roman"/>
              </a:rPr>
              <a:t>whole </a:t>
            </a:r>
            <a:r>
              <a:rPr sz="1167" dirty="0">
                <a:latin typeface="Times New Roman"/>
                <a:cs typeface="Times New Roman"/>
              </a:rPr>
              <a:t>is </a:t>
            </a:r>
            <a:r>
              <a:rPr sz="1167" spc="-5" dirty="0">
                <a:latin typeface="Times New Roman"/>
                <a:cs typeface="Times New Roman"/>
              </a:rPr>
              <a:t>supposed </a:t>
            </a:r>
            <a:r>
              <a:rPr sz="1167" dirty="0">
                <a:latin typeface="Times New Roman"/>
                <a:cs typeface="Times New Roman"/>
              </a:rPr>
              <a:t>to </a:t>
            </a:r>
            <a:r>
              <a:rPr sz="1167" spc="-5" dirty="0">
                <a:latin typeface="Times New Roman"/>
                <a:cs typeface="Times New Roman"/>
              </a:rPr>
              <a:t>send </a:t>
            </a:r>
            <a:r>
              <a:rPr sz="1167" dirty="0">
                <a:latin typeface="Times New Roman"/>
                <a:cs typeface="Times New Roman"/>
              </a:rPr>
              <a:t>a message to its parts </a:t>
            </a:r>
            <a:r>
              <a:rPr sz="1167" spc="-5" dirty="0">
                <a:latin typeface="Times New Roman"/>
                <a:cs typeface="Times New Roman"/>
              </a:rPr>
              <a:t>while </a:t>
            </a:r>
            <a:r>
              <a:rPr sz="1167" dirty="0">
                <a:latin typeface="Times New Roman"/>
                <a:cs typeface="Times New Roman"/>
              </a:rPr>
              <a:t>in  case of association, anyone </a:t>
            </a:r>
            <a:r>
              <a:rPr sz="1167" spc="-5" dirty="0">
                <a:latin typeface="Times New Roman"/>
                <a:cs typeface="Times New Roman"/>
              </a:rPr>
              <a:t>who </a:t>
            </a:r>
            <a:r>
              <a:rPr sz="1167" dirty="0">
                <a:latin typeface="Times New Roman"/>
                <a:cs typeface="Times New Roman"/>
              </a:rPr>
              <a:t>holds a reference to it can communicate </a:t>
            </a:r>
            <a:r>
              <a:rPr sz="1167" spc="-5" dirty="0">
                <a:latin typeface="Times New Roman"/>
                <a:cs typeface="Times New Roman"/>
              </a:rPr>
              <a:t>with </a:t>
            </a:r>
            <a:r>
              <a:rPr sz="1167" dirty="0">
                <a:latin typeface="Times New Roman"/>
                <a:cs typeface="Times New Roman"/>
              </a:rPr>
              <a:t>it </a:t>
            </a:r>
            <a:r>
              <a:rPr sz="1167" spc="247" dirty="0">
                <a:latin typeface="Times New Roman"/>
                <a:cs typeface="Times New Roman"/>
              </a:rPr>
              <a:t> </a:t>
            </a:r>
            <a:r>
              <a:rPr sz="1167" dirty="0">
                <a:latin typeface="Times New Roman"/>
                <a:cs typeface="Times New Roman"/>
              </a:rPr>
              <a:t>directly.</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25098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4346"/>
            <a:ext cx="5361164" cy="7423379"/>
          </a:xfrm>
          <a:prstGeom prst="rect">
            <a:avLst/>
          </a:prstGeom>
        </p:spPr>
        <p:txBody>
          <a:bodyPr vert="horz" wrap="square" lIns="0" tIns="0" rIns="0" bIns="0" rtlCol="0">
            <a:spAutoFit/>
          </a:bodyPr>
          <a:lstStyle/>
          <a:p>
            <a:pPr marL="12347" algn="just"/>
            <a:r>
              <a:rPr sz="1167" b="1" spc="-5" dirty="0">
                <a:latin typeface="Times New Roman"/>
                <a:cs typeface="Times New Roman"/>
              </a:rPr>
              <a:t>Software Design</a:t>
            </a:r>
            <a:r>
              <a:rPr sz="1167" b="1" spc="-83" dirty="0">
                <a:latin typeface="Times New Roman"/>
                <a:cs typeface="Times New Roman"/>
              </a:rPr>
              <a:t> </a:t>
            </a:r>
            <a:r>
              <a:rPr sz="1167" b="1" dirty="0">
                <a:latin typeface="Times New Roman"/>
                <a:cs typeface="Times New Roman"/>
              </a:rPr>
              <a:t>Process</a:t>
            </a:r>
            <a:endParaRPr sz="1167">
              <a:latin typeface="Times New Roman"/>
              <a:cs typeface="Times New Roman"/>
            </a:endParaRPr>
          </a:p>
          <a:p>
            <a:pPr>
              <a:spcBef>
                <a:spcPts val="10"/>
              </a:spcBef>
            </a:pPr>
            <a:endParaRPr sz="1167">
              <a:latin typeface="Times New Roman"/>
              <a:cs typeface="Times New Roman"/>
            </a:endParaRPr>
          </a:p>
          <a:p>
            <a:pPr marL="12347" marR="6791" algn="just">
              <a:lnSpc>
                <a:spcPts val="1342"/>
              </a:lnSpc>
            </a:pPr>
            <a:r>
              <a:rPr sz="1167" spc="-5" dirty="0">
                <a:latin typeface="Times New Roman"/>
                <a:cs typeface="Times New Roman"/>
              </a:rPr>
              <a:t>Software </a:t>
            </a:r>
            <a:r>
              <a:rPr sz="1167" spc="5" dirty="0">
                <a:latin typeface="Times New Roman"/>
                <a:cs typeface="Times New Roman"/>
              </a:rPr>
              <a:t>design </a:t>
            </a:r>
            <a:r>
              <a:rPr sz="1167" spc="10" dirty="0">
                <a:latin typeface="Times New Roman"/>
                <a:cs typeface="Times New Roman"/>
              </a:rPr>
              <a:t>is </a:t>
            </a:r>
            <a:r>
              <a:rPr sz="1167" dirty="0">
                <a:latin typeface="Times New Roman"/>
                <a:cs typeface="Times New Roman"/>
              </a:rPr>
              <a:t>not a </a:t>
            </a:r>
            <a:r>
              <a:rPr sz="1167" spc="-5" dirty="0">
                <a:latin typeface="Times New Roman"/>
                <a:cs typeface="Times New Roman"/>
              </a:rPr>
              <a:t>sequential </a:t>
            </a:r>
            <a:r>
              <a:rPr sz="1167" dirty="0">
                <a:latin typeface="Times New Roman"/>
                <a:cs typeface="Times New Roman"/>
              </a:rPr>
              <a:t>process. Design of a </a:t>
            </a:r>
            <a:r>
              <a:rPr sz="1167" spc="-5" dirty="0">
                <a:latin typeface="Times New Roman"/>
                <a:cs typeface="Times New Roman"/>
              </a:rPr>
              <a:t>software </a:t>
            </a:r>
            <a:r>
              <a:rPr sz="1167" spc="5" dirty="0">
                <a:latin typeface="Times New Roman"/>
                <a:cs typeface="Times New Roman"/>
              </a:rPr>
              <a:t>system </a:t>
            </a:r>
            <a:r>
              <a:rPr sz="1167" dirty="0">
                <a:latin typeface="Times New Roman"/>
                <a:cs typeface="Times New Roman"/>
              </a:rPr>
              <a:t>evolves through  a number of iterations. The design process usually involves developing a number of  different models, looking at the </a:t>
            </a:r>
            <a:r>
              <a:rPr sz="1167" spc="-5" dirty="0">
                <a:latin typeface="Times New Roman"/>
                <a:cs typeface="Times New Roman"/>
              </a:rPr>
              <a:t>system </a:t>
            </a:r>
            <a:r>
              <a:rPr sz="1167" dirty="0">
                <a:latin typeface="Times New Roman"/>
                <a:cs typeface="Times New Roman"/>
              </a:rPr>
              <a:t>from different angles and describing the </a:t>
            </a:r>
            <a:r>
              <a:rPr sz="1167" spc="-5" dirty="0">
                <a:latin typeface="Times New Roman"/>
                <a:cs typeface="Times New Roman"/>
              </a:rPr>
              <a:t>system </a:t>
            </a:r>
            <a:r>
              <a:rPr sz="1167" dirty="0">
                <a:latin typeface="Times New Roman"/>
                <a:cs typeface="Times New Roman"/>
              </a:rPr>
              <a:t>at  various levels of abstraction. </a:t>
            </a:r>
            <a:r>
              <a:rPr sz="1167" spc="-10" dirty="0">
                <a:latin typeface="Times New Roman"/>
                <a:cs typeface="Times New Roman"/>
              </a:rPr>
              <a:t>Like </a:t>
            </a:r>
            <a:r>
              <a:rPr sz="1167" dirty="0">
                <a:latin typeface="Times New Roman"/>
                <a:cs typeface="Times New Roman"/>
              </a:rPr>
              <a:t>the various different models used during requirement  engineering domain models, these models complement each other. </a:t>
            </a:r>
            <a:r>
              <a:rPr sz="1167" spc="-5" dirty="0">
                <a:latin typeface="Times New Roman"/>
                <a:cs typeface="Times New Roman"/>
              </a:rPr>
              <a:t>As stated </a:t>
            </a:r>
            <a:r>
              <a:rPr sz="1167" dirty="0">
                <a:latin typeface="Times New Roman"/>
                <a:cs typeface="Times New Roman"/>
              </a:rPr>
              <a:t>earlier,  </a:t>
            </a:r>
            <a:r>
              <a:rPr sz="1167" spc="-5" dirty="0">
                <a:latin typeface="Times New Roman"/>
                <a:cs typeface="Times New Roman"/>
              </a:rPr>
              <a:t>software </a:t>
            </a:r>
            <a:r>
              <a:rPr sz="1167" dirty="0">
                <a:latin typeface="Times New Roman"/>
                <a:cs typeface="Times New Roman"/>
              </a:rPr>
              <a:t>design provides a road map for implementation by clearly describing how the  </a:t>
            </a:r>
            <a:r>
              <a:rPr sz="1167" spc="-5" dirty="0">
                <a:latin typeface="Times New Roman"/>
                <a:cs typeface="Times New Roman"/>
              </a:rPr>
              <a:t>software system </a:t>
            </a:r>
            <a:r>
              <a:rPr sz="1167" dirty="0">
                <a:latin typeface="Times New Roman"/>
                <a:cs typeface="Times New Roman"/>
              </a:rPr>
              <a:t>is to be</a:t>
            </a:r>
            <a:r>
              <a:rPr sz="1167" spc="-87" dirty="0">
                <a:latin typeface="Times New Roman"/>
                <a:cs typeface="Times New Roman"/>
              </a:rPr>
              <a:t> </a:t>
            </a:r>
            <a:r>
              <a:rPr sz="1167" dirty="0">
                <a:latin typeface="Times New Roman"/>
                <a:cs typeface="Times New Roman"/>
              </a:rPr>
              <a:t>realized.</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A activities performed at this </a:t>
            </a:r>
            <a:r>
              <a:rPr sz="1167" spc="-5" dirty="0">
                <a:latin typeface="Times New Roman"/>
                <a:cs typeface="Times New Roman"/>
              </a:rPr>
              <a:t>stage </a:t>
            </a:r>
            <a:r>
              <a:rPr sz="1167" dirty="0">
                <a:latin typeface="Times New Roman"/>
                <a:cs typeface="Times New Roman"/>
              </a:rPr>
              <a:t>include design of the </a:t>
            </a:r>
            <a:r>
              <a:rPr sz="1167" spc="-5" dirty="0">
                <a:latin typeface="Times New Roman"/>
                <a:cs typeface="Times New Roman"/>
              </a:rPr>
              <a:t>software </a:t>
            </a:r>
            <a:r>
              <a:rPr sz="1167" dirty="0">
                <a:latin typeface="Times New Roman"/>
                <a:cs typeface="Times New Roman"/>
              </a:rPr>
              <a:t>architecture by  </a:t>
            </a:r>
            <a:r>
              <a:rPr sz="1167" spc="-5" dirty="0">
                <a:latin typeface="Times New Roman"/>
                <a:cs typeface="Times New Roman"/>
              </a:rPr>
              <a:t>showing </a:t>
            </a:r>
            <a:r>
              <a:rPr sz="1167" dirty="0">
                <a:latin typeface="Times New Roman"/>
                <a:cs typeface="Times New Roman"/>
              </a:rPr>
              <a:t>the division of </a:t>
            </a:r>
            <a:r>
              <a:rPr sz="1167" spc="-5" dirty="0">
                <a:latin typeface="Times New Roman"/>
                <a:cs typeface="Times New Roman"/>
              </a:rPr>
              <a:t>system </a:t>
            </a:r>
            <a:r>
              <a:rPr sz="1167" dirty="0">
                <a:latin typeface="Times New Roman"/>
                <a:cs typeface="Times New Roman"/>
              </a:rPr>
              <a:t>into </a:t>
            </a:r>
            <a:r>
              <a:rPr sz="1167" spc="-5" dirty="0">
                <a:latin typeface="Times New Roman"/>
                <a:cs typeface="Times New Roman"/>
              </a:rPr>
              <a:t>sub-systems </a:t>
            </a:r>
            <a:r>
              <a:rPr sz="1167" dirty="0">
                <a:latin typeface="Times New Roman"/>
                <a:cs typeface="Times New Roman"/>
              </a:rPr>
              <a:t>or modules, the </a:t>
            </a:r>
            <a:r>
              <a:rPr sz="1167" spc="-5" dirty="0">
                <a:latin typeface="Times New Roman"/>
                <a:cs typeface="Times New Roman"/>
              </a:rPr>
              <a:t>specification </a:t>
            </a:r>
            <a:r>
              <a:rPr sz="1167" dirty="0">
                <a:latin typeface="Times New Roman"/>
                <a:cs typeface="Times New Roman"/>
              </a:rPr>
              <a:t>of the  </a:t>
            </a:r>
            <a:r>
              <a:rPr sz="1167" spc="-5" dirty="0">
                <a:latin typeface="Times New Roman"/>
                <a:cs typeface="Times New Roman"/>
              </a:rPr>
              <a:t>services </a:t>
            </a:r>
            <a:r>
              <a:rPr sz="1167" dirty="0">
                <a:latin typeface="Times New Roman"/>
                <a:cs typeface="Times New Roman"/>
              </a:rPr>
              <a:t>provided by these </a:t>
            </a:r>
            <a:r>
              <a:rPr sz="1167" spc="-5" dirty="0">
                <a:latin typeface="Times New Roman"/>
                <a:cs typeface="Times New Roman"/>
              </a:rPr>
              <a:t>sub-systems </a:t>
            </a:r>
            <a:r>
              <a:rPr sz="1167" dirty="0">
                <a:latin typeface="Times New Roman"/>
                <a:cs typeface="Times New Roman"/>
              </a:rPr>
              <a:t>and their interfaces </a:t>
            </a:r>
            <a:r>
              <a:rPr sz="1167" spc="-5" dirty="0">
                <a:latin typeface="Times New Roman"/>
                <a:cs typeface="Times New Roman"/>
              </a:rPr>
              <a:t>with </a:t>
            </a:r>
            <a:r>
              <a:rPr sz="1167" dirty="0">
                <a:latin typeface="Times New Roman"/>
                <a:cs typeface="Times New Roman"/>
              </a:rPr>
              <a:t>each other, division of  each </a:t>
            </a:r>
            <a:r>
              <a:rPr sz="1167" spc="-5" dirty="0">
                <a:latin typeface="Times New Roman"/>
                <a:cs typeface="Times New Roman"/>
              </a:rPr>
              <a:t>sub-system </a:t>
            </a:r>
            <a:r>
              <a:rPr sz="1167" dirty="0">
                <a:latin typeface="Times New Roman"/>
                <a:cs typeface="Times New Roman"/>
              </a:rPr>
              <a:t>into </a:t>
            </a:r>
            <a:r>
              <a:rPr sz="1167" spc="-5" dirty="0">
                <a:latin typeface="Times New Roman"/>
                <a:cs typeface="Times New Roman"/>
              </a:rPr>
              <a:t>smaller </a:t>
            </a:r>
            <a:r>
              <a:rPr sz="1167" dirty="0">
                <a:latin typeface="Times New Roman"/>
                <a:cs typeface="Times New Roman"/>
              </a:rPr>
              <a:t>components and </a:t>
            </a:r>
            <a:r>
              <a:rPr sz="1167" spc="-5" dirty="0">
                <a:latin typeface="Times New Roman"/>
                <a:cs typeface="Times New Roman"/>
              </a:rPr>
              <a:t>services </a:t>
            </a:r>
            <a:r>
              <a:rPr sz="1167" dirty="0">
                <a:latin typeface="Times New Roman"/>
                <a:cs typeface="Times New Roman"/>
              </a:rPr>
              <a:t>and interfaces provided by each  one of these components. </a:t>
            </a:r>
            <a:r>
              <a:rPr sz="1167" spc="-5" dirty="0">
                <a:latin typeface="Times New Roman"/>
                <a:cs typeface="Times New Roman"/>
              </a:rPr>
              <a:t>Data </a:t>
            </a:r>
            <a:r>
              <a:rPr sz="1167" dirty="0">
                <a:latin typeface="Times New Roman"/>
                <a:cs typeface="Times New Roman"/>
              </a:rPr>
              <a:t>modeling is also an essential activity performed during</a:t>
            </a:r>
            <a:r>
              <a:rPr sz="1167" spc="-126" dirty="0">
                <a:latin typeface="Times New Roman"/>
                <a:cs typeface="Times New Roman"/>
              </a:rPr>
              <a:t> </a:t>
            </a:r>
            <a:r>
              <a:rPr sz="1167" dirty="0">
                <a:latin typeface="Times New Roman"/>
                <a:cs typeface="Times New Roman"/>
              </a:rPr>
              <a:t>the  design phase. This includes the identification of data entities and their attributes,  relationships among these entities, and the appropriate data </a:t>
            </a:r>
            <a:r>
              <a:rPr sz="1167" spc="-5" dirty="0">
                <a:latin typeface="Times New Roman"/>
                <a:cs typeface="Times New Roman"/>
              </a:rPr>
              <a:t>structures </a:t>
            </a:r>
            <a:r>
              <a:rPr sz="1167" dirty="0">
                <a:latin typeface="Times New Roman"/>
                <a:cs typeface="Times New Roman"/>
              </a:rPr>
              <a:t>for managing this  data.</a:t>
            </a:r>
            <a:endParaRPr sz="1167">
              <a:latin typeface="Times New Roman"/>
              <a:cs typeface="Times New Roman"/>
            </a:endParaRPr>
          </a:p>
          <a:p>
            <a:pPr>
              <a:spcBef>
                <a:spcPts val="39"/>
              </a:spcBef>
            </a:pPr>
            <a:endParaRPr sz="1069">
              <a:latin typeface="Times New Roman"/>
              <a:cs typeface="Times New Roman"/>
            </a:endParaRPr>
          </a:p>
          <a:p>
            <a:pPr marL="12347" algn="just"/>
            <a:r>
              <a:rPr sz="1167" b="1" spc="-5" dirty="0">
                <a:latin typeface="Times New Roman"/>
                <a:cs typeface="Times New Roman"/>
              </a:rPr>
              <a:t>Software Design</a:t>
            </a:r>
            <a:r>
              <a:rPr sz="1167" b="1" spc="-83" dirty="0">
                <a:latin typeface="Times New Roman"/>
                <a:cs typeface="Times New Roman"/>
              </a:rPr>
              <a:t> </a:t>
            </a:r>
            <a:r>
              <a:rPr sz="1167" b="1" spc="-5" dirty="0">
                <a:latin typeface="Times New Roman"/>
                <a:cs typeface="Times New Roman"/>
              </a:rPr>
              <a:t>Strategies</a:t>
            </a:r>
            <a:endParaRPr sz="1167">
              <a:latin typeface="Times New Roman"/>
              <a:cs typeface="Times New Roman"/>
            </a:endParaRPr>
          </a:p>
          <a:p>
            <a:pPr>
              <a:spcBef>
                <a:spcPts val="10"/>
              </a:spcBef>
            </a:pPr>
            <a:endParaRPr sz="1167">
              <a:latin typeface="Times New Roman"/>
              <a:cs typeface="Times New Roman"/>
            </a:endParaRPr>
          </a:p>
          <a:p>
            <a:pPr marL="12347" marR="6791" algn="just">
              <a:lnSpc>
                <a:spcPts val="1342"/>
              </a:lnSpc>
            </a:pPr>
            <a:r>
              <a:rPr sz="1167" spc="-5" dirty="0">
                <a:latin typeface="Times New Roman"/>
                <a:cs typeface="Times New Roman"/>
              </a:rPr>
              <a:t>Software </a:t>
            </a:r>
            <a:r>
              <a:rPr sz="1167" dirty="0">
                <a:latin typeface="Times New Roman"/>
                <a:cs typeface="Times New Roman"/>
              </a:rPr>
              <a:t>design process revolves around decomposing of the </a:t>
            </a:r>
            <a:r>
              <a:rPr sz="1167" spc="-5" dirty="0">
                <a:latin typeface="Times New Roman"/>
                <a:cs typeface="Times New Roman"/>
              </a:rPr>
              <a:t>system </a:t>
            </a:r>
            <a:r>
              <a:rPr sz="1167" dirty="0">
                <a:latin typeface="Times New Roman"/>
                <a:cs typeface="Times New Roman"/>
              </a:rPr>
              <a:t>into </a:t>
            </a:r>
            <a:r>
              <a:rPr sz="1167" spc="-5" dirty="0">
                <a:latin typeface="Times New Roman"/>
                <a:cs typeface="Times New Roman"/>
              </a:rPr>
              <a:t>smaller </a:t>
            </a:r>
            <a:r>
              <a:rPr sz="1167" dirty="0">
                <a:latin typeface="Times New Roman"/>
                <a:cs typeface="Times New Roman"/>
              </a:rPr>
              <a:t>and  </a:t>
            </a:r>
            <a:r>
              <a:rPr sz="1167" spc="-5" dirty="0">
                <a:latin typeface="Times New Roman"/>
                <a:cs typeface="Times New Roman"/>
              </a:rPr>
              <a:t>simpler </a:t>
            </a:r>
            <a:r>
              <a:rPr sz="1167" dirty="0">
                <a:latin typeface="Times New Roman"/>
                <a:cs typeface="Times New Roman"/>
              </a:rPr>
              <a:t>units and then </a:t>
            </a:r>
            <a:r>
              <a:rPr sz="1167" spc="-5" dirty="0">
                <a:latin typeface="Times New Roman"/>
                <a:cs typeface="Times New Roman"/>
              </a:rPr>
              <a:t>systematically </a:t>
            </a:r>
            <a:r>
              <a:rPr sz="1167" dirty="0">
                <a:latin typeface="Times New Roman"/>
                <a:cs typeface="Times New Roman"/>
              </a:rPr>
              <a:t>integrates these units to achieve the desired results.  Two fundamental </a:t>
            </a:r>
            <a:r>
              <a:rPr sz="1167" spc="-5" dirty="0">
                <a:latin typeface="Times New Roman"/>
                <a:cs typeface="Times New Roman"/>
              </a:rPr>
              <a:t>strategies </a:t>
            </a:r>
            <a:r>
              <a:rPr sz="1167" dirty="0">
                <a:latin typeface="Times New Roman"/>
                <a:cs typeface="Times New Roman"/>
              </a:rPr>
              <a:t>have been used to that end. These are functional or </a:t>
            </a:r>
            <a:r>
              <a:rPr sz="1167" spc="-5" dirty="0">
                <a:latin typeface="Times New Roman"/>
                <a:cs typeface="Times New Roman"/>
              </a:rPr>
              <a:t>structured  </a:t>
            </a:r>
            <a:r>
              <a:rPr sz="1167" dirty="0">
                <a:latin typeface="Times New Roman"/>
                <a:cs typeface="Times New Roman"/>
              </a:rPr>
              <a:t>design and object oriented</a:t>
            </a:r>
            <a:r>
              <a:rPr sz="1167" spc="-102" dirty="0">
                <a:latin typeface="Times New Roman"/>
                <a:cs typeface="Times New Roman"/>
              </a:rPr>
              <a:t> </a:t>
            </a:r>
            <a:r>
              <a:rPr sz="1167" dirty="0">
                <a:latin typeface="Times New Roman"/>
                <a:cs typeface="Times New Roman"/>
              </a:rPr>
              <a:t>design.</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In the functional design, </a:t>
            </a:r>
            <a:r>
              <a:rPr sz="1167" spc="5" dirty="0">
                <a:latin typeface="Times New Roman"/>
                <a:cs typeface="Times New Roman"/>
              </a:rPr>
              <a:t>the </a:t>
            </a:r>
            <a:r>
              <a:rPr sz="1167" spc="-5" dirty="0">
                <a:latin typeface="Times New Roman"/>
                <a:cs typeface="Times New Roman"/>
              </a:rPr>
              <a:t>structure </a:t>
            </a:r>
            <a:r>
              <a:rPr sz="1167" dirty="0">
                <a:latin typeface="Times New Roman"/>
                <a:cs typeface="Times New Roman"/>
              </a:rPr>
              <a:t>of </a:t>
            </a:r>
            <a:r>
              <a:rPr sz="1167" spc="10" dirty="0">
                <a:latin typeface="Times New Roman"/>
                <a:cs typeface="Times New Roman"/>
              </a:rPr>
              <a:t>the </a:t>
            </a:r>
            <a:r>
              <a:rPr sz="1167" spc="5" dirty="0">
                <a:latin typeface="Times New Roman"/>
                <a:cs typeface="Times New Roman"/>
              </a:rPr>
              <a:t>system </a:t>
            </a:r>
            <a:r>
              <a:rPr sz="1167" dirty="0">
                <a:latin typeface="Times New Roman"/>
                <a:cs typeface="Times New Roman"/>
              </a:rPr>
              <a:t>revolves around functions. The entire  </a:t>
            </a:r>
            <a:r>
              <a:rPr sz="1167" spc="-5" dirty="0">
                <a:latin typeface="Times New Roman"/>
                <a:cs typeface="Times New Roman"/>
              </a:rPr>
              <a:t>system </a:t>
            </a:r>
            <a:r>
              <a:rPr sz="1167" dirty="0">
                <a:latin typeface="Times New Roman"/>
                <a:cs typeface="Times New Roman"/>
              </a:rPr>
              <a:t>is abstracted as a function that provides the desired functionality (for example, the  main function of a C program). This main function is decomposed into </a:t>
            </a:r>
            <a:r>
              <a:rPr sz="1167" spc="-5" dirty="0">
                <a:latin typeface="Times New Roman"/>
                <a:cs typeface="Times New Roman"/>
              </a:rPr>
              <a:t>smaller </a:t>
            </a:r>
            <a:r>
              <a:rPr sz="1167" dirty="0">
                <a:latin typeface="Times New Roman"/>
                <a:cs typeface="Times New Roman"/>
              </a:rPr>
              <a:t>functions  and it delegates its responsibilities to these </a:t>
            </a:r>
            <a:r>
              <a:rPr sz="1167" spc="-5" dirty="0">
                <a:latin typeface="Times New Roman"/>
                <a:cs typeface="Times New Roman"/>
              </a:rPr>
              <a:t>smaller </a:t>
            </a:r>
            <a:r>
              <a:rPr sz="1167" dirty="0">
                <a:latin typeface="Times New Roman"/>
                <a:cs typeface="Times New Roman"/>
              </a:rPr>
              <a:t>functions and makes calls to these  functions to attain the desired goal. Each of these </a:t>
            </a:r>
            <a:r>
              <a:rPr sz="1167" spc="-5" dirty="0">
                <a:latin typeface="Times New Roman"/>
                <a:cs typeface="Times New Roman"/>
              </a:rPr>
              <a:t>smaller </a:t>
            </a:r>
            <a:r>
              <a:rPr sz="1167" dirty="0">
                <a:latin typeface="Times New Roman"/>
                <a:cs typeface="Times New Roman"/>
              </a:rPr>
              <a:t>functions is decomposed into  even </a:t>
            </a:r>
            <a:r>
              <a:rPr sz="1167" spc="-5" dirty="0">
                <a:latin typeface="Times New Roman"/>
                <a:cs typeface="Times New Roman"/>
              </a:rPr>
              <a:t>smaller </a:t>
            </a:r>
            <a:r>
              <a:rPr sz="1167" dirty="0">
                <a:latin typeface="Times New Roman"/>
                <a:cs typeface="Times New Roman"/>
              </a:rPr>
              <a:t>functions if needed. </a:t>
            </a:r>
            <a:r>
              <a:rPr sz="1167" spc="10" dirty="0">
                <a:latin typeface="Times New Roman"/>
                <a:cs typeface="Times New Roman"/>
              </a:rPr>
              <a:t>The </a:t>
            </a:r>
            <a:r>
              <a:rPr sz="1167" dirty="0">
                <a:latin typeface="Times New Roman"/>
                <a:cs typeface="Times New Roman"/>
              </a:rPr>
              <a:t>process continues till the functions are defined at a  level of granularity </a:t>
            </a:r>
            <a:r>
              <a:rPr sz="1167" spc="-5" dirty="0">
                <a:latin typeface="Times New Roman"/>
                <a:cs typeface="Times New Roman"/>
              </a:rPr>
              <a:t>where </a:t>
            </a:r>
            <a:r>
              <a:rPr sz="1167" dirty="0">
                <a:latin typeface="Times New Roman"/>
                <a:cs typeface="Times New Roman"/>
              </a:rPr>
              <a:t>these functions can be implemented easily. In this design  approach, the system </a:t>
            </a:r>
            <a:r>
              <a:rPr sz="1167" spc="-5" dirty="0">
                <a:latin typeface="Times New Roman"/>
                <a:cs typeface="Times New Roman"/>
              </a:rPr>
              <a:t>state, </a:t>
            </a:r>
            <a:r>
              <a:rPr sz="1167" dirty="0">
                <a:latin typeface="Times New Roman"/>
                <a:cs typeface="Times New Roman"/>
              </a:rPr>
              <a:t>that </a:t>
            </a:r>
            <a:r>
              <a:rPr sz="1167" spc="10" dirty="0">
                <a:latin typeface="Times New Roman"/>
                <a:cs typeface="Times New Roman"/>
              </a:rPr>
              <a:t>is </a:t>
            </a:r>
            <a:r>
              <a:rPr sz="1167" spc="5" dirty="0">
                <a:latin typeface="Times New Roman"/>
                <a:cs typeface="Times New Roman"/>
              </a:rPr>
              <a:t>the data </a:t>
            </a:r>
            <a:r>
              <a:rPr sz="1167" dirty="0">
                <a:latin typeface="Times New Roman"/>
                <a:cs typeface="Times New Roman"/>
              </a:rPr>
              <a:t>maintained </a:t>
            </a:r>
            <a:r>
              <a:rPr sz="1167" spc="19" dirty="0">
                <a:latin typeface="Times New Roman"/>
                <a:cs typeface="Times New Roman"/>
              </a:rPr>
              <a:t>by </a:t>
            </a:r>
            <a:r>
              <a:rPr sz="1167" dirty="0">
                <a:latin typeface="Times New Roman"/>
                <a:cs typeface="Times New Roman"/>
              </a:rPr>
              <a:t>the system, is centralized and is  </a:t>
            </a:r>
            <a:r>
              <a:rPr sz="1167" spc="-5" dirty="0">
                <a:latin typeface="Times New Roman"/>
                <a:cs typeface="Times New Roman"/>
              </a:rPr>
              <a:t>shared </a:t>
            </a:r>
            <a:r>
              <a:rPr sz="1167" dirty="0">
                <a:latin typeface="Times New Roman"/>
                <a:cs typeface="Times New Roman"/>
              </a:rPr>
              <a:t>by these</a:t>
            </a:r>
            <a:r>
              <a:rPr sz="1167" spc="-92" dirty="0">
                <a:latin typeface="Times New Roman"/>
                <a:cs typeface="Times New Roman"/>
              </a:rPr>
              <a:t> </a:t>
            </a:r>
            <a:r>
              <a:rPr sz="1167" dirty="0">
                <a:latin typeface="Times New Roman"/>
                <a:cs typeface="Times New Roman"/>
              </a:rPr>
              <a:t>functions.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The object-oriented design takes a different approach. In this case the </a:t>
            </a:r>
            <a:r>
              <a:rPr sz="1167" spc="-5" dirty="0">
                <a:latin typeface="Times New Roman"/>
                <a:cs typeface="Times New Roman"/>
              </a:rPr>
              <a:t>system </a:t>
            </a:r>
            <a:r>
              <a:rPr sz="1167" dirty="0">
                <a:latin typeface="Times New Roman"/>
                <a:cs typeface="Times New Roman"/>
              </a:rPr>
              <a:t>is  decomposed into a </a:t>
            </a:r>
            <a:r>
              <a:rPr sz="1167" spc="-5" dirty="0">
                <a:latin typeface="Times New Roman"/>
                <a:cs typeface="Times New Roman"/>
              </a:rPr>
              <a:t>set </a:t>
            </a:r>
            <a:r>
              <a:rPr sz="1167" dirty="0">
                <a:latin typeface="Times New Roman"/>
                <a:cs typeface="Times New Roman"/>
              </a:rPr>
              <a:t>of objects that cooperate and coordinate </a:t>
            </a:r>
            <a:r>
              <a:rPr sz="1167" spc="-5" dirty="0">
                <a:latin typeface="Times New Roman"/>
                <a:cs typeface="Times New Roman"/>
              </a:rPr>
              <a:t>with </a:t>
            </a:r>
            <a:r>
              <a:rPr sz="1167" dirty="0">
                <a:latin typeface="Times New Roman"/>
                <a:cs typeface="Times New Roman"/>
              </a:rPr>
              <a:t>each other to  implement the desired functionality. In this case the </a:t>
            </a:r>
            <a:r>
              <a:rPr sz="1167" spc="-5" dirty="0">
                <a:latin typeface="Times New Roman"/>
                <a:cs typeface="Times New Roman"/>
              </a:rPr>
              <a:t>system state </a:t>
            </a:r>
            <a:r>
              <a:rPr sz="1167" dirty="0">
                <a:latin typeface="Times New Roman"/>
                <a:cs typeface="Times New Roman"/>
              </a:rPr>
              <a:t>is </a:t>
            </a:r>
            <a:r>
              <a:rPr sz="1167" spc="-5" dirty="0">
                <a:latin typeface="Times New Roman"/>
                <a:cs typeface="Times New Roman"/>
              </a:rPr>
              <a:t>decentralized </a:t>
            </a:r>
            <a:r>
              <a:rPr sz="1167" dirty="0">
                <a:latin typeface="Times New Roman"/>
                <a:cs typeface="Times New Roman"/>
              </a:rPr>
              <a:t>and  each object is held responsible for maintaining </a:t>
            </a:r>
            <a:r>
              <a:rPr sz="1167" spc="5" dirty="0">
                <a:latin typeface="Times New Roman"/>
                <a:cs typeface="Times New Roman"/>
              </a:rPr>
              <a:t>its </a:t>
            </a:r>
            <a:r>
              <a:rPr sz="1167" dirty="0">
                <a:latin typeface="Times New Roman"/>
                <a:cs typeface="Times New Roman"/>
              </a:rPr>
              <a:t>own </a:t>
            </a:r>
            <a:r>
              <a:rPr sz="1167" spc="-5" dirty="0">
                <a:latin typeface="Times New Roman"/>
                <a:cs typeface="Times New Roman"/>
              </a:rPr>
              <a:t>state. </a:t>
            </a:r>
            <a:r>
              <a:rPr sz="1167" dirty="0">
                <a:latin typeface="Times New Roman"/>
                <a:cs typeface="Times New Roman"/>
              </a:rPr>
              <a:t>That </a:t>
            </a:r>
            <a:r>
              <a:rPr sz="1167" spc="5" dirty="0">
                <a:latin typeface="Times New Roman"/>
                <a:cs typeface="Times New Roman"/>
              </a:rPr>
              <a:t>is, the </a:t>
            </a:r>
            <a:r>
              <a:rPr sz="1167" dirty="0">
                <a:latin typeface="Times New Roman"/>
                <a:cs typeface="Times New Roman"/>
              </a:rPr>
              <a:t>responsibility </a:t>
            </a:r>
            <a:r>
              <a:rPr sz="1167" spc="15" dirty="0">
                <a:latin typeface="Times New Roman"/>
                <a:cs typeface="Times New Roman"/>
              </a:rPr>
              <a:t>of  </a:t>
            </a:r>
            <a:r>
              <a:rPr sz="1167" dirty="0">
                <a:latin typeface="Times New Roman"/>
                <a:cs typeface="Times New Roman"/>
              </a:rPr>
              <a:t>marinating the </a:t>
            </a:r>
            <a:r>
              <a:rPr sz="1167" spc="-5" dirty="0">
                <a:latin typeface="Times New Roman"/>
                <a:cs typeface="Times New Roman"/>
              </a:rPr>
              <a:t>system state </a:t>
            </a:r>
            <a:r>
              <a:rPr sz="1167" dirty="0">
                <a:latin typeface="Times New Roman"/>
                <a:cs typeface="Times New Roman"/>
              </a:rPr>
              <a:t>is distributed and this responsibility is delegated to individual  objects. The communication and coordination among objects is achieved through  message passing </a:t>
            </a:r>
            <a:r>
              <a:rPr sz="1167" spc="-5" dirty="0">
                <a:latin typeface="Times New Roman"/>
                <a:cs typeface="Times New Roman"/>
              </a:rPr>
              <a:t>where </a:t>
            </a:r>
            <a:r>
              <a:rPr sz="1167" dirty="0">
                <a:latin typeface="Times New Roman"/>
                <a:cs typeface="Times New Roman"/>
              </a:rPr>
              <a:t>one object requests the other object if it needs any </a:t>
            </a:r>
            <a:r>
              <a:rPr sz="1167" spc="-5" dirty="0">
                <a:latin typeface="Times New Roman"/>
                <a:cs typeface="Times New Roman"/>
              </a:rPr>
              <a:t>services </a:t>
            </a:r>
            <a:r>
              <a:rPr sz="1167" dirty="0">
                <a:latin typeface="Times New Roman"/>
                <a:cs typeface="Times New Roman"/>
              </a:rPr>
              <a:t>from  that</a:t>
            </a:r>
            <a:r>
              <a:rPr sz="1167" spc="-102" dirty="0">
                <a:latin typeface="Times New Roman"/>
                <a:cs typeface="Times New Roman"/>
              </a:rPr>
              <a:t> </a:t>
            </a:r>
            <a:r>
              <a:rPr sz="1167" dirty="0">
                <a:latin typeface="Times New Roman"/>
                <a:cs typeface="Times New Roman"/>
              </a:rPr>
              <a:t>object.</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419195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8077" cy="2502032"/>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In other </a:t>
            </a:r>
            <a:r>
              <a:rPr sz="1167" spc="-5" dirty="0">
                <a:latin typeface="Times New Roman"/>
                <a:cs typeface="Times New Roman"/>
              </a:rPr>
              <a:t>words, </a:t>
            </a:r>
            <a:r>
              <a:rPr sz="1167" dirty="0">
                <a:latin typeface="Times New Roman"/>
                <a:cs typeface="Times New Roman"/>
              </a:rPr>
              <a:t>in case of aggregation, the </a:t>
            </a:r>
            <a:r>
              <a:rPr sz="1167" spc="-5" dirty="0">
                <a:latin typeface="Times New Roman"/>
                <a:cs typeface="Times New Roman"/>
              </a:rPr>
              <a:t>whole </a:t>
            </a:r>
            <a:r>
              <a:rPr sz="1167" dirty="0">
                <a:latin typeface="Times New Roman"/>
                <a:cs typeface="Times New Roman"/>
              </a:rPr>
              <a:t>owns its parts and the part becomes a  private property of the </a:t>
            </a:r>
            <a:r>
              <a:rPr sz="1167" spc="-5" dirty="0">
                <a:latin typeface="Times New Roman"/>
                <a:cs typeface="Times New Roman"/>
              </a:rPr>
              <a:t>whole. For </a:t>
            </a:r>
            <a:r>
              <a:rPr sz="1167" dirty="0">
                <a:latin typeface="Times New Roman"/>
                <a:cs typeface="Times New Roman"/>
              </a:rPr>
              <a:t>all practical purposes, any other object does not even  need to know about its existence. </a:t>
            </a:r>
            <a:r>
              <a:rPr sz="1167" spc="-5" dirty="0">
                <a:latin typeface="Times New Roman"/>
                <a:cs typeface="Times New Roman"/>
              </a:rPr>
              <a:t>On </a:t>
            </a:r>
            <a:r>
              <a:rPr sz="1167" dirty="0">
                <a:latin typeface="Times New Roman"/>
                <a:cs typeface="Times New Roman"/>
              </a:rPr>
              <a:t>the other hand, an associated object may be </a:t>
            </a:r>
            <a:r>
              <a:rPr sz="1167" spc="-5" dirty="0">
                <a:latin typeface="Times New Roman"/>
                <a:cs typeface="Times New Roman"/>
              </a:rPr>
              <a:t>shared  </a:t>
            </a:r>
            <a:r>
              <a:rPr sz="1167" dirty="0">
                <a:latin typeface="Times New Roman"/>
                <a:cs typeface="Times New Roman"/>
              </a:rPr>
              <a:t>among </a:t>
            </a:r>
            <a:r>
              <a:rPr sz="1167" spc="5" dirty="0">
                <a:latin typeface="Times New Roman"/>
                <a:cs typeface="Times New Roman"/>
              </a:rPr>
              <a:t>many </a:t>
            </a:r>
            <a:r>
              <a:rPr sz="1167" dirty="0">
                <a:latin typeface="Times New Roman"/>
                <a:cs typeface="Times New Roman"/>
              </a:rPr>
              <a:t>different objects. That is, many different object may hold reference to the  </a:t>
            </a:r>
            <a:r>
              <a:rPr sz="1167" spc="-5" dirty="0">
                <a:latin typeface="Times New Roman"/>
                <a:cs typeface="Times New Roman"/>
              </a:rPr>
              <a:t>same </a:t>
            </a:r>
            <a:r>
              <a:rPr sz="1167" dirty="0">
                <a:latin typeface="Times New Roman"/>
                <a:cs typeface="Times New Roman"/>
              </a:rPr>
              <a:t>object</a:t>
            </a:r>
            <a:r>
              <a:rPr sz="1167" spc="-87" dirty="0">
                <a:latin typeface="Times New Roman"/>
                <a:cs typeface="Times New Roman"/>
              </a:rPr>
              <a:t> </a:t>
            </a:r>
            <a:r>
              <a:rPr sz="1167" spc="-5" dirty="0">
                <a:latin typeface="Times New Roman"/>
                <a:cs typeface="Times New Roman"/>
              </a:rPr>
              <a:t>simultaneously.</a:t>
            </a:r>
            <a:endParaRPr sz="1167">
              <a:latin typeface="Times New Roman"/>
              <a:cs typeface="Times New Roman"/>
            </a:endParaRPr>
          </a:p>
          <a:p>
            <a:pPr>
              <a:spcBef>
                <a:spcPts val="10"/>
              </a:spcBef>
            </a:pPr>
            <a:endParaRPr sz="924">
              <a:latin typeface="Times New Roman"/>
              <a:cs typeface="Times New Roman"/>
            </a:endParaRPr>
          </a:p>
          <a:p>
            <a:pPr marL="12347" algn="just"/>
            <a:r>
              <a:rPr sz="1167" i="1" spc="-5" dirty="0">
                <a:latin typeface="Times New Roman"/>
                <a:cs typeface="Times New Roman"/>
              </a:rPr>
              <a:t>Database</a:t>
            </a:r>
            <a:r>
              <a:rPr sz="1167" i="1" spc="-92" dirty="0">
                <a:latin typeface="Times New Roman"/>
                <a:cs typeface="Times New Roman"/>
              </a:rPr>
              <a:t> </a:t>
            </a:r>
            <a:r>
              <a:rPr sz="1167" i="1" dirty="0">
                <a:latin typeface="Times New Roman"/>
                <a:cs typeface="Times New Roman"/>
              </a:rPr>
              <a:t>persistence</a:t>
            </a:r>
            <a:endParaRPr sz="1167">
              <a:latin typeface="Times New Roman"/>
              <a:cs typeface="Times New Roman"/>
            </a:endParaRPr>
          </a:p>
          <a:p>
            <a:pPr marL="12347" marR="5556" algn="just">
              <a:lnSpc>
                <a:spcPts val="1342"/>
              </a:lnSpc>
              <a:spcBef>
                <a:spcPts val="326"/>
              </a:spcBef>
            </a:pPr>
            <a:r>
              <a:rPr sz="1167" spc="-5" dirty="0">
                <a:latin typeface="Times New Roman"/>
                <a:cs typeface="Times New Roman"/>
              </a:rPr>
              <a:t>From </a:t>
            </a:r>
            <a:r>
              <a:rPr sz="1167" dirty="0">
                <a:latin typeface="Times New Roman"/>
                <a:cs typeface="Times New Roman"/>
              </a:rPr>
              <a:t>a database perspective, </a:t>
            </a:r>
            <a:r>
              <a:rPr sz="1167" spc="-5" dirty="0">
                <a:latin typeface="Times New Roman"/>
                <a:cs typeface="Times New Roman"/>
              </a:rPr>
              <a:t>when </a:t>
            </a:r>
            <a:r>
              <a:rPr sz="1167" dirty="0">
                <a:latin typeface="Times New Roman"/>
                <a:cs typeface="Times New Roman"/>
              </a:rPr>
              <a:t>an object is persisted or </a:t>
            </a:r>
            <a:r>
              <a:rPr sz="1167" spc="-5" dirty="0">
                <a:latin typeface="Times New Roman"/>
                <a:cs typeface="Times New Roman"/>
              </a:rPr>
              <a:t>stored </a:t>
            </a:r>
            <a:r>
              <a:rPr sz="1167" dirty="0">
                <a:latin typeface="Times New Roman"/>
                <a:cs typeface="Times New Roman"/>
              </a:rPr>
              <a:t>in the database, all of  its components (all parts of the </a:t>
            </a:r>
            <a:r>
              <a:rPr sz="1167" spc="-5" dirty="0">
                <a:latin typeface="Times New Roman"/>
                <a:cs typeface="Times New Roman"/>
              </a:rPr>
              <a:t>whole) </a:t>
            </a:r>
            <a:r>
              <a:rPr sz="1167" dirty="0">
                <a:latin typeface="Times New Roman"/>
                <a:cs typeface="Times New Roman"/>
              </a:rPr>
              <a:t>must also be persisted in their entirety along </a:t>
            </a:r>
            <a:r>
              <a:rPr sz="1167" spc="-5" dirty="0">
                <a:latin typeface="Times New Roman"/>
                <a:cs typeface="Times New Roman"/>
              </a:rPr>
              <a:t>with  </a:t>
            </a:r>
            <a:r>
              <a:rPr sz="1167" dirty="0">
                <a:latin typeface="Times New Roman"/>
                <a:cs typeface="Times New Roman"/>
              </a:rPr>
              <a:t>the “whole” for future reference </a:t>
            </a:r>
            <a:r>
              <a:rPr sz="1167" spc="-5" dirty="0">
                <a:latin typeface="Times New Roman"/>
                <a:cs typeface="Times New Roman"/>
              </a:rPr>
              <a:t>while </a:t>
            </a:r>
            <a:r>
              <a:rPr sz="1167" spc="5" dirty="0">
                <a:latin typeface="Times New Roman"/>
                <a:cs typeface="Times New Roman"/>
              </a:rPr>
              <a:t>only </a:t>
            </a:r>
            <a:r>
              <a:rPr sz="1167" dirty="0">
                <a:latin typeface="Times New Roman"/>
                <a:cs typeface="Times New Roman"/>
              </a:rPr>
              <a:t>a reference to the associated object may be  </a:t>
            </a:r>
            <a:r>
              <a:rPr sz="1167" spc="-5" dirty="0">
                <a:latin typeface="Times New Roman"/>
                <a:cs typeface="Times New Roman"/>
              </a:rPr>
              <a:t>stored </a:t>
            </a:r>
            <a:r>
              <a:rPr sz="1167" dirty="0">
                <a:latin typeface="Times New Roman"/>
                <a:cs typeface="Times New Roman"/>
              </a:rPr>
              <a:t>in the database. </a:t>
            </a:r>
            <a:r>
              <a:rPr sz="1167" spc="-5" dirty="0">
                <a:latin typeface="Times New Roman"/>
                <a:cs typeface="Times New Roman"/>
              </a:rPr>
              <a:t>Note </a:t>
            </a:r>
            <a:r>
              <a:rPr sz="1167" dirty="0">
                <a:latin typeface="Times New Roman"/>
                <a:cs typeface="Times New Roman"/>
              </a:rPr>
              <a:t>that a normalized database </a:t>
            </a:r>
            <a:r>
              <a:rPr sz="1167" spc="-5" dirty="0">
                <a:latin typeface="Times New Roman"/>
                <a:cs typeface="Times New Roman"/>
              </a:rPr>
              <a:t>would </a:t>
            </a:r>
            <a:r>
              <a:rPr sz="1167" dirty="0">
                <a:latin typeface="Times New Roman"/>
                <a:cs typeface="Times New Roman"/>
              </a:rPr>
              <a:t>also enforce the above  restriction.</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66826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4056062" y="7186684"/>
            <a:ext cx="1219906" cy="1604257"/>
          </a:xfrm>
          <a:prstGeom prst="rect">
            <a:avLst/>
          </a:prstGeom>
          <a:ln w="3175">
            <a:solidFill>
              <a:srgbClr val="000000"/>
            </a:solidFill>
          </a:ln>
        </p:spPr>
        <p:txBody>
          <a:bodyPr vert="horz" wrap="square" lIns="0" tIns="20990" rIns="0" bIns="0" rtlCol="0">
            <a:spAutoFit/>
          </a:bodyPr>
          <a:lstStyle/>
          <a:p>
            <a:pPr marL="227183">
              <a:spcBef>
                <a:spcPts val="165"/>
              </a:spcBef>
            </a:pPr>
            <a:r>
              <a:rPr sz="924" b="1" dirty="0">
                <a:latin typeface="Arial"/>
                <a:cs typeface="Arial"/>
              </a:rPr>
              <a:t>Design</a:t>
            </a:r>
            <a:r>
              <a:rPr sz="924" b="1" spc="-87" dirty="0">
                <a:latin typeface="Arial"/>
                <a:cs typeface="Arial"/>
              </a:rPr>
              <a:t> </a:t>
            </a:r>
            <a:r>
              <a:rPr sz="924" b="1" spc="5" dirty="0">
                <a:latin typeface="Arial"/>
                <a:cs typeface="Arial"/>
              </a:rPr>
              <a:t>Model</a:t>
            </a:r>
            <a:endParaRPr sz="924">
              <a:latin typeface="Arial"/>
              <a:cs typeface="Arial"/>
            </a:endParaRPr>
          </a:p>
          <a:p>
            <a:pPr>
              <a:spcBef>
                <a:spcPts val="10"/>
              </a:spcBef>
            </a:pPr>
            <a:endParaRPr sz="972">
              <a:latin typeface="Times New Roman"/>
              <a:cs typeface="Times New Roman"/>
            </a:endParaRPr>
          </a:p>
          <a:p>
            <a:pPr marL="32719">
              <a:spcBef>
                <a:spcPts val="5"/>
              </a:spcBef>
            </a:pPr>
            <a:r>
              <a:rPr sz="924" spc="5" dirty="0">
                <a:latin typeface="Arial"/>
                <a:cs typeface="Arial"/>
              </a:rPr>
              <a:t>Objects</a:t>
            </a:r>
            <a:endParaRPr sz="924">
              <a:latin typeface="Arial"/>
              <a:cs typeface="Arial"/>
            </a:endParaRPr>
          </a:p>
          <a:p>
            <a:pPr marL="32719" marR="388311">
              <a:lnSpc>
                <a:spcPct val="201799"/>
              </a:lnSpc>
            </a:pPr>
            <a:r>
              <a:rPr sz="924" spc="5" dirty="0">
                <a:latin typeface="Arial"/>
                <a:cs typeface="Arial"/>
              </a:rPr>
              <a:t>data </a:t>
            </a:r>
            <a:r>
              <a:rPr sz="924" dirty="0">
                <a:latin typeface="Arial"/>
                <a:cs typeface="Arial"/>
              </a:rPr>
              <a:t>structures  algorithms  </a:t>
            </a:r>
            <a:r>
              <a:rPr sz="924" spc="10" dirty="0">
                <a:latin typeface="Arial"/>
                <a:cs typeface="Arial"/>
              </a:rPr>
              <a:t>messaging  </a:t>
            </a:r>
            <a:r>
              <a:rPr sz="924" spc="5" dirty="0">
                <a:latin typeface="Arial"/>
                <a:cs typeface="Arial"/>
              </a:rPr>
              <a:t>control</a:t>
            </a:r>
            <a:endParaRPr sz="924">
              <a:latin typeface="Arial"/>
              <a:cs typeface="Arial"/>
            </a:endParaRPr>
          </a:p>
        </p:txBody>
      </p:sp>
      <p:sp>
        <p:nvSpPr>
          <p:cNvPr id="6" name="object 6"/>
          <p:cNvSpPr/>
          <p:nvPr/>
        </p:nvSpPr>
        <p:spPr>
          <a:xfrm>
            <a:off x="4002722" y="7543765"/>
            <a:ext cx="47537" cy="46302"/>
          </a:xfrm>
          <a:custGeom>
            <a:avLst/>
            <a:gdLst/>
            <a:ahLst/>
            <a:cxnLst/>
            <a:rect l="l" t="t" r="r" b="b"/>
            <a:pathLst>
              <a:path w="48895" h="47625">
                <a:moveTo>
                  <a:pt x="0" y="0"/>
                </a:moveTo>
                <a:lnTo>
                  <a:pt x="0" y="4571"/>
                </a:lnTo>
                <a:lnTo>
                  <a:pt x="3047" y="7619"/>
                </a:lnTo>
                <a:lnTo>
                  <a:pt x="3047" y="12191"/>
                </a:lnTo>
                <a:lnTo>
                  <a:pt x="4571" y="16763"/>
                </a:lnTo>
                <a:lnTo>
                  <a:pt x="4571" y="28955"/>
                </a:lnTo>
                <a:lnTo>
                  <a:pt x="3047" y="35051"/>
                </a:lnTo>
                <a:lnTo>
                  <a:pt x="3047" y="39623"/>
                </a:lnTo>
                <a:lnTo>
                  <a:pt x="0" y="44195"/>
                </a:lnTo>
                <a:lnTo>
                  <a:pt x="0" y="47243"/>
                </a:lnTo>
                <a:lnTo>
                  <a:pt x="4571" y="44195"/>
                </a:lnTo>
                <a:lnTo>
                  <a:pt x="9143" y="39623"/>
                </a:lnTo>
                <a:lnTo>
                  <a:pt x="10667" y="36575"/>
                </a:lnTo>
                <a:lnTo>
                  <a:pt x="15239" y="35051"/>
                </a:lnTo>
                <a:lnTo>
                  <a:pt x="21335" y="30479"/>
                </a:lnTo>
                <a:lnTo>
                  <a:pt x="30479" y="27431"/>
                </a:lnTo>
                <a:lnTo>
                  <a:pt x="33527" y="27431"/>
                </a:lnTo>
                <a:lnTo>
                  <a:pt x="39623" y="24383"/>
                </a:lnTo>
                <a:lnTo>
                  <a:pt x="44195" y="24383"/>
                </a:lnTo>
                <a:lnTo>
                  <a:pt x="48767" y="22859"/>
                </a:lnTo>
                <a:lnTo>
                  <a:pt x="44195" y="22859"/>
                </a:lnTo>
                <a:lnTo>
                  <a:pt x="39623" y="21335"/>
                </a:lnTo>
                <a:lnTo>
                  <a:pt x="33527" y="21335"/>
                </a:lnTo>
                <a:lnTo>
                  <a:pt x="30479" y="18287"/>
                </a:lnTo>
                <a:lnTo>
                  <a:pt x="25907" y="16763"/>
                </a:lnTo>
                <a:lnTo>
                  <a:pt x="21335" y="13715"/>
                </a:lnTo>
                <a:lnTo>
                  <a:pt x="15239" y="12191"/>
                </a:lnTo>
                <a:lnTo>
                  <a:pt x="4571" y="1523"/>
                </a:lnTo>
                <a:lnTo>
                  <a:pt x="0" y="0"/>
                </a:lnTo>
                <a:close/>
              </a:path>
            </a:pathLst>
          </a:custGeom>
          <a:solidFill>
            <a:srgbClr val="000000"/>
          </a:solidFill>
        </p:spPr>
        <p:txBody>
          <a:bodyPr wrap="square" lIns="0" tIns="0" rIns="0" bIns="0" rtlCol="0"/>
          <a:lstStyle/>
          <a:p>
            <a:endParaRPr sz="1750"/>
          </a:p>
        </p:txBody>
      </p:sp>
      <p:sp>
        <p:nvSpPr>
          <p:cNvPr id="7" name="object 7"/>
          <p:cNvSpPr/>
          <p:nvPr/>
        </p:nvSpPr>
        <p:spPr>
          <a:xfrm>
            <a:off x="4002722" y="8684649"/>
            <a:ext cx="47537" cy="46302"/>
          </a:xfrm>
          <a:custGeom>
            <a:avLst/>
            <a:gdLst/>
            <a:ahLst/>
            <a:cxnLst/>
            <a:rect l="l" t="t" r="r" b="b"/>
            <a:pathLst>
              <a:path w="48895" h="47625">
                <a:moveTo>
                  <a:pt x="0" y="0"/>
                </a:moveTo>
                <a:lnTo>
                  <a:pt x="0" y="4571"/>
                </a:lnTo>
                <a:lnTo>
                  <a:pt x="3047" y="7619"/>
                </a:lnTo>
                <a:lnTo>
                  <a:pt x="3047" y="12191"/>
                </a:lnTo>
                <a:lnTo>
                  <a:pt x="4571" y="16763"/>
                </a:lnTo>
                <a:lnTo>
                  <a:pt x="4571" y="32003"/>
                </a:lnTo>
                <a:lnTo>
                  <a:pt x="3047" y="35051"/>
                </a:lnTo>
                <a:lnTo>
                  <a:pt x="3047" y="39623"/>
                </a:lnTo>
                <a:lnTo>
                  <a:pt x="0" y="44195"/>
                </a:lnTo>
                <a:lnTo>
                  <a:pt x="0" y="47243"/>
                </a:lnTo>
                <a:lnTo>
                  <a:pt x="4571" y="45719"/>
                </a:lnTo>
                <a:lnTo>
                  <a:pt x="9143" y="41147"/>
                </a:lnTo>
                <a:lnTo>
                  <a:pt x="10667" y="38099"/>
                </a:lnTo>
                <a:lnTo>
                  <a:pt x="15239" y="35051"/>
                </a:lnTo>
                <a:lnTo>
                  <a:pt x="21335" y="33527"/>
                </a:lnTo>
                <a:lnTo>
                  <a:pt x="25907" y="32003"/>
                </a:lnTo>
                <a:lnTo>
                  <a:pt x="30479" y="28955"/>
                </a:lnTo>
                <a:lnTo>
                  <a:pt x="39623" y="24383"/>
                </a:lnTo>
                <a:lnTo>
                  <a:pt x="48767" y="24383"/>
                </a:lnTo>
                <a:lnTo>
                  <a:pt x="44195" y="22859"/>
                </a:lnTo>
                <a:lnTo>
                  <a:pt x="39623" y="22859"/>
                </a:lnTo>
                <a:lnTo>
                  <a:pt x="33527" y="21335"/>
                </a:lnTo>
                <a:lnTo>
                  <a:pt x="30479" y="21335"/>
                </a:lnTo>
                <a:lnTo>
                  <a:pt x="25907" y="18287"/>
                </a:lnTo>
                <a:lnTo>
                  <a:pt x="21335" y="16763"/>
                </a:lnTo>
                <a:lnTo>
                  <a:pt x="15239" y="12191"/>
                </a:lnTo>
                <a:lnTo>
                  <a:pt x="10667" y="10667"/>
                </a:lnTo>
                <a:lnTo>
                  <a:pt x="9143" y="6095"/>
                </a:lnTo>
                <a:lnTo>
                  <a:pt x="4571" y="4571"/>
                </a:lnTo>
                <a:lnTo>
                  <a:pt x="0" y="0"/>
                </a:lnTo>
                <a:close/>
              </a:path>
            </a:pathLst>
          </a:custGeom>
          <a:solidFill>
            <a:srgbClr val="000000"/>
          </a:solidFill>
        </p:spPr>
        <p:txBody>
          <a:bodyPr wrap="square" lIns="0" tIns="0" rIns="0" bIns="0" rtlCol="0"/>
          <a:lstStyle/>
          <a:p>
            <a:endParaRPr sz="1750"/>
          </a:p>
        </p:txBody>
      </p:sp>
      <p:sp>
        <p:nvSpPr>
          <p:cNvPr id="8" name="object 8"/>
          <p:cNvSpPr/>
          <p:nvPr/>
        </p:nvSpPr>
        <p:spPr>
          <a:xfrm>
            <a:off x="4002722" y="8417947"/>
            <a:ext cx="53709" cy="47537"/>
          </a:xfrm>
          <a:custGeom>
            <a:avLst/>
            <a:gdLst/>
            <a:ahLst/>
            <a:cxnLst/>
            <a:rect l="l" t="t" r="r" b="b"/>
            <a:pathLst>
              <a:path w="55245" h="48895">
                <a:moveTo>
                  <a:pt x="0" y="0"/>
                </a:moveTo>
                <a:lnTo>
                  <a:pt x="0" y="4571"/>
                </a:lnTo>
                <a:lnTo>
                  <a:pt x="3047" y="9143"/>
                </a:lnTo>
                <a:lnTo>
                  <a:pt x="3047" y="13715"/>
                </a:lnTo>
                <a:lnTo>
                  <a:pt x="4571" y="16763"/>
                </a:lnTo>
                <a:lnTo>
                  <a:pt x="4571" y="32003"/>
                </a:lnTo>
                <a:lnTo>
                  <a:pt x="3047" y="36575"/>
                </a:lnTo>
                <a:lnTo>
                  <a:pt x="3047" y="39623"/>
                </a:lnTo>
                <a:lnTo>
                  <a:pt x="0" y="44195"/>
                </a:lnTo>
                <a:lnTo>
                  <a:pt x="0" y="48767"/>
                </a:lnTo>
                <a:lnTo>
                  <a:pt x="4571" y="44195"/>
                </a:lnTo>
                <a:lnTo>
                  <a:pt x="9143" y="42671"/>
                </a:lnTo>
                <a:lnTo>
                  <a:pt x="10667" y="38099"/>
                </a:lnTo>
                <a:lnTo>
                  <a:pt x="15239" y="36575"/>
                </a:lnTo>
                <a:lnTo>
                  <a:pt x="21335" y="33527"/>
                </a:lnTo>
                <a:lnTo>
                  <a:pt x="25907" y="30479"/>
                </a:lnTo>
                <a:lnTo>
                  <a:pt x="30479" y="30479"/>
                </a:lnTo>
                <a:lnTo>
                  <a:pt x="33527" y="27431"/>
                </a:lnTo>
                <a:lnTo>
                  <a:pt x="39623" y="25907"/>
                </a:lnTo>
                <a:lnTo>
                  <a:pt x="48767" y="25907"/>
                </a:lnTo>
                <a:lnTo>
                  <a:pt x="54863" y="24383"/>
                </a:lnTo>
                <a:lnTo>
                  <a:pt x="39623" y="24383"/>
                </a:lnTo>
                <a:lnTo>
                  <a:pt x="30479" y="19811"/>
                </a:lnTo>
                <a:lnTo>
                  <a:pt x="25907" y="16763"/>
                </a:lnTo>
                <a:lnTo>
                  <a:pt x="21335" y="15239"/>
                </a:lnTo>
                <a:lnTo>
                  <a:pt x="15239" y="13715"/>
                </a:lnTo>
                <a:lnTo>
                  <a:pt x="10667" y="10667"/>
                </a:lnTo>
                <a:lnTo>
                  <a:pt x="9143" y="7619"/>
                </a:lnTo>
                <a:lnTo>
                  <a:pt x="4571" y="4571"/>
                </a:lnTo>
                <a:lnTo>
                  <a:pt x="0" y="0"/>
                </a:lnTo>
                <a:close/>
              </a:path>
            </a:pathLst>
          </a:custGeom>
          <a:solidFill>
            <a:srgbClr val="000000"/>
          </a:solidFill>
        </p:spPr>
        <p:txBody>
          <a:bodyPr wrap="square" lIns="0" tIns="0" rIns="0" bIns="0" rtlCol="0"/>
          <a:lstStyle/>
          <a:p>
            <a:endParaRPr sz="1750"/>
          </a:p>
        </p:txBody>
      </p:sp>
      <p:sp>
        <p:nvSpPr>
          <p:cNvPr id="9" name="object 9"/>
          <p:cNvSpPr/>
          <p:nvPr/>
        </p:nvSpPr>
        <p:spPr>
          <a:xfrm>
            <a:off x="4002722" y="8114207"/>
            <a:ext cx="53709" cy="46302"/>
          </a:xfrm>
          <a:custGeom>
            <a:avLst/>
            <a:gdLst/>
            <a:ahLst/>
            <a:cxnLst/>
            <a:rect l="l" t="t" r="r" b="b"/>
            <a:pathLst>
              <a:path w="55245" h="47625">
                <a:moveTo>
                  <a:pt x="0" y="0"/>
                </a:moveTo>
                <a:lnTo>
                  <a:pt x="0" y="4572"/>
                </a:lnTo>
                <a:lnTo>
                  <a:pt x="3047" y="7620"/>
                </a:lnTo>
                <a:lnTo>
                  <a:pt x="3047" y="12192"/>
                </a:lnTo>
                <a:lnTo>
                  <a:pt x="4571" y="16764"/>
                </a:lnTo>
                <a:lnTo>
                  <a:pt x="4571" y="30480"/>
                </a:lnTo>
                <a:lnTo>
                  <a:pt x="3047" y="35052"/>
                </a:lnTo>
                <a:lnTo>
                  <a:pt x="3047" y="39624"/>
                </a:lnTo>
                <a:lnTo>
                  <a:pt x="0" y="44196"/>
                </a:lnTo>
                <a:lnTo>
                  <a:pt x="0" y="47244"/>
                </a:lnTo>
                <a:lnTo>
                  <a:pt x="9143" y="41148"/>
                </a:lnTo>
                <a:lnTo>
                  <a:pt x="10667" y="38100"/>
                </a:lnTo>
                <a:lnTo>
                  <a:pt x="15239" y="35052"/>
                </a:lnTo>
                <a:lnTo>
                  <a:pt x="21335" y="33528"/>
                </a:lnTo>
                <a:lnTo>
                  <a:pt x="25907" y="28956"/>
                </a:lnTo>
                <a:lnTo>
                  <a:pt x="30479" y="28956"/>
                </a:lnTo>
                <a:lnTo>
                  <a:pt x="39623" y="24384"/>
                </a:lnTo>
                <a:lnTo>
                  <a:pt x="48767" y="24384"/>
                </a:lnTo>
                <a:lnTo>
                  <a:pt x="54863" y="22860"/>
                </a:lnTo>
                <a:lnTo>
                  <a:pt x="39623" y="22860"/>
                </a:lnTo>
                <a:lnTo>
                  <a:pt x="33527" y="21336"/>
                </a:lnTo>
                <a:lnTo>
                  <a:pt x="30479" y="18288"/>
                </a:lnTo>
                <a:lnTo>
                  <a:pt x="25907" y="16764"/>
                </a:lnTo>
                <a:lnTo>
                  <a:pt x="21335" y="13716"/>
                </a:lnTo>
                <a:lnTo>
                  <a:pt x="15239" y="12192"/>
                </a:lnTo>
                <a:lnTo>
                  <a:pt x="10667" y="10668"/>
                </a:lnTo>
                <a:lnTo>
                  <a:pt x="9143" y="6096"/>
                </a:lnTo>
                <a:lnTo>
                  <a:pt x="4571" y="4572"/>
                </a:lnTo>
                <a:lnTo>
                  <a:pt x="0" y="0"/>
                </a:lnTo>
                <a:close/>
              </a:path>
            </a:pathLst>
          </a:custGeom>
          <a:solidFill>
            <a:srgbClr val="000000"/>
          </a:solidFill>
        </p:spPr>
        <p:txBody>
          <a:bodyPr wrap="square" lIns="0" tIns="0" rIns="0" bIns="0" rtlCol="0"/>
          <a:lstStyle/>
          <a:p>
            <a:endParaRPr sz="1750"/>
          </a:p>
        </p:txBody>
      </p:sp>
      <p:graphicFrame>
        <p:nvGraphicFramePr>
          <p:cNvPr id="10" name="object 10"/>
          <p:cNvGraphicFramePr>
            <a:graphicFrameLocks noGrp="1"/>
          </p:cNvGraphicFramePr>
          <p:nvPr/>
        </p:nvGraphicFramePr>
        <p:xfrm>
          <a:off x="2226945" y="7185943"/>
          <a:ext cx="1789113" cy="1751453"/>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423757">
                  <a:extLst>
                    <a:ext uri="{9D8B030D-6E8A-4147-A177-3AD203B41FA5}">
                      <a16:colId xmlns:a16="http://schemas.microsoft.com/office/drawing/2014/main" val="20001"/>
                    </a:ext>
                  </a:extLst>
                </a:gridCol>
                <a:gridCol w="567477">
                  <a:extLst>
                    <a:ext uri="{9D8B030D-6E8A-4147-A177-3AD203B41FA5}">
                      <a16:colId xmlns:a16="http://schemas.microsoft.com/office/drawing/2014/main" val="20002"/>
                    </a:ext>
                  </a:extLst>
                </a:gridCol>
              </a:tblGrid>
              <a:tr h="379307">
                <a:tc gridSpan="2">
                  <a:txBody>
                    <a:bodyPr/>
                    <a:lstStyle/>
                    <a:p>
                      <a:pPr marL="189230">
                        <a:lnSpc>
                          <a:spcPct val="100000"/>
                        </a:lnSpc>
                        <a:spcBef>
                          <a:spcPts val="170"/>
                        </a:spcBef>
                      </a:pPr>
                      <a:r>
                        <a:rPr sz="900" b="1" dirty="0">
                          <a:latin typeface="Arial"/>
                          <a:cs typeface="Arial"/>
                        </a:rPr>
                        <a:t>Analysis</a:t>
                      </a:r>
                      <a:r>
                        <a:rPr sz="900" b="1" spc="-85" dirty="0">
                          <a:latin typeface="Arial"/>
                          <a:cs typeface="Arial"/>
                        </a:rPr>
                        <a:t> </a:t>
                      </a:r>
                      <a:r>
                        <a:rPr sz="900" b="1" dirty="0">
                          <a:latin typeface="Arial"/>
                          <a:cs typeface="Arial"/>
                        </a:rPr>
                        <a:t>Model</a:t>
                      </a:r>
                      <a:endParaRPr sz="900">
                        <a:latin typeface="Arial"/>
                        <a:cs typeface="Arial"/>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tcPr>
                </a:tc>
                <a:tc hMerge="1">
                  <a:txBody>
                    <a:bodyPr/>
                    <a:lstStyle/>
                    <a:p>
                      <a:endParaRPr/>
                    </a:p>
                  </a:txBody>
                  <a:tcPr marL="0" marR="0" marT="0" marB="0"/>
                </a:tc>
                <a:tc>
                  <a:txBody>
                    <a:bodyPr/>
                    <a:lstStyle/>
                    <a:p>
                      <a:endParaRPr sz="900">
                        <a:latin typeface="Arial"/>
                        <a:cs typeface="Arial"/>
                      </a:endParaRPr>
                    </a:p>
                  </a:txBody>
                  <a:tcPr marL="0" marR="0" marT="0" marB="0">
                    <a:lnL w="1524">
                      <a:solidFill>
                        <a:srgbClr val="000000"/>
                      </a:solidFill>
                      <a:prstDash val="solid"/>
                    </a:lnL>
                    <a:lnB w="6096">
                      <a:solidFill>
                        <a:srgbClr val="000000"/>
                      </a:solidFill>
                      <a:prstDash val="solid"/>
                    </a:lnB>
                  </a:tcPr>
                </a:tc>
                <a:extLst>
                  <a:ext uri="{0D108BD9-81ED-4DB2-BD59-A6C34878D82A}">
                    <a16:rowId xmlns:a16="http://schemas.microsoft.com/office/drawing/2014/main" val="10000"/>
                  </a:ext>
                </a:extLst>
              </a:tr>
              <a:tr h="265217">
                <a:tc rowSpan="5">
                  <a:txBody>
                    <a:bodyPr/>
                    <a:lstStyle/>
                    <a:p>
                      <a:pPr marL="34290">
                        <a:lnSpc>
                          <a:spcPts val="550"/>
                        </a:lnSpc>
                      </a:pPr>
                      <a:r>
                        <a:rPr sz="900" dirty="0">
                          <a:latin typeface="Arial"/>
                          <a:cs typeface="Arial"/>
                        </a:rPr>
                        <a:t>Classes</a:t>
                      </a:r>
                      <a:endParaRPr sz="900">
                        <a:latin typeface="Arial"/>
                        <a:cs typeface="Arial"/>
                      </a:endParaRPr>
                    </a:p>
                    <a:p>
                      <a:pPr marL="34290" marR="84455">
                        <a:lnSpc>
                          <a:spcPct val="201700"/>
                        </a:lnSpc>
                        <a:spcBef>
                          <a:spcPts val="5"/>
                        </a:spcBef>
                      </a:pPr>
                      <a:r>
                        <a:rPr sz="900" dirty="0">
                          <a:latin typeface="Arial"/>
                          <a:cs typeface="Arial"/>
                        </a:rPr>
                        <a:t>attributes  </a:t>
                      </a:r>
                      <a:r>
                        <a:rPr sz="900" spc="10" dirty="0">
                          <a:latin typeface="Arial"/>
                          <a:cs typeface="Arial"/>
                        </a:rPr>
                        <a:t>methods  </a:t>
                      </a:r>
                      <a:r>
                        <a:rPr sz="900" dirty="0">
                          <a:latin typeface="Arial"/>
                          <a:cs typeface="Arial"/>
                        </a:rPr>
                        <a:t>relationships  behavior</a:t>
                      </a:r>
                      <a:endParaRPr sz="900">
                        <a:latin typeface="Arial"/>
                        <a:cs typeface="Arial"/>
                      </a:endParaRPr>
                    </a:p>
                  </a:txBody>
                  <a:tcPr marL="0" marR="0" marT="0" marB="0">
                    <a:lnL w="1524">
                      <a:solidFill>
                        <a:srgbClr val="000000"/>
                      </a:solidFill>
                      <a:prstDash val="solid"/>
                    </a:lnL>
                    <a:lnB w="1524">
                      <a:solidFill>
                        <a:srgbClr val="000000"/>
                      </a:solidFill>
                      <a:prstDash val="solid"/>
                    </a:lnB>
                  </a:tcPr>
                </a:tc>
                <a:tc>
                  <a:txBody>
                    <a:bodyPr/>
                    <a:lstStyle/>
                    <a:p>
                      <a:endParaRPr sz="900">
                        <a:latin typeface="Arial"/>
                        <a:cs typeface="Arial"/>
                      </a:endParaRPr>
                    </a:p>
                  </a:txBody>
                  <a:tcPr marL="0" marR="0" marT="0" marB="0">
                    <a:lnR w="1524">
                      <a:solidFill>
                        <a:srgbClr val="000000"/>
                      </a:solidFill>
                      <a:prstDash val="solid"/>
                    </a:lnR>
                    <a:lnT w="6096">
                      <a:solidFill>
                        <a:srgbClr val="000000"/>
                      </a:solidFill>
                      <a:prstDash val="solid"/>
                    </a:lnT>
                    <a:lnB w="6096">
                      <a:solidFill>
                        <a:srgbClr val="000000"/>
                      </a:solidFill>
                      <a:prstDash val="solid"/>
                    </a:lnB>
                  </a:tcPr>
                </a:tc>
                <a:tc>
                  <a:txBody>
                    <a:bodyPr/>
                    <a:lstStyle/>
                    <a:p>
                      <a:endParaRPr sz="900">
                        <a:latin typeface="Arial"/>
                        <a:cs typeface="Arial"/>
                      </a:endParaRPr>
                    </a:p>
                  </a:txBody>
                  <a:tcPr marL="0" marR="0" marT="0" marB="0">
                    <a:lnL w="1524">
                      <a:solidFill>
                        <a:srgbClr val="000000"/>
                      </a:solidFill>
                      <a:prstDash val="solid"/>
                    </a:lnL>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r h="305223">
                <a:tc vMerge="1">
                  <a:txBody>
                    <a:bodyPr/>
                    <a:lstStyle/>
                    <a:p>
                      <a:endParaRPr/>
                    </a:p>
                  </a:txBody>
                  <a:tcPr marL="0" marR="0" marT="0" marB="0">
                    <a:lnL w="1524">
                      <a:solidFill>
                        <a:srgbClr val="000000"/>
                      </a:solidFill>
                      <a:prstDash val="solid"/>
                    </a:lnL>
                    <a:lnB w="1524">
                      <a:solidFill>
                        <a:srgbClr val="000000"/>
                      </a:solidFill>
                      <a:prstDash val="solid"/>
                    </a:lnB>
                  </a:tcPr>
                </a:tc>
                <a:tc>
                  <a:txBody>
                    <a:bodyPr/>
                    <a:lstStyle/>
                    <a:p>
                      <a:endParaRPr sz="900">
                        <a:latin typeface="Arial"/>
                        <a:cs typeface="Arial"/>
                      </a:endParaRPr>
                    </a:p>
                  </a:txBody>
                  <a:tcPr marL="0" marR="0" marT="0" marB="0">
                    <a:lnR w="1524">
                      <a:solidFill>
                        <a:srgbClr val="000000"/>
                      </a:solidFill>
                      <a:prstDash val="solid"/>
                    </a:lnR>
                    <a:lnT w="6096">
                      <a:solidFill>
                        <a:srgbClr val="000000"/>
                      </a:solidFill>
                      <a:prstDash val="solid"/>
                    </a:lnT>
                    <a:lnB w="6096">
                      <a:solidFill>
                        <a:srgbClr val="000000"/>
                      </a:solidFill>
                      <a:prstDash val="solid"/>
                    </a:lnB>
                  </a:tcPr>
                </a:tc>
                <a:tc>
                  <a:txBody>
                    <a:bodyPr/>
                    <a:lstStyle/>
                    <a:p>
                      <a:endParaRPr sz="900">
                        <a:latin typeface="Arial"/>
                        <a:cs typeface="Arial"/>
                      </a:endParaRPr>
                    </a:p>
                  </a:txBody>
                  <a:tcPr marL="0" marR="0" marT="0" marB="0">
                    <a:lnL w="1524">
                      <a:solidFill>
                        <a:srgbClr val="000000"/>
                      </a:solidFill>
                      <a:prstDash val="solid"/>
                    </a:lnL>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2"/>
                  </a:ext>
                </a:extLst>
              </a:tr>
              <a:tr h="305222">
                <a:tc vMerge="1">
                  <a:txBody>
                    <a:bodyPr/>
                    <a:lstStyle/>
                    <a:p>
                      <a:endParaRPr/>
                    </a:p>
                  </a:txBody>
                  <a:tcPr marL="0" marR="0" marT="0" marB="0">
                    <a:lnL w="1524">
                      <a:solidFill>
                        <a:srgbClr val="000000"/>
                      </a:solidFill>
                      <a:prstDash val="solid"/>
                    </a:lnL>
                    <a:lnB w="1524">
                      <a:solidFill>
                        <a:srgbClr val="000000"/>
                      </a:solidFill>
                      <a:prstDash val="solid"/>
                    </a:lnB>
                  </a:tcPr>
                </a:tc>
                <a:tc>
                  <a:txBody>
                    <a:bodyPr/>
                    <a:lstStyle/>
                    <a:p>
                      <a:endParaRPr sz="900">
                        <a:latin typeface="Arial"/>
                        <a:cs typeface="Arial"/>
                      </a:endParaRPr>
                    </a:p>
                  </a:txBody>
                  <a:tcPr marL="0" marR="0" marT="0" marB="0">
                    <a:lnR w="1524">
                      <a:solidFill>
                        <a:srgbClr val="000000"/>
                      </a:solidFill>
                      <a:prstDash val="solid"/>
                    </a:lnR>
                    <a:lnT w="6096">
                      <a:solidFill>
                        <a:srgbClr val="000000"/>
                      </a:solidFill>
                      <a:prstDash val="solid"/>
                    </a:lnT>
                    <a:lnB w="6096">
                      <a:solidFill>
                        <a:srgbClr val="000000"/>
                      </a:solidFill>
                      <a:prstDash val="solid"/>
                    </a:lnB>
                  </a:tcPr>
                </a:tc>
                <a:tc>
                  <a:txBody>
                    <a:bodyPr/>
                    <a:lstStyle/>
                    <a:p>
                      <a:endParaRPr sz="900">
                        <a:latin typeface="Arial"/>
                        <a:cs typeface="Arial"/>
                      </a:endParaRPr>
                    </a:p>
                  </a:txBody>
                  <a:tcPr marL="0" marR="0" marT="0" marB="0">
                    <a:lnL w="1524">
                      <a:solidFill>
                        <a:srgbClr val="000000"/>
                      </a:solidFill>
                      <a:prstDash val="solid"/>
                    </a:lnL>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3"/>
                  </a:ext>
                </a:extLst>
              </a:tr>
              <a:tr h="266700">
                <a:tc vMerge="1">
                  <a:txBody>
                    <a:bodyPr/>
                    <a:lstStyle/>
                    <a:p>
                      <a:endParaRPr/>
                    </a:p>
                  </a:txBody>
                  <a:tcPr marL="0" marR="0" marT="0" marB="0">
                    <a:lnL w="1524">
                      <a:solidFill>
                        <a:srgbClr val="000000"/>
                      </a:solidFill>
                      <a:prstDash val="solid"/>
                    </a:lnL>
                    <a:lnB w="1524">
                      <a:solidFill>
                        <a:srgbClr val="000000"/>
                      </a:solidFill>
                      <a:prstDash val="solid"/>
                    </a:lnB>
                  </a:tcPr>
                </a:tc>
                <a:tc>
                  <a:txBody>
                    <a:bodyPr/>
                    <a:lstStyle/>
                    <a:p>
                      <a:endParaRPr sz="900">
                        <a:latin typeface="Arial"/>
                        <a:cs typeface="Arial"/>
                      </a:endParaRPr>
                    </a:p>
                  </a:txBody>
                  <a:tcPr marL="0" marR="0" marT="0" marB="0">
                    <a:lnR w="1524">
                      <a:solidFill>
                        <a:srgbClr val="000000"/>
                      </a:solidFill>
                      <a:prstDash val="solid"/>
                    </a:lnR>
                    <a:lnT w="6096">
                      <a:solidFill>
                        <a:srgbClr val="000000"/>
                      </a:solidFill>
                      <a:prstDash val="solid"/>
                    </a:lnT>
                    <a:lnB w="6096">
                      <a:solidFill>
                        <a:srgbClr val="000000"/>
                      </a:solidFill>
                      <a:prstDash val="solid"/>
                    </a:lnB>
                  </a:tcPr>
                </a:tc>
                <a:tc>
                  <a:txBody>
                    <a:bodyPr/>
                    <a:lstStyle/>
                    <a:p>
                      <a:endParaRPr sz="900">
                        <a:latin typeface="Arial"/>
                        <a:cs typeface="Arial"/>
                      </a:endParaRPr>
                    </a:p>
                  </a:txBody>
                  <a:tcPr marL="0" marR="0" marT="0" marB="0">
                    <a:lnL w="1524">
                      <a:solidFill>
                        <a:srgbClr val="000000"/>
                      </a:solidFill>
                      <a:prstDash val="solid"/>
                    </a:lnL>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4"/>
                  </a:ext>
                </a:extLst>
              </a:tr>
              <a:tr h="228177">
                <a:tc vMerge="1">
                  <a:txBody>
                    <a:bodyPr/>
                    <a:lstStyle/>
                    <a:p>
                      <a:endParaRPr/>
                    </a:p>
                  </a:txBody>
                  <a:tcPr marL="0" marR="0" marT="0" marB="0">
                    <a:lnL w="1524">
                      <a:solidFill>
                        <a:srgbClr val="000000"/>
                      </a:solidFill>
                      <a:prstDash val="solid"/>
                    </a:lnL>
                    <a:lnB w="1524">
                      <a:solidFill>
                        <a:srgbClr val="000000"/>
                      </a:solidFill>
                      <a:prstDash val="solid"/>
                    </a:lnB>
                  </a:tcPr>
                </a:tc>
                <a:tc>
                  <a:txBody>
                    <a:bodyPr/>
                    <a:lstStyle/>
                    <a:p>
                      <a:endParaRPr sz="900">
                        <a:latin typeface="Arial"/>
                        <a:cs typeface="Arial"/>
                      </a:endParaRPr>
                    </a:p>
                  </a:txBody>
                  <a:tcPr marL="0" marR="0" marT="0" marB="0">
                    <a:lnR w="1524">
                      <a:solidFill>
                        <a:srgbClr val="000000"/>
                      </a:solidFill>
                      <a:prstDash val="solid"/>
                    </a:lnR>
                    <a:lnT w="6096">
                      <a:solidFill>
                        <a:srgbClr val="000000"/>
                      </a:solidFill>
                      <a:prstDash val="solid"/>
                    </a:lnT>
                    <a:lnB w="1524">
                      <a:solidFill>
                        <a:srgbClr val="000000"/>
                      </a:solidFill>
                      <a:prstDash val="solid"/>
                    </a:lnB>
                  </a:tcPr>
                </a:tc>
                <a:tc>
                  <a:txBody>
                    <a:bodyPr/>
                    <a:lstStyle/>
                    <a:p>
                      <a:endParaRPr sz="900">
                        <a:latin typeface="Arial"/>
                        <a:cs typeface="Arial"/>
                      </a:endParaRPr>
                    </a:p>
                  </a:txBody>
                  <a:tcPr marL="0" marR="0" marT="0" marB="0">
                    <a:lnL w="1524">
                      <a:solidFill>
                        <a:srgbClr val="000000"/>
                      </a:solidFill>
                      <a:prstDash val="solid"/>
                    </a:lnL>
                    <a:lnT w="6096">
                      <a:solidFill>
                        <a:srgbClr val="000000"/>
                      </a:solidFill>
                      <a:prstDash val="solid"/>
                    </a:lnT>
                  </a:tcPr>
                </a:tc>
                <a:extLst>
                  <a:ext uri="{0D108BD9-81ED-4DB2-BD59-A6C34878D82A}">
                    <a16:rowId xmlns:a16="http://schemas.microsoft.com/office/drawing/2014/main" val="10005"/>
                  </a:ext>
                </a:extLst>
              </a:tr>
            </a:tbl>
          </a:graphicData>
        </a:graphic>
      </p:graphicFrame>
      <p:sp>
        <p:nvSpPr>
          <p:cNvPr id="11" name="object 11"/>
          <p:cNvSpPr/>
          <p:nvPr/>
        </p:nvSpPr>
        <p:spPr>
          <a:xfrm>
            <a:off x="4002722" y="7808982"/>
            <a:ext cx="53709" cy="47537"/>
          </a:xfrm>
          <a:custGeom>
            <a:avLst/>
            <a:gdLst/>
            <a:ahLst/>
            <a:cxnLst/>
            <a:rect l="l" t="t" r="r" b="b"/>
            <a:pathLst>
              <a:path w="55245" h="48895">
                <a:moveTo>
                  <a:pt x="0" y="0"/>
                </a:moveTo>
                <a:lnTo>
                  <a:pt x="0" y="4572"/>
                </a:lnTo>
                <a:lnTo>
                  <a:pt x="3047" y="9144"/>
                </a:lnTo>
                <a:lnTo>
                  <a:pt x="3047" y="13716"/>
                </a:lnTo>
                <a:lnTo>
                  <a:pt x="4571" y="16764"/>
                </a:lnTo>
                <a:lnTo>
                  <a:pt x="4571" y="32004"/>
                </a:lnTo>
                <a:lnTo>
                  <a:pt x="3047" y="36576"/>
                </a:lnTo>
                <a:lnTo>
                  <a:pt x="3047" y="39624"/>
                </a:lnTo>
                <a:lnTo>
                  <a:pt x="0" y="44196"/>
                </a:lnTo>
                <a:lnTo>
                  <a:pt x="0" y="48768"/>
                </a:lnTo>
                <a:lnTo>
                  <a:pt x="4571" y="44196"/>
                </a:lnTo>
                <a:lnTo>
                  <a:pt x="9143" y="42672"/>
                </a:lnTo>
                <a:lnTo>
                  <a:pt x="10667" y="38100"/>
                </a:lnTo>
                <a:lnTo>
                  <a:pt x="15239" y="36576"/>
                </a:lnTo>
                <a:lnTo>
                  <a:pt x="21335" y="33528"/>
                </a:lnTo>
                <a:lnTo>
                  <a:pt x="25907" y="30480"/>
                </a:lnTo>
                <a:lnTo>
                  <a:pt x="30479" y="30480"/>
                </a:lnTo>
                <a:lnTo>
                  <a:pt x="33527" y="27432"/>
                </a:lnTo>
                <a:lnTo>
                  <a:pt x="39623" y="25908"/>
                </a:lnTo>
                <a:lnTo>
                  <a:pt x="48767" y="25908"/>
                </a:lnTo>
                <a:lnTo>
                  <a:pt x="54863" y="22860"/>
                </a:lnTo>
                <a:lnTo>
                  <a:pt x="39623" y="22860"/>
                </a:lnTo>
                <a:lnTo>
                  <a:pt x="33527" y="21336"/>
                </a:lnTo>
                <a:lnTo>
                  <a:pt x="30479" y="19812"/>
                </a:lnTo>
                <a:lnTo>
                  <a:pt x="25907" y="16764"/>
                </a:lnTo>
                <a:lnTo>
                  <a:pt x="21335" y="15240"/>
                </a:lnTo>
                <a:lnTo>
                  <a:pt x="15239" y="13716"/>
                </a:lnTo>
                <a:lnTo>
                  <a:pt x="10667" y="10668"/>
                </a:lnTo>
                <a:lnTo>
                  <a:pt x="9143" y="6096"/>
                </a:lnTo>
                <a:lnTo>
                  <a:pt x="4571" y="4572"/>
                </a:lnTo>
                <a:lnTo>
                  <a:pt x="0" y="0"/>
                </a:lnTo>
                <a:close/>
              </a:path>
            </a:pathLst>
          </a:custGeom>
          <a:solidFill>
            <a:srgbClr val="000000"/>
          </a:solidFill>
        </p:spPr>
        <p:txBody>
          <a:bodyPr wrap="square" lIns="0" tIns="0" rIns="0" bIns="0" rtlCol="0"/>
          <a:lstStyle/>
          <a:p>
            <a:endParaRPr sz="1750"/>
          </a:p>
        </p:txBody>
      </p:sp>
      <p:sp>
        <p:nvSpPr>
          <p:cNvPr id="12" name="object 12"/>
          <p:cNvSpPr txBox="1"/>
          <p:nvPr/>
        </p:nvSpPr>
        <p:spPr>
          <a:xfrm>
            <a:off x="1334734" y="9070376"/>
            <a:ext cx="4858015" cy="179601"/>
          </a:xfrm>
          <a:prstGeom prst="rect">
            <a:avLst/>
          </a:prstGeom>
        </p:spPr>
        <p:txBody>
          <a:bodyPr vert="horz" wrap="square" lIns="0" tIns="0" rIns="0" bIns="0" rtlCol="0">
            <a:spAutoFit/>
          </a:bodyPr>
          <a:lstStyle/>
          <a:p>
            <a:pPr marL="12347"/>
            <a:r>
              <a:rPr sz="1167" spc="10" dirty="0">
                <a:latin typeface="Arial"/>
                <a:cs typeface="Arial"/>
              </a:rPr>
              <a:t>Translating the </a:t>
            </a:r>
            <a:r>
              <a:rPr sz="1167" spc="5" dirty="0">
                <a:latin typeface="Arial"/>
                <a:cs typeface="Arial"/>
              </a:rPr>
              <a:t>analysis </a:t>
            </a:r>
            <a:r>
              <a:rPr sz="1167" spc="19" dirty="0">
                <a:latin typeface="Arial"/>
                <a:cs typeface="Arial"/>
              </a:rPr>
              <a:t>model </a:t>
            </a:r>
            <a:r>
              <a:rPr sz="1167" spc="5" dirty="0">
                <a:latin typeface="Arial"/>
                <a:cs typeface="Arial"/>
              </a:rPr>
              <a:t>into </a:t>
            </a:r>
            <a:r>
              <a:rPr sz="1167" spc="15" dirty="0">
                <a:latin typeface="Arial"/>
                <a:cs typeface="Arial"/>
              </a:rPr>
              <a:t>a </a:t>
            </a:r>
            <a:r>
              <a:rPr sz="1167" spc="10" dirty="0">
                <a:latin typeface="Arial"/>
                <a:cs typeface="Arial"/>
              </a:rPr>
              <a:t>design </a:t>
            </a:r>
            <a:r>
              <a:rPr sz="1167" spc="15" dirty="0">
                <a:latin typeface="Arial"/>
                <a:cs typeface="Arial"/>
              </a:rPr>
              <a:t>model </a:t>
            </a:r>
            <a:r>
              <a:rPr sz="1167" spc="5" dirty="0">
                <a:latin typeface="Arial"/>
                <a:cs typeface="Arial"/>
              </a:rPr>
              <a:t>during object</a:t>
            </a:r>
            <a:r>
              <a:rPr sz="1167" spc="185" dirty="0">
                <a:latin typeface="Arial"/>
                <a:cs typeface="Arial"/>
              </a:rPr>
              <a:t> </a:t>
            </a:r>
            <a:r>
              <a:rPr sz="1167" spc="5" dirty="0">
                <a:latin typeface="Arial"/>
                <a:cs typeface="Arial"/>
              </a:rPr>
              <a:t>design</a:t>
            </a:r>
            <a:endParaRPr sz="1167">
              <a:latin typeface="Arial"/>
              <a:cs typeface="Arial"/>
            </a:endParaRPr>
          </a:p>
        </p:txBody>
      </p:sp>
      <p:sp>
        <p:nvSpPr>
          <p:cNvPr id="14" name="object 1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89</a:t>
            </a:r>
          </a:p>
          <a:p>
            <a:pPr marL="1456939">
              <a:lnSpc>
                <a:spcPts val="1371"/>
              </a:lnSpc>
            </a:pPr>
            <a:r>
              <a:rPr dirty="0"/>
              <a:t>© Copyright </a:t>
            </a:r>
            <a:r>
              <a:rPr spc="-5" dirty="0"/>
              <a:t>Virtual University </a:t>
            </a:r>
            <a:r>
              <a:rPr dirty="0"/>
              <a:t>of</a:t>
            </a:r>
            <a:r>
              <a:rPr spc="-78" dirty="0"/>
              <a:t> </a:t>
            </a:r>
            <a:r>
              <a:rPr spc="-5" dirty="0"/>
              <a:t>Pakistan</a:t>
            </a:r>
          </a:p>
        </p:txBody>
      </p:sp>
      <p:sp>
        <p:nvSpPr>
          <p:cNvPr id="13" name="object 13"/>
          <p:cNvSpPr txBox="1"/>
          <p:nvPr/>
        </p:nvSpPr>
        <p:spPr>
          <a:xfrm>
            <a:off x="1006297" y="1237063"/>
            <a:ext cx="5359929" cy="5597613"/>
          </a:xfrm>
          <a:prstGeom prst="rect">
            <a:avLst/>
          </a:prstGeom>
        </p:spPr>
        <p:txBody>
          <a:bodyPr vert="horz" wrap="square" lIns="0" tIns="0" rIns="0" bIns="0" rtlCol="0">
            <a:spAutoFit/>
          </a:bodyPr>
          <a:lstStyle/>
          <a:p>
            <a:pPr marL="2015638"/>
            <a:r>
              <a:rPr sz="1847" spc="-5" dirty="0">
                <a:latin typeface="Times New Roman"/>
                <a:cs typeface="Times New Roman"/>
              </a:rPr>
              <a:t>Lecture </a:t>
            </a:r>
            <a:r>
              <a:rPr sz="1847" spc="-10" dirty="0">
                <a:latin typeface="Times New Roman"/>
                <a:cs typeface="Times New Roman"/>
              </a:rPr>
              <a:t>No.</a:t>
            </a:r>
            <a:r>
              <a:rPr sz="1847" spc="-58" dirty="0">
                <a:latin typeface="Times New Roman"/>
                <a:cs typeface="Times New Roman"/>
              </a:rPr>
              <a:t> </a:t>
            </a:r>
            <a:r>
              <a:rPr sz="1847" spc="-5" dirty="0">
                <a:latin typeface="Times New Roman"/>
                <a:cs typeface="Times New Roman"/>
              </a:rPr>
              <a:t>14</a:t>
            </a:r>
            <a:endParaRPr sz="1847">
              <a:latin typeface="Times New Roman"/>
              <a:cs typeface="Times New Roman"/>
            </a:endParaRPr>
          </a:p>
          <a:p>
            <a:pPr>
              <a:spcBef>
                <a:spcPts val="34"/>
              </a:spcBef>
            </a:pPr>
            <a:endParaRPr sz="1458">
              <a:latin typeface="Times New Roman"/>
              <a:cs typeface="Times New Roman"/>
            </a:endParaRPr>
          </a:p>
          <a:p>
            <a:pPr marL="55561"/>
            <a:r>
              <a:rPr sz="1750" i="1" spc="-5" dirty="0">
                <a:latin typeface="Times New Roman"/>
                <a:cs typeface="Times New Roman"/>
              </a:rPr>
              <a:t>Object Oriented</a:t>
            </a:r>
            <a:r>
              <a:rPr sz="1750" i="1" spc="-83" dirty="0">
                <a:latin typeface="Times New Roman"/>
                <a:cs typeface="Times New Roman"/>
              </a:rPr>
              <a:t> </a:t>
            </a:r>
            <a:r>
              <a:rPr sz="1750" i="1" dirty="0">
                <a:latin typeface="Times New Roman"/>
                <a:cs typeface="Times New Roman"/>
              </a:rPr>
              <a:t>Analysis</a:t>
            </a:r>
            <a:endParaRPr sz="1750">
              <a:latin typeface="Times New Roman"/>
              <a:cs typeface="Times New Roman"/>
            </a:endParaRPr>
          </a:p>
          <a:p>
            <a:pPr marL="55561" marR="370408">
              <a:lnSpc>
                <a:spcPts val="1342"/>
              </a:lnSpc>
              <a:spcBef>
                <a:spcPts val="335"/>
              </a:spcBef>
            </a:pPr>
            <a:r>
              <a:rPr sz="1167" dirty="0">
                <a:latin typeface="Times New Roman"/>
                <a:cs typeface="Times New Roman"/>
              </a:rPr>
              <a:t>The intent of </a:t>
            </a:r>
            <a:r>
              <a:rPr sz="1167" spc="-5" dirty="0">
                <a:latin typeface="Times New Roman"/>
                <a:cs typeface="Times New Roman"/>
              </a:rPr>
              <a:t>OOA </a:t>
            </a:r>
            <a:r>
              <a:rPr sz="1167" dirty="0">
                <a:latin typeface="Times New Roman"/>
                <a:cs typeface="Times New Roman"/>
              </a:rPr>
              <a:t>is to define all classes, their relationships, and their behavior.</a:t>
            </a:r>
            <a:r>
              <a:rPr sz="1167" spc="-131" dirty="0">
                <a:latin typeface="Times New Roman"/>
                <a:cs typeface="Times New Roman"/>
              </a:rPr>
              <a:t> </a:t>
            </a:r>
            <a:r>
              <a:rPr sz="1167" dirty="0">
                <a:latin typeface="Times New Roman"/>
                <a:cs typeface="Times New Roman"/>
              </a:rPr>
              <a:t>A  number of tasks must</a:t>
            </a:r>
            <a:r>
              <a:rPr sz="1167" spc="-107" dirty="0">
                <a:latin typeface="Times New Roman"/>
                <a:cs typeface="Times New Roman"/>
              </a:rPr>
              <a:t> </a:t>
            </a:r>
            <a:r>
              <a:rPr sz="1167" dirty="0">
                <a:latin typeface="Times New Roman"/>
                <a:cs typeface="Times New Roman"/>
              </a:rPr>
              <a:t>occur:</a:t>
            </a:r>
            <a:endParaRPr sz="1167">
              <a:latin typeface="Times New Roman"/>
              <a:cs typeface="Times New Roman"/>
            </a:endParaRPr>
          </a:p>
          <a:p>
            <a:pPr>
              <a:spcBef>
                <a:spcPts val="15"/>
              </a:spcBef>
            </a:pPr>
            <a:endParaRPr sz="1069">
              <a:latin typeface="Times New Roman"/>
              <a:cs typeface="Times New Roman"/>
            </a:endParaRPr>
          </a:p>
          <a:p>
            <a:pPr marL="277806" indent="-222245">
              <a:lnSpc>
                <a:spcPts val="1371"/>
              </a:lnSpc>
              <a:spcBef>
                <a:spcPts val="5"/>
              </a:spcBef>
              <a:buAutoNum type="arabicParenR"/>
              <a:tabLst>
                <a:tab pos="277806" algn="l"/>
              </a:tabLst>
            </a:pPr>
            <a:r>
              <a:rPr sz="1167" spc="-5" dirty="0">
                <a:latin typeface="Times New Roman"/>
                <a:cs typeface="Times New Roman"/>
              </a:rPr>
              <a:t>Static</a:t>
            </a:r>
            <a:r>
              <a:rPr sz="1167" spc="-92" dirty="0">
                <a:latin typeface="Times New Roman"/>
                <a:cs typeface="Times New Roman"/>
              </a:rPr>
              <a:t> </a:t>
            </a:r>
            <a:r>
              <a:rPr sz="1167" spc="-5" dirty="0">
                <a:latin typeface="Times New Roman"/>
                <a:cs typeface="Times New Roman"/>
              </a:rPr>
              <a:t>Model</a:t>
            </a:r>
            <a:endParaRPr sz="1167">
              <a:latin typeface="Times New Roman"/>
              <a:cs typeface="Times New Roman"/>
            </a:endParaRPr>
          </a:p>
          <a:p>
            <a:pPr marL="500051" lvl="1" indent="-222245">
              <a:lnSpc>
                <a:spcPts val="1342"/>
              </a:lnSpc>
              <a:buAutoNum type="alphaLcParenR"/>
              <a:tabLst>
                <a:tab pos="500051" algn="l"/>
              </a:tabLst>
            </a:pPr>
            <a:r>
              <a:rPr sz="1167" dirty="0">
                <a:latin typeface="Times New Roman"/>
                <a:cs typeface="Times New Roman"/>
              </a:rPr>
              <a:t>Identify classes (i.e. attributes and methods are</a:t>
            </a:r>
            <a:r>
              <a:rPr sz="1167" spc="-122" dirty="0">
                <a:latin typeface="Times New Roman"/>
                <a:cs typeface="Times New Roman"/>
              </a:rPr>
              <a:t> </a:t>
            </a:r>
            <a:r>
              <a:rPr sz="1167" dirty="0">
                <a:latin typeface="Times New Roman"/>
                <a:cs typeface="Times New Roman"/>
              </a:rPr>
              <a:t>defined)</a:t>
            </a:r>
            <a:endParaRPr sz="1167">
              <a:latin typeface="Times New Roman"/>
              <a:cs typeface="Times New Roman"/>
            </a:endParaRPr>
          </a:p>
          <a:p>
            <a:pPr marL="500051" lvl="1" indent="-222245">
              <a:lnSpc>
                <a:spcPts val="1342"/>
              </a:lnSpc>
              <a:buAutoNum type="alphaLcParenR"/>
              <a:tabLst>
                <a:tab pos="500051" algn="l"/>
              </a:tabLst>
            </a:pPr>
            <a:r>
              <a:rPr sz="1167" spc="-5" dirty="0">
                <a:latin typeface="Times New Roman"/>
                <a:cs typeface="Times New Roman"/>
              </a:rPr>
              <a:t>Specify </a:t>
            </a:r>
            <a:r>
              <a:rPr sz="1167" dirty="0">
                <a:latin typeface="Times New Roman"/>
                <a:cs typeface="Times New Roman"/>
              </a:rPr>
              <a:t>class</a:t>
            </a:r>
            <a:r>
              <a:rPr sz="1167" spc="-92" dirty="0">
                <a:latin typeface="Times New Roman"/>
                <a:cs typeface="Times New Roman"/>
              </a:rPr>
              <a:t> </a:t>
            </a:r>
            <a:r>
              <a:rPr sz="1167" dirty="0">
                <a:latin typeface="Times New Roman"/>
                <a:cs typeface="Times New Roman"/>
              </a:rPr>
              <a:t>hierarchy</a:t>
            </a:r>
            <a:endParaRPr sz="1167">
              <a:latin typeface="Times New Roman"/>
              <a:cs typeface="Times New Roman"/>
            </a:endParaRPr>
          </a:p>
          <a:p>
            <a:pPr marL="500051" lvl="1" indent="-222245">
              <a:lnSpc>
                <a:spcPts val="1342"/>
              </a:lnSpc>
              <a:buAutoNum type="alphaLcParenR"/>
              <a:tabLst>
                <a:tab pos="500051" algn="l"/>
              </a:tabLst>
            </a:pPr>
            <a:r>
              <a:rPr sz="1167" dirty="0">
                <a:latin typeface="Times New Roman"/>
                <a:cs typeface="Times New Roman"/>
              </a:rPr>
              <a:t>Identify object-to-object</a:t>
            </a:r>
            <a:r>
              <a:rPr sz="1167" spc="-97" dirty="0">
                <a:latin typeface="Times New Roman"/>
                <a:cs typeface="Times New Roman"/>
              </a:rPr>
              <a:t> </a:t>
            </a:r>
            <a:r>
              <a:rPr sz="1167" dirty="0">
                <a:latin typeface="Times New Roman"/>
                <a:cs typeface="Times New Roman"/>
              </a:rPr>
              <a:t>relationships</a:t>
            </a:r>
            <a:endParaRPr sz="1167">
              <a:latin typeface="Times New Roman"/>
              <a:cs typeface="Times New Roman"/>
            </a:endParaRPr>
          </a:p>
          <a:p>
            <a:pPr marL="500051" lvl="1" indent="-222245">
              <a:lnSpc>
                <a:spcPts val="1342"/>
              </a:lnSpc>
              <a:buAutoNum type="alphaLcParenR"/>
              <a:tabLst>
                <a:tab pos="500051" algn="l"/>
              </a:tabLst>
            </a:pPr>
            <a:r>
              <a:rPr sz="1167" spc="-5" dirty="0">
                <a:latin typeface="Times New Roman"/>
                <a:cs typeface="Times New Roman"/>
              </a:rPr>
              <a:t>Model </a:t>
            </a:r>
            <a:r>
              <a:rPr sz="1167" dirty="0">
                <a:latin typeface="Times New Roman"/>
                <a:cs typeface="Times New Roman"/>
              </a:rPr>
              <a:t>the object</a:t>
            </a:r>
            <a:r>
              <a:rPr sz="1167" spc="-92" dirty="0">
                <a:latin typeface="Times New Roman"/>
                <a:cs typeface="Times New Roman"/>
              </a:rPr>
              <a:t> </a:t>
            </a:r>
            <a:r>
              <a:rPr sz="1167" dirty="0">
                <a:latin typeface="Times New Roman"/>
                <a:cs typeface="Times New Roman"/>
              </a:rPr>
              <a:t>behavior</a:t>
            </a:r>
            <a:endParaRPr sz="1167">
              <a:latin typeface="Times New Roman"/>
              <a:cs typeface="Times New Roman"/>
            </a:endParaRPr>
          </a:p>
          <a:p>
            <a:pPr marL="277806" indent="-222245">
              <a:lnSpc>
                <a:spcPts val="1342"/>
              </a:lnSpc>
              <a:buAutoNum type="arabicParenR"/>
              <a:tabLst>
                <a:tab pos="277806" algn="l"/>
              </a:tabLst>
            </a:pPr>
            <a:r>
              <a:rPr sz="1167" spc="-5" dirty="0">
                <a:latin typeface="Times New Roman"/>
                <a:cs typeface="Times New Roman"/>
              </a:rPr>
              <a:t>Dynamic</a:t>
            </a:r>
            <a:r>
              <a:rPr sz="1167" spc="-92" dirty="0">
                <a:latin typeface="Times New Roman"/>
                <a:cs typeface="Times New Roman"/>
              </a:rPr>
              <a:t> </a:t>
            </a:r>
            <a:r>
              <a:rPr sz="1167" spc="-5" dirty="0">
                <a:latin typeface="Times New Roman"/>
                <a:cs typeface="Times New Roman"/>
              </a:rPr>
              <a:t>Model</a:t>
            </a:r>
            <a:endParaRPr sz="1167">
              <a:latin typeface="Times New Roman"/>
              <a:cs typeface="Times New Roman"/>
            </a:endParaRPr>
          </a:p>
          <a:p>
            <a:pPr marL="500051" lvl="1" indent="-222245">
              <a:lnSpc>
                <a:spcPts val="1371"/>
              </a:lnSpc>
              <a:buAutoNum type="alphaLcParenR"/>
              <a:tabLst>
                <a:tab pos="500051" algn="l"/>
              </a:tabLst>
            </a:pPr>
            <a:r>
              <a:rPr sz="1167" spc="-5" dirty="0">
                <a:latin typeface="Times New Roman"/>
                <a:cs typeface="Times New Roman"/>
              </a:rPr>
              <a:t>Scenario</a:t>
            </a:r>
            <a:r>
              <a:rPr sz="1167" spc="-92" dirty="0">
                <a:latin typeface="Times New Roman"/>
                <a:cs typeface="Times New Roman"/>
              </a:rPr>
              <a:t> </a:t>
            </a:r>
            <a:r>
              <a:rPr sz="1167" spc="-5" dirty="0">
                <a:latin typeface="Times New Roman"/>
                <a:cs typeface="Times New Roman"/>
              </a:rPr>
              <a:t>Diagrams</a:t>
            </a:r>
            <a:endParaRPr sz="1167">
              <a:latin typeface="Times New Roman"/>
              <a:cs typeface="Times New Roman"/>
            </a:endParaRPr>
          </a:p>
          <a:p>
            <a:pPr>
              <a:spcBef>
                <a:spcPts val="24"/>
              </a:spcBef>
            </a:pPr>
            <a:endParaRPr sz="1458">
              <a:latin typeface="Times New Roman"/>
              <a:cs typeface="Times New Roman"/>
            </a:endParaRPr>
          </a:p>
          <a:p>
            <a:pPr marL="12347">
              <a:spcBef>
                <a:spcPts val="5"/>
              </a:spcBef>
            </a:pPr>
            <a:r>
              <a:rPr sz="1750" i="1" spc="-5" dirty="0">
                <a:latin typeface="Times New Roman"/>
                <a:cs typeface="Times New Roman"/>
              </a:rPr>
              <a:t>Object Oriented</a:t>
            </a:r>
            <a:r>
              <a:rPr sz="1750" i="1" spc="-83" dirty="0">
                <a:latin typeface="Times New Roman"/>
                <a:cs typeface="Times New Roman"/>
              </a:rPr>
              <a:t> </a:t>
            </a:r>
            <a:r>
              <a:rPr sz="1750" i="1" spc="-5" dirty="0">
                <a:latin typeface="Times New Roman"/>
                <a:cs typeface="Times New Roman"/>
              </a:rPr>
              <a:t>Design</a:t>
            </a:r>
            <a:endParaRPr sz="1750">
              <a:latin typeface="Times New Roman"/>
              <a:cs typeface="Times New Roman"/>
            </a:endParaRPr>
          </a:p>
          <a:p>
            <a:pPr marL="12347" marR="72230">
              <a:lnSpc>
                <a:spcPts val="1342"/>
              </a:lnSpc>
              <a:spcBef>
                <a:spcPts val="335"/>
              </a:spcBef>
            </a:pPr>
            <a:r>
              <a:rPr sz="1167" spc="-5" dirty="0">
                <a:latin typeface="Times New Roman"/>
                <a:cs typeface="Times New Roman"/>
              </a:rPr>
              <a:t>OOD </a:t>
            </a:r>
            <a:r>
              <a:rPr sz="1167" dirty="0">
                <a:latin typeface="Times New Roman"/>
                <a:cs typeface="Times New Roman"/>
              </a:rPr>
              <a:t>transforms the analysis model into design model that </a:t>
            </a:r>
            <a:r>
              <a:rPr sz="1167" spc="-5" dirty="0">
                <a:latin typeface="Times New Roman"/>
                <a:cs typeface="Times New Roman"/>
              </a:rPr>
              <a:t>serves </a:t>
            </a:r>
            <a:r>
              <a:rPr sz="1167" dirty="0">
                <a:latin typeface="Times New Roman"/>
                <a:cs typeface="Times New Roman"/>
              </a:rPr>
              <a:t>as a blueprint for  </a:t>
            </a:r>
            <a:r>
              <a:rPr sz="1167" spc="-5" dirty="0">
                <a:latin typeface="Times New Roman"/>
                <a:cs typeface="Times New Roman"/>
              </a:rPr>
              <a:t>software </a:t>
            </a:r>
            <a:r>
              <a:rPr sz="1167" dirty="0">
                <a:latin typeface="Times New Roman"/>
                <a:cs typeface="Times New Roman"/>
              </a:rPr>
              <a:t>construction. </a:t>
            </a:r>
            <a:r>
              <a:rPr sz="1167" spc="-5" dirty="0">
                <a:latin typeface="Times New Roman"/>
                <a:cs typeface="Times New Roman"/>
              </a:rPr>
              <a:t>OOD </a:t>
            </a:r>
            <a:r>
              <a:rPr sz="1167" dirty="0">
                <a:latin typeface="Times New Roman"/>
                <a:cs typeface="Times New Roman"/>
              </a:rPr>
              <a:t>results in a design that achieves a number of different</a:t>
            </a:r>
            <a:r>
              <a:rPr sz="1167" spc="-97" dirty="0">
                <a:latin typeface="Times New Roman"/>
                <a:cs typeface="Times New Roman"/>
              </a:rPr>
              <a:t> </a:t>
            </a:r>
            <a:r>
              <a:rPr sz="1167" dirty="0">
                <a:latin typeface="Times New Roman"/>
                <a:cs typeface="Times New Roman"/>
              </a:rPr>
              <a:t>levels  of modularity. The four layers of the </a:t>
            </a:r>
            <a:r>
              <a:rPr sz="1167" spc="-5" dirty="0">
                <a:latin typeface="Times New Roman"/>
                <a:cs typeface="Times New Roman"/>
              </a:rPr>
              <a:t>OO </a:t>
            </a:r>
            <a:r>
              <a:rPr sz="1167" dirty="0">
                <a:latin typeface="Times New Roman"/>
                <a:cs typeface="Times New Roman"/>
              </a:rPr>
              <a:t>design pyramid</a:t>
            </a:r>
            <a:r>
              <a:rPr sz="1167" spc="-107" dirty="0">
                <a:latin typeface="Times New Roman"/>
                <a:cs typeface="Times New Roman"/>
              </a:rPr>
              <a:t> </a:t>
            </a:r>
            <a:r>
              <a:rPr sz="1167" dirty="0">
                <a:latin typeface="Times New Roman"/>
                <a:cs typeface="Times New Roman"/>
              </a:rPr>
              <a:t>are:</a:t>
            </a:r>
            <a:endParaRPr sz="1167">
              <a:latin typeface="Times New Roman"/>
              <a:cs typeface="Times New Roman"/>
            </a:endParaRPr>
          </a:p>
          <a:p>
            <a:pPr>
              <a:lnSpc>
                <a:spcPct val="100000"/>
              </a:lnSpc>
            </a:pPr>
            <a:endParaRPr sz="1167">
              <a:latin typeface="Times New Roman"/>
              <a:cs typeface="Times New Roman"/>
            </a:endParaRPr>
          </a:p>
          <a:p>
            <a:pPr marL="234592" marR="4939" indent="-222245" algn="just">
              <a:lnSpc>
                <a:spcPts val="1342"/>
              </a:lnSpc>
              <a:buAutoNum type="arabicParenR"/>
              <a:tabLst>
                <a:tab pos="234592" algn="l"/>
              </a:tabLst>
            </a:pPr>
            <a:r>
              <a:rPr sz="1167" b="1" dirty="0">
                <a:latin typeface="Times New Roman"/>
                <a:cs typeface="Times New Roman"/>
              </a:rPr>
              <a:t>The </a:t>
            </a:r>
            <a:r>
              <a:rPr sz="1167" b="1" spc="-5" dirty="0">
                <a:latin typeface="Times New Roman"/>
                <a:cs typeface="Times New Roman"/>
              </a:rPr>
              <a:t>subsystem </a:t>
            </a:r>
            <a:r>
              <a:rPr sz="1167" b="1" dirty="0">
                <a:latin typeface="Times New Roman"/>
                <a:cs typeface="Times New Roman"/>
              </a:rPr>
              <a:t>layer. </a:t>
            </a:r>
            <a:r>
              <a:rPr sz="1167" dirty="0">
                <a:latin typeface="Times New Roman"/>
                <a:cs typeface="Times New Roman"/>
              </a:rPr>
              <a:t>Contains a representation of each of the subsystems that  enable the </a:t>
            </a:r>
            <a:r>
              <a:rPr sz="1167" spc="-5" dirty="0">
                <a:latin typeface="Times New Roman"/>
                <a:cs typeface="Times New Roman"/>
              </a:rPr>
              <a:t>software </a:t>
            </a:r>
            <a:r>
              <a:rPr sz="1167" dirty="0">
                <a:latin typeface="Times New Roman"/>
                <a:cs typeface="Times New Roman"/>
              </a:rPr>
              <a:t>to achieve its customers defined requirements and to implement  the technical infrastructure that </a:t>
            </a:r>
            <a:r>
              <a:rPr sz="1167" spc="-5" dirty="0">
                <a:latin typeface="Times New Roman"/>
                <a:cs typeface="Times New Roman"/>
              </a:rPr>
              <a:t>supports </a:t>
            </a:r>
            <a:r>
              <a:rPr sz="1167" dirty="0">
                <a:latin typeface="Times New Roman"/>
                <a:cs typeface="Times New Roman"/>
              </a:rPr>
              <a:t>customer</a:t>
            </a:r>
            <a:r>
              <a:rPr sz="1167" spc="-111"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marL="234592" marR="6791" indent="-222245" algn="just">
              <a:lnSpc>
                <a:spcPts val="1342"/>
              </a:lnSpc>
              <a:buAutoNum type="arabicParenR"/>
              <a:tabLst>
                <a:tab pos="234592" algn="l"/>
              </a:tabLst>
            </a:pPr>
            <a:r>
              <a:rPr sz="1167" b="1" dirty="0">
                <a:latin typeface="Times New Roman"/>
                <a:cs typeface="Times New Roman"/>
              </a:rPr>
              <a:t>The class and object layer. </a:t>
            </a:r>
            <a:r>
              <a:rPr sz="1167" dirty="0">
                <a:latin typeface="Times New Roman"/>
                <a:cs typeface="Times New Roman"/>
              </a:rPr>
              <a:t>Contains the class hierarchies that enable the </a:t>
            </a:r>
            <a:r>
              <a:rPr sz="1167" spc="-5" dirty="0">
                <a:latin typeface="Times New Roman"/>
                <a:cs typeface="Times New Roman"/>
              </a:rPr>
              <a:t>system </a:t>
            </a:r>
            <a:r>
              <a:rPr sz="1167" dirty="0">
                <a:latin typeface="Times New Roman"/>
                <a:cs typeface="Times New Roman"/>
              </a:rPr>
              <a:t>to  be created using generalization and increasingly more targeted </a:t>
            </a:r>
            <a:r>
              <a:rPr sz="1167" spc="-5" dirty="0">
                <a:latin typeface="Times New Roman"/>
                <a:cs typeface="Times New Roman"/>
              </a:rPr>
              <a:t>specializations. </a:t>
            </a:r>
            <a:r>
              <a:rPr sz="1167" dirty="0">
                <a:latin typeface="Times New Roman"/>
                <a:cs typeface="Times New Roman"/>
              </a:rPr>
              <a:t>The  layer also contains design representations for each</a:t>
            </a:r>
            <a:r>
              <a:rPr sz="1167" spc="-117" dirty="0">
                <a:latin typeface="Times New Roman"/>
                <a:cs typeface="Times New Roman"/>
              </a:rPr>
              <a:t> </a:t>
            </a:r>
            <a:r>
              <a:rPr sz="1167" dirty="0">
                <a:latin typeface="Times New Roman"/>
                <a:cs typeface="Times New Roman"/>
              </a:rPr>
              <a:t>object.</a:t>
            </a:r>
            <a:endParaRPr sz="1167">
              <a:latin typeface="Times New Roman"/>
              <a:cs typeface="Times New Roman"/>
            </a:endParaRPr>
          </a:p>
          <a:p>
            <a:pPr marL="234592" marR="7408" indent="-222245" algn="just">
              <a:lnSpc>
                <a:spcPts val="1342"/>
              </a:lnSpc>
              <a:buAutoNum type="arabicParenR"/>
              <a:tabLst>
                <a:tab pos="234592" algn="l"/>
              </a:tabLst>
            </a:pPr>
            <a:r>
              <a:rPr sz="1167" b="1" dirty="0">
                <a:latin typeface="Times New Roman"/>
                <a:cs typeface="Times New Roman"/>
              </a:rPr>
              <a:t>The message layer. </a:t>
            </a:r>
            <a:r>
              <a:rPr sz="1167" dirty="0">
                <a:latin typeface="Times New Roman"/>
                <a:cs typeface="Times New Roman"/>
              </a:rPr>
              <a:t>Contains the details that enable each object to communicate </a:t>
            </a:r>
            <a:r>
              <a:rPr sz="1167" spc="-5" dirty="0">
                <a:latin typeface="Times New Roman"/>
                <a:cs typeface="Times New Roman"/>
              </a:rPr>
              <a:t>with  </a:t>
            </a:r>
            <a:r>
              <a:rPr sz="1167" dirty="0">
                <a:latin typeface="Times New Roman"/>
                <a:cs typeface="Times New Roman"/>
              </a:rPr>
              <a:t>its collaborators. This layer establishes the external and internal interfaces for the  </a:t>
            </a:r>
            <a:r>
              <a:rPr sz="1167" spc="-5" dirty="0">
                <a:latin typeface="Times New Roman"/>
                <a:cs typeface="Times New Roman"/>
              </a:rPr>
              <a:t>system.</a:t>
            </a:r>
            <a:endParaRPr sz="1167">
              <a:latin typeface="Times New Roman"/>
              <a:cs typeface="Times New Roman"/>
            </a:endParaRPr>
          </a:p>
          <a:p>
            <a:pPr marL="234592" marR="7408" indent="-222245" algn="just">
              <a:lnSpc>
                <a:spcPts val="1342"/>
              </a:lnSpc>
              <a:buAutoNum type="arabicParenR"/>
              <a:tabLst>
                <a:tab pos="234592" algn="l"/>
              </a:tabLst>
            </a:pPr>
            <a:r>
              <a:rPr sz="1167" b="1" dirty="0">
                <a:latin typeface="Times New Roman"/>
                <a:cs typeface="Times New Roman"/>
              </a:rPr>
              <a:t>The responsibility layer. </a:t>
            </a:r>
            <a:r>
              <a:rPr sz="1167" dirty="0">
                <a:latin typeface="Times New Roman"/>
                <a:cs typeface="Times New Roman"/>
              </a:rPr>
              <a:t>Contains the data </a:t>
            </a:r>
            <a:r>
              <a:rPr sz="1167" spc="-5" dirty="0">
                <a:latin typeface="Times New Roman"/>
                <a:cs typeface="Times New Roman"/>
              </a:rPr>
              <a:t>structures </a:t>
            </a:r>
            <a:r>
              <a:rPr sz="1167" dirty="0">
                <a:latin typeface="Times New Roman"/>
                <a:cs typeface="Times New Roman"/>
              </a:rPr>
              <a:t>and algorithmic design for all  attributes and operations for each</a:t>
            </a:r>
            <a:r>
              <a:rPr sz="1167" spc="-111" dirty="0">
                <a:latin typeface="Times New Roman"/>
                <a:cs typeface="Times New Roman"/>
              </a:rPr>
              <a:t> </a:t>
            </a:r>
            <a:r>
              <a:rPr sz="1167" dirty="0">
                <a:latin typeface="Times New Roman"/>
                <a:cs typeface="Times New Roman"/>
              </a:rPr>
              <a:t>object.</a:t>
            </a:r>
            <a:endParaRPr sz="1167">
              <a:latin typeface="Times New Roman"/>
              <a:cs typeface="Times New Roman"/>
            </a:endParaRPr>
          </a:p>
        </p:txBody>
      </p:sp>
    </p:spTree>
    <p:extLst>
      <p:ext uri="{BB962C8B-B14F-4D97-AF65-F5344CB8AC3E}">
        <p14:creationId xmlns:p14="http://schemas.microsoft.com/office/powerpoint/2010/main" val="384158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2047015"/>
            <a:ext cx="5360547" cy="1154162"/>
          </a:xfrm>
          <a:prstGeom prst="rect">
            <a:avLst/>
          </a:prstGeom>
        </p:spPr>
        <p:txBody>
          <a:bodyPr vert="horz" wrap="square" lIns="0" tIns="0" rIns="0" bIns="0" rtlCol="0">
            <a:spAutoFit/>
          </a:bodyPr>
          <a:lstStyle/>
          <a:p>
            <a:pPr marL="12347" algn="just"/>
            <a:r>
              <a:rPr sz="1750" i="1" spc="-5" dirty="0">
                <a:latin typeface="Times New Roman"/>
                <a:cs typeface="Times New Roman"/>
              </a:rPr>
              <a:t>Object-Oriented </a:t>
            </a:r>
            <a:r>
              <a:rPr sz="1750" i="1" dirty="0">
                <a:latin typeface="Times New Roman"/>
                <a:cs typeface="Times New Roman"/>
              </a:rPr>
              <a:t>Analysis using Abbot’s </a:t>
            </a:r>
            <a:r>
              <a:rPr sz="1750" i="1" spc="-5" dirty="0">
                <a:latin typeface="Times New Roman"/>
                <a:cs typeface="Times New Roman"/>
              </a:rPr>
              <a:t>Textual</a:t>
            </a:r>
            <a:r>
              <a:rPr sz="1750" i="1" spc="-87" dirty="0">
                <a:latin typeface="Times New Roman"/>
                <a:cs typeface="Times New Roman"/>
              </a:rPr>
              <a:t> </a:t>
            </a:r>
            <a:r>
              <a:rPr sz="1750" i="1" dirty="0">
                <a:latin typeface="Times New Roman"/>
                <a:cs typeface="Times New Roman"/>
              </a:rPr>
              <a:t>Analysis</a:t>
            </a:r>
            <a:endParaRPr sz="1750">
              <a:latin typeface="Times New Roman"/>
              <a:cs typeface="Times New Roman"/>
            </a:endParaRPr>
          </a:p>
          <a:p>
            <a:pPr marL="12347" marR="4939" algn="just">
              <a:lnSpc>
                <a:spcPts val="1342"/>
              </a:lnSpc>
              <a:spcBef>
                <a:spcPts val="350"/>
              </a:spcBef>
            </a:pPr>
            <a:r>
              <a:rPr sz="1167" dirty="0">
                <a:latin typeface="Times New Roman"/>
                <a:cs typeface="Times New Roman"/>
              </a:rPr>
              <a:t>The first object-orientation technique that </a:t>
            </a:r>
            <a:r>
              <a:rPr sz="1167" spc="15" dirty="0">
                <a:latin typeface="Times New Roman"/>
                <a:cs typeface="Times New Roman"/>
              </a:rPr>
              <a:t>we </a:t>
            </a:r>
            <a:r>
              <a:rPr sz="1167" spc="-5" dirty="0">
                <a:latin typeface="Times New Roman"/>
                <a:cs typeface="Times New Roman"/>
              </a:rPr>
              <a:t>will </a:t>
            </a:r>
            <a:r>
              <a:rPr sz="1167" spc="5" dirty="0">
                <a:latin typeface="Times New Roman"/>
                <a:cs typeface="Times New Roman"/>
              </a:rPr>
              <a:t>study </a:t>
            </a:r>
            <a:r>
              <a:rPr sz="1167" dirty="0">
                <a:latin typeface="Times New Roman"/>
                <a:cs typeface="Times New Roman"/>
              </a:rPr>
              <a:t>is one of the oldest techniques to  identify objects and their relationships. This technique is called Textual </a:t>
            </a:r>
            <a:r>
              <a:rPr sz="1167" spc="-5" dirty="0">
                <a:latin typeface="Times New Roman"/>
                <a:cs typeface="Times New Roman"/>
              </a:rPr>
              <a:t>Analysis. </a:t>
            </a:r>
            <a:r>
              <a:rPr sz="1167" dirty="0">
                <a:latin typeface="Times New Roman"/>
                <a:cs typeface="Times New Roman"/>
              </a:rPr>
              <a:t>It </a:t>
            </a:r>
            <a:r>
              <a:rPr sz="1167" spc="-5" dirty="0">
                <a:latin typeface="Times New Roman"/>
                <a:cs typeface="Times New Roman"/>
              </a:rPr>
              <a:t>was  </a:t>
            </a:r>
            <a:r>
              <a:rPr sz="1167" dirty="0">
                <a:latin typeface="Times New Roman"/>
                <a:cs typeface="Times New Roman"/>
              </a:rPr>
              <a:t>initially developed by </a:t>
            </a:r>
            <a:r>
              <a:rPr sz="1167" spc="-5" dirty="0">
                <a:latin typeface="Times New Roman"/>
                <a:cs typeface="Times New Roman"/>
              </a:rPr>
              <a:t>Abbot </a:t>
            </a:r>
            <a:r>
              <a:rPr sz="1167" dirty="0">
                <a:latin typeface="Times New Roman"/>
                <a:cs typeface="Times New Roman"/>
              </a:rPr>
              <a:t>and then extended by </a:t>
            </a:r>
            <a:r>
              <a:rPr sz="1167" spc="-5" dirty="0">
                <a:latin typeface="Times New Roman"/>
                <a:cs typeface="Times New Roman"/>
              </a:rPr>
              <a:t>Graham </a:t>
            </a:r>
            <a:r>
              <a:rPr sz="1167" dirty="0">
                <a:latin typeface="Times New Roman"/>
                <a:cs typeface="Times New Roman"/>
              </a:rPr>
              <a:t>and others. In this technique  different parts of </a:t>
            </a:r>
            <a:r>
              <a:rPr sz="1167" spc="-5" dirty="0">
                <a:latin typeface="Times New Roman"/>
                <a:cs typeface="Times New Roman"/>
              </a:rPr>
              <a:t>speech </a:t>
            </a:r>
            <a:r>
              <a:rPr sz="1167" dirty="0">
                <a:latin typeface="Times New Roman"/>
                <a:cs typeface="Times New Roman"/>
              </a:rPr>
              <a:t>are identified </a:t>
            </a:r>
            <a:r>
              <a:rPr sz="1167" spc="-5" dirty="0">
                <a:latin typeface="Times New Roman"/>
                <a:cs typeface="Times New Roman"/>
              </a:rPr>
              <a:t>within </a:t>
            </a:r>
            <a:r>
              <a:rPr sz="1167" dirty="0">
                <a:latin typeface="Times New Roman"/>
                <a:cs typeface="Times New Roman"/>
              </a:rPr>
              <a:t>the text of the </a:t>
            </a:r>
            <a:r>
              <a:rPr sz="1167" spc="-5" dirty="0">
                <a:latin typeface="Times New Roman"/>
                <a:cs typeface="Times New Roman"/>
              </a:rPr>
              <a:t>specification </a:t>
            </a:r>
            <a:r>
              <a:rPr sz="1167" dirty="0">
                <a:latin typeface="Times New Roman"/>
                <a:cs typeface="Times New Roman"/>
              </a:rPr>
              <a:t>and these parts  are modeled using different components. The following table </a:t>
            </a:r>
            <a:r>
              <a:rPr sz="1167" spc="-5" dirty="0">
                <a:latin typeface="Times New Roman"/>
                <a:cs typeface="Times New Roman"/>
              </a:rPr>
              <a:t>shows </a:t>
            </a:r>
            <a:r>
              <a:rPr sz="1167" dirty="0">
                <a:latin typeface="Times New Roman"/>
                <a:cs typeface="Times New Roman"/>
              </a:rPr>
              <a:t>this</a:t>
            </a:r>
            <a:r>
              <a:rPr sz="1167" spc="-117" dirty="0">
                <a:latin typeface="Times New Roman"/>
                <a:cs typeface="Times New Roman"/>
              </a:rPr>
              <a:t> </a:t>
            </a:r>
            <a:r>
              <a:rPr sz="1167" spc="-5" dirty="0">
                <a:latin typeface="Times New Roman"/>
                <a:cs typeface="Times New Roman"/>
              </a:rPr>
              <a:t>scheme.</a:t>
            </a:r>
            <a:endParaRPr sz="1167">
              <a:latin typeface="Times New Roman"/>
              <a:cs typeface="Times New Roman"/>
            </a:endParaRPr>
          </a:p>
        </p:txBody>
      </p:sp>
      <p:sp>
        <p:nvSpPr>
          <p:cNvPr id="6" name="object 6"/>
          <p:cNvSpPr/>
          <p:nvPr/>
        </p:nvSpPr>
        <p:spPr>
          <a:xfrm>
            <a:off x="1129030" y="3844290"/>
            <a:ext cx="4533900" cy="0"/>
          </a:xfrm>
          <a:custGeom>
            <a:avLst/>
            <a:gdLst/>
            <a:ahLst/>
            <a:cxnLst/>
            <a:rect l="l" t="t" r="r" b="b"/>
            <a:pathLst>
              <a:path w="4663440">
                <a:moveTo>
                  <a:pt x="0" y="0"/>
                </a:moveTo>
                <a:lnTo>
                  <a:pt x="4663440" y="0"/>
                </a:lnTo>
              </a:path>
            </a:pathLst>
          </a:custGeom>
          <a:ln w="18288">
            <a:solidFill>
              <a:srgbClr val="000000"/>
            </a:solidFill>
          </a:ln>
        </p:spPr>
        <p:txBody>
          <a:bodyPr wrap="square" lIns="0" tIns="0" rIns="0" bIns="0" rtlCol="0"/>
          <a:lstStyle/>
          <a:p>
            <a:endParaRPr sz="1750"/>
          </a:p>
        </p:txBody>
      </p:sp>
      <p:sp>
        <p:nvSpPr>
          <p:cNvPr id="7" name="object 7"/>
          <p:cNvSpPr/>
          <p:nvPr/>
        </p:nvSpPr>
        <p:spPr>
          <a:xfrm>
            <a:off x="1114212" y="5115559"/>
            <a:ext cx="4533900" cy="0"/>
          </a:xfrm>
          <a:custGeom>
            <a:avLst/>
            <a:gdLst/>
            <a:ahLst/>
            <a:cxnLst/>
            <a:rect l="l" t="t" r="r" b="b"/>
            <a:pathLst>
              <a:path w="4663440">
                <a:moveTo>
                  <a:pt x="0" y="0"/>
                </a:moveTo>
                <a:lnTo>
                  <a:pt x="4663440" y="0"/>
                </a:lnTo>
              </a:path>
            </a:pathLst>
          </a:custGeom>
          <a:ln w="18287">
            <a:solidFill>
              <a:srgbClr val="000000"/>
            </a:solidFill>
          </a:ln>
        </p:spPr>
        <p:txBody>
          <a:bodyPr wrap="square" lIns="0" tIns="0" rIns="0" bIns="0" rtlCol="0"/>
          <a:lstStyle/>
          <a:p>
            <a:endParaRPr sz="1750"/>
          </a:p>
        </p:txBody>
      </p:sp>
      <p:sp>
        <p:nvSpPr>
          <p:cNvPr id="8" name="object 8"/>
          <p:cNvSpPr/>
          <p:nvPr/>
        </p:nvSpPr>
        <p:spPr>
          <a:xfrm>
            <a:off x="1131993" y="3571663"/>
            <a:ext cx="4533900" cy="0"/>
          </a:xfrm>
          <a:custGeom>
            <a:avLst/>
            <a:gdLst/>
            <a:ahLst/>
            <a:cxnLst/>
            <a:rect l="l" t="t" r="r" b="b"/>
            <a:pathLst>
              <a:path w="4663440">
                <a:moveTo>
                  <a:pt x="0" y="0"/>
                </a:moveTo>
                <a:lnTo>
                  <a:pt x="4663440" y="0"/>
                </a:lnTo>
              </a:path>
            </a:pathLst>
          </a:custGeom>
          <a:ln w="18288">
            <a:solidFill>
              <a:srgbClr val="000000"/>
            </a:solidFill>
          </a:ln>
        </p:spPr>
        <p:txBody>
          <a:bodyPr wrap="square" lIns="0" tIns="0" rIns="0" bIns="0" rtlCol="0"/>
          <a:lstStyle/>
          <a:p>
            <a:endParaRPr sz="1750"/>
          </a:p>
        </p:txBody>
      </p:sp>
      <p:sp>
        <p:nvSpPr>
          <p:cNvPr id="9" name="object 9"/>
          <p:cNvSpPr txBox="1"/>
          <p:nvPr/>
        </p:nvSpPr>
        <p:spPr>
          <a:xfrm>
            <a:off x="1130017" y="3608705"/>
            <a:ext cx="2376223" cy="179601"/>
          </a:xfrm>
          <a:prstGeom prst="rect">
            <a:avLst/>
          </a:prstGeom>
        </p:spPr>
        <p:txBody>
          <a:bodyPr vert="horz" wrap="square" lIns="0" tIns="0" rIns="0" bIns="0" rtlCol="0">
            <a:spAutoFit/>
          </a:bodyPr>
          <a:lstStyle/>
          <a:p>
            <a:pPr marL="12347"/>
            <a:r>
              <a:rPr sz="1167" b="1" i="1" spc="-102" dirty="0">
                <a:latin typeface="Verdana"/>
                <a:cs typeface="Verdana"/>
              </a:rPr>
              <a:t>Part </a:t>
            </a:r>
            <a:r>
              <a:rPr sz="1167" b="1" i="1" spc="-97" dirty="0">
                <a:latin typeface="Verdana"/>
                <a:cs typeface="Verdana"/>
              </a:rPr>
              <a:t>of </a:t>
            </a:r>
            <a:r>
              <a:rPr sz="1167" b="1" i="1" spc="-117" dirty="0">
                <a:latin typeface="Verdana"/>
                <a:cs typeface="Verdana"/>
              </a:rPr>
              <a:t>speech  Model</a:t>
            </a:r>
            <a:r>
              <a:rPr sz="1167" b="1" i="1" spc="-10" dirty="0">
                <a:latin typeface="Verdana"/>
                <a:cs typeface="Verdana"/>
              </a:rPr>
              <a:t> </a:t>
            </a:r>
            <a:r>
              <a:rPr sz="1167" b="1" i="1" spc="-126" dirty="0">
                <a:latin typeface="Verdana"/>
                <a:cs typeface="Verdana"/>
              </a:rPr>
              <a:t>component</a:t>
            </a:r>
            <a:endParaRPr sz="1167">
              <a:latin typeface="Verdana"/>
              <a:cs typeface="Verdana"/>
            </a:endParaRPr>
          </a:p>
        </p:txBody>
      </p:sp>
      <p:sp>
        <p:nvSpPr>
          <p:cNvPr id="19" name="object 1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90</a:t>
            </a:r>
          </a:p>
          <a:p>
            <a:pPr marL="1456939">
              <a:lnSpc>
                <a:spcPts val="1371"/>
              </a:lnSpc>
            </a:pPr>
            <a:r>
              <a:rPr dirty="0"/>
              <a:t>© Copyright </a:t>
            </a:r>
            <a:r>
              <a:rPr spc="-5" dirty="0"/>
              <a:t>Virtual University </a:t>
            </a:r>
            <a:r>
              <a:rPr dirty="0"/>
              <a:t>of</a:t>
            </a:r>
            <a:r>
              <a:rPr spc="-78" dirty="0"/>
              <a:t> </a:t>
            </a:r>
            <a:r>
              <a:rPr spc="-5" dirty="0"/>
              <a:t>Pakistan</a:t>
            </a:r>
          </a:p>
        </p:txBody>
      </p:sp>
      <p:sp>
        <p:nvSpPr>
          <p:cNvPr id="10" name="object 10"/>
          <p:cNvSpPr txBox="1"/>
          <p:nvPr/>
        </p:nvSpPr>
        <p:spPr>
          <a:xfrm>
            <a:off x="3617783" y="3608705"/>
            <a:ext cx="629708" cy="179601"/>
          </a:xfrm>
          <a:prstGeom prst="rect">
            <a:avLst/>
          </a:prstGeom>
        </p:spPr>
        <p:txBody>
          <a:bodyPr vert="horz" wrap="square" lIns="0" tIns="0" rIns="0" bIns="0" rtlCol="0">
            <a:spAutoFit/>
          </a:bodyPr>
          <a:lstStyle/>
          <a:p>
            <a:pPr marL="12347"/>
            <a:r>
              <a:rPr sz="1167" b="1" i="1" spc="-126" dirty="0">
                <a:latin typeface="Verdana"/>
                <a:cs typeface="Verdana"/>
              </a:rPr>
              <a:t>Example</a:t>
            </a:r>
            <a:endParaRPr sz="1167">
              <a:latin typeface="Verdana"/>
              <a:cs typeface="Verdana"/>
            </a:endParaRPr>
          </a:p>
        </p:txBody>
      </p:sp>
      <p:sp>
        <p:nvSpPr>
          <p:cNvPr id="11" name="object 11"/>
          <p:cNvSpPr txBox="1"/>
          <p:nvPr/>
        </p:nvSpPr>
        <p:spPr>
          <a:xfrm>
            <a:off x="1121125" y="3824959"/>
            <a:ext cx="979751" cy="1095172"/>
          </a:xfrm>
          <a:prstGeom prst="rect">
            <a:avLst/>
          </a:prstGeom>
        </p:spPr>
        <p:txBody>
          <a:bodyPr vert="horz" wrap="square" lIns="0" tIns="0" rIns="0" bIns="0" rtlCol="0">
            <a:spAutoFit/>
          </a:bodyPr>
          <a:lstStyle/>
          <a:p>
            <a:pPr marL="12347" marR="4939">
              <a:lnSpc>
                <a:spcPct val="110400"/>
              </a:lnSpc>
            </a:pPr>
            <a:r>
              <a:rPr sz="924" b="1" spc="-78" dirty="0">
                <a:latin typeface="Verdana"/>
                <a:cs typeface="Verdana"/>
              </a:rPr>
              <a:t>proper </a:t>
            </a:r>
            <a:r>
              <a:rPr sz="924" b="1" spc="-87" dirty="0">
                <a:latin typeface="Verdana"/>
                <a:cs typeface="Verdana"/>
              </a:rPr>
              <a:t>noun  </a:t>
            </a:r>
            <a:r>
              <a:rPr sz="924" b="1" spc="-78" dirty="0">
                <a:latin typeface="Verdana"/>
                <a:cs typeface="Verdana"/>
              </a:rPr>
              <a:t>improper </a:t>
            </a:r>
            <a:r>
              <a:rPr sz="924" b="1" spc="-87" dirty="0">
                <a:latin typeface="Verdana"/>
                <a:cs typeface="Verdana"/>
              </a:rPr>
              <a:t>noun  </a:t>
            </a:r>
            <a:r>
              <a:rPr sz="924" b="1" spc="-78" dirty="0">
                <a:latin typeface="Verdana"/>
                <a:cs typeface="Verdana"/>
              </a:rPr>
              <a:t>doing </a:t>
            </a:r>
            <a:r>
              <a:rPr sz="924" b="1" spc="-73" dirty="0">
                <a:latin typeface="Verdana"/>
                <a:cs typeface="Verdana"/>
              </a:rPr>
              <a:t>verb  </a:t>
            </a:r>
            <a:r>
              <a:rPr sz="924" b="1" spc="-78" dirty="0">
                <a:latin typeface="Verdana"/>
                <a:cs typeface="Verdana"/>
              </a:rPr>
              <a:t>being </a:t>
            </a:r>
            <a:r>
              <a:rPr sz="924" b="1" spc="-73" dirty="0">
                <a:latin typeface="Verdana"/>
                <a:cs typeface="Verdana"/>
              </a:rPr>
              <a:t>verb  </a:t>
            </a:r>
            <a:r>
              <a:rPr sz="924" b="1" spc="-78" dirty="0">
                <a:latin typeface="Verdana"/>
                <a:cs typeface="Verdana"/>
              </a:rPr>
              <a:t>having </a:t>
            </a:r>
            <a:r>
              <a:rPr sz="924" b="1" spc="-73" dirty="0">
                <a:latin typeface="Verdana"/>
                <a:cs typeface="Verdana"/>
              </a:rPr>
              <a:t>verb  </a:t>
            </a:r>
            <a:r>
              <a:rPr sz="924" b="1" spc="-68" dirty="0">
                <a:latin typeface="Verdana"/>
                <a:cs typeface="Verdana"/>
              </a:rPr>
              <a:t>adjective  adjective</a:t>
            </a:r>
            <a:r>
              <a:rPr sz="924" b="1" spc="-102" dirty="0">
                <a:latin typeface="Verdana"/>
                <a:cs typeface="Verdana"/>
              </a:rPr>
              <a:t> </a:t>
            </a:r>
            <a:r>
              <a:rPr sz="924" b="1" spc="-83" dirty="0">
                <a:latin typeface="Verdana"/>
                <a:cs typeface="Verdana"/>
              </a:rPr>
              <a:t>phrase</a:t>
            </a:r>
            <a:endParaRPr sz="924">
              <a:latin typeface="Verdana"/>
              <a:cs typeface="Verdana"/>
            </a:endParaRPr>
          </a:p>
        </p:txBody>
      </p:sp>
      <p:sp>
        <p:nvSpPr>
          <p:cNvPr id="12" name="object 12"/>
          <p:cNvSpPr txBox="1"/>
          <p:nvPr/>
        </p:nvSpPr>
        <p:spPr>
          <a:xfrm>
            <a:off x="2214586" y="3829705"/>
            <a:ext cx="929128" cy="786518"/>
          </a:xfrm>
          <a:prstGeom prst="rect">
            <a:avLst/>
          </a:prstGeom>
        </p:spPr>
        <p:txBody>
          <a:bodyPr vert="horz" wrap="square" lIns="0" tIns="0" rIns="0" bIns="0" rtlCol="0">
            <a:spAutoFit/>
          </a:bodyPr>
          <a:lstStyle/>
          <a:p>
            <a:pPr marL="12347" marR="4939">
              <a:lnSpc>
                <a:spcPct val="110300"/>
              </a:lnSpc>
            </a:pPr>
            <a:r>
              <a:rPr sz="924" b="1" spc="-73" dirty="0">
                <a:latin typeface="Verdana"/>
                <a:cs typeface="Verdana"/>
              </a:rPr>
              <a:t>instance  </a:t>
            </a:r>
            <a:r>
              <a:rPr sz="924" b="1" spc="-78" dirty="0">
                <a:latin typeface="Verdana"/>
                <a:cs typeface="Verdana"/>
              </a:rPr>
              <a:t>class/type/role  </a:t>
            </a:r>
            <a:r>
              <a:rPr sz="924" b="1" spc="-73" dirty="0">
                <a:latin typeface="Verdana"/>
                <a:cs typeface="Verdana"/>
              </a:rPr>
              <a:t>operation  </a:t>
            </a:r>
            <a:r>
              <a:rPr sz="924" b="1" spc="-68" dirty="0">
                <a:latin typeface="Verdana"/>
                <a:cs typeface="Verdana"/>
              </a:rPr>
              <a:t>classification  </a:t>
            </a:r>
            <a:r>
              <a:rPr sz="924" b="1" spc="-78" dirty="0">
                <a:latin typeface="Verdana"/>
                <a:cs typeface="Verdana"/>
              </a:rPr>
              <a:t>composition</a:t>
            </a:r>
            <a:endParaRPr sz="924">
              <a:latin typeface="Verdana"/>
              <a:cs typeface="Verdana"/>
            </a:endParaRPr>
          </a:p>
        </p:txBody>
      </p:sp>
      <p:sp>
        <p:nvSpPr>
          <p:cNvPr id="13" name="object 13"/>
          <p:cNvSpPr txBox="1"/>
          <p:nvPr/>
        </p:nvSpPr>
        <p:spPr>
          <a:xfrm>
            <a:off x="2214585" y="4759868"/>
            <a:ext cx="674776" cy="315727"/>
          </a:xfrm>
          <a:prstGeom prst="rect">
            <a:avLst/>
          </a:prstGeom>
        </p:spPr>
        <p:txBody>
          <a:bodyPr vert="horz" wrap="square" lIns="0" tIns="0" rIns="0" bIns="0" rtlCol="0">
            <a:spAutoFit/>
          </a:bodyPr>
          <a:lstStyle/>
          <a:p>
            <a:pPr marL="12347" marR="4939">
              <a:lnSpc>
                <a:spcPct val="110600"/>
              </a:lnSpc>
            </a:pPr>
            <a:r>
              <a:rPr sz="924" b="1" spc="-63" dirty="0">
                <a:latin typeface="Verdana"/>
                <a:cs typeface="Verdana"/>
              </a:rPr>
              <a:t>association  </a:t>
            </a:r>
            <a:r>
              <a:rPr sz="924" b="1" spc="-73" dirty="0">
                <a:latin typeface="Verdana"/>
                <a:cs typeface="Verdana"/>
              </a:rPr>
              <a:t>operation</a:t>
            </a:r>
            <a:endParaRPr sz="924">
              <a:latin typeface="Verdana"/>
              <a:cs typeface="Verdana"/>
            </a:endParaRPr>
          </a:p>
        </p:txBody>
      </p:sp>
      <p:sp>
        <p:nvSpPr>
          <p:cNvPr id="14" name="object 14"/>
          <p:cNvSpPr txBox="1"/>
          <p:nvPr/>
        </p:nvSpPr>
        <p:spPr>
          <a:xfrm>
            <a:off x="3616279" y="3822022"/>
            <a:ext cx="1171134" cy="786518"/>
          </a:xfrm>
          <a:prstGeom prst="rect">
            <a:avLst/>
          </a:prstGeom>
        </p:spPr>
        <p:txBody>
          <a:bodyPr vert="horz" wrap="square" lIns="0" tIns="0" rIns="0" bIns="0" rtlCol="0">
            <a:spAutoFit/>
          </a:bodyPr>
          <a:lstStyle/>
          <a:p>
            <a:pPr marL="12347" marR="201872">
              <a:lnSpc>
                <a:spcPct val="110600"/>
              </a:lnSpc>
            </a:pPr>
            <a:r>
              <a:rPr sz="924" b="1" spc="-83" dirty="0">
                <a:latin typeface="Verdana"/>
                <a:cs typeface="Verdana"/>
              </a:rPr>
              <a:t>Mehdi </a:t>
            </a:r>
            <a:r>
              <a:rPr sz="924" b="1" spc="-87" dirty="0">
                <a:latin typeface="Verdana"/>
                <a:cs typeface="Verdana"/>
              </a:rPr>
              <a:t>Hassan  </a:t>
            </a:r>
            <a:r>
              <a:rPr sz="924" b="1" spc="-73" dirty="0">
                <a:latin typeface="Verdana"/>
                <a:cs typeface="Verdana"/>
              </a:rPr>
              <a:t>student, teacher  </a:t>
            </a:r>
            <a:r>
              <a:rPr sz="924" b="1" spc="-87" dirty="0">
                <a:latin typeface="Verdana"/>
                <a:cs typeface="Verdana"/>
              </a:rPr>
              <a:t>buy</a:t>
            </a:r>
            <a:endParaRPr sz="924">
              <a:latin typeface="Verdana"/>
              <a:cs typeface="Verdana"/>
            </a:endParaRPr>
          </a:p>
          <a:p>
            <a:pPr marL="12347" marR="4939">
              <a:lnSpc>
                <a:spcPts val="1225"/>
              </a:lnSpc>
              <a:spcBef>
                <a:spcPts val="49"/>
              </a:spcBef>
            </a:pPr>
            <a:r>
              <a:rPr sz="924" b="1" spc="-58" dirty="0">
                <a:latin typeface="Verdana"/>
                <a:cs typeface="Verdana"/>
              </a:rPr>
              <a:t>is </a:t>
            </a:r>
            <a:r>
              <a:rPr sz="924" b="1" spc="-78" dirty="0">
                <a:latin typeface="Verdana"/>
                <a:cs typeface="Verdana"/>
              </a:rPr>
              <a:t>a </a:t>
            </a:r>
            <a:r>
              <a:rPr sz="924" b="1" spc="-73" dirty="0">
                <a:latin typeface="Verdana"/>
                <a:cs typeface="Verdana"/>
              </a:rPr>
              <a:t>horse, </a:t>
            </a:r>
            <a:r>
              <a:rPr sz="924" b="1" spc="-58" dirty="0">
                <a:latin typeface="Verdana"/>
                <a:cs typeface="Verdana"/>
              </a:rPr>
              <a:t>is </a:t>
            </a:r>
            <a:r>
              <a:rPr sz="924" b="1" spc="-78" dirty="0">
                <a:latin typeface="Verdana"/>
                <a:cs typeface="Verdana"/>
              </a:rPr>
              <a:t>a </a:t>
            </a:r>
            <a:r>
              <a:rPr sz="924" b="1" spc="-87" dirty="0">
                <a:latin typeface="Verdana"/>
                <a:cs typeface="Verdana"/>
              </a:rPr>
              <a:t>book  </a:t>
            </a:r>
            <a:r>
              <a:rPr sz="924" b="1" spc="-73" dirty="0">
                <a:latin typeface="Verdana"/>
                <a:cs typeface="Verdana"/>
              </a:rPr>
              <a:t>fan </a:t>
            </a:r>
            <a:r>
              <a:rPr sz="924" b="1" spc="-83" dirty="0">
                <a:latin typeface="Verdana"/>
                <a:cs typeface="Verdana"/>
              </a:rPr>
              <a:t>has</a:t>
            </a:r>
            <a:r>
              <a:rPr sz="924" b="1" spc="-92" dirty="0">
                <a:latin typeface="Verdana"/>
                <a:cs typeface="Verdana"/>
              </a:rPr>
              <a:t> </a:t>
            </a:r>
            <a:r>
              <a:rPr sz="924" b="1" spc="-83" dirty="0">
                <a:latin typeface="Verdana"/>
                <a:cs typeface="Verdana"/>
              </a:rPr>
              <a:t>wings</a:t>
            </a:r>
            <a:endParaRPr sz="924">
              <a:latin typeface="Verdana"/>
              <a:cs typeface="Verdana"/>
            </a:endParaRPr>
          </a:p>
        </p:txBody>
      </p:sp>
      <p:sp>
        <p:nvSpPr>
          <p:cNvPr id="15" name="object 15"/>
          <p:cNvSpPr txBox="1"/>
          <p:nvPr/>
        </p:nvSpPr>
        <p:spPr>
          <a:xfrm>
            <a:off x="2214585" y="4620744"/>
            <a:ext cx="2386101" cy="142218"/>
          </a:xfrm>
          <a:prstGeom prst="rect">
            <a:avLst/>
          </a:prstGeom>
        </p:spPr>
        <p:txBody>
          <a:bodyPr vert="horz" wrap="square" lIns="0" tIns="0" rIns="0" bIns="0" rtlCol="0">
            <a:spAutoFit/>
          </a:bodyPr>
          <a:lstStyle/>
          <a:p>
            <a:pPr marL="12347"/>
            <a:r>
              <a:rPr sz="924" b="1" spc="-68" dirty="0">
                <a:latin typeface="Verdana"/>
                <a:cs typeface="Verdana"/>
              </a:rPr>
              <a:t>attribute </a:t>
            </a:r>
            <a:r>
              <a:rPr sz="924" b="1" spc="-73" dirty="0">
                <a:latin typeface="Verdana"/>
                <a:cs typeface="Verdana"/>
              </a:rPr>
              <a:t>value or class  </a:t>
            </a:r>
            <a:r>
              <a:rPr sz="1385" b="1" spc="-94" baseline="2923" dirty="0">
                <a:latin typeface="Verdana"/>
                <a:cs typeface="Verdana"/>
              </a:rPr>
              <a:t>this ball </a:t>
            </a:r>
            <a:r>
              <a:rPr sz="1385" b="1" spc="-87" baseline="2923" dirty="0">
                <a:latin typeface="Verdana"/>
                <a:cs typeface="Verdana"/>
              </a:rPr>
              <a:t>is</a:t>
            </a:r>
            <a:r>
              <a:rPr sz="1385" b="1" spc="247" baseline="2923" dirty="0">
                <a:latin typeface="Verdana"/>
                <a:cs typeface="Verdana"/>
              </a:rPr>
              <a:t> </a:t>
            </a:r>
            <a:r>
              <a:rPr sz="1385" b="1" spc="-123" baseline="2923" dirty="0">
                <a:latin typeface="Verdana"/>
                <a:cs typeface="Verdana"/>
              </a:rPr>
              <a:t>green</a:t>
            </a:r>
            <a:endParaRPr sz="1385" baseline="2923">
              <a:latin typeface="Verdana"/>
              <a:cs typeface="Verdana"/>
            </a:endParaRPr>
          </a:p>
        </p:txBody>
      </p:sp>
      <p:sp>
        <p:nvSpPr>
          <p:cNvPr id="16" name="object 16"/>
          <p:cNvSpPr txBox="1"/>
          <p:nvPr/>
        </p:nvSpPr>
        <p:spPr>
          <a:xfrm>
            <a:off x="3616279" y="4769097"/>
            <a:ext cx="1984816" cy="297261"/>
          </a:xfrm>
          <a:prstGeom prst="rect">
            <a:avLst/>
          </a:prstGeom>
        </p:spPr>
        <p:txBody>
          <a:bodyPr vert="horz" wrap="square" lIns="0" tIns="0" rIns="0" bIns="0" rtlCol="0">
            <a:spAutoFit/>
          </a:bodyPr>
          <a:lstStyle/>
          <a:p>
            <a:pPr marL="12347"/>
            <a:r>
              <a:rPr sz="924" b="1" spc="-73" dirty="0">
                <a:latin typeface="Verdana"/>
                <a:cs typeface="Verdana"/>
              </a:rPr>
              <a:t>the </a:t>
            </a:r>
            <a:r>
              <a:rPr sz="924" b="1" spc="-83" dirty="0">
                <a:latin typeface="Verdana"/>
                <a:cs typeface="Verdana"/>
              </a:rPr>
              <a:t>customer </a:t>
            </a:r>
            <a:r>
              <a:rPr sz="924" b="1" spc="-78" dirty="0">
                <a:latin typeface="Verdana"/>
                <a:cs typeface="Verdana"/>
              </a:rPr>
              <a:t>with</a:t>
            </a:r>
            <a:r>
              <a:rPr sz="924" b="1" spc="-15" dirty="0">
                <a:latin typeface="Verdana"/>
                <a:cs typeface="Verdana"/>
              </a:rPr>
              <a:t> </a:t>
            </a:r>
            <a:r>
              <a:rPr sz="924" b="1" spc="-73" dirty="0">
                <a:latin typeface="Verdana"/>
                <a:cs typeface="Verdana"/>
              </a:rPr>
              <a:t>children</a:t>
            </a:r>
            <a:endParaRPr sz="924">
              <a:latin typeface="Verdana"/>
              <a:cs typeface="Verdana"/>
            </a:endParaRPr>
          </a:p>
          <a:p>
            <a:pPr marL="12347">
              <a:spcBef>
                <a:spcPts val="102"/>
              </a:spcBef>
            </a:pPr>
            <a:r>
              <a:rPr sz="924" b="1" spc="-73" dirty="0">
                <a:latin typeface="Verdana"/>
                <a:cs typeface="Verdana"/>
              </a:rPr>
              <a:t>the </a:t>
            </a:r>
            <a:r>
              <a:rPr sz="924" b="1" spc="-83" dirty="0">
                <a:latin typeface="Verdana"/>
                <a:cs typeface="Verdana"/>
              </a:rPr>
              <a:t>customer </a:t>
            </a:r>
            <a:r>
              <a:rPr sz="924" b="1" spc="-97" dirty="0">
                <a:latin typeface="Verdana"/>
                <a:cs typeface="Verdana"/>
              </a:rPr>
              <a:t>who </a:t>
            </a:r>
            <a:r>
              <a:rPr sz="924" b="1" spc="-83" dirty="0">
                <a:latin typeface="Verdana"/>
                <a:cs typeface="Verdana"/>
              </a:rPr>
              <a:t>bought </a:t>
            </a:r>
            <a:r>
              <a:rPr sz="924" b="1" spc="-73" dirty="0">
                <a:latin typeface="Verdana"/>
                <a:cs typeface="Verdana"/>
              </a:rPr>
              <a:t>the</a:t>
            </a:r>
            <a:r>
              <a:rPr sz="924" b="1" spc="87" dirty="0">
                <a:latin typeface="Verdana"/>
                <a:cs typeface="Verdana"/>
              </a:rPr>
              <a:t> </a:t>
            </a:r>
            <a:r>
              <a:rPr sz="924" b="1" spc="-63" dirty="0">
                <a:latin typeface="Verdana"/>
                <a:cs typeface="Verdana"/>
              </a:rPr>
              <a:t>kite</a:t>
            </a:r>
            <a:endParaRPr sz="924">
              <a:latin typeface="Verdana"/>
              <a:cs typeface="Verdana"/>
            </a:endParaRPr>
          </a:p>
        </p:txBody>
      </p:sp>
      <p:sp>
        <p:nvSpPr>
          <p:cNvPr id="17" name="object 17"/>
          <p:cNvSpPr txBox="1"/>
          <p:nvPr/>
        </p:nvSpPr>
        <p:spPr>
          <a:xfrm>
            <a:off x="1098903" y="5300768"/>
            <a:ext cx="5361164" cy="3098535"/>
          </a:xfrm>
          <a:prstGeom prst="rect">
            <a:avLst/>
          </a:prstGeom>
        </p:spPr>
        <p:txBody>
          <a:bodyPr vert="horz" wrap="square" lIns="0" tIns="0" rIns="0" bIns="0" rtlCol="0">
            <a:spAutoFit/>
          </a:bodyPr>
          <a:lstStyle/>
          <a:p>
            <a:pPr marL="12347" marR="8643">
              <a:lnSpc>
                <a:spcPts val="1342"/>
              </a:lnSpc>
            </a:pPr>
            <a:r>
              <a:rPr sz="1167" spc="-5" dirty="0">
                <a:latin typeface="Times New Roman"/>
                <a:cs typeface="Times New Roman"/>
              </a:rPr>
              <a:t>Once </a:t>
            </a:r>
            <a:r>
              <a:rPr sz="1167" dirty="0">
                <a:latin typeface="Times New Roman"/>
                <a:cs typeface="Times New Roman"/>
              </a:rPr>
              <a:t>all the model components have been identified, </a:t>
            </a:r>
            <a:r>
              <a:rPr sz="1167" spc="-5" dirty="0">
                <a:latin typeface="Times New Roman"/>
                <a:cs typeface="Times New Roman"/>
              </a:rPr>
              <a:t>we will </a:t>
            </a:r>
            <a:r>
              <a:rPr sz="1167" dirty="0">
                <a:latin typeface="Times New Roman"/>
                <a:cs typeface="Times New Roman"/>
              </a:rPr>
              <a:t>eliminate the redundant or  irrelevant components by again analyzing the text and the </a:t>
            </a:r>
            <a:r>
              <a:rPr sz="1167" spc="-5" dirty="0">
                <a:latin typeface="Times New Roman"/>
                <a:cs typeface="Times New Roman"/>
              </a:rPr>
              <a:t>context </a:t>
            </a:r>
            <a:r>
              <a:rPr sz="1167" dirty="0">
                <a:latin typeface="Times New Roman"/>
                <a:cs typeface="Times New Roman"/>
              </a:rPr>
              <a:t>of the</a:t>
            </a:r>
            <a:r>
              <a:rPr sz="1167" spc="-126" dirty="0">
                <a:latin typeface="Times New Roman"/>
                <a:cs typeface="Times New Roman"/>
              </a:rPr>
              <a:t> </a:t>
            </a:r>
            <a:r>
              <a:rPr sz="1167" dirty="0">
                <a:latin typeface="Times New Roman"/>
                <a:cs typeface="Times New Roman"/>
              </a:rPr>
              <a:t>problem.</a:t>
            </a:r>
            <a:endParaRPr sz="1167">
              <a:latin typeface="Times New Roman"/>
              <a:cs typeface="Times New Roman"/>
            </a:endParaRPr>
          </a:p>
          <a:p>
            <a:pPr marL="12347" algn="just">
              <a:lnSpc>
                <a:spcPts val="1308"/>
              </a:lnSpc>
            </a:pPr>
            <a:r>
              <a:rPr sz="1167" dirty="0">
                <a:latin typeface="Times New Roman"/>
                <a:cs typeface="Times New Roman"/>
              </a:rPr>
              <a:t>Let’s now try to understand this </a:t>
            </a:r>
            <a:r>
              <a:rPr sz="1167" spc="-5" dirty="0">
                <a:latin typeface="Times New Roman"/>
                <a:cs typeface="Times New Roman"/>
              </a:rPr>
              <a:t>with </a:t>
            </a:r>
            <a:r>
              <a:rPr sz="1167" dirty="0">
                <a:latin typeface="Times New Roman"/>
                <a:cs typeface="Times New Roman"/>
              </a:rPr>
              <a:t>the help of an</a:t>
            </a:r>
            <a:r>
              <a:rPr sz="1167" spc="-122" dirty="0">
                <a:latin typeface="Times New Roman"/>
                <a:cs typeface="Times New Roman"/>
              </a:rPr>
              <a:t> </a:t>
            </a:r>
            <a:r>
              <a:rPr sz="1167" dirty="0">
                <a:latin typeface="Times New Roman"/>
                <a:cs typeface="Times New Roman"/>
              </a:rPr>
              <a:t>example:</a:t>
            </a:r>
            <a:endParaRPr sz="1167">
              <a:latin typeface="Times New Roman"/>
              <a:cs typeface="Times New Roman"/>
            </a:endParaRPr>
          </a:p>
          <a:p>
            <a:pPr>
              <a:spcBef>
                <a:spcPts val="19"/>
              </a:spcBef>
            </a:pPr>
            <a:endParaRPr sz="1118">
              <a:latin typeface="Times New Roman"/>
              <a:cs typeface="Times New Roman"/>
            </a:endParaRPr>
          </a:p>
          <a:p>
            <a:pPr marL="12347" algn="just">
              <a:lnSpc>
                <a:spcPts val="1361"/>
              </a:lnSpc>
            </a:pPr>
            <a:r>
              <a:rPr sz="1167" b="1" dirty="0">
                <a:latin typeface="Times New Roman"/>
                <a:cs typeface="Times New Roman"/>
              </a:rPr>
              <a:t>Problem</a:t>
            </a:r>
            <a:r>
              <a:rPr sz="1167" b="1" spc="-102" dirty="0">
                <a:latin typeface="Times New Roman"/>
                <a:cs typeface="Times New Roman"/>
              </a:rPr>
              <a:t> </a:t>
            </a:r>
            <a:r>
              <a:rPr sz="1167" b="1" spc="-5" dirty="0">
                <a:latin typeface="Times New Roman"/>
                <a:cs typeface="Times New Roman"/>
              </a:rPr>
              <a:t>Statement:</a:t>
            </a:r>
            <a:endParaRPr sz="1167">
              <a:latin typeface="Times New Roman"/>
              <a:cs typeface="Times New Roman"/>
            </a:endParaRPr>
          </a:p>
          <a:p>
            <a:pPr marL="12347" marR="4939" algn="just">
              <a:lnSpc>
                <a:spcPts val="1342"/>
              </a:lnSpc>
              <a:spcBef>
                <a:spcPts val="49"/>
              </a:spcBef>
            </a:pPr>
            <a:r>
              <a:rPr sz="1167" dirty="0">
                <a:latin typeface="Times New Roman"/>
                <a:cs typeface="Times New Roman"/>
              </a:rPr>
              <a:t>A </a:t>
            </a:r>
            <a:r>
              <a:rPr sz="1167" spc="-5" dirty="0">
                <a:latin typeface="Times New Roman"/>
                <a:cs typeface="Times New Roman"/>
              </a:rPr>
              <a:t>simple </a:t>
            </a:r>
            <a:r>
              <a:rPr sz="1167" dirty="0">
                <a:latin typeface="Times New Roman"/>
                <a:cs typeface="Times New Roman"/>
              </a:rPr>
              <a:t>cash register has a display, an electronic </a:t>
            </a:r>
            <a:r>
              <a:rPr sz="1167" spc="-5" dirty="0">
                <a:latin typeface="Times New Roman"/>
                <a:cs typeface="Times New Roman"/>
              </a:rPr>
              <a:t>wire with </a:t>
            </a:r>
            <a:r>
              <a:rPr sz="1167" dirty="0">
                <a:latin typeface="Times New Roman"/>
                <a:cs typeface="Times New Roman"/>
              </a:rPr>
              <a:t>a plug, and a numeric  keypad, </a:t>
            </a:r>
            <a:r>
              <a:rPr sz="1167" spc="-5" dirty="0">
                <a:latin typeface="Times New Roman"/>
                <a:cs typeface="Times New Roman"/>
              </a:rPr>
              <a:t>which </a:t>
            </a:r>
            <a:r>
              <a:rPr sz="1167" dirty="0">
                <a:latin typeface="Times New Roman"/>
                <a:cs typeface="Times New Roman"/>
              </a:rPr>
              <a:t>has keys for </a:t>
            </a:r>
            <a:r>
              <a:rPr sz="1167" spc="-5" dirty="0">
                <a:latin typeface="Times New Roman"/>
                <a:cs typeface="Times New Roman"/>
              </a:rPr>
              <a:t>subtotal, </a:t>
            </a:r>
            <a:r>
              <a:rPr sz="1167" dirty="0">
                <a:latin typeface="Times New Roman"/>
                <a:cs typeface="Times New Roman"/>
              </a:rPr>
              <a:t>tax, and total. This cash </a:t>
            </a:r>
            <a:r>
              <a:rPr sz="1167" spc="-5" dirty="0">
                <a:latin typeface="Times New Roman"/>
                <a:cs typeface="Times New Roman"/>
              </a:rPr>
              <a:t>storage </a:t>
            </a:r>
            <a:r>
              <a:rPr sz="1167" dirty="0">
                <a:latin typeface="Times New Roman"/>
                <a:cs typeface="Times New Roman"/>
              </a:rPr>
              <a:t>device has a total  key, </a:t>
            </a:r>
            <a:r>
              <a:rPr sz="1167" spc="-5" dirty="0">
                <a:latin typeface="Times New Roman"/>
                <a:cs typeface="Times New Roman"/>
              </a:rPr>
              <a:t>which </a:t>
            </a:r>
            <a:r>
              <a:rPr sz="1167" dirty="0">
                <a:latin typeface="Times New Roman"/>
                <a:cs typeface="Times New Roman"/>
              </a:rPr>
              <a:t>triggers the release on the drawer. The numeric buttons </a:t>
            </a:r>
            <a:r>
              <a:rPr sz="1167" spc="-5" dirty="0">
                <a:latin typeface="Times New Roman"/>
                <a:cs typeface="Times New Roman"/>
              </a:rPr>
              <a:t>simply </a:t>
            </a:r>
            <a:r>
              <a:rPr sz="1167" dirty="0">
                <a:latin typeface="Times New Roman"/>
                <a:cs typeface="Times New Roman"/>
              </a:rPr>
              <a:t>place a  number on the display </a:t>
            </a:r>
            <a:r>
              <a:rPr sz="1167" spc="-5" dirty="0">
                <a:latin typeface="Times New Roman"/>
                <a:cs typeface="Times New Roman"/>
              </a:rPr>
              <a:t>screen, </a:t>
            </a:r>
            <a:r>
              <a:rPr sz="1167" dirty="0">
                <a:latin typeface="Times New Roman"/>
                <a:cs typeface="Times New Roman"/>
              </a:rPr>
              <a:t>the </a:t>
            </a:r>
            <a:r>
              <a:rPr sz="1167" spc="-5" dirty="0">
                <a:latin typeface="Times New Roman"/>
                <a:cs typeface="Times New Roman"/>
              </a:rPr>
              <a:t>subtotal </a:t>
            </a:r>
            <a:r>
              <a:rPr sz="1167" dirty="0">
                <a:latin typeface="Times New Roman"/>
                <a:cs typeface="Times New Roman"/>
              </a:rPr>
              <a:t>displays the current total, the tax </a:t>
            </a:r>
            <a:r>
              <a:rPr sz="1167" spc="5" dirty="0">
                <a:latin typeface="Times New Roman"/>
                <a:cs typeface="Times New Roman"/>
              </a:rPr>
              <a:t>key </a:t>
            </a:r>
            <a:r>
              <a:rPr sz="1167" dirty="0">
                <a:latin typeface="Times New Roman"/>
                <a:cs typeface="Times New Roman"/>
              </a:rPr>
              <a:t>computes  the tax, and the total key adds the </a:t>
            </a:r>
            <a:r>
              <a:rPr sz="1167" spc="-5" dirty="0">
                <a:latin typeface="Times New Roman"/>
                <a:cs typeface="Times New Roman"/>
              </a:rPr>
              <a:t>subtotal </a:t>
            </a:r>
            <a:r>
              <a:rPr sz="1167" dirty="0">
                <a:latin typeface="Times New Roman"/>
                <a:cs typeface="Times New Roman"/>
              </a:rPr>
              <a:t>to the</a:t>
            </a:r>
            <a:r>
              <a:rPr sz="1167" spc="-131" dirty="0">
                <a:latin typeface="Times New Roman"/>
                <a:cs typeface="Times New Roman"/>
              </a:rPr>
              <a:t> </a:t>
            </a:r>
            <a:r>
              <a:rPr sz="1167" dirty="0">
                <a:latin typeface="Times New Roman"/>
                <a:cs typeface="Times New Roman"/>
              </a:rPr>
              <a:t>tax.</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Our </a:t>
            </a:r>
            <a:r>
              <a:rPr sz="1167" dirty="0">
                <a:latin typeface="Times New Roman"/>
                <a:cs typeface="Times New Roman"/>
              </a:rPr>
              <a:t>task now is</a:t>
            </a:r>
            <a:r>
              <a:rPr sz="1167" spc="-102" dirty="0">
                <a:latin typeface="Times New Roman"/>
                <a:cs typeface="Times New Roman"/>
              </a:rPr>
              <a:t> </a:t>
            </a:r>
            <a:r>
              <a:rPr sz="1167" dirty="0">
                <a:latin typeface="Times New Roman"/>
                <a:cs typeface="Times New Roman"/>
              </a:rPr>
              <a:t>to:</a:t>
            </a:r>
            <a:endParaRPr sz="1167">
              <a:latin typeface="Times New Roman"/>
              <a:cs typeface="Times New Roman"/>
            </a:endParaRPr>
          </a:p>
          <a:p>
            <a:pPr marL="456837" indent="-222245">
              <a:spcBef>
                <a:spcPts val="34"/>
              </a:spcBef>
              <a:buFont typeface="Symbol"/>
              <a:buChar char=""/>
              <a:tabLst>
                <a:tab pos="456219" algn="l"/>
                <a:tab pos="456837" algn="l"/>
              </a:tabLst>
            </a:pPr>
            <a:r>
              <a:rPr sz="1167" dirty="0">
                <a:latin typeface="Times New Roman"/>
                <a:cs typeface="Times New Roman"/>
              </a:rPr>
              <a:t>Identify all the classes in this problem</a:t>
            </a:r>
            <a:r>
              <a:rPr sz="1167" spc="-122" dirty="0">
                <a:latin typeface="Times New Roman"/>
                <a:cs typeface="Times New Roman"/>
              </a:rPr>
              <a:t> </a:t>
            </a:r>
            <a:r>
              <a:rPr sz="1167" spc="-5" dirty="0">
                <a:latin typeface="Times New Roman"/>
                <a:cs typeface="Times New Roman"/>
              </a:rPr>
              <a:t>statement.</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Eliminate the unnecessary</a:t>
            </a:r>
            <a:r>
              <a:rPr sz="1167" spc="-107" dirty="0">
                <a:latin typeface="Times New Roman"/>
                <a:cs typeface="Times New Roman"/>
              </a:rPr>
              <a:t> </a:t>
            </a:r>
            <a:r>
              <a:rPr sz="1167" dirty="0">
                <a:latin typeface="Times New Roman"/>
                <a:cs typeface="Times New Roman"/>
              </a:rPr>
              <a:t>classes.</a:t>
            </a:r>
            <a:endParaRPr sz="1167">
              <a:latin typeface="Times New Roman"/>
              <a:cs typeface="Times New Roman"/>
            </a:endParaRPr>
          </a:p>
          <a:p>
            <a:pPr>
              <a:spcBef>
                <a:spcPts val="39"/>
              </a:spcBef>
            </a:pPr>
            <a:endParaRPr sz="1069">
              <a:latin typeface="Times New Roman"/>
              <a:cs typeface="Times New Roman"/>
            </a:endParaRPr>
          </a:p>
          <a:p>
            <a:pPr marL="12347" algn="just"/>
            <a:r>
              <a:rPr sz="1167" dirty="0">
                <a:latin typeface="Times New Roman"/>
                <a:cs typeface="Times New Roman"/>
              </a:rPr>
              <a:t>We are now going to use nouns to find</a:t>
            </a:r>
            <a:r>
              <a:rPr sz="1167" spc="-122" dirty="0">
                <a:latin typeface="Times New Roman"/>
                <a:cs typeface="Times New Roman"/>
              </a:rPr>
              <a:t> </a:t>
            </a:r>
            <a:r>
              <a:rPr sz="1167" dirty="0">
                <a:latin typeface="Times New Roman"/>
                <a:cs typeface="Times New Roman"/>
              </a:rPr>
              <a:t>classes.</a:t>
            </a:r>
            <a:endParaRPr sz="1167">
              <a:latin typeface="Times New Roman"/>
              <a:cs typeface="Times New Roman"/>
            </a:endParaRPr>
          </a:p>
          <a:p>
            <a:pPr>
              <a:spcBef>
                <a:spcPts val="19"/>
              </a:spcBef>
            </a:pPr>
            <a:endParaRPr sz="1118">
              <a:latin typeface="Times New Roman"/>
              <a:cs typeface="Times New Roman"/>
            </a:endParaRPr>
          </a:p>
          <a:p>
            <a:pPr marL="12347" algn="just"/>
            <a:r>
              <a:rPr sz="1167" b="1" spc="-5" dirty="0">
                <a:latin typeface="Times New Roman"/>
                <a:cs typeface="Times New Roman"/>
              </a:rPr>
              <a:t>Nouns</a:t>
            </a:r>
            <a:r>
              <a:rPr sz="1167" b="1" spc="-92" dirty="0">
                <a:latin typeface="Times New Roman"/>
                <a:cs typeface="Times New Roman"/>
              </a:rPr>
              <a:t> </a:t>
            </a:r>
            <a:r>
              <a:rPr sz="1167" b="1" dirty="0">
                <a:latin typeface="Times New Roman"/>
                <a:cs typeface="Times New Roman"/>
              </a:rPr>
              <a:t>(initial)</a:t>
            </a:r>
            <a:endParaRPr sz="1167">
              <a:latin typeface="Times New Roman"/>
              <a:cs typeface="Times New Roman"/>
            </a:endParaRPr>
          </a:p>
        </p:txBody>
      </p:sp>
      <p:graphicFrame>
        <p:nvGraphicFramePr>
          <p:cNvPr id="18" name="object 18"/>
          <p:cNvGraphicFramePr>
            <a:graphicFrameLocks noGrp="1"/>
          </p:cNvGraphicFramePr>
          <p:nvPr/>
        </p:nvGraphicFramePr>
        <p:xfrm>
          <a:off x="1089643" y="8514305"/>
          <a:ext cx="1899620" cy="782814"/>
        </p:xfrm>
        <a:graphic>
          <a:graphicData uri="http://schemas.openxmlformats.org/drawingml/2006/table">
            <a:tbl>
              <a:tblPr firstRow="1" bandRow="1">
                <a:tableStyleId>{2D5ABB26-0587-4C30-8999-92F81FD0307C}</a:tableStyleId>
              </a:tblPr>
              <a:tblGrid>
                <a:gridCol w="618910">
                  <a:extLst>
                    <a:ext uri="{9D8B030D-6E8A-4147-A177-3AD203B41FA5}">
                      <a16:colId xmlns:a16="http://schemas.microsoft.com/office/drawing/2014/main" val="20000"/>
                    </a:ext>
                  </a:extLst>
                </a:gridCol>
                <a:gridCol w="668756">
                  <a:extLst>
                    <a:ext uri="{9D8B030D-6E8A-4147-A177-3AD203B41FA5}">
                      <a16:colId xmlns:a16="http://schemas.microsoft.com/office/drawing/2014/main" val="20001"/>
                    </a:ext>
                  </a:extLst>
                </a:gridCol>
                <a:gridCol w="611461">
                  <a:extLst>
                    <a:ext uri="{9D8B030D-6E8A-4147-A177-3AD203B41FA5}">
                      <a16:colId xmlns:a16="http://schemas.microsoft.com/office/drawing/2014/main" val="20002"/>
                    </a:ext>
                  </a:extLst>
                </a:gridCol>
              </a:tblGrid>
              <a:tr h="221014">
                <a:tc>
                  <a:txBody>
                    <a:bodyPr/>
                    <a:lstStyle/>
                    <a:p>
                      <a:pPr marL="22225">
                        <a:lnSpc>
                          <a:spcPct val="100000"/>
                        </a:lnSpc>
                        <a:spcBef>
                          <a:spcPts val="265"/>
                        </a:spcBef>
                      </a:pPr>
                      <a:r>
                        <a:rPr sz="1200" dirty="0">
                          <a:latin typeface="Times New Roman"/>
                          <a:cs typeface="Times New Roman"/>
                        </a:rPr>
                        <a:t>Register</a:t>
                      </a:r>
                      <a:endParaRPr sz="1200">
                        <a:latin typeface="Times New Roman"/>
                        <a:cs typeface="Times New Roman"/>
                      </a:endParaRPr>
                    </a:p>
                  </a:txBody>
                  <a:tcPr marL="0" marR="0" marT="0" marB="0"/>
                </a:tc>
                <a:tc>
                  <a:txBody>
                    <a:bodyPr/>
                    <a:lstStyle/>
                    <a:p>
                      <a:pPr algn="ctr">
                        <a:lnSpc>
                          <a:spcPct val="100000"/>
                        </a:lnSpc>
                        <a:spcBef>
                          <a:spcPts val="265"/>
                        </a:spcBef>
                      </a:pPr>
                      <a:r>
                        <a:rPr sz="1200" spc="-5" dirty="0">
                          <a:latin typeface="Times New Roman"/>
                          <a:cs typeface="Times New Roman"/>
                        </a:rPr>
                        <a:t>Display</a:t>
                      </a:r>
                      <a:endParaRPr sz="1200">
                        <a:latin typeface="Times New Roman"/>
                        <a:cs typeface="Times New Roman"/>
                      </a:endParaRPr>
                    </a:p>
                  </a:txBody>
                  <a:tcPr marL="0" marR="0" marT="0" marB="0"/>
                </a:tc>
                <a:tc>
                  <a:txBody>
                    <a:bodyPr/>
                    <a:lstStyle/>
                    <a:p>
                      <a:pPr marL="107314">
                        <a:lnSpc>
                          <a:spcPct val="100000"/>
                        </a:lnSpc>
                        <a:spcBef>
                          <a:spcPts val="265"/>
                        </a:spcBef>
                      </a:pPr>
                      <a:r>
                        <a:rPr sz="1200" dirty="0">
                          <a:latin typeface="Times New Roman"/>
                          <a:cs typeface="Times New Roman"/>
                        </a:rPr>
                        <a:t>Wire</a:t>
                      </a:r>
                      <a:endParaRPr sz="1200">
                        <a:latin typeface="Times New Roman"/>
                        <a:cs typeface="Times New Roman"/>
                      </a:endParaRPr>
                    </a:p>
                  </a:txBody>
                  <a:tcPr marL="0" marR="0" marT="0" marB="0"/>
                </a:tc>
                <a:extLst>
                  <a:ext uri="{0D108BD9-81ED-4DB2-BD59-A6C34878D82A}">
                    <a16:rowId xmlns:a16="http://schemas.microsoft.com/office/drawing/2014/main" val="10000"/>
                  </a:ext>
                </a:extLst>
              </a:tr>
              <a:tr h="170392">
                <a:tc>
                  <a:txBody>
                    <a:bodyPr/>
                    <a:lstStyle/>
                    <a:p>
                      <a:pPr marL="22225">
                        <a:lnSpc>
                          <a:spcPts val="1295"/>
                        </a:lnSpc>
                      </a:pPr>
                      <a:r>
                        <a:rPr sz="1200" spc="-5" dirty="0">
                          <a:latin typeface="Times New Roman"/>
                          <a:cs typeface="Times New Roman"/>
                        </a:rPr>
                        <a:t>Plug</a:t>
                      </a:r>
                      <a:endParaRPr sz="1200">
                        <a:latin typeface="Times New Roman"/>
                        <a:cs typeface="Times New Roman"/>
                      </a:endParaRPr>
                    </a:p>
                  </a:txBody>
                  <a:tcPr marL="0" marR="0" marT="0" marB="0"/>
                </a:tc>
                <a:tc>
                  <a:txBody>
                    <a:bodyPr/>
                    <a:lstStyle/>
                    <a:p>
                      <a:pPr algn="ctr">
                        <a:lnSpc>
                          <a:spcPts val="1295"/>
                        </a:lnSpc>
                      </a:pPr>
                      <a:r>
                        <a:rPr sz="1200" spc="-5" dirty="0">
                          <a:latin typeface="Times New Roman"/>
                          <a:cs typeface="Times New Roman"/>
                        </a:rPr>
                        <a:t>Keypad</a:t>
                      </a:r>
                      <a:endParaRPr sz="1200">
                        <a:latin typeface="Times New Roman"/>
                        <a:cs typeface="Times New Roman"/>
                      </a:endParaRPr>
                    </a:p>
                  </a:txBody>
                  <a:tcPr marL="0" marR="0" marT="0" marB="0"/>
                </a:tc>
                <a:tc>
                  <a:txBody>
                    <a:bodyPr/>
                    <a:lstStyle/>
                    <a:p>
                      <a:pPr marL="107314">
                        <a:lnSpc>
                          <a:spcPts val="1295"/>
                        </a:lnSpc>
                      </a:pPr>
                      <a:r>
                        <a:rPr sz="1200" spc="-5" dirty="0">
                          <a:latin typeface="Times New Roman"/>
                          <a:cs typeface="Times New Roman"/>
                        </a:rPr>
                        <a:t>Keys</a:t>
                      </a:r>
                      <a:endParaRPr sz="1200">
                        <a:latin typeface="Times New Roman"/>
                        <a:cs typeface="Times New Roman"/>
                      </a:endParaRPr>
                    </a:p>
                  </a:txBody>
                  <a:tcPr marL="0" marR="0" marT="0" marB="0"/>
                </a:tc>
                <a:extLst>
                  <a:ext uri="{0D108BD9-81ED-4DB2-BD59-A6C34878D82A}">
                    <a16:rowId xmlns:a16="http://schemas.microsoft.com/office/drawing/2014/main" val="10001"/>
                  </a:ext>
                </a:extLst>
              </a:tr>
              <a:tr h="170391">
                <a:tc>
                  <a:txBody>
                    <a:bodyPr/>
                    <a:lstStyle/>
                    <a:p>
                      <a:pPr marL="22225">
                        <a:lnSpc>
                          <a:spcPts val="1295"/>
                        </a:lnSpc>
                      </a:pPr>
                      <a:r>
                        <a:rPr sz="1200" spc="-5" dirty="0">
                          <a:latin typeface="Times New Roman"/>
                          <a:cs typeface="Times New Roman"/>
                        </a:rPr>
                        <a:t>Devices</a:t>
                      </a:r>
                      <a:endParaRPr sz="1200">
                        <a:latin typeface="Times New Roman"/>
                        <a:cs typeface="Times New Roman"/>
                      </a:endParaRPr>
                    </a:p>
                  </a:txBody>
                  <a:tcPr marL="0" marR="0" marT="0" marB="0"/>
                </a:tc>
                <a:tc>
                  <a:txBody>
                    <a:bodyPr/>
                    <a:lstStyle/>
                    <a:p>
                      <a:pPr algn="ctr">
                        <a:lnSpc>
                          <a:spcPts val="1295"/>
                        </a:lnSpc>
                      </a:pPr>
                      <a:r>
                        <a:rPr sz="1200" dirty="0">
                          <a:latin typeface="Times New Roman"/>
                          <a:cs typeface="Times New Roman"/>
                        </a:rPr>
                        <a:t>Release</a:t>
                      </a:r>
                      <a:endParaRPr sz="1200">
                        <a:latin typeface="Times New Roman"/>
                        <a:cs typeface="Times New Roman"/>
                      </a:endParaRPr>
                    </a:p>
                  </a:txBody>
                  <a:tcPr marL="0" marR="0" marT="0" marB="0"/>
                </a:tc>
                <a:tc>
                  <a:txBody>
                    <a:bodyPr/>
                    <a:lstStyle/>
                    <a:p>
                      <a:pPr marL="107314">
                        <a:lnSpc>
                          <a:spcPts val="1295"/>
                        </a:lnSpc>
                      </a:pPr>
                      <a:r>
                        <a:rPr sz="1200" spc="-5" dirty="0">
                          <a:latin typeface="Times New Roman"/>
                          <a:cs typeface="Times New Roman"/>
                        </a:rPr>
                        <a:t>Drawer</a:t>
                      </a:r>
                      <a:endParaRPr sz="1200">
                        <a:latin typeface="Times New Roman"/>
                        <a:cs typeface="Times New Roman"/>
                      </a:endParaRPr>
                    </a:p>
                  </a:txBody>
                  <a:tcPr marL="0" marR="0" marT="0" marB="0"/>
                </a:tc>
                <a:extLst>
                  <a:ext uri="{0D108BD9-81ED-4DB2-BD59-A6C34878D82A}">
                    <a16:rowId xmlns:a16="http://schemas.microsoft.com/office/drawing/2014/main" val="10002"/>
                  </a:ext>
                </a:extLst>
              </a:tr>
              <a:tr h="221015">
                <a:tc>
                  <a:txBody>
                    <a:bodyPr/>
                    <a:lstStyle/>
                    <a:p>
                      <a:pPr marL="22225">
                        <a:lnSpc>
                          <a:spcPts val="1295"/>
                        </a:lnSpc>
                      </a:pPr>
                      <a:r>
                        <a:rPr sz="1200" dirty="0">
                          <a:latin typeface="Times New Roman"/>
                          <a:cs typeface="Times New Roman"/>
                        </a:rPr>
                        <a:t>Buttons</a:t>
                      </a:r>
                      <a:endParaRPr sz="1200">
                        <a:latin typeface="Times New Roman"/>
                        <a:cs typeface="Times New Roman"/>
                      </a:endParaRPr>
                    </a:p>
                  </a:txBody>
                  <a:tcPr marL="0" marR="0" marT="0" marB="0"/>
                </a:tc>
                <a:tc>
                  <a:txBody>
                    <a:bodyPr/>
                    <a:lstStyle/>
                    <a:p>
                      <a:pPr marR="52705" algn="ctr">
                        <a:lnSpc>
                          <a:spcPts val="1295"/>
                        </a:lnSpc>
                      </a:pPr>
                      <a:r>
                        <a:rPr sz="1200" spc="-5" dirty="0">
                          <a:latin typeface="Times New Roman"/>
                          <a:cs typeface="Times New Roman"/>
                        </a:rPr>
                        <a:t>Screen</a:t>
                      </a:r>
                      <a:endParaRPr sz="1200">
                        <a:latin typeface="Times New Roman"/>
                        <a:cs typeface="Times New Roman"/>
                      </a:endParaRPr>
                    </a:p>
                  </a:txBody>
                  <a:tcPr marL="0" marR="0" marT="0" marB="0"/>
                </a:tc>
                <a:tc>
                  <a:txBody>
                    <a:bodyPr/>
                    <a:lstStyle/>
                    <a:p>
                      <a:pPr marL="107314">
                        <a:lnSpc>
                          <a:spcPts val="1295"/>
                        </a:lnSpc>
                      </a:pPr>
                      <a:r>
                        <a:rPr sz="1200" spc="-5" dirty="0">
                          <a:latin typeface="Times New Roman"/>
                          <a:cs typeface="Times New Roman"/>
                        </a:rPr>
                        <a:t>Number</a:t>
                      </a:r>
                      <a:endParaRPr sz="12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5848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3" name="object 3"/>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4" name="object 4"/>
          <p:cNvSpPr txBox="1"/>
          <p:nvPr/>
        </p:nvSpPr>
        <p:spPr>
          <a:xfrm>
            <a:off x="1098903" y="886882"/>
            <a:ext cx="1971234" cy="993029"/>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a:p>
            <a:pPr>
              <a:lnSpc>
                <a:spcPct val="100000"/>
              </a:lnSpc>
            </a:pPr>
            <a:endParaRPr sz="1167">
              <a:latin typeface="Times New Roman"/>
              <a:cs typeface="Times New Roman"/>
            </a:endParaRPr>
          </a:p>
          <a:p>
            <a:pPr marL="12347">
              <a:spcBef>
                <a:spcPts val="758"/>
              </a:spcBef>
              <a:tabLst>
                <a:tab pos="713036" algn="l"/>
              </a:tabLst>
            </a:pPr>
            <a:r>
              <a:rPr sz="1167" dirty="0">
                <a:latin typeface="Times New Roman"/>
                <a:cs typeface="Times New Roman"/>
              </a:rPr>
              <a:t>Total	Tax</a:t>
            </a:r>
            <a:endParaRPr sz="1167">
              <a:latin typeface="Times New Roman"/>
              <a:cs typeface="Times New Roman"/>
            </a:endParaRPr>
          </a:p>
          <a:p>
            <a:pPr>
              <a:spcBef>
                <a:spcPts val="19"/>
              </a:spcBef>
            </a:pPr>
            <a:endParaRPr sz="1118">
              <a:latin typeface="Times New Roman"/>
              <a:cs typeface="Times New Roman"/>
            </a:endParaRPr>
          </a:p>
          <a:p>
            <a:pPr marL="12347"/>
            <a:r>
              <a:rPr sz="1167" b="1" spc="-5" dirty="0">
                <a:latin typeface="Times New Roman"/>
                <a:cs typeface="Times New Roman"/>
              </a:rPr>
              <a:t>Nouns </a:t>
            </a:r>
            <a:r>
              <a:rPr sz="1167" b="1" dirty="0">
                <a:latin typeface="Times New Roman"/>
                <a:cs typeface="Times New Roman"/>
              </a:rPr>
              <a:t>(General</a:t>
            </a:r>
            <a:r>
              <a:rPr sz="1167" b="1" spc="-87" dirty="0">
                <a:latin typeface="Times New Roman"/>
                <a:cs typeface="Times New Roman"/>
              </a:rPr>
              <a:t> </a:t>
            </a:r>
            <a:r>
              <a:rPr sz="1167" b="1" dirty="0">
                <a:latin typeface="Times New Roman"/>
                <a:cs typeface="Times New Roman"/>
              </a:rPr>
              <a:t>Knowledge)</a:t>
            </a:r>
            <a:endParaRPr sz="1167">
              <a:latin typeface="Times New Roman"/>
              <a:cs typeface="Times New Roman"/>
            </a:endParaRPr>
          </a:p>
        </p:txBody>
      </p:sp>
      <p:sp>
        <p:nvSpPr>
          <p:cNvPr id="10" name="object 10"/>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91</a:t>
            </a:r>
          </a:p>
          <a:p>
            <a:pPr marL="1456939">
              <a:lnSpc>
                <a:spcPts val="1371"/>
              </a:lnSpc>
            </a:pPr>
            <a:r>
              <a:rPr dirty="0"/>
              <a:t>© Copyright </a:t>
            </a:r>
            <a:r>
              <a:rPr spc="-5" dirty="0"/>
              <a:t>Virtual University </a:t>
            </a:r>
            <a:r>
              <a:rPr dirty="0"/>
              <a:t>of</a:t>
            </a:r>
            <a:r>
              <a:rPr spc="-78" dirty="0"/>
              <a:t> </a:t>
            </a:r>
            <a:r>
              <a:rPr spc="-5" dirty="0"/>
              <a:t>Pakistan</a:t>
            </a:r>
          </a:p>
        </p:txBody>
      </p:sp>
      <p:sp>
        <p:nvSpPr>
          <p:cNvPr id="5" name="object 5"/>
          <p:cNvSpPr txBox="1"/>
          <p:nvPr/>
        </p:nvSpPr>
        <p:spPr>
          <a:xfrm>
            <a:off x="1098903" y="2024803"/>
            <a:ext cx="538956"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0-9</a:t>
            </a:r>
            <a:r>
              <a:rPr sz="1167" spc="-78" dirty="0">
                <a:latin typeface="Times New Roman"/>
                <a:cs typeface="Times New Roman"/>
              </a:rPr>
              <a:t> </a:t>
            </a:r>
            <a:r>
              <a:rPr sz="1167" dirty="0">
                <a:latin typeface="Times New Roman"/>
                <a:cs typeface="Times New Roman"/>
              </a:rPr>
              <a:t>keys  Tax</a:t>
            </a:r>
            <a:r>
              <a:rPr sz="1167" spc="-102" dirty="0">
                <a:latin typeface="Times New Roman"/>
                <a:cs typeface="Times New Roman"/>
              </a:rPr>
              <a:t> </a:t>
            </a:r>
            <a:r>
              <a:rPr sz="1167" spc="-5" dirty="0">
                <a:latin typeface="Times New Roman"/>
                <a:cs typeface="Times New Roman"/>
              </a:rPr>
              <a:t>Key</a:t>
            </a:r>
            <a:endParaRPr sz="1167">
              <a:latin typeface="Times New Roman"/>
              <a:cs typeface="Times New Roman"/>
            </a:endParaRPr>
          </a:p>
        </p:txBody>
      </p:sp>
      <p:sp>
        <p:nvSpPr>
          <p:cNvPr id="6" name="object 6"/>
          <p:cNvSpPr txBox="1"/>
          <p:nvPr/>
        </p:nvSpPr>
        <p:spPr>
          <a:xfrm>
            <a:off x="1820475" y="2024803"/>
            <a:ext cx="1607607" cy="333425"/>
          </a:xfrm>
          <a:prstGeom prst="rect">
            <a:avLst/>
          </a:prstGeom>
        </p:spPr>
        <p:txBody>
          <a:bodyPr vert="horz" wrap="square" lIns="0" tIns="0" rIns="0" bIns="0" rtlCol="0">
            <a:spAutoFit/>
          </a:bodyPr>
          <a:lstStyle/>
          <a:p>
            <a:pPr marL="12347" marR="4939">
              <a:lnSpc>
                <a:spcPts val="1342"/>
              </a:lnSpc>
              <a:tabLst>
                <a:tab pos="816750" algn="l"/>
              </a:tabLst>
            </a:pPr>
            <a:r>
              <a:rPr sz="1167" spc="-5" dirty="0">
                <a:latin typeface="Times New Roman"/>
                <a:cs typeface="Times New Roman"/>
              </a:rPr>
              <a:t>Money	Subtotal</a:t>
            </a:r>
            <a:r>
              <a:rPr sz="1167" spc="-92" dirty="0">
                <a:latin typeface="Times New Roman"/>
                <a:cs typeface="Times New Roman"/>
              </a:rPr>
              <a:t> </a:t>
            </a:r>
            <a:r>
              <a:rPr sz="1167" spc="-5" dirty="0">
                <a:latin typeface="Times New Roman"/>
                <a:cs typeface="Times New Roman"/>
              </a:rPr>
              <a:t>Key  </a:t>
            </a:r>
            <a:r>
              <a:rPr sz="1167" dirty="0">
                <a:latin typeface="Times New Roman"/>
                <a:cs typeface="Times New Roman"/>
              </a:rPr>
              <a:t>Total</a:t>
            </a:r>
            <a:r>
              <a:rPr sz="1167" spc="-102" dirty="0">
                <a:latin typeface="Times New Roman"/>
                <a:cs typeface="Times New Roman"/>
              </a:rPr>
              <a:t> </a:t>
            </a:r>
            <a:r>
              <a:rPr sz="1167" spc="-5" dirty="0">
                <a:latin typeface="Times New Roman"/>
                <a:cs typeface="Times New Roman"/>
              </a:rPr>
              <a:t>Key</a:t>
            </a:r>
            <a:endParaRPr sz="1167">
              <a:latin typeface="Times New Roman"/>
              <a:cs typeface="Times New Roman"/>
            </a:endParaRPr>
          </a:p>
        </p:txBody>
      </p:sp>
      <p:sp>
        <p:nvSpPr>
          <p:cNvPr id="7" name="object 7"/>
          <p:cNvSpPr txBox="1"/>
          <p:nvPr/>
        </p:nvSpPr>
        <p:spPr>
          <a:xfrm>
            <a:off x="1098903" y="2697481"/>
            <a:ext cx="5358694" cy="698235"/>
          </a:xfrm>
          <a:prstGeom prst="rect">
            <a:avLst/>
          </a:prstGeom>
        </p:spPr>
        <p:txBody>
          <a:bodyPr vert="horz" wrap="square" lIns="0" tIns="0" rIns="0" bIns="0" rtlCol="0">
            <a:spAutoFit/>
          </a:bodyPr>
          <a:lstStyle/>
          <a:p>
            <a:pPr marL="12347"/>
            <a:r>
              <a:rPr sz="1167" b="1" dirty="0">
                <a:latin typeface="Times New Roman"/>
                <a:cs typeface="Times New Roman"/>
              </a:rPr>
              <a:t>Eliminating </a:t>
            </a:r>
            <a:r>
              <a:rPr sz="1167" b="1" spc="-5" dirty="0">
                <a:latin typeface="Times New Roman"/>
                <a:cs typeface="Times New Roman"/>
              </a:rPr>
              <a:t>Irrelevant/Redundant</a:t>
            </a:r>
            <a:r>
              <a:rPr sz="1167" b="1" spc="-87" dirty="0">
                <a:latin typeface="Times New Roman"/>
                <a:cs typeface="Times New Roman"/>
              </a:rPr>
              <a:t> </a:t>
            </a:r>
            <a:r>
              <a:rPr sz="1167" b="1" spc="-5" dirty="0">
                <a:latin typeface="Times New Roman"/>
                <a:cs typeface="Times New Roman"/>
              </a:rPr>
              <a:t>Nouns</a:t>
            </a:r>
            <a:endParaRPr sz="1167">
              <a:latin typeface="Times New Roman"/>
              <a:cs typeface="Times New Roman"/>
            </a:endParaRPr>
          </a:p>
          <a:p>
            <a:pPr>
              <a:spcBef>
                <a:spcPts val="10"/>
              </a:spcBef>
            </a:pPr>
            <a:endParaRPr sz="1167">
              <a:latin typeface="Times New Roman"/>
              <a:cs typeface="Times New Roman"/>
            </a:endParaRPr>
          </a:p>
          <a:p>
            <a:pPr marL="12347" marR="4939">
              <a:lnSpc>
                <a:spcPts val="1342"/>
              </a:lnSpc>
            </a:pPr>
            <a:r>
              <a:rPr sz="1167" dirty="0">
                <a:latin typeface="Times New Roman"/>
                <a:cs typeface="Times New Roman"/>
              </a:rPr>
              <a:t>We now analyze the identified nouns and try to establish </a:t>
            </a:r>
            <a:r>
              <a:rPr sz="1167" spc="-5" dirty="0">
                <a:latin typeface="Times New Roman"/>
                <a:cs typeface="Times New Roman"/>
              </a:rPr>
              <a:t>whether </a:t>
            </a:r>
            <a:r>
              <a:rPr sz="1167" dirty="0">
                <a:latin typeface="Times New Roman"/>
                <a:cs typeface="Times New Roman"/>
              </a:rPr>
              <a:t>they </a:t>
            </a:r>
            <a:r>
              <a:rPr sz="1167" spc="-5" dirty="0">
                <a:latin typeface="Times New Roman"/>
                <a:cs typeface="Times New Roman"/>
              </a:rPr>
              <a:t>would </a:t>
            </a:r>
            <a:r>
              <a:rPr sz="1167" dirty="0">
                <a:latin typeface="Times New Roman"/>
                <a:cs typeface="Times New Roman"/>
              </a:rPr>
              <a:t>be </a:t>
            </a:r>
            <a:r>
              <a:rPr sz="1167" spc="-5" dirty="0">
                <a:latin typeface="Times New Roman"/>
                <a:cs typeface="Times New Roman"/>
              </a:rPr>
              <a:t>stand-  </a:t>
            </a:r>
            <a:r>
              <a:rPr sz="1167" dirty="0">
                <a:latin typeface="Times New Roman"/>
                <a:cs typeface="Times New Roman"/>
              </a:rPr>
              <a:t>alone classes in our domain or not. </a:t>
            </a:r>
            <a:r>
              <a:rPr sz="1167" spc="-5" dirty="0">
                <a:latin typeface="Times New Roman"/>
                <a:cs typeface="Times New Roman"/>
              </a:rPr>
              <a:t>Outcome </a:t>
            </a:r>
            <a:r>
              <a:rPr sz="1167" dirty="0">
                <a:latin typeface="Times New Roman"/>
                <a:cs typeface="Times New Roman"/>
              </a:rPr>
              <a:t>of this analysis is </a:t>
            </a:r>
            <a:r>
              <a:rPr sz="1167" spc="-5" dirty="0">
                <a:latin typeface="Times New Roman"/>
                <a:cs typeface="Times New Roman"/>
              </a:rPr>
              <a:t>shown</a:t>
            </a:r>
            <a:r>
              <a:rPr sz="1167" spc="-111" dirty="0">
                <a:latin typeface="Times New Roman"/>
                <a:cs typeface="Times New Roman"/>
              </a:rPr>
              <a:t> </a:t>
            </a:r>
            <a:r>
              <a:rPr sz="1167" dirty="0">
                <a:latin typeface="Times New Roman"/>
                <a:cs typeface="Times New Roman"/>
              </a:rPr>
              <a:t>below.</a:t>
            </a:r>
            <a:endParaRPr sz="1167">
              <a:latin typeface="Times New Roman"/>
              <a:cs typeface="Times New Roman"/>
            </a:endParaRPr>
          </a:p>
        </p:txBody>
      </p:sp>
      <p:graphicFrame>
        <p:nvGraphicFramePr>
          <p:cNvPr id="8" name="object 8"/>
          <p:cNvGraphicFramePr>
            <a:graphicFrameLocks noGrp="1"/>
          </p:cNvGraphicFramePr>
          <p:nvPr/>
        </p:nvGraphicFramePr>
        <p:xfrm>
          <a:off x="1089643" y="3513679"/>
          <a:ext cx="2397213" cy="3509081"/>
        </p:xfrm>
        <a:graphic>
          <a:graphicData uri="http://schemas.openxmlformats.org/drawingml/2006/table">
            <a:tbl>
              <a:tblPr firstRow="1" bandRow="1">
                <a:tableStyleId>{2D5ABB26-0587-4C30-8999-92F81FD0307C}</a:tableStyleId>
              </a:tblPr>
              <a:tblGrid>
                <a:gridCol w="855008">
                  <a:extLst>
                    <a:ext uri="{9D8B030D-6E8A-4147-A177-3AD203B41FA5}">
                      <a16:colId xmlns:a16="http://schemas.microsoft.com/office/drawing/2014/main" val="20000"/>
                    </a:ext>
                  </a:extLst>
                </a:gridCol>
                <a:gridCol w="350375">
                  <a:extLst>
                    <a:ext uri="{9D8B030D-6E8A-4147-A177-3AD203B41FA5}">
                      <a16:colId xmlns:a16="http://schemas.microsoft.com/office/drawing/2014/main" val="20001"/>
                    </a:ext>
                  </a:extLst>
                </a:gridCol>
                <a:gridCol w="1191628">
                  <a:extLst>
                    <a:ext uri="{9D8B030D-6E8A-4147-A177-3AD203B41FA5}">
                      <a16:colId xmlns:a16="http://schemas.microsoft.com/office/drawing/2014/main" val="20002"/>
                    </a:ext>
                  </a:extLst>
                </a:gridCol>
              </a:tblGrid>
              <a:tr h="221014">
                <a:tc>
                  <a:txBody>
                    <a:bodyPr/>
                    <a:lstStyle/>
                    <a:p>
                      <a:pPr marL="22225">
                        <a:lnSpc>
                          <a:spcPct val="100000"/>
                        </a:lnSpc>
                        <a:spcBef>
                          <a:spcPts val="265"/>
                        </a:spcBef>
                      </a:pPr>
                      <a:r>
                        <a:rPr sz="1200" dirty="0">
                          <a:latin typeface="Times New Roman"/>
                          <a:cs typeface="Times New Roman"/>
                        </a:rPr>
                        <a:t>Register</a:t>
                      </a:r>
                      <a:endParaRPr sz="1200">
                        <a:latin typeface="Times New Roman"/>
                        <a:cs typeface="Times New Roman"/>
                      </a:endParaRPr>
                    </a:p>
                  </a:txBody>
                  <a:tcPr marL="0" marR="0" marT="0" marB="0"/>
                </a:tc>
                <a:tc gridSpan="2">
                  <a:txBody>
                    <a:bodyPr/>
                    <a:lstStyle/>
                    <a:p>
                      <a:endParaRPr sz="12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40393">
                <a:tc>
                  <a:txBody>
                    <a:bodyPr/>
                    <a:lstStyle/>
                    <a:p>
                      <a:pPr marL="22225">
                        <a:lnSpc>
                          <a:spcPts val="1265"/>
                        </a:lnSpc>
                      </a:pPr>
                      <a:r>
                        <a:rPr sz="1200" spc="-5" dirty="0">
                          <a:latin typeface="Times New Roman"/>
                          <a:cs typeface="Times New Roman"/>
                        </a:rPr>
                        <a:t>Display</a:t>
                      </a:r>
                      <a:endParaRPr sz="1200">
                        <a:latin typeface="Times New Roman"/>
                        <a:cs typeface="Times New Roman"/>
                      </a:endParaRPr>
                    </a:p>
                    <a:p>
                      <a:pPr marL="22225">
                        <a:lnSpc>
                          <a:spcPts val="1410"/>
                        </a:lnSpc>
                      </a:pPr>
                      <a:r>
                        <a:rPr sz="1200" dirty="0">
                          <a:latin typeface="Times New Roman"/>
                          <a:cs typeface="Times New Roman"/>
                        </a:rPr>
                        <a:t>Wire</a:t>
                      </a:r>
                      <a:endParaRPr sz="1200">
                        <a:latin typeface="Times New Roman"/>
                        <a:cs typeface="Times New Roman"/>
                      </a:endParaRPr>
                    </a:p>
                  </a:txBody>
                  <a:tcPr marL="0" marR="0" marT="0" marB="0"/>
                </a:tc>
                <a:tc>
                  <a:txBody>
                    <a:bodyPr/>
                    <a:lstStyle/>
                    <a:p>
                      <a:pPr>
                        <a:lnSpc>
                          <a:spcPct val="100000"/>
                        </a:lnSpc>
                        <a:spcBef>
                          <a:spcPts val="25"/>
                        </a:spcBef>
                      </a:pPr>
                      <a:endParaRPr sz="1000">
                        <a:latin typeface="Times New Roman"/>
                        <a:cs typeface="Times New Roman"/>
                      </a:endParaRPr>
                    </a:p>
                    <a:p>
                      <a:pPr marL="57150">
                        <a:lnSpc>
                          <a:spcPct val="100000"/>
                        </a:lnSpc>
                      </a:pPr>
                      <a:r>
                        <a:rPr sz="1200" dirty="0">
                          <a:latin typeface="Wingdings"/>
                          <a:cs typeface="Wingdings"/>
                        </a:rPr>
                        <a:t></a:t>
                      </a:r>
                      <a:endParaRPr sz="1200">
                        <a:latin typeface="Wingdings"/>
                        <a:cs typeface="Wingdings"/>
                      </a:endParaRPr>
                    </a:p>
                  </a:txBody>
                  <a:tcPr marL="0" marR="0" marT="0" marB="0"/>
                </a:tc>
                <a:tc>
                  <a:txBody>
                    <a:bodyPr/>
                    <a:lstStyle/>
                    <a:p>
                      <a:pPr>
                        <a:lnSpc>
                          <a:spcPct val="100000"/>
                        </a:lnSpc>
                        <a:spcBef>
                          <a:spcPts val="25"/>
                        </a:spcBef>
                      </a:pPr>
                      <a:endParaRPr sz="1000">
                        <a:latin typeface="Times New Roman"/>
                        <a:cs typeface="Times New Roman"/>
                      </a:endParaRPr>
                    </a:p>
                    <a:p>
                      <a:pPr marL="153670">
                        <a:lnSpc>
                          <a:spcPct val="100000"/>
                        </a:lnSpc>
                      </a:pPr>
                      <a:r>
                        <a:rPr sz="1200" dirty="0">
                          <a:latin typeface="Times New Roman"/>
                          <a:cs typeface="Times New Roman"/>
                        </a:rPr>
                        <a:t>Irrelevant</a:t>
                      </a:r>
                      <a:endParaRPr sz="1200">
                        <a:latin typeface="Times New Roman"/>
                        <a:cs typeface="Times New Roman"/>
                      </a:endParaRPr>
                    </a:p>
                  </a:txBody>
                  <a:tcPr marL="0" marR="0" marT="0" marB="0"/>
                </a:tc>
                <a:extLst>
                  <a:ext uri="{0D108BD9-81ED-4DB2-BD59-A6C34878D82A}">
                    <a16:rowId xmlns:a16="http://schemas.microsoft.com/office/drawing/2014/main" val="10001"/>
                  </a:ext>
                </a:extLst>
              </a:tr>
              <a:tr h="170782">
                <a:tc>
                  <a:txBody>
                    <a:bodyPr/>
                    <a:lstStyle/>
                    <a:p>
                      <a:pPr marL="22225">
                        <a:lnSpc>
                          <a:spcPts val="1300"/>
                        </a:lnSpc>
                      </a:pPr>
                      <a:r>
                        <a:rPr sz="1200" spc="-5" dirty="0">
                          <a:latin typeface="Times New Roman"/>
                          <a:cs typeface="Times New Roman"/>
                        </a:rPr>
                        <a:t>Plug</a:t>
                      </a:r>
                      <a:endParaRPr sz="1200">
                        <a:latin typeface="Times New Roman"/>
                        <a:cs typeface="Times New Roman"/>
                      </a:endParaRPr>
                    </a:p>
                  </a:txBody>
                  <a:tcPr marL="0" marR="0" marT="0" marB="0"/>
                </a:tc>
                <a:tc>
                  <a:txBody>
                    <a:bodyPr/>
                    <a:lstStyle/>
                    <a:p>
                      <a:pPr marL="57150">
                        <a:lnSpc>
                          <a:spcPts val="1300"/>
                        </a:lnSpc>
                      </a:pPr>
                      <a:r>
                        <a:rPr sz="1200" dirty="0">
                          <a:latin typeface="Wingdings"/>
                          <a:cs typeface="Wingdings"/>
                        </a:rPr>
                        <a:t></a:t>
                      </a:r>
                      <a:endParaRPr sz="1200">
                        <a:latin typeface="Wingdings"/>
                        <a:cs typeface="Wingdings"/>
                      </a:endParaRPr>
                    </a:p>
                  </a:txBody>
                  <a:tcPr marL="0" marR="0" marT="0" marB="0"/>
                </a:tc>
                <a:tc>
                  <a:txBody>
                    <a:bodyPr/>
                    <a:lstStyle/>
                    <a:p>
                      <a:pPr marL="153670">
                        <a:lnSpc>
                          <a:spcPts val="1300"/>
                        </a:lnSpc>
                      </a:pPr>
                      <a:r>
                        <a:rPr sz="1200" dirty="0">
                          <a:latin typeface="Times New Roman"/>
                          <a:cs typeface="Times New Roman"/>
                        </a:rPr>
                        <a:t>Irrelevant</a:t>
                      </a:r>
                      <a:endParaRPr sz="1200">
                        <a:latin typeface="Times New Roman"/>
                        <a:cs typeface="Times New Roman"/>
                      </a:endParaRPr>
                    </a:p>
                  </a:txBody>
                  <a:tcPr marL="0" marR="0" marT="0" marB="0"/>
                </a:tc>
                <a:extLst>
                  <a:ext uri="{0D108BD9-81ED-4DB2-BD59-A6C34878D82A}">
                    <a16:rowId xmlns:a16="http://schemas.microsoft.com/office/drawing/2014/main" val="10002"/>
                  </a:ext>
                </a:extLst>
              </a:tr>
              <a:tr h="177800">
                <a:tc>
                  <a:txBody>
                    <a:bodyPr/>
                    <a:lstStyle/>
                    <a:p>
                      <a:pPr marL="22225">
                        <a:lnSpc>
                          <a:spcPts val="1295"/>
                        </a:lnSpc>
                      </a:pPr>
                      <a:r>
                        <a:rPr sz="1200" spc="-5" dirty="0">
                          <a:latin typeface="Times New Roman"/>
                          <a:cs typeface="Times New Roman"/>
                        </a:rPr>
                        <a:t>Keypad</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extLst>
                  <a:ext uri="{0D108BD9-81ED-4DB2-BD59-A6C34878D82A}">
                    <a16:rowId xmlns:a16="http://schemas.microsoft.com/office/drawing/2014/main" val="10003"/>
                  </a:ext>
                </a:extLst>
              </a:tr>
              <a:tr h="340393">
                <a:tc>
                  <a:txBody>
                    <a:bodyPr/>
                    <a:lstStyle/>
                    <a:p>
                      <a:pPr marL="22225">
                        <a:lnSpc>
                          <a:spcPts val="1265"/>
                        </a:lnSpc>
                      </a:pPr>
                      <a:r>
                        <a:rPr sz="1200" spc="-5" dirty="0">
                          <a:latin typeface="Times New Roman"/>
                          <a:cs typeface="Times New Roman"/>
                        </a:rPr>
                        <a:t>Keys</a:t>
                      </a:r>
                      <a:endParaRPr sz="1200">
                        <a:latin typeface="Times New Roman"/>
                        <a:cs typeface="Times New Roman"/>
                      </a:endParaRPr>
                    </a:p>
                    <a:p>
                      <a:pPr marL="22225">
                        <a:lnSpc>
                          <a:spcPts val="1410"/>
                        </a:lnSpc>
                      </a:pPr>
                      <a:r>
                        <a:rPr sz="1200" spc="-5" dirty="0">
                          <a:latin typeface="Times New Roman"/>
                          <a:cs typeface="Times New Roman"/>
                        </a:rPr>
                        <a:t>Devices</a:t>
                      </a:r>
                      <a:endParaRPr sz="1200">
                        <a:latin typeface="Times New Roman"/>
                        <a:cs typeface="Times New Roman"/>
                      </a:endParaRPr>
                    </a:p>
                  </a:txBody>
                  <a:tcPr marL="0" marR="0" marT="0" marB="0"/>
                </a:tc>
                <a:tc>
                  <a:txBody>
                    <a:bodyPr/>
                    <a:lstStyle/>
                    <a:p>
                      <a:pPr>
                        <a:lnSpc>
                          <a:spcPct val="100000"/>
                        </a:lnSpc>
                        <a:spcBef>
                          <a:spcPts val="25"/>
                        </a:spcBef>
                      </a:pPr>
                      <a:endParaRPr sz="1000">
                        <a:latin typeface="Times New Roman"/>
                        <a:cs typeface="Times New Roman"/>
                      </a:endParaRPr>
                    </a:p>
                    <a:p>
                      <a:pPr marL="57150">
                        <a:lnSpc>
                          <a:spcPct val="100000"/>
                        </a:lnSpc>
                      </a:pPr>
                      <a:r>
                        <a:rPr sz="1200" dirty="0">
                          <a:latin typeface="Wingdings"/>
                          <a:cs typeface="Wingdings"/>
                        </a:rPr>
                        <a:t></a:t>
                      </a:r>
                      <a:endParaRPr sz="1200">
                        <a:latin typeface="Wingdings"/>
                        <a:cs typeface="Wingdings"/>
                      </a:endParaRPr>
                    </a:p>
                  </a:txBody>
                  <a:tcPr marL="0" marR="0" marT="0" marB="0"/>
                </a:tc>
                <a:tc>
                  <a:txBody>
                    <a:bodyPr/>
                    <a:lstStyle/>
                    <a:p>
                      <a:pPr>
                        <a:lnSpc>
                          <a:spcPct val="100000"/>
                        </a:lnSpc>
                        <a:spcBef>
                          <a:spcPts val="25"/>
                        </a:spcBef>
                      </a:pPr>
                      <a:endParaRPr sz="1000">
                        <a:latin typeface="Times New Roman"/>
                        <a:cs typeface="Times New Roman"/>
                      </a:endParaRPr>
                    </a:p>
                    <a:p>
                      <a:pPr marL="153670">
                        <a:lnSpc>
                          <a:spcPct val="100000"/>
                        </a:lnSpc>
                      </a:pPr>
                      <a:r>
                        <a:rPr sz="1200" spc="-5" dirty="0">
                          <a:latin typeface="Times New Roman"/>
                          <a:cs typeface="Times New Roman"/>
                        </a:rPr>
                        <a:t>Vague</a:t>
                      </a:r>
                      <a:endParaRPr sz="1200">
                        <a:latin typeface="Times New Roman"/>
                        <a:cs typeface="Times New Roman"/>
                      </a:endParaRPr>
                    </a:p>
                  </a:txBody>
                  <a:tcPr marL="0" marR="0" marT="0" marB="0"/>
                </a:tc>
                <a:extLst>
                  <a:ext uri="{0D108BD9-81ED-4DB2-BD59-A6C34878D82A}">
                    <a16:rowId xmlns:a16="http://schemas.microsoft.com/office/drawing/2014/main" val="10004"/>
                  </a:ext>
                </a:extLst>
              </a:tr>
              <a:tr h="177800">
                <a:tc>
                  <a:txBody>
                    <a:bodyPr/>
                    <a:lstStyle/>
                    <a:p>
                      <a:pPr marL="22225">
                        <a:lnSpc>
                          <a:spcPts val="1300"/>
                        </a:lnSpc>
                      </a:pPr>
                      <a:r>
                        <a:rPr sz="1200" dirty="0">
                          <a:latin typeface="Times New Roman"/>
                          <a:cs typeface="Times New Roman"/>
                        </a:rPr>
                        <a:t>Release</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pPr marL="229870">
                        <a:lnSpc>
                          <a:spcPts val="1300"/>
                        </a:lnSpc>
                        <a:tabLst>
                          <a:tab pos="610870" algn="l"/>
                        </a:tabLst>
                      </a:pPr>
                      <a:r>
                        <a:rPr sz="1200" spc="-5" dirty="0">
                          <a:latin typeface="Wingdings"/>
                          <a:cs typeface="Wingdings"/>
                        </a:rPr>
                        <a:t></a:t>
                      </a:r>
                      <a:r>
                        <a:rPr sz="1200" spc="-5" dirty="0">
                          <a:latin typeface="Times New Roman"/>
                          <a:cs typeface="Times New Roman"/>
                        </a:rPr>
                        <a:t>	</a:t>
                      </a:r>
                      <a:r>
                        <a:rPr sz="1200" dirty="0">
                          <a:latin typeface="Times New Roman"/>
                          <a:cs typeface="Times New Roman"/>
                        </a:rPr>
                        <a:t>Irrelevant</a:t>
                      </a:r>
                      <a:endParaRPr sz="1200">
                        <a:latin typeface="Times New Roman"/>
                        <a:cs typeface="Times New Roman"/>
                      </a:endParaRPr>
                    </a:p>
                  </a:txBody>
                  <a:tcPr marL="0" marR="0" marT="0" marB="0"/>
                </a:tc>
                <a:extLst>
                  <a:ext uri="{0D108BD9-81ED-4DB2-BD59-A6C34878D82A}">
                    <a16:rowId xmlns:a16="http://schemas.microsoft.com/office/drawing/2014/main" val="10005"/>
                  </a:ext>
                </a:extLst>
              </a:tr>
              <a:tr h="340393">
                <a:tc>
                  <a:txBody>
                    <a:bodyPr/>
                    <a:lstStyle/>
                    <a:p>
                      <a:pPr marL="22225">
                        <a:lnSpc>
                          <a:spcPts val="1265"/>
                        </a:lnSpc>
                      </a:pPr>
                      <a:r>
                        <a:rPr sz="1200" spc="-5" dirty="0">
                          <a:latin typeface="Times New Roman"/>
                          <a:cs typeface="Times New Roman"/>
                        </a:rPr>
                        <a:t>Drawer</a:t>
                      </a:r>
                      <a:endParaRPr sz="1200">
                        <a:latin typeface="Times New Roman"/>
                        <a:cs typeface="Times New Roman"/>
                      </a:endParaRPr>
                    </a:p>
                    <a:p>
                      <a:pPr marL="22225">
                        <a:lnSpc>
                          <a:spcPts val="1410"/>
                        </a:lnSpc>
                      </a:pPr>
                      <a:r>
                        <a:rPr sz="1200" dirty="0">
                          <a:latin typeface="Times New Roman"/>
                          <a:cs typeface="Times New Roman"/>
                        </a:rPr>
                        <a:t>Buttons</a:t>
                      </a:r>
                      <a:endParaRPr sz="1200">
                        <a:latin typeface="Times New Roman"/>
                        <a:cs typeface="Times New Roman"/>
                      </a:endParaRPr>
                    </a:p>
                  </a:txBody>
                  <a:tcPr marL="0" marR="0" marT="0" marB="0"/>
                </a:tc>
                <a:tc>
                  <a:txBody>
                    <a:bodyPr/>
                    <a:lstStyle/>
                    <a:p>
                      <a:pPr>
                        <a:lnSpc>
                          <a:spcPct val="100000"/>
                        </a:lnSpc>
                        <a:spcBef>
                          <a:spcPts val="25"/>
                        </a:spcBef>
                      </a:pPr>
                      <a:endParaRPr sz="1000">
                        <a:latin typeface="Times New Roman"/>
                        <a:cs typeface="Times New Roman"/>
                      </a:endParaRPr>
                    </a:p>
                    <a:p>
                      <a:pPr marL="57150">
                        <a:lnSpc>
                          <a:spcPct val="100000"/>
                        </a:lnSpc>
                      </a:pPr>
                      <a:r>
                        <a:rPr sz="1200" dirty="0">
                          <a:latin typeface="Wingdings"/>
                          <a:cs typeface="Wingdings"/>
                        </a:rPr>
                        <a:t></a:t>
                      </a:r>
                      <a:endParaRPr sz="1200">
                        <a:latin typeface="Wingdings"/>
                        <a:cs typeface="Wingdings"/>
                      </a:endParaRPr>
                    </a:p>
                  </a:txBody>
                  <a:tcPr marL="0" marR="0" marT="0" marB="0"/>
                </a:tc>
                <a:tc>
                  <a:txBody>
                    <a:bodyPr/>
                    <a:lstStyle/>
                    <a:p>
                      <a:pPr>
                        <a:lnSpc>
                          <a:spcPct val="100000"/>
                        </a:lnSpc>
                        <a:spcBef>
                          <a:spcPts val="25"/>
                        </a:spcBef>
                      </a:pPr>
                      <a:endParaRPr sz="1000">
                        <a:latin typeface="Times New Roman"/>
                        <a:cs typeface="Times New Roman"/>
                      </a:endParaRPr>
                    </a:p>
                    <a:p>
                      <a:pPr marL="153670">
                        <a:lnSpc>
                          <a:spcPct val="100000"/>
                        </a:lnSpc>
                      </a:pPr>
                      <a:r>
                        <a:rPr sz="1200" dirty="0">
                          <a:latin typeface="Times New Roman"/>
                          <a:cs typeface="Times New Roman"/>
                        </a:rPr>
                        <a:t>Redundant</a:t>
                      </a:r>
                      <a:endParaRPr sz="1200">
                        <a:latin typeface="Times New Roman"/>
                        <a:cs typeface="Times New Roman"/>
                      </a:endParaRPr>
                    </a:p>
                  </a:txBody>
                  <a:tcPr marL="0" marR="0" marT="0" marB="0"/>
                </a:tc>
                <a:extLst>
                  <a:ext uri="{0D108BD9-81ED-4DB2-BD59-A6C34878D82A}">
                    <a16:rowId xmlns:a16="http://schemas.microsoft.com/office/drawing/2014/main" val="10006"/>
                  </a:ext>
                </a:extLst>
              </a:tr>
              <a:tr h="170391">
                <a:tc>
                  <a:txBody>
                    <a:bodyPr/>
                    <a:lstStyle/>
                    <a:p>
                      <a:pPr marL="22225">
                        <a:lnSpc>
                          <a:spcPts val="1300"/>
                        </a:lnSpc>
                      </a:pPr>
                      <a:r>
                        <a:rPr sz="1200" spc="-5" dirty="0">
                          <a:latin typeface="Times New Roman"/>
                          <a:cs typeface="Times New Roman"/>
                        </a:rPr>
                        <a:t>Screen</a:t>
                      </a:r>
                      <a:endParaRPr sz="1200">
                        <a:latin typeface="Times New Roman"/>
                        <a:cs typeface="Times New Roman"/>
                      </a:endParaRPr>
                    </a:p>
                  </a:txBody>
                  <a:tcPr marL="0" marR="0" marT="0" marB="0"/>
                </a:tc>
                <a:tc>
                  <a:txBody>
                    <a:bodyPr/>
                    <a:lstStyle/>
                    <a:p>
                      <a:pPr marL="57150">
                        <a:lnSpc>
                          <a:spcPts val="1300"/>
                        </a:lnSpc>
                      </a:pPr>
                      <a:r>
                        <a:rPr sz="1200" dirty="0">
                          <a:latin typeface="Wingdings"/>
                          <a:cs typeface="Wingdings"/>
                        </a:rPr>
                        <a:t></a:t>
                      </a:r>
                      <a:endParaRPr sz="1200">
                        <a:latin typeface="Wingdings"/>
                        <a:cs typeface="Wingdings"/>
                      </a:endParaRPr>
                    </a:p>
                  </a:txBody>
                  <a:tcPr marL="0" marR="0" marT="0" marB="0"/>
                </a:tc>
                <a:tc>
                  <a:txBody>
                    <a:bodyPr/>
                    <a:lstStyle/>
                    <a:p>
                      <a:pPr marL="153670">
                        <a:lnSpc>
                          <a:spcPts val="1300"/>
                        </a:lnSpc>
                      </a:pPr>
                      <a:r>
                        <a:rPr sz="1200" dirty="0">
                          <a:latin typeface="Times New Roman"/>
                          <a:cs typeface="Times New Roman"/>
                        </a:rPr>
                        <a:t>Redundant</a:t>
                      </a:r>
                      <a:endParaRPr sz="1200">
                        <a:latin typeface="Times New Roman"/>
                        <a:cs typeface="Times New Roman"/>
                      </a:endParaRPr>
                    </a:p>
                  </a:txBody>
                  <a:tcPr marL="0" marR="0" marT="0" marB="0"/>
                </a:tc>
                <a:extLst>
                  <a:ext uri="{0D108BD9-81ED-4DB2-BD59-A6C34878D82A}">
                    <a16:rowId xmlns:a16="http://schemas.microsoft.com/office/drawing/2014/main" val="10007"/>
                  </a:ext>
                </a:extLst>
              </a:tr>
              <a:tr h="170392">
                <a:tc>
                  <a:txBody>
                    <a:bodyPr/>
                    <a:lstStyle/>
                    <a:p>
                      <a:pPr marL="22225">
                        <a:lnSpc>
                          <a:spcPts val="1300"/>
                        </a:lnSpc>
                      </a:pPr>
                      <a:r>
                        <a:rPr sz="1200" spc="-5" dirty="0">
                          <a:latin typeface="Times New Roman"/>
                          <a:cs typeface="Times New Roman"/>
                        </a:rPr>
                        <a:t>Number</a:t>
                      </a:r>
                      <a:endParaRPr sz="1200">
                        <a:latin typeface="Times New Roman"/>
                        <a:cs typeface="Times New Roman"/>
                      </a:endParaRPr>
                    </a:p>
                  </a:txBody>
                  <a:tcPr marL="0" marR="0" marT="0" marB="0"/>
                </a:tc>
                <a:tc>
                  <a:txBody>
                    <a:bodyPr/>
                    <a:lstStyle/>
                    <a:p>
                      <a:pPr marL="57150">
                        <a:lnSpc>
                          <a:spcPts val="1300"/>
                        </a:lnSpc>
                      </a:pPr>
                      <a:r>
                        <a:rPr sz="1200" dirty="0">
                          <a:latin typeface="Wingdings"/>
                          <a:cs typeface="Wingdings"/>
                        </a:rPr>
                        <a:t></a:t>
                      </a:r>
                      <a:endParaRPr sz="1200">
                        <a:latin typeface="Wingdings"/>
                        <a:cs typeface="Wingdings"/>
                      </a:endParaRPr>
                    </a:p>
                  </a:txBody>
                  <a:tcPr marL="0" marR="0" marT="0" marB="0"/>
                </a:tc>
                <a:tc>
                  <a:txBody>
                    <a:bodyPr/>
                    <a:lstStyle/>
                    <a:p>
                      <a:pPr marL="153670">
                        <a:lnSpc>
                          <a:spcPts val="1300"/>
                        </a:lnSpc>
                      </a:pPr>
                      <a:r>
                        <a:rPr sz="1200" spc="-5" dirty="0">
                          <a:latin typeface="Times New Roman"/>
                          <a:cs typeface="Times New Roman"/>
                        </a:rPr>
                        <a:t>Attribute</a:t>
                      </a:r>
                      <a:endParaRPr sz="1200">
                        <a:latin typeface="Times New Roman"/>
                        <a:cs typeface="Times New Roman"/>
                      </a:endParaRPr>
                    </a:p>
                  </a:txBody>
                  <a:tcPr marL="0" marR="0" marT="0" marB="0"/>
                </a:tc>
                <a:extLst>
                  <a:ext uri="{0D108BD9-81ED-4DB2-BD59-A6C34878D82A}">
                    <a16:rowId xmlns:a16="http://schemas.microsoft.com/office/drawing/2014/main" val="10008"/>
                  </a:ext>
                </a:extLst>
              </a:tr>
              <a:tr h="170391">
                <a:tc>
                  <a:txBody>
                    <a:bodyPr/>
                    <a:lstStyle/>
                    <a:p>
                      <a:pPr marL="22225">
                        <a:lnSpc>
                          <a:spcPts val="1300"/>
                        </a:lnSpc>
                      </a:pPr>
                      <a:r>
                        <a:rPr sz="1200" dirty="0">
                          <a:latin typeface="Times New Roman"/>
                          <a:cs typeface="Times New Roman"/>
                        </a:rPr>
                        <a:t>Total</a:t>
                      </a:r>
                      <a:endParaRPr sz="1200">
                        <a:latin typeface="Times New Roman"/>
                        <a:cs typeface="Times New Roman"/>
                      </a:endParaRPr>
                    </a:p>
                  </a:txBody>
                  <a:tcPr marL="0" marR="0" marT="0" marB="0"/>
                </a:tc>
                <a:tc>
                  <a:txBody>
                    <a:bodyPr/>
                    <a:lstStyle/>
                    <a:p>
                      <a:pPr marL="57150">
                        <a:lnSpc>
                          <a:spcPts val="1300"/>
                        </a:lnSpc>
                      </a:pPr>
                      <a:r>
                        <a:rPr sz="1200" dirty="0">
                          <a:latin typeface="Wingdings"/>
                          <a:cs typeface="Wingdings"/>
                        </a:rPr>
                        <a:t></a:t>
                      </a:r>
                      <a:endParaRPr sz="1200">
                        <a:latin typeface="Wingdings"/>
                        <a:cs typeface="Wingdings"/>
                      </a:endParaRPr>
                    </a:p>
                  </a:txBody>
                  <a:tcPr marL="0" marR="0" marT="0" marB="0"/>
                </a:tc>
                <a:tc>
                  <a:txBody>
                    <a:bodyPr/>
                    <a:lstStyle/>
                    <a:p>
                      <a:pPr marL="153670">
                        <a:lnSpc>
                          <a:spcPts val="1300"/>
                        </a:lnSpc>
                      </a:pPr>
                      <a:r>
                        <a:rPr sz="1200" spc="-5" dirty="0">
                          <a:latin typeface="Times New Roman"/>
                          <a:cs typeface="Times New Roman"/>
                        </a:rPr>
                        <a:t>Attribute</a:t>
                      </a:r>
                      <a:endParaRPr sz="1200">
                        <a:latin typeface="Times New Roman"/>
                        <a:cs typeface="Times New Roman"/>
                      </a:endParaRPr>
                    </a:p>
                  </a:txBody>
                  <a:tcPr marL="0" marR="0" marT="0" marB="0"/>
                </a:tc>
                <a:extLst>
                  <a:ext uri="{0D108BD9-81ED-4DB2-BD59-A6C34878D82A}">
                    <a16:rowId xmlns:a16="http://schemas.microsoft.com/office/drawing/2014/main" val="10009"/>
                  </a:ext>
                </a:extLst>
              </a:tr>
              <a:tr h="170782">
                <a:tc>
                  <a:txBody>
                    <a:bodyPr/>
                    <a:lstStyle/>
                    <a:p>
                      <a:pPr marL="22225">
                        <a:lnSpc>
                          <a:spcPts val="1300"/>
                        </a:lnSpc>
                      </a:pPr>
                      <a:r>
                        <a:rPr sz="1200" dirty="0">
                          <a:latin typeface="Times New Roman"/>
                          <a:cs typeface="Times New Roman"/>
                        </a:rPr>
                        <a:t>Tax</a:t>
                      </a:r>
                      <a:endParaRPr sz="1200">
                        <a:latin typeface="Times New Roman"/>
                        <a:cs typeface="Times New Roman"/>
                      </a:endParaRPr>
                    </a:p>
                  </a:txBody>
                  <a:tcPr marL="0" marR="0" marT="0" marB="0"/>
                </a:tc>
                <a:tc>
                  <a:txBody>
                    <a:bodyPr/>
                    <a:lstStyle/>
                    <a:p>
                      <a:pPr marL="57150">
                        <a:lnSpc>
                          <a:spcPts val="1300"/>
                        </a:lnSpc>
                      </a:pPr>
                      <a:r>
                        <a:rPr sz="1200" dirty="0">
                          <a:latin typeface="Wingdings"/>
                          <a:cs typeface="Wingdings"/>
                        </a:rPr>
                        <a:t></a:t>
                      </a:r>
                      <a:endParaRPr sz="1200">
                        <a:latin typeface="Wingdings"/>
                        <a:cs typeface="Wingdings"/>
                      </a:endParaRPr>
                    </a:p>
                  </a:txBody>
                  <a:tcPr marL="0" marR="0" marT="0" marB="0"/>
                </a:tc>
                <a:tc>
                  <a:txBody>
                    <a:bodyPr/>
                    <a:lstStyle/>
                    <a:p>
                      <a:pPr marL="153670">
                        <a:lnSpc>
                          <a:spcPts val="1300"/>
                        </a:lnSpc>
                      </a:pPr>
                      <a:r>
                        <a:rPr sz="1200" spc="-5" dirty="0">
                          <a:latin typeface="Times New Roman"/>
                          <a:cs typeface="Times New Roman"/>
                        </a:rPr>
                        <a:t>Attribute</a:t>
                      </a:r>
                      <a:endParaRPr sz="1200">
                        <a:latin typeface="Times New Roman"/>
                        <a:cs typeface="Times New Roman"/>
                      </a:endParaRPr>
                    </a:p>
                  </a:txBody>
                  <a:tcPr marL="0" marR="0" marT="0" marB="0"/>
                </a:tc>
                <a:extLst>
                  <a:ext uri="{0D108BD9-81ED-4DB2-BD59-A6C34878D82A}">
                    <a16:rowId xmlns:a16="http://schemas.microsoft.com/office/drawing/2014/main" val="10010"/>
                  </a:ext>
                </a:extLst>
              </a:tr>
              <a:tr h="340783">
                <a:tc>
                  <a:txBody>
                    <a:bodyPr/>
                    <a:lstStyle/>
                    <a:p>
                      <a:pPr marL="22225">
                        <a:lnSpc>
                          <a:spcPts val="1265"/>
                        </a:lnSpc>
                      </a:pPr>
                      <a:r>
                        <a:rPr sz="1200" dirty="0">
                          <a:latin typeface="Times New Roman"/>
                          <a:cs typeface="Times New Roman"/>
                        </a:rPr>
                        <a:t>0-9</a:t>
                      </a:r>
                      <a:r>
                        <a:rPr sz="1200" spc="-100" dirty="0">
                          <a:latin typeface="Times New Roman"/>
                          <a:cs typeface="Times New Roman"/>
                        </a:rPr>
                        <a:t> </a:t>
                      </a:r>
                      <a:r>
                        <a:rPr sz="1200" spc="-5" dirty="0">
                          <a:latin typeface="Times New Roman"/>
                          <a:cs typeface="Times New Roman"/>
                        </a:rPr>
                        <a:t>Key</a:t>
                      </a:r>
                      <a:endParaRPr sz="1200">
                        <a:latin typeface="Times New Roman"/>
                        <a:cs typeface="Times New Roman"/>
                      </a:endParaRPr>
                    </a:p>
                    <a:p>
                      <a:pPr marL="22225">
                        <a:lnSpc>
                          <a:spcPts val="1410"/>
                        </a:lnSpc>
                      </a:pPr>
                      <a:r>
                        <a:rPr sz="1200" spc="-5" dirty="0">
                          <a:latin typeface="Times New Roman"/>
                          <a:cs typeface="Times New Roman"/>
                        </a:rPr>
                        <a:t>Value</a:t>
                      </a:r>
                      <a:endParaRPr sz="1200">
                        <a:latin typeface="Times New Roman"/>
                        <a:cs typeface="Times New Roman"/>
                      </a:endParaRPr>
                    </a:p>
                  </a:txBody>
                  <a:tcPr marL="0" marR="0" marT="0" marB="0"/>
                </a:tc>
                <a:tc>
                  <a:txBody>
                    <a:bodyPr/>
                    <a:lstStyle/>
                    <a:p>
                      <a:pPr>
                        <a:lnSpc>
                          <a:spcPct val="100000"/>
                        </a:lnSpc>
                        <a:spcBef>
                          <a:spcPts val="25"/>
                        </a:spcBef>
                      </a:pPr>
                      <a:endParaRPr sz="1000">
                        <a:latin typeface="Times New Roman"/>
                        <a:cs typeface="Times New Roman"/>
                      </a:endParaRPr>
                    </a:p>
                    <a:p>
                      <a:pPr marL="57150">
                        <a:lnSpc>
                          <a:spcPct val="100000"/>
                        </a:lnSpc>
                      </a:pPr>
                      <a:r>
                        <a:rPr sz="1200" dirty="0">
                          <a:latin typeface="Wingdings"/>
                          <a:cs typeface="Wingdings"/>
                        </a:rPr>
                        <a:t></a:t>
                      </a:r>
                      <a:endParaRPr sz="1200">
                        <a:latin typeface="Wingdings"/>
                        <a:cs typeface="Wingdings"/>
                      </a:endParaRPr>
                    </a:p>
                  </a:txBody>
                  <a:tcPr marL="0" marR="0" marT="0" marB="0"/>
                </a:tc>
                <a:tc>
                  <a:txBody>
                    <a:bodyPr/>
                    <a:lstStyle/>
                    <a:p>
                      <a:pPr>
                        <a:lnSpc>
                          <a:spcPct val="100000"/>
                        </a:lnSpc>
                        <a:spcBef>
                          <a:spcPts val="25"/>
                        </a:spcBef>
                      </a:pPr>
                      <a:endParaRPr sz="1000">
                        <a:latin typeface="Times New Roman"/>
                        <a:cs typeface="Times New Roman"/>
                      </a:endParaRPr>
                    </a:p>
                    <a:p>
                      <a:pPr marL="153670">
                        <a:lnSpc>
                          <a:spcPct val="100000"/>
                        </a:lnSpc>
                      </a:pPr>
                      <a:r>
                        <a:rPr sz="1200" spc="-5" dirty="0">
                          <a:latin typeface="Times New Roman"/>
                          <a:cs typeface="Times New Roman"/>
                        </a:rPr>
                        <a:t>Attribute</a:t>
                      </a:r>
                      <a:endParaRPr sz="1200">
                        <a:latin typeface="Times New Roman"/>
                        <a:cs typeface="Times New Roman"/>
                      </a:endParaRPr>
                    </a:p>
                  </a:txBody>
                  <a:tcPr marL="0" marR="0" marT="0" marB="0"/>
                </a:tc>
                <a:extLst>
                  <a:ext uri="{0D108BD9-81ED-4DB2-BD59-A6C34878D82A}">
                    <a16:rowId xmlns:a16="http://schemas.microsoft.com/office/drawing/2014/main" val="10011"/>
                  </a:ext>
                </a:extLst>
              </a:tr>
              <a:tr h="177800">
                <a:tc>
                  <a:txBody>
                    <a:bodyPr/>
                    <a:lstStyle/>
                    <a:p>
                      <a:pPr marL="22225">
                        <a:lnSpc>
                          <a:spcPts val="1295"/>
                        </a:lnSpc>
                      </a:pPr>
                      <a:r>
                        <a:rPr sz="1200" spc="-5" dirty="0">
                          <a:latin typeface="Times New Roman"/>
                          <a:cs typeface="Times New Roman"/>
                        </a:rPr>
                        <a:t>Money</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extLst>
                  <a:ext uri="{0D108BD9-81ED-4DB2-BD59-A6C34878D82A}">
                    <a16:rowId xmlns:a16="http://schemas.microsoft.com/office/drawing/2014/main" val="10012"/>
                  </a:ext>
                </a:extLst>
              </a:tr>
              <a:tr h="177800">
                <a:tc>
                  <a:txBody>
                    <a:bodyPr/>
                    <a:lstStyle/>
                    <a:p>
                      <a:pPr marL="22225">
                        <a:lnSpc>
                          <a:spcPts val="1295"/>
                        </a:lnSpc>
                      </a:pPr>
                      <a:r>
                        <a:rPr sz="1200" spc="-5" dirty="0">
                          <a:latin typeface="Times New Roman"/>
                          <a:cs typeface="Times New Roman"/>
                        </a:rPr>
                        <a:t>Subtotal</a:t>
                      </a:r>
                      <a:r>
                        <a:rPr sz="1200" spc="-95" dirty="0">
                          <a:latin typeface="Times New Roman"/>
                          <a:cs typeface="Times New Roman"/>
                        </a:rPr>
                        <a:t> </a:t>
                      </a:r>
                      <a:r>
                        <a:rPr sz="1200" spc="-5" dirty="0">
                          <a:latin typeface="Times New Roman"/>
                          <a:cs typeface="Times New Roman"/>
                        </a:rPr>
                        <a:t>Key</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extLst>
                  <a:ext uri="{0D108BD9-81ED-4DB2-BD59-A6C34878D82A}">
                    <a16:rowId xmlns:a16="http://schemas.microsoft.com/office/drawing/2014/main" val="10013"/>
                  </a:ext>
                </a:extLst>
              </a:tr>
              <a:tr h="177800">
                <a:tc>
                  <a:txBody>
                    <a:bodyPr/>
                    <a:lstStyle/>
                    <a:p>
                      <a:pPr marL="22225">
                        <a:lnSpc>
                          <a:spcPts val="1295"/>
                        </a:lnSpc>
                      </a:pPr>
                      <a:r>
                        <a:rPr sz="1200" dirty="0">
                          <a:latin typeface="Times New Roman"/>
                          <a:cs typeface="Times New Roman"/>
                        </a:rPr>
                        <a:t>Tax</a:t>
                      </a:r>
                      <a:r>
                        <a:rPr sz="1200" spc="-105" dirty="0">
                          <a:latin typeface="Times New Roman"/>
                          <a:cs typeface="Times New Roman"/>
                        </a:rPr>
                        <a:t> </a:t>
                      </a:r>
                      <a:r>
                        <a:rPr sz="1200" spc="-5" dirty="0">
                          <a:latin typeface="Times New Roman"/>
                          <a:cs typeface="Times New Roman"/>
                        </a:rPr>
                        <a:t>Key</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extLst>
                  <a:ext uri="{0D108BD9-81ED-4DB2-BD59-A6C34878D82A}">
                    <a16:rowId xmlns:a16="http://schemas.microsoft.com/office/drawing/2014/main" val="10014"/>
                  </a:ext>
                </a:extLst>
              </a:tr>
              <a:tr h="221014">
                <a:tc>
                  <a:txBody>
                    <a:bodyPr/>
                    <a:lstStyle/>
                    <a:p>
                      <a:pPr marL="22225">
                        <a:lnSpc>
                          <a:spcPts val="1295"/>
                        </a:lnSpc>
                      </a:pPr>
                      <a:r>
                        <a:rPr sz="1200" dirty="0">
                          <a:latin typeface="Times New Roman"/>
                          <a:cs typeface="Times New Roman"/>
                        </a:rPr>
                        <a:t>Total</a:t>
                      </a:r>
                      <a:r>
                        <a:rPr sz="1200" spc="-105" dirty="0">
                          <a:latin typeface="Times New Roman"/>
                          <a:cs typeface="Times New Roman"/>
                        </a:rPr>
                        <a:t> </a:t>
                      </a:r>
                      <a:r>
                        <a:rPr sz="1200" spc="-5" dirty="0">
                          <a:latin typeface="Times New Roman"/>
                          <a:cs typeface="Times New Roman"/>
                        </a:rPr>
                        <a:t>Key</a:t>
                      </a:r>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tc>
                  <a:txBody>
                    <a:bodyPr/>
                    <a:lstStyle/>
                    <a:p>
                      <a:endParaRPr sz="1200">
                        <a:latin typeface="Times New Roman"/>
                        <a:cs typeface="Times New Roman"/>
                      </a:endParaRPr>
                    </a:p>
                  </a:txBody>
                  <a:tcPr marL="0" marR="0" marT="0" marB="0"/>
                </a:tc>
                <a:extLst>
                  <a:ext uri="{0D108BD9-81ED-4DB2-BD59-A6C34878D82A}">
                    <a16:rowId xmlns:a16="http://schemas.microsoft.com/office/drawing/2014/main" val="10015"/>
                  </a:ext>
                </a:extLst>
              </a:tr>
            </a:tbl>
          </a:graphicData>
        </a:graphic>
      </p:graphicFrame>
      <p:sp>
        <p:nvSpPr>
          <p:cNvPr id="9" name="object 9"/>
          <p:cNvSpPr txBox="1"/>
          <p:nvPr/>
        </p:nvSpPr>
        <p:spPr>
          <a:xfrm>
            <a:off x="1098903" y="7228417"/>
            <a:ext cx="5356842"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We </a:t>
            </a:r>
            <a:r>
              <a:rPr sz="1167" spc="-5" dirty="0">
                <a:latin typeface="Times New Roman"/>
                <a:cs typeface="Times New Roman"/>
              </a:rPr>
              <a:t>will </a:t>
            </a:r>
            <a:r>
              <a:rPr sz="1167" dirty="0">
                <a:latin typeface="Times New Roman"/>
                <a:cs typeface="Times New Roman"/>
              </a:rPr>
              <a:t>continue </a:t>
            </a:r>
            <a:r>
              <a:rPr sz="1167" spc="-5" dirty="0">
                <a:latin typeface="Times New Roman"/>
                <a:cs typeface="Times New Roman"/>
              </a:rPr>
              <a:t>with </a:t>
            </a:r>
            <a:r>
              <a:rPr sz="1167" dirty="0">
                <a:latin typeface="Times New Roman"/>
                <a:cs typeface="Times New Roman"/>
              </a:rPr>
              <a:t>technique to identify all the constituent components of the model  and derive our object-oriented</a:t>
            </a:r>
            <a:r>
              <a:rPr sz="1167" spc="-102" dirty="0">
                <a:latin typeface="Times New Roman"/>
                <a:cs typeface="Times New Roman"/>
              </a:rPr>
              <a:t> </a:t>
            </a:r>
            <a:r>
              <a:rPr sz="1167" dirty="0">
                <a:latin typeface="Times New Roman"/>
                <a:cs typeface="Times New Roman"/>
              </a:rPr>
              <a:t>design.</a:t>
            </a:r>
            <a:endParaRPr sz="1167">
              <a:latin typeface="Times New Roman"/>
              <a:cs typeface="Times New Roman"/>
            </a:endParaRPr>
          </a:p>
        </p:txBody>
      </p:sp>
    </p:spTree>
    <p:extLst>
      <p:ext uri="{BB962C8B-B14F-4D97-AF65-F5344CB8AC3E}">
        <p14:creationId xmlns:p14="http://schemas.microsoft.com/office/powerpoint/2010/main" val="291796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0890"/>
            <a:ext cx="5357460" cy="1553823"/>
          </a:xfrm>
          <a:prstGeom prst="rect">
            <a:avLst/>
          </a:prstGeom>
        </p:spPr>
        <p:txBody>
          <a:bodyPr vert="horz" wrap="square" lIns="0" tIns="0" rIns="0" bIns="0" rtlCol="0">
            <a:spAutoFit/>
          </a:bodyPr>
          <a:lstStyle/>
          <a:p>
            <a:pPr marL="86429"/>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15</a:t>
            </a:r>
            <a:endParaRPr sz="1847">
              <a:latin typeface="Times New Roman"/>
              <a:cs typeface="Times New Roman"/>
            </a:endParaRPr>
          </a:p>
          <a:p>
            <a:pPr marL="12347" algn="just">
              <a:spcBef>
                <a:spcPts val="1031"/>
              </a:spcBef>
            </a:pPr>
            <a:r>
              <a:rPr sz="1750" dirty="0">
                <a:latin typeface="Times New Roman"/>
                <a:cs typeface="Times New Roman"/>
              </a:rPr>
              <a:t>The</a:t>
            </a:r>
            <a:r>
              <a:rPr sz="1750" spc="-102" dirty="0">
                <a:latin typeface="Times New Roman"/>
                <a:cs typeface="Times New Roman"/>
              </a:rPr>
              <a:t> </a:t>
            </a:r>
            <a:r>
              <a:rPr sz="1750" spc="-5" dirty="0">
                <a:latin typeface="Times New Roman"/>
                <a:cs typeface="Times New Roman"/>
              </a:rPr>
              <a:t>Notation</a:t>
            </a:r>
            <a:endParaRPr sz="1750">
              <a:latin typeface="Times New Roman"/>
              <a:cs typeface="Times New Roman"/>
            </a:endParaRPr>
          </a:p>
          <a:p>
            <a:pPr marL="12347" marR="4939" algn="just">
              <a:lnSpc>
                <a:spcPts val="1342"/>
              </a:lnSpc>
              <a:spcBef>
                <a:spcPts val="349"/>
              </a:spcBef>
            </a:pPr>
            <a:r>
              <a:rPr sz="1167" spc="-5" dirty="0">
                <a:latin typeface="Times New Roman"/>
                <a:cs typeface="Times New Roman"/>
              </a:rPr>
              <a:t>Many </a:t>
            </a:r>
            <a:r>
              <a:rPr sz="1167" dirty="0">
                <a:latin typeface="Times New Roman"/>
                <a:cs typeface="Times New Roman"/>
              </a:rPr>
              <a:t>different notations are used for documenting the object oriented design. </a:t>
            </a:r>
            <a:r>
              <a:rPr sz="1167" spc="-5" dirty="0">
                <a:latin typeface="Times New Roman"/>
                <a:cs typeface="Times New Roman"/>
              </a:rPr>
              <a:t>Most  </a:t>
            </a:r>
            <a:r>
              <a:rPr sz="1167" dirty="0">
                <a:latin typeface="Times New Roman"/>
                <a:cs typeface="Times New Roman"/>
              </a:rPr>
              <a:t>popular of these include, Rumbaugh, Booch, and Coad, and </a:t>
            </a:r>
            <a:r>
              <a:rPr sz="1167" spc="-5" dirty="0">
                <a:latin typeface="Times New Roman"/>
                <a:cs typeface="Times New Roman"/>
              </a:rPr>
              <a:t>UML(Unified Modeling  </a:t>
            </a:r>
            <a:r>
              <a:rPr sz="1167" dirty="0">
                <a:latin typeface="Times New Roman"/>
                <a:cs typeface="Times New Roman"/>
              </a:rPr>
              <a:t>Language). We </a:t>
            </a:r>
            <a:r>
              <a:rPr sz="1167" spc="-5" dirty="0">
                <a:latin typeface="Times New Roman"/>
                <a:cs typeface="Times New Roman"/>
              </a:rPr>
              <a:t>will </a:t>
            </a:r>
            <a:r>
              <a:rPr sz="1167" dirty="0">
                <a:latin typeface="Times New Roman"/>
                <a:cs typeface="Times New Roman"/>
              </a:rPr>
              <a:t>be using </a:t>
            </a:r>
            <a:r>
              <a:rPr sz="1167" spc="-5" dirty="0">
                <a:latin typeface="Times New Roman"/>
                <a:cs typeface="Times New Roman"/>
              </a:rPr>
              <a:t>UML </a:t>
            </a:r>
            <a:r>
              <a:rPr sz="1167" dirty="0">
                <a:latin typeface="Times New Roman"/>
                <a:cs typeface="Times New Roman"/>
              </a:rPr>
              <a:t>to document our design. </a:t>
            </a:r>
            <a:r>
              <a:rPr sz="1167" spc="-5" dirty="0">
                <a:latin typeface="Times New Roman"/>
                <a:cs typeface="Times New Roman"/>
              </a:rPr>
              <a:t>Although </a:t>
            </a:r>
            <a:r>
              <a:rPr sz="1167" dirty="0">
                <a:latin typeface="Times New Roman"/>
                <a:cs typeface="Times New Roman"/>
              </a:rPr>
              <a:t>the notation is very  comprehensive and detailed, but the key features of this notation are presented in the  following</a:t>
            </a:r>
            <a:r>
              <a:rPr sz="1167" spc="-97"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6" name="object 6"/>
          <p:cNvSpPr/>
          <p:nvPr/>
        </p:nvSpPr>
        <p:spPr>
          <a:xfrm>
            <a:off x="5366597" y="6047528"/>
            <a:ext cx="27164" cy="27164"/>
          </a:xfrm>
          <a:custGeom>
            <a:avLst/>
            <a:gdLst/>
            <a:ahLst/>
            <a:cxnLst/>
            <a:rect l="l" t="t" r="r" b="b"/>
            <a:pathLst>
              <a:path w="27939" h="27939">
                <a:moveTo>
                  <a:pt x="21336" y="0"/>
                </a:moveTo>
                <a:lnTo>
                  <a:pt x="6096" y="0"/>
                </a:lnTo>
                <a:lnTo>
                  <a:pt x="0" y="6095"/>
                </a:lnTo>
                <a:lnTo>
                  <a:pt x="0" y="21335"/>
                </a:lnTo>
                <a:lnTo>
                  <a:pt x="6096" y="27431"/>
                </a:lnTo>
                <a:lnTo>
                  <a:pt x="21336" y="27431"/>
                </a:lnTo>
                <a:lnTo>
                  <a:pt x="27432" y="21335"/>
                </a:lnTo>
                <a:lnTo>
                  <a:pt x="27432" y="6095"/>
                </a:lnTo>
                <a:lnTo>
                  <a:pt x="21336" y="0"/>
                </a:lnTo>
                <a:close/>
              </a:path>
            </a:pathLst>
          </a:custGeom>
          <a:solidFill>
            <a:srgbClr val="000000"/>
          </a:solidFill>
        </p:spPr>
        <p:txBody>
          <a:bodyPr wrap="square" lIns="0" tIns="0" rIns="0" bIns="0" rtlCol="0"/>
          <a:lstStyle/>
          <a:p>
            <a:endParaRPr sz="1750"/>
          </a:p>
        </p:txBody>
      </p:sp>
      <p:sp>
        <p:nvSpPr>
          <p:cNvPr id="7" name="object 7"/>
          <p:cNvSpPr/>
          <p:nvPr/>
        </p:nvSpPr>
        <p:spPr>
          <a:xfrm>
            <a:off x="4742814" y="6041601"/>
            <a:ext cx="81492" cy="38894"/>
          </a:xfrm>
          <a:custGeom>
            <a:avLst/>
            <a:gdLst/>
            <a:ahLst/>
            <a:cxnLst/>
            <a:rect l="l" t="t" r="r" b="b"/>
            <a:pathLst>
              <a:path w="83820" h="40004">
                <a:moveTo>
                  <a:pt x="83820" y="19812"/>
                </a:moveTo>
                <a:lnTo>
                  <a:pt x="42672" y="0"/>
                </a:lnTo>
                <a:lnTo>
                  <a:pt x="0" y="19812"/>
                </a:lnTo>
                <a:lnTo>
                  <a:pt x="42672" y="39624"/>
                </a:lnTo>
                <a:lnTo>
                  <a:pt x="83820" y="19812"/>
                </a:lnTo>
              </a:path>
            </a:pathLst>
          </a:custGeom>
          <a:ln w="3175">
            <a:solidFill>
              <a:srgbClr val="000000"/>
            </a:solidFill>
          </a:ln>
        </p:spPr>
        <p:txBody>
          <a:bodyPr wrap="square" lIns="0" tIns="0" rIns="0" bIns="0" rtlCol="0"/>
          <a:lstStyle/>
          <a:p>
            <a:endParaRPr sz="1750"/>
          </a:p>
        </p:txBody>
      </p:sp>
      <p:sp>
        <p:nvSpPr>
          <p:cNvPr id="8" name="object 8"/>
          <p:cNvSpPr/>
          <p:nvPr/>
        </p:nvSpPr>
        <p:spPr>
          <a:xfrm>
            <a:off x="3468582" y="5075555"/>
            <a:ext cx="637117" cy="228424"/>
          </a:xfrm>
          <a:custGeom>
            <a:avLst/>
            <a:gdLst/>
            <a:ahLst/>
            <a:cxnLst/>
            <a:rect l="l" t="t" r="r" b="b"/>
            <a:pathLst>
              <a:path w="655320" h="234950">
                <a:moveTo>
                  <a:pt x="655320" y="0"/>
                </a:moveTo>
                <a:lnTo>
                  <a:pt x="0" y="0"/>
                </a:lnTo>
                <a:lnTo>
                  <a:pt x="0" y="234696"/>
                </a:lnTo>
                <a:lnTo>
                  <a:pt x="655320" y="234696"/>
                </a:lnTo>
                <a:lnTo>
                  <a:pt x="655320" y="0"/>
                </a:lnTo>
                <a:close/>
              </a:path>
            </a:pathLst>
          </a:custGeom>
          <a:ln w="3175">
            <a:solidFill>
              <a:srgbClr val="000000"/>
            </a:solidFill>
          </a:ln>
        </p:spPr>
        <p:txBody>
          <a:bodyPr wrap="square" lIns="0" tIns="0" rIns="0" bIns="0" rtlCol="0"/>
          <a:lstStyle/>
          <a:p>
            <a:endParaRPr sz="1750"/>
          </a:p>
        </p:txBody>
      </p:sp>
      <p:sp>
        <p:nvSpPr>
          <p:cNvPr id="9" name="object 9"/>
          <p:cNvSpPr/>
          <p:nvPr/>
        </p:nvSpPr>
        <p:spPr>
          <a:xfrm>
            <a:off x="3496733" y="5117041"/>
            <a:ext cx="320040" cy="59267"/>
          </a:xfrm>
          <a:prstGeom prst="rect">
            <a:avLst/>
          </a:prstGeom>
          <a:blipFill>
            <a:blip r:embed="rId2" cstate="print"/>
            <a:stretch>
              <a:fillRect/>
            </a:stretch>
          </a:blipFill>
        </p:spPr>
        <p:txBody>
          <a:bodyPr wrap="square" lIns="0" tIns="0" rIns="0" bIns="0" rtlCol="0"/>
          <a:lstStyle/>
          <a:p>
            <a:endParaRPr sz="1750"/>
          </a:p>
        </p:txBody>
      </p:sp>
      <p:sp>
        <p:nvSpPr>
          <p:cNvPr id="10" name="object 10"/>
          <p:cNvSpPr/>
          <p:nvPr/>
        </p:nvSpPr>
        <p:spPr>
          <a:xfrm>
            <a:off x="3468582" y="4848859"/>
            <a:ext cx="637117" cy="227188"/>
          </a:xfrm>
          <a:custGeom>
            <a:avLst/>
            <a:gdLst/>
            <a:ahLst/>
            <a:cxnLst/>
            <a:rect l="l" t="t" r="r" b="b"/>
            <a:pathLst>
              <a:path w="655320" h="233679">
                <a:moveTo>
                  <a:pt x="0" y="233172"/>
                </a:moveTo>
                <a:lnTo>
                  <a:pt x="655320" y="233172"/>
                </a:lnTo>
                <a:lnTo>
                  <a:pt x="655320" y="0"/>
                </a:lnTo>
                <a:lnTo>
                  <a:pt x="0" y="0"/>
                </a:lnTo>
                <a:lnTo>
                  <a:pt x="0" y="233172"/>
                </a:lnTo>
                <a:close/>
              </a:path>
            </a:pathLst>
          </a:custGeom>
          <a:ln w="3175">
            <a:solidFill>
              <a:srgbClr val="000000"/>
            </a:solidFill>
          </a:ln>
        </p:spPr>
        <p:txBody>
          <a:bodyPr wrap="square" lIns="0" tIns="0" rIns="0" bIns="0" rtlCol="0"/>
          <a:lstStyle/>
          <a:p>
            <a:endParaRPr sz="1750"/>
          </a:p>
        </p:txBody>
      </p:sp>
      <p:sp>
        <p:nvSpPr>
          <p:cNvPr id="11" name="object 11"/>
          <p:cNvSpPr/>
          <p:nvPr/>
        </p:nvSpPr>
        <p:spPr>
          <a:xfrm>
            <a:off x="3493769" y="4887383"/>
            <a:ext cx="272626" cy="47412"/>
          </a:xfrm>
          <a:prstGeom prst="rect">
            <a:avLst/>
          </a:prstGeom>
          <a:blipFill>
            <a:blip r:embed="rId3" cstate="print"/>
            <a:stretch>
              <a:fillRect/>
            </a:stretch>
          </a:blipFill>
        </p:spPr>
        <p:txBody>
          <a:bodyPr wrap="square" lIns="0" tIns="0" rIns="0" bIns="0" rtlCol="0"/>
          <a:lstStyle/>
          <a:p>
            <a:endParaRPr sz="1750"/>
          </a:p>
        </p:txBody>
      </p:sp>
      <p:sp>
        <p:nvSpPr>
          <p:cNvPr id="12" name="object 12"/>
          <p:cNvSpPr/>
          <p:nvPr/>
        </p:nvSpPr>
        <p:spPr>
          <a:xfrm>
            <a:off x="3468582" y="4696248"/>
            <a:ext cx="637117" cy="153106"/>
          </a:xfrm>
          <a:custGeom>
            <a:avLst/>
            <a:gdLst/>
            <a:ahLst/>
            <a:cxnLst/>
            <a:rect l="l" t="t" r="r" b="b"/>
            <a:pathLst>
              <a:path w="655320" h="157479">
                <a:moveTo>
                  <a:pt x="0" y="156972"/>
                </a:moveTo>
                <a:lnTo>
                  <a:pt x="655320" y="156972"/>
                </a:lnTo>
                <a:lnTo>
                  <a:pt x="655320" y="0"/>
                </a:lnTo>
                <a:lnTo>
                  <a:pt x="0" y="0"/>
                </a:lnTo>
                <a:lnTo>
                  <a:pt x="0" y="156972"/>
                </a:lnTo>
                <a:close/>
              </a:path>
            </a:pathLst>
          </a:custGeom>
          <a:ln w="3175">
            <a:solidFill>
              <a:srgbClr val="000000"/>
            </a:solidFill>
          </a:ln>
        </p:spPr>
        <p:txBody>
          <a:bodyPr wrap="square" lIns="0" tIns="0" rIns="0" bIns="0" rtlCol="0"/>
          <a:lstStyle/>
          <a:p>
            <a:endParaRPr sz="1750"/>
          </a:p>
        </p:txBody>
      </p:sp>
      <p:sp>
        <p:nvSpPr>
          <p:cNvPr id="13" name="object 13"/>
          <p:cNvSpPr/>
          <p:nvPr/>
        </p:nvSpPr>
        <p:spPr>
          <a:xfrm>
            <a:off x="3701204" y="4736253"/>
            <a:ext cx="165946" cy="47412"/>
          </a:xfrm>
          <a:prstGeom prst="rect">
            <a:avLst/>
          </a:prstGeom>
          <a:blipFill>
            <a:blip r:embed="rId4" cstate="print"/>
            <a:stretch>
              <a:fillRect/>
            </a:stretch>
          </a:blipFill>
        </p:spPr>
        <p:txBody>
          <a:bodyPr wrap="square" lIns="0" tIns="0" rIns="0" bIns="0" rtlCol="0"/>
          <a:lstStyle/>
          <a:p>
            <a:endParaRPr sz="1750"/>
          </a:p>
        </p:txBody>
      </p:sp>
      <p:sp>
        <p:nvSpPr>
          <p:cNvPr id="14" name="object 14"/>
          <p:cNvSpPr/>
          <p:nvPr/>
        </p:nvSpPr>
        <p:spPr>
          <a:xfrm>
            <a:off x="2114338" y="5075555"/>
            <a:ext cx="637117" cy="228424"/>
          </a:xfrm>
          <a:custGeom>
            <a:avLst/>
            <a:gdLst/>
            <a:ahLst/>
            <a:cxnLst/>
            <a:rect l="l" t="t" r="r" b="b"/>
            <a:pathLst>
              <a:path w="655319" h="234950">
                <a:moveTo>
                  <a:pt x="655319" y="0"/>
                </a:moveTo>
                <a:lnTo>
                  <a:pt x="0" y="0"/>
                </a:lnTo>
                <a:lnTo>
                  <a:pt x="0" y="234696"/>
                </a:lnTo>
                <a:lnTo>
                  <a:pt x="655319" y="234696"/>
                </a:lnTo>
                <a:lnTo>
                  <a:pt x="655319" y="0"/>
                </a:lnTo>
                <a:close/>
              </a:path>
            </a:pathLst>
          </a:custGeom>
          <a:ln w="3175">
            <a:solidFill>
              <a:srgbClr val="000000"/>
            </a:solidFill>
          </a:ln>
        </p:spPr>
        <p:txBody>
          <a:bodyPr wrap="square" lIns="0" tIns="0" rIns="0" bIns="0" rtlCol="0"/>
          <a:lstStyle/>
          <a:p>
            <a:endParaRPr sz="1750"/>
          </a:p>
        </p:txBody>
      </p:sp>
      <p:sp>
        <p:nvSpPr>
          <p:cNvPr id="15" name="object 15"/>
          <p:cNvSpPr/>
          <p:nvPr/>
        </p:nvSpPr>
        <p:spPr>
          <a:xfrm>
            <a:off x="2142490" y="5117041"/>
            <a:ext cx="379307" cy="139277"/>
          </a:xfrm>
          <a:prstGeom prst="rect">
            <a:avLst/>
          </a:prstGeom>
          <a:blipFill>
            <a:blip r:embed="rId5" cstate="print"/>
            <a:stretch>
              <a:fillRect/>
            </a:stretch>
          </a:blipFill>
        </p:spPr>
        <p:txBody>
          <a:bodyPr wrap="square" lIns="0" tIns="0" rIns="0" bIns="0" rtlCol="0"/>
          <a:lstStyle/>
          <a:p>
            <a:endParaRPr sz="1750"/>
          </a:p>
        </p:txBody>
      </p:sp>
      <p:sp>
        <p:nvSpPr>
          <p:cNvPr id="16" name="object 16"/>
          <p:cNvSpPr/>
          <p:nvPr/>
        </p:nvSpPr>
        <p:spPr>
          <a:xfrm>
            <a:off x="2114338" y="4848859"/>
            <a:ext cx="637117" cy="227188"/>
          </a:xfrm>
          <a:custGeom>
            <a:avLst/>
            <a:gdLst/>
            <a:ahLst/>
            <a:cxnLst/>
            <a:rect l="l" t="t" r="r" b="b"/>
            <a:pathLst>
              <a:path w="655319" h="233679">
                <a:moveTo>
                  <a:pt x="0" y="233172"/>
                </a:moveTo>
                <a:lnTo>
                  <a:pt x="655319" y="233172"/>
                </a:lnTo>
                <a:lnTo>
                  <a:pt x="655319" y="0"/>
                </a:lnTo>
                <a:lnTo>
                  <a:pt x="0" y="0"/>
                </a:lnTo>
                <a:lnTo>
                  <a:pt x="0" y="233172"/>
                </a:lnTo>
                <a:close/>
              </a:path>
            </a:pathLst>
          </a:custGeom>
          <a:ln w="3175">
            <a:solidFill>
              <a:srgbClr val="000000"/>
            </a:solidFill>
          </a:ln>
        </p:spPr>
        <p:txBody>
          <a:bodyPr wrap="square" lIns="0" tIns="0" rIns="0" bIns="0" rtlCol="0"/>
          <a:lstStyle/>
          <a:p>
            <a:endParaRPr sz="1750"/>
          </a:p>
        </p:txBody>
      </p:sp>
      <p:sp>
        <p:nvSpPr>
          <p:cNvPr id="17" name="object 17"/>
          <p:cNvSpPr/>
          <p:nvPr/>
        </p:nvSpPr>
        <p:spPr>
          <a:xfrm>
            <a:off x="2139526" y="4887383"/>
            <a:ext cx="284479" cy="47412"/>
          </a:xfrm>
          <a:prstGeom prst="rect">
            <a:avLst/>
          </a:prstGeom>
          <a:blipFill>
            <a:blip r:embed="rId6" cstate="print"/>
            <a:stretch>
              <a:fillRect/>
            </a:stretch>
          </a:blipFill>
        </p:spPr>
        <p:txBody>
          <a:bodyPr wrap="square" lIns="0" tIns="0" rIns="0" bIns="0" rtlCol="0"/>
          <a:lstStyle/>
          <a:p>
            <a:endParaRPr sz="1750"/>
          </a:p>
        </p:txBody>
      </p:sp>
      <p:sp>
        <p:nvSpPr>
          <p:cNvPr id="18" name="object 18"/>
          <p:cNvSpPr/>
          <p:nvPr/>
        </p:nvSpPr>
        <p:spPr>
          <a:xfrm>
            <a:off x="2114338" y="4696248"/>
            <a:ext cx="637117" cy="153106"/>
          </a:xfrm>
          <a:custGeom>
            <a:avLst/>
            <a:gdLst/>
            <a:ahLst/>
            <a:cxnLst/>
            <a:rect l="l" t="t" r="r" b="b"/>
            <a:pathLst>
              <a:path w="655319" h="157479">
                <a:moveTo>
                  <a:pt x="0" y="156972"/>
                </a:moveTo>
                <a:lnTo>
                  <a:pt x="655319" y="156972"/>
                </a:lnTo>
                <a:lnTo>
                  <a:pt x="655319" y="0"/>
                </a:lnTo>
                <a:lnTo>
                  <a:pt x="0" y="0"/>
                </a:lnTo>
                <a:lnTo>
                  <a:pt x="0" y="156972"/>
                </a:lnTo>
                <a:close/>
              </a:path>
            </a:pathLst>
          </a:custGeom>
          <a:ln w="3175">
            <a:solidFill>
              <a:srgbClr val="000000"/>
            </a:solidFill>
          </a:ln>
        </p:spPr>
        <p:txBody>
          <a:bodyPr wrap="square" lIns="0" tIns="0" rIns="0" bIns="0" rtlCol="0"/>
          <a:lstStyle/>
          <a:p>
            <a:endParaRPr sz="1750"/>
          </a:p>
        </p:txBody>
      </p:sp>
      <p:sp>
        <p:nvSpPr>
          <p:cNvPr id="19" name="object 19"/>
          <p:cNvSpPr/>
          <p:nvPr/>
        </p:nvSpPr>
        <p:spPr>
          <a:xfrm>
            <a:off x="2326216" y="4736253"/>
            <a:ext cx="195580" cy="47412"/>
          </a:xfrm>
          <a:prstGeom prst="rect">
            <a:avLst/>
          </a:prstGeom>
          <a:blipFill>
            <a:blip r:embed="rId7" cstate="print"/>
            <a:stretch>
              <a:fillRect/>
            </a:stretch>
          </a:blipFill>
        </p:spPr>
        <p:txBody>
          <a:bodyPr wrap="square" lIns="0" tIns="0" rIns="0" bIns="0" rtlCol="0"/>
          <a:lstStyle/>
          <a:p>
            <a:endParaRPr sz="1750"/>
          </a:p>
        </p:txBody>
      </p:sp>
      <p:graphicFrame>
        <p:nvGraphicFramePr>
          <p:cNvPr id="20" name="object 20"/>
          <p:cNvGraphicFramePr>
            <a:graphicFrameLocks noGrp="1"/>
          </p:cNvGraphicFramePr>
          <p:nvPr/>
        </p:nvGraphicFramePr>
        <p:xfrm>
          <a:off x="2830723" y="5756381"/>
          <a:ext cx="639586" cy="609335"/>
        </p:xfrm>
        <a:graphic>
          <a:graphicData uri="http://schemas.openxmlformats.org/drawingml/2006/table">
            <a:tbl>
              <a:tblPr firstRow="1" bandRow="1">
                <a:tableStyleId>{2D5ABB26-0587-4C30-8999-92F81FD0307C}</a:tableStyleId>
              </a:tblPr>
              <a:tblGrid>
                <a:gridCol w="637117">
                  <a:extLst>
                    <a:ext uri="{9D8B030D-6E8A-4147-A177-3AD203B41FA5}">
                      <a16:colId xmlns:a16="http://schemas.microsoft.com/office/drawing/2014/main" val="20000"/>
                    </a:ext>
                  </a:extLst>
                </a:gridCol>
              </a:tblGrid>
              <a:tr h="155575">
                <a:tc>
                  <a:txBody>
                    <a:bodyPr/>
                    <a:lstStyle/>
                    <a:p>
                      <a:pPr>
                        <a:lnSpc>
                          <a:spcPct val="100000"/>
                        </a:lnSpc>
                        <a:spcBef>
                          <a:spcPts val="15"/>
                        </a:spcBef>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0"/>
                  </a:ext>
                </a:extLst>
              </a:tr>
              <a:tr h="226694">
                <a:tc>
                  <a:txBody>
                    <a:bodyPr/>
                    <a:lstStyle/>
                    <a:p>
                      <a:pPr>
                        <a:lnSpc>
                          <a:spcPct val="100000"/>
                        </a:lnSpc>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1"/>
                  </a:ext>
                </a:extLst>
              </a:tr>
              <a:tr h="228177">
                <a:tc>
                  <a:txBody>
                    <a:bodyPr/>
                    <a:lstStyle/>
                    <a:p>
                      <a:pPr>
                        <a:lnSpc>
                          <a:spcPct val="100000"/>
                        </a:lnSpc>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2"/>
                  </a:ext>
                </a:extLst>
              </a:tr>
            </a:tbl>
          </a:graphicData>
        </a:graphic>
      </p:graphicFrame>
      <p:sp>
        <p:nvSpPr>
          <p:cNvPr id="21" name="object 21"/>
          <p:cNvSpPr/>
          <p:nvPr/>
        </p:nvSpPr>
        <p:spPr>
          <a:xfrm>
            <a:off x="2859617" y="6177915"/>
            <a:ext cx="337819" cy="59267"/>
          </a:xfrm>
          <a:prstGeom prst="rect">
            <a:avLst/>
          </a:prstGeom>
          <a:blipFill>
            <a:blip r:embed="rId8" cstate="print"/>
            <a:stretch>
              <a:fillRect/>
            </a:stretch>
          </a:blipFill>
        </p:spPr>
        <p:txBody>
          <a:bodyPr wrap="square" lIns="0" tIns="0" rIns="0" bIns="0" rtlCol="0"/>
          <a:lstStyle/>
          <a:p>
            <a:endParaRPr sz="1750"/>
          </a:p>
        </p:txBody>
      </p:sp>
      <p:sp>
        <p:nvSpPr>
          <p:cNvPr id="22" name="object 22"/>
          <p:cNvSpPr/>
          <p:nvPr/>
        </p:nvSpPr>
        <p:spPr>
          <a:xfrm>
            <a:off x="2856653" y="5948257"/>
            <a:ext cx="337820" cy="128904"/>
          </a:xfrm>
          <a:prstGeom prst="rect">
            <a:avLst/>
          </a:prstGeom>
          <a:blipFill>
            <a:blip r:embed="rId9" cstate="print"/>
            <a:stretch>
              <a:fillRect/>
            </a:stretch>
          </a:blipFill>
        </p:spPr>
        <p:txBody>
          <a:bodyPr wrap="square" lIns="0" tIns="0" rIns="0" bIns="0" rtlCol="0"/>
          <a:lstStyle/>
          <a:p>
            <a:endParaRPr sz="1750"/>
          </a:p>
        </p:txBody>
      </p:sp>
      <p:sp>
        <p:nvSpPr>
          <p:cNvPr id="23" name="object 23"/>
          <p:cNvSpPr/>
          <p:nvPr/>
        </p:nvSpPr>
        <p:spPr>
          <a:xfrm>
            <a:off x="3043343" y="5797127"/>
            <a:ext cx="207432" cy="47412"/>
          </a:xfrm>
          <a:prstGeom prst="rect">
            <a:avLst/>
          </a:prstGeom>
          <a:blipFill>
            <a:blip r:embed="rId10" cstate="print"/>
            <a:stretch>
              <a:fillRect/>
            </a:stretch>
          </a:blipFill>
        </p:spPr>
        <p:txBody>
          <a:bodyPr wrap="square" lIns="0" tIns="0" rIns="0" bIns="0" rtlCol="0"/>
          <a:lstStyle/>
          <a:p>
            <a:endParaRPr sz="1750"/>
          </a:p>
        </p:txBody>
      </p:sp>
      <p:graphicFrame>
        <p:nvGraphicFramePr>
          <p:cNvPr id="24" name="object 24"/>
          <p:cNvGraphicFramePr>
            <a:graphicFrameLocks noGrp="1"/>
          </p:cNvGraphicFramePr>
          <p:nvPr/>
        </p:nvGraphicFramePr>
        <p:xfrm>
          <a:off x="4104957" y="5756381"/>
          <a:ext cx="639586" cy="609335"/>
        </p:xfrm>
        <a:graphic>
          <a:graphicData uri="http://schemas.openxmlformats.org/drawingml/2006/table">
            <a:tbl>
              <a:tblPr firstRow="1" bandRow="1">
                <a:tableStyleId>{2D5ABB26-0587-4C30-8999-92F81FD0307C}</a:tableStyleId>
              </a:tblPr>
              <a:tblGrid>
                <a:gridCol w="637117">
                  <a:extLst>
                    <a:ext uri="{9D8B030D-6E8A-4147-A177-3AD203B41FA5}">
                      <a16:colId xmlns:a16="http://schemas.microsoft.com/office/drawing/2014/main" val="20000"/>
                    </a:ext>
                  </a:extLst>
                </a:gridCol>
              </a:tblGrid>
              <a:tr h="155575">
                <a:tc>
                  <a:txBody>
                    <a:bodyPr/>
                    <a:lstStyle/>
                    <a:p>
                      <a:pPr>
                        <a:lnSpc>
                          <a:spcPct val="100000"/>
                        </a:lnSpc>
                        <a:spcBef>
                          <a:spcPts val="15"/>
                        </a:spcBef>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0"/>
                  </a:ext>
                </a:extLst>
              </a:tr>
              <a:tr h="226694">
                <a:tc>
                  <a:txBody>
                    <a:bodyPr/>
                    <a:lstStyle/>
                    <a:p>
                      <a:pPr>
                        <a:lnSpc>
                          <a:spcPct val="100000"/>
                        </a:lnSpc>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1"/>
                  </a:ext>
                </a:extLst>
              </a:tr>
              <a:tr h="228177">
                <a:tc>
                  <a:txBody>
                    <a:bodyPr/>
                    <a:lstStyle/>
                    <a:p>
                      <a:pPr>
                        <a:lnSpc>
                          <a:spcPct val="100000"/>
                        </a:lnSpc>
                      </a:pPr>
                      <a:endParaRPr sz="1000">
                        <a:latin typeface="Times New Roman"/>
                        <a:cs typeface="Times New Roman"/>
                      </a:endParaRPr>
                    </a:p>
                  </a:txBody>
                  <a:tcPr marL="0" marR="0" marT="0" marB="0">
                    <a:lnL w="1524">
                      <a:solidFill>
                        <a:srgbClr val="000000"/>
                      </a:solidFill>
                      <a:prstDash val="solid"/>
                    </a:lnL>
                    <a:lnR w="1524">
                      <a:solidFill>
                        <a:srgbClr val="000000"/>
                      </a:solidFill>
                      <a:prstDash val="solid"/>
                    </a:lnR>
                    <a:lnT w="1524">
                      <a:solidFill>
                        <a:srgbClr val="000000"/>
                      </a:solidFill>
                      <a:prstDash val="solid"/>
                    </a:lnT>
                    <a:lnB w="1524">
                      <a:solidFill>
                        <a:srgbClr val="000000"/>
                      </a:solidFill>
                      <a:prstDash val="solid"/>
                    </a:lnB>
                  </a:tcPr>
                </a:tc>
                <a:extLst>
                  <a:ext uri="{0D108BD9-81ED-4DB2-BD59-A6C34878D82A}">
                    <a16:rowId xmlns:a16="http://schemas.microsoft.com/office/drawing/2014/main" val="10002"/>
                  </a:ext>
                </a:extLst>
              </a:tr>
            </a:tbl>
          </a:graphicData>
        </a:graphic>
      </p:graphicFrame>
      <p:sp>
        <p:nvSpPr>
          <p:cNvPr id="25" name="object 25"/>
          <p:cNvSpPr/>
          <p:nvPr/>
        </p:nvSpPr>
        <p:spPr>
          <a:xfrm>
            <a:off x="4133849" y="6177915"/>
            <a:ext cx="379306" cy="59267"/>
          </a:xfrm>
          <a:prstGeom prst="rect">
            <a:avLst/>
          </a:prstGeom>
          <a:blipFill>
            <a:blip r:embed="rId11" cstate="print"/>
            <a:stretch>
              <a:fillRect/>
            </a:stretch>
          </a:blipFill>
        </p:spPr>
        <p:txBody>
          <a:bodyPr wrap="square" lIns="0" tIns="0" rIns="0" bIns="0" rtlCol="0"/>
          <a:lstStyle/>
          <a:p>
            <a:endParaRPr sz="1750"/>
          </a:p>
        </p:txBody>
      </p:sp>
      <p:sp>
        <p:nvSpPr>
          <p:cNvPr id="26" name="object 26"/>
          <p:cNvSpPr/>
          <p:nvPr/>
        </p:nvSpPr>
        <p:spPr>
          <a:xfrm>
            <a:off x="4130886" y="5948257"/>
            <a:ext cx="337820" cy="47412"/>
          </a:xfrm>
          <a:prstGeom prst="rect">
            <a:avLst/>
          </a:prstGeom>
          <a:blipFill>
            <a:blip r:embed="rId12" cstate="print"/>
            <a:stretch>
              <a:fillRect/>
            </a:stretch>
          </a:blipFill>
        </p:spPr>
        <p:txBody>
          <a:bodyPr wrap="square" lIns="0" tIns="0" rIns="0" bIns="0" rtlCol="0"/>
          <a:lstStyle/>
          <a:p>
            <a:endParaRPr sz="1750"/>
          </a:p>
        </p:txBody>
      </p:sp>
      <p:sp>
        <p:nvSpPr>
          <p:cNvPr id="27" name="object 27"/>
          <p:cNvSpPr/>
          <p:nvPr/>
        </p:nvSpPr>
        <p:spPr>
          <a:xfrm>
            <a:off x="4319058" y="5797127"/>
            <a:ext cx="207433" cy="47412"/>
          </a:xfrm>
          <a:prstGeom prst="rect">
            <a:avLst/>
          </a:prstGeom>
          <a:blipFill>
            <a:blip r:embed="rId13" cstate="print"/>
            <a:stretch>
              <a:fillRect/>
            </a:stretch>
          </a:blipFill>
        </p:spPr>
        <p:txBody>
          <a:bodyPr wrap="square" lIns="0" tIns="0" rIns="0" bIns="0" rtlCol="0"/>
          <a:lstStyle/>
          <a:p>
            <a:endParaRPr sz="1750"/>
          </a:p>
        </p:txBody>
      </p:sp>
      <p:sp>
        <p:nvSpPr>
          <p:cNvPr id="28" name="object 28"/>
          <p:cNvSpPr/>
          <p:nvPr/>
        </p:nvSpPr>
        <p:spPr>
          <a:xfrm>
            <a:off x="5379932" y="6136427"/>
            <a:ext cx="637117" cy="228424"/>
          </a:xfrm>
          <a:custGeom>
            <a:avLst/>
            <a:gdLst/>
            <a:ahLst/>
            <a:cxnLst/>
            <a:rect l="l" t="t" r="r" b="b"/>
            <a:pathLst>
              <a:path w="655320" h="234950">
                <a:moveTo>
                  <a:pt x="655320" y="0"/>
                </a:moveTo>
                <a:lnTo>
                  <a:pt x="0" y="0"/>
                </a:lnTo>
                <a:lnTo>
                  <a:pt x="0" y="234696"/>
                </a:lnTo>
                <a:lnTo>
                  <a:pt x="655320" y="234696"/>
                </a:lnTo>
                <a:lnTo>
                  <a:pt x="655320" y="0"/>
                </a:lnTo>
                <a:close/>
              </a:path>
            </a:pathLst>
          </a:custGeom>
          <a:ln w="3175">
            <a:solidFill>
              <a:srgbClr val="000000"/>
            </a:solidFill>
          </a:ln>
        </p:spPr>
        <p:txBody>
          <a:bodyPr wrap="square" lIns="0" tIns="0" rIns="0" bIns="0" rtlCol="0"/>
          <a:lstStyle/>
          <a:p>
            <a:endParaRPr sz="1750"/>
          </a:p>
        </p:txBody>
      </p:sp>
      <p:sp>
        <p:nvSpPr>
          <p:cNvPr id="29" name="object 29"/>
          <p:cNvSpPr/>
          <p:nvPr/>
        </p:nvSpPr>
        <p:spPr>
          <a:xfrm>
            <a:off x="5409564" y="6177915"/>
            <a:ext cx="343746" cy="59267"/>
          </a:xfrm>
          <a:prstGeom prst="rect">
            <a:avLst/>
          </a:prstGeom>
          <a:blipFill>
            <a:blip r:embed="rId14" cstate="print"/>
            <a:stretch>
              <a:fillRect/>
            </a:stretch>
          </a:blipFill>
        </p:spPr>
        <p:txBody>
          <a:bodyPr wrap="square" lIns="0" tIns="0" rIns="0" bIns="0" rtlCol="0"/>
          <a:lstStyle/>
          <a:p>
            <a:endParaRPr sz="1750"/>
          </a:p>
        </p:txBody>
      </p:sp>
      <p:sp>
        <p:nvSpPr>
          <p:cNvPr id="30" name="object 30"/>
          <p:cNvSpPr/>
          <p:nvPr/>
        </p:nvSpPr>
        <p:spPr>
          <a:xfrm>
            <a:off x="5379932" y="5909734"/>
            <a:ext cx="637117" cy="227188"/>
          </a:xfrm>
          <a:custGeom>
            <a:avLst/>
            <a:gdLst/>
            <a:ahLst/>
            <a:cxnLst/>
            <a:rect l="l" t="t" r="r" b="b"/>
            <a:pathLst>
              <a:path w="655320" h="233679">
                <a:moveTo>
                  <a:pt x="0" y="0"/>
                </a:moveTo>
                <a:lnTo>
                  <a:pt x="655320" y="0"/>
                </a:lnTo>
                <a:lnTo>
                  <a:pt x="655320" y="233172"/>
                </a:lnTo>
                <a:lnTo>
                  <a:pt x="0" y="233172"/>
                </a:lnTo>
                <a:lnTo>
                  <a:pt x="0" y="0"/>
                </a:lnTo>
                <a:close/>
              </a:path>
            </a:pathLst>
          </a:custGeom>
          <a:solidFill>
            <a:srgbClr val="FFFFFF"/>
          </a:solidFill>
        </p:spPr>
        <p:txBody>
          <a:bodyPr wrap="square" lIns="0" tIns="0" rIns="0" bIns="0" rtlCol="0"/>
          <a:lstStyle/>
          <a:p>
            <a:endParaRPr sz="1750"/>
          </a:p>
        </p:txBody>
      </p:sp>
      <p:sp>
        <p:nvSpPr>
          <p:cNvPr id="31" name="object 31"/>
          <p:cNvSpPr/>
          <p:nvPr/>
        </p:nvSpPr>
        <p:spPr>
          <a:xfrm>
            <a:off x="5379932" y="5909734"/>
            <a:ext cx="637117" cy="227188"/>
          </a:xfrm>
          <a:custGeom>
            <a:avLst/>
            <a:gdLst/>
            <a:ahLst/>
            <a:cxnLst/>
            <a:rect l="l" t="t" r="r" b="b"/>
            <a:pathLst>
              <a:path w="655320" h="233679">
                <a:moveTo>
                  <a:pt x="0" y="233172"/>
                </a:moveTo>
                <a:lnTo>
                  <a:pt x="655320" y="233172"/>
                </a:lnTo>
                <a:lnTo>
                  <a:pt x="655320" y="0"/>
                </a:lnTo>
                <a:lnTo>
                  <a:pt x="0" y="0"/>
                </a:lnTo>
                <a:lnTo>
                  <a:pt x="0" y="233172"/>
                </a:lnTo>
                <a:close/>
              </a:path>
            </a:pathLst>
          </a:custGeom>
          <a:ln w="3175">
            <a:solidFill>
              <a:srgbClr val="000000"/>
            </a:solidFill>
          </a:ln>
        </p:spPr>
        <p:txBody>
          <a:bodyPr wrap="square" lIns="0" tIns="0" rIns="0" bIns="0" rtlCol="0"/>
          <a:lstStyle/>
          <a:p>
            <a:endParaRPr sz="1750"/>
          </a:p>
        </p:txBody>
      </p:sp>
      <p:sp>
        <p:nvSpPr>
          <p:cNvPr id="32" name="object 32"/>
          <p:cNvSpPr/>
          <p:nvPr/>
        </p:nvSpPr>
        <p:spPr>
          <a:xfrm>
            <a:off x="5397712" y="5921586"/>
            <a:ext cx="360045" cy="177799"/>
          </a:xfrm>
          <a:prstGeom prst="rect">
            <a:avLst/>
          </a:prstGeom>
          <a:blipFill>
            <a:blip r:embed="rId15" cstate="print"/>
            <a:stretch>
              <a:fillRect/>
            </a:stretch>
          </a:blipFill>
        </p:spPr>
        <p:txBody>
          <a:bodyPr wrap="square" lIns="0" tIns="0" rIns="0" bIns="0" rtlCol="0"/>
          <a:lstStyle/>
          <a:p>
            <a:endParaRPr sz="1750"/>
          </a:p>
        </p:txBody>
      </p:sp>
      <p:sp>
        <p:nvSpPr>
          <p:cNvPr id="33" name="object 33"/>
          <p:cNvSpPr/>
          <p:nvPr/>
        </p:nvSpPr>
        <p:spPr>
          <a:xfrm>
            <a:off x="5379932" y="5757120"/>
            <a:ext cx="637117" cy="153106"/>
          </a:xfrm>
          <a:custGeom>
            <a:avLst/>
            <a:gdLst/>
            <a:ahLst/>
            <a:cxnLst/>
            <a:rect l="l" t="t" r="r" b="b"/>
            <a:pathLst>
              <a:path w="655320" h="157479">
                <a:moveTo>
                  <a:pt x="0" y="156972"/>
                </a:moveTo>
                <a:lnTo>
                  <a:pt x="655320" y="156972"/>
                </a:lnTo>
                <a:lnTo>
                  <a:pt x="655320" y="0"/>
                </a:lnTo>
                <a:lnTo>
                  <a:pt x="0" y="0"/>
                </a:lnTo>
                <a:lnTo>
                  <a:pt x="0" y="156972"/>
                </a:lnTo>
                <a:close/>
              </a:path>
            </a:pathLst>
          </a:custGeom>
          <a:ln w="3175">
            <a:solidFill>
              <a:srgbClr val="000000"/>
            </a:solidFill>
          </a:ln>
        </p:spPr>
        <p:txBody>
          <a:bodyPr wrap="square" lIns="0" tIns="0" rIns="0" bIns="0" rtlCol="0"/>
          <a:lstStyle/>
          <a:p>
            <a:endParaRPr sz="1750"/>
          </a:p>
        </p:txBody>
      </p:sp>
      <p:sp>
        <p:nvSpPr>
          <p:cNvPr id="34" name="object 34"/>
          <p:cNvSpPr/>
          <p:nvPr/>
        </p:nvSpPr>
        <p:spPr>
          <a:xfrm>
            <a:off x="2751454" y="4999990"/>
            <a:ext cx="717374" cy="0"/>
          </a:xfrm>
          <a:custGeom>
            <a:avLst/>
            <a:gdLst/>
            <a:ahLst/>
            <a:cxnLst/>
            <a:rect l="l" t="t" r="r" b="b"/>
            <a:pathLst>
              <a:path w="737870">
                <a:moveTo>
                  <a:pt x="737615" y="0"/>
                </a:moveTo>
                <a:lnTo>
                  <a:pt x="0" y="0"/>
                </a:lnTo>
              </a:path>
            </a:pathLst>
          </a:custGeom>
          <a:ln w="3175">
            <a:solidFill>
              <a:srgbClr val="000000"/>
            </a:solidFill>
          </a:ln>
        </p:spPr>
        <p:txBody>
          <a:bodyPr wrap="square" lIns="0" tIns="0" rIns="0" bIns="0" rtlCol="0"/>
          <a:lstStyle/>
          <a:p>
            <a:endParaRPr sz="1750"/>
          </a:p>
        </p:txBody>
      </p:sp>
      <p:sp>
        <p:nvSpPr>
          <p:cNvPr id="35" name="object 35"/>
          <p:cNvSpPr/>
          <p:nvPr/>
        </p:nvSpPr>
        <p:spPr>
          <a:xfrm>
            <a:off x="4117552" y="4620684"/>
            <a:ext cx="306828" cy="351278"/>
          </a:xfrm>
          <a:custGeom>
            <a:avLst/>
            <a:gdLst/>
            <a:ahLst/>
            <a:cxnLst/>
            <a:rect l="l" t="t" r="r" b="b"/>
            <a:pathLst>
              <a:path w="315595" h="361314">
                <a:moveTo>
                  <a:pt x="0" y="361188"/>
                </a:moveTo>
                <a:lnTo>
                  <a:pt x="152400" y="0"/>
                </a:lnTo>
                <a:lnTo>
                  <a:pt x="315468" y="0"/>
                </a:lnTo>
              </a:path>
            </a:pathLst>
          </a:custGeom>
          <a:ln w="3175">
            <a:solidFill>
              <a:srgbClr val="000000"/>
            </a:solidFill>
          </a:ln>
        </p:spPr>
        <p:txBody>
          <a:bodyPr wrap="square" lIns="0" tIns="0" rIns="0" bIns="0" rtlCol="0"/>
          <a:lstStyle/>
          <a:p>
            <a:endParaRPr sz="1750"/>
          </a:p>
        </p:txBody>
      </p:sp>
      <p:sp>
        <p:nvSpPr>
          <p:cNvPr id="36" name="object 36"/>
          <p:cNvSpPr/>
          <p:nvPr/>
        </p:nvSpPr>
        <p:spPr>
          <a:xfrm>
            <a:off x="5593292" y="5797127"/>
            <a:ext cx="207433" cy="47412"/>
          </a:xfrm>
          <a:prstGeom prst="rect">
            <a:avLst/>
          </a:prstGeom>
          <a:blipFill>
            <a:blip r:embed="rId16" cstate="print"/>
            <a:stretch>
              <a:fillRect/>
            </a:stretch>
          </a:blipFill>
        </p:spPr>
        <p:txBody>
          <a:bodyPr wrap="square" lIns="0" tIns="0" rIns="0" bIns="0" rtlCol="0"/>
          <a:lstStyle/>
          <a:p>
            <a:endParaRPr sz="1750"/>
          </a:p>
        </p:txBody>
      </p:sp>
      <p:sp>
        <p:nvSpPr>
          <p:cNvPr id="37" name="object 37"/>
          <p:cNvSpPr/>
          <p:nvPr/>
        </p:nvSpPr>
        <p:spPr>
          <a:xfrm>
            <a:off x="4102735" y="4961466"/>
            <a:ext cx="32720" cy="38894"/>
          </a:xfrm>
          <a:custGeom>
            <a:avLst/>
            <a:gdLst/>
            <a:ahLst/>
            <a:cxnLst/>
            <a:rect l="l" t="t" r="r" b="b"/>
            <a:pathLst>
              <a:path w="33654" h="40004">
                <a:moveTo>
                  <a:pt x="0" y="0"/>
                </a:moveTo>
                <a:lnTo>
                  <a:pt x="3047" y="39623"/>
                </a:lnTo>
                <a:lnTo>
                  <a:pt x="33527" y="13715"/>
                </a:lnTo>
                <a:lnTo>
                  <a:pt x="0" y="0"/>
                </a:lnTo>
                <a:close/>
              </a:path>
            </a:pathLst>
          </a:custGeom>
          <a:solidFill>
            <a:srgbClr val="000000"/>
          </a:solidFill>
        </p:spPr>
        <p:txBody>
          <a:bodyPr wrap="square" lIns="0" tIns="0" rIns="0" bIns="0" rtlCol="0"/>
          <a:lstStyle/>
          <a:p>
            <a:endParaRPr sz="1750"/>
          </a:p>
        </p:txBody>
      </p:sp>
      <p:sp>
        <p:nvSpPr>
          <p:cNvPr id="38" name="object 38"/>
          <p:cNvSpPr/>
          <p:nvPr/>
        </p:nvSpPr>
        <p:spPr>
          <a:xfrm>
            <a:off x="4120515" y="4848860"/>
            <a:ext cx="303742" cy="275960"/>
          </a:xfrm>
          <a:custGeom>
            <a:avLst/>
            <a:gdLst/>
            <a:ahLst/>
            <a:cxnLst/>
            <a:rect l="l" t="t" r="r" b="b"/>
            <a:pathLst>
              <a:path w="312420" h="283845">
                <a:moveTo>
                  <a:pt x="0" y="283463"/>
                </a:moveTo>
                <a:lnTo>
                  <a:pt x="149352" y="0"/>
                </a:lnTo>
                <a:lnTo>
                  <a:pt x="312420" y="0"/>
                </a:lnTo>
              </a:path>
            </a:pathLst>
          </a:custGeom>
          <a:ln w="3175">
            <a:solidFill>
              <a:srgbClr val="000000"/>
            </a:solidFill>
          </a:ln>
        </p:spPr>
        <p:txBody>
          <a:bodyPr wrap="square" lIns="0" tIns="0" rIns="0" bIns="0" rtlCol="0"/>
          <a:lstStyle/>
          <a:p>
            <a:endParaRPr sz="1750"/>
          </a:p>
        </p:txBody>
      </p:sp>
      <p:sp>
        <p:nvSpPr>
          <p:cNvPr id="39" name="object 39"/>
          <p:cNvSpPr/>
          <p:nvPr/>
        </p:nvSpPr>
        <p:spPr>
          <a:xfrm>
            <a:off x="4462780" y="4588086"/>
            <a:ext cx="557107" cy="59267"/>
          </a:xfrm>
          <a:prstGeom prst="rect">
            <a:avLst/>
          </a:prstGeom>
          <a:blipFill>
            <a:blip r:embed="rId17" cstate="print"/>
            <a:stretch>
              <a:fillRect/>
            </a:stretch>
          </a:blipFill>
        </p:spPr>
        <p:txBody>
          <a:bodyPr wrap="square" lIns="0" tIns="0" rIns="0" bIns="0" rtlCol="0"/>
          <a:lstStyle/>
          <a:p>
            <a:endParaRPr sz="1750"/>
          </a:p>
        </p:txBody>
      </p:sp>
      <p:sp>
        <p:nvSpPr>
          <p:cNvPr id="40" name="object 40"/>
          <p:cNvSpPr/>
          <p:nvPr/>
        </p:nvSpPr>
        <p:spPr>
          <a:xfrm>
            <a:off x="4105698" y="5112597"/>
            <a:ext cx="32720" cy="38894"/>
          </a:xfrm>
          <a:custGeom>
            <a:avLst/>
            <a:gdLst/>
            <a:ahLst/>
            <a:cxnLst/>
            <a:rect l="l" t="t" r="r" b="b"/>
            <a:pathLst>
              <a:path w="33654" h="40004">
                <a:moveTo>
                  <a:pt x="0" y="0"/>
                </a:moveTo>
                <a:lnTo>
                  <a:pt x="0" y="39623"/>
                </a:lnTo>
                <a:lnTo>
                  <a:pt x="33527" y="16763"/>
                </a:lnTo>
                <a:lnTo>
                  <a:pt x="0" y="0"/>
                </a:lnTo>
                <a:close/>
              </a:path>
            </a:pathLst>
          </a:custGeom>
          <a:solidFill>
            <a:srgbClr val="000000"/>
          </a:solidFill>
        </p:spPr>
        <p:txBody>
          <a:bodyPr wrap="square" lIns="0" tIns="0" rIns="0" bIns="0" rtlCol="0"/>
          <a:lstStyle/>
          <a:p>
            <a:endParaRPr sz="1750"/>
          </a:p>
        </p:txBody>
      </p:sp>
      <p:sp>
        <p:nvSpPr>
          <p:cNvPr id="41" name="object 41"/>
          <p:cNvSpPr/>
          <p:nvPr/>
        </p:nvSpPr>
        <p:spPr>
          <a:xfrm>
            <a:off x="4464261" y="4762923"/>
            <a:ext cx="373380" cy="77047"/>
          </a:xfrm>
          <a:prstGeom prst="rect">
            <a:avLst/>
          </a:prstGeom>
          <a:blipFill>
            <a:blip r:embed="rId18" cstate="print"/>
            <a:stretch>
              <a:fillRect/>
            </a:stretch>
          </a:blipFill>
        </p:spPr>
        <p:txBody>
          <a:bodyPr wrap="square" lIns="0" tIns="0" rIns="0" bIns="0" rtlCol="0"/>
          <a:lstStyle/>
          <a:p>
            <a:endParaRPr sz="1750"/>
          </a:p>
        </p:txBody>
      </p:sp>
      <p:sp>
        <p:nvSpPr>
          <p:cNvPr id="42" name="object 42"/>
          <p:cNvSpPr/>
          <p:nvPr/>
        </p:nvSpPr>
        <p:spPr>
          <a:xfrm>
            <a:off x="3711575" y="4165811"/>
            <a:ext cx="155575" cy="501297"/>
          </a:xfrm>
          <a:custGeom>
            <a:avLst/>
            <a:gdLst/>
            <a:ahLst/>
            <a:cxnLst/>
            <a:rect l="l" t="t" r="r" b="b"/>
            <a:pathLst>
              <a:path w="160020" h="515620">
                <a:moveTo>
                  <a:pt x="0" y="515112"/>
                </a:moveTo>
                <a:lnTo>
                  <a:pt x="77724" y="0"/>
                </a:lnTo>
                <a:lnTo>
                  <a:pt x="160020" y="0"/>
                </a:lnTo>
              </a:path>
            </a:pathLst>
          </a:custGeom>
          <a:ln w="3175">
            <a:solidFill>
              <a:srgbClr val="000000"/>
            </a:solidFill>
          </a:ln>
        </p:spPr>
        <p:txBody>
          <a:bodyPr wrap="square" lIns="0" tIns="0" rIns="0" bIns="0" rtlCol="0"/>
          <a:lstStyle/>
          <a:p>
            <a:endParaRPr sz="1750"/>
          </a:p>
        </p:txBody>
      </p:sp>
      <p:sp>
        <p:nvSpPr>
          <p:cNvPr id="43" name="object 43"/>
          <p:cNvSpPr/>
          <p:nvPr/>
        </p:nvSpPr>
        <p:spPr>
          <a:xfrm>
            <a:off x="4465743" y="4878493"/>
            <a:ext cx="207433" cy="47412"/>
          </a:xfrm>
          <a:prstGeom prst="rect">
            <a:avLst/>
          </a:prstGeom>
          <a:blipFill>
            <a:blip r:embed="rId19" cstate="print"/>
            <a:stretch>
              <a:fillRect/>
            </a:stretch>
          </a:blipFill>
        </p:spPr>
        <p:txBody>
          <a:bodyPr wrap="square" lIns="0" tIns="0" rIns="0" bIns="0" rtlCol="0"/>
          <a:lstStyle/>
          <a:p>
            <a:endParaRPr sz="1750"/>
          </a:p>
        </p:txBody>
      </p:sp>
      <p:sp>
        <p:nvSpPr>
          <p:cNvPr id="44" name="object 44"/>
          <p:cNvSpPr/>
          <p:nvPr/>
        </p:nvSpPr>
        <p:spPr>
          <a:xfrm>
            <a:off x="3695276" y="4660688"/>
            <a:ext cx="35807" cy="35807"/>
          </a:xfrm>
          <a:custGeom>
            <a:avLst/>
            <a:gdLst/>
            <a:ahLst/>
            <a:cxnLst/>
            <a:rect l="l" t="t" r="r" b="b"/>
            <a:pathLst>
              <a:path w="36829" h="36829">
                <a:moveTo>
                  <a:pt x="0" y="0"/>
                </a:moveTo>
                <a:lnTo>
                  <a:pt x="12191" y="36576"/>
                </a:lnTo>
                <a:lnTo>
                  <a:pt x="36575" y="4572"/>
                </a:lnTo>
                <a:lnTo>
                  <a:pt x="0" y="0"/>
                </a:lnTo>
                <a:close/>
              </a:path>
            </a:pathLst>
          </a:custGeom>
          <a:solidFill>
            <a:srgbClr val="000000"/>
          </a:solidFill>
        </p:spPr>
        <p:txBody>
          <a:bodyPr wrap="square" lIns="0" tIns="0" rIns="0" bIns="0" rtlCol="0"/>
          <a:lstStyle/>
          <a:p>
            <a:endParaRPr sz="1750"/>
          </a:p>
        </p:txBody>
      </p:sp>
      <p:sp>
        <p:nvSpPr>
          <p:cNvPr id="45" name="object 45"/>
          <p:cNvSpPr/>
          <p:nvPr/>
        </p:nvSpPr>
        <p:spPr>
          <a:xfrm>
            <a:off x="4117552" y="4393988"/>
            <a:ext cx="306828" cy="351278"/>
          </a:xfrm>
          <a:custGeom>
            <a:avLst/>
            <a:gdLst/>
            <a:ahLst/>
            <a:cxnLst/>
            <a:rect l="l" t="t" r="r" b="b"/>
            <a:pathLst>
              <a:path w="315595" h="361314">
                <a:moveTo>
                  <a:pt x="0" y="361188"/>
                </a:moveTo>
                <a:lnTo>
                  <a:pt x="152400" y="0"/>
                </a:lnTo>
                <a:lnTo>
                  <a:pt x="315468" y="0"/>
                </a:lnTo>
              </a:path>
            </a:pathLst>
          </a:custGeom>
          <a:ln w="3175">
            <a:solidFill>
              <a:srgbClr val="000000"/>
            </a:solidFill>
          </a:ln>
        </p:spPr>
        <p:txBody>
          <a:bodyPr wrap="square" lIns="0" tIns="0" rIns="0" bIns="0" rtlCol="0"/>
          <a:lstStyle/>
          <a:p>
            <a:endParaRPr sz="1750"/>
          </a:p>
        </p:txBody>
      </p:sp>
      <p:sp>
        <p:nvSpPr>
          <p:cNvPr id="46" name="object 46"/>
          <p:cNvSpPr/>
          <p:nvPr/>
        </p:nvSpPr>
        <p:spPr>
          <a:xfrm>
            <a:off x="3904192" y="4133215"/>
            <a:ext cx="438572" cy="77047"/>
          </a:xfrm>
          <a:prstGeom prst="rect">
            <a:avLst/>
          </a:prstGeom>
          <a:blipFill>
            <a:blip r:embed="rId20" cstate="print"/>
            <a:stretch>
              <a:fillRect/>
            </a:stretch>
          </a:blipFill>
        </p:spPr>
        <p:txBody>
          <a:bodyPr wrap="square" lIns="0" tIns="0" rIns="0" bIns="0" rtlCol="0"/>
          <a:lstStyle/>
          <a:p>
            <a:endParaRPr sz="1750"/>
          </a:p>
        </p:txBody>
      </p:sp>
      <p:sp>
        <p:nvSpPr>
          <p:cNvPr id="47" name="object 47"/>
          <p:cNvSpPr/>
          <p:nvPr/>
        </p:nvSpPr>
        <p:spPr>
          <a:xfrm>
            <a:off x="4102735" y="4734772"/>
            <a:ext cx="32720" cy="37042"/>
          </a:xfrm>
          <a:custGeom>
            <a:avLst/>
            <a:gdLst/>
            <a:ahLst/>
            <a:cxnLst/>
            <a:rect l="l" t="t" r="r" b="b"/>
            <a:pathLst>
              <a:path w="33654" h="38100">
                <a:moveTo>
                  <a:pt x="0" y="0"/>
                </a:moveTo>
                <a:lnTo>
                  <a:pt x="3047" y="38099"/>
                </a:lnTo>
                <a:lnTo>
                  <a:pt x="33527" y="12191"/>
                </a:lnTo>
                <a:lnTo>
                  <a:pt x="0" y="0"/>
                </a:lnTo>
                <a:close/>
              </a:path>
            </a:pathLst>
          </a:custGeom>
          <a:solidFill>
            <a:srgbClr val="000000"/>
          </a:solidFill>
        </p:spPr>
        <p:txBody>
          <a:bodyPr wrap="square" lIns="0" tIns="0" rIns="0" bIns="0" rtlCol="0"/>
          <a:lstStyle/>
          <a:p>
            <a:endParaRPr sz="1750"/>
          </a:p>
        </p:txBody>
      </p:sp>
      <p:sp>
        <p:nvSpPr>
          <p:cNvPr id="48" name="object 48"/>
          <p:cNvSpPr/>
          <p:nvPr/>
        </p:nvSpPr>
        <p:spPr>
          <a:xfrm>
            <a:off x="4667250" y="5226684"/>
            <a:ext cx="155575" cy="501297"/>
          </a:xfrm>
          <a:custGeom>
            <a:avLst/>
            <a:gdLst/>
            <a:ahLst/>
            <a:cxnLst/>
            <a:rect l="l" t="t" r="r" b="b"/>
            <a:pathLst>
              <a:path w="160020" h="515620">
                <a:moveTo>
                  <a:pt x="0" y="515112"/>
                </a:moveTo>
                <a:lnTo>
                  <a:pt x="77724" y="0"/>
                </a:lnTo>
                <a:lnTo>
                  <a:pt x="160020" y="0"/>
                </a:lnTo>
              </a:path>
            </a:pathLst>
          </a:custGeom>
          <a:ln w="3175">
            <a:solidFill>
              <a:srgbClr val="000000"/>
            </a:solidFill>
          </a:ln>
        </p:spPr>
        <p:txBody>
          <a:bodyPr wrap="square" lIns="0" tIns="0" rIns="0" bIns="0" rtlCol="0"/>
          <a:lstStyle/>
          <a:p>
            <a:endParaRPr sz="1750"/>
          </a:p>
        </p:txBody>
      </p:sp>
      <p:sp>
        <p:nvSpPr>
          <p:cNvPr id="49" name="object 49"/>
          <p:cNvSpPr/>
          <p:nvPr/>
        </p:nvSpPr>
        <p:spPr>
          <a:xfrm>
            <a:off x="4462781" y="4359909"/>
            <a:ext cx="438572" cy="59267"/>
          </a:xfrm>
          <a:prstGeom prst="rect">
            <a:avLst/>
          </a:prstGeom>
          <a:blipFill>
            <a:blip r:embed="rId21" cstate="print"/>
            <a:stretch>
              <a:fillRect/>
            </a:stretch>
          </a:blipFill>
        </p:spPr>
        <p:txBody>
          <a:bodyPr wrap="square" lIns="0" tIns="0" rIns="0" bIns="0" rtlCol="0"/>
          <a:lstStyle/>
          <a:p>
            <a:endParaRPr sz="1750"/>
          </a:p>
        </p:txBody>
      </p:sp>
      <p:sp>
        <p:nvSpPr>
          <p:cNvPr id="50" name="object 50"/>
          <p:cNvSpPr/>
          <p:nvPr/>
        </p:nvSpPr>
        <p:spPr>
          <a:xfrm>
            <a:off x="4650951" y="5721561"/>
            <a:ext cx="35807" cy="35807"/>
          </a:xfrm>
          <a:custGeom>
            <a:avLst/>
            <a:gdLst/>
            <a:ahLst/>
            <a:cxnLst/>
            <a:rect l="l" t="t" r="r" b="b"/>
            <a:pathLst>
              <a:path w="36829" h="36829">
                <a:moveTo>
                  <a:pt x="0" y="0"/>
                </a:moveTo>
                <a:lnTo>
                  <a:pt x="12191" y="36576"/>
                </a:lnTo>
                <a:lnTo>
                  <a:pt x="36575" y="4572"/>
                </a:lnTo>
                <a:lnTo>
                  <a:pt x="0" y="0"/>
                </a:lnTo>
                <a:close/>
              </a:path>
            </a:pathLst>
          </a:custGeom>
          <a:solidFill>
            <a:srgbClr val="000000"/>
          </a:solidFill>
        </p:spPr>
        <p:txBody>
          <a:bodyPr wrap="square" lIns="0" tIns="0" rIns="0" bIns="0" rtlCol="0"/>
          <a:lstStyle/>
          <a:p>
            <a:endParaRPr sz="1750"/>
          </a:p>
        </p:txBody>
      </p:sp>
      <p:sp>
        <p:nvSpPr>
          <p:cNvPr id="51" name="object 51"/>
          <p:cNvSpPr/>
          <p:nvPr/>
        </p:nvSpPr>
        <p:spPr>
          <a:xfrm>
            <a:off x="4859867" y="5143711"/>
            <a:ext cx="337820" cy="59267"/>
          </a:xfrm>
          <a:prstGeom prst="rect">
            <a:avLst/>
          </a:prstGeom>
          <a:blipFill>
            <a:blip r:embed="rId22" cstate="print"/>
            <a:stretch>
              <a:fillRect/>
            </a:stretch>
          </a:blipFill>
        </p:spPr>
        <p:txBody>
          <a:bodyPr wrap="square" lIns="0" tIns="0" rIns="0" bIns="0" rtlCol="0"/>
          <a:lstStyle/>
          <a:p>
            <a:endParaRPr sz="1750"/>
          </a:p>
        </p:txBody>
      </p:sp>
      <p:sp>
        <p:nvSpPr>
          <p:cNvPr id="52" name="object 52"/>
          <p:cNvSpPr/>
          <p:nvPr/>
        </p:nvSpPr>
        <p:spPr>
          <a:xfrm>
            <a:off x="4910243" y="6090496"/>
            <a:ext cx="151253" cy="576615"/>
          </a:xfrm>
          <a:custGeom>
            <a:avLst/>
            <a:gdLst/>
            <a:ahLst/>
            <a:cxnLst/>
            <a:rect l="l" t="t" r="r" b="b"/>
            <a:pathLst>
              <a:path w="155575" h="593089">
                <a:moveTo>
                  <a:pt x="0" y="0"/>
                </a:moveTo>
                <a:lnTo>
                  <a:pt x="155448" y="592836"/>
                </a:lnTo>
              </a:path>
            </a:pathLst>
          </a:custGeom>
          <a:ln w="3175">
            <a:solidFill>
              <a:srgbClr val="000000"/>
            </a:solidFill>
          </a:ln>
        </p:spPr>
        <p:txBody>
          <a:bodyPr wrap="square" lIns="0" tIns="0" rIns="0" bIns="0" rtlCol="0"/>
          <a:lstStyle/>
          <a:p>
            <a:endParaRPr sz="1750"/>
          </a:p>
        </p:txBody>
      </p:sp>
      <p:sp>
        <p:nvSpPr>
          <p:cNvPr id="53" name="object 53"/>
          <p:cNvSpPr/>
          <p:nvPr/>
        </p:nvSpPr>
        <p:spPr>
          <a:xfrm>
            <a:off x="4862829" y="5257800"/>
            <a:ext cx="213360" cy="47412"/>
          </a:xfrm>
          <a:prstGeom prst="rect">
            <a:avLst/>
          </a:prstGeom>
          <a:blipFill>
            <a:blip r:embed="rId23" cstate="print"/>
            <a:stretch>
              <a:fillRect/>
            </a:stretch>
          </a:blipFill>
        </p:spPr>
        <p:txBody>
          <a:bodyPr wrap="square" lIns="0" tIns="0" rIns="0" bIns="0" rtlCol="0"/>
          <a:lstStyle/>
          <a:p>
            <a:endParaRPr sz="1750"/>
          </a:p>
        </p:txBody>
      </p:sp>
      <p:sp>
        <p:nvSpPr>
          <p:cNvPr id="54" name="object 54"/>
          <p:cNvSpPr/>
          <p:nvPr/>
        </p:nvSpPr>
        <p:spPr>
          <a:xfrm>
            <a:off x="4893944" y="6060862"/>
            <a:ext cx="34572" cy="37042"/>
          </a:xfrm>
          <a:custGeom>
            <a:avLst/>
            <a:gdLst/>
            <a:ahLst/>
            <a:cxnLst/>
            <a:rect l="l" t="t" r="r" b="b"/>
            <a:pathLst>
              <a:path w="35560" h="38100">
                <a:moveTo>
                  <a:pt x="9144" y="0"/>
                </a:moveTo>
                <a:lnTo>
                  <a:pt x="0" y="38100"/>
                </a:lnTo>
                <a:lnTo>
                  <a:pt x="35052" y="30480"/>
                </a:lnTo>
                <a:lnTo>
                  <a:pt x="9144" y="0"/>
                </a:lnTo>
                <a:close/>
              </a:path>
            </a:pathLst>
          </a:custGeom>
          <a:solidFill>
            <a:srgbClr val="000000"/>
          </a:solidFill>
        </p:spPr>
        <p:txBody>
          <a:bodyPr wrap="square" lIns="0" tIns="0" rIns="0" bIns="0" rtlCol="0"/>
          <a:lstStyle/>
          <a:p>
            <a:endParaRPr sz="1750"/>
          </a:p>
        </p:txBody>
      </p:sp>
      <p:sp>
        <p:nvSpPr>
          <p:cNvPr id="55" name="object 55"/>
          <p:cNvSpPr/>
          <p:nvPr/>
        </p:nvSpPr>
        <p:spPr>
          <a:xfrm>
            <a:off x="3468582" y="5485976"/>
            <a:ext cx="388320" cy="1181012"/>
          </a:xfrm>
          <a:custGeom>
            <a:avLst/>
            <a:gdLst/>
            <a:ahLst/>
            <a:cxnLst/>
            <a:rect l="l" t="t" r="r" b="b"/>
            <a:pathLst>
              <a:path w="399414" h="1214754">
                <a:moveTo>
                  <a:pt x="399288" y="0"/>
                </a:moveTo>
                <a:lnTo>
                  <a:pt x="163067" y="1214628"/>
                </a:lnTo>
                <a:lnTo>
                  <a:pt x="0" y="1214628"/>
                </a:lnTo>
              </a:path>
            </a:pathLst>
          </a:custGeom>
          <a:ln w="3175">
            <a:solidFill>
              <a:srgbClr val="000000"/>
            </a:solidFill>
          </a:ln>
        </p:spPr>
        <p:txBody>
          <a:bodyPr wrap="square" lIns="0" tIns="0" rIns="0" bIns="0" rtlCol="0"/>
          <a:lstStyle/>
          <a:p>
            <a:endParaRPr sz="1750"/>
          </a:p>
        </p:txBody>
      </p:sp>
      <p:sp>
        <p:nvSpPr>
          <p:cNvPr id="56" name="object 56"/>
          <p:cNvSpPr/>
          <p:nvPr/>
        </p:nvSpPr>
        <p:spPr>
          <a:xfrm>
            <a:off x="5095451" y="6634267"/>
            <a:ext cx="474132" cy="77047"/>
          </a:xfrm>
          <a:prstGeom prst="rect">
            <a:avLst/>
          </a:prstGeom>
          <a:blipFill>
            <a:blip r:embed="rId24" cstate="print"/>
            <a:stretch>
              <a:fillRect/>
            </a:stretch>
          </a:blipFill>
        </p:spPr>
        <p:txBody>
          <a:bodyPr wrap="square" lIns="0" tIns="0" rIns="0" bIns="0" rtlCol="0"/>
          <a:lstStyle/>
          <a:p>
            <a:endParaRPr sz="1750"/>
          </a:p>
        </p:txBody>
      </p:sp>
      <p:sp>
        <p:nvSpPr>
          <p:cNvPr id="57" name="object 57"/>
          <p:cNvSpPr/>
          <p:nvPr/>
        </p:nvSpPr>
        <p:spPr>
          <a:xfrm>
            <a:off x="3837516" y="5456343"/>
            <a:ext cx="35807" cy="37042"/>
          </a:xfrm>
          <a:custGeom>
            <a:avLst/>
            <a:gdLst/>
            <a:ahLst/>
            <a:cxnLst/>
            <a:rect l="l" t="t" r="r" b="b"/>
            <a:pathLst>
              <a:path w="36829" h="38100">
                <a:moveTo>
                  <a:pt x="25907" y="0"/>
                </a:moveTo>
                <a:lnTo>
                  <a:pt x="0" y="32004"/>
                </a:lnTo>
                <a:lnTo>
                  <a:pt x="36575" y="38100"/>
                </a:lnTo>
                <a:lnTo>
                  <a:pt x="25907" y="0"/>
                </a:lnTo>
                <a:close/>
              </a:path>
            </a:pathLst>
          </a:custGeom>
          <a:solidFill>
            <a:srgbClr val="000000"/>
          </a:solidFill>
        </p:spPr>
        <p:txBody>
          <a:bodyPr wrap="square" lIns="0" tIns="0" rIns="0" bIns="0" rtlCol="0"/>
          <a:lstStyle/>
          <a:p>
            <a:endParaRPr sz="1750"/>
          </a:p>
        </p:txBody>
      </p:sp>
      <p:sp>
        <p:nvSpPr>
          <p:cNvPr id="58" name="object 58"/>
          <p:cNvSpPr/>
          <p:nvPr/>
        </p:nvSpPr>
        <p:spPr>
          <a:xfrm>
            <a:off x="2671445" y="4241377"/>
            <a:ext cx="274108" cy="729103"/>
          </a:xfrm>
          <a:custGeom>
            <a:avLst/>
            <a:gdLst/>
            <a:ahLst/>
            <a:cxnLst/>
            <a:rect l="l" t="t" r="r" b="b"/>
            <a:pathLst>
              <a:path w="281939" h="749935">
                <a:moveTo>
                  <a:pt x="281939" y="749808"/>
                </a:moveTo>
                <a:lnTo>
                  <a:pt x="164591" y="0"/>
                </a:lnTo>
                <a:lnTo>
                  <a:pt x="0" y="0"/>
                </a:lnTo>
              </a:path>
            </a:pathLst>
          </a:custGeom>
          <a:ln w="3175">
            <a:solidFill>
              <a:srgbClr val="000000"/>
            </a:solidFill>
          </a:ln>
        </p:spPr>
        <p:txBody>
          <a:bodyPr wrap="square" lIns="0" tIns="0" rIns="0" bIns="0" rtlCol="0"/>
          <a:lstStyle/>
          <a:p>
            <a:endParaRPr sz="1750"/>
          </a:p>
        </p:txBody>
      </p:sp>
      <p:sp>
        <p:nvSpPr>
          <p:cNvPr id="59" name="object 59"/>
          <p:cNvSpPr/>
          <p:nvPr/>
        </p:nvSpPr>
        <p:spPr>
          <a:xfrm>
            <a:off x="3001856" y="6634267"/>
            <a:ext cx="426720" cy="59267"/>
          </a:xfrm>
          <a:prstGeom prst="rect">
            <a:avLst/>
          </a:prstGeom>
          <a:blipFill>
            <a:blip r:embed="rId25" cstate="print"/>
            <a:stretch>
              <a:fillRect/>
            </a:stretch>
          </a:blipFill>
        </p:spPr>
        <p:txBody>
          <a:bodyPr wrap="square" lIns="0" tIns="0" rIns="0" bIns="0" rtlCol="0"/>
          <a:lstStyle/>
          <a:p>
            <a:endParaRPr sz="1750"/>
          </a:p>
        </p:txBody>
      </p:sp>
      <p:sp>
        <p:nvSpPr>
          <p:cNvPr id="60" name="object 60"/>
          <p:cNvSpPr/>
          <p:nvPr/>
        </p:nvSpPr>
        <p:spPr>
          <a:xfrm>
            <a:off x="2927772" y="4962948"/>
            <a:ext cx="35807" cy="37042"/>
          </a:xfrm>
          <a:custGeom>
            <a:avLst/>
            <a:gdLst/>
            <a:ahLst/>
            <a:cxnLst/>
            <a:rect l="l" t="t" r="r" b="b"/>
            <a:pathLst>
              <a:path w="36830" h="38100">
                <a:moveTo>
                  <a:pt x="36576" y="0"/>
                </a:moveTo>
                <a:lnTo>
                  <a:pt x="0" y="6096"/>
                </a:lnTo>
                <a:lnTo>
                  <a:pt x="22860" y="38100"/>
                </a:lnTo>
                <a:lnTo>
                  <a:pt x="36576" y="0"/>
                </a:lnTo>
                <a:close/>
              </a:path>
            </a:pathLst>
          </a:custGeom>
          <a:solidFill>
            <a:srgbClr val="000000"/>
          </a:solidFill>
        </p:spPr>
        <p:txBody>
          <a:bodyPr wrap="square" lIns="0" tIns="0" rIns="0" bIns="0" rtlCol="0"/>
          <a:lstStyle/>
          <a:p>
            <a:endParaRPr sz="1750"/>
          </a:p>
        </p:txBody>
      </p:sp>
      <p:sp>
        <p:nvSpPr>
          <p:cNvPr id="61" name="object 61"/>
          <p:cNvSpPr/>
          <p:nvPr/>
        </p:nvSpPr>
        <p:spPr>
          <a:xfrm>
            <a:off x="2512907" y="5048886"/>
            <a:ext cx="901347" cy="557477"/>
          </a:xfrm>
          <a:custGeom>
            <a:avLst/>
            <a:gdLst/>
            <a:ahLst/>
            <a:cxnLst/>
            <a:rect l="l" t="t" r="r" b="b"/>
            <a:pathLst>
              <a:path w="927100" h="573404">
                <a:moveTo>
                  <a:pt x="926591" y="0"/>
                </a:moveTo>
                <a:lnTo>
                  <a:pt x="163067" y="573024"/>
                </a:lnTo>
                <a:lnTo>
                  <a:pt x="0" y="573024"/>
                </a:lnTo>
              </a:path>
            </a:pathLst>
          </a:custGeom>
          <a:ln w="3175">
            <a:solidFill>
              <a:srgbClr val="000000"/>
            </a:solidFill>
          </a:ln>
        </p:spPr>
        <p:txBody>
          <a:bodyPr wrap="square" lIns="0" tIns="0" rIns="0" bIns="0" rtlCol="0"/>
          <a:lstStyle/>
          <a:p>
            <a:endParaRPr sz="1750"/>
          </a:p>
        </p:txBody>
      </p:sp>
      <p:sp>
        <p:nvSpPr>
          <p:cNvPr id="62" name="object 62"/>
          <p:cNvSpPr/>
          <p:nvPr/>
        </p:nvSpPr>
        <p:spPr>
          <a:xfrm>
            <a:off x="2181012" y="4208779"/>
            <a:ext cx="444500" cy="59267"/>
          </a:xfrm>
          <a:prstGeom prst="rect">
            <a:avLst/>
          </a:prstGeom>
          <a:blipFill>
            <a:blip r:embed="rId26" cstate="print"/>
            <a:stretch>
              <a:fillRect/>
            </a:stretch>
          </a:blipFill>
        </p:spPr>
        <p:txBody>
          <a:bodyPr wrap="square" lIns="0" tIns="0" rIns="0" bIns="0" rtlCol="0"/>
          <a:lstStyle/>
          <a:p>
            <a:endParaRPr sz="1750"/>
          </a:p>
        </p:txBody>
      </p:sp>
      <p:sp>
        <p:nvSpPr>
          <p:cNvPr id="63" name="object 63"/>
          <p:cNvSpPr/>
          <p:nvPr/>
        </p:nvSpPr>
        <p:spPr>
          <a:xfrm>
            <a:off x="3398943" y="5031105"/>
            <a:ext cx="40128" cy="34572"/>
          </a:xfrm>
          <a:custGeom>
            <a:avLst/>
            <a:gdLst/>
            <a:ahLst/>
            <a:cxnLst/>
            <a:rect l="l" t="t" r="r" b="b"/>
            <a:pathLst>
              <a:path w="41275" h="35560">
                <a:moveTo>
                  <a:pt x="41148" y="0"/>
                </a:moveTo>
                <a:lnTo>
                  <a:pt x="0" y="7619"/>
                </a:lnTo>
                <a:lnTo>
                  <a:pt x="24384" y="35051"/>
                </a:lnTo>
                <a:lnTo>
                  <a:pt x="41148" y="0"/>
                </a:lnTo>
                <a:close/>
              </a:path>
            </a:pathLst>
          </a:custGeom>
          <a:solidFill>
            <a:srgbClr val="000000"/>
          </a:solidFill>
        </p:spPr>
        <p:txBody>
          <a:bodyPr wrap="square" lIns="0" tIns="0" rIns="0" bIns="0" rtlCol="0"/>
          <a:lstStyle/>
          <a:p>
            <a:endParaRPr sz="1750"/>
          </a:p>
        </p:txBody>
      </p:sp>
      <p:sp>
        <p:nvSpPr>
          <p:cNvPr id="64" name="object 64"/>
          <p:cNvSpPr/>
          <p:nvPr/>
        </p:nvSpPr>
        <p:spPr>
          <a:xfrm>
            <a:off x="1995805" y="5523017"/>
            <a:ext cx="480059" cy="160020"/>
          </a:xfrm>
          <a:prstGeom prst="rect">
            <a:avLst/>
          </a:prstGeom>
          <a:blipFill>
            <a:blip r:embed="rId27" cstate="print"/>
            <a:stretch>
              <a:fillRect/>
            </a:stretch>
          </a:blipFill>
        </p:spPr>
        <p:txBody>
          <a:bodyPr wrap="square" lIns="0" tIns="0" rIns="0" bIns="0" rtlCol="0"/>
          <a:lstStyle/>
          <a:p>
            <a:endParaRPr sz="1750"/>
          </a:p>
        </p:txBody>
      </p:sp>
      <p:sp>
        <p:nvSpPr>
          <p:cNvPr id="65" name="object 65"/>
          <p:cNvSpPr/>
          <p:nvPr/>
        </p:nvSpPr>
        <p:spPr>
          <a:xfrm>
            <a:off x="5251026" y="5946776"/>
            <a:ext cx="100753" cy="71119"/>
          </a:xfrm>
          <a:prstGeom prst="rect">
            <a:avLst/>
          </a:prstGeom>
          <a:blipFill>
            <a:blip r:embed="rId28" cstate="print"/>
            <a:stretch>
              <a:fillRect/>
            </a:stretch>
          </a:blipFill>
        </p:spPr>
        <p:txBody>
          <a:bodyPr wrap="square" lIns="0" tIns="0" rIns="0" bIns="0" rtlCol="0"/>
          <a:lstStyle/>
          <a:p>
            <a:endParaRPr sz="1750"/>
          </a:p>
        </p:txBody>
      </p:sp>
      <p:sp>
        <p:nvSpPr>
          <p:cNvPr id="66" name="object 66"/>
          <p:cNvSpPr/>
          <p:nvPr/>
        </p:nvSpPr>
        <p:spPr>
          <a:xfrm>
            <a:off x="2613659" y="3445721"/>
            <a:ext cx="2794794" cy="164835"/>
          </a:xfrm>
          <a:custGeom>
            <a:avLst/>
            <a:gdLst/>
            <a:ahLst/>
            <a:cxnLst/>
            <a:rect l="l" t="t" r="r" b="b"/>
            <a:pathLst>
              <a:path w="2874645" h="169544">
                <a:moveTo>
                  <a:pt x="0" y="0"/>
                </a:moveTo>
                <a:lnTo>
                  <a:pt x="2874264" y="0"/>
                </a:lnTo>
                <a:lnTo>
                  <a:pt x="2874264" y="169164"/>
                </a:lnTo>
                <a:lnTo>
                  <a:pt x="0" y="169164"/>
                </a:lnTo>
                <a:lnTo>
                  <a:pt x="0" y="0"/>
                </a:lnTo>
                <a:close/>
              </a:path>
            </a:pathLst>
          </a:custGeom>
          <a:solidFill>
            <a:srgbClr val="E6E6E6"/>
          </a:solidFill>
        </p:spPr>
        <p:txBody>
          <a:bodyPr wrap="square" lIns="0" tIns="0" rIns="0" bIns="0" rtlCol="0"/>
          <a:lstStyle/>
          <a:p>
            <a:endParaRPr sz="1750"/>
          </a:p>
        </p:txBody>
      </p:sp>
      <p:sp>
        <p:nvSpPr>
          <p:cNvPr id="67" name="object 67"/>
          <p:cNvSpPr/>
          <p:nvPr/>
        </p:nvSpPr>
        <p:spPr>
          <a:xfrm>
            <a:off x="3044826" y="3463501"/>
            <a:ext cx="1932092" cy="142239"/>
          </a:xfrm>
          <a:prstGeom prst="rect">
            <a:avLst/>
          </a:prstGeom>
          <a:blipFill>
            <a:blip r:embed="rId29" cstate="print"/>
            <a:stretch>
              <a:fillRect/>
            </a:stretch>
          </a:blipFill>
        </p:spPr>
        <p:txBody>
          <a:bodyPr wrap="square" lIns="0" tIns="0" rIns="0" bIns="0" rtlCol="0"/>
          <a:lstStyle/>
          <a:p>
            <a:endParaRPr sz="1750"/>
          </a:p>
        </p:txBody>
      </p:sp>
      <p:sp>
        <p:nvSpPr>
          <p:cNvPr id="68" name="object 68"/>
          <p:cNvSpPr/>
          <p:nvPr/>
        </p:nvSpPr>
        <p:spPr>
          <a:xfrm>
            <a:off x="3147060" y="5349663"/>
            <a:ext cx="572294" cy="409310"/>
          </a:xfrm>
          <a:custGeom>
            <a:avLst/>
            <a:gdLst/>
            <a:ahLst/>
            <a:cxnLst/>
            <a:rect l="l" t="t" r="r" b="b"/>
            <a:pathLst>
              <a:path w="588645" h="421004">
                <a:moveTo>
                  <a:pt x="588264" y="0"/>
                </a:moveTo>
                <a:lnTo>
                  <a:pt x="583692" y="0"/>
                </a:lnTo>
                <a:lnTo>
                  <a:pt x="0" y="416051"/>
                </a:lnTo>
                <a:lnTo>
                  <a:pt x="0" y="420623"/>
                </a:lnTo>
                <a:lnTo>
                  <a:pt x="4572" y="420623"/>
                </a:lnTo>
                <a:lnTo>
                  <a:pt x="588264" y="4571"/>
                </a:lnTo>
                <a:lnTo>
                  <a:pt x="588264" y="0"/>
                </a:lnTo>
                <a:close/>
              </a:path>
            </a:pathLst>
          </a:custGeom>
          <a:solidFill>
            <a:srgbClr val="000000"/>
          </a:solidFill>
        </p:spPr>
        <p:txBody>
          <a:bodyPr wrap="square" lIns="0" tIns="0" rIns="0" bIns="0" rtlCol="0"/>
          <a:lstStyle/>
          <a:p>
            <a:endParaRPr sz="1750"/>
          </a:p>
        </p:txBody>
      </p:sp>
      <p:sp>
        <p:nvSpPr>
          <p:cNvPr id="69" name="object 69"/>
          <p:cNvSpPr/>
          <p:nvPr/>
        </p:nvSpPr>
        <p:spPr>
          <a:xfrm>
            <a:off x="3698240" y="5300768"/>
            <a:ext cx="90752" cy="74083"/>
          </a:xfrm>
          <a:custGeom>
            <a:avLst/>
            <a:gdLst/>
            <a:ahLst/>
            <a:cxnLst/>
            <a:rect l="l" t="t" r="r" b="b"/>
            <a:pathLst>
              <a:path w="93345" h="76200">
                <a:moveTo>
                  <a:pt x="4571" y="27431"/>
                </a:moveTo>
                <a:lnTo>
                  <a:pt x="0" y="27431"/>
                </a:lnTo>
                <a:lnTo>
                  <a:pt x="0" y="32003"/>
                </a:lnTo>
                <a:lnTo>
                  <a:pt x="35051" y="76199"/>
                </a:lnTo>
                <a:lnTo>
                  <a:pt x="35051" y="71627"/>
                </a:lnTo>
                <a:lnTo>
                  <a:pt x="37266" y="68654"/>
                </a:lnTo>
                <a:lnTo>
                  <a:pt x="9406" y="33527"/>
                </a:lnTo>
                <a:lnTo>
                  <a:pt x="3047" y="33527"/>
                </a:lnTo>
                <a:lnTo>
                  <a:pt x="3047" y="30479"/>
                </a:lnTo>
                <a:lnTo>
                  <a:pt x="4571" y="27431"/>
                </a:lnTo>
                <a:close/>
              </a:path>
              <a:path w="93345" h="76200">
                <a:moveTo>
                  <a:pt x="37266" y="68654"/>
                </a:moveTo>
                <a:lnTo>
                  <a:pt x="35051" y="71627"/>
                </a:lnTo>
                <a:lnTo>
                  <a:pt x="35051" y="76199"/>
                </a:lnTo>
                <a:lnTo>
                  <a:pt x="39623" y="76199"/>
                </a:lnTo>
                <a:lnTo>
                  <a:pt x="39623" y="71627"/>
                </a:lnTo>
                <a:lnTo>
                  <a:pt x="37266" y="68654"/>
                </a:lnTo>
                <a:close/>
              </a:path>
              <a:path w="93345" h="76200">
                <a:moveTo>
                  <a:pt x="92963" y="0"/>
                </a:moveTo>
                <a:lnTo>
                  <a:pt x="89915" y="0"/>
                </a:lnTo>
                <a:lnTo>
                  <a:pt x="88752" y="360"/>
                </a:lnTo>
                <a:lnTo>
                  <a:pt x="91439" y="3047"/>
                </a:lnTo>
                <a:lnTo>
                  <a:pt x="91439" y="6095"/>
                </a:lnTo>
                <a:lnTo>
                  <a:pt x="81571" y="9158"/>
                </a:lnTo>
                <a:lnTo>
                  <a:pt x="37266" y="68654"/>
                </a:lnTo>
                <a:lnTo>
                  <a:pt x="39623" y="71627"/>
                </a:lnTo>
                <a:lnTo>
                  <a:pt x="39623" y="76199"/>
                </a:lnTo>
                <a:lnTo>
                  <a:pt x="92963" y="4571"/>
                </a:lnTo>
                <a:lnTo>
                  <a:pt x="92963" y="0"/>
                </a:lnTo>
                <a:close/>
              </a:path>
              <a:path w="93345" h="76200">
                <a:moveTo>
                  <a:pt x="4571" y="27431"/>
                </a:moveTo>
                <a:lnTo>
                  <a:pt x="3047" y="30479"/>
                </a:lnTo>
                <a:lnTo>
                  <a:pt x="3047" y="33527"/>
                </a:lnTo>
                <a:lnTo>
                  <a:pt x="8150" y="31944"/>
                </a:lnTo>
                <a:lnTo>
                  <a:pt x="4571" y="27431"/>
                </a:lnTo>
                <a:close/>
              </a:path>
              <a:path w="93345" h="76200">
                <a:moveTo>
                  <a:pt x="8150" y="31944"/>
                </a:moveTo>
                <a:lnTo>
                  <a:pt x="3047" y="33527"/>
                </a:lnTo>
                <a:lnTo>
                  <a:pt x="9406" y="33527"/>
                </a:lnTo>
                <a:lnTo>
                  <a:pt x="8150" y="31944"/>
                </a:lnTo>
                <a:close/>
              </a:path>
              <a:path w="93345" h="76200">
                <a:moveTo>
                  <a:pt x="87933" y="615"/>
                </a:moveTo>
                <a:lnTo>
                  <a:pt x="1523" y="27431"/>
                </a:lnTo>
                <a:lnTo>
                  <a:pt x="4571" y="27431"/>
                </a:lnTo>
                <a:lnTo>
                  <a:pt x="8150" y="31944"/>
                </a:lnTo>
                <a:lnTo>
                  <a:pt x="81571" y="9158"/>
                </a:lnTo>
                <a:lnTo>
                  <a:pt x="87933" y="615"/>
                </a:lnTo>
                <a:close/>
              </a:path>
              <a:path w="93345" h="76200">
                <a:moveTo>
                  <a:pt x="88752" y="360"/>
                </a:moveTo>
                <a:lnTo>
                  <a:pt x="87933" y="615"/>
                </a:lnTo>
                <a:lnTo>
                  <a:pt x="81571" y="9158"/>
                </a:lnTo>
                <a:lnTo>
                  <a:pt x="91439" y="6095"/>
                </a:lnTo>
                <a:lnTo>
                  <a:pt x="91439" y="3047"/>
                </a:lnTo>
                <a:lnTo>
                  <a:pt x="88752" y="360"/>
                </a:lnTo>
                <a:close/>
              </a:path>
              <a:path w="93345" h="76200">
                <a:moveTo>
                  <a:pt x="88391" y="0"/>
                </a:moveTo>
                <a:lnTo>
                  <a:pt x="87933" y="615"/>
                </a:lnTo>
                <a:lnTo>
                  <a:pt x="88752" y="360"/>
                </a:lnTo>
                <a:lnTo>
                  <a:pt x="88391" y="0"/>
                </a:lnTo>
                <a:close/>
              </a:path>
            </a:pathLst>
          </a:custGeom>
          <a:solidFill>
            <a:srgbClr val="000000"/>
          </a:solidFill>
        </p:spPr>
        <p:txBody>
          <a:bodyPr wrap="square" lIns="0" tIns="0" rIns="0" bIns="0" rtlCol="0"/>
          <a:lstStyle/>
          <a:p>
            <a:endParaRPr sz="1750"/>
          </a:p>
        </p:txBody>
      </p:sp>
      <p:sp>
        <p:nvSpPr>
          <p:cNvPr id="70" name="object 70"/>
          <p:cNvSpPr/>
          <p:nvPr/>
        </p:nvSpPr>
        <p:spPr>
          <a:xfrm>
            <a:off x="3852334" y="5349663"/>
            <a:ext cx="573528" cy="409310"/>
          </a:xfrm>
          <a:custGeom>
            <a:avLst/>
            <a:gdLst/>
            <a:ahLst/>
            <a:cxnLst/>
            <a:rect l="l" t="t" r="r" b="b"/>
            <a:pathLst>
              <a:path w="589914" h="421004">
                <a:moveTo>
                  <a:pt x="4571" y="0"/>
                </a:moveTo>
                <a:lnTo>
                  <a:pt x="0" y="0"/>
                </a:lnTo>
                <a:lnTo>
                  <a:pt x="0" y="4572"/>
                </a:lnTo>
                <a:lnTo>
                  <a:pt x="585215" y="420624"/>
                </a:lnTo>
                <a:lnTo>
                  <a:pt x="589787" y="420624"/>
                </a:lnTo>
                <a:lnTo>
                  <a:pt x="589787" y="416052"/>
                </a:lnTo>
                <a:lnTo>
                  <a:pt x="4571" y="0"/>
                </a:lnTo>
                <a:close/>
              </a:path>
            </a:pathLst>
          </a:custGeom>
          <a:solidFill>
            <a:srgbClr val="000000"/>
          </a:solidFill>
        </p:spPr>
        <p:txBody>
          <a:bodyPr wrap="square" lIns="0" tIns="0" rIns="0" bIns="0" rtlCol="0"/>
          <a:lstStyle/>
          <a:p>
            <a:endParaRPr sz="1750"/>
          </a:p>
        </p:txBody>
      </p:sp>
      <p:sp>
        <p:nvSpPr>
          <p:cNvPr id="71" name="object 71"/>
          <p:cNvSpPr/>
          <p:nvPr/>
        </p:nvSpPr>
        <p:spPr>
          <a:xfrm>
            <a:off x="3784177" y="5300768"/>
            <a:ext cx="90752" cy="74083"/>
          </a:xfrm>
          <a:custGeom>
            <a:avLst/>
            <a:gdLst/>
            <a:ahLst/>
            <a:cxnLst/>
            <a:rect l="l" t="t" r="r" b="b"/>
            <a:pathLst>
              <a:path w="93345" h="76200">
                <a:moveTo>
                  <a:pt x="3047" y="0"/>
                </a:moveTo>
                <a:lnTo>
                  <a:pt x="0" y="0"/>
                </a:lnTo>
                <a:lnTo>
                  <a:pt x="0" y="4571"/>
                </a:lnTo>
                <a:lnTo>
                  <a:pt x="53339" y="76199"/>
                </a:lnTo>
                <a:lnTo>
                  <a:pt x="57911" y="76199"/>
                </a:lnTo>
                <a:lnTo>
                  <a:pt x="59120" y="74675"/>
                </a:lnTo>
                <a:lnTo>
                  <a:pt x="56387" y="74675"/>
                </a:lnTo>
                <a:lnTo>
                  <a:pt x="53339" y="71627"/>
                </a:lnTo>
                <a:lnTo>
                  <a:pt x="55697" y="68654"/>
                </a:lnTo>
                <a:lnTo>
                  <a:pt x="11392" y="9158"/>
                </a:lnTo>
                <a:lnTo>
                  <a:pt x="1523" y="6095"/>
                </a:lnTo>
                <a:lnTo>
                  <a:pt x="4367" y="409"/>
                </a:lnTo>
                <a:lnTo>
                  <a:pt x="3047" y="0"/>
                </a:lnTo>
                <a:close/>
              </a:path>
              <a:path w="93345" h="76200">
                <a:moveTo>
                  <a:pt x="55697" y="68654"/>
                </a:moveTo>
                <a:lnTo>
                  <a:pt x="53339" y="71627"/>
                </a:lnTo>
                <a:lnTo>
                  <a:pt x="56387" y="74675"/>
                </a:lnTo>
                <a:lnTo>
                  <a:pt x="57911" y="71627"/>
                </a:lnTo>
                <a:lnTo>
                  <a:pt x="55697" y="68654"/>
                </a:lnTo>
                <a:close/>
              </a:path>
              <a:path w="93345" h="76200">
                <a:moveTo>
                  <a:pt x="84813" y="31944"/>
                </a:moveTo>
                <a:lnTo>
                  <a:pt x="55697" y="68654"/>
                </a:lnTo>
                <a:lnTo>
                  <a:pt x="57911" y="71627"/>
                </a:lnTo>
                <a:lnTo>
                  <a:pt x="56387" y="74675"/>
                </a:lnTo>
                <a:lnTo>
                  <a:pt x="59120" y="74675"/>
                </a:lnTo>
                <a:lnTo>
                  <a:pt x="91755" y="33527"/>
                </a:lnTo>
                <a:lnTo>
                  <a:pt x="89915" y="33527"/>
                </a:lnTo>
                <a:lnTo>
                  <a:pt x="84813" y="31944"/>
                </a:lnTo>
                <a:close/>
              </a:path>
              <a:path w="93345" h="76200">
                <a:moveTo>
                  <a:pt x="92963" y="27431"/>
                </a:moveTo>
                <a:lnTo>
                  <a:pt x="88391" y="27431"/>
                </a:lnTo>
                <a:lnTo>
                  <a:pt x="84813" y="31944"/>
                </a:lnTo>
                <a:lnTo>
                  <a:pt x="89915" y="33527"/>
                </a:lnTo>
                <a:lnTo>
                  <a:pt x="91439" y="32003"/>
                </a:lnTo>
                <a:lnTo>
                  <a:pt x="92963" y="32003"/>
                </a:lnTo>
                <a:lnTo>
                  <a:pt x="92963" y="27431"/>
                </a:lnTo>
                <a:close/>
              </a:path>
              <a:path w="93345" h="76200">
                <a:moveTo>
                  <a:pt x="92963" y="32003"/>
                </a:moveTo>
                <a:lnTo>
                  <a:pt x="91439" y="32003"/>
                </a:lnTo>
                <a:lnTo>
                  <a:pt x="89915" y="33527"/>
                </a:lnTo>
                <a:lnTo>
                  <a:pt x="91755" y="33527"/>
                </a:lnTo>
                <a:lnTo>
                  <a:pt x="92963" y="32003"/>
                </a:lnTo>
                <a:close/>
              </a:path>
              <a:path w="93345" h="76200">
                <a:moveTo>
                  <a:pt x="5030" y="615"/>
                </a:moveTo>
                <a:lnTo>
                  <a:pt x="11392" y="9158"/>
                </a:lnTo>
                <a:lnTo>
                  <a:pt x="84813" y="31944"/>
                </a:lnTo>
                <a:lnTo>
                  <a:pt x="88391" y="27431"/>
                </a:lnTo>
                <a:lnTo>
                  <a:pt x="91439" y="27431"/>
                </a:lnTo>
                <a:lnTo>
                  <a:pt x="5030" y="615"/>
                </a:lnTo>
                <a:close/>
              </a:path>
              <a:path w="93345" h="76200">
                <a:moveTo>
                  <a:pt x="4367" y="409"/>
                </a:moveTo>
                <a:lnTo>
                  <a:pt x="1523" y="6095"/>
                </a:lnTo>
                <a:lnTo>
                  <a:pt x="11392" y="9158"/>
                </a:lnTo>
                <a:lnTo>
                  <a:pt x="5030" y="615"/>
                </a:lnTo>
                <a:lnTo>
                  <a:pt x="4367" y="409"/>
                </a:lnTo>
                <a:close/>
              </a:path>
              <a:path w="93345" h="76200">
                <a:moveTo>
                  <a:pt x="4571" y="0"/>
                </a:moveTo>
                <a:lnTo>
                  <a:pt x="4367" y="409"/>
                </a:lnTo>
                <a:lnTo>
                  <a:pt x="5030" y="615"/>
                </a:lnTo>
                <a:lnTo>
                  <a:pt x="4571" y="0"/>
                </a:lnTo>
                <a:close/>
              </a:path>
            </a:pathLst>
          </a:custGeom>
          <a:solidFill>
            <a:srgbClr val="000000"/>
          </a:solidFill>
        </p:spPr>
        <p:txBody>
          <a:bodyPr wrap="square" lIns="0" tIns="0" rIns="0" bIns="0" rtlCol="0"/>
          <a:lstStyle/>
          <a:p>
            <a:endParaRPr sz="1750"/>
          </a:p>
        </p:txBody>
      </p:sp>
      <p:sp>
        <p:nvSpPr>
          <p:cNvPr id="72" name="object 72"/>
          <p:cNvSpPr/>
          <p:nvPr/>
        </p:nvSpPr>
        <p:spPr>
          <a:xfrm>
            <a:off x="3284855" y="4912571"/>
            <a:ext cx="148167" cy="71119"/>
          </a:xfrm>
          <a:prstGeom prst="rect">
            <a:avLst/>
          </a:prstGeom>
          <a:blipFill>
            <a:blip r:embed="rId30" cstate="print"/>
            <a:stretch>
              <a:fillRect/>
            </a:stretch>
          </a:blipFill>
        </p:spPr>
        <p:txBody>
          <a:bodyPr wrap="square" lIns="0" tIns="0" rIns="0" bIns="0" rtlCol="0"/>
          <a:lstStyle/>
          <a:p>
            <a:endParaRPr sz="1750"/>
          </a:p>
        </p:txBody>
      </p:sp>
      <p:sp>
        <p:nvSpPr>
          <p:cNvPr id="73" name="object 73"/>
          <p:cNvSpPr/>
          <p:nvPr/>
        </p:nvSpPr>
        <p:spPr>
          <a:xfrm>
            <a:off x="1526116" y="6136427"/>
            <a:ext cx="637117" cy="228424"/>
          </a:xfrm>
          <a:custGeom>
            <a:avLst/>
            <a:gdLst/>
            <a:ahLst/>
            <a:cxnLst/>
            <a:rect l="l" t="t" r="r" b="b"/>
            <a:pathLst>
              <a:path w="655319" h="234950">
                <a:moveTo>
                  <a:pt x="655319" y="0"/>
                </a:moveTo>
                <a:lnTo>
                  <a:pt x="0" y="0"/>
                </a:lnTo>
                <a:lnTo>
                  <a:pt x="0" y="234696"/>
                </a:lnTo>
                <a:lnTo>
                  <a:pt x="655319" y="234696"/>
                </a:lnTo>
                <a:lnTo>
                  <a:pt x="655319" y="0"/>
                </a:lnTo>
                <a:close/>
              </a:path>
            </a:pathLst>
          </a:custGeom>
          <a:ln w="3175">
            <a:solidFill>
              <a:srgbClr val="000000"/>
            </a:solidFill>
          </a:ln>
        </p:spPr>
        <p:txBody>
          <a:bodyPr wrap="square" lIns="0" tIns="0" rIns="0" bIns="0" rtlCol="0"/>
          <a:lstStyle/>
          <a:p>
            <a:endParaRPr sz="1750"/>
          </a:p>
        </p:txBody>
      </p:sp>
      <p:sp>
        <p:nvSpPr>
          <p:cNvPr id="74" name="object 74"/>
          <p:cNvSpPr/>
          <p:nvPr/>
        </p:nvSpPr>
        <p:spPr>
          <a:xfrm>
            <a:off x="1554267" y="6177915"/>
            <a:ext cx="379307" cy="139277"/>
          </a:xfrm>
          <a:prstGeom prst="rect">
            <a:avLst/>
          </a:prstGeom>
          <a:blipFill>
            <a:blip r:embed="rId31" cstate="print"/>
            <a:stretch>
              <a:fillRect/>
            </a:stretch>
          </a:blipFill>
        </p:spPr>
        <p:txBody>
          <a:bodyPr wrap="square" lIns="0" tIns="0" rIns="0" bIns="0" rtlCol="0"/>
          <a:lstStyle/>
          <a:p>
            <a:endParaRPr sz="1750"/>
          </a:p>
        </p:txBody>
      </p:sp>
      <p:sp>
        <p:nvSpPr>
          <p:cNvPr id="75" name="object 75"/>
          <p:cNvSpPr/>
          <p:nvPr/>
        </p:nvSpPr>
        <p:spPr>
          <a:xfrm>
            <a:off x="1526116" y="5909734"/>
            <a:ext cx="637117" cy="227188"/>
          </a:xfrm>
          <a:custGeom>
            <a:avLst/>
            <a:gdLst/>
            <a:ahLst/>
            <a:cxnLst/>
            <a:rect l="l" t="t" r="r" b="b"/>
            <a:pathLst>
              <a:path w="655319" h="233679">
                <a:moveTo>
                  <a:pt x="0" y="233172"/>
                </a:moveTo>
                <a:lnTo>
                  <a:pt x="655319" y="233172"/>
                </a:lnTo>
                <a:lnTo>
                  <a:pt x="655319" y="0"/>
                </a:lnTo>
                <a:lnTo>
                  <a:pt x="0" y="0"/>
                </a:lnTo>
                <a:lnTo>
                  <a:pt x="0" y="233172"/>
                </a:lnTo>
                <a:close/>
              </a:path>
            </a:pathLst>
          </a:custGeom>
          <a:ln w="3175">
            <a:solidFill>
              <a:srgbClr val="000000"/>
            </a:solidFill>
          </a:ln>
        </p:spPr>
        <p:txBody>
          <a:bodyPr wrap="square" lIns="0" tIns="0" rIns="0" bIns="0" rtlCol="0"/>
          <a:lstStyle/>
          <a:p>
            <a:endParaRPr sz="1750"/>
          </a:p>
        </p:txBody>
      </p:sp>
      <p:sp>
        <p:nvSpPr>
          <p:cNvPr id="76" name="object 76"/>
          <p:cNvSpPr/>
          <p:nvPr/>
        </p:nvSpPr>
        <p:spPr>
          <a:xfrm>
            <a:off x="1551304" y="5948257"/>
            <a:ext cx="337820" cy="47412"/>
          </a:xfrm>
          <a:prstGeom prst="rect">
            <a:avLst/>
          </a:prstGeom>
          <a:blipFill>
            <a:blip r:embed="rId32" cstate="print"/>
            <a:stretch>
              <a:fillRect/>
            </a:stretch>
          </a:blipFill>
        </p:spPr>
        <p:txBody>
          <a:bodyPr wrap="square" lIns="0" tIns="0" rIns="0" bIns="0" rtlCol="0"/>
          <a:lstStyle/>
          <a:p>
            <a:endParaRPr sz="1750"/>
          </a:p>
        </p:txBody>
      </p:sp>
      <p:sp>
        <p:nvSpPr>
          <p:cNvPr id="77" name="object 77"/>
          <p:cNvSpPr/>
          <p:nvPr/>
        </p:nvSpPr>
        <p:spPr>
          <a:xfrm>
            <a:off x="1526116" y="5757120"/>
            <a:ext cx="637117" cy="153106"/>
          </a:xfrm>
          <a:custGeom>
            <a:avLst/>
            <a:gdLst/>
            <a:ahLst/>
            <a:cxnLst/>
            <a:rect l="l" t="t" r="r" b="b"/>
            <a:pathLst>
              <a:path w="655319" h="157479">
                <a:moveTo>
                  <a:pt x="0" y="156972"/>
                </a:moveTo>
                <a:lnTo>
                  <a:pt x="655319" y="156972"/>
                </a:lnTo>
                <a:lnTo>
                  <a:pt x="655319" y="0"/>
                </a:lnTo>
                <a:lnTo>
                  <a:pt x="0" y="0"/>
                </a:lnTo>
                <a:lnTo>
                  <a:pt x="0" y="156972"/>
                </a:lnTo>
                <a:close/>
              </a:path>
            </a:pathLst>
          </a:custGeom>
          <a:ln w="3175">
            <a:solidFill>
              <a:srgbClr val="000000"/>
            </a:solidFill>
          </a:ln>
        </p:spPr>
        <p:txBody>
          <a:bodyPr wrap="square" lIns="0" tIns="0" rIns="0" bIns="0" rtlCol="0"/>
          <a:lstStyle/>
          <a:p>
            <a:endParaRPr sz="1750"/>
          </a:p>
        </p:txBody>
      </p:sp>
      <p:sp>
        <p:nvSpPr>
          <p:cNvPr id="78" name="object 78"/>
          <p:cNvSpPr/>
          <p:nvPr/>
        </p:nvSpPr>
        <p:spPr>
          <a:xfrm>
            <a:off x="1737994" y="5797127"/>
            <a:ext cx="207433" cy="47412"/>
          </a:xfrm>
          <a:prstGeom prst="rect">
            <a:avLst/>
          </a:prstGeom>
          <a:blipFill>
            <a:blip r:embed="rId33" cstate="print"/>
            <a:stretch>
              <a:fillRect/>
            </a:stretch>
          </a:blipFill>
        </p:spPr>
        <p:txBody>
          <a:bodyPr wrap="square" lIns="0" tIns="0" rIns="0" bIns="0" rtlCol="0"/>
          <a:lstStyle/>
          <a:p>
            <a:endParaRPr sz="1750"/>
          </a:p>
        </p:txBody>
      </p:sp>
      <p:sp>
        <p:nvSpPr>
          <p:cNvPr id="79" name="object 79"/>
          <p:cNvSpPr/>
          <p:nvPr/>
        </p:nvSpPr>
        <p:spPr>
          <a:xfrm>
            <a:off x="2698116" y="5917142"/>
            <a:ext cx="17779" cy="47412"/>
          </a:xfrm>
          <a:prstGeom prst="rect">
            <a:avLst/>
          </a:prstGeom>
          <a:blipFill>
            <a:blip r:embed="rId34" cstate="print"/>
            <a:stretch>
              <a:fillRect/>
            </a:stretch>
          </a:blipFill>
        </p:spPr>
        <p:txBody>
          <a:bodyPr wrap="square" lIns="0" tIns="0" rIns="0" bIns="0" rtlCol="0"/>
          <a:lstStyle/>
          <a:p>
            <a:endParaRPr sz="1750"/>
          </a:p>
        </p:txBody>
      </p:sp>
      <p:sp>
        <p:nvSpPr>
          <p:cNvPr id="80" name="object 80"/>
          <p:cNvSpPr/>
          <p:nvPr/>
        </p:nvSpPr>
        <p:spPr>
          <a:xfrm>
            <a:off x="2160270" y="6060122"/>
            <a:ext cx="572294" cy="0"/>
          </a:xfrm>
          <a:custGeom>
            <a:avLst/>
            <a:gdLst/>
            <a:ahLst/>
            <a:cxnLst/>
            <a:rect l="l" t="t" r="r" b="b"/>
            <a:pathLst>
              <a:path w="588644">
                <a:moveTo>
                  <a:pt x="0" y="0"/>
                </a:moveTo>
                <a:lnTo>
                  <a:pt x="588264" y="0"/>
                </a:lnTo>
              </a:path>
            </a:pathLst>
          </a:custGeom>
          <a:ln w="4572">
            <a:solidFill>
              <a:srgbClr val="000000"/>
            </a:solidFill>
          </a:ln>
        </p:spPr>
        <p:txBody>
          <a:bodyPr wrap="square" lIns="0" tIns="0" rIns="0" bIns="0" rtlCol="0"/>
          <a:lstStyle/>
          <a:p>
            <a:endParaRPr sz="1750"/>
          </a:p>
        </p:txBody>
      </p:sp>
      <p:sp>
        <p:nvSpPr>
          <p:cNvPr id="81" name="object 81"/>
          <p:cNvSpPr/>
          <p:nvPr/>
        </p:nvSpPr>
        <p:spPr>
          <a:xfrm>
            <a:off x="2730712" y="6031230"/>
            <a:ext cx="101246" cy="61119"/>
          </a:xfrm>
          <a:custGeom>
            <a:avLst/>
            <a:gdLst/>
            <a:ahLst/>
            <a:cxnLst/>
            <a:rect l="l" t="t" r="r" b="b"/>
            <a:pathLst>
              <a:path w="104139" h="62864">
                <a:moveTo>
                  <a:pt x="51816" y="0"/>
                </a:moveTo>
                <a:lnTo>
                  <a:pt x="0" y="30480"/>
                </a:lnTo>
                <a:lnTo>
                  <a:pt x="51816" y="62484"/>
                </a:lnTo>
                <a:lnTo>
                  <a:pt x="103632" y="30480"/>
                </a:lnTo>
                <a:lnTo>
                  <a:pt x="51816" y="0"/>
                </a:lnTo>
                <a:close/>
              </a:path>
            </a:pathLst>
          </a:custGeom>
          <a:solidFill>
            <a:srgbClr val="000000"/>
          </a:solidFill>
        </p:spPr>
        <p:txBody>
          <a:bodyPr wrap="square" lIns="0" tIns="0" rIns="0" bIns="0" rtlCol="0"/>
          <a:lstStyle/>
          <a:p>
            <a:endParaRPr sz="1750"/>
          </a:p>
        </p:txBody>
      </p:sp>
      <p:sp>
        <p:nvSpPr>
          <p:cNvPr id="82" name="object 82"/>
          <p:cNvSpPr/>
          <p:nvPr/>
        </p:nvSpPr>
        <p:spPr>
          <a:xfrm>
            <a:off x="2727748" y="6028267"/>
            <a:ext cx="105569" cy="65440"/>
          </a:xfrm>
          <a:custGeom>
            <a:avLst/>
            <a:gdLst/>
            <a:ahLst/>
            <a:cxnLst/>
            <a:rect l="l" t="t" r="r" b="b"/>
            <a:pathLst>
              <a:path w="108585" h="67310">
                <a:moveTo>
                  <a:pt x="56387" y="0"/>
                </a:moveTo>
                <a:lnTo>
                  <a:pt x="51815" y="0"/>
                </a:lnTo>
                <a:lnTo>
                  <a:pt x="0" y="30479"/>
                </a:lnTo>
                <a:lnTo>
                  <a:pt x="0" y="35051"/>
                </a:lnTo>
                <a:lnTo>
                  <a:pt x="51815" y="67055"/>
                </a:lnTo>
                <a:lnTo>
                  <a:pt x="56387" y="67055"/>
                </a:lnTo>
                <a:lnTo>
                  <a:pt x="58855" y="65531"/>
                </a:lnTo>
                <a:lnTo>
                  <a:pt x="54863" y="65531"/>
                </a:lnTo>
                <a:lnTo>
                  <a:pt x="51815" y="62483"/>
                </a:lnTo>
                <a:lnTo>
                  <a:pt x="54101" y="61072"/>
                </a:lnTo>
                <a:lnTo>
                  <a:pt x="11974" y="35051"/>
                </a:lnTo>
                <a:lnTo>
                  <a:pt x="4571" y="35051"/>
                </a:lnTo>
                <a:lnTo>
                  <a:pt x="3047" y="33527"/>
                </a:lnTo>
                <a:lnTo>
                  <a:pt x="4571" y="30479"/>
                </a:lnTo>
                <a:lnTo>
                  <a:pt x="12344" y="30479"/>
                </a:lnTo>
                <a:lnTo>
                  <a:pt x="54101" y="5916"/>
                </a:lnTo>
                <a:lnTo>
                  <a:pt x="51815" y="4571"/>
                </a:lnTo>
                <a:lnTo>
                  <a:pt x="54863" y="3047"/>
                </a:lnTo>
                <a:lnTo>
                  <a:pt x="61569" y="3047"/>
                </a:lnTo>
                <a:lnTo>
                  <a:pt x="56387" y="0"/>
                </a:lnTo>
                <a:close/>
              </a:path>
              <a:path w="108585" h="67310">
                <a:moveTo>
                  <a:pt x="54101" y="61072"/>
                </a:moveTo>
                <a:lnTo>
                  <a:pt x="51815" y="62483"/>
                </a:lnTo>
                <a:lnTo>
                  <a:pt x="54863" y="65531"/>
                </a:lnTo>
                <a:lnTo>
                  <a:pt x="56387" y="62483"/>
                </a:lnTo>
                <a:lnTo>
                  <a:pt x="54101" y="61072"/>
                </a:lnTo>
                <a:close/>
              </a:path>
              <a:path w="108585" h="67310">
                <a:moveTo>
                  <a:pt x="99840" y="32821"/>
                </a:moveTo>
                <a:lnTo>
                  <a:pt x="54101" y="61072"/>
                </a:lnTo>
                <a:lnTo>
                  <a:pt x="56387" y="62483"/>
                </a:lnTo>
                <a:lnTo>
                  <a:pt x="54863" y="65531"/>
                </a:lnTo>
                <a:lnTo>
                  <a:pt x="58855" y="65531"/>
                </a:lnTo>
                <a:lnTo>
                  <a:pt x="108203" y="35051"/>
                </a:lnTo>
                <a:lnTo>
                  <a:pt x="103631" y="35051"/>
                </a:lnTo>
                <a:lnTo>
                  <a:pt x="99840" y="32821"/>
                </a:lnTo>
                <a:close/>
              </a:path>
              <a:path w="108585" h="67310">
                <a:moveTo>
                  <a:pt x="4571" y="30479"/>
                </a:moveTo>
                <a:lnTo>
                  <a:pt x="3047" y="33527"/>
                </a:lnTo>
                <a:lnTo>
                  <a:pt x="4571" y="35051"/>
                </a:lnTo>
                <a:lnTo>
                  <a:pt x="8363" y="32821"/>
                </a:lnTo>
                <a:lnTo>
                  <a:pt x="4571" y="30479"/>
                </a:lnTo>
                <a:close/>
              </a:path>
              <a:path w="108585" h="67310">
                <a:moveTo>
                  <a:pt x="8363" y="32821"/>
                </a:moveTo>
                <a:lnTo>
                  <a:pt x="4571" y="35051"/>
                </a:lnTo>
                <a:lnTo>
                  <a:pt x="11974" y="35051"/>
                </a:lnTo>
                <a:lnTo>
                  <a:pt x="8363" y="32821"/>
                </a:lnTo>
                <a:close/>
              </a:path>
              <a:path w="108585" h="67310">
                <a:moveTo>
                  <a:pt x="103631" y="30479"/>
                </a:moveTo>
                <a:lnTo>
                  <a:pt x="99840" y="32821"/>
                </a:lnTo>
                <a:lnTo>
                  <a:pt x="103631" y="35051"/>
                </a:lnTo>
                <a:lnTo>
                  <a:pt x="106679" y="33527"/>
                </a:lnTo>
                <a:lnTo>
                  <a:pt x="103631" y="30479"/>
                </a:lnTo>
                <a:close/>
              </a:path>
              <a:path w="108585" h="67310">
                <a:moveTo>
                  <a:pt x="108203" y="30479"/>
                </a:moveTo>
                <a:lnTo>
                  <a:pt x="103631" y="30479"/>
                </a:lnTo>
                <a:lnTo>
                  <a:pt x="106679" y="33527"/>
                </a:lnTo>
                <a:lnTo>
                  <a:pt x="103631" y="35051"/>
                </a:lnTo>
                <a:lnTo>
                  <a:pt x="108203" y="35051"/>
                </a:lnTo>
                <a:lnTo>
                  <a:pt x="108203" y="30479"/>
                </a:lnTo>
                <a:close/>
              </a:path>
              <a:path w="108585" h="67310">
                <a:moveTo>
                  <a:pt x="12344" y="30479"/>
                </a:moveTo>
                <a:lnTo>
                  <a:pt x="4571" y="30479"/>
                </a:lnTo>
                <a:lnTo>
                  <a:pt x="8363" y="32821"/>
                </a:lnTo>
                <a:lnTo>
                  <a:pt x="12344" y="30479"/>
                </a:lnTo>
                <a:close/>
              </a:path>
              <a:path w="108585" h="67310">
                <a:moveTo>
                  <a:pt x="61569" y="3047"/>
                </a:moveTo>
                <a:lnTo>
                  <a:pt x="54863" y="3047"/>
                </a:lnTo>
                <a:lnTo>
                  <a:pt x="56387" y="4571"/>
                </a:lnTo>
                <a:lnTo>
                  <a:pt x="54101" y="5916"/>
                </a:lnTo>
                <a:lnTo>
                  <a:pt x="99840" y="32821"/>
                </a:lnTo>
                <a:lnTo>
                  <a:pt x="103631" y="30479"/>
                </a:lnTo>
                <a:lnTo>
                  <a:pt x="108203" y="30479"/>
                </a:lnTo>
                <a:lnTo>
                  <a:pt x="61569" y="3047"/>
                </a:lnTo>
                <a:close/>
              </a:path>
              <a:path w="108585" h="67310">
                <a:moveTo>
                  <a:pt x="54863" y="3047"/>
                </a:moveTo>
                <a:lnTo>
                  <a:pt x="51815" y="4571"/>
                </a:lnTo>
                <a:lnTo>
                  <a:pt x="54101" y="5916"/>
                </a:lnTo>
                <a:lnTo>
                  <a:pt x="56387" y="4571"/>
                </a:lnTo>
                <a:lnTo>
                  <a:pt x="54863" y="3047"/>
                </a:lnTo>
                <a:close/>
              </a:path>
            </a:pathLst>
          </a:custGeom>
          <a:solidFill>
            <a:srgbClr val="000000"/>
          </a:solidFill>
        </p:spPr>
        <p:txBody>
          <a:bodyPr wrap="square" lIns="0" tIns="0" rIns="0" bIns="0" rtlCol="0"/>
          <a:lstStyle/>
          <a:p>
            <a:endParaRPr sz="1750"/>
          </a:p>
        </p:txBody>
      </p:sp>
      <p:sp>
        <p:nvSpPr>
          <p:cNvPr id="83" name="object 83"/>
          <p:cNvSpPr/>
          <p:nvPr/>
        </p:nvSpPr>
        <p:spPr>
          <a:xfrm>
            <a:off x="2481792" y="6114203"/>
            <a:ext cx="151253" cy="577850"/>
          </a:xfrm>
          <a:custGeom>
            <a:avLst/>
            <a:gdLst/>
            <a:ahLst/>
            <a:cxnLst/>
            <a:rect l="l" t="t" r="r" b="b"/>
            <a:pathLst>
              <a:path w="155575" h="594360">
                <a:moveTo>
                  <a:pt x="155448" y="0"/>
                </a:moveTo>
                <a:lnTo>
                  <a:pt x="0" y="594360"/>
                </a:lnTo>
              </a:path>
            </a:pathLst>
          </a:custGeom>
          <a:ln w="3175">
            <a:solidFill>
              <a:srgbClr val="000000"/>
            </a:solidFill>
          </a:ln>
        </p:spPr>
        <p:txBody>
          <a:bodyPr wrap="square" lIns="0" tIns="0" rIns="0" bIns="0" rtlCol="0"/>
          <a:lstStyle/>
          <a:p>
            <a:endParaRPr sz="1750"/>
          </a:p>
        </p:txBody>
      </p:sp>
      <p:sp>
        <p:nvSpPr>
          <p:cNvPr id="84" name="object 84"/>
          <p:cNvSpPr/>
          <p:nvPr/>
        </p:nvSpPr>
        <p:spPr>
          <a:xfrm>
            <a:off x="2615142" y="6084570"/>
            <a:ext cx="34572" cy="38894"/>
          </a:xfrm>
          <a:custGeom>
            <a:avLst/>
            <a:gdLst/>
            <a:ahLst/>
            <a:cxnLst/>
            <a:rect l="l" t="t" r="r" b="b"/>
            <a:pathLst>
              <a:path w="35560" h="40004">
                <a:moveTo>
                  <a:pt x="25907" y="0"/>
                </a:moveTo>
                <a:lnTo>
                  <a:pt x="0" y="30480"/>
                </a:lnTo>
                <a:lnTo>
                  <a:pt x="35051" y="39624"/>
                </a:lnTo>
                <a:lnTo>
                  <a:pt x="25907" y="0"/>
                </a:lnTo>
                <a:close/>
              </a:path>
            </a:pathLst>
          </a:custGeom>
          <a:solidFill>
            <a:srgbClr val="000000"/>
          </a:solidFill>
        </p:spPr>
        <p:txBody>
          <a:bodyPr wrap="square" lIns="0" tIns="0" rIns="0" bIns="0" rtlCol="0"/>
          <a:lstStyle/>
          <a:p>
            <a:endParaRPr sz="1750"/>
          </a:p>
        </p:txBody>
      </p:sp>
      <p:sp>
        <p:nvSpPr>
          <p:cNvPr id="85" name="object 85"/>
          <p:cNvSpPr/>
          <p:nvPr/>
        </p:nvSpPr>
        <p:spPr>
          <a:xfrm>
            <a:off x="1957282" y="6656492"/>
            <a:ext cx="480059" cy="77047"/>
          </a:xfrm>
          <a:prstGeom prst="rect">
            <a:avLst/>
          </a:prstGeom>
          <a:blipFill>
            <a:blip r:embed="rId35" cstate="print"/>
            <a:stretch>
              <a:fillRect/>
            </a:stretch>
          </a:blipFill>
        </p:spPr>
        <p:txBody>
          <a:bodyPr wrap="square" lIns="0" tIns="0" rIns="0" bIns="0" rtlCol="0"/>
          <a:lstStyle/>
          <a:p>
            <a:endParaRPr sz="1750"/>
          </a:p>
        </p:txBody>
      </p:sp>
      <p:sp>
        <p:nvSpPr>
          <p:cNvPr id="86" name="object 86"/>
          <p:cNvSpPr/>
          <p:nvPr/>
        </p:nvSpPr>
        <p:spPr>
          <a:xfrm>
            <a:off x="2751454" y="4999990"/>
            <a:ext cx="717374" cy="0"/>
          </a:xfrm>
          <a:custGeom>
            <a:avLst/>
            <a:gdLst/>
            <a:ahLst/>
            <a:cxnLst/>
            <a:rect l="l" t="t" r="r" b="b"/>
            <a:pathLst>
              <a:path w="737870">
                <a:moveTo>
                  <a:pt x="737615" y="0"/>
                </a:moveTo>
                <a:lnTo>
                  <a:pt x="0" y="0"/>
                </a:lnTo>
              </a:path>
            </a:pathLst>
          </a:custGeom>
          <a:ln w="3175">
            <a:solidFill>
              <a:srgbClr val="000000"/>
            </a:solidFill>
          </a:ln>
        </p:spPr>
        <p:txBody>
          <a:bodyPr wrap="square" lIns="0" tIns="0" rIns="0" bIns="0" rtlCol="0"/>
          <a:lstStyle/>
          <a:p>
            <a:endParaRPr sz="1750"/>
          </a:p>
        </p:txBody>
      </p:sp>
      <p:sp>
        <p:nvSpPr>
          <p:cNvPr id="87" name="object 87"/>
          <p:cNvSpPr/>
          <p:nvPr/>
        </p:nvSpPr>
        <p:spPr>
          <a:xfrm>
            <a:off x="4826320" y="6063912"/>
            <a:ext cx="529696" cy="0"/>
          </a:xfrm>
          <a:custGeom>
            <a:avLst/>
            <a:gdLst/>
            <a:ahLst/>
            <a:cxnLst/>
            <a:rect l="l" t="t" r="r" b="b"/>
            <a:pathLst>
              <a:path w="544829">
                <a:moveTo>
                  <a:pt x="544218" y="0"/>
                </a:moveTo>
                <a:lnTo>
                  <a:pt x="0" y="0"/>
                </a:lnTo>
              </a:path>
            </a:pathLst>
          </a:custGeom>
          <a:ln w="3175">
            <a:solidFill>
              <a:srgbClr val="000000"/>
            </a:solidFill>
          </a:ln>
        </p:spPr>
        <p:txBody>
          <a:bodyPr wrap="square" lIns="0" tIns="0" rIns="0" bIns="0" rtlCol="0"/>
          <a:lstStyle/>
          <a:p>
            <a:endParaRPr sz="1750"/>
          </a:p>
        </p:txBody>
      </p:sp>
      <p:sp>
        <p:nvSpPr>
          <p:cNvPr id="88" name="object 88"/>
          <p:cNvSpPr/>
          <p:nvPr/>
        </p:nvSpPr>
        <p:spPr>
          <a:xfrm>
            <a:off x="4826320" y="6063912"/>
            <a:ext cx="529696" cy="0"/>
          </a:xfrm>
          <a:custGeom>
            <a:avLst/>
            <a:gdLst/>
            <a:ahLst/>
            <a:cxnLst/>
            <a:rect l="l" t="t" r="r" b="b"/>
            <a:pathLst>
              <a:path w="544829">
                <a:moveTo>
                  <a:pt x="544218" y="0"/>
                </a:moveTo>
                <a:lnTo>
                  <a:pt x="0" y="0"/>
                </a:lnTo>
              </a:path>
            </a:pathLst>
          </a:custGeom>
          <a:ln w="3175">
            <a:solidFill>
              <a:srgbClr val="000000"/>
            </a:solidFill>
          </a:ln>
        </p:spPr>
        <p:txBody>
          <a:bodyPr wrap="square" lIns="0" tIns="0" rIns="0" bIns="0" rtlCol="0"/>
          <a:lstStyle/>
          <a:p>
            <a:endParaRPr sz="1750"/>
          </a:p>
        </p:txBody>
      </p:sp>
      <p:sp>
        <p:nvSpPr>
          <p:cNvPr id="89" name="object 8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92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3896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929" cy="568836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spcBef>
                <a:spcPts val="851"/>
              </a:spcBef>
            </a:pPr>
            <a:r>
              <a:rPr sz="1167" dirty="0">
                <a:latin typeface="Times New Roman"/>
                <a:cs typeface="Times New Roman"/>
              </a:rPr>
              <a:t>The object-oriented approach has gained popularity over the </a:t>
            </a:r>
            <a:r>
              <a:rPr sz="1167" spc="-5" dirty="0">
                <a:latin typeface="Times New Roman"/>
                <a:cs typeface="Times New Roman"/>
              </a:rPr>
              <a:t>structured </a:t>
            </a:r>
            <a:r>
              <a:rPr sz="1167" dirty="0">
                <a:latin typeface="Times New Roman"/>
                <a:cs typeface="Times New Roman"/>
              </a:rPr>
              <a:t>design approach  during the last decade or </a:t>
            </a:r>
            <a:r>
              <a:rPr sz="1167" spc="-5" dirty="0">
                <a:latin typeface="Times New Roman"/>
                <a:cs typeface="Times New Roman"/>
              </a:rPr>
              <a:t>so </a:t>
            </a:r>
            <a:r>
              <a:rPr sz="1167" dirty="0">
                <a:latin typeface="Times New Roman"/>
                <a:cs typeface="Times New Roman"/>
              </a:rPr>
              <a:t>because, in general, it </a:t>
            </a:r>
            <a:r>
              <a:rPr sz="1167" spc="-5" dirty="0">
                <a:latin typeface="Times New Roman"/>
                <a:cs typeface="Times New Roman"/>
              </a:rPr>
              <a:t>yields </a:t>
            </a:r>
            <a:r>
              <a:rPr sz="1167" dirty="0">
                <a:latin typeface="Times New Roman"/>
                <a:cs typeface="Times New Roman"/>
              </a:rPr>
              <a:t>a design that is more  maintainable than the design produced by the functional</a:t>
            </a:r>
            <a:r>
              <a:rPr sz="1167" spc="-117" dirty="0">
                <a:latin typeface="Times New Roman"/>
                <a:cs typeface="Times New Roman"/>
              </a:rPr>
              <a:t> </a:t>
            </a:r>
            <a:r>
              <a:rPr sz="1167" dirty="0">
                <a:latin typeface="Times New Roman"/>
                <a:cs typeface="Times New Roman"/>
              </a:rPr>
              <a:t>approach.</a:t>
            </a:r>
            <a:endParaRPr sz="1167">
              <a:latin typeface="Times New Roman"/>
              <a:cs typeface="Times New Roman"/>
            </a:endParaRPr>
          </a:p>
          <a:p>
            <a:pPr>
              <a:spcBef>
                <a:spcPts val="39"/>
              </a:spcBef>
            </a:pPr>
            <a:endParaRPr sz="1069">
              <a:latin typeface="Times New Roman"/>
              <a:cs typeface="Times New Roman"/>
            </a:endParaRPr>
          </a:p>
          <a:p>
            <a:pPr marL="12347" algn="just"/>
            <a:r>
              <a:rPr sz="1167" b="1" spc="-5" dirty="0">
                <a:latin typeface="Times New Roman"/>
                <a:cs typeface="Times New Roman"/>
              </a:rPr>
              <a:t>Software Design</a:t>
            </a:r>
            <a:r>
              <a:rPr sz="1167" b="1" spc="-83" dirty="0">
                <a:latin typeface="Times New Roman"/>
                <a:cs typeface="Times New Roman"/>
              </a:rPr>
              <a:t> </a:t>
            </a:r>
            <a:r>
              <a:rPr sz="1167" b="1" dirty="0">
                <a:latin typeface="Times New Roman"/>
                <a:cs typeface="Times New Roman"/>
              </a:rPr>
              <a:t>Qualities</a:t>
            </a:r>
            <a:endParaRPr sz="1167">
              <a:latin typeface="Times New Roman"/>
              <a:cs typeface="Times New Roman"/>
            </a:endParaRPr>
          </a:p>
          <a:p>
            <a:pPr>
              <a:spcBef>
                <a:spcPts val="10"/>
              </a:spcBef>
            </a:pPr>
            <a:endParaRPr sz="972">
              <a:latin typeface="Times New Roman"/>
              <a:cs typeface="Times New Roman"/>
            </a:endParaRPr>
          </a:p>
          <a:p>
            <a:pPr marL="12347" marR="5556" algn="just">
              <a:lnSpc>
                <a:spcPts val="1342"/>
              </a:lnSpc>
              <a:spcBef>
                <a:spcPts val="5"/>
              </a:spcBef>
            </a:pPr>
            <a:r>
              <a:rPr sz="1167" dirty="0">
                <a:latin typeface="Times New Roman"/>
                <a:cs typeface="Times New Roman"/>
              </a:rPr>
              <a:t>A </a:t>
            </a:r>
            <a:r>
              <a:rPr sz="1167" spc="-5" dirty="0">
                <a:latin typeface="Times New Roman"/>
                <a:cs typeface="Times New Roman"/>
              </a:rPr>
              <a:t>software </a:t>
            </a:r>
            <a:r>
              <a:rPr sz="1167" spc="5" dirty="0">
                <a:latin typeface="Times New Roman"/>
                <a:cs typeface="Times New Roman"/>
              </a:rPr>
              <a:t>design </a:t>
            </a:r>
            <a:r>
              <a:rPr sz="1167" dirty="0">
                <a:latin typeface="Times New Roman"/>
                <a:cs typeface="Times New Roman"/>
              </a:rPr>
              <a:t>can be looked at from different angles and different parameters can be  used to measure and analyze its quality. These parameters include efficiency,  compactness, reusability, and maintainability. A good design from one angle may not  </a:t>
            </a:r>
            <a:r>
              <a:rPr sz="1167" spc="-5" dirty="0">
                <a:latin typeface="Times New Roman"/>
                <a:cs typeface="Times New Roman"/>
              </a:rPr>
              <a:t>seem </a:t>
            </a:r>
            <a:r>
              <a:rPr sz="1167" dirty="0">
                <a:latin typeface="Times New Roman"/>
                <a:cs typeface="Times New Roman"/>
              </a:rPr>
              <a:t>to be </a:t>
            </a:r>
            <a:r>
              <a:rPr sz="1167" spc="-5" dirty="0">
                <a:latin typeface="Times New Roman"/>
                <a:cs typeface="Times New Roman"/>
              </a:rPr>
              <a:t>suitable when </a:t>
            </a:r>
            <a:r>
              <a:rPr sz="1167" dirty="0">
                <a:latin typeface="Times New Roman"/>
                <a:cs typeface="Times New Roman"/>
              </a:rPr>
              <a:t>looked from a different perspective. </a:t>
            </a:r>
            <a:r>
              <a:rPr sz="1167" spc="-5" dirty="0">
                <a:latin typeface="Times New Roman"/>
                <a:cs typeface="Times New Roman"/>
              </a:rPr>
              <a:t>For </a:t>
            </a:r>
            <a:r>
              <a:rPr sz="1167" dirty="0">
                <a:latin typeface="Times New Roman"/>
                <a:cs typeface="Times New Roman"/>
              </a:rPr>
              <a:t>example, a design that  yields efficient and compact code may not be very easy to maintain. In order to establish  </a:t>
            </a:r>
            <a:r>
              <a:rPr sz="1167" spc="-5" dirty="0">
                <a:latin typeface="Times New Roman"/>
                <a:cs typeface="Times New Roman"/>
              </a:rPr>
              <a:t>whether </a:t>
            </a:r>
            <a:r>
              <a:rPr sz="1167" dirty="0">
                <a:latin typeface="Times New Roman"/>
                <a:cs typeface="Times New Roman"/>
              </a:rPr>
              <a:t>a particular design is good or not, </a:t>
            </a:r>
            <a:r>
              <a:rPr sz="1167" spc="-5" dirty="0">
                <a:latin typeface="Times New Roman"/>
                <a:cs typeface="Times New Roman"/>
              </a:rPr>
              <a:t>we </a:t>
            </a:r>
            <a:r>
              <a:rPr sz="1167" dirty="0">
                <a:latin typeface="Times New Roman"/>
                <a:cs typeface="Times New Roman"/>
              </a:rPr>
              <a:t>therefore have to look at the project and  application requirements. </a:t>
            </a:r>
            <a:r>
              <a:rPr sz="1167" spc="-5" dirty="0">
                <a:latin typeface="Times New Roman"/>
                <a:cs typeface="Times New Roman"/>
              </a:rPr>
              <a:t>For </a:t>
            </a:r>
            <a:r>
              <a:rPr sz="1167" dirty="0">
                <a:latin typeface="Times New Roman"/>
                <a:cs typeface="Times New Roman"/>
              </a:rPr>
              <a:t>example, if </a:t>
            </a:r>
            <a:r>
              <a:rPr sz="1167" spc="-5" dirty="0">
                <a:latin typeface="Times New Roman"/>
                <a:cs typeface="Times New Roman"/>
              </a:rPr>
              <a:t>we </a:t>
            </a:r>
            <a:r>
              <a:rPr sz="1167" dirty="0">
                <a:latin typeface="Times New Roman"/>
                <a:cs typeface="Times New Roman"/>
              </a:rPr>
              <a:t>need to design an embedded </a:t>
            </a:r>
            <a:r>
              <a:rPr sz="1167" spc="-5" dirty="0">
                <a:latin typeface="Times New Roman"/>
                <a:cs typeface="Times New Roman"/>
              </a:rPr>
              <a:t>system </a:t>
            </a:r>
            <a:r>
              <a:rPr sz="1167" dirty="0">
                <a:latin typeface="Times New Roman"/>
                <a:cs typeface="Times New Roman"/>
              </a:rPr>
              <a:t>for the  control of a nuclear reactor or a cruise missile, </a:t>
            </a:r>
            <a:r>
              <a:rPr sz="1167" spc="-5" dirty="0">
                <a:latin typeface="Times New Roman"/>
                <a:cs typeface="Times New Roman"/>
              </a:rPr>
              <a:t>we would </a:t>
            </a:r>
            <a:r>
              <a:rPr sz="1167" dirty="0">
                <a:latin typeface="Times New Roman"/>
                <a:cs typeface="Times New Roman"/>
              </a:rPr>
              <a:t>probably require a </a:t>
            </a:r>
            <a:r>
              <a:rPr sz="1167" spc="-5" dirty="0">
                <a:latin typeface="Times New Roman"/>
                <a:cs typeface="Times New Roman"/>
              </a:rPr>
              <a:t>system </a:t>
            </a:r>
            <a:r>
              <a:rPr sz="1167" dirty="0">
                <a:latin typeface="Times New Roman"/>
                <a:cs typeface="Times New Roman"/>
              </a:rPr>
              <a:t>that  is very efficient and maintainability </a:t>
            </a:r>
            <a:r>
              <a:rPr sz="1167" spc="-5" dirty="0">
                <a:latin typeface="Times New Roman"/>
                <a:cs typeface="Times New Roman"/>
              </a:rPr>
              <a:t>would </a:t>
            </a:r>
            <a:r>
              <a:rPr sz="1167" dirty="0">
                <a:latin typeface="Times New Roman"/>
                <a:cs typeface="Times New Roman"/>
              </a:rPr>
              <a:t>be of </a:t>
            </a:r>
            <a:r>
              <a:rPr sz="1167" spc="-5" dirty="0">
                <a:latin typeface="Times New Roman"/>
                <a:cs typeface="Times New Roman"/>
              </a:rPr>
              <a:t>secondary </a:t>
            </a:r>
            <a:r>
              <a:rPr sz="1167" dirty="0">
                <a:latin typeface="Times New Roman"/>
                <a:cs typeface="Times New Roman"/>
              </a:rPr>
              <a:t>concern. </a:t>
            </a:r>
            <a:r>
              <a:rPr sz="1167" spc="-5" dirty="0">
                <a:latin typeface="Times New Roman"/>
                <a:cs typeface="Times New Roman"/>
              </a:rPr>
              <a:t>On </a:t>
            </a:r>
            <a:r>
              <a:rPr sz="1167" dirty="0">
                <a:latin typeface="Times New Roman"/>
                <a:cs typeface="Times New Roman"/>
              </a:rPr>
              <a:t>the other hand, in  the case of an ordinary business </a:t>
            </a:r>
            <a:r>
              <a:rPr sz="1167" spc="-5" dirty="0">
                <a:latin typeface="Times New Roman"/>
                <a:cs typeface="Times New Roman"/>
              </a:rPr>
              <a:t>system, we would </a:t>
            </a:r>
            <a:r>
              <a:rPr sz="1167" dirty="0">
                <a:latin typeface="Times New Roman"/>
                <a:cs typeface="Times New Roman"/>
              </a:rPr>
              <a:t>have a reversal in</a:t>
            </a:r>
            <a:r>
              <a:rPr sz="1167" spc="-92" dirty="0">
                <a:latin typeface="Times New Roman"/>
                <a:cs typeface="Times New Roman"/>
              </a:rPr>
              <a:t> </a:t>
            </a:r>
            <a:r>
              <a:rPr sz="1167" dirty="0">
                <a:latin typeface="Times New Roman"/>
                <a:cs typeface="Times New Roman"/>
              </a:rPr>
              <a:t>priorities.</a:t>
            </a:r>
            <a:endParaRPr sz="1167">
              <a:latin typeface="Times New Roman"/>
              <a:cs typeface="Times New Roman"/>
            </a:endParaRPr>
          </a:p>
          <a:p>
            <a:pPr marL="12347" algn="just">
              <a:spcBef>
                <a:spcPts val="1050"/>
              </a:spcBef>
            </a:pPr>
            <a:r>
              <a:rPr sz="1167" b="1" dirty="0">
                <a:latin typeface="Times New Roman"/>
                <a:cs typeface="Times New Roman"/>
              </a:rPr>
              <a:t>Maintainable</a:t>
            </a:r>
            <a:r>
              <a:rPr sz="1167" b="1" spc="-102" dirty="0">
                <a:latin typeface="Times New Roman"/>
                <a:cs typeface="Times New Roman"/>
              </a:rPr>
              <a:t> </a:t>
            </a:r>
            <a:r>
              <a:rPr sz="1167" b="1" spc="-5" dirty="0">
                <a:latin typeface="Times New Roman"/>
                <a:cs typeface="Times New Roman"/>
              </a:rPr>
              <a:t>Design</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spc="-5" dirty="0">
                <a:latin typeface="Times New Roman"/>
                <a:cs typeface="Times New Roman"/>
              </a:rPr>
              <a:t>Since, </a:t>
            </a:r>
            <a:r>
              <a:rPr sz="1167" dirty="0">
                <a:latin typeface="Times New Roman"/>
                <a:cs typeface="Times New Roman"/>
              </a:rPr>
              <a:t>in general, maintenance contributes towards a major </a:t>
            </a:r>
            <a:r>
              <a:rPr sz="1167" spc="-5" dirty="0">
                <a:latin typeface="Times New Roman"/>
                <a:cs typeface="Times New Roman"/>
              </a:rPr>
              <a:t>share </a:t>
            </a:r>
            <a:r>
              <a:rPr sz="1167" dirty="0">
                <a:latin typeface="Times New Roman"/>
                <a:cs typeface="Times New Roman"/>
              </a:rPr>
              <a:t>of the overall </a:t>
            </a:r>
            <a:r>
              <a:rPr sz="1167" spc="-5" dirty="0">
                <a:latin typeface="Times New Roman"/>
                <a:cs typeface="Times New Roman"/>
              </a:rPr>
              <a:t>software  </a:t>
            </a:r>
            <a:r>
              <a:rPr sz="1167" dirty="0">
                <a:latin typeface="Times New Roman"/>
                <a:cs typeface="Times New Roman"/>
              </a:rPr>
              <a:t>cost, the objective of the design activity, in </a:t>
            </a:r>
            <a:r>
              <a:rPr sz="1167" spc="5" dirty="0">
                <a:latin typeface="Times New Roman"/>
                <a:cs typeface="Times New Roman"/>
              </a:rPr>
              <a:t>most </a:t>
            </a:r>
            <a:r>
              <a:rPr sz="1167" dirty="0">
                <a:latin typeface="Times New Roman"/>
                <a:cs typeface="Times New Roman"/>
              </a:rPr>
              <a:t>cases, is to produce a </a:t>
            </a:r>
            <a:r>
              <a:rPr sz="1167" spc="5" dirty="0">
                <a:latin typeface="Times New Roman"/>
                <a:cs typeface="Times New Roman"/>
              </a:rPr>
              <a:t>system </a:t>
            </a:r>
            <a:r>
              <a:rPr sz="1167" dirty="0">
                <a:latin typeface="Times New Roman"/>
                <a:cs typeface="Times New Roman"/>
              </a:rPr>
              <a:t>that is </a:t>
            </a:r>
            <a:r>
              <a:rPr sz="1167" spc="5" dirty="0">
                <a:latin typeface="Times New Roman"/>
                <a:cs typeface="Times New Roman"/>
              </a:rPr>
              <a:t>easy  </a:t>
            </a:r>
            <a:r>
              <a:rPr sz="1167" dirty="0">
                <a:latin typeface="Times New Roman"/>
                <a:cs typeface="Times New Roman"/>
              </a:rPr>
              <a:t>to maintain. A maintainable design is the one in </a:t>
            </a:r>
            <a:r>
              <a:rPr sz="1167" spc="-5" dirty="0">
                <a:latin typeface="Times New Roman"/>
                <a:cs typeface="Times New Roman"/>
              </a:rPr>
              <a:t>which </a:t>
            </a:r>
            <a:r>
              <a:rPr sz="1167" dirty="0">
                <a:latin typeface="Times New Roman"/>
                <a:cs typeface="Times New Roman"/>
              </a:rPr>
              <a:t>cost of system change is minimal  and is flexible enough </a:t>
            </a:r>
            <a:r>
              <a:rPr sz="1167" spc="-5" dirty="0">
                <a:latin typeface="Times New Roman"/>
                <a:cs typeface="Times New Roman"/>
              </a:rPr>
              <a:t>so </a:t>
            </a:r>
            <a:r>
              <a:rPr sz="1167" dirty="0">
                <a:latin typeface="Times New Roman"/>
                <a:cs typeface="Times New Roman"/>
              </a:rPr>
              <a:t>that it can be easily adapted to modify exiting functionality and  add new</a:t>
            </a:r>
            <a:r>
              <a:rPr sz="1167" spc="-102"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In order to make a design that is maintainable, it </a:t>
            </a:r>
            <a:r>
              <a:rPr sz="1167" spc="-5" dirty="0">
                <a:latin typeface="Times New Roman"/>
                <a:cs typeface="Times New Roman"/>
              </a:rPr>
              <a:t>should </a:t>
            </a:r>
            <a:r>
              <a:rPr sz="1167" dirty="0">
                <a:latin typeface="Times New Roman"/>
                <a:cs typeface="Times New Roman"/>
              </a:rPr>
              <a:t>be understandable and the  changes </a:t>
            </a:r>
            <a:r>
              <a:rPr sz="1167" spc="-5" dirty="0">
                <a:latin typeface="Times New Roman"/>
                <a:cs typeface="Times New Roman"/>
              </a:rPr>
              <a:t>should </a:t>
            </a:r>
            <a:r>
              <a:rPr sz="1167" dirty="0">
                <a:latin typeface="Times New Roman"/>
                <a:cs typeface="Times New Roman"/>
              </a:rPr>
              <a:t>be local in effect. That is, it </a:t>
            </a:r>
            <a:r>
              <a:rPr sz="1167" spc="-5" dirty="0">
                <a:latin typeface="Times New Roman"/>
                <a:cs typeface="Times New Roman"/>
              </a:rPr>
              <a:t>should </a:t>
            </a:r>
            <a:r>
              <a:rPr sz="1167" dirty="0">
                <a:latin typeface="Times New Roman"/>
                <a:cs typeface="Times New Roman"/>
              </a:rPr>
              <a:t>be </a:t>
            </a:r>
            <a:r>
              <a:rPr sz="1167" spc="-5" dirty="0">
                <a:latin typeface="Times New Roman"/>
                <a:cs typeface="Times New Roman"/>
              </a:rPr>
              <a:t>such </a:t>
            </a:r>
            <a:r>
              <a:rPr sz="1167" dirty="0">
                <a:latin typeface="Times New Roman"/>
                <a:cs typeface="Times New Roman"/>
              </a:rPr>
              <a:t>that a change in </a:t>
            </a:r>
            <a:r>
              <a:rPr sz="1167" spc="-5" dirty="0">
                <a:latin typeface="Times New Roman"/>
                <a:cs typeface="Times New Roman"/>
              </a:rPr>
              <a:t>some </a:t>
            </a:r>
            <a:r>
              <a:rPr sz="1167" dirty="0">
                <a:latin typeface="Times New Roman"/>
                <a:cs typeface="Times New Roman"/>
              </a:rPr>
              <a:t>part of  the </a:t>
            </a:r>
            <a:r>
              <a:rPr sz="1167" spc="-5" dirty="0">
                <a:latin typeface="Times New Roman"/>
                <a:cs typeface="Times New Roman"/>
              </a:rPr>
              <a:t>system should </a:t>
            </a:r>
            <a:r>
              <a:rPr sz="1167" dirty="0">
                <a:latin typeface="Times New Roman"/>
                <a:cs typeface="Times New Roman"/>
              </a:rPr>
              <a:t>not affect other parts of the system. This is achieved by applying the  principles of modularity, abstraction, and </a:t>
            </a:r>
            <a:r>
              <a:rPr sz="1167" spc="-5" dirty="0">
                <a:latin typeface="Times New Roman"/>
                <a:cs typeface="Times New Roman"/>
              </a:rPr>
              <a:t>separation </a:t>
            </a:r>
            <a:r>
              <a:rPr sz="1167" dirty="0">
                <a:latin typeface="Times New Roman"/>
                <a:cs typeface="Times New Roman"/>
              </a:rPr>
              <a:t>of concern. If applied properly, these  principles </a:t>
            </a:r>
            <a:r>
              <a:rPr sz="1167" spc="-10" dirty="0">
                <a:latin typeface="Times New Roman"/>
                <a:cs typeface="Times New Roman"/>
              </a:rPr>
              <a:t>yield </a:t>
            </a:r>
            <a:r>
              <a:rPr sz="1167" dirty="0">
                <a:latin typeface="Times New Roman"/>
                <a:cs typeface="Times New Roman"/>
              </a:rPr>
              <a:t>a design that is </a:t>
            </a:r>
            <a:r>
              <a:rPr sz="1167" spc="-5" dirty="0">
                <a:latin typeface="Times New Roman"/>
                <a:cs typeface="Times New Roman"/>
              </a:rPr>
              <a:t>said </a:t>
            </a:r>
            <a:r>
              <a:rPr sz="1167" dirty="0">
                <a:latin typeface="Times New Roman"/>
                <a:cs typeface="Times New Roman"/>
              </a:rPr>
              <a:t>to be more cohesive and loosely coupled and thus is  easy to</a:t>
            </a:r>
            <a:r>
              <a:rPr sz="1167" spc="-107" dirty="0">
                <a:latin typeface="Times New Roman"/>
                <a:cs typeface="Times New Roman"/>
              </a:rPr>
              <a:t> </a:t>
            </a:r>
            <a:r>
              <a:rPr sz="1167" dirty="0">
                <a:latin typeface="Times New Roman"/>
                <a:cs typeface="Times New Roman"/>
              </a:rPr>
              <a:t>maintain.</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21422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80382" y="6367272"/>
            <a:ext cx="5359312" cy="1667123"/>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A good example of a </a:t>
            </a:r>
            <a:r>
              <a:rPr sz="1167" spc="-5" dirty="0">
                <a:latin typeface="Times New Roman"/>
                <a:cs typeface="Times New Roman"/>
              </a:rPr>
              <a:t>system with </a:t>
            </a:r>
            <a:r>
              <a:rPr sz="1167" dirty="0">
                <a:latin typeface="Times New Roman"/>
                <a:cs typeface="Times New Roman"/>
              </a:rPr>
              <a:t>a </a:t>
            </a:r>
            <a:r>
              <a:rPr sz="1167" spc="5" dirty="0">
                <a:latin typeface="Times New Roman"/>
                <a:cs typeface="Times New Roman"/>
              </a:rPr>
              <a:t>very </a:t>
            </a:r>
            <a:r>
              <a:rPr sz="1167" dirty="0">
                <a:latin typeface="Times New Roman"/>
                <a:cs typeface="Times New Roman"/>
              </a:rPr>
              <a:t>high cohesion and </a:t>
            </a:r>
            <a:r>
              <a:rPr sz="1167" spc="5" dirty="0">
                <a:latin typeface="Times New Roman"/>
                <a:cs typeface="Times New Roman"/>
              </a:rPr>
              <a:t>very </a:t>
            </a:r>
            <a:r>
              <a:rPr sz="1167" dirty="0">
                <a:latin typeface="Times New Roman"/>
                <a:cs typeface="Times New Roman"/>
              </a:rPr>
              <a:t>less (almost nil)  coupling is the electric subsystem of a house that is made up of electrical appliances and  </a:t>
            </a:r>
            <a:r>
              <a:rPr sz="1167" spc="-5" dirty="0">
                <a:latin typeface="Times New Roman"/>
                <a:cs typeface="Times New Roman"/>
              </a:rPr>
              <a:t>wires. Since </a:t>
            </a:r>
            <a:r>
              <a:rPr sz="1167" dirty="0">
                <a:latin typeface="Times New Roman"/>
                <a:cs typeface="Times New Roman"/>
              </a:rPr>
              <a:t>each </a:t>
            </a:r>
            <a:r>
              <a:rPr sz="1167" spc="10" dirty="0">
                <a:latin typeface="Times New Roman"/>
                <a:cs typeface="Times New Roman"/>
              </a:rPr>
              <a:t>one </a:t>
            </a:r>
            <a:r>
              <a:rPr sz="1167" dirty="0">
                <a:latin typeface="Times New Roman"/>
                <a:cs typeface="Times New Roman"/>
              </a:rPr>
              <a:t>of the appliances has a clearly definable function that is completely  encapsulated </a:t>
            </a:r>
            <a:r>
              <a:rPr sz="1167" spc="-5" dirty="0">
                <a:latin typeface="Times New Roman"/>
                <a:cs typeface="Times New Roman"/>
              </a:rPr>
              <a:t>within </a:t>
            </a:r>
            <a:r>
              <a:rPr sz="1167" dirty="0">
                <a:latin typeface="Times New Roman"/>
                <a:cs typeface="Times New Roman"/>
              </a:rPr>
              <a:t>the appliance. That means that an appliance does not depend upon  any other appliance for its function. Therefore, each appliance is a highly cohesive unit.  </a:t>
            </a:r>
            <a:r>
              <a:rPr sz="1167" spc="-5" dirty="0">
                <a:latin typeface="Times New Roman"/>
                <a:cs typeface="Times New Roman"/>
              </a:rPr>
              <a:t>Since </a:t>
            </a:r>
            <a:r>
              <a:rPr sz="1167" dirty="0">
                <a:latin typeface="Times New Roman"/>
                <a:cs typeface="Times New Roman"/>
              </a:rPr>
              <a:t>there are no linkages between different appliances, they are not coupled. Let us  now assume that </a:t>
            </a:r>
            <a:r>
              <a:rPr sz="1167" spc="-5" dirty="0">
                <a:latin typeface="Times New Roman"/>
                <a:cs typeface="Times New Roman"/>
              </a:rPr>
              <a:t>we </a:t>
            </a:r>
            <a:r>
              <a:rPr sz="1167" dirty="0">
                <a:latin typeface="Times New Roman"/>
                <a:cs typeface="Times New Roman"/>
              </a:rPr>
              <a:t>have added a new centralized control unit in the </a:t>
            </a:r>
            <a:r>
              <a:rPr sz="1167" spc="-5" dirty="0">
                <a:latin typeface="Times New Roman"/>
                <a:cs typeface="Times New Roman"/>
              </a:rPr>
              <a:t>system </a:t>
            </a:r>
            <a:r>
              <a:rPr sz="1167" dirty="0">
                <a:latin typeface="Times New Roman"/>
                <a:cs typeface="Times New Roman"/>
              </a:rPr>
              <a:t>to control  different appliances </a:t>
            </a:r>
            <a:r>
              <a:rPr sz="1167" spc="-5" dirty="0">
                <a:latin typeface="Times New Roman"/>
                <a:cs typeface="Times New Roman"/>
              </a:rPr>
              <a:t>such </a:t>
            </a:r>
            <a:r>
              <a:rPr sz="1167" dirty="0">
                <a:latin typeface="Times New Roman"/>
                <a:cs typeface="Times New Roman"/>
              </a:rPr>
              <a:t>as lights, air conditioning, and heating, according to certain  </a:t>
            </a:r>
            <a:r>
              <a:rPr sz="1167" spc="-5" dirty="0">
                <a:latin typeface="Times New Roman"/>
                <a:cs typeface="Times New Roman"/>
              </a:rPr>
              <a:t>settings. Since </a:t>
            </a:r>
            <a:r>
              <a:rPr sz="1167" dirty="0">
                <a:latin typeface="Times New Roman"/>
                <a:cs typeface="Times New Roman"/>
              </a:rPr>
              <a:t>this control unit is dependent upon the appliances, the overall </a:t>
            </a:r>
            <a:r>
              <a:rPr sz="1167" spc="-5" dirty="0">
                <a:latin typeface="Times New Roman"/>
                <a:cs typeface="Times New Roman"/>
              </a:rPr>
              <a:t>system </a:t>
            </a:r>
            <a:r>
              <a:rPr sz="1167" dirty="0">
                <a:latin typeface="Times New Roman"/>
                <a:cs typeface="Times New Roman"/>
              </a:rPr>
              <a:t>has  more coupling than the first</a:t>
            </a:r>
            <a:r>
              <a:rPr sz="1167" spc="-117" dirty="0">
                <a:latin typeface="Times New Roman"/>
                <a:cs typeface="Times New Roman"/>
              </a:rPr>
              <a:t> </a:t>
            </a:r>
            <a:r>
              <a:rPr sz="1167" dirty="0">
                <a:latin typeface="Times New Roman"/>
                <a:cs typeface="Times New Roman"/>
              </a:rPr>
              <a:t>one.</a:t>
            </a:r>
            <a:endParaRPr sz="1167">
              <a:latin typeface="Times New Roman"/>
              <a:cs typeface="Times New Roman"/>
            </a:endParaRPr>
          </a:p>
        </p:txBody>
      </p:sp>
      <p:sp>
        <p:nvSpPr>
          <p:cNvPr id="9" name="object 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72</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080382" y="8611997"/>
            <a:ext cx="5358694" cy="500137"/>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Modules with </a:t>
            </a:r>
            <a:r>
              <a:rPr sz="1167" dirty="0">
                <a:latin typeface="Times New Roman"/>
                <a:cs typeface="Times New Roman"/>
              </a:rPr>
              <a:t>high cohesion and low coupling can be treated and analyzed as black  boxes. This approach therefore allows us to </a:t>
            </a:r>
            <a:r>
              <a:rPr sz="1167" spc="-5" dirty="0">
                <a:latin typeface="Times New Roman"/>
                <a:cs typeface="Times New Roman"/>
              </a:rPr>
              <a:t>analyze </a:t>
            </a:r>
            <a:r>
              <a:rPr sz="1167" dirty="0">
                <a:latin typeface="Times New Roman"/>
                <a:cs typeface="Times New Roman"/>
              </a:rPr>
              <a:t>these boxes independent of other  modules by applying the principle of </a:t>
            </a:r>
            <a:r>
              <a:rPr sz="1167" spc="-5" dirty="0">
                <a:latin typeface="Times New Roman"/>
                <a:cs typeface="Times New Roman"/>
              </a:rPr>
              <a:t>separation </a:t>
            </a:r>
            <a:r>
              <a:rPr sz="1167" dirty="0">
                <a:latin typeface="Times New Roman"/>
                <a:cs typeface="Times New Roman"/>
              </a:rPr>
              <a:t>of</a:t>
            </a:r>
            <a:r>
              <a:rPr sz="1167" spc="-102" dirty="0">
                <a:latin typeface="Times New Roman"/>
                <a:cs typeface="Times New Roman"/>
              </a:rPr>
              <a:t> </a:t>
            </a:r>
            <a:r>
              <a:rPr sz="1167" dirty="0">
                <a:latin typeface="Times New Roman"/>
                <a:cs typeface="Times New Roman"/>
              </a:rPr>
              <a:t>concern.</a:t>
            </a:r>
            <a:endParaRPr sz="1167">
              <a:latin typeface="Times New Roman"/>
              <a:cs typeface="Times New Roman"/>
            </a:endParaRPr>
          </a:p>
        </p:txBody>
      </p:sp>
      <p:sp>
        <p:nvSpPr>
          <p:cNvPr id="7" name="object 7"/>
          <p:cNvSpPr txBox="1"/>
          <p:nvPr/>
        </p:nvSpPr>
        <p:spPr>
          <a:xfrm>
            <a:off x="3026551" y="1391651"/>
            <a:ext cx="1500805" cy="284245"/>
          </a:xfrm>
          <a:prstGeom prst="rect">
            <a:avLst/>
          </a:prstGeom>
        </p:spPr>
        <p:txBody>
          <a:bodyPr vert="horz" wrap="square" lIns="0" tIns="0" rIns="0" bIns="0" rtlCol="0">
            <a:spAutoFit/>
          </a:bodyPr>
          <a:lstStyle/>
          <a:p>
            <a:pPr marL="12347"/>
            <a:r>
              <a:rPr sz="1847" b="1" spc="-5" dirty="0">
                <a:latin typeface="Times New Roman"/>
                <a:cs typeface="Times New Roman"/>
              </a:rPr>
              <a:t>Lecture </a:t>
            </a:r>
            <a:r>
              <a:rPr sz="1847" b="1" spc="-10" dirty="0">
                <a:latin typeface="Times New Roman"/>
                <a:cs typeface="Times New Roman"/>
              </a:rPr>
              <a:t>No.</a:t>
            </a:r>
            <a:r>
              <a:rPr sz="1847" b="1" spc="-58" dirty="0">
                <a:latin typeface="Times New Roman"/>
                <a:cs typeface="Times New Roman"/>
              </a:rPr>
              <a:t> </a:t>
            </a:r>
            <a:r>
              <a:rPr sz="1847" b="1" spc="-5" dirty="0">
                <a:latin typeface="Times New Roman"/>
                <a:cs typeface="Times New Roman"/>
              </a:rPr>
              <a:t>12</a:t>
            </a:r>
            <a:endParaRPr sz="1847">
              <a:latin typeface="Times New Roman"/>
              <a:cs typeface="Times New Roman"/>
            </a:endParaRPr>
          </a:p>
        </p:txBody>
      </p:sp>
      <p:sp>
        <p:nvSpPr>
          <p:cNvPr id="8" name="object 8"/>
          <p:cNvSpPr txBox="1"/>
          <p:nvPr/>
        </p:nvSpPr>
        <p:spPr>
          <a:xfrm>
            <a:off x="1080382" y="1909233"/>
            <a:ext cx="5378450" cy="4023342"/>
          </a:xfrm>
          <a:prstGeom prst="rect">
            <a:avLst/>
          </a:prstGeom>
        </p:spPr>
        <p:txBody>
          <a:bodyPr vert="horz" wrap="square" lIns="0" tIns="0" rIns="0" bIns="0" rtlCol="0">
            <a:spAutoFit/>
          </a:bodyPr>
          <a:lstStyle/>
          <a:p>
            <a:pPr marL="30867" algn="just"/>
            <a:r>
              <a:rPr sz="1167" b="1" dirty="0">
                <a:latin typeface="Times New Roman"/>
                <a:cs typeface="Times New Roman"/>
              </a:rPr>
              <a:t>6.3 </a:t>
            </a:r>
            <a:r>
              <a:rPr sz="1167" b="1" spc="-5" dirty="0">
                <a:latin typeface="Times New Roman"/>
                <a:cs typeface="Times New Roman"/>
              </a:rPr>
              <a:t>Coupling </a:t>
            </a:r>
            <a:r>
              <a:rPr sz="1167" b="1" dirty="0">
                <a:latin typeface="Times New Roman"/>
                <a:cs typeface="Times New Roman"/>
              </a:rPr>
              <a:t>and</a:t>
            </a:r>
            <a:r>
              <a:rPr sz="1167" b="1" spc="-92" dirty="0">
                <a:latin typeface="Times New Roman"/>
                <a:cs typeface="Times New Roman"/>
              </a:rPr>
              <a:t> </a:t>
            </a:r>
            <a:r>
              <a:rPr sz="1167" b="1" spc="-5" dirty="0">
                <a:latin typeface="Times New Roman"/>
                <a:cs typeface="Times New Roman"/>
              </a:rPr>
              <a:t>Cohesion</a:t>
            </a:r>
            <a:endParaRPr sz="1167">
              <a:latin typeface="Times New Roman"/>
              <a:cs typeface="Times New Roman"/>
            </a:endParaRPr>
          </a:p>
          <a:p>
            <a:pPr>
              <a:spcBef>
                <a:spcPts val="10"/>
              </a:spcBef>
            </a:pPr>
            <a:endParaRPr sz="1167">
              <a:latin typeface="Times New Roman"/>
              <a:cs typeface="Times New Roman"/>
            </a:endParaRPr>
          </a:p>
          <a:p>
            <a:pPr marL="30867" marR="4939" algn="just">
              <a:lnSpc>
                <a:spcPts val="1342"/>
              </a:lnSpc>
            </a:pPr>
            <a:r>
              <a:rPr sz="1167" dirty="0">
                <a:latin typeface="Times New Roman"/>
                <a:cs typeface="Times New Roman"/>
              </a:rPr>
              <a:t>Coupling is a measure of independence of a module or component. Loose coupling  means that different </a:t>
            </a:r>
            <a:r>
              <a:rPr sz="1167" spc="-5" dirty="0">
                <a:latin typeface="Times New Roman"/>
                <a:cs typeface="Times New Roman"/>
              </a:rPr>
              <a:t>system </a:t>
            </a:r>
            <a:r>
              <a:rPr sz="1167" dirty="0">
                <a:latin typeface="Times New Roman"/>
                <a:cs typeface="Times New Roman"/>
              </a:rPr>
              <a:t>components have loose or less reliance upon each other.  </a:t>
            </a:r>
            <a:r>
              <a:rPr sz="1167" spc="-5" dirty="0">
                <a:latin typeface="Times New Roman"/>
                <a:cs typeface="Times New Roman"/>
              </a:rPr>
              <a:t>Hence, </a:t>
            </a:r>
            <a:r>
              <a:rPr sz="1167" dirty="0">
                <a:latin typeface="Times New Roman"/>
                <a:cs typeface="Times New Roman"/>
              </a:rPr>
              <a:t>changes in one component </a:t>
            </a:r>
            <a:r>
              <a:rPr sz="1167" spc="-5" dirty="0">
                <a:latin typeface="Times New Roman"/>
                <a:cs typeface="Times New Roman"/>
              </a:rPr>
              <a:t>would </a:t>
            </a:r>
            <a:r>
              <a:rPr sz="1167" dirty="0">
                <a:latin typeface="Times New Roman"/>
                <a:cs typeface="Times New Roman"/>
              </a:rPr>
              <a:t>have a limited affect on other</a:t>
            </a:r>
            <a:r>
              <a:rPr sz="1167" spc="-102" dirty="0">
                <a:latin typeface="Times New Roman"/>
                <a:cs typeface="Times New Roman"/>
              </a:rPr>
              <a:t> </a:t>
            </a:r>
            <a:r>
              <a:rPr sz="1167" dirty="0">
                <a:latin typeface="Times New Roman"/>
                <a:cs typeface="Times New Roman"/>
              </a:rPr>
              <a:t>components.</a:t>
            </a:r>
            <a:endParaRPr sz="1167">
              <a:latin typeface="Times New Roman"/>
              <a:cs typeface="Times New Roman"/>
            </a:endParaRPr>
          </a:p>
          <a:p>
            <a:pPr>
              <a:lnSpc>
                <a:spcPct val="100000"/>
              </a:lnSpc>
            </a:pPr>
            <a:endParaRPr sz="1167">
              <a:latin typeface="Times New Roman"/>
              <a:cs typeface="Times New Roman"/>
            </a:endParaRPr>
          </a:p>
          <a:p>
            <a:pPr marL="30867" marR="6173" algn="just">
              <a:lnSpc>
                <a:spcPts val="1342"/>
              </a:lnSpc>
            </a:pPr>
            <a:r>
              <a:rPr sz="1167" spc="-5" dirty="0">
                <a:latin typeface="Times New Roman"/>
                <a:cs typeface="Times New Roman"/>
              </a:rPr>
              <a:t>Strong </a:t>
            </a:r>
            <a:r>
              <a:rPr sz="1167" dirty="0">
                <a:latin typeface="Times New Roman"/>
                <a:cs typeface="Times New Roman"/>
              </a:rPr>
              <a:t>cohesion implies that all parts of a component </a:t>
            </a:r>
            <a:r>
              <a:rPr sz="1167" spc="-5" dirty="0">
                <a:latin typeface="Times New Roman"/>
                <a:cs typeface="Times New Roman"/>
              </a:rPr>
              <a:t>should </a:t>
            </a:r>
            <a:r>
              <a:rPr sz="1167" dirty="0">
                <a:latin typeface="Times New Roman"/>
                <a:cs typeface="Times New Roman"/>
              </a:rPr>
              <a:t>have a close logical  relationship </a:t>
            </a:r>
            <a:r>
              <a:rPr sz="1167" spc="-5" dirty="0">
                <a:latin typeface="Times New Roman"/>
                <a:cs typeface="Times New Roman"/>
              </a:rPr>
              <a:t>with </a:t>
            </a:r>
            <a:r>
              <a:rPr sz="1167" dirty="0">
                <a:latin typeface="Times New Roman"/>
                <a:cs typeface="Times New Roman"/>
              </a:rPr>
              <a:t>each other. That means, in the case </a:t>
            </a:r>
            <a:r>
              <a:rPr sz="1167" spc="-5" dirty="0">
                <a:latin typeface="Times New Roman"/>
                <a:cs typeface="Times New Roman"/>
              </a:rPr>
              <a:t>some </a:t>
            </a:r>
            <a:r>
              <a:rPr sz="1167" dirty="0">
                <a:latin typeface="Times New Roman"/>
                <a:cs typeface="Times New Roman"/>
              </a:rPr>
              <a:t>kind of change is required in  the </a:t>
            </a:r>
            <a:r>
              <a:rPr sz="1167" spc="-5" dirty="0">
                <a:latin typeface="Times New Roman"/>
                <a:cs typeface="Times New Roman"/>
              </a:rPr>
              <a:t>software, </a:t>
            </a:r>
            <a:r>
              <a:rPr sz="1167" dirty="0">
                <a:latin typeface="Times New Roman"/>
                <a:cs typeface="Times New Roman"/>
              </a:rPr>
              <a:t>all </a:t>
            </a:r>
            <a:r>
              <a:rPr sz="1167" spc="5" dirty="0">
                <a:latin typeface="Times New Roman"/>
                <a:cs typeface="Times New Roman"/>
              </a:rPr>
              <a:t>the </a:t>
            </a:r>
            <a:r>
              <a:rPr sz="1167" dirty="0">
                <a:latin typeface="Times New Roman"/>
                <a:cs typeface="Times New Roman"/>
              </a:rPr>
              <a:t>related pieces are found at one place. </a:t>
            </a:r>
            <a:r>
              <a:rPr sz="1167" spc="-5" dirty="0">
                <a:latin typeface="Times New Roman"/>
                <a:cs typeface="Times New Roman"/>
              </a:rPr>
              <a:t>Hence, </a:t>
            </a:r>
            <a:r>
              <a:rPr sz="1167" dirty="0">
                <a:latin typeface="Times New Roman"/>
                <a:cs typeface="Times New Roman"/>
              </a:rPr>
              <a:t>once again, the </a:t>
            </a:r>
            <a:r>
              <a:rPr sz="1167" spc="-5" dirty="0">
                <a:latin typeface="Times New Roman"/>
                <a:cs typeface="Times New Roman"/>
              </a:rPr>
              <a:t>scope </a:t>
            </a:r>
            <a:r>
              <a:rPr sz="1167" dirty="0">
                <a:latin typeface="Times New Roman"/>
                <a:cs typeface="Times New Roman"/>
              </a:rPr>
              <a:t>is  limited to that component</a:t>
            </a:r>
            <a:r>
              <a:rPr sz="1167" spc="-117" dirty="0">
                <a:latin typeface="Times New Roman"/>
                <a:cs typeface="Times New Roman"/>
              </a:rPr>
              <a:t> </a:t>
            </a:r>
            <a:r>
              <a:rPr sz="1167" dirty="0">
                <a:latin typeface="Times New Roman"/>
                <a:cs typeface="Times New Roman"/>
              </a:rPr>
              <a:t>itself.</a:t>
            </a:r>
            <a:endParaRPr sz="1167">
              <a:latin typeface="Times New Roman"/>
              <a:cs typeface="Times New Roman"/>
            </a:endParaRPr>
          </a:p>
          <a:p>
            <a:pPr>
              <a:lnSpc>
                <a:spcPct val="100000"/>
              </a:lnSpc>
            </a:pPr>
            <a:endParaRPr sz="1167">
              <a:latin typeface="Times New Roman"/>
              <a:cs typeface="Times New Roman"/>
            </a:endParaRPr>
          </a:p>
          <a:p>
            <a:pPr marL="12347" marR="24077" algn="just">
              <a:lnSpc>
                <a:spcPts val="1342"/>
              </a:lnSpc>
              <a:spcBef>
                <a:spcPts val="695"/>
              </a:spcBef>
            </a:pPr>
            <a:r>
              <a:rPr sz="1167" dirty="0">
                <a:latin typeface="Times New Roman"/>
                <a:cs typeface="Times New Roman"/>
              </a:rPr>
              <a:t>A component </a:t>
            </a:r>
            <a:r>
              <a:rPr sz="1167" spc="-5" dirty="0">
                <a:latin typeface="Times New Roman"/>
                <a:cs typeface="Times New Roman"/>
              </a:rPr>
              <a:t>should </a:t>
            </a:r>
            <a:r>
              <a:rPr sz="1167" dirty="0">
                <a:latin typeface="Times New Roman"/>
                <a:cs typeface="Times New Roman"/>
              </a:rPr>
              <a:t>implement a </a:t>
            </a:r>
            <a:r>
              <a:rPr sz="1167" spc="-5" dirty="0">
                <a:latin typeface="Times New Roman"/>
                <a:cs typeface="Times New Roman"/>
              </a:rPr>
              <a:t>single </a:t>
            </a:r>
            <a:r>
              <a:rPr sz="1167" dirty="0">
                <a:latin typeface="Times New Roman"/>
                <a:cs typeface="Times New Roman"/>
              </a:rPr>
              <a:t>concept or a </a:t>
            </a:r>
            <a:r>
              <a:rPr sz="1167" spc="-5" dirty="0">
                <a:latin typeface="Times New Roman"/>
                <a:cs typeface="Times New Roman"/>
              </a:rPr>
              <a:t>single </a:t>
            </a:r>
            <a:r>
              <a:rPr sz="1167" dirty="0">
                <a:latin typeface="Times New Roman"/>
                <a:cs typeface="Times New Roman"/>
              </a:rPr>
              <a:t>logical entity. </a:t>
            </a:r>
            <a:r>
              <a:rPr sz="1167" spc="-5" dirty="0">
                <a:latin typeface="Times New Roman"/>
                <a:cs typeface="Times New Roman"/>
              </a:rPr>
              <a:t>All </a:t>
            </a:r>
            <a:r>
              <a:rPr sz="1167" dirty="0">
                <a:latin typeface="Times New Roman"/>
                <a:cs typeface="Times New Roman"/>
              </a:rPr>
              <a:t>the parts of  a component </a:t>
            </a:r>
            <a:r>
              <a:rPr sz="1167" spc="-5" dirty="0">
                <a:latin typeface="Times New Roman"/>
                <a:cs typeface="Times New Roman"/>
              </a:rPr>
              <a:t>should </a:t>
            </a:r>
            <a:r>
              <a:rPr sz="1167" dirty="0">
                <a:latin typeface="Times New Roman"/>
                <a:cs typeface="Times New Roman"/>
              </a:rPr>
              <a:t>be related to each other and </a:t>
            </a:r>
            <a:r>
              <a:rPr sz="1167" spc="-5" dirty="0">
                <a:latin typeface="Times New Roman"/>
                <a:cs typeface="Times New Roman"/>
              </a:rPr>
              <a:t>should </a:t>
            </a:r>
            <a:r>
              <a:rPr sz="1167" dirty="0">
                <a:latin typeface="Times New Roman"/>
                <a:cs typeface="Times New Roman"/>
              </a:rPr>
              <a:t>be necessary for implementing  that component. If a component includes parts that are not related to its functionality,  then the component is </a:t>
            </a:r>
            <a:r>
              <a:rPr sz="1167" spc="-5" dirty="0">
                <a:latin typeface="Times New Roman"/>
                <a:cs typeface="Times New Roman"/>
              </a:rPr>
              <a:t>said </a:t>
            </a:r>
            <a:r>
              <a:rPr sz="1167" dirty="0">
                <a:latin typeface="Times New Roman"/>
                <a:cs typeface="Times New Roman"/>
              </a:rPr>
              <a:t>to have low</a:t>
            </a:r>
            <a:r>
              <a:rPr sz="1167" spc="-117" dirty="0">
                <a:latin typeface="Times New Roman"/>
                <a:cs typeface="Times New Roman"/>
              </a:rPr>
              <a:t> </a:t>
            </a:r>
            <a:r>
              <a:rPr sz="1167" dirty="0">
                <a:latin typeface="Times New Roman"/>
                <a:cs typeface="Times New Roman"/>
              </a:rPr>
              <a:t>cohesion.</a:t>
            </a:r>
            <a:endParaRPr sz="1167">
              <a:latin typeface="Times New Roman"/>
              <a:cs typeface="Times New Roman"/>
            </a:endParaRPr>
          </a:p>
          <a:p>
            <a:pPr>
              <a:lnSpc>
                <a:spcPct val="100000"/>
              </a:lnSpc>
            </a:pPr>
            <a:endParaRPr sz="1167">
              <a:latin typeface="Times New Roman"/>
              <a:cs typeface="Times New Roman"/>
            </a:endParaRPr>
          </a:p>
          <a:p>
            <a:pPr marL="12347" marR="24077" algn="just">
              <a:lnSpc>
                <a:spcPts val="1342"/>
              </a:lnSpc>
            </a:pPr>
            <a:r>
              <a:rPr sz="1167" dirty="0">
                <a:latin typeface="Times New Roman"/>
                <a:cs typeface="Times New Roman"/>
              </a:rPr>
              <a:t>Coupling and cohesion are contrasting concepts but are indirectly related to each other.  Cohesion is an internal property of a module </a:t>
            </a:r>
            <a:r>
              <a:rPr sz="1167" spc="-5" dirty="0">
                <a:latin typeface="Times New Roman"/>
                <a:cs typeface="Times New Roman"/>
              </a:rPr>
              <a:t>whereas </a:t>
            </a:r>
            <a:r>
              <a:rPr sz="1167" dirty="0">
                <a:latin typeface="Times New Roman"/>
                <a:cs typeface="Times New Roman"/>
              </a:rPr>
              <a:t>coupling is its relationship </a:t>
            </a:r>
            <a:r>
              <a:rPr sz="1167" spc="-5" dirty="0">
                <a:latin typeface="Times New Roman"/>
                <a:cs typeface="Times New Roman"/>
              </a:rPr>
              <a:t>with  </a:t>
            </a:r>
            <a:r>
              <a:rPr sz="1167" dirty="0">
                <a:latin typeface="Times New Roman"/>
                <a:cs typeface="Times New Roman"/>
              </a:rPr>
              <a:t>other modules. Cohesion describes the intra-component linkages </a:t>
            </a:r>
            <a:r>
              <a:rPr sz="1167" spc="-5" dirty="0">
                <a:latin typeface="Times New Roman"/>
                <a:cs typeface="Times New Roman"/>
              </a:rPr>
              <a:t>while </a:t>
            </a:r>
            <a:r>
              <a:rPr sz="1167" dirty="0">
                <a:latin typeface="Times New Roman"/>
                <a:cs typeface="Times New Roman"/>
              </a:rPr>
              <a:t>couple </a:t>
            </a:r>
            <a:r>
              <a:rPr sz="1167" spc="-5" dirty="0">
                <a:latin typeface="Times New Roman"/>
                <a:cs typeface="Times New Roman"/>
              </a:rPr>
              <a:t>shows </a:t>
            </a:r>
            <a:r>
              <a:rPr sz="1167" dirty="0">
                <a:latin typeface="Times New Roman"/>
                <a:cs typeface="Times New Roman"/>
              </a:rPr>
              <a:t>the  inter-component linkages. Coupling measures the interdependence of two modules </a:t>
            </a:r>
            <a:r>
              <a:rPr sz="1167" spc="-5" dirty="0">
                <a:latin typeface="Times New Roman"/>
                <a:cs typeface="Times New Roman"/>
              </a:rPr>
              <a:t>while  </a:t>
            </a:r>
            <a:r>
              <a:rPr sz="1167" dirty="0">
                <a:latin typeface="Times New Roman"/>
                <a:cs typeface="Times New Roman"/>
              </a:rPr>
              <a:t>cohesion measures the independence of a module. If modules are </a:t>
            </a:r>
            <a:r>
              <a:rPr sz="1167" spc="5" dirty="0">
                <a:latin typeface="Times New Roman"/>
                <a:cs typeface="Times New Roman"/>
              </a:rPr>
              <a:t>more </a:t>
            </a:r>
            <a:r>
              <a:rPr sz="1167" dirty="0">
                <a:latin typeface="Times New Roman"/>
                <a:cs typeface="Times New Roman"/>
              </a:rPr>
              <a:t>independent, </a:t>
            </a:r>
            <a:r>
              <a:rPr sz="1167" spc="5" dirty="0">
                <a:latin typeface="Times New Roman"/>
                <a:cs typeface="Times New Roman"/>
              </a:rPr>
              <a:t>they  </a:t>
            </a:r>
            <a:r>
              <a:rPr sz="1167" spc="-5" dirty="0">
                <a:latin typeface="Times New Roman"/>
                <a:cs typeface="Times New Roman"/>
              </a:rPr>
              <a:t>will </a:t>
            </a:r>
            <a:r>
              <a:rPr sz="1167" dirty="0">
                <a:latin typeface="Times New Roman"/>
                <a:cs typeface="Times New Roman"/>
              </a:rPr>
              <a:t>be less dependent upon others. Therefore, a highly cohesive system also implies less  coupling.</a:t>
            </a:r>
            <a:endParaRPr sz="1167">
              <a:latin typeface="Times New Roman"/>
              <a:cs typeface="Times New Roman"/>
            </a:endParaRPr>
          </a:p>
        </p:txBody>
      </p:sp>
    </p:spTree>
    <p:extLst>
      <p:ext uri="{BB962C8B-B14F-4D97-AF65-F5344CB8AC3E}">
        <p14:creationId xmlns:p14="http://schemas.microsoft.com/office/powerpoint/2010/main" val="40046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435101"/>
            <a:ext cx="3913452" cy="179601"/>
          </a:xfrm>
          <a:prstGeom prst="rect">
            <a:avLst/>
          </a:prstGeom>
        </p:spPr>
        <p:txBody>
          <a:bodyPr vert="horz" wrap="square" lIns="0" tIns="0" rIns="0" bIns="0" rtlCol="0">
            <a:spAutoFit/>
          </a:bodyPr>
          <a:lstStyle/>
          <a:p>
            <a:pPr marL="12347"/>
            <a:r>
              <a:rPr sz="1167" dirty="0">
                <a:latin typeface="Times New Roman"/>
                <a:cs typeface="Times New Roman"/>
              </a:rPr>
              <a:t>Coupling and cohesion can be represented graphically as</a:t>
            </a:r>
            <a:r>
              <a:rPr sz="1167" spc="-117" dirty="0">
                <a:latin typeface="Times New Roman"/>
                <a:cs typeface="Times New Roman"/>
              </a:rPr>
              <a:t> </a:t>
            </a:r>
            <a:r>
              <a:rPr sz="1167" dirty="0">
                <a:latin typeface="Times New Roman"/>
                <a:cs typeface="Times New Roman"/>
              </a:rPr>
              <a:t>follows.</a:t>
            </a:r>
            <a:endParaRPr sz="1167">
              <a:latin typeface="Times New Roman"/>
              <a:cs typeface="Times New Roman"/>
            </a:endParaRPr>
          </a:p>
        </p:txBody>
      </p:sp>
      <p:sp>
        <p:nvSpPr>
          <p:cNvPr id="6" name="object 6"/>
          <p:cNvSpPr/>
          <p:nvPr/>
        </p:nvSpPr>
        <p:spPr>
          <a:xfrm>
            <a:off x="2179532" y="2070734"/>
            <a:ext cx="1012472" cy="634647"/>
          </a:xfrm>
          <a:custGeom>
            <a:avLst/>
            <a:gdLst/>
            <a:ahLst/>
            <a:cxnLst/>
            <a:rect l="l" t="t" r="r" b="b"/>
            <a:pathLst>
              <a:path w="1041400" h="652780">
                <a:moveTo>
                  <a:pt x="4572" y="0"/>
                </a:moveTo>
                <a:lnTo>
                  <a:pt x="0" y="0"/>
                </a:lnTo>
                <a:lnTo>
                  <a:pt x="0" y="4572"/>
                </a:lnTo>
                <a:lnTo>
                  <a:pt x="1036320" y="652272"/>
                </a:lnTo>
                <a:lnTo>
                  <a:pt x="1040892" y="652272"/>
                </a:lnTo>
                <a:lnTo>
                  <a:pt x="1040892" y="647700"/>
                </a:lnTo>
                <a:lnTo>
                  <a:pt x="4572" y="0"/>
                </a:lnTo>
                <a:close/>
              </a:path>
            </a:pathLst>
          </a:custGeom>
          <a:solidFill>
            <a:srgbClr val="000000"/>
          </a:solidFill>
        </p:spPr>
        <p:txBody>
          <a:bodyPr wrap="square" lIns="0" tIns="0" rIns="0" bIns="0" rtlCol="0"/>
          <a:lstStyle/>
          <a:p>
            <a:endParaRPr sz="1750"/>
          </a:p>
        </p:txBody>
      </p:sp>
      <p:sp>
        <p:nvSpPr>
          <p:cNvPr id="7" name="object 7"/>
          <p:cNvSpPr/>
          <p:nvPr/>
        </p:nvSpPr>
        <p:spPr>
          <a:xfrm>
            <a:off x="2271396" y="1913677"/>
            <a:ext cx="462403" cy="634647"/>
          </a:xfrm>
          <a:custGeom>
            <a:avLst/>
            <a:gdLst/>
            <a:ahLst/>
            <a:cxnLst/>
            <a:rect l="l" t="t" r="r" b="b"/>
            <a:pathLst>
              <a:path w="475614" h="652780">
                <a:moveTo>
                  <a:pt x="475488" y="0"/>
                </a:moveTo>
                <a:lnTo>
                  <a:pt x="470916" y="0"/>
                </a:lnTo>
                <a:lnTo>
                  <a:pt x="0" y="647700"/>
                </a:lnTo>
                <a:lnTo>
                  <a:pt x="0" y="652272"/>
                </a:lnTo>
                <a:lnTo>
                  <a:pt x="4571" y="652272"/>
                </a:lnTo>
                <a:lnTo>
                  <a:pt x="475488" y="4572"/>
                </a:lnTo>
                <a:lnTo>
                  <a:pt x="475488" y="0"/>
                </a:lnTo>
                <a:close/>
              </a:path>
            </a:pathLst>
          </a:custGeom>
          <a:solidFill>
            <a:srgbClr val="000000"/>
          </a:solidFill>
        </p:spPr>
        <p:txBody>
          <a:bodyPr wrap="square" lIns="0" tIns="0" rIns="0" bIns="0" rtlCol="0"/>
          <a:lstStyle/>
          <a:p>
            <a:endParaRPr sz="1750"/>
          </a:p>
        </p:txBody>
      </p:sp>
      <p:sp>
        <p:nvSpPr>
          <p:cNvPr id="8" name="object 8"/>
          <p:cNvSpPr/>
          <p:nvPr/>
        </p:nvSpPr>
        <p:spPr>
          <a:xfrm>
            <a:off x="2363257" y="1992206"/>
            <a:ext cx="370417" cy="477220"/>
          </a:xfrm>
          <a:custGeom>
            <a:avLst/>
            <a:gdLst/>
            <a:ahLst/>
            <a:cxnLst/>
            <a:rect l="l" t="t" r="r" b="b"/>
            <a:pathLst>
              <a:path w="381000" h="490855">
                <a:moveTo>
                  <a:pt x="4572" y="0"/>
                </a:moveTo>
                <a:lnTo>
                  <a:pt x="0" y="0"/>
                </a:lnTo>
                <a:lnTo>
                  <a:pt x="0" y="4572"/>
                </a:lnTo>
                <a:lnTo>
                  <a:pt x="376428" y="490728"/>
                </a:lnTo>
                <a:lnTo>
                  <a:pt x="381000" y="490728"/>
                </a:lnTo>
                <a:lnTo>
                  <a:pt x="381000" y="486156"/>
                </a:lnTo>
                <a:lnTo>
                  <a:pt x="4572" y="0"/>
                </a:lnTo>
                <a:close/>
              </a:path>
            </a:pathLst>
          </a:custGeom>
          <a:solidFill>
            <a:srgbClr val="000000"/>
          </a:solidFill>
        </p:spPr>
        <p:txBody>
          <a:bodyPr wrap="square" lIns="0" tIns="0" rIns="0" bIns="0" rtlCol="0"/>
          <a:lstStyle/>
          <a:p>
            <a:endParaRPr sz="1750"/>
          </a:p>
        </p:txBody>
      </p:sp>
      <p:sp>
        <p:nvSpPr>
          <p:cNvPr id="9" name="object 9"/>
          <p:cNvSpPr/>
          <p:nvPr/>
        </p:nvSpPr>
        <p:spPr>
          <a:xfrm>
            <a:off x="2271395" y="2227791"/>
            <a:ext cx="736512" cy="164835"/>
          </a:xfrm>
          <a:custGeom>
            <a:avLst/>
            <a:gdLst/>
            <a:ahLst/>
            <a:cxnLst/>
            <a:rect l="l" t="t" r="r" b="b"/>
            <a:pathLst>
              <a:path w="757555" h="169544">
                <a:moveTo>
                  <a:pt x="757428" y="0"/>
                </a:moveTo>
                <a:lnTo>
                  <a:pt x="754380" y="0"/>
                </a:lnTo>
                <a:lnTo>
                  <a:pt x="1524" y="163068"/>
                </a:lnTo>
                <a:lnTo>
                  <a:pt x="0" y="163068"/>
                </a:lnTo>
                <a:lnTo>
                  <a:pt x="0" y="167640"/>
                </a:lnTo>
                <a:lnTo>
                  <a:pt x="1524" y="167640"/>
                </a:lnTo>
                <a:lnTo>
                  <a:pt x="3048" y="169164"/>
                </a:lnTo>
                <a:lnTo>
                  <a:pt x="755904" y="6096"/>
                </a:lnTo>
                <a:lnTo>
                  <a:pt x="757428" y="4572"/>
                </a:lnTo>
                <a:lnTo>
                  <a:pt x="757428" y="0"/>
                </a:lnTo>
                <a:close/>
              </a:path>
            </a:pathLst>
          </a:custGeom>
          <a:solidFill>
            <a:srgbClr val="000000"/>
          </a:solidFill>
        </p:spPr>
        <p:txBody>
          <a:bodyPr wrap="square" lIns="0" tIns="0" rIns="0" bIns="0" rtlCol="0"/>
          <a:lstStyle/>
          <a:p>
            <a:endParaRPr sz="1750"/>
          </a:p>
        </p:txBody>
      </p:sp>
      <p:sp>
        <p:nvSpPr>
          <p:cNvPr id="10" name="object 10"/>
          <p:cNvSpPr/>
          <p:nvPr/>
        </p:nvSpPr>
        <p:spPr>
          <a:xfrm>
            <a:off x="2548466" y="1913677"/>
            <a:ext cx="0" cy="634647"/>
          </a:xfrm>
          <a:custGeom>
            <a:avLst/>
            <a:gdLst/>
            <a:ahLst/>
            <a:cxnLst/>
            <a:rect l="l" t="t" r="r" b="b"/>
            <a:pathLst>
              <a:path h="652780">
                <a:moveTo>
                  <a:pt x="0" y="0"/>
                </a:moveTo>
                <a:lnTo>
                  <a:pt x="0" y="652272"/>
                </a:lnTo>
              </a:path>
            </a:pathLst>
          </a:custGeom>
          <a:ln w="6095">
            <a:solidFill>
              <a:srgbClr val="000000"/>
            </a:solidFill>
          </a:ln>
        </p:spPr>
        <p:txBody>
          <a:bodyPr wrap="square" lIns="0" tIns="0" rIns="0" bIns="0" rtlCol="0"/>
          <a:lstStyle/>
          <a:p>
            <a:endParaRPr sz="1750"/>
          </a:p>
        </p:txBody>
      </p:sp>
      <p:sp>
        <p:nvSpPr>
          <p:cNvPr id="11" name="object 11"/>
          <p:cNvSpPr/>
          <p:nvPr/>
        </p:nvSpPr>
        <p:spPr>
          <a:xfrm>
            <a:off x="2089149" y="2227791"/>
            <a:ext cx="827264" cy="477220"/>
          </a:xfrm>
          <a:custGeom>
            <a:avLst/>
            <a:gdLst/>
            <a:ahLst/>
            <a:cxnLst/>
            <a:rect l="l" t="t" r="r" b="b"/>
            <a:pathLst>
              <a:path w="850900" h="490855">
                <a:moveTo>
                  <a:pt x="4572" y="0"/>
                </a:moveTo>
                <a:lnTo>
                  <a:pt x="0" y="0"/>
                </a:lnTo>
                <a:lnTo>
                  <a:pt x="0" y="4572"/>
                </a:lnTo>
                <a:lnTo>
                  <a:pt x="845820" y="490728"/>
                </a:lnTo>
                <a:lnTo>
                  <a:pt x="850392" y="490728"/>
                </a:lnTo>
                <a:lnTo>
                  <a:pt x="850392" y="486156"/>
                </a:lnTo>
                <a:lnTo>
                  <a:pt x="4572" y="0"/>
                </a:lnTo>
                <a:close/>
              </a:path>
            </a:pathLst>
          </a:custGeom>
          <a:solidFill>
            <a:srgbClr val="000000"/>
          </a:solidFill>
        </p:spPr>
        <p:txBody>
          <a:bodyPr wrap="square" lIns="0" tIns="0" rIns="0" bIns="0" rtlCol="0"/>
          <a:lstStyle/>
          <a:p>
            <a:endParaRPr sz="1750"/>
          </a:p>
        </p:txBody>
      </p:sp>
      <p:sp>
        <p:nvSpPr>
          <p:cNvPr id="12" name="object 12"/>
          <p:cNvSpPr/>
          <p:nvPr/>
        </p:nvSpPr>
        <p:spPr>
          <a:xfrm>
            <a:off x="2732192" y="2070735"/>
            <a:ext cx="0" cy="791456"/>
          </a:xfrm>
          <a:custGeom>
            <a:avLst/>
            <a:gdLst/>
            <a:ahLst/>
            <a:cxnLst/>
            <a:rect l="l" t="t" r="r" b="b"/>
            <a:pathLst>
              <a:path h="814069">
                <a:moveTo>
                  <a:pt x="0" y="0"/>
                </a:moveTo>
                <a:lnTo>
                  <a:pt x="0" y="813816"/>
                </a:lnTo>
              </a:path>
            </a:pathLst>
          </a:custGeom>
          <a:ln w="6095">
            <a:solidFill>
              <a:srgbClr val="000000"/>
            </a:solidFill>
          </a:ln>
        </p:spPr>
        <p:txBody>
          <a:bodyPr wrap="square" lIns="0" tIns="0" rIns="0" bIns="0" rtlCol="0"/>
          <a:lstStyle/>
          <a:p>
            <a:endParaRPr sz="1750"/>
          </a:p>
        </p:txBody>
      </p:sp>
      <p:sp>
        <p:nvSpPr>
          <p:cNvPr id="13" name="object 13"/>
          <p:cNvSpPr/>
          <p:nvPr/>
        </p:nvSpPr>
        <p:spPr>
          <a:xfrm>
            <a:off x="2089149" y="1992206"/>
            <a:ext cx="918633" cy="948267"/>
          </a:xfrm>
          <a:custGeom>
            <a:avLst/>
            <a:gdLst/>
            <a:ahLst/>
            <a:cxnLst/>
            <a:rect l="l" t="t" r="r" b="b"/>
            <a:pathLst>
              <a:path w="944880" h="975360">
                <a:moveTo>
                  <a:pt x="4572" y="0"/>
                </a:moveTo>
                <a:lnTo>
                  <a:pt x="0" y="0"/>
                </a:lnTo>
                <a:lnTo>
                  <a:pt x="0" y="4572"/>
                </a:lnTo>
                <a:lnTo>
                  <a:pt x="940308" y="975360"/>
                </a:lnTo>
                <a:lnTo>
                  <a:pt x="944880" y="975360"/>
                </a:lnTo>
                <a:lnTo>
                  <a:pt x="944880" y="970788"/>
                </a:lnTo>
                <a:lnTo>
                  <a:pt x="4572" y="0"/>
                </a:lnTo>
                <a:close/>
              </a:path>
            </a:pathLst>
          </a:custGeom>
          <a:solidFill>
            <a:srgbClr val="000000"/>
          </a:solidFill>
        </p:spPr>
        <p:txBody>
          <a:bodyPr wrap="square" lIns="0" tIns="0" rIns="0" bIns="0" rtlCol="0"/>
          <a:lstStyle/>
          <a:p>
            <a:endParaRPr sz="1750"/>
          </a:p>
        </p:txBody>
      </p:sp>
      <p:sp>
        <p:nvSpPr>
          <p:cNvPr id="14" name="object 14"/>
          <p:cNvSpPr/>
          <p:nvPr/>
        </p:nvSpPr>
        <p:spPr>
          <a:xfrm>
            <a:off x="2179531" y="2384848"/>
            <a:ext cx="1286581" cy="321645"/>
          </a:xfrm>
          <a:custGeom>
            <a:avLst/>
            <a:gdLst/>
            <a:ahLst/>
            <a:cxnLst/>
            <a:rect l="l" t="t" r="r" b="b"/>
            <a:pathLst>
              <a:path w="1323339" h="330835">
                <a:moveTo>
                  <a:pt x="1322832" y="0"/>
                </a:moveTo>
                <a:lnTo>
                  <a:pt x="1319784" y="0"/>
                </a:lnTo>
                <a:lnTo>
                  <a:pt x="1524" y="324611"/>
                </a:lnTo>
                <a:lnTo>
                  <a:pt x="0" y="324611"/>
                </a:lnTo>
                <a:lnTo>
                  <a:pt x="0" y="329183"/>
                </a:lnTo>
                <a:lnTo>
                  <a:pt x="1524" y="329183"/>
                </a:lnTo>
                <a:lnTo>
                  <a:pt x="3048" y="330707"/>
                </a:lnTo>
                <a:lnTo>
                  <a:pt x="1321308" y="6095"/>
                </a:lnTo>
                <a:lnTo>
                  <a:pt x="1322832" y="4571"/>
                </a:lnTo>
                <a:lnTo>
                  <a:pt x="1322832" y="0"/>
                </a:lnTo>
                <a:close/>
              </a:path>
            </a:pathLst>
          </a:custGeom>
          <a:solidFill>
            <a:srgbClr val="000000"/>
          </a:solidFill>
        </p:spPr>
        <p:txBody>
          <a:bodyPr wrap="square" lIns="0" tIns="0" rIns="0" bIns="0" rtlCol="0"/>
          <a:lstStyle/>
          <a:p>
            <a:endParaRPr sz="1750"/>
          </a:p>
        </p:txBody>
      </p:sp>
      <p:sp>
        <p:nvSpPr>
          <p:cNvPr id="15" name="object 15"/>
          <p:cNvSpPr/>
          <p:nvPr/>
        </p:nvSpPr>
        <p:spPr>
          <a:xfrm>
            <a:off x="2640329" y="1913677"/>
            <a:ext cx="0" cy="948267"/>
          </a:xfrm>
          <a:custGeom>
            <a:avLst/>
            <a:gdLst/>
            <a:ahLst/>
            <a:cxnLst/>
            <a:rect l="l" t="t" r="r" b="b"/>
            <a:pathLst>
              <a:path h="975360">
                <a:moveTo>
                  <a:pt x="0" y="0"/>
                </a:moveTo>
                <a:lnTo>
                  <a:pt x="0" y="975359"/>
                </a:lnTo>
              </a:path>
            </a:pathLst>
          </a:custGeom>
          <a:ln w="6095">
            <a:solidFill>
              <a:srgbClr val="000000"/>
            </a:solidFill>
          </a:ln>
        </p:spPr>
        <p:txBody>
          <a:bodyPr wrap="square" lIns="0" tIns="0" rIns="0" bIns="0" rtlCol="0"/>
          <a:lstStyle/>
          <a:p>
            <a:endParaRPr sz="1750"/>
          </a:p>
        </p:txBody>
      </p:sp>
      <p:sp>
        <p:nvSpPr>
          <p:cNvPr id="16" name="object 16"/>
          <p:cNvSpPr/>
          <p:nvPr/>
        </p:nvSpPr>
        <p:spPr>
          <a:xfrm>
            <a:off x="1997286" y="2543387"/>
            <a:ext cx="1376715" cy="162983"/>
          </a:xfrm>
          <a:custGeom>
            <a:avLst/>
            <a:gdLst/>
            <a:ahLst/>
            <a:cxnLst/>
            <a:rect l="l" t="t" r="r" b="b"/>
            <a:pathLst>
              <a:path w="1416050" h="167639">
                <a:moveTo>
                  <a:pt x="3048" y="0"/>
                </a:moveTo>
                <a:lnTo>
                  <a:pt x="0" y="0"/>
                </a:lnTo>
                <a:lnTo>
                  <a:pt x="0" y="4572"/>
                </a:lnTo>
                <a:lnTo>
                  <a:pt x="1524" y="6096"/>
                </a:lnTo>
                <a:lnTo>
                  <a:pt x="1412748" y="167640"/>
                </a:lnTo>
                <a:lnTo>
                  <a:pt x="1414272" y="166116"/>
                </a:lnTo>
                <a:lnTo>
                  <a:pt x="1415796" y="166116"/>
                </a:lnTo>
                <a:lnTo>
                  <a:pt x="1415796" y="161544"/>
                </a:lnTo>
                <a:lnTo>
                  <a:pt x="1414272" y="161544"/>
                </a:lnTo>
                <a:lnTo>
                  <a:pt x="3048" y="0"/>
                </a:lnTo>
                <a:close/>
              </a:path>
            </a:pathLst>
          </a:custGeom>
          <a:solidFill>
            <a:srgbClr val="000000"/>
          </a:solidFill>
        </p:spPr>
        <p:txBody>
          <a:bodyPr wrap="square" lIns="0" tIns="0" rIns="0" bIns="0" rtlCol="0"/>
          <a:lstStyle/>
          <a:p>
            <a:endParaRPr sz="1750"/>
          </a:p>
        </p:txBody>
      </p:sp>
      <p:sp>
        <p:nvSpPr>
          <p:cNvPr id="17" name="object 17"/>
          <p:cNvSpPr/>
          <p:nvPr/>
        </p:nvSpPr>
        <p:spPr>
          <a:xfrm>
            <a:off x="2089149" y="2070735"/>
            <a:ext cx="918633" cy="477220"/>
          </a:xfrm>
          <a:custGeom>
            <a:avLst/>
            <a:gdLst/>
            <a:ahLst/>
            <a:cxnLst/>
            <a:rect l="l" t="t" r="r" b="b"/>
            <a:pathLst>
              <a:path w="944880" h="490855">
                <a:moveTo>
                  <a:pt x="944880" y="0"/>
                </a:moveTo>
                <a:lnTo>
                  <a:pt x="940308" y="0"/>
                </a:lnTo>
                <a:lnTo>
                  <a:pt x="0" y="486156"/>
                </a:lnTo>
                <a:lnTo>
                  <a:pt x="0" y="490728"/>
                </a:lnTo>
                <a:lnTo>
                  <a:pt x="4571" y="490728"/>
                </a:lnTo>
                <a:lnTo>
                  <a:pt x="944880" y="4572"/>
                </a:lnTo>
                <a:lnTo>
                  <a:pt x="944880" y="0"/>
                </a:lnTo>
                <a:close/>
              </a:path>
            </a:pathLst>
          </a:custGeom>
          <a:solidFill>
            <a:srgbClr val="000000"/>
          </a:solidFill>
        </p:spPr>
        <p:txBody>
          <a:bodyPr wrap="square" lIns="0" tIns="0" rIns="0" bIns="0" rtlCol="0"/>
          <a:lstStyle/>
          <a:p>
            <a:endParaRPr sz="1750"/>
          </a:p>
        </p:txBody>
      </p:sp>
      <p:sp>
        <p:nvSpPr>
          <p:cNvPr id="18" name="object 18"/>
          <p:cNvSpPr/>
          <p:nvPr/>
        </p:nvSpPr>
        <p:spPr>
          <a:xfrm>
            <a:off x="2366221" y="1992206"/>
            <a:ext cx="0" cy="791456"/>
          </a:xfrm>
          <a:custGeom>
            <a:avLst/>
            <a:gdLst/>
            <a:ahLst/>
            <a:cxnLst/>
            <a:rect l="l" t="t" r="r" b="b"/>
            <a:pathLst>
              <a:path h="814069">
                <a:moveTo>
                  <a:pt x="0" y="0"/>
                </a:moveTo>
                <a:lnTo>
                  <a:pt x="0" y="813816"/>
                </a:lnTo>
              </a:path>
            </a:pathLst>
          </a:custGeom>
          <a:ln w="6095">
            <a:solidFill>
              <a:srgbClr val="000000"/>
            </a:solidFill>
          </a:ln>
        </p:spPr>
        <p:txBody>
          <a:bodyPr wrap="square" lIns="0" tIns="0" rIns="0" bIns="0" rtlCol="0"/>
          <a:lstStyle/>
          <a:p>
            <a:endParaRPr sz="1750"/>
          </a:p>
        </p:txBody>
      </p:sp>
      <p:sp>
        <p:nvSpPr>
          <p:cNvPr id="19" name="object 19"/>
          <p:cNvSpPr/>
          <p:nvPr/>
        </p:nvSpPr>
        <p:spPr>
          <a:xfrm>
            <a:off x="2181013" y="1913678"/>
            <a:ext cx="735277" cy="791456"/>
          </a:xfrm>
          <a:custGeom>
            <a:avLst/>
            <a:gdLst/>
            <a:ahLst/>
            <a:cxnLst/>
            <a:rect l="l" t="t" r="r" b="b"/>
            <a:pathLst>
              <a:path w="756285" h="814069">
                <a:moveTo>
                  <a:pt x="755904" y="0"/>
                </a:moveTo>
                <a:lnTo>
                  <a:pt x="751332" y="0"/>
                </a:lnTo>
                <a:lnTo>
                  <a:pt x="0" y="809244"/>
                </a:lnTo>
                <a:lnTo>
                  <a:pt x="0" y="813816"/>
                </a:lnTo>
                <a:lnTo>
                  <a:pt x="4572" y="813816"/>
                </a:lnTo>
                <a:lnTo>
                  <a:pt x="755904" y="4572"/>
                </a:lnTo>
                <a:lnTo>
                  <a:pt x="755904" y="0"/>
                </a:lnTo>
                <a:close/>
              </a:path>
            </a:pathLst>
          </a:custGeom>
          <a:solidFill>
            <a:srgbClr val="000000"/>
          </a:solidFill>
        </p:spPr>
        <p:txBody>
          <a:bodyPr wrap="square" lIns="0" tIns="0" rIns="0" bIns="0" rtlCol="0"/>
          <a:lstStyle/>
          <a:p>
            <a:endParaRPr sz="1750"/>
          </a:p>
        </p:txBody>
      </p:sp>
      <p:sp>
        <p:nvSpPr>
          <p:cNvPr id="20" name="object 20"/>
          <p:cNvSpPr/>
          <p:nvPr/>
        </p:nvSpPr>
        <p:spPr>
          <a:xfrm>
            <a:off x="2729229" y="2070734"/>
            <a:ext cx="553156" cy="634647"/>
          </a:xfrm>
          <a:custGeom>
            <a:avLst/>
            <a:gdLst/>
            <a:ahLst/>
            <a:cxnLst/>
            <a:rect l="l" t="t" r="r" b="b"/>
            <a:pathLst>
              <a:path w="568960" h="652780">
                <a:moveTo>
                  <a:pt x="4572" y="0"/>
                </a:moveTo>
                <a:lnTo>
                  <a:pt x="0" y="0"/>
                </a:lnTo>
                <a:lnTo>
                  <a:pt x="0" y="4572"/>
                </a:lnTo>
                <a:lnTo>
                  <a:pt x="563880" y="652272"/>
                </a:lnTo>
                <a:lnTo>
                  <a:pt x="568452" y="652272"/>
                </a:lnTo>
                <a:lnTo>
                  <a:pt x="568452" y="647700"/>
                </a:lnTo>
                <a:lnTo>
                  <a:pt x="4572" y="0"/>
                </a:lnTo>
                <a:close/>
              </a:path>
            </a:pathLst>
          </a:custGeom>
          <a:solidFill>
            <a:srgbClr val="000000"/>
          </a:solidFill>
        </p:spPr>
        <p:txBody>
          <a:bodyPr wrap="square" lIns="0" tIns="0" rIns="0" bIns="0" rtlCol="0"/>
          <a:lstStyle/>
          <a:p>
            <a:endParaRPr sz="1750"/>
          </a:p>
        </p:txBody>
      </p:sp>
      <p:sp>
        <p:nvSpPr>
          <p:cNvPr id="21" name="object 21"/>
          <p:cNvSpPr/>
          <p:nvPr/>
        </p:nvSpPr>
        <p:spPr>
          <a:xfrm>
            <a:off x="2545503" y="2306320"/>
            <a:ext cx="554390" cy="477220"/>
          </a:xfrm>
          <a:custGeom>
            <a:avLst/>
            <a:gdLst/>
            <a:ahLst/>
            <a:cxnLst/>
            <a:rect l="l" t="t" r="r" b="b"/>
            <a:pathLst>
              <a:path w="570230" h="490855">
                <a:moveTo>
                  <a:pt x="569976" y="0"/>
                </a:moveTo>
                <a:lnTo>
                  <a:pt x="565404" y="0"/>
                </a:lnTo>
                <a:lnTo>
                  <a:pt x="0" y="486155"/>
                </a:lnTo>
                <a:lnTo>
                  <a:pt x="0" y="490727"/>
                </a:lnTo>
                <a:lnTo>
                  <a:pt x="4572" y="490727"/>
                </a:lnTo>
                <a:lnTo>
                  <a:pt x="569976" y="4571"/>
                </a:lnTo>
                <a:lnTo>
                  <a:pt x="569976" y="0"/>
                </a:lnTo>
                <a:close/>
              </a:path>
            </a:pathLst>
          </a:custGeom>
          <a:solidFill>
            <a:srgbClr val="000000"/>
          </a:solidFill>
        </p:spPr>
        <p:txBody>
          <a:bodyPr wrap="square" lIns="0" tIns="0" rIns="0" bIns="0" rtlCol="0"/>
          <a:lstStyle/>
          <a:p>
            <a:endParaRPr sz="1750"/>
          </a:p>
        </p:txBody>
      </p:sp>
      <p:sp>
        <p:nvSpPr>
          <p:cNvPr id="22" name="object 22"/>
          <p:cNvSpPr/>
          <p:nvPr/>
        </p:nvSpPr>
        <p:spPr>
          <a:xfrm>
            <a:off x="2089150" y="2463375"/>
            <a:ext cx="1284728" cy="86431"/>
          </a:xfrm>
          <a:custGeom>
            <a:avLst/>
            <a:gdLst/>
            <a:ahLst/>
            <a:cxnLst/>
            <a:rect l="l" t="t" r="r" b="b"/>
            <a:pathLst>
              <a:path w="1321435" h="88900">
                <a:moveTo>
                  <a:pt x="3048" y="0"/>
                </a:moveTo>
                <a:lnTo>
                  <a:pt x="0" y="0"/>
                </a:lnTo>
                <a:lnTo>
                  <a:pt x="0" y="4572"/>
                </a:lnTo>
                <a:lnTo>
                  <a:pt x="1524" y="6096"/>
                </a:lnTo>
                <a:lnTo>
                  <a:pt x="1318260" y="88392"/>
                </a:lnTo>
                <a:lnTo>
                  <a:pt x="1319784" y="86868"/>
                </a:lnTo>
                <a:lnTo>
                  <a:pt x="1321308" y="86868"/>
                </a:lnTo>
                <a:lnTo>
                  <a:pt x="1321308" y="82296"/>
                </a:lnTo>
                <a:lnTo>
                  <a:pt x="1319784" y="82296"/>
                </a:lnTo>
                <a:lnTo>
                  <a:pt x="3048" y="0"/>
                </a:lnTo>
                <a:close/>
              </a:path>
            </a:pathLst>
          </a:custGeom>
          <a:solidFill>
            <a:srgbClr val="000000"/>
          </a:solidFill>
        </p:spPr>
        <p:txBody>
          <a:bodyPr wrap="square" lIns="0" tIns="0" rIns="0" bIns="0" rtlCol="0"/>
          <a:lstStyle/>
          <a:p>
            <a:endParaRPr sz="1750"/>
          </a:p>
        </p:txBody>
      </p:sp>
      <p:sp>
        <p:nvSpPr>
          <p:cNvPr id="23" name="object 23"/>
          <p:cNvSpPr/>
          <p:nvPr/>
        </p:nvSpPr>
        <p:spPr>
          <a:xfrm>
            <a:off x="2821093" y="2227791"/>
            <a:ext cx="461169" cy="713052"/>
          </a:xfrm>
          <a:custGeom>
            <a:avLst/>
            <a:gdLst/>
            <a:ahLst/>
            <a:cxnLst/>
            <a:rect l="l" t="t" r="r" b="b"/>
            <a:pathLst>
              <a:path w="474345" h="733425">
                <a:moveTo>
                  <a:pt x="473964" y="0"/>
                </a:moveTo>
                <a:lnTo>
                  <a:pt x="469392" y="0"/>
                </a:lnTo>
                <a:lnTo>
                  <a:pt x="0" y="728472"/>
                </a:lnTo>
                <a:lnTo>
                  <a:pt x="0" y="733044"/>
                </a:lnTo>
                <a:lnTo>
                  <a:pt x="4572" y="733044"/>
                </a:lnTo>
                <a:lnTo>
                  <a:pt x="473964" y="4572"/>
                </a:lnTo>
                <a:lnTo>
                  <a:pt x="473964" y="0"/>
                </a:lnTo>
                <a:close/>
              </a:path>
            </a:pathLst>
          </a:custGeom>
          <a:solidFill>
            <a:srgbClr val="000000"/>
          </a:solidFill>
        </p:spPr>
        <p:txBody>
          <a:bodyPr wrap="square" lIns="0" tIns="0" rIns="0" bIns="0" rtlCol="0"/>
          <a:lstStyle/>
          <a:p>
            <a:endParaRPr sz="1750"/>
          </a:p>
        </p:txBody>
      </p:sp>
      <p:sp>
        <p:nvSpPr>
          <p:cNvPr id="24" name="object 24"/>
          <p:cNvSpPr/>
          <p:nvPr/>
        </p:nvSpPr>
        <p:spPr>
          <a:xfrm>
            <a:off x="3003339" y="2149263"/>
            <a:ext cx="98160" cy="713052"/>
          </a:xfrm>
          <a:custGeom>
            <a:avLst/>
            <a:gdLst/>
            <a:ahLst/>
            <a:cxnLst/>
            <a:rect l="l" t="t" r="r" b="b"/>
            <a:pathLst>
              <a:path w="100964" h="733425">
                <a:moveTo>
                  <a:pt x="4571" y="0"/>
                </a:moveTo>
                <a:lnTo>
                  <a:pt x="0" y="0"/>
                </a:lnTo>
                <a:lnTo>
                  <a:pt x="0" y="3048"/>
                </a:lnTo>
                <a:lnTo>
                  <a:pt x="94487" y="731520"/>
                </a:lnTo>
                <a:lnTo>
                  <a:pt x="94487" y="733044"/>
                </a:lnTo>
                <a:lnTo>
                  <a:pt x="99059" y="733044"/>
                </a:lnTo>
                <a:lnTo>
                  <a:pt x="99059" y="731520"/>
                </a:lnTo>
                <a:lnTo>
                  <a:pt x="100583" y="729996"/>
                </a:lnTo>
                <a:lnTo>
                  <a:pt x="6095" y="1524"/>
                </a:lnTo>
                <a:lnTo>
                  <a:pt x="4571" y="0"/>
                </a:lnTo>
                <a:close/>
              </a:path>
            </a:pathLst>
          </a:custGeom>
          <a:solidFill>
            <a:srgbClr val="000000"/>
          </a:solidFill>
        </p:spPr>
        <p:txBody>
          <a:bodyPr wrap="square" lIns="0" tIns="0" rIns="0" bIns="0" rtlCol="0"/>
          <a:lstStyle/>
          <a:p>
            <a:endParaRPr sz="1750"/>
          </a:p>
        </p:txBody>
      </p:sp>
      <p:sp>
        <p:nvSpPr>
          <p:cNvPr id="25" name="object 25"/>
          <p:cNvSpPr/>
          <p:nvPr/>
        </p:nvSpPr>
        <p:spPr>
          <a:xfrm>
            <a:off x="2271395" y="2227791"/>
            <a:ext cx="828498" cy="555625"/>
          </a:xfrm>
          <a:custGeom>
            <a:avLst/>
            <a:gdLst/>
            <a:ahLst/>
            <a:cxnLst/>
            <a:rect l="l" t="t" r="r" b="b"/>
            <a:pathLst>
              <a:path w="852169" h="571500">
                <a:moveTo>
                  <a:pt x="851916" y="0"/>
                </a:moveTo>
                <a:lnTo>
                  <a:pt x="847344" y="0"/>
                </a:lnTo>
                <a:lnTo>
                  <a:pt x="0" y="566928"/>
                </a:lnTo>
                <a:lnTo>
                  <a:pt x="0" y="571500"/>
                </a:lnTo>
                <a:lnTo>
                  <a:pt x="4572" y="571500"/>
                </a:lnTo>
                <a:lnTo>
                  <a:pt x="851916" y="4572"/>
                </a:lnTo>
                <a:lnTo>
                  <a:pt x="851916" y="0"/>
                </a:lnTo>
                <a:close/>
              </a:path>
            </a:pathLst>
          </a:custGeom>
          <a:solidFill>
            <a:srgbClr val="000000"/>
          </a:solidFill>
        </p:spPr>
        <p:txBody>
          <a:bodyPr wrap="square" lIns="0" tIns="0" rIns="0" bIns="0" rtlCol="0"/>
          <a:lstStyle/>
          <a:p>
            <a:endParaRPr sz="1750"/>
          </a:p>
        </p:txBody>
      </p:sp>
      <p:sp>
        <p:nvSpPr>
          <p:cNvPr id="26" name="object 26"/>
          <p:cNvSpPr/>
          <p:nvPr/>
        </p:nvSpPr>
        <p:spPr>
          <a:xfrm>
            <a:off x="2179532" y="2070734"/>
            <a:ext cx="1012472" cy="634647"/>
          </a:xfrm>
          <a:custGeom>
            <a:avLst/>
            <a:gdLst/>
            <a:ahLst/>
            <a:cxnLst/>
            <a:rect l="l" t="t" r="r" b="b"/>
            <a:pathLst>
              <a:path w="1041400" h="652780">
                <a:moveTo>
                  <a:pt x="4572" y="0"/>
                </a:moveTo>
                <a:lnTo>
                  <a:pt x="0" y="0"/>
                </a:lnTo>
                <a:lnTo>
                  <a:pt x="0" y="4572"/>
                </a:lnTo>
                <a:lnTo>
                  <a:pt x="1036320" y="652272"/>
                </a:lnTo>
                <a:lnTo>
                  <a:pt x="1040892" y="652272"/>
                </a:lnTo>
                <a:lnTo>
                  <a:pt x="1040892" y="647700"/>
                </a:lnTo>
                <a:lnTo>
                  <a:pt x="4572" y="0"/>
                </a:lnTo>
                <a:close/>
              </a:path>
            </a:pathLst>
          </a:custGeom>
          <a:solidFill>
            <a:srgbClr val="000000"/>
          </a:solidFill>
        </p:spPr>
        <p:txBody>
          <a:bodyPr wrap="square" lIns="0" tIns="0" rIns="0" bIns="0" rtlCol="0"/>
          <a:lstStyle/>
          <a:p>
            <a:endParaRPr sz="1750"/>
          </a:p>
        </p:txBody>
      </p:sp>
      <p:sp>
        <p:nvSpPr>
          <p:cNvPr id="27" name="object 27"/>
          <p:cNvSpPr/>
          <p:nvPr/>
        </p:nvSpPr>
        <p:spPr>
          <a:xfrm>
            <a:off x="2271396" y="1913677"/>
            <a:ext cx="462403" cy="634647"/>
          </a:xfrm>
          <a:custGeom>
            <a:avLst/>
            <a:gdLst/>
            <a:ahLst/>
            <a:cxnLst/>
            <a:rect l="l" t="t" r="r" b="b"/>
            <a:pathLst>
              <a:path w="475614" h="652780">
                <a:moveTo>
                  <a:pt x="475488" y="0"/>
                </a:moveTo>
                <a:lnTo>
                  <a:pt x="470916" y="0"/>
                </a:lnTo>
                <a:lnTo>
                  <a:pt x="0" y="647700"/>
                </a:lnTo>
                <a:lnTo>
                  <a:pt x="0" y="652272"/>
                </a:lnTo>
                <a:lnTo>
                  <a:pt x="4571" y="652272"/>
                </a:lnTo>
                <a:lnTo>
                  <a:pt x="475488" y="4572"/>
                </a:lnTo>
                <a:lnTo>
                  <a:pt x="475488" y="0"/>
                </a:lnTo>
                <a:close/>
              </a:path>
            </a:pathLst>
          </a:custGeom>
          <a:solidFill>
            <a:srgbClr val="000000"/>
          </a:solidFill>
        </p:spPr>
        <p:txBody>
          <a:bodyPr wrap="square" lIns="0" tIns="0" rIns="0" bIns="0" rtlCol="0"/>
          <a:lstStyle/>
          <a:p>
            <a:endParaRPr sz="1750"/>
          </a:p>
        </p:txBody>
      </p:sp>
      <p:sp>
        <p:nvSpPr>
          <p:cNvPr id="28" name="object 28"/>
          <p:cNvSpPr/>
          <p:nvPr/>
        </p:nvSpPr>
        <p:spPr>
          <a:xfrm>
            <a:off x="2363257" y="1992206"/>
            <a:ext cx="370417" cy="477220"/>
          </a:xfrm>
          <a:custGeom>
            <a:avLst/>
            <a:gdLst/>
            <a:ahLst/>
            <a:cxnLst/>
            <a:rect l="l" t="t" r="r" b="b"/>
            <a:pathLst>
              <a:path w="381000" h="490855">
                <a:moveTo>
                  <a:pt x="4572" y="0"/>
                </a:moveTo>
                <a:lnTo>
                  <a:pt x="0" y="0"/>
                </a:lnTo>
                <a:lnTo>
                  <a:pt x="0" y="4572"/>
                </a:lnTo>
                <a:lnTo>
                  <a:pt x="376428" y="490728"/>
                </a:lnTo>
                <a:lnTo>
                  <a:pt x="381000" y="490728"/>
                </a:lnTo>
                <a:lnTo>
                  <a:pt x="381000" y="486156"/>
                </a:lnTo>
                <a:lnTo>
                  <a:pt x="4572" y="0"/>
                </a:lnTo>
                <a:close/>
              </a:path>
            </a:pathLst>
          </a:custGeom>
          <a:solidFill>
            <a:srgbClr val="000000"/>
          </a:solidFill>
        </p:spPr>
        <p:txBody>
          <a:bodyPr wrap="square" lIns="0" tIns="0" rIns="0" bIns="0" rtlCol="0"/>
          <a:lstStyle/>
          <a:p>
            <a:endParaRPr sz="1750"/>
          </a:p>
        </p:txBody>
      </p:sp>
      <p:sp>
        <p:nvSpPr>
          <p:cNvPr id="29" name="object 29"/>
          <p:cNvSpPr/>
          <p:nvPr/>
        </p:nvSpPr>
        <p:spPr>
          <a:xfrm>
            <a:off x="2271395" y="2227791"/>
            <a:ext cx="736512" cy="164835"/>
          </a:xfrm>
          <a:custGeom>
            <a:avLst/>
            <a:gdLst/>
            <a:ahLst/>
            <a:cxnLst/>
            <a:rect l="l" t="t" r="r" b="b"/>
            <a:pathLst>
              <a:path w="757555" h="169544">
                <a:moveTo>
                  <a:pt x="757428" y="0"/>
                </a:moveTo>
                <a:lnTo>
                  <a:pt x="754380" y="0"/>
                </a:lnTo>
                <a:lnTo>
                  <a:pt x="1524" y="163068"/>
                </a:lnTo>
                <a:lnTo>
                  <a:pt x="0" y="163068"/>
                </a:lnTo>
                <a:lnTo>
                  <a:pt x="0" y="167640"/>
                </a:lnTo>
                <a:lnTo>
                  <a:pt x="1524" y="167640"/>
                </a:lnTo>
                <a:lnTo>
                  <a:pt x="3048" y="169164"/>
                </a:lnTo>
                <a:lnTo>
                  <a:pt x="755904" y="6096"/>
                </a:lnTo>
                <a:lnTo>
                  <a:pt x="757428" y="4572"/>
                </a:lnTo>
                <a:lnTo>
                  <a:pt x="757428" y="0"/>
                </a:lnTo>
                <a:close/>
              </a:path>
            </a:pathLst>
          </a:custGeom>
          <a:solidFill>
            <a:srgbClr val="000000"/>
          </a:solidFill>
        </p:spPr>
        <p:txBody>
          <a:bodyPr wrap="square" lIns="0" tIns="0" rIns="0" bIns="0" rtlCol="0"/>
          <a:lstStyle/>
          <a:p>
            <a:endParaRPr sz="1750"/>
          </a:p>
        </p:txBody>
      </p:sp>
      <p:sp>
        <p:nvSpPr>
          <p:cNvPr id="30" name="object 30"/>
          <p:cNvSpPr/>
          <p:nvPr/>
        </p:nvSpPr>
        <p:spPr>
          <a:xfrm>
            <a:off x="2548466" y="1913677"/>
            <a:ext cx="0" cy="634647"/>
          </a:xfrm>
          <a:custGeom>
            <a:avLst/>
            <a:gdLst/>
            <a:ahLst/>
            <a:cxnLst/>
            <a:rect l="l" t="t" r="r" b="b"/>
            <a:pathLst>
              <a:path h="652780">
                <a:moveTo>
                  <a:pt x="0" y="0"/>
                </a:moveTo>
                <a:lnTo>
                  <a:pt x="0" y="652272"/>
                </a:lnTo>
              </a:path>
            </a:pathLst>
          </a:custGeom>
          <a:ln w="6095">
            <a:solidFill>
              <a:srgbClr val="000000"/>
            </a:solidFill>
          </a:ln>
        </p:spPr>
        <p:txBody>
          <a:bodyPr wrap="square" lIns="0" tIns="0" rIns="0" bIns="0" rtlCol="0"/>
          <a:lstStyle/>
          <a:p>
            <a:endParaRPr sz="1750"/>
          </a:p>
        </p:txBody>
      </p:sp>
      <p:sp>
        <p:nvSpPr>
          <p:cNvPr id="31" name="object 31"/>
          <p:cNvSpPr/>
          <p:nvPr/>
        </p:nvSpPr>
        <p:spPr>
          <a:xfrm>
            <a:off x="2089149" y="2227791"/>
            <a:ext cx="827264" cy="477220"/>
          </a:xfrm>
          <a:custGeom>
            <a:avLst/>
            <a:gdLst/>
            <a:ahLst/>
            <a:cxnLst/>
            <a:rect l="l" t="t" r="r" b="b"/>
            <a:pathLst>
              <a:path w="850900" h="490855">
                <a:moveTo>
                  <a:pt x="4572" y="0"/>
                </a:moveTo>
                <a:lnTo>
                  <a:pt x="0" y="0"/>
                </a:lnTo>
                <a:lnTo>
                  <a:pt x="0" y="4572"/>
                </a:lnTo>
                <a:lnTo>
                  <a:pt x="845820" y="490728"/>
                </a:lnTo>
                <a:lnTo>
                  <a:pt x="850392" y="490728"/>
                </a:lnTo>
                <a:lnTo>
                  <a:pt x="850392" y="486156"/>
                </a:lnTo>
                <a:lnTo>
                  <a:pt x="4572" y="0"/>
                </a:lnTo>
                <a:close/>
              </a:path>
            </a:pathLst>
          </a:custGeom>
          <a:solidFill>
            <a:srgbClr val="000000"/>
          </a:solidFill>
        </p:spPr>
        <p:txBody>
          <a:bodyPr wrap="square" lIns="0" tIns="0" rIns="0" bIns="0" rtlCol="0"/>
          <a:lstStyle/>
          <a:p>
            <a:endParaRPr sz="1750"/>
          </a:p>
        </p:txBody>
      </p:sp>
      <p:sp>
        <p:nvSpPr>
          <p:cNvPr id="32" name="object 32"/>
          <p:cNvSpPr/>
          <p:nvPr/>
        </p:nvSpPr>
        <p:spPr>
          <a:xfrm>
            <a:off x="2732192" y="2070735"/>
            <a:ext cx="0" cy="791456"/>
          </a:xfrm>
          <a:custGeom>
            <a:avLst/>
            <a:gdLst/>
            <a:ahLst/>
            <a:cxnLst/>
            <a:rect l="l" t="t" r="r" b="b"/>
            <a:pathLst>
              <a:path h="814069">
                <a:moveTo>
                  <a:pt x="0" y="0"/>
                </a:moveTo>
                <a:lnTo>
                  <a:pt x="0" y="813816"/>
                </a:lnTo>
              </a:path>
            </a:pathLst>
          </a:custGeom>
          <a:ln w="6095">
            <a:solidFill>
              <a:srgbClr val="000000"/>
            </a:solidFill>
          </a:ln>
        </p:spPr>
        <p:txBody>
          <a:bodyPr wrap="square" lIns="0" tIns="0" rIns="0" bIns="0" rtlCol="0"/>
          <a:lstStyle/>
          <a:p>
            <a:endParaRPr sz="1750"/>
          </a:p>
        </p:txBody>
      </p:sp>
      <p:sp>
        <p:nvSpPr>
          <p:cNvPr id="33" name="object 33"/>
          <p:cNvSpPr/>
          <p:nvPr/>
        </p:nvSpPr>
        <p:spPr>
          <a:xfrm>
            <a:off x="2089149" y="1992206"/>
            <a:ext cx="918633" cy="948267"/>
          </a:xfrm>
          <a:custGeom>
            <a:avLst/>
            <a:gdLst/>
            <a:ahLst/>
            <a:cxnLst/>
            <a:rect l="l" t="t" r="r" b="b"/>
            <a:pathLst>
              <a:path w="944880" h="975360">
                <a:moveTo>
                  <a:pt x="4572" y="0"/>
                </a:moveTo>
                <a:lnTo>
                  <a:pt x="0" y="0"/>
                </a:lnTo>
                <a:lnTo>
                  <a:pt x="0" y="4572"/>
                </a:lnTo>
                <a:lnTo>
                  <a:pt x="940308" y="975360"/>
                </a:lnTo>
                <a:lnTo>
                  <a:pt x="944880" y="975360"/>
                </a:lnTo>
                <a:lnTo>
                  <a:pt x="944880" y="970788"/>
                </a:lnTo>
                <a:lnTo>
                  <a:pt x="4572" y="0"/>
                </a:lnTo>
                <a:close/>
              </a:path>
            </a:pathLst>
          </a:custGeom>
          <a:solidFill>
            <a:srgbClr val="000000"/>
          </a:solidFill>
        </p:spPr>
        <p:txBody>
          <a:bodyPr wrap="square" lIns="0" tIns="0" rIns="0" bIns="0" rtlCol="0"/>
          <a:lstStyle/>
          <a:p>
            <a:endParaRPr sz="1750"/>
          </a:p>
        </p:txBody>
      </p:sp>
      <p:sp>
        <p:nvSpPr>
          <p:cNvPr id="34" name="object 34"/>
          <p:cNvSpPr/>
          <p:nvPr/>
        </p:nvSpPr>
        <p:spPr>
          <a:xfrm>
            <a:off x="2179531" y="2384848"/>
            <a:ext cx="1286581" cy="321645"/>
          </a:xfrm>
          <a:custGeom>
            <a:avLst/>
            <a:gdLst/>
            <a:ahLst/>
            <a:cxnLst/>
            <a:rect l="l" t="t" r="r" b="b"/>
            <a:pathLst>
              <a:path w="1323339" h="330835">
                <a:moveTo>
                  <a:pt x="1322832" y="0"/>
                </a:moveTo>
                <a:lnTo>
                  <a:pt x="1319784" y="0"/>
                </a:lnTo>
                <a:lnTo>
                  <a:pt x="1524" y="324611"/>
                </a:lnTo>
                <a:lnTo>
                  <a:pt x="0" y="324611"/>
                </a:lnTo>
                <a:lnTo>
                  <a:pt x="0" y="329183"/>
                </a:lnTo>
                <a:lnTo>
                  <a:pt x="1524" y="329183"/>
                </a:lnTo>
                <a:lnTo>
                  <a:pt x="3048" y="330707"/>
                </a:lnTo>
                <a:lnTo>
                  <a:pt x="1321308" y="6095"/>
                </a:lnTo>
                <a:lnTo>
                  <a:pt x="1322832" y="4571"/>
                </a:lnTo>
                <a:lnTo>
                  <a:pt x="1322832" y="0"/>
                </a:lnTo>
                <a:close/>
              </a:path>
            </a:pathLst>
          </a:custGeom>
          <a:solidFill>
            <a:srgbClr val="000000"/>
          </a:solidFill>
        </p:spPr>
        <p:txBody>
          <a:bodyPr wrap="square" lIns="0" tIns="0" rIns="0" bIns="0" rtlCol="0"/>
          <a:lstStyle/>
          <a:p>
            <a:endParaRPr sz="1750"/>
          </a:p>
        </p:txBody>
      </p:sp>
      <p:sp>
        <p:nvSpPr>
          <p:cNvPr id="35" name="object 35"/>
          <p:cNvSpPr/>
          <p:nvPr/>
        </p:nvSpPr>
        <p:spPr>
          <a:xfrm>
            <a:off x="2640329" y="1913677"/>
            <a:ext cx="0" cy="948267"/>
          </a:xfrm>
          <a:custGeom>
            <a:avLst/>
            <a:gdLst/>
            <a:ahLst/>
            <a:cxnLst/>
            <a:rect l="l" t="t" r="r" b="b"/>
            <a:pathLst>
              <a:path h="975360">
                <a:moveTo>
                  <a:pt x="0" y="0"/>
                </a:moveTo>
                <a:lnTo>
                  <a:pt x="0" y="975359"/>
                </a:lnTo>
              </a:path>
            </a:pathLst>
          </a:custGeom>
          <a:ln w="6095">
            <a:solidFill>
              <a:srgbClr val="000000"/>
            </a:solidFill>
          </a:ln>
        </p:spPr>
        <p:txBody>
          <a:bodyPr wrap="square" lIns="0" tIns="0" rIns="0" bIns="0" rtlCol="0"/>
          <a:lstStyle/>
          <a:p>
            <a:endParaRPr sz="1750"/>
          </a:p>
        </p:txBody>
      </p:sp>
      <p:sp>
        <p:nvSpPr>
          <p:cNvPr id="36" name="object 36"/>
          <p:cNvSpPr/>
          <p:nvPr/>
        </p:nvSpPr>
        <p:spPr>
          <a:xfrm>
            <a:off x="1997286" y="2543387"/>
            <a:ext cx="1376715" cy="162983"/>
          </a:xfrm>
          <a:custGeom>
            <a:avLst/>
            <a:gdLst/>
            <a:ahLst/>
            <a:cxnLst/>
            <a:rect l="l" t="t" r="r" b="b"/>
            <a:pathLst>
              <a:path w="1416050" h="167639">
                <a:moveTo>
                  <a:pt x="3048" y="0"/>
                </a:moveTo>
                <a:lnTo>
                  <a:pt x="0" y="0"/>
                </a:lnTo>
                <a:lnTo>
                  <a:pt x="0" y="4572"/>
                </a:lnTo>
                <a:lnTo>
                  <a:pt x="1524" y="6096"/>
                </a:lnTo>
                <a:lnTo>
                  <a:pt x="1412748" y="167640"/>
                </a:lnTo>
                <a:lnTo>
                  <a:pt x="1414272" y="166116"/>
                </a:lnTo>
                <a:lnTo>
                  <a:pt x="1415796" y="166116"/>
                </a:lnTo>
                <a:lnTo>
                  <a:pt x="1415796" y="161544"/>
                </a:lnTo>
                <a:lnTo>
                  <a:pt x="1414272" y="161544"/>
                </a:lnTo>
                <a:lnTo>
                  <a:pt x="3048" y="0"/>
                </a:lnTo>
                <a:close/>
              </a:path>
            </a:pathLst>
          </a:custGeom>
          <a:solidFill>
            <a:srgbClr val="000000"/>
          </a:solidFill>
        </p:spPr>
        <p:txBody>
          <a:bodyPr wrap="square" lIns="0" tIns="0" rIns="0" bIns="0" rtlCol="0"/>
          <a:lstStyle/>
          <a:p>
            <a:endParaRPr sz="1750"/>
          </a:p>
        </p:txBody>
      </p:sp>
      <p:sp>
        <p:nvSpPr>
          <p:cNvPr id="37" name="object 37"/>
          <p:cNvSpPr/>
          <p:nvPr/>
        </p:nvSpPr>
        <p:spPr>
          <a:xfrm>
            <a:off x="2089149" y="2070735"/>
            <a:ext cx="918633" cy="477220"/>
          </a:xfrm>
          <a:custGeom>
            <a:avLst/>
            <a:gdLst/>
            <a:ahLst/>
            <a:cxnLst/>
            <a:rect l="l" t="t" r="r" b="b"/>
            <a:pathLst>
              <a:path w="944880" h="490855">
                <a:moveTo>
                  <a:pt x="944880" y="0"/>
                </a:moveTo>
                <a:lnTo>
                  <a:pt x="940308" y="0"/>
                </a:lnTo>
                <a:lnTo>
                  <a:pt x="0" y="486156"/>
                </a:lnTo>
                <a:lnTo>
                  <a:pt x="0" y="490728"/>
                </a:lnTo>
                <a:lnTo>
                  <a:pt x="4571" y="490728"/>
                </a:lnTo>
                <a:lnTo>
                  <a:pt x="944880" y="4572"/>
                </a:lnTo>
                <a:lnTo>
                  <a:pt x="944880" y="0"/>
                </a:lnTo>
                <a:close/>
              </a:path>
            </a:pathLst>
          </a:custGeom>
          <a:solidFill>
            <a:srgbClr val="000000"/>
          </a:solidFill>
        </p:spPr>
        <p:txBody>
          <a:bodyPr wrap="square" lIns="0" tIns="0" rIns="0" bIns="0" rtlCol="0"/>
          <a:lstStyle/>
          <a:p>
            <a:endParaRPr sz="1750"/>
          </a:p>
        </p:txBody>
      </p:sp>
      <p:sp>
        <p:nvSpPr>
          <p:cNvPr id="38" name="object 38"/>
          <p:cNvSpPr/>
          <p:nvPr/>
        </p:nvSpPr>
        <p:spPr>
          <a:xfrm>
            <a:off x="2366221" y="1992206"/>
            <a:ext cx="0" cy="791456"/>
          </a:xfrm>
          <a:custGeom>
            <a:avLst/>
            <a:gdLst/>
            <a:ahLst/>
            <a:cxnLst/>
            <a:rect l="l" t="t" r="r" b="b"/>
            <a:pathLst>
              <a:path h="814069">
                <a:moveTo>
                  <a:pt x="0" y="0"/>
                </a:moveTo>
                <a:lnTo>
                  <a:pt x="0" y="813816"/>
                </a:lnTo>
              </a:path>
            </a:pathLst>
          </a:custGeom>
          <a:ln w="6095">
            <a:solidFill>
              <a:srgbClr val="000000"/>
            </a:solidFill>
          </a:ln>
        </p:spPr>
        <p:txBody>
          <a:bodyPr wrap="square" lIns="0" tIns="0" rIns="0" bIns="0" rtlCol="0"/>
          <a:lstStyle/>
          <a:p>
            <a:endParaRPr sz="1750"/>
          </a:p>
        </p:txBody>
      </p:sp>
      <p:sp>
        <p:nvSpPr>
          <p:cNvPr id="39" name="object 39"/>
          <p:cNvSpPr/>
          <p:nvPr/>
        </p:nvSpPr>
        <p:spPr>
          <a:xfrm>
            <a:off x="2181013" y="1913678"/>
            <a:ext cx="735277" cy="791456"/>
          </a:xfrm>
          <a:custGeom>
            <a:avLst/>
            <a:gdLst/>
            <a:ahLst/>
            <a:cxnLst/>
            <a:rect l="l" t="t" r="r" b="b"/>
            <a:pathLst>
              <a:path w="756285" h="814069">
                <a:moveTo>
                  <a:pt x="755904" y="0"/>
                </a:moveTo>
                <a:lnTo>
                  <a:pt x="751332" y="0"/>
                </a:lnTo>
                <a:lnTo>
                  <a:pt x="0" y="809244"/>
                </a:lnTo>
                <a:lnTo>
                  <a:pt x="0" y="813816"/>
                </a:lnTo>
                <a:lnTo>
                  <a:pt x="4572" y="813816"/>
                </a:lnTo>
                <a:lnTo>
                  <a:pt x="755904" y="4572"/>
                </a:lnTo>
                <a:lnTo>
                  <a:pt x="755904" y="0"/>
                </a:lnTo>
                <a:close/>
              </a:path>
            </a:pathLst>
          </a:custGeom>
          <a:solidFill>
            <a:srgbClr val="000000"/>
          </a:solidFill>
        </p:spPr>
        <p:txBody>
          <a:bodyPr wrap="square" lIns="0" tIns="0" rIns="0" bIns="0" rtlCol="0"/>
          <a:lstStyle/>
          <a:p>
            <a:endParaRPr sz="1750"/>
          </a:p>
        </p:txBody>
      </p:sp>
      <p:sp>
        <p:nvSpPr>
          <p:cNvPr id="40" name="object 40"/>
          <p:cNvSpPr/>
          <p:nvPr/>
        </p:nvSpPr>
        <p:spPr>
          <a:xfrm>
            <a:off x="2729229" y="2070734"/>
            <a:ext cx="553156" cy="634647"/>
          </a:xfrm>
          <a:custGeom>
            <a:avLst/>
            <a:gdLst/>
            <a:ahLst/>
            <a:cxnLst/>
            <a:rect l="l" t="t" r="r" b="b"/>
            <a:pathLst>
              <a:path w="568960" h="652780">
                <a:moveTo>
                  <a:pt x="4572" y="0"/>
                </a:moveTo>
                <a:lnTo>
                  <a:pt x="0" y="0"/>
                </a:lnTo>
                <a:lnTo>
                  <a:pt x="0" y="4572"/>
                </a:lnTo>
                <a:lnTo>
                  <a:pt x="563880" y="652272"/>
                </a:lnTo>
                <a:lnTo>
                  <a:pt x="568452" y="652272"/>
                </a:lnTo>
                <a:lnTo>
                  <a:pt x="568452" y="647700"/>
                </a:lnTo>
                <a:lnTo>
                  <a:pt x="4572" y="0"/>
                </a:lnTo>
                <a:close/>
              </a:path>
            </a:pathLst>
          </a:custGeom>
          <a:solidFill>
            <a:srgbClr val="000000"/>
          </a:solidFill>
        </p:spPr>
        <p:txBody>
          <a:bodyPr wrap="square" lIns="0" tIns="0" rIns="0" bIns="0" rtlCol="0"/>
          <a:lstStyle/>
          <a:p>
            <a:endParaRPr sz="1750"/>
          </a:p>
        </p:txBody>
      </p:sp>
      <p:sp>
        <p:nvSpPr>
          <p:cNvPr id="41" name="object 41"/>
          <p:cNvSpPr/>
          <p:nvPr/>
        </p:nvSpPr>
        <p:spPr>
          <a:xfrm>
            <a:off x="2545503" y="2306320"/>
            <a:ext cx="554390" cy="477220"/>
          </a:xfrm>
          <a:custGeom>
            <a:avLst/>
            <a:gdLst/>
            <a:ahLst/>
            <a:cxnLst/>
            <a:rect l="l" t="t" r="r" b="b"/>
            <a:pathLst>
              <a:path w="570230" h="490855">
                <a:moveTo>
                  <a:pt x="569976" y="0"/>
                </a:moveTo>
                <a:lnTo>
                  <a:pt x="565404" y="0"/>
                </a:lnTo>
                <a:lnTo>
                  <a:pt x="0" y="486155"/>
                </a:lnTo>
                <a:lnTo>
                  <a:pt x="0" y="490727"/>
                </a:lnTo>
                <a:lnTo>
                  <a:pt x="4572" y="490727"/>
                </a:lnTo>
                <a:lnTo>
                  <a:pt x="569976" y="4571"/>
                </a:lnTo>
                <a:lnTo>
                  <a:pt x="569976" y="0"/>
                </a:lnTo>
                <a:close/>
              </a:path>
            </a:pathLst>
          </a:custGeom>
          <a:solidFill>
            <a:srgbClr val="000000"/>
          </a:solidFill>
        </p:spPr>
        <p:txBody>
          <a:bodyPr wrap="square" lIns="0" tIns="0" rIns="0" bIns="0" rtlCol="0"/>
          <a:lstStyle/>
          <a:p>
            <a:endParaRPr sz="1750"/>
          </a:p>
        </p:txBody>
      </p:sp>
      <p:sp>
        <p:nvSpPr>
          <p:cNvPr id="42" name="object 42"/>
          <p:cNvSpPr/>
          <p:nvPr/>
        </p:nvSpPr>
        <p:spPr>
          <a:xfrm>
            <a:off x="2089150" y="2463375"/>
            <a:ext cx="1284728" cy="86431"/>
          </a:xfrm>
          <a:custGeom>
            <a:avLst/>
            <a:gdLst/>
            <a:ahLst/>
            <a:cxnLst/>
            <a:rect l="l" t="t" r="r" b="b"/>
            <a:pathLst>
              <a:path w="1321435" h="88900">
                <a:moveTo>
                  <a:pt x="3048" y="0"/>
                </a:moveTo>
                <a:lnTo>
                  <a:pt x="0" y="0"/>
                </a:lnTo>
                <a:lnTo>
                  <a:pt x="0" y="4572"/>
                </a:lnTo>
                <a:lnTo>
                  <a:pt x="1524" y="6096"/>
                </a:lnTo>
                <a:lnTo>
                  <a:pt x="1318260" y="88392"/>
                </a:lnTo>
                <a:lnTo>
                  <a:pt x="1319784" y="86868"/>
                </a:lnTo>
                <a:lnTo>
                  <a:pt x="1321308" y="86868"/>
                </a:lnTo>
                <a:lnTo>
                  <a:pt x="1321308" y="82296"/>
                </a:lnTo>
                <a:lnTo>
                  <a:pt x="1319784" y="82296"/>
                </a:lnTo>
                <a:lnTo>
                  <a:pt x="3048" y="0"/>
                </a:lnTo>
                <a:close/>
              </a:path>
            </a:pathLst>
          </a:custGeom>
          <a:solidFill>
            <a:srgbClr val="000000"/>
          </a:solidFill>
        </p:spPr>
        <p:txBody>
          <a:bodyPr wrap="square" lIns="0" tIns="0" rIns="0" bIns="0" rtlCol="0"/>
          <a:lstStyle/>
          <a:p>
            <a:endParaRPr sz="1750"/>
          </a:p>
        </p:txBody>
      </p:sp>
      <p:sp>
        <p:nvSpPr>
          <p:cNvPr id="43" name="object 43"/>
          <p:cNvSpPr/>
          <p:nvPr/>
        </p:nvSpPr>
        <p:spPr>
          <a:xfrm>
            <a:off x="2821093" y="2227791"/>
            <a:ext cx="461169" cy="713052"/>
          </a:xfrm>
          <a:custGeom>
            <a:avLst/>
            <a:gdLst/>
            <a:ahLst/>
            <a:cxnLst/>
            <a:rect l="l" t="t" r="r" b="b"/>
            <a:pathLst>
              <a:path w="474345" h="733425">
                <a:moveTo>
                  <a:pt x="473964" y="0"/>
                </a:moveTo>
                <a:lnTo>
                  <a:pt x="469392" y="0"/>
                </a:lnTo>
                <a:lnTo>
                  <a:pt x="0" y="728472"/>
                </a:lnTo>
                <a:lnTo>
                  <a:pt x="0" y="733044"/>
                </a:lnTo>
                <a:lnTo>
                  <a:pt x="4572" y="733044"/>
                </a:lnTo>
                <a:lnTo>
                  <a:pt x="473964" y="4572"/>
                </a:lnTo>
                <a:lnTo>
                  <a:pt x="473964" y="0"/>
                </a:lnTo>
                <a:close/>
              </a:path>
            </a:pathLst>
          </a:custGeom>
          <a:solidFill>
            <a:srgbClr val="000000"/>
          </a:solidFill>
        </p:spPr>
        <p:txBody>
          <a:bodyPr wrap="square" lIns="0" tIns="0" rIns="0" bIns="0" rtlCol="0"/>
          <a:lstStyle/>
          <a:p>
            <a:endParaRPr sz="1750"/>
          </a:p>
        </p:txBody>
      </p:sp>
      <p:sp>
        <p:nvSpPr>
          <p:cNvPr id="44" name="object 44"/>
          <p:cNvSpPr/>
          <p:nvPr/>
        </p:nvSpPr>
        <p:spPr>
          <a:xfrm>
            <a:off x="3003339" y="2149263"/>
            <a:ext cx="98160" cy="713052"/>
          </a:xfrm>
          <a:custGeom>
            <a:avLst/>
            <a:gdLst/>
            <a:ahLst/>
            <a:cxnLst/>
            <a:rect l="l" t="t" r="r" b="b"/>
            <a:pathLst>
              <a:path w="100964" h="733425">
                <a:moveTo>
                  <a:pt x="4571" y="0"/>
                </a:moveTo>
                <a:lnTo>
                  <a:pt x="0" y="0"/>
                </a:lnTo>
                <a:lnTo>
                  <a:pt x="0" y="3048"/>
                </a:lnTo>
                <a:lnTo>
                  <a:pt x="94487" y="731520"/>
                </a:lnTo>
                <a:lnTo>
                  <a:pt x="94487" y="733044"/>
                </a:lnTo>
                <a:lnTo>
                  <a:pt x="99059" y="733044"/>
                </a:lnTo>
                <a:lnTo>
                  <a:pt x="99059" y="731520"/>
                </a:lnTo>
                <a:lnTo>
                  <a:pt x="100583" y="729996"/>
                </a:lnTo>
                <a:lnTo>
                  <a:pt x="6095" y="1524"/>
                </a:lnTo>
                <a:lnTo>
                  <a:pt x="4571" y="0"/>
                </a:lnTo>
                <a:close/>
              </a:path>
            </a:pathLst>
          </a:custGeom>
          <a:solidFill>
            <a:srgbClr val="000000"/>
          </a:solidFill>
        </p:spPr>
        <p:txBody>
          <a:bodyPr wrap="square" lIns="0" tIns="0" rIns="0" bIns="0" rtlCol="0"/>
          <a:lstStyle/>
          <a:p>
            <a:endParaRPr sz="1750"/>
          </a:p>
        </p:txBody>
      </p:sp>
      <p:sp>
        <p:nvSpPr>
          <p:cNvPr id="45" name="object 45"/>
          <p:cNvSpPr/>
          <p:nvPr/>
        </p:nvSpPr>
        <p:spPr>
          <a:xfrm>
            <a:off x="2271395" y="2227791"/>
            <a:ext cx="828498" cy="555625"/>
          </a:xfrm>
          <a:custGeom>
            <a:avLst/>
            <a:gdLst/>
            <a:ahLst/>
            <a:cxnLst/>
            <a:rect l="l" t="t" r="r" b="b"/>
            <a:pathLst>
              <a:path w="852169" h="571500">
                <a:moveTo>
                  <a:pt x="851916" y="0"/>
                </a:moveTo>
                <a:lnTo>
                  <a:pt x="847344" y="0"/>
                </a:lnTo>
                <a:lnTo>
                  <a:pt x="0" y="566928"/>
                </a:lnTo>
                <a:lnTo>
                  <a:pt x="0" y="571500"/>
                </a:lnTo>
                <a:lnTo>
                  <a:pt x="4572" y="571500"/>
                </a:lnTo>
                <a:lnTo>
                  <a:pt x="851916" y="4572"/>
                </a:lnTo>
                <a:lnTo>
                  <a:pt x="851916" y="0"/>
                </a:lnTo>
                <a:close/>
              </a:path>
            </a:pathLst>
          </a:custGeom>
          <a:solidFill>
            <a:srgbClr val="000000"/>
          </a:solidFill>
        </p:spPr>
        <p:txBody>
          <a:bodyPr wrap="square" lIns="0" tIns="0" rIns="0" bIns="0" rtlCol="0"/>
          <a:lstStyle/>
          <a:p>
            <a:endParaRPr sz="1750"/>
          </a:p>
        </p:txBody>
      </p:sp>
      <p:sp>
        <p:nvSpPr>
          <p:cNvPr id="46" name="object 46"/>
          <p:cNvSpPr/>
          <p:nvPr/>
        </p:nvSpPr>
        <p:spPr>
          <a:xfrm>
            <a:off x="4190152" y="1980353"/>
            <a:ext cx="258057" cy="183974"/>
          </a:xfrm>
          <a:custGeom>
            <a:avLst/>
            <a:gdLst/>
            <a:ahLst/>
            <a:cxnLst/>
            <a:rect l="l" t="t" r="r" b="b"/>
            <a:pathLst>
              <a:path w="265429" h="189230">
                <a:moveTo>
                  <a:pt x="4572" y="0"/>
                </a:moveTo>
                <a:lnTo>
                  <a:pt x="0" y="0"/>
                </a:lnTo>
                <a:lnTo>
                  <a:pt x="0" y="4572"/>
                </a:lnTo>
                <a:lnTo>
                  <a:pt x="260604" y="188976"/>
                </a:lnTo>
                <a:lnTo>
                  <a:pt x="265176" y="188976"/>
                </a:lnTo>
                <a:lnTo>
                  <a:pt x="265176" y="184404"/>
                </a:lnTo>
                <a:lnTo>
                  <a:pt x="4572" y="0"/>
                </a:lnTo>
                <a:close/>
              </a:path>
            </a:pathLst>
          </a:custGeom>
          <a:solidFill>
            <a:srgbClr val="000000"/>
          </a:solidFill>
        </p:spPr>
        <p:txBody>
          <a:bodyPr wrap="square" lIns="0" tIns="0" rIns="0" bIns="0" rtlCol="0"/>
          <a:lstStyle/>
          <a:p>
            <a:endParaRPr sz="1750"/>
          </a:p>
        </p:txBody>
      </p:sp>
      <p:sp>
        <p:nvSpPr>
          <p:cNvPr id="47" name="object 47"/>
          <p:cNvSpPr/>
          <p:nvPr/>
        </p:nvSpPr>
        <p:spPr>
          <a:xfrm>
            <a:off x="4126442" y="1980353"/>
            <a:ext cx="259292" cy="360539"/>
          </a:xfrm>
          <a:custGeom>
            <a:avLst/>
            <a:gdLst/>
            <a:ahLst/>
            <a:cxnLst/>
            <a:rect l="l" t="t" r="r" b="b"/>
            <a:pathLst>
              <a:path w="266700" h="370839">
                <a:moveTo>
                  <a:pt x="266700" y="0"/>
                </a:moveTo>
                <a:lnTo>
                  <a:pt x="262128" y="0"/>
                </a:lnTo>
                <a:lnTo>
                  <a:pt x="0" y="365760"/>
                </a:lnTo>
                <a:lnTo>
                  <a:pt x="0" y="370332"/>
                </a:lnTo>
                <a:lnTo>
                  <a:pt x="4571" y="370332"/>
                </a:lnTo>
                <a:lnTo>
                  <a:pt x="266700" y="4572"/>
                </a:lnTo>
                <a:lnTo>
                  <a:pt x="266700" y="0"/>
                </a:lnTo>
                <a:close/>
              </a:path>
            </a:pathLst>
          </a:custGeom>
          <a:solidFill>
            <a:srgbClr val="000000"/>
          </a:solidFill>
        </p:spPr>
        <p:txBody>
          <a:bodyPr wrap="square" lIns="0" tIns="0" rIns="0" bIns="0" rtlCol="0"/>
          <a:lstStyle/>
          <a:p>
            <a:endParaRPr sz="1750"/>
          </a:p>
        </p:txBody>
      </p:sp>
      <p:sp>
        <p:nvSpPr>
          <p:cNvPr id="48" name="object 48"/>
          <p:cNvSpPr/>
          <p:nvPr/>
        </p:nvSpPr>
        <p:spPr>
          <a:xfrm>
            <a:off x="4126442" y="2039620"/>
            <a:ext cx="385233" cy="65440"/>
          </a:xfrm>
          <a:custGeom>
            <a:avLst/>
            <a:gdLst/>
            <a:ahLst/>
            <a:cxnLst/>
            <a:rect l="l" t="t" r="r" b="b"/>
            <a:pathLst>
              <a:path w="396239" h="67310">
                <a:moveTo>
                  <a:pt x="396240" y="0"/>
                </a:moveTo>
                <a:lnTo>
                  <a:pt x="393192" y="0"/>
                </a:lnTo>
                <a:lnTo>
                  <a:pt x="1524" y="60959"/>
                </a:lnTo>
                <a:lnTo>
                  <a:pt x="0" y="60959"/>
                </a:lnTo>
                <a:lnTo>
                  <a:pt x="0" y="65531"/>
                </a:lnTo>
                <a:lnTo>
                  <a:pt x="1524" y="65531"/>
                </a:lnTo>
                <a:lnTo>
                  <a:pt x="3048" y="67055"/>
                </a:lnTo>
                <a:lnTo>
                  <a:pt x="394716" y="6095"/>
                </a:lnTo>
                <a:lnTo>
                  <a:pt x="396240" y="4571"/>
                </a:lnTo>
                <a:lnTo>
                  <a:pt x="396240" y="0"/>
                </a:lnTo>
                <a:close/>
              </a:path>
            </a:pathLst>
          </a:custGeom>
          <a:solidFill>
            <a:srgbClr val="000000"/>
          </a:solidFill>
        </p:spPr>
        <p:txBody>
          <a:bodyPr wrap="square" lIns="0" tIns="0" rIns="0" bIns="0" rtlCol="0"/>
          <a:lstStyle/>
          <a:p>
            <a:endParaRPr sz="1750"/>
          </a:p>
        </p:txBody>
      </p:sp>
      <p:sp>
        <p:nvSpPr>
          <p:cNvPr id="49" name="object 49"/>
          <p:cNvSpPr/>
          <p:nvPr/>
        </p:nvSpPr>
        <p:spPr>
          <a:xfrm>
            <a:off x="4256828" y="1921085"/>
            <a:ext cx="0" cy="419806"/>
          </a:xfrm>
          <a:custGeom>
            <a:avLst/>
            <a:gdLst/>
            <a:ahLst/>
            <a:cxnLst/>
            <a:rect l="l" t="t" r="r" b="b"/>
            <a:pathLst>
              <a:path h="431800">
                <a:moveTo>
                  <a:pt x="0" y="0"/>
                </a:moveTo>
                <a:lnTo>
                  <a:pt x="0" y="431292"/>
                </a:lnTo>
              </a:path>
            </a:pathLst>
          </a:custGeom>
          <a:ln w="6096">
            <a:solidFill>
              <a:srgbClr val="000000"/>
            </a:solidFill>
          </a:ln>
        </p:spPr>
        <p:txBody>
          <a:bodyPr wrap="square" lIns="0" tIns="0" rIns="0" bIns="0" rtlCol="0"/>
          <a:lstStyle/>
          <a:p>
            <a:endParaRPr sz="1750"/>
          </a:p>
        </p:txBody>
      </p:sp>
      <p:sp>
        <p:nvSpPr>
          <p:cNvPr id="50" name="object 50"/>
          <p:cNvSpPr/>
          <p:nvPr/>
        </p:nvSpPr>
        <p:spPr>
          <a:xfrm>
            <a:off x="4126442" y="2161117"/>
            <a:ext cx="321645" cy="0"/>
          </a:xfrm>
          <a:custGeom>
            <a:avLst/>
            <a:gdLst/>
            <a:ahLst/>
            <a:cxnLst/>
            <a:rect l="l" t="t" r="r" b="b"/>
            <a:pathLst>
              <a:path w="330835">
                <a:moveTo>
                  <a:pt x="0" y="0"/>
                </a:moveTo>
                <a:lnTo>
                  <a:pt x="330708" y="0"/>
                </a:lnTo>
              </a:path>
            </a:pathLst>
          </a:custGeom>
          <a:ln w="6096">
            <a:solidFill>
              <a:srgbClr val="000000"/>
            </a:solidFill>
          </a:ln>
        </p:spPr>
        <p:txBody>
          <a:bodyPr wrap="square" lIns="0" tIns="0" rIns="0" bIns="0" rtlCol="0"/>
          <a:lstStyle/>
          <a:p>
            <a:endParaRPr sz="1750"/>
          </a:p>
        </p:txBody>
      </p:sp>
      <p:sp>
        <p:nvSpPr>
          <p:cNvPr id="51" name="object 51"/>
          <p:cNvSpPr/>
          <p:nvPr/>
        </p:nvSpPr>
        <p:spPr>
          <a:xfrm>
            <a:off x="4190153" y="2039620"/>
            <a:ext cx="195703" cy="242006"/>
          </a:xfrm>
          <a:custGeom>
            <a:avLst/>
            <a:gdLst/>
            <a:ahLst/>
            <a:cxnLst/>
            <a:rect l="l" t="t" r="r" b="b"/>
            <a:pathLst>
              <a:path w="201295" h="248919">
                <a:moveTo>
                  <a:pt x="4572" y="0"/>
                </a:moveTo>
                <a:lnTo>
                  <a:pt x="0" y="0"/>
                </a:lnTo>
                <a:lnTo>
                  <a:pt x="0" y="4571"/>
                </a:lnTo>
                <a:lnTo>
                  <a:pt x="196596" y="248411"/>
                </a:lnTo>
                <a:lnTo>
                  <a:pt x="201168" y="248411"/>
                </a:lnTo>
                <a:lnTo>
                  <a:pt x="201168" y="243839"/>
                </a:lnTo>
                <a:lnTo>
                  <a:pt x="4572" y="0"/>
                </a:lnTo>
                <a:close/>
              </a:path>
            </a:pathLst>
          </a:custGeom>
          <a:solidFill>
            <a:srgbClr val="000000"/>
          </a:solidFill>
        </p:spPr>
        <p:txBody>
          <a:bodyPr wrap="square" lIns="0" tIns="0" rIns="0" bIns="0" rtlCol="0"/>
          <a:lstStyle/>
          <a:p>
            <a:endParaRPr sz="1750"/>
          </a:p>
        </p:txBody>
      </p:sp>
      <p:sp>
        <p:nvSpPr>
          <p:cNvPr id="52" name="object 52"/>
          <p:cNvSpPr/>
          <p:nvPr/>
        </p:nvSpPr>
        <p:spPr>
          <a:xfrm>
            <a:off x="5076189" y="1921086"/>
            <a:ext cx="258057" cy="124707"/>
          </a:xfrm>
          <a:custGeom>
            <a:avLst/>
            <a:gdLst/>
            <a:ahLst/>
            <a:cxnLst/>
            <a:rect l="l" t="t" r="r" b="b"/>
            <a:pathLst>
              <a:path w="265429" h="128269">
                <a:moveTo>
                  <a:pt x="3048" y="0"/>
                </a:moveTo>
                <a:lnTo>
                  <a:pt x="0" y="0"/>
                </a:lnTo>
                <a:lnTo>
                  <a:pt x="0" y="4572"/>
                </a:lnTo>
                <a:lnTo>
                  <a:pt x="1524" y="6096"/>
                </a:lnTo>
                <a:lnTo>
                  <a:pt x="262128" y="128016"/>
                </a:lnTo>
                <a:lnTo>
                  <a:pt x="263652" y="126492"/>
                </a:lnTo>
                <a:lnTo>
                  <a:pt x="265176" y="126492"/>
                </a:lnTo>
                <a:lnTo>
                  <a:pt x="265176" y="121920"/>
                </a:lnTo>
                <a:lnTo>
                  <a:pt x="263652" y="121920"/>
                </a:lnTo>
                <a:lnTo>
                  <a:pt x="3048" y="0"/>
                </a:lnTo>
                <a:close/>
              </a:path>
            </a:pathLst>
          </a:custGeom>
          <a:solidFill>
            <a:srgbClr val="000000"/>
          </a:solidFill>
        </p:spPr>
        <p:txBody>
          <a:bodyPr wrap="square" lIns="0" tIns="0" rIns="0" bIns="0" rtlCol="0"/>
          <a:lstStyle/>
          <a:p>
            <a:endParaRPr sz="1750"/>
          </a:p>
        </p:txBody>
      </p:sp>
      <p:sp>
        <p:nvSpPr>
          <p:cNvPr id="53" name="object 53"/>
          <p:cNvSpPr/>
          <p:nvPr/>
        </p:nvSpPr>
        <p:spPr>
          <a:xfrm>
            <a:off x="5076189" y="1861820"/>
            <a:ext cx="323497" cy="419806"/>
          </a:xfrm>
          <a:custGeom>
            <a:avLst/>
            <a:gdLst/>
            <a:ahLst/>
            <a:cxnLst/>
            <a:rect l="l" t="t" r="r" b="b"/>
            <a:pathLst>
              <a:path w="332739" h="431800">
                <a:moveTo>
                  <a:pt x="332232" y="0"/>
                </a:moveTo>
                <a:lnTo>
                  <a:pt x="327660" y="0"/>
                </a:lnTo>
                <a:lnTo>
                  <a:pt x="0" y="426720"/>
                </a:lnTo>
                <a:lnTo>
                  <a:pt x="0" y="431292"/>
                </a:lnTo>
                <a:lnTo>
                  <a:pt x="4572" y="431292"/>
                </a:lnTo>
                <a:lnTo>
                  <a:pt x="332232" y="4572"/>
                </a:lnTo>
                <a:lnTo>
                  <a:pt x="332232" y="0"/>
                </a:lnTo>
                <a:close/>
              </a:path>
            </a:pathLst>
          </a:custGeom>
          <a:solidFill>
            <a:srgbClr val="000000"/>
          </a:solidFill>
        </p:spPr>
        <p:txBody>
          <a:bodyPr wrap="square" lIns="0" tIns="0" rIns="0" bIns="0" rtlCol="0"/>
          <a:lstStyle/>
          <a:p>
            <a:endParaRPr sz="1750"/>
          </a:p>
        </p:txBody>
      </p:sp>
      <p:sp>
        <p:nvSpPr>
          <p:cNvPr id="54" name="object 54"/>
          <p:cNvSpPr/>
          <p:nvPr/>
        </p:nvSpPr>
        <p:spPr>
          <a:xfrm>
            <a:off x="5139901" y="1802553"/>
            <a:ext cx="195703" cy="479071"/>
          </a:xfrm>
          <a:custGeom>
            <a:avLst/>
            <a:gdLst/>
            <a:ahLst/>
            <a:cxnLst/>
            <a:rect l="l" t="t" r="r" b="b"/>
            <a:pathLst>
              <a:path w="201295" h="492760">
                <a:moveTo>
                  <a:pt x="4572" y="0"/>
                </a:moveTo>
                <a:lnTo>
                  <a:pt x="0" y="0"/>
                </a:lnTo>
                <a:lnTo>
                  <a:pt x="0" y="3048"/>
                </a:lnTo>
                <a:lnTo>
                  <a:pt x="195072" y="490728"/>
                </a:lnTo>
                <a:lnTo>
                  <a:pt x="195072" y="492252"/>
                </a:lnTo>
                <a:lnTo>
                  <a:pt x="199644" y="492252"/>
                </a:lnTo>
                <a:lnTo>
                  <a:pt x="199644" y="490728"/>
                </a:lnTo>
                <a:lnTo>
                  <a:pt x="201168" y="489204"/>
                </a:lnTo>
                <a:lnTo>
                  <a:pt x="6096" y="1524"/>
                </a:lnTo>
                <a:lnTo>
                  <a:pt x="4572" y="0"/>
                </a:lnTo>
                <a:close/>
              </a:path>
            </a:pathLst>
          </a:custGeom>
          <a:solidFill>
            <a:srgbClr val="000000"/>
          </a:solidFill>
        </p:spPr>
        <p:txBody>
          <a:bodyPr wrap="square" lIns="0" tIns="0" rIns="0" bIns="0" rtlCol="0"/>
          <a:lstStyle/>
          <a:p>
            <a:endParaRPr sz="1750"/>
          </a:p>
        </p:txBody>
      </p:sp>
      <p:sp>
        <p:nvSpPr>
          <p:cNvPr id="55" name="object 55"/>
          <p:cNvSpPr/>
          <p:nvPr/>
        </p:nvSpPr>
        <p:spPr>
          <a:xfrm>
            <a:off x="5013959" y="1980353"/>
            <a:ext cx="385233" cy="124707"/>
          </a:xfrm>
          <a:custGeom>
            <a:avLst/>
            <a:gdLst/>
            <a:ahLst/>
            <a:cxnLst/>
            <a:rect l="l" t="t" r="r" b="b"/>
            <a:pathLst>
              <a:path w="396239" h="128269">
                <a:moveTo>
                  <a:pt x="396240" y="0"/>
                </a:moveTo>
                <a:lnTo>
                  <a:pt x="393192" y="0"/>
                </a:lnTo>
                <a:lnTo>
                  <a:pt x="1524" y="121920"/>
                </a:lnTo>
                <a:lnTo>
                  <a:pt x="0" y="121920"/>
                </a:lnTo>
                <a:lnTo>
                  <a:pt x="0" y="126492"/>
                </a:lnTo>
                <a:lnTo>
                  <a:pt x="1524" y="126492"/>
                </a:lnTo>
                <a:lnTo>
                  <a:pt x="3048" y="128016"/>
                </a:lnTo>
                <a:lnTo>
                  <a:pt x="394716" y="6096"/>
                </a:lnTo>
                <a:lnTo>
                  <a:pt x="396240" y="4572"/>
                </a:lnTo>
                <a:lnTo>
                  <a:pt x="396240" y="0"/>
                </a:lnTo>
                <a:close/>
              </a:path>
            </a:pathLst>
          </a:custGeom>
          <a:solidFill>
            <a:srgbClr val="000000"/>
          </a:solidFill>
        </p:spPr>
        <p:txBody>
          <a:bodyPr wrap="square" lIns="0" tIns="0" rIns="0" bIns="0" rtlCol="0"/>
          <a:lstStyle/>
          <a:p>
            <a:endParaRPr sz="1750"/>
          </a:p>
        </p:txBody>
      </p:sp>
      <p:sp>
        <p:nvSpPr>
          <p:cNvPr id="56" name="object 56"/>
          <p:cNvSpPr/>
          <p:nvPr/>
        </p:nvSpPr>
        <p:spPr>
          <a:xfrm>
            <a:off x="5076189" y="1861820"/>
            <a:ext cx="385233" cy="183974"/>
          </a:xfrm>
          <a:custGeom>
            <a:avLst/>
            <a:gdLst/>
            <a:ahLst/>
            <a:cxnLst/>
            <a:rect l="l" t="t" r="r" b="b"/>
            <a:pathLst>
              <a:path w="396239" h="189230">
                <a:moveTo>
                  <a:pt x="396240" y="0"/>
                </a:moveTo>
                <a:lnTo>
                  <a:pt x="393192" y="0"/>
                </a:lnTo>
                <a:lnTo>
                  <a:pt x="1524" y="182879"/>
                </a:lnTo>
                <a:lnTo>
                  <a:pt x="0" y="182879"/>
                </a:lnTo>
                <a:lnTo>
                  <a:pt x="0" y="187451"/>
                </a:lnTo>
                <a:lnTo>
                  <a:pt x="1524" y="187451"/>
                </a:lnTo>
                <a:lnTo>
                  <a:pt x="3048" y="188975"/>
                </a:lnTo>
                <a:lnTo>
                  <a:pt x="394716" y="6095"/>
                </a:lnTo>
                <a:lnTo>
                  <a:pt x="396240" y="4571"/>
                </a:lnTo>
                <a:lnTo>
                  <a:pt x="396240" y="0"/>
                </a:lnTo>
                <a:close/>
              </a:path>
            </a:pathLst>
          </a:custGeom>
          <a:solidFill>
            <a:srgbClr val="000000"/>
          </a:solidFill>
        </p:spPr>
        <p:txBody>
          <a:bodyPr wrap="square" lIns="0" tIns="0" rIns="0" bIns="0" rtlCol="0"/>
          <a:lstStyle/>
          <a:p>
            <a:endParaRPr sz="1750"/>
          </a:p>
        </p:txBody>
      </p:sp>
      <p:sp>
        <p:nvSpPr>
          <p:cNvPr id="57" name="object 57"/>
          <p:cNvSpPr/>
          <p:nvPr/>
        </p:nvSpPr>
        <p:spPr>
          <a:xfrm>
            <a:off x="5270287" y="1802553"/>
            <a:ext cx="0" cy="479071"/>
          </a:xfrm>
          <a:custGeom>
            <a:avLst/>
            <a:gdLst/>
            <a:ahLst/>
            <a:cxnLst/>
            <a:rect l="l" t="t" r="r" b="b"/>
            <a:pathLst>
              <a:path h="492760">
                <a:moveTo>
                  <a:pt x="0" y="0"/>
                </a:moveTo>
                <a:lnTo>
                  <a:pt x="0" y="492251"/>
                </a:lnTo>
              </a:path>
            </a:pathLst>
          </a:custGeom>
          <a:ln w="6096">
            <a:solidFill>
              <a:srgbClr val="000000"/>
            </a:solidFill>
          </a:ln>
        </p:spPr>
        <p:txBody>
          <a:bodyPr wrap="square" lIns="0" tIns="0" rIns="0" bIns="0" rtlCol="0"/>
          <a:lstStyle/>
          <a:p>
            <a:endParaRPr sz="1750"/>
          </a:p>
        </p:txBody>
      </p:sp>
      <p:sp>
        <p:nvSpPr>
          <p:cNvPr id="58" name="object 58"/>
          <p:cNvSpPr/>
          <p:nvPr/>
        </p:nvSpPr>
        <p:spPr>
          <a:xfrm>
            <a:off x="4443518" y="2813050"/>
            <a:ext cx="449439" cy="0"/>
          </a:xfrm>
          <a:custGeom>
            <a:avLst/>
            <a:gdLst/>
            <a:ahLst/>
            <a:cxnLst/>
            <a:rect l="l" t="t" r="r" b="b"/>
            <a:pathLst>
              <a:path w="462279">
                <a:moveTo>
                  <a:pt x="0" y="0"/>
                </a:moveTo>
                <a:lnTo>
                  <a:pt x="461772" y="0"/>
                </a:lnTo>
              </a:path>
            </a:pathLst>
          </a:custGeom>
          <a:ln w="6096">
            <a:solidFill>
              <a:srgbClr val="000000"/>
            </a:solidFill>
          </a:ln>
        </p:spPr>
        <p:txBody>
          <a:bodyPr wrap="square" lIns="0" tIns="0" rIns="0" bIns="0" rtlCol="0"/>
          <a:lstStyle/>
          <a:p>
            <a:endParaRPr sz="1750"/>
          </a:p>
        </p:txBody>
      </p:sp>
      <p:sp>
        <p:nvSpPr>
          <p:cNvPr id="59" name="object 59"/>
          <p:cNvSpPr/>
          <p:nvPr/>
        </p:nvSpPr>
        <p:spPr>
          <a:xfrm>
            <a:off x="4699847" y="2691553"/>
            <a:ext cx="0" cy="301272"/>
          </a:xfrm>
          <a:custGeom>
            <a:avLst/>
            <a:gdLst/>
            <a:ahLst/>
            <a:cxnLst/>
            <a:rect l="l" t="t" r="r" b="b"/>
            <a:pathLst>
              <a:path h="309880">
                <a:moveTo>
                  <a:pt x="0" y="0"/>
                </a:moveTo>
                <a:lnTo>
                  <a:pt x="0" y="309372"/>
                </a:lnTo>
              </a:path>
            </a:pathLst>
          </a:custGeom>
          <a:ln w="6096">
            <a:solidFill>
              <a:srgbClr val="000000"/>
            </a:solidFill>
          </a:ln>
        </p:spPr>
        <p:txBody>
          <a:bodyPr wrap="square" lIns="0" tIns="0" rIns="0" bIns="0" rtlCol="0"/>
          <a:lstStyle/>
          <a:p>
            <a:endParaRPr sz="1750"/>
          </a:p>
        </p:txBody>
      </p:sp>
      <p:sp>
        <p:nvSpPr>
          <p:cNvPr id="60" name="object 60"/>
          <p:cNvSpPr/>
          <p:nvPr/>
        </p:nvSpPr>
        <p:spPr>
          <a:xfrm>
            <a:off x="4443518" y="2691553"/>
            <a:ext cx="383999" cy="183974"/>
          </a:xfrm>
          <a:custGeom>
            <a:avLst/>
            <a:gdLst/>
            <a:ahLst/>
            <a:cxnLst/>
            <a:rect l="l" t="t" r="r" b="b"/>
            <a:pathLst>
              <a:path w="394970" h="189230">
                <a:moveTo>
                  <a:pt x="394715" y="0"/>
                </a:moveTo>
                <a:lnTo>
                  <a:pt x="391667" y="0"/>
                </a:lnTo>
                <a:lnTo>
                  <a:pt x="1523" y="182880"/>
                </a:lnTo>
                <a:lnTo>
                  <a:pt x="0" y="182880"/>
                </a:lnTo>
                <a:lnTo>
                  <a:pt x="0" y="187452"/>
                </a:lnTo>
                <a:lnTo>
                  <a:pt x="1523" y="187452"/>
                </a:lnTo>
                <a:lnTo>
                  <a:pt x="3047" y="188976"/>
                </a:lnTo>
                <a:lnTo>
                  <a:pt x="393191" y="6096"/>
                </a:lnTo>
                <a:lnTo>
                  <a:pt x="394715" y="4572"/>
                </a:lnTo>
                <a:lnTo>
                  <a:pt x="394715" y="0"/>
                </a:lnTo>
                <a:close/>
              </a:path>
            </a:pathLst>
          </a:custGeom>
          <a:solidFill>
            <a:srgbClr val="000000"/>
          </a:solidFill>
        </p:spPr>
        <p:txBody>
          <a:bodyPr wrap="square" lIns="0" tIns="0" rIns="0" bIns="0" rtlCol="0"/>
          <a:lstStyle/>
          <a:p>
            <a:endParaRPr sz="1750"/>
          </a:p>
        </p:txBody>
      </p:sp>
      <p:sp>
        <p:nvSpPr>
          <p:cNvPr id="61" name="object 61"/>
          <p:cNvSpPr/>
          <p:nvPr/>
        </p:nvSpPr>
        <p:spPr>
          <a:xfrm>
            <a:off x="4569459" y="2632287"/>
            <a:ext cx="323497" cy="301272"/>
          </a:xfrm>
          <a:custGeom>
            <a:avLst/>
            <a:gdLst/>
            <a:ahLst/>
            <a:cxnLst/>
            <a:rect l="l" t="t" r="r" b="b"/>
            <a:pathLst>
              <a:path w="332739" h="309880">
                <a:moveTo>
                  <a:pt x="4572" y="0"/>
                </a:moveTo>
                <a:lnTo>
                  <a:pt x="0" y="0"/>
                </a:lnTo>
                <a:lnTo>
                  <a:pt x="0" y="4572"/>
                </a:lnTo>
                <a:lnTo>
                  <a:pt x="327660" y="309372"/>
                </a:lnTo>
                <a:lnTo>
                  <a:pt x="332232" y="309372"/>
                </a:lnTo>
                <a:lnTo>
                  <a:pt x="332232" y="304800"/>
                </a:lnTo>
                <a:lnTo>
                  <a:pt x="4572" y="0"/>
                </a:lnTo>
                <a:close/>
              </a:path>
            </a:pathLst>
          </a:custGeom>
          <a:solidFill>
            <a:srgbClr val="000000"/>
          </a:solidFill>
        </p:spPr>
        <p:txBody>
          <a:bodyPr wrap="square" lIns="0" tIns="0" rIns="0" bIns="0" rtlCol="0"/>
          <a:lstStyle/>
          <a:p>
            <a:endParaRPr sz="1750"/>
          </a:p>
        </p:txBody>
      </p:sp>
      <p:sp>
        <p:nvSpPr>
          <p:cNvPr id="62" name="object 62"/>
          <p:cNvSpPr/>
          <p:nvPr/>
        </p:nvSpPr>
        <p:spPr>
          <a:xfrm>
            <a:off x="4379806" y="2872317"/>
            <a:ext cx="575381" cy="0"/>
          </a:xfrm>
          <a:custGeom>
            <a:avLst/>
            <a:gdLst/>
            <a:ahLst/>
            <a:cxnLst/>
            <a:rect l="l" t="t" r="r" b="b"/>
            <a:pathLst>
              <a:path w="591820">
                <a:moveTo>
                  <a:pt x="0" y="0"/>
                </a:moveTo>
                <a:lnTo>
                  <a:pt x="591312" y="0"/>
                </a:lnTo>
              </a:path>
            </a:pathLst>
          </a:custGeom>
          <a:ln w="6096">
            <a:solidFill>
              <a:srgbClr val="000000"/>
            </a:solidFill>
          </a:ln>
        </p:spPr>
        <p:txBody>
          <a:bodyPr wrap="square" lIns="0" tIns="0" rIns="0" bIns="0" rtlCol="0"/>
          <a:lstStyle/>
          <a:p>
            <a:endParaRPr sz="1750"/>
          </a:p>
        </p:txBody>
      </p:sp>
      <p:sp>
        <p:nvSpPr>
          <p:cNvPr id="63" name="object 63"/>
          <p:cNvSpPr/>
          <p:nvPr/>
        </p:nvSpPr>
        <p:spPr>
          <a:xfrm>
            <a:off x="4507230" y="2632286"/>
            <a:ext cx="133350" cy="419806"/>
          </a:xfrm>
          <a:custGeom>
            <a:avLst/>
            <a:gdLst/>
            <a:ahLst/>
            <a:cxnLst/>
            <a:rect l="l" t="t" r="r" b="b"/>
            <a:pathLst>
              <a:path w="137160" h="431800">
                <a:moveTo>
                  <a:pt x="135636" y="0"/>
                </a:moveTo>
                <a:lnTo>
                  <a:pt x="131064" y="0"/>
                </a:lnTo>
                <a:lnTo>
                  <a:pt x="131064" y="1524"/>
                </a:lnTo>
                <a:lnTo>
                  <a:pt x="0" y="428244"/>
                </a:lnTo>
                <a:lnTo>
                  <a:pt x="0" y="431292"/>
                </a:lnTo>
                <a:lnTo>
                  <a:pt x="4572" y="431292"/>
                </a:lnTo>
                <a:lnTo>
                  <a:pt x="6096" y="429768"/>
                </a:lnTo>
                <a:lnTo>
                  <a:pt x="137160" y="3048"/>
                </a:lnTo>
                <a:lnTo>
                  <a:pt x="135636" y="1524"/>
                </a:lnTo>
                <a:lnTo>
                  <a:pt x="135636" y="0"/>
                </a:lnTo>
                <a:close/>
              </a:path>
            </a:pathLst>
          </a:custGeom>
          <a:solidFill>
            <a:srgbClr val="000000"/>
          </a:solidFill>
        </p:spPr>
        <p:txBody>
          <a:bodyPr wrap="square" lIns="0" tIns="0" rIns="0" bIns="0" rtlCol="0"/>
          <a:lstStyle/>
          <a:p>
            <a:endParaRPr sz="1750"/>
          </a:p>
        </p:txBody>
      </p:sp>
      <p:sp>
        <p:nvSpPr>
          <p:cNvPr id="64" name="object 64"/>
          <p:cNvSpPr/>
          <p:nvPr/>
        </p:nvSpPr>
        <p:spPr>
          <a:xfrm>
            <a:off x="4316094" y="2335953"/>
            <a:ext cx="258057" cy="360539"/>
          </a:xfrm>
          <a:custGeom>
            <a:avLst/>
            <a:gdLst/>
            <a:ahLst/>
            <a:cxnLst/>
            <a:rect l="l" t="t" r="r" b="b"/>
            <a:pathLst>
              <a:path w="265429" h="370839">
                <a:moveTo>
                  <a:pt x="4572" y="0"/>
                </a:moveTo>
                <a:lnTo>
                  <a:pt x="0" y="0"/>
                </a:lnTo>
                <a:lnTo>
                  <a:pt x="0" y="4572"/>
                </a:lnTo>
                <a:lnTo>
                  <a:pt x="260604" y="370332"/>
                </a:lnTo>
                <a:lnTo>
                  <a:pt x="265176" y="370332"/>
                </a:lnTo>
                <a:lnTo>
                  <a:pt x="265176" y="365760"/>
                </a:lnTo>
                <a:lnTo>
                  <a:pt x="4572" y="0"/>
                </a:lnTo>
                <a:close/>
              </a:path>
            </a:pathLst>
          </a:custGeom>
          <a:solidFill>
            <a:srgbClr val="000000"/>
          </a:solidFill>
        </p:spPr>
        <p:txBody>
          <a:bodyPr wrap="square" lIns="0" tIns="0" rIns="0" bIns="0" rtlCol="0"/>
          <a:lstStyle/>
          <a:p>
            <a:endParaRPr sz="1750"/>
          </a:p>
        </p:txBody>
      </p:sp>
      <p:sp>
        <p:nvSpPr>
          <p:cNvPr id="65" name="object 65"/>
          <p:cNvSpPr/>
          <p:nvPr/>
        </p:nvSpPr>
        <p:spPr>
          <a:xfrm>
            <a:off x="4760594" y="2276687"/>
            <a:ext cx="385233" cy="479071"/>
          </a:xfrm>
          <a:custGeom>
            <a:avLst/>
            <a:gdLst/>
            <a:ahLst/>
            <a:cxnLst/>
            <a:rect l="l" t="t" r="r" b="b"/>
            <a:pathLst>
              <a:path w="396239" h="492760">
                <a:moveTo>
                  <a:pt x="396239" y="0"/>
                </a:moveTo>
                <a:lnTo>
                  <a:pt x="391667" y="0"/>
                </a:lnTo>
                <a:lnTo>
                  <a:pt x="0" y="487680"/>
                </a:lnTo>
                <a:lnTo>
                  <a:pt x="0" y="492252"/>
                </a:lnTo>
                <a:lnTo>
                  <a:pt x="4571" y="492252"/>
                </a:lnTo>
                <a:lnTo>
                  <a:pt x="396239" y="4572"/>
                </a:lnTo>
                <a:lnTo>
                  <a:pt x="396239" y="0"/>
                </a:lnTo>
                <a:close/>
              </a:path>
            </a:pathLst>
          </a:custGeom>
          <a:solidFill>
            <a:srgbClr val="000000"/>
          </a:solidFill>
        </p:spPr>
        <p:txBody>
          <a:bodyPr wrap="square" lIns="0" tIns="0" rIns="0" bIns="0" rtlCol="0"/>
          <a:lstStyle/>
          <a:p>
            <a:endParaRPr sz="1750"/>
          </a:p>
        </p:txBody>
      </p:sp>
      <p:sp>
        <p:nvSpPr>
          <p:cNvPr id="66" name="object 66"/>
          <p:cNvSpPr/>
          <p:nvPr/>
        </p:nvSpPr>
        <p:spPr>
          <a:xfrm>
            <a:off x="4760595" y="2276686"/>
            <a:ext cx="320410" cy="419806"/>
          </a:xfrm>
          <a:custGeom>
            <a:avLst/>
            <a:gdLst/>
            <a:ahLst/>
            <a:cxnLst/>
            <a:rect l="l" t="t" r="r" b="b"/>
            <a:pathLst>
              <a:path w="329564" h="431800">
                <a:moveTo>
                  <a:pt x="329184" y="0"/>
                </a:moveTo>
                <a:lnTo>
                  <a:pt x="324612" y="0"/>
                </a:lnTo>
                <a:lnTo>
                  <a:pt x="0" y="426720"/>
                </a:lnTo>
                <a:lnTo>
                  <a:pt x="0" y="431292"/>
                </a:lnTo>
                <a:lnTo>
                  <a:pt x="4572" y="431292"/>
                </a:lnTo>
                <a:lnTo>
                  <a:pt x="329184" y="4572"/>
                </a:lnTo>
                <a:lnTo>
                  <a:pt x="329184" y="0"/>
                </a:lnTo>
                <a:close/>
              </a:path>
            </a:pathLst>
          </a:custGeom>
          <a:solidFill>
            <a:srgbClr val="000000"/>
          </a:solidFill>
        </p:spPr>
        <p:txBody>
          <a:bodyPr wrap="square" lIns="0" tIns="0" rIns="0" bIns="0" rtlCol="0"/>
          <a:lstStyle/>
          <a:p>
            <a:endParaRPr sz="1750"/>
          </a:p>
        </p:txBody>
      </p:sp>
      <p:sp>
        <p:nvSpPr>
          <p:cNvPr id="67" name="object 67"/>
          <p:cNvSpPr/>
          <p:nvPr/>
        </p:nvSpPr>
        <p:spPr>
          <a:xfrm>
            <a:off x="4443518" y="2101849"/>
            <a:ext cx="575381" cy="0"/>
          </a:xfrm>
          <a:custGeom>
            <a:avLst/>
            <a:gdLst/>
            <a:ahLst/>
            <a:cxnLst/>
            <a:rect l="l" t="t" r="r" b="b"/>
            <a:pathLst>
              <a:path w="591820">
                <a:moveTo>
                  <a:pt x="0" y="0"/>
                </a:moveTo>
                <a:lnTo>
                  <a:pt x="591312" y="0"/>
                </a:lnTo>
              </a:path>
            </a:pathLst>
          </a:custGeom>
          <a:ln w="6096">
            <a:solidFill>
              <a:srgbClr val="000000"/>
            </a:solidFill>
          </a:ln>
        </p:spPr>
        <p:txBody>
          <a:bodyPr wrap="square" lIns="0" tIns="0" rIns="0" bIns="0" rtlCol="0"/>
          <a:lstStyle/>
          <a:p>
            <a:endParaRPr sz="1750"/>
          </a:p>
        </p:txBody>
      </p:sp>
      <p:sp>
        <p:nvSpPr>
          <p:cNvPr id="68" name="object 68"/>
          <p:cNvSpPr/>
          <p:nvPr/>
        </p:nvSpPr>
        <p:spPr>
          <a:xfrm>
            <a:off x="4190152" y="1980353"/>
            <a:ext cx="258057" cy="183974"/>
          </a:xfrm>
          <a:custGeom>
            <a:avLst/>
            <a:gdLst/>
            <a:ahLst/>
            <a:cxnLst/>
            <a:rect l="l" t="t" r="r" b="b"/>
            <a:pathLst>
              <a:path w="265429" h="189230">
                <a:moveTo>
                  <a:pt x="4572" y="0"/>
                </a:moveTo>
                <a:lnTo>
                  <a:pt x="0" y="0"/>
                </a:lnTo>
                <a:lnTo>
                  <a:pt x="0" y="4572"/>
                </a:lnTo>
                <a:lnTo>
                  <a:pt x="260604" y="188976"/>
                </a:lnTo>
                <a:lnTo>
                  <a:pt x="265176" y="188976"/>
                </a:lnTo>
                <a:lnTo>
                  <a:pt x="265176" y="184404"/>
                </a:lnTo>
                <a:lnTo>
                  <a:pt x="4572" y="0"/>
                </a:lnTo>
                <a:close/>
              </a:path>
            </a:pathLst>
          </a:custGeom>
          <a:solidFill>
            <a:srgbClr val="000000"/>
          </a:solidFill>
        </p:spPr>
        <p:txBody>
          <a:bodyPr wrap="square" lIns="0" tIns="0" rIns="0" bIns="0" rtlCol="0"/>
          <a:lstStyle/>
          <a:p>
            <a:endParaRPr sz="1750"/>
          </a:p>
        </p:txBody>
      </p:sp>
      <p:sp>
        <p:nvSpPr>
          <p:cNvPr id="69" name="object 69"/>
          <p:cNvSpPr/>
          <p:nvPr/>
        </p:nvSpPr>
        <p:spPr>
          <a:xfrm>
            <a:off x="4126442" y="1980353"/>
            <a:ext cx="259292" cy="360539"/>
          </a:xfrm>
          <a:custGeom>
            <a:avLst/>
            <a:gdLst/>
            <a:ahLst/>
            <a:cxnLst/>
            <a:rect l="l" t="t" r="r" b="b"/>
            <a:pathLst>
              <a:path w="266700" h="370839">
                <a:moveTo>
                  <a:pt x="266700" y="0"/>
                </a:moveTo>
                <a:lnTo>
                  <a:pt x="262128" y="0"/>
                </a:lnTo>
                <a:lnTo>
                  <a:pt x="0" y="365760"/>
                </a:lnTo>
                <a:lnTo>
                  <a:pt x="0" y="370332"/>
                </a:lnTo>
                <a:lnTo>
                  <a:pt x="4571" y="370332"/>
                </a:lnTo>
                <a:lnTo>
                  <a:pt x="266700" y="4572"/>
                </a:lnTo>
                <a:lnTo>
                  <a:pt x="266700" y="0"/>
                </a:lnTo>
                <a:close/>
              </a:path>
            </a:pathLst>
          </a:custGeom>
          <a:solidFill>
            <a:srgbClr val="000000"/>
          </a:solidFill>
        </p:spPr>
        <p:txBody>
          <a:bodyPr wrap="square" lIns="0" tIns="0" rIns="0" bIns="0" rtlCol="0"/>
          <a:lstStyle/>
          <a:p>
            <a:endParaRPr sz="1750"/>
          </a:p>
        </p:txBody>
      </p:sp>
      <p:sp>
        <p:nvSpPr>
          <p:cNvPr id="70" name="object 70"/>
          <p:cNvSpPr/>
          <p:nvPr/>
        </p:nvSpPr>
        <p:spPr>
          <a:xfrm>
            <a:off x="4126442" y="2039620"/>
            <a:ext cx="385233" cy="65440"/>
          </a:xfrm>
          <a:custGeom>
            <a:avLst/>
            <a:gdLst/>
            <a:ahLst/>
            <a:cxnLst/>
            <a:rect l="l" t="t" r="r" b="b"/>
            <a:pathLst>
              <a:path w="396239" h="67310">
                <a:moveTo>
                  <a:pt x="396240" y="0"/>
                </a:moveTo>
                <a:lnTo>
                  <a:pt x="393192" y="0"/>
                </a:lnTo>
                <a:lnTo>
                  <a:pt x="1524" y="60959"/>
                </a:lnTo>
                <a:lnTo>
                  <a:pt x="0" y="60959"/>
                </a:lnTo>
                <a:lnTo>
                  <a:pt x="0" y="65531"/>
                </a:lnTo>
                <a:lnTo>
                  <a:pt x="1524" y="65531"/>
                </a:lnTo>
                <a:lnTo>
                  <a:pt x="3048" y="67055"/>
                </a:lnTo>
                <a:lnTo>
                  <a:pt x="394716" y="6095"/>
                </a:lnTo>
                <a:lnTo>
                  <a:pt x="396240" y="4571"/>
                </a:lnTo>
                <a:lnTo>
                  <a:pt x="396240" y="0"/>
                </a:lnTo>
                <a:close/>
              </a:path>
            </a:pathLst>
          </a:custGeom>
          <a:solidFill>
            <a:srgbClr val="000000"/>
          </a:solidFill>
        </p:spPr>
        <p:txBody>
          <a:bodyPr wrap="square" lIns="0" tIns="0" rIns="0" bIns="0" rtlCol="0"/>
          <a:lstStyle/>
          <a:p>
            <a:endParaRPr sz="1750"/>
          </a:p>
        </p:txBody>
      </p:sp>
      <p:sp>
        <p:nvSpPr>
          <p:cNvPr id="71" name="object 71"/>
          <p:cNvSpPr/>
          <p:nvPr/>
        </p:nvSpPr>
        <p:spPr>
          <a:xfrm>
            <a:off x="4256828" y="1921085"/>
            <a:ext cx="0" cy="419806"/>
          </a:xfrm>
          <a:custGeom>
            <a:avLst/>
            <a:gdLst/>
            <a:ahLst/>
            <a:cxnLst/>
            <a:rect l="l" t="t" r="r" b="b"/>
            <a:pathLst>
              <a:path h="431800">
                <a:moveTo>
                  <a:pt x="0" y="0"/>
                </a:moveTo>
                <a:lnTo>
                  <a:pt x="0" y="431292"/>
                </a:lnTo>
              </a:path>
            </a:pathLst>
          </a:custGeom>
          <a:ln w="6096">
            <a:solidFill>
              <a:srgbClr val="000000"/>
            </a:solidFill>
          </a:ln>
        </p:spPr>
        <p:txBody>
          <a:bodyPr wrap="square" lIns="0" tIns="0" rIns="0" bIns="0" rtlCol="0"/>
          <a:lstStyle/>
          <a:p>
            <a:endParaRPr sz="1750"/>
          </a:p>
        </p:txBody>
      </p:sp>
      <p:sp>
        <p:nvSpPr>
          <p:cNvPr id="72" name="object 72"/>
          <p:cNvSpPr/>
          <p:nvPr/>
        </p:nvSpPr>
        <p:spPr>
          <a:xfrm>
            <a:off x="4126442" y="2161117"/>
            <a:ext cx="321645" cy="0"/>
          </a:xfrm>
          <a:custGeom>
            <a:avLst/>
            <a:gdLst/>
            <a:ahLst/>
            <a:cxnLst/>
            <a:rect l="l" t="t" r="r" b="b"/>
            <a:pathLst>
              <a:path w="330835">
                <a:moveTo>
                  <a:pt x="0" y="0"/>
                </a:moveTo>
                <a:lnTo>
                  <a:pt x="330708" y="0"/>
                </a:lnTo>
              </a:path>
            </a:pathLst>
          </a:custGeom>
          <a:ln w="6096">
            <a:solidFill>
              <a:srgbClr val="000000"/>
            </a:solidFill>
          </a:ln>
        </p:spPr>
        <p:txBody>
          <a:bodyPr wrap="square" lIns="0" tIns="0" rIns="0" bIns="0" rtlCol="0"/>
          <a:lstStyle/>
          <a:p>
            <a:endParaRPr sz="1750"/>
          </a:p>
        </p:txBody>
      </p:sp>
      <p:sp>
        <p:nvSpPr>
          <p:cNvPr id="73" name="object 73"/>
          <p:cNvSpPr/>
          <p:nvPr/>
        </p:nvSpPr>
        <p:spPr>
          <a:xfrm>
            <a:off x="4190153" y="2039620"/>
            <a:ext cx="195703" cy="242006"/>
          </a:xfrm>
          <a:custGeom>
            <a:avLst/>
            <a:gdLst/>
            <a:ahLst/>
            <a:cxnLst/>
            <a:rect l="l" t="t" r="r" b="b"/>
            <a:pathLst>
              <a:path w="201295" h="248919">
                <a:moveTo>
                  <a:pt x="4572" y="0"/>
                </a:moveTo>
                <a:lnTo>
                  <a:pt x="0" y="0"/>
                </a:lnTo>
                <a:lnTo>
                  <a:pt x="0" y="4571"/>
                </a:lnTo>
                <a:lnTo>
                  <a:pt x="196596" y="248411"/>
                </a:lnTo>
                <a:lnTo>
                  <a:pt x="201168" y="248411"/>
                </a:lnTo>
                <a:lnTo>
                  <a:pt x="201168" y="243839"/>
                </a:lnTo>
                <a:lnTo>
                  <a:pt x="4572" y="0"/>
                </a:lnTo>
                <a:close/>
              </a:path>
            </a:pathLst>
          </a:custGeom>
          <a:solidFill>
            <a:srgbClr val="000000"/>
          </a:solidFill>
        </p:spPr>
        <p:txBody>
          <a:bodyPr wrap="square" lIns="0" tIns="0" rIns="0" bIns="0" rtlCol="0"/>
          <a:lstStyle/>
          <a:p>
            <a:endParaRPr sz="1750"/>
          </a:p>
        </p:txBody>
      </p:sp>
      <p:sp>
        <p:nvSpPr>
          <p:cNvPr id="74" name="object 74"/>
          <p:cNvSpPr/>
          <p:nvPr/>
        </p:nvSpPr>
        <p:spPr>
          <a:xfrm>
            <a:off x="5076189" y="1921086"/>
            <a:ext cx="258057" cy="124707"/>
          </a:xfrm>
          <a:custGeom>
            <a:avLst/>
            <a:gdLst/>
            <a:ahLst/>
            <a:cxnLst/>
            <a:rect l="l" t="t" r="r" b="b"/>
            <a:pathLst>
              <a:path w="265429" h="128269">
                <a:moveTo>
                  <a:pt x="3048" y="0"/>
                </a:moveTo>
                <a:lnTo>
                  <a:pt x="0" y="0"/>
                </a:lnTo>
                <a:lnTo>
                  <a:pt x="0" y="4572"/>
                </a:lnTo>
                <a:lnTo>
                  <a:pt x="1524" y="6096"/>
                </a:lnTo>
                <a:lnTo>
                  <a:pt x="262128" y="128016"/>
                </a:lnTo>
                <a:lnTo>
                  <a:pt x="263652" y="126492"/>
                </a:lnTo>
                <a:lnTo>
                  <a:pt x="265176" y="126492"/>
                </a:lnTo>
                <a:lnTo>
                  <a:pt x="265176" y="121920"/>
                </a:lnTo>
                <a:lnTo>
                  <a:pt x="263652" y="121920"/>
                </a:lnTo>
                <a:lnTo>
                  <a:pt x="3048" y="0"/>
                </a:lnTo>
                <a:close/>
              </a:path>
            </a:pathLst>
          </a:custGeom>
          <a:solidFill>
            <a:srgbClr val="000000"/>
          </a:solidFill>
        </p:spPr>
        <p:txBody>
          <a:bodyPr wrap="square" lIns="0" tIns="0" rIns="0" bIns="0" rtlCol="0"/>
          <a:lstStyle/>
          <a:p>
            <a:endParaRPr sz="1750"/>
          </a:p>
        </p:txBody>
      </p:sp>
      <p:sp>
        <p:nvSpPr>
          <p:cNvPr id="75" name="object 75"/>
          <p:cNvSpPr/>
          <p:nvPr/>
        </p:nvSpPr>
        <p:spPr>
          <a:xfrm>
            <a:off x="5076189" y="1861820"/>
            <a:ext cx="323497" cy="419806"/>
          </a:xfrm>
          <a:custGeom>
            <a:avLst/>
            <a:gdLst/>
            <a:ahLst/>
            <a:cxnLst/>
            <a:rect l="l" t="t" r="r" b="b"/>
            <a:pathLst>
              <a:path w="332739" h="431800">
                <a:moveTo>
                  <a:pt x="332232" y="0"/>
                </a:moveTo>
                <a:lnTo>
                  <a:pt x="327660" y="0"/>
                </a:lnTo>
                <a:lnTo>
                  <a:pt x="0" y="426720"/>
                </a:lnTo>
                <a:lnTo>
                  <a:pt x="0" y="431292"/>
                </a:lnTo>
                <a:lnTo>
                  <a:pt x="4572" y="431292"/>
                </a:lnTo>
                <a:lnTo>
                  <a:pt x="332232" y="4572"/>
                </a:lnTo>
                <a:lnTo>
                  <a:pt x="332232" y="0"/>
                </a:lnTo>
                <a:close/>
              </a:path>
            </a:pathLst>
          </a:custGeom>
          <a:solidFill>
            <a:srgbClr val="000000"/>
          </a:solidFill>
        </p:spPr>
        <p:txBody>
          <a:bodyPr wrap="square" lIns="0" tIns="0" rIns="0" bIns="0" rtlCol="0"/>
          <a:lstStyle/>
          <a:p>
            <a:endParaRPr sz="1750"/>
          </a:p>
        </p:txBody>
      </p:sp>
      <p:sp>
        <p:nvSpPr>
          <p:cNvPr id="76" name="object 76"/>
          <p:cNvSpPr/>
          <p:nvPr/>
        </p:nvSpPr>
        <p:spPr>
          <a:xfrm>
            <a:off x="5139901" y="1802553"/>
            <a:ext cx="195703" cy="479071"/>
          </a:xfrm>
          <a:custGeom>
            <a:avLst/>
            <a:gdLst/>
            <a:ahLst/>
            <a:cxnLst/>
            <a:rect l="l" t="t" r="r" b="b"/>
            <a:pathLst>
              <a:path w="201295" h="492760">
                <a:moveTo>
                  <a:pt x="4572" y="0"/>
                </a:moveTo>
                <a:lnTo>
                  <a:pt x="0" y="0"/>
                </a:lnTo>
                <a:lnTo>
                  <a:pt x="0" y="3048"/>
                </a:lnTo>
                <a:lnTo>
                  <a:pt x="195072" y="490728"/>
                </a:lnTo>
                <a:lnTo>
                  <a:pt x="195072" y="492252"/>
                </a:lnTo>
                <a:lnTo>
                  <a:pt x="199644" y="492252"/>
                </a:lnTo>
                <a:lnTo>
                  <a:pt x="199644" y="490728"/>
                </a:lnTo>
                <a:lnTo>
                  <a:pt x="201168" y="489204"/>
                </a:lnTo>
                <a:lnTo>
                  <a:pt x="6096" y="1524"/>
                </a:lnTo>
                <a:lnTo>
                  <a:pt x="4572" y="0"/>
                </a:lnTo>
                <a:close/>
              </a:path>
            </a:pathLst>
          </a:custGeom>
          <a:solidFill>
            <a:srgbClr val="000000"/>
          </a:solidFill>
        </p:spPr>
        <p:txBody>
          <a:bodyPr wrap="square" lIns="0" tIns="0" rIns="0" bIns="0" rtlCol="0"/>
          <a:lstStyle/>
          <a:p>
            <a:endParaRPr sz="1750"/>
          </a:p>
        </p:txBody>
      </p:sp>
      <p:sp>
        <p:nvSpPr>
          <p:cNvPr id="77" name="object 77"/>
          <p:cNvSpPr/>
          <p:nvPr/>
        </p:nvSpPr>
        <p:spPr>
          <a:xfrm>
            <a:off x="5013959" y="1980353"/>
            <a:ext cx="385233" cy="124707"/>
          </a:xfrm>
          <a:custGeom>
            <a:avLst/>
            <a:gdLst/>
            <a:ahLst/>
            <a:cxnLst/>
            <a:rect l="l" t="t" r="r" b="b"/>
            <a:pathLst>
              <a:path w="396239" h="128269">
                <a:moveTo>
                  <a:pt x="396240" y="0"/>
                </a:moveTo>
                <a:lnTo>
                  <a:pt x="393192" y="0"/>
                </a:lnTo>
                <a:lnTo>
                  <a:pt x="1524" y="121920"/>
                </a:lnTo>
                <a:lnTo>
                  <a:pt x="0" y="121920"/>
                </a:lnTo>
                <a:lnTo>
                  <a:pt x="0" y="126492"/>
                </a:lnTo>
                <a:lnTo>
                  <a:pt x="1524" y="126492"/>
                </a:lnTo>
                <a:lnTo>
                  <a:pt x="3048" y="128016"/>
                </a:lnTo>
                <a:lnTo>
                  <a:pt x="394716" y="6096"/>
                </a:lnTo>
                <a:lnTo>
                  <a:pt x="396240" y="4572"/>
                </a:lnTo>
                <a:lnTo>
                  <a:pt x="396240" y="0"/>
                </a:lnTo>
                <a:close/>
              </a:path>
            </a:pathLst>
          </a:custGeom>
          <a:solidFill>
            <a:srgbClr val="000000"/>
          </a:solidFill>
        </p:spPr>
        <p:txBody>
          <a:bodyPr wrap="square" lIns="0" tIns="0" rIns="0" bIns="0" rtlCol="0"/>
          <a:lstStyle/>
          <a:p>
            <a:endParaRPr sz="1750"/>
          </a:p>
        </p:txBody>
      </p:sp>
      <p:sp>
        <p:nvSpPr>
          <p:cNvPr id="78" name="object 78"/>
          <p:cNvSpPr/>
          <p:nvPr/>
        </p:nvSpPr>
        <p:spPr>
          <a:xfrm>
            <a:off x="5076189" y="1861820"/>
            <a:ext cx="385233" cy="183974"/>
          </a:xfrm>
          <a:custGeom>
            <a:avLst/>
            <a:gdLst/>
            <a:ahLst/>
            <a:cxnLst/>
            <a:rect l="l" t="t" r="r" b="b"/>
            <a:pathLst>
              <a:path w="396239" h="189230">
                <a:moveTo>
                  <a:pt x="396240" y="0"/>
                </a:moveTo>
                <a:lnTo>
                  <a:pt x="393192" y="0"/>
                </a:lnTo>
                <a:lnTo>
                  <a:pt x="1524" y="182879"/>
                </a:lnTo>
                <a:lnTo>
                  <a:pt x="0" y="182879"/>
                </a:lnTo>
                <a:lnTo>
                  <a:pt x="0" y="187451"/>
                </a:lnTo>
                <a:lnTo>
                  <a:pt x="1524" y="187451"/>
                </a:lnTo>
                <a:lnTo>
                  <a:pt x="3048" y="188975"/>
                </a:lnTo>
                <a:lnTo>
                  <a:pt x="394716" y="6095"/>
                </a:lnTo>
                <a:lnTo>
                  <a:pt x="396240" y="4571"/>
                </a:lnTo>
                <a:lnTo>
                  <a:pt x="396240" y="0"/>
                </a:lnTo>
                <a:close/>
              </a:path>
            </a:pathLst>
          </a:custGeom>
          <a:solidFill>
            <a:srgbClr val="000000"/>
          </a:solidFill>
        </p:spPr>
        <p:txBody>
          <a:bodyPr wrap="square" lIns="0" tIns="0" rIns="0" bIns="0" rtlCol="0"/>
          <a:lstStyle/>
          <a:p>
            <a:endParaRPr sz="1750"/>
          </a:p>
        </p:txBody>
      </p:sp>
      <p:sp>
        <p:nvSpPr>
          <p:cNvPr id="79" name="object 79"/>
          <p:cNvSpPr/>
          <p:nvPr/>
        </p:nvSpPr>
        <p:spPr>
          <a:xfrm>
            <a:off x="5270287" y="1802553"/>
            <a:ext cx="0" cy="479071"/>
          </a:xfrm>
          <a:custGeom>
            <a:avLst/>
            <a:gdLst/>
            <a:ahLst/>
            <a:cxnLst/>
            <a:rect l="l" t="t" r="r" b="b"/>
            <a:pathLst>
              <a:path h="492760">
                <a:moveTo>
                  <a:pt x="0" y="0"/>
                </a:moveTo>
                <a:lnTo>
                  <a:pt x="0" y="492251"/>
                </a:lnTo>
              </a:path>
            </a:pathLst>
          </a:custGeom>
          <a:ln w="6096">
            <a:solidFill>
              <a:srgbClr val="000000"/>
            </a:solidFill>
          </a:ln>
        </p:spPr>
        <p:txBody>
          <a:bodyPr wrap="square" lIns="0" tIns="0" rIns="0" bIns="0" rtlCol="0"/>
          <a:lstStyle/>
          <a:p>
            <a:endParaRPr sz="1750"/>
          </a:p>
        </p:txBody>
      </p:sp>
      <p:sp>
        <p:nvSpPr>
          <p:cNvPr id="80" name="object 80"/>
          <p:cNvSpPr/>
          <p:nvPr/>
        </p:nvSpPr>
        <p:spPr>
          <a:xfrm>
            <a:off x="4443518" y="2813050"/>
            <a:ext cx="449439" cy="0"/>
          </a:xfrm>
          <a:custGeom>
            <a:avLst/>
            <a:gdLst/>
            <a:ahLst/>
            <a:cxnLst/>
            <a:rect l="l" t="t" r="r" b="b"/>
            <a:pathLst>
              <a:path w="462279">
                <a:moveTo>
                  <a:pt x="0" y="0"/>
                </a:moveTo>
                <a:lnTo>
                  <a:pt x="461772" y="0"/>
                </a:lnTo>
              </a:path>
            </a:pathLst>
          </a:custGeom>
          <a:ln w="6096">
            <a:solidFill>
              <a:srgbClr val="000000"/>
            </a:solidFill>
          </a:ln>
        </p:spPr>
        <p:txBody>
          <a:bodyPr wrap="square" lIns="0" tIns="0" rIns="0" bIns="0" rtlCol="0"/>
          <a:lstStyle/>
          <a:p>
            <a:endParaRPr sz="1750"/>
          </a:p>
        </p:txBody>
      </p:sp>
      <p:sp>
        <p:nvSpPr>
          <p:cNvPr id="81" name="object 81"/>
          <p:cNvSpPr/>
          <p:nvPr/>
        </p:nvSpPr>
        <p:spPr>
          <a:xfrm>
            <a:off x="4699847" y="2691553"/>
            <a:ext cx="0" cy="301272"/>
          </a:xfrm>
          <a:custGeom>
            <a:avLst/>
            <a:gdLst/>
            <a:ahLst/>
            <a:cxnLst/>
            <a:rect l="l" t="t" r="r" b="b"/>
            <a:pathLst>
              <a:path h="309880">
                <a:moveTo>
                  <a:pt x="0" y="0"/>
                </a:moveTo>
                <a:lnTo>
                  <a:pt x="0" y="309372"/>
                </a:lnTo>
              </a:path>
            </a:pathLst>
          </a:custGeom>
          <a:ln w="6096">
            <a:solidFill>
              <a:srgbClr val="000000"/>
            </a:solidFill>
          </a:ln>
        </p:spPr>
        <p:txBody>
          <a:bodyPr wrap="square" lIns="0" tIns="0" rIns="0" bIns="0" rtlCol="0"/>
          <a:lstStyle/>
          <a:p>
            <a:endParaRPr sz="1750"/>
          </a:p>
        </p:txBody>
      </p:sp>
      <p:sp>
        <p:nvSpPr>
          <p:cNvPr id="82" name="object 82"/>
          <p:cNvSpPr/>
          <p:nvPr/>
        </p:nvSpPr>
        <p:spPr>
          <a:xfrm>
            <a:off x="4443518" y="2691553"/>
            <a:ext cx="383999" cy="183974"/>
          </a:xfrm>
          <a:custGeom>
            <a:avLst/>
            <a:gdLst/>
            <a:ahLst/>
            <a:cxnLst/>
            <a:rect l="l" t="t" r="r" b="b"/>
            <a:pathLst>
              <a:path w="394970" h="189230">
                <a:moveTo>
                  <a:pt x="394715" y="0"/>
                </a:moveTo>
                <a:lnTo>
                  <a:pt x="391667" y="0"/>
                </a:lnTo>
                <a:lnTo>
                  <a:pt x="1523" y="182880"/>
                </a:lnTo>
                <a:lnTo>
                  <a:pt x="0" y="182880"/>
                </a:lnTo>
                <a:lnTo>
                  <a:pt x="0" y="187452"/>
                </a:lnTo>
                <a:lnTo>
                  <a:pt x="1523" y="187452"/>
                </a:lnTo>
                <a:lnTo>
                  <a:pt x="3047" y="188976"/>
                </a:lnTo>
                <a:lnTo>
                  <a:pt x="393191" y="6096"/>
                </a:lnTo>
                <a:lnTo>
                  <a:pt x="394715" y="4572"/>
                </a:lnTo>
                <a:lnTo>
                  <a:pt x="394715" y="0"/>
                </a:lnTo>
                <a:close/>
              </a:path>
            </a:pathLst>
          </a:custGeom>
          <a:solidFill>
            <a:srgbClr val="000000"/>
          </a:solidFill>
        </p:spPr>
        <p:txBody>
          <a:bodyPr wrap="square" lIns="0" tIns="0" rIns="0" bIns="0" rtlCol="0"/>
          <a:lstStyle/>
          <a:p>
            <a:endParaRPr sz="1750"/>
          </a:p>
        </p:txBody>
      </p:sp>
      <p:sp>
        <p:nvSpPr>
          <p:cNvPr id="83" name="object 83"/>
          <p:cNvSpPr/>
          <p:nvPr/>
        </p:nvSpPr>
        <p:spPr>
          <a:xfrm>
            <a:off x="4569459" y="2632287"/>
            <a:ext cx="323497" cy="301272"/>
          </a:xfrm>
          <a:custGeom>
            <a:avLst/>
            <a:gdLst/>
            <a:ahLst/>
            <a:cxnLst/>
            <a:rect l="l" t="t" r="r" b="b"/>
            <a:pathLst>
              <a:path w="332739" h="309880">
                <a:moveTo>
                  <a:pt x="4572" y="0"/>
                </a:moveTo>
                <a:lnTo>
                  <a:pt x="0" y="0"/>
                </a:lnTo>
                <a:lnTo>
                  <a:pt x="0" y="4572"/>
                </a:lnTo>
                <a:lnTo>
                  <a:pt x="327660" y="309372"/>
                </a:lnTo>
                <a:lnTo>
                  <a:pt x="332232" y="309372"/>
                </a:lnTo>
                <a:lnTo>
                  <a:pt x="332232" y="304800"/>
                </a:lnTo>
                <a:lnTo>
                  <a:pt x="4572" y="0"/>
                </a:lnTo>
                <a:close/>
              </a:path>
            </a:pathLst>
          </a:custGeom>
          <a:solidFill>
            <a:srgbClr val="000000"/>
          </a:solidFill>
        </p:spPr>
        <p:txBody>
          <a:bodyPr wrap="square" lIns="0" tIns="0" rIns="0" bIns="0" rtlCol="0"/>
          <a:lstStyle/>
          <a:p>
            <a:endParaRPr sz="1750"/>
          </a:p>
        </p:txBody>
      </p:sp>
      <p:sp>
        <p:nvSpPr>
          <p:cNvPr id="84" name="object 84"/>
          <p:cNvSpPr/>
          <p:nvPr/>
        </p:nvSpPr>
        <p:spPr>
          <a:xfrm>
            <a:off x="4379806" y="2872317"/>
            <a:ext cx="575381" cy="0"/>
          </a:xfrm>
          <a:custGeom>
            <a:avLst/>
            <a:gdLst/>
            <a:ahLst/>
            <a:cxnLst/>
            <a:rect l="l" t="t" r="r" b="b"/>
            <a:pathLst>
              <a:path w="591820">
                <a:moveTo>
                  <a:pt x="0" y="0"/>
                </a:moveTo>
                <a:lnTo>
                  <a:pt x="591312" y="0"/>
                </a:lnTo>
              </a:path>
            </a:pathLst>
          </a:custGeom>
          <a:ln w="6096">
            <a:solidFill>
              <a:srgbClr val="000000"/>
            </a:solidFill>
          </a:ln>
        </p:spPr>
        <p:txBody>
          <a:bodyPr wrap="square" lIns="0" tIns="0" rIns="0" bIns="0" rtlCol="0"/>
          <a:lstStyle/>
          <a:p>
            <a:endParaRPr sz="1750"/>
          </a:p>
        </p:txBody>
      </p:sp>
      <p:sp>
        <p:nvSpPr>
          <p:cNvPr id="85" name="object 85"/>
          <p:cNvSpPr/>
          <p:nvPr/>
        </p:nvSpPr>
        <p:spPr>
          <a:xfrm>
            <a:off x="4507230" y="2632286"/>
            <a:ext cx="133350" cy="419806"/>
          </a:xfrm>
          <a:custGeom>
            <a:avLst/>
            <a:gdLst/>
            <a:ahLst/>
            <a:cxnLst/>
            <a:rect l="l" t="t" r="r" b="b"/>
            <a:pathLst>
              <a:path w="137160" h="431800">
                <a:moveTo>
                  <a:pt x="135636" y="0"/>
                </a:moveTo>
                <a:lnTo>
                  <a:pt x="131064" y="0"/>
                </a:lnTo>
                <a:lnTo>
                  <a:pt x="131064" y="1524"/>
                </a:lnTo>
                <a:lnTo>
                  <a:pt x="0" y="428244"/>
                </a:lnTo>
                <a:lnTo>
                  <a:pt x="0" y="431292"/>
                </a:lnTo>
                <a:lnTo>
                  <a:pt x="4572" y="431292"/>
                </a:lnTo>
                <a:lnTo>
                  <a:pt x="6096" y="429768"/>
                </a:lnTo>
                <a:lnTo>
                  <a:pt x="137160" y="3048"/>
                </a:lnTo>
                <a:lnTo>
                  <a:pt x="135636" y="1524"/>
                </a:lnTo>
                <a:lnTo>
                  <a:pt x="135636" y="0"/>
                </a:lnTo>
                <a:close/>
              </a:path>
            </a:pathLst>
          </a:custGeom>
          <a:solidFill>
            <a:srgbClr val="000000"/>
          </a:solidFill>
        </p:spPr>
        <p:txBody>
          <a:bodyPr wrap="square" lIns="0" tIns="0" rIns="0" bIns="0" rtlCol="0"/>
          <a:lstStyle/>
          <a:p>
            <a:endParaRPr sz="1750"/>
          </a:p>
        </p:txBody>
      </p:sp>
      <p:sp>
        <p:nvSpPr>
          <p:cNvPr id="86" name="object 86"/>
          <p:cNvSpPr/>
          <p:nvPr/>
        </p:nvSpPr>
        <p:spPr>
          <a:xfrm>
            <a:off x="4316094" y="2335953"/>
            <a:ext cx="258057" cy="360539"/>
          </a:xfrm>
          <a:custGeom>
            <a:avLst/>
            <a:gdLst/>
            <a:ahLst/>
            <a:cxnLst/>
            <a:rect l="l" t="t" r="r" b="b"/>
            <a:pathLst>
              <a:path w="265429" h="370839">
                <a:moveTo>
                  <a:pt x="4572" y="0"/>
                </a:moveTo>
                <a:lnTo>
                  <a:pt x="0" y="0"/>
                </a:lnTo>
                <a:lnTo>
                  <a:pt x="0" y="4572"/>
                </a:lnTo>
                <a:lnTo>
                  <a:pt x="260604" y="370332"/>
                </a:lnTo>
                <a:lnTo>
                  <a:pt x="265176" y="370332"/>
                </a:lnTo>
                <a:lnTo>
                  <a:pt x="265176" y="365760"/>
                </a:lnTo>
                <a:lnTo>
                  <a:pt x="4572" y="0"/>
                </a:lnTo>
                <a:close/>
              </a:path>
            </a:pathLst>
          </a:custGeom>
          <a:solidFill>
            <a:srgbClr val="000000"/>
          </a:solidFill>
        </p:spPr>
        <p:txBody>
          <a:bodyPr wrap="square" lIns="0" tIns="0" rIns="0" bIns="0" rtlCol="0"/>
          <a:lstStyle/>
          <a:p>
            <a:endParaRPr sz="1750"/>
          </a:p>
        </p:txBody>
      </p:sp>
      <p:sp>
        <p:nvSpPr>
          <p:cNvPr id="87" name="object 87"/>
          <p:cNvSpPr/>
          <p:nvPr/>
        </p:nvSpPr>
        <p:spPr>
          <a:xfrm>
            <a:off x="4760594" y="2276687"/>
            <a:ext cx="385233" cy="479071"/>
          </a:xfrm>
          <a:custGeom>
            <a:avLst/>
            <a:gdLst/>
            <a:ahLst/>
            <a:cxnLst/>
            <a:rect l="l" t="t" r="r" b="b"/>
            <a:pathLst>
              <a:path w="396239" h="492760">
                <a:moveTo>
                  <a:pt x="396239" y="0"/>
                </a:moveTo>
                <a:lnTo>
                  <a:pt x="391667" y="0"/>
                </a:lnTo>
                <a:lnTo>
                  <a:pt x="0" y="487680"/>
                </a:lnTo>
                <a:lnTo>
                  <a:pt x="0" y="492252"/>
                </a:lnTo>
                <a:lnTo>
                  <a:pt x="4571" y="492252"/>
                </a:lnTo>
                <a:lnTo>
                  <a:pt x="396239" y="4572"/>
                </a:lnTo>
                <a:lnTo>
                  <a:pt x="396239" y="0"/>
                </a:lnTo>
                <a:close/>
              </a:path>
            </a:pathLst>
          </a:custGeom>
          <a:solidFill>
            <a:srgbClr val="000000"/>
          </a:solidFill>
        </p:spPr>
        <p:txBody>
          <a:bodyPr wrap="square" lIns="0" tIns="0" rIns="0" bIns="0" rtlCol="0"/>
          <a:lstStyle/>
          <a:p>
            <a:endParaRPr sz="1750"/>
          </a:p>
        </p:txBody>
      </p:sp>
      <p:sp>
        <p:nvSpPr>
          <p:cNvPr id="88" name="object 88"/>
          <p:cNvSpPr/>
          <p:nvPr/>
        </p:nvSpPr>
        <p:spPr>
          <a:xfrm>
            <a:off x="4760595" y="2276686"/>
            <a:ext cx="320410" cy="419806"/>
          </a:xfrm>
          <a:custGeom>
            <a:avLst/>
            <a:gdLst/>
            <a:ahLst/>
            <a:cxnLst/>
            <a:rect l="l" t="t" r="r" b="b"/>
            <a:pathLst>
              <a:path w="329564" h="431800">
                <a:moveTo>
                  <a:pt x="329184" y="0"/>
                </a:moveTo>
                <a:lnTo>
                  <a:pt x="324612" y="0"/>
                </a:lnTo>
                <a:lnTo>
                  <a:pt x="0" y="426720"/>
                </a:lnTo>
                <a:lnTo>
                  <a:pt x="0" y="431292"/>
                </a:lnTo>
                <a:lnTo>
                  <a:pt x="4572" y="431292"/>
                </a:lnTo>
                <a:lnTo>
                  <a:pt x="329184" y="4572"/>
                </a:lnTo>
                <a:lnTo>
                  <a:pt x="329184" y="0"/>
                </a:lnTo>
                <a:close/>
              </a:path>
            </a:pathLst>
          </a:custGeom>
          <a:solidFill>
            <a:srgbClr val="000000"/>
          </a:solidFill>
        </p:spPr>
        <p:txBody>
          <a:bodyPr wrap="square" lIns="0" tIns="0" rIns="0" bIns="0" rtlCol="0"/>
          <a:lstStyle/>
          <a:p>
            <a:endParaRPr sz="1750"/>
          </a:p>
        </p:txBody>
      </p:sp>
      <p:sp>
        <p:nvSpPr>
          <p:cNvPr id="89" name="object 89"/>
          <p:cNvSpPr/>
          <p:nvPr/>
        </p:nvSpPr>
        <p:spPr>
          <a:xfrm>
            <a:off x="4443518" y="2101849"/>
            <a:ext cx="575381" cy="0"/>
          </a:xfrm>
          <a:custGeom>
            <a:avLst/>
            <a:gdLst/>
            <a:ahLst/>
            <a:cxnLst/>
            <a:rect l="l" t="t" r="r" b="b"/>
            <a:pathLst>
              <a:path w="591820">
                <a:moveTo>
                  <a:pt x="0" y="0"/>
                </a:moveTo>
                <a:lnTo>
                  <a:pt x="591312" y="0"/>
                </a:lnTo>
              </a:path>
            </a:pathLst>
          </a:custGeom>
          <a:ln w="6096">
            <a:solidFill>
              <a:srgbClr val="000000"/>
            </a:solidFill>
          </a:ln>
        </p:spPr>
        <p:txBody>
          <a:bodyPr wrap="square" lIns="0" tIns="0" rIns="0" bIns="0" rtlCol="0"/>
          <a:lstStyle/>
          <a:p>
            <a:endParaRPr sz="1750"/>
          </a:p>
        </p:txBody>
      </p:sp>
      <p:sp>
        <p:nvSpPr>
          <p:cNvPr id="90" name="object 90"/>
          <p:cNvSpPr txBox="1"/>
          <p:nvPr/>
        </p:nvSpPr>
        <p:spPr>
          <a:xfrm>
            <a:off x="1098903" y="3225941"/>
            <a:ext cx="5359929" cy="1626128"/>
          </a:xfrm>
          <a:prstGeom prst="rect">
            <a:avLst/>
          </a:prstGeom>
        </p:spPr>
        <p:txBody>
          <a:bodyPr vert="horz" wrap="square" lIns="0" tIns="0" rIns="0" bIns="0" rtlCol="0">
            <a:spAutoFit/>
          </a:bodyPr>
          <a:lstStyle/>
          <a:p>
            <a:pPr marL="1000102">
              <a:tabLst>
                <a:tab pos="3052164" algn="l"/>
              </a:tabLst>
            </a:pPr>
            <a:r>
              <a:rPr sz="1556" spc="-5" dirty="0">
                <a:latin typeface="Times New Roman"/>
                <a:cs typeface="Times New Roman"/>
              </a:rPr>
              <a:t>High</a:t>
            </a:r>
            <a:r>
              <a:rPr sz="1556" dirty="0">
                <a:latin typeface="Times New Roman"/>
                <a:cs typeface="Times New Roman"/>
              </a:rPr>
              <a:t> Coupling	Low</a:t>
            </a:r>
            <a:r>
              <a:rPr sz="1556" spc="-102" dirty="0">
                <a:latin typeface="Times New Roman"/>
                <a:cs typeface="Times New Roman"/>
              </a:rPr>
              <a:t> </a:t>
            </a:r>
            <a:r>
              <a:rPr sz="1556" dirty="0">
                <a:latin typeface="Times New Roman"/>
                <a:cs typeface="Times New Roman"/>
              </a:rPr>
              <a:t>Coupling</a:t>
            </a:r>
            <a:endParaRPr sz="1556">
              <a:latin typeface="Times New Roman"/>
              <a:cs typeface="Times New Roman"/>
            </a:endParaRPr>
          </a:p>
          <a:p>
            <a:pPr>
              <a:spcBef>
                <a:spcPts val="34"/>
              </a:spcBef>
            </a:pPr>
            <a:endParaRPr sz="2236">
              <a:latin typeface="Times New Roman"/>
              <a:cs typeface="Times New Roman"/>
            </a:endParaRPr>
          </a:p>
          <a:p>
            <a:pPr marL="12347" marR="4939" algn="just">
              <a:lnSpc>
                <a:spcPts val="1342"/>
              </a:lnSpc>
            </a:pPr>
            <a:r>
              <a:rPr sz="1167" dirty="0">
                <a:latin typeface="Times New Roman"/>
                <a:cs typeface="Times New Roman"/>
              </a:rPr>
              <a:t>This diagram depicts two </a:t>
            </a:r>
            <a:r>
              <a:rPr sz="1167" spc="-5" dirty="0">
                <a:latin typeface="Times New Roman"/>
                <a:cs typeface="Times New Roman"/>
              </a:rPr>
              <a:t>systems, </a:t>
            </a:r>
            <a:r>
              <a:rPr sz="1167" dirty="0">
                <a:latin typeface="Times New Roman"/>
                <a:cs typeface="Times New Roman"/>
              </a:rPr>
              <a:t>one </a:t>
            </a:r>
            <a:r>
              <a:rPr sz="1167" spc="-5" dirty="0">
                <a:latin typeface="Times New Roman"/>
                <a:cs typeface="Times New Roman"/>
              </a:rPr>
              <a:t>with </a:t>
            </a:r>
            <a:r>
              <a:rPr sz="1167" dirty="0">
                <a:latin typeface="Times New Roman"/>
                <a:cs typeface="Times New Roman"/>
              </a:rPr>
              <a:t>high coupling and the other one </a:t>
            </a:r>
            <a:r>
              <a:rPr sz="1167" spc="-5" dirty="0">
                <a:latin typeface="Times New Roman"/>
                <a:cs typeface="Times New Roman"/>
              </a:rPr>
              <a:t>with </a:t>
            </a:r>
            <a:r>
              <a:rPr sz="1167" dirty="0">
                <a:latin typeface="Times New Roman"/>
                <a:cs typeface="Times New Roman"/>
              </a:rPr>
              <a:t>low  coupling. The lines depict linkages between different components. In the case of highly  coupled </a:t>
            </a:r>
            <a:r>
              <a:rPr sz="1167" spc="-5" dirty="0">
                <a:latin typeface="Times New Roman"/>
                <a:cs typeface="Times New Roman"/>
              </a:rPr>
              <a:t>system, </a:t>
            </a:r>
            <a:r>
              <a:rPr sz="1167" dirty="0">
                <a:latin typeface="Times New Roman"/>
                <a:cs typeface="Times New Roman"/>
              </a:rPr>
              <a:t>module boundaries are not </a:t>
            </a:r>
            <a:r>
              <a:rPr sz="1167" spc="-5" dirty="0">
                <a:latin typeface="Times New Roman"/>
                <a:cs typeface="Times New Roman"/>
              </a:rPr>
              <a:t>well </a:t>
            </a:r>
            <a:r>
              <a:rPr sz="1167" dirty="0">
                <a:latin typeface="Times New Roman"/>
                <a:cs typeface="Times New Roman"/>
              </a:rPr>
              <a:t>defined, as everything </a:t>
            </a:r>
            <a:r>
              <a:rPr sz="1167" spc="-5" dirty="0">
                <a:latin typeface="Times New Roman"/>
                <a:cs typeface="Times New Roman"/>
              </a:rPr>
              <a:t>seems </a:t>
            </a:r>
            <a:r>
              <a:rPr sz="1167" dirty="0">
                <a:latin typeface="Times New Roman"/>
                <a:cs typeface="Times New Roman"/>
              </a:rPr>
              <a:t>to be  connected</a:t>
            </a:r>
            <a:r>
              <a:rPr sz="1167" spc="214" dirty="0">
                <a:latin typeface="Times New Roman"/>
                <a:cs typeface="Times New Roman"/>
              </a:rPr>
              <a:t> </a:t>
            </a:r>
            <a:r>
              <a:rPr sz="1167" spc="-5" dirty="0">
                <a:latin typeface="Times New Roman"/>
                <a:cs typeface="Times New Roman"/>
              </a:rPr>
              <a:t>with</a:t>
            </a:r>
            <a:r>
              <a:rPr sz="1167" spc="223" dirty="0">
                <a:latin typeface="Times New Roman"/>
                <a:cs typeface="Times New Roman"/>
              </a:rPr>
              <a:t> </a:t>
            </a:r>
            <a:r>
              <a:rPr sz="1167" dirty="0">
                <a:latin typeface="Times New Roman"/>
                <a:cs typeface="Times New Roman"/>
              </a:rPr>
              <a:t>everything</a:t>
            </a:r>
            <a:r>
              <a:rPr sz="1167" spc="209" dirty="0">
                <a:latin typeface="Times New Roman"/>
                <a:cs typeface="Times New Roman"/>
              </a:rPr>
              <a:t> </a:t>
            </a:r>
            <a:r>
              <a:rPr sz="1167" dirty="0">
                <a:latin typeface="Times New Roman"/>
                <a:cs typeface="Times New Roman"/>
              </a:rPr>
              <a:t>else.</a:t>
            </a:r>
            <a:r>
              <a:rPr sz="1167" spc="228" dirty="0">
                <a:latin typeface="Times New Roman"/>
                <a:cs typeface="Times New Roman"/>
              </a:rPr>
              <a:t> </a:t>
            </a:r>
            <a:r>
              <a:rPr sz="1167" spc="-5" dirty="0">
                <a:latin typeface="Times New Roman"/>
                <a:cs typeface="Times New Roman"/>
              </a:rPr>
              <a:t>On</a:t>
            </a:r>
            <a:r>
              <a:rPr sz="1167" spc="219" dirty="0">
                <a:latin typeface="Times New Roman"/>
                <a:cs typeface="Times New Roman"/>
              </a:rPr>
              <a:t> </a:t>
            </a:r>
            <a:r>
              <a:rPr sz="1167" dirty="0">
                <a:latin typeface="Times New Roman"/>
                <a:cs typeface="Times New Roman"/>
              </a:rPr>
              <a:t>the</a:t>
            </a:r>
            <a:r>
              <a:rPr sz="1167" spc="219" dirty="0">
                <a:latin typeface="Times New Roman"/>
                <a:cs typeface="Times New Roman"/>
              </a:rPr>
              <a:t> </a:t>
            </a:r>
            <a:r>
              <a:rPr sz="1167" dirty="0">
                <a:latin typeface="Times New Roman"/>
                <a:cs typeface="Times New Roman"/>
              </a:rPr>
              <a:t>other</a:t>
            </a:r>
            <a:r>
              <a:rPr sz="1167" spc="214" dirty="0">
                <a:latin typeface="Times New Roman"/>
                <a:cs typeface="Times New Roman"/>
              </a:rPr>
              <a:t> </a:t>
            </a:r>
            <a:r>
              <a:rPr sz="1167" dirty="0">
                <a:latin typeface="Times New Roman"/>
                <a:cs typeface="Times New Roman"/>
              </a:rPr>
              <a:t>hand,</a:t>
            </a:r>
            <a:r>
              <a:rPr sz="1167" spc="228" dirty="0">
                <a:latin typeface="Times New Roman"/>
                <a:cs typeface="Times New Roman"/>
              </a:rPr>
              <a:t> </a:t>
            </a:r>
            <a:r>
              <a:rPr sz="1167" dirty="0">
                <a:latin typeface="Times New Roman"/>
                <a:cs typeface="Times New Roman"/>
              </a:rPr>
              <a:t>in</a:t>
            </a:r>
            <a:r>
              <a:rPr sz="1167" spc="223" dirty="0">
                <a:latin typeface="Times New Roman"/>
                <a:cs typeface="Times New Roman"/>
              </a:rPr>
              <a:t> </a:t>
            </a:r>
            <a:r>
              <a:rPr sz="1167" dirty="0">
                <a:latin typeface="Times New Roman"/>
                <a:cs typeface="Times New Roman"/>
              </a:rPr>
              <a:t>the</a:t>
            </a:r>
            <a:r>
              <a:rPr sz="1167" spc="219" dirty="0">
                <a:latin typeface="Times New Roman"/>
                <a:cs typeface="Times New Roman"/>
              </a:rPr>
              <a:t> </a:t>
            </a:r>
            <a:r>
              <a:rPr sz="1167" spc="-5" dirty="0">
                <a:latin typeface="Times New Roman"/>
                <a:cs typeface="Times New Roman"/>
              </a:rPr>
              <a:t>system</a:t>
            </a:r>
            <a:r>
              <a:rPr sz="1167" spc="214" dirty="0">
                <a:latin typeface="Times New Roman"/>
                <a:cs typeface="Times New Roman"/>
              </a:rPr>
              <a:t> </a:t>
            </a:r>
            <a:r>
              <a:rPr sz="1167" spc="-5" dirty="0">
                <a:latin typeface="Times New Roman"/>
                <a:cs typeface="Times New Roman"/>
              </a:rPr>
              <a:t>with</a:t>
            </a:r>
            <a:r>
              <a:rPr sz="1167" spc="238" dirty="0">
                <a:latin typeface="Times New Roman"/>
                <a:cs typeface="Times New Roman"/>
              </a:rPr>
              <a:t> </a:t>
            </a:r>
            <a:r>
              <a:rPr sz="1167" dirty="0">
                <a:latin typeface="Times New Roman"/>
                <a:cs typeface="Times New Roman"/>
              </a:rPr>
              <a:t>low</a:t>
            </a:r>
            <a:r>
              <a:rPr sz="1167" spc="219" dirty="0">
                <a:latin typeface="Times New Roman"/>
                <a:cs typeface="Times New Roman"/>
              </a:rPr>
              <a:t> </a:t>
            </a:r>
            <a:r>
              <a:rPr sz="1167" dirty="0">
                <a:latin typeface="Times New Roman"/>
                <a:cs typeface="Times New Roman"/>
              </a:rPr>
              <a:t>coupling</a:t>
            </a:r>
            <a:endParaRPr sz="1167">
              <a:latin typeface="Times New Roman"/>
              <a:cs typeface="Times New Roman"/>
            </a:endParaRPr>
          </a:p>
          <a:p>
            <a:pPr marL="12347" marR="7408" algn="just">
              <a:lnSpc>
                <a:spcPts val="1342"/>
              </a:lnSpc>
              <a:spcBef>
                <a:spcPts val="223"/>
              </a:spcBef>
            </a:pPr>
            <a:r>
              <a:rPr sz="1167" dirty="0">
                <a:latin typeface="Times New Roman"/>
                <a:cs typeface="Times New Roman"/>
              </a:rPr>
              <a:t>modules can be identified easily. In this case </a:t>
            </a:r>
            <a:r>
              <a:rPr sz="1167" spc="5" dirty="0">
                <a:latin typeface="Times New Roman"/>
                <a:cs typeface="Times New Roman"/>
              </a:rPr>
              <a:t>intra </a:t>
            </a:r>
            <a:r>
              <a:rPr sz="1167" dirty="0">
                <a:latin typeface="Times New Roman"/>
                <a:cs typeface="Times New Roman"/>
              </a:rPr>
              <a:t>component linkages are </a:t>
            </a:r>
            <a:r>
              <a:rPr sz="1167" spc="-5" dirty="0">
                <a:latin typeface="Times New Roman"/>
                <a:cs typeface="Times New Roman"/>
              </a:rPr>
              <a:t>stronger while  </a:t>
            </a:r>
            <a:r>
              <a:rPr sz="1167" dirty="0">
                <a:latin typeface="Times New Roman"/>
                <a:cs typeface="Times New Roman"/>
              </a:rPr>
              <a:t>inter component linkages are</a:t>
            </a:r>
            <a:r>
              <a:rPr sz="1167" spc="-117" dirty="0">
                <a:latin typeface="Times New Roman"/>
                <a:cs typeface="Times New Roman"/>
              </a:rPr>
              <a:t> </a:t>
            </a:r>
            <a:r>
              <a:rPr sz="1167" spc="-5" dirty="0">
                <a:latin typeface="Times New Roman"/>
                <a:cs typeface="Times New Roman"/>
              </a:rPr>
              <a:t>weak.</a:t>
            </a:r>
            <a:endParaRPr sz="1167">
              <a:latin typeface="Times New Roman"/>
              <a:cs typeface="Times New Roman"/>
            </a:endParaRPr>
          </a:p>
        </p:txBody>
      </p:sp>
      <p:sp>
        <p:nvSpPr>
          <p:cNvPr id="91" name="object 91"/>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67329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6412018"/>
            <a:ext cx="5359312" cy="2872709"/>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order to understand this concept, let us consider the following example. </a:t>
            </a:r>
            <a:r>
              <a:rPr sz="1167" spc="-15" dirty="0">
                <a:latin typeface="Times New Roman"/>
                <a:cs typeface="Times New Roman"/>
              </a:rPr>
              <a:t>In </a:t>
            </a:r>
            <a:r>
              <a:rPr sz="1167" dirty="0">
                <a:latin typeface="Times New Roman"/>
                <a:cs typeface="Times New Roman"/>
              </a:rPr>
              <a:t>this  example, </a:t>
            </a:r>
            <a:r>
              <a:rPr sz="1167" spc="-5" dirty="0">
                <a:latin typeface="Times New Roman"/>
                <a:cs typeface="Times New Roman"/>
              </a:rPr>
              <a:t>we </a:t>
            </a:r>
            <a:r>
              <a:rPr sz="1167" dirty="0">
                <a:latin typeface="Times New Roman"/>
                <a:cs typeface="Times New Roman"/>
              </a:rPr>
              <a:t>have a class vector in </a:t>
            </a:r>
            <a:r>
              <a:rPr sz="1167" spc="-5" dirty="0">
                <a:latin typeface="Times New Roman"/>
                <a:cs typeface="Times New Roman"/>
              </a:rPr>
              <a:t>which </a:t>
            </a:r>
            <a:r>
              <a:rPr sz="1167" dirty="0">
                <a:latin typeface="Times New Roman"/>
                <a:cs typeface="Times New Roman"/>
              </a:rPr>
              <a:t>the data members have been put in the public  part.</a:t>
            </a:r>
            <a:endParaRPr sz="1167">
              <a:latin typeface="Times New Roman"/>
              <a:cs typeface="Times New Roman"/>
            </a:endParaRPr>
          </a:p>
          <a:p>
            <a:pPr>
              <a:lnSpc>
                <a:spcPct val="100000"/>
              </a:lnSpc>
            </a:pPr>
            <a:endParaRPr sz="1167">
              <a:latin typeface="Times New Roman"/>
              <a:cs typeface="Times New Roman"/>
            </a:endParaRPr>
          </a:p>
          <a:p>
            <a:pPr marL="567959" marR="4090541" indent="-111122">
              <a:lnSpc>
                <a:spcPts val="1342"/>
              </a:lnSpc>
            </a:pPr>
            <a:r>
              <a:rPr sz="1167" dirty="0">
                <a:latin typeface="Times New Roman"/>
                <a:cs typeface="Times New Roman"/>
              </a:rPr>
              <a:t>class vector</a:t>
            </a:r>
            <a:r>
              <a:rPr sz="1167" spc="-102" dirty="0">
                <a:latin typeface="Times New Roman"/>
                <a:cs typeface="Times New Roman"/>
              </a:rPr>
              <a:t> </a:t>
            </a:r>
            <a:r>
              <a:rPr sz="1167" dirty="0">
                <a:latin typeface="Times New Roman"/>
                <a:cs typeface="Times New Roman"/>
              </a:rPr>
              <a:t>{  public:</a:t>
            </a:r>
            <a:endParaRPr sz="1167">
              <a:latin typeface="Times New Roman"/>
              <a:cs typeface="Times New Roman"/>
            </a:endParaRPr>
          </a:p>
          <a:p>
            <a:pPr marL="901327" marR="4025720">
              <a:lnSpc>
                <a:spcPts val="1342"/>
              </a:lnSpc>
            </a:pPr>
            <a:r>
              <a:rPr sz="1167" dirty="0">
                <a:latin typeface="Times New Roman"/>
                <a:cs typeface="Times New Roman"/>
              </a:rPr>
              <a:t>float</a:t>
            </a:r>
            <a:r>
              <a:rPr sz="1167" spc="-92" dirty="0">
                <a:latin typeface="Times New Roman"/>
                <a:cs typeface="Times New Roman"/>
              </a:rPr>
              <a:t> </a:t>
            </a:r>
            <a:r>
              <a:rPr sz="1167" dirty="0">
                <a:latin typeface="Times New Roman"/>
                <a:cs typeface="Times New Roman"/>
              </a:rPr>
              <a:t>x;  float</a:t>
            </a:r>
            <a:r>
              <a:rPr sz="1167" spc="-97" dirty="0">
                <a:latin typeface="Times New Roman"/>
                <a:cs typeface="Times New Roman"/>
              </a:rPr>
              <a:t> </a:t>
            </a:r>
            <a:r>
              <a:rPr sz="1167" dirty="0">
                <a:latin typeface="Times New Roman"/>
                <a:cs typeface="Times New Roman"/>
              </a:rPr>
              <a:t>y;</a:t>
            </a:r>
            <a:endParaRPr sz="1167">
              <a:latin typeface="Times New Roman"/>
              <a:cs typeface="Times New Roman"/>
            </a:endParaRPr>
          </a:p>
          <a:p>
            <a:pPr marL="901327" marR="3063276">
              <a:lnSpc>
                <a:spcPts val="1342"/>
              </a:lnSpc>
            </a:pPr>
            <a:r>
              <a:rPr sz="1167" dirty="0">
                <a:latin typeface="Times New Roman"/>
                <a:cs typeface="Times New Roman"/>
              </a:rPr>
              <a:t>vector (float x, float</a:t>
            </a:r>
            <a:r>
              <a:rPr sz="1167" spc="-97" dirty="0">
                <a:latin typeface="Times New Roman"/>
                <a:cs typeface="Times New Roman"/>
              </a:rPr>
              <a:t> </a:t>
            </a:r>
            <a:r>
              <a:rPr sz="1167" dirty="0">
                <a:latin typeface="Times New Roman"/>
                <a:cs typeface="Times New Roman"/>
              </a:rPr>
              <a:t>y);  float</a:t>
            </a:r>
            <a:r>
              <a:rPr sz="1167" spc="-97" dirty="0">
                <a:latin typeface="Times New Roman"/>
                <a:cs typeface="Times New Roman"/>
              </a:rPr>
              <a:t> </a:t>
            </a:r>
            <a:r>
              <a:rPr sz="1167" dirty="0">
                <a:latin typeface="Times New Roman"/>
                <a:cs typeface="Times New Roman"/>
              </a:rPr>
              <a:t>getX();</a:t>
            </a:r>
            <a:endParaRPr sz="1167">
              <a:latin typeface="Times New Roman"/>
              <a:cs typeface="Times New Roman"/>
            </a:endParaRPr>
          </a:p>
          <a:p>
            <a:pPr marL="901327">
              <a:lnSpc>
                <a:spcPts val="1278"/>
              </a:lnSpc>
            </a:pPr>
            <a:r>
              <a:rPr sz="1167" dirty="0">
                <a:latin typeface="Times New Roman"/>
                <a:cs typeface="Times New Roman"/>
              </a:rPr>
              <a:t>float</a:t>
            </a:r>
            <a:r>
              <a:rPr sz="1167" spc="-97" dirty="0">
                <a:latin typeface="Times New Roman"/>
                <a:cs typeface="Times New Roman"/>
              </a:rPr>
              <a:t> </a:t>
            </a:r>
            <a:r>
              <a:rPr sz="1167" dirty="0">
                <a:latin typeface="Times New Roman"/>
                <a:cs typeface="Times New Roman"/>
              </a:rPr>
              <a:t>getY();</a:t>
            </a:r>
            <a:endParaRPr sz="1167">
              <a:latin typeface="Times New Roman"/>
              <a:cs typeface="Times New Roman"/>
            </a:endParaRPr>
          </a:p>
          <a:p>
            <a:pPr marL="901327" marR="3178101">
              <a:lnSpc>
                <a:spcPts val="1342"/>
              </a:lnSpc>
              <a:spcBef>
                <a:spcPts val="63"/>
              </a:spcBef>
            </a:pPr>
            <a:r>
              <a:rPr sz="1167" dirty="0">
                <a:latin typeface="Times New Roman"/>
                <a:cs typeface="Times New Roman"/>
              </a:rPr>
              <a:t>float</a:t>
            </a:r>
            <a:r>
              <a:rPr sz="1167" spc="-92" dirty="0">
                <a:latin typeface="Times New Roman"/>
                <a:cs typeface="Times New Roman"/>
              </a:rPr>
              <a:t> </a:t>
            </a:r>
            <a:r>
              <a:rPr sz="1167" dirty="0">
                <a:latin typeface="Times New Roman"/>
                <a:cs typeface="Times New Roman"/>
              </a:rPr>
              <a:t>getMagnitude();  float</a:t>
            </a:r>
            <a:r>
              <a:rPr sz="1167" spc="-97" dirty="0">
                <a:latin typeface="Times New Roman"/>
                <a:cs typeface="Times New Roman"/>
              </a:rPr>
              <a:t> </a:t>
            </a:r>
            <a:r>
              <a:rPr sz="1167" dirty="0">
                <a:latin typeface="Times New Roman"/>
                <a:cs typeface="Times New Roman"/>
              </a:rPr>
              <a:t>getAngle();</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6173" algn="just">
              <a:lnSpc>
                <a:spcPts val="1342"/>
              </a:lnSpc>
            </a:pPr>
            <a:r>
              <a:rPr sz="1167" spc="-5" dirty="0">
                <a:latin typeface="Times New Roman"/>
                <a:cs typeface="Times New Roman"/>
              </a:rPr>
              <a:t>Now </a:t>
            </a:r>
            <a:r>
              <a:rPr sz="1167" dirty="0">
                <a:latin typeface="Times New Roman"/>
                <a:cs typeface="Times New Roman"/>
              </a:rPr>
              <a:t>let us assume that </a:t>
            </a:r>
            <a:r>
              <a:rPr sz="1167" spc="-5" dirty="0">
                <a:latin typeface="Times New Roman"/>
                <a:cs typeface="Times New Roman"/>
              </a:rPr>
              <a:t>we want </a:t>
            </a:r>
            <a:r>
              <a:rPr sz="1167" dirty="0">
                <a:latin typeface="Times New Roman"/>
                <a:cs typeface="Times New Roman"/>
              </a:rPr>
              <a:t>to </a:t>
            </a:r>
            <a:r>
              <a:rPr sz="1167" spc="-5" dirty="0">
                <a:latin typeface="Times New Roman"/>
                <a:cs typeface="Times New Roman"/>
              </a:rPr>
              <a:t>write </a:t>
            </a:r>
            <a:r>
              <a:rPr sz="1167" dirty="0">
                <a:latin typeface="Times New Roman"/>
                <a:cs typeface="Times New Roman"/>
              </a:rPr>
              <a:t>a function to calculate dot product of two  vectors. We </a:t>
            </a:r>
            <a:r>
              <a:rPr sz="1167" spc="-5" dirty="0">
                <a:latin typeface="Times New Roman"/>
                <a:cs typeface="Times New Roman"/>
              </a:rPr>
              <a:t>write </a:t>
            </a:r>
            <a:r>
              <a:rPr sz="1167" dirty="0">
                <a:latin typeface="Times New Roman"/>
                <a:cs typeface="Times New Roman"/>
              </a:rPr>
              <a:t>the following</a:t>
            </a:r>
            <a:r>
              <a:rPr sz="1167" spc="-92" dirty="0">
                <a:latin typeface="Times New Roman"/>
                <a:cs typeface="Times New Roman"/>
              </a:rPr>
              <a:t> </a:t>
            </a:r>
            <a:r>
              <a:rPr sz="1167" dirty="0">
                <a:latin typeface="Times New Roman"/>
                <a:cs typeface="Times New Roman"/>
              </a:rPr>
              <a:t>function.</a:t>
            </a:r>
            <a:endParaRPr sz="1167">
              <a:latin typeface="Times New Roman"/>
              <a:cs typeface="Times New Roman"/>
            </a:endParaRPr>
          </a:p>
        </p:txBody>
      </p:sp>
      <p:sp>
        <p:nvSpPr>
          <p:cNvPr id="6" name="object 6"/>
          <p:cNvSpPr/>
          <p:nvPr/>
        </p:nvSpPr>
        <p:spPr>
          <a:xfrm>
            <a:off x="1846157" y="2744892"/>
            <a:ext cx="1009385" cy="338314"/>
          </a:xfrm>
          <a:custGeom>
            <a:avLst/>
            <a:gdLst/>
            <a:ahLst/>
            <a:cxnLst/>
            <a:rect l="l" t="t" r="r" b="b"/>
            <a:pathLst>
              <a:path w="1038225" h="347980">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80">
                <a:moveTo>
                  <a:pt x="3048" y="344424"/>
                </a:moveTo>
                <a:lnTo>
                  <a:pt x="1524" y="344424"/>
                </a:lnTo>
                <a:lnTo>
                  <a:pt x="1524" y="345948"/>
                </a:lnTo>
                <a:lnTo>
                  <a:pt x="3048" y="345948"/>
                </a:lnTo>
                <a:lnTo>
                  <a:pt x="3048" y="344424"/>
                </a:lnTo>
                <a:close/>
              </a:path>
              <a:path w="1038225" h="347980">
                <a:moveTo>
                  <a:pt x="1034796" y="344424"/>
                </a:moveTo>
                <a:lnTo>
                  <a:pt x="3048" y="344424"/>
                </a:lnTo>
                <a:lnTo>
                  <a:pt x="3048" y="345948"/>
                </a:lnTo>
                <a:lnTo>
                  <a:pt x="1034796" y="345948"/>
                </a:lnTo>
                <a:lnTo>
                  <a:pt x="1034796" y="344424"/>
                </a:lnTo>
                <a:close/>
              </a:path>
              <a:path w="1038225" h="347980">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80">
                <a:moveTo>
                  <a:pt x="1037844" y="344424"/>
                </a:moveTo>
                <a:lnTo>
                  <a:pt x="1036320" y="344424"/>
                </a:lnTo>
                <a:lnTo>
                  <a:pt x="1036320" y="345948"/>
                </a:lnTo>
                <a:lnTo>
                  <a:pt x="1037844" y="345948"/>
                </a:lnTo>
                <a:lnTo>
                  <a:pt x="1037844" y="344424"/>
                </a:lnTo>
                <a:close/>
              </a:path>
              <a:path w="1038225" h="347980">
                <a:moveTo>
                  <a:pt x="3048" y="1524"/>
                </a:moveTo>
                <a:lnTo>
                  <a:pt x="1524" y="1524"/>
                </a:lnTo>
                <a:lnTo>
                  <a:pt x="1524" y="3048"/>
                </a:lnTo>
                <a:lnTo>
                  <a:pt x="3048" y="3048"/>
                </a:lnTo>
                <a:lnTo>
                  <a:pt x="3048" y="1524"/>
                </a:lnTo>
                <a:close/>
              </a:path>
              <a:path w="1038225" h="347980">
                <a:moveTo>
                  <a:pt x="1034796" y="1524"/>
                </a:moveTo>
                <a:lnTo>
                  <a:pt x="3048" y="1524"/>
                </a:lnTo>
                <a:lnTo>
                  <a:pt x="3048" y="3048"/>
                </a:lnTo>
                <a:lnTo>
                  <a:pt x="1034796" y="3048"/>
                </a:lnTo>
                <a:lnTo>
                  <a:pt x="1034796" y="1524"/>
                </a:lnTo>
                <a:close/>
              </a:path>
              <a:path w="1038225" h="34798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7" name="object 7"/>
          <p:cNvSpPr/>
          <p:nvPr/>
        </p:nvSpPr>
        <p:spPr>
          <a:xfrm>
            <a:off x="1846157" y="3079749"/>
            <a:ext cx="1009385" cy="338314"/>
          </a:xfrm>
          <a:custGeom>
            <a:avLst/>
            <a:gdLst/>
            <a:ahLst/>
            <a:cxnLst/>
            <a:rect l="l" t="t" r="r" b="b"/>
            <a:pathLst>
              <a:path w="1038225" h="347980">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80">
                <a:moveTo>
                  <a:pt x="3048" y="344424"/>
                </a:moveTo>
                <a:lnTo>
                  <a:pt x="1524" y="344424"/>
                </a:lnTo>
                <a:lnTo>
                  <a:pt x="1524" y="345948"/>
                </a:lnTo>
                <a:lnTo>
                  <a:pt x="3048" y="345948"/>
                </a:lnTo>
                <a:lnTo>
                  <a:pt x="3048" y="344424"/>
                </a:lnTo>
                <a:close/>
              </a:path>
              <a:path w="1038225" h="347980">
                <a:moveTo>
                  <a:pt x="1034796" y="344424"/>
                </a:moveTo>
                <a:lnTo>
                  <a:pt x="3048" y="344424"/>
                </a:lnTo>
                <a:lnTo>
                  <a:pt x="3048" y="345948"/>
                </a:lnTo>
                <a:lnTo>
                  <a:pt x="1034796" y="345948"/>
                </a:lnTo>
                <a:lnTo>
                  <a:pt x="1034796" y="344424"/>
                </a:lnTo>
                <a:close/>
              </a:path>
              <a:path w="1038225" h="347980">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80">
                <a:moveTo>
                  <a:pt x="1037844" y="344424"/>
                </a:moveTo>
                <a:lnTo>
                  <a:pt x="1036320" y="344424"/>
                </a:lnTo>
                <a:lnTo>
                  <a:pt x="1036320" y="345948"/>
                </a:lnTo>
                <a:lnTo>
                  <a:pt x="1037844" y="345948"/>
                </a:lnTo>
                <a:lnTo>
                  <a:pt x="1037844" y="344424"/>
                </a:lnTo>
                <a:close/>
              </a:path>
              <a:path w="1038225" h="347980">
                <a:moveTo>
                  <a:pt x="3048" y="1524"/>
                </a:moveTo>
                <a:lnTo>
                  <a:pt x="1524" y="1524"/>
                </a:lnTo>
                <a:lnTo>
                  <a:pt x="1524" y="3048"/>
                </a:lnTo>
                <a:lnTo>
                  <a:pt x="3048" y="3048"/>
                </a:lnTo>
                <a:lnTo>
                  <a:pt x="3048" y="1524"/>
                </a:lnTo>
                <a:close/>
              </a:path>
              <a:path w="1038225" h="347980">
                <a:moveTo>
                  <a:pt x="1034796" y="1524"/>
                </a:moveTo>
                <a:lnTo>
                  <a:pt x="3048" y="1524"/>
                </a:lnTo>
                <a:lnTo>
                  <a:pt x="3048" y="3048"/>
                </a:lnTo>
                <a:lnTo>
                  <a:pt x="1034796" y="3048"/>
                </a:lnTo>
                <a:lnTo>
                  <a:pt x="1034796" y="1524"/>
                </a:lnTo>
                <a:close/>
              </a:path>
              <a:path w="1038225" h="34798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8" name="object 8"/>
          <p:cNvSpPr txBox="1"/>
          <p:nvPr/>
        </p:nvSpPr>
        <p:spPr>
          <a:xfrm>
            <a:off x="1098903" y="1334346"/>
            <a:ext cx="5359929" cy="2008307"/>
          </a:xfrm>
          <a:prstGeom prst="rect">
            <a:avLst/>
          </a:prstGeom>
        </p:spPr>
        <p:txBody>
          <a:bodyPr vert="horz" wrap="square" lIns="0" tIns="0" rIns="0" bIns="0" rtlCol="0">
            <a:spAutoFit/>
          </a:bodyPr>
          <a:lstStyle/>
          <a:p>
            <a:pPr marL="12347" algn="just"/>
            <a:r>
              <a:rPr sz="1167" b="1" dirty="0">
                <a:latin typeface="Times New Roman"/>
                <a:cs typeface="Times New Roman"/>
              </a:rPr>
              <a:t>Example of</a:t>
            </a:r>
            <a:r>
              <a:rPr sz="1167" b="1" spc="-97" dirty="0">
                <a:latin typeface="Times New Roman"/>
                <a:cs typeface="Times New Roman"/>
              </a:rPr>
              <a:t> </a:t>
            </a:r>
            <a:r>
              <a:rPr sz="1167" b="1" spc="-5" dirty="0">
                <a:latin typeface="Times New Roman"/>
                <a:cs typeface="Times New Roman"/>
              </a:rPr>
              <a:t>Coupling</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dirty="0">
                <a:latin typeface="Times New Roman"/>
                <a:cs typeface="Times New Roman"/>
              </a:rPr>
              <a:t>The modules that interact </a:t>
            </a:r>
            <a:r>
              <a:rPr sz="1167" spc="-5" dirty="0">
                <a:latin typeface="Times New Roman"/>
                <a:cs typeface="Times New Roman"/>
              </a:rPr>
              <a:t>with </a:t>
            </a:r>
            <a:r>
              <a:rPr sz="1167" dirty="0">
                <a:latin typeface="Times New Roman"/>
                <a:cs typeface="Times New Roman"/>
              </a:rPr>
              <a:t>each other through message passing have low coupling  </a:t>
            </a:r>
            <a:r>
              <a:rPr sz="1167" spc="-5" dirty="0">
                <a:latin typeface="Times New Roman"/>
                <a:cs typeface="Times New Roman"/>
              </a:rPr>
              <a:t>while </a:t>
            </a:r>
            <a:r>
              <a:rPr sz="1167" dirty="0">
                <a:latin typeface="Times New Roman"/>
                <a:cs typeface="Times New Roman"/>
              </a:rPr>
              <a:t>those </a:t>
            </a:r>
            <a:r>
              <a:rPr sz="1167" spc="-5" dirty="0">
                <a:latin typeface="Times New Roman"/>
                <a:cs typeface="Times New Roman"/>
              </a:rPr>
              <a:t>who </a:t>
            </a:r>
            <a:r>
              <a:rPr sz="1167" dirty="0">
                <a:latin typeface="Times New Roman"/>
                <a:cs typeface="Times New Roman"/>
              </a:rPr>
              <a:t>interact </a:t>
            </a:r>
            <a:r>
              <a:rPr sz="1167" spc="-5" dirty="0">
                <a:latin typeface="Times New Roman"/>
                <a:cs typeface="Times New Roman"/>
              </a:rPr>
              <a:t>with </a:t>
            </a:r>
            <a:r>
              <a:rPr sz="1167" dirty="0">
                <a:latin typeface="Times New Roman"/>
                <a:cs typeface="Times New Roman"/>
              </a:rPr>
              <a:t>each other through variables that maintain information  about the </a:t>
            </a:r>
            <a:r>
              <a:rPr sz="1167" spc="-5" dirty="0">
                <a:latin typeface="Times New Roman"/>
                <a:cs typeface="Times New Roman"/>
              </a:rPr>
              <a:t>state </a:t>
            </a:r>
            <a:r>
              <a:rPr sz="1167" dirty="0">
                <a:latin typeface="Times New Roman"/>
                <a:cs typeface="Times New Roman"/>
              </a:rPr>
              <a:t>have high coupling. The following diagram </a:t>
            </a:r>
            <a:r>
              <a:rPr sz="1167" spc="-5" dirty="0">
                <a:latin typeface="Times New Roman"/>
                <a:cs typeface="Times New Roman"/>
              </a:rPr>
              <a:t>shows </a:t>
            </a:r>
            <a:r>
              <a:rPr sz="1167" dirty="0">
                <a:latin typeface="Times New Roman"/>
                <a:cs typeface="Times New Roman"/>
              </a:rPr>
              <a:t>examples of two </a:t>
            </a:r>
            <a:r>
              <a:rPr sz="1167" spc="-5" dirty="0">
                <a:latin typeface="Times New Roman"/>
                <a:cs typeface="Times New Roman"/>
              </a:rPr>
              <a:t>such  systems.</a:t>
            </a:r>
            <a:endParaRPr sz="1167">
              <a:latin typeface="Times New Roman"/>
              <a:cs typeface="Times New Roman"/>
            </a:endParaRPr>
          </a:p>
          <a:p>
            <a:pPr>
              <a:lnSpc>
                <a:spcPct val="100000"/>
              </a:lnSpc>
            </a:pPr>
            <a:endParaRPr sz="1167">
              <a:latin typeface="Times New Roman"/>
              <a:cs typeface="Times New Roman"/>
            </a:endParaRPr>
          </a:p>
          <a:p>
            <a:pPr marL="936514" marR="3747296" indent="-40128">
              <a:lnSpc>
                <a:spcPct val="167400"/>
              </a:lnSpc>
              <a:spcBef>
                <a:spcPts val="997"/>
              </a:spcBef>
            </a:pPr>
            <a:r>
              <a:rPr sz="1312" dirty="0">
                <a:latin typeface="Arial"/>
                <a:cs typeface="Arial"/>
              </a:rPr>
              <a:t>Module</a:t>
            </a:r>
            <a:r>
              <a:rPr sz="1312" spc="-73" dirty="0">
                <a:latin typeface="Arial"/>
                <a:cs typeface="Arial"/>
              </a:rPr>
              <a:t> </a:t>
            </a:r>
            <a:r>
              <a:rPr sz="1312" dirty="0">
                <a:latin typeface="Arial"/>
                <a:cs typeface="Arial"/>
              </a:rPr>
              <a:t>A  A's</a:t>
            </a:r>
            <a:r>
              <a:rPr sz="1312" spc="-87" dirty="0">
                <a:latin typeface="Arial"/>
                <a:cs typeface="Arial"/>
              </a:rPr>
              <a:t> </a:t>
            </a:r>
            <a:r>
              <a:rPr sz="1312" spc="5" dirty="0">
                <a:latin typeface="Arial"/>
                <a:cs typeface="Arial"/>
              </a:rPr>
              <a:t>Data</a:t>
            </a:r>
            <a:endParaRPr sz="1312">
              <a:latin typeface="Arial"/>
              <a:cs typeface="Arial"/>
            </a:endParaRPr>
          </a:p>
        </p:txBody>
      </p:sp>
      <p:sp>
        <p:nvSpPr>
          <p:cNvPr id="9" name="object 9"/>
          <p:cNvSpPr/>
          <p:nvPr/>
        </p:nvSpPr>
        <p:spPr>
          <a:xfrm>
            <a:off x="1174962" y="4922942"/>
            <a:ext cx="1009385" cy="338314"/>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10" name="object 10"/>
          <p:cNvSpPr txBox="1"/>
          <p:nvPr/>
        </p:nvSpPr>
        <p:spPr>
          <a:xfrm>
            <a:off x="1176442" y="4924425"/>
            <a:ext cx="1006299" cy="254903"/>
          </a:xfrm>
          <a:prstGeom prst="rect">
            <a:avLst/>
          </a:prstGeom>
        </p:spPr>
        <p:txBody>
          <a:bodyPr vert="horz" wrap="square" lIns="0" tIns="52476" rIns="0" bIns="0" rtlCol="0">
            <a:spAutoFit/>
          </a:bodyPr>
          <a:lstStyle/>
          <a:p>
            <a:pPr marL="148163">
              <a:spcBef>
                <a:spcPts val="413"/>
              </a:spcBef>
            </a:pPr>
            <a:r>
              <a:rPr sz="1312" dirty="0">
                <a:latin typeface="Arial"/>
                <a:cs typeface="Arial"/>
              </a:rPr>
              <a:t>Module</a:t>
            </a:r>
            <a:r>
              <a:rPr sz="1312" spc="-73" dirty="0">
                <a:latin typeface="Arial"/>
                <a:cs typeface="Arial"/>
              </a:rPr>
              <a:t> </a:t>
            </a:r>
            <a:r>
              <a:rPr sz="1312" dirty="0">
                <a:latin typeface="Arial"/>
                <a:cs typeface="Arial"/>
              </a:rPr>
              <a:t>A</a:t>
            </a:r>
            <a:endParaRPr sz="1312">
              <a:latin typeface="Arial"/>
              <a:cs typeface="Arial"/>
            </a:endParaRPr>
          </a:p>
        </p:txBody>
      </p:sp>
      <p:sp>
        <p:nvSpPr>
          <p:cNvPr id="11" name="object 11"/>
          <p:cNvSpPr/>
          <p:nvPr/>
        </p:nvSpPr>
        <p:spPr>
          <a:xfrm>
            <a:off x="1174962" y="5257799"/>
            <a:ext cx="1009385" cy="338314"/>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12" name="object 12"/>
          <p:cNvSpPr txBox="1"/>
          <p:nvPr/>
        </p:nvSpPr>
        <p:spPr>
          <a:xfrm>
            <a:off x="1176442" y="5259282"/>
            <a:ext cx="1006299" cy="254903"/>
          </a:xfrm>
          <a:prstGeom prst="rect">
            <a:avLst/>
          </a:prstGeom>
        </p:spPr>
        <p:txBody>
          <a:bodyPr vert="horz" wrap="square" lIns="0" tIns="52476" rIns="0" bIns="0" rtlCol="0">
            <a:spAutoFit/>
          </a:bodyPr>
          <a:lstStyle/>
          <a:p>
            <a:pPr marL="187673">
              <a:spcBef>
                <a:spcPts val="413"/>
              </a:spcBef>
            </a:pPr>
            <a:r>
              <a:rPr sz="1312" dirty="0">
                <a:latin typeface="Arial"/>
                <a:cs typeface="Arial"/>
              </a:rPr>
              <a:t>A's</a:t>
            </a:r>
            <a:r>
              <a:rPr sz="1312" spc="-87" dirty="0">
                <a:latin typeface="Arial"/>
                <a:cs typeface="Arial"/>
              </a:rPr>
              <a:t> </a:t>
            </a:r>
            <a:r>
              <a:rPr sz="1312" spc="5" dirty="0">
                <a:latin typeface="Arial"/>
                <a:cs typeface="Arial"/>
              </a:rPr>
              <a:t>Data</a:t>
            </a:r>
            <a:endParaRPr sz="1312">
              <a:latin typeface="Arial"/>
              <a:cs typeface="Arial"/>
            </a:endParaRPr>
          </a:p>
        </p:txBody>
      </p:sp>
      <p:sp>
        <p:nvSpPr>
          <p:cNvPr id="13" name="object 13"/>
          <p:cNvSpPr/>
          <p:nvPr/>
        </p:nvSpPr>
        <p:spPr>
          <a:xfrm>
            <a:off x="1176442" y="4924425"/>
            <a:ext cx="1006299" cy="335227"/>
          </a:xfrm>
          <a:custGeom>
            <a:avLst/>
            <a:gdLst/>
            <a:ahLst/>
            <a:cxnLst/>
            <a:rect l="l" t="t" r="r" b="b"/>
            <a:pathLst>
              <a:path w="1035050" h="344804">
                <a:moveTo>
                  <a:pt x="0" y="344424"/>
                </a:moveTo>
                <a:lnTo>
                  <a:pt x="1034795" y="344424"/>
                </a:lnTo>
                <a:lnTo>
                  <a:pt x="1034795" y="0"/>
                </a:lnTo>
                <a:lnTo>
                  <a:pt x="0" y="0"/>
                </a:lnTo>
                <a:lnTo>
                  <a:pt x="0" y="344424"/>
                </a:lnTo>
                <a:close/>
              </a:path>
            </a:pathLst>
          </a:custGeom>
          <a:solidFill>
            <a:srgbClr val="FFFFFF"/>
          </a:solidFill>
        </p:spPr>
        <p:txBody>
          <a:bodyPr wrap="square" lIns="0" tIns="0" rIns="0" bIns="0" rtlCol="0"/>
          <a:lstStyle/>
          <a:p>
            <a:endParaRPr sz="1750"/>
          </a:p>
        </p:txBody>
      </p:sp>
      <p:sp>
        <p:nvSpPr>
          <p:cNvPr id="14" name="object 14"/>
          <p:cNvSpPr/>
          <p:nvPr/>
        </p:nvSpPr>
        <p:spPr>
          <a:xfrm>
            <a:off x="1174962" y="4922942"/>
            <a:ext cx="1009385" cy="338314"/>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15" name="object 15"/>
          <p:cNvSpPr/>
          <p:nvPr/>
        </p:nvSpPr>
        <p:spPr>
          <a:xfrm>
            <a:off x="1176442" y="5259282"/>
            <a:ext cx="1006299" cy="335227"/>
          </a:xfrm>
          <a:custGeom>
            <a:avLst/>
            <a:gdLst/>
            <a:ahLst/>
            <a:cxnLst/>
            <a:rect l="l" t="t" r="r" b="b"/>
            <a:pathLst>
              <a:path w="1035050" h="344804">
                <a:moveTo>
                  <a:pt x="0" y="344424"/>
                </a:moveTo>
                <a:lnTo>
                  <a:pt x="1034795" y="344424"/>
                </a:lnTo>
                <a:lnTo>
                  <a:pt x="1034795" y="0"/>
                </a:lnTo>
                <a:lnTo>
                  <a:pt x="0" y="0"/>
                </a:lnTo>
                <a:lnTo>
                  <a:pt x="0" y="344424"/>
                </a:lnTo>
                <a:close/>
              </a:path>
            </a:pathLst>
          </a:custGeom>
          <a:solidFill>
            <a:srgbClr val="FFFFFF"/>
          </a:solidFill>
        </p:spPr>
        <p:txBody>
          <a:bodyPr wrap="square" lIns="0" tIns="0" rIns="0" bIns="0" rtlCol="0"/>
          <a:lstStyle/>
          <a:p>
            <a:endParaRPr sz="1750"/>
          </a:p>
        </p:txBody>
      </p:sp>
      <p:sp>
        <p:nvSpPr>
          <p:cNvPr id="16" name="object 16"/>
          <p:cNvSpPr/>
          <p:nvPr/>
        </p:nvSpPr>
        <p:spPr>
          <a:xfrm>
            <a:off x="1174962" y="5257799"/>
            <a:ext cx="1009385" cy="338314"/>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17" name="object 17"/>
          <p:cNvSpPr txBox="1"/>
          <p:nvPr/>
        </p:nvSpPr>
        <p:spPr>
          <a:xfrm>
            <a:off x="1307817" y="4842208"/>
            <a:ext cx="741451" cy="680949"/>
          </a:xfrm>
          <a:prstGeom prst="rect">
            <a:avLst/>
          </a:prstGeom>
        </p:spPr>
        <p:txBody>
          <a:bodyPr vert="horz" wrap="square" lIns="0" tIns="0" rIns="0" bIns="0" rtlCol="0">
            <a:spAutoFit/>
          </a:bodyPr>
          <a:lstStyle/>
          <a:p>
            <a:pPr marL="51857" marR="4939" indent="-40128">
              <a:lnSpc>
                <a:spcPct val="167400"/>
              </a:lnSpc>
            </a:pPr>
            <a:r>
              <a:rPr sz="1312" dirty="0">
                <a:latin typeface="Arial"/>
                <a:cs typeface="Arial"/>
              </a:rPr>
              <a:t>Module</a:t>
            </a:r>
            <a:r>
              <a:rPr sz="1312" spc="-73" dirty="0">
                <a:latin typeface="Arial"/>
                <a:cs typeface="Arial"/>
              </a:rPr>
              <a:t> </a:t>
            </a:r>
            <a:r>
              <a:rPr sz="1312" dirty="0">
                <a:latin typeface="Arial"/>
                <a:cs typeface="Arial"/>
              </a:rPr>
              <a:t>C  </a:t>
            </a:r>
            <a:r>
              <a:rPr sz="1312" spc="-5" dirty="0">
                <a:latin typeface="Arial"/>
                <a:cs typeface="Arial"/>
              </a:rPr>
              <a:t>C's</a:t>
            </a:r>
            <a:r>
              <a:rPr sz="1312" spc="-73" dirty="0">
                <a:latin typeface="Arial"/>
                <a:cs typeface="Arial"/>
              </a:rPr>
              <a:t> </a:t>
            </a:r>
            <a:r>
              <a:rPr sz="1312" spc="-5" dirty="0">
                <a:latin typeface="Arial"/>
                <a:cs typeface="Arial"/>
              </a:rPr>
              <a:t>Data</a:t>
            </a:r>
            <a:endParaRPr sz="1312">
              <a:latin typeface="Arial"/>
              <a:cs typeface="Arial"/>
            </a:endParaRPr>
          </a:p>
        </p:txBody>
      </p:sp>
      <p:sp>
        <p:nvSpPr>
          <p:cNvPr id="18" name="object 18"/>
          <p:cNvSpPr/>
          <p:nvPr/>
        </p:nvSpPr>
        <p:spPr>
          <a:xfrm>
            <a:off x="2517352" y="3916892"/>
            <a:ext cx="1010619" cy="338314"/>
          </a:xfrm>
          <a:custGeom>
            <a:avLst/>
            <a:gdLst/>
            <a:ahLst/>
            <a:cxnLst/>
            <a:rect l="l" t="t" r="r" b="b"/>
            <a:pathLst>
              <a:path w="1039495" h="347979">
                <a:moveTo>
                  <a:pt x="1037844" y="0"/>
                </a:moveTo>
                <a:lnTo>
                  <a:pt x="0" y="0"/>
                </a:lnTo>
                <a:lnTo>
                  <a:pt x="0" y="347472"/>
                </a:lnTo>
                <a:lnTo>
                  <a:pt x="1036319" y="347472"/>
                </a:lnTo>
                <a:lnTo>
                  <a:pt x="1037844" y="345948"/>
                </a:lnTo>
                <a:lnTo>
                  <a:pt x="1523" y="345948"/>
                </a:lnTo>
                <a:lnTo>
                  <a:pt x="1523" y="344424"/>
                </a:lnTo>
                <a:lnTo>
                  <a:pt x="3047" y="344424"/>
                </a:lnTo>
                <a:lnTo>
                  <a:pt x="3047" y="3048"/>
                </a:lnTo>
                <a:lnTo>
                  <a:pt x="1523" y="3048"/>
                </a:lnTo>
                <a:lnTo>
                  <a:pt x="1523" y="1524"/>
                </a:lnTo>
                <a:lnTo>
                  <a:pt x="1039367" y="1524"/>
                </a:lnTo>
                <a:lnTo>
                  <a:pt x="1037844" y="0"/>
                </a:lnTo>
                <a:close/>
              </a:path>
              <a:path w="1039495" h="347979">
                <a:moveTo>
                  <a:pt x="3047" y="344424"/>
                </a:moveTo>
                <a:lnTo>
                  <a:pt x="1523" y="344424"/>
                </a:lnTo>
                <a:lnTo>
                  <a:pt x="1523" y="345948"/>
                </a:lnTo>
                <a:lnTo>
                  <a:pt x="3047" y="345948"/>
                </a:lnTo>
                <a:lnTo>
                  <a:pt x="3047" y="344424"/>
                </a:lnTo>
                <a:close/>
              </a:path>
              <a:path w="1039495" h="347979">
                <a:moveTo>
                  <a:pt x="1036319" y="344424"/>
                </a:moveTo>
                <a:lnTo>
                  <a:pt x="3047" y="344424"/>
                </a:lnTo>
                <a:lnTo>
                  <a:pt x="3047" y="345948"/>
                </a:lnTo>
                <a:lnTo>
                  <a:pt x="1036319" y="345948"/>
                </a:lnTo>
                <a:lnTo>
                  <a:pt x="1036319" y="344424"/>
                </a:lnTo>
                <a:close/>
              </a:path>
              <a:path w="1039495" h="347979">
                <a:moveTo>
                  <a:pt x="1037844" y="1524"/>
                </a:moveTo>
                <a:lnTo>
                  <a:pt x="1036319" y="1524"/>
                </a:lnTo>
                <a:lnTo>
                  <a:pt x="1036319" y="345948"/>
                </a:lnTo>
                <a:lnTo>
                  <a:pt x="1037844" y="345948"/>
                </a:lnTo>
                <a:lnTo>
                  <a:pt x="1037844" y="344424"/>
                </a:lnTo>
                <a:lnTo>
                  <a:pt x="1039367" y="344424"/>
                </a:lnTo>
                <a:lnTo>
                  <a:pt x="1039367" y="3048"/>
                </a:lnTo>
                <a:lnTo>
                  <a:pt x="1037844" y="3048"/>
                </a:lnTo>
                <a:lnTo>
                  <a:pt x="1037844" y="1524"/>
                </a:lnTo>
                <a:close/>
              </a:path>
              <a:path w="1039495" h="347979">
                <a:moveTo>
                  <a:pt x="1039367" y="344424"/>
                </a:moveTo>
                <a:lnTo>
                  <a:pt x="1037844" y="344424"/>
                </a:lnTo>
                <a:lnTo>
                  <a:pt x="1037844" y="345948"/>
                </a:lnTo>
                <a:lnTo>
                  <a:pt x="1039367" y="345948"/>
                </a:lnTo>
                <a:lnTo>
                  <a:pt x="1039367" y="344424"/>
                </a:lnTo>
                <a:close/>
              </a:path>
              <a:path w="1039495" h="347979">
                <a:moveTo>
                  <a:pt x="3047" y="1524"/>
                </a:moveTo>
                <a:lnTo>
                  <a:pt x="1523" y="1524"/>
                </a:lnTo>
                <a:lnTo>
                  <a:pt x="1523" y="3048"/>
                </a:lnTo>
                <a:lnTo>
                  <a:pt x="3047" y="3048"/>
                </a:lnTo>
                <a:lnTo>
                  <a:pt x="3047" y="1524"/>
                </a:lnTo>
                <a:close/>
              </a:path>
              <a:path w="1039495" h="347979">
                <a:moveTo>
                  <a:pt x="1036319" y="1524"/>
                </a:moveTo>
                <a:lnTo>
                  <a:pt x="3047" y="1524"/>
                </a:lnTo>
                <a:lnTo>
                  <a:pt x="3047" y="3048"/>
                </a:lnTo>
                <a:lnTo>
                  <a:pt x="1036319" y="3048"/>
                </a:lnTo>
                <a:lnTo>
                  <a:pt x="1036319" y="1524"/>
                </a:lnTo>
                <a:close/>
              </a:path>
              <a:path w="1039495" h="347979">
                <a:moveTo>
                  <a:pt x="1039367" y="1524"/>
                </a:moveTo>
                <a:lnTo>
                  <a:pt x="1037844" y="1524"/>
                </a:lnTo>
                <a:lnTo>
                  <a:pt x="1037844" y="3048"/>
                </a:lnTo>
                <a:lnTo>
                  <a:pt x="1039367" y="3048"/>
                </a:lnTo>
                <a:lnTo>
                  <a:pt x="1039367" y="1524"/>
                </a:lnTo>
                <a:close/>
              </a:path>
            </a:pathLst>
          </a:custGeom>
          <a:solidFill>
            <a:srgbClr val="000000"/>
          </a:solidFill>
        </p:spPr>
        <p:txBody>
          <a:bodyPr wrap="square" lIns="0" tIns="0" rIns="0" bIns="0" rtlCol="0"/>
          <a:lstStyle/>
          <a:p>
            <a:endParaRPr sz="1750"/>
          </a:p>
        </p:txBody>
      </p:sp>
      <p:sp>
        <p:nvSpPr>
          <p:cNvPr id="19" name="object 19"/>
          <p:cNvSpPr/>
          <p:nvPr/>
        </p:nvSpPr>
        <p:spPr>
          <a:xfrm>
            <a:off x="2517352" y="4251748"/>
            <a:ext cx="1010619" cy="339549"/>
          </a:xfrm>
          <a:custGeom>
            <a:avLst/>
            <a:gdLst/>
            <a:ahLst/>
            <a:cxnLst/>
            <a:rect l="l" t="t" r="r" b="b"/>
            <a:pathLst>
              <a:path w="1039495" h="349250">
                <a:moveTo>
                  <a:pt x="1037844" y="0"/>
                </a:moveTo>
                <a:lnTo>
                  <a:pt x="0" y="0"/>
                </a:lnTo>
                <a:lnTo>
                  <a:pt x="0" y="348996"/>
                </a:lnTo>
                <a:lnTo>
                  <a:pt x="1036319" y="348996"/>
                </a:lnTo>
                <a:lnTo>
                  <a:pt x="1037844" y="347472"/>
                </a:lnTo>
                <a:lnTo>
                  <a:pt x="1523" y="347472"/>
                </a:lnTo>
                <a:lnTo>
                  <a:pt x="1523" y="345948"/>
                </a:lnTo>
                <a:lnTo>
                  <a:pt x="3047" y="345948"/>
                </a:lnTo>
                <a:lnTo>
                  <a:pt x="3047" y="3048"/>
                </a:lnTo>
                <a:lnTo>
                  <a:pt x="1523" y="3048"/>
                </a:lnTo>
                <a:lnTo>
                  <a:pt x="1523" y="1524"/>
                </a:lnTo>
                <a:lnTo>
                  <a:pt x="1039367" y="1524"/>
                </a:lnTo>
                <a:lnTo>
                  <a:pt x="1037844" y="0"/>
                </a:lnTo>
                <a:close/>
              </a:path>
              <a:path w="1039495" h="349250">
                <a:moveTo>
                  <a:pt x="3047" y="345948"/>
                </a:moveTo>
                <a:lnTo>
                  <a:pt x="1523" y="345948"/>
                </a:lnTo>
                <a:lnTo>
                  <a:pt x="1523" y="347472"/>
                </a:lnTo>
                <a:lnTo>
                  <a:pt x="3047" y="347472"/>
                </a:lnTo>
                <a:lnTo>
                  <a:pt x="3047" y="345948"/>
                </a:lnTo>
                <a:close/>
              </a:path>
              <a:path w="1039495" h="349250">
                <a:moveTo>
                  <a:pt x="1036319" y="345948"/>
                </a:moveTo>
                <a:lnTo>
                  <a:pt x="3047" y="345948"/>
                </a:lnTo>
                <a:lnTo>
                  <a:pt x="3047" y="347472"/>
                </a:lnTo>
                <a:lnTo>
                  <a:pt x="1036319" y="347472"/>
                </a:lnTo>
                <a:lnTo>
                  <a:pt x="1036319" y="345948"/>
                </a:lnTo>
                <a:close/>
              </a:path>
              <a:path w="1039495" h="349250">
                <a:moveTo>
                  <a:pt x="1037844" y="1524"/>
                </a:moveTo>
                <a:lnTo>
                  <a:pt x="1036319" y="1524"/>
                </a:lnTo>
                <a:lnTo>
                  <a:pt x="1036319" y="347472"/>
                </a:lnTo>
                <a:lnTo>
                  <a:pt x="1037844" y="347472"/>
                </a:lnTo>
                <a:lnTo>
                  <a:pt x="1037844" y="345948"/>
                </a:lnTo>
                <a:lnTo>
                  <a:pt x="1039367" y="345948"/>
                </a:lnTo>
                <a:lnTo>
                  <a:pt x="1039367" y="3048"/>
                </a:lnTo>
                <a:lnTo>
                  <a:pt x="1037844" y="3048"/>
                </a:lnTo>
                <a:lnTo>
                  <a:pt x="1037844" y="1524"/>
                </a:lnTo>
                <a:close/>
              </a:path>
              <a:path w="1039495" h="349250">
                <a:moveTo>
                  <a:pt x="1039367" y="345948"/>
                </a:moveTo>
                <a:lnTo>
                  <a:pt x="1037844" y="345948"/>
                </a:lnTo>
                <a:lnTo>
                  <a:pt x="1037844" y="347472"/>
                </a:lnTo>
                <a:lnTo>
                  <a:pt x="1039367" y="347472"/>
                </a:lnTo>
                <a:lnTo>
                  <a:pt x="1039367" y="345948"/>
                </a:lnTo>
                <a:close/>
              </a:path>
              <a:path w="1039495" h="349250">
                <a:moveTo>
                  <a:pt x="3047" y="1524"/>
                </a:moveTo>
                <a:lnTo>
                  <a:pt x="1523" y="1524"/>
                </a:lnTo>
                <a:lnTo>
                  <a:pt x="1523" y="3048"/>
                </a:lnTo>
                <a:lnTo>
                  <a:pt x="3047" y="3048"/>
                </a:lnTo>
                <a:lnTo>
                  <a:pt x="3047" y="1524"/>
                </a:lnTo>
                <a:close/>
              </a:path>
              <a:path w="1039495" h="349250">
                <a:moveTo>
                  <a:pt x="1036319" y="1524"/>
                </a:moveTo>
                <a:lnTo>
                  <a:pt x="3047" y="1524"/>
                </a:lnTo>
                <a:lnTo>
                  <a:pt x="3047" y="3048"/>
                </a:lnTo>
                <a:lnTo>
                  <a:pt x="1036319" y="3048"/>
                </a:lnTo>
                <a:lnTo>
                  <a:pt x="1036319" y="1524"/>
                </a:lnTo>
                <a:close/>
              </a:path>
              <a:path w="1039495" h="349250">
                <a:moveTo>
                  <a:pt x="1039367" y="1524"/>
                </a:moveTo>
                <a:lnTo>
                  <a:pt x="1037844" y="1524"/>
                </a:lnTo>
                <a:lnTo>
                  <a:pt x="1037844" y="3048"/>
                </a:lnTo>
                <a:lnTo>
                  <a:pt x="1039367" y="3048"/>
                </a:lnTo>
                <a:lnTo>
                  <a:pt x="1039367" y="1524"/>
                </a:lnTo>
                <a:close/>
              </a:path>
            </a:pathLst>
          </a:custGeom>
          <a:solidFill>
            <a:srgbClr val="000000"/>
          </a:solidFill>
        </p:spPr>
        <p:txBody>
          <a:bodyPr wrap="square" lIns="0" tIns="0" rIns="0" bIns="0" rtlCol="0"/>
          <a:lstStyle/>
          <a:p>
            <a:endParaRPr sz="1750"/>
          </a:p>
        </p:txBody>
      </p:sp>
      <p:sp>
        <p:nvSpPr>
          <p:cNvPr id="20" name="object 20"/>
          <p:cNvSpPr txBox="1"/>
          <p:nvPr/>
        </p:nvSpPr>
        <p:spPr>
          <a:xfrm>
            <a:off x="2650207" y="3836168"/>
            <a:ext cx="741451" cy="680949"/>
          </a:xfrm>
          <a:prstGeom prst="rect">
            <a:avLst/>
          </a:prstGeom>
        </p:spPr>
        <p:txBody>
          <a:bodyPr vert="horz" wrap="square" lIns="0" tIns="0" rIns="0" bIns="0" rtlCol="0">
            <a:spAutoFit/>
          </a:bodyPr>
          <a:lstStyle/>
          <a:p>
            <a:pPr marL="51857" marR="4939" indent="-40128">
              <a:lnSpc>
                <a:spcPct val="167400"/>
              </a:lnSpc>
            </a:pPr>
            <a:r>
              <a:rPr sz="1312" dirty="0">
                <a:latin typeface="Arial"/>
                <a:cs typeface="Arial"/>
              </a:rPr>
              <a:t>Module</a:t>
            </a:r>
            <a:r>
              <a:rPr sz="1312" spc="-73" dirty="0">
                <a:latin typeface="Arial"/>
                <a:cs typeface="Arial"/>
              </a:rPr>
              <a:t> </a:t>
            </a:r>
            <a:r>
              <a:rPr sz="1312" dirty="0">
                <a:latin typeface="Arial"/>
                <a:cs typeface="Arial"/>
              </a:rPr>
              <a:t>D  </a:t>
            </a:r>
            <a:r>
              <a:rPr sz="1312" spc="-5" dirty="0">
                <a:latin typeface="Arial"/>
                <a:cs typeface="Arial"/>
              </a:rPr>
              <a:t>D's</a:t>
            </a:r>
            <a:r>
              <a:rPr sz="1312" spc="-73" dirty="0">
                <a:latin typeface="Arial"/>
                <a:cs typeface="Arial"/>
              </a:rPr>
              <a:t> </a:t>
            </a:r>
            <a:r>
              <a:rPr sz="1312" spc="-5" dirty="0">
                <a:latin typeface="Arial"/>
                <a:cs typeface="Arial"/>
              </a:rPr>
              <a:t>Data</a:t>
            </a:r>
            <a:endParaRPr sz="1312">
              <a:latin typeface="Arial"/>
              <a:cs typeface="Arial"/>
            </a:endParaRPr>
          </a:p>
        </p:txBody>
      </p:sp>
      <p:sp>
        <p:nvSpPr>
          <p:cNvPr id="21" name="object 21"/>
          <p:cNvSpPr/>
          <p:nvPr/>
        </p:nvSpPr>
        <p:spPr>
          <a:xfrm>
            <a:off x="1174962" y="3916892"/>
            <a:ext cx="1009385" cy="338314"/>
          </a:xfrm>
          <a:custGeom>
            <a:avLst/>
            <a:gdLst/>
            <a:ahLst/>
            <a:cxnLst/>
            <a:rect l="l" t="t" r="r" b="b"/>
            <a:pathLst>
              <a:path w="1038225" h="347979">
                <a:moveTo>
                  <a:pt x="1036320" y="0"/>
                </a:moveTo>
                <a:lnTo>
                  <a:pt x="0" y="0"/>
                </a:lnTo>
                <a:lnTo>
                  <a:pt x="0" y="347472"/>
                </a:lnTo>
                <a:lnTo>
                  <a:pt x="1034796" y="347472"/>
                </a:lnTo>
                <a:lnTo>
                  <a:pt x="1036320" y="345948"/>
                </a:lnTo>
                <a:lnTo>
                  <a:pt x="1524" y="345948"/>
                </a:lnTo>
                <a:lnTo>
                  <a:pt x="1524" y="344424"/>
                </a:lnTo>
                <a:lnTo>
                  <a:pt x="3048" y="344424"/>
                </a:lnTo>
                <a:lnTo>
                  <a:pt x="3048" y="3048"/>
                </a:lnTo>
                <a:lnTo>
                  <a:pt x="1524" y="3048"/>
                </a:lnTo>
                <a:lnTo>
                  <a:pt x="1524" y="1524"/>
                </a:lnTo>
                <a:lnTo>
                  <a:pt x="1037844" y="1524"/>
                </a:lnTo>
                <a:lnTo>
                  <a:pt x="1036320" y="0"/>
                </a:lnTo>
                <a:close/>
              </a:path>
              <a:path w="1038225" h="347979">
                <a:moveTo>
                  <a:pt x="3048" y="344424"/>
                </a:moveTo>
                <a:lnTo>
                  <a:pt x="1524" y="344424"/>
                </a:lnTo>
                <a:lnTo>
                  <a:pt x="1524" y="345948"/>
                </a:lnTo>
                <a:lnTo>
                  <a:pt x="3048" y="345948"/>
                </a:lnTo>
                <a:lnTo>
                  <a:pt x="3048" y="344424"/>
                </a:lnTo>
                <a:close/>
              </a:path>
              <a:path w="1038225" h="347979">
                <a:moveTo>
                  <a:pt x="1034796" y="344424"/>
                </a:moveTo>
                <a:lnTo>
                  <a:pt x="3048" y="344424"/>
                </a:lnTo>
                <a:lnTo>
                  <a:pt x="3048" y="345948"/>
                </a:lnTo>
                <a:lnTo>
                  <a:pt x="1034796" y="345948"/>
                </a:lnTo>
                <a:lnTo>
                  <a:pt x="1034796" y="344424"/>
                </a:lnTo>
                <a:close/>
              </a:path>
              <a:path w="1038225" h="347979">
                <a:moveTo>
                  <a:pt x="1036320" y="1524"/>
                </a:moveTo>
                <a:lnTo>
                  <a:pt x="1034796" y="1524"/>
                </a:lnTo>
                <a:lnTo>
                  <a:pt x="1034796" y="345948"/>
                </a:lnTo>
                <a:lnTo>
                  <a:pt x="1036320" y="345948"/>
                </a:lnTo>
                <a:lnTo>
                  <a:pt x="1036320" y="344424"/>
                </a:lnTo>
                <a:lnTo>
                  <a:pt x="1037844" y="344424"/>
                </a:lnTo>
                <a:lnTo>
                  <a:pt x="1037844" y="3048"/>
                </a:lnTo>
                <a:lnTo>
                  <a:pt x="1036320" y="3048"/>
                </a:lnTo>
                <a:lnTo>
                  <a:pt x="1036320" y="1524"/>
                </a:lnTo>
                <a:close/>
              </a:path>
              <a:path w="1038225" h="347979">
                <a:moveTo>
                  <a:pt x="1037844" y="344424"/>
                </a:moveTo>
                <a:lnTo>
                  <a:pt x="1036320" y="344424"/>
                </a:lnTo>
                <a:lnTo>
                  <a:pt x="1036320" y="345948"/>
                </a:lnTo>
                <a:lnTo>
                  <a:pt x="1037844" y="345948"/>
                </a:lnTo>
                <a:lnTo>
                  <a:pt x="1037844" y="344424"/>
                </a:lnTo>
                <a:close/>
              </a:path>
              <a:path w="1038225" h="347979">
                <a:moveTo>
                  <a:pt x="3048" y="1524"/>
                </a:moveTo>
                <a:lnTo>
                  <a:pt x="1524" y="1524"/>
                </a:lnTo>
                <a:lnTo>
                  <a:pt x="1524" y="3048"/>
                </a:lnTo>
                <a:lnTo>
                  <a:pt x="3048" y="3048"/>
                </a:lnTo>
                <a:lnTo>
                  <a:pt x="3048" y="1524"/>
                </a:lnTo>
                <a:close/>
              </a:path>
              <a:path w="1038225" h="347979">
                <a:moveTo>
                  <a:pt x="1034796" y="1524"/>
                </a:moveTo>
                <a:lnTo>
                  <a:pt x="3048" y="1524"/>
                </a:lnTo>
                <a:lnTo>
                  <a:pt x="3048" y="3048"/>
                </a:lnTo>
                <a:lnTo>
                  <a:pt x="1034796" y="3048"/>
                </a:lnTo>
                <a:lnTo>
                  <a:pt x="1034796" y="1524"/>
                </a:lnTo>
                <a:close/>
              </a:path>
              <a:path w="1038225" h="347979">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22" name="object 22"/>
          <p:cNvSpPr/>
          <p:nvPr/>
        </p:nvSpPr>
        <p:spPr>
          <a:xfrm>
            <a:off x="1174962" y="4251748"/>
            <a:ext cx="1009385" cy="339549"/>
          </a:xfrm>
          <a:custGeom>
            <a:avLst/>
            <a:gdLst/>
            <a:ahLst/>
            <a:cxnLst/>
            <a:rect l="l" t="t" r="r" b="b"/>
            <a:pathLst>
              <a:path w="1038225" h="349250">
                <a:moveTo>
                  <a:pt x="1036320" y="0"/>
                </a:moveTo>
                <a:lnTo>
                  <a:pt x="0" y="0"/>
                </a:lnTo>
                <a:lnTo>
                  <a:pt x="0" y="348996"/>
                </a:lnTo>
                <a:lnTo>
                  <a:pt x="1034796" y="348996"/>
                </a:lnTo>
                <a:lnTo>
                  <a:pt x="1036320" y="347472"/>
                </a:lnTo>
                <a:lnTo>
                  <a:pt x="1524" y="347472"/>
                </a:lnTo>
                <a:lnTo>
                  <a:pt x="1524" y="345948"/>
                </a:lnTo>
                <a:lnTo>
                  <a:pt x="3048" y="345948"/>
                </a:lnTo>
                <a:lnTo>
                  <a:pt x="3048" y="3048"/>
                </a:lnTo>
                <a:lnTo>
                  <a:pt x="1524" y="3048"/>
                </a:lnTo>
                <a:lnTo>
                  <a:pt x="1524" y="1524"/>
                </a:lnTo>
                <a:lnTo>
                  <a:pt x="1037844" y="1524"/>
                </a:lnTo>
                <a:lnTo>
                  <a:pt x="1036320" y="0"/>
                </a:lnTo>
                <a:close/>
              </a:path>
              <a:path w="1038225" h="349250">
                <a:moveTo>
                  <a:pt x="3048" y="345948"/>
                </a:moveTo>
                <a:lnTo>
                  <a:pt x="1524" y="345948"/>
                </a:lnTo>
                <a:lnTo>
                  <a:pt x="1524" y="347472"/>
                </a:lnTo>
                <a:lnTo>
                  <a:pt x="3048" y="347472"/>
                </a:lnTo>
                <a:lnTo>
                  <a:pt x="3048" y="345948"/>
                </a:lnTo>
                <a:close/>
              </a:path>
              <a:path w="1038225" h="349250">
                <a:moveTo>
                  <a:pt x="1034796" y="345948"/>
                </a:moveTo>
                <a:lnTo>
                  <a:pt x="3048" y="345948"/>
                </a:lnTo>
                <a:lnTo>
                  <a:pt x="3048" y="347472"/>
                </a:lnTo>
                <a:lnTo>
                  <a:pt x="1034796" y="347472"/>
                </a:lnTo>
                <a:lnTo>
                  <a:pt x="1034796" y="345948"/>
                </a:lnTo>
                <a:close/>
              </a:path>
              <a:path w="1038225" h="349250">
                <a:moveTo>
                  <a:pt x="1036320" y="1524"/>
                </a:moveTo>
                <a:lnTo>
                  <a:pt x="1034796" y="1524"/>
                </a:lnTo>
                <a:lnTo>
                  <a:pt x="1034796" y="347472"/>
                </a:lnTo>
                <a:lnTo>
                  <a:pt x="1036320" y="347472"/>
                </a:lnTo>
                <a:lnTo>
                  <a:pt x="1036320" y="345948"/>
                </a:lnTo>
                <a:lnTo>
                  <a:pt x="1037844" y="345948"/>
                </a:lnTo>
                <a:lnTo>
                  <a:pt x="1037844" y="3048"/>
                </a:lnTo>
                <a:lnTo>
                  <a:pt x="1036320" y="3048"/>
                </a:lnTo>
                <a:lnTo>
                  <a:pt x="1036320" y="1524"/>
                </a:lnTo>
                <a:close/>
              </a:path>
              <a:path w="1038225" h="349250">
                <a:moveTo>
                  <a:pt x="1037844" y="345948"/>
                </a:moveTo>
                <a:lnTo>
                  <a:pt x="1036320" y="345948"/>
                </a:lnTo>
                <a:lnTo>
                  <a:pt x="1036320" y="347472"/>
                </a:lnTo>
                <a:lnTo>
                  <a:pt x="1037844" y="347472"/>
                </a:lnTo>
                <a:lnTo>
                  <a:pt x="1037844" y="345948"/>
                </a:lnTo>
                <a:close/>
              </a:path>
              <a:path w="1038225" h="349250">
                <a:moveTo>
                  <a:pt x="3048" y="1524"/>
                </a:moveTo>
                <a:lnTo>
                  <a:pt x="1524" y="1524"/>
                </a:lnTo>
                <a:lnTo>
                  <a:pt x="1524" y="3048"/>
                </a:lnTo>
                <a:lnTo>
                  <a:pt x="3048" y="3048"/>
                </a:lnTo>
                <a:lnTo>
                  <a:pt x="3048" y="1524"/>
                </a:lnTo>
                <a:close/>
              </a:path>
              <a:path w="1038225" h="349250">
                <a:moveTo>
                  <a:pt x="1034796" y="1524"/>
                </a:moveTo>
                <a:lnTo>
                  <a:pt x="3048" y="1524"/>
                </a:lnTo>
                <a:lnTo>
                  <a:pt x="3048" y="3048"/>
                </a:lnTo>
                <a:lnTo>
                  <a:pt x="1034796" y="3048"/>
                </a:lnTo>
                <a:lnTo>
                  <a:pt x="1034796" y="1524"/>
                </a:lnTo>
                <a:close/>
              </a:path>
              <a:path w="1038225" h="349250">
                <a:moveTo>
                  <a:pt x="1037844" y="1524"/>
                </a:moveTo>
                <a:lnTo>
                  <a:pt x="1036320" y="1524"/>
                </a:lnTo>
                <a:lnTo>
                  <a:pt x="1036320" y="3048"/>
                </a:lnTo>
                <a:lnTo>
                  <a:pt x="1037844" y="3048"/>
                </a:lnTo>
                <a:lnTo>
                  <a:pt x="1037844" y="1524"/>
                </a:lnTo>
                <a:close/>
              </a:path>
            </a:pathLst>
          </a:custGeom>
          <a:solidFill>
            <a:srgbClr val="000000"/>
          </a:solidFill>
        </p:spPr>
        <p:txBody>
          <a:bodyPr wrap="square" lIns="0" tIns="0" rIns="0" bIns="0" rtlCol="0"/>
          <a:lstStyle/>
          <a:p>
            <a:endParaRPr sz="1750"/>
          </a:p>
        </p:txBody>
      </p:sp>
      <p:sp>
        <p:nvSpPr>
          <p:cNvPr id="23" name="object 23"/>
          <p:cNvSpPr txBox="1"/>
          <p:nvPr/>
        </p:nvSpPr>
        <p:spPr>
          <a:xfrm>
            <a:off x="1312262" y="3836168"/>
            <a:ext cx="732190" cy="680949"/>
          </a:xfrm>
          <a:prstGeom prst="rect">
            <a:avLst/>
          </a:prstGeom>
        </p:spPr>
        <p:txBody>
          <a:bodyPr vert="horz" wrap="square" lIns="0" tIns="0" rIns="0" bIns="0" rtlCol="0">
            <a:spAutoFit/>
          </a:bodyPr>
          <a:lstStyle/>
          <a:p>
            <a:pPr marL="51857" marR="4939" indent="-40128">
              <a:lnSpc>
                <a:spcPct val="167400"/>
              </a:lnSpc>
            </a:pPr>
            <a:r>
              <a:rPr sz="1312" dirty="0">
                <a:latin typeface="Arial"/>
                <a:cs typeface="Arial"/>
              </a:rPr>
              <a:t>Module</a:t>
            </a:r>
            <a:r>
              <a:rPr sz="1312" spc="-73" dirty="0">
                <a:latin typeface="Arial"/>
                <a:cs typeface="Arial"/>
              </a:rPr>
              <a:t> </a:t>
            </a:r>
            <a:r>
              <a:rPr sz="1312" dirty="0">
                <a:latin typeface="Arial"/>
                <a:cs typeface="Arial"/>
              </a:rPr>
              <a:t>B  B's</a:t>
            </a:r>
            <a:r>
              <a:rPr sz="1312" spc="-87" dirty="0">
                <a:latin typeface="Arial"/>
                <a:cs typeface="Arial"/>
              </a:rPr>
              <a:t> </a:t>
            </a:r>
            <a:r>
              <a:rPr sz="1312" spc="5" dirty="0">
                <a:latin typeface="Arial"/>
                <a:cs typeface="Arial"/>
              </a:rPr>
              <a:t>Data</a:t>
            </a:r>
            <a:endParaRPr sz="1312">
              <a:latin typeface="Arial"/>
              <a:cs typeface="Arial"/>
            </a:endParaRPr>
          </a:p>
        </p:txBody>
      </p:sp>
      <p:sp>
        <p:nvSpPr>
          <p:cNvPr id="24" name="object 24"/>
          <p:cNvSpPr/>
          <p:nvPr/>
        </p:nvSpPr>
        <p:spPr>
          <a:xfrm>
            <a:off x="1675765" y="3411643"/>
            <a:ext cx="1350169" cy="509940"/>
          </a:xfrm>
          <a:custGeom>
            <a:avLst/>
            <a:gdLst/>
            <a:ahLst/>
            <a:cxnLst/>
            <a:rect l="l" t="t" r="r" b="b"/>
            <a:pathLst>
              <a:path w="1388745" h="524510">
                <a:moveTo>
                  <a:pt x="694944" y="0"/>
                </a:moveTo>
                <a:lnTo>
                  <a:pt x="693420" y="0"/>
                </a:lnTo>
                <a:lnTo>
                  <a:pt x="691896" y="1524"/>
                </a:lnTo>
                <a:lnTo>
                  <a:pt x="1524" y="518160"/>
                </a:lnTo>
                <a:lnTo>
                  <a:pt x="0" y="519684"/>
                </a:lnTo>
                <a:lnTo>
                  <a:pt x="0" y="521208"/>
                </a:lnTo>
                <a:lnTo>
                  <a:pt x="3048" y="524256"/>
                </a:lnTo>
                <a:lnTo>
                  <a:pt x="6096" y="524256"/>
                </a:lnTo>
                <a:lnTo>
                  <a:pt x="694182" y="9330"/>
                </a:lnTo>
                <a:lnTo>
                  <a:pt x="691896" y="7620"/>
                </a:lnTo>
                <a:lnTo>
                  <a:pt x="694944" y="4572"/>
                </a:lnTo>
                <a:lnTo>
                  <a:pt x="700540" y="4572"/>
                </a:lnTo>
                <a:lnTo>
                  <a:pt x="696468" y="1524"/>
                </a:lnTo>
                <a:lnTo>
                  <a:pt x="694944" y="0"/>
                </a:lnTo>
                <a:close/>
              </a:path>
              <a:path w="1388745" h="524510">
                <a:moveTo>
                  <a:pt x="700540" y="4572"/>
                </a:moveTo>
                <a:lnTo>
                  <a:pt x="694944" y="4572"/>
                </a:lnTo>
                <a:lnTo>
                  <a:pt x="696468" y="7620"/>
                </a:lnTo>
                <a:lnTo>
                  <a:pt x="694182" y="9330"/>
                </a:lnTo>
                <a:lnTo>
                  <a:pt x="1382268" y="524256"/>
                </a:lnTo>
                <a:lnTo>
                  <a:pt x="1385316" y="524256"/>
                </a:lnTo>
                <a:lnTo>
                  <a:pt x="1388364" y="521208"/>
                </a:lnTo>
                <a:lnTo>
                  <a:pt x="1388364" y="519684"/>
                </a:lnTo>
                <a:lnTo>
                  <a:pt x="1386840" y="518160"/>
                </a:lnTo>
                <a:lnTo>
                  <a:pt x="700540" y="4572"/>
                </a:lnTo>
                <a:close/>
              </a:path>
              <a:path w="1388745" h="524510">
                <a:moveTo>
                  <a:pt x="694944" y="4572"/>
                </a:moveTo>
                <a:lnTo>
                  <a:pt x="691896" y="7620"/>
                </a:lnTo>
                <a:lnTo>
                  <a:pt x="694182" y="9330"/>
                </a:lnTo>
                <a:lnTo>
                  <a:pt x="696468" y="7620"/>
                </a:lnTo>
                <a:lnTo>
                  <a:pt x="694944" y="4572"/>
                </a:lnTo>
                <a:close/>
              </a:path>
            </a:pathLst>
          </a:custGeom>
          <a:solidFill>
            <a:srgbClr val="000000"/>
          </a:solidFill>
        </p:spPr>
        <p:txBody>
          <a:bodyPr wrap="square" lIns="0" tIns="0" rIns="0" bIns="0" rtlCol="0"/>
          <a:lstStyle/>
          <a:p>
            <a:endParaRPr sz="1750"/>
          </a:p>
        </p:txBody>
      </p:sp>
      <p:sp>
        <p:nvSpPr>
          <p:cNvPr id="25" name="object 25"/>
          <p:cNvSpPr/>
          <p:nvPr/>
        </p:nvSpPr>
        <p:spPr>
          <a:xfrm>
            <a:off x="1618721" y="4585124"/>
            <a:ext cx="0" cy="342635"/>
          </a:xfrm>
          <a:custGeom>
            <a:avLst/>
            <a:gdLst/>
            <a:ahLst/>
            <a:cxnLst/>
            <a:rect l="l" t="t" r="r" b="b"/>
            <a:pathLst>
              <a:path h="352425">
                <a:moveTo>
                  <a:pt x="0" y="0"/>
                </a:moveTo>
                <a:lnTo>
                  <a:pt x="0" y="352044"/>
                </a:lnTo>
              </a:path>
            </a:pathLst>
          </a:custGeom>
          <a:ln w="7619">
            <a:solidFill>
              <a:srgbClr val="000000"/>
            </a:solidFill>
          </a:ln>
        </p:spPr>
        <p:txBody>
          <a:bodyPr wrap="square" lIns="0" tIns="0" rIns="0" bIns="0" rtlCol="0"/>
          <a:lstStyle/>
          <a:p>
            <a:endParaRPr sz="1750"/>
          </a:p>
        </p:txBody>
      </p:sp>
      <p:sp>
        <p:nvSpPr>
          <p:cNvPr id="26" name="object 26"/>
          <p:cNvSpPr txBox="1"/>
          <p:nvPr/>
        </p:nvSpPr>
        <p:spPr>
          <a:xfrm>
            <a:off x="1786395" y="5703040"/>
            <a:ext cx="1039636" cy="201915"/>
          </a:xfrm>
          <a:prstGeom prst="rect">
            <a:avLst/>
          </a:prstGeom>
        </p:spPr>
        <p:txBody>
          <a:bodyPr vert="horz" wrap="square" lIns="0" tIns="0" rIns="0" bIns="0" rtlCol="0">
            <a:spAutoFit/>
          </a:bodyPr>
          <a:lstStyle/>
          <a:p>
            <a:pPr marL="12347"/>
            <a:r>
              <a:rPr sz="1312" dirty="0">
                <a:latin typeface="Arial"/>
                <a:cs typeface="Arial"/>
              </a:rPr>
              <a:t>Low</a:t>
            </a:r>
            <a:r>
              <a:rPr sz="1312" spc="-73" dirty="0">
                <a:latin typeface="Arial"/>
                <a:cs typeface="Arial"/>
              </a:rPr>
              <a:t> </a:t>
            </a:r>
            <a:r>
              <a:rPr sz="1312" spc="-5" dirty="0">
                <a:latin typeface="Arial"/>
                <a:cs typeface="Arial"/>
              </a:rPr>
              <a:t>Coupling</a:t>
            </a:r>
            <a:endParaRPr sz="1312">
              <a:latin typeface="Arial"/>
              <a:cs typeface="Arial"/>
            </a:endParaRPr>
          </a:p>
        </p:txBody>
      </p:sp>
      <p:sp>
        <p:nvSpPr>
          <p:cNvPr id="27" name="object 27"/>
          <p:cNvSpPr/>
          <p:nvPr/>
        </p:nvSpPr>
        <p:spPr>
          <a:xfrm>
            <a:off x="4359063" y="3730201"/>
            <a:ext cx="1012472" cy="672924"/>
          </a:xfrm>
          <a:custGeom>
            <a:avLst/>
            <a:gdLst/>
            <a:ahLst/>
            <a:cxnLst/>
            <a:rect l="l" t="t" r="r" b="b"/>
            <a:pathLst>
              <a:path w="1041400" h="692150">
                <a:moveTo>
                  <a:pt x="1039368" y="0"/>
                </a:moveTo>
                <a:lnTo>
                  <a:pt x="0" y="0"/>
                </a:lnTo>
                <a:lnTo>
                  <a:pt x="0" y="691895"/>
                </a:lnTo>
                <a:lnTo>
                  <a:pt x="1037844" y="691895"/>
                </a:lnTo>
                <a:lnTo>
                  <a:pt x="1039368" y="690371"/>
                </a:lnTo>
                <a:lnTo>
                  <a:pt x="1524" y="690371"/>
                </a:lnTo>
                <a:lnTo>
                  <a:pt x="1524" y="688847"/>
                </a:lnTo>
                <a:lnTo>
                  <a:pt x="3048" y="688847"/>
                </a:lnTo>
                <a:lnTo>
                  <a:pt x="3048" y="3047"/>
                </a:lnTo>
                <a:lnTo>
                  <a:pt x="1524" y="3047"/>
                </a:lnTo>
                <a:lnTo>
                  <a:pt x="1524" y="1523"/>
                </a:lnTo>
                <a:lnTo>
                  <a:pt x="1040892" y="1523"/>
                </a:lnTo>
                <a:lnTo>
                  <a:pt x="1039368" y="0"/>
                </a:lnTo>
                <a:close/>
              </a:path>
              <a:path w="1041400" h="692150">
                <a:moveTo>
                  <a:pt x="3048" y="688847"/>
                </a:moveTo>
                <a:lnTo>
                  <a:pt x="1524" y="688847"/>
                </a:lnTo>
                <a:lnTo>
                  <a:pt x="1524" y="690371"/>
                </a:lnTo>
                <a:lnTo>
                  <a:pt x="3048" y="690371"/>
                </a:lnTo>
                <a:lnTo>
                  <a:pt x="3048" y="688847"/>
                </a:lnTo>
                <a:close/>
              </a:path>
              <a:path w="1041400" h="692150">
                <a:moveTo>
                  <a:pt x="1037844" y="688847"/>
                </a:moveTo>
                <a:lnTo>
                  <a:pt x="3048" y="688847"/>
                </a:lnTo>
                <a:lnTo>
                  <a:pt x="3048" y="690371"/>
                </a:lnTo>
                <a:lnTo>
                  <a:pt x="1037844" y="690371"/>
                </a:lnTo>
                <a:lnTo>
                  <a:pt x="1037844" y="688847"/>
                </a:lnTo>
                <a:close/>
              </a:path>
              <a:path w="1041400" h="692150">
                <a:moveTo>
                  <a:pt x="1039368" y="1523"/>
                </a:moveTo>
                <a:lnTo>
                  <a:pt x="1037844" y="1523"/>
                </a:lnTo>
                <a:lnTo>
                  <a:pt x="1037844" y="690371"/>
                </a:lnTo>
                <a:lnTo>
                  <a:pt x="1039368" y="690371"/>
                </a:lnTo>
                <a:lnTo>
                  <a:pt x="1039368" y="688847"/>
                </a:lnTo>
                <a:lnTo>
                  <a:pt x="1040892" y="688847"/>
                </a:lnTo>
                <a:lnTo>
                  <a:pt x="1040892" y="3047"/>
                </a:lnTo>
                <a:lnTo>
                  <a:pt x="1039368" y="3047"/>
                </a:lnTo>
                <a:lnTo>
                  <a:pt x="1039368" y="1523"/>
                </a:lnTo>
                <a:close/>
              </a:path>
              <a:path w="1041400" h="692150">
                <a:moveTo>
                  <a:pt x="1040892" y="688847"/>
                </a:moveTo>
                <a:lnTo>
                  <a:pt x="1039368" y="688847"/>
                </a:lnTo>
                <a:lnTo>
                  <a:pt x="1039368" y="690371"/>
                </a:lnTo>
                <a:lnTo>
                  <a:pt x="1040892" y="690371"/>
                </a:lnTo>
                <a:lnTo>
                  <a:pt x="1040892" y="688847"/>
                </a:lnTo>
                <a:close/>
              </a:path>
              <a:path w="1041400" h="692150">
                <a:moveTo>
                  <a:pt x="3048" y="1523"/>
                </a:moveTo>
                <a:lnTo>
                  <a:pt x="1524" y="1523"/>
                </a:lnTo>
                <a:lnTo>
                  <a:pt x="1524" y="3047"/>
                </a:lnTo>
                <a:lnTo>
                  <a:pt x="3048" y="3047"/>
                </a:lnTo>
                <a:lnTo>
                  <a:pt x="3048" y="1523"/>
                </a:lnTo>
                <a:close/>
              </a:path>
              <a:path w="1041400" h="692150">
                <a:moveTo>
                  <a:pt x="1037844" y="1523"/>
                </a:moveTo>
                <a:lnTo>
                  <a:pt x="3048" y="1523"/>
                </a:lnTo>
                <a:lnTo>
                  <a:pt x="3048" y="3047"/>
                </a:lnTo>
                <a:lnTo>
                  <a:pt x="1037844" y="3047"/>
                </a:lnTo>
                <a:lnTo>
                  <a:pt x="1037844" y="1523"/>
                </a:lnTo>
                <a:close/>
              </a:path>
              <a:path w="1041400" h="692150">
                <a:moveTo>
                  <a:pt x="1040892" y="1523"/>
                </a:moveTo>
                <a:lnTo>
                  <a:pt x="1039368" y="1523"/>
                </a:lnTo>
                <a:lnTo>
                  <a:pt x="1039368" y="3047"/>
                </a:lnTo>
                <a:lnTo>
                  <a:pt x="1040892" y="3047"/>
                </a:lnTo>
                <a:lnTo>
                  <a:pt x="1040892" y="1523"/>
                </a:lnTo>
                <a:close/>
              </a:path>
            </a:pathLst>
          </a:custGeom>
          <a:solidFill>
            <a:srgbClr val="000000"/>
          </a:solidFill>
        </p:spPr>
        <p:txBody>
          <a:bodyPr wrap="square" lIns="0" tIns="0" rIns="0" bIns="0" rtlCol="0"/>
          <a:lstStyle/>
          <a:p>
            <a:endParaRPr sz="1750"/>
          </a:p>
        </p:txBody>
      </p:sp>
      <p:sp>
        <p:nvSpPr>
          <p:cNvPr id="28" name="object 28"/>
          <p:cNvSpPr txBox="1"/>
          <p:nvPr/>
        </p:nvSpPr>
        <p:spPr>
          <a:xfrm>
            <a:off x="4588228" y="3976898"/>
            <a:ext cx="569207" cy="157094"/>
          </a:xfrm>
          <a:prstGeom prst="rect">
            <a:avLst/>
          </a:prstGeom>
        </p:spPr>
        <p:txBody>
          <a:bodyPr vert="horz" wrap="square" lIns="0" tIns="0" rIns="0" bIns="0" rtlCol="0">
            <a:spAutoFit/>
          </a:bodyPr>
          <a:lstStyle/>
          <a:p>
            <a:pPr marL="12347"/>
            <a:r>
              <a:rPr sz="1021" spc="10" dirty="0">
                <a:latin typeface="Arial"/>
                <a:cs typeface="Arial"/>
              </a:rPr>
              <a:t>Module</a:t>
            </a:r>
            <a:r>
              <a:rPr sz="1021" spc="-83" dirty="0">
                <a:latin typeface="Arial"/>
                <a:cs typeface="Arial"/>
              </a:rPr>
              <a:t> </a:t>
            </a:r>
            <a:r>
              <a:rPr sz="1021" dirty="0">
                <a:latin typeface="Arial"/>
                <a:cs typeface="Arial"/>
              </a:rPr>
              <a:t>1</a:t>
            </a:r>
            <a:endParaRPr sz="1021">
              <a:latin typeface="Arial"/>
              <a:cs typeface="Arial"/>
            </a:endParaRPr>
          </a:p>
        </p:txBody>
      </p:sp>
      <p:sp>
        <p:nvSpPr>
          <p:cNvPr id="29" name="object 29"/>
          <p:cNvSpPr/>
          <p:nvPr/>
        </p:nvSpPr>
        <p:spPr>
          <a:xfrm>
            <a:off x="5368078" y="4399915"/>
            <a:ext cx="1010619" cy="674158"/>
          </a:xfrm>
          <a:custGeom>
            <a:avLst/>
            <a:gdLst/>
            <a:ahLst/>
            <a:cxnLst/>
            <a:rect l="l" t="t" r="r" b="b"/>
            <a:pathLst>
              <a:path w="1039495" h="693420">
                <a:moveTo>
                  <a:pt x="1037844" y="0"/>
                </a:moveTo>
                <a:lnTo>
                  <a:pt x="0" y="0"/>
                </a:lnTo>
                <a:lnTo>
                  <a:pt x="0" y="693420"/>
                </a:lnTo>
                <a:lnTo>
                  <a:pt x="1036320" y="693420"/>
                </a:lnTo>
                <a:lnTo>
                  <a:pt x="1037844" y="691896"/>
                </a:lnTo>
                <a:lnTo>
                  <a:pt x="1524" y="691896"/>
                </a:lnTo>
                <a:lnTo>
                  <a:pt x="1524" y="690372"/>
                </a:lnTo>
                <a:lnTo>
                  <a:pt x="3048" y="690372"/>
                </a:lnTo>
                <a:lnTo>
                  <a:pt x="3048" y="3048"/>
                </a:lnTo>
                <a:lnTo>
                  <a:pt x="1524" y="3048"/>
                </a:lnTo>
                <a:lnTo>
                  <a:pt x="1524" y="1524"/>
                </a:lnTo>
                <a:lnTo>
                  <a:pt x="1039368" y="1524"/>
                </a:lnTo>
                <a:lnTo>
                  <a:pt x="1037844" y="0"/>
                </a:lnTo>
                <a:close/>
              </a:path>
              <a:path w="1039495" h="693420">
                <a:moveTo>
                  <a:pt x="3048" y="690372"/>
                </a:moveTo>
                <a:lnTo>
                  <a:pt x="1524" y="690372"/>
                </a:lnTo>
                <a:lnTo>
                  <a:pt x="1524" y="691896"/>
                </a:lnTo>
                <a:lnTo>
                  <a:pt x="3048" y="691896"/>
                </a:lnTo>
                <a:lnTo>
                  <a:pt x="3048" y="690372"/>
                </a:lnTo>
                <a:close/>
              </a:path>
              <a:path w="1039495" h="693420">
                <a:moveTo>
                  <a:pt x="1036320" y="690372"/>
                </a:moveTo>
                <a:lnTo>
                  <a:pt x="3048" y="690372"/>
                </a:lnTo>
                <a:lnTo>
                  <a:pt x="3048" y="691896"/>
                </a:lnTo>
                <a:lnTo>
                  <a:pt x="1036320" y="691896"/>
                </a:lnTo>
                <a:lnTo>
                  <a:pt x="1036320" y="690372"/>
                </a:lnTo>
                <a:close/>
              </a:path>
              <a:path w="1039495" h="693420">
                <a:moveTo>
                  <a:pt x="1037844" y="1524"/>
                </a:moveTo>
                <a:lnTo>
                  <a:pt x="1036320" y="1524"/>
                </a:lnTo>
                <a:lnTo>
                  <a:pt x="1036320" y="691896"/>
                </a:lnTo>
                <a:lnTo>
                  <a:pt x="1037844" y="691896"/>
                </a:lnTo>
                <a:lnTo>
                  <a:pt x="1037844" y="690372"/>
                </a:lnTo>
                <a:lnTo>
                  <a:pt x="1039368" y="690372"/>
                </a:lnTo>
                <a:lnTo>
                  <a:pt x="1039368" y="3048"/>
                </a:lnTo>
                <a:lnTo>
                  <a:pt x="1037844" y="3048"/>
                </a:lnTo>
                <a:lnTo>
                  <a:pt x="1037844" y="1524"/>
                </a:lnTo>
                <a:close/>
              </a:path>
              <a:path w="1039495" h="693420">
                <a:moveTo>
                  <a:pt x="1039368" y="690372"/>
                </a:moveTo>
                <a:lnTo>
                  <a:pt x="1037844" y="690372"/>
                </a:lnTo>
                <a:lnTo>
                  <a:pt x="1037844" y="691896"/>
                </a:lnTo>
                <a:lnTo>
                  <a:pt x="1039368" y="691896"/>
                </a:lnTo>
                <a:lnTo>
                  <a:pt x="1039368" y="690372"/>
                </a:lnTo>
                <a:close/>
              </a:path>
              <a:path w="1039495" h="693420">
                <a:moveTo>
                  <a:pt x="3048" y="1524"/>
                </a:moveTo>
                <a:lnTo>
                  <a:pt x="1524" y="1524"/>
                </a:lnTo>
                <a:lnTo>
                  <a:pt x="1524" y="3048"/>
                </a:lnTo>
                <a:lnTo>
                  <a:pt x="3048" y="3048"/>
                </a:lnTo>
                <a:lnTo>
                  <a:pt x="3048" y="1524"/>
                </a:lnTo>
                <a:close/>
              </a:path>
              <a:path w="1039495" h="693420">
                <a:moveTo>
                  <a:pt x="1036320" y="1524"/>
                </a:moveTo>
                <a:lnTo>
                  <a:pt x="3048" y="1524"/>
                </a:lnTo>
                <a:lnTo>
                  <a:pt x="3048" y="3048"/>
                </a:lnTo>
                <a:lnTo>
                  <a:pt x="1036320" y="3048"/>
                </a:lnTo>
                <a:lnTo>
                  <a:pt x="1036320" y="1524"/>
                </a:lnTo>
                <a:close/>
              </a:path>
              <a:path w="1039495" h="693420">
                <a:moveTo>
                  <a:pt x="1039368" y="1524"/>
                </a:moveTo>
                <a:lnTo>
                  <a:pt x="1037844" y="1524"/>
                </a:lnTo>
                <a:lnTo>
                  <a:pt x="1037844" y="3048"/>
                </a:lnTo>
                <a:lnTo>
                  <a:pt x="1039368" y="3048"/>
                </a:lnTo>
                <a:lnTo>
                  <a:pt x="1039368" y="1524"/>
                </a:lnTo>
                <a:close/>
              </a:path>
            </a:pathLst>
          </a:custGeom>
          <a:solidFill>
            <a:srgbClr val="000000"/>
          </a:solidFill>
        </p:spPr>
        <p:txBody>
          <a:bodyPr wrap="square" lIns="0" tIns="0" rIns="0" bIns="0" rtlCol="0"/>
          <a:lstStyle/>
          <a:p>
            <a:endParaRPr sz="1750"/>
          </a:p>
        </p:txBody>
      </p:sp>
      <p:sp>
        <p:nvSpPr>
          <p:cNvPr id="30" name="object 30"/>
          <p:cNvSpPr txBox="1"/>
          <p:nvPr/>
        </p:nvSpPr>
        <p:spPr>
          <a:xfrm>
            <a:off x="5595761" y="4646612"/>
            <a:ext cx="572294" cy="157094"/>
          </a:xfrm>
          <a:prstGeom prst="rect">
            <a:avLst/>
          </a:prstGeom>
        </p:spPr>
        <p:txBody>
          <a:bodyPr vert="horz" wrap="square" lIns="0" tIns="0" rIns="0" bIns="0" rtlCol="0">
            <a:spAutoFit/>
          </a:bodyPr>
          <a:lstStyle/>
          <a:p>
            <a:pPr marL="12347"/>
            <a:r>
              <a:rPr sz="1021" spc="10" dirty="0">
                <a:latin typeface="Arial"/>
                <a:cs typeface="Arial"/>
              </a:rPr>
              <a:t>Module</a:t>
            </a:r>
            <a:r>
              <a:rPr sz="1021" spc="-63" dirty="0">
                <a:latin typeface="Arial"/>
                <a:cs typeface="Arial"/>
              </a:rPr>
              <a:t> </a:t>
            </a:r>
            <a:r>
              <a:rPr sz="1021" dirty="0">
                <a:latin typeface="Arial"/>
                <a:cs typeface="Arial"/>
              </a:rPr>
              <a:t>4</a:t>
            </a:r>
            <a:endParaRPr sz="1021">
              <a:latin typeface="Arial"/>
              <a:cs typeface="Arial"/>
            </a:endParaRPr>
          </a:p>
        </p:txBody>
      </p:sp>
      <p:sp>
        <p:nvSpPr>
          <p:cNvPr id="31" name="object 31"/>
          <p:cNvSpPr/>
          <p:nvPr/>
        </p:nvSpPr>
        <p:spPr>
          <a:xfrm>
            <a:off x="4359063" y="4399915"/>
            <a:ext cx="1012472" cy="674158"/>
          </a:xfrm>
          <a:custGeom>
            <a:avLst/>
            <a:gdLst/>
            <a:ahLst/>
            <a:cxnLst/>
            <a:rect l="l" t="t" r="r" b="b"/>
            <a:pathLst>
              <a:path w="1041400" h="693420">
                <a:moveTo>
                  <a:pt x="1039368" y="0"/>
                </a:moveTo>
                <a:lnTo>
                  <a:pt x="0" y="0"/>
                </a:lnTo>
                <a:lnTo>
                  <a:pt x="0" y="693420"/>
                </a:lnTo>
                <a:lnTo>
                  <a:pt x="1037844" y="693420"/>
                </a:lnTo>
                <a:lnTo>
                  <a:pt x="1039368" y="691896"/>
                </a:lnTo>
                <a:lnTo>
                  <a:pt x="1524" y="691896"/>
                </a:lnTo>
                <a:lnTo>
                  <a:pt x="1524" y="690372"/>
                </a:lnTo>
                <a:lnTo>
                  <a:pt x="3048" y="690372"/>
                </a:lnTo>
                <a:lnTo>
                  <a:pt x="3048" y="3048"/>
                </a:lnTo>
                <a:lnTo>
                  <a:pt x="1524" y="3048"/>
                </a:lnTo>
                <a:lnTo>
                  <a:pt x="1524" y="1524"/>
                </a:lnTo>
                <a:lnTo>
                  <a:pt x="1040892" y="1524"/>
                </a:lnTo>
                <a:lnTo>
                  <a:pt x="1039368" y="0"/>
                </a:lnTo>
                <a:close/>
              </a:path>
              <a:path w="1041400" h="693420">
                <a:moveTo>
                  <a:pt x="3048" y="690372"/>
                </a:moveTo>
                <a:lnTo>
                  <a:pt x="1524" y="690372"/>
                </a:lnTo>
                <a:lnTo>
                  <a:pt x="1524" y="691896"/>
                </a:lnTo>
                <a:lnTo>
                  <a:pt x="3048" y="691896"/>
                </a:lnTo>
                <a:lnTo>
                  <a:pt x="3048" y="690372"/>
                </a:lnTo>
                <a:close/>
              </a:path>
              <a:path w="1041400" h="693420">
                <a:moveTo>
                  <a:pt x="1037844" y="690372"/>
                </a:moveTo>
                <a:lnTo>
                  <a:pt x="3048" y="690372"/>
                </a:lnTo>
                <a:lnTo>
                  <a:pt x="3048" y="691896"/>
                </a:lnTo>
                <a:lnTo>
                  <a:pt x="1037844" y="691896"/>
                </a:lnTo>
                <a:lnTo>
                  <a:pt x="1037844" y="690372"/>
                </a:lnTo>
                <a:close/>
              </a:path>
              <a:path w="1041400" h="693420">
                <a:moveTo>
                  <a:pt x="1039368" y="1524"/>
                </a:moveTo>
                <a:lnTo>
                  <a:pt x="1037844" y="1524"/>
                </a:lnTo>
                <a:lnTo>
                  <a:pt x="1037844" y="691896"/>
                </a:lnTo>
                <a:lnTo>
                  <a:pt x="1039368" y="691896"/>
                </a:lnTo>
                <a:lnTo>
                  <a:pt x="1039368" y="690372"/>
                </a:lnTo>
                <a:lnTo>
                  <a:pt x="1040892" y="690372"/>
                </a:lnTo>
                <a:lnTo>
                  <a:pt x="1040892" y="3048"/>
                </a:lnTo>
                <a:lnTo>
                  <a:pt x="1039368" y="3048"/>
                </a:lnTo>
                <a:lnTo>
                  <a:pt x="1039368" y="1524"/>
                </a:lnTo>
                <a:close/>
              </a:path>
              <a:path w="1041400" h="693420">
                <a:moveTo>
                  <a:pt x="1040892" y="690372"/>
                </a:moveTo>
                <a:lnTo>
                  <a:pt x="1039368" y="690372"/>
                </a:lnTo>
                <a:lnTo>
                  <a:pt x="1039368" y="691896"/>
                </a:lnTo>
                <a:lnTo>
                  <a:pt x="1040892" y="691896"/>
                </a:lnTo>
                <a:lnTo>
                  <a:pt x="1040892" y="690372"/>
                </a:lnTo>
                <a:close/>
              </a:path>
              <a:path w="1041400" h="693420">
                <a:moveTo>
                  <a:pt x="3048" y="1524"/>
                </a:moveTo>
                <a:lnTo>
                  <a:pt x="1524" y="1524"/>
                </a:lnTo>
                <a:lnTo>
                  <a:pt x="1524" y="3048"/>
                </a:lnTo>
                <a:lnTo>
                  <a:pt x="3048" y="3048"/>
                </a:lnTo>
                <a:lnTo>
                  <a:pt x="3048" y="1524"/>
                </a:lnTo>
                <a:close/>
              </a:path>
              <a:path w="1041400" h="693420">
                <a:moveTo>
                  <a:pt x="1037844" y="1524"/>
                </a:moveTo>
                <a:lnTo>
                  <a:pt x="3048" y="1524"/>
                </a:lnTo>
                <a:lnTo>
                  <a:pt x="3048" y="3048"/>
                </a:lnTo>
                <a:lnTo>
                  <a:pt x="1037844" y="3048"/>
                </a:lnTo>
                <a:lnTo>
                  <a:pt x="1037844" y="1524"/>
                </a:lnTo>
                <a:close/>
              </a:path>
              <a:path w="1041400" h="693420">
                <a:moveTo>
                  <a:pt x="1040892" y="1524"/>
                </a:moveTo>
                <a:lnTo>
                  <a:pt x="1039368" y="1524"/>
                </a:lnTo>
                <a:lnTo>
                  <a:pt x="1039368" y="3048"/>
                </a:lnTo>
                <a:lnTo>
                  <a:pt x="1040892" y="3048"/>
                </a:lnTo>
                <a:lnTo>
                  <a:pt x="1040892" y="1524"/>
                </a:lnTo>
                <a:close/>
              </a:path>
            </a:pathLst>
          </a:custGeom>
          <a:solidFill>
            <a:srgbClr val="000000"/>
          </a:solidFill>
        </p:spPr>
        <p:txBody>
          <a:bodyPr wrap="square" lIns="0" tIns="0" rIns="0" bIns="0" rtlCol="0"/>
          <a:lstStyle/>
          <a:p>
            <a:endParaRPr sz="1750"/>
          </a:p>
        </p:txBody>
      </p:sp>
      <p:sp>
        <p:nvSpPr>
          <p:cNvPr id="32" name="object 32"/>
          <p:cNvSpPr txBox="1"/>
          <p:nvPr/>
        </p:nvSpPr>
        <p:spPr>
          <a:xfrm>
            <a:off x="4588228" y="4646612"/>
            <a:ext cx="569207" cy="157094"/>
          </a:xfrm>
          <a:prstGeom prst="rect">
            <a:avLst/>
          </a:prstGeom>
        </p:spPr>
        <p:txBody>
          <a:bodyPr vert="horz" wrap="square" lIns="0" tIns="0" rIns="0" bIns="0" rtlCol="0">
            <a:spAutoFit/>
          </a:bodyPr>
          <a:lstStyle/>
          <a:p>
            <a:pPr marL="12347"/>
            <a:r>
              <a:rPr sz="1021" spc="10" dirty="0">
                <a:latin typeface="Arial"/>
                <a:cs typeface="Arial"/>
              </a:rPr>
              <a:t>Module</a:t>
            </a:r>
            <a:r>
              <a:rPr sz="1021" spc="-83" dirty="0">
                <a:latin typeface="Arial"/>
                <a:cs typeface="Arial"/>
              </a:rPr>
              <a:t> </a:t>
            </a:r>
            <a:r>
              <a:rPr sz="1021" dirty="0">
                <a:latin typeface="Arial"/>
                <a:cs typeface="Arial"/>
              </a:rPr>
              <a:t>3</a:t>
            </a:r>
            <a:endParaRPr sz="1021">
              <a:latin typeface="Arial"/>
              <a:cs typeface="Arial"/>
            </a:endParaRPr>
          </a:p>
        </p:txBody>
      </p:sp>
      <p:sp>
        <p:nvSpPr>
          <p:cNvPr id="33" name="object 33"/>
          <p:cNvSpPr/>
          <p:nvPr/>
        </p:nvSpPr>
        <p:spPr>
          <a:xfrm>
            <a:off x="5368078" y="3730201"/>
            <a:ext cx="1010619" cy="672924"/>
          </a:xfrm>
          <a:custGeom>
            <a:avLst/>
            <a:gdLst/>
            <a:ahLst/>
            <a:cxnLst/>
            <a:rect l="l" t="t" r="r" b="b"/>
            <a:pathLst>
              <a:path w="1039495" h="692150">
                <a:moveTo>
                  <a:pt x="1037844" y="0"/>
                </a:moveTo>
                <a:lnTo>
                  <a:pt x="0" y="0"/>
                </a:lnTo>
                <a:lnTo>
                  <a:pt x="0" y="691895"/>
                </a:lnTo>
                <a:lnTo>
                  <a:pt x="1036320" y="691895"/>
                </a:lnTo>
                <a:lnTo>
                  <a:pt x="1037844" y="690371"/>
                </a:lnTo>
                <a:lnTo>
                  <a:pt x="1524" y="690371"/>
                </a:lnTo>
                <a:lnTo>
                  <a:pt x="1524" y="688847"/>
                </a:lnTo>
                <a:lnTo>
                  <a:pt x="3048" y="688847"/>
                </a:lnTo>
                <a:lnTo>
                  <a:pt x="3048" y="3047"/>
                </a:lnTo>
                <a:lnTo>
                  <a:pt x="1524" y="3047"/>
                </a:lnTo>
                <a:lnTo>
                  <a:pt x="1524" y="1523"/>
                </a:lnTo>
                <a:lnTo>
                  <a:pt x="1039368" y="1523"/>
                </a:lnTo>
                <a:lnTo>
                  <a:pt x="1037844" y="0"/>
                </a:lnTo>
                <a:close/>
              </a:path>
              <a:path w="1039495" h="692150">
                <a:moveTo>
                  <a:pt x="3048" y="688847"/>
                </a:moveTo>
                <a:lnTo>
                  <a:pt x="1524" y="688847"/>
                </a:lnTo>
                <a:lnTo>
                  <a:pt x="1524" y="690371"/>
                </a:lnTo>
                <a:lnTo>
                  <a:pt x="3048" y="690371"/>
                </a:lnTo>
                <a:lnTo>
                  <a:pt x="3048" y="688847"/>
                </a:lnTo>
                <a:close/>
              </a:path>
              <a:path w="1039495" h="692150">
                <a:moveTo>
                  <a:pt x="1036320" y="688847"/>
                </a:moveTo>
                <a:lnTo>
                  <a:pt x="3048" y="688847"/>
                </a:lnTo>
                <a:lnTo>
                  <a:pt x="3048" y="690371"/>
                </a:lnTo>
                <a:lnTo>
                  <a:pt x="1036320" y="690371"/>
                </a:lnTo>
                <a:lnTo>
                  <a:pt x="1036320" y="688847"/>
                </a:lnTo>
                <a:close/>
              </a:path>
              <a:path w="1039495" h="692150">
                <a:moveTo>
                  <a:pt x="1037844" y="1523"/>
                </a:moveTo>
                <a:lnTo>
                  <a:pt x="1036320" y="1523"/>
                </a:lnTo>
                <a:lnTo>
                  <a:pt x="1036320" y="690371"/>
                </a:lnTo>
                <a:lnTo>
                  <a:pt x="1037844" y="690371"/>
                </a:lnTo>
                <a:lnTo>
                  <a:pt x="1037844" y="688847"/>
                </a:lnTo>
                <a:lnTo>
                  <a:pt x="1039368" y="688847"/>
                </a:lnTo>
                <a:lnTo>
                  <a:pt x="1039368" y="3047"/>
                </a:lnTo>
                <a:lnTo>
                  <a:pt x="1037844" y="3047"/>
                </a:lnTo>
                <a:lnTo>
                  <a:pt x="1037844" y="1523"/>
                </a:lnTo>
                <a:close/>
              </a:path>
              <a:path w="1039495" h="692150">
                <a:moveTo>
                  <a:pt x="1039368" y="688847"/>
                </a:moveTo>
                <a:lnTo>
                  <a:pt x="1037844" y="688847"/>
                </a:lnTo>
                <a:lnTo>
                  <a:pt x="1037844" y="690371"/>
                </a:lnTo>
                <a:lnTo>
                  <a:pt x="1039368" y="690371"/>
                </a:lnTo>
                <a:lnTo>
                  <a:pt x="1039368" y="688847"/>
                </a:lnTo>
                <a:close/>
              </a:path>
              <a:path w="1039495" h="692150">
                <a:moveTo>
                  <a:pt x="3048" y="1523"/>
                </a:moveTo>
                <a:lnTo>
                  <a:pt x="1524" y="1523"/>
                </a:lnTo>
                <a:lnTo>
                  <a:pt x="1524" y="3047"/>
                </a:lnTo>
                <a:lnTo>
                  <a:pt x="3048" y="3047"/>
                </a:lnTo>
                <a:lnTo>
                  <a:pt x="3048" y="1523"/>
                </a:lnTo>
                <a:close/>
              </a:path>
              <a:path w="1039495" h="692150">
                <a:moveTo>
                  <a:pt x="1036320" y="1523"/>
                </a:moveTo>
                <a:lnTo>
                  <a:pt x="3048" y="1523"/>
                </a:lnTo>
                <a:lnTo>
                  <a:pt x="3048" y="3047"/>
                </a:lnTo>
                <a:lnTo>
                  <a:pt x="1036320" y="3047"/>
                </a:lnTo>
                <a:lnTo>
                  <a:pt x="1036320" y="1523"/>
                </a:lnTo>
                <a:close/>
              </a:path>
              <a:path w="1039495" h="692150">
                <a:moveTo>
                  <a:pt x="1039368" y="1523"/>
                </a:moveTo>
                <a:lnTo>
                  <a:pt x="1037844" y="1523"/>
                </a:lnTo>
                <a:lnTo>
                  <a:pt x="1037844" y="3047"/>
                </a:lnTo>
                <a:lnTo>
                  <a:pt x="1039368" y="3047"/>
                </a:lnTo>
                <a:lnTo>
                  <a:pt x="1039368" y="1523"/>
                </a:lnTo>
                <a:close/>
              </a:path>
            </a:pathLst>
          </a:custGeom>
          <a:solidFill>
            <a:srgbClr val="000000"/>
          </a:solidFill>
        </p:spPr>
        <p:txBody>
          <a:bodyPr wrap="square" lIns="0" tIns="0" rIns="0" bIns="0" rtlCol="0"/>
          <a:lstStyle/>
          <a:p>
            <a:endParaRPr sz="1750"/>
          </a:p>
        </p:txBody>
      </p:sp>
      <p:sp>
        <p:nvSpPr>
          <p:cNvPr id="34" name="object 34"/>
          <p:cNvSpPr txBox="1"/>
          <p:nvPr/>
        </p:nvSpPr>
        <p:spPr>
          <a:xfrm>
            <a:off x="5595761" y="3976898"/>
            <a:ext cx="572294" cy="157094"/>
          </a:xfrm>
          <a:prstGeom prst="rect">
            <a:avLst/>
          </a:prstGeom>
        </p:spPr>
        <p:txBody>
          <a:bodyPr vert="horz" wrap="square" lIns="0" tIns="0" rIns="0" bIns="0" rtlCol="0">
            <a:spAutoFit/>
          </a:bodyPr>
          <a:lstStyle/>
          <a:p>
            <a:pPr marL="12347"/>
            <a:r>
              <a:rPr sz="1021" spc="10" dirty="0">
                <a:latin typeface="Arial"/>
                <a:cs typeface="Arial"/>
              </a:rPr>
              <a:t>Module</a:t>
            </a:r>
            <a:r>
              <a:rPr sz="1021" spc="-63" dirty="0">
                <a:latin typeface="Arial"/>
                <a:cs typeface="Arial"/>
              </a:rPr>
              <a:t> </a:t>
            </a:r>
            <a:r>
              <a:rPr sz="1021" dirty="0">
                <a:latin typeface="Arial"/>
                <a:cs typeface="Arial"/>
              </a:rPr>
              <a:t>2</a:t>
            </a:r>
            <a:endParaRPr sz="1021">
              <a:latin typeface="Arial"/>
              <a:cs typeface="Arial"/>
            </a:endParaRPr>
          </a:p>
        </p:txBody>
      </p:sp>
      <p:sp>
        <p:nvSpPr>
          <p:cNvPr id="35" name="object 35"/>
          <p:cNvSpPr/>
          <p:nvPr/>
        </p:nvSpPr>
        <p:spPr>
          <a:xfrm>
            <a:off x="5031739" y="4177665"/>
            <a:ext cx="674158" cy="449439"/>
          </a:xfrm>
          <a:custGeom>
            <a:avLst/>
            <a:gdLst/>
            <a:ahLst/>
            <a:cxnLst/>
            <a:rect l="l" t="t" r="r" b="b"/>
            <a:pathLst>
              <a:path w="693420" h="462279">
                <a:moveTo>
                  <a:pt x="691896" y="0"/>
                </a:moveTo>
                <a:lnTo>
                  <a:pt x="0" y="0"/>
                </a:lnTo>
                <a:lnTo>
                  <a:pt x="0" y="461772"/>
                </a:lnTo>
                <a:lnTo>
                  <a:pt x="690372" y="461772"/>
                </a:lnTo>
                <a:lnTo>
                  <a:pt x="691896" y="460248"/>
                </a:lnTo>
                <a:lnTo>
                  <a:pt x="1524" y="460248"/>
                </a:lnTo>
                <a:lnTo>
                  <a:pt x="1524" y="458724"/>
                </a:lnTo>
                <a:lnTo>
                  <a:pt x="3048" y="458724"/>
                </a:lnTo>
                <a:lnTo>
                  <a:pt x="3048" y="3048"/>
                </a:lnTo>
                <a:lnTo>
                  <a:pt x="1524" y="3048"/>
                </a:lnTo>
                <a:lnTo>
                  <a:pt x="1524" y="1524"/>
                </a:lnTo>
                <a:lnTo>
                  <a:pt x="693420" y="1524"/>
                </a:lnTo>
                <a:lnTo>
                  <a:pt x="691896" y="0"/>
                </a:lnTo>
                <a:close/>
              </a:path>
              <a:path w="693420" h="462279">
                <a:moveTo>
                  <a:pt x="3048" y="458724"/>
                </a:moveTo>
                <a:lnTo>
                  <a:pt x="1524" y="458724"/>
                </a:lnTo>
                <a:lnTo>
                  <a:pt x="1524" y="460248"/>
                </a:lnTo>
                <a:lnTo>
                  <a:pt x="3048" y="460248"/>
                </a:lnTo>
                <a:lnTo>
                  <a:pt x="3048" y="458724"/>
                </a:lnTo>
                <a:close/>
              </a:path>
              <a:path w="693420" h="462279">
                <a:moveTo>
                  <a:pt x="690372" y="458724"/>
                </a:moveTo>
                <a:lnTo>
                  <a:pt x="3048" y="458724"/>
                </a:lnTo>
                <a:lnTo>
                  <a:pt x="3048" y="460248"/>
                </a:lnTo>
                <a:lnTo>
                  <a:pt x="690372" y="460248"/>
                </a:lnTo>
                <a:lnTo>
                  <a:pt x="690372" y="458724"/>
                </a:lnTo>
                <a:close/>
              </a:path>
              <a:path w="693420" h="462279">
                <a:moveTo>
                  <a:pt x="691896" y="1524"/>
                </a:moveTo>
                <a:lnTo>
                  <a:pt x="690372" y="1524"/>
                </a:lnTo>
                <a:lnTo>
                  <a:pt x="690372" y="460248"/>
                </a:lnTo>
                <a:lnTo>
                  <a:pt x="691896" y="460248"/>
                </a:lnTo>
                <a:lnTo>
                  <a:pt x="691896" y="458724"/>
                </a:lnTo>
                <a:lnTo>
                  <a:pt x="693420" y="458724"/>
                </a:lnTo>
                <a:lnTo>
                  <a:pt x="693420" y="3048"/>
                </a:lnTo>
                <a:lnTo>
                  <a:pt x="691896" y="3048"/>
                </a:lnTo>
                <a:lnTo>
                  <a:pt x="691896" y="1524"/>
                </a:lnTo>
                <a:close/>
              </a:path>
              <a:path w="693420" h="462279">
                <a:moveTo>
                  <a:pt x="693420" y="458724"/>
                </a:moveTo>
                <a:lnTo>
                  <a:pt x="691896" y="458724"/>
                </a:lnTo>
                <a:lnTo>
                  <a:pt x="691896" y="460248"/>
                </a:lnTo>
                <a:lnTo>
                  <a:pt x="693420" y="460248"/>
                </a:lnTo>
                <a:lnTo>
                  <a:pt x="693420" y="458724"/>
                </a:lnTo>
                <a:close/>
              </a:path>
              <a:path w="693420" h="462279">
                <a:moveTo>
                  <a:pt x="3048" y="1524"/>
                </a:moveTo>
                <a:lnTo>
                  <a:pt x="1524" y="1524"/>
                </a:lnTo>
                <a:lnTo>
                  <a:pt x="1524" y="3048"/>
                </a:lnTo>
                <a:lnTo>
                  <a:pt x="3048" y="3048"/>
                </a:lnTo>
                <a:lnTo>
                  <a:pt x="3048" y="1524"/>
                </a:lnTo>
                <a:close/>
              </a:path>
              <a:path w="693420" h="462279">
                <a:moveTo>
                  <a:pt x="690372" y="1524"/>
                </a:moveTo>
                <a:lnTo>
                  <a:pt x="3048" y="1524"/>
                </a:lnTo>
                <a:lnTo>
                  <a:pt x="3048" y="3048"/>
                </a:lnTo>
                <a:lnTo>
                  <a:pt x="690372" y="3048"/>
                </a:lnTo>
                <a:lnTo>
                  <a:pt x="690372" y="1524"/>
                </a:lnTo>
                <a:close/>
              </a:path>
              <a:path w="693420" h="462279">
                <a:moveTo>
                  <a:pt x="693420" y="1524"/>
                </a:moveTo>
                <a:lnTo>
                  <a:pt x="691896" y="1524"/>
                </a:lnTo>
                <a:lnTo>
                  <a:pt x="691896" y="3048"/>
                </a:lnTo>
                <a:lnTo>
                  <a:pt x="693420" y="3048"/>
                </a:lnTo>
                <a:lnTo>
                  <a:pt x="693420" y="1524"/>
                </a:lnTo>
                <a:close/>
              </a:path>
            </a:pathLst>
          </a:custGeom>
          <a:solidFill>
            <a:srgbClr val="000000"/>
          </a:solidFill>
        </p:spPr>
        <p:txBody>
          <a:bodyPr wrap="square" lIns="0" tIns="0" rIns="0" bIns="0" rtlCol="0"/>
          <a:lstStyle/>
          <a:p>
            <a:endParaRPr sz="1750"/>
          </a:p>
        </p:txBody>
      </p:sp>
      <p:sp>
        <p:nvSpPr>
          <p:cNvPr id="36" name="object 36"/>
          <p:cNvSpPr txBox="1"/>
          <p:nvPr/>
        </p:nvSpPr>
        <p:spPr>
          <a:xfrm>
            <a:off x="5033222" y="4179147"/>
            <a:ext cx="671689" cy="370294"/>
          </a:xfrm>
          <a:prstGeom prst="rect">
            <a:avLst/>
          </a:prstGeom>
          <a:solidFill>
            <a:srgbClr val="E6E6E6"/>
          </a:solidFill>
        </p:spPr>
        <p:txBody>
          <a:bodyPr vert="horz" wrap="square" lIns="0" tIns="55563" rIns="0" bIns="0" rtlCol="0">
            <a:spAutoFit/>
          </a:bodyPr>
          <a:lstStyle/>
          <a:p>
            <a:pPr marL="199402" marR="108653" indent="-72847">
              <a:spcBef>
                <a:spcPts val="437"/>
              </a:spcBef>
            </a:pPr>
            <a:r>
              <a:rPr sz="1021" spc="29" dirty="0">
                <a:latin typeface="Arial"/>
                <a:cs typeface="Arial"/>
              </a:rPr>
              <a:t>S</a:t>
            </a:r>
            <a:r>
              <a:rPr sz="1021" spc="-5" dirty="0">
                <a:latin typeface="Arial"/>
                <a:cs typeface="Arial"/>
              </a:rPr>
              <a:t>h</a:t>
            </a:r>
            <a:r>
              <a:rPr sz="1021" spc="19" dirty="0">
                <a:latin typeface="Arial"/>
                <a:cs typeface="Arial"/>
              </a:rPr>
              <a:t>a</a:t>
            </a:r>
            <a:r>
              <a:rPr sz="1021" dirty="0">
                <a:latin typeface="Arial"/>
                <a:cs typeface="Arial"/>
              </a:rPr>
              <a:t>red  </a:t>
            </a:r>
            <a:r>
              <a:rPr sz="1021" spc="5" dirty="0">
                <a:latin typeface="Arial"/>
                <a:cs typeface="Arial"/>
              </a:rPr>
              <a:t>Data</a:t>
            </a:r>
            <a:endParaRPr sz="1021">
              <a:latin typeface="Arial"/>
              <a:cs typeface="Arial"/>
            </a:endParaRPr>
          </a:p>
        </p:txBody>
      </p:sp>
      <p:sp>
        <p:nvSpPr>
          <p:cNvPr id="38" name="object 3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74</a:t>
            </a:r>
          </a:p>
          <a:p>
            <a:pPr marL="1456939">
              <a:lnSpc>
                <a:spcPts val="1371"/>
              </a:lnSpc>
            </a:pPr>
            <a:r>
              <a:rPr dirty="0"/>
              <a:t>© Copyright </a:t>
            </a:r>
            <a:r>
              <a:rPr spc="-5" dirty="0"/>
              <a:t>Virtual University </a:t>
            </a:r>
            <a:r>
              <a:rPr dirty="0"/>
              <a:t>of</a:t>
            </a:r>
            <a:r>
              <a:rPr spc="-78" dirty="0"/>
              <a:t> </a:t>
            </a:r>
            <a:r>
              <a:rPr spc="-5" dirty="0"/>
              <a:t>Pakistan</a:t>
            </a:r>
          </a:p>
        </p:txBody>
      </p:sp>
      <p:sp>
        <p:nvSpPr>
          <p:cNvPr id="37" name="object 37"/>
          <p:cNvSpPr txBox="1"/>
          <p:nvPr/>
        </p:nvSpPr>
        <p:spPr>
          <a:xfrm>
            <a:off x="4840123" y="5125141"/>
            <a:ext cx="858749" cy="157094"/>
          </a:xfrm>
          <a:prstGeom prst="rect">
            <a:avLst/>
          </a:prstGeom>
        </p:spPr>
        <p:txBody>
          <a:bodyPr vert="horz" wrap="square" lIns="0" tIns="0" rIns="0" bIns="0" rtlCol="0">
            <a:spAutoFit/>
          </a:bodyPr>
          <a:lstStyle/>
          <a:p>
            <a:pPr marL="12347"/>
            <a:r>
              <a:rPr sz="1021" spc="5" dirty="0">
                <a:latin typeface="Arial"/>
                <a:cs typeface="Arial"/>
              </a:rPr>
              <a:t>High</a:t>
            </a:r>
            <a:r>
              <a:rPr sz="1021" spc="-49" dirty="0">
                <a:latin typeface="Arial"/>
                <a:cs typeface="Arial"/>
              </a:rPr>
              <a:t> </a:t>
            </a:r>
            <a:r>
              <a:rPr sz="1021" spc="5" dirty="0">
                <a:latin typeface="Arial"/>
                <a:cs typeface="Arial"/>
              </a:rPr>
              <a:t>Coupling</a:t>
            </a:r>
            <a:endParaRPr sz="1021">
              <a:latin typeface="Arial"/>
              <a:cs typeface="Arial"/>
            </a:endParaRPr>
          </a:p>
        </p:txBody>
      </p:sp>
    </p:spTree>
    <p:extLst>
      <p:ext uri="{BB962C8B-B14F-4D97-AF65-F5344CB8AC3E}">
        <p14:creationId xmlns:p14="http://schemas.microsoft.com/office/powerpoint/2010/main" val="40303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01775"/>
            <a:ext cx="5359312" cy="7128233"/>
          </a:xfrm>
          <a:prstGeom prst="rect">
            <a:avLst/>
          </a:prstGeom>
        </p:spPr>
        <p:txBody>
          <a:bodyPr vert="horz" wrap="square" lIns="0" tIns="0" rIns="0" bIns="0" rtlCol="0">
            <a:spAutoFit/>
          </a:bodyPr>
          <a:lstStyle/>
          <a:p>
            <a:pPr marL="456837">
              <a:lnSpc>
                <a:spcPts val="1371"/>
              </a:lnSpc>
            </a:pPr>
            <a:r>
              <a:rPr sz="1167" dirty="0">
                <a:latin typeface="Times New Roman"/>
                <a:cs typeface="Times New Roman"/>
              </a:rPr>
              <a:t>float myDotProduct1(vector a, vector</a:t>
            </a:r>
            <a:r>
              <a:rPr sz="1167" spc="-111" dirty="0">
                <a:latin typeface="Times New Roman"/>
                <a:cs typeface="Times New Roman"/>
              </a:rPr>
              <a:t> </a:t>
            </a:r>
            <a:r>
              <a:rPr sz="1167" dirty="0">
                <a:latin typeface="Times New Roman"/>
                <a:cs typeface="Times New Roman"/>
              </a:rPr>
              <a:t>b)</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marR="2436051" algn="just">
              <a:lnSpc>
                <a:spcPts val="1342"/>
              </a:lnSpc>
              <a:spcBef>
                <a:spcPts val="63"/>
              </a:spcBef>
            </a:pPr>
            <a:r>
              <a:rPr sz="1167" dirty="0">
                <a:latin typeface="Times New Roman"/>
                <a:cs typeface="Times New Roman"/>
              </a:rPr>
              <a:t>float temp1 = a.getX() *</a:t>
            </a:r>
            <a:r>
              <a:rPr sz="1167" spc="-107" dirty="0">
                <a:latin typeface="Times New Roman"/>
                <a:cs typeface="Times New Roman"/>
              </a:rPr>
              <a:t> </a:t>
            </a:r>
            <a:r>
              <a:rPr sz="1167" dirty="0">
                <a:latin typeface="Times New Roman"/>
                <a:cs typeface="Times New Roman"/>
              </a:rPr>
              <a:t>b.getX();  float temp2 = a.getY() *</a:t>
            </a:r>
            <a:r>
              <a:rPr sz="1167" spc="-107" dirty="0">
                <a:latin typeface="Times New Roman"/>
                <a:cs typeface="Times New Roman"/>
              </a:rPr>
              <a:t> </a:t>
            </a:r>
            <a:r>
              <a:rPr sz="1167" dirty="0">
                <a:latin typeface="Times New Roman"/>
                <a:cs typeface="Times New Roman"/>
              </a:rPr>
              <a:t>b.getY();  return temp1 +</a:t>
            </a:r>
            <a:r>
              <a:rPr sz="1167" spc="-102" dirty="0">
                <a:latin typeface="Times New Roman"/>
                <a:cs typeface="Times New Roman"/>
              </a:rPr>
              <a:t> </a:t>
            </a:r>
            <a:r>
              <a:rPr sz="1167" dirty="0">
                <a:latin typeface="Times New Roman"/>
                <a:cs typeface="Times New Roman"/>
              </a:rPr>
              <a:t>temp2;</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spc="-5" dirty="0">
                <a:latin typeface="Times New Roman"/>
                <a:cs typeface="Times New Roman"/>
              </a:rPr>
              <a:t>Since </a:t>
            </a:r>
            <a:r>
              <a:rPr sz="1167" dirty="0">
                <a:latin typeface="Times New Roman"/>
                <a:cs typeface="Times New Roman"/>
              </a:rPr>
              <a:t>the data members are public, one could be enticed to use these members directly  (presumably </a:t>
            </a:r>
            <a:r>
              <a:rPr sz="1167" spc="-5" dirty="0">
                <a:latin typeface="Times New Roman"/>
                <a:cs typeface="Times New Roman"/>
              </a:rPr>
              <a:t>saving some </a:t>
            </a:r>
            <a:r>
              <a:rPr sz="1167" dirty="0">
                <a:latin typeface="Times New Roman"/>
                <a:cs typeface="Times New Roman"/>
              </a:rPr>
              <a:t>function calls overhead) and rewrite the </a:t>
            </a:r>
            <a:r>
              <a:rPr sz="1167" spc="-5" dirty="0">
                <a:latin typeface="Times New Roman"/>
                <a:cs typeface="Times New Roman"/>
              </a:rPr>
              <a:t>same </a:t>
            </a:r>
            <a:r>
              <a:rPr sz="1167" dirty="0">
                <a:latin typeface="Times New Roman"/>
                <a:cs typeface="Times New Roman"/>
              </a:rPr>
              <a:t>function as  follows:</a:t>
            </a:r>
            <a:endParaRPr sz="1167">
              <a:latin typeface="Times New Roman"/>
              <a:cs typeface="Times New Roman"/>
            </a:endParaRPr>
          </a:p>
          <a:p>
            <a:pPr>
              <a:spcBef>
                <a:spcPts val="15"/>
              </a:spcBef>
            </a:pPr>
            <a:endParaRPr sz="1069">
              <a:latin typeface="Times New Roman"/>
              <a:cs typeface="Times New Roman"/>
            </a:endParaRPr>
          </a:p>
          <a:p>
            <a:pPr marL="456837">
              <a:lnSpc>
                <a:spcPts val="1371"/>
              </a:lnSpc>
              <a:spcBef>
                <a:spcPts val="5"/>
              </a:spcBef>
            </a:pPr>
            <a:r>
              <a:rPr sz="1167" dirty="0">
                <a:latin typeface="Times New Roman"/>
                <a:cs typeface="Times New Roman"/>
              </a:rPr>
              <a:t>float myDotProduct2(vector a, vector</a:t>
            </a:r>
            <a:r>
              <a:rPr sz="1167" spc="-111" dirty="0">
                <a:latin typeface="Times New Roman"/>
                <a:cs typeface="Times New Roman"/>
              </a:rPr>
              <a:t> </a:t>
            </a:r>
            <a:r>
              <a:rPr sz="1167" dirty="0">
                <a:latin typeface="Times New Roman"/>
                <a:cs typeface="Times New Roman"/>
              </a:rPr>
              <a:t>b)</a:t>
            </a:r>
            <a:endParaRPr sz="1167">
              <a:latin typeface="Times New Roman"/>
              <a:cs typeface="Times New Roman"/>
            </a:endParaRPr>
          </a:p>
          <a:p>
            <a:pPr marL="456837">
              <a:lnSpc>
                <a:spcPts val="1342"/>
              </a:lnSpc>
            </a:pPr>
            <a:r>
              <a:rPr sz="1167" dirty="0">
                <a:latin typeface="Times New Roman"/>
                <a:cs typeface="Times New Roman"/>
              </a:rPr>
              <a:t>{</a:t>
            </a:r>
            <a:endParaRPr sz="1167">
              <a:latin typeface="Times New Roman"/>
              <a:cs typeface="Times New Roman"/>
            </a:endParaRPr>
          </a:p>
          <a:p>
            <a:pPr marL="901327" marR="3061424" algn="just">
              <a:lnSpc>
                <a:spcPts val="1342"/>
              </a:lnSpc>
              <a:spcBef>
                <a:spcPts val="63"/>
              </a:spcBef>
            </a:pPr>
            <a:r>
              <a:rPr sz="1167" dirty="0">
                <a:latin typeface="Times New Roman"/>
                <a:cs typeface="Times New Roman"/>
              </a:rPr>
              <a:t>float temp1 = a.x *</a:t>
            </a:r>
            <a:r>
              <a:rPr sz="1167" spc="-107" dirty="0">
                <a:latin typeface="Times New Roman"/>
                <a:cs typeface="Times New Roman"/>
              </a:rPr>
              <a:t> </a:t>
            </a:r>
            <a:r>
              <a:rPr sz="1167" dirty="0">
                <a:latin typeface="Times New Roman"/>
                <a:cs typeface="Times New Roman"/>
              </a:rPr>
              <a:t>b.x;  float temp2 = a.y *</a:t>
            </a:r>
            <a:r>
              <a:rPr sz="1167" spc="-107" dirty="0">
                <a:latin typeface="Times New Roman"/>
                <a:cs typeface="Times New Roman"/>
              </a:rPr>
              <a:t> </a:t>
            </a:r>
            <a:r>
              <a:rPr sz="1167" dirty="0">
                <a:latin typeface="Times New Roman"/>
                <a:cs typeface="Times New Roman"/>
              </a:rPr>
              <a:t>b.y;  return temp1 +</a:t>
            </a:r>
            <a:r>
              <a:rPr sz="1167" spc="-102" dirty="0">
                <a:latin typeface="Times New Roman"/>
                <a:cs typeface="Times New Roman"/>
              </a:rPr>
              <a:t> </a:t>
            </a:r>
            <a:r>
              <a:rPr sz="1167" dirty="0">
                <a:latin typeface="Times New Roman"/>
                <a:cs typeface="Times New Roman"/>
              </a:rPr>
              <a:t>temp2;</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spc="-5" dirty="0">
                <a:latin typeface="Times New Roman"/>
                <a:cs typeface="Times New Roman"/>
              </a:rPr>
              <a:t>So </a:t>
            </a:r>
            <a:r>
              <a:rPr sz="1167" dirty="0">
                <a:latin typeface="Times New Roman"/>
                <a:cs typeface="Times New Roman"/>
              </a:rPr>
              <a:t>far, </a:t>
            </a:r>
            <a:r>
              <a:rPr sz="1167" spc="5" dirty="0">
                <a:latin typeface="Times New Roman"/>
                <a:cs typeface="Times New Roman"/>
              </a:rPr>
              <a:t>there </a:t>
            </a:r>
            <a:r>
              <a:rPr sz="1167" dirty="0">
                <a:latin typeface="Times New Roman"/>
                <a:cs typeface="Times New Roman"/>
              </a:rPr>
              <a:t>does not </a:t>
            </a:r>
            <a:r>
              <a:rPr sz="1167" spc="-5" dirty="0">
                <a:latin typeface="Times New Roman"/>
                <a:cs typeface="Times New Roman"/>
              </a:rPr>
              <a:t>seem </a:t>
            </a:r>
            <a:r>
              <a:rPr sz="1167" dirty="0">
                <a:latin typeface="Times New Roman"/>
                <a:cs typeface="Times New Roman"/>
              </a:rPr>
              <a:t>to be any issue. But the </a:t>
            </a:r>
            <a:r>
              <a:rPr sz="1167" spc="-5" dirty="0">
                <a:latin typeface="Times New Roman"/>
                <a:cs typeface="Times New Roman"/>
              </a:rPr>
              <a:t>scenario </a:t>
            </a:r>
            <a:r>
              <a:rPr sz="1167" dirty="0">
                <a:latin typeface="Times New Roman"/>
                <a:cs typeface="Times New Roman"/>
              </a:rPr>
              <a:t>changes as </a:t>
            </a:r>
            <a:r>
              <a:rPr sz="1167" spc="-5" dirty="0">
                <a:latin typeface="Times New Roman"/>
                <a:cs typeface="Times New Roman"/>
              </a:rPr>
              <a:t>soon </a:t>
            </a:r>
            <a:r>
              <a:rPr sz="1167" dirty="0">
                <a:latin typeface="Times New Roman"/>
                <a:cs typeface="Times New Roman"/>
              </a:rPr>
              <a:t>as there </a:t>
            </a:r>
            <a:r>
              <a:rPr sz="1167" spc="5" dirty="0">
                <a:latin typeface="Times New Roman"/>
                <a:cs typeface="Times New Roman"/>
              </a:rPr>
              <a:t>are  </a:t>
            </a:r>
            <a:r>
              <a:rPr sz="1167" dirty="0">
                <a:latin typeface="Times New Roman"/>
                <a:cs typeface="Times New Roman"/>
              </a:rPr>
              <a:t>changes in the class implementation. </a:t>
            </a:r>
            <a:r>
              <a:rPr sz="1167" spc="-5" dirty="0">
                <a:latin typeface="Times New Roman"/>
                <a:cs typeface="Times New Roman"/>
              </a:rPr>
              <a:t>Now </a:t>
            </a:r>
            <a:r>
              <a:rPr sz="1167" dirty="0">
                <a:latin typeface="Times New Roman"/>
                <a:cs typeface="Times New Roman"/>
              </a:rPr>
              <a:t>let us assume that for </a:t>
            </a:r>
            <a:r>
              <a:rPr sz="1167" spc="-5" dirty="0">
                <a:latin typeface="Times New Roman"/>
                <a:cs typeface="Times New Roman"/>
              </a:rPr>
              <a:t>some </a:t>
            </a:r>
            <a:r>
              <a:rPr sz="1167" dirty="0">
                <a:latin typeface="Times New Roman"/>
                <a:cs typeface="Times New Roman"/>
              </a:rPr>
              <a:t>reason the class  designer changes the implementation and data </a:t>
            </a:r>
            <a:r>
              <a:rPr sz="1167" spc="-5" dirty="0">
                <a:latin typeface="Times New Roman"/>
                <a:cs typeface="Times New Roman"/>
              </a:rPr>
              <a:t>structure </a:t>
            </a:r>
            <a:r>
              <a:rPr sz="1167" dirty="0">
                <a:latin typeface="Times New Roman"/>
                <a:cs typeface="Times New Roman"/>
              </a:rPr>
              <a:t>and decides to </a:t>
            </a:r>
            <a:r>
              <a:rPr sz="1167" spc="-5" dirty="0">
                <a:latin typeface="Times New Roman"/>
                <a:cs typeface="Times New Roman"/>
              </a:rPr>
              <a:t>stores </a:t>
            </a:r>
            <a:r>
              <a:rPr sz="1167" dirty="0">
                <a:latin typeface="Times New Roman"/>
                <a:cs typeface="Times New Roman"/>
              </a:rPr>
              <a:t>the angle  and magnitude instead of the x and y components of the vector. The new class looks like  as</a:t>
            </a:r>
            <a:r>
              <a:rPr sz="1167" spc="-102" dirty="0">
                <a:latin typeface="Times New Roman"/>
                <a:cs typeface="Times New Roman"/>
              </a:rPr>
              <a:t> </a:t>
            </a:r>
            <a:r>
              <a:rPr sz="1167" dirty="0">
                <a:latin typeface="Times New Roman"/>
                <a:cs typeface="Times New Roman"/>
              </a:rPr>
              <a:t>follows:</a:t>
            </a:r>
            <a:endParaRPr sz="1167">
              <a:latin typeface="Times New Roman"/>
              <a:cs typeface="Times New Roman"/>
            </a:endParaRPr>
          </a:p>
          <a:p>
            <a:pPr>
              <a:lnSpc>
                <a:spcPct val="100000"/>
              </a:lnSpc>
            </a:pPr>
            <a:endParaRPr sz="1167">
              <a:latin typeface="Times New Roman"/>
              <a:cs typeface="Times New Roman"/>
            </a:endParaRPr>
          </a:p>
          <a:p>
            <a:pPr marL="567959" marR="4090541" indent="-111122">
              <a:lnSpc>
                <a:spcPts val="1342"/>
              </a:lnSpc>
            </a:pPr>
            <a:r>
              <a:rPr sz="1167" dirty="0">
                <a:latin typeface="Times New Roman"/>
                <a:cs typeface="Times New Roman"/>
              </a:rPr>
              <a:t>class vector</a:t>
            </a:r>
            <a:r>
              <a:rPr sz="1167" spc="-102" dirty="0">
                <a:latin typeface="Times New Roman"/>
                <a:cs typeface="Times New Roman"/>
              </a:rPr>
              <a:t> </a:t>
            </a:r>
            <a:r>
              <a:rPr sz="1167" dirty="0">
                <a:latin typeface="Times New Roman"/>
                <a:cs typeface="Times New Roman"/>
              </a:rPr>
              <a:t>{  public:</a:t>
            </a:r>
            <a:endParaRPr sz="1167">
              <a:latin typeface="Times New Roman"/>
              <a:cs typeface="Times New Roman"/>
            </a:endParaRPr>
          </a:p>
          <a:p>
            <a:pPr marL="901327" marR="3474428">
              <a:lnSpc>
                <a:spcPts val="1342"/>
              </a:lnSpc>
            </a:pPr>
            <a:r>
              <a:rPr sz="1167" dirty="0">
                <a:latin typeface="Times New Roman"/>
                <a:cs typeface="Times New Roman"/>
              </a:rPr>
              <a:t>float</a:t>
            </a:r>
            <a:r>
              <a:rPr sz="1167" spc="-92" dirty="0">
                <a:latin typeface="Times New Roman"/>
                <a:cs typeface="Times New Roman"/>
              </a:rPr>
              <a:t> </a:t>
            </a:r>
            <a:r>
              <a:rPr sz="1167" dirty="0">
                <a:latin typeface="Times New Roman"/>
                <a:cs typeface="Times New Roman"/>
              </a:rPr>
              <a:t>magnitude;  float</a:t>
            </a:r>
            <a:r>
              <a:rPr sz="1167" spc="-97" dirty="0">
                <a:latin typeface="Times New Roman"/>
                <a:cs typeface="Times New Roman"/>
              </a:rPr>
              <a:t> </a:t>
            </a:r>
            <a:r>
              <a:rPr sz="1167" dirty="0">
                <a:latin typeface="Times New Roman"/>
                <a:cs typeface="Times New Roman"/>
              </a:rPr>
              <a:t>angle;</a:t>
            </a:r>
            <a:endParaRPr sz="1167">
              <a:latin typeface="Times New Roman"/>
              <a:cs typeface="Times New Roman"/>
            </a:endParaRPr>
          </a:p>
          <a:p>
            <a:pPr marL="901327" algn="just">
              <a:lnSpc>
                <a:spcPts val="1278"/>
              </a:lnSpc>
            </a:pPr>
            <a:r>
              <a:rPr sz="1167" dirty="0">
                <a:latin typeface="Times New Roman"/>
                <a:cs typeface="Times New Roman"/>
              </a:rPr>
              <a:t>vector (float x, float</a:t>
            </a:r>
            <a:r>
              <a:rPr sz="1167" spc="-97" dirty="0">
                <a:latin typeface="Times New Roman"/>
                <a:cs typeface="Times New Roman"/>
              </a:rPr>
              <a:t> </a:t>
            </a:r>
            <a:r>
              <a:rPr sz="1167" dirty="0">
                <a:latin typeface="Times New Roman"/>
                <a:cs typeface="Times New Roman"/>
              </a:rPr>
              <a:t>y);</a:t>
            </a:r>
            <a:endParaRPr sz="1167">
              <a:latin typeface="Times New Roman"/>
              <a:cs typeface="Times New Roman"/>
            </a:endParaRPr>
          </a:p>
          <a:p>
            <a:pPr marL="901327" marR="2264429">
              <a:lnSpc>
                <a:spcPts val="1342"/>
              </a:lnSpc>
              <a:spcBef>
                <a:spcPts val="63"/>
              </a:spcBef>
            </a:pPr>
            <a:r>
              <a:rPr sz="1167" dirty="0">
                <a:latin typeface="Times New Roman"/>
                <a:cs typeface="Times New Roman"/>
              </a:rPr>
              <a:t>vector (float magnitude, float</a:t>
            </a:r>
            <a:r>
              <a:rPr sz="1167" spc="-102" dirty="0">
                <a:latin typeface="Times New Roman"/>
                <a:cs typeface="Times New Roman"/>
              </a:rPr>
              <a:t> </a:t>
            </a:r>
            <a:r>
              <a:rPr sz="1167" dirty="0">
                <a:latin typeface="Times New Roman"/>
                <a:cs typeface="Times New Roman"/>
              </a:rPr>
              <a:t>angle);  float</a:t>
            </a:r>
            <a:r>
              <a:rPr sz="1167" spc="-97" dirty="0">
                <a:latin typeface="Times New Roman"/>
                <a:cs typeface="Times New Roman"/>
              </a:rPr>
              <a:t> </a:t>
            </a:r>
            <a:r>
              <a:rPr sz="1167" dirty="0">
                <a:latin typeface="Times New Roman"/>
                <a:cs typeface="Times New Roman"/>
              </a:rPr>
              <a:t>getX();</a:t>
            </a:r>
            <a:endParaRPr sz="1167">
              <a:latin typeface="Times New Roman"/>
              <a:cs typeface="Times New Roman"/>
            </a:endParaRPr>
          </a:p>
          <a:p>
            <a:pPr marL="901327" algn="just">
              <a:lnSpc>
                <a:spcPts val="1278"/>
              </a:lnSpc>
            </a:pPr>
            <a:r>
              <a:rPr sz="1167" dirty="0">
                <a:latin typeface="Times New Roman"/>
                <a:cs typeface="Times New Roman"/>
              </a:rPr>
              <a:t>float</a:t>
            </a:r>
            <a:r>
              <a:rPr sz="1167" spc="-97" dirty="0">
                <a:latin typeface="Times New Roman"/>
                <a:cs typeface="Times New Roman"/>
              </a:rPr>
              <a:t> </a:t>
            </a:r>
            <a:r>
              <a:rPr sz="1167" dirty="0">
                <a:latin typeface="Times New Roman"/>
                <a:cs typeface="Times New Roman"/>
              </a:rPr>
              <a:t>getY();</a:t>
            </a:r>
            <a:endParaRPr sz="1167">
              <a:latin typeface="Times New Roman"/>
              <a:cs typeface="Times New Roman"/>
            </a:endParaRPr>
          </a:p>
          <a:p>
            <a:pPr marL="901327" marR="3178101">
              <a:lnSpc>
                <a:spcPts val="1342"/>
              </a:lnSpc>
              <a:spcBef>
                <a:spcPts val="63"/>
              </a:spcBef>
            </a:pPr>
            <a:r>
              <a:rPr sz="1167" dirty="0">
                <a:latin typeface="Times New Roman"/>
                <a:cs typeface="Times New Roman"/>
              </a:rPr>
              <a:t>float</a:t>
            </a:r>
            <a:r>
              <a:rPr sz="1167" spc="-92" dirty="0">
                <a:latin typeface="Times New Roman"/>
                <a:cs typeface="Times New Roman"/>
              </a:rPr>
              <a:t> </a:t>
            </a:r>
            <a:r>
              <a:rPr sz="1167" dirty="0">
                <a:latin typeface="Times New Roman"/>
                <a:cs typeface="Times New Roman"/>
              </a:rPr>
              <a:t>getMagnitude();  float</a:t>
            </a:r>
            <a:r>
              <a:rPr sz="1167" spc="-97" dirty="0">
                <a:latin typeface="Times New Roman"/>
                <a:cs typeface="Times New Roman"/>
              </a:rPr>
              <a:t> </a:t>
            </a:r>
            <a:r>
              <a:rPr sz="1167" dirty="0">
                <a:latin typeface="Times New Roman"/>
                <a:cs typeface="Times New Roman"/>
              </a:rPr>
              <a:t>getAngle();</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spc="-5" dirty="0">
                <a:latin typeface="Times New Roman"/>
                <a:cs typeface="Times New Roman"/>
              </a:rPr>
              <a:t>Now we see </a:t>
            </a:r>
            <a:r>
              <a:rPr sz="1167" spc="5" dirty="0">
                <a:latin typeface="Times New Roman"/>
                <a:cs typeface="Times New Roman"/>
              </a:rPr>
              <a:t>the </a:t>
            </a:r>
            <a:r>
              <a:rPr sz="1167" dirty="0">
                <a:latin typeface="Times New Roman"/>
                <a:cs typeface="Times New Roman"/>
              </a:rPr>
              <a:t>difference in the two implementations of the dot product function </a:t>
            </a:r>
            <a:r>
              <a:rPr sz="1167" spc="-5" dirty="0">
                <a:latin typeface="Times New Roman"/>
                <a:cs typeface="Times New Roman"/>
              </a:rPr>
              <a:t>written  </a:t>
            </a:r>
            <a:r>
              <a:rPr sz="1167" dirty="0">
                <a:latin typeface="Times New Roman"/>
                <a:cs typeface="Times New Roman"/>
              </a:rPr>
              <a:t>by the user of this class. In the first case, as the dot product function is dependent upon  the public interface of the vector class, there </a:t>
            </a:r>
            <a:r>
              <a:rPr sz="1167" spc="-5" dirty="0">
                <a:latin typeface="Times New Roman"/>
                <a:cs typeface="Times New Roman"/>
              </a:rPr>
              <a:t>will </a:t>
            </a:r>
            <a:r>
              <a:rPr sz="1167" dirty="0">
                <a:latin typeface="Times New Roman"/>
                <a:cs typeface="Times New Roman"/>
              </a:rPr>
              <a:t>be no change </a:t>
            </a:r>
            <a:r>
              <a:rPr sz="1167" spc="-5" dirty="0">
                <a:latin typeface="Times New Roman"/>
                <a:cs typeface="Times New Roman"/>
              </a:rPr>
              <a:t>while </a:t>
            </a:r>
            <a:r>
              <a:rPr sz="1167" dirty="0">
                <a:latin typeface="Times New Roman"/>
                <a:cs typeface="Times New Roman"/>
              </a:rPr>
              <a:t>in the </a:t>
            </a:r>
            <a:r>
              <a:rPr sz="1167" spc="-5" dirty="0">
                <a:latin typeface="Times New Roman"/>
                <a:cs typeface="Times New Roman"/>
              </a:rPr>
              <a:t>second </a:t>
            </a:r>
            <a:r>
              <a:rPr sz="1167" dirty="0">
                <a:latin typeface="Times New Roman"/>
                <a:cs typeface="Times New Roman"/>
              </a:rPr>
              <a:t>case  the function </a:t>
            </a:r>
            <a:r>
              <a:rPr sz="1167" spc="-5" dirty="0">
                <a:latin typeface="Times New Roman"/>
                <a:cs typeface="Times New Roman"/>
              </a:rPr>
              <a:t>will </a:t>
            </a:r>
            <a:r>
              <a:rPr sz="1167" dirty="0">
                <a:latin typeface="Times New Roman"/>
                <a:cs typeface="Times New Roman"/>
              </a:rPr>
              <a:t>have to be rewritten. This is because in the first case the </a:t>
            </a:r>
            <a:r>
              <a:rPr sz="1167" spc="-5" dirty="0">
                <a:latin typeface="Times New Roman"/>
                <a:cs typeface="Times New Roman"/>
              </a:rPr>
              <a:t>system was  </a:t>
            </a:r>
            <a:r>
              <a:rPr sz="1167" dirty="0">
                <a:latin typeface="Times New Roman"/>
                <a:cs typeface="Times New Roman"/>
              </a:rPr>
              <a:t>loosely coupled </a:t>
            </a:r>
            <a:r>
              <a:rPr sz="1167" spc="-5" dirty="0">
                <a:latin typeface="Times New Roman"/>
                <a:cs typeface="Times New Roman"/>
              </a:rPr>
              <a:t>while </a:t>
            </a:r>
            <a:r>
              <a:rPr sz="1167" dirty="0">
                <a:latin typeface="Times New Roman"/>
                <a:cs typeface="Times New Roman"/>
              </a:rPr>
              <a:t>in the </a:t>
            </a:r>
            <a:r>
              <a:rPr sz="1167" spc="-5" dirty="0">
                <a:latin typeface="Times New Roman"/>
                <a:cs typeface="Times New Roman"/>
              </a:rPr>
              <a:t>second </a:t>
            </a:r>
            <a:r>
              <a:rPr sz="1167" dirty="0">
                <a:latin typeface="Times New Roman"/>
                <a:cs typeface="Times New Roman"/>
              </a:rPr>
              <a:t>case there </a:t>
            </a:r>
            <a:r>
              <a:rPr sz="1167" spc="-5" dirty="0">
                <a:latin typeface="Times New Roman"/>
                <a:cs typeface="Times New Roman"/>
              </a:rPr>
              <a:t>was </a:t>
            </a:r>
            <a:r>
              <a:rPr sz="1167" dirty="0">
                <a:latin typeface="Times New Roman"/>
                <a:cs typeface="Times New Roman"/>
              </a:rPr>
              <a:t>more dependency on the internal  </a:t>
            </a:r>
            <a:r>
              <a:rPr sz="1167" spc="-5" dirty="0">
                <a:latin typeface="Times New Roman"/>
                <a:cs typeface="Times New Roman"/>
              </a:rPr>
              <a:t>structure </a:t>
            </a:r>
            <a:r>
              <a:rPr sz="1167" dirty="0">
                <a:latin typeface="Times New Roman"/>
                <a:cs typeface="Times New Roman"/>
              </a:rPr>
              <a:t>of the vector class and hence there </a:t>
            </a:r>
            <a:r>
              <a:rPr sz="1167" spc="-5" dirty="0">
                <a:latin typeface="Times New Roman"/>
                <a:cs typeface="Times New Roman"/>
              </a:rPr>
              <a:t>was </a:t>
            </a:r>
            <a:r>
              <a:rPr sz="1167" dirty="0">
                <a:latin typeface="Times New Roman"/>
                <a:cs typeface="Times New Roman"/>
              </a:rPr>
              <a:t>more</a:t>
            </a:r>
            <a:r>
              <a:rPr sz="1167" spc="-102" dirty="0">
                <a:latin typeface="Times New Roman"/>
                <a:cs typeface="Times New Roman"/>
              </a:rPr>
              <a:t> </a:t>
            </a:r>
            <a:r>
              <a:rPr sz="1167" dirty="0">
                <a:latin typeface="Times New Roman"/>
                <a:cs typeface="Times New Roman"/>
              </a:rPr>
              <a:t>coupling.</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46829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2440305" y="4079874"/>
            <a:ext cx="188295" cy="280282"/>
          </a:xfrm>
          <a:custGeom>
            <a:avLst/>
            <a:gdLst/>
            <a:ahLst/>
            <a:cxnLst/>
            <a:rect l="l" t="t" r="r" b="b"/>
            <a:pathLst>
              <a:path w="193675" h="288289">
                <a:moveTo>
                  <a:pt x="193547" y="0"/>
                </a:moveTo>
                <a:lnTo>
                  <a:pt x="0" y="0"/>
                </a:lnTo>
                <a:lnTo>
                  <a:pt x="0" y="288035"/>
                </a:lnTo>
                <a:lnTo>
                  <a:pt x="193547" y="288035"/>
                </a:lnTo>
                <a:lnTo>
                  <a:pt x="193547" y="0"/>
                </a:lnTo>
                <a:close/>
              </a:path>
            </a:pathLst>
          </a:custGeom>
          <a:solidFill>
            <a:srgbClr val="33CCCC"/>
          </a:solidFill>
        </p:spPr>
        <p:txBody>
          <a:bodyPr wrap="square" lIns="0" tIns="0" rIns="0" bIns="0" rtlCol="0"/>
          <a:lstStyle/>
          <a:p>
            <a:endParaRPr sz="1750"/>
          </a:p>
        </p:txBody>
      </p:sp>
      <p:sp>
        <p:nvSpPr>
          <p:cNvPr id="6" name="object 6"/>
          <p:cNvSpPr/>
          <p:nvPr/>
        </p:nvSpPr>
        <p:spPr>
          <a:xfrm>
            <a:off x="2252132" y="3630930"/>
            <a:ext cx="656872" cy="449439"/>
          </a:xfrm>
          <a:custGeom>
            <a:avLst/>
            <a:gdLst/>
            <a:ahLst/>
            <a:cxnLst/>
            <a:rect l="l" t="t" r="r" b="b"/>
            <a:pathLst>
              <a:path w="675639" h="462279">
                <a:moveTo>
                  <a:pt x="675132" y="0"/>
                </a:moveTo>
                <a:lnTo>
                  <a:pt x="0" y="0"/>
                </a:lnTo>
                <a:lnTo>
                  <a:pt x="0" y="461772"/>
                </a:lnTo>
                <a:lnTo>
                  <a:pt x="675132" y="461772"/>
                </a:lnTo>
                <a:lnTo>
                  <a:pt x="675132" y="0"/>
                </a:lnTo>
                <a:close/>
              </a:path>
            </a:pathLst>
          </a:custGeom>
          <a:solidFill>
            <a:srgbClr val="33CCCC"/>
          </a:solidFill>
        </p:spPr>
        <p:txBody>
          <a:bodyPr wrap="square" lIns="0" tIns="0" rIns="0" bIns="0" rtlCol="0"/>
          <a:lstStyle/>
          <a:p>
            <a:endParaRPr sz="1750"/>
          </a:p>
        </p:txBody>
      </p:sp>
      <p:sp>
        <p:nvSpPr>
          <p:cNvPr id="7" name="object 7"/>
          <p:cNvSpPr/>
          <p:nvPr/>
        </p:nvSpPr>
        <p:spPr>
          <a:xfrm>
            <a:off x="2247688" y="3626484"/>
            <a:ext cx="665515" cy="738364"/>
          </a:xfrm>
          <a:custGeom>
            <a:avLst/>
            <a:gdLst/>
            <a:ahLst/>
            <a:cxnLst/>
            <a:rect l="l" t="t" r="r" b="b"/>
            <a:pathLst>
              <a:path w="684530" h="759460">
                <a:moveTo>
                  <a:pt x="198120" y="466344"/>
                </a:moveTo>
                <a:lnTo>
                  <a:pt x="193548" y="466344"/>
                </a:lnTo>
                <a:lnTo>
                  <a:pt x="193548" y="755904"/>
                </a:lnTo>
                <a:lnTo>
                  <a:pt x="195072" y="757428"/>
                </a:lnTo>
                <a:lnTo>
                  <a:pt x="196596" y="757428"/>
                </a:lnTo>
                <a:lnTo>
                  <a:pt x="198120" y="758952"/>
                </a:lnTo>
                <a:lnTo>
                  <a:pt x="391668" y="758952"/>
                </a:lnTo>
                <a:lnTo>
                  <a:pt x="396240" y="754380"/>
                </a:lnTo>
                <a:lnTo>
                  <a:pt x="198120" y="754380"/>
                </a:lnTo>
                <a:lnTo>
                  <a:pt x="196596" y="749808"/>
                </a:lnTo>
                <a:lnTo>
                  <a:pt x="202692" y="749808"/>
                </a:lnTo>
                <a:lnTo>
                  <a:pt x="202692" y="470916"/>
                </a:lnTo>
                <a:lnTo>
                  <a:pt x="198120" y="470916"/>
                </a:lnTo>
                <a:lnTo>
                  <a:pt x="198120" y="466344"/>
                </a:lnTo>
                <a:close/>
              </a:path>
              <a:path w="684530" h="759460">
                <a:moveTo>
                  <a:pt x="202692" y="749808"/>
                </a:moveTo>
                <a:lnTo>
                  <a:pt x="196596" y="749808"/>
                </a:lnTo>
                <a:lnTo>
                  <a:pt x="198120" y="754380"/>
                </a:lnTo>
                <a:lnTo>
                  <a:pt x="202692" y="752856"/>
                </a:lnTo>
                <a:lnTo>
                  <a:pt x="202692" y="749808"/>
                </a:lnTo>
                <a:close/>
              </a:path>
              <a:path w="684530" h="759460">
                <a:moveTo>
                  <a:pt x="387096" y="749808"/>
                </a:moveTo>
                <a:lnTo>
                  <a:pt x="202692" y="749808"/>
                </a:lnTo>
                <a:lnTo>
                  <a:pt x="202692" y="752856"/>
                </a:lnTo>
                <a:lnTo>
                  <a:pt x="198120" y="754380"/>
                </a:lnTo>
                <a:lnTo>
                  <a:pt x="391668" y="754380"/>
                </a:lnTo>
                <a:lnTo>
                  <a:pt x="387096" y="752856"/>
                </a:lnTo>
                <a:lnTo>
                  <a:pt x="387096" y="749808"/>
                </a:lnTo>
                <a:close/>
              </a:path>
              <a:path w="684530" h="759460">
                <a:moveTo>
                  <a:pt x="675132" y="461772"/>
                </a:moveTo>
                <a:lnTo>
                  <a:pt x="388620" y="461772"/>
                </a:lnTo>
                <a:lnTo>
                  <a:pt x="387096" y="463296"/>
                </a:lnTo>
                <a:lnTo>
                  <a:pt x="387096" y="752856"/>
                </a:lnTo>
                <a:lnTo>
                  <a:pt x="391668" y="754380"/>
                </a:lnTo>
                <a:lnTo>
                  <a:pt x="390144" y="749808"/>
                </a:lnTo>
                <a:lnTo>
                  <a:pt x="396240" y="749808"/>
                </a:lnTo>
                <a:lnTo>
                  <a:pt x="396240" y="470916"/>
                </a:lnTo>
                <a:lnTo>
                  <a:pt x="391668" y="470916"/>
                </a:lnTo>
                <a:lnTo>
                  <a:pt x="391668" y="466344"/>
                </a:lnTo>
                <a:lnTo>
                  <a:pt x="679704" y="466344"/>
                </a:lnTo>
                <a:lnTo>
                  <a:pt x="675132" y="464820"/>
                </a:lnTo>
                <a:lnTo>
                  <a:pt x="675132" y="461772"/>
                </a:lnTo>
                <a:close/>
              </a:path>
              <a:path w="684530" h="759460">
                <a:moveTo>
                  <a:pt x="396240" y="749808"/>
                </a:moveTo>
                <a:lnTo>
                  <a:pt x="390144" y="749808"/>
                </a:lnTo>
                <a:lnTo>
                  <a:pt x="391668" y="754380"/>
                </a:lnTo>
                <a:lnTo>
                  <a:pt x="396240" y="754380"/>
                </a:lnTo>
                <a:lnTo>
                  <a:pt x="396240" y="749808"/>
                </a:lnTo>
                <a:close/>
              </a:path>
              <a:path w="684530" h="759460">
                <a:moveTo>
                  <a:pt x="681228" y="0"/>
                </a:moveTo>
                <a:lnTo>
                  <a:pt x="1524" y="0"/>
                </a:lnTo>
                <a:lnTo>
                  <a:pt x="0" y="1524"/>
                </a:lnTo>
                <a:lnTo>
                  <a:pt x="0" y="467868"/>
                </a:lnTo>
                <a:lnTo>
                  <a:pt x="1524" y="469392"/>
                </a:lnTo>
                <a:lnTo>
                  <a:pt x="3048" y="469392"/>
                </a:lnTo>
                <a:lnTo>
                  <a:pt x="4572" y="470916"/>
                </a:lnTo>
                <a:lnTo>
                  <a:pt x="193548" y="470916"/>
                </a:lnTo>
                <a:lnTo>
                  <a:pt x="193548" y="466344"/>
                </a:lnTo>
                <a:lnTo>
                  <a:pt x="4572" y="466344"/>
                </a:lnTo>
                <a:lnTo>
                  <a:pt x="3048" y="461772"/>
                </a:lnTo>
                <a:lnTo>
                  <a:pt x="9144" y="461772"/>
                </a:lnTo>
                <a:lnTo>
                  <a:pt x="9144" y="9144"/>
                </a:lnTo>
                <a:lnTo>
                  <a:pt x="3048" y="9144"/>
                </a:lnTo>
                <a:lnTo>
                  <a:pt x="4572" y="4572"/>
                </a:lnTo>
                <a:lnTo>
                  <a:pt x="9144" y="3048"/>
                </a:lnTo>
                <a:lnTo>
                  <a:pt x="682752" y="3048"/>
                </a:lnTo>
                <a:lnTo>
                  <a:pt x="682752" y="1524"/>
                </a:lnTo>
                <a:lnTo>
                  <a:pt x="681228" y="0"/>
                </a:lnTo>
                <a:close/>
              </a:path>
              <a:path w="684530" h="759460">
                <a:moveTo>
                  <a:pt x="199644" y="461772"/>
                </a:moveTo>
                <a:lnTo>
                  <a:pt x="9144" y="461772"/>
                </a:lnTo>
                <a:lnTo>
                  <a:pt x="9144" y="464820"/>
                </a:lnTo>
                <a:lnTo>
                  <a:pt x="4572" y="466344"/>
                </a:lnTo>
                <a:lnTo>
                  <a:pt x="198120" y="466344"/>
                </a:lnTo>
                <a:lnTo>
                  <a:pt x="198120" y="470916"/>
                </a:lnTo>
                <a:lnTo>
                  <a:pt x="202692" y="470916"/>
                </a:lnTo>
                <a:lnTo>
                  <a:pt x="202692" y="464820"/>
                </a:lnTo>
                <a:lnTo>
                  <a:pt x="199644" y="461772"/>
                </a:lnTo>
                <a:close/>
              </a:path>
              <a:path w="684530" h="759460">
                <a:moveTo>
                  <a:pt x="396240" y="466344"/>
                </a:moveTo>
                <a:lnTo>
                  <a:pt x="391668" y="466344"/>
                </a:lnTo>
                <a:lnTo>
                  <a:pt x="391668" y="470916"/>
                </a:lnTo>
                <a:lnTo>
                  <a:pt x="396240" y="470916"/>
                </a:lnTo>
                <a:lnTo>
                  <a:pt x="396240" y="466344"/>
                </a:lnTo>
                <a:close/>
              </a:path>
              <a:path w="684530" h="759460">
                <a:moveTo>
                  <a:pt x="684276" y="461772"/>
                </a:moveTo>
                <a:lnTo>
                  <a:pt x="678180" y="461772"/>
                </a:lnTo>
                <a:lnTo>
                  <a:pt x="679704" y="466344"/>
                </a:lnTo>
                <a:lnTo>
                  <a:pt x="396240" y="466344"/>
                </a:lnTo>
                <a:lnTo>
                  <a:pt x="396240" y="470916"/>
                </a:lnTo>
                <a:lnTo>
                  <a:pt x="679704" y="470916"/>
                </a:lnTo>
                <a:lnTo>
                  <a:pt x="684276" y="466344"/>
                </a:lnTo>
                <a:lnTo>
                  <a:pt x="684276" y="461772"/>
                </a:lnTo>
                <a:close/>
              </a:path>
              <a:path w="684530" h="759460">
                <a:moveTo>
                  <a:pt x="9144" y="461772"/>
                </a:moveTo>
                <a:lnTo>
                  <a:pt x="3048" y="461772"/>
                </a:lnTo>
                <a:lnTo>
                  <a:pt x="4572" y="466344"/>
                </a:lnTo>
                <a:lnTo>
                  <a:pt x="9144" y="464820"/>
                </a:lnTo>
                <a:lnTo>
                  <a:pt x="9144" y="461772"/>
                </a:lnTo>
                <a:close/>
              </a:path>
              <a:path w="684530" h="759460">
                <a:moveTo>
                  <a:pt x="675132" y="3048"/>
                </a:moveTo>
                <a:lnTo>
                  <a:pt x="675132" y="464820"/>
                </a:lnTo>
                <a:lnTo>
                  <a:pt x="679704" y="466344"/>
                </a:lnTo>
                <a:lnTo>
                  <a:pt x="678180" y="461772"/>
                </a:lnTo>
                <a:lnTo>
                  <a:pt x="684276" y="461772"/>
                </a:lnTo>
                <a:lnTo>
                  <a:pt x="684276" y="9144"/>
                </a:lnTo>
                <a:lnTo>
                  <a:pt x="678180" y="9144"/>
                </a:lnTo>
                <a:lnTo>
                  <a:pt x="679704" y="4572"/>
                </a:lnTo>
                <a:lnTo>
                  <a:pt x="675132" y="3048"/>
                </a:lnTo>
                <a:close/>
              </a:path>
              <a:path w="684530" h="759460">
                <a:moveTo>
                  <a:pt x="9144" y="3048"/>
                </a:moveTo>
                <a:lnTo>
                  <a:pt x="4572" y="4572"/>
                </a:lnTo>
                <a:lnTo>
                  <a:pt x="3048" y="9144"/>
                </a:lnTo>
                <a:lnTo>
                  <a:pt x="9144" y="9144"/>
                </a:lnTo>
                <a:lnTo>
                  <a:pt x="9144" y="3048"/>
                </a:lnTo>
                <a:close/>
              </a:path>
              <a:path w="684530" h="759460">
                <a:moveTo>
                  <a:pt x="675132" y="3048"/>
                </a:moveTo>
                <a:lnTo>
                  <a:pt x="9144" y="3048"/>
                </a:lnTo>
                <a:lnTo>
                  <a:pt x="9144" y="9144"/>
                </a:lnTo>
                <a:lnTo>
                  <a:pt x="675132" y="9144"/>
                </a:lnTo>
                <a:lnTo>
                  <a:pt x="675132" y="3048"/>
                </a:lnTo>
                <a:close/>
              </a:path>
              <a:path w="684530" h="759460">
                <a:moveTo>
                  <a:pt x="682752" y="3048"/>
                </a:moveTo>
                <a:lnTo>
                  <a:pt x="675132" y="3048"/>
                </a:lnTo>
                <a:lnTo>
                  <a:pt x="679704" y="4572"/>
                </a:lnTo>
                <a:lnTo>
                  <a:pt x="678180" y="9144"/>
                </a:lnTo>
                <a:lnTo>
                  <a:pt x="684276" y="9144"/>
                </a:lnTo>
                <a:lnTo>
                  <a:pt x="684276" y="4572"/>
                </a:lnTo>
                <a:lnTo>
                  <a:pt x="682752" y="3048"/>
                </a:lnTo>
                <a:close/>
              </a:path>
            </a:pathLst>
          </a:custGeom>
          <a:solidFill>
            <a:srgbClr val="003366"/>
          </a:solidFill>
        </p:spPr>
        <p:txBody>
          <a:bodyPr wrap="square" lIns="0" tIns="0" rIns="0" bIns="0" rtlCol="0"/>
          <a:lstStyle/>
          <a:p>
            <a:endParaRPr sz="1750"/>
          </a:p>
        </p:txBody>
      </p:sp>
      <p:sp>
        <p:nvSpPr>
          <p:cNvPr id="8" name="object 8"/>
          <p:cNvSpPr/>
          <p:nvPr/>
        </p:nvSpPr>
        <p:spPr>
          <a:xfrm>
            <a:off x="2252132" y="4364601"/>
            <a:ext cx="656872" cy="287690"/>
          </a:xfrm>
          <a:custGeom>
            <a:avLst/>
            <a:gdLst/>
            <a:ahLst/>
            <a:cxnLst/>
            <a:rect l="l" t="t" r="r" b="b"/>
            <a:pathLst>
              <a:path w="675639" h="295910">
                <a:moveTo>
                  <a:pt x="0" y="295909"/>
                </a:moveTo>
                <a:lnTo>
                  <a:pt x="675132" y="295909"/>
                </a:lnTo>
                <a:lnTo>
                  <a:pt x="675132" y="0"/>
                </a:lnTo>
                <a:lnTo>
                  <a:pt x="0" y="0"/>
                </a:lnTo>
                <a:lnTo>
                  <a:pt x="0" y="295909"/>
                </a:lnTo>
                <a:close/>
              </a:path>
            </a:pathLst>
          </a:custGeom>
          <a:solidFill>
            <a:srgbClr val="99CC99"/>
          </a:solidFill>
        </p:spPr>
        <p:txBody>
          <a:bodyPr wrap="square" lIns="0" tIns="0" rIns="0" bIns="0" rtlCol="0"/>
          <a:lstStyle/>
          <a:p>
            <a:endParaRPr sz="1750"/>
          </a:p>
        </p:txBody>
      </p:sp>
      <p:sp>
        <p:nvSpPr>
          <p:cNvPr id="9" name="object 9"/>
          <p:cNvSpPr/>
          <p:nvPr/>
        </p:nvSpPr>
        <p:spPr>
          <a:xfrm>
            <a:off x="2252133" y="4076912"/>
            <a:ext cx="188295" cy="287690"/>
          </a:xfrm>
          <a:custGeom>
            <a:avLst/>
            <a:gdLst/>
            <a:ahLst/>
            <a:cxnLst/>
            <a:rect l="l" t="t" r="r" b="b"/>
            <a:pathLst>
              <a:path w="193675" h="295910">
                <a:moveTo>
                  <a:pt x="0" y="295910"/>
                </a:moveTo>
                <a:lnTo>
                  <a:pt x="193548" y="295910"/>
                </a:lnTo>
                <a:lnTo>
                  <a:pt x="193548" y="0"/>
                </a:lnTo>
                <a:lnTo>
                  <a:pt x="0" y="0"/>
                </a:lnTo>
                <a:lnTo>
                  <a:pt x="0" y="295910"/>
                </a:lnTo>
                <a:close/>
              </a:path>
            </a:pathLst>
          </a:custGeom>
          <a:solidFill>
            <a:srgbClr val="99CC99"/>
          </a:solidFill>
        </p:spPr>
        <p:txBody>
          <a:bodyPr wrap="square" lIns="0" tIns="0" rIns="0" bIns="0" rtlCol="0"/>
          <a:lstStyle/>
          <a:p>
            <a:endParaRPr sz="1750"/>
          </a:p>
        </p:txBody>
      </p:sp>
      <p:sp>
        <p:nvSpPr>
          <p:cNvPr id="10" name="object 10"/>
          <p:cNvSpPr/>
          <p:nvPr/>
        </p:nvSpPr>
        <p:spPr>
          <a:xfrm>
            <a:off x="2628477" y="4076912"/>
            <a:ext cx="280282" cy="287690"/>
          </a:xfrm>
          <a:custGeom>
            <a:avLst/>
            <a:gdLst/>
            <a:ahLst/>
            <a:cxnLst/>
            <a:rect l="l" t="t" r="r" b="b"/>
            <a:pathLst>
              <a:path w="288289" h="295910">
                <a:moveTo>
                  <a:pt x="288036" y="0"/>
                </a:moveTo>
                <a:lnTo>
                  <a:pt x="0" y="0"/>
                </a:lnTo>
                <a:lnTo>
                  <a:pt x="0" y="295656"/>
                </a:lnTo>
                <a:lnTo>
                  <a:pt x="288036" y="295656"/>
                </a:lnTo>
                <a:lnTo>
                  <a:pt x="288036" y="0"/>
                </a:lnTo>
                <a:close/>
              </a:path>
            </a:pathLst>
          </a:custGeom>
          <a:solidFill>
            <a:srgbClr val="99CC99"/>
          </a:solidFill>
        </p:spPr>
        <p:txBody>
          <a:bodyPr wrap="square" lIns="0" tIns="0" rIns="0" bIns="0" rtlCol="0"/>
          <a:lstStyle/>
          <a:p>
            <a:endParaRPr sz="1750"/>
          </a:p>
        </p:txBody>
      </p:sp>
      <p:sp>
        <p:nvSpPr>
          <p:cNvPr id="11" name="object 11"/>
          <p:cNvSpPr/>
          <p:nvPr/>
        </p:nvSpPr>
        <p:spPr>
          <a:xfrm>
            <a:off x="2247688" y="4072466"/>
            <a:ext cx="665515" cy="584024"/>
          </a:xfrm>
          <a:custGeom>
            <a:avLst/>
            <a:gdLst/>
            <a:ahLst/>
            <a:cxnLst/>
            <a:rect l="l" t="t" r="r" b="b"/>
            <a:pathLst>
              <a:path w="684530" h="600710">
                <a:moveTo>
                  <a:pt x="199643" y="0"/>
                </a:moveTo>
                <a:lnTo>
                  <a:pt x="1523" y="0"/>
                </a:lnTo>
                <a:lnTo>
                  <a:pt x="0" y="1524"/>
                </a:lnTo>
                <a:lnTo>
                  <a:pt x="0" y="597408"/>
                </a:lnTo>
                <a:lnTo>
                  <a:pt x="1523" y="598932"/>
                </a:lnTo>
                <a:lnTo>
                  <a:pt x="3047" y="598932"/>
                </a:lnTo>
                <a:lnTo>
                  <a:pt x="4571" y="600456"/>
                </a:lnTo>
                <a:lnTo>
                  <a:pt x="679703" y="600456"/>
                </a:lnTo>
                <a:lnTo>
                  <a:pt x="684275" y="595884"/>
                </a:lnTo>
                <a:lnTo>
                  <a:pt x="4571" y="595884"/>
                </a:lnTo>
                <a:lnTo>
                  <a:pt x="3047" y="591312"/>
                </a:lnTo>
                <a:lnTo>
                  <a:pt x="9143" y="591312"/>
                </a:lnTo>
                <a:lnTo>
                  <a:pt x="9143" y="9144"/>
                </a:lnTo>
                <a:lnTo>
                  <a:pt x="3047" y="9144"/>
                </a:lnTo>
                <a:lnTo>
                  <a:pt x="4571" y="4572"/>
                </a:lnTo>
                <a:lnTo>
                  <a:pt x="9143" y="3048"/>
                </a:lnTo>
                <a:lnTo>
                  <a:pt x="201167" y="3048"/>
                </a:lnTo>
                <a:lnTo>
                  <a:pt x="201167" y="1524"/>
                </a:lnTo>
                <a:lnTo>
                  <a:pt x="199643" y="0"/>
                </a:lnTo>
                <a:close/>
              </a:path>
              <a:path w="684530" h="600710">
                <a:moveTo>
                  <a:pt x="9143" y="591312"/>
                </a:moveTo>
                <a:lnTo>
                  <a:pt x="3047" y="591312"/>
                </a:lnTo>
                <a:lnTo>
                  <a:pt x="4571" y="595884"/>
                </a:lnTo>
                <a:lnTo>
                  <a:pt x="9143" y="594360"/>
                </a:lnTo>
                <a:lnTo>
                  <a:pt x="9143" y="591312"/>
                </a:lnTo>
                <a:close/>
              </a:path>
              <a:path w="684530" h="600710">
                <a:moveTo>
                  <a:pt x="675131" y="591312"/>
                </a:moveTo>
                <a:lnTo>
                  <a:pt x="9143" y="591312"/>
                </a:lnTo>
                <a:lnTo>
                  <a:pt x="9143" y="594360"/>
                </a:lnTo>
                <a:lnTo>
                  <a:pt x="4571" y="595884"/>
                </a:lnTo>
                <a:lnTo>
                  <a:pt x="679703" y="595884"/>
                </a:lnTo>
                <a:lnTo>
                  <a:pt x="675131" y="594360"/>
                </a:lnTo>
                <a:lnTo>
                  <a:pt x="675131" y="591312"/>
                </a:lnTo>
                <a:close/>
              </a:path>
              <a:path w="684530" h="600710">
                <a:moveTo>
                  <a:pt x="675131" y="3048"/>
                </a:moveTo>
                <a:lnTo>
                  <a:pt x="675131" y="594360"/>
                </a:lnTo>
                <a:lnTo>
                  <a:pt x="679703" y="595884"/>
                </a:lnTo>
                <a:lnTo>
                  <a:pt x="678179" y="591312"/>
                </a:lnTo>
                <a:lnTo>
                  <a:pt x="684275" y="591312"/>
                </a:lnTo>
                <a:lnTo>
                  <a:pt x="684275" y="9144"/>
                </a:lnTo>
                <a:lnTo>
                  <a:pt x="678179" y="9144"/>
                </a:lnTo>
                <a:lnTo>
                  <a:pt x="679703" y="4572"/>
                </a:lnTo>
                <a:lnTo>
                  <a:pt x="675131" y="3048"/>
                </a:lnTo>
                <a:close/>
              </a:path>
              <a:path w="684530" h="600710">
                <a:moveTo>
                  <a:pt x="684275" y="591312"/>
                </a:moveTo>
                <a:lnTo>
                  <a:pt x="678179" y="591312"/>
                </a:lnTo>
                <a:lnTo>
                  <a:pt x="679703" y="595884"/>
                </a:lnTo>
                <a:lnTo>
                  <a:pt x="684275" y="595884"/>
                </a:lnTo>
                <a:lnTo>
                  <a:pt x="684275" y="591312"/>
                </a:lnTo>
                <a:close/>
              </a:path>
              <a:path w="684530" h="600710">
                <a:moveTo>
                  <a:pt x="193547" y="3048"/>
                </a:moveTo>
                <a:lnTo>
                  <a:pt x="193547" y="301752"/>
                </a:lnTo>
                <a:lnTo>
                  <a:pt x="196595" y="304800"/>
                </a:lnTo>
                <a:lnTo>
                  <a:pt x="390143" y="304800"/>
                </a:lnTo>
                <a:lnTo>
                  <a:pt x="391667" y="303276"/>
                </a:lnTo>
                <a:lnTo>
                  <a:pt x="393191" y="303276"/>
                </a:lnTo>
                <a:lnTo>
                  <a:pt x="394715" y="301752"/>
                </a:lnTo>
                <a:lnTo>
                  <a:pt x="394715" y="300228"/>
                </a:lnTo>
                <a:lnTo>
                  <a:pt x="198119" y="300228"/>
                </a:lnTo>
                <a:lnTo>
                  <a:pt x="198119" y="295656"/>
                </a:lnTo>
                <a:lnTo>
                  <a:pt x="202691" y="295656"/>
                </a:lnTo>
                <a:lnTo>
                  <a:pt x="202691" y="9144"/>
                </a:lnTo>
                <a:lnTo>
                  <a:pt x="196595" y="9144"/>
                </a:lnTo>
                <a:lnTo>
                  <a:pt x="198119" y="4572"/>
                </a:lnTo>
                <a:lnTo>
                  <a:pt x="193547" y="3048"/>
                </a:lnTo>
                <a:close/>
              </a:path>
              <a:path w="684530" h="600710">
                <a:moveTo>
                  <a:pt x="202691" y="295656"/>
                </a:moveTo>
                <a:lnTo>
                  <a:pt x="198119" y="295656"/>
                </a:lnTo>
                <a:lnTo>
                  <a:pt x="198119" y="300228"/>
                </a:lnTo>
                <a:lnTo>
                  <a:pt x="202691" y="300228"/>
                </a:lnTo>
                <a:lnTo>
                  <a:pt x="202691" y="295656"/>
                </a:lnTo>
                <a:close/>
              </a:path>
              <a:path w="684530" h="600710">
                <a:moveTo>
                  <a:pt x="387095" y="295656"/>
                </a:moveTo>
                <a:lnTo>
                  <a:pt x="202691" y="295656"/>
                </a:lnTo>
                <a:lnTo>
                  <a:pt x="202691" y="300228"/>
                </a:lnTo>
                <a:lnTo>
                  <a:pt x="387095" y="300228"/>
                </a:lnTo>
                <a:lnTo>
                  <a:pt x="387095" y="295656"/>
                </a:lnTo>
                <a:close/>
              </a:path>
              <a:path w="684530" h="600710">
                <a:moveTo>
                  <a:pt x="681227" y="0"/>
                </a:moveTo>
                <a:lnTo>
                  <a:pt x="388619" y="0"/>
                </a:lnTo>
                <a:lnTo>
                  <a:pt x="387095" y="1524"/>
                </a:lnTo>
                <a:lnTo>
                  <a:pt x="387095" y="300228"/>
                </a:lnTo>
                <a:lnTo>
                  <a:pt x="391667" y="300228"/>
                </a:lnTo>
                <a:lnTo>
                  <a:pt x="391667" y="295656"/>
                </a:lnTo>
                <a:lnTo>
                  <a:pt x="396239" y="295656"/>
                </a:lnTo>
                <a:lnTo>
                  <a:pt x="396239" y="9144"/>
                </a:lnTo>
                <a:lnTo>
                  <a:pt x="390143" y="9144"/>
                </a:lnTo>
                <a:lnTo>
                  <a:pt x="391667" y="4572"/>
                </a:lnTo>
                <a:lnTo>
                  <a:pt x="396239" y="3048"/>
                </a:lnTo>
                <a:lnTo>
                  <a:pt x="682751" y="3048"/>
                </a:lnTo>
                <a:lnTo>
                  <a:pt x="682751" y="1524"/>
                </a:lnTo>
                <a:lnTo>
                  <a:pt x="681227" y="0"/>
                </a:lnTo>
                <a:close/>
              </a:path>
              <a:path w="684530" h="600710">
                <a:moveTo>
                  <a:pt x="396239" y="295656"/>
                </a:moveTo>
                <a:lnTo>
                  <a:pt x="391667" y="295656"/>
                </a:lnTo>
                <a:lnTo>
                  <a:pt x="391667" y="300228"/>
                </a:lnTo>
                <a:lnTo>
                  <a:pt x="394715" y="300228"/>
                </a:lnTo>
                <a:lnTo>
                  <a:pt x="396239" y="298704"/>
                </a:lnTo>
                <a:lnTo>
                  <a:pt x="396239" y="295656"/>
                </a:lnTo>
                <a:close/>
              </a:path>
              <a:path w="684530" h="600710">
                <a:moveTo>
                  <a:pt x="9143" y="3048"/>
                </a:moveTo>
                <a:lnTo>
                  <a:pt x="4571" y="4572"/>
                </a:lnTo>
                <a:lnTo>
                  <a:pt x="3047" y="9144"/>
                </a:lnTo>
                <a:lnTo>
                  <a:pt x="9143" y="9144"/>
                </a:lnTo>
                <a:lnTo>
                  <a:pt x="9143" y="3048"/>
                </a:lnTo>
                <a:close/>
              </a:path>
              <a:path w="684530" h="600710">
                <a:moveTo>
                  <a:pt x="193547" y="3048"/>
                </a:moveTo>
                <a:lnTo>
                  <a:pt x="9143" y="3048"/>
                </a:lnTo>
                <a:lnTo>
                  <a:pt x="9143" y="9144"/>
                </a:lnTo>
                <a:lnTo>
                  <a:pt x="193547" y="9144"/>
                </a:lnTo>
                <a:lnTo>
                  <a:pt x="193547" y="3048"/>
                </a:lnTo>
                <a:close/>
              </a:path>
              <a:path w="684530" h="600710">
                <a:moveTo>
                  <a:pt x="201167" y="3048"/>
                </a:moveTo>
                <a:lnTo>
                  <a:pt x="193547" y="3048"/>
                </a:lnTo>
                <a:lnTo>
                  <a:pt x="198119" y="4572"/>
                </a:lnTo>
                <a:lnTo>
                  <a:pt x="196595" y="9144"/>
                </a:lnTo>
                <a:lnTo>
                  <a:pt x="202691" y="9144"/>
                </a:lnTo>
                <a:lnTo>
                  <a:pt x="202691" y="4572"/>
                </a:lnTo>
                <a:lnTo>
                  <a:pt x="201167" y="3048"/>
                </a:lnTo>
                <a:close/>
              </a:path>
              <a:path w="684530" h="600710">
                <a:moveTo>
                  <a:pt x="396239" y="3048"/>
                </a:moveTo>
                <a:lnTo>
                  <a:pt x="391667" y="4572"/>
                </a:lnTo>
                <a:lnTo>
                  <a:pt x="390143" y="9144"/>
                </a:lnTo>
                <a:lnTo>
                  <a:pt x="396239" y="9144"/>
                </a:lnTo>
                <a:lnTo>
                  <a:pt x="396239" y="3048"/>
                </a:lnTo>
                <a:close/>
              </a:path>
              <a:path w="684530" h="600710">
                <a:moveTo>
                  <a:pt x="675131" y="3048"/>
                </a:moveTo>
                <a:lnTo>
                  <a:pt x="396239" y="3048"/>
                </a:lnTo>
                <a:lnTo>
                  <a:pt x="396239" y="9144"/>
                </a:lnTo>
                <a:lnTo>
                  <a:pt x="675131" y="9144"/>
                </a:lnTo>
                <a:lnTo>
                  <a:pt x="675131" y="3048"/>
                </a:lnTo>
                <a:close/>
              </a:path>
              <a:path w="684530" h="600710">
                <a:moveTo>
                  <a:pt x="682751" y="3048"/>
                </a:moveTo>
                <a:lnTo>
                  <a:pt x="675131" y="3048"/>
                </a:lnTo>
                <a:lnTo>
                  <a:pt x="679703" y="4572"/>
                </a:lnTo>
                <a:lnTo>
                  <a:pt x="678179" y="9144"/>
                </a:lnTo>
                <a:lnTo>
                  <a:pt x="684275" y="9144"/>
                </a:lnTo>
                <a:lnTo>
                  <a:pt x="684275" y="4572"/>
                </a:lnTo>
                <a:lnTo>
                  <a:pt x="682751" y="3048"/>
                </a:lnTo>
                <a:close/>
              </a:path>
            </a:pathLst>
          </a:custGeom>
          <a:solidFill>
            <a:srgbClr val="003366"/>
          </a:solidFill>
        </p:spPr>
        <p:txBody>
          <a:bodyPr wrap="square" lIns="0" tIns="0" rIns="0" bIns="0" rtlCol="0"/>
          <a:lstStyle/>
          <a:p>
            <a:endParaRPr sz="1750"/>
          </a:p>
        </p:txBody>
      </p:sp>
      <p:sp>
        <p:nvSpPr>
          <p:cNvPr id="12" name="object 12"/>
          <p:cNvSpPr/>
          <p:nvPr/>
        </p:nvSpPr>
        <p:spPr>
          <a:xfrm>
            <a:off x="2090632" y="3512397"/>
            <a:ext cx="1000125" cy="1364985"/>
          </a:xfrm>
          <a:custGeom>
            <a:avLst/>
            <a:gdLst/>
            <a:ahLst/>
            <a:cxnLst/>
            <a:rect l="l" t="t" r="r" b="b"/>
            <a:pathLst>
              <a:path w="1028700" h="1403985">
                <a:moveTo>
                  <a:pt x="1025652" y="0"/>
                </a:moveTo>
                <a:lnTo>
                  <a:pt x="1524" y="0"/>
                </a:lnTo>
                <a:lnTo>
                  <a:pt x="0" y="1523"/>
                </a:lnTo>
                <a:lnTo>
                  <a:pt x="0" y="1400555"/>
                </a:lnTo>
                <a:lnTo>
                  <a:pt x="3048" y="1403603"/>
                </a:lnTo>
                <a:lnTo>
                  <a:pt x="1022604" y="1403603"/>
                </a:lnTo>
                <a:lnTo>
                  <a:pt x="1024128" y="1402079"/>
                </a:lnTo>
                <a:lnTo>
                  <a:pt x="1025652" y="1402079"/>
                </a:lnTo>
                <a:lnTo>
                  <a:pt x="1027176" y="1400555"/>
                </a:lnTo>
                <a:lnTo>
                  <a:pt x="1027176" y="1399031"/>
                </a:lnTo>
                <a:lnTo>
                  <a:pt x="4572" y="1399031"/>
                </a:lnTo>
                <a:lnTo>
                  <a:pt x="4572" y="1394459"/>
                </a:lnTo>
                <a:lnTo>
                  <a:pt x="9144" y="1394459"/>
                </a:lnTo>
                <a:lnTo>
                  <a:pt x="9144" y="9143"/>
                </a:lnTo>
                <a:lnTo>
                  <a:pt x="4572" y="9143"/>
                </a:lnTo>
                <a:lnTo>
                  <a:pt x="4572" y="4571"/>
                </a:lnTo>
                <a:lnTo>
                  <a:pt x="1028700" y="4571"/>
                </a:lnTo>
                <a:lnTo>
                  <a:pt x="1028700" y="3047"/>
                </a:lnTo>
                <a:lnTo>
                  <a:pt x="1025652" y="0"/>
                </a:lnTo>
                <a:close/>
              </a:path>
              <a:path w="1028700" h="1403985">
                <a:moveTo>
                  <a:pt x="9144" y="1394459"/>
                </a:moveTo>
                <a:lnTo>
                  <a:pt x="4572" y="1394459"/>
                </a:lnTo>
                <a:lnTo>
                  <a:pt x="4572" y="1399031"/>
                </a:lnTo>
                <a:lnTo>
                  <a:pt x="9144" y="1399031"/>
                </a:lnTo>
                <a:lnTo>
                  <a:pt x="9144" y="1394459"/>
                </a:lnTo>
                <a:close/>
              </a:path>
              <a:path w="1028700" h="1403985">
                <a:moveTo>
                  <a:pt x="1019556" y="1394459"/>
                </a:moveTo>
                <a:lnTo>
                  <a:pt x="9144" y="1394459"/>
                </a:lnTo>
                <a:lnTo>
                  <a:pt x="9144" y="1399031"/>
                </a:lnTo>
                <a:lnTo>
                  <a:pt x="1019556" y="1399031"/>
                </a:lnTo>
                <a:lnTo>
                  <a:pt x="1019556" y="1394459"/>
                </a:lnTo>
                <a:close/>
              </a:path>
              <a:path w="1028700" h="1403985">
                <a:moveTo>
                  <a:pt x="1024128" y="4571"/>
                </a:moveTo>
                <a:lnTo>
                  <a:pt x="1019556" y="4571"/>
                </a:lnTo>
                <a:lnTo>
                  <a:pt x="1019556" y="1399031"/>
                </a:lnTo>
                <a:lnTo>
                  <a:pt x="1024128" y="1399031"/>
                </a:lnTo>
                <a:lnTo>
                  <a:pt x="1024128" y="1394459"/>
                </a:lnTo>
                <a:lnTo>
                  <a:pt x="1028700" y="1394459"/>
                </a:lnTo>
                <a:lnTo>
                  <a:pt x="1028700" y="9143"/>
                </a:lnTo>
                <a:lnTo>
                  <a:pt x="1024128" y="9143"/>
                </a:lnTo>
                <a:lnTo>
                  <a:pt x="1024128" y="4571"/>
                </a:lnTo>
                <a:close/>
              </a:path>
              <a:path w="1028700" h="1403985">
                <a:moveTo>
                  <a:pt x="1028700" y="1394459"/>
                </a:moveTo>
                <a:lnTo>
                  <a:pt x="1024128" y="1394459"/>
                </a:lnTo>
                <a:lnTo>
                  <a:pt x="1024128" y="1399031"/>
                </a:lnTo>
                <a:lnTo>
                  <a:pt x="1027176" y="1399031"/>
                </a:lnTo>
                <a:lnTo>
                  <a:pt x="1028700" y="1397507"/>
                </a:lnTo>
                <a:lnTo>
                  <a:pt x="1028700" y="1394459"/>
                </a:lnTo>
                <a:close/>
              </a:path>
              <a:path w="1028700" h="1403985">
                <a:moveTo>
                  <a:pt x="9144" y="4571"/>
                </a:moveTo>
                <a:lnTo>
                  <a:pt x="4572" y="4571"/>
                </a:lnTo>
                <a:lnTo>
                  <a:pt x="4572" y="9143"/>
                </a:lnTo>
                <a:lnTo>
                  <a:pt x="9144" y="9143"/>
                </a:lnTo>
                <a:lnTo>
                  <a:pt x="9144" y="4571"/>
                </a:lnTo>
                <a:close/>
              </a:path>
              <a:path w="1028700" h="1403985">
                <a:moveTo>
                  <a:pt x="1019556" y="4571"/>
                </a:moveTo>
                <a:lnTo>
                  <a:pt x="9144" y="4571"/>
                </a:lnTo>
                <a:lnTo>
                  <a:pt x="9144" y="9143"/>
                </a:lnTo>
                <a:lnTo>
                  <a:pt x="1019556" y="9143"/>
                </a:lnTo>
                <a:lnTo>
                  <a:pt x="1019556" y="4571"/>
                </a:lnTo>
                <a:close/>
              </a:path>
              <a:path w="1028700" h="1403985">
                <a:moveTo>
                  <a:pt x="1028700" y="4571"/>
                </a:moveTo>
                <a:lnTo>
                  <a:pt x="1024128" y="4571"/>
                </a:lnTo>
                <a:lnTo>
                  <a:pt x="1024128" y="9143"/>
                </a:lnTo>
                <a:lnTo>
                  <a:pt x="1028700" y="9143"/>
                </a:lnTo>
                <a:lnTo>
                  <a:pt x="1028700" y="4571"/>
                </a:lnTo>
                <a:close/>
              </a:path>
            </a:pathLst>
          </a:custGeom>
          <a:solidFill>
            <a:srgbClr val="003366"/>
          </a:solidFill>
        </p:spPr>
        <p:txBody>
          <a:bodyPr wrap="square" lIns="0" tIns="0" rIns="0" bIns="0" rtlCol="0"/>
          <a:lstStyle/>
          <a:p>
            <a:endParaRPr sz="1750"/>
          </a:p>
        </p:txBody>
      </p:sp>
      <p:sp>
        <p:nvSpPr>
          <p:cNvPr id="13" name="object 13"/>
          <p:cNvSpPr txBox="1"/>
          <p:nvPr/>
        </p:nvSpPr>
        <p:spPr>
          <a:xfrm>
            <a:off x="1362640" y="3482323"/>
            <a:ext cx="158044" cy="504882"/>
          </a:xfrm>
          <a:prstGeom prst="rect">
            <a:avLst/>
          </a:prstGeom>
        </p:spPr>
        <p:txBody>
          <a:bodyPr vert="horz" wrap="square" lIns="0" tIns="0" rIns="0" bIns="0" rtlCol="0">
            <a:spAutoFit/>
          </a:bodyPr>
          <a:lstStyle/>
          <a:p>
            <a:pPr marL="12347" marR="4939">
              <a:lnSpc>
                <a:spcPct val="134600"/>
              </a:lnSpc>
            </a:pPr>
            <a:r>
              <a:rPr sz="1215" spc="-5" dirty="0">
                <a:solidFill>
                  <a:srgbClr val="003366"/>
                </a:solidFill>
                <a:latin typeface="Arial"/>
                <a:cs typeface="Arial"/>
              </a:rPr>
              <a:t>f1  f2</a:t>
            </a:r>
            <a:endParaRPr sz="1215">
              <a:latin typeface="Arial"/>
              <a:cs typeface="Arial"/>
            </a:endParaRPr>
          </a:p>
        </p:txBody>
      </p:sp>
      <p:sp>
        <p:nvSpPr>
          <p:cNvPr id="14" name="object 14"/>
          <p:cNvSpPr txBox="1"/>
          <p:nvPr/>
        </p:nvSpPr>
        <p:spPr>
          <a:xfrm>
            <a:off x="1362640" y="4208404"/>
            <a:ext cx="158044" cy="504882"/>
          </a:xfrm>
          <a:prstGeom prst="rect">
            <a:avLst/>
          </a:prstGeom>
        </p:spPr>
        <p:txBody>
          <a:bodyPr vert="horz" wrap="square" lIns="0" tIns="0" rIns="0" bIns="0" rtlCol="0">
            <a:spAutoFit/>
          </a:bodyPr>
          <a:lstStyle/>
          <a:p>
            <a:pPr marL="12347" marR="4939">
              <a:lnSpc>
                <a:spcPct val="135400"/>
              </a:lnSpc>
            </a:pPr>
            <a:r>
              <a:rPr sz="1215" spc="-5" dirty="0">
                <a:solidFill>
                  <a:srgbClr val="003366"/>
                </a:solidFill>
                <a:latin typeface="Arial"/>
                <a:cs typeface="Arial"/>
              </a:rPr>
              <a:t>f3  f4</a:t>
            </a:r>
            <a:endParaRPr sz="1215">
              <a:latin typeface="Arial"/>
              <a:cs typeface="Arial"/>
            </a:endParaRPr>
          </a:p>
        </p:txBody>
      </p:sp>
      <p:sp>
        <p:nvSpPr>
          <p:cNvPr id="15" name="object 15"/>
          <p:cNvSpPr/>
          <p:nvPr/>
        </p:nvSpPr>
        <p:spPr>
          <a:xfrm>
            <a:off x="1569086" y="3669453"/>
            <a:ext cx="787135" cy="133350"/>
          </a:xfrm>
          <a:custGeom>
            <a:avLst/>
            <a:gdLst/>
            <a:ahLst/>
            <a:cxnLst/>
            <a:rect l="l" t="t" r="r" b="b"/>
            <a:pathLst>
              <a:path w="809625" h="137160">
                <a:moveTo>
                  <a:pt x="732934" y="106562"/>
                </a:moveTo>
                <a:lnTo>
                  <a:pt x="728472" y="137160"/>
                </a:lnTo>
                <a:lnTo>
                  <a:pt x="809244" y="111252"/>
                </a:lnTo>
                <a:lnTo>
                  <a:pt x="804721" y="108204"/>
                </a:lnTo>
                <a:lnTo>
                  <a:pt x="745236" y="108204"/>
                </a:lnTo>
                <a:lnTo>
                  <a:pt x="732934" y="106562"/>
                </a:lnTo>
                <a:close/>
              </a:path>
              <a:path w="809625" h="137160">
                <a:moveTo>
                  <a:pt x="734485" y="95922"/>
                </a:moveTo>
                <a:lnTo>
                  <a:pt x="732934" y="106562"/>
                </a:lnTo>
                <a:lnTo>
                  <a:pt x="745236" y="108204"/>
                </a:lnTo>
                <a:lnTo>
                  <a:pt x="748284" y="108204"/>
                </a:lnTo>
                <a:lnTo>
                  <a:pt x="749808" y="106680"/>
                </a:lnTo>
                <a:lnTo>
                  <a:pt x="749808" y="105155"/>
                </a:lnTo>
                <a:lnTo>
                  <a:pt x="751332" y="103632"/>
                </a:lnTo>
                <a:lnTo>
                  <a:pt x="751332" y="102107"/>
                </a:lnTo>
                <a:lnTo>
                  <a:pt x="746760" y="97536"/>
                </a:lnTo>
                <a:lnTo>
                  <a:pt x="734485" y="95922"/>
                </a:lnTo>
                <a:close/>
              </a:path>
              <a:path w="809625" h="137160">
                <a:moveTo>
                  <a:pt x="739140" y="64008"/>
                </a:moveTo>
                <a:lnTo>
                  <a:pt x="734485" y="95922"/>
                </a:lnTo>
                <a:lnTo>
                  <a:pt x="746760" y="97536"/>
                </a:lnTo>
                <a:lnTo>
                  <a:pt x="751332" y="102107"/>
                </a:lnTo>
                <a:lnTo>
                  <a:pt x="751332" y="103632"/>
                </a:lnTo>
                <a:lnTo>
                  <a:pt x="749808" y="105155"/>
                </a:lnTo>
                <a:lnTo>
                  <a:pt x="749808" y="106680"/>
                </a:lnTo>
                <a:lnTo>
                  <a:pt x="748284" y="108204"/>
                </a:lnTo>
                <a:lnTo>
                  <a:pt x="804721" y="108204"/>
                </a:lnTo>
                <a:lnTo>
                  <a:pt x="739140" y="64008"/>
                </a:lnTo>
                <a:close/>
              </a:path>
              <a:path w="809625" h="137160">
                <a:moveTo>
                  <a:pt x="4571" y="0"/>
                </a:moveTo>
                <a:lnTo>
                  <a:pt x="3047" y="0"/>
                </a:lnTo>
                <a:lnTo>
                  <a:pt x="1523" y="1524"/>
                </a:lnTo>
                <a:lnTo>
                  <a:pt x="0" y="1524"/>
                </a:lnTo>
                <a:lnTo>
                  <a:pt x="0" y="7620"/>
                </a:lnTo>
                <a:lnTo>
                  <a:pt x="1523" y="9144"/>
                </a:lnTo>
                <a:lnTo>
                  <a:pt x="3047" y="9144"/>
                </a:lnTo>
                <a:lnTo>
                  <a:pt x="732934" y="106562"/>
                </a:lnTo>
                <a:lnTo>
                  <a:pt x="734485" y="95922"/>
                </a:lnTo>
                <a:lnTo>
                  <a:pt x="4571" y="0"/>
                </a:lnTo>
                <a:close/>
              </a:path>
            </a:pathLst>
          </a:custGeom>
          <a:solidFill>
            <a:srgbClr val="003366"/>
          </a:solidFill>
        </p:spPr>
        <p:txBody>
          <a:bodyPr wrap="square" lIns="0" tIns="0" rIns="0" bIns="0" rtlCol="0"/>
          <a:lstStyle/>
          <a:p>
            <a:endParaRPr sz="1750"/>
          </a:p>
        </p:txBody>
      </p:sp>
      <p:sp>
        <p:nvSpPr>
          <p:cNvPr id="16" name="object 16"/>
          <p:cNvSpPr/>
          <p:nvPr/>
        </p:nvSpPr>
        <p:spPr>
          <a:xfrm>
            <a:off x="1569085" y="3669454"/>
            <a:ext cx="730956" cy="105569"/>
          </a:xfrm>
          <a:custGeom>
            <a:avLst/>
            <a:gdLst/>
            <a:ahLst/>
            <a:cxnLst/>
            <a:rect l="l" t="t" r="r" b="b"/>
            <a:pathLst>
              <a:path w="751839" h="108585">
                <a:moveTo>
                  <a:pt x="4571" y="0"/>
                </a:moveTo>
                <a:lnTo>
                  <a:pt x="746760" y="97536"/>
                </a:lnTo>
                <a:lnTo>
                  <a:pt x="748284" y="99060"/>
                </a:lnTo>
                <a:lnTo>
                  <a:pt x="749808" y="100584"/>
                </a:lnTo>
                <a:lnTo>
                  <a:pt x="751332" y="102107"/>
                </a:lnTo>
                <a:lnTo>
                  <a:pt x="751332" y="103632"/>
                </a:lnTo>
                <a:lnTo>
                  <a:pt x="749808" y="105155"/>
                </a:lnTo>
                <a:lnTo>
                  <a:pt x="749808" y="106680"/>
                </a:lnTo>
                <a:lnTo>
                  <a:pt x="748284" y="108204"/>
                </a:lnTo>
                <a:lnTo>
                  <a:pt x="745236" y="108204"/>
                </a:lnTo>
                <a:lnTo>
                  <a:pt x="3047" y="9144"/>
                </a:lnTo>
                <a:lnTo>
                  <a:pt x="1523" y="9144"/>
                </a:lnTo>
                <a:lnTo>
                  <a:pt x="0" y="7620"/>
                </a:lnTo>
                <a:lnTo>
                  <a:pt x="0" y="6096"/>
                </a:lnTo>
                <a:lnTo>
                  <a:pt x="0" y="4572"/>
                </a:lnTo>
                <a:lnTo>
                  <a:pt x="0" y="1524"/>
                </a:lnTo>
                <a:lnTo>
                  <a:pt x="1523" y="1524"/>
                </a:lnTo>
                <a:lnTo>
                  <a:pt x="3047" y="0"/>
                </a:lnTo>
                <a:lnTo>
                  <a:pt x="4571" y="0"/>
                </a:lnTo>
                <a:close/>
              </a:path>
            </a:pathLst>
          </a:custGeom>
          <a:ln w="3175">
            <a:solidFill>
              <a:srgbClr val="003366"/>
            </a:solidFill>
          </a:ln>
        </p:spPr>
        <p:txBody>
          <a:bodyPr wrap="square" lIns="0" tIns="0" rIns="0" bIns="0" rtlCol="0"/>
          <a:lstStyle/>
          <a:p>
            <a:endParaRPr sz="1750"/>
          </a:p>
        </p:txBody>
      </p:sp>
      <p:sp>
        <p:nvSpPr>
          <p:cNvPr id="17" name="object 17"/>
          <p:cNvSpPr/>
          <p:nvPr/>
        </p:nvSpPr>
        <p:spPr>
          <a:xfrm>
            <a:off x="2277322" y="3731683"/>
            <a:ext cx="79022" cy="71614"/>
          </a:xfrm>
          <a:custGeom>
            <a:avLst/>
            <a:gdLst/>
            <a:ahLst/>
            <a:cxnLst/>
            <a:rect l="l" t="t" r="r" b="b"/>
            <a:pathLst>
              <a:path w="81280" h="73660">
                <a:moveTo>
                  <a:pt x="10668" y="0"/>
                </a:moveTo>
                <a:lnTo>
                  <a:pt x="80772" y="47244"/>
                </a:lnTo>
                <a:lnTo>
                  <a:pt x="0" y="73152"/>
                </a:lnTo>
                <a:lnTo>
                  <a:pt x="10668" y="0"/>
                </a:lnTo>
                <a:close/>
              </a:path>
            </a:pathLst>
          </a:custGeom>
          <a:ln w="3175">
            <a:solidFill>
              <a:srgbClr val="003366"/>
            </a:solidFill>
          </a:ln>
        </p:spPr>
        <p:txBody>
          <a:bodyPr wrap="square" lIns="0" tIns="0" rIns="0" bIns="0" rtlCol="0"/>
          <a:lstStyle/>
          <a:p>
            <a:endParaRPr sz="1750"/>
          </a:p>
        </p:txBody>
      </p:sp>
      <p:sp>
        <p:nvSpPr>
          <p:cNvPr id="18" name="object 18"/>
          <p:cNvSpPr/>
          <p:nvPr/>
        </p:nvSpPr>
        <p:spPr>
          <a:xfrm>
            <a:off x="1569086" y="3896148"/>
            <a:ext cx="787135" cy="74083"/>
          </a:xfrm>
          <a:custGeom>
            <a:avLst/>
            <a:gdLst/>
            <a:ahLst/>
            <a:cxnLst/>
            <a:rect l="l" t="t" r="r" b="b"/>
            <a:pathLst>
              <a:path w="809625" h="76200">
                <a:moveTo>
                  <a:pt x="733044" y="0"/>
                </a:moveTo>
                <a:lnTo>
                  <a:pt x="733044" y="76200"/>
                </a:lnTo>
                <a:lnTo>
                  <a:pt x="800100" y="42672"/>
                </a:lnTo>
                <a:lnTo>
                  <a:pt x="748284" y="42672"/>
                </a:lnTo>
                <a:lnTo>
                  <a:pt x="749808" y="41148"/>
                </a:lnTo>
                <a:lnTo>
                  <a:pt x="749808" y="39624"/>
                </a:lnTo>
                <a:lnTo>
                  <a:pt x="751332" y="38100"/>
                </a:lnTo>
                <a:lnTo>
                  <a:pt x="749808" y="36576"/>
                </a:lnTo>
                <a:lnTo>
                  <a:pt x="749808" y="35052"/>
                </a:lnTo>
                <a:lnTo>
                  <a:pt x="748284" y="33528"/>
                </a:lnTo>
                <a:lnTo>
                  <a:pt x="800099" y="33528"/>
                </a:lnTo>
                <a:lnTo>
                  <a:pt x="733044" y="0"/>
                </a:lnTo>
                <a:close/>
              </a:path>
              <a:path w="809625" h="76200">
                <a:moveTo>
                  <a:pt x="733044" y="33528"/>
                </a:moveTo>
                <a:lnTo>
                  <a:pt x="3047" y="33528"/>
                </a:lnTo>
                <a:lnTo>
                  <a:pt x="0" y="36576"/>
                </a:lnTo>
                <a:lnTo>
                  <a:pt x="0" y="39624"/>
                </a:lnTo>
                <a:lnTo>
                  <a:pt x="3047" y="42672"/>
                </a:lnTo>
                <a:lnTo>
                  <a:pt x="733044" y="42672"/>
                </a:lnTo>
                <a:lnTo>
                  <a:pt x="733044" y="33528"/>
                </a:lnTo>
                <a:close/>
              </a:path>
              <a:path w="809625" h="76200">
                <a:moveTo>
                  <a:pt x="800099" y="33528"/>
                </a:moveTo>
                <a:lnTo>
                  <a:pt x="748284" y="33528"/>
                </a:lnTo>
                <a:lnTo>
                  <a:pt x="749808" y="35052"/>
                </a:lnTo>
                <a:lnTo>
                  <a:pt x="749808" y="36576"/>
                </a:lnTo>
                <a:lnTo>
                  <a:pt x="751332" y="38100"/>
                </a:lnTo>
                <a:lnTo>
                  <a:pt x="749808" y="39624"/>
                </a:lnTo>
                <a:lnTo>
                  <a:pt x="749808" y="41148"/>
                </a:lnTo>
                <a:lnTo>
                  <a:pt x="748284" y="42672"/>
                </a:lnTo>
                <a:lnTo>
                  <a:pt x="800100" y="42672"/>
                </a:lnTo>
                <a:lnTo>
                  <a:pt x="809244" y="38100"/>
                </a:lnTo>
                <a:lnTo>
                  <a:pt x="800099" y="33528"/>
                </a:lnTo>
                <a:close/>
              </a:path>
            </a:pathLst>
          </a:custGeom>
          <a:solidFill>
            <a:srgbClr val="003366"/>
          </a:solidFill>
        </p:spPr>
        <p:txBody>
          <a:bodyPr wrap="square" lIns="0" tIns="0" rIns="0" bIns="0" rtlCol="0"/>
          <a:lstStyle/>
          <a:p>
            <a:endParaRPr sz="1750"/>
          </a:p>
        </p:txBody>
      </p:sp>
      <p:sp>
        <p:nvSpPr>
          <p:cNvPr id="19" name="object 19"/>
          <p:cNvSpPr/>
          <p:nvPr/>
        </p:nvSpPr>
        <p:spPr>
          <a:xfrm>
            <a:off x="1569085" y="3928746"/>
            <a:ext cx="730956" cy="9260"/>
          </a:xfrm>
          <a:custGeom>
            <a:avLst/>
            <a:gdLst/>
            <a:ahLst/>
            <a:cxnLst/>
            <a:rect l="l" t="t" r="r" b="b"/>
            <a:pathLst>
              <a:path w="751839" h="9525">
                <a:moveTo>
                  <a:pt x="4571" y="0"/>
                </a:moveTo>
                <a:lnTo>
                  <a:pt x="745236" y="0"/>
                </a:lnTo>
                <a:lnTo>
                  <a:pt x="748284" y="0"/>
                </a:lnTo>
                <a:lnTo>
                  <a:pt x="749808" y="1524"/>
                </a:lnTo>
                <a:lnTo>
                  <a:pt x="749808" y="3048"/>
                </a:lnTo>
                <a:lnTo>
                  <a:pt x="751332" y="4572"/>
                </a:lnTo>
                <a:lnTo>
                  <a:pt x="749808" y="6096"/>
                </a:lnTo>
                <a:lnTo>
                  <a:pt x="749808" y="7620"/>
                </a:lnTo>
                <a:lnTo>
                  <a:pt x="748284" y="9144"/>
                </a:lnTo>
                <a:lnTo>
                  <a:pt x="745236" y="9144"/>
                </a:lnTo>
                <a:lnTo>
                  <a:pt x="4571" y="9144"/>
                </a:lnTo>
                <a:lnTo>
                  <a:pt x="3047" y="9144"/>
                </a:lnTo>
                <a:lnTo>
                  <a:pt x="1523" y="7620"/>
                </a:lnTo>
                <a:lnTo>
                  <a:pt x="0" y="6096"/>
                </a:lnTo>
                <a:lnTo>
                  <a:pt x="0" y="4572"/>
                </a:lnTo>
                <a:lnTo>
                  <a:pt x="0" y="3048"/>
                </a:lnTo>
                <a:lnTo>
                  <a:pt x="1523" y="1524"/>
                </a:lnTo>
                <a:lnTo>
                  <a:pt x="3047" y="0"/>
                </a:lnTo>
                <a:lnTo>
                  <a:pt x="4571" y="0"/>
                </a:lnTo>
                <a:close/>
              </a:path>
            </a:pathLst>
          </a:custGeom>
          <a:ln w="3175">
            <a:solidFill>
              <a:srgbClr val="003366"/>
            </a:solidFill>
          </a:ln>
        </p:spPr>
        <p:txBody>
          <a:bodyPr wrap="square" lIns="0" tIns="0" rIns="0" bIns="0" rtlCol="0"/>
          <a:lstStyle/>
          <a:p>
            <a:endParaRPr sz="1750"/>
          </a:p>
        </p:txBody>
      </p:sp>
      <p:sp>
        <p:nvSpPr>
          <p:cNvPr id="20" name="object 20"/>
          <p:cNvSpPr/>
          <p:nvPr/>
        </p:nvSpPr>
        <p:spPr>
          <a:xfrm>
            <a:off x="2281767" y="3896148"/>
            <a:ext cx="74083" cy="74083"/>
          </a:xfrm>
          <a:custGeom>
            <a:avLst/>
            <a:gdLst/>
            <a:ahLst/>
            <a:cxnLst/>
            <a:rect l="l" t="t" r="r" b="b"/>
            <a:pathLst>
              <a:path w="76200" h="76200">
                <a:moveTo>
                  <a:pt x="0" y="0"/>
                </a:moveTo>
                <a:lnTo>
                  <a:pt x="76199" y="38100"/>
                </a:lnTo>
                <a:lnTo>
                  <a:pt x="0" y="76200"/>
                </a:lnTo>
                <a:lnTo>
                  <a:pt x="0" y="0"/>
                </a:lnTo>
                <a:close/>
              </a:path>
            </a:pathLst>
          </a:custGeom>
          <a:ln w="3175">
            <a:solidFill>
              <a:srgbClr val="003366"/>
            </a:solidFill>
          </a:ln>
        </p:spPr>
        <p:txBody>
          <a:bodyPr wrap="square" lIns="0" tIns="0" rIns="0" bIns="0" rtlCol="0"/>
          <a:lstStyle/>
          <a:p>
            <a:endParaRPr sz="1750"/>
          </a:p>
        </p:txBody>
      </p:sp>
      <p:sp>
        <p:nvSpPr>
          <p:cNvPr id="21" name="object 21"/>
          <p:cNvSpPr/>
          <p:nvPr/>
        </p:nvSpPr>
        <p:spPr>
          <a:xfrm>
            <a:off x="1569085" y="4365836"/>
            <a:ext cx="838994" cy="74083"/>
          </a:xfrm>
          <a:custGeom>
            <a:avLst/>
            <a:gdLst/>
            <a:ahLst/>
            <a:cxnLst/>
            <a:rect l="l" t="t" r="r" b="b"/>
            <a:pathLst>
              <a:path w="862964" h="76200">
                <a:moveTo>
                  <a:pt x="786384" y="0"/>
                </a:moveTo>
                <a:lnTo>
                  <a:pt x="786384" y="76199"/>
                </a:lnTo>
                <a:lnTo>
                  <a:pt x="853440" y="42671"/>
                </a:lnTo>
                <a:lnTo>
                  <a:pt x="801624" y="42671"/>
                </a:lnTo>
                <a:lnTo>
                  <a:pt x="804672" y="39623"/>
                </a:lnTo>
                <a:lnTo>
                  <a:pt x="804672" y="36575"/>
                </a:lnTo>
                <a:lnTo>
                  <a:pt x="801624" y="33527"/>
                </a:lnTo>
                <a:lnTo>
                  <a:pt x="853440" y="33527"/>
                </a:lnTo>
                <a:lnTo>
                  <a:pt x="786384" y="0"/>
                </a:lnTo>
                <a:close/>
              </a:path>
              <a:path w="862964" h="76200">
                <a:moveTo>
                  <a:pt x="786384" y="33527"/>
                </a:moveTo>
                <a:lnTo>
                  <a:pt x="3047" y="33527"/>
                </a:lnTo>
                <a:lnTo>
                  <a:pt x="0" y="36575"/>
                </a:lnTo>
                <a:lnTo>
                  <a:pt x="0" y="39623"/>
                </a:lnTo>
                <a:lnTo>
                  <a:pt x="3047" y="42671"/>
                </a:lnTo>
                <a:lnTo>
                  <a:pt x="786384" y="42671"/>
                </a:lnTo>
                <a:lnTo>
                  <a:pt x="786384" y="33527"/>
                </a:lnTo>
                <a:close/>
              </a:path>
              <a:path w="862964" h="76200">
                <a:moveTo>
                  <a:pt x="853440" y="33527"/>
                </a:moveTo>
                <a:lnTo>
                  <a:pt x="801624" y="33527"/>
                </a:lnTo>
                <a:lnTo>
                  <a:pt x="804672" y="36575"/>
                </a:lnTo>
                <a:lnTo>
                  <a:pt x="804672" y="39623"/>
                </a:lnTo>
                <a:lnTo>
                  <a:pt x="801624" y="42671"/>
                </a:lnTo>
                <a:lnTo>
                  <a:pt x="853440" y="42671"/>
                </a:lnTo>
                <a:lnTo>
                  <a:pt x="862584" y="38099"/>
                </a:lnTo>
                <a:lnTo>
                  <a:pt x="853440" y="33527"/>
                </a:lnTo>
                <a:close/>
              </a:path>
            </a:pathLst>
          </a:custGeom>
          <a:solidFill>
            <a:srgbClr val="003366"/>
          </a:solidFill>
        </p:spPr>
        <p:txBody>
          <a:bodyPr wrap="square" lIns="0" tIns="0" rIns="0" bIns="0" rtlCol="0"/>
          <a:lstStyle/>
          <a:p>
            <a:endParaRPr sz="1750"/>
          </a:p>
        </p:txBody>
      </p:sp>
      <p:sp>
        <p:nvSpPr>
          <p:cNvPr id="22" name="object 22"/>
          <p:cNvSpPr/>
          <p:nvPr/>
        </p:nvSpPr>
        <p:spPr>
          <a:xfrm>
            <a:off x="1569085" y="4398434"/>
            <a:ext cx="782814" cy="9260"/>
          </a:xfrm>
          <a:custGeom>
            <a:avLst/>
            <a:gdLst/>
            <a:ahLst/>
            <a:cxnLst/>
            <a:rect l="l" t="t" r="r" b="b"/>
            <a:pathLst>
              <a:path w="805180" h="9525">
                <a:moveTo>
                  <a:pt x="4571" y="0"/>
                </a:moveTo>
                <a:lnTo>
                  <a:pt x="800100" y="0"/>
                </a:lnTo>
                <a:lnTo>
                  <a:pt x="801624" y="0"/>
                </a:lnTo>
                <a:lnTo>
                  <a:pt x="803148" y="1524"/>
                </a:lnTo>
                <a:lnTo>
                  <a:pt x="804672" y="3048"/>
                </a:lnTo>
                <a:lnTo>
                  <a:pt x="804672" y="4572"/>
                </a:lnTo>
                <a:lnTo>
                  <a:pt x="804672" y="6096"/>
                </a:lnTo>
                <a:lnTo>
                  <a:pt x="803148" y="7620"/>
                </a:lnTo>
                <a:lnTo>
                  <a:pt x="801624" y="9144"/>
                </a:lnTo>
                <a:lnTo>
                  <a:pt x="800100" y="9144"/>
                </a:lnTo>
                <a:lnTo>
                  <a:pt x="4571" y="9144"/>
                </a:lnTo>
                <a:lnTo>
                  <a:pt x="3047" y="9144"/>
                </a:lnTo>
                <a:lnTo>
                  <a:pt x="1523" y="7620"/>
                </a:lnTo>
                <a:lnTo>
                  <a:pt x="0" y="6096"/>
                </a:lnTo>
                <a:lnTo>
                  <a:pt x="0" y="4572"/>
                </a:lnTo>
                <a:lnTo>
                  <a:pt x="0" y="3048"/>
                </a:lnTo>
                <a:lnTo>
                  <a:pt x="1523" y="1524"/>
                </a:lnTo>
                <a:lnTo>
                  <a:pt x="3047" y="0"/>
                </a:lnTo>
                <a:lnTo>
                  <a:pt x="4571" y="0"/>
                </a:lnTo>
                <a:close/>
              </a:path>
            </a:pathLst>
          </a:custGeom>
          <a:ln w="3175">
            <a:solidFill>
              <a:srgbClr val="003366"/>
            </a:solidFill>
          </a:ln>
        </p:spPr>
        <p:txBody>
          <a:bodyPr wrap="square" lIns="0" tIns="0" rIns="0" bIns="0" rtlCol="0"/>
          <a:lstStyle/>
          <a:p>
            <a:endParaRPr sz="1750"/>
          </a:p>
        </p:txBody>
      </p:sp>
      <p:sp>
        <p:nvSpPr>
          <p:cNvPr id="23" name="object 23"/>
          <p:cNvSpPr/>
          <p:nvPr/>
        </p:nvSpPr>
        <p:spPr>
          <a:xfrm>
            <a:off x="2333625" y="4365836"/>
            <a:ext cx="74083" cy="74083"/>
          </a:xfrm>
          <a:custGeom>
            <a:avLst/>
            <a:gdLst/>
            <a:ahLst/>
            <a:cxnLst/>
            <a:rect l="l" t="t" r="r" b="b"/>
            <a:pathLst>
              <a:path w="76200" h="76200">
                <a:moveTo>
                  <a:pt x="0" y="0"/>
                </a:moveTo>
                <a:lnTo>
                  <a:pt x="76200" y="38099"/>
                </a:lnTo>
                <a:lnTo>
                  <a:pt x="0" y="76199"/>
                </a:lnTo>
                <a:lnTo>
                  <a:pt x="0" y="0"/>
                </a:lnTo>
                <a:close/>
              </a:path>
            </a:pathLst>
          </a:custGeom>
          <a:ln w="3175">
            <a:solidFill>
              <a:srgbClr val="003366"/>
            </a:solidFill>
          </a:ln>
        </p:spPr>
        <p:txBody>
          <a:bodyPr wrap="square" lIns="0" tIns="0" rIns="0" bIns="0" rtlCol="0"/>
          <a:lstStyle/>
          <a:p>
            <a:endParaRPr sz="1750"/>
          </a:p>
        </p:txBody>
      </p:sp>
      <p:sp>
        <p:nvSpPr>
          <p:cNvPr id="24" name="object 24"/>
          <p:cNvSpPr/>
          <p:nvPr/>
        </p:nvSpPr>
        <p:spPr>
          <a:xfrm>
            <a:off x="1569085" y="4531784"/>
            <a:ext cx="838994" cy="135202"/>
          </a:xfrm>
          <a:custGeom>
            <a:avLst/>
            <a:gdLst/>
            <a:ahLst/>
            <a:cxnLst/>
            <a:rect l="l" t="t" r="r" b="b"/>
            <a:pathLst>
              <a:path w="862964" h="139064">
                <a:moveTo>
                  <a:pt x="787263" y="32078"/>
                </a:moveTo>
                <a:lnTo>
                  <a:pt x="4571" y="129539"/>
                </a:lnTo>
                <a:lnTo>
                  <a:pt x="1523" y="131063"/>
                </a:lnTo>
                <a:lnTo>
                  <a:pt x="0" y="131063"/>
                </a:lnTo>
                <a:lnTo>
                  <a:pt x="0" y="137159"/>
                </a:lnTo>
                <a:lnTo>
                  <a:pt x="1523" y="138683"/>
                </a:lnTo>
                <a:lnTo>
                  <a:pt x="4571" y="138683"/>
                </a:lnTo>
                <a:lnTo>
                  <a:pt x="788389" y="41268"/>
                </a:lnTo>
                <a:lnTo>
                  <a:pt x="787263" y="32078"/>
                </a:lnTo>
                <a:close/>
              </a:path>
              <a:path w="862964" h="139064">
                <a:moveTo>
                  <a:pt x="858061" y="30479"/>
                </a:moveTo>
                <a:lnTo>
                  <a:pt x="803148" y="30479"/>
                </a:lnTo>
                <a:lnTo>
                  <a:pt x="804672" y="32003"/>
                </a:lnTo>
                <a:lnTo>
                  <a:pt x="804672" y="38099"/>
                </a:lnTo>
                <a:lnTo>
                  <a:pt x="803148" y="38099"/>
                </a:lnTo>
                <a:lnTo>
                  <a:pt x="801624" y="39623"/>
                </a:lnTo>
                <a:lnTo>
                  <a:pt x="788389" y="41268"/>
                </a:lnTo>
                <a:lnTo>
                  <a:pt x="792480" y="74675"/>
                </a:lnTo>
                <a:lnTo>
                  <a:pt x="858061" y="30479"/>
                </a:lnTo>
                <a:close/>
              </a:path>
              <a:path w="862964" h="139064">
                <a:moveTo>
                  <a:pt x="803148" y="30479"/>
                </a:moveTo>
                <a:lnTo>
                  <a:pt x="800100" y="30479"/>
                </a:lnTo>
                <a:lnTo>
                  <a:pt x="787263" y="32078"/>
                </a:lnTo>
                <a:lnTo>
                  <a:pt x="788389" y="41268"/>
                </a:lnTo>
                <a:lnTo>
                  <a:pt x="801624" y="39623"/>
                </a:lnTo>
                <a:lnTo>
                  <a:pt x="803148" y="38099"/>
                </a:lnTo>
                <a:lnTo>
                  <a:pt x="804672" y="38099"/>
                </a:lnTo>
                <a:lnTo>
                  <a:pt x="804672" y="32003"/>
                </a:lnTo>
                <a:lnTo>
                  <a:pt x="803148" y="30479"/>
                </a:lnTo>
                <a:close/>
              </a:path>
              <a:path w="862964" h="139064">
                <a:moveTo>
                  <a:pt x="783336" y="0"/>
                </a:moveTo>
                <a:lnTo>
                  <a:pt x="787263" y="32078"/>
                </a:lnTo>
                <a:lnTo>
                  <a:pt x="800100" y="30479"/>
                </a:lnTo>
                <a:lnTo>
                  <a:pt x="858061" y="30479"/>
                </a:lnTo>
                <a:lnTo>
                  <a:pt x="862584" y="27431"/>
                </a:lnTo>
                <a:lnTo>
                  <a:pt x="783336" y="0"/>
                </a:lnTo>
                <a:close/>
              </a:path>
            </a:pathLst>
          </a:custGeom>
          <a:solidFill>
            <a:srgbClr val="003366"/>
          </a:solidFill>
        </p:spPr>
        <p:txBody>
          <a:bodyPr wrap="square" lIns="0" tIns="0" rIns="0" bIns="0" rtlCol="0"/>
          <a:lstStyle/>
          <a:p>
            <a:endParaRPr sz="1750"/>
          </a:p>
        </p:txBody>
      </p:sp>
      <p:sp>
        <p:nvSpPr>
          <p:cNvPr id="25" name="object 25"/>
          <p:cNvSpPr/>
          <p:nvPr/>
        </p:nvSpPr>
        <p:spPr>
          <a:xfrm>
            <a:off x="1569085" y="4561416"/>
            <a:ext cx="782814" cy="105569"/>
          </a:xfrm>
          <a:custGeom>
            <a:avLst/>
            <a:gdLst/>
            <a:ahLst/>
            <a:cxnLst/>
            <a:rect l="l" t="t" r="r" b="b"/>
            <a:pathLst>
              <a:path w="805180" h="108585">
                <a:moveTo>
                  <a:pt x="4571" y="99060"/>
                </a:moveTo>
                <a:lnTo>
                  <a:pt x="800100" y="0"/>
                </a:lnTo>
                <a:lnTo>
                  <a:pt x="801624" y="0"/>
                </a:lnTo>
                <a:lnTo>
                  <a:pt x="803148" y="0"/>
                </a:lnTo>
                <a:lnTo>
                  <a:pt x="804672" y="1524"/>
                </a:lnTo>
                <a:lnTo>
                  <a:pt x="804672" y="3048"/>
                </a:lnTo>
                <a:lnTo>
                  <a:pt x="804672" y="6096"/>
                </a:lnTo>
                <a:lnTo>
                  <a:pt x="804672" y="7620"/>
                </a:lnTo>
                <a:lnTo>
                  <a:pt x="803148" y="7620"/>
                </a:lnTo>
                <a:lnTo>
                  <a:pt x="801624" y="9144"/>
                </a:lnTo>
                <a:lnTo>
                  <a:pt x="4571" y="108204"/>
                </a:lnTo>
                <a:lnTo>
                  <a:pt x="3047" y="108204"/>
                </a:lnTo>
                <a:lnTo>
                  <a:pt x="1523" y="108204"/>
                </a:lnTo>
                <a:lnTo>
                  <a:pt x="0" y="106680"/>
                </a:lnTo>
                <a:lnTo>
                  <a:pt x="0" y="105156"/>
                </a:lnTo>
                <a:lnTo>
                  <a:pt x="0" y="103632"/>
                </a:lnTo>
                <a:lnTo>
                  <a:pt x="0" y="100584"/>
                </a:lnTo>
                <a:lnTo>
                  <a:pt x="1523" y="100584"/>
                </a:lnTo>
                <a:lnTo>
                  <a:pt x="4571" y="99060"/>
                </a:lnTo>
                <a:close/>
              </a:path>
            </a:pathLst>
          </a:custGeom>
          <a:ln w="3175">
            <a:solidFill>
              <a:srgbClr val="003366"/>
            </a:solidFill>
          </a:ln>
        </p:spPr>
        <p:txBody>
          <a:bodyPr wrap="square" lIns="0" tIns="0" rIns="0" bIns="0" rtlCol="0"/>
          <a:lstStyle/>
          <a:p>
            <a:endParaRPr sz="1750"/>
          </a:p>
        </p:txBody>
      </p:sp>
      <p:sp>
        <p:nvSpPr>
          <p:cNvPr id="26" name="object 26"/>
          <p:cNvSpPr/>
          <p:nvPr/>
        </p:nvSpPr>
        <p:spPr>
          <a:xfrm>
            <a:off x="2330661" y="4531783"/>
            <a:ext cx="77170" cy="72849"/>
          </a:xfrm>
          <a:custGeom>
            <a:avLst/>
            <a:gdLst/>
            <a:ahLst/>
            <a:cxnLst/>
            <a:rect l="l" t="t" r="r" b="b"/>
            <a:pathLst>
              <a:path w="79375" h="74929">
                <a:moveTo>
                  <a:pt x="0" y="0"/>
                </a:moveTo>
                <a:lnTo>
                  <a:pt x="79248" y="27431"/>
                </a:lnTo>
                <a:lnTo>
                  <a:pt x="9144" y="74675"/>
                </a:lnTo>
                <a:lnTo>
                  <a:pt x="0" y="0"/>
                </a:lnTo>
                <a:close/>
              </a:path>
            </a:pathLst>
          </a:custGeom>
          <a:ln w="3175">
            <a:solidFill>
              <a:srgbClr val="003366"/>
            </a:solidFill>
          </a:ln>
        </p:spPr>
        <p:txBody>
          <a:bodyPr wrap="square" lIns="0" tIns="0" rIns="0" bIns="0" rtlCol="0"/>
          <a:lstStyle/>
          <a:p>
            <a:endParaRPr sz="1750"/>
          </a:p>
        </p:txBody>
      </p:sp>
      <p:sp>
        <p:nvSpPr>
          <p:cNvPr id="27" name="object 27"/>
          <p:cNvSpPr/>
          <p:nvPr/>
        </p:nvSpPr>
        <p:spPr>
          <a:xfrm>
            <a:off x="4631690" y="4069502"/>
            <a:ext cx="187060" cy="280282"/>
          </a:xfrm>
          <a:custGeom>
            <a:avLst/>
            <a:gdLst/>
            <a:ahLst/>
            <a:cxnLst/>
            <a:rect l="l" t="t" r="r" b="b"/>
            <a:pathLst>
              <a:path w="192404" h="288289">
                <a:moveTo>
                  <a:pt x="192023" y="0"/>
                </a:moveTo>
                <a:lnTo>
                  <a:pt x="0" y="0"/>
                </a:lnTo>
                <a:lnTo>
                  <a:pt x="0" y="288035"/>
                </a:lnTo>
                <a:lnTo>
                  <a:pt x="192023" y="288035"/>
                </a:lnTo>
                <a:lnTo>
                  <a:pt x="192023" y="0"/>
                </a:lnTo>
                <a:close/>
              </a:path>
            </a:pathLst>
          </a:custGeom>
          <a:solidFill>
            <a:srgbClr val="33CCCC"/>
          </a:solidFill>
        </p:spPr>
        <p:txBody>
          <a:bodyPr wrap="square" lIns="0" tIns="0" rIns="0" bIns="0" rtlCol="0"/>
          <a:lstStyle/>
          <a:p>
            <a:endParaRPr sz="1750"/>
          </a:p>
        </p:txBody>
      </p:sp>
      <p:sp>
        <p:nvSpPr>
          <p:cNvPr id="28" name="object 28"/>
          <p:cNvSpPr/>
          <p:nvPr/>
        </p:nvSpPr>
        <p:spPr>
          <a:xfrm>
            <a:off x="4443518" y="3622040"/>
            <a:ext cx="658107" cy="447587"/>
          </a:xfrm>
          <a:custGeom>
            <a:avLst/>
            <a:gdLst/>
            <a:ahLst/>
            <a:cxnLst/>
            <a:rect l="l" t="t" r="r" b="b"/>
            <a:pathLst>
              <a:path w="676910" h="460375">
                <a:moveTo>
                  <a:pt x="676656" y="0"/>
                </a:moveTo>
                <a:lnTo>
                  <a:pt x="0" y="0"/>
                </a:lnTo>
                <a:lnTo>
                  <a:pt x="0" y="460248"/>
                </a:lnTo>
                <a:lnTo>
                  <a:pt x="676656" y="460248"/>
                </a:lnTo>
                <a:lnTo>
                  <a:pt x="676656" y="0"/>
                </a:lnTo>
                <a:close/>
              </a:path>
            </a:pathLst>
          </a:custGeom>
          <a:solidFill>
            <a:srgbClr val="33CCCC"/>
          </a:solidFill>
        </p:spPr>
        <p:txBody>
          <a:bodyPr wrap="square" lIns="0" tIns="0" rIns="0" bIns="0" rtlCol="0"/>
          <a:lstStyle/>
          <a:p>
            <a:endParaRPr sz="1750"/>
          </a:p>
        </p:txBody>
      </p:sp>
      <p:sp>
        <p:nvSpPr>
          <p:cNvPr id="29" name="object 29"/>
          <p:cNvSpPr/>
          <p:nvPr/>
        </p:nvSpPr>
        <p:spPr>
          <a:xfrm>
            <a:off x="4439072" y="3617595"/>
            <a:ext cx="666750" cy="736512"/>
          </a:xfrm>
          <a:custGeom>
            <a:avLst/>
            <a:gdLst/>
            <a:ahLst/>
            <a:cxnLst/>
            <a:rect l="l" t="t" r="r" b="b"/>
            <a:pathLst>
              <a:path w="685800" h="757554">
                <a:moveTo>
                  <a:pt x="198119" y="464820"/>
                </a:moveTo>
                <a:lnTo>
                  <a:pt x="193547" y="464820"/>
                </a:lnTo>
                <a:lnTo>
                  <a:pt x="193547" y="754380"/>
                </a:lnTo>
                <a:lnTo>
                  <a:pt x="195071" y="755904"/>
                </a:lnTo>
                <a:lnTo>
                  <a:pt x="196595" y="755904"/>
                </a:lnTo>
                <a:lnTo>
                  <a:pt x="198119" y="757428"/>
                </a:lnTo>
                <a:lnTo>
                  <a:pt x="390143" y="757428"/>
                </a:lnTo>
                <a:lnTo>
                  <a:pt x="394715" y="752856"/>
                </a:lnTo>
                <a:lnTo>
                  <a:pt x="198119" y="752856"/>
                </a:lnTo>
                <a:lnTo>
                  <a:pt x="196595" y="748284"/>
                </a:lnTo>
                <a:lnTo>
                  <a:pt x="202691" y="748284"/>
                </a:lnTo>
                <a:lnTo>
                  <a:pt x="202691" y="469392"/>
                </a:lnTo>
                <a:lnTo>
                  <a:pt x="198119" y="469392"/>
                </a:lnTo>
                <a:lnTo>
                  <a:pt x="198119" y="464820"/>
                </a:lnTo>
                <a:close/>
              </a:path>
              <a:path w="685800" h="757554">
                <a:moveTo>
                  <a:pt x="202691" y="748284"/>
                </a:moveTo>
                <a:lnTo>
                  <a:pt x="196595" y="748284"/>
                </a:lnTo>
                <a:lnTo>
                  <a:pt x="198119" y="752856"/>
                </a:lnTo>
                <a:lnTo>
                  <a:pt x="202691" y="751332"/>
                </a:lnTo>
                <a:lnTo>
                  <a:pt x="202691" y="748284"/>
                </a:lnTo>
                <a:close/>
              </a:path>
              <a:path w="685800" h="757554">
                <a:moveTo>
                  <a:pt x="385571" y="748284"/>
                </a:moveTo>
                <a:lnTo>
                  <a:pt x="202691" y="748284"/>
                </a:lnTo>
                <a:lnTo>
                  <a:pt x="202691" y="751332"/>
                </a:lnTo>
                <a:lnTo>
                  <a:pt x="198119" y="752856"/>
                </a:lnTo>
                <a:lnTo>
                  <a:pt x="390143" y="752856"/>
                </a:lnTo>
                <a:lnTo>
                  <a:pt x="385571" y="751332"/>
                </a:lnTo>
                <a:lnTo>
                  <a:pt x="385571" y="748284"/>
                </a:lnTo>
                <a:close/>
              </a:path>
              <a:path w="685800" h="757554">
                <a:moveTo>
                  <a:pt x="676655" y="460248"/>
                </a:moveTo>
                <a:lnTo>
                  <a:pt x="387095" y="460248"/>
                </a:lnTo>
                <a:lnTo>
                  <a:pt x="385571" y="461772"/>
                </a:lnTo>
                <a:lnTo>
                  <a:pt x="385571" y="751332"/>
                </a:lnTo>
                <a:lnTo>
                  <a:pt x="390143" y="752856"/>
                </a:lnTo>
                <a:lnTo>
                  <a:pt x="388619" y="748284"/>
                </a:lnTo>
                <a:lnTo>
                  <a:pt x="394715" y="748284"/>
                </a:lnTo>
                <a:lnTo>
                  <a:pt x="394715" y="469392"/>
                </a:lnTo>
                <a:lnTo>
                  <a:pt x="390143" y="469392"/>
                </a:lnTo>
                <a:lnTo>
                  <a:pt x="390143" y="464820"/>
                </a:lnTo>
                <a:lnTo>
                  <a:pt x="681227" y="464820"/>
                </a:lnTo>
                <a:lnTo>
                  <a:pt x="676655" y="463296"/>
                </a:lnTo>
                <a:lnTo>
                  <a:pt x="676655" y="460248"/>
                </a:lnTo>
                <a:close/>
              </a:path>
              <a:path w="685800" h="757554">
                <a:moveTo>
                  <a:pt x="394715" y="748284"/>
                </a:moveTo>
                <a:lnTo>
                  <a:pt x="388619" y="748284"/>
                </a:lnTo>
                <a:lnTo>
                  <a:pt x="390143" y="752856"/>
                </a:lnTo>
                <a:lnTo>
                  <a:pt x="394715" y="752856"/>
                </a:lnTo>
                <a:lnTo>
                  <a:pt x="394715" y="748284"/>
                </a:lnTo>
                <a:close/>
              </a:path>
              <a:path w="685800" h="757554">
                <a:moveTo>
                  <a:pt x="682751" y="0"/>
                </a:moveTo>
                <a:lnTo>
                  <a:pt x="1523" y="0"/>
                </a:lnTo>
                <a:lnTo>
                  <a:pt x="0" y="1524"/>
                </a:lnTo>
                <a:lnTo>
                  <a:pt x="0" y="466344"/>
                </a:lnTo>
                <a:lnTo>
                  <a:pt x="1523" y="467868"/>
                </a:lnTo>
                <a:lnTo>
                  <a:pt x="3047" y="467868"/>
                </a:lnTo>
                <a:lnTo>
                  <a:pt x="4571" y="469392"/>
                </a:lnTo>
                <a:lnTo>
                  <a:pt x="193547" y="469392"/>
                </a:lnTo>
                <a:lnTo>
                  <a:pt x="193547" y="464820"/>
                </a:lnTo>
                <a:lnTo>
                  <a:pt x="4571" y="464820"/>
                </a:lnTo>
                <a:lnTo>
                  <a:pt x="3047" y="460248"/>
                </a:lnTo>
                <a:lnTo>
                  <a:pt x="9143" y="460248"/>
                </a:lnTo>
                <a:lnTo>
                  <a:pt x="9143" y="9144"/>
                </a:lnTo>
                <a:lnTo>
                  <a:pt x="3047" y="9144"/>
                </a:lnTo>
                <a:lnTo>
                  <a:pt x="4571" y="4572"/>
                </a:lnTo>
                <a:lnTo>
                  <a:pt x="9143" y="3048"/>
                </a:lnTo>
                <a:lnTo>
                  <a:pt x="684275" y="3048"/>
                </a:lnTo>
                <a:lnTo>
                  <a:pt x="684275" y="1524"/>
                </a:lnTo>
                <a:lnTo>
                  <a:pt x="682751" y="0"/>
                </a:lnTo>
                <a:close/>
              </a:path>
              <a:path w="685800" h="757554">
                <a:moveTo>
                  <a:pt x="199643" y="460248"/>
                </a:moveTo>
                <a:lnTo>
                  <a:pt x="9143" y="460248"/>
                </a:lnTo>
                <a:lnTo>
                  <a:pt x="9143" y="463296"/>
                </a:lnTo>
                <a:lnTo>
                  <a:pt x="4571" y="464820"/>
                </a:lnTo>
                <a:lnTo>
                  <a:pt x="198119" y="464820"/>
                </a:lnTo>
                <a:lnTo>
                  <a:pt x="198119" y="469392"/>
                </a:lnTo>
                <a:lnTo>
                  <a:pt x="202691" y="469392"/>
                </a:lnTo>
                <a:lnTo>
                  <a:pt x="202691" y="463296"/>
                </a:lnTo>
                <a:lnTo>
                  <a:pt x="199643" y="460248"/>
                </a:lnTo>
                <a:close/>
              </a:path>
              <a:path w="685800" h="757554">
                <a:moveTo>
                  <a:pt x="394715" y="464820"/>
                </a:moveTo>
                <a:lnTo>
                  <a:pt x="390143" y="464820"/>
                </a:lnTo>
                <a:lnTo>
                  <a:pt x="390143" y="469392"/>
                </a:lnTo>
                <a:lnTo>
                  <a:pt x="394715" y="469392"/>
                </a:lnTo>
                <a:lnTo>
                  <a:pt x="394715" y="464820"/>
                </a:lnTo>
                <a:close/>
              </a:path>
              <a:path w="685800" h="757554">
                <a:moveTo>
                  <a:pt x="685799" y="460248"/>
                </a:moveTo>
                <a:lnTo>
                  <a:pt x="679703" y="460248"/>
                </a:lnTo>
                <a:lnTo>
                  <a:pt x="681227" y="464820"/>
                </a:lnTo>
                <a:lnTo>
                  <a:pt x="394715" y="464820"/>
                </a:lnTo>
                <a:lnTo>
                  <a:pt x="394715" y="469392"/>
                </a:lnTo>
                <a:lnTo>
                  <a:pt x="681227" y="469392"/>
                </a:lnTo>
                <a:lnTo>
                  <a:pt x="685799" y="464820"/>
                </a:lnTo>
                <a:lnTo>
                  <a:pt x="685799" y="460248"/>
                </a:lnTo>
                <a:close/>
              </a:path>
              <a:path w="685800" h="757554">
                <a:moveTo>
                  <a:pt x="9143" y="460248"/>
                </a:moveTo>
                <a:lnTo>
                  <a:pt x="3047" y="460248"/>
                </a:lnTo>
                <a:lnTo>
                  <a:pt x="4571" y="464820"/>
                </a:lnTo>
                <a:lnTo>
                  <a:pt x="9143" y="463296"/>
                </a:lnTo>
                <a:lnTo>
                  <a:pt x="9143" y="460248"/>
                </a:lnTo>
                <a:close/>
              </a:path>
              <a:path w="685800" h="757554">
                <a:moveTo>
                  <a:pt x="676655" y="3048"/>
                </a:moveTo>
                <a:lnTo>
                  <a:pt x="676655" y="463296"/>
                </a:lnTo>
                <a:lnTo>
                  <a:pt x="681227" y="464820"/>
                </a:lnTo>
                <a:lnTo>
                  <a:pt x="679703" y="460248"/>
                </a:lnTo>
                <a:lnTo>
                  <a:pt x="685799" y="460248"/>
                </a:lnTo>
                <a:lnTo>
                  <a:pt x="685799" y="9144"/>
                </a:lnTo>
                <a:lnTo>
                  <a:pt x="679703" y="9144"/>
                </a:lnTo>
                <a:lnTo>
                  <a:pt x="681227" y="4572"/>
                </a:lnTo>
                <a:lnTo>
                  <a:pt x="676655" y="3048"/>
                </a:lnTo>
                <a:close/>
              </a:path>
              <a:path w="685800" h="757554">
                <a:moveTo>
                  <a:pt x="9143" y="3048"/>
                </a:moveTo>
                <a:lnTo>
                  <a:pt x="4571" y="4572"/>
                </a:lnTo>
                <a:lnTo>
                  <a:pt x="3047" y="9144"/>
                </a:lnTo>
                <a:lnTo>
                  <a:pt x="9143" y="9144"/>
                </a:lnTo>
                <a:lnTo>
                  <a:pt x="9143" y="3048"/>
                </a:lnTo>
                <a:close/>
              </a:path>
              <a:path w="685800" h="757554">
                <a:moveTo>
                  <a:pt x="676655" y="3048"/>
                </a:moveTo>
                <a:lnTo>
                  <a:pt x="9143" y="3048"/>
                </a:lnTo>
                <a:lnTo>
                  <a:pt x="9143" y="9144"/>
                </a:lnTo>
                <a:lnTo>
                  <a:pt x="676655" y="9144"/>
                </a:lnTo>
                <a:lnTo>
                  <a:pt x="676655" y="3048"/>
                </a:lnTo>
                <a:close/>
              </a:path>
              <a:path w="685800" h="757554">
                <a:moveTo>
                  <a:pt x="684275" y="3048"/>
                </a:moveTo>
                <a:lnTo>
                  <a:pt x="676655" y="3048"/>
                </a:lnTo>
                <a:lnTo>
                  <a:pt x="681227" y="4572"/>
                </a:lnTo>
                <a:lnTo>
                  <a:pt x="679703" y="9144"/>
                </a:lnTo>
                <a:lnTo>
                  <a:pt x="685799" y="9144"/>
                </a:lnTo>
                <a:lnTo>
                  <a:pt x="685799" y="4572"/>
                </a:lnTo>
                <a:lnTo>
                  <a:pt x="684275" y="3048"/>
                </a:lnTo>
                <a:close/>
              </a:path>
            </a:pathLst>
          </a:custGeom>
          <a:solidFill>
            <a:srgbClr val="003366"/>
          </a:solidFill>
        </p:spPr>
        <p:txBody>
          <a:bodyPr wrap="square" lIns="0" tIns="0" rIns="0" bIns="0" rtlCol="0"/>
          <a:lstStyle/>
          <a:p>
            <a:endParaRPr sz="1750"/>
          </a:p>
        </p:txBody>
      </p:sp>
      <p:sp>
        <p:nvSpPr>
          <p:cNvPr id="30" name="object 30"/>
          <p:cNvSpPr/>
          <p:nvPr/>
        </p:nvSpPr>
        <p:spPr>
          <a:xfrm>
            <a:off x="4282016" y="3512397"/>
            <a:ext cx="1001977" cy="947032"/>
          </a:xfrm>
          <a:custGeom>
            <a:avLst/>
            <a:gdLst/>
            <a:ahLst/>
            <a:cxnLst/>
            <a:rect l="l" t="t" r="r" b="b"/>
            <a:pathLst>
              <a:path w="1030604" h="974089">
                <a:moveTo>
                  <a:pt x="1027176" y="0"/>
                </a:moveTo>
                <a:lnTo>
                  <a:pt x="1524" y="0"/>
                </a:lnTo>
                <a:lnTo>
                  <a:pt x="0" y="1524"/>
                </a:lnTo>
                <a:lnTo>
                  <a:pt x="0" y="970788"/>
                </a:lnTo>
                <a:lnTo>
                  <a:pt x="3048" y="973836"/>
                </a:lnTo>
                <a:lnTo>
                  <a:pt x="1024128" y="973836"/>
                </a:lnTo>
                <a:lnTo>
                  <a:pt x="1025652" y="972312"/>
                </a:lnTo>
                <a:lnTo>
                  <a:pt x="1027176" y="972312"/>
                </a:lnTo>
                <a:lnTo>
                  <a:pt x="1028700" y="970788"/>
                </a:lnTo>
                <a:lnTo>
                  <a:pt x="1028700" y="969264"/>
                </a:lnTo>
                <a:lnTo>
                  <a:pt x="4572" y="969264"/>
                </a:lnTo>
                <a:lnTo>
                  <a:pt x="4572" y="964692"/>
                </a:lnTo>
                <a:lnTo>
                  <a:pt x="9144" y="964692"/>
                </a:lnTo>
                <a:lnTo>
                  <a:pt x="9144" y="9144"/>
                </a:lnTo>
                <a:lnTo>
                  <a:pt x="4572" y="9144"/>
                </a:lnTo>
                <a:lnTo>
                  <a:pt x="4572" y="4572"/>
                </a:lnTo>
                <a:lnTo>
                  <a:pt x="1030224" y="4572"/>
                </a:lnTo>
                <a:lnTo>
                  <a:pt x="1030224" y="3048"/>
                </a:lnTo>
                <a:lnTo>
                  <a:pt x="1027176" y="0"/>
                </a:lnTo>
                <a:close/>
              </a:path>
              <a:path w="1030604" h="974089">
                <a:moveTo>
                  <a:pt x="9144" y="964692"/>
                </a:moveTo>
                <a:lnTo>
                  <a:pt x="4572" y="964692"/>
                </a:lnTo>
                <a:lnTo>
                  <a:pt x="4572" y="969264"/>
                </a:lnTo>
                <a:lnTo>
                  <a:pt x="9144" y="969264"/>
                </a:lnTo>
                <a:lnTo>
                  <a:pt x="9144" y="964692"/>
                </a:lnTo>
                <a:close/>
              </a:path>
              <a:path w="1030604" h="974089">
                <a:moveTo>
                  <a:pt x="1021080" y="964692"/>
                </a:moveTo>
                <a:lnTo>
                  <a:pt x="9144" y="964692"/>
                </a:lnTo>
                <a:lnTo>
                  <a:pt x="9144" y="969264"/>
                </a:lnTo>
                <a:lnTo>
                  <a:pt x="1021080" y="969264"/>
                </a:lnTo>
                <a:lnTo>
                  <a:pt x="1021080" y="964692"/>
                </a:lnTo>
                <a:close/>
              </a:path>
              <a:path w="1030604" h="974089">
                <a:moveTo>
                  <a:pt x="1025652" y="4572"/>
                </a:moveTo>
                <a:lnTo>
                  <a:pt x="1021080" y="4572"/>
                </a:lnTo>
                <a:lnTo>
                  <a:pt x="1021080" y="969264"/>
                </a:lnTo>
                <a:lnTo>
                  <a:pt x="1025652" y="969264"/>
                </a:lnTo>
                <a:lnTo>
                  <a:pt x="1025652" y="964692"/>
                </a:lnTo>
                <a:lnTo>
                  <a:pt x="1030224" y="964692"/>
                </a:lnTo>
                <a:lnTo>
                  <a:pt x="1030224" y="9144"/>
                </a:lnTo>
                <a:lnTo>
                  <a:pt x="1025652" y="9144"/>
                </a:lnTo>
                <a:lnTo>
                  <a:pt x="1025652" y="4572"/>
                </a:lnTo>
                <a:close/>
              </a:path>
              <a:path w="1030604" h="974089">
                <a:moveTo>
                  <a:pt x="1030224" y="964692"/>
                </a:moveTo>
                <a:lnTo>
                  <a:pt x="1025652" y="964692"/>
                </a:lnTo>
                <a:lnTo>
                  <a:pt x="1025652" y="969264"/>
                </a:lnTo>
                <a:lnTo>
                  <a:pt x="1028700" y="969264"/>
                </a:lnTo>
                <a:lnTo>
                  <a:pt x="1030224" y="967740"/>
                </a:lnTo>
                <a:lnTo>
                  <a:pt x="1030224" y="964692"/>
                </a:lnTo>
                <a:close/>
              </a:path>
              <a:path w="1030604" h="974089">
                <a:moveTo>
                  <a:pt x="9144" y="4572"/>
                </a:moveTo>
                <a:lnTo>
                  <a:pt x="4572" y="4572"/>
                </a:lnTo>
                <a:lnTo>
                  <a:pt x="4572" y="9144"/>
                </a:lnTo>
                <a:lnTo>
                  <a:pt x="9144" y="9144"/>
                </a:lnTo>
                <a:lnTo>
                  <a:pt x="9144" y="4572"/>
                </a:lnTo>
                <a:close/>
              </a:path>
              <a:path w="1030604" h="974089">
                <a:moveTo>
                  <a:pt x="1021080" y="4572"/>
                </a:moveTo>
                <a:lnTo>
                  <a:pt x="9144" y="4572"/>
                </a:lnTo>
                <a:lnTo>
                  <a:pt x="9144" y="9144"/>
                </a:lnTo>
                <a:lnTo>
                  <a:pt x="1021080" y="9144"/>
                </a:lnTo>
                <a:lnTo>
                  <a:pt x="1021080" y="4572"/>
                </a:lnTo>
                <a:close/>
              </a:path>
              <a:path w="1030604" h="974089">
                <a:moveTo>
                  <a:pt x="1030224" y="4572"/>
                </a:moveTo>
                <a:lnTo>
                  <a:pt x="1025652" y="4572"/>
                </a:lnTo>
                <a:lnTo>
                  <a:pt x="1025652" y="9144"/>
                </a:lnTo>
                <a:lnTo>
                  <a:pt x="1030224" y="9144"/>
                </a:lnTo>
                <a:lnTo>
                  <a:pt x="1030224" y="4572"/>
                </a:lnTo>
                <a:close/>
              </a:path>
            </a:pathLst>
          </a:custGeom>
          <a:solidFill>
            <a:srgbClr val="003366"/>
          </a:solidFill>
        </p:spPr>
        <p:txBody>
          <a:bodyPr wrap="square" lIns="0" tIns="0" rIns="0" bIns="0" rtlCol="0"/>
          <a:lstStyle/>
          <a:p>
            <a:endParaRPr sz="1750"/>
          </a:p>
        </p:txBody>
      </p:sp>
      <p:sp>
        <p:nvSpPr>
          <p:cNvPr id="31" name="object 31"/>
          <p:cNvSpPr txBox="1"/>
          <p:nvPr/>
        </p:nvSpPr>
        <p:spPr>
          <a:xfrm>
            <a:off x="3555505" y="3478060"/>
            <a:ext cx="158044" cy="504882"/>
          </a:xfrm>
          <a:prstGeom prst="rect">
            <a:avLst/>
          </a:prstGeom>
        </p:spPr>
        <p:txBody>
          <a:bodyPr vert="horz" wrap="square" lIns="0" tIns="0" rIns="0" bIns="0" rtlCol="0">
            <a:spAutoFit/>
          </a:bodyPr>
          <a:lstStyle/>
          <a:p>
            <a:pPr marL="12347" marR="4939">
              <a:lnSpc>
                <a:spcPct val="135300"/>
              </a:lnSpc>
            </a:pPr>
            <a:r>
              <a:rPr sz="1215" spc="-5" dirty="0">
                <a:solidFill>
                  <a:srgbClr val="003366"/>
                </a:solidFill>
                <a:latin typeface="Arial"/>
                <a:cs typeface="Arial"/>
              </a:rPr>
              <a:t>f1  f2</a:t>
            </a:r>
            <a:endParaRPr sz="1215">
              <a:latin typeface="Arial"/>
              <a:cs typeface="Arial"/>
            </a:endParaRPr>
          </a:p>
        </p:txBody>
      </p:sp>
      <p:sp>
        <p:nvSpPr>
          <p:cNvPr id="32" name="object 32"/>
          <p:cNvSpPr/>
          <p:nvPr/>
        </p:nvSpPr>
        <p:spPr>
          <a:xfrm>
            <a:off x="3760470" y="3669454"/>
            <a:ext cx="788370" cy="135202"/>
          </a:xfrm>
          <a:custGeom>
            <a:avLst/>
            <a:gdLst/>
            <a:ahLst/>
            <a:cxnLst/>
            <a:rect l="l" t="t" r="r" b="b"/>
            <a:pathLst>
              <a:path w="810895" h="139064">
                <a:moveTo>
                  <a:pt x="733937" y="106492"/>
                </a:moveTo>
                <a:lnTo>
                  <a:pt x="729996" y="138684"/>
                </a:lnTo>
                <a:lnTo>
                  <a:pt x="810768" y="111252"/>
                </a:lnTo>
                <a:lnTo>
                  <a:pt x="806146" y="108204"/>
                </a:lnTo>
                <a:lnTo>
                  <a:pt x="746760" y="108204"/>
                </a:lnTo>
                <a:lnTo>
                  <a:pt x="733937" y="106492"/>
                </a:lnTo>
                <a:close/>
              </a:path>
              <a:path w="810895" h="139064">
                <a:moveTo>
                  <a:pt x="735063" y="97295"/>
                </a:moveTo>
                <a:lnTo>
                  <a:pt x="733937" y="106492"/>
                </a:lnTo>
                <a:lnTo>
                  <a:pt x="746760" y="108204"/>
                </a:lnTo>
                <a:lnTo>
                  <a:pt x="748284" y="108204"/>
                </a:lnTo>
                <a:lnTo>
                  <a:pt x="751332" y="105155"/>
                </a:lnTo>
                <a:lnTo>
                  <a:pt x="751332" y="100584"/>
                </a:lnTo>
                <a:lnTo>
                  <a:pt x="749808" y="99060"/>
                </a:lnTo>
                <a:lnTo>
                  <a:pt x="748284" y="99060"/>
                </a:lnTo>
                <a:lnTo>
                  <a:pt x="735063" y="97295"/>
                </a:lnTo>
                <a:close/>
              </a:path>
              <a:path w="810895" h="139064">
                <a:moveTo>
                  <a:pt x="739140" y="64008"/>
                </a:moveTo>
                <a:lnTo>
                  <a:pt x="735063" y="97295"/>
                </a:lnTo>
                <a:lnTo>
                  <a:pt x="748284" y="99060"/>
                </a:lnTo>
                <a:lnTo>
                  <a:pt x="749808" y="99060"/>
                </a:lnTo>
                <a:lnTo>
                  <a:pt x="751332" y="100584"/>
                </a:lnTo>
                <a:lnTo>
                  <a:pt x="751332" y="105155"/>
                </a:lnTo>
                <a:lnTo>
                  <a:pt x="748284" y="108204"/>
                </a:lnTo>
                <a:lnTo>
                  <a:pt x="806146" y="108204"/>
                </a:lnTo>
                <a:lnTo>
                  <a:pt x="739140" y="64008"/>
                </a:lnTo>
                <a:close/>
              </a:path>
              <a:path w="810895" h="139064">
                <a:moveTo>
                  <a:pt x="6096" y="0"/>
                </a:moveTo>
                <a:lnTo>
                  <a:pt x="3048" y="0"/>
                </a:lnTo>
                <a:lnTo>
                  <a:pt x="0" y="3048"/>
                </a:lnTo>
                <a:lnTo>
                  <a:pt x="0" y="4572"/>
                </a:lnTo>
                <a:lnTo>
                  <a:pt x="4572" y="9144"/>
                </a:lnTo>
                <a:lnTo>
                  <a:pt x="733937" y="106492"/>
                </a:lnTo>
                <a:lnTo>
                  <a:pt x="735063" y="97295"/>
                </a:lnTo>
                <a:lnTo>
                  <a:pt x="6096" y="0"/>
                </a:lnTo>
                <a:close/>
              </a:path>
            </a:pathLst>
          </a:custGeom>
          <a:solidFill>
            <a:srgbClr val="003366"/>
          </a:solidFill>
        </p:spPr>
        <p:txBody>
          <a:bodyPr wrap="square" lIns="0" tIns="0" rIns="0" bIns="0" rtlCol="0"/>
          <a:lstStyle/>
          <a:p>
            <a:endParaRPr sz="1750"/>
          </a:p>
        </p:txBody>
      </p:sp>
      <p:sp>
        <p:nvSpPr>
          <p:cNvPr id="33" name="object 33"/>
          <p:cNvSpPr/>
          <p:nvPr/>
        </p:nvSpPr>
        <p:spPr>
          <a:xfrm>
            <a:off x="3760469" y="3669454"/>
            <a:ext cx="730956" cy="105569"/>
          </a:xfrm>
          <a:custGeom>
            <a:avLst/>
            <a:gdLst/>
            <a:ahLst/>
            <a:cxnLst/>
            <a:rect l="l" t="t" r="r" b="b"/>
            <a:pathLst>
              <a:path w="751839" h="108585">
                <a:moveTo>
                  <a:pt x="6096" y="0"/>
                </a:moveTo>
                <a:lnTo>
                  <a:pt x="748284" y="99060"/>
                </a:lnTo>
                <a:lnTo>
                  <a:pt x="749808" y="99060"/>
                </a:lnTo>
                <a:lnTo>
                  <a:pt x="751332" y="100584"/>
                </a:lnTo>
                <a:lnTo>
                  <a:pt x="751332" y="102107"/>
                </a:lnTo>
                <a:lnTo>
                  <a:pt x="751332" y="103632"/>
                </a:lnTo>
                <a:lnTo>
                  <a:pt x="751332" y="105155"/>
                </a:lnTo>
                <a:lnTo>
                  <a:pt x="749808" y="106680"/>
                </a:lnTo>
                <a:lnTo>
                  <a:pt x="748284" y="108204"/>
                </a:lnTo>
                <a:lnTo>
                  <a:pt x="746760" y="108204"/>
                </a:lnTo>
                <a:lnTo>
                  <a:pt x="4572" y="9144"/>
                </a:lnTo>
                <a:lnTo>
                  <a:pt x="3048" y="7620"/>
                </a:lnTo>
                <a:lnTo>
                  <a:pt x="1524" y="6096"/>
                </a:lnTo>
                <a:lnTo>
                  <a:pt x="0" y="4572"/>
                </a:lnTo>
                <a:lnTo>
                  <a:pt x="0" y="3048"/>
                </a:lnTo>
                <a:lnTo>
                  <a:pt x="1524" y="1524"/>
                </a:lnTo>
                <a:lnTo>
                  <a:pt x="3048" y="0"/>
                </a:lnTo>
                <a:lnTo>
                  <a:pt x="4572" y="0"/>
                </a:lnTo>
                <a:lnTo>
                  <a:pt x="6096" y="0"/>
                </a:lnTo>
                <a:close/>
              </a:path>
            </a:pathLst>
          </a:custGeom>
          <a:ln w="3175">
            <a:solidFill>
              <a:srgbClr val="003366"/>
            </a:solidFill>
          </a:ln>
        </p:spPr>
        <p:txBody>
          <a:bodyPr wrap="square" lIns="0" tIns="0" rIns="0" bIns="0" rtlCol="0"/>
          <a:lstStyle/>
          <a:p>
            <a:endParaRPr sz="1750"/>
          </a:p>
        </p:txBody>
      </p:sp>
      <p:sp>
        <p:nvSpPr>
          <p:cNvPr id="34" name="object 34"/>
          <p:cNvSpPr/>
          <p:nvPr/>
        </p:nvSpPr>
        <p:spPr>
          <a:xfrm>
            <a:off x="4470188" y="3731683"/>
            <a:ext cx="79022" cy="72849"/>
          </a:xfrm>
          <a:custGeom>
            <a:avLst/>
            <a:gdLst/>
            <a:ahLst/>
            <a:cxnLst/>
            <a:rect l="l" t="t" r="r" b="b"/>
            <a:pathLst>
              <a:path w="81279" h="74929">
                <a:moveTo>
                  <a:pt x="9143" y="0"/>
                </a:moveTo>
                <a:lnTo>
                  <a:pt x="80772" y="47244"/>
                </a:lnTo>
                <a:lnTo>
                  <a:pt x="0" y="74676"/>
                </a:lnTo>
                <a:lnTo>
                  <a:pt x="9143" y="0"/>
                </a:lnTo>
                <a:close/>
              </a:path>
            </a:pathLst>
          </a:custGeom>
          <a:ln w="3175">
            <a:solidFill>
              <a:srgbClr val="003366"/>
            </a:solidFill>
          </a:ln>
        </p:spPr>
        <p:txBody>
          <a:bodyPr wrap="square" lIns="0" tIns="0" rIns="0" bIns="0" rtlCol="0"/>
          <a:lstStyle/>
          <a:p>
            <a:endParaRPr sz="1750"/>
          </a:p>
        </p:txBody>
      </p:sp>
      <p:sp>
        <p:nvSpPr>
          <p:cNvPr id="35" name="object 35"/>
          <p:cNvSpPr/>
          <p:nvPr/>
        </p:nvSpPr>
        <p:spPr>
          <a:xfrm>
            <a:off x="3760470" y="3896148"/>
            <a:ext cx="788370" cy="74083"/>
          </a:xfrm>
          <a:custGeom>
            <a:avLst/>
            <a:gdLst/>
            <a:ahLst/>
            <a:cxnLst/>
            <a:rect l="l" t="t" r="r" b="b"/>
            <a:pathLst>
              <a:path w="810895" h="76200">
                <a:moveTo>
                  <a:pt x="734568" y="0"/>
                </a:moveTo>
                <a:lnTo>
                  <a:pt x="734568" y="76200"/>
                </a:lnTo>
                <a:lnTo>
                  <a:pt x="801624" y="42672"/>
                </a:lnTo>
                <a:lnTo>
                  <a:pt x="748284" y="42672"/>
                </a:lnTo>
                <a:lnTo>
                  <a:pt x="751332" y="39624"/>
                </a:lnTo>
                <a:lnTo>
                  <a:pt x="751332" y="36576"/>
                </a:lnTo>
                <a:lnTo>
                  <a:pt x="748284" y="33528"/>
                </a:lnTo>
                <a:lnTo>
                  <a:pt x="801624" y="33528"/>
                </a:lnTo>
                <a:lnTo>
                  <a:pt x="734568" y="0"/>
                </a:lnTo>
                <a:close/>
              </a:path>
              <a:path w="810895" h="76200">
                <a:moveTo>
                  <a:pt x="734568" y="33528"/>
                </a:moveTo>
                <a:lnTo>
                  <a:pt x="3048" y="33528"/>
                </a:lnTo>
                <a:lnTo>
                  <a:pt x="1524" y="35052"/>
                </a:lnTo>
                <a:lnTo>
                  <a:pt x="1524" y="36576"/>
                </a:lnTo>
                <a:lnTo>
                  <a:pt x="0" y="38100"/>
                </a:lnTo>
                <a:lnTo>
                  <a:pt x="1524" y="39624"/>
                </a:lnTo>
                <a:lnTo>
                  <a:pt x="1524" y="41148"/>
                </a:lnTo>
                <a:lnTo>
                  <a:pt x="3048" y="42672"/>
                </a:lnTo>
                <a:lnTo>
                  <a:pt x="734568" y="42672"/>
                </a:lnTo>
                <a:lnTo>
                  <a:pt x="734568" y="33528"/>
                </a:lnTo>
                <a:close/>
              </a:path>
              <a:path w="810895" h="76200">
                <a:moveTo>
                  <a:pt x="801624" y="33528"/>
                </a:moveTo>
                <a:lnTo>
                  <a:pt x="748284" y="33528"/>
                </a:lnTo>
                <a:lnTo>
                  <a:pt x="751332" y="36576"/>
                </a:lnTo>
                <a:lnTo>
                  <a:pt x="751332" y="39624"/>
                </a:lnTo>
                <a:lnTo>
                  <a:pt x="748284" y="42672"/>
                </a:lnTo>
                <a:lnTo>
                  <a:pt x="801624" y="42672"/>
                </a:lnTo>
                <a:lnTo>
                  <a:pt x="810768" y="38100"/>
                </a:lnTo>
                <a:lnTo>
                  <a:pt x="801624" y="33528"/>
                </a:lnTo>
                <a:close/>
              </a:path>
            </a:pathLst>
          </a:custGeom>
          <a:solidFill>
            <a:srgbClr val="003366"/>
          </a:solidFill>
        </p:spPr>
        <p:txBody>
          <a:bodyPr wrap="square" lIns="0" tIns="0" rIns="0" bIns="0" rtlCol="0"/>
          <a:lstStyle/>
          <a:p>
            <a:endParaRPr sz="1750"/>
          </a:p>
        </p:txBody>
      </p:sp>
      <p:sp>
        <p:nvSpPr>
          <p:cNvPr id="36" name="object 36"/>
          <p:cNvSpPr/>
          <p:nvPr/>
        </p:nvSpPr>
        <p:spPr>
          <a:xfrm>
            <a:off x="3760469" y="3928746"/>
            <a:ext cx="730956" cy="9260"/>
          </a:xfrm>
          <a:custGeom>
            <a:avLst/>
            <a:gdLst/>
            <a:ahLst/>
            <a:cxnLst/>
            <a:rect l="l" t="t" r="r" b="b"/>
            <a:pathLst>
              <a:path w="751839" h="9525">
                <a:moveTo>
                  <a:pt x="4572" y="0"/>
                </a:moveTo>
                <a:lnTo>
                  <a:pt x="746760" y="0"/>
                </a:lnTo>
                <a:lnTo>
                  <a:pt x="748284" y="0"/>
                </a:lnTo>
                <a:lnTo>
                  <a:pt x="749808" y="1524"/>
                </a:lnTo>
                <a:lnTo>
                  <a:pt x="751332" y="3048"/>
                </a:lnTo>
                <a:lnTo>
                  <a:pt x="751332" y="4572"/>
                </a:lnTo>
                <a:lnTo>
                  <a:pt x="751332" y="6096"/>
                </a:lnTo>
                <a:lnTo>
                  <a:pt x="749808" y="7620"/>
                </a:lnTo>
                <a:lnTo>
                  <a:pt x="748284" y="9144"/>
                </a:lnTo>
                <a:lnTo>
                  <a:pt x="746760" y="9144"/>
                </a:lnTo>
                <a:lnTo>
                  <a:pt x="4572" y="9144"/>
                </a:lnTo>
                <a:lnTo>
                  <a:pt x="3048" y="9144"/>
                </a:lnTo>
                <a:lnTo>
                  <a:pt x="1524" y="7620"/>
                </a:lnTo>
                <a:lnTo>
                  <a:pt x="1524" y="6096"/>
                </a:lnTo>
                <a:lnTo>
                  <a:pt x="0" y="4572"/>
                </a:lnTo>
                <a:lnTo>
                  <a:pt x="1524" y="3048"/>
                </a:lnTo>
                <a:lnTo>
                  <a:pt x="1524" y="1524"/>
                </a:lnTo>
                <a:lnTo>
                  <a:pt x="3048" y="0"/>
                </a:lnTo>
                <a:lnTo>
                  <a:pt x="4572" y="0"/>
                </a:lnTo>
                <a:close/>
              </a:path>
            </a:pathLst>
          </a:custGeom>
          <a:ln w="3175">
            <a:solidFill>
              <a:srgbClr val="003366"/>
            </a:solidFill>
          </a:ln>
        </p:spPr>
        <p:txBody>
          <a:bodyPr wrap="square" lIns="0" tIns="0" rIns="0" bIns="0" rtlCol="0"/>
          <a:lstStyle/>
          <a:p>
            <a:endParaRPr sz="1750"/>
          </a:p>
        </p:txBody>
      </p:sp>
      <p:sp>
        <p:nvSpPr>
          <p:cNvPr id="37" name="object 37"/>
          <p:cNvSpPr/>
          <p:nvPr/>
        </p:nvSpPr>
        <p:spPr>
          <a:xfrm>
            <a:off x="4474633" y="3896148"/>
            <a:ext cx="74083" cy="74083"/>
          </a:xfrm>
          <a:custGeom>
            <a:avLst/>
            <a:gdLst/>
            <a:ahLst/>
            <a:cxnLst/>
            <a:rect l="l" t="t" r="r" b="b"/>
            <a:pathLst>
              <a:path w="76200" h="76200">
                <a:moveTo>
                  <a:pt x="0" y="0"/>
                </a:moveTo>
                <a:lnTo>
                  <a:pt x="76199" y="38100"/>
                </a:lnTo>
                <a:lnTo>
                  <a:pt x="0" y="76200"/>
                </a:lnTo>
                <a:lnTo>
                  <a:pt x="0" y="0"/>
                </a:lnTo>
                <a:close/>
              </a:path>
            </a:pathLst>
          </a:custGeom>
          <a:ln w="3175">
            <a:solidFill>
              <a:srgbClr val="003366"/>
            </a:solidFill>
          </a:ln>
        </p:spPr>
        <p:txBody>
          <a:bodyPr wrap="square" lIns="0" tIns="0" rIns="0" bIns="0" rtlCol="0"/>
          <a:lstStyle/>
          <a:p>
            <a:endParaRPr sz="1750"/>
          </a:p>
        </p:txBody>
      </p:sp>
      <p:sp>
        <p:nvSpPr>
          <p:cNvPr id="38" name="object 38"/>
          <p:cNvSpPr txBox="1"/>
          <p:nvPr/>
        </p:nvSpPr>
        <p:spPr>
          <a:xfrm>
            <a:off x="1098903" y="1334346"/>
            <a:ext cx="5359312" cy="2093472"/>
          </a:xfrm>
          <a:prstGeom prst="rect">
            <a:avLst/>
          </a:prstGeom>
        </p:spPr>
        <p:txBody>
          <a:bodyPr vert="horz" wrap="square" lIns="0" tIns="0" rIns="0" bIns="0" rtlCol="0">
            <a:spAutoFit/>
          </a:bodyPr>
          <a:lstStyle/>
          <a:p>
            <a:pPr marL="12347" algn="just"/>
            <a:r>
              <a:rPr sz="1167" b="1" dirty="0">
                <a:latin typeface="Times New Roman"/>
                <a:cs typeface="Times New Roman"/>
              </a:rPr>
              <a:t>Example of</a:t>
            </a:r>
            <a:r>
              <a:rPr sz="1167" b="1" spc="-97" dirty="0">
                <a:latin typeface="Times New Roman"/>
                <a:cs typeface="Times New Roman"/>
              </a:rPr>
              <a:t> </a:t>
            </a:r>
            <a:r>
              <a:rPr sz="1167" b="1" spc="-5" dirty="0">
                <a:latin typeface="Times New Roman"/>
                <a:cs typeface="Times New Roman"/>
              </a:rPr>
              <a:t>Cohesion</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As </a:t>
            </a:r>
            <a:r>
              <a:rPr sz="1167" dirty="0">
                <a:latin typeface="Times New Roman"/>
                <a:cs typeface="Times New Roman"/>
              </a:rPr>
              <a:t>mentioned earlier, </a:t>
            </a:r>
            <a:r>
              <a:rPr sz="1167" spc="-5" dirty="0">
                <a:latin typeface="Times New Roman"/>
                <a:cs typeface="Times New Roman"/>
              </a:rPr>
              <a:t>strong </a:t>
            </a:r>
            <a:r>
              <a:rPr sz="1167" dirty="0">
                <a:latin typeface="Times New Roman"/>
                <a:cs typeface="Times New Roman"/>
              </a:rPr>
              <a:t>cohesion implies </a:t>
            </a:r>
            <a:r>
              <a:rPr sz="1167" spc="5" dirty="0">
                <a:latin typeface="Times New Roman"/>
                <a:cs typeface="Times New Roman"/>
              </a:rPr>
              <a:t>that </a:t>
            </a:r>
            <a:r>
              <a:rPr sz="1167" dirty="0">
                <a:latin typeface="Times New Roman"/>
                <a:cs typeface="Times New Roman"/>
              </a:rPr>
              <a:t>all parts of a component </a:t>
            </a:r>
            <a:r>
              <a:rPr sz="1167" spc="-5" dirty="0">
                <a:latin typeface="Times New Roman"/>
                <a:cs typeface="Times New Roman"/>
              </a:rPr>
              <a:t>should </a:t>
            </a:r>
            <a:r>
              <a:rPr sz="1167" dirty="0">
                <a:latin typeface="Times New Roman"/>
                <a:cs typeface="Times New Roman"/>
              </a:rPr>
              <a:t>have a  close logical relationship </a:t>
            </a:r>
            <a:r>
              <a:rPr sz="1167" spc="-5" dirty="0">
                <a:latin typeface="Times New Roman"/>
                <a:cs typeface="Times New Roman"/>
              </a:rPr>
              <a:t>with </a:t>
            </a:r>
            <a:r>
              <a:rPr sz="1167" dirty="0">
                <a:latin typeface="Times New Roman"/>
                <a:cs typeface="Times New Roman"/>
              </a:rPr>
              <a:t>each other. That means, in case </a:t>
            </a:r>
            <a:r>
              <a:rPr sz="1167" spc="-5" dirty="0">
                <a:latin typeface="Times New Roman"/>
                <a:cs typeface="Times New Roman"/>
              </a:rPr>
              <a:t>some </a:t>
            </a:r>
            <a:r>
              <a:rPr sz="1167" dirty="0">
                <a:latin typeface="Times New Roman"/>
                <a:cs typeface="Times New Roman"/>
              </a:rPr>
              <a:t>kind of change is  required in the </a:t>
            </a:r>
            <a:r>
              <a:rPr sz="1167" spc="-5" dirty="0">
                <a:latin typeface="Times New Roman"/>
                <a:cs typeface="Times New Roman"/>
              </a:rPr>
              <a:t>software, </a:t>
            </a:r>
            <a:r>
              <a:rPr sz="1167" dirty="0">
                <a:latin typeface="Times New Roman"/>
                <a:cs typeface="Times New Roman"/>
              </a:rPr>
              <a:t>all the related pieces are found at one</a:t>
            </a:r>
            <a:r>
              <a:rPr sz="1167" spc="-111" dirty="0">
                <a:latin typeface="Times New Roman"/>
                <a:cs typeface="Times New Roman"/>
              </a:rPr>
              <a:t> </a:t>
            </a:r>
            <a:r>
              <a:rPr sz="1167" dirty="0">
                <a:latin typeface="Times New Roman"/>
                <a:cs typeface="Times New Roman"/>
              </a:rPr>
              <a:t>place.</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pPr>
            <a:r>
              <a:rPr sz="1167" dirty="0">
                <a:latin typeface="Times New Roman"/>
                <a:cs typeface="Times New Roman"/>
              </a:rPr>
              <a:t>A class </a:t>
            </a:r>
            <a:r>
              <a:rPr sz="1167" spc="-5" dirty="0">
                <a:latin typeface="Times New Roman"/>
                <a:cs typeface="Times New Roman"/>
              </a:rPr>
              <a:t>will </a:t>
            </a:r>
            <a:r>
              <a:rPr sz="1167" dirty="0">
                <a:latin typeface="Times New Roman"/>
                <a:cs typeface="Times New Roman"/>
              </a:rPr>
              <a:t>be cohesive if most of the methods defined in a class use most of the data  members most of the time. If </a:t>
            </a:r>
            <a:r>
              <a:rPr sz="1167" spc="-5" dirty="0">
                <a:latin typeface="Times New Roman"/>
                <a:cs typeface="Times New Roman"/>
              </a:rPr>
              <a:t>we </a:t>
            </a:r>
            <a:r>
              <a:rPr sz="1167" dirty="0">
                <a:latin typeface="Times New Roman"/>
                <a:cs typeface="Times New Roman"/>
              </a:rPr>
              <a:t>find different subsets of data </a:t>
            </a:r>
            <a:r>
              <a:rPr sz="1167" spc="-5" dirty="0">
                <a:latin typeface="Times New Roman"/>
                <a:cs typeface="Times New Roman"/>
              </a:rPr>
              <a:t>within </a:t>
            </a:r>
            <a:r>
              <a:rPr sz="1167" dirty="0">
                <a:latin typeface="Times New Roman"/>
                <a:cs typeface="Times New Roman"/>
              </a:rPr>
              <a:t>the </a:t>
            </a:r>
            <a:r>
              <a:rPr sz="1167" spc="-5" dirty="0">
                <a:latin typeface="Times New Roman"/>
                <a:cs typeface="Times New Roman"/>
              </a:rPr>
              <a:t>same </a:t>
            </a:r>
            <a:r>
              <a:rPr sz="1167" dirty="0">
                <a:latin typeface="Times New Roman"/>
                <a:cs typeface="Times New Roman"/>
              </a:rPr>
              <a:t>class being  manipulated by </a:t>
            </a:r>
            <a:r>
              <a:rPr sz="1167" spc="-5" dirty="0">
                <a:latin typeface="Times New Roman"/>
                <a:cs typeface="Times New Roman"/>
              </a:rPr>
              <a:t>separate </a:t>
            </a:r>
            <a:r>
              <a:rPr sz="1167" dirty="0">
                <a:latin typeface="Times New Roman"/>
                <a:cs typeface="Times New Roman"/>
              </a:rPr>
              <a:t>groups of functions then the class is not cohesive and </a:t>
            </a:r>
            <a:r>
              <a:rPr sz="1167" spc="-5" dirty="0">
                <a:latin typeface="Times New Roman"/>
                <a:cs typeface="Times New Roman"/>
              </a:rPr>
              <a:t>should </a:t>
            </a:r>
            <a:r>
              <a:rPr sz="1167" dirty="0">
                <a:latin typeface="Times New Roman"/>
                <a:cs typeface="Times New Roman"/>
              </a:rPr>
              <a:t>be  broken down as </a:t>
            </a:r>
            <a:r>
              <a:rPr sz="1167" spc="-5" dirty="0">
                <a:latin typeface="Times New Roman"/>
                <a:cs typeface="Times New Roman"/>
              </a:rPr>
              <a:t>shown</a:t>
            </a:r>
            <a:r>
              <a:rPr sz="1167" spc="-102" dirty="0">
                <a:latin typeface="Times New Roman"/>
                <a:cs typeface="Times New Roman"/>
              </a:rPr>
              <a:t> </a:t>
            </a:r>
            <a:r>
              <a:rPr sz="1167" dirty="0">
                <a:latin typeface="Times New Roman"/>
                <a:cs typeface="Times New Roman"/>
              </a:rPr>
              <a:t>below.</a:t>
            </a:r>
            <a:endParaRPr sz="1167">
              <a:latin typeface="Times New Roman"/>
              <a:cs typeface="Times New Roman"/>
            </a:endParaRPr>
          </a:p>
          <a:p>
            <a:pPr>
              <a:spcBef>
                <a:spcPts val="53"/>
              </a:spcBef>
            </a:pPr>
            <a:endParaRPr sz="1167">
              <a:latin typeface="Times New Roman"/>
              <a:cs typeface="Times New Roman"/>
            </a:endParaRPr>
          </a:p>
          <a:p>
            <a:pPr marL="3350342"/>
            <a:r>
              <a:rPr sz="1215" b="1" spc="-10" dirty="0">
                <a:solidFill>
                  <a:srgbClr val="003366"/>
                </a:solidFill>
                <a:latin typeface="Arial"/>
                <a:cs typeface="Arial"/>
              </a:rPr>
              <a:t>Class</a:t>
            </a:r>
            <a:r>
              <a:rPr sz="1215" b="1" spc="-73" dirty="0">
                <a:solidFill>
                  <a:srgbClr val="003366"/>
                </a:solidFill>
                <a:latin typeface="Arial"/>
                <a:cs typeface="Arial"/>
              </a:rPr>
              <a:t> </a:t>
            </a:r>
            <a:r>
              <a:rPr sz="1215" b="1" spc="-10" dirty="0">
                <a:solidFill>
                  <a:srgbClr val="003366"/>
                </a:solidFill>
                <a:latin typeface="Arial"/>
                <a:cs typeface="Arial"/>
              </a:rPr>
              <a:t>X1</a:t>
            </a:r>
            <a:endParaRPr sz="1215">
              <a:latin typeface="Arial"/>
              <a:cs typeface="Arial"/>
            </a:endParaRPr>
          </a:p>
        </p:txBody>
      </p:sp>
      <p:sp>
        <p:nvSpPr>
          <p:cNvPr id="39" name="object 39"/>
          <p:cNvSpPr/>
          <p:nvPr/>
        </p:nvSpPr>
        <p:spPr>
          <a:xfrm>
            <a:off x="4443518" y="5251626"/>
            <a:ext cx="658107" cy="287690"/>
          </a:xfrm>
          <a:custGeom>
            <a:avLst/>
            <a:gdLst/>
            <a:ahLst/>
            <a:cxnLst/>
            <a:rect l="l" t="t" r="r" b="b"/>
            <a:pathLst>
              <a:path w="676910" h="295910">
                <a:moveTo>
                  <a:pt x="0" y="295910"/>
                </a:moveTo>
                <a:lnTo>
                  <a:pt x="676656" y="295910"/>
                </a:lnTo>
                <a:lnTo>
                  <a:pt x="676656" y="0"/>
                </a:lnTo>
                <a:lnTo>
                  <a:pt x="0" y="0"/>
                </a:lnTo>
                <a:lnTo>
                  <a:pt x="0" y="295910"/>
                </a:lnTo>
                <a:close/>
              </a:path>
            </a:pathLst>
          </a:custGeom>
          <a:solidFill>
            <a:srgbClr val="99CC99"/>
          </a:solidFill>
        </p:spPr>
        <p:txBody>
          <a:bodyPr wrap="square" lIns="0" tIns="0" rIns="0" bIns="0" rtlCol="0"/>
          <a:lstStyle/>
          <a:p>
            <a:endParaRPr sz="1750"/>
          </a:p>
        </p:txBody>
      </p:sp>
      <p:sp>
        <p:nvSpPr>
          <p:cNvPr id="40" name="object 40"/>
          <p:cNvSpPr/>
          <p:nvPr/>
        </p:nvSpPr>
        <p:spPr>
          <a:xfrm>
            <a:off x="4443519" y="4961466"/>
            <a:ext cx="188295" cy="290160"/>
          </a:xfrm>
          <a:custGeom>
            <a:avLst/>
            <a:gdLst/>
            <a:ahLst/>
            <a:cxnLst/>
            <a:rect l="l" t="t" r="r" b="b"/>
            <a:pathLst>
              <a:path w="193675" h="298450">
                <a:moveTo>
                  <a:pt x="0" y="298450"/>
                </a:moveTo>
                <a:lnTo>
                  <a:pt x="193548" y="298450"/>
                </a:lnTo>
                <a:lnTo>
                  <a:pt x="193548" y="0"/>
                </a:lnTo>
                <a:lnTo>
                  <a:pt x="0" y="0"/>
                </a:lnTo>
                <a:lnTo>
                  <a:pt x="0" y="298450"/>
                </a:lnTo>
                <a:close/>
              </a:path>
            </a:pathLst>
          </a:custGeom>
          <a:solidFill>
            <a:srgbClr val="99CC99"/>
          </a:solidFill>
        </p:spPr>
        <p:txBody>
          <a:bodyPr wrap="square" lIns="0" tIns="0" rIns="0" bIns="0" rtlCol="0"/>
          <a:lstStyle/>
          <a:p>
            <a:endParaRPr sz="1750"/>
          </a:p>
        </p:txBody>
      </p:sp>
      <p:sp>
        <p:nvSpPr>
          <p:cNvPr id="41" name="object 41"/>
          <p:cNvSpPr/>
          <p:nvPr/>
        </p:nvSpPr>
        <p:spPr>
          <a:xfrm>
            <a:off x="4818379" y="4961466"/>
            <a:ext cx="283369" cy="290777"/>
          </a:xfrm>
          <a:custGeom>
            <a:avLst/>
            <a:gdLst/>
            <a:ahLst/>
            <a:cxnLst/>
            <a:rect l="l" t="t" r="r" b="b"/>
            <a:pathLst>
              <a:path w="291464" h="299085">
                <a:moveTo>
                  <a:pt x="291083" y="0"/>
                </a:moveTo>
                <a:lnTo>
                  <a:pt x="0" y="0"/>
                </a:lnTo>
                <a:lnTo>
                  <a:pt x="0" y="298704"/>
                </a:lnTo>
                <a:lnTo>
                  <a:pt x="291083" y="298704"/>
                </a:lnTo>
                <a:lnTo>
                  <a:pt x="291083" y="0"/>
                </a:lnTo>
                <a:close/>
              </a:path>
            </a:pathLst>
          </a:custGeom>
          <a:solidFill>
            <a:srgbClr val="99CC99"/>
          </a:solidFill>
        </p:spPr>
        <p:txBody>
          <a:bodyPr wrap="square" lIns="0" tIns="0" rIns="0" bIns="0" rtlCol="0"/>
          <a:lstStyle/>
          <a:p>
            <a:endParaRPr sz="1750"/>
          </a:p>
        </p:txBody>
      </p:sp>
      <p:sp>
        <p:nvSpPr>
          <p:cNvPr id="42" name="object 42"/>
          <p:cNvSpPr/>
          <p:nvPr/>
        </p:nvSpPr>
        <p:spPr>
          <a:xfrm>
            <a:off x="4439072" y="4957022"/>
            <a:ext cx="666750" cy="587110"/>
          </a:xfrm>
          <a:custGeom>
            <a:avLst/>
            <a:gdLst/>
            <a:ahLst/>
            <a:cxnLst/>
            <a:rect l="l" t="t" r="r" b="b"/>
            <a:pathLst>
              <a:path w="685800" h="603885">
                <a:moveTo>
                  <a:pt x="199644" y="0"/>
                </a:moveTo>
                <a:lnTo>
                  <a:pt x="1524" y="0"/>
                </a:lnTo>
                <a:lnTo>
                  <a:pt x="0" y="1524"/>
                </a:lnTo>
                <a:lnTo>
                  <a:pt x="0" y="600456"/>
                </a:lnTo>
                <a:lnTo>
                  <a:pt x="1524" y="601980"/>
                </a:lnTo>
                <a:lnTo>
                  <a:pt x="3048" y="601980"/>
                </a:lnTo>
                <a:lnTo>
                  <a:pt x="4572" y="603504"/>
                </a:lnTo>
                <a:lnTo>
                  <a:pt x="681228" y="603504"/>
                </a:lnTo>
                <a:lnTo>
                  <a:pt x="685800" y="598932"/>
                </a:lnTo>
                <a:lnTo>
                  <a:pt x="4572" y="598932"/>
                </a:lnTo>
                <a:lnTo>
                  <a:pt x="3048" y="594360"/>
                </a:lnTo>
                <a:lnTo>
                  <a:pt x="9144" y="594360"/>
                </a:lnTo>
                <a:lnTo>
                  <a:pt x="9144" y="9144"/>
                </a:lnTo>
                <a:lnTo>
                  <a:pt x="3048" y="9144"/>
                </a:lnTo>
                <a:lnTo>
                  <a:pt x="4572" y="4572"/>
                </a:lnTo>
                <a:lnTo>
                  <a:pt x="9144" y="3048"/>
                </a:lnTo>
                <a:lnTo>
                  <a:pt x="201168" y="3048"/>
                </a:lnTo>
                <a:lnTo>
                  <a:pt x="201168" y="1524"/>
                </a:lnTo>
                <a:lnTo>
                  <a:pt x="199644" y="0"/>
                </a:lnTo>
                <a:close/>
              </a:path>
              <a:path w="685800" h="603885">
                <a:moveTo>
                  <a:pt x="9144" y="594360"/>
                </a:moveTo>
                <a:lnTo>
                  <a:pt x="3048" y="594360"/>
                </a:lnTo>
                <a:lnTo>
                  <a:pt x="4572" y="598932"/>
                </a:lnTo>
                <a:lnTo>
                  <a:pt x="9144" y="597408"/>
                </a:lnTo>
                <a:lnTo>
                  <a:pt x="9144" y="594360"/>
                </a:lnTo>
                <a:close/>
              </a:path>
              <a:path w="685800" h="603885">
                <a:moveTo>
                  <a:pt x="676656" y="594360"/>
                </a:moveTo>
                <a:lnTo>
                  <a:pt x="9144" y="594360"/>
                </a:lnTo>
                <a:lnTo>
                  <a:pt x="9144" y="597408"/>
                </a:lnTo>
                <a:lnTo>
                  <a:pt x="4572" y="598932"/>
                </a:lnTo>
                <a:lnTo>
                  <a:pt x="681228" y="598932"/>
                </a:lnTo>
                <a:lnTo>
                  <a:pt x="676656" y="597408"/>
                </a:lnTo>
                <a:lnTo>
                  <a:pt x="676656" y="594360"/>
                </a:lnTo>
                <a:close/>
              </a:path>
              <a:path w="685800" h="603885">
                <a:moveTo>
                  <a:pt x="676656" y="3048"/>
                </a:moveTo>
                <a:lnTo>
                  <a:pt x="676656" y="597408"/>
                </a:lnTo>
                <a:lnTo>
                  <a:pt x="681228" y="598932"/>
                </a:lnTo>
                <a:lnTo>
                  <a:pt x="679704" y="594360"/>
                </a:lnTo>
                <a:lnTo>
                  <a:pt x="685800" y="594360"/>
                </a:lnTo>
                <a:lnTo>
                  <a:pt x="685800" y="9144"/>
                </a:lnTo>
                <a:lnTo>
                  <a:pt x="679704" y="9144"/>
                </a:lnTo>
                <a:lnTo>
                  <a:pt x="681228" y="4572"/>
                </a:lnTo>
                <a:lnTo>
                  <a:pt x="676656" y="3048"/>
                </a:lnTo>
                <a:close/>
              </a:path>
              <a:path w="685800" h="603885">
                <a:moveTo>
                  <a:pt x="685800" y="594360"/>
                </a:moveTo>
                <a:lnTo>
                  <a:pt x="679704" y="594360"/>
                </a:lnTo>
                <a:lnTo>
                  <a:pt x="681228" y="598932"/>
                </a:lnTo>
                <a:lnTo>
                  <a:pt x="685800" y="598932"/>
                </a:lnTo>
                <a:lnTo>
                  <a:pt x="685800" y="594360"/>
                </a:lnTo>
                <a:close/>
              </a:path>
              <a:path w="685800" h="603885">
                <a:moveTo>
                  <a:pt x="193548" y="3048"/>
                </a:moveTo>
                <a:lnTo>
                  <a:pt x="193548" y="304800"/>
                </a:lnTo>
                <a:lnTo>
                  <a:pt x="196596" y="307848"/>
                </a:lnTo>
                <a:lnTo>
                  <a:pt x="388620" y="307848"/>
                </a:lnTo>
                <a:lnTo>
                  <a:pt x="390144" y="306324"/>
                </a:lnTo>
                <a:lnTo>
                  <a:pt x="391668" y="306324"/>
                </a:lnTo>
                <a:lnTo>
                  <a:pt x="393192" y="304800"/>
                </a:lnTo>
                <a:lnTo>
                  <a:pt x="393192" y="303276"/>
                </a:lnTo>
                <a:lnTo>
                  <a:pt x="198120" y="303276"/>
                </a:lnTo>
                <a:lnTo>
                  <a:pt x="198120" y="298704"/>
                </a:lnTo>
                <a:lnTo>
                  <a:pt x="202692" y="298704"/>
                </a:lnTo>
                <a:lnTo>
                  <a:pt x="202692" y="9144"/>
                </a:lnTo>
                <a:lnTo>
                  <a:pt x="196596" y="9144"/>
                </a:lnTo>
                <a:lnTo>
                  <a:pt x="198120" y="4572"/>
                </a:lnTo>
                <a:lnTo>
                  <a:pt x="193548" y="3048"/>
                </a:lnTo>
                <a:close/>
              </a:path>
              <a:path w="685800" h="603885">
                <a:moveTo>
                  <a:pt x="202692" y="298704"/>
                </a:moveTo>
                <a:lnTo>
                  <a:pt x="198120" y="298704"/>
                </a:lnTo>
                <a:lnTo>
                  <a:pt x="198120" y="303276"/>
                </a:lnTo>
                <a:lnTo>
                  <a:pt x="202692" y="303276"/>
                </a:lnTo>
                <a:lnTo>
                  <a:pt x="202692" y="298704"/>
                </a:lnTo>
                <a:close/>
              </a:path>
              <a:path w="685800" h="603885">
                <a:moveTo>
                  <a:pt x="385572" y="298704"/>
                </a:moveTo>
                <a:lnTo>
                  <a:pt x="202692" y="298704"/>
                </a:lnTo>
                <a:lnTo>
                  <a:pt x="202692" y="303276"/>
                </a:lnTo>
                <a:lnTo>
                  <a:pt x="385572" y="303276"/>
                </a:lnTo>
                <a:lnTo>
                  <a:pt x="385572" y="298704"/>
                </a:lnTo>
                <a:close/>
              </a:path>
              <a:path w="685800" h="603885">
                <a:moveTo>
                  <a:pt x="682752" y="0"/>
                </a:moveTo>
                <a:lnTo>
                  <a:pt x="387096" y="0"/>
                </a:lnTo>
                <a:lnTo>
                  <a:pt x="385572" y="1524"/>
                </a:lnTo>
                <a:lnTo>
                  <a:pt x="385572" y="303276"/>
                </a:lnTo>
                <a:lnTo>
                  <a:pt x="390144" y="303276"/>
                </a:lnTo>
                <a:lnTo>
                  <a:pt x="390144" y="298704"/>
                </a:lnTo>
                <a:lnTo>
                  <a:pt x="394716" y="298704"/>
                </a:lnTo>
                <a:lnTo>
                  <a:pt x="394716" y="9144"/>
                </a:lnTo>
                <a:lnTo>
                  <a:pt x="388620" y="9144"/>
                </a:lnTo>
                <a:lnTo>
                  <a:pt x="390144" y="4572"/>
                </a:lnTo>
                <a:lnTo>
                  <a:pt x="394716" y="3048"/>
                </a:lnTo>
                <a:lnTo>
                  <a:pt x="684276" y="3048"/>
                </a:lnTo>
                <a:lnTo>
                  <a:pt x="684276" y="1524"/>
                </a:lnTo>
                <a:lnTo>
                  <a:pt x="682752" y="0"/>
                </a:lnTo>
                <a:close/>
              </a:path>
              <a:path w="685800" h="603885">
                <a:moveTo>
                  <a:pt x="394716" y="298704"/>
                </a:moveTo>
                <a:lnTo>
                  <a:pt x="390144" y="298704"/>
                </a:lnTo>
                <a:lnTo>
                  <a:pt x="390144" y="303276"/>
                </a:lnTo>
                <a:lnTo>
                  <a:pt x="393192" y="303276"/>
                </a:lnTo>
                <a:lnTo>
                  <a:pt x="394716" y="301752"/>
                </a:lnTo>
                <a:lnTo>
                  <a:pt x="394716" y="298704"/>
                </a:lnTo>
                <a:close/>
              </a:path>
              <a:path w="685800" h="603885">
                <a:moveTo>
                  <a:pt x="9144" y="3048"/>
                </a:moveTo>
                <a:lnTo>
                  <a:pt x="4572" y="4572"/>
                </a:lnTo>
                <a:lnTo>
                  <a:pt x="3048" y="9144"/>
                </a:lnTo>
                <a:lnTo>
                  <a:pt x="9144" y="9144"/>
                </a:lnTo>
                <a:lnTo>
                  <a:pt x="9144" y="3048"/>
                </a:lnTo>
                <a:close/>
              </a:path>
              <a:path w="685800" h="603885">
                <a:moveTo>
                  <a:pt x="193548" y="3048"/>
                </a:moveTo>
                <a:lnTo>
                  <a:pt x="9144" y="3048"/>
                </a:lnTo>
                <a:lnTo>
                  <a:pt x="9144" y="9144"/>
                </a:lnTo>
                <a:lnTo>
                  <a:pt x="193548" y="9144"/>
                </a:lnTo>
                <a:lnTo>
                  <a:pt x="193548" y="3048"/>
                </a:lnTo>
                <a:close/>
              </a:path>
              <a:path w="685800" h="603885">
                <a:moveTo>
                  <a:pt x="201168" y="3048"/>
                </a:moveTo>
                <a:lnTo>
                  <a:pt x="193548" y="3048"/>
                </a:lnTo>
                <a:lnTo>
                  <a:pt x="198120" y="4572"/>
                </a:lnTo>
                <a:lnTo>
                  <a:pt x="196596" y="9144"/>
                </a:lnTo>
                <a:lnTo>
                  <a:pt x="202692" y="9144"/>
                </a:lnTo>
                <a:lnTo>
                  <a:pt x="202692" y="4572"/>
                </a:lnTo>
                <a:lnTo>
                  <a:pt x="201168" y="3048"/>
                </a:lnTo>
                <a:close/>
              </a:path>
              <a:path w="685800" h="603885">
                <a:moveTo>
                  <a:pt x="394716" y="3048"/>
                </a:moveTo>
                <a:lnTo>
                  <a:pt x="390144" y="4572"/>
                </a:lnTo>
                <a:lnTo>
                  <a:pt x="388620" y="9144"/>
                </a:lnTo>
                <a:lnTo>
                  <a:pt x="394716" y="9144"/>
                </a:lnTo>
                <a:lnTo>
                  <a:pt x="394716" y="3048"/>
                </a:lnTo>
                <a:close/>
              </a:path>
              <a:path w="685800" h="603885">
                <a:moveTo>
                  <a:pt x="676656" y="3048"/>
                </a:moveTo>
                <a:lnTo>
                  <a:pt x="394716" y="3048"/>
                </a:lnTo>
                <a:lnTo>
                  <a:pt x="394716" y="9144"/>
                </a:lnTo>
                <a:lnTo>
                  <a:pt x="676656" y="9144"/>
                </a:lnTo>
                <a:lnTo>
                  <a:pt x="676656" y="3048"/>
                </a:lnTo>
                <a:close/>
              </a:path>
              <a:path w="685800" h="603885">
                <a:moveTo>
                  <a:pt x="684276" y="3048"/>
                </a:moveTo>
                <a:lnTo>
                  <a:pt x="676656" y="3048"/>
                </a:lnTo>
                <a:lnTo>
                  <a:pt x="681228" y="4572"/>
                </a:lnTo>
                <a:lnTo>
                  <a:pt x="679704" y="9144"/>
                </a:lnTo>
                <a:lnTo>
                  <a:pt x="685800" y="9144"/>
                </a:lnTo>
                <a:lnTo>
                  <a:pt x="685800" y="4572"/>
                </a:lnTo>
                <a:lnTo>
                  <a:pt x="684276" y="3048"/>
                </a:lnTo>
                <a:close/>
              </a:path>
            </a:pathLst>
          </a:custGeom>
          <a:solidFill>
            <a:srgbClr val="003366"/>
          </a:solidFill>
        </p:spPr>
        <p:txBody>
          <a:bodyPr wrap="square" lIns="0" tIns="0" rIns="0" bIns="0" rtlCol="0"/>
          <a:lstStyle/>
          <a:p>
            <a:endParaRPr sz="1750"/>
          </a:p>
        </p:txBody>
      </p:sp>
      <p:sp>
        <p:nvSpPr>
          <p:cNvPr id="43" name="object 43"/>
          <p:cNvSpPr/>
          <p:nvPr/>
        </p:nvSpPr>
        <p:spPr>
          <a:xfrm>
            <a:off x="4282016" y="4866640"/>
            <a:ext cx="1001977" cy="791456"/>
          </a:xfrm>
          <a:custGeom>
            <a:avLst/>
            <a:gdLst/>
            <a:ahLst/>
            <a:cxnLst/>
            <a:rect l="l" t="t" r="r" b="b"/>
            <a:pathLst>
              <a:path w="1030604" h="814070">
                <a:moveTo>
                  <a:pt x="1027176" y="0"/>
                </a:moveTo>
                <a:lnTo>
                  <a:pt x="1524" y="0"/>
                </a:lnTo>
                <a:lnTo>
                  <a:pt x="0" y="1524"/>
                </a:lnTo>
                <a:lnTo>
                  <a:pt x="0" y="810768"/>
                </a:lnTo>
                <a:lnTo>
                  <a:pt x="3048" y="813816"/>
                </a:lnTo>
                <a:lnTo>
                  <a:pt x="1024128" y="813816"/>
                </a:lnTo>
                <a:lnTo>
                  <a:pt x="1025652" y="812292"/>
                </a:lnTo>
                <a:lnTo>
                  <a:pt x="1027176" y="812292"/>
                </a:lnTo>
                <a:lnTo>
                  <a:pt x="1028700" y="810768"/>
                </a:lnTo>
                <a:lnTo>
                  <a:pt x="1028700" y="809244"/>
                </a:lnTo>
                <a:lnTo>
                  <a:pt x="4572" y="809244"/>
                </a:lnTo>
                <a:lnTo>
                  <a:pt x="4572" y="804672"/>
                </a:lnTo>
                <a:lnTo>
                  <a:pt x="9144" y="804672"/>
                </a:lnTo>
                <a:lnTo>
                  <a:pt x="9144" y="9144"/>
                </a:lnTo>
                <a:lnTo>
                  <a:pt x="4572" y="9144"/>
                </a:lnTo>
                <a:lnTo>
                  <a:pt x="4572" y="4572"/>
                </a:lnTo>
                <a:lnTo>
                  <a:pt x="1030224" y="4572"/>
                </a:lnTo>
                <a:lnTo>
                  <a:pt x="1030224" y="3048"/>
                </a:lnTo>
                <a:lnTo>
                  <a:pt x="1027176" y="0"/>
                </a:lnTo>
                <a:close/>
              </a:path>
              <a:path w="1030604" h="814070">
                <a:moveTo>
                  <a:pt x="9144" y="804672"/>
                </a:moveTo>
                <a:lnTo>
                  <a:pt x="4572" y="804672"/>
                </a:lnTo>
                <a:lnTo>
                  <a:pt x="4572" y="809244"/>
                </a:lnTo>
                <a:lnTo>
                  <a:pt x="9144" y="809244"/>
                </a:lnTo>
                <a:lnTo>
                  <a:pt x="9144" y="804672"/>
                </a:lnTo>
                <a:close/>
              </a:path>
              <a:path w="1030604" h="814070">
                <a:moveTo>
                  <a:pt x="1021080" y="804672"/>
                </a:moveTo>
                <a:lnTo>
                  <a:pt x="9144" y="804672"/>
                </a:lnTo>
                <a:lnTo>
                  <a:pt x="9144" y="809244"/>
                </a:lnTo>
                <a:lnTo>
                  <a:pt x="1021080" y="809244"/>
                </a:lnTo>
                <a:lnTo>
                  <a:pt x="1021080" y="804672"/>
                </a:lnTo>
                <a:close/>
              </a:path>
              <a:path w="1030604" h="814070">
                <a:moveTo>
                  <a:pt x="1025652" y="4572"/>
                </a:moveTo>
                <a:lnTo>
                  <a:pt x="1021080" y="4572"/>
                </a:lnTo>
                <a:lnTo>
                  <a:pt x="1021080" y="809244"/>
                </a:lnTo>
                <a:lnTo>
                  <a:pt x="1025652" y="809244"/>
                </a:lnTo>
                <a:lnTo>
                  <a:pt x="1025652" y="804672"/>
                </a:lnTo>
                <a:lnTo>
                  <a:pt x="1030224" y="804672"/>
                </a:lnTo>
                <a:lnTo>
                  <a:pt x="1030224" y="9144"/>
                </a:lnTo>
                <a:lnTo>
                  <a:pt x="1025652" y="9144"/>
                </a:lnTo>
                <a:lnTo>
                  <a:pt x="1025652" y="4572"/>
                </a:lnTo>
                <a:close/>
              </a:path>
              <a:path w="1030604" h="814070">
                <a:moveTo>
                  <a:pt x="1030224" y="804672"/>
                </a:moveTo>
                <a:lnTo>
                  <a:pt x="1025652" y="804672"/>
                </a:lnTo>
                <a:lnTo>
                  <a:pt x="1025652" y="809244"/>
                </a:lnTo>
                <a:lnTo>
                  <a:pt x="1028700" y="809244"/>
                </a:lnTo>
                <a:lnTo>
                  <a:pt x="1030224" y="807720"/>
                </a:lnTo>
                <a:lnTo>
                  <a:pt x="1030224" y="804672"/>
                </a:lnTo>
                <a:close/>
              </a:path>
              <a:path w="1030604" h="814070">
                <a:moveTo>
                  <a:pt x="9144" y="4572"/>
                </a:moveTo>
                <a:lnTo>
                  <a:pt x="4572" y="4572"/>
                </a:lnTo>
                <a:lnTo>
                  <a:pt x="4572" y="9144"/>
                </a:lnTo>
                <a:lnTo>
                  <a:pt x="9144" y="9144"/>
                </a:lnTo>
                <a:lnTo>
                  <a:pt x="9144" y="4572"/>
                </a:lnTo>
                <a:close/>
              </a:path>
              <a:path w="1030604" h="814070">
                <a:moveTo>
                  <a:pt x="1021080" y="4572"/>
                </a:moveTo>
                <a:lnTo>
                  <a:pt x="9144" y="4572"/>
                </a:lnTo>
                <a:lnTo>
                  <a:pt x="9144" y="9144"/>
                </a:lnTo>
                <a:lnTo>
                  <a:pt x="1021080" y="9144"/>
                </a:lnTo>
                <a:lnTo>
                  <a:pt x="1021080" y="4572"/>
                </a:lnTo>
                <a:close/>
              </a:path>
              <a:path w="1030604" h="814070">
                <a:moveTo>
                  <a:pt x="1030224" y="4572"/>
                </a:moveTo>
                <a:lnTo>
                  <a:pt x="1025652" y="4572"/>
                </a:lnTo>
                <a:lnTo>
                  <a:pt x="1025652" y="9144"/>
                </a:lnTo>
                <a:lnTo>
                  <a:pt x="1030224" y="9144"/>
                </a:lnTo>
                <a:lnTo>
                  <a:pt x="1030224" y="4572"/>
                </a:lnTo>
                <a:close/>
              </a:path>
            </a:pathLst>
          </a:custGeom>
          <a:solidFill>
            <a:srgbClr val="003366"/>
          </a:solidFill>
        </p:spPr>
        <p:txBody>
          <a:bodyPr wrap="square" lIns="0" tIns="0" rIns="0" bIns="0" rtlCol="0"/>
          <a:lstStyle/>
          <a:p>
            <a:endParaRPr sz="1750"/>
          </a:p>
        </p:txBody>
      </p:sp>
      <p:sp>
        <p:nvSpPr>
          <p:cNvPr id="44" name="object 44"/>
          <p:cNvSpPr txBox="1"/>
          <p:nvPr/>
        </p:nvSpPr>
        <p:spPr>
          <a:xfrm>
            <a:off x="3555505" y="5089752"/>
            <a:ext cx="158044" cy="508601"/>
          </a:xfrm>
          <a:prstGeom prst="rect">
            <a:avLst/>
          </a:prstGeom>
        </p:spPr>
        <p:txBody>
          <a:bodyPr vert="horz" wrap="square" lIns="0" tIns="0" rIns="0" bIns="0" rtlCol="0">
            <a:spAutoFit/>
          </a:bodyPr>
          <a:lstStyle/>
          <a:p>
            <a:pPr marL="12347" marR="4939">
              <a:lnSpc>
                <a:spcPct val="136200"/>
              </a:lnSpc>
            </a:pPr>
            <a:r>
              <a:rPr sz="1215" spc="-5" dirty="0">
                <a:solidFill>
                  <a:srgbClr val="003366"/>
                </a:solidFill>
                <a:latin typeface="Arial"/>
                <a:cs typeface="Arial"/>
              </a:rPr>
              <a:t>f3  f4</a:t>
            </a:r>
            <a:endParaRPr sz="1215">
              <a:latin typeface="Arial"/>
              <a:cs typeface="Arial"/>
            </a:endParaRPr>
          </a:p>
        </p:txBody>
      </p:sp>
      <p:sp>
        <p:nvSpPr>
          <p:cNvPr id="45" name="object 45"/>
          <p:cNvSpPr/>
          <p:nvPr/>
        </p:nvSpPr>
        <p:spPr>
          <a:xfrm>
            <a:off x="3760470" y="5251873"/>
            <a:ext cx="840228" cy="72849"/>
          </a:xfrm>
          <a:custGeom>
            <a:avLst/>
            <a:gdLst/>
            <a:ahLst/>
            <a:cxnLst/>
            <a:rect l="l" t="t" r="r" b="b"/>
            <a:pathLst>
              <a:path w="864235" h="74929">
                <a:moveTo>
                  <a:pt x="787908" y="0"/>
                </a:moveTo>
                <a:lnTo>
                  <a:pt x="787908" y="74675"/>
                </a:lnTo>
                <a:lnTo>
                  <a:pt x="854583" y="42671"/>
                </a:lnTo>
                <a:lnTo>
                  <a:pt x="801624" y="42671"/>
                </a:lnTo>
                <a:lnTo>
                  <a:pt x="804672" y="39623"/>
                </a:lnTo>
                <a:lnTo>
                  <a:pt x="804672" y="36575"/>
                </a:lnTo>
                <a:lnTo>
                  <a:pt x="801624" y="33527"/>
                </a:lnTo>
                <a:lnTo>
                  <a:pt x="854964" y="33527"/>
                </a:lnTo>
                <a:lnTo>
                  <a:pt x="787908" y="0"/>
                </a:lnTo>
                <a:close/>
              </a:path>
              <a:path w="864235" h="74929">
                <a:moveTo>
                  <a:pt x="787908" y="33527"/>
                </a:moveTo>
                <a:lnTo>
                  <a:pt x="3048" y="33527"/>
                </a:lnTo>
                <a:lnTo>
                  <a:pt x="1524" y="35051"/>
                </a:lnTo>
                <a:lnTo>
                  <a:pt x="1524" y="36575"/>
                </a:lnTo>
                <a:lnTo>
                  <a:pt x="0" y="38099"/>
                </a:lnTo>
                <a:lnTo>
                  <a:pt x="1524" y="39623"/>
                </a:lnTo>
                <a:lnTo>
                  <a:pt x="1524" y="41147"/>
                </a:lnTo>
                <a:lnTo>
                  <a:pt x="3048" y="42671"/>
                </a:lnTo>
                <a:lnTo>
                  <a:pt x="787908" y="42671"/>
                </a:lnTo>
                <a:lnTo>
                  <a:pt x="787908" y="33527"/>
                </a:lnTo>
                <a:close/>
              </a:path>
              <a:path w="864235" h="74929">
                <a:moveTo>
                  <a:pt x="854964" y="33527"/>
                </a:moveTo>
                <a:lnTo>
                  <a:pt x="801624" y="33527"/>
                </a:lnTo>
                <a:lnTo>
                  <a:pt x="804672" y="36575"/>
                </a:lnTo>
                <a:lnTo>
                  <a:pt x="804672" y="39623"/>
                </a:lnTo>
                <a:lnTo>
                  <a:pt x="801624" y="42671"/>
                </a:lnTo>
                <a:lnTo>
                  <a:pt x="854583" y="42671"/>
                </a:lnTo>
                <a:lnTo>
                  <a:pt x="864108" y="38099"/>
                </a:lnTo>
                <a:lnTo>
                  <a:pt x="854964" y="33527"/>
                </a:lnTo>
                <a:close/>
              </a:path>
            </a:pathLst>
          </a:custGeom>
          <a:solidFill>
            <a:srgbClr val="003366"/>
          </a:solidFill>
        </p:spPr>
        <p:txBody>
          <a:bodyPr wrap="square" lIns="0" tIns="0" rIns="0" bIns="0" rtlCol="0"/>
          <a:lstStyle/>
          <a:p>
            <a:endParaRPr sz="1750"/>
          </a:p>
        </p:txBody>
      </p:sp>
      <p:sp>
        <p:nvSpPr>
          <p:cNvPr id="46" name="object 46"/>
          <p:cNvSpPr/>
          <p:nvPr/>
        </p:nvSpPr>
        <p:spPr>
          <a:xfrm>
            <a:off x="3760469" y="5284470"/>
            <a:ext cx="782814" cy="9260"/>
          </a:xfrm>
          <a:custGeom>
            <a:avLst/>
            <a:gdLst/>
            <a:ahLst/>
            <a:cxnLst/>
            <a:rect l="l" t="t" r="r" b="b"/>
            <a:pathLst>
              <a:path w="805179" h="9525">
                <a:moveTo>
                  <a:pt x="4572" y="0"/>
                </a:moveTo>
                <a:lnTo>
                  <a:pt x="800100" y="0"/>
                </a:lnTo>
                <a:lnTo>
                  <a:pt x="801624" y="0"/>
                </a:lnTo>
                <a:lnTo>
                  <a:pt x="803148" y="1524"/>
                </a:lnTo>
                <a:lnTo>
                  <a:pt x="804672" y="3048"/>
                </a:lnTo>
                <a:lnTo>
                  <a:pt x="804672" y="4572"/>
                </a:lnTo>
                <a:lnTo>
                  <a:pt x="804672" y="6096"/>
                </a:lnTo>
                <a:lnTo>
                  <a:pt x="803148" y="7620"/>
                </a:lnTo>
                <a:lnTo>
                  <a:pt x="801624" y="9144"/>
                </a:lnTo>
                <a:lnTo>
                  <a:pt x="800100" y="9144"/>
                </a:lnTo>
                <a:lnTo>
                  <a:pt x="4572" y="9144"/>
                </a:lnTo>
                <a:lnTo>
                  <a:pt x="3048" y="9144"/>
                </a:lnTo>
                <a:lnTo>
                  <a:pt x="1524" y="7620"/>
                </a:lnTo>
                <a:lnTo>
                  <a:pt x="1524" y="6096"/>
                </a:lnTo>
                <a:lnTo>
                  <a:pt x="0" y="4572"/>
                </a:lnTo>
                <a:lnTo>
                  <a:pt x="1524" y="3048"/>
                </a:lnTo>
                <a:lnTo>
                  <a:pt x="1524" y="1524"/>
                </a:lnTo>
                <a:lnTo>
                  <a:pt x="3048" y="0"/>
                </a:lnTo>
                <a:lnTo>
                  <a:pt x="4572" y="0"/>
                </a:lnTo>
                <a:close/>
              </a:path>
            </a:pathLst>
          </a:custGeom>
          <a:ln w="3175">
            <a:solidFill>
              <a:srgbClr val="003366"/>
            </a:solidFill>
          </a:ln>
        </p:spPr>
        <p:txBody>
          <a:bodyPr wrap="square" lIns="0" tIns="0" rIns="0" bIns="0" rtlCol="0"/>
          <a:lstStyle/>
          <a:p>
            <a:endParaRPr sz="1750"/>
          </a:p>
        </p:txBody>
      </p:sp>
      <p:sp>
        <p:nvSpPr>
          <p:cNvPr id="47" name="object 47"/>
          <p:cNvSpPr/>
          <p:nvPr/>
        </p:nvSpPr>
        <p:spPr>
          <a:xfrm>
            <a:off x="4526492" y="5251873"/>
            <a:ext cx="74083" cy="72849"/>
          </a:xfrm>
          <a:custGeom>
            <a:avLst/>
            <a:gdLst/>
            <a:ahLst/>
            <a:cxnLst/>
            <a:rect l="l" t="t" r="r" b="b"/>
            <a:pathLst>
              <a:path w="76200" h="74929">
                <a:moveTo>
                  <a:pt x="0" y="0"/>
                </a:moveTo>
                <a:lnTo>
                  <a:pt x="76200" y="38099"/>
                </a:lnTo>
                <a:lnTo>
                  <a:pt x="0" y="74675"/>
                </a:lnTo>
                <a:lnTo>
                  <a:pt x="0" y="0"/>
                </a:lnTo>
                <a:close/>
              </a:path>
            </a:pathLst>
          </a:custGeom>
          <a:ln w="3175">
            <a:solidFill>
              <a:srgbClr val="003366"/>
            </a:solidFill>
          </a:ln>
        </p:spPr>
        <p:txBody>
          <a:bodyPr wrap="square" lIns="0" tIns="0" rIns="0" bIns="0" rtlCol="0"/>
          <a:lstStyle/>
          <a:p>
            <a:endParaRPr sz="1750"/>
          </a:p>
        </p:txBody>
      </p:sp>
      <p:sp>
        <p:nvSpPr>
          <p:cNvPr id="48" name="object 48"/>
          <p:cNvSpPr/>
          <p:nvPr/>
        </p:nvSpPr>
        <p:spPr>
          <a:xfrm>
            <a:off x="3760470" y="5416338"/>
            <a:ext cx="840228" cy="138289"/>
          </a:xfrm>
          <a:custGeom>
            <a:avLst/>
            <a:gdLst/>
            <a:ahLst/>
            <a:cxnLst/>
            <a:rect l="l" t="t" r="r" b="b"/>
            <a:pathLst>
              <a:path w="864235" h="142239">
                <a:moveTo>
                  <a:pt x="788027" y="33507"/>
                </a:moveTo>
                <a:lnTo>
                  <a:pt x="4572" y="131063"/>
                </a:lnTo>
                <a:lnTo>
                  <a:pt x="0" y="135635"/>
                </a:lnTo>
                <a:lnTo>
                  <a:pt x="0" y="137159"/>
                </a:lnTo>
                <a:lnTo>
                  <a:pt x="3048" y="140207"/>
                </a:lnTo>
                <a:lnTo>
                  <a:pt x="4572" y="140207"/>
                </a:lnTo>
                <a:lnTo>
                  <a:pt x="6096" y="141731"/>
                </a:lnTo>
                <a:lnTo>
                  <a:pt x="789314" y="42704"/>
                </a:lnTo>
                <a:lnTo>
                  <a:pt x="788027" y="33507"/>
                </a:lnTo>
                <a:close/>
              </a:path>
              <a:path w="864235" h="142239">
                <a:moveTo>
                  <a:pt x="859585" y="32003"/>
                </a:moveTo>
                <a:lnTo>
                  <a:pt x="804672" y="32003"/>
                </a:lnTo>
                <a:lnTo>
                  <a:pt x="804672" y="33527"/>
                </a:lnTo>
                <a:lnTo>
                  <a:pt x="806196" y="35051"/>
                </a:lnTo>
                <a:lnTo>
                  <a:pt x="806196" y="38099"/>
                </a:lnTo>
                <a:lnTo>
                  <a:pt x="804672" y="39623"/>
                </a:lnTo>
                <a:lnTo>
                  <a:pt x="803148" y="39623"/>
                </a:lnTo>
                <a:lnTo>
                  <a:pt x="801624" y="41147"/>
                </a:lnTo>
                <a:lnTo>
                  <a:pt x="789314" y="42704"/>
                </a:lnTo>
                <a:lnTo>
                  <a:pt x="794004" y="76199"/>
                </a:lnTo>
                <a:lnTo>
                  <a:pt x="859585" y="32003"/>
                </a:lnTo>
                <a:close/>
              </a:path>
              <a:path w="864235" h="142239">
                <a:moveTo>
                  <a:pt x="804672" y="32003"/>
                </a:moveTo>
                <a:lnTo>
                  <a:pt x="800100" y="32003"/>
                </a:lnTo>
                <a:lnTo>
                  <a:pt x="788027" y="33507"/>
                </a:lnTo>
                <a:lnTo>
                  <a:pt x="789314" y="42704"/>
                </a:lnTo>
                <a:lnTo>
                  <a:pt x="801624" y="41147"/>
                </a:lnTo>
                <a:lnTo>
                  <a:pt x="803148" y="39623"/>
                </a:lnTo>
                <a:lnTo>
                  <a:pt x="804672" y="39623"/>
                </a:lnTo>
                <a:lnTo>
                  <a:pt x="806196" y="38099"/>
                </a:lnTo>
                <a:lnTo>
                  <a:pt x="806196" y="35051"/>
                </a:lnTo>
                <a:lnTo>
                  <a:pt x="804672" y="33527"/>
                </a:lnTo>
                <a:lnTo>
                  <a:pt x="804672" y="32003"/>
                </a:lnTo>
                <a:close/>
              </a:path>
              <a:path w="864235" h="142239">
                <a:moveTo>
                  <a:pt x="783336" y="0"/>
                </a:moveTo>
                <a:lnTo>
                  <a:pt x="788027" y="33507"/>
                </a:lnTo>
                <a:lnTo>
                  <a:pt x="800100" y="32003"/>
                </a:lnTo>
                <a:lnTo>
                  <a:pt x="859585" y="32003"/>
                </a:lnTo>
                <a:lnTo>
                  <a:pt x="864108" y="28955"/>
                </a:lnTo>
                <a:lnTo>
                  <a:pt x="783336" y="0"/>
                </a:lnTo>
                <a:close/>
              </a:path>
            </a:pathLst>
          </a:custGeom>
          <a:solidFill>
            <a:srgbClr val="003366"/>
          </a:solidFill>
        </p:spPr>
        <p:txBody>
          <a:bodyPr wrap="square" lIns="0" tIns="0" rIns="0" bIns="0" rtlCol="0"/>
          <a:lstStyle/>
          <a:p>
            <a:endParaRPr sz="1750"/>
          </a:p>
        </p:txBody>
      </p:sp>
      <p:sp>
        <p:nvSpPr>
          <p:cNvPr id="49" name="object 49"/>
          <p:cNvSpPr/>
          <p:nvPr/>
        </p:nvSpPr>
        <p:spPr>
          <a:xfrm>
            <a:off x="3760469" y="5447454"/>
            <a:ext cx="784049" cy="106803"/>
          </a:xfrm>
          <a:custGeom>
            <a:avLst/>
            <a:gdLst/>
            <a:ahLst/>
            <a:cxnLst/>
            <a:rect l="l" t="t" r="r" b="b"/>
            <a:pathLst>
              <a:path w="806450" h="109854">
                <a:moveTo>
                  <a:pt x="4572" y="99060"/>
                </a:moveTo>
                <a:lnTo>
                  <a:pt x="800100" y="0"/>
                </a:lnTo>
                <a:lnTo>
                  <a:pt x="803148" y="0"/>
                </a:lnTo>
                <a:lnTo>
                  <a:pt x="804672" y="0"/>
                </a:lnTo>
                <a:lnTo>
                  <a:pt x="804672" y="1524"/>
                </a:lnTo>
                <a:lnTo>
                  <a:pt x="806196" y="3048"/>
                </a:lnTo>
                <a:lnTo>
                  <a:pt x="806196" y="6096"/>
                </a:lnTo>
                <a:lnTo>
                  <a:pt x="804672" y="7620"/>
                </a:lnTo>
                <a:lnTo>
                  <a:pt x="803148" y="7620"/>
                </a:lnTo>
                <a:lnTo>
                  <a:pt x="801624" y="9144"/>
                </a:lnTo>
                <a:lnTo>
                  <a:pt x="6096" y="109728"/>
                </a:lnTo>
                <a:lnTo>
                  <a:pt x="4572" y="108204"/>
                </a:lnTo>
                <a:lnTo>
                  <a:pt x="3048" y="108204"/>
                </a:lnTo>
                <a:lnTo>
                  <a:pt x="1524" y="106680"/>
                </a:lnTo>
                <a:lnTo>
                  <a:pt x="0" y="105156"/>
                </a:lnTo>
                <a:lnTo>
                  <a:pt x="0" y="103632"/>
                </a:lnTo>
                <a:lnTo>
                  <a:pt x="1524" y="102108"/>
                </a:lnTo>
                <a:lnTo>
                  <a:pt x="3048" y="100584"/>
                </a:lnTo>
                <a:lnTo>
                  <a:pt x="4572" y="99060"/>
                </a:lnTo>
                <a:close/>
              </a:path>
            </a:pathLst>
          </a:custGeom>
          <a:ln w="3175">
            <a:solidFill>
              <a:srgbClr val="003366"/>
            </a:solidFill>
          </a:ln>
        </p:spPr>
        <p:txBody>
          <a:bodyPr wrap="square" lIns="0" tIns="0" rIns="0" bIns="0" rtlCol="0"/>
          <a:lstStyle/>
          <a:p>
            <a:endParaRPr sz="1750"/>
          </a:p>
        </p:txBody>
      </p:sp>
      <p:sp>
        <p:nvSpPr>
          <p:cNvPr id="50" name="object 50"/>
          <p:cNvSpPr/>
          <p:nvPr/>
        </p:nvSpPr>
        <p:spPr>
          <a:xfrm>
            <a:off x="4522046" y="5416339"/>
            <a:ext cx="79022" cy="74083"/>
          </a:xfrm>
          <a:custGeom>
            <a:avLst/>
            <a:gdLst/>
            <a:ahLst/>
            <a:cxnLst/>
            <a:rect l="l" t="t" r="r" b="b"/>
            <a:pathLst>
              <a:path w="81279" h="76200">
                <a:moveTo>
                  <a:pt x="0" y="0"/>
                </a:moveTo>
                <a:lnTo>
                  <a:pt x="80772" y="28955"/>
                </a:lnTo>
                <a:lnTo>
                  <a:pt x="10668" y="76199"/>
                </a:lnTo>
                <a:lnTo>
                  <a:pt x="0" y="0"/>
                </a:lnTo>
                <a:close/>
              </a:path>
            </a:pathLst>
          </a:custGeom>
          <a:ln w="3175">
            <a:solidFill>
              <a:srgbClr val="003366"/>
            </a:solidFill>
          </a:ln>
        </p:spPr>
        <p:txBody>
          <a:bodyPr wrap="square" lIns="0" tIns="0" rIns="0" bIns="0" rtlCol="0"/>
          <a:lstStyle/>
          <a:p>
            <a:endParaRPr sz="1750"/>
          </a:p>
        </p:txBody>
      </p:sp>
      <p:sp>
        <p:nvSpPr>
          <p:cNvPr id="51" name="object 51"/>
          <p:cNvSpPr txBox="1"/>
          <p:nvPr/>
        </p:nvSpPr>
        <p:spPr>
          <a:xfrm>
            <a:off x="4437110" y="4630561"/>
            <a:ext cx="689592" cy="186974"/>
          </a:xfrm>
          <a:prstGeom prst="rect">
            <a:avLst/>
          </a:prstGeom>
        </p:spPr>
        <p:txBody>
          <a:bodyPr vert="horz" wrap="square" lIns="0" tIns="0" rIns="0" bIns="0" rtlCol="0">
            <a:spAutoFit/>
          </a:bodyPr>
          <a:lstStyle/>
          <a:p>
            <a:pPr marL="12347"/>
            <a:r>
              <a:rPr sz="1215" b="1" spc="-10" dirty="0">
                <a:solidFill>
                  <a:srgbClr val="003366"/>
                </a:solidFill>
                <a:latin typeface="Arial"/>
                <a:cs typeface="Arial"/>
              </a:rPr>
              <a:t>Class</a:t>
            </a:r>
            <a:r>
              <a:rPr sz="1215" b="1" spc="-73" dirty="0">
                <a:solidFill>
                  <a:srgbClr val="003366"/>
                </a:solidFill>
                <a:latin typeface="Arial"/>
                <a:cs typeface="Arial"/>
              </a:rPr>
              <a:t> </a:t>
            </a:r>
            <a:r>
              <a:rPr sz="1215" b="1" spc="-10" dirty="0">
                <a:solidFill>
                  <a:srgbClr val="003366"/>
                </a:solidFill>
                <a:latin typeface="Arial"/>
                <a:cs typeface="Arial"/>
              </a:rPr>
              <a:t>X2</a:t>
            </a:r>
            <a:endParaRPr sz="1215">
              <a:latin typeface="Arial"/>
              <a:cs typeface="Arial"/>
            </a:endParaRPr>
          </a:p>
        </p:txBody>
      </p:sp>
      <p:sp>
        <p:nvSpPr>
          <p:cNvPr id="52" name="object 52"/>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27416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1382"/>
            <a:ext cx="5357460" cy="6063776"/>
          </a:xfrm>
          <a:prstGeom prst="rect">
            <a:avLst/>
          </a:prstGeom>
        </p:spPr>
        <p:txBody>
          <a:bodyPr vert="horz" wrap="square" lIns="0" tIns="0" rIns="0" bIns="0" rtlCol="0">
            <a:spAutoFit/>
          </a:bodyPr>
          <a:lstStyle/>
          <a:p>
            <a:pPr marL="12347" algn="just"/>
            <a:r>
              <a:rPr sz="1167" spc="-5" dirty="0">
                <a:latin typeface="Times New Roman"/>
                <a:cs typeface="Times New Roman"/>
              </a:rPr>
              <a:t>As </a:t>
            </a:r>
            <a:r>
              <a:rPr sz="1167" dirty="0">
                <a:latin typeface="Times New Roman"/>
                <a:cs typeface="Times New Roman"/>
              </a:rPr>
              <a:t>an example, consider the following order</a:t>
            </a:r>
            <a:r>
              <a:rPr sz="1167" spc="-107" dirty="0">
                <a:latin typeface="Times New Roman"/>
                <a:cs typeface="Times New Roman"/>
              </a:rPr>
              <a:t> </a:t>
            </a:r>
            <a:r>
              <a:rPr sz="1167" dirty="0">
                <a:latin typeface="Times New Roman"/>
                <a:cs typeface="Times New Roman"/>
              </a:rPr>
              <a:t>class:</a:t>
            </a:r>
            <a:endParaRPr sz="1167">
              <a:latin typeface="Times New Roman"/>
              <a:cs typeface="Times New Roman"/>
            </a:endParaRPr>
          </a:p>
          <a:p>
            <a:pPr>
              <a:spcBef>
                <a:spcPts val="34"/>
              </a:spcBef>
            </a:pPr>
            <a:endParaRPr sz="1167">
              <a:latin typeface="Times New Roman"/>
              <a:cs typeface="Times New Roman"/>
            </a:endParaRPr>
          </a:p>
          <a:p>
            <a:pPr marL="605000" marR="4146102" indent="-148163">
              <a:lnSpc>
                <a:spcPts val="1342"/>
              </a:lnSpc>
            </a:pPr>
            <a:r>
              <a:rPr sz="1167" dirty="0">
                <a:latin typeface="Times New Roman"/>
                <a:cs typeface="Times New Roman"/>
              </a:rPr>
              <a:t>class order</a:t>
            </a:r>
            <a:r>
              <a:rPr sz="1167" spc="-102" dirty="0">
                <a:latin typeface="Times New Roman"/>
                <a:cs typeface="Times New Roman"/>
              </a:rPr>
              <a:t> </a:t>
            </a:r>
            <a:r>
              <a:rPr sz="1167" dirty="0">
                <a:latin typeface="Times New Roman"/>
                <a:cs typeface="Times New Roman"/>
              </a:rPr>
              <a:t>{  public:</a:t>
            </a:r>
            <a:endParaRPr sz="1167">
              <a:latin typeface="Times New Roman"/>
              <a:cs typeface="Times New Roman"/>
            </a:endParaRPr>
          </a:p>
          <a:p>
            <a:pPr marL="901327" marR="3200944">
              <a:lnSpc>
                <a:spcPts val="1342"/>
              </a:lnSpc>
            </a:pPr>
            <a:r>
              <a:rPr sz="1167" dirty="0">
                <a:latin typeface="Times New Roman"/>
                <a:cs typeface="Times New Roman"/>
              </a:rPr>
              <a:t>int getOrderID();  date getOrderDate();  float</a:t>
            </a:r>
            <a:r>
              <a:rPr sz="1167" spc="-92" dirty="0">
                <a:latin typeface="Times New Roman"/>
                <a:cs typeface="Times New Roman"/>
              </a:rPr>
              <a:t> </a:t>
            </a:r>
            <a:r>
              <a:rPr sz="1167" dirty="0">
                <a:latin typeface="Times New Roman"/>
                <a:cs typeface="Times New Roman"/>
              </a:rPr>
              <a:t>getTotalPrice();  int</a:t>
            </a:r>
            <a:r>
              <a:rPr sz="1167" spc="-102" dirty="0">
                <a:latin typeface="Times New Roman"/>
                <a:cs typeface="Times New Roman"/>
              </a:rPr>
              <a:t> </a:t>
            </a:r>
            <a:r>
              <a:rPr sz="1167" dirty="0">
                <a:latin typeface="Times New Roman"/>
                <a:cs typeface="Times New Roman"/>
              </a:rPr>
              <a:t>getCustometId();</a:t>
            </a:r>
            <a:endParaRPr sz="1167">
              <a:latin typeface="Times New Roman"/>
              <a:cs typeface="Times New Roman"/>
            </a:endParaRPr>
          </a:p>
          <a:p>
            <a:pPr marL="901327" marR="2699041">
              <a:lnSpc>
                <a:spcPts val="1342"/>
              </a:lnSpc>
            </a:pPr>
            <a:r>
              <a:rPr sz="1167" spc="-5" dirty="0">
                <a:latin typeface="Times New Roman"/>
                <a:cs typeface="Times New Roman"/>
              </a:rPr>
              <a:t>string </a:t>
            </a:r>
            <a:r>
              <a:rPr sz="1167" dirty="0">
                <a:latin typeface="Times New Roman"/>
                <a:cs typeface="Times New Roman"/>
              </a:rPr>
              <a:t>getCustomerName();  </a:t>
            </a:r>
            <a:r>
              <a:rPr sz="1167" spc="-5" dirty="0">
                <a:latin typeface="Times New Roman"/>
                <a:cs typeface="Times New Roman"/>
              </a:rPr>
              <a:t>string</a:t>
            </a:r>
            <a:r>
              <a:rPr sz="1167" spc="-83" dirty="0">
                <a:latin typeface="Times New Roman"/>
                <a:cs typeface="Times New Roman"/>
              </a:rPr>
              <a:t> </a:t>
            </a:r>
            <a:r>
              <a:rPr sz="1167" dirty="0">
                <a:latin typeface="Times New Roman"/>
                <a:cs typeface="Times New Roman"/>
              </a:rPr>
              <a:t>getCustometAddress();  int</a:t>
            </a:r>
            <a:r>
              <a:rPr sz="1167" spc="-102" dirty="0">
                <a:latin typeface="Times New Roman"/>
                <a:cs typeface="Times New Roman"/>
              </a:rPr>
              <a:t> </a:t>
            </a:r>
            <a:r>
              <a:rPr sz="1167" dirty="0">
                <a:latin typeface="Times New Roman"/>
                <a:cs typeface="Times New Roman"/>
              </a:rPr>
              <a:t>getCustometPhone();</a:t>
            </a:r>
            <a:endParaRPr sz="1167">
              <a:latin typeface="Times New Roman"/>
              <a:cs typeface="Times New Roman"/>
            </a:endParaRPr>
          </a:p>
          <a:p>
            <a:pPr>
              <a:spcBef>
                <a:spcPts val="15"/>
              </a:spcBef>
            </a:pPr>
            <a:endParaRPr sz="1069">
              <a:latin typeface="Times New Roman"/>
              <a:cs typeface="Times New Roman"/>
            </a:endParaRPr>
          </a:p>
          <a:p>
            <a:pPr marL="901327">
              <a:lnSpc>
                <a:spcPts val="1371"/>
              </a:lnSpc>
              <a:spcBef>
                <a:spcPts val="5"/>
              </a:spcBef>
            </a:pPr>
            <a:r>
              <a:rPr sz="1167" dirty="0">
                <a:latin typeface="Times New Roman"/>
                <a:cs typeface="Times New Roman"/>
              </a:rPr>
              <a:t>void </a:t>
            </a:r>
            <a:r>
              <a:rPr sz="1167" spc="-5" dirty="0">
                <a:latin typeface="Times New Roman"/>
                <a:cs typeface="Times New Roman"/>
              </a:rPr>
              <a:t>setOrderID(int</a:t>
            </a:r>
            <a:r>
              <a:rPr sz="1167" spc="-87" dirty="0">
                <a:latin typeface="Times New Roman"/>
                <a:cs typeface="Times New Roman"/>
              </a:rPr>
              <a:t> </a:t>
            </a:r>
            <a:r>
              <a:rPr sz="1167" dirty="0">
                <a:latin typeface="Times New Roman"/>
                <a:cs typeface="Times New Roman"/>
              </a:rPr>
              <a:t>oId);</a:t>
            </a:r>
            <a:endParaRPr sz="1167">
              <a:latin typeface="Times New Roman"/>
              <a:cs typeface="Times New Roman"/>
            </a:endParaRPr>
          </a:p>
          <a:p>
            <a:pPr marL="901327" marR="2571250" algn="just">
              <a:lnSpc>
                <a:spcPts val="1342"/>
              </a:lnSpc>
              <a:spcBef>
                <a:spcPts val="63"/>
              </a:spcBef>
            </a:pPr>
            <a:r>
              <a:rPr sz="1167" dirty="0">
                <a:latin typeface="Times New Roman"/>
                <a:cs typeface="Times New Roman"/>
              </a:rPr>
              <a:t>void </a:t>
            </a:r>
            <a:r>
              <a:rPr sz="1167" spc="-5" dirty="0">
                <a:latin typeface="Times New Roman"/>
                <a:cs typeface="Times New Roman"/>
              </a:rPr>
              <a:t>setOrderDate(date </a:t>
            </a:r>
            <a:r>
              <a:rPr sz="1167" dirty="0">
                <a:latin typeface="Times New Roman"/>
                <a:cs typeface="Times New Roman"/>
              </a:rPr>
              <a:t>oDate);  void </a:t>
            </a:r>
            <a:r>
              <a:rPr sz="1167" spc="-5" dirty="0">
                <a:latin typeface="Times New Roman"/>
                <a:cs typeface="Times New Roman"/>
              </a:rPr>
              <a:t>setTotalPrice(float </a:t>
            </a:r>
            <a:r>
              <a:rPr sz="1167" dirty="0">
                <a:latin typeface="Times New Roman"/>
                <a:cs typeface="Times New Roman"/>
              </a:rPr>
              <a:t>tPrice);  void </a:t>
            </a:r>
            <a:r>
              <a:rPr sz="1167" spc="-5" dirty="0">
                <a:latin typeface="Times New Roman"/>
                <a:cs typeface="Times New Roman"/>
              </a:rPr>
              <a:t>setCustometId(int</a:t>
            </a:r>
            <a:r>
              <a:rPr sz="1167" spc="-87" dirty="0">
                <a:latin typeface="Times New Roman"/>
                <a:cs typeface="Times New Roman"/>
              </a:rPr>
              <a:t> </a:t>
            </a:r>
            <a:r>
              <a:rPr sz="1167" dirty="0">
                <a:latin typeface="Times New Roman"/>
                <a:cs typeface="Times New Roman"/>
              </a:rPr>
              <a:t>cId);</a:t>
            </a:r>
            <a:endParaRPr sz="1167">
              <a:latin typeface="Times New Roman"/>
              <a:cs typeface="Times New Roman"/>
            </a:endParaRPr>
          </a:p>
          <a:p>
            <a:pPr marL="901327" marR="1863153">
              <a:lnSpc>
                <a:spcPts val="1342"/>
              </a:lnSpc>
            </a:pPr>
            <a:r>
              <a:rPr sz="1167" dirty="0">
                <a:latin typeface="Times New Roman"/>
                <a:cs typeface="Times New Roman"/>
              </a:rPr>
              <a:t>void </a:t>
            </a:r>
            <a:r>
              <a:rPr sz="1167" spc="-5" dirty="0">
                <a:latin typeface="Times New Roman"/>
                <a:cs typeface="Times New Roman"/>
              </a:rPr>
              <a:t>setCustomerName(string </a:t>
            </a:r>
            <a:r>
              <a:rPr sz="1167" dirty="0">
                <a:latin typeface="Times New Roman"/>
                <a:cs typeface="Times New Roman"/>
              </a:rPr>
              <a:t>cName);  void </a:t>
            </a:r>
            <a:r>
              <a:rPr sz="1167" spc="-5" dirty="0">
                <a:latin typeface="Times New Roman"/>
                <a:cs typeface="Times New Roman"/>
              </a:rPr>
              <a:t>setCustometAddress(string </a:t>
            </a:r>
            <a:r>
              <a:rPr sz="1167" dirty="0">
                <a:latin typeface="Times New Roman"/>
                <a:cs typeface="Times New Roman"/>
              </a:rPr>
              <a:t>cAddress);  void </a:t>
            </a:r>
            <a:r>
              <a:rPr sz="1167" spc="-5" dirty="0">
                <a:latin typeface="Times New Roman"/>
                <a:cs typeface="Times New Roman"/>
              </a:rPr>
              <a:t>setCustometPhone(int</a:t>
            </a:r>
            <a:r>
              <a:rPr sz="1167" spc="-87" dirty="0">
                <a:latin typeface="Times New Roman"/>
                <a:cs typeface="Times New Roman"/>
              </a:rPr>
              <a:t> </a:t>
            </a:r>
            <a:r>
              <a:rPr sz="1167" dirty="0">
                <a:latin typeface="Times New Roman"/>
                <a:cs typeface="Times New Roman"/>
              </a:rPr>
              <a:t>cPhone);</a:t>
            </a:r>
            <a:endParaRPr sz="1167">
              <a:latin typeface="Times New Roman"/>
              <a:cs typeface="Times New Roman"/>
            </a:endParaRPr>
          </a:p>
          <a:p>
            <a:pPr marL="605000" marR="2603970" indent="296327">
              <a:lnSpc>
                <a:spcPts val="1342"/>
              </a:lnSpc>
            </a:pPr>
            <a:r>
              <a:rPr sz="1167" dirty="0">
                <a:latin typeface="Times New Roman"/>
                <a:cs typeface="Times New Roman"/>
              </a:rPr>
              <a:t>void </a:t>
            </a:r>
            <a:r>
              <a:rPr sz="1167" spc="-5" dirty="0">
                <a:latin typeface="Times New Roman"/>
                <a:cs typeface="Times New Roman"/>
              </a:rPr>
              <a:t>setCustomerFax(int </a:t>
            </a:r>
            <a:r>
              <a:rPr sz="1167" dirty="0">
                <a:latin typeface="Times New Roman"/>
                <a:cs typeface="Times New Roman"/>
              </a:rPr>
              <a:t>cFax)  private:</a:t>
            </a:r>
            <a:endParaRPr sz="1167">
              <a:latin typeface="Times New Roman"/>
              <a:cs typeface="Times New Roman"/>
            </a:endParaRPr>
          </a:p>
          <a:p>
            <a:pPr marL="901327" marR="3529989">
              <a:lnSpc>
                <a:spcPts val="1342"/>
              </a:lnSpc>
            </a:pPr>
            <a:r>
              <a:rPr sz="1167" dirty="0">
                <a:latin typeface="Times New Roman"/>
                <a:cs typeface="Times New Roman"/>
              </a:rPr>
              <a:t>int oredrId;  date</a:t>
            </a:r>
            <a:r>
              <a:rPr sz="1167" spc="-92" dirty="0">
                <a:latin typeface="Times New Roman"/>
                <a:cs typeface="Times New Roman"/>
              </a:rPr>
              <a:t> </a:t>
            </a:r>
            <a:r>
              <a:rPr sz="1167" dirty="0">
                <a:latin typeface="Times New Roman"/>
                <a:cs typeface="Times New Roman"/>
              </a:rPr>
              <a:t>orderDate;  float</a:t>
            </a:r>
            <a:r>
              <a:rPr sz="1167" spc="-97" dirty="0">
                <a:latin typeface="Times New Roman"/>
                <a:cs typeface="Times New Roman"/>
              </a:rPr>
              <a:t> </a:t>
            </a:r>
            <a:r>
              <a:rPr sz="1167" dirty="0">
                <a:latin typeface="Times New Roman"/>
                <a:cs typeface="Times New Roman"/>
              </a:rPr>
              <a:t>totalPrice;</a:t>
            </a:r>
            <a:endParaRPr sz="1167">
              <a:latin typeface="Times New Roman"/>
              <a:cs typeface="Times New Roman"/>
            </a:endParaRPr>
          </a:p>
          <a:p>
            <a:pPr marL="901327" marR="3307744">
              <a:lnSpc>
                <a:spcPts val="1342"/>
              </a:lnSpc>
            </a:pPr>
            <a:r>
              <a:rPr sz="1167" dirty="0">
                <a:latin typeface="Times New Roman"/>
                <a:cs typeface="Times New Roman"/>
              </a:rPr>
              <a:t>item</a:t>
            </a:r>
            <a:r>
              <a:rPr sz="1167" spc="-97" dirty="0">
                <a:latin typeface="Times New Roman"/>
                <a:cs typeface="Times New Roman"/>
              </a:rPr>
              <a:t> </a:t>
            </a:r>
            <a:r>
              <a:rPr sz="1167" dirty="0">
                <a:latin typeface="Times New Roman"/>
                <a:cs typeface="Times New Roman"/>
              </a:rPr>
              <a:t>lineItems[20];  int</a:t>
            </a:r>
            <a:r>
              <a:rPr sz="1167" spc="-102" dirty="0">
                <a:latin typeface="Times New Roman"/>
                <a:cs typeface="Times New Roman"/>
              </a:rPr>
              <a:t> </a:t>
            </a:r>
            <a:r>
              <a:rPr sz="1167" dirty="0">
                <a:latin typeface="Times New Roman"/>
                <a:cs typeface="Times New Roman"/>
              </a:rPr>
              <a:t>customerId;</a:t>
            </a:r>
            <a:endParaRPr sz="1167">
              <a:latin typeface="Times New Roman"/>
              <a:cs typeface="Times New Roman"/>
            </a:endParaRPr>
          </a:p>
          <a:p>
            <a:pPr marL="901327" marR="3134888">
              <a:lnSpc>
                <a:spcPts val="1342"/>
              </a:lnSpc>
            </a:pPr>
            <a:r>
              <a:rPr sz="1167" spc="-5" dirty="0">
                <a:latin typeface="Times New Roman"/>
                <a:cs typeface="Times New Roman"/>
              </a:rPr>
              <a:t>string</a:t>
            </a:r>
            <a:r>
              <a:rPr sz="1167" spc="-83" dirty="0">
                <a:latin typeface="Times New Roman"/>
                <a:cs typeface="Times New Roman"/>
              </a:rPr>
              <a:t> </a:t>
            </a:r>
            <a:r>
              <a:rPr sz="1167" dirty="0">
                <a:latin typeface="Times New Roman"/>
                <a:cs typeface="Times New Roman"/>
              </a:rPr>
              <a:t>customerName;  int customerPhone;  int</a:t>
            </a:r>
            <a:r>
              <a:rPr sz="1167" spc="-102" dirty="0">
                <a:latin typeface="Times New Roman"/>
                <a:cs typeface="Times New Roman"/>
              </a:rPr>
              <a:t> </a:t>
            </a:r>
            <a:r>
              <a:rPr sz="1167" dirty="0">
                <a:latin typeface="Times New Roman"/>
                <a:cs typeface="Times New Roman"/>
              </a:rPr>
              <a:t>customerFax;</a:t>
            </a:r>
            <a:endParaRPr sz="1167">
              <a:latin typeface="Times New Roman"/>
              <a:cs typeface="Times New Roman"/>
            </a:endParaRPr>
          </a:p>
          <a:p>
            <a:pPr marL="456837">
              <a:lnSpc>
                <a:spcPts val="1308"/>
              </a:lnSpc>
            </a:pPr>
            <a:r>
              <a:rPr sz="1167" dirty="0">
                <a:latin typeface="Times New Roman"/>
                <a:cs typeface="Times New Roman"/>
              </a:rPr>
              <a:t>};</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dirty="0">
                <a:latin typeface="Times New Roman"/>
                <a:cs typeface="Times New Roman"/>
              </a:rPr>
              <a:t>The </a:t>
            </a:r>
            <a:r>
              <a:rPr sz="1167" spc="-5" dirty="0">
                <a:latin typeface="Times New Roman"/>
                <a:cs typeface="Times New Roman"/>
              </a:rPr>
              <a:t>Order </a:t>
            </a:r>
            <a:r>
              <a:rPr sz="1167" dirty="0">
                <a:latin typeface="Times New Roman"/>
                <a:cs typeface="Times New Roman"/>
              </a:rPr>
              <a:t>class </a:t>
            </a:r>
            <a:r>
              <a:rPr sz="1167" spc="-5" dirty="0">
                <a:latin typeface="Times New Roman"/>
                <a:cs typeface="Times New Roman"/>
              </a:rPr>
              <a:t>shown </a:t>
            </a:r>
            <a:r>
              <a:rPr sz="1167" dirty="0">
                <a:latin typeface="Times New Roman"/>
                <a:cs typeface="Times New Roman"/>
              </a:rPr>
              <a:t>above represents an </a:t>
            </a:r>
            <a:r>
              <a:rPr sz="1167" spc="-5" dirty="0">
                <a:latin typeface="Times New Roman"/>
                <a:cs typeface="Times New Roman"/>
              </a:rPr>
              <a:t>Order </a:t>
            </a:r>
            <a:r>
              <a:rPr sz="1167" dirty="0">
                <a:latin typeface="Times New Roman"/>
                <a:cs typeface="Times New Roman"/>
              </a:rPr>
              <a:t>entity that contains the attributes and  behavior of a </a:t>
            </a:r>
            <a:r>
              <a:rPr sz="1167" spc="-5" dirty="0">
                <a:latin typeface="Times New Roman"/>
                <a:cs typeface="Times New Roman"/>
              </a:rPr>
              <a:t>specific </a:t>
            </a:r>
            <a:r>
              <a:rPr sz="1167" dirty="0">
                <a:latin typeface="Times New Roman"/>
                <a:cs typeface="Times New Roman"/>
              </a:rPr>
              <a:t>order. It is </a:t>
            </a:r>
            <a:r>
              <a:rPr sz="1167" spc="5" dirty="0">
                <a:latin typeface="Times New Roman"/>
                <a:cs typeface="Times New Roman"/>
              </a:rPr>
              <a:t>easy </a:t>
            </a:r>
            <a:r>
              <a:rPr sz="1167" dirty="0">
                <a:latin typeface="Times New Roman"/>
                <a:cs typeface="Times New Roman"/>
              </a:rPr>
              <a:t>to </a:t>
            </a:r>
            <a:r>
              <a:rPr sz="1167" spc="-5" dirty="0">
                <a:latin typeface="Times New Roman"/>
                <a:cs typeface="Times New Roman"/>
              </a:rPr>
              <a:t>see </a:t>
            </a:r>
            <a:r>
              <a:rPr sz="1167" dirty="0">
                <a:latin typeface="Times New Roman"/>
                <a:cs typeface="Times New Roman"/>
              </a:rPr>
              <a:t>that this contains information about the order  as </a:t>
            </a:r>
            <a:r>
              <a:rPr sz="1167" spc="-5" dirty="0">
                <a:latin typeface="Times New Roman"/>
                <a:cs typeface="Times New Roman"/>
              </a:rPr>
              <a:t>well </a:t>
            </a:r>
            <a:r>
              <a:rPr sz="1167" dirty="0">
                <a:latin typeface="Times New Roman"/>
                <a:cs typeface="Times New Roman"/>
              </a:rPr>
              <a:t>as the customer </a:t>
            </a:r>
            <a:r>
              <a:rPr sz="1167" spc="-5" dirty="0">
                <a:latin typeface="Times New Roman"/>
                <a:cs typeface="Times New Roman"/>
              </a:rPr>
              <a:t>which </a:t>
            </a:r>
            <a:r>
              <a:rPr sz="1167" dirty="0">
                <a:latin typeface="Times New Roman"/>
                <a:cs typeface="Times New Roman"/>
              </a:rPr>
              <a:t>is a distinct entity. </a:t>
            </a:r>
            <a:r>
              <a:rPr sz="1167" spc="-5" dirty="0">
                <a:latin typeface="Times New Roman"/>
                <a:cs typeface="Times New Roman"/>
              </a:rPr>
              <a:t>Hence </a:t>
            </a:r>
            <a:r>
              <a:rPr sz="1167" dirty="0">
                <a:latin typeface="Times New Roman"/>
                <a:cs typeface="Times New Roman"/>
              </a:rPr>
              <a:t>it is not a cohesive class and  must be broken down into two </a:t>
            </a:r>
            <a:r>
              <a:rPr sz="1167" spc="-5" dirty="0">
                <a:latin typeface="Times New Roman"/>
                <a:cs typeface="Times New Roman"/>
              </a:rPr>
              <a:t>separate </a:t>
            </a:r>
            <a:r>
              <a:rPr sz="1167" dirty="0">
                <a:latin typeface="Times New Roman"/>
                <a:cs typeface="Times New Roman"/>
              </a:rPr>
              <a:t>classes as </a:t>
            </a:r>
            <a:r>
              <a:rPr sz="1167" spc="-5" dirty="0">
                <a:latin typeface="Times New Roman"/>
                <a:cs typeface="Times New Roman"/>
              </a:rPr>
              <a:t>shown. </a:t>
            </a:r>
            <a:r>
              <a:rPr sz="1167" spc="-15" dirty="0">
                <a:latin typeface="Times New Roman"/>
                <a:cs typeface="Times New Roman"/>
              </a:rPr>
              <a:t>In </a:t>
            </a:r>
            <a:r>
              <a:rPr sz="1167" dirty="0">
                <a:latin typeface="Times New Roman"/>
                <a:cs typeface="Times New Roman"/>
              </a:rPr>
              <a:t>this case each on of these is  a more cohesive</a:t>
            </a:r>
            <a:r>
              <a:rPr sz="1167" spc="-107" dirty="0">
                <a:latin typeface="Times New Roman"/>
                <a:cs typeface="Times New Roman"/>
              </a:rPr>
              <a:t> </a:t>
            </a:r>
            <a:r>
              <a:rPr sz="1167" dirty="0">
                <a:latin typeface="Times New Roman"/>
                <a:cs typeface="Times New Roman"/>
              </a:rPr>
              <a:t>class.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77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089183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5702</Words>
  <Application>Microsoft Office PowerPoint</Application>
  <PresentationFormat>Custom</PresentationFormat>
  <Paragraphs>532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jzaheer</dc:creator>
  <cp:lastModifiedBy>Asif Ashraf</cp:lastModifiedBy>
  <cp:revision>11</cp:revision>
  <dcterms:created xsi:type="dcterms:W3CDTF">2016-11-20T12:48:04Z</dcterms:created>
  <dcterms:modified xsi:type="dcterms:W3CDTF">2016-11-22T15:17:21Z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2009-02-20T00:00:00Z</vt:filetime>
  </property>
  <property fmtid="{D5CDD505-2E9C-101B-9397-08002B2CF9AE}" pid="3" name="Creator">
    <vt:lpwstr>Acrobat PDFMaker 6.0 for Word</vt:lpwstr>
  </property>
  <property fmtid="{D5CDD505-2E9C-101B-9397-08002B2CF9AE}" pid="4" name="LastSaved">
    <vt:filetime>2016-11-20T00:00:00Z</vt:filetime>
  </property>
</Properties>
</file>