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69" r:id="rId4"/>
    <p:sldId id="270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56" r:id="rId15"/>
    <p:sldId id="257" r:id="rId1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71"/>
            <p14:sldId id="272"/>
          </p14:sldIdLst>
        </p14:section>
        <p14:section name="17" id="{467FC04C-F16E-43AA-BCCD-F5DF85C81F98}">
          <p14:sldIdLst>
            <p14:sldId id="269"/>
            <p14:sldId id="270"/>
          </p14:sldIdLst>
        </p14:section>
        <p14:section name="18" id="{C98E2AA5-7F85-4AE6-A844-50D619539FC8}">
          <p14:sldIdLst>
            <p14:sldId id="266"/>
            <p14:sldId id="267"/>
            <p14:sldId id="268"/>
          </p14:sldIdLst>
        </p14:section>
        <p14:section name="19" id="{2E4110E6-FFD9-4960-939D-E0DF19925494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20" id="{5793DEA6-F067-46A6-AE08-EBF8C11921F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600552"/>
            <a:ext cx="5361164" cy="752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9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16</a:t>
            </a:r>
            <a:endParaRPr sz="1847">
              <a:latin typeface="Times New Roman"/>
              <a:cs typeface="Times New Roman"/>
            </a:endParaRPr>
          </a:p>
          <a:p>
            <a:pPr marL="12347" algn="just">
              <a:spcBef>
                <a:spcPts val="1031"/>
              </a:spcBef>
            </a:pPr>
            <a:r>
              <a:rPr sz="1750" i="1" spc="-5" dirty="0">
                <a:latin typeface="Times New Roman"/>
                <a:cs typeface="Times New Roman"/>
              </a:rPr>
              <a:t>Derivation </a:t>
            </a:r>
            <a:r>
              <a:rPr sz="1750" i="1" dirty="0">
                <a:latin typeface="Times New Roman"/>
                <a:cs typeface="Times New Roman"/>
              </a:rPr>
              <a:t>of the </a:t>
            </a:r>
            <a:r>
              <a:rPr sz="1750" i="1" spc="-5" dirty="0">
                <a:latin typeface="Times New Roman"/>
                <a:cs typeface="Times New Roman"/>
              </a:rPr>
              <a:t>Object </a:t>
            </a:r>
            <a:r>
              <a:rPr sz="1750" i="1" dirty="0">
                <a:latin typeface="Times New Roman"/>
                <a:cs typeface="Times New Roman"/>
              </a:rPr>
              <a:t>Model – </a:t>
            </a:r>
            <a:r>
              <a:rPr sz="1750" i="1" spc="-5" dirty="0">
                <a:latin typeface="Times New Roman"/>
                <a:cs typeface="Times New Roman"/>
              </a:rPr>
              <a:t>The </a:t>
            </a:r>
            <a:r>
              <a:rPr sz="1750" i="1" dirty="0">
                <a:latin typeface="Times New Roman"/>
                <a:cs typeface="Times New Roman"/>
              </a:rPr>
              <a:t>Coad</a:t>
            </a:r>
            <a:r>
              <a:rPr sz="1750" i="1" spc="-68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Methodology</a:t>
            </a:r>
            <a:endParaRPr sz="1750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349"/>
              </a:spcBef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object model of 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captures the </a:t>
            </a:r>
            <a:r>
              <a:rPr sz="1167" spc="-5" dirty="0">
                <a:latin typeface="Times New Roman"/>
                <a:cs typeface="Times New Roman"/>
              </a:rPr>
              <a:t>static structure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showing </a:t>
            </a:r>
            <a:r>
              <a:rPr sz="1167" dirty="0">
                <a:latin typeface="Times New Roman"/>
                <a:cs typeface="Times New Roman"/>
              </a:rPr>
              <a:t>the  objects in the </a:t>
            </a:r>
            <a:r>
              <a:rPr sz="1167" spc="-5" dirty="0">
                <a:latin typeface="Times New Roman"/>
                <a:cs typeface="Times New Roman"/>
              </a:rPr>
              <a:t>systems, </a:t>
            </a:r>
            <a:r>
              <a:rPr sz="1167" dirty="0">
                <a:latin typeface="Times New Roman"/>
                <a:cs typeface="Times New Roman"/>
              </a:rPr>
              <a:t>their relationships, their attributes, and their </a:t>
            </a:r>
            <a:r>
              <a:rPr sz="1167" spc="-5" dirty="0">
                <a:latin typeface="Times New Roman"/>
                <a:cs typeface="Times New Roman"/>
              </a:rPr>
              <a:t>services.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stream  </a:t>
            </a:r>
            <a:r>
              <a:rPr sz="1167" dirty="0">
                <a:latin typeface="Times New Roman"/>
                <a:cs typeface="Times New Roman"/>
              </a:rPr>
              <a:t>line the derivation of the object model, </a:t>
            </a:r>
            <a:r>
              <a:rPr sz="1167" spc="-5" dirty="0">
                <a:latin typeface="Times New Roman"/>
                <a:cs typeface="Times New Roman"/>
              </a:rPr>
              <a:t>Peter </a:t>
            </a:r>
            <a:r>
              <a:rPr sz="1167" dirty="0">
                <a:latin typeface="Times New Roman"/>
                <a:cs typeface="Times New Roman"/>
              </a:rPr>
              <a:t>Coad has divided the process into 5  activities, each being further </a:t>
            </a:r>
            <a:r>
              <a:rPr sz="1167" spc="-5" dirty="0">
                <a:latin typeface="Times New Roman"/>
                <a:cs typeface="Times New Roman"/>
              </a:rPr>
              <a:t>subdivided </a:t>
            </a:r>
            <a:r>
              <a:rPr sz="1167" dirty="0">
                <a:latin typeface="Times New Roman"/>
                <a:cs typeface="Times New Roman"/>
              </a:rPr>
              <a:t>into a number of </a:t>
            </a:r>
            <a:r>
              <a:rPr sz="1167" spc="-5" dirty="0">
                <a:latin typeface="Times New Roman"/>
                <a:cs typeface="Times New Roman"/>
              </a:rPr>
              <a:t>steps. Following </a:t>
            </a:r>
            <a:r>
              <a:rPr sz="1167" dirty="0">
                <a:latin typeface="Times New Roman"/>
                <a:cs typeface="Times New Roman"/>
              </a:rPr>
              <a:t>is the  description of these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activities.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045"/>
              </a:spcBef>
            </a:pPr>
            <a:r>
              <a:rPr sz="1556" spc="-10" dirty="0">
                <a:latin typeface="Times New Roman"/>
                <a:cs typeface="Times New Roman"/>
              </a:rPr>
              <a:t>Select Objects </a:t>
            </a:r>
            <a:r>
              <a:rPr sz="1556" spc="-5" dirty="0">
                <a:latin typeface="Times New Roman"/>
                <a:cs typeface="Times New Roman"/>
              </a:rPr>
              <a:t>– </a:t>
            </a:r>
            <a:r>
              <a:rPr sz="1556" spc="5" dirty="0">
                <a:latin typeface="Times New Roman"/>
                <a:cs typeface="Times New Roman"/>
              </a:rPr>
              <a:t>who </a:t>
            </a:r>
            <a:r>
              <a:rPr sz="1556" spc="-5" dirty="0">
                <a:latin typeface="Times New Roman"/>
                <a:cs typeface="Times New Roman"/>
              </a:rPr>
              <a:t>am</a:t>
            </a:r>
            <a:r>
              <a:rPr sz="1556" spc="-24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I?</a:t>
            </a: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331"/>
              </a:spcBef>
            </a:pPr>
            <a:r>
              <a:rPr sz="1167" dirty="0">
                <a:latin typeface="Times New Roman"/>
                <a:cs typeface="Times New Roman"/>
              </a:rPr>
              <a:t>We have used an approach that divides the objects into different categories to make it  easier to find them and establish their attributes, </a:t>
            </a:r>
            <a:r>
              <a:rPr sz="1167" spc="-5" dirty="0">
                <a:latin typeface="Times New Roman"/>
                <a:cs typeface="Times New Roman"/>
              </a:rPr>
              <a:t>services, </a:t>
            </a:r>
            <a:r>
              <a:rPr sz="1167" dirty="0">
                <a:latin typeface="Times New Roman"/>
                <a:cs typeface="Times New Roman"/>
              </a:rPr>
              <a:t>and collaborations. This  activity, consisting of 6 </a:t>
            </a:r>
            <a:r>
              <a:rPr sz="1167" spc="-5" dirty="0">
                <a:latin typeface="Times New Roman"/>
                <a:cs typeface="Times New Roman"/>
              </a:rPr>
              <a:t>steps, </a:t>
            </a:r>
            <a:r>
              <a:rPr sz="1167" dirty="0">
                <a:latin typeface="Times New Roman"/>
                <a:cs typeface="Times New Roman"/>
              </a:rPr>
              <a:t>can help you find objects and categorize </a:t>
            </a:r>
            <a:r>
              <a:rPr sz="1167" spc="5" dirty="0">
                <a:latin typeface="Times New Roman"/>
                <a:cs typeface="Times New Roman"/>
              </a:rPr>
              <a:t>them. </a:t>
            </a:r>
            <a:r>
              <a:rPr sz="1167" dirty="0">
                <a:latin typeface="Times New Roman"/>
                <a:cs typeface="Times New Roman"/>
              </a:rPr>
              <a:t>These </a:t>
            </a:r>
            <a:r>
              <a:rPr sz="1167" spc="-5" dirty="0">
                <a:latin typeface="Times New Roman"/>
                <a:cs typeface="Times New Roman"/>
              </a:rPr>
              <a:t>steps  </a:t>
            </a:r>
            <a:r>
              <a:rPr sz="1167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78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Times New Roman"/>
                <a:cs typeface="Times New Roman"/>
              </a:rPr>
              <a:t>actors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321"/>
              </a:spcBef>
            </a:pPr>
            <a:r>
              <a:rPr sz="1167" spc="-5" dirty="0">
                <a:latin typeface="Times New Roman"/>
                <a:cs typeface="Times New Roman"/>
              </a:rPr>
              <a:t>Actors </a:t>
            </a:r>
            <a:r>
              <a:rPr sz="1167" dirty="0">
                <a:latin typeface="Times New Roman"/>
                <a:cs typeface="Times New Roman"/>
              </a:rPr>
              <a:t>are people and organizations that take part in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under consideration.  Examples of actors are: person, organization (agency, company, corporation,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foundation).  </a:t>
            </a:r>
            <a:r>
              <a:rPr sz="1167" spc="-5" dirty="0">
                <a:latin typeface="Times New Roman"/>
                <a:cs typeface="Times New Roman"/>
              </a:rPr>
              <a:t>Note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talking about actors and not their “roles”. </a:t>
            </a:r>
            <a:r>
              <a:rPr sz="1167" spc="5" dirty="0">
                <a:latin typeface="Times New Roman"/>
                <a:cs typeface="Times New Roman"/>
              </a:rPr>
              <a:t>e.g. </a:t>
            </a:r>
            <a:r>
              <a:rPr sz="1167" dirty="0">
                <a:latin typeface="Times New Roman"/>
                <a:cs typeface="Times New Roman"/>
              </a:rPr>
              <a:t>a customer is a role that a  person plays,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a customer in our problem domain, </a:t>
            </a:r>
            <a:r>
              <a:rPr sz="1167" spc="-5" dirty="0">
                <a:latin typeface="Times New Roman"/>
                <a:cs typeface="Times New Roman"/>
              </a:rPr>
              <a:t>we will </a:t>
            </a:r>
            <a:r>
              <a:rPr sz="1167" dirty="0">
                <a:latin typeface="Times New Roman"/>
                <a:cs typeface="Times New Roman"/>
              </a:rPr>
              <a:t>also add a person  as actor in the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Participants</a:t>
            </a:r>
            <a:endParaRPr sz="1361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A participant is a role that each actor plays in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under consideration. Examples  of participants are: agent, applicant, buyer, cashier, clerk, customer, dealer, distributor,  donor, employee, investor, member, officer, owner, policy holder, recipient, </a:t>
            </a:r>
            <a:r>
              <a:rPr sz="1167" spc="-5" dirty="0">
                <a:latin typeface="Times New Roman"/>
                <a:cs typeface="Times New Roman"/>
              </a:rPr>
              <a:t>student,  supervisor, supplier, </a:t>
            </a:r>
            <a:r>
              <a:rPr sz="1167" dirty="0">
                <a:latin typeface="Times New Roman"/>
                <a:cs typeface="Times New Roman"/>
              </a:rPr>
              <a:t>teacher, </a:t>
            </a:r>
            <a:r>
              <a:rPr sz="1167" spc="-5" dirty="0">
                <a:latin typeface="Times New Roman"/>
                <a:cs typeface="Times New Roman"/>
              </a:rPr>
              <a:t>worker. </a:t>
            </a:r>
            <a:r>
              <a:rPr sz="1167" dirty="0">
                <a:latin typeface="Times New Roman"/>
                <a:cs typeface="Times New Roman"/>
              </a:rPr>
              <a:t>It may be noted that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person may play  different roles at different times in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That means that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model this behavior  using </a:t>
            </a:r>
            <a:r>
              <a:rPr sz="1167" spc="-5" dirty="0">
                <a:latin typeface="Times New Roman"/>
                <a:cs typeface="Times New Roman"/>
              </a:rPr>
              <a:t>Generalization-Specialization </a:t>
            </a:r>
            <a:r>
              <a:rPr sz="1167" dirty="0">
                <a:latin typeface="Times New Roman"/>
                <a:cs typeface="Times New Roman"/>
              </a:rPr>
              <a:t>instead of </a:t>
            </a:r>
            <a:r>
              <a:rPr sz="1167" spc="-5" dirty="0">
                <a:latin typeface="Times New Roman"/>
                <a:cs typeface="Times New Roman"/>
              </a:rPr>
              <a:t>Actor-Participant, we </a:t>
            </a:r>
            <a:r>
              <a:rPr sz="1167" dirty="0">
                <a:latin typeface="Times New Roman"/>
                <a:cs typeface="Times New Roman"/>
              </a:rPr>
              <a:t>may end up </a:t>
            </a:r>
            <a:r>
              <a:rPr sz="1167" spc="-5" dirty="0">
                <a:latin typeface="Times New Roman"/>
                <a:cs typeface="Times New Roman"/>
              </a:rPr>
              <a:t>with  </a:t>
            </a:r>
            <a:r>
              <a:rPr sz="1167" dirty="0">
                <a:latin typeface="Times New Roman"/>
                <a:cs typeface="Times New Roman"/>
              </a:rPr>
              <a:t>multiple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inheritance.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7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Places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321"/>
              </a:spcBef>
            </a:pPr>
            <a:r>
              <a:rPr sz="1167" spc="-5" dirty="0">
                <a:latin typeface="Times New Roman"/>
                <a:cs typeface="Times New Roman"/>
              </a:rPr>
              <a:t>Places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things come to rest or places that contain other objects. Examples of  places are: airport, assembly-line, bank, city, clinic, country, depot, garage, hanger,  hospital, plant, region, </a:t>
            </a:r>
            <a:r>
              <a:rPr sz="1167" spc="-5" dirty="0">
                <a:latin typeface="Times New Roman"/>
                <a:cs typeface="Times New Roman"/>
              </a:rPr>
              <a:t>sales </a:t>
            </a:r>
            <a:r>
              <a:rPr sz="1167" dirty="0">
                <a:latin typeface="Times New Roman"/>
                <a:cs typeface="Times New Roman"/>
              </a:rPr>
              <a:t>outlet, </a:t>
            </a:r>
            <a:r>
              <a:rPr sz="1167" spc="-5" dirty="0">
                <a:latin typeface="Times New Roman"/>
                <a:cs typeface="Times New Roman"/>
              </a:rPr>
              <a:t>service </a:t>
            </a:r>
            <a:r>
              <a:rPr sz="1167" dirty="0">
                <a:latin typeface="Times New Roman"/>
                <a:cs typeface="Times New Roman"/>
              </a:rPr>
              <a:t>center, </a:t>
            </a:r>
            <a:r>
              <a:rPr sz="1167" spc="-5" dirty="0">
                <a:latin typeface="Times New Roman"/>
                <a:cs typeface="Times New Roman"/>
              </a:rPr>
              <a:t>shelf, station, store, warehouse,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zone.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44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Transactions</a:t>
            </a:r>
            <a:endParaRPr sz="1361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Transactions are the “events” that must be remembered through time. These are entries  that must be maintained in a historical record or log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may be used to answer  questions or perform assessments. These transactions usually come from a </a:t>
            </a:r>
            <a:r>
              <a:rPr sz="1167" spc="-5" dirty="0">
                <a:latin typeface="Times New Roman"/>
                <a:cs typeface="Times New Roman"/>
              </a:rPr>
              <a:t>window  </a:t>
            </a:r>
            <a:r>
              <a:rPr sz="1167" dirty="0">
                <a:latin typeface="Times New Roman"/>
                <a:cs typeface="Times New Roman"/>
              </a:rPr>
              <a:t>(GUI),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object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monitors for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event and logs that information, or a  another 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that  interacts  </a:t>
            </a:r>
            <a:r>
              <a:rPr sz="1167" spc="-5" dirty="0">
                <a:latin typeface="Times New Roman"/>
                <a:cs typeface="Times New Roman"/>
              </a:rPr>
              <a:t>with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under  consideration  and  logs     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some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15162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8"/>
            <a:ext cx="3564025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938367" indent="-444490">
              <a:lnSpc>
                <a:spcPts val="1332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transaction knows its </a:t>
            </a:r>
            <a:r>
              <a:rPr sz="1167" spc="-5" dirty="0">
                <a:latin typeface="Times New Roman"/>
                <a:cs typeface="Times New Roman"/>
              </a:rPr>
              <a:t>sub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transactions  </a:t>
            </a:r>
            <a:r>
              <a:rPr sz="1167" spc="-5" dirty="0">
                <a:latin typeface="Times New Roman"/>
                <a:cs typeface="Times New Roman"/>
              </a:rPr>
              <a:t>session </a:t>
            </a:r>
            <a:r>
              <a:rPr sz="1167" dirty="0">
                <a:latin typeface="Times New Roman"/>
                <a:cs typeface="Times New Roman"/>
              </a:rPr>
              <a:t>knows about its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knows about its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payments</a:t>
            </a:r>
            <a:endParaRPr sz="1167">
              <a:latin typeface="Times New Roman"/>
              <a:cs typeface="Times New Roman"/>
            </a:endParaRPr>
          </a:p>
          <a:p>
            <a:pPr marL="456837" marR="1152587" indent="-444490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place knows about its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transactions 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knows about its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sessions</a:t>
            </a:r>
            <a:endParaRPr sz="1167">
              <a:latin typeface="Times New Roman"/>
              <a:cs typeface="Times New Roman"/>
            </a:endParaRPr>
          </a:p>
          <a:p>
            <a:pPr marL="456837" marR="753781" indent="-444490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place knows about its descriptive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 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knows about its tax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categories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71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container knows about its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contents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knows about its cashiers, items, and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registers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1996" y="329310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274115" y="3447698"/>
            <a:ext cx="62909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Tax</a:t>
            </a:r>
            <a:r>
              <a:rPr sz="778" spc="-68" dirty="0">
                <a:latin typeface="Arial"/>
                <a:cs typeface="Arial"/>
              </a:rPr>
              <a:t> </a:t>
            </a:r>
            <a:r>
              <a:rPr sz="778" dirty="0">
                <a:latin typeface="Arial"/>
                <a:cs typeface="Arial"/>
              </a:rPr>
              <a:t>Category</a:t>
            </a:r>
            <a:endParaRPr sz="77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1996" y="4072466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377830" y="4227054"/>
            <a:ext cx="40005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Register</a:t>
            </a:r>
            <a:endParaRPr sz="77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2586" y="3293109"/>
            <a:ext cx="890852" cy="447587"/>
          </a:xfrm>
          <a:custGeom>
            <a:avLst/>
            <a:gdLst/>
            <a:ahLst/>
            <a:cxnLst/>
            <a:rect l="l" t="t" r="r" b="b"/>
            <a:pathLst>
              <a:path w="916304" h="460375">
                <a:moveTo>
                  <a:pt x="914400" y="0"/>
                </a:moveTo>
                <a:lnTo>
                  <a:pt x="0" y="0"/>
                </a:lnTo>
                <a:lnTo>
                  <a:pt x="0" y="460248"/>
                </a:lnTo>
                <a:lnTo>
                  <a:pt x="912876" y="460248"/>
                </a:lnTo>
                <a:lnTo>
                  <a:pt x="914400" y="458724"/>
                </a:lnTo>
                <a:lnTo>
                  <a:pt x="1523" y="458724"/>
                </a:lnTo>
                <a:lnTo>
                  <a:pt x="1523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3" y="3048"/>
                </a:lnTo>
                <a:lnTo>
                  <a:pt x="1523" y="1524"/>
                </a:lnTo>
                <a:lnTo>
                  <a:pt x="915923" y="1524"/>
                </a:lnTo>
                <a:lnTo>
                  <a:pt x="914400" y="0"/>
                </a:lnTo>
                <a:close/>
              </a:path>
              <a:path w="916304" h="460375">
                <a:moveTo>
                  <a:pt x="3047" y="457200"/>
                </a:moveTo>
                <a:lnTo>
                  <a:pt x="1523" y="457200"/>
                </a:lnTo>
                <a:lnTo>
                  <a:pt x="1523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6304" h="460375">
                <a:moveTo>
                  <a:pt x="912876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2876" y="458724"/>
                </a:lnTo>
                <a:lnTo>
                  <a:pt x="912876" y="457200"/>
                </a:lnTo>
                <a:close/>
              </a:path>
              <a:path w="916304" h="460375">
                <a:moveTo>
                  <a:pt x="914400" y="1524"/>
                </a:moveTo>
                <a:lnTo>
                  <a:pt x="912876" y="1524"/>
                </a:lnTo>
                <a:lnTo>
                  <a:pt x="912876" y="458724"/>
                </a:lnTo>
                <a:lnTo>
                  <a:pt x="914400" y="458724"/>
                </a:lnTo>
                <a:lnTo>
                  <a:pt x="914400" y="457200"/>
                </a:lnTo>
                <a:lnTo>
                  <a:pt x="915923" y="457200"/>
                </a:lnTo>
                <a:lnTo>
                  <a:pt x="915923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6304" h="460375">
                <a:moveTo>
                  <a:pt x="915923" y="457200"/>
                </a:moveTo>
                <a:lnTo>
                  <a:pt x="914400" y="457200"/>
                </a:lnTo>
                <a:lnTo>
                  <a:pt x="914400" y="458724"/>
                </a:lnTo>
                <a:lnTo>
                  <a:pt x="915923" y="458724"/>
                </a:lnTo>
                <a:lnTo>
                  <a:pt x="915923" y="457200"/>
                </a:lnTo>
                <a:close/>
              </a:path>
              <a:path w="916304" h="460375">
                <a:moveTo>
                  <a:pt x="3047" y="1524"/>
                </a:moveTo>
                <a:lnTo>
                  <a:pt x="1523" y="1524"/>
                </a:lnTo>
                <a:lnTo>
                  <a:pt x="1523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6304" h="460375">
                <a:moveTo>
                  <a:pt x="912876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2876" y="3048"/>
                </a:lnTo>
                <a:lnTo>
                  <a:pt x="912876" y="1524"/>
                </a:lnTo>
                <a:close/>
              </a:path>
              <a:path w="916304" h="460375">
                <a:moveTo>
                  <a:pt x="915923" y="1524"/>
                </a:moveTo>
                <a:lnTo>
                  <a:pt x="914400" y="1524"/>
                </a:lnTo>
                <a:lnTo>
                  <a:pt x="914400" y="3048"/>
                </a:lnTo>
                <a:lnTo>
                  <a:pt x="915923" y="3048"/>
                </a:lnTo>
                <a:lnTo>
                  <a:pt x="9159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223612" y="3447698"/>
            <a:ext cx="26546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Store</a:t>
            </a:r>
            <a:endParaRPr sz="77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2586" y="4848859"/>
            <a:ext cx="890852" cy="447587"/>
          </a:xfrm>
          <a:custGeom>
            <a:avLst/>
            <a:gdLst/>
            <a:ahLst/>
            <a:cxnLst/>
            <a:rect l="l" t="t" r="r" b="b"/>
            <a:pathLst>
              <a:path w="916304" h="460375">
                <a:moveTo>
                  <a:pt x="914400" y="0"/>
                </a:moveTo>
                <a:lnTo>
                  <a:pt x="0" y="0"/>
                </a:lnTo>
                <a:lnTo>
                  <a:pt x="0" y="460248"/>
                </a:lnTo>
                <a:lnTo>
                  <a:pt x="912876" y="460248"/>
                </a:lnTo>
                <a:lnTo>
                  <a:pt x="914400" y="458724"/>
                </a:lnTo>
                <a:lnTo>
                  <a:pt x="1523" y="458724"/>
                </a:lnTo>
                <a:lnTo>
                  <a:pt x="1523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3" y="3048"/>
                </a:lnTo>
                <a:lnTo>
                  <a:pt x="1523" y="1524"/>
                </a:lnTo>
                <a:lnTo>
                  <a:pt x="915923" y="1524"/>
                </a:lnTo>
                <a:lnTo>
                  <a:pt x="914400" y="0"/>
                </a:lnTo>
                <a:close/>
              </a:path>
              <a:path w="916304" h="460375">
                <a:moveTo>
                  <a:pt x="3047" y="457200"/>
                </a:moveTo>
                <a:lnTo>
                  <a:pt x="1523" y="457200"/>
                </a:lnTo>
                <a:lnTo>
                  <a:pt x="1523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6304" h="460375">
                <a:moveTo>
                  <a:pt x="912876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2876" y="458724"/>
                </a:lnTo>
                <a:lnTo>
                  <a:pt x="912876" y="457200"/>
                </a:lnTo>
                <a:close/>
              </a:path>
              <a:path w="916304" h="460375">
                <a:moveTo>
                  <a:pt x="914400" y="1524"/>
                </a:moveTo>
                <a:lnTo>
                  <a:pt x="912876" y="1524"/>
                </a:lnTo>
                <a:lnTo>
                  <a:pt x="912876" y="458724"/>
                </a:lnTo>
                <a:lnTo>
                  <a:pt x="914400" y="458724"/>
                </a:lnTo>
                <a:lnTo>
                  <a:pt x="914400" y="457200"/>
                </a:lnTo>
                <a:lnTo>
                  <a:pt x="915923" y="457200"/>
                </a:lnTo>
                <a:lnTo>
                  <a:pt x="915923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6304" h="460375">
                <a:moveTo>
                  <a:pt x="915923" y="457200"/>
                </a:moveTo>
                <a:lnTo>
                  <a:pt x="914400" y="457200"/>
                </a:lnTo>
                <a:lnTo>
                  <a:pt x="914400" y="458724"/>
                </a:lnTo>
                <a:lnTo>
                  <a:pt x="915923" y="458724"/>
                </a:lnTo>
                <a:lnTo>
                  <a:pt x="915923" y="457200"/>
                </a:lnTo>
                <a:close/>
              </a:path>
              <a:path w="916304" h="460375">
                <a:moveTo>
                  <a:pt x="3047" y="1524"/>
                </a:moveTo>
                <a:lnTo>
                  <a:pt x="1523" y="1524"/>
                </a:lnTo>
                <a:lnTo>
                  <a:pt x="1523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6304" h="460375">
                <a:moveTo>
                  <a:pt x="912876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2876" y="3048"/>
                </a:lnTo>
                <a:lnTo>
                  <a:pt x="912876" y="1524"/>
                </a:lnTo>
                <a:close/>
              </a:path>
              <a:path w="916304" h="460375">
                <a:moveTo>
                  <a:pt x="915923" y="1524"/>
                </a:moveTo>
                <a:lnTo>
                  <a:pt x="914400" y="1524"/>
                </a:lnTo>
                <a:lnTo>
                  <a:pt x="914400" y="3048"/>
                </a:lnTo>
                <a:lnTo>
                  <a:pt x="915923" y="3048"/>
                </a:lnTo>
                <a:lnTo>
                  <a:pt x="9159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217686" y="5003448"/>
            <a:ext cx="27657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Sales</a:t>
            </a:r>
            <a:endParaRPr sz="77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8729" y="484885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928635" y="5003448"/>
            <a:ext cx="42227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2586" y="4072466"/>
            <a:ext cx="890852" cy="447587"/>
          </a:xfrm>
          <a:custGeom>
            <a:avLst/>
            <a:gdLst/>
            <a:ahLst/>
            <a:cxnLst/>
            <a:rect l="l" t="t" r="r" b="b"/>
            <a:pathLst>
              <a:path w="916304" h="460375">
                <a:moveTo>
                  <a:pt x="914400" y="0"/>
                </a:moveTo>
                <a:lnTo>
                  <a:pt x="0" y="0"/>
                </a:lnTo>
                <a:lnTo>
                  <a:pt x="0" y="460248"/>
                </a:lnTo>
                <a:lnTo>
                  <a:pt x="912876" y="460248"/>
                </a:lnTo>
                <a:lnTo>
                  <a:pt x="914400" y="458724"/>
                </a:lnTo>
                <a:lnTo>
                  <a:pt x="1523" y="458724"/>
                </a:lnTo>
                <a:lnTo>
                  <a:pt x="1523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3" y="3048"/>
                </a:lnTo>
                <a:lnTo>
                  <a:pt x="1523" y="1524"/>
                </a:lnTo>
                <a:lnTo>
                  <a:pt x="915923" y="1524"/>
                </a:lnTo>
                <a:lnTo>
                  <a:pt x="914400" y="0"/>
                </a:lnTo>
                <a:close/>
              </a:path>
              <a:path w="916304" h="460375">
                <a:moveTo>
                  <a:pt x="3047" y="457200"/>
                </a:moveTo>
                <a:lnTo>
                  <a:pt x="1523" y="457200"/>
                </a:lnTo>
                <a:lnTo>
                  <a:pt x="1523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6304" h="460375">
                <a:moveTo>
                  <a:pt x="912876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2876" y="458724"/>
                </a:lnTo>
                <a:lnTo>
                  <a:pt x="912876" y="457200"/>
                </a:lnTo>
                <a:close/>
              </a:path>
              <a:path w="916304" h="460375">
                <a:moveTo>
                  <a:pt x="914400" y="1524"/>
                </a:moveTo>
                <a:lnTo>
                  <a:pt x="912876" y="1524"/>
                </a:lnTo>
                <a:lnTo>
                  <a:pt x="912876" y="458724"/>
                </a:lnTo>
                <a:lnTo>
                  <a:pt x="914400" y="458724"/>
                </a:lnTo>
                <a:lnTo>
                  <a:pt x="914400" y="457200"/>
                </a:lnTo>
                <a:lnTo>
                  <a:pt x="915923" y="457200"/>
                </a:lnTo>
                <a:lnTo>
                  <a:pt x="915923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6304" h="460375">
                <a:moveTo>
                  <a:pt x="915923" y="457200"/>
                </a:moveTo>
                <a:lnTo>
                  <a:pt x="914400" y="457200"/>
                </a:lnTo>
                <a:lnTo>
                  <a:pt x="914400" y="458724"/>
                </a:lnTo>
                <a:lnTo>
                  <a:pt x="915923" y="458724"/>
                </a:lnTo>
                <a:lnTo>
                  <a:pt x="915923" y="457200"/>
                </a:lnTo>
                <a:close/>
              </a:path>
              <a:path w="916304" h="460375">
                <a:moveTo>
                  <a:pt x="3047" y="1524"/>
                </a:moveTo>
                <a:lnTo>
                  <a:pt x="1523" y="1524"/>
                </a:lnTo>
                <a:lnTo>
                  <a:pt x="1523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6304" h="460375">
                <a:moveTo>
                  <a:pt x="912876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2876" y="3048"/>
                </a:lnTo>
                <a:lnTo>
                  <a:pt x="912876" y="1524"/>
                </a:lnTo>
                <a:close/>
              </a:path>
              <a:path w="916304" h="460375">
                <a:moveTo>
                  <a:pt x="915923" y="1524"/>
                </a:moveTo>
                <a:lnTo>
                  <a:pt x="914400" y="1524"/>
                </a:lnTo>
                <a:lnTo>
                  <a:pt x="914400" y="3048"/>
                </a:lnTo>
                <a:lnTo>
                  <a:pt x="915923" y="3048"/>
                </a:lnTo>
                <a:lnTo>
                  <a:pt x="9159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164346" y="4227054"/>
            <a:ext cx="38338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Session</a:t>
            </a:r>
            <a:endParaRPr sz="77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8729" y="4072466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949380" y="4227054"/>
            <a:ext cx="37165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Cashier</a:t>
            </a:r>
            <a:endParaRPr sz="77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8729" y="329310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961232" y="3447698"/>
            <a:ext cx="34387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Person</a:t>
            </a:r>
            <a:endParaRPr sz="77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90102" y="3516842"/>
            <a:ext cx="333375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48567" y="3737609"/>
            <a:ext cx="0" cy="336462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90102" y="4296198"/>
            <a:ext cx="333375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48567" y="4516966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567729" y="5072591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67729" y="4296198"/>
            <a:ext cx="336462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124710" y="3737609"/>
            <a:ext cx="0" cy="336462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098903" y="5797127"/>
            <a:ext cx="5358077" cy="131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/>
            <a:r>
              <a:rPr sz="1167" spc="-5" dirty="0">
                <a:latin typeface="Times New Roman"/>
                <a:cs typeface="Times New Roman"/>
              </a:rPr>
              <a:t>Association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Relationships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ts val="1565"/>
              </a:lnSpc>
            </a:pPr>
            <a:r>
              <a:rPr sz="1361" spc="-5" dirty="0">
                <a:latin typeface="Times New Roman"/>
                <a:cs typeface="Times New Roman"/>
              </a:rPr>
              <a:t>Define Attributes, </a:t>
            </a:r>
            <a:r>
              <a:rPr sz="1361" dirty="0">
                <a:latin typeface="Times New Roman"/>
                <a:cs typeface="Times New Roman"/>
              </a:rPr>
              <a:t>Services, and Links - What I </a:t>
            </a:r>
            <a:r>
              <a:rPr sz="1361" spc="5" dirty="0">
                <a:latin typeface="Times New Roman"/>
                <a:cs typeface="Times New Roman"/>
              </a:rPr>
              <a:t>know, </a:t>
            </a:r>
            <a:r>
              <a:rPr sz="1361" dirty="0">
                <a:latin typeface="Times New Roman"/>
                <a:cs typeface="Times New Roman"/>
              </a:rPr>
              <a:t>What I do, and Who I  know?</a:t>
            </a: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spcBef>
                <a:spcPts val="190"/>
              </a:spcBef>
            </a:pPr>
            <a:r>
              <a:rPr sz="1167" spc="-5" dirty="0">
                <a:latin typeface="Times New Roman"/>
                <a:cs typeface="Times New Roman"/>
              </a:rPr>
              <a:t>Actors: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person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87903" y="7072841"/>
            <a:ext cx="6587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6903" y="7060988"/>
            <a:ext cx="1300780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name, address,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phone</a:t>
            </a:r>
            <a:endParaRPr sz="1167">
              <a:latin typeface="Times New Roman"/>
              <a:cs typeface="Times New Roman"/>
            </a:endParaRPr>
          </a:p>
          <a:p>
            <a:pPr marL="36423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eating,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walking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8903" y="7572163"/>
            <a:ext cx="889000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Participants: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7903" y="7924800"/>
            <a:ext cx="6587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76903" y="7924800"/>
            <a:ext cx="32510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number, password, authorization level, current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session  </a:t>
            </a:r>
            <a:r>
              <a:rPr sz="1167" dirty="0">
                <a:latin typeface="Times New Roman"/>
                <a:cs typeface="Times New Roman"/>
              </a:rPr>
              <a:t>isAuthorized, assess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Performance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8903" y="8424121"/>
            <a:ext cx="757502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Places: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87903" y="8776758"/>
            <a:ext cx="6587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76903" y="8764904"/>
            <a:ext cx="2489817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name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get item for </a:t>
            </a:r>
            <a:r>
              <a:rPr sz="1167" spc="-5" dirty="0">
                <a:latin typeface="Times New Roman"/>
                <a:cs typeface="Times New Roman"/>
              </a:rPr>
              <a:t>UPC,  </a:t>
            </a:r>
            <a:r>
              <a:rPr sz="1167" dirty="0">
                <a:latin typeface="Times New Roman"/>
                <a:cs typeface="Times New Roman"/>
              </a:rPr>
              <a:t>get cashier for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number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1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3"/>
            <a:ext cx="1547724" cy="530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Tangible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things: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item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903" y="2183341"/>
            <a:ext cx="5679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6903" y="1672167"/>
            <a:ext cx="332078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1"/>
              </a:lnSpc>
            </a:pPr>
            <a:r>
              <a:rPr sz="1167" dirty="0">
                <a:latin typeface="Times New Roman"/>
                <a:cs typeface="Times New Roman"/>
              </a:rPr>
              <a:t>number, description, </a:t>
            </a:r>
            <a:r>
              <a:rPr sz="1167" spc="-5" dirty="0">
                <a:latin typeface="Times New Roman"/>
                <a:cs typeface="Times New Roman"/>
              </a:rPr>
              <a:t>UPCs, </a:t>
            </a:r>
            <a:r>
              <a:rPr sz="1167" dirty="0">
                <a:latin typeface="Times New Roman"/>
                <a:cs typeface="Times New Roman"/>
              </a:rPr>
              <a:t>prices,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taxable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73"/>
              </a:spcBef>
            </a:pPr>
            <a:r>
              <a:rPr sz="1167" b="1" dirty="0">
                <a:latin typeface="Times New Roman"/>
                <a:cs typeface="Times New Roman"/>
              </a:rPr>
              <a:t>attributes </a:t>
            </a:r>
            <a:r>
              <a:rPr sz="1167" b="1" spc="-5" dirty="0">
                <a:latin typeface="Times New Roman"/>
                <a:cs typeface="Times New Roman"/>
              </a:rPr>
              <a:t>with </a:t>
            </a:r>
            <a:r>
              <a:rPr sz="1167" b="1" dirty="0">
                <a:latin typeface="Times New Roman"/>
                <a:cs typeface="Times New Roman"/>
              </a:rPr>
              <a:t>repeating </a:t>
            </a:r>
            <a:r>
              <a:rPr sz="1167" b="1" spc="-5" dirty="0">
                <a:latin typeface="Times New Roman"/>
                <a:cs typeface="Times New Roman"/>
              </a:rPr>
              <a:t>names </a:t>
            </a:r>
            <a:r>
              <a:rPr sz="1167" b="1" dirty="0">
                <a:latin typeface="Times New Roman"/>
                <a:cs typeface="Times New Roman"/>
              </a:rPr>
              <a:t>- create </a:t>
            </a:r>
            <a:r>
              <a:rPr sz="1167" b="1" spc="-5" dirty="0">
                <a:latin typeface="Times New Roman"/>
                <a:cs typeface="Times New Roman"/>
              </a:rPr>
              <a:t>new</a:t>
            </a:r>
            <a:r>
              <a:rPr sz="1167" b="1" spc="-8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objects  </a:t>
            </a:r>
            <a:r>
              <a:rPr sz="1167" b="1" spc="-5" dirty="0">
                <a:latin typeface="Times New Roman"/>
                <a:cs typeface="Times New Roman"/>
              </a:rPr>
              <a:t>UPC, </a:t>
            </a:r>
            <a:r>
              <a:rPr sz="1167" b="1" dirty="0">
                <a:latin typeface="Times New Roman"/>
                <a:cs typeface="Times New Roman"/>
              </a:rPr>
              <a:t>Price (specialization - </a:t>
            </a:r>
            <a:r>
              <a:rPr sz="1167" b="1" spc="-5" dirty="0">
                <a:latin typeface="Times New Roman"/>
                <a:cs typeface="Times New Roman"/>
              </a:rPr>
              <a:t>promotional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price)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283"/>
              </a:lnSpc>
            </a:pPr>
            <a:r>
              <a:rPr sz="1167" dirty="0">
                <a:latin typeface="Times New Roman"/>
                <a:cs typeface="Times New Roman"/>
              </a:rPr>
              <a:t>get price for a date, how much for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quantity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3403" y="2353733"/>
            <a:ext cx="3691819" cy="536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/>
            <a:r>
              <a:rPr sz="1167" dirty="0">
                <a:latin typeface="Times New Roman"/>
                <a:cs typeface="Times New Roman"/>
              </a:rPr>
              <a:t>Who I </a:t>
            </a:r>
            <a:r>
              <a:rPr sz="1167" spc="-5" dirty="0">
                <a:latin typeface="Times New Roman"/>
                <a:cs typeface="Times New Roman"/>
              </a:rPr>
              <a:t>Know? UPC, Price, </a:t>
            </a:r>
            <a:r>
              <a:rPr sz="1167" dirty="0">
                <a:latin typeface="Times New Roman"/>
                <a:cs typeface="Times New Roman"/>
              </a:rPr>
              <a:t>tax category,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register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7903" y="2876762"/>
            <a:ext cx="6587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6903" y="2864909"/>
            <a:ext cx="2921970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number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how much over interval, how many over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interval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903" y="3205691"/>
            <a:ext cx="34973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Who I know?  </a:t>
            </a:r>
            <a:r>
              <a:rPr sz="1167" spc="-5" dirty="0">
                <a:latin typeface="Times New Roman"/>
                <a:cs typeface="Times New Roman"/>
              </a:rPr>
              <a:t>store, session, </a:t>
            </a:r>
            <a:r>
              <a:rPr sz="1167" dirty="0">
                <a:latin typeface="Times New Roman"/>
                <a:cs typeface="Times New Roman"/>
              </a:rPr>
              <a:t>cash drawer (part of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register)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3403" y="3546476"/>
            <a:ext cx="1103224" cy="530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cash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drawer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6903" y="3728720"/>
            <a:ext cx="288060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balance, position (open, close), operational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  </a:t>
            </a:r>
            <a:r>
              <a:rPr sz="1167" dirty="0">
                <a:latin typeface="Times New Roman"/>
                <a:cs typeface="Times New Roman"/>
              </a:rPr>
              <a:t>open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903" y="4057651"/>
            <a:ext cx="13581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Who I know?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register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3403" y="4398434"/>
            <a:ext cx="1103224" cy="530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Tax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Category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6903" y="4568825"/>
            <a:ext cx="2929996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category, rate, effective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date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just the basic </a:t>
            </a:r>
            <a:r>
              <a:rPr sz="1167" spc="-5" dirty="0">
                <a:latin typeface="Times New Roman"/>
                <a:cs typeface="Times New Roman"/>
              </a:rPr>
              <a:t>services </a:t>
            </a:r>
            <a:r>
              <a:rPr sz="1167" dirty="0">
                <a:latin typeface="Times New Roman"/>
                <a:cs typeface="Times New Roman"/>
              </a:rPr>
              <a:t>- get, add,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- don’t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show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8903" y="4909609"/>
            <a:ext cx="2189780" cy="71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/>
            <a:r>
              <a:rPr sz="1167" dirty="0">
                <a:latin typeface="Times New Roman"/>
                <a:cs typeface="Times New Roman"/>
              </a:rPr>
              <a:t>Who I know?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Transactions: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sale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6903" y="5591174"/>
            <a:ext cx="2914562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date and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tabLst>
                <a:tab pos="662413" algn="l"/>
                <a:tab pos="1296429" algn="l"/>
                <a:tab pos="1948347" algn="l"/>
                <a:tab pos="2374934" algn="l"/>
              </a:tabLst>
            </a:pPr>
            <a:r>
              <a:rPr sz="1167" dirty="0">
                <a:latin typeface="Times New Roman"/>
                <a:cs typeface="Times New Roman"/>
              </a:rPr>
              <a:t>calculate	</a:t>
            </a:r>
            <a:r>
              <a:rPr sz="1167" spc="-5" dirty="0">
                <a:latin typeface="Times New Roman"/>
                <a:cs typeface="Times New Roman"/>
              </a:rPr>
              <a:t>subtotal</a:t>
            </a:r>
            <a:r>
              <a:rPr sz="1167" dirty="0">
                <a:latin typeface="Times New Roman"/>
                <a:cs typeface="Times New Roman"/>
              </a:rPr>
              <a:t>,	calculate	total,	calculate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3131" y="5761567"/>
            <a:ext cx="5642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discount,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7903" y="5603028"/>
            <a:ext cx="65872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  </a:t>
            </a:r>
            <a:r>
              <a:rPr sz="1167" dirty="0">
                <a:latin typeface="Times New Roman"/>
                <a:cs typeface="Times New Roman"/>
              </a:rPr>
              <a:t>calculate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7903" y="6102350"/>
            <a:ext cx="2280532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tax,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commit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Who I </a:t>
            </a:r>
            <a:r>
              <a:rPr sz="1167" spc="-5" dirty="0">
                <a:latin typeface="Times New Roman"/>
                <a:cs typeface="Times New Roman"/>
              </a:rPr>
              <a:t>Know? session, </a:t>
            </a:r>
            <a:r>
              <a:rPr sz="1167" dirty="0">
                <a:latin typeface="Times New Roman"/>
                <a:cs typeface="Times New Roman"/>
              </a:rPr>
              <a:t>payment,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SLIs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6903" y="6783917"/>
            <a:ext cx="35794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date and  time ?,  quantity, tax  </a:t>
            </a:r>
            <a:r>
              <a:rPr sz="1167" spc="-5" dirty="0">
                <a:latin typeface="Times New Roman"/>
                <a:cs typeface="Times New Roman"/>
              </a:rPr>
              <a:t>status  </a:t>
            </a:r>
            <a:r>
              <a:rPr sz="1167" dirty="0">
                <a:latin typeface="Times New Roman"/>
                <a:cs typeface="Times New Roman"/>
              </a:rPr>
              <a:t>( regular,  resale,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tax-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3403" y="6613525"/>
            <a:ext cx="110322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63"/>
              </a:spcBef>
            </a:pPr>
            <a:r>
              <a:rPr sz="1167" spc="-5" dirty="0">
                <a:latin typeface="Times New Roman"/>
                <a:cs typeface="Times New Roman"/>
              </a:rPr>
              <a:t>Attributes:  </a:t>
            </a:r>
            <a:r>
              <a:rPr sz="1167" dirty="0">
                <a:latin typeface="Times New Roman"/>
                <a:cs typeface="Times New Roman"/>
              </a:rPr>
              <a:t>exempt)  </a:t>
            </a:r>
            <a:r>
              <a:rPr sz="1167" spc="-5" dirty="0">
                <a:latin typeface="Times New Roman"/>
                <a:cs typeface="Times New Roman"/>
              </a:rPr>
              <a:t>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6903" y="7124701"/>
            <a:ext cx="10951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calculate </a:t>
            </a:r>
            <a:r>
              <a:rPr sz="1167" spc="-5" dirty="0">
                <a:latin typeface="Times New Roman"/>
                <a:cs typeface="Times New Roman"/>
              </a:rPr>
              <a:t>sub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total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3403" y="7295091"/>
            <a:ext cx="3465865" cy="172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/>
            <a:r>
              <a:rPr sz="1167" dirty="0">
                <a:latin typeface="Times New Roman"/>
                <a:cs typeface="Times New Roman"/>
              </a:rPr>
              <a:t>Who I </a:t>
            </a:r>
            <a:r>
              <a:rPr sz="1167" spc="-5" dirty="0">
                <a:latin typeface="Times New Roman"/>
                <a:cs typeface="Times New Roman"/>
              </a:rPr>
              <a:t>Know? </a:t>
            </a:r>
            <a:r>
              <a:rPr sz="1167" dirty="0">
                <a:latin typeface="Times New Roman"/>
                <a:cs typeface="Times New Roman"/>
              </a:rPr>
              <a:t>item, </a:t>
            </a:r>
            <a:r>
              <a:rPr sz="1167" spc="-5" dirty="0">
                <a:latin typeface="Times New Roman"/>
                <a:cs typeface="Times New Roman"/>
              </a:rPr>
              <a:t>sale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375347" indent="-444490">
              <a:lnSpc>
                <a:spcPts val="1342"/>
              </a:lnSpc>
              <a:tabLst>
                <a:tab pos="900709" algn="l"/>
              </a:tabLst>
            </a:pP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line item - how do you handle returns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  sale	</a:t>
            </a:r>
            <a:r>
              <a:rPr sz="1167" dirty="0">
                <a:latin typeface="Times New Roman"/>
                <a:cs typeface="Times New Roman"/>
              </a:rPr>
              <a:t>- you have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control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return  - more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difficult</a:t>
            </a:r>
            <a:endParaRPr sz="1167">
              <a:latin typeface="Times New Roman"/>
              <a:cs typeface="Times New Roman"/>
            </a:endParaRPr>
          </a:p>
          <a:p>
            <a:pPr marL="987138" indent="-85811">
              <a:lnSpc>
                <a:spcPts val="1342"/>
              </a:lnSpc>
              <a:buChar char="-"/>
              <a:tabLst>
                <a:tab pos="987755" algn="l"/>
              </a:tabLst>
            </a:pPr>
            <a:r>
              <a:rPr sz="1167" dirty="0">
                <a:latin typeface="Times New Roman"/>
                <a:cs typeface="Times New Roman"/>
              </a:rPr>
              <a:t>return to a different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  <a:p>
            <a:pPr marL="987138" indent="-85811">
              <a:lnSpc>
                <a:spcPts val="1342"/>
              </a:lnSpc>
              <a:buChar char="-"/>
              <a:tabLst>
                <a:tab pos="987755" algn="l"/>
              </a:tabLst>
            </a:pPr>
            <a:r>
              <a:rPr sz="1167" dirty="0">
                <a:latin typeface="Times New Roman"/>
                <a:cs typeface="Times New Roman"/>
              </a:rPr>
              <a:t>purchased for a different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price</a:t>
            </a:r>
            <a:endParaRPr sz="1167">
              <a:latin typeface="Times New Roman"/>
              <a:cs typeface="Times New Roman"/>
            </a:endParaRPr>
          </a:p>
          <a:p>
            <a:pPr marL="987138" indent="-85811">
              <a:lnSpc>
                <a:spcPts val="1371"/>
              </a:lnSpc>
              <a:buChar char="-"/>
              <a:tabLst>
                <a:tab pos="987755" algn="l"/>
              </a:tabLst>
            </a:pPr>
            <a:r>
              <a:rPr sz="1167" dirty="0">
                <a:latin typeface="Times New Roman"/>
                <a:cs typeface="Times New Roman"/>
              </a:rPr>
              <a:t>returns an item no longer in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inventory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return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7903" y="8999008"/>
            <a:ext cx="6587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6903" y="8999008"/>
            <a:ext cx="27157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return price, reason code,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date, </a:t>
            </a:r>
            <a:r>
              <a:rPr sz="1167" spc="-5" dirty="0">
                <a:latin typeface="Times New Roman"/>
                <a:cs typeface="Times New Roman"/>
              </a:rPr>
              <a:t>sale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price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235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543403" y="1343236"/>
            <a:ext cx="4909873" cy="341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3605306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Services:  </a:t>
            </a:r>
            <a:r>
              <a:rPr sz="1167" dirty="0">
                <a:latin typeface="Times New Roman"/>
                <a:cs typeface="Times New Roman"/>
              </a:rPr>
              <a:t>Who I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Know?</a:t>
            </a:r>
            <a:endParaRPr sz="1167">
              <a:latin typeface="Times New Roman"/>
              <a:cs typeface="Times New Roman"/>
            </a:endParaRPr>
          </a:p>
          <a:p>
            <a:pPr marL="12347" marR="1231607" indent="444490">
              <a:lnSpc>
                <a:spcPts val="2683"/>
              </a:lnSpc>
              <a:spcBef>
                <a:spcPts val="267"/>
              </a:spcBef>
            </a:pPr>
            <a:r>
              <a:rPr sz="1167" dirty="0">
                <a:latin typeface="Times New Roman"/>
                <a:cs typeface="Times New Roman"/>
              </a:rPr>
              <a:t>is it a case for gen-spec, </a:t>
            </a:r>
            <a:r>
              <a:rPr sz="1167" spc="-5" dirty="0">
                <a:latin typeface="Times New Roman"/>
                <a:cs typeface="Times New Roman"/>
              </a:rPr>
              <a:t>what’s same, what’s </a:t>
            </a:r>
            <a:r>
              <a:rPr sz="1167" dirty="0">
                <a:latin typeface="Times New Roman"/>
                <a:cs typeface="Times New Roman"/>
              </a:rPr>
              <a:t>different  payment -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types of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payments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011"/>
              </a:lnSpc>
            </a:pPr>
            <a:r>
              <a:rPr sz="1167" spc="-5" dirty="0">
                <a:latin typeface="Times New Roman"/>
                <a:cs typeface="Times New Roman"/>
              </a:rPr>
              <a:t>Attributes:</a:t>
            </a:r>
            <a:endParaRPr sz="1167">
              <a:latin typeface="Times New Roman"/>
              <a:cs typeface="Times New Roman"/>
            </a:endParaRPr>
          </a:p>
          <a:p>
            <a:pPr marL="1345816" marR="1934148" indent="-444490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each payment knows about its  amount paid, cash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tendered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a check object knows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</a:t>
            </a:r>
            <a:endParaRPr sz="1167">
              <a:latin typeface="Times New Roman"/>
              <a:cs typeface="Times New Roman"/>
            </a:endParaRPr>
          </a:p>
          <a:p>
            <a:pPr marL="901327" marR="4939" indent="444490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bank, account number, amount tendered, authorization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  a credit object knows about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</a:t>
            </a:r>
            <a:endParaRPr sz="1167">
              <a:latin typeface="Times New Roman"/>
              <a:cs typeface="Times New Roman"/>
            </a:endParaRPr>
          </a:p>
          <a:p>
            <a:pPr marL="901327" marR="58031" indent="44449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card type, card number, expiration date, authorization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  common attributes among check and credit - use gen-spec  hierarchy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becomes:</a:t>
            </a:r>
            <a:endParaRPr sz="1167">
              <a:latin typeface="Times New Roman"/>
              <a:cs typeface="Times New Roman"/>
            </a:endParaRPr>
          </a:p>
          <a:p>
            <a:pPr marL="1345816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payment</a:t>
            </a:r>
            <a:endParaRPr sz="1167">
              <a:latin typeface="Times New Roman"/>
              <a:cs typeface="Times New Roman"/>
            </a:endParaRPr>
          </a:p>
          <a:p>
            <a:pPr marL="1790306" marR="1938470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cash payment  authorized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payment</a:t>
            </a:r>
            <a:endParaRPr sz="1167">
              <a:latin typeface="Times New Roman"/>
              <a:cs typeface="Times New Roman"/>
            </a:endParaRPr>
          </a:p>
          <a:p>
            <a:pPr marL="2234796" marR="2321225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check  card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903" y="5250392"/>
            <a:ext cx="1143970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Services: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tabLst>
                <a:tab pos="900709" algn="l"/>
              </a:tabLst>
            </a:pPr>
            <a:r>
              <a:rPr sz="1167" spc="-5" dirty="0">
                <a:latin typeface="Times New Roman"/>
                <a:cs typeface="Times New Roman"/>
              </a:rPr>
              <a:t>wh</a:t>
            </a:r>
            <a:r>
              <a:rPr sz="1167" dirty="0">
                <a:latin typeface="Times New Roman"/>
                <a:cs typeface="Times New Roman"/>
              </a:rPr>
              <a:t>o I know:	</a:t>
            </a:r>
            <a:r>
              <a:rPr sz="1167" spc="-5" dirty="0">
                <a:latin typeface="Times New Roman"/>
                <a:cs typeface="Times New Roman"/>
              </a:rPr>
              <a:t>sale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1081" y="6033947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970988" y="6188533"/>
            <a:ext cx="42227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1081" y="803271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000622" y="8187301"/>
            <a:ext cx="35498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Charge</a:t>
            </a:r>
            <a:endParaRPr sz="77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9831" y="803271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880482" y="8187301"/>
            <a:ext cx="37720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Cheque</a:t>
            </a:r>
            <a:endParaRPr sz="77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8188" y="7032589"/>
            <a:ext cx="890852" cy="446352"/>
          </a:xfrm>
          <a:custGeom>
            <a:avLst/>
            <a:gdLst/>
            <a:ahLst/>
            <a:cxnLst/>
            <a:rect l="l" t="t" r="r" b="b"/>
            <a:pathLst>
              <a:path w="916304" h="459104">
                <a:moveTo>
                  <a:pt x="914400" y="0"/>
                </a:moveTo>
                <a:lnTo>
                  <a:pt x="0" y="0"/>
                </a:lnTo>
                <a:lnTo>
                  <a:pt x="0" y="458724"/>
                </a:lnTo>
                <a:lnTo>
                  <a:pt x="912876" y="458724"/>
                </a:lnTo>
                <a:lnTo>
                  <a:pt x="914400" y="457200"/>
                </a:lnTo>
                <a:lnTo>
                  <a:pt x="1523" y="457200"/>
                </a:lnTo>
                <a:lnTo>
                  <a:pt x="1523" y="455676"/>
                </a:lnTo>
                <a:lnTo>
                  <a:pt x="3047" y="455676"/>
                </a:lnTo>
                <a:lnTo>
                  <a:pt x="3047" y="3048"/>
                </a:lnTo>
                <a:lnTo>
                  <a:pt x="1523" y="3048"/>
                </a:lnTo>
                <a:lnTo>
                  <a:pt x="1523" y="1524"/>
                </a:lnTo>
                <a:lnTo>
                  <a:pt x="915923" y="1524"/>
                </a:lnTo>
                <a:lnTo>
                  <a:pt x="914400" y="0"/>
                </a:lnTo>
                <a:close/>
              </a:path>
              <a:path w="916304" h="459104">
                <a:moveTo>
                  <a:pt x="3047" y="455676"/>
                </a:moveTo>
                <a:lnTo>
                  <a:pt x="1523" y="455676"/>
                </a:lnTo>
                <a:lnTo>
                  <a:pt x="1523" y="457200"/>
                </a:lnTo>
                <a:lnTo>
                  <a:pt x="3047" y="457200"/>
                </a:lnTo>
                <a:lnTo>
                  <a:pt x="3047" y="455676"/>
                </a:lnTo>
                <a:close/>
              </a:path>
              <a:path w="916304" h="459104">
                <a:moveTo>
                  <a:pt x="912876" y="455676"/>
                </a:moveTo>
                <a:lnTo>
                  <a:pt x="3047" y="455676"/>
                </a:lnTo>
                <a:lnTo>
                  <a:pt x="3047" y="457200"/>
                </a:lnTo>
                <a:lnTo>
                  <a:pt x="912876" y="457200"/>
                </a:lnTo>
                <a:lnTo>
                  <a:pt x="912876" y="455676"/>
                </a:lnTo>
                <a:close/>
              </a:path>
              <a:path w="916304" h="459104">
                <a:moveTo>
                  <a:pt x="914400" y="1524"/>
                </a:moveTo>
                <a:lnTo>
                  <a:pt x="912876" y="1524"/>
                </a:lnTo>
                <a:lnTo>
                  <a:pt x="912876" y="457200"/>
                </a:lnTo>
                <a:lnTo>
                  <a:pt x="914400" y="457200"/>
                </a:lnTo>
                <a:lnTo>
                  <a:pt x="914400" y="455676"/>
                </a:lnTo>
                <a:lnTo>
                  <a:pt x="915923" y="455676"/>
                </a:lnTo>
                <a:lnTo>
                  <a:pt x="915923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6304" h="459104">
                <a:moveTo>
                  <a:pt x="915923" y="455676"/>
                </a:moveTo>
                <a:lnTo>
                  <a:pt x="914400" y="455676"/>
                </a:lnTo>
                <a:lnTo>
                  <a:pt x="914400" y="457200"/>
                </a:lnTo>
                <a:lnTo>
                  <a:pt x="915923" y="457200"/>
                </a:lnTo>
                <a:lnTo>
                  <a:pt x="915923" y="455676"/>
                </a:lnTo>
                <a:close/>
              </a:path>
              <a:path w="916304" h="459104">
                <a:moveTo>
                  <a:pt x="3047" y="1524"/>
                </a:moveTo>
                <a:lnTo>
                  <a:pt x="1523" y="1524"/>
                </a:lnTo>
                <a:lnTo>
                  <a:pt x="1523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6304" h="459104">
                <a:moveTo>
                  <a:pt x="912876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2876" y="3048"/>
                </a:lnTo>
                <a:lnTo>
                  <a:pt x="912876" y="1524"/>
                </a:lnTo>
                <a:close/>
              </a:path>
              <a:path w="916304" h="459104">
                <a:moveTo>
                  <a:pt x="915923" y="1524"/>
                </a:moveTo>
                <a:lnTo>
                  <a:pt x="914400" y="1524"/>
                </a:lnTo>
                <a:lnTo>
                  <a:pt x="914400" y="3048"/>
                </a:lnTo>
                <a:lnTo>
                  <a:pt x="915923" y="3048"/>
                </a:lnTo>
                <a:lnTo>
                  <a:pt x="9159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400672" y="7187176"/>
            <a:ext cx="68527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Cash</a:t>
            </a:r>
            <a:r>
              <a:rPr sz="778" spc="-73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6938" y="7032589"/>
            <a:ext cx="892087" cy="446352"/>
          </a:xfrm>
          <a:custGeom>
            <a:avLst/>
            <a:gdLst/>
            <a:ahLst/>
            <a:cxnLst/>
            <a:rect l="l" t="t" r="r" b="b"/>
            <a:pathLst>
              <a:path w="917575" h="459104">
                <a:moveTo>
                  <a:pt x="915924" y="0"/>
                </a:moveTo>
                <a:lnTo>
                  <a:pt x="0" y="0"/>
                </a:lnTo>
                <a:lnTo>
                  <a:pt x="0" y="458724"/>
                </a:lnTo>
                <a:lnTo>
                  <a:pt x="914400" y="458724"/>
                </a:lnTo>
                <a:lnTo>
                  <a:pt x="915924" y="457200"/>
                </a:lnTo>
                <a:lnTo>
                  <a:pt x="1524" y="457200"/>
                </a:lnTo>
                <a:lnTo>
                  <a:pt x="1524" y="455676"/>
                </a:lnTo>
                <a:lnTo>
                  <a:pt x="3047" y="455676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59104">
                <a:moveTo>
                  <a:pt x="3047" y="455676"/>
                </a:moveTo>
                <a:lnTo>
                  <a:pt x="1524" y="455676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455676"/>
                </a:lnTo>
                <a:close/>
              </a:path>
              <a:path w="917575" h="459104">
                <a:moveTo>
                  <a:pt x="914400" y="455676"/>
                </a:moveTo>
                <a:lnTo>
                  <a:pt x="3047" y="455676"/>
                </a:lnTo>
                <a:lnTo>
                  <a:pt x="3047" y="457200"/>
                </a:lnTo>
                <a:lnTo>
                  <a:pt x="914400" y="457200"/>
                </a:lnTo>
                <a:lnTo>
                  <a:pt x="914400" y="455676"/>
                </a:lnTo>
                <a:close/>
              </a:path>
              <a:path w="917575" h="459104">
                <a:moveTo>
                  <a:pt x="915924" y="1524"/>
                </a:moveTo>
                <a:lnTo>
                  <a:pt x="914400" y="1524"/>
                </a:lnTo>
                <a:lnTo>
                  <a:pt x="914400" y="457200"/>
                </a:lnTo>
                <a:lnTo>
                  <a:pt x="915924" y="457200"/>
                </a:lnTo>
                <a:lnTo>
                  <a:pt x="915924" y="455676"/>
                </a:lnTo>
                <a:lnTo>
                  <a:pt x="917447" y="455676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59104">
                <a:moveTo>
                  <a:pt x="917447" y="455676"/>
                </a:moveTo>
                <a:lnTo>
                  <a:pt x="915924" y="455676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455676"/>
                </a:lnTo>
                <a:close/>
              </a:path>
              <a:path w="917575" h="459104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59104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59104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375359" y="7132848"/>
            <a:ext cx="5062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08" marR="4939" indent="-41980">
              <a:lnSpc>
                <a:spcPts val="924"/>
              </a:lnSpc>
            </a:pPr>
            <a:r>
              <a:rPr sz="778" spc="5" dirty="0">
                <a:latin typeface="Arial"/>
                <a:cs typeface="Arial"/>
              </a:rPr>
              <a:t>Authorized  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6499" y="601023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694166" y="6164827"/>
            <a:ext cx="71860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Sales </a:t>
            </a:r>
            <a:r>
              <a:rPr sz="778" dirty="0">
                <a:latin typeface="Arial"/>
                <a:cs typeface="Arial"/>
              </a:rPr>
              <a:t>Line</a:t>
            </a:r>
            <a:r>
              <a:rPr sz="778" spc="-68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Item</a:t>
            </a:r>
            <a:endParaRPr sz="77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6499" y="7011846"/>
            <a:ext cx="892087" cy="446352"/>
          </a:xfrm>
          <a:custGeom>
            <a:avLst/>
            <a:gdLst/>
            <a:ahLst/>
            <a:cxnLst/>
            <a:rect l="l" t="t" r="r" b="b"/>
            <a:pathLst>
              <a:path w="917575" h="459104">
                <a:moveTo>
                  <a:pt x="915924" y="0"/>
                </a:moveTo>
                <a:lnTo>
                  <a:pt x="0" y="0"/>
                </a:lnTo>
                <a:lnTo>
                  <a:pt x="0" y="458723"/>
                </a:lnTo>
                <a:lnTo>
                  <a:pt x="914400" y="458723"/>
                </a:lnTo>
                <a:lnTo>
                  <a:pt x="915924" y="457199"/>
                </a:lnTo>
                <a:lnTo>
                  <a:pt x="1524" y="457199"/>
                </a:lnTo>
                <a:lnTo>
                  <a:pt x="1524" y="455675"/>
                </a:lnTo>
                <a:lnTo>
                  <a:pt x="3047" y="455675"/>
                </a:lnTo>
                <a:lnTo>
                  <a:pt x="3047" y="3047"/>
                </a:lnTo>
                <a:lnTo>
                  <a:pt x="1524" y="3047"/>
                </a:lnTo>
                <a:lnTo>
                  <a:pt x="1524" y="1523"/>
                </a:lnTo>
                <a:lnTo>
                  <a:pt x="917447" y="1523"/>
                </a:lnTo>
                <a:lnTo>
                  <a:pt x="915924" y="0"/>
                </a:lnTo>
                <a:close/>
              </a:path>
              <a:path w="917575" h="459104">
                <a:moveTo>
                  <a:pt x="3047" y="455675"/>
                </a:moveTo>
                <a:lnTo>
                  <a:pt x="1524" y="455675"/>
                </a:lnTo>
                <a:lnTo>
                  <a:pt x="1524" y="457199"/>
                </a:lnTo>
                <a:lnTo>
                  <a:pt x="3047" y="457199"/>
                </a:lnTo>
                <a:lnTo>
                  <a:pt x="3047" y="455675"/>
                </a:lnTo>
                <a:close/>
              </a:path>
              <a:path w="917575" h="459104">
                <a:moveTo>
                  <a:pt x="914400" y="455675"/>
                </a:moveTo>
                <a:lnTo>
                  <a:pt x="3047" y="455675"/>
                </a:lnTo>
                <a:lnTo>
                  <a:pt x="3047" y="457199"/>
                </a:lnTo>
                <a:lnTo>
                  <a:pt x="914400" y="457199"/>
                </a:lnTo>
                <a:lnTo>
                  <a:pt x="914400" y="455675"/>
                </a:lnTo>
                <a:close/>
              </a:path>
              <a:path w="917575" h="459104">
                <a:moveTo>
                  <a:pt x="915924" y="1523"/>
                </a:moveTo>
                <a:lnTo>
                  <a:pt x="914400" y="1523"/>
                </a:lnTo>
                <a:lnTo>
                  <a:pt x="914400" y="457199"/>
                </a:lnTo>
                <a:lnTo>
                  <a:pt x="915924" y="457199"/>
                </a:lnTo>
                <a:lnTo>
                  <a:pt x="915924" y="455675"/>
                </a:lnTo>
                <a:lnTo>
                  <a:pt x="917447" y="455675"/>
                </a:lnTo>
                <a:lnTo>
                  <a:pt x="917447" y="3047"/>
                </a:lnTo>
                <a:lnTo>
                  <a:pt x="915924" y="3047"/>
                </a:lnTo>
                <a:lnTo>
                  <a:pt x="915924" y="1523"/>
                </a:lnTo>
                <a:close/>
              </a:path>
              <a:path w="917575" h="459104">
                <a:moveTo>
                  <a:pt x="917447" y="455675"/>
                </a:moveTo>
                <a:lnTo>
                  <a:pt x="915924" y="455675"/>
                </a:lnTo>
                <a:lnTo>
                  <a:pt x="915924" y="457199"/>
                </a:lnTo>
                <a:lnTo>
                  <a:pt x="917447" y="457199"/>
                </a:lnTo>
                <a:lnTo>
                  <a:pt x="917447" y="455675"/>
                </a:lnTo>
                <a:close/>
              </a:path>
              <a:path w="917575" h="459104">
                <a:moveTo>
                  <a:pt x="3047" y="1523"/>
                </a:moveTo>
                <a:lnTo>
                  <a:pt x="1524" y="1523"/>
                </a:lnTo>
                <a:lnTo>
                  <a:pt x="1524" y="3047"/>
                </a:lnTo>
                <a:lnTo>
                  <a:pt x="3047" y="3047"/>
                </a:lnTo>
                <a:lnTo>
                  <a:pt x="3047" y="1523"/>
                </a:lnTo>
                <a:close/>
              </a:path>
              <a:path w="917575" h="459104">
                <a:moveTo>
                  <a:pt x="914400" y="1523"/>
                </a:moveTo>
                <a:lnTo>
                  <a:pt x="3047" y="1523"/>
                </a:lnTo>
                <a:lnTo>
                  <a:pt x="3047" y="3047"/>
                </a:lnTo>
                <a:lnTo>
                  <a:pt x="914400" y="3047"/>
                </a:lnTo>
                <a:lnTo>
                  <a:pt x="914400" y="1523"/>
                </a:lnTo>
                <a:close/>
              </a:path>
              <a:path w="917575" h="459104">
                <a:moveTo>
                  <a:pt x="917447" y="1523"/>
                </a:moveTo>
                <a:lnTo>
                  <a:pt x="915924" y="1523"/>
                </a:lnTo>
                <a:lnTo>
                  <a:pt x="915924" y="3047"/>
                </a:lnTo>
                <a:lnTo>
                  <a:pt x="917447" y="3047"/>
                </a:lnTo>
                <a:lnTo>
                  <a:pt x="91744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667496" y="7166434"/>
            <a:ext cx="771084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Return </a:t>
            </a:r>
            <a:r>
              <a:rPr sz="778" spc="5" dirty="0">
                <a:latin typeface="Arial"/>
                <a:cs typeface="Arial"/>
              </a:rPr>
              <a:t>Line</a:t>
            </a:r>
            <a:r>
              <a:rPr sz="778" spc="-53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Item</a:t>
            </a:r>
            <a:endParaRPr sz="77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1367" y="7558582"/>
            <a:ext cx="479071" cy="479071"/>
          </a:xfrm>
          <a:custGeom>
            <a:avLst/>
            <a:gdLst/>
            <a:ahLst/>
            <a:cxnLst/>
            <a:rect l="l" t="t" r="r" b="b"/>
            <a:pathLst>
              <a:path w="492760" h="492759">
                <a:moveTo>
                  <a:pt x="490728" y="0"/>
                </a:moveTo>
                <a:lnTo>
                  <a:pt x="486156" y="0"/>
                </a:lnTo>
                <a:lnTo>
                  <a:pt x="0" y="486156"/>
                </a:lnTo>
                <a:lnTo>
                  <a:pt x="0" y="490728"/>
                </a:lnTo>
                <a:lnTo>
                  <a:pt x="1524" y="492252"/>
                </a:lnTo>
                <a:lnTo>
                  <a:pt x="6096" y="492252"/>
                </a:lnTo>
                <a:lnTo>
                  <a:pt x="492252" y="6096"/>
                </a:lnTo>
                <a:lnTo>
                  <a:pt x="492252" y="1524"/>
                </a:lnTo>
                <a:lnTo>
                  <a:pt x="490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95867" y="7472644"/>
            <a:ext cx="120385" cy="12038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0452" y="112268"/>
                </a:moveTo>
                <a:lnTo>
                  <a:pt x="57912" y="117348"/>
                </a:lnTo>
                <a:lnTo>
                  <a:pt x="57912" y="121920"/>
                </a:lnTo>
                <a:lnTo>
                  <a:pt x="59436" y="123444"/>
                </a:lnTo>
                <a:lnTo>
                  <a:pt x="64008" y="123444"/>
                </a:lnTo>
                <a:lnTo>
                  <a:pt x="65532" y="121920"/>
                </a:lnTo>
                <a:lnTo>
                  <a:pt x="65532" y="117348"/>
                </a:lnTo>
                <a:lnTo>
                  <a:pt x="60452" y="112268"/>
                </a:lnTo>
                <a:close/>
              </a:path>
              <a:path w="123825" h="123825">
                <a:moveTo>
                  <a:pt x="121920" y="0"/>
                </a:moveTo>
                <a:lnTo>
                  <a:pt x="117348" y="0"/>
                </a:lnTo>
                <a:lnTo>
                  <a:pt x="1524" y="57912"/>
                </a:lnTo>
                <a:lnTo>
                  <a:pt x="0" y="59436"/>
                </a:lnTo>
                <a:lnTo>
                  <a:pt x="0" y="64008"/>
                </a:lnTo>
                <a:lnTo>
                  <a:pt x="57912" y="121920"/>
                </a:lnTo>
                <a:lnTo>
                  <a:pt x="57912" y="117348"/>
                </a:lnTo>
                <a:lnTo>
                  <a:pt x="60452" y="112268"/>
                </a:lnTo>
                <a:lnTo>
                  <a:pt x="13716" y="65532"/>
                </a:lnTo>
                <a:lnTo>
                  <a:pt x="6096" y="65532"/>
                </a:lnTo>
                <a:lnTo>
                  <a:pt x="4572" y="62484"/>
                </a:lnTo>
                <a:lnTo>
                  <a:pt x="7620" y="59436"/>
                </a:lnTo>
                <a:lnTo>
                  <a:pt x="18288" y="59436"/>
                </a:lnTo>
                <a:lnTo>
                  <a:pt x="109728" y="13716"/>
                </a:lnTo>
                <a:lnTo>
                  <a:pt x="115824" y="1524"/>
                </a:lnTo>
                <a:lnTo>
                  <a:pt x="123444" y="1524"/>
                </a:lnTo>
                <a:lnTo>
                  <a:pt x="121920" y="0"/>
                </a:lnTo>
                <a:close/>
              </a:path>
              <a:path w="123825" h="123825">
                <a:moveTo>
                  <a:pt x="123444" y="1524"/>
                </a:moveTo>
                <a:lnTo>
                  <a:pt x="115824" y="1524"/>
                </a:lnTo>
                <a:lnTo>
                  <a:pt x="120396" y="4572"/>
                </a:lnTo>
                <a:lnTo>
                  <a:pt x="121920" y="7620"/>
                </a:lnTo>
                <a:lnTo>
                  <a:pt x="109728" y="13716"/>
                </a:lnTo>
                <a:lnTo>
                  <a:pt x="60452" y="112268"/>
                </a:lnTo>
                <a:lnTo>
                  <a:pt x="65532" y="117348"/>
                </a:lnTo>
                <a:lnTo>
                  <a:pt x="65532" y="121920"/>
                </a:lnTo>
                <a:lnTo>
                  <a:pt x="123444" y="6096"/>
                </a:lnTo>
                <a:lnTo>
                  <a:pt x="123444" y="1524"/>
                </a:lnTo>
                <a:close/>
              </a:path>
              <a:path w="123825" h="123825">
                <a:moveTo>
                  <a:pt x="7620" y="59436"/>
                </a:moveTo>
                <a:lnTo>
                  <a:pt x="4572" y="62484"/>
                </a:lnTo>
                <a:lnTo>
                  <a:pt x="6096" y="65532"/>
                </a:lnTo>
                <a:lnTo>
                  <a:pt x="11176" y="62992"/>
                </a:lnTo>
                <a:lnTo>
                  <a:pt x="7620" y="59436"/>
                </a:lnTo>
                <a:close/>
              </a:path>
              <a:path w="123825" h="123825">
                <a:moveTo>
                  <a:pt x="11176" y="62992"/>
                </a:moveTo>
                <a:lnTo>
                  <a:pt x="6096" y="65532"/>
                </a:lnTo>
                <a:lnTo>
                  <a:pt x="13716" y="65532"/>
                </a:lnTo>
                <a:lnTo>
                  <a:pt x="11176" y="62992"/>
                </a:lnTo>
                <a:close/>
              </a:path>
              <a:path w="123825" h="123825">
                <a:moveTo>
                  <a:pt x="18288" y="59436"/>
                </a:moveTo>
                <a:lnTo>
                  <a:pt x="7620" y="59436"/>
                </a:lnTo>
                <a:lnTo>
                  <a:pt x="11176" y="62992"/>
                </a:lnTo>
                <a:lnTo>
                  <a:pt x="18288" y="59436"/>
                </a:lnTo>
                <a:close/>
              </a:path>
              <a:path w="123825" h="123825">
                <a:moveTo>
                  <a:pt x="115824" y="1524"/>
                </a:moveTo>
                <a:lnTo>
                  <a:pt x="109728" y="13716"/>
                </a:lnTo>
                <a:lnTo>
                  <a:pt x="121920" y="7620"/>
                </a:lnTo>
                <a:lnTo>
                  <a:pt x="120396" y="4572"/>
                </a:lnTo>
                <a:lnTo>
                  <a:pt x="11582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694411" y="7558582"/>
            <a:ext cx="475984" cy="479071"/>
          </a:xfrm>
          <a:custGeom>
            <a:avLst/>
            <a:gdLst/>
            <a:ahLst/>
            <a:cxnLst/>
            <a:rect l="l" t="t" r="r" b="b"/>
            <a:pathLst>
              <a:path w="489585" h="492759">
                <a:moveTo>
                  <a:pt x="609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483108" y="492252"/>
                </a:lnTo>
                <a:lnTo>
                  <a:pt x="487680" y="492252"/>
                </a:lnTo>
                <a:lnTo>
                  <a:pt x="489204" y="490728"/>
                </a:lnTo>
                <a:lnTo>
                  <a:pt x="489204" y="48615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08474" y="7472644"/>
            <a:ext cx="120385" cy="12038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45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71"/>
                </a:lnTo>
                <a:lnTo>
                  <a:pt x="57912" y="120395"/>
                </a:lnTo>
                <a:lnTo>
                  <a:pt x="57912" y="121919"/>
                </a:lnTo>
                <a:lnTo>
                  <a:pt x="59436" y="123443"/>
                </a:lnTo>
                <a:lnTo>
                  <a:pt x="64008" y="123443"/>
                </a:lnTo>
                <a:lnTo>
                  <a:pt x="67056" y="120395"/>
                </a:lnTo>
                <a:lnTo>
                  <a:pt x="62484" y="120395"/>
                </a:lnTo>
                <a:lnTo>
                  <a:pt x="59436" y="115823"/>
                </a:lnTo>
                <a:lnTo>
                  <a:pt x="63500" y="111759"/>
                </a:lnTo>
                <a:lnTo>
                  <a:pt x="15240" y="15239"/>
                </a:lnTo>
                <a:lnTo>
                  <a:pt x="3048" y="9143"/>
                </a:lnTo>
                <a:lnTo>
                  <a:pt x="4572" y="4571"/>
                </a:lnTo>
                <a:lnTo>
                  <a:pt x="9144" y="3047"/>
                </a:lnTo>
                <a:lnTo>
                  <a:pt x="10668" y="3047"/>
                </a:lnTo>
                <a:lnTo>
                  <a:pt x="4572" y="0"/>
                </a:lnTo>
                <a:close/>
              </a:path>
              <a:path w="123825" h="123825">
                <a:moveTo>
                  <a:pt x="63500" y="111759"/>
                </a:moveTo>
                <a:lnTo>
                  <a:pt x="59436" y="115823"/>
                </a:lnTo>
                <a:lnTo>
                  <a:pt x="62484" y="120395"/>
                </a:lnTo>
                <a:lnTo>
                  <a:pt x="67056" y="118871"/>
                </a:lnTo>
                <a:lnTo>
                  <a:pt x="63500" y="111759"/>
                </a:lnTo>
                <a:close/>
              </a:path>
              <a:path w="123825" h="123825">
                <a:moveTo>
                  <a:pt x="111760" y="63499"/>
                </a:moveTo>
                <a:lnTo>
                  <a:pt x="63500" y="111759"/>
                </a:lnTo>
                <a:lnTo>
                  <a:pt x="67056" y="118871"/>
                </a:lnTo>
                <a:lnTo>
                  <a:pt x="62484" y="120395"/>
                </a:lnTo>
                <a:lnTo>
                  <a:pt x="67056" y="120395"/>
                </a:lnTo>
                <a:lnTo>
                  <a:pt x="120396" y="67055"/>
                </a:lnTo>
                <a:lnTo>
                  <a:pt x="118872" y="67055"/>
                </a:lnTo>
                <a:lnTo>
                  <a:pt x="111760" y="63499"/>
                </a:lnTo>
                <a:close/>
              </a:path>
              <a:path w="123825" h="123825">
                <a:moveTo>
                  <a:pt x="121920" y="57911"/>
                </a:moveTo>
                <a:lnTo>
                  <a:pt x="117348" y="57911"/>
                </a:lnTo>
                <a:lnTo>
                  <a:pt x="111760" y="63499"/>
                </a:lnTo>
                <a:lnTo>
                  <a:pt x="118872" y="67055"/>
                </a:lnTo>
                <a:lnTo>
                  <a:pt x="120396" y="65531"/>
                </a:lnTo>
                <a:lnTo>
                  <a:pt x="121920" y="65531"/>
                </a:lnTo>
                <a:lnTo>
                  <a:pt x="123444" y="64007"/>
                </a:lnTo>
                <a:lnTo>
                  <a:pt x="123444" y="59435"/>
                </a:lnTo>
                <a:lnTo>
                  <a:pt x="121920" y="57911"/>
                </a:lnTo>
                <a:close/>
              </a:path>
              <a:path w="123825" h="123825">
                <a:moveTo>
                  <a:pt x="121920" y="65531"/>
                </a:moveTo>
                <a:lnTo>
                  <a:pt x="120396" y="65531"/>
                </a:lnTo>
                <a:lnTo>
                  <a:pt x="118872" y="67055"/>
                </a:lnTo>
                <a:lnTo>
                  <a:pt x="120396" y="67055"/>
                </a:lnTo>
                <a:lnTo>
                  <a:pt x="121920" y="65531"/>
                </a:lnTo>
                <a:close/>
              </a:path>
              <a:path w="123825" h="123825">
                <a:moveTo>
                  <a:pt x="10668" y="3047"/>
                </a:moveTo>
                <a:lnTo>
                  <a:pt x="9144" y="3047"/>
                </a:lnTo>
                <a:lnTo>
                  <a:pt x="15240" y="15239"/>
                </a:lnTo>
                <a:lnTo>
                  <a:pt x="111760" y="63499"/>
                </a:lnTo>
                <a:lnTo>
                  <a:pt x="117348" y="57911"/>
                </a:lnTo>
                <a:lnTo>
                  <a:pt x="120396" y="57911"/>
                </a:lnTo>
                <a:lnTo>
                  <a:pt x="10668" y="3047"/>
                </a:lnTo>
                <a:close/>
              </a:path>
              <a:path w="123825" h="123825">
                <a:moveTo>
                  <a:pt x="9144" y="3047"/>
                </a:moveTo>
                <a:lnTo>
                  <a:pt x="4572" y="4571"/>
                </a:lnTo>
                <a:lnTo>
                  <a:pt x="3048" y="9143"/>
                </a:lnTo>
                <a:lnTo>
                  <a:pt x="15240" y="15239"/>
                </a:lnTo>
                <a:lnTo>
                  <a:pt x="91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608474" y="6558457"/>
            <a:ext cx="479071" cy="479071"/>
          </a:xfrm>
          <a:custGeom>
            <a:avLst/>
            <a:gdLst/>
            <a:ahLst/>
            <a:cxnLst/>
            <a:rect l="l" t="t" r="r" b="b"/>
            <a:pathLst>
              <a:path w="492760" h="492759">
                <a:moveTo>
                  <a:pt x="490728" y="0"/>
                </a:moveTo>
                <a:lnTo>
                  <a:pt x="486156" y="0"/>
                </a:lnTo>
                <a:lnTo>
                  <a:pt x="0" y="486156"/>
                </a:lnTo>
                <a:lnTo>
                  <a:pt x="0" y="490728"/>
                </a:lnTo>
                <a:lnTo>
                  <a:pt x="1524" y="492252"/>
                </a:lnTo>
                <a:lnTo>
                  <a:pt x="6096" y="492252"/>
                </a:lnTo>
                <a:lnTo>
                  <a:pt x="492252" y="6096"/>
                </a:lnTo>
                <a:lnTo>
                  <a:pt x="492252" y="1524"/>
                </a:lnTo>
                <a:lnTo>
                  <a:pt x="490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050012" y="6475484"/>
            <a:ext cx="120385" cy="12038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0452" y="112268"/>
                </a:moveTo>
                <a:lnTo>
                  <a:pt x="57912" y="117348"/>
                </a:lnTo>
                <a:lnTo>
                  <a:pt x="57912" y="121920"/>
                </a:lnTo>
                <a:lnTo>
                  <a:pt x="59436" y="123444"/>
                </a:lnTo>
                <a:lnTo>
                  <a:pt x="64008" y="123444"/>
                </a:lnTo>
                <a:lnTo>
                  <a:pt x="65532" y="121920"/>
                </a:lnTo>
                <a:lnTo>
                  <a:pt x="65532" y="117348"/>
                </a:lnTo>
                <a:lnTo>
                  <a:pt x="60452" y="112268"/>
                </a:lnTo>
                <a:close/>
              </a:path>
              <a:path w="123825" h="123825">
                <a:moveTo>
                  <a:pt x="121920" y="0"/>
                </a:moveTo>
                <a:lnTo>
                  <a:pt x="117348" y="0"/>
                </a:lnTo>
                <a:lnTo>
                  <a:pt x="1524" y="57912"/>
                </a:lnTo>
                <a:lnTo>
                  <a:pt x="0" y="59436"/>
                </a:lnTo>
                <a:lnTo>
                  <a:pt x="0" y="64008"/>
                </a:lnTo>
                <a:lnTo>
                  <a:pt x="57912" y="121920"/>
                </a:lnTo>
                <a:lnTo>
                  <a:pt x="57912" y="117348"/>
                </a:lnTo>
                <a:lnTo>
                  <a:pt x="60452" y="112268"/>
                </a:lnTo>
                <a:lnTo>
                  <a:pt x="13716" y="65532"/>
                </a:lnTo>
                <a:lnTo>
                  <a:pt x="6096" y="65532"/>
                </a:lnTo>
                <a:lnTo>
                  <a:pt x="4572" y="62484"/>
                </a:lnTo>
                <a:lnTo>
                  <a:pt x="7620" y="59436"/>
                </a:lnTo>
                <a:lnTo>
                  <a:pt x="18288" y="59436"/>
                </a:lnTo>
                <a:lnTo>
                  <a:pt x="109728" y="13716"/>
                </a:lnTo>
                <a:lnTo>
                  <a:pt x="115824" y="1524"/>
                </a:lnTo>
                <a:lnTo>
                  <a:pt x="123444" y="1524"/>
                </a:lnTo>
                <a:lnTo>
                  <a:pt x="121920" y="0"/>
                </a:lnTo>
                <a:close/>
              </a:path>
              <a:path w="123825" h="123825">
                <a:moveTo>
                  <a:pt x="123444" y="1524"/>
                </a:moveTo>
                <a:lnTo>
                  <a:pt x="115824" y="1524"/>
                </a:lnTo>
                <a:lnTo>
                  <a:pt x="120396" y="4572"/>
                </a:lnTo>
                <a:lnTo>
                  <a:pt x="121920" y="7620"/>
                </a:lnTo>
                <a:lnTo>
                  <a:pt x="109728" y="13716"/>
                </a:lnTo>
                <a:lnTo>
                  <a:pt x="60452" y="112268"/>
                </a:lnTo>
                <a:lnTo>
                  <a:pt x="65532" y="117348"/>
                </a:lnTo>
                <a:lnTo>
                  <a:pt x="65532" y="121920"/>
                </a:lnTo>
                <a:lnTo>
                  <a:pt x="123444" y="6096"/>
                </a:lnTo>
                <a:lnTo>
                  <a:pt x="123444" y="1524"/>
                </a:lnTo>
                <a:close/>
              </a:path>
              <a:path w="123825" h="123825">
                <a:moveTo>
                  <a:pt x="7620" y="59436"/>
                </a:moveTo>
                <a:lnTo>
                  <a:pt x="4572" y="62484"/>
                </a:lnTo>
                <a:lnTo>
                  <a:pt x="6096" y="65532"/>
                </a:lnTo>
                <a:lnTo>
                  <a:pt x="11176" y="62992"/>
                </a:lnTo>
                <a:lnTo>
                  <a:pt x="7620" y="59436"/>
                </a:lnTo>
                <a:close/>
              </a:path>
              <a:path w="123825" h="123825">
                <a:moveTo>
                  <a:pt x="11176" y="62992"/>
                </a:moveTo>
                <a:lnTo>
                  <a:pt x="6096" y="65532"/>
                </a:lnTo>
                <a:lnTo>
                  <a:pt x="13716" y="65532"/>
                </a:lnTo>
                <a:lnTo>
                  <a:pt x="11176" y="62992"/>
                </a:lnTo>
                <a:close/>
              </a:path>
              <a:path w="123825" h="123825">
                <a:moveTo>
                  <a:pt x="18288" y="59436"/>
                </a:moveTo>
                <a:lnTo>
                  <a:pt x="7620" y="59436"/>
                </a:lnTo>
                <a:lnTo>
                  <a:pt x="11176" y="62992"/>
                </a:lnTo>
                <a:lnTo>
                  <a:pt x="18288" y="59436"/>
                </a:lnTo>
                <a:close/>
              </a:path>
              <a:path w="123825" h="123825">
                <a:moveTo>
                  <a:pt x="115824" y="1524"/>
                </a:moveTo>
                <a:lnTo>
                  <a:pt x="109728" y="13716"/>
                </a:lnTo>
                <a:lnTo>
                  <a:pt x="121920" y="7620"/>
                </a:lnTo>
                <a:lnTo>
                  <a:pt x="120396" y="4572"/>
                </a:lnTo>
                <a:lnTo>
                  <a:pt x="11582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248555" y="6558457"/>
            <a:ext cx="479071" cy="479071"/>
          </a:xfrm>
          <a:custGeom>
            <a:avLst/>
            <a:gdLst/>
            <a:ahLst/>
            <a:cxnLst/>
            <a:rect l="l" t="t" r="r" b="b"/>
            <a:pathLst>
              <a:path w="492760" h="492759">
                <a:moveTo>
                  <a:pt x="6095" y="0"/>
                </a:moveTo>
                <a:lnTo>
                  <a:pt x="1523" y="0"/>
                </a:lnTo>
                <a:lnTo>
                  <a:pt x="0" y="1523"/>
                </a:lnTo>
                <a:lnTo>
                  <a:pt x="0" y="6095"/>
                </a:lnTo>
                <a:lnTo>
                  <a:pt x="486155" y="492251"/>
                </a:lnTo>
                <a:lnTo>
                  <a:pt x="490727" y="492251"/>
                </a:lnTo>
                <a:lnTo>
                  <a:pt x="492251" y="490727"/>
                </a:lnTo>
                <a:lnTo>
                  <a:pt x="492251" y="486155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162618" y="6475484"/>
            <a:ext cx="123472" cy="120385"/>
          </a:xfrm>
          <a:custGeom>
            <a:avLst/>
            <a:gdLst/>
            <a:ahLst/>
            <a:cxnLst/>
            <a:rect l="l" t="t" r="r" b="b"/>
            <a:pathLst>
              <a:path w="127000" h="123825">
                <a:moveTo>
                  <a:pt x="45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095"/>
                </a:lnTo>
                <a:lnTo>
                  <a:pt x="60960" y="121919"/>
                </a:lnTo>
                <a:lnTo>
                  <a:pt x="62484" y="123443"/>
                </a:lnTo>
                <a:lnTo>
                  <a:pt x="67056" y="123443"/>
                </a:lnTo>
                <a:lnTo>
                  <a:pt x="70104" y="120395"/>
                </a:lnTo>
                <a:lnTo>
                  <a:pt x="65532" y="120395"/>
                </a:lnTo>
                <a:lnTo>
                  <a:pt x="62484" y="115823"/>
                </a:lnTo>
                <a:lnTo>
                  <a:pt x="65952" y="112355"/>
                </a:lnTo>
                <a:lnTo>
                  <a:pt x="14590" y="14767"/>
                </a:lnTo>
                <a:lnTo>
                  <a:pt x="3048" y="9143"/>
                </a:lnTo>
                <a:lnTo>
                  <a:pt x="4572" y="4571"/>
                </a:lnTo>
                <a:lnTo>
                  <a:pt x="7620" y="1523"/>
                </a:lnTo>
                <a:lnTo>
                  <a:pt x="4572" y="0"/>
                </a:lnTo>
                <a:close/>
              </a:path>
              <a:path w="127000" h="123825">
                <a:moveTo>
                  <a:pt x="65952" y="112355"/>
                </a:moveTo>
                <a:lnTo>
                  <a:pt x="62484" y="115823"/>
                </a:lnTo>
                <a:lnTo>
                  <a:pt x="65532" y="120395"/>
                </a:lnTo>
                <a:lnTo>
                  <a:pt x="68580" y="117347"/>
                </a:lnTo>
                <a:lnTo>
                  <a:pt x="65952" y="112355"/>
                </a:lnTo>
                <a:close/>
              </a:path>
              <a:path w="127000" h="123825">
                <a:moveTo>
                  <a:pt x="114746" y="63561"/>
                </a:moveTo>
                <a:lnTo>
                  <a:pt x="65952" y="112355"/>
                </a:lnTo>
                <a:lnTo>
                  <a:pt x="68580" y="117347"/>
                </a:lnTo>
                <a:lnTo>
                  <a:pt x="65532" y="120395"/>
                </a:lnTo>
                <a:lnTo>
                  <a:pt x="70104" y="120395"/>
                </a:lnTo>
                <a:lnTo>
                  <a:pt x="123444" y="67055"/>
                </a:lnTo>
                <a:lnTo>
                  <a:pt x="121920" y="67055"/>
                </a:lnTo>
                <a:lnTo>
                  <a:pt x="114746" y="63561"/>
                </a:lnTo>
                <a:close/>
              </a:path>
              <a:path w="127000" h="123825">
                <a:moveTo>
                  <a:pt x="124968" y="57911"/>
                </a:moveTo>
                <a:lnTo>
                  <a:pt x="120396" y="57911"/>
                </a:lnTo>
                <a:lnTo>
                  <a:pt x="114746" y="63561"/>
                </a:lnTo>
                <a:lnTo>
                  <a:pt x="121920" y="67055"/>
                </a:lnTo>
                <a:lnTo>
                  <a:pt x="123444" y="65531"/>
                </a:lnTo>
                <a:lnTo>
                  <a:pt x="124968" y="65531"/>
                </a:lnTo>
                <a:lnTo>
                  <a:pt x="126492" y="64007"/>
                </a:lnTo>
                <a:lnTo>
                  <a:pt x="126492" y="59435"/>
                </a:lnTo>
                <a:lnTo>
                  <a:pt x="124968" y="57911"/>
                </a:lnTo>
                <a:close/>
              </a:path>
              <a:path w="127000" h="123825">
                <a:moveTo>
                  <a:pt x="124968" y="65531"/>
                </a:moveTo>
                <a:lnTo>
                  <a:pt x="123444" y="65531"/>
                </a:lnTo>
                <a:lnTo>
                  <a:pt x="121920" y="67055"/>
                </a:lnTo>
                <a:lnTo>
                  <a:pt x="123444" y="67055"/>
                </a:lnTo>
                <a:lnTo>
                  <a:pt x="124968" y="65531"/>
                </a:lnTo>
                <a:close/>
              </a:path>
              <a:path w="127000" h="123825">
                <a:moveTo>
                  <a:pt x="7700" y="1523"/>
                </a:moveTo>
                <a:lnTo>
                  <a:pt x="14590" y="14767"/>
                </a:lnTo>
                <a:lnTo>
                  <a:pt x="114746" y="63561"/>
                </a:lnTo>
                <a:lnTo>
                  <a:pt x="120396" y="57911"/>
                </a:lnTo>
                <a:lnTo>
                  <a:pt x="123444" y="57911"/>
                </a:lnTo>
                <a:lnTo>
                  <a:pt x="7700" y="1523"/>
                </a:lnTo>
                <a:close/>
              </a:path>
              <a:path w="127000" h="123825">
                <a:moveTo>
                  <a:pt x="7620" y="1523"/>
                </a:moveTo>
                <a:lnTo>
                  <a:pt x="4572" y="4571"/>
                </a:lnTo>
                <a:lnTo>
                  <a:pt x="3048" y="9143"/>
                </a:lnTo>
                <a:lnTo>
                  <a:pt x="14590" y="14767"/>
                </a:lnTo>
                <a:lnTo>
                  <a:pt x="7620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32480" y="6573272"/>
            <a:ext cx="0" cy="443265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986548" y="6451776"/>
            <a:ext cx="88900" cy="130881"/>
          </a:xfrm>
          <a:custGeom>
            <a:avLst/>
            <a:gdLst/>
            <a:ahLst/>
            <a:cxnLst/>
            <a:rect l="l" t="t" r="r" b="b"/>
            <a:pathLst>
              <a:path w="91439" h="134620">
                <a:moveTo>
                  <a:pt x="48768" y="0"/>
                </a:moveTo>
                <a:lnTo>
                  <a:pt x="44196" y="0"/>
                </a:lnTo>
                <a:lnTo>
                  <a:pt x="42672" y="1523"/>
                </a:lnTo>
                <a:lnTo>
                  <a:pt x="42672" y="3047"/>
                </a:lnTo>
                <a:lnTo>
                  <a:pt x="0" y="128015"/>
                </a:lnTo>
                <a:lnTo>
                  <a:pt x="0" y="131063"/>
                </a:lnTo>
                <a:lnTo>
                  <a:pt x="3048" y="134111"/>
                </a:lnTo>
                <a:lnTo>
                  <a:pt x="85344" y="134111"/>
                </a:lnTo>
                <a:lnTo>
                  <a:pt x="86868" y="132587"/>
                </a:lnTo>
                <a:lnTo>
                  <a:pt x="83820" y="132587"/>
                </a:lnTo>
                <a:lnTo>
                  <a:pt x="82296" y="131063"/>
                </a:lnTo>
                <a:lnTo>
                  <a:pt x="82296" y="129539"/>
                </a:lnTo>
                <a:lnTo>
                  <a:pt x="4572" y="129539"/>
                </a:lnTo>
                <a:lnTo>
                  <a:pt x="4572" y="124967"/>
                </a:lnTo>
                <a:lnTo>
                  <a:pt x="10705" y="124967"/>
                </a:lnTo>
                <a:lnTo>
                  <a:pt x="47074" y="18457"/>
                </a:lnTo>
                <a:lnTo>
                  <a:pt x="42672" y="4571"/>
                </a:lnTo>
                <a:lnTo>
                  <a:pt x="52299" y="4571"/>
                </a:lnTo>
                <a:lnTo>
                  <a:pt x="51816" y="3047"/>
                </a:lnTo>
                <a:lnTo>
                  <a:pt x="48768" y="0"/>
                </a:lnTo>
                <a:close/>
              </a:path>
              <a:path w="91439" h="134620">
                <a:moveTo>
                  <a:pt x="52299" y="4571"/>
                </a:moveTo>
                <a:lnTo>
                  <a:pt x="51816" y="4571"/>
                </a:lnTo>
                <a:lnTo>
                  <a:pt x="47074" y="18457"/>
                </a:lnTo>
                <a:lnTo>
                  <a:pt x="82296" y="129539"/>
                </a:lnTo>
                <a:lnTo>
                  <a:pt x="82296" y="131063"/>
                </a:lnTo>
                <a:lnTo>
                  <a:pt x="83820" y="132587"/>
                </a:lnTo>
                <a:lnTo>
                  <a:pt x="88392" y="132587"/>
                </a:lnTo>
                <a:lnTo>
                  <a:pt x="89916" y="131063"/>
                </a:lnTo>
                <a:lnTo>
                  <a:pt x="89916" y="126491"/>
                </a:lnTo>
                <a:lnTo>
                  <a:pt x="88392" y="124967"/>
                </a:lnTo>
                <a:lnTo>
                  <a:pt x="90473" y="124967"/>
                </a:lnTo>
                <a:lnTo>
                  <a:pt x="52299" y="4571"/>
                </a:lnTo>
                <a:close/>
              </a:path>
              <a:path w="91439" h="134620">
                <a:moveTo>
                  <a:pt x="10705" y="124967"/>
                </a:moveTo>
                <a:lnTo>
                  <a:pt x="4572" y="124967"/>
                </a:lnTo>
                <a:lnTo>
                  <a:pt x="4572" y="129539"/>
                </a:lnTo>
                <a:lnTo>
                  <a:pt x="9144" y="129539"/>
                </a:lnTo>
                <a:lnTo>
                  <a:pt x="10705" y="124967"/>
                </a:lnTo>
                <a:close/>
              </a:path>
              <a:path w="91439" h="134620">
                <a:moveTo>
                  <a:pt x="80846" y="124967"/>
                </a:moveTo>
                <a:lnTo>
                  <a:pt x="10705" y="124967"/>
                </a:lnTo>
                <a:lnTo>
                  <a:pt x="9144" y="129539"/>
                </a:lnTo>
                <a:lnTo>
                  <a:pt x="82296" y="129539"/>
                </a:lnTo>
                <a:lnTo>
                  <a:pt x="80846" y="124967"/>
                </a:lnTo>
                <a:close/>
              </a:path>
              <a:path w="91439" h="134620">
                <a:moveTo>
                  <a:pt x="90473" y="124967"/>
                </a:moveTo>
                <a:lnTo>
                  <a:pt x="88392" y="124967"/>
                </a:lnTo>
                <a:lnTo>
                  <a:pt x="89916" y="126491"/>
                </a:lnTo>
                <a:lnTo>
                  <a:pt x="89916" y="129539"/>
                </a:lnTo>
                <a:lnTo>
                  <a:pt x="91440" y="128015"/>
                </a:lnTo>
                <a:lnTo>
                  <a:pt x="90473" y="124967"/>
                </a:lnTo>
                <a:close/>
              </a:path>
              <a:path w="91439" h="134620">
                <a:moveTo>
                  <a:pt x="51816" y="4571"/>
                </a:moveTo>
                <a:lnTo>
                  <a:pt x="42672" y="4571"/>
                </a:lnTo>
                <a:lnTo>
                  <a:pt x="47074" y="18457"/>
                </a:lnTo>
                <a:lnTo>
                  <a:pt x="5181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543403" y="8744162"/>
            <a:ext cx="4531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session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87903" y="8926406"/>
            <a:ext cx="6587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Attributes:  Services: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6903" y="8914554"/>
            <a:ext cx="3468952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date, end date,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time, end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how much money collected over interval, how many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9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987903" y="1331383"/>
            <a:ext cx="257624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Who I know?  register, cashier, </a:t>
            </a:r>
            <a:r>
              <a:rPr sz="1167" spc="-5" dirty="0">
                <a:latin typeface="Times New Roman"/>
                <a:cs typeface="Times New Roman"/>
              </a:rPr>
              <a:t>store,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228" y="1786254"/>
            <a:ext cx="5559213" cy="495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5594278" y="4580432"/>
            <a:ext cx="422275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7" dirty="0">
                <a:latin typeface="Arial"/>
                <a:cs typeface="Arial"/>
              </a:rPr>
              <a:t>Payment</a:t>
            </a:r>
            <a:endParaRPr sz="632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36520" y="6496227"/>
            <a:ext cx="354983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3" dirty="0">
                <a:latin typeface="Arial"/>
                <a:cs typeface="Arial"/>
              </a:rPr>
              <a:t>Charge</a:t>
            </a:r>
            <a:endParaRPr sz="63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1166" y="6496227"/>
            <a:ext cx="377825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7" dirty="0">
                <a:latin typeface="Arial"/>
                <a:cs typeface="Arial"/>
              </a:rPr>
              <a:t>Cheque</a:t>
            </a:r>
            <a:endParaRPr sz="63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3963" y="5547959"/>
            <a:ext cx="685271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7" dirty="0">
                <a:latin typeface="Arial"/>
                <a:cs typeface="Arial"/>
              </a:rPr>
              <a:t>Cash</a:t>
            </a:r>
            <a:r>
              <a:rPr sz="632" spc="-19" dirty="0">
                <a:latin typeface="Arial"/>
                <a:cs typeface="Arial"/>
              </a:rPr>
              <a:t> </a:t>
            </a:r>
            <a:r>
              <a:rPr sz="632" spc="87" dirty="0">
                <a:latin typeface="Arial"/>
                <a:cs typeface="Arial"/>
              </a:rPr>
              <a:t>Payment</a:t>
            </a:r>
            <a:endParaRPr sz="63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8649" y="5493153"/>
            <a:ext cx="506236" cy="204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08" marR="4939" indent="-41980">
              <a:lnSpc>
                <a:spcPct val="104600"/>
              </a:lnSpc>
            </a:pPr>
            <a:r>
              <a:rPr sz="632" spc="68" dirty="0">
                <a:latin typeface="Arial"/>
                <a:cs typeface="Arial"/>
              </a:rPr>
              <a:t>Authorized  </a:t>
            </a:r>
            <a:r>
              <a:rPr sz="632" spc="87" dirty="0">
                <a:latin typeface="Arial"/>
                <a:cs typeface="Arial"/>
              </a:rPr>
              <a:t>Payment</a:t>
            </a:r>
            <a:endParaRPr sz="63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1253" y="4580432"/>
            <a:ext cx="719226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8" dirty="0">
                <a:latin typeface="Arial"/>
                <a:cs typeface="Arial"/>
              </a:rPr>
              <a:t>Sales </a:t>
            </a:r>
            <a:r>
              <a:rPr sz="632" spc="68" dirty="0">
                <a:latin typeface="Arial"/>
                <a:cs typeface="Arial"/>
              </a:rPr>
              <a:t>Line</a:t>
            </a:r>
            <a:r>
              <a:rPr sz="632" spc="-53" dirty="0">
                <a:latin typeface="Arial"/>
                <a:cs typeface="Arial"/>
              </a:rPr>
              <a:t> </a:t>
            </a:r>
            <a:r>
              <a:rPr sz="632" spc="78" dirty="0">
                <a:latin typeface="Arial"/>
                <a:cs typeface="Arial"/>
              </a:rPr>
              <a:t>Item</a:t>
            </a:r>
            <a:endParaRPr sz="63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4582" y="5547959"/>
            <a:ext cx="769849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3" dirty="0">
                <a:latin typeface="Arial"/>
                <a:cs typeface="Arial"/>
              </a:rPr>
              <a:t>Return </a:t>
            </a:r>
            <a:r>
              <a:rPr sz="632" spc="68" dirty="0">
                <a:latin typeface="Arial"/>
                <a:cs typeface="Arial"/>
              </a:rPr>
              <a:t>Line</a:t>
            </a:r>
            <a:r>
              <a:rPr sz="632" spc="-44" dirty="0">
                <a:latin typeface="Arial"/>
                <a:cs typeface="Arial"/>
              </a:rPr>
              <a:t> </a:t>
            </a:r>
            <a:r>
              <a:rPr sz="632" spc="78" dirty="0">
                <a:latin typeface="Arial"/>
                <a:cs typeface="Arial"/>
              </a:rPr>
              <a:t>Item</a:t>
            </a:r>
            <a:endParaRPr sz="63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7846" y="3251376"/>
            <a:ext cx="383381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8" dirty="0">
                <a:latin typeface="Arial"/>
                <a:cs typeface="Arial"/>
              </a:rPr>
              <a:t>Session</a:t>
            </a:r>
            <a:endParaRPr sz="63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112" y="2492763"/>
            <a:ext cx="265465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3" dirty="0">
                <a:latin typeface="Arial"/>
                <a:cs typeface="Arial"/>
              </a:rPr>
              <a:t>Store</a:t>
            </a:r>
            <a:endParaRPr sz="63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5418" y="3251376"/>
            <a:ext cx="40005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68" dirty="0">
                <a:latin typeface="Arial"/>
                <a:cs typeface="Arial"/>
              </a:rPr>
              <a:t>Register</a:t>
            </a:r>
            <a:endParaRPr sz="63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0273" y="3251376"/>
            <a:ext cx="371651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3" dirty="0">
                <a:latin typeface="Arial"/>
                <a:cs typeface="Arial"/>
              </a:rPr>
              <a:t>Cashier</a:t>
            </a:r>
            <a:endParaRPr sz="63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4892" y="4011471"/>
            <a:ext cx="226572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8" dirty="0">
                <a:latin typeface="Arial"/>
                <a:cs typeface="Arial"/>
              </a:rPr>
              <a:t>Sale</a:t>
            </a:r>
            <a:endParaRPr sz="63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5089" y="4029251"/>
            <a:ext cx="34387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3" dirty="0">
                <a:latin typeface="Arial"/>
                <a:cs typeface="Arial"/>
              </a:rPr>
              <a:t>Person</a:t>
            </a:r>
            <a:endParaRPr sz="63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4357" y="2492763"/>
            <a:ext cx="221014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8" dirty="0">
                <a:latin typeface="Arial"/>
                <a:cs typeface="Arial"/>
              </a:rPr>
              <a:t>Item</a:t>
            </a:r>
            <a:endParaRPr sz="63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4702" y="1923804"/>
            <a:ext cx="629708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7" dirty="0">
                <a:latin typeface="Arial"/>
                <a:cs typeface="Arial"/>
              </a:rPr>
              <a:t>Tax</a:t>
            </a:r>
            <a:r>
              <a:rPr sz="632" spc="-19" dirty="0">
                <a:latin typeface="Arial"/>
                <a:cs typeface="Arial"/>
              </a:rPr>
              <a:t> </a:t>
            </a:r>
            <a:r>
              <a:rPr sz="632" spc="73" dirty="0">
                <a:latin typeface="Arial"/>
                <a:cs typeface="Arial"/>
              </a:rPr>
              <a:t>Category</a:t>
            </a:r>
            <a:endParaRPr sz="63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4666" y="2492763"/>
            <a:ext cx="612422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87" dirty="0">
                <a:latin typeface="Arial"/>
                <a:cs typeface="Arial"/>
              </a:rPr>
              <a:t>Cash</a:t>
            </a:r>
            <a:r>
              <a:rPr sz="632" spc="-19" dirty="0">
                <a:latin typeface="Arial"/>
                <a:cs typeface="Arial"/>
              </a:rPr>
              <a:t> </a:t>
            </a:r>
            <a:r>
              <a:rPr sz="632" spc="78" dirty="0">
                <a:latin typeface="Arial"/>
                <a:cs typeface="Arial"/>
              </a:rPr>
              <a:t>Drawer</a:t>
            </a:r>
            <a:endParaRPr sz="63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4582" y="1923804"/>
            <a:ext cx="28769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97" dirty="0">
                <a:latin typeface="Arial"/>
                <a:cs typeface="Arial"/>
              </a:rPr>
              <a:t>UPCs</a:t>
            </a:r>
            <a:endParaRPr sz="63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8218" y="2492763"/>
            <a:ext cx="254353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3" dirty="0">
                <a:latin typeface="Arial"/>
                <a:cs typeface="Arial"/>
              </a:rPr>
              <a:t>Price</a:t>
            </a:r>
            <a:endParaRPr sz="63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4482" y="3725510"/>
            <a:ext cx="817386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spc="78" dirty="0">
                <a:latin typeface="Arial"/>
                <a:cs typeface="Arial"/>
              </a:rPr>
              <a:t>Promotional</a:t>
            </a:r>
            <a:r>
              <a:rPr sz="632" spc="-34" dirty="0">
                <a:latin typeface="Arial"/>
                <a:cs typeface="Arial"/>
              </a:rPr>
              <a:t> </a:t>
            </a:r>
            <a:r>
              <a:rPr sz="632" spc="63" dirty="0">
                <a:latin typeface="Arial"/>
                <a:cs typeface="Arial"/>
              </a:rPr>
              <a:t>Price</a:t>
            </a:r>
            <a:endParaRPr sz="63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8903" y="7289166"/>
            <a:ext cx="334177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Object Model Diagram </a:t>
            </a:r>
            <a:r>
              <a:rPr sz="1167" dirty="0">
                <a:latin typeface="Times New Roman"/>
                <a:cs typeface="Times New Roman"/>
              </a:rPr>
              <a:t>for Connie’s Convenience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17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60547" cy="6272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 marR="212985" algn="ctr">
              <a:spcBef>
                <a:spcPts val="997"/>
              </a:spcBef>
            </a:pPr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20</a:t>
            </a:r>
            <a:endParaRPr sz="1847">
              <a:latin typeface="Times New Roman"/>
              <a:cs typeface="Times New Roman"/>
            </a:endParaRPr>
          </a:p>
          <a:p>
            <a:pPr marL="12347" marR="5556" algn="just">
              <a:lnSpc>
                <a:spcPts val="2022"/>
              </a:lnSpc>
              <a:spcBef>
                <a:spcPts val="1089"/>
              </a:spcBef>
            </a:pPr>
            <a:r>
              <a:rPr sz="1750" i="1" dirty="0">
                <a:latin typeface="Times New Roman"/>
                <a:cs typeface="Times New Roman"/>
              </a:rPr>
              <a:t>Interaction </a:t>
            </a:r>
            <a:r>
              <a:rPr sz="1750" i="1" spc="-5" dirty="0">
                <a:latin typeface="Times New Roman"/>
                <a:cs typeface="Times New Roman"/>
              </a:rPr>
              <a:t>Diagrams </a:t>
            </a:r>
            <a:r>
              <a:rPr sz="1750" i="1" dirty="0">
                <a:latin typeface="Times New Roman"/>
                <a:cs typeface="Times New Roman"/>
              </a:rPr>
              <a:t>– depicting the dynamic behaviour of  the</a:t>
            </a:r>
            <a:r>
              <a:rPr sz="1750" i="1" spc="-102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Times New Roman"/>
                <a:cs typeface="Times New Roman"/>
              </a:rPr>
              <a:t>system</a:t>
            </a:r>
            <a:endParaRPr sz="175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series </a:t>
            </a:r>
            <a:r>
              <a:rPr sz="1167" dirty="0">
                <a:latin typeface="Times New Roman"/>
                <a:cs typeface="Times New Roman"/>
              </a:rPr>
              <a:t>of diagrams can be used to describe the </a:t>
            </a:r>
            <a:r>
              <a:rPr sz="1167" i="1" dirty="0">
                <a:latin typeface="Times New Roman"/>
                <a:cs typeface="Times New Roman"/>
              </a:rPr>
              <a:t>dynamic behavior </a:t>
            </a:r>
            <a:r>
              <a:rPr sz="1167" dirty="0">
                <a:latin typeface="Times New Roman"/>
                <a:cs typeface="Times New Roman"/>
              </a:rPr>
              <a:t>of an object-oriented 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This is done in terms of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messages exchanged among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objects  </a:t>
            </a:r>
            <a:r>
              <a:rPr sz="1167" spc="-5" dirty="0">
                <a:latin typeface="Times New Roman"/>
                <a:cs typeface="Times New Roman"/>
              </a:rPr>
              <a:t>within </a:t>
            </a:r>
            <a:r>
              <a:rPr sz="1167" dirty="0">
                <a:latin typeface="Times New Roman"/>
                <a:cs typeface="Times New Roman"/>
              </a:rPr>
              <a:t>a context to accomplish a purpose. This is often used to model the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a use case  is realized through a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of messages between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purpose of Interaction diagrams is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Model </a:t>
            </a:r>
            <a:r>
              <a:rPr sz="1167" dirty="0">
                <a:latin typeface="Times New Roman"/>
                <a:cs typeface="Times New Roman"/>
              </a:rPr>
              <a:t>interactions between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Assist </a:t>
            </a:r>
            <a:r>
              <a:rPr sz="1167" dirty="0">
                <a:latin typeface="Times New Roman"/>
                <a:cs typeface="Times New Roman"/>
              </a:rPr>
              <a:t>in understanding how 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(a use case) actually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Verify </a:t>
            </a:r>
            <a:r>
              <a:rPr sz="1167" dirty="0">
                <a:latin typeface="Times New Roman"/>
                <a:cs typeface="Times New Roman"/>
              </a:rPr>
              <a:t>that a use case description can be </a:t>
            </a:r>
            <a:r>
              <a:rPr sz="1167" spc="-5" dirty="0">
                <a:latin typeface="Times New Roman"/>
                <a:cs typeface="Times New Roman"/>
              </a:rPr>
              <a:t>supported </a:t>
            </a:r>
            <a:r>
              <a:rPr sz="1167" dirty="0">
                <a:latin typeface="Times New Roman"/>
                <a:cs typeface="Times New Roman"/>
              </a:rPr>
              <a:t>by the existing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Identify responsibilities/operations and assign them to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UML </a:t>
            </a:r>
            <a:r>
              <a:rPr sz="1167" dirty="0">
                <a:latin typeface="Times New Roman"/>
                <a:cs typeface="Times New Roman"/>
              </a:rPr>
              <a:t>provides two different mechanisms to document the dynamic behaviour of the 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These are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diagrams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provide a time-based view and  </a:t>
            </a:r>
            <a:r>
              <a:rPr sz="1167" i="1" dirty="0">
                <a:latin typeface="Times New Roman"/>
                <a:cs typeface="Times New Roman"/>
              </a:rPr>
              <a:t>Collaboration </a:t>
            </a:r>
            <a:r>
              <a:rPr sz="1167" i="1" spc="-5" dirty="0">
                <a:latin typeface="Times New Roman"/>
                <a:cs typeface="Times New Roman"/>
              </a:rPr>
              <a:t>Diagrams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provide an organization-based view of the </a:t>
            </a:r>
            <a:r>
              <a:rPr sz="1167" spc="-5" dirty="0">
                <a:latin typeface="Times New Roman"/>
                <a:cs typeface="Times New Roman"/>
              </a:rPr>
              <a:t>system’s  </a:t>
            </a:r>
            <a:r>
              <a:rPr sz="1167" dirty="0">
                <a:latin typeface="Times New Roman"/>
                <a:cs typeface="Times New Roman"/>
              </a:rPr>
              <a:t>dynamics.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1556" spc="-5" dirty="0">
                <a:latin typeface="Times New Roman"/>
                <a:cs typeface="Times New Roman"/>
              </a:rPr>
              <a:t>The </a:t>
            </a:r>
            <a:r>
              <a:rPr sz="1556" spc="-10" dirty="0">
                <a:latin typeface="Times New Roman"/>
                <a:cs typeface="Times New Roman"/>
              </a:rPr>
              <a:t>Sequence</a:t>
            </a:r>
            <a:r>
              <a:rPr sz="1556" spc="-2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Diagram</a:t>
            </a: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331"/>
              </a:spcBef>
            </a:pPr>
            <a:r>
              <a:rPr sz="1167" dirty="0">
                <a:latin typeface="Times New Roman"/>
                <a:cs typeface="Times New Roman"/>
              </a:rPr>
              <a:t>Let us first look at </a:t>
            </a:r>
            <a:r>
              <a:rPr sz="1167" spc="-5" dirty="0">
                <a:latin typeface="Times New Roman"/>
                <a:cs typeface="Times New Roman"/>
              </a:rPr>
              <a:t>Sequence Diagrams. </a:t>
            </a:r>
            <a:r>
              <a:rPr sz="1167" dirty="0">
                <a:latin typeface="Times New Roman"/>
                <a:cs typeface="Times New Roman"/>
              </a:rPr>
              <a:t>These diagrams illustrate how objects interacts 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each other and emphasize time ordering of messages by </a:t>
            </a:r>
            <a:r>
              <a:rPr sz="1167" spc="-5" dirty="0">
                <a:latin typeface="Times New Roman"/>
                <a:cs typeface="Times New Roman"/>
              </a:rPr>
              <a:t>showing </a:t>
            </a:r>
            <a:r>
              <a:rPr sz="1167" dirty="0">
                <a:latin typeface="Times New Roman"/>
                <a:cs typeface="Times New Roman"/>
              </a:rPr>
              <a:t>object interactions  arranged in time </a:t>
            </a:r>
            <a:r>
              <a:rPr sz="1167" spc="-5" dirty="0">
                <a:latin typeface="Times New Roman"/>
                <a:cs typeface="Times New Roman"/>
              </a:rPr>
              <a:t>sequence. </a:t>
            </a:r>
            <a:r>
              <a:rPr sz="1167" dirty="0">
                <a:latin typeface="Times New Roman"/>
                <a:cs typeface="Times New Roman"/>
              </a:rPr>
              <a:t>These can be used to model </a:t>
            </a:r>
            <a:r>
              <a:rPr sz="1167" spc="-5" dirty="0">
                <a:latin typeface="Times New Roman"/>
                <a:cs typeface="Times New Roman"/>
              </a:rPr>
              <a:t>simple sequential </a:t>
            </a:r>
            <a:r>
              <a:rPr sz="1167" dirty="0">
                <a:latin typeface="Times New Roman"/>
                <a:cs typeface="Times New Roman"/>
              </a:rPr>
              <a:t>flow,  branching, iteration, recursion and concurrency. The focus of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diagrams is on  objects (and classes) and message exchanges among them to carry out the </a:t>
            </a:r>
            <a:r>
              <a:rPr sz="1167" spc="-5" dirty="0">
                <a:latin typeface="Times New Roman"/>
                <a:cs typeface="Times New Roman"/>
              </a:rPr>
              <a:t>scenarios  </a:t>
            </a:r>
            <a:r>
              <a:rPr sz="1167" dirty="0">
                <a:latin typeface="Times New Roman"/>
                <a:cs typeface="Times New Roman"/>
              </a:rPr>
              <a:t>functionality. The objects are organized in a horizontal line and the events in a vertical  time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line.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361" dirty="0">
                <a:latin typeface="Times New Roman"/>
                <a:cs typeface="Times New Roman"/>
              </a:rPr>
              <a:t>The</a:t>
            </a:r>
            <a:r>
              <a:rPr sz="1361" spc="-7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Notation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diagram illustrates the notation used for drawing </a:t>
            </a:r>
            <a:r>
              <a:rPr sz="1167" spc="-5" dirty="0">
                <a:latin typeface="Times New Roman"/>
                <a:cs typeface="Times New Roman"/>
              </a:rPr>
              <a:t>sequence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diagrams.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3330" y="7456100"/>
            <a:ext cx="1449564" cy="446352"/>
          </a:xfrm>
          <a:custGeom>
            <a:avLst/>
            <a:gdLst/>
            <a:ahLst/>
            <a:cxnLst/>
            <a:rect l="l" t="t" r="r" b="b"/>
            <a:pathLst>
              <a:path w="1490979" h="459104">
                <a:moveTo>
                  <a:pt x="0" y="0"/>
                </a:moveTo>
                <a:lnTo>
                  <a:pt x="1490472" y="0"/>
                </a:lnTo>
                <a:lnTo>
                  <a:pt x="1490472" y="458723"/>
                </a:lnTo>
                <a:lnTo>
                  <a:pt x="0" y="458723"/>
                </a:lnTo>
                <a:lnTo>
                  <a:pt x="0" y="0"/>
                </a:lnTo>
                <a:close/>
              </a:path>
            </a:pathLst>
          </a:custGeom>
          <a:solidFill>
            <a:srgbClr val="FFE36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48885" y="7451654"/>
            <a:ext cx="1456972" cy="453760"/>
          </a:xfrm>
          <a:custGeom>
            <a:avLst/>
            <a:gdLst/>
            <a:ahLst/>
            <a:cxnLst/>
            <a:rect l="l" t="t" r="r" b="b"/>
            <a:pathLst>
              <a:path w="1498600" h="466725">
                <a:moveTo>
                  <a:pt x="1495044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463295"/>
                </a:lnTo>
                <a:lnTo>
                  <a:pt x="3048" y="466343"/>
                </a:lnTo>
                <a:lnTo>
                  <a:pt x="1495044" y="466343"/>
                </a:lnTo>
                <a:lnTo>
                  <a:pt x="1498092" y="463295"/>
                </a:lnTo>
                <a:lnTo>
                  <a:pt x="4572" y="463295"/>
                </a:lnTo>
                <a:lnTo>
                  <a:pt x="4572" y="458723"/>
                </a:lnTo>
                <a:lnTo>
                  <a:pt x="7620" y="458723"/>
                </a:lnTo>
                <a:lnTo>
                  <a:pt x="7620" y="7619"/>
                </a:lnTo>
                <a:lnTo>
                  <a:pt x="4572" y="7619"/>
                </a:lnTo>
                <a:lnTo>
                  <a:pt x="4572" y="4571"/>
                </a:lnTo>
                <a:lnTo>
                  <a:pt x="1498092" y="4571"/>
                </a:lnTo>
                <a:lnTo>
                  <a:pt x="1498092" y="3047"/>
                </a:lnTo>
                <a:lnTo>
                  <a:pt x="1495044" y="0"/>
                </a:lnTo>
                <a:close/>
              </a:path>
              <a:path w="1498600" h="466725">
                <a:moveTo>
                  <a:pt x="7620" y="458723"/>
                </a:moveTo>
                <a:lnTo>
                  <a:pt x="4572" y="458723"/>
                </a:lnTo>
                <a:lnTo>
                  <a:pt x="4572" y="463295"/>
                </a:lnTo>
                <a:lnTo>
                  <a:pt x="7620" y="463295"/>
                </a:lnTo>
                <a:lnTo>
                  <a:pt x="7620" y="458723"/>
                </a:lnTo>
                <a:close/>
              </a:path>
              <a:path w="1498600" h="466725">
                <a:moveTo>
                  <a:pt x="1490472" y="458723"/>
                </a:moveTo>
                <a:lnTo>
                  <a:pt x="7620" y="458723"/>
                </a:lnTo>
                <a:lnTo>
                  <a:pt x="7620" y="463295"/>
                </a:lnTo>
                <a:lnTo>
                  <a:pt x="1490472" y="463295"/>
                </a:lnTo>
                <a:lnTo>
                  <a:pt x="1490472" y="458723"/>
                </a:lnTo>
                <a:close/>
              </a:path>
              <a:path w="1498600" h="466725">
                <a:moveTo>
                  <a:pt x="1495044" y="4571"/>
                </a:moveTo>
                <a:lnTo>
                  <a:pt x="1490472" y="4571"/>
                </a:lnTo>
                <a:lnTo>
                  <a:pt x="1490472" y="463295"/>
                </a:lnTo>
                <a:lnTo>
                  <a:pt x="1495044" y="463295"/>
                </a:lnTo>
                <a:lnTo>
                  <a:pt x="1495044" y="458723"/>
                </a:lnTo>
                <a:lnTo>
                  <a:pt x="1498092" y="458723"/>
                </a:lnTo>
                <a:lnTo>
                  <a:pt x="1498092" y="7619"/>
                </a:lnTo>
                <a:lnTo>
                  <a:pt x="1495044" y="7619"/>
                </a:lnTo>
                <a:lnTo>
                  <a:pt x="1495044" y="4571"/>
                </a:lnTo>
                <a:close/>
              </a:path>
              <a:path w="1498600" h="466725">
                <a:moveTo>
                  <a:pt x="1498092" y="458723"/>
                </a:moveTo>
                <a:lnTo>
                  <a:pt x="1495044" y="458723"/>
                </a:lnTo>
                <a:lnTo>
                  <a:pt x="1495044" y="463295"/>
                </a:lnTo>
                <a:lnTo>
                  <a:pt x="1498092" y="463295"/>
                </a:lnTo>
                <a:lnTo>
                  <a:pt x="1498092" y="458723"/>
                </a:lnTo>
                <a:close/>
              </a:path>
              <a:path w="1498600" h="466725">
                <a:moveTo>
                  <a:pt x="7620" y="4571"/>
                </a:moveTo>
                <a:lnTo>
                  <a:pt x="4572" y="4571"/>
                </a:lnTo>
                <a:lnTo>
                  <a:pt x="4572" y="7619"/>
                </a:lnTo>
                <a:lnTo>
                  <a:pt x="7620" y="7619"/>
                </a:lnTo>
                <a:lnTo>
                  <a:pt x="7620" y="4571"/>
                </a:lnTo>
                <a:close/>
              </a:path>
              <a:path w="1498600" h="466725">
                <a:moveTo>
                  <a:pt x="1490472" y="4571"/>
                </a:moveTo>
                <a:lnTo>
                  <a:pt x="7620" y="4571"/>
                </a:lnTo>
                <a:lnTo>
                  <a:pt x="7620" y="7619"/>
                </a:lnTo>
                <a:lnTo>
                  <a:pt x="1490472" y="7619"/>
                </a:lnTo>
                <a:lnTo>
                  <a:pt x="1490472" y="4571"/>
                </a:lnTo>
                <a:close/>
              </a:path>
              <a:path w="1498600" h="466725">
                <a:moveTo>
                  <a:pt x="1498092" y="4571"/>
                </a:moveTo>
                <a:lnTo>
                  <a:pt x="1495044" y="4571"/>
                </a:lnTo>
                <a:lnTo>
                  <a:pt x="1495044" y="7619"/>
                </a:lnTo>
                <a:lnTo>
                  <a:pt x="1498092" y="7619"/>
                </a:lnTo>
                <a:lnTo>
                  <a:pt x="1498092" y="457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11894" y="7662051"/>
            <a:ext cx="730956" cy="0"/>
          </a:xfrm>
          <a:custGeom>
            <a:avLst/>
            <a:gdLst/>
            <a:ahLst/>
            <a:cxnLst/>
            <a:rect l="l" t="t" r="r" b="b"/>
            <a:pathLst>
              <a:path w="751839">
                <a:moveTo>
                  <a:pt x="0" y="0"/>
                </a:moveTo>
                <a:lnTo>
                  <a:pt x="751332" y="0"/>
                </a:lnTo>
              </a:path>
            </a:pathLst>
          </a:custGeom>
          <a:ln w="609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953330" y="7456100"/>
            <a:ext cx="1449564" cy="421519"/>
          </a:xfrm>
          <a:prstGeom prst="rect">
            <a:avLst/>
          </a:prstGeom>
        </p:spPr>
        <p:txBody>
          <a:bodyPr vert="horz" wrap="square" lIns="0" tIns="13582" rIns="0" bIns="0" rtlCol="0">
            <a:spAutoFit/>
          </a:bodyPr>
          <a:lstStyle/>
          <a:p>
            <a:pPr marL="182117" marR="175944" indent="175944">
              <a:lnSpc>
                <a:spcPct val="101499"/>
              </a:lnSpc>
              <a:spcBef>
                <a:spcPts val="107"/>
              </a:spcBef>
            </a:pP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: </a:t>
            </a:r>
            <a:r>
              <a:rPr sz="1312" dirty="0">
                <a:solidFill>
                  <a:srgbClr val="009999"/>
                </a:solidFill>
                <a:latin typeface="Times New Roman"/>
                <a:cs typeface="Times New Roman"/>
              </a:rPr>
              <a:t>Professor  </a:t>
            </a:r>
            <a:r>
              <a:rPr sz="1312" spc="10" dirty="0">
                <a:solidFill>
                  <a:srgbClr val="009999"/>
                </a:solidFill>
                <a:latin typeface="Times New Roman"/>
                <a:cs typeface="Times New Roman"/>
              </a:rPr>
              <a:t>CourseManager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5576" y="7864299"/>
            <a:ext cx="1083469" cy="0"/>
          </a:xfrm>
          <a:custGeom>
            <a:avLst/>
            <a:gdLst/>
            <a:ahLst/>
            <a:cxnLst/>
            <a:rect l="l" t="t" r="r" b="b"/>
            <a:pathLst>
              <a:path w="1114425">
                <a:moveTo>
                  <a:pt x="0" y="0"/>
                </a:moveTo>
                <a:lnTo>
                  <a:pt x="1114044" y="0"/>
                </a:lnTo>
              </a:path>
            </a:pathLst>
          </a:custGeom>
          <a:ln w="761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249914" y="7456100"/>
            <a:ext cx="1455120" cy="446352"/>
          </a:xfrm>
          <a:custGeom>
            <a:avLst/>
            <a:gdLst/>
            <a:ahLst/>
            <a:cxnLst/>
            <a:rect l="l" t="t" r="r" b="b"/>
            <a:pathLst>
              <a:path w="1496695" h="459104">
                <a:moveTo>
                  <a:pt x="0" y="0"/>
                </a:moveTo>
                <a:lnTo>
                  <a:pt x="1496567" y="0"/>
                </a:lnTo>
                <a:lnTo>
                  <a:pt x="1496567" y="458723"/>
                </a:lnTo>
                <a:lnTo>
                  <a:pt x="0" y="458723"/>
                </a:lnTo>
                <a:lnTo>
                  <a:pt x="0" y="0"/>
                </a:lnTo>
                <a:close/>
              </a:path>
            </a:pathLst>
          </a:custGeom>
          <a:solidFill>
            <a:srgbClr val="FFE36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245469" y="7451654"/>
            <a:ext cx="1462528" cy="453760"/>
          </a:xfrm>
          <a:custGeom>
            <a:avLst/>
            <a:gdLst/>
            <a:ahLst/>
            <a:cxnLst/>
            <a:rect l="l" t="t" r="r" b="b"/>
            <a:pathLst>
              <a:path w="1504314" h="466725">
                <a:moveTo>
                  <a:pt x="1501140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463295"/>
                </a:lnTo>
                <a:lnTo>
                  <a:pt x="3048" y="466343"/>
                </a:lnTo>
                <a:lnTo>
                  <a:pt x="1501140" y="466343"/>
                </a:lnTo>
                <a:lnTo>
                  <a:pt x="1504188" y="463295"/>
                </a:lnTo>
                <a:lnTo>
                  <a:pt x="4572" y="463295"/>
                </a:lnTo>
                <a:lnTo>
                  <a:pt x="4572" y="458723"/>
                </a:lnTo>
                <a:lnTo>
                  <a:pt x="7620" y="458723"/>
                </a:lnTo>
                <a:lnTo>
                  <a:pt x="7620" y="7619"/>
                </a:lnTo>
                <a:lnTo>
                  <a:pt x="4572" y="7619"/>
                </a:lnTo>
                <a:lnTo>
                  <a:pt x="4572" y="4571"/>
                </a:lnTo>
                <a:lnTo>
                  <a:pt x="1504188" y="4571"/>
                </a:lnTo>
                <a:lnTo>
                  <a:pt x="1504188" y="3047"/>
                </a:lnTo>
                <a:lnTo>
                  <a:pt x="1501140" y="0"/>
                </a:lnTo>
                <a:close/>
              </a:path>
              <a:path w="1504314" h="466725">
                <a:moveTo>
                  <a:pt x="7620" y="458723"/>
                </a:moveTo>
                <a:lnTo>
                  <a:pt x="4572" y="458723"/>
                </a:lnTo>
                <a:lnTo>
                  <a:pt x="4572" y="463295"/>
                </a:lnTo>
                <a:lnTo>
                  <a:pt x="7620" y="463295"/>
                </a:lnTo>
                <a:lnTo>
                  <a:pt x="7620" y="458723"/>
                </a:lnTo>
                <a:close/>
              </a:path>
              <a:path w="1504314" h="466725">
                <a:moveTo>
                  <a:pt x="1496568" y="458723"/>
                </a:moveTo>
                <a:lnTo>
                  <a:pt x="7620" y="458723"/>
                </a:lnTo>
                <a:lnTo>
                  <a:pt x="7620" y="463295"/>
                </a:lnTo>
                <a:lnTo>
                  <a:pt x="1496568" y="463295"/>
                </a:lnTo>
                <a:lnTo>
                  <a:pt x="1496568" y="458723"/>
                </a:lnTo>
                <a:close/>
              </a:path>
              <a:path w="1504314" h="466725">
                <a:moveTo>
                  <a:pt x="1501140" y="4571"/>
                </a:moveTo>
                <a:lnTo>
                  <a:pt x="1496568" y="4571"/>
                </a:lnTo>
                <a:lnTo>
                  <a:pt x="1496568" y="463295"/>
                </a:lnTo>
                <a:lnTo>
                  <a:pt x="1501140" y="463295"/>
                </a:lnTo>
                <a:lnTo>
                  <a:pt x="1501140" y="458723"/>
                </a:lnTo>
                <a:lnTo>
                  <a:pt x="1504188" y="458723"/>
                </a:lnTo>
                <a:lnTo>
                  <a:pt x="1504188" y="7619"/>
                </a:lnTo>
                <a:lnTo>
                  <a:pt x="1501140" y="7619"/>
                </a:lnTo>
                <a:lnTo>
                  <a:pt x="1501140" y="4571"/>
                </a:lnTo>
                <a:close/>
              </a:path>
              <a:path w="1504314" h="466725">
                <a:moveTo>
                  <a:pt x="1504188" y="458723"/>
                </a:moveTo>
                <a:lnTo>
                  <a:pt x="1501140" y="458723"/>
                </a:lnTo>
                <a:lnTo>
                  <a:pt x="1501140" y="463295"/>
                </a:lnTo>
                <a:lnTo>
                  <a:pt x="1504188" y="463295"/>
                </a:lnTo>
                <a:lnTo>
                  <a:pt x="1504188" y="458723"/>
                </a:lnTo>
                <a:close/>
              </a:path>
              <a:path w="1504314" h="466725">
                <a:moveTo>
                  <a:pt x="7620" y="4571"/>
                </a:moveTo>
                <a:lnTo>
                  <a:pt x="4572" y="4571"/>
                </a:lnTo>
                <a:lnTo>
                  <a:pt x="4572" y="7619"/>
                </a:lnTo>
                <a:lnTo>
                  <a:pt x="7620" y="7619"/>
                </a:lnTo>
                <a:lnTo>
                  <a:pt x="7620" y="4571"/>
                </a:lnTo>
                <a:close/>
              </a:path>
              <a:path w="1504314" h="466725">
                <a:moveTo>
                  <a:pt x="1496568" y="4571"/>
                </a:moveTo>
                <a:lnTo>
                  <a:pt x="7620" y="4571"/>
                </a:lnTo>
                <a:lnTo>
                  <a:pt x="7620" y="7619"/>
                </a:lnTo>
                <a:lnTo>
                  <a:pt x="1496568" y="7619"/>
                </a:lnTo>
                <a:lnTo>
                  <a:pt x="1496568" y="4571"/>
                </a:lnTo>
                <a:close/>
              </a:path>
              <a:path w="1504314" h="466725">
                <a:moveTo>
                  <a:pt x="1504188" y="4571"/>
                </a:moveTo>
                <a:lnTo>
                  <a:pt x="1501140" y="4571"/>
                </a:lnTo>
                <a:lnTo>
                  <a:pt x="1501140" y="7619"/>
                </a:lnTo>
                <a:lnTo>
                  <a:pt x="1504188" y="7619"/>
                </a:lnTo>
                <a:lnTo>
                  <a:pt x="1504188" y="457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313144" y="7473300"/>
            <a:ext cx="133041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Math </a:t>
            </a:r>
            <a:r>
              <a:rPr sz="1312" spc="10" dirty="0">
                <a:solidFill>
                  <a:srgbClr val="009999"/>
                </a:solidFill>
                <a:latin typeface="Times New Roman"/>
                <a:cs typeface="Times New Roman"/>
              </a:rPr>
              <a:t>101 </a:t>
            </a: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-</a:t>
            </a:r>
            <a:r>
              <a:rPr sz="1312" spc="-73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Section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5479" y="7662051"/>
            <a:ext cx="1303867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609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324997" y="7676115"/>
            <a:ext cx="1305719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0" dirty="0">
                <a:solidFill>
                  <a:srgbClr val="009999"/>
                </a:solidFill>
                <a:latin typeface="Times New Roman"/>
                <a:cs typeface="Times New Roman"/>
              </a:rPr>
              <a:t>1 </a:t>
            </a: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r>
              <a:rPr sz="1312" spc="-87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312" spc="10" dirty="0">
                <a:solidFill>
                  <a:srgbClr val="009999"/>
                </a:solidFill>
                <a:latin typeface="Times New Roman"/>
                <a:cs typeface="Times New Roman"/>
              </a:rPr>
              <a:t>CourseOffering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7331" y="7864299"/>
            <a:ext cx="1280407" cy="0"/>
          </a:xfrm>
          <a:custGeom>
            <a:avLst/>
            <a:gdLst/>
            <a:ahLst/>
            <a:cxnLst/>
            <a:rect l="l" t="t" r="r" b="b"/>
            <a:pathLst>
              <a:path w="1316989">
                <a:moveTo>
                  <a:pt x="0" y="0"/>
                </a:moveTo>
                <a:lnTo>
                  <a:pt x="1316736" y="0"/>
                </a:lnTo>
              </a:path>
            </a:pathLst>
          </a:custGeom>
          <a:ln w="761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23785" y="7894672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23785" y="7993945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23785" y="8093217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623785" y="8191005"/>
            <a:ext cx="0" cy="58032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623785" y="8290278"/>
            <a:ext cx="0" cy="58032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623785" y="8389550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623785" y="8488821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623785" y="8588093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623785" y="8687364"/>
            <a:ext cx="0" cy="5494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23785" y="8785154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371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617117" y="8894797"/>
            <a:ext cx="13582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21336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033715" y="7902082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033715" y="8001353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033715" y="8100624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33715" y="8199897"/>
            <a:ext cx="0" cy="54945"/>
          </a:xfrm>
          <a:custGeom>
            <a:avLst/>
            <a:gdLst/>
            <a:ahLst/>
            <a:cxnLst/>
            <a:rect l="l" t="t" r="r" b="b"/>
            <a:pathLst>
              <a:path h="56515">
                <a:moveTo>
                  <a:pt x="0" y="0"/>
                </a:moveTo>
                <a:lnTo>
                  <a:pt x="0" y="56387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033715" y="8297687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033715" y="8396957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033715" y="8496230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033715" y="8594019"/>
            <a:ext cx="0" cy="58032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033715" y="8693291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033715" y="8792563"/>
            <a:ext cx="0" cy="56796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523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618599" y="8382141"/>
            <a:ext cx="2407708" cy="41981"/>
          </a:xfrm>
          <a:custGeom>
            <a:avLst/>
            <a:gdLst/>
            <a:ahLst/>
            <a:cxnLst/>
            <a:rect l="l" t="t" r="r" b="b"/>
            <a:pathLst>
              <a:path w="2476500" h="43179">
                <a:moveTo>
                  <a:pt x="2433828" y="0"/>
                </a:moveTo>
                <a:lnTo>
                  <a:pt x="2433828" y="42672"/>
                </a:lnTo>
                <a:lnTo>
                  <a:pt x="2461260" y="28956"/>
                </a:lnTo>
                <a:lnTo>
                  <a:pt x="2441448" y="28956"/>
                </a:lnTo>
                <a:lnTo>
                  <a:pt x="2441448" y="13716"/>
                </a:lnTo>
                <a:lnTo>
                  <a:pt x="2461260" y="13716"/>
                </a:lnTo>
                <a:lnTo>
                  <a:pt x="2433828" y="0"/>
                </a:lnTo>
                <a:close/>
              </a:path>
              <a:path w="2476500" h="43179">
                <a:moveTo>
                  <a:pt x="2433828" y="13716"/>
                </a:moveTo>
                <a:lnTo>
                  <a:pt x="0" y="13716"/>
                </a:lnTo>
                <a:lnTo>
                  <a:pt x="0" y="28956"/>
                </a:lnTo>
                <a:lnTo>
                  <a:pt x="2433828" y="28956"/>
                </a:lnTo>
                <a:lnTo>
                  <a:pt x="2433828" y="13716"/>
                </a:lnTo>
                <a:close/>
              </a:path>
              <a:path w="2476500" h="43179">
                <a:moveTo>
                  <a:pt x="2461260" y="13716"/>
                </a:moveTo>
                <a:lnTo>
                  <a:pt x="2441448" y="13716"/>
                </a:lnTo>
                <a:lnTo>
                  <a:pt x="2441448" y="28956"/>
                </a:lnTo>
                <a:lnTo>
                  <a:pt x="2461260" y="28956"/>
                </a:lnTo>
                <a:lnTo>
                  <a:pt x="2476500" y="21336"/>
                </a:lnTo>
                <a:lnTo>
                  <a:pt x="2461260" y="1371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618600" y="8395475"/>
            <a:ext cx="2373753" cy="14817"/>
          </a:xfrm>
          <a:custGeom>
            <a:avLst/>
            <a:gdLst/>
            <a:ahLst/>
            <a:cxnLst/>
            <a:rect l="l" t="t" r="r" b="b"/>
            <a:pathLst>
              <a:path w="2441575" h="15240">
                <a:moveTo>
                  <a:pt x="0" y="0"/>
                </a:moveTo>
                <a:lnTo>
                  <a:pt x="2441448" y="0"/>
                </a:lnTo>
                <a:lnTo>
                  <a:pt x="244144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984820" y="8382141"/>
            <a:ext cx="41981" cy="41981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0"/>
                </a:moveTo>
                <a:lnTo>
                  <a:pt x="42671" y="21336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930749" y="8165078"/>
            <a:ext cx="1786026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10" dirty="0">
                <a:solidFill>
                  <a:srgbClr val="009999"/>
                </a:solidFill>
                <a:latin typeface="Times New Roman"/>
                <a:cs typeface="Times New Roman"/>
              </a:rPr>
              <a:t>Add </a:t>
            </a: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professor</a:t>
            </a:r>
            <a:r>
              <a:rPr sz="1312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312" spc="5" dirty="0">
                <a:solidFill>
                  <a:srgbClr val="009999"/>
                </a:solidFill>
                <a:latin typeface="Times New Roman"/>
                <a:cs typeface="Times New Roman"/>
              </a:rPr>
              <a:t>(Professor)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32031" y="8962279"/>
            <a:ext cx="542660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dirty="0">
                <a:latin typeface="Times New Roman"/>
                <a:cs typeface="Times New Roman"/>
              </a:rPr>
              <a:t>Lifeline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95546" y="8599946"/>
            <a:ext cx="701322" cy="387085"/>
          </a:xfrm>
          <a:custGeom>
            <a:avLst/>
            <a:gdLst/>
            <a:ahLst/>
            <a:cxnLst/>
            <a:rect l="l" t="t" r="r" b="b"/>
            <a:pathLst>
              <a:path w="721360" h="398145">
                <a:moveTo>
                  <a:pt x="680425" y="14430"/>
                </a:moveTo>
                <a:lnTo>
                  <a:pt x="0" y="385571"/>
                </a:lnTo>
                <a:lnTo>
                  <a:pt x="6096" y="397763"/>
                </a:lnTo>
                <a:lnTo>
                  <a:pt x="686857" y="27241"/>
                </a:lnTo>
                <a:lnTo>
                  <a:pt x="694124" y="14845"/>
                </a:lnTo>
                <a:lnTo>
                  <a:pt x="680425" y="14430"/>
                </a:lnTo>
                <a:close/>
              </a:path>
              <a:path w="721360" h="398145">
                <a:moveTo>
                  <a:pt x="685800" y="56387"/>
                </a:moveTo>
                <a:lnTo>
                  <a:pt x="678180" y="56387"/>
                </a:lnTo>
                <a:lnTo>
                  <a:pt x="679704" y="57911"/>
                </a:lnTo>
                <a:lnTo>
                  <a:pt x="685800" y="57911"/>
                </a:lnTo>
                <a:lnTo>
                  <a:pt x="685800" y="56387"/>
                </a:lnTo>
                <a:close/>
              </a:path>
              <a:path w="721360" h="398145">
                <a:moveTo>
                  <a:pt x="656844" y="0"/>
                </a:moveTo>
                <a:lnTo>
                  <a:pt x="653796" y="0"/>
                </a:lnTo>
                <a:lnTo>
                  <a:pt x="652272" y="1523"/>
                </a:lnTo>
                <a:lnTo>
                  <a:pt x="704088" y="1523"/>
                </a:lnTo>
                <a:lnTo>
                  <a:pt x="711708" y="13715"/>
                </a:lnTo>
                <a:lnTo>
                  <a:pt x="686857" y="27241"/>
                </a:lnTo>
                <a:lnTo>
                  <a:pt x="675132" y="47243"/>
                </a:lnTo>
                <a:lnTo>
                  <a:pt x="675132" y="54863"/>
                </a:lnTo>
                <a:lnTo>
                  <a:pt x="676656" y="56387"/>
                </a:lnTo>
                <a:lnTo>
                  <a:pt x="687324" y="56387"/>
                </a:lnTo>
                <a:lnTo>
                  <a:pt x="687324" y="54863"/>
                </a:lnTo>
                <a:lnTo>
                  <a:pt x="720852" y="1523"/>
                </a:lnTo>
                <a:lnTo>
                  <a:pt x="656844" y="0"/>
                </a:lnTo>
                <a:close/>
              </a:path>
              <a:path w="721360" h="398145">
                <a:moveTo>
                  <a:pt x="694124" y="14845"/>
                </a:moveTo>
                <a:lnTo>
                  <a:pt x="686857" y="27241"/>
                </a:lnTo>
                <a:lnTo>
                  <a:pt x="708907" y="15239"/>
                </a:lnTo>
                <a:lnTo>
                  <a:pt x="707136" y="15239"/>
                </a:lnTo>
                <a:lnTo>
                  <a:pt x="694124" y="14845"/>
                </a:lnTo>
                <a:close/>
              </a:path>
              <a:path w="721360" h="398145">
                <a:moveTo>
                  <a:pt x="701094" y="3156"/>
                </a:moveTo>
                <a:lnTo>
                  <a:pt x="700920" y="3251"/>
                </a:lnTo>
                <a:lnTo>
                  <a:pt x="694124" y="14845"/>
                </a:lnTo>
                <a:lnTo>
                  <a:pt x="707136" y="15239"/>
                </a:lnTo>
                <a:lnTo>
                  <a:pt x="701094" y="3156"/>
                </a:lnTo>
                <a:close/>
              </a:path>
              <a:path w="721360" h="398145">
                <a:moveTo>
                  <a:pt x="704088" y="1523"/>
                </a:moveTo>
                <a:lnTo>
                  <a:pt x="701094" y="3156"/>
                </a:lnTo>
                <a:lnTo>
                  <a:pt x="707136" y="15239"/>
                </a:lnTo>
                <a:lnTo>
                  <a:pt x="708907" y="15239"/>
                </a:lnTo>
                <a:lnTo>
                  <a:pt x="711708" y="13715"/>
                </a:lnTo>
                <a:lnTo>
                  <a:pt x="704088" y="1523"/>
                </a:lnTo>
                <a:close/>
              </a:path>
              <a:path w="721360" h="398145">
                <a:moveTo>
                  <a:pt x="700920" y="3251"/>
                </a:moveTo>
                <a:lnTo>
                  <a:pt x="680425" y="14430"/>
                </a:lnTo>
                <a:lnTo>
                  <a:pt x="694124" y="14845"/>
                </a:lnTo>
                <a:lnTo>
                  <a:pt x="700920" y="3251"/>
                </a:lnTo>
                <a:close/>
              </a:path>
              <a:path w="721360" h="398145">
                <a:moveTo>
                  <a:pt x="704088" y="1523"/>
                </a:moveTo>
                <a:lnTo>
                  <a:pt x="650748" y="1523"/>
                </a:lnTo>
                <a:lnTo>
                  <a:pt x="650748" y="9143"/>
                </a:lnTo>
                <a:lnTo>
                  <a:pt x="652272" y="12191"/>
                </a:lnTo>
                <a:lnTo>
                  <a:pt x="655320" y="12191"/>
                </a:lnTo>
                <a:lnTo>
                  <a:pt x="655320" y="13715"/>
                </a:lnTo>
                <a:lnTo>
                  <a:pt x="656844" y="13715"/>
                </a:lnTo>
                <a:lnTo>
                  <a:pt x="680425" y="14430"/>
                </a:lnTo>
                <a:lnTo>
                  <a:pt x="700920" y="3251"/>
                </a:lnTo>
                <a:lnTo>
                  <a:pt x="701040" y="3047"/>
                </a:lnTo>
                <a:lnTo>
                  <a:pt x="701294" y="3047"/>
                </a:lnTo>
                <a:lnTo>
                  <a:pt x="704088" y="1523"/>
                </a:lnTo>
                <a:close/>
              </a:path>
              <a:path w="721360" h="398145">
                <a:moveTo>
                  <a:pt x="701294" y="3047"/>
                </a:moveTo>
                <a:lnTo>
                  <a:pt x="701040" y="3047"/>
                </a:lnTo>
                <a:lnTo>
                  <a:pt x="70129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895546" y="8601427"/>
            <a:ext cx="692062" cy="385233"/>
          </a:xfrm>
          <a:custGeom>
            <a:avLst/>
            <a:gdLst/>
            <a:ahLst/>
            <a:cxnLst/>
            <a:rect l="l" t="t" r="r" b="b"/>
            <a:pathLst>
              <a:path w="711835" h="396240">
                <a:moveTo>
                  <a:pt x="0" y="384047"/>
                </a:moveTo>
                <a:lnTo>
                  <a:pt x="704088" y="0"/>
                </a:lnTo>
                <a:lnTo>
                  <a:pt x="711708" y="12191"/>
                </a:lnTo>
                <a:lnTo>
                  <a:pt x="6096" y="396239"/>
                </a:lnTo>
                <a:lnTo>
                  <a:pt x="0" y="3840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528217" y="8599946"/>
            <a:ext cx="68527" cy="56796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6095" y="0"/>
                </a:moveTo>
                <a:lnTo>
                  <a:pt x="70103" y="1523"/>
                </a:lnTo>
                <a:lnTo>
                  <a:pt x="36575" y="54863"/>
                </a:lnTo>
                <a:lnTo>
                  <a:pt x="36575" y="56387"/>
                </a:lnTo>
                <a:lnTo>
                  <a:pt x="35051" y="56387"/>
                </a:lnTo>
                <a:lnTo>
                  <a:pt x="35051" y="57911"/>
                </a:lnTo>
                <a:lnTo>
                  <a:pt x="32003" y="57911"/>
                </a:lnTo>
                <a:lnTo>
                  <a:pt x="30479" y="57911"/>
                </a:lnTo>
                <a:lnTo>
                  <a:pt x="28955" y="57911"/>
                </a:lnTo>
                <a:lnTo>
                  <a:pt x="27431" y="56387"/>
                </a:lnTo>
                <a:lnTo>
                  <a:pt x="25907" y="56387"/>
                </a:lnTo>
                <a:lnTo>
                  <a:pt x="24383" y="54863"/>
                </a:lnTo>
                <a:lnTo>
                  <a:pt x="24383" y="54863"/>
                </a:lnTo>
                <a:lnTo>
                  <a:pt x="24383" y="47243"/>
                </a:lnTo>
                <a:lnTo>
                  <a:pt x="50291" y="3047"/>
                </a:lnTo>
                <a:lnTo>
                  <a:pt x="56387" y="15239"/>
                </a:lnTo>
                <a:lnTo>
                  <a:pt x="6095" y="13715"/>
                </a:lnTo>
                <a:lnTo>
                  <a:pt x="4571" y="13715"/>
                </a:lnTo>
                <a:lnTo>
                  <a:pt x="4571" y="12191"/>
                </a:lnTo>
                <a:lnTo>
                  <a:pt x="1523" y="12191"/>
                </a:lnTo>
                <a:lnTo>
                  <a:pt x="0" y="9143"/>
                </a:lnTo>
                <a:lnTo>
                  <a:pt x="0" y="7619"/>
                </a:lnTo>
                <a:lnTo>
                  <a:pt x="0" y="6095"/>
                </a:lnTo>
                <a:lnTo>
                  <a:pt x="0" y="4571"/>
                </a:lnTo>
                <a:lnTo>
                  <a:pt x="0" y="3047"/>
                </a:lnTo>
                <a:lnTo>
                  <a:pt x="0" y="1523"/>
                </a:lnTo>
                <a:lnTo>
                  <a:pt x="1523" y="1523"/>
                </a:lnTo>
                <a:lnTo>
                  <a:pt x="3047" y="0"/>
                </a:lnTo>
                <a:lnTo>
                  <a:pt x="4571" y="0"/>
                </a:lnTo>
                <a:lnTo>
                  <a:pt x="60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2973692" y="9005182"/>
            <a:ext cx="618596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i="1" spc="10" dirty="0">
                <a:latin typeface="Times New Roman"/>
                <a:cs typeface="Times New Roman"/>
              </a:rPr>
              <a:t>Message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34244" y="8431035"/>
            <a:ext cx="533400" cy="597606"/>
          </a:xfrm>
          <a:custGeom>
            <a:avLst/>
            <a:gdLst/>
            <a:ahLst/>
            <a:cxnLst/>
            <a:rect l="l" t="t" r="r" b="b"/>
            <a:pathLst>
              <a:path w="548639" h="614679">
                <a:moveTo>
                  <a:pt x="529540" y="21991"/>
                </a:moveTo>
                <a:lnTo>
                  <a:pt x="515028" y="26672"/>
                </a:lnTo>
                <a:lnTo>
                  <a:pt x="0" y="603504"/>
                </a:lnTo>
                <a:lnTo>
                  <a:pt x="10668" y="614172"/>
                </a:lnTo>
                <a:lnTo>
                  <a:pt x="526642" y="37926"/>
                </a:lnTo>
                <a:lnTo>
                  <a:pt x="529540" y="21991"/>
                </a:lnTo>
                <a:close/>
              </a:path>
              <a:path w="548639" h="614679">
                <a:moveTo>
                  <a:pt x="545199" y="17202"/>
                </a:moveTo>
                <a:lnTo>
                  <a:pt x="526642" y="37926"/>
                </a:lnTo>
                <a:lnTo>
                  <a:pt x="522731" y="59436"/>
                </a:lnTo>
                <a:lnTo>
                  <a:pt x="522731" y="64008"/>
                </a:lnTo>
                <a:lnTo>
                  <a:pt x="524256" y="65532"/>
                </a:lnTo>
                <a:lnTo>
                  <a:pt x="524256" y="67056"/>
                </a:lnTo>
                <a:lnTo>
                  <a:pt x="533400" y="67056"/>
                </a:lnTo>
                <a:lnTo>
                  <a:pt x="534924" y="65532"/>
                </a:lnTo>
                <a:lnTo>
                  <a:pt x="534924" y="64008"/>
                </a:lnTo>
                <a:lnTo>
                  <a:pt x="536448" y="64008"/>
                </a:lnTo>
                <a:lnTo>
                  <a:pt x="536448" y="60960"/>
                </a:lnTo>
                <a:lnTo>
                  <a:pt x="545199" y="17202"/>
                </a:lnTo>
                <a:close/>
              </a:path>
              <a:path w="548639" h="614679">
                <a:moveTo>
                  <a:pt x="536883" y="9144"/>
                </a:moveTo>
                <a:lnTo>
                  <a:pt x="531876" y="9144"/>
                </a:lnTo>
                <a:lnTo>
                  <a:pt x="541020" y="18288"/>
                </a:lnTo>
                <a:lnTo>
                  <a:pt x="529540" y="21991"/>
                </a:lnTo>
                <a:lnTo>
                  <a:pt x="526642" y="37926"/>
                </a:lnTo>
                <a:lnTo>
                  <a:pt x="545199" y="17202"/>
                </a:lnTo>
                <a:lnTo>
                  <a:pt x="545332" y="16537"/>
                </a:lnTo>
                <a:lnTo>
                  <a:pt x="536883" y="9144"/>
                </a:lnTo>
                <a:close/>
              </a:path>
              <a:path w="548639" h="614679">
                <a:moveTo>
                  <a:pt x="548640" y="0"/>
                </a:moveTo>
                <a:lnTo>
                  <a:pt x="489204" y="19812"/>
                </a:lnTo>
                <a:lnTo>
                  <a:pt x="487680" y="19812"/>
                </a:lnTo>
                <a:lnTo>
                  <a:pt x="486156" y="21336"/>
                </a:lnTo>
                <a:lnTo>
                  <a:pt x="486156" y="22860"/>
                </a:lnTo>
                <a:lnTo>
                  <a:pt x="484631" y="22860"/>
                </a:lnTo>
                <a:lnTo>
                  <a:pt x="484631" y="30480"/>
                </a:lnTo>
                <a:lnTo>
                  <a:pt x="486156" y="30480"/>
                </a:lnTo>
                <a:lnTo>
                  <a:pt x="486156" y="33528"/>
                </a:lnTo>
                <a:lnTo>
                  <a:pt x="493776" y="33528"/>
                </a:lnTo>
                <a:lnTo>
                  <a:pt x="515028" y="26672"/>
                </a:lnTo>
                <a:lnTo>
                  <a:pt x="533400" y="6096"/>
                </a:lnTo>
                <a:lnTo>
                  <a:pt x="547420" y="6096"/>
                </a:lnTo>
                <a:lnTo>
                  <a:pt x="548640" y="0"/>
                </a:lnTo>
                <a:close/>
              </a:path>
              <a:path w="548639" h="614679">
                <a:moveTo>
                  <a:pt x="533400" y="6096"/>
                </a:moveTo>
                <a:lnTo>
                  <a:pt x="515028" y="26672"/>
                </a:lnTo>
                <a:lnTo>
                  <a:pt x="529540" y="21991"/>
                </a:lnTo>
                <a:lnTo>
                  <a:pt x="531876" y="9144"/>
                </a:lnTo>
                <a:lnTo>
                  <a:pt x="536883" y="9144"/>
                </a:lnTo>
                <a:lnTo>
                  <a:pt x="533400" y="6096"/>
                </a:lnTo>
                <a:close/>
              </a:path>
              <a:path w="548639" h="614679">
                <a:moveTo>
                  <a:pt x="531876" y="9144"/>
                </a:moveTo>
                <a:lnTo>
                  <a:pt x="529540" y="21991"/>
                </a:lnTo>
                <a:lnTo>
                  <a:pt x="541020" y="18288"/>
                </a:lnTo>
                <a:lnTo>
                  <a:pt x="531876" y="9144"/>
                </a:lnTo>
                <a:close/>
              </a:path>
              <a:path w="548639" h="614679">
                <a:moveTo>
                  <a:pt x="545332" y="16537"/>
                </a:moveTo>
                <a:lnTo>
                  <a:pt x="545199" y="17202"/>
                </a:lnTo>
                <a:lnTo>
                  <a:pt x="545592" y="16764"/>
                </a:lnTo>
                <a:lnTo>
                  <a:pt x="545332" y="16537"/>
                </a:lnTo>
                <a:close/>
              </a:path>
              <a:path w="548639" h="614679">
                <a:moveTo>
                  <a:pt x="547420" y="6096"/>
                </a:moveTo>
                <a:lnTo>
                  <a:pt x="533400" y="6096"/>
                </a:lnTo>
                <a:lnTo>
                  <a:pt x="545332" y="16537"/>
                </a:lnTo>
                <a:lnTo>
                  <a:pt x="54742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34244" y="8436963"/>
            <a:ext cx="530931" cy="591432"/>
          </a:xfrm>
          <a:custGeom>
            <a:avLst/>
            <a:gdLst/>
            <a:ahLst/>
            <a:cxnLst/>
            <a:rect l="l" t="t" r="r" b="b"/>
            <a:pathLst>
              <a:path w="546100" h="608329">
                <a:moveTo>
                  <a:pt x="0" y="597408"/>
                </a:moveTo>
                <a:lnTo>
                  <a:pt x="533400" y="0"/>
                </a:lnTo>
                <a:lnTo>
                  <a:pt x="545592" y="10668"/>
                </a:lnTo>
                <a:lnTo>
                  <a:pt x="10668" y="608076"/>
                </a:lnTo>
                <a:lnTo>
                  <a:pt x="0" y="5974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805415" y="8431035"/>
            <a:ext cx="62353" cy="65440"/>
          </a:xfrm>
          <a:custGeom>
            <a:avLst/>
            <a:gdLst/>
            <a:ahLst/>
            <a:cxnLst/>
            <a:rect l="l" t="t" r="r" b="b"/>
            <a:pathLst>
              <a:path w="64135" h="67309">
                <a:moveTo>
                  <a:pt x="4571" y="19812"/>
                </a:moveTo>
                <a:lnTo>
                  <a:pt x="64007" y="0"/>
                </a:lnTo>
                <a:lnTo>
                  <a:pt x="51815" y="60960"/>
                </a:lnTo>
                <a:lnTo>
                  <a:pt x="51815" y="64008"/>
                </a:lnTo>
                <a:lnTo>
                  <a:pt x="50291" y="64008"/>
                </a:lnTo>
                <a:lnTo>
                  <a:pt x="50291" y="65532"/>
                </a:lnTo>
                <a:lnTo>
                  <a:pt x="48767" y="67056"/>
                </a:lnTo>
                <a:lnTo>
                  <a:pt x="39623" y="67056"/>
                </a:lnTo>
                <a:lnTo>
                  <a:pt x="39623" y="65532"/>
                </a:lnTo>
                <a:lnTo>
                  <a:pt x="38099" y="64008"/>
                </a:lnTo>
                <a:lnTo>
                  <a:pt x="38099" y="60960"/>
                </a:lnTo>
                <a:lnTo>
                  <a:pt x="38099" y="59436"/>
                </a:lnTo>
                <a:lnTo>
                  <a:pt x="47243" y="9144"/>
                </a:lnTo>
                <a:lnTo>
                  <a:pt x="56387" y="18288"/>
                </a:lnTo>
                <a:lnTo>
                  <a:pt x="9143" y="33528"/>
                </a:lnTo>
                <a:lnTo>
                  <a:pt x="7619" y="33528"/>
                </a:lnTo>
                <a:lnTo>
                  <a:pt x="6095" y="33528"/>
                </a:lnTo>
                <a:lnTo>
                  <a:pt x="4571" y="33528"/>
                </a:lnTo>
                <a:lnTo>
                  <a:pt x="3047" y="33528"/>
                </a:lnTo>
                <a:lnTo>
                  <a:pt x="1523" y="33528"/>
                </a:lnTo>
                <a:lnTo>
                  <a:pt x="1523" y="30480"/>
                </a:lnTo>
                <a:lnTo>
                  <a:pt x="0" y="30480"/>
                </a:lnTo>
                <a:lnTo>
                  <a:pt x="0" y="28956"/>
                </a:lnTo>
                <a:lnTo>
                  <a:pt x="0" y="27432"/>
                </a:lnTo>
                <a:lnTo>
                  <a:pt x="0" y="25908"/>
                </a:lnTo>
                <a:lnTo>
                  <a:pt x="0" y="24384"/>
                </a:lnTo>
                <a:lnTo>
                  <a:pt x="0" y="22860"/>
                </a:lnTo>
                <a:lnTo>
                  <a:pt x="1523" y="22860"/>
                </a:lnTo>
                <a:lnTo>
                  <a:pt x="1523" y="21336"/>
                </a:lnTo>
                <a:lnTo>
                  <a:pt x="3047" y="19812"/>
                </a:lnTo>
                <a:lnTo>
                  <a:pt x="4571" y="198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90958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6454986"/>
            <a:ext cx="5359312" cy="272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shown </a:t>
            </a:r>
            <a:r>
              <a:rPr sz="1167" dirty="0">
                <a:latin typeface="Times New Roman"/>
                <a:cs typeface="Times New Roman"/>
              </a:rPr>
              <a:t>above, </a:t>
            </a:r>
            <a:r>
              <a:rPr sz="1167" spc="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a sequence diagram, objects </a:t>
            </a:r>
            <a:r>
              <a:rPr sz="1167" spc="5" dirty="0">
                <a:latin typeface="Times New Roman"/>
                <a:cs typeface="Times New Roman"/>
              </a:rPr>
              <a:t>(and </a:t>
            </a:r>
            <a:r>
              <a:rPr sz="1167" dirty="0">
                <a:latin typeface="Times New Roman"/>
                <a:cs typeface="Times New Roman"/>
              </a:rPr>
              <a:t>classes) are arranged on the </a:t>
            </a:r>
            <a:r>
              <a:rPr sz="1167" spc="-5" dirty="0">
                <a:latin typeface="Times New Roman"/>
                <a:cs typeface="Times New Roman"/>
              </a:rPr>
              <a:t>X-Axis  </a:t>
            </a:r>
            <a:r>
              <a:rPr sz="1167" dirty="0">
                <a:latin typeface="Times New Roman"/>
                <a:cs typeface="Times New Roman"/>
              </a:rPr>
              <a:t>(horizontally)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time 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Y-Axis </a:t>
            </a:r>
            <a:r>
              <a:rPr sz="1167" dirty="0">
                <a:latin typeface="Times New Roman"/>
                <a:cs typeface="Times New Roman"/>
              </a:rPr>
              <a:t>(vertically). The boxes on the life-line  are called activation boxes and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for how long a particular message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active,  from its </a:t>
            </a:r>
            <a:r>
              <a:rPr sz="1167" spc="-5" dirty="0">
                <a:latin typeface="Times New Roman"/>
                <a:cs typeface="Times New Roman"/>
              </a:rPr>
              <a:t>start </a:t>
            </a:r>
            <a:r>
              <a:rPr sz="1167" dirty="0">
                <a:latin typeface="Times New Roman"/>
                <a:cs typeface="Times New Roman"/>
              </a:rPr>
              <a:t>to finish. We can also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spc="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a particular condition needs to occur before a  message is invoked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by putting the condition in a box before the message. </a:t>
            </a:r>
            <a:r>
              <a:rPr sz="1167" spc="-5" dirty="0">
                <a:latin typeface="Times New Roman"/>
                <a:cs typeface="Times New Roman"/>
              </a:rPr>
              <a:t>For  </a:t>
            </a:r>
            <a:r>
              <a:rPr sz="1167" dirty="0">
                <a:latin typeface="Times New Roman"/>
                <a:cs typeface="Times New Roman"/>
              </a:rPr>
              <a:t>example, object </a:t>
            </a:r>
            <a:r>
              <a:rPr sz="1167" i="1" spc="-5" dirty="0">
                <a:latin typeface="Times New Roman"/>
                <a:cs typeface="Times New Roman"/>
              </a:rPr>
              <a:t>member:LibraryMember </a:t>
            </a:r>
            <a:r>
              <a:rPr sz="1167" spc="-5" dirty="0">
                <a:latin typeface="Times New Roman"/>
                <a:cs typeface="Times New Roman"/>
              </a:rPr>
              <a:t>sends </a:t>
            </a:r>
            <a:r>
              <a:rPr sz="1167" dirty="0">
                <a:latin typeface="Times New Roman"/>
                <a:cs typeface="Times New Roman"/>
              </a:rPr>
              <a:t>a message to object </a:t>
            </a:r>
            <a:r>
              <a:rPr sz="1167" i="1" dirty="0">
                <a:latin typeface="Times New Roman"/>
                <a:cs typeface="Times New Roman"/>
              </a:rPr>
              <a:t>book:book </a:t>
            </a:r>
            <a:r>
              <a:rPr sz="1167" dirty="0">
                <a:latin typeface="Times New Roman"/>
                <a:cs typeface="Times New Roman"/>
              </a:rPr>
              <a:t>if the  value of </a:t>
            </a:r>
            <a:r>
              <a:rPr sz="1167" i="1" dirty="0">
                <a:latin typeface="Times New Roman"/>
                <a:cs typeface="Times New Roman"/>
              </a:rPr>
              <a:t>ok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true.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syntax </a:t>
            </a:r>
            <a:r>
              <a:rPr sz="1167" dirty="0">
                <a:latin typeface="Times New Roman"/>
                <a:cs typeface="Times New Roman"/>
              </a:rPr>
              <a:t>used for naming objects in a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diagram is as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syntax: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[instanceName][:className]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classes consistently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your class diagram (same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classes).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Include instance names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objects are referred to in messages or </a:t>
            </a:r>
            <a:r>
              <a:rPr sz="1167" spc="-5" dirty="0">
                <a:latin typeface="Times New Roman"/>
                <a:cs typeface="Times New Roman"/>
              </a:rPr>
              <a:t>when several  </a:t>
            </a:r>
            <a:r>
              <a:rPr sz="1167" dirty="0">
                <a:latin typeface="Times New Roman"/>
                <a:cs typeface="Times New Roman"/>
              </a:rPr>
              <a:t>objects of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type exist in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diagram.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interaction between two objects is performed as a message </a:t>
            </a:r>
            <a:r>
              <a:rPr sz="1167" spc="-5" dirty="0">
                <a:latin typeface="Times New Roman"/>
                <a:cs typeface="Times New Roman"/>
              </a:rPr>
              <a:t>sent </a:t>
            </a:r>
            <a:r>
              <a:rPr sz="1167" dirty="0">
                <a:latin typeface="Times New Roman"/>
                <a:cs typeface="Times New Roman"/>
              </a:rPr>
              <a:t>from one object to  another.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most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often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implemented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by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simple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operation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call.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It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can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however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6869" y="3705013"/>
            <a:ext cx="4141258" cy="233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115326" y="3792627"/>
            <a:ext cx="934685" cy="347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01255">
              <a:lnSpc>
                <a:spcPct val="100899"/>
              </a:lnSpc>
            </a:pPr>
            <a:r>
              <a:rPr sz="1118" dirty="0">
                <a:latin typeface="Times New Roman"/>
                <a:cs typeface="Times New Roman"/>
              </a:rPr>
              <a:t>member:  LibraryMember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379" y="3880098"/>
            <a:ext cx="65810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Times New Roman"/>
                <a:cs typeface="Times New Roman"/>
              </a:rPr>
              <a:t>book:Book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8663" y="3792627"/>
            <a:ext cx="373503" cy="347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" marR="4939" indent="-19755">
              <a:lnSpc>
                <a:spcPct val="100899"/>
              </a:lnSpc>
            </a:pPr>
            <a:r>
              <a:rPr sz="1118" dirty="0">
                <a:latin typeface="Times New Roman"/>
                <a:cs typeface="Times New Roman"/>
              </a:rPr>
              <a:t>:Book  Copy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0822" y="4397199"/>
            <a:ext cx="81615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Times New Roman"/>
                <a:cs typeface="Times New Roman"/>
              </a:rPr>
              <a:t>borrow(book)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5396" y="4586852"/>
            <a:ext cx="1094581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Times New Roman"/>
                <a:cs typeface="Times New Roman"/>
              </a:rPr>
              <a:t>ok =</a:t>
            </a:r>
            <a:r>
              <a:rPr sz="1118" spc="-78" dirty="0">
                <a:latin typeface="Times New Roman"/>
                <a:cs typeface="Times New Roman"/>
              </a:rPr>
              <a:t> </a:t>
            </a:r>
            <a:r>
              <a:rPr sz="1118" dirty="0">
                <a:latin typeface="Times New Roman"/>
                <a:cs typeface="Times New Roman"/>
              </a:rPr>
              <a:t>mayBorrow()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5395" y="5204708"/>
            <a:ext cx="127052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dirty="0">
                <a:latin typeface="Times New Roman"/>
                <a:cs typeface="Times New Roman"/>
              </a:rPr>
              <a:t>[ok]</a:t>
            </a:r>
            <a:r>
              <a:rPr sz="1118" spc="-73" dirty="0">
                <a:latin typeface="Times New Roman"/>
                <a:cs typeface="Times New Roman"/>
              </a:rPr>
              <a:t> </a:t>
            </a:r>
            <a:r>
              <a:rPr sz="1118" dirty="0">
                <a:latin typeface="Times New Roman"/>
                <a:cs typeface="Times New Roman"/>
              </a:rPr>
              <a:t>borrow(member)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6690" y="5299533"/>
            <a:ext cx="1100138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spc="-5" dirty="0">
                <a:latin typeface="Times New Roman"/>
                <a:cs typeface="Times New Roman"/>
              </a:rPr>
              <a:t>setTaken(member)</a:t>
            </a:r>
            <a:endParaRPr sz="11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3143" y="3525732"/>
            <a:ext cx="4322145" cy="80257"/>
          </a:xfrm>
          <a:custGeom>
            <a:avLst/>
            <a:gdLst/>
            <a:ahLst/>
            <a:cxnLst/>
            <a:rect l="l" t="t" r="r" b="b"/>
            <a:pathLst>
              <a:path w="4445635" h="82550">
                <a:moveTo>
                  <a:pt x="4396740" y="0"/>
                </a:moveTo>
                <a:lnTo>
                  <a:pt x="4396740" y="82295"/>
                </a:lnTo>
                <a:lnTo>
                  <a:pt x="4436476" y="48767"/>
                </a:lnTo>
                <a:lnTo>
                  <a:pt x="4404360" y="48767"/>
                </a:lnTo>
                <a:lnTo>
                  <a:pt x="4404360" y="33527"/>
                </a:lnTo>
                <a:lnTo>
                  <a:pt x="4436476" y="33527"/>
                </a:lnTo>
                <a:lnTo>
                  <a:pt x="4396740" y="0"/>
                </a:lnTo>
                <a:close/>
              </a:path>
              <a:path w="4445635" h="82550">
                <a:moveTo>
                  <a:pt x="4396740" y="33527"/>
                </a:moveTo>
                <a:lnTo>
                  <a:pt x="0" y="33527"/>
                </a:lnTo>
                <a:lnTo>
                  <a:pt x="0" y="48767"/>
                </a:lnTo>
                <a:lnTo>
                  <a:pt x="4396740" y="48767"/>
                </a:lnTo>
                <a:lnTo>
                  <a:pt x="4396740" y="33527"/>
                </a:lnTo>
                <a:close/>
              </a:path>
              <a:path w="4445635" h="82550">
                <a:moveTo>
                  <a:pt x="4436476" y="33527"/>
                </a:moveTo>
                <a:lnTo>
                  <a:pt x="4404360" y="33527"/>
                </a:lnTo>
                <a:lnTo>
                  <a:pt x="4404360" y="48767"/>
                </a:lnTo>
                <a:lnTo>
                  <a:pt x="4436476" y="48767"/>
                </a:lnTo>
                <a:lnTo>
                  <a:pt x="4445508" y="41147"/>
                </a:lnTo>
                <a:lnTo>
                  <a:pt x="4436476" y="3352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443142" y="3558328"/>
            <a:ext cx="4282017" cy="14817"/>
          </a:xfrm>
          <a:custGeom>
            <a:avLst/>
            <a:gdLst/>
            <a:ahLst/>
            <a:cxnLst/>
            <a:rect l="l" t="t" r="r" b="b"/>
            <a:pathLst>
              <a:path w="4404360" h="15239">
                <a:moveTo>
                  <a:pt x="0" y="0"/>
                </a:moveTo>
                <a:lnTo>
                  <a:pt x="4404360" y="0"/>
                </a:lnTo>
                <a:lnTo>
                  <a:pt x="4404360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717751" y="3525732"/>
            <a:ext cx="47537" cy="80257"/>
          </a:xfrm>
          <a:custGeom>
            <a:avLst/>
            <a:gdLst/>
            <a:ahLst/>
            <a:cxnLst/>
            <a:rect l="l" t="t" r="r" b="b"/>
            <a:pathLst>
              <a:path w="48895" h="82550">
                <a:moveTo>
                  <a:pt x="0" y="0"/>
                </a:moveTo>
                <a:lnTo>
                  <a:pt x="48768" y="41147"/>
                </a:lnTo>
                <a:lnTo>
                  <a:pt x="0" y="822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403137" y="3565736"/>
            <a:ext cx="80257" cy="2373753"/>
          </a:xfrm>
          <a:custGeom>
            <a:avLst/>
            <a:gdLst/>
            <a:ahLst/>
            <a:cxnLst/>
            <a:rect l="l" t="t" r="r" b="b"/>
            <a:pathLst>
              <a:path w="82550" h="2441575">
                <a:moveTo>
                  <a:pt x="33528" y="2392680"/>
                </a:moveTo>
                <a:lnTo>
                  <a:pt x="0" y="2392680"/>
                </a:lnTo>
                <a:lnTo>
                  <a:pt x="41148" y="2441448"/>
                </a:lnTo>
                <a:lnTo>
                  <a:pt x="75866" y="2400300"/>
                </a:lnTo>
                <a:lnTo>
                  <a:pt x="33528" y="2400300"/>
                </a:lnTo>
                <a:lnTo>
                  <a:pt x="33528" y="2392680"/>
                </a:lnTo>
                <a:close/>
              </a:path>
              <a:path w="82550" h="2441575">
                <a:moveTo>
                  <a:pt x="48768" y="0"/>
                </a:moveTo>
                <a:lnTo>
                  <a:pt x="33528" y="0"/>
                </a:lnTo>
                <a:lnTo>
                  <a:pt x="33528" y="2400300"/>
                </a:lnTo>
                <a:lnTo>
                  <a:pt x="48768" y="2400300"/>
                </a:lnTo>
                <a:lnTo>
                  <a:pt x="48768" y="0"/>
                </a:lnTo>
                <a:close/>
              </a:path>
              <a:path w="82550" h="2441575">
                <a:moveTo>
                  <a:pt x="82296" y="2392680"/>
                </a:moveTo>
                <a:lnTo>
                  <a:pt x="48768" y="2392680"/>
                </a:lnTo>
                <a:lnTo>
                  <a:pt x="48768" y="2400300"/>
                </a:lnTo>
                <a:lnTo>
                  <a:pt x="75866" y="2400300"/>
                </a:lnTo>
                <a:lnTo>
                  <a:pt x="82296" y="239268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435734" y="3565736"/>
            <a:ext cx="14817" cy="2333625"/>
          </a:xfrm>
          <a:custGeom>
            <a:avLst/>
            <a:gdLst/>
            <a:ahLst/>
            <a:cxnLst/>
            <a:rect l="l" t="t" r="r" b="b"/>
            <a:pathLst>
              <a:path w="15240" h="2400300">
                <a:moveTo>
                  <a:pt x="15240" y="0"/>
                </a:moveTo>
                <a:lnTo>
                  <a:pt x="15240" y="2400300"/>
                </a:lnTo>
                <a:lnTo>
                  <a:pt x="0" y="2400300"/>
                </a:lnTo>
                <a:lnTo>
                  <a:pt x="0" y="0"/>
                </a:lnTo>
                <a:lnTo>
                  <a:pt x="15240" y="0"/>
                </a:lnTo>
                <a:close/>
              </a:path>
            </a:pathLst>
          </a:custGeom>
          <a:ln w="317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403137" y="5891954"/>
            <a:ext cx="80257" cy="47537"/>
          </a:xfrm>
          <a:custGeom>
            <a:avLst/>
            <a:gdLst/>
            <a:ahLst/>
            <a:cxnLst/>
            <a:rect l="l" t="t" r="r" b="b"/>
            <a:pathLst>
              <a:path w="82550" h="48895">
                <a:moveTo>
                  <a:pt x="82296" y="0"/>
                </a:moveTo>
                <a:lnTo>
                  <a:pt x="41148" y="48768"/>
                </a:lnTo>
                <a:lnTo>
                  <a:pt x="0" y="0"/>
                </a:lnTo>
                <a:lnTo>
                  <a:pt x="82296" y="0"/>
                </a:lnTo>
                <a:close/>
              </a:path>
            </a:pathLst>
          </a:custGeom>
          <a:ln w="317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098903" y="2195194"/>
            <a:ext cx="5358694" cy="1325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boxes denote objects (or classes), the </a:t>
            </a:r>
            <a:r>
              <a:rPr sz="1167" spc="-5" dirty="0">
                <a:latin typeface="Times New Roman"/>
                <a:cs typeface="Times New Roman"/>
              </a:rPr>
              <a:t>solid </a:t>
            </a:r>
            <a:r>
              <a:rPr sz="1167" dirty="0">
                <a:latin typeface="Times New Roman"/>
                <a:cs typeface="Times New Roman"/>
              </a:rPr>
              <a:t>lines depict messages being </a:t>
            </a:r>
            <a:r>
              <a:rPr sz="1167" spc="5" dirty="0">
                <a:latin typeface="Times New Roman"/>
                <a:cs typeface="Times New Roman"/>
              </a:rPr>
              <a:t>sent </a:t>
            </a:r>
            <a:r>
              <a:rPr sz="1167" dirty="0">
                <a:latin typeface="Times New Roman"/>
                <a:cs typeface="Times New Roman"/>
              </a:rPr>
              <a:t>from one  object to the other in the direction of the arrow, and the dotted lines are called life-lines</a:t>
            </a:r>
            <a:r>
              <a:rPr sz="1167" spc="-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  objects. The life line represents the object’s life during interaction. We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discuss this in  more detail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later.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These concepts are further elaborated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help of the following </a:t>
            </a:r>
            <a:r>
              <a:rPr sz="1167" spc="-5" dirty="0">
                <a:latin typeface="Times New Roman"/>
                <a:cs typeface="Times New Roman"/>
              </a:rPr>
              <a:t>sequence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diagram.</a:t>
            </a:r>
            <a:endParaRPr sz="1167">
              <a:latin typeface="Times New Roman"/>
              <a:cs typeface="Times New Roman"/>
            </a:endParaRPr>
          </a:p>
          <a:p>
            <a:pPr marL="1731040">
              <a:spcBef>
                <a:spcPts val="744"/>
              </a:spcBef>
            </a:pPr>
            <a:r>
              <a:rPr sz="1458" spc="10" dirty="0">
                <a:latin typeface="Times New Roman"/>
                <a:cs typeface="Times New Roman"/>
              </a:rPr>
              <a:t>X-Axis</a:t>
            </a:r>
            <a:r>
              <a:rPr sz="1458" spc="-19" dirty="0">
                <a:latin typeface="Times New Roman"/>
                <a:cs typeface="Times New Roman"/>
              </a:rPr>
              <a:t> </a:t>
            </a:r>
            <a:r>
              <a:rPr sz="1458" spc="10" dirty="0">
                <a:latin typeface="Times New Roman"/>
                <a:cs typeface="Times New Roman"/>
              </a:rPr>
              <a:t>(objects)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3693" y="4627598"/>
            <a:ext cx="205184" cy="1095816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347">
              <a:lnSpc>
                <a:spcPts val="1593"/>
              </a:lnSpc>
            </a:pPr>
            <a:r>
              <a:rPr sz="1458" spc="-10" dirty="0">
                <a:latin typeface="Times New Roman"/>
                <a:cs typeface="Times New Roman"/>
              </a:rPr>
              <a:t>Y</a:t>
            </a:r>
            <a:r>
              <a:rPr sz="1458" dirty="0">
                <a:latin typeface="Times New Roman"/>
                <a:cs typeface="Times New Roman"/>
              </a:rPr>
              <a:t>-</a:t>
            </a:r>
            <a:r>
              <a:rPr sz="1458" spc="-10" dirty="0">
                <a:latin typeface="Times New Roman"/>
                <a:cs typeface="Times New Roman"/>
              </a:rPr>
              <a:t>A</a:t>
            </a:r>
            <a:r>
              <a:rPr sz="1458" spc="10" dirty="0">
                <a:latin typeface="Times New Roman"/>
                <a:cs typeface="Times New Roman"/>
              </a:rPr>
              <a:t>x</a:t>
            </a:r>
            <a:r>
              <a:rPr sz="1458" spc="-10" dirty="0">
                <a:latin typeface="Times New Roman"/>
                <a:cs typeface="Times New Roman"/>
              </a:rPr>
              <a:t>i</a:t>
            </a:r>
            <a:r>
              <a:rPr sz="1458" dirty="0">
                <a:latin typeface="Times New Roman"/>
                <a:cs typeface="Times New Roman"/>
              </a:rPr>
              <a:t>s</a:t>
            </a:r>
            <a:r>
              <a:rPr sz="1458" spc="10" dirty="0">
                <a:latin typeface="Times New Roman"/>
                <a:cs typeface="Times New Roman"/>
              </a:rPr>
              <a:t> </a:t>
            </a:r>
            <a:r>
              <a:rPr sz="1458" dirty="0">
                <a:latin typeface="Times New Roman"/>
                <a:cs typeface="Times New Roman"/>
              </a:rPr>
              <a:t>(ti</a:t>
            </a:r>
            <a:r>
              <a:rPr sz="1458" spc="-10" dirty="0">
                <a:latin typeface="Times New Roman"/>
                <a:cs typeface="Times New Roman"/>
              </a:rPr>
              <a:t>m</a:t>
            </a:r>
            <a:r>
              <a:rPr sz="1458" dirty="0">
                <a:latin typeface="Times New Roman"/>
                <a:cs typeface="Times New Roman"/>
              </a:rPr>
              <a:t>e)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7751" y="4090246"/>
            <a:ext cx="711200" cy="662428"/>
          </a:xfrm>
          <a:custGeom>
            <a:avLst/>
            <a:gdLst/>
            <a:ahLst/>
            <a:cxnLst/>
            <a:rect l="l" t="t" r="r" b="b"/>
            <a:pathLst>
              <a:path w="731520" h="681354">
                <a:moveTo>
                  <a:pt x="731520" y="242315"/>
                </a:moveTo>
                <a:lnTo>
                  <a:pt x="0" y="242315"/>
                </a:lnTo>
                <a:lnTo>
                  <a:pt x="0" y="681227"/>
                </a:lnTo>
                <a:lnTo>
                  <a:pt x="731520" y="681227"/>
                </a:lnTo>
                <a:lnTo>
                  <a:pt x="731520" y="242315"/>
                </a:lnTo>
                <a:close/>
              </a:path>
              <a:path w="731520" h="681354">
                <a:moveTo>
                  <a:pt x="73152" y="0"/>
                </a:moveTo>
                <a:lnTo>
                  <a:pt x="121920" y="242315"/>
                </a:lnTo>
                <a:lnTo>
                  <a:pt x="304800" y="242315"/>
                </a:lnTo>
                <a:lnTo>
                  <a:pt x="7315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714787" y="4087284"/>
            <a:ext cx="717374" cy="668602"/>
          </a:xfrm>
          <a:custGeom>
            <a:avLst/>
            <a:gdLst/>
            <a:ahLst/>
            <a:cxnLst/>
            <a:rect l="l" t="t" r="r" b="b"/>
            <a:pathLst>
              <a:path w="737870" h="687704">
                <a:moveTo>
                  <a:pt x="121306" y="242315"/>
                </a:moveTo>
                <a:lnTo>
                  <a:pt x="0" y="242315"/>
                </a:lnTo>
                <a:lnTo>
                  <a:pt x="0" y="685799"/>
                </a:lnTo>
                <a:lnTo>
                  <a:pt x="1524" y="687323"/>
                </a:lnTo>
                <a:lnTo>
                  <a:pt x="733044" y="687323"/>
                </a:lnTo>
                <a:lnTo>
                  <a:pt x="734568" y="685799"/>
                </a:lnTo>
                <a:lnTo>
                  <a:pt x="736092" y="685799"/>
                </a:lnTo>
                <a:lnTo>
                  <a:pt x="736092" y="684275"/>
                </a:lnTo>
                <a:lnTo>
                  <a:pt x="3048" y="684275"/>
                </a:lnTo>
                <a:lnTo>
                  <a:pt x="3048" y="681227"/>
                </a:lnTo>
                <a:lnTo>
                  <a:pt x="6096" y="681227"/>
                </a:lnTo>
                <a:lnTo>
                  <a:pt x="6096" y="248411"/>
                </a:lnTo>
                <a:lnTo>
                  <a:pt x="3048" y="248411"/>
                </a:lnTo>
                <a:lnTo>
                  <a:pt x="3048" y="245363"/>
                </a:lnTo>
                <a:lnTo>
                  <a:pt x="121920" y="245363"/>
                </a:lnTo>
                <a:lnTo>
                  <a:pt x="121306" y="242315"/>
                </a:lnTo>
                <a:close/>
              </a:path>
              <a:path w="737870" h="687704">
                <a:moveTo>
                  <a:pt x="6096" y="681227"/>
                </a:moveTo>
                <a:lnTo>
                  <a:pt x="3048" y="681227"/>
                </a:lnTo>
                <a:lnTo>
                  <a:pt x="3048" y="684275"/>
                </a:lnTo>
                <a:lnTo>
                  <a:pt x="6096" y="684275"/>
                </a:lnTo>
                <a:lnTo>
                  <a:pt x="6096" y="681227"/>
                </a:lnTo>
                <a:close/>
              </a:path>
              <a:path w="737870" h="687704">
                <a:moveTo>
                  <a:pt x="731520" y="681227"/>
                </a:moveTo>
                <a:lnTo>
                  <a:pt x="6096" y="681227"/>
                </a:lnTo>
                <a:lnTo>
                  <a:pt x="6096" y="684275"/>
                </a:lnTo>
                <a:lnTo>
                  <a:pt x="731520" y="684275"/>
                </a:lnTo>
                <a:lnTo>
                  <a:pt x="731520" y="681227"/>
                </a:lnTo>
                <a:close/>
              </a:path>
              <a:path w="737870" h="687704">
                <a:moveTo>
                  <a:pt x="734568" y="245363"/>
                </a:moveTo>
                <a:lnTo>
                  <a:pt x="731520" y="245363"/>
                </a:lnTo>
                <a:lnTo>
                  <a:pt x="731520" y="684275"/>
                </a:lnTo>
                <a:lnTo>
                  <a:pt x="734568" y="684275"/>
                </a:lnTo>
                <a:lnTo>
                  <a:pt x="734568" y="681227"/>
                </a:lnTo>
                <a:lnTo>
                  <a:pt x="737616" y="681227"/>
                </a:lnTo>
                <a:lnTo>
                  <a:pt x="737616" y="248411"/>
                </a:lnTo>
                <a:lnTo>
                  <a:pt x="734568" y="248411"/>
                </a:lnTo>
                <a:lnTo>
                  <a:pt x="734568" y="245363"/>
                </a:lnTo>
                <a:close/>
              </a:path>
              <a:path w="737870" h="687704">
                <a:moveTo>
                  <a:pt x="737616" y="681227"/>
                </a:moveTo>
                <a:lnTo>
                  <a:pt x="734568" y="681227"/>
                </a:lnTo>
                <a:lnTo>
                  <a:pt x="734568" y="684275"/>
                </a:lnTo>
                <a:lnTo>
                  <a:pt x="736092" y="684275"/>
                </a:lnTo>
                <a:lnTo>
                  <a:pt x="737616" y="682751"/>
                </a:lnTo>
                <a:lnTo>
                  <a:pt x="737616" y="681227"/>
                </a:lnTo>
                <a:close/>
              </a:path>
              <a:path w="737870" h="687704">
                <a:moveTo>
                  <a:pt x="6096" y="245363"/>
                </a:moveTo>
                <a:lnTo>
                  <a:pt x="3048" y="245363"/>
                </a:lnTo>
                <a:lnTo>
                  <a:pt x="3048" y="248411"/>
                </a:lnTo>
                <a:lnTo>
                  <a:pt x="6096" y="248411"/>
                </a:lnTo>
                <a:lnTo>
                  <a:pt x="6096" y="245363"/>
                </a:lnTo>
                <a:close/>
              </a:path>
              <a:path w="737870" h="687704">
                <a:moveTo>
                  <a:pt x="127709" y="242315"/>
                </a:moveTo>
                <a:lnTo>
                  <a:pt x="123444" y="242315"/>
                </a:lnTo>
                <a:lnTo>
                  <a:pt x="124968" y="245363"/>
                </a:lnTo>
                <a:lnTo>
                  <a:pt x="6096" y="245363"/>
                </a:lnTo>
                <a:lnTo>
                  <a:pt x="6096" y="248411"/>
                </a:lnTo>
                <a:lnTo>
                  <a:pt x="124968" y="248411"/>
                </a:lnTo>
                <a:lnTo>
                  <a:pt x="126492" y="246887"/>
                </a:lnTo>
                <a:lnTo>
                  <a:pt x="126492" y="243839"/>
                </a:lnTo>
                <a:lnTo>
                  <a:pt x="128016" y="243839"/>
                </a:lnTo>
                <a:lnTo>
                  <a:pt x="127709" y="242315"/>
                </a:lnTo>
                <a:close/>
              </a:path>
              <a:path w="737870" h="687704">
                <a:moveTo>
                  <a:pt x="79265" y="1612"/>
                </a:moveTo>
                <a:lnTo>
                  <a:pt x="81650" y="13461"/>
                </a:lnTo>
                <a:lnTo>
                  <a:pt x="304800" y="246887"/>
                </a:lnTo>
                <a:lnTo>
                  <a:pt x="306324" y="246887"/>
                </a:lnTo>
                <a:lnTo>
                  <a:pt x="307848" y="248411"/>
                </a:lnTo>
                <a:lnTo>
                  <a:pt x="731520" y="248411"/>
                </a:lnTo>
                <a:lnTo>
                  <a:pt x="731520" y="245363"/>
                </a:lnTo>
                <a:lnTo>
                  <a:pt x="307848" y="245363"/>
                </a:lnTo>
                <a:lnTo>
                  <a:pt x="306324" y="242315"/>
                </a:lnTo>
                <a:lnTo>
                  <a:pt x="309372" y="242315"/>
                </a:lnTo>
                <a:lnTo>
                  <a:pt x="79265" y="1612"/>
                </a:lnTo>
                <a:close/>
              </a:path>
              <a:path w="737870" h="687704">
                <a:moveTo>
                  <a:pt x="736092" y="242315"/>
                </a:moveTo>
                <a:lnTo>
                  <a:pt x="309372" y="242315"/>
                </a:lnTo>
                <a:lnTo>
                  <a:pt x="307848" y="245363"/>
                </a:lnTo>
                <a:lnTo>
                  <a:pt x="734568" y="245363"/>
                </a:lnTo>
                <a:lnTo>
                  <a:pt x="734568" y="248411"/>
                </a:lnTo>
                <a:lnTo>
                  <a:pt x="737616" y="248411"/>
                </a:lnTo>
                <a:lnTo>
                  <a:pt x="737616" y="243839"/>
                </a:lnTo>
                <a:lnTo>
                  <a:pt x="736092" y="242315"/>
                </a:lnTo>
                <a:close/>
              </a:path>
              <a:path w="737870" h="687704">
                <a:moveTo>
                  <a:pt x="73540" y="4978"/>
                </a:moveTo>
                <a:lnTo>
                  <a:pt x="121920" y="245363"/>
                </a:lnTo>
                <a:lnTo>
                  <a:pt x="124968" y="245363"/>
                </a:lnTo>
                <a:lnTo>
                  <a:pt x="123444" y="242315"/>
                </a:lnTo>
                <a:lnTo>
                  <a:pt x="127709" y="242315"/>
                </a:lnTo>
                <a:lnTo>
                  <a:pt x="81650" y="13461"/>
                </a:lnTo>
                <a:lnTo>
                  <a:pt x="73540" y="4978"/>
                </a:lnTo>
                <a:close/>
              </a:path>
              <a:path w="737870" h="687704">
                <a:moveTo>
                  <a:pt x="309372" y="242315"/>
                </a:moveTo>
                <a:lnTo>
                  <a:pt x="306324" y="242315"/>
                </a:lnTo>
                <a:lnTo>
                  <a:pt x="307848" y="245363"/>
                </a:lnTo>
                <a:lnTo>
                  <a:pt x="309372" y="242315"/>
                </a:lnTo>
                <a:close/>
              </a:path>
              <a:path w="737870" h="687704">
                <a:moveTo>
                  <a:pt x="79202" y="1546"/>
                </a:moveTo>
                <a:lnTo>
                  <a:pt x="73430" y="4432"/>
                </a:lnTo>
                <a:lnTo>
                  <a:pt x="73540" y="4978"/>
                </a:lnTo>
                <a:lnTo>
                  <a:pt x="81650" y="13461"/>
                </a:lnTo>
                <a:lnTo>
                  <a:pt x="79265" y="1612"/>
                </a:lnTo>
                <a:close/>
              </a:path>
              <a:path w="737870" h="687704">
                <a:moveTo>
                  <a:pt x="73430" y="4432"/>
                </a:moveTo>
                <a:lnTo>
                  <a:pt x="73152" y="4571"/>
                </a:lnTo>
                <a:lnTo>
                  <a:pt x="73540" y="4978"/>
                </a:lnTo>
                <a:lnTo>
                  <a:pt x="73430" y="4432"/>
                </a:lnTo>
                <a:close/>
              </a:path>
              <a:path w="737870" h="687704">
                <a:moveTo>
                  <a:pt x="77724" y="0"/>
                </a:moveTo>
                <a:lnTo>
                  <a:pt x="73152" y="0"/>
                </a:lnTo>
                <a:lnTo>
                  <a:pt x="73152" y="3047"/>
                </a:lnTo>
                <a:lnTo>
                  <a:pt x="73430" y="4432"/>
                </a:lnTo>
                <a:lnTo>
                  <a:pt x="79202" y="1546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807638" y="4355477"/>
            <a:ext cx="53093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10" dirty="0">
                <a:latin typeface="Times New Roman"/>
                <a:cs typeface="Times New Roman"/>
              </a:rPr>
              <a:t>Object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79027" y="4420659"/>
            <a:ext cx="879122" cy="521670"/>
          </a:xfrm>
          <a:custGeom>
            <a:avLst/>
            <a:gdLst/>
            <a:ahLst/>
            <a:cxnLst/>
            <a:rect l="l" t="t" r="r" b="b"/>
            <a:pathLst>
              <a:path w="904239" h="536575">
                <a:moveTo>
                  <a:pt x="903732" y="0"/>
                </a:moveTo>
                <a:lnTo>
                  <a:pt x="170687" y="0"/>
                </a:lnTo>
                <a:lnTo>
                  <a:pt x="170687" y="88392"/>
                </a:lnTo>
                <a:lnTo>
                  <a:pt x="0" y="132588"/>
                </a:lnTo>
                <a:lnTo>
                  <a:pt x="170687" y="224028"/>
                </a:lnTo>
                <a:lnTo>
                  <a:pt x="170687" y="536448"/>
                </a:lnTo>
                <a:lnTo>
                  <a:pt x="903732" y="536448"/>
                </a:lnTo>
                <a:lnTo>
                  <a:pt x="90373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76065" y="4417695"/>
            <a:ext cx="884678" cy="527844"/>
          </a:xfrm>
          <a:custGeom>
            <a:avLst/>
            <a:gdLst/>
            <a:ahLst/>
            <a:cxnLst/>
            <a:rect l="l" t="t" r="r" b="b"/>
            <a:pathLst>
              <a:path w="909954" h="542925">
                <a:moveTo>
                  <a:pt x="175259" y="225551"/>
                </a:moveTo>
                <a:lnTo>
                  <a:pt x="170687" y="225551"/>
                </a:lnTo>
                <a:lnTo>
                  <a:pt x="173735" y="227075"/>
                </a:lnTo>
                <a:lnTo>
                  <a:pt x="170687" y="228599"/>
                </a:lnTo>
                <a:lnTo>
                  <a:pt x="170687" y="541019"/>
                </a:lnTo>
                <a:lnTo>
                  <a:pt x="172211" y="542543"/>
                </a:lnTo>
                <a:lnTo>
                  <a:pt x="905256" y="542543"/>
                </a:lnTo>
                <a:lnTo>
                  <a:pt x="906780" y="541019"/>
                </a:lnTo>
                <a:lnTo>
                  <a:pt x="908304" y="541019"/>
                </a:lnTo>
                <a:lnTo>
                  <a:pt x="908304" y="539495"/>
                </a:lnTo>
                <a:lnTo>
                  <a:pt x="173735" y="539495"/>
                </a:lnTo>
                <a:lnTo>
                  <a:pt x="173735" y="536447"/>
                </a:lnTo>
                <a:lnTo>
                  <a:pt x="176783" y="536447"/>
                </a:lnTo>
                <a:lnTo>
                  <a:pt x="176783" y="227075"/>
                </a:lnTo>
                <a:lnTo>
                  <a:pt x="175259" y="225551"/>
                </a:lnTo>
                <a:close/>
              </a:path>
              <a:path w="909954" h="542925">
                <a:moveTo>
                  <a:pt x="176783" y="536447"/>
                </a:moveTo>
                <a:lnTo>
                  <a:pt x="173735" y="536447"/>
                </a:lnTo>
                <a:lnTo>
                  <a:pt x="173735" y="539495"/>
                </a:lnTo>
                <a:lnTo>
                  <a:pt x="176783" y="539495"/>
                </a:lnTo>
                <a:lnTo>
                  <a:pt x="176783" y="536447"/>
                </a:lnTo>
                <a:close/>
              </a:path>
              <a:path w="909954" h="542925">
                <a:moveTo>
                  <a:pt x="903732" y="536447"/>
                </a:moveTo>
                <a:lnTo>
                  <a:pt x="176783" y="536447"/>
                </a:lnTo>
                <a:lnTo>
                  <a:pt x="176783" y="539495"/>
                </a:lnTo>
                <a:lnTo>
                  <a:pt x="903732" y="539495"/>
                </a:lnTo>
                <a:lnTo>
                  <a:pt x="903732" y="536447"/>
                </a:lnTo>
                <a:close/>
              </a:path>
              <a:path w="909954" h="542925">
                <a:moveTo>
                  <a:pt x="906780" y="3047"/>
                </a:moveTo>
                <a:lnTo>
                  <a:pt x="903732" y="3047"/>
                </a:lnTo>
                <a:lnTo>
                  <a:pt x="903732" y="539495"/>
                </a:lnTo>
                <a:lnTo>
                  <a:pt x="906780" y="539495"/>
                </a:lnTo>
                <a:lnTo>
                  <a:pt x="906780" y="536447"/>
                </a:lnTo>
                <a:lnTo>
                  <a:pt x="909828" y="536447"/>
                </a:lnTo>
                <a:lnTo>
                  <a:pt x="909828" y="6095"/>
                </a:lnTo>
                <a:lnTo>
                  <a:pt x="906780" y="6095"/>
                </a:lnTo>
                <a:lnTo>
                  <a:pt x="906780" y="3047"/>
                </a:lnTo>
                <a:close/>
              </a:path>
              <a:path w="909954" h="542925">
                <a:moveTo>
                  <a:pt x="909828" y="536447"/>
                </a:moveTo>
                <a:lnTo>
                  <a:pt x="906780" y="536447"/>
                </a:lnTo>
                <a:lnTo>
                  <a:pt x="906780" y="539495"/>
                </a:lnTo>
                <a:lnTo>
                  <a:pt x="908304" y="539495"/>
                </a:lnTo>
                <a:lnTo>
                  <a:pt x="909828" y="537971"/>
                </a:lnTo>
                <a:lnTo>
                  <a:pt x="909828" y="536447"/>
                </a:lnTo>
                <a:close/>
              </a:path>
              <a:path w="909954" h="542925">
                <a:moveTo>
                  <a:pt x="4571" y="132587"/>
                </a:moveTo>
                <a:lnTo>
                  <a:pt x="0" y="132587"/>
                </a:lnTo>
                <a:lnTo>
                  <a:pt x="0" y="137159"/>
                </a:lnTo>
                <a:lnTo>
                  <a:pt x="170687" y="228599"/>
                </a:lnTo>
                <a:lnTo>
                  <a:pt x="170687" y="225551"/>
                </a:lnTo>
                <a:lnTo>
                  <a:pt x="175259" y="225551"/>
                </a:lnTo>
                <a:lnTo>
                  <a:pt x="175259" y="224027"/>
                </a:lnTo>
                <a:lnTo>
                  <a:pt x="15951" y="138683"/>
                </a:lnTo>
                <a:lnTo>
                  <a:pt x="3047" y="138683"/>
                </a:lnTo>
                <a:lnTo>
                  <a:pt x="3047" y="135635"/>
                </a:lnTo>
                <a:lnTo>
                  <a:pt x="4571" y="132587"/>
                </a:lnTo>
                <a:close/>
              </a:path>
              <a:path w="909954" h="542925">
                <a:moveTo>
                  <a:pt x="170687" y="225551"/>
                </a:moveTo>
                <a:lnTo>
                  <a:pt x="170687" y="228599"/>
                </a:lnTo>
                <a:lnTo>
                  <a:pt x="173735" y="227075"/>
                </a:lnTo>
                <a:lnTo>
                  <a:pt x="170687" y="225551"/>
                </a:lnTo>
                <a:close/>
              </a:path>
              <a:path w="909954" h="542925">
                <a:moveTo>
                  <a:pt x="4571" y="132587"/>
                </a:moveTo>
                <a:lnTo>
                  <a:pt x="3047" y="135635"/>
                </a:lnTo>
                <a:lnTo>
                  <a:pt x="3047" y="138683"/>
                </a:lnTo>
                <a:lnTo>
                  <a:pt x="11746" y="136431"/>
                </a:lnTo>
                <a:lnTo>
                  <a:pt x="4571" y="132587"/>
                </a:lnTo>
                <a:close/>
              </a:path>
              <a:path w="909954" h="542925">
                <a:moveTo>
                  <a:pt x="11746" y="136431"/>
                </a:moveTo>
                <a:lnTo>
                  <a:pt x="3047" y="138683"/>
                </a:lnTo>
                <a:lnTo>
                  <a:pt x="15951" y="138683"/>
                </a:lnTo>
                <a:lnTo>
                  <a:pt x="11746" y="136431"/>
                </a:lnTo>
                <a:close/>
              </a:path>
              <a:path w="909954" h="542925">
                <a:moveTo>
                  <a:pt x="170687" y="88786"/>
                </a:moveTo>
                <a:lnTo>
                  <a:pt x="1523" y="132587"/>
                </a:lnTo>
                <a:lnTo>
                  <a:pt x="4571" y="132587"/>
                </a:lnTo>
                <a:lnTo>
                  <a:pt x="11746" y="136431"/>
                </a:lnTo>
                <a:lnTo>
                  <a:pt x="173735" y="94487"/>
                </a:lnTo>
                <a:lnTo>
                  <a:pt x="176783" y="91439"/>
                </a:lnTo>
                <a:lnTo>
                  <a:pt x="173735" y="91439"/>
                </a:lnTo>
                <a:lnTo>
                  <a:pt x="170687" y="89915"/>
                </a:lnTo>
                <a:lnTo>
                  <a:pt x="170687" y="88786"/>
                </a:lnTo>
                <a:close/>
              </a:path>
              <a:path w="909954" h="542925">
                <a:moveTo>
                  <a:pt x="172211" y="88391"/>
                </a:moveTo>
                <a:lnTo>
                  <a:pt x="170687" y="88786"/>
                </a:lnTo>
                <a:lnTo>
                  <a:pt x="170687" y="89915"/>
                </a:lnTo>
                <a:lnTo>
                  <a:pt x="173735" y="91439"/>
                </a:lnTo>
                <a:lnTo>
                  <a:pt x="172211" y="88391"/>
                </a:lnTo>
                <a:close/>
              </a:path>
              <a:path w="909954" h="542925">
                <a:moveTo>
                  <a:pt x="176783" y="88391"/>
                </a:moveTo>
                <a:lnTo>
                  <a:pt x="172211" y="88391"/>
                </a:lnTo>
                <a:lnTo>
                  <a:pt x="173735" y="91439"/>
                </a:lnTo>
                <a:lnTo>
                  <a:pt x="176783" y="91439"/>
                </a:lnTo>
                <a:lnTo>
                  <a:pt x="176783" y="88391"/>
                </a:lnTo>
                <a:close/>
              </a:path>
              <a:path w="909954" h="542925">
                <a:moveTo>
                  <a:pt x="908304" y="0"/>
                </a:moveTo>
                <a:lnTo>
                  <a:pt x="170687" y="0"/>
                </a:lnTo>
                <a:lnTo>
                  <a:pt x="170687" y="88786"/>
                </a:lnTo>
                <a:lnTo>
                  <a:pt x="172211" y="88391"/>
                </a:lnTo>
                <a:lnTo>
                  <a:pt x="176783" y="88391"/>
                </a:lnTo>
                <a:lnTo>
                  <a:pt x="176783" y="6095"/>
                </a:lnTo>
                <a:lnTo>
                  <a:pt x="173735" y="6095"/>
                </a:lnTo>
                <a:lnTo>
                  <a:pt x="173735" y="3047"/>
                </a:lnTo>
                <a:lnTo>
                  <a:pt x="909828" y="3047"/>
                </a:lnTo>
                <a:lnTo>
                  <a:pt x="909828" y="1523"/>
                </a:lnTo>
                <a:lnTo>
                  <a:pt x="908304" y="0"/>
                </a:lnTo>
                <a:close/>
              </a:path>
              <a:path w="909954" h="542925">
                <a:moveTo>
                  <a:pt x="176783" y="3047"/>
                </a:moveTo>
                <a:lnTo>
                  <a:pt x="173735" y="3047"/>
                </a:lnTo>
                <a:lnTo>
                  <a:pt x="173735" y="6095"/>
                </a:lnTo>
                <a:lnTo>
                  <a:pt x="176783" y="6095"/>
                </a:lnTo>
                <a:lnTo>
                  <a:pt x="176783" y="3047"/>
                </a:lnTo>
                <a:close/>
              </a:path>
              <a:path w="909954" h="542925">
                <a:moveTo>
                  <a:pt x="903732" y="3047"/>
                </a:moveTo>
                <a:lnTo>
                  <a:pt x="176783" y="3047"/>
                </a:lnTo>
                <a:lnTo>
                  <a:pt x="176783" y="6095"/>
                </a:lnTo>
                <a:lnTo>
                  <a:pt x="903732" y="6095"/>
                </a:lnTo>
                <a:lnTo>
                  <a:pt x="903732" y="3047"/>
                </a:lnTo>
                <a:close/>
              </a:path>
              <a:path w="909954" h="542925">
                <a:moveTo>
                  <a:pt x="909828" y="3047"/>
                </a:moveTo>
                <a:lnTo>
                  <a:pt x="906780" y="3047"/>
                </a:lnTo>
                <a:lnTo>
                  <a:pt x="906780" y="6095"/>
                </a:lnTo>
                <a:lnTo>
                  <a:pt x="909828" y="6095"/>
                </a:lnTo>
                <a:lnTo>
                  <a:pt x="909828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414848" y="4444513"/>
            <a:ext cx="372886" cy="462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051">
              <a:lnSpc>
                <a:spcPct val="102600"/>
              </a:lnSpc>
            </a:pPr>
            <a:r>
              <a:rPr sz="1458" spc="15" dirty="0">
                <a:latin typeface="Times New Roman"/>
                <a:cs typeface="Times New Roman"/>
              </a:rPr>
              <a:t>Life  Line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5383" y="4585123"/>
            <a:ext cx="807508" cy="548217"/>
          </a:xfrm>
          <a:custGeom>
            <a:avLst/>
            <a:gdLst/>
            <a:ahLst/>
            <a:cxnLst/>
            <a:rect l="l" t="t" r="r" b="b"/>
            <a:pathLst>
              <a:path w="830580" h="563879">
                <a:moveTo>
                  <a:pt x="830580" y="172212"/>
                </a:moveTo>
                <a:lnTo>
                  <a:pt x="0" y="172212"/>
                </a:lnTo>
                <a:lnTo>
                  <a:pt x="0" y="563880"/>
                </a:lnTo>
                <a:lnTo>
                  <a:pt x="830580" y="563880"/>
                </a:lnTo>
                <a:lnTo>
                  <a:pt x="830580" y="172212"/>
                </a:lnTo>
                <a:close/>
              </a:path>
              <a:path w="830580" h="563879">
                <a:moveTo>
                  <a:pt x="711708" y="0"/>
                </a:moveTo>
                <a:lnTo>
                  <a:pt x="484631" y="172212"/>
                </a:lnTo>
                <a:lnTo>
                  <a:pt x="691896" y="172212"/>
                </a:lnTo>
                <a:lnTo>
                  <a:pt x="71170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582420" y="4582159"/>
            <a:ext cx="813682" cy="554390"/>
          </a:xfrm>
          <a:custGeom>
            <a:avLst/>
            <a:gdLst/>
            <a:ahLst/>
            <a:cxnLst/>
            <a:rect l="l" t="t" r="r" b="b"/>
            <a:pathLst>
              <a:path w="836930" h="570229">
                <a:moveTo>
                  <a:pt x="484631" y="172211"/>
                </a:moveTo>
                <a:lnTo>
                  <a:pt x="0" y="172211"/>
                </a:lnTo>
                <a:lnTo>
                  <a:pt x="0" y="568451"/>
                </a:lnTo>
                <a:lnTo>
                  <a:pt x="1524" y="569975"/>
                </a:lnTo>
                <a:lnTo>
                  <a:pt x="832104" y="569975"/>
                </a:lnTo>
                <a:lnTo>
                  <a:pt x="833628" y="568451"/>
                </a:lnTo>
                <a:lnTo>
                  <a:pt x="835152" y="568451"/>
                </a:lnTo>
                <a:lnTo>
                  <a:pt x="835152" y="566927"/>
                </a:lnTo>
                <a:lnTo>
                  <a:pt x="3048" y="566927"/>
                </a:lnTo>
                <a:lnTo>
                  <a:pt x="3048" y="563879"/>
                </a:lnTo>
                <a:lnTo>
                  <a:pt x="6096" y="563879"/>
                </a:lnTo>
                <a:lnTo>
                  <a:pt x="6096" y="178307"/>
                </a:lnTo>
                <a:lnTo>
                  <a:pt x="3048" y="178307"/>
                </a:lnTo>
                <a:lnTo>
                  <a:pt x="3048" y="175259"/>
                </a:lnTo>
                <a:lnTo>
                  <a:pt x="487680" y="175259"/>
                </a:lnTo>
                <a:lnTo>
                  <a:pt x="484631" y="172211"/>
                </a:lnTo>
                <a:close/>
              </a:path>
              <a:path w="836930" h="570229">
                <a:moveTo>
                  <a:pt x="6096" y="563879"/>
                </a:moveTo>
                <a:lnTo>
                  <a:pt x="3048" y="563879"/>
                </a:lnTo>
                <a:lnTo>
                  <a:pt x="3048" y="566927"/>
                </a:lnTo>
                <a:lnTo>
                  <a:pt x="6096" y="566927"/>
                </a:lnTo>
                <a:lnTo>
                  <a:pt x="6096" y="563879"/>
                </a:lnTo>
                <a:close/>
              </a:path>
              <a:path w="836930" h="570229">
                <a:moveTo>
                  <a:pt x="830580" y="563879"/>
                </a:moveTo>
                <a:lnTo>
                  <a:pt x="6096" y="563879"/>
                </a:lnTo>
                <a:lnTo>
                  <a:pt x="6096" y="566927"/>
                </a:lnTo>
                <a:lnTo>
                  <a:pt x="830580" y="566927"/>
                </a:lnTo>
                <a:lnTo>
                  <a:pt x="830580" y="563879"/>
                </a:lnTo>
                <a:close/>
              </a:path>
              <a:path w="836930" h="570229">
                <a:moveTo>
                  <a:pt x="833628" y="175259"/>
                </a:moveTo>
                <a:lnTo>
                  <a:pt x="830580" y="175259"/>
                </a:lnTo>
                <a:lnTo>
                  <a:pt x="830580" y="566927"/>
                </a:lnTo>
                <a:lnTo>
                  <a:pt x="833628" y="566927"/>
                </a:lnTo>
                <a:lnTo>
                  <a:pt x="833628" y="563879"/>
                </a:lnTo>
                <a:lnTo>
                  <a:pt x="836676" y="563879"/>
                </a:lnTo>
                <a:lnTo>
                  <a:pt x="836676" y="178307"/>
                </a:lnTo>
                <a:lnTo>
                  <a:pt x="833628" y="178307"/>
                </a:lnTo>
                <a:lnTo>
                  <a:pt x="833628" y="175259"/>
                </a:lnTo>
                <a:close/>
              </a:path>
              <a:path w="836930" h="570229">
                <a:moveTo>
                  <a:pt x="836676" y="563879"/>
                </a:moveTo>
                <a:lnTo>
                  <a:pt x="833628" y="563879"/>
                </a:lnTo>
                <a:lnTo>
                  <a:pt x="833628" y="566927"/>
                </a:lnTo>
                <a:lnTo>
                  <a:pt x="835152" y="566927"/>
                </a:lnTo>
                <a:lnTo>
                  <a:pt x="836676" y="565403"/>
                </a:lnTo>
                <a:lnTo>
                  <a:pt x="836676" y="563879"/>
                </a:lnTo>
                <a:close/>
              </a:path>
              <a:path w="836930" h="570229">
                <a:moveTo>
                  <a:pt x="6096" y="175259"/>
                </a:moveTo>
                <a:lnTo>
                  <a:pt x="3048" y="175259"/>
                </a:lnTo>
                <a:lnTo>
                  <a:pt x="3048" y="178307"/>
                </a:lnTo>
                <a:lnTo>
                  <a:pt x="6096" y="178307"/>
                </a:lnTo>
                <a:lnTo>
                  <a:pt x="6096" y="175259"/>
                </a:lnTo>
                <a:close/>
              </a:path>
              <a:path w="836930" h="570229">
                <a:moveTo>
                  <a:pt x="495232" y="172211"/>
                </a:moveTo>
                <a:lnTo>
                  <a:pt x="486156" y="172211"/>
                </a:lnTo>
                <a:lnTo>
                  <a:pt x="487680" y="175259"/>
                </a:lnTo>
                <a:lnTo>
                  <a:pt x="6096" y="175259"/>
                </a:lnTo>
                <a:lnTo>
                  <a:pt x="6096" y="178307"/>
                </a:lnTo>
                <a:lnTo>
                  <a:pt x="487680" y="178307"/>
                </a:lnTo>
                <a:lnTo>
                  <a:pt x="489204" y="176783"/>
                </a:lnTo>
                <a:lnTo>
                  <a:pt x="495232" y="172211"/>
                </a:lnTo>
                <a:close/>
              </a:path>
              <a:path w="836930" h="570229">
                <a:moveTo>
                  <a:pt x="716280" y="1523"/>
                </a:moveTo>
                <a:lnTo>
                  <a:pt x="711708" y="1523"/>
                </a:lnTo>
                <a:lnTo>
                  <a:pt x="714756" y="3047"/>
                </a:lnTo>
                <a:lnTo>
                  <a:pt x="716280" y="4571"/>
                </a:lnTo>
                <a:lnTo>
                  <a:pt x="710886" y="8662"/>
                </a:lnTo>
                <a:lnTo>
                  <a:pt x="691896" y="173735"/>
                </a:lnTo>
                <a:lnTo>
                  <a:pt x="691896" y="176783"/>
                </a:lnTo>
                <a:lnTo>
                  <a:pt x="693420" y="176783"/>
                </a:lnTo>
                <a:lnTo>
                  <a:pt x="694944" y="178307"/>
                </a:lnTo>
                <a:lnTo>
                  <a:pt x="830580" y="178307"/>
                </a:lnTo>
                <a:lnTo>
                  <a:pt x="830580" y="175259"/>
                </a:lnTo>
                <a:lnTo>
                  <a:pt x="694944" y="175259"/>
                </a:lnTo>
                <a:lnTo>
                  <a:pt x="693420" y="172211"/>
                </a:lnTo>
                <a:lnTo>
                  <a:pt x="698342" y="172211"/>
                </a:lnTo>
                <a:lnTo>
                  <a:pt x="717804" y="3047"/>
                </a:lnTo>
                <a:lnTo>
                  <a:pt x="716280" y="1523"/>
                </a:lnTo>
                <a:close/>
              </a:path>
              <a:path w="836930" h="570229">
                <a:moveTo>
                  <a:pt x="835152" y="172211"/>
                </a:moveTo>
                <a:lnTo>
                  <a:pt x="698342" y="172211"/>
                </a:lnTo>
                <a:lnTo>
                  <a:pt x="697992" y="175259"/>
                </a:lnTo>
                <a:lnTo>
                  <a:pt x="833628" y="175259"/>
                </a:lnTo>
                <a:lnTo>
                  <a:pt x="833628" y="178307"/>
                </a:lnTo>
                <a:lnTo>
                  <a:pt x="836676" y="178307"/>
                </a:lnTo>
                <a:lnTo>
                  <a:pt x="836676" y="173735"/>
                </a:lnTo>
                <a:lnTo>
                  <a:pt x="835152" y="172211"/>
                </a:lnTo>
                <a:close/>
              </a:path>
              <a:path w="836930" h="570229">
                <a:moveTo>
                  <a:pt x="716280" y="0"/>
                </a:moveTo>
                <a:lnTo>
                  <a:pt x="711708" y="0"/>
                </a:lnTo>
                <a:lnTo>
                  <a:pt x="484631" y="172211"/>
                </a:lnTo>
                <a:lnTo>
                  <a:pt x="487680" y="175259"/>
                </a:lnTo>
                <a:lnTo>
                  <a:pt x="486156" y="172211"/>
                </a:lnTo>
                <a:lnTo>
                  <a:pt x="495232" y="172211"/>
                </a:lnTo>
                <a:lnTo>
                  <a:pt x="710886" y="8662"/>
                </a:lnTo>
                <a:lnTo>
                  <a:pt x="711708" y="1523"/>
                </a:lnTo>
                <a:lnTo>
                  <a:pt x="716280" y="1523"/>
                </a:lnTo>
                <a:lnTo>
                  <a:pt x="716280" y="0"/>
                </a:lnTo>
                <a:close/>
              </a:path>
              <a:path w="836930" h="570229">
                <a:moveTo>
                  <a:pt x="698342" y="172211"/>
                </a:moveTo>
                <a:lnTo>
                  <a:pt x="693420" y="172211"/>
                </a:lnTo>
                <a:lnTo>
                  <a:pt x="694944" y="175259"/>
                </a:lnTo>
                <a:lnTo>
                  <a:pt x="697992" y="175259"/>
                </a:lnTo>
                <a:lnTo>
                  <a:pt x="698342" y="172211"/>
                </a:lnTo>
                <a:close/>
              </a:path>
              <a:path w="836930" h="570229">
                <a:moveTo>
                  <a:pt x="711708" y="1523"/>
                </a:moveTo>
                <a:lnTo>
                  <a:pt x="710886" y="8662"/>
                </a:lnTo>
                <a:lnTo>
                  <a:pt x="716280" y="4571"/>
                </a:lnTo>
                <a:lnTo>
                  <a:pt x="714756" y="3047"/>
                </a:lnTo>
                <a:lnTo>
                  <a:pt x="711708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656009" y="4782184"/>
            <a:ext cx="668602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15" dirty="0">
                <a:latin typeface="Times New Roman"/>
                <a:cs typeface="Times New Roman"/>
              </a:rPr>
              <a:t>message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55495" y="5037032"/>
            <a:ext cx="973578" cy="536487"/>
          </a:xfrm>
          <a:custGeom>
            <a:avLst/>
            <a:gdLst/>
            <a:ahLst/>
            <a:cxnLst/>
            <a:rect l="l" t="t" r="r" b="b"/>
            <a:pathLst>
              <a:path w="1001395" h="551814">
                <a:moveTo>
                  <a:pt x="431292" y="489204"/>
                </a:moveTo>
                <a:lnTo>
                  <a:pt x="187452" y="489204"/>
                </a:lnTo>
                <a:lnTo>
                  <a:pt x="0" y="551688"/>
                </a:lnTo>
                <a:lnTo>
                  <a:pt x="431292" y="489204"/>
                </a:lnTo>
                <a:close/>
              </a:path>
              <a:path w="1001395" h="551814">
                <a:moveTo>
                  <a:pt x="1001268" y="0"/>
                </a:moveTo>
                <a:lnTo>
                  <a:pt x="24384" y="0"/>
                </a:lnTo>
                <a:lnTo>
                  <a:pt x="24384" y="489204"/>
                </a:lnTo>
                <a:lnTo>
                  <a:pt x="1001268" y="489204"/>
                </a:lnTo>
                <a:lnTo>
                  <a:pt x="100126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452533" y="5034068"/>
            <a:ext cx="979751" cy="542660"/>
          </a:xfrm>
          <a:custGeom>
            <a:avLst/>
            <a:gdLst/>
            <a:ahLst/>
            <a:cxnLst/>
            <a:rect l="l" t="t" r="r" b="b"/>
            <a:pathLst>
              <a:path w="1007745" h="558164">
                <a:moveTo>
                  <a:pt x="1524" y="551688"/>
                </a:moveTo>
                <a:lnTo>
                  <a:pt x="0" y="551688"/>
                </a:lnTo>
                <a:lnTo>
                  <a:pt x="0" y="556260"/>
                </a:lnTo>
                <a:lnTo>
                  <a:pt x="1524" y="556260"/>
                </a:lnTo>
                <a:lnTo>
                  <a:pt x="3048" y="557784"/>
                </a:lnTo>
                <a:lnTo>
                  <a:pt x="3048" y="554736"/>
                </a:lnTo>
                <a:lnTo>
                  <a:pt x="1524" y="551688"/>
                </a:lnTo>
                <a:close/>
              </a:path>
              <a:path w="1007745" h="558164">
                <a:moveTo>
                  <a:pt x="36566" y="546611"/>
                </a:moveTo>
                <a:lnTo>
                  <a:pt x="1524" y="551688"/>
                </a:lnTo>
                <a:lnTo>
                  <a:pt x="3048" y="554736"/>
                </a:lnTo>
                <a:lnTo>
                  <a:pt x="3048" y="557784"/>
                </a:lnTo>
                <a:lnTo>
                  <a:pt x="36566" y="546611"/>
                </a:lnTo>
                <a:close/>
              </a:path>
              <a:path w="1007745" h="558164">
                <a:moveTo>
                  <a:pt x="1001268" y="489204"/>
                </a:moveTo>
                <a:lnTo>
                  <a:pt x="432816" y="489204"/>
                </a:lnTo>
                <a:lnTo>
                  <a:pt x="36566" y="546611"/>
                </a:lnTo>
                <a:lnTo>
                  <a:pt x="3048" y="557784"/>
                </a:lnTo>
                <a:lnTo>
                  <a:pt x="434340" y="495300"/>
                </a:lnTo>
                <a:lnTo>
                  <a:pt x="432816" y="495300"/>
                </a:lnTo>
                <a:lnTo>
                  <a:pt x="434340" y="492252"/>
                </a:lnTo>
                <a:lnTo>
                  <a:pt x="1001268" y="492252"/>
                </a:lnTo>
                <a:lnTo>
                  <a:pt x="1001268" y="489204"/>
                </a:lnTo>
                <a:close/>
              </a:path>
              <a:path w="1007745" h="558164">
                <a:moveTo>
                  <a:pt x="188976" y="489204"/>
                </a:moveTo>
                <a:lnTo>
                  <a:pt x="1524" y="551688"/>
                </a:lnTo>
                <a:lnTo>
                  <a:pt x="36566" y="546611"/>
                </a:lnTo>
                <a:lnTo>
                  <a:pt x="190500" y="495300"/>
                </a:lnTo>
                <a:lnTo>
                  <a:pt x="188976" y="495300"/>
                </a:lnTo>
                <a:lnTo>
                  <a:pt x="190500" y="492252"/>
                </a:lnTo>
                <a:lnTo>
                  <a:pt x="188976" y="489204"/>
                </a:lnTo>
                <a:close/>
              </a:path>
              <a:path w="1007745" h="558164">
                <a:moveTo>
                  <a:pt x="1005840" y="0"/>
                </a:moveTo>
                <a:lnTo>
                  <a:pt x="24384" y="0"/>
                </a:lnTo>
                <a:lnTo>
                  <a:pt x="24384" y="493776"/>
                </a:lnTo>
                <a:lnTo>
                  <a:pt x="25908" y="495300"/>
                </a:lnTo>
                <a:lnTo>
                  <a:pt x="170688" y="495300"/>
                </a:lnTo>
                <a:lnTo>
                  <a:pt x="179832" y="492252"/>
                </a:lnTo>
                <a:lnTo>
                  <a:pt x="27432" y="492252"/>
                </a:lnTo>
                <a:lnTo>
                  <a:pt x="27432" y="489204"/>
                </a:lnTo>
                <a:lnTo>
                  <a:pt x="30480" y="489204"/>
                </a:lnTo>
                <a:lnTo>
                  <a:pt x="30480" y="6096"/>
                </a:lnTo>
                <a:lnTo>
                  <a:pt x="27432" y="6096"/>
                </a:lnTo>
                <a:lnTo>
                  <a:pt x="27432" y="3048"/>
                </a:lnTo>
                <a:lnTo>
                  <a:pt x="1007364" y="3048"/>
                </a:lnTo>
                <a:lnTo>
                  <a:pt x="1007364" y="1524"/>
                </a:lnTo>
                <a:lnTo>
                  <a:pt x="1005840" y="0"/>
                </a:lnTo>
                <a:close/>
              </a:path>
              <a:path w="1007745" h="558164">
                <a:moveTo>
                  <a:pt x="192024" y="489204"/>
                </a:moveTo>
                <a:lnTo>
                  <a:pt x="188976" y="489204"/>
                </a:lnTo>
                <a:lnTo>
                  <a:pt x="190500" y="492252"/>
                </a:lnTo>
                <a:lnTo>
                  <a:pt x="188976" y="495300"/>
                </a:lnTo>
                <a:lnTo>
                  <a:pt x="190500" y="495300"/>
                </a:lnTo>
                <a:lnTo>
                  <a:pt x="192024" y="493776"/>
                </a:lnTo>
                <a:lnTo>
                  <a:pt x="192024" y="489204"/>
                </a:lnTo>
                <a:close/>
              </a:path>
              <a:path w="1007745" h="558164">
                <a:moveTo>
                  <a:pt x="434340" y="492252"/>
                </a:moveTo>
                <a:lnTo>
                  <a:pt x="432816" y="495300"/>
                </a:lnTo>
                <a:lnTo>
                  <a:pt x="434340" y="495300"/>
                </a:lnTo>
                <a:lnTo>
                  <a:pt x="434340" y="492252"/>
                </a:lnTo>
                <a:close/>
              </a:path>
              <a:path w="1007745" h="558164">
                <a:moveTo>
                  <a:pt x="1007364" y="489204"/>
                </a:moveTo>
                <a:lnTo>
                  <a:pt x="1004316" y="489204"/>
                </a:lnTo>
                <a:lnTo>
                  <a:pt x="1004316" y="492252"/>
                </a:lnTo>
                <a:lnTo>
                  <a:pt x="434340" y="492252"/>
                </a:lnTo>
                <a:lnTo>
                  <a:pt x="434340" y="495300"/>
                </a:lnTo>
                <a:lnTo>
                  <a:pt x="1002792" y="495300"/>
                </a:lnTo>
                <a:lnTo>
                  <a:pt x="1004316" y="493776"/>
                </a:lnTo>
                <a:lnTo>
                  <a:pt x="1005840" y="493776"/>
                </a:lnTo>
                <a:lnTo>
                  <a:pt x="1005840" y="492252"/>
                </a:lnTo>
                <a:lnTo>
                  <a:pt x="1007364" y="490728"/>
                </a:lnTo>
                <a:lnTo>
                  <a:pt x="1007364" y="489204"/>
                </a:lnTo>
                <a:close/>
              </a:path>
              <a:path w="1007745" h="558164">
                <a:moveTo>
                  <a:pt x="30480" y="489204"/>
                </a:moveTo>
                <a:lnTo>
                  <a:pt x="27432" y="489204"/>
                </a:lnTo>
                <a:lnTo>
                  <a:pt x="27432" y="492252"/>
                </a:lnTo>
                <a:lnTo>
                  <a:pt x="30480" y="492252"/>
                </a:lnTo>
                <a:lnTo>
                  <a:pt x="30480" y="489204"/>
                </a:lnTo>
                <a:close/>
              </a:path>
              <a:path w="1007745" h="558164">
                <a:moveTo>
                  <a:pt x="188976" y="489204"/>
                </a:moveTo>
                <a:lnTo>
                  <a:pt x="30480" y="489204"/>
                </a:lnTo>
                <a:lnTo>
                  <a:pt x="30480" y="492252"/>
                </a:lnTo>
                <a:lnTo>
                  <a:pt x="179832" y="492252"/>
                </a:lnTo>
                <a:lnTo>
                  <a:pt x="188976" y="489204"/>
                </a:lnTo>
                <a:close/>
              </a:path>
              <a:path w="1007745" h="558164">
                <a:moveTo>
                  <a:pt x="1004316" y="3048"/>
                </a:moveTo>
                <a:lnTo>
                  <a:pt x="1001268" y="3048"/>
                </a:lnTo>
                <a:lnTo>
                  <a:pt x="1001268" y="492252"/>
                </a:lnTo>
                <a:lnTo>
                  <a:pt x="1004316" y="492252"/>
                </a:lnTo>
                <a:lnTo>
                  <a:pt x="1004316" y="489204"/>
                </a:lnTo>
                <a:lnTo>
                  <a:pt x="1007364" y="489204"/>
                </a:lnTo>
                <a:lnTo>
                  <a:pt x="1007364" y="6096"/>
                </a:lnTo>
                <a:lnTo>
                  <a:pt x="1004316" y="6096"/>
                </a:lnTo>
                <a:lnTo>
                  <a:pt x="1004316" y="3048"/>
                </a:lnTo>
                <a:close/>
              </a:path>
              <a:path w="1007745" h="558164">
                <a:moveTo>
                  <a:pt x="30480" y="3048"/>
                </a:moveTo>
                <a:lnTo>
                  <a:pt x="27432" y="3048"/>
                </a:lnTo>
                <a:lnTo>
                  <a:pt x="27432" y="6096"/>
                </a:lnTo>
                <a:lnTo>
                  <a:pt x="30480" y="6096"/>
                </a:lnTo>
                <a:lnTo>
                  <a:pt x="30480" y="3048"/>
                </a:lnTo>
                <a:close/>
              </a:path>
              <a:path w="1007745" h="558164">
                <a:moveTo>
                  <a:pt x="1001268" y="3048"/>
                </a:moveTo>
                <a:lnTo>
                  <a:pt x="30480" y="3048"/>
                </a:lnTo>
                <a:lnTo>
                  <a:pt x="30480" y="6096"/>
                </a:lnTo>
                <a:lnTo>
                  <a:pt x="1001268" y="6096"/>
                </a:lnTo>
                <a:lnTo>
                  <a:pt x="1001268" y="3048"/>
                </a:lnTo>
                <a:close/>
              </a:path>
              <a:path w="1007745" h="558164">
                <a:moveTo>
                  <a:pt x="1007364" y="3048"/>
                </a:moveTo>
                <a:lnTo>
                  <a:pt x="1004316" y="3048"/>
                </a:lnTo>
                <a:lnTo>
                  <a:pt x="1004316" y="6096"/>
                </a:lnTo>
                <a:lnTo>
                  <a:pt x="1007364" y="6096"/>
                </a:lnTo>
                <a:lnTo>
                  <a:pt x="100736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540951" y="5060886"/>
            <a:ext cx="826029" cy="462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015" marR="4939" indent="-259286">
              <a:lnSpc>
                <a:spcPct val="102600"/>
              </a:lnSpc>
            </a:pPr>
            <a:r>
              <a:rPr sz="1458" spc="10" dirty="0">
                <a:latin typeface="Times New Roman"/>
                <a:cs typeface="Times New Roman"/>
              </a:rPr>
              <a:t>Activation  </a:t>
            </a:r>
            <a:r>
              <a:rPr sz="1458" spc="15" dirty="0">
                <a:latin typeface="Times New Roman"/>
                <a:cs typeface="Times New Roman"/>
              </a:rPr>
              <a:t>box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3680" y="5419302"/>
            <a:ext cx="902581" cy="567972"/>
          </a:xfrm>
          <a:custGeom>
            <a:avLst/>
            <a:gdLst/>
            <a:ahLst/>
            <a:cxnLst/>
            <a:rect l="l" t="t" r="r" b="b"/>
            <a:pathLst>
              <a:path w="928370" h="584200">
                <a:moveTo>
                  <a:pt x="928116" y="193548"/>
                </a:moveTo>
                <a:lnTo>
                  <a:pt x="0" y="193548"/>
                </a:lnTo>
                <a:lnTo>
                  <a:pt x="0" y="583692"/>
                </a:lnTo>
                <a:lnTo>
                  <a:pt x="928116" y="583692"/>
                </a:lnTo>
                <a:lnTo>
                  <a:pt x="928116" y="193548"/>
                </a:lnTo>
                <a:close/>
              </a:path>
              <a:path w="928370" h="584200">
                <a:moveTo>
                  <a:pt x="73152" y="0"/>
                </a:moveTo>
                <a:lnTo>
                  <a:pt x="153924" y="193548"/>
                </a:lnTo>
                <a:lnTo>
                  <a:pt x="385572" y="193548"/>
                </a:lnTo>
                <a:lnTo>
                  <a:pt x="7315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770716" y="5416339"/>
            <a:ext cx="908755" cy="573528"/>
          </a:xfrm>
          <a:custGeom>
            <a:avLst/>
            <a:gdLst/>
            <a:ahLst/>
            <a:cxnLst/>
            <a:rect l="l" t="t" r="r" b="b"/>
            <a:pathLst>
              <a:path w="934720" h="589914">
                <a:moveTo>
                  <a:pt x="152652" y="193547"/>
                </a:moveTo>
                <a:lnTo>
                  <a:pt x="0" y="193547"/>
                </a:lnTo>
                <a:lnTo>
                  <a:pt x="0" y="588263"/>
                </a:lnTo>
                <a:lnTo>
                  <a:pt x="1524" y="589787"/>
                </a:lnTo>
                <a:lnTo>
                  <a:pt x="929640" y="589787"/>
                </a:lnTo>
                <a:lnTo>
                  <a:pt x="931163" y="588263"/>
                </a:lnTo>
                <a:lnTo>
                  <a:pt x="932688" y="588263"/>
                </a:lnTo>
                <a:lnTo>
                  <a:pt x="932688" y="586739"/>
                </a:lnTo>
                <a:lnTo>
                  <a:pt x="3048" y="586739"/>
                </a:lnTo>
                <a:lnTo>
                  <a:pt x="3048" y="583691"/>
                </a:lnTo>
                <a:lnTo>
                  <a:pt x="6096" y="583691"/>
                </a:lnTo>
                <a:lnTo>
                  <a:pt x="6096" y="199643"/>
                </a:lnTo>
                <a:lnTo>
                  <a:pt x="3048" y="199643"/>
                </a:lnTo>
                <a:lnTo>
                  <a:pt x="3048" y="196595"/>
                </a:lnTo>
                <a:lnTo>
                  <a:pt x="153924" y="196595"/>
                </a:lnTo>
                <a:lnTo>
                  <a:pt x="152652" y="193547"/>
                </a:lnTo>
                <a:close/>
              </a:path>
              <a:path w="934720" h="589914">
                <a:moveTo>
                  <a:pt x="6096" y="583691"/>
                </a:moveTo>
                <a:lnTo>
                  <a:pt x="3048" y="583691"/>
                </a:lnTo>
                <a:lnTo>
                  <a:pt x="3048" y="586739"/>
                </a:lnTo>
                <a:lnTo>
                  <a:pt x="6096" y="586739"/>
                </a:lnTo>
                <a:lnTo>
                  <a:pt x="6096" y="583691"/>
                </a:lnTo>
                <a:close/>
              </a:path>
              <a:path w="934720" h="589914">
                <a:moveTo>
                  <a:pt x="928116" y="583691"/>
                </a:moveTo>
                <a:lnTo>
                  <a:pt x="6096" y="583691"/>
                </a:lnTo>
                <a:lnTo>
                  <a:pt x="6096" y="586739"/>
                </a:lnTo>
                <a:lnTo>
                  <a:pt x="928116" y="586739"/>
                </a:lnTo>
                <a:lnTo>
                  <a:pt x="928116" y="583691"/>
                </a:lnTo>
                <a:close/>
              </a:path>
              <a:path w="934720" h="589914">
                <a:moveTo>
                  <a:pt x="931163" y="196595"/>
                </a:moveTo>
                <a:lnTo>
                  <a:pt x="928116" y="196595"/>
                </a:lnTo>
                <a:lnTo>
                  <a:pt x="928116" y="586739"/>
                </a:lnTo>
                <a:lnTo>
                  <a:pt x="931163" y="586739"/>
                </a:lnTo>
                <a:lnTo>
                  <a:pt x="931163" y="583691"/>
                </a:lnTo>
                <a:lnTo>
                  <a:pt x="934212" y="583691"/>
                </a:lnTo>
                <a:lnTo>
                  <a:pt x="934212" y="199643"/>
                </a:lnTo>
                <a:lnTo>
                  <a:pt x="931163" y="199643"/>
                </a:lnTo>
                <a:lnTo>
                  <a:pt x="931163" y="196595"/>
                </a:lnTo>
                <a:close/>
              </a:path>
              <a:path w="934720" h="589914">
                <a:moveTo>
                  <a:pt x="934212" y="583691"/>
                </a:moveTo>
                <a:lnTo>
                  <a:pt x="931163" y="583691"/>
                </a:lnTo>
                <a:lnTo>
                  <a:pt x="931163" y="586739"/>
                </a:lnTo>
                <a:lnTo>
                  <a:pt x="932688" y="586739"/>
                </a:lnTo>
                <a:lnTo>
                  <a:pt x="934212" y="585215"/>
                </a:lnTo>
                <a:lnTo>
                  <a:pt x="934212" y="583691"/>
                </a:lnTo>
                <a:close/>
              </a:path>
              <a:path w="934720" h="589914">
                <a:moveTo>
                  <a:pt x="6096" y="196595"/>
                </a:moveTo>
                <a:lnTo>
                  <a:pt x="3048" y="196595"/>
                </a:lnTo>
                <a:lnTo>
                  <a:pt x="3048" y="199643"/>
                </a:lnTo>
                <a:lnTo>
                  <a:pt x="6096" y="199643"/>
                </a:lnTo>
                <a:lnTo>
                  <a:pt x="6096" y="196595"/>
                </a:lnTo>
                <a:close/>
              </a:path>
              <a:path w="934720" h="589914">
                <a:moveTo>
                  <a:pt x="159383" y="193547"/>
                </a:moveTo>
                <a:lnTo>
                  <a:pt x="155448" y="193547"/>
                </a:lnTo>
                <a:lnTo>
                  <a:pt x="156972" y="196595"/>
                </a:lnTo>
                <a:lnTo>
                  <a:pt x="6096" y="196595"/>
                </a:lnTo>
                <a:lnTo>
                  <a:pt x="6096" y="199643"/>
                </a:lnTo>
                <a:lnTo>
                  <a:pt x="156972" y="199643"/>
                </a:lnTo>
                <a:lnTo>
                  <a:pt x="158496" y="198119"/>
                </a:lnTo>
                <a:lnTo>
                  <a:pt x="158496" y="195071"/>
                </a:lnTo>
                <a:lnTo>
                  <a:pt x="160020" y="195071"/>
                </a:lnTo>
                <a:lnTo>
                  <a:pt x="159383" y="193547"/>
                </a:lnTo>
                <a:close/>
              </a:path>
              <a:path w="934720" h="589914">
                <a:moveTo>
                  <a:pt x="80183" y="1523"/>
                </a:moveTo>
                <a:lnTo>
                  <a:pt x="79248" y="1523"/>
                </a:lnTo>
                <a:lnTo>
                  <a:pt x="83089" y="10728"/>
                </a:lnTo>
                <a:lnTo>
                  <a:pt x="385572" y="198119"/>
                </a:lnTo>
                <a:lnTo>
                  <a:pt x="387096" y="198119"/>
                </a:lnTo>
                <a:lnTo>
                  <a:pt x="388620" y="199643"/>
                </a:lnTo>
                <a:lnTo>
                  <a:pt x="928116" y="199643"/>
                </a:lnTo>
                <a:lnTo>
                  <a:pt x="928116" y="196595"/>
                </a:lnTo>
                <a:lnTo>
                  <a:pt x="388620" y="196595"/>
                </a:lnTo>
                <a:lnTo>
                  <a:pt x="387096" y="193547"/>
                </a:lnTo>
                <a:lnTo>
                  <a:pt x="390144" y="193547"/>
                </a:lnTo>
                <a:lnTo>
                  <a:pt x="80183" y="1523"/>
                </a:lnTo>
                <a:close/>
              </a:path>
              <a:path w="934720" h="589914">
                <a:moveTo>
                  <a:pt x="932688" y="193547"/>
                </a:moveTo>
                <a:lnTo>
                  <a:pt x="390144" y="193547"/>
                </a:lnTo>
                <a:lnTo>
                  <a:pt x="388620" y="196595"/>
                </a:lnTo>
                <a:lnTo>
                  <a:pt x="931163" y="196595"/>
                </a:lnTo>
                <a:lnTo>
                  <a:pt x="931163" y="199643"/>
                </a:lnTo>
                <a:lnTo>
                  <a:pt x="934212" y="199643"/>
                </a:lnTo>
                <a:lnTo>
                  <a:pt x="934212" y="195071"/>
                </a:lnTo>
                <a:lnTo>
                  <a:pt x="932688" y="193547"/>
                </a:lnTo>
                <a:close/>
              </a:path>
              <a:path w="934720" h="589914">
                <a:moveTo>
                  <a:pt x="74009" y="5103"/>
                </a:moveTo>
                <a:lnTo>
                  <a:pt x="153924" y="196595"/>
                </a:lnTo>
                <a:lnTo>
                  <a:pt x="156972" y="196595"/>
                </a:lnTo>
                <a:lnTo>
                  <a:pt x="155448" y="193547"/>
                </a:lnTo>
                <a:lnTo>
                  <a:pt x="159383" y="193547"/>
                </a:lnTo>
                <a:lnTo>
                  <a:pt x="83089" y="10728"/>
                </a:lnTo>
                <a:lnTo>
                  <a:pt x="74009" y="5103"/>
                </a:lnTo>
                <a:close/>
              </a:path>
              <a:path w="934720" h="589914">
                <a:moveTo>
                  <a:pt x="390144" y="193547"/>
                </a:moveTo>
                <a:lnTo>
                  <a:pt x="387096" y="193547"/>
                </a:lnTo>
                <a:lnTo>
                  <a:pt x="388620" y="196595"/>
                </a:lnTo>
                <a:lnTo>
                  <a:pt x="390144" y="193547"/>
                </a:lnTo>
                <a:close/>
              </a:path>
              <a:path w="934720" h="589914">
                <a:moveTo>
                  <a:pt x="79248" y="1523"/>
                </a:moveTo>
                <a:lnTo>
                  <a:pt x="73678" y="4308"/>
                </a:lnTo>
                <a:lnTo>
                  <a:pt x="74009" y="5103"/>
                </a:lnTo>
                <a:lnTo>
                  <a:pt x="83089" y="10728"/>
                </a:lnTo>
                <a:lnTo>
                  <a:pt x="79248" y="1523"/>
                </a:lnTo>
                <a:close/>
              </a:path>
              <a:path w="934720" h="589914">
                <a:moveTo>
                  <a:pt x="73678" y="4308"/>
                </a:moveTo>
                <a:lnTo>
                  <a:pt x="73152" y="4571"/>
                </a:lnTo>
                <a:lnTo>
                  <a:pt x="74009" y="5103"/>
                </a:lnTo>
                <a:lnTo>
                  <a:pt x="73678" y="4308"/>
                </a:lnTo>
                <a:close/>
              </a:path>
              <a:path w="934720" h="589914">
                <a:moveTo>
                  <a:pt x="77724" y="0"/>
                </a:moveTo>
                <a:lnTo>
                  <a:pt x="73152" y="0"/>
                </a:lnTo>
                <a:lnTo>
                  <a:pt x="73152" y="3047"/>
                </a:lnTo>
                <a:lnTo>
                  <a:pt x="73678" y="4308"/>
                </a:lnTo>
                <a:lnTo>
                  <a:pt x="79248" y="1523"/>
                </a:lnTo>
                <a:lnTo>
                  <a:pt x="80183" y="1523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853197" y="5637119"/>
            <a:ext cx="742685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15" dirty="0">
                <a:latin typeface="Times New Roman"/>
                <a:cs typeface="Times New Roman"/>
              </a:rPr>
              <a:t>condition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89042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59929" cy="7154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information. Examples of transactions are: agreement, assignment, authorization,  contract, delivery, deposit, incident, inquiry, order, payment, problem report, purchase,  refund, registration, rental, reservation, </a:t>
            </a:r>
            <a:r>
              <a:rPr sz="1167" spc="-5" dirty="0">
                <a:latin typeface="Times New Roman"/>
                <a:cs typeface="Times New Roman"/>
              </a:rPr>
              <a:t>sale, shift, shipment, subscription, withdrawal.  Note </a:t>
            </a:r>
            <a:r>
              <a:rPr sz="1167" dirty="0">
                <a:latin typeface="Times New Roman"/>
                <a:cs typeface="Times New Roman"/>
              </a:rPr>
              <a:t>that nearly all transactions consist of a number of transaction line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 </a:t>
            </a:r>
            <a:r>
              <a:rPr sz="1361" dirty="0">
                <a:latin typeface="Times New Roman"/>
                <a:cs typeface="Times New Roman"/>
              </a:rPr>
              <a:t>Container</a:t>
            </a:r>
            <a:r>
              <a:rPr sz="1361" spc="-44" dirty="0">
                <a:latin typeface="Times New Roman"/>
                <a:cs typeface="Times New Roman"/>
              </a:rPr>
              <a:t> </a:t>
            </a:r>
            <a:r>
              <a:rPr sz="1361" spc="-10" dirty="0">
                <a:latin typeface="Times New Roman"/>
                <a:cs typeface="Times New Roman"/>
              </a:rPr>
              <a:t>Objects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Containers are objects that hold other objects. </a:t>
            </a:r>
            <a:r>
              <a:rPr sz="1167" spc="-5" dirty="0">
                <a:latin typeface="Times New Roman"/>
                <a:cs typeface="Times New Roman"/>
              </a:rPr>
              <a:t>Note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similarity </a:t>
            </a:r>
            <a:r>
              <a:rPr sz="1167" dirty="0">
                <a:latin typeface="Times New Roman"/>
                <a:cs typeface="Times New Roman"/>
              </a:rPr>
              <a:t>of definition between  container and places. The difference is that a place is a place in the literal </a:t>
            </a:r>
            <a:r>
              <a:rPr sz="1167" spc="-5" dirty="0">
                <a:latin typeface="Times New Roman"/>
                <a:cs typeface="Times New Roman"/>
              </a:rPr>
              <a:t>sense while </a:t>
            </a:r>
            <a:r>
              <a:rPr sz="1167" dirty="0">
                <a:latin typeface="Times New Roman"/>
                <a:cs typeface="Times New Roman"/>
              </a:rPr>
              <a:t>a  container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a any object that can hold other objects, e.g. bin, box, cabinet, folder, locker,  </a:t>
            </a:r>
            <a:r>
              <a:rPr sz="1167" spc="-5" dirty="0">
                <a:latin typeface="Times New Roman"/>
                <a:cs typeface="Times New Roman"/>
              </a:rPr>
              <a:t>safe, shelf, </a:t>
            </a:r>
            <a:r>
              <a:rPr sz="1167" dirty="0">
                <a:latin typeface="Times New Roman"/>
                <a:cs typeface="Times New Roman"/>
              </a:rPr>
              <a:t>etc. Therefore a place is also a container but every container need not be a  place.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-5" dirty="0">
                <a:latin typeface="Times New Roman"/>
                <a:cs typeface="Times New Roman"/>
              </a:rPr>
              <a:t>Select </a:t>
            </a:r>
            <a:r>
              <a:rPr sz="1361" dirty="0">
                <a:latin typeface="Times New Roman"/>
                <a:cs typeface="Times New Roman"/>
              </a:rPr>
              <a:t>Tangible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things</a:t>
            </a:r>
            <a:endParaRPr sz="1361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Take a “walk” through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“tangible” things around you used in the  problem domain. These may be characterized as all the remaining (not </a:t>
            </a:r>
            <a:r>
              <a:rPr sz="1167" spc="-10" dirty="0">
                <a:latin typeface="Times New Roman"/>
                <a:cs typeface="Times New Roman"/>
              </a:rPr>
              <a:t>yet </a:t>
            </a:r>
            <a:r>
              <a:rPr sz="1167" spc="-5" dirty="0">
                <a:latin typeface="Times New Roman"/>
                <a:cs typeface="Times New Roman"/>
              </a:rPr>
              <a:t>selected)  </a:t>
            </a:r>
            <a:r>
              <a:rPr sz="1167" dirty="0">
                <a:latin typeface="Times New Roman"/>
                <a:cs typeface="Times New Roman"/>
              </a:rPr>
              <a:t>“nouns” that make up the problem domain. Examples are: account, book, calendar, cash  box, cash drawer, item, plan, procedure, product, </a:t>
            </a:r>
            <a:r>
              <a:rPr sz="1167" spc="-5" dirty="0">
                <a:latin typeface="Times New Roman"/>
                <a:cs typeface="Times New Roman"/>
              </a:rPr>
              <a:t>schedule, skill, </a:t>
            </a:r>
            <a:r>
              <a:rPr sz="1167" dirty="0">
                <a:latin typeface="Times New Roman"/>
                <a:cs typeface="Times New Roman"/>
              </a:rPr>
              <a:t>tool,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While </a:t>
            </a:r>
            <a:r>
              <a:rPr sz="1167" spc="-5" dirty="0">
                <a:latin typeface="Times New Roman"/>
                <a:cs typeface="Times New Roman"/>
              </a:rPr>
              <a:t>selecting </a:t>
            </a:r>
            <a:r>
              <a:rPr sz="1167" dirty="0">
                <a:latin typeface="Times New Roman"/>
                <a:cs typeface="Times New Roman"/>
              </a:rPr>
              <a:t>objects, the following considerations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kept in mind for a </a:t>
            </a:r>
            <a:r>
              <a:rPr sz="1167" spc="-5" dirty="0">
                <a:latin typeface="Times New Roman"/>
                <a:cs typeface="Times New Roman"/>
              </a:rPr>
              <a:t>simpler  </a:t>
            </a:r>
            <a:r>
              <a:rPr sz="1167" dirty="0">
                <a:latin typeface="Times New Roman"/>
                <a:cs typeface="Times New Roman"/>
              </a:rPr>
              <a:t>(and better) object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Every object that you put in </a:t>
            </a:r>
            <a:r>
              <a:rPr sz="1167" spc="-10" dirty="0">
                <a:latin typeface="Times New Roman"/>
                <a:cs typeface="Times New Roman"/>
              </a:rPr>
              <a:t>your </a:t>
            </a:r>
            <a:r>
              <a:rPr sz="1167" dirty="0">
                <a:latin typeface="Times New Roman"/>
                <a:cs typeface="Times New Roman"/>
              </a:rPr>
              <a:t>object model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responsibility or  role to play in the problem domain. </a:t>
            </a: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need to know each object, its attributes, and  </a:t>
            </a:r>
            <a:r>
              <a:rPr sz="1167" spc="-5" dirty="0">
                <a:latin typeface="Times New Roman"/>
                <a:cs typeface="Times New Roman"/>
              </a:rPr>
              <a:t>services. </a:t>
            </a:r>
            <a:r>
              <a:rPr sz="1167" dirty="0">
                <a:latin typeface="Times New Roman"/>
                <a:cs typeface="Times New Roman"/>
              </a:rPr>
              <a:t>If there is no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know about the object, remove it from the object  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buAutoNum type="arabicPeriod"/>
              <a:tabLst>
                <a:tab pos="234592" algn="l"/>
                <a:tab pos="4922108" algn="l"/>
              </a:tabLst>
            </a:pPr>
            <a:r>
              <a:rPr sz="1167" spc="-5" dirty="0">
                <a:latin typeface="Times New Roman"/>
                <a:cs typeface="Times New Roman"/>
              </a:rPr>
              <a:t>Avoid </a:t>
            </a:r>
            <a:r>
              <a:rPr sz="1167" dirty="0">
                <a:latin typeface="Times New Roman"/>
                <a:cs typeface="Times New Roman"/>
              </a:rPr>
              <a:t>having controller objects because controllers usually end 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functionality  that’s better done by other objects themselves, making the message passing more  complicated, and resulting in higher coupling. </a:t>
            </a: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delegation instead. </a:t>
            </a:r>
            <a:r>
              <a:rPr sz="1167" spc="-5" dirty="0">
                <a:latin typeface="Times New Roman"/>
                <a:cs typeface="Times New Roman"/>
              </a:rPr>
              <a:t>Note </a:t>
            </a:r>
            <a:r>
              <a:rPr sz="1167" dirty="0">
                <a:latin typeface="Times New Roman"/>
                <a:cs typeface="Times New Roman"/>
              </a:rPr>
              <a:t>the  difference between controlling and delegation; a controller </a:t>
            </a:r>
            <a:r>
              <a:rPr sz="1167" spc="-5" dirty="0">
                <a:latin typeface="Times New Roman"/>
                <a:cs typeface="Times New Roman"/>
              </a:rPr>
              <a:t>wants </a:t>
            </a:r>
            <a:r>
              <a:rPr sz="1167" dirty="0">
                <a:latin typeface="Times New Roman"/>
                <a:cs typeface="Times New Roman"/>
              </a:rPr>
              <a:t>to do every thing </a:t>
            </a:r>
            <a:r>
              <a:rPr sz="1167" spc="15" dirty="0">
                <a:latin typeface="Times New Roman"/>
                <a:cs typeface="Times New Roman"/>
              </a:rPr>
              <a:t>by  </a:t>
            </a:r>
            <a:r>
              <a:rPr sz="1167" dirty="0">
                <a:latin typeface="Times New Roman"/>
                <a:cs typeface="Times New Roman"/>
              </a:rPr>
              <a:t>himself (doesn’t trust anyone),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a good manager delegates responsibility (and  takes	credit).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42"/>
              </a:lnSpc>
              <a:buAutoNum type="arabicPeriod"/>
              <a:tabLst>
                <a:tab pos="234592" algn="l"/>
                <a:tab pos="4938159" algn="l"/>
              </a:tabLst>
            </a:pPr>
            <a:r>
              <a:rPr sz="1167" dirty="0">
                <a:latin typeface="Times New Roman"/>
                <a:cs typeface="Times New Roman"/>
              </a:rPr>
              <a:t>In large </a:t>
            </a:r>
            <a:r>
              <a:rPr sz="1167" spc="-5" dirty="0">
                <a:latin typeface="Times New Roman"/>
                <a:cs typeface="Times New Roman"/>
              </a:rPr>
              <a:t>systems several </a:t>
            </a:r>
            <a:r>
              <a:rPr sz="1167" dirty="0">
                <a:latin typeface="Times New Roman"/>
                <a:cs typeface="Times New Roman"/>
              </a:rPr>
              <a:t>objects are likely to have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or even identical  responsibilities. Look for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objects and </a:t>
            </a:r>
            <a:r>
              <a:rPr sz="1167" spc="-5" dirty="0">
                <a:latin typeface="Times New Roman"/>
                <a:cs typeface="Times New Roman"/>
              </a:rPr>
              <a:t>seek </a:t>
            </a:r>
            <a:r>
              <a:rPr sz="1167" dirty="0">
                <a:latin typeface="Times New Roman"/>
                <a:cs typeface="Times New Roman"/>
              </a:rPr>
              <a:t>a common name to </a:t>
            </a:r>
            <a:r>
              <a:rPr sz="1167" spc="-5" dirty="0">
                <a:latin typeface="Times New Roman"/>
                <a:cs typeface="Times New Roman"/>
              </a:rPr>
              <a:t>simplify </a:t>
            </a:r>
            <a:r>
              <a:rPr sz="1167" dirty="0">
                <a:latin typeface="Times New Roman"/>
                <a:cs typeface="Times New Roman"/>
              </a:rPr>
              <a:t>the  object	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7408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meaningful class names, names that describe objects in that class. Try to use  names from the domain vocabulary to avoid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confusion.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5542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2584860"/>
            <a:ext cx="5391415" cy="6873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dirty="0">
                <a:latin typeface="Times New Roman"/>
                <a:cs typeface="Times New Roman"/>
              </a:rPr>
              <a:t>Identify </a:t>
            </a:r>
            <a:r>
              <a:rPr sz="1361" spc="-5" dirty="0">
                <a:latin typeface="Times New Roman"/>
                <a:cs typeface="Times New Roman"/>
              </a:rPr>
              <a:t>Gen-Spec Structures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(Hierarchy)</a:t>
            </a:r>
            <a:endParaRPr sz="1361">
              <a:latin typeface="Times New Roman"/>
              <a:cs typeface="Times New Roman"/>
            </a:endParaRPr>
          </a:p>
          <a:p>
            <a:pPr marL="12347" marR="38893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Consider each class that you have identified as a </a:t>
            </a:r>
            <a:r>
              <a:rPr sz="1167" spc="-5" dirty="0">
                <a:latin typeface="Times New Roman"/>
                <a:cs typeface="Times New Roman"/>
              </a:rPr>
              <a:t>specialization </a:t>
            </a:r>
            <a:r>
              <a:rPr sz="1167" dirty="0">
                <a:latin typeface="Times New Roman"/>
                <a:cs typeface="Times New Roman"/>
              </a:rPr>
              <a:t>and then look for its  generalization and vice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versa.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5189">
              <a:lnSpc>
                <a:spcPts val="1565"/>
              </a:lnSpc>
              <a:spcBef>
                <a:spcPts val="5"/>
              </a:spcBef>
              <a:tabLst>
                <a:tab pos="755633" algn="l"/>
                <a:tab pos="1776725" algn="l"/>
                <a:tab pos="2682990" algn="l"/>
                <a:tab pos="3934970" algn="l"/>
                <a:tab pos="4149807" algn="l"/>
                <a:tab pos="4720235" algn="l"/>
                <a:tab pos="5117189" algn="l"/>
              </a:tabLst>
            </a:pPr>
            <a:r>
              <a:rPr sz="1361" b="1" spc="-5" dirty="0">
                <a:latin typeface="Times New Roman"/>
                <a:cs typeface="Times New Roman"/>
              </a:rPr>
              <a:t>Identif</a:t>
            </a:r>
            <a:r>
              <a:rPr sz="1361" b="1" dirty="0">
                <a:latin typeface="Times New Roman"/>
                <a:cs typeface="Times New Roman"/>
              </a:rPr>
              <a:t>y	Whole-Part	</a:t>
            </a:r>
            <a:r>
              <a:rPr sz="1361" b="1" spc="-5" dirty="0">
                <a:latin typeface="Times New Roman"/>
                <a:cs typeface="Times New Roman"/>
              </a:rPr>
              <a:t>structure</a:t>
            </a:r>
            <a:r>
              <a:rPr sz="1361" b="1" dirty="0">
                <a:latin typeface="Times New Roman"/>
                <a:cs typeface="Times New Roman"/>
              </a:rPr>
              <a:t>s	(Aggregations)	-	What	are	my  components?</a:t>
            </a:r>
            <a:endParaRPr sz="1361">
              <a:latin typeface="Times New Roman"/>
              <a:cs typeface="Times New Roman"/>
            </a:endParaRPr>
          </a:p>
          <a:p>
            <a:pPr marL="12347" marR="38276">
              <a:lnSpc>
                <a:spcPts val="1342"/>
              </a:lnSpc>
              <a:spcBef>
                <a:spcPts val="258"/>
              </a:spcBef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each object that you have identified, consider it as a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and then </a:t>
            </a:r>
            <a:r>
              <a:rPr sz="1167" spc="10" dirty="0">
                <a:latin typeface="Times New Roman"/>
                <a:cs typeface="Times New Roman"/>
              </a:rPr>
              <a:t>try </a:t>
            </a:r>
            <a:r>
              <a:rPr sz="1167" dirty="0">
                <a:latin typeface="Times New Roman"/>
                <a:cs typeface="Times New Roman"/>
              </a:rPr>
              <a:t>to find out its  parts - objects that make up this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045"/>
              </a:spcBef>
            </a:pPr>
            <a:r>
              <a:rPr sz="1556" spc="-10" dirty="0">
                <a:latin typeface="Times New Roman"/>
                <a:cs typeface="Times New Roman"/>
              </a:rPr>
              <a:t>Define Attributes </a:t>
            </a:r>
            <a:r>
              <a:rPr sz="1556" spc="-5" dirty="0">
                <a:latin typeface="Times New Roman"/>
                <a:cs typeface="Times New Roman"/>
              </a:rPr>
              <a:t>- What I</a:t>
            </a:r>
            <a:r>
              <a:rPr sz="1556" dirty="0">
                <a:latin typeface="Times New Roman"/>
                <a:cs typeface="Times New Roman"/>
              </a:rPr>
              <a:t> Know?</a:t>
            </a:r>
            <a:endParaRPr sz="1556">
              <a:latin typeface="Times New Roman"/>
              <a:cs typeface="Times New Roman"/>
            </a:endParaRPr>
          </a:p>
          <a:p>
            <a:pPr marL="12347" marR="37658" algn="just">
              <a:lnSpc>
                <a:spcPts val="1342"/>
              </a:lnSpc>
              <a:spcBef>
                <a:spcPts val="340"/>
              </a:spcBef>
            </a:pPr>
            <a:r>
              <a:rPr sz="1167" dirty="0">
                <a:latin typeface="Times New Roman"/>
                <a:cs typeface="Times New Roman"/>
              </a:rPr>
              <a:t>The first two activities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identify most of the objects (classes) in the problem  domain.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is the time to think about the role and responsibilities of these objects. The  first thing to consider is their attributes, i.e.,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knows.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642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each object include the attributes that come to mind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first think about the  object. The criteria for the inclusion of an attribute is that 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included if the 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needs to know its value and it cannot get it any other </a:t>
            </a:r>
            <a:r>
              <a:rPr sz="1167" spc="-5" dirty="0">
                <a:latin typeface="Times New Roman"/>
                <a:cs typeface="Times New Roman"/>
              </a:rPr>
              <a:t>way. Don </a:t>
            </a:r>
            <a:r>
              <a:rPr sz="1167" dirty="0">
                <a:latin typeface="Times New Roman"/>
                <a:cs typeface="Times New Roman"/>
              </a:rPr>
              <a:t>not add an  attribute for an association or aggregation. Examples of attributes are: number, name,  address, date, time, operational </a:t>
            </a:r>
            <a:r>
              <a:rPr sz="1167" spc="-5" dirty="0">
                <a:latin typeface="Times New Roman"/>
                <a:cs typeface="Times New Roman"/>
              </a:rPr>
              <a:t>state, </a:t>
            </a:r>
            <a:r>
              <a:rPr sz="1167" dirty="0">
                <a:latin typeface="Times New Roman"/>
                <a:cs typeface="Times New Roman"/>
              </a:rPr>
              <a:t>phone, </a:t>
            </a:r>
            <a:r>
              <a:rPr sz="1167" spc="-5" dirty="0">
                <a:latin typeface="Times New Roman"/>
                <a:cs typeface="Times New Roman"/>
              </a:rPr>
              <a:t>status, </a:t>
            </a:r>
            <a:r>
              <a:rPr sz="1167" dirty="0">
                <a:latin typeface="Times New Roman"/>
                <a:cs typeface="Times New Roman"/>
              </a:rPr>
              <a:t>threshold, type, etc.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particular,  consider the following attributes for different types of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spcBef>
                <a:spcPts val="5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actors consider name, address,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phone.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For participants consider number, date and time, password, authorization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level.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For place/location consider number, name, address (perhaps latitude, longitude,  altitude).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278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For transaction consider number, date, time,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status.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For line item consider quantity,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status.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For item consider name, description, dimension, </a:t>
            </a:r>
            <a:r>
              <a:rPr sz="1167" spc="-5" dirty="0">
                <a:latin typeface="Times New Roman"/>
                <a:cs typeface="Times New Roman"/>
              </a:rPr>
              <a:t>size, UPC,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weight.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39510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Like object </a:t>
            </a:r>
            <a:r>
              <a:rPr sz="1167" spc="-5" dirty="0">
                <a:latin typeface="Times New Roman"/>
                <a:cs typeface="Times New Roman"/>
              </a:rPr>
              <a:t>selection, </a:t>
            </a:r>
            <a:r>
              <a:rPr sz="1167" dirty="0">
                <a:latin typeface="Times New Roman"/>
                <a:cs typeface="Times New Roman"/>
              </a:rPr>
              <a:t>there are a number of issues that every designer must be aware of 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defining attributes of an object. These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39510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attribute that varies over time, e.g., price of an item,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replaced by an  additional class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an effective date and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264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attribute that may </a:t>
            </a:r>
            <a:r>
              <a:rPr sz="1167" spc="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a number of values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replaced by a new class 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an object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connection.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Replace “yes/no” type attributes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“status” type attributes for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flexibility.</a:t>
            </a:r>
            <a:endParaRPr sz="1167">
              <a:latin typeface="Times New Roman"/>
              <a:cs typeface="Times New Roman"/>
            </a:endParaRPr>
          </a:p>
          <a:p>
            <a:pPr marL="234592" marR="37041" indent="-222245">
              <a:lnSpc>
                <a:spcPts val="1342"/>
              </a:lnSpc>
              <a:spcBef>
                <a:spcPts val="63"/>
              </a:spcBef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If there are classes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common attributes and generalization-specialization makes  good </a:t>
            </a:r>
            <a:r>
              <a:rPr sz="1167" spc="-5" dirty="0">
                <a:latin typeface="Times New Roman"/>
                <a:cs typeface="Times New Roman"/>
              </a:rPr>
              <a:t>sense, </a:t>
            </a:r>
            <a:r>
              <a:rPr sz="1167" dirty="0">
                <a:latin typeface="Times New Roman"/>
                <a:cs typeface="Times New Roman"/>
              </a:rPr>
              <a:t>then add a generalization class and factor out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commonality.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3084" y="1177291"/>
            <a:ext cx="1500805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17</a:t>
            </a:r>
            <a:endParaRPr sz="184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03" y="1488440"/>
            <a:ext cx="4035690" cy="96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Times New Roman"/>
                <a:cs typeface="Times New Roman"/>
              </a:rPr>
              <a:t>Identify</a:t>
            </a:r>
            <a:r>
              <a:rPr sz="1556" spc="-39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Structures</a:t>
            </a: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ct val="95900"/>
              </a:lnSpc>
              <a:spcBef>
                <a:spcPts val="292"/>
              </a:spcBef>
              <a:tabLst>
                <a:tab pos="884658" algn="l"/>
                <a:tab pos="1395822" algn="l"/>
                <a:tab pos="1706964" algn="l"/>
                <a:tab pos="2331720" algn="l"/>
                <a:tab pos="2945363" algn="l"/>
                <a:tab pos="3420720" algn="l"/>
                <a:tab pos="3733097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is a manner of organization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expresses a  organization	</a:t>
            </a:r>
            <a:r>
              <a:rPr sz="1167" spc="-5" dirty="0">
                <a:latin typeface="Times New Roman"/>
                <a:cs typeface="Times New Roman"/>
              </a:rPr>
              <a:t>within	</a:t>
            </a:r>
            <a:r>
              <a:rPr sz="1167" dirty="0">
                <a:latin typeface="Times New Roman"/>
                <a:cs typeface="Times New Roman"/>
              </a:rPr>
              <a:t>the	problem	domain.	There	are	two  </a:t>
            </a:r>
            <a:r>
              <a:rPr sz="1167" spc="-5" dirty="0">
                <a:latin typeface="Times New Roman"/>
                <a:cs typeface="Times New Roman"/>
              </a:rPr>
              <a:t>Generalization-Specialization </a:t>
            </a:r>
            <a:r>
              <a:rPr sz="1167" dirty="0">
                <a:latin typeface="Times New Roman"/>
                <a:cs typeface="Times New Roman"/>
              </a:rPr>
              <a:t>(Gen-Spec) and </a:t>
            </a:r>
            <a:r>
              <a:rPr sz="1167" spc="-5" dirty="0">
                <a:latin typeface="Times New Roman"/>
                <a:cs typeface="Times New Roman"/>
              </a:rPr>
              <a:t>whole-part. </a:t>
            </a:r>
            <a:r>
              <a:rPr sz="1167" dirty="0">
                <a:latin typeface="Times New Roman"/>
                <a:cs typeface="Times New Roman"/>
              </a:rPr>
              <a:t>This  identification of these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in the following 2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steps: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4227" y="1762745"/>
            <a:ext cx="1284728" cy="517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6423" algn="just">
              <a:lnSpc>
                <a:spcPct val="96000"/>
              </a:lnSpc>
            </a:pPr>
            <a:r>
              <a:rPr sz="1167" spc="-5" dirty="0">
                <a:latin typeface="Times New Roman"/>
                <a:cs typeface="Times New Roman"/>
              </a:rPr>
              <a:t>semantically strong  </a:t>
            </a:r>
            <a:r>
              <a:rPr sz="1167" dirty="0">
                <a:latin typeface="Times New Roman"/>
                <a:cs typeface="Times New Roman"/>
              </a:rPr>
              <a:t>type of </a:t>
            </a:r>
            <a:r>
              <a:rPr sz="1167" spc="-5" dirty="0">
                <a:latin typeface="Times New Roman"/>
                <a:cs typeface="Times New Roman"/>
              </a:rPr>
              <a:t>structures:  </a:t>
            </a:r>
            <a:r>
              <a:rPr sz="1167" dirty="0">
                <a:latin typeface="Times New Roman"/>
                <a:cs typeface="Times New Roman"/>
              </a:rPr>
              <a:t>activity   covers 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4718"/>
            <a:ext cx="5360547" cy="7814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ts val="1779"/>
              </a:lnSpc>
            </a:pPr>
            <a:r>
              <a:rPr sz="1556" spc="-10" dirty="0">
                <a:latin typeface="Times New Roman"/>
                <a:cs typeface="Times New Roman"/>
              </a:rPr>
              <a:t>Show </a:t>
            </a:r>
            <a:r>
              <a:rPr sz="1556" spc="-5" dirty="0">
                <a:latin typeface="Times New Roman"/>
                <a:cs typeface="Times New Roman"/>
              </a:rPr>
              <a:t>Collaborations (associations and aggregations) - Who I  know?</a:t>
            </a:r>
            <a:endParaRPr sz="1556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297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step </a:t>
            </a:r>
            <a:r>
              <a:rPr sz="1167" dirty="0">
                <a:latin typeface="Times New Roman"/>
                <a:cs typeface="Times New Roman"/>
              </a:rPr>
              <a:t>in establishing each object’s responsibility is to identify and </a:t>
            </a:r>
            <a:r>
              <a:rPr sz="1167" spc="-5" dirty="0">
                <a:latin typeface="Times New Roman"/>
                <a:cs typeface="Times New Roman"/>
              </a:rPr>
              <a:t>show </a:t>
            </a:r>
            <a:r>
              <a:rPr sz="1167" dirty="0">
                <a:latin typeface="Times New Roman"/>
                <a:cs typeface="Times New Roman"/>
              </a:rPr>
              <a:t>how  this object collaborates </a:t>
            </a:r>
            <a:r>
              <a:rPr sz="1167" spc="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other objects, i.e.,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it knows. These collaborations can be  identified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help of the following 8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steps: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spcBef>
                <a:spcPts val="5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an actor, include an object connect to its participants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(association).</a:t>
            </a:r>
            <a:endParaRPr sz="1167">
              <a:latin typeface="Times New Roman"/>
              <a:cs typeface="Times New Roman"/>
            </a:endParaRPr>
          </a:p>
          <a:p>
            <a:pPr marL="234592" marR="6791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participant, include an object connection to its actor (already established) </a:t>
            </a:r>
            <a:r>
              <a:rPr sz="1167" spc="-10" dirty="0">
                <a:latin typeface="Times New Roman"/>
                <a:cs typeface="Times New Roman"/>
              </a:rPr>
              <a:t>and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  transactions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(association).</a:t>
            </a:r>
            <a:endParaRPr sz="1167">
              <a:latin typeface="Times New Roman"/>
              <a:cs typeface="Times New Roman"/>
            </a:endParaRPr>
          </a:p>
          <a:p>
            <a:pPr marL="234592" marR="7408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location, include object connections to objects that it can hold (association), to  its part objects (aggregation), and to the transactions that are taking place at that  location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(association).</a:t>
            </a:r>
            <a:endParaRPr sz="1167">
              <a:latin typeface="Times New Roman"/>
              <a:cs typeface="Times New Roman"/>
            </a:endParaRPr>
          </a:p>
          <a:p>
            <a:pPr marL="234592" marR="6791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transactions, include object connections to its participants (already established),  its line items (aggregation),  and its immediate </a:t>
            </a:r>
            <a:r>
              <a:rPr sz="1167" spc="-5" dirty="0">
                <a:latin typeface="Times New Roman"/>
                <a:cs typeface="Times New Roman"/>
              </a:rPr>
              <a:t>subsequent </a:t>
            </a:r>
            <a:r>
              <a:rPr sz="1167" dirty="0">
                <a:latin typeface="Times New Roman"/>
                <a:cs typeface="Times New Roman"/>
              </a:rPr>
              <a:t>transaction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(aggregation).</a:t>
            </a:r>
            <a:endParaRPr sz="1167">
              <a:latin typeface="Times New Roman"/>
              <a:cs typeface="Times New Roman"/>
            </a:endParaRPr>
          </a:p>
          <a:p>
            <a:pPr marL="234592" marR="6791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transaction line item, include object connections to its transaction (already  established), its item (association), a companion “item description” object  (association), and a </a:t>
            </a:r>
            <a:r>
              <a:rPr sz="1167" spc="-5" dirty="0">
                <a:latin typeface="Times New Roman"/>
                <a:cs typeface="Times New Roman"/>
              </a:rPr>
              <a:t>subsequent </a:t>
            </a:r>
            <a:r>
              <a:rPr sz="1167" dirty="0">
                <a:latin typeface="Times New Roman"/>
                <a:cs typeface="Times New Roman"/>
              </a:rPr>
              <a:t>line item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(association).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264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an item, include object connections to transaction line item (already 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established),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companion “item description” object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(association).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 startAt="7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composite object, include object connections to its “part” object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(aggregation).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spcBef>
                <a:spcPts val="63"/>
              </a:spcBef>
              <a:buAutoNum type="arabicPeriod" startAt="7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all objects (including all of the above) </a:t>
            </a:r>
            <a:r>
              <a:rPr sz="1167" spc="-5" dirty="0">
                <a:latin typeface="Times New Roman"/>
                <a:cs typeface="Times New Roman"/>
              </a:rPr>
              <a:t>select </a:t>
            </a:r>
            <a:r>
              <a:rPr sz="1167" dirty="0">
                <a:latin typeface="Times New Roman"/>
                <a:cs typeface="Times New Roman"/>
              </a:rPr>
              <a:t>connecting objects to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 object under consideration </a:t>
            </a:r>
            <a:r>
              <a:rPr sz="1167" spc="-5" dirty="0">
                <a:latin typeface="Times New Roman"/>
                <a:cs typeface="Times New Roman"/>
              </a:rPr>
              <a:t>sends </a:t>
            </a:r>
            <a:r>
              <a:rPr sz="1167" dirty="0">
                <a:latin typeface="Times New Roman"/>
                <a:cs typeface="Times New Roman"/>
              </a:rPr>
              <a:t>a message (within one or more </a:t>
            </a:r>
            <a:r>
              <a:rPr sz="1167" spc="-5" dirty="0">
                <a:latin typeface="Times New Roman"/>
                <a:cs typeface="Times New Roman"/>
              </a:rPr>
              <a:t>scenarios) </a:t>
            </a:r>
            <a:r>
              <a:rPr sz="1167" dirty="0">
                <a:latin typeface="Times New Roman"/>
                <a:cs typeface="Times New Roman"/>
              </a:rPr>
              <a:t>to get 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information or to answer a query about objects directly related to it  (association).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045"/>
              </a:spcBef>
            </a:pPr>
            <a:r>
              <a:rPr sz="1556" spc="-10" dirty="0">
                <a:latin typeface="Times New Roman"/>
                <a:cs typeface="Times New Roman"/>
              </a:rPr>
              <a:t>Define Services </a:t>
            </a:r>
            <a:r>
              <a:rPr sz="1556" spc="-5" dirty="0">
                <a:latin typeface="Times New Roman"/>
                <a:cs typeface="Times New Roman"/>
              </a:rPr>
              <a:t>- What I</a:t>
            </a:r>
            <a:r>
              <a:rPr sz="1556" dirty="0">
                <a:latin typeface="Times New Roman"/>
                <a:cs typeface="Times New Roman"/>
              </a:rPr>
              <a:t> </a:t>
            </a:r>
            <a:r>
              <a:rPr sz="1556" spc="5" dirty="0">
                <a:latin typeface="Times New Roman"/>
                <a:cs typeface="Times New Roman"/>
              </a:rPr>
              <a:t>do?</a:t>
            </a: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340"/>
              </a:spcBef>
            </a:pPr>
            <a:r>
              <a:rPr sz="1167" dirty="0">
                <a:latin typeface="Times New Roman"/>
                <a:cs typeface="Times New Roman"/>
              </a:rPr>
              <a:t>The third and last </a:t>
            </a:r>
            <a:r>
              <a:rPr sz="1167" spc="-5" dirty="0">
                <a:latin typeface="Times New Roman"/>
                <a:cs typeface="Times New Roman"/>
              </a:rPr>
              <a:t>step </a:t>
            </a:r>
            <a:r>
              <a:rPr sz="1167" dirty="0">
                <a:latin typeface="Times New Roman"/>
                <a:cs typeface="Times New Roman"/>
              </a:rPr>
              <a:t>in establishing each object’s responsibility is to define </a:t>
            </a:r>
            <a:r>
              <a:rPr sz="1167" spc="-5" dirty="0">
                <a:latin typeface="Times New Roman"/>
                <a:cs typeface="Times New Roman"/>
              </a:rPr>
              <a:t>what  services </a:t>
            </a:r>
            <a:r>
              <a:rPr sz="1167" dirty="0">
                <a:latin typeface="Times New Roman"/>
                <a:cs typeface="Times New Roman"/>
              </a:rPr>
              <a:t>does each object in the problem domain provide, i.e.,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it does. </a:t>
            </a:r>
            <a:r>
              <a:rPr sz="1167" spc="-5" dirty="0">
                <a:latin typeface="Times New Roman"/>
                <a:cs typeface="Times New Roman"/>
              </a:rPr>
              <a:t>Putting </a:t>
            </a:r>
            <a:r>
              <a:rPr sz="1167" dirty="0">
                <a:latin typeface="Times New Roman"/>
                <a:cs typeface="Times New Roman"/>
              </a:rPr>
              <a:t>the  right </a:t>
            </a:r>
            <a:r>
              <a:rPr sz="1167" spc="-5" dirty="0">
                <a:latin typeface="Times New Roman"/>
                <a:cs typeface="Times New Roman"/>
              </a:rPr>
              <a:t>service with </a:t>
            </a:r>
            <a:r>
              <a:rPr sz="1167" dirty="0">
                <a:latin typeface="Times New Roman"/>
                <a:cs typeface="Times New Roman"/>
              </a:rPr>
              <a:t>the right object is also very important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any mistake in judgment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increase coupling and reduce cohesion. The verbs in your problem domain usually  indicate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services </a:t>
            </a:r>
            <a:r>
              <a:rPr sz="1167" dirty="0">
                <a:latin typeface="Times New Roman"/>
                <a:cs typeface="Times New Roman"/>
              </a:rPr>
              <a:t>required of the associated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objects do things that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responsible to do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regard to that object.  By putting the </a:t>
            </a:r>
            <a:r>
              <a:rPr sz="1167" spc="-5" dirty="0">
                <a:latin typeface="Times New Roman"/>
                <a:cs typeface="Times New Roman"/>
              </a:rPr>
              <a:t>services with </a:t>
            </a:r>
            <a:r>
              <a:rPr sz="1167" dirty="0">
                <a:latin typeface="Times New Roman"/>
                <a:cs typeface="Times New Roman"/>
              </a:rPr>
              <a:t>the attributes they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on results in lower coupling and  </a:t>
            </a:r>
            <a:r>
              <a:rPr sz="1167" spc="-5" dirty="0">
                <a:latin typeface="Times New Roman"/>
                <a:cs typeface="Times New Roman"/>
              </a:rPr>
              <a:t>stronger </a:t>
            </a:r>
            <a:r>
              <a:rPr sz="1167" dirty="0">
                <a:latin typeface="Times New Roman"/>
                <a:cs typeface="Times New Roman"/>
              </a:rPr>
              <a:t>cohesion, and increased likelihood of reuse. The basic principle is to keep data  and action together for lower coupling and better cohesion. The basic </a:t>
            </a:r>
            <a:r>
              <a:rPr sz="1167" spc="-5" dirty="0">
                <a:latin typeface="Times New Roman"/>
                <a:cs typeface="Times New Roman"/>
              </a:rPr>
              <a:t>services, </a:t>
            </a:r>
            <a:r>
              <a:rPr sz="1167" dirty="0">
                <a:latin typeface="Times New Roman"/>
                <a:cs typeface="Times New Roman"/>
              </a:rPr>
              <a:t>done by  all (such as get, </a:t>
            </a:r>
            <a:r>
              <a:rPr sz="1167" spc="-5" dirty="0">
                <a:latin typeface="Times New Roman"/>
                <a:cs typeface="Times New Roman"/>
              </a:rPr>
              <a:t>set, </a:t>
            </a:r>
            <a:r>
              <a:rPr sz="1167" dirty="0">
                <a:latin typeface="Times New Roman"/>
                <a:cs typeface="Times New Roman"/>
              </a:rPr>
              <a:t>create, initialize), are not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the object model. While  establishing the </a:t>
            </a:r>
            <a:r>
              <a:rPr sz="1167" spc="-5" dirty="0">
                <a:latin typeface="Times New Roman"/>
                <a:cs typeface="Times New Roman"/>
              </a:rPr>
              <a:t>services </a:t>
            </a:r>
            <a:r>
              <a:rPr sz="1167" dirty="0">
                <a:latin typeface="Times New Roman"/>
                <a:cs typeface="Times New Roman"/>
              </a:rPr>
              <a:t>for an object, the following fundamental questions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asked: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spcBef>
                <a:spcPts val="5"/>
              </a:spcBef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Why does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need this object any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way?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useful questions can it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answer?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useful action can it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perform?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this object can do, based upon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knows?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this object can do, based upon </a:t>
            </a:r>
            <a:r>
              <a:rPr sz="1167" spc="-5" dirty="0">
                <a:latin typeface="Times New Roman"/>
                <a:cs typeface="Times New Roman"/>
              </a:rPr>
              <a:t>whom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knows?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64668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3"/>
            <a:ext cx="5358694" cy="8028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71"/>
              </a:lnSpc>
              <a:buAutoNum type="arabicPeriod" startAt="6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calculations can it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do?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42"/>
              </a:lnSpc>
              <a:buAutoNum type="arabicPeriod" startAt="6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ongoing monitoring could it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do?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42"/>
              </a:lnSpc>
              <a:buAutoNum type="arabicPeriod" startAt="6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calculations across a collection could it make (letting each </a:t>
            </a:r>
            <a:r>
              <a:rPr sz="1167" spc="-5" dirty="0">
                <a:latin typeface="Times New Roman"/>
                <a:cs typeface="Times New Roman"/>
              </a:rPr>
              <a:t>worker </a:t>
            </a:r>
            <a:r>
              <a:rPr sz="1167" dirty="0">
                <a:latin typeface="Times New Roman"/>
                <a:cs typeface="Times New Roman"/>
              </a:rPr>
              <a:t>do its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part)?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71"/>
              </a:lnSpc>
              <a:buAutoNum type="arabicPeriod" startAt="6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selections </a:t>
            </a:r>
            <a:r>
              <a:rPr sz="1167" dirty="0">
                <a:latin typeface="Times New Roman"/>
                <a:cs typeface="Times New Roman"/>
              </a:rPr>
              <a:t>across a collection could it make (letting each </a:t>
            </a:r>
            <a:r>
              <a:rPr sz="1167" spc="-5" dirty="0">
                <a:latin typeface="Times New Roman"/>
                <a:cs typeface="Times New Roman"/>
              </a:rPr>
              <a:t>worker </a:t>
            </a:r>
            <a:r>
              <a:rPr sz="1167" dirty="0">
                <a:latin typeface="Times New Roman"/>
                <a:cs typeface="Times New Roman"/>
              </a:rPr>
              <a:t>do its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part)?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While establishing </a:t>
            </a:r>
            <a:r>
              <a:rPr sz="1167" spc="-5" dirty="0">
                <a:latin typeface="Times New Roman"/>
                <a:cs typeface="Times New Roman"/>
              </a:rPr>
              <a:t>services </a:t>
            </a:r>
            <a:r>
              <a:rPr sz="1167" dirty="0">
                <a:latin typeface="Times New Roman"/>
                <a:cs typeface="Times New Roman"/>
              </a:rPr>
              <a:t>of certain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types of objects, the following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considered: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an actor, consider: calculate for me, rate me, is &lt;value&gt;, rank participants,  calculate over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participants.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participant, consider: calculate for me, rate me, is &lt;value&gt;, rank transactions,  calculate over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transactions.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place, consider: calculate for me, rate me, is &lt;value&gt;, rank transactions,  calculate over contents, calculate over container line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Transaction, consider: calculate for me, rate me, is &lt;value&gt;, how many, how  much, rank transaction line items, rank </a:t>
            </a:r>
            <a:r>
              <a:rPr sz="1167" spc="-5" dirty="0">
                <a:latin typeface="Times New Roman"/>
                <a:cs typeface="Times New Roman"/>
              </a:rPr>
              <a:t>subsequent </a:t>
            </a:r>
            <a:r>
              <a:rPr sz="1167" dirty="0">
                <a:latin typeface="Times New Roman"/>
                <a:cs typeface="Times New Roman"/>
              </a:rPr>
              <a:t>transactions, calculate over  transaction line items, calculate over </a:t>
            </a:r>
            <a:r>
              <a:rPr sz="1167" spc="-5" dirty="0">
                <a:latin typeface="Times New Roman"/>
                <a:cs typeface="Times New Roman"/>
              </a:rPr>
              <a:t>subsequent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transactions.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278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line item, consider: calculate for me, rate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me.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an item, consider: calculate for me, rate me, is &lt;value&gt;, how many, how much,  rank, calculate over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/>
            </a:pPr>
            <a:endParaRPr sz="1312">
              <a:latin typeface="Times New Roman"/>
              <a:cs typeface="Times New Roman"/>
            </a:endParaRPr>
          </a:p>
          <a:p>
            <a:pPr marL="1753883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18</a:t>
            </a:r>
            <a:endParaRPr sz="1847">
              <a:latin typeface="Times New Roman"/>
              <a:cs typeface="Times New Roman"/>
            </a:endParaRPr>
          </a:p>
          <a:p>
            <a:pPr marL="12347" marR="4939">
              <a:lnSpc>
                <a:spcPts val="2003"/>
              </a:lnSpc>
              <a:spcBef>
                <a:spcPts val="1322"/>
              </a:spcBef>
            </a:pPr>
            <a:r>
              <a:rPr sz="1750" i="1" dirty="0">
                <a:latin typeface="Times New Roman"/>
                <a:cs typeface="Times New Roman"/>
              </a:rPr>
              <a:t>CASE STUDY: Connie’s Convenience Store - A point of  Sale</a:t>
            </a:r>
            <a:r>
              <a:rPr sz="1750" i="1" spc="-97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System</a:t>
            </a:r>
            <a:endParaRPr sz="1750">
              <a:latin typeface="Times New Roman"/>
              <a:cs typeface="Times New Roman"/>
            </a:endParaRPr>
          </a:p>
          <a:p>
            <a:pPr marL="12347">
              <a:spcBef>
                <a:spcPts val="1050"/>
              </a:spcBef>
            </a:pPr>
            <a:r>
              <a:rPr sz="1556" spc="-5" dirty="0">
                <a:latin typeface="Times New Roman"/>
                <a:cs typeface="Times New Roman"/>
              </a:rPr>
              <a:t>The</a:t>
            </a:r>
            <a:r>
              <a:rPr sz="1556" spc="-78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System</a:t>
            </a: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1103"/>
              </a:spcBef>
            </a:pPr>
            <a:r>
              <a:rPr sz="1361" dirty="0">
                <a:latin typeface="Times New Roman"/>
                <a:cs typeface="Times New Roman"/>
              </a:rPr>
              <a:t>Identify the purpose of the</a:t>
            </a:r>
            <a:r>
              <a:rPr sz="1361" spc="-83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system</a:t>
            </a:r>
            <a:endParaRPr sz="1361">
              <a:latin typeface="Times New Roman"/>
              <a:cs typeface="Times New Roman"/>
            </a:endParaRPr>
          </a:p>
          <a:p>
            <a:pPr marL="679082" marR="5556" lvl="1" indent="-222245">
              <a:lnSpc>
                <a:spcPts val="1332"/>
              </a:lnSpc>
              <a:spcBef>
                <a:spcPts val="422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develop an overall purpose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in 25 </a:t>
            </a:r>
            <a:r>
              <a:rPr sz="1167" spc="-5" dirty="0">
                <a:latin typeface="Times New Roman"/>
                <a:cs typeface="Times New Roman"/>
              </a:rPr>
              <a:t>words </a:t>
            </a:r>
            <a:r>
              <a:rPr sz="1167" dirty="0">
                <a:latin typeface="Times New Roman"/>
                <a:cs typeface="Times New Roman"/>
              </a:rPr>
              <a:t>or less. Why this </a:t>
            </a:r>
            <a:r>
              <a:rPr sz="1167" spc="-5" dirty="0">
                <a:latin typeface="Times New Roman"/>
                <a:cs typeface="Times New Roman"/>
              </a:rPr>
              <a:t>system?  </a:t>
            </a:r>
            <a:r>
              <a:rPr sz="1167" dirty="0">
                <a:latin typeface="Times New Roman"/>
                <a:cs typeface="Times New Roman"/>
              </a:rPr>
              <a:t>Why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now?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Times New Roman"/>
                <a:cs typeface="Times New Roman"/>
              </a:rPr>
              <a:t>Keep </a:t>
            </a:r>
            <a:r>
              <a:rPr sz="1167" dirty="0">
                <a:latin typeface="Times New Roman"/>
                <a:cs typeface="Times New Roman"/>
              </a:rPr>
              <a:t>the overall goal, the critical </a:t>
            </a:r>
            <a:r>
              <a:rPr sz="1167" spc="-5" dirty="0">
                <a:latin typeface="Times New Roman"/>
                <a:cs typeface="Times New Roman"/>
              </a:rPr>
              <a:t>success </a:t>
            </a:r>
            <a:r>
              <a:rPr sz="1167" dirty="0">
                <a:latin typeface="Times New Roman"/>
                <a:cs typeface="Times New Roman"/>
              </a:rPr>
              <a:t>factor, always before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you.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3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“To </a:t>
            </a:r>
            <a:r>
              <a:rPr sz="1167" spc="-5" dirty="0">
                <a:latin typeface="Times New Roman"/>
                <a:cs typeface="Times New Roman"/>
              </a:rPr>
              <a:t>support, </a:t>
            </a:r>
            <a:r>
              <a:rPr sz="1167" dirty="0">
                <a:latin typeface="Times New Roman"/>
                <a:cs typeface="Times New Roman"/>
              </a:rPr>
              <a:t>to help, to facilitate,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...”</a:t>
            </a: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34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Connie’s Wish</a:t>
            </a:r>
            <a:r>
              <a:rPr sz="1167" i="1" spc="-97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List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326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Times New Roman"/>
                <a:cs typeface="Times New Roman"/>
              </a:rPr>
              <a:t>scan </a:t>
            </a:r>
            <a:r>
              <a:rPr sz="1167" dirty="0">
                <a:latin typeface="Times New Roman"/>
                <a:cs typeface="Times New Roman"/>
              </a:rPr>
              <a:t>items and automatically price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them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know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an item is 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automatically total the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and calculate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tax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handle purcahses and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returns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handle payments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cash, check, or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charge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3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authorize checks and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cards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2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calculate change </a:t>
            </a:r>
            <a:r>
              <a:rPr sz="1167" spc="-5" dirty="0">
                <a:latin typeface="Times New Roman"/>
                <a:cs typeface="Times New Roman"/>
              </a:rPr>
              <a:t>when working with </a:t>
            </a:r>
            <a:r>
              <a:rPr sz="1167" dirty="0">
                <a:latin typeface="Times New Roman"/>
                <a:cs typeface="Times New Roman"/>
              </a:rPr>
              <a:t>cash or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checks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record all of the information about a customer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transaction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96387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8"/>
            <a:ext cx="5358694" cy="7271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marR="6791" indent="-222245">
              <a:lnSpc>
                <a:spcPts val="1332"/>
              </a:lnSpc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balance the cash in the drawer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amount recorded by the point-of-sale 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Why</a:t>
            </a:r>
            <a:r>
              <a:rPr sz="1167" i="1" spc="-97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?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326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Times New Roman"/>
                <a:cs typeface="Times New Roman"/>
              </a:rPr>
              <a:t>speed </a:t>
            </a:r>
            <a:r>
              <a:rPr sz="1167" dirty="0">
                <a:latin typeface="Times New Roman"/>
                <a:cs typeface="Times New Roman"/>
              </a:rPr>
              <a:t>up checkout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2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reduce the number of pricing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errors</a:t>
            </a:r>
            <a:endParaRPr sz="1167">
              <a:latin typeface="Times New Roman"/>
              <a:cs typeface="Times New Roman"/>
            </a:endParaRPr>
          </a:p>
          <a:p>
            <a:pPr marL="679082" marR="7408" indent="-222245">
              <a:lnSpc>
                <a:spcPts val="1342"/>
              </a:lnSpc>
              <a:spcBef>
                <a:spcPts val="117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reduce the labour required to ticket the item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price, originally and </a:t>
            </a:r>
            <a:r>
              <a:rPr sz="1167" spc="-5" dirty="0">
                <a:latin typeface="Times New Roman"/>
                <a:cs typeface="Times New Roman"/>
              </a:rPr>
              <a:t>when  </a:t>
            </a:r>
            <a:r>
              <a:rPr sz="1167" dirty="0">
                <a:latin typeface="Times New Roman"/>
                <a:cs typeface="Times New Roman"/>
              </a:rPr>
              <a:t>prices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change.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Summary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326"/>
              </a:spcBef>
            </a:pPr>
            <a:r>
              <a:rPr sz="1167" i="1" dirty="0">
                <a:latin typeface="Times New Roman"/>
                <a:cs typeface="Times New Roman"/>
              </a:rPr>
              <a:t>to help each cashier work </a:t>
            </a:r>
            <a:r>
              <a:rPr sz="1167" i="1" spc="-5" dirty="0">
                <a:latin typeface="Times New Roman"/>
                <a:cs typeface="Times New Roman"/>
              </a:rPr>
              <a:t>more </a:t>
            </a:r>
            <a:r>
              <a:rPr sz="1167" i="1" dirty="0">
                <a:latin typeface="Times New Roman"/>
                <a:cs typeface="Times New Roman"/>
              </a:rPr>
              <a:t>effectively during checkout, to keep good </a:t>
            </a:r>
            <a:r>
              <a:rPr sz="1167" i="1" spc="-5" dirty="0">
                <a:latin typeface="Times New Roman"/>
                <a:cs typeface="Times New Roman"/>
              </a:rPr>
              <a:t>records  </a:t>
            </a:r>
            <a:r>
              <a:rPr sz="1167" i="1" dirty="0">
                <a:latin typeface="Times New Roman"/>
                <a:cs typeface="Times New Roman"/>
              </a:rPr>
              <a:t>of each </a:t>
            </a:r>
            <a:r>
              <a:rPr sz="1167" i="1" spc="-5" dirty="0">
                <a:latin typeface="Times New Roman"/>
                <a:cs typeface="Times New Roman"/>
              </a:rPr>
              <a:t>sale, </a:t>
            </a:r>
            <a:r>
              <a:rPr sz="1167" i="1" dirty="0">
                <a:latin typeface="Times New Roman"/>
                <a:cs typeface="Times New Roman"/>
              </a:rPr>
              <a:t>and to </a:t>
            </a:r>
            <a:r>
              <a:rPr sz="1167" i="1" spc="-5" dirty="0">
                <a:latin typeface="Times New Roman"/>
                <a:cs typeface="Times New Roman"/>
              </a:rPr>
              <a:t>store more </a:t>
            </a:r>
            <a:r>
              <a:rPr sz="1167" i="1" dirty="0">
                <a:latin typeface="Times New Roman"/>
                <a:cs typeface="Times New Roman"/>
              </a:rPr>
              <a:t>efficient </a:t>
            </a:r>
            <a:r>
              <a:rPr sz="1167" i="1" spc="-5" dirty="0">
                <a:latin typeface="Times New Roman"/>
                <a:cs typeface="Times New Roman"/>
              </a:rPr>
              <a:t>store</a:t>
            </a:r>
            <a:r>
              <a:rPr sz="1167" i="1" spc="-78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operations.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361" dirty="0">
                <a:latin typeface="Times New Roman"/>
                <a:cs typeface="Times New Roman"/>
              </a:rPr>
              <a:t>Identify </a:t>
            </a:r>
            <a:r>
              <a:rPr sz="1361" spc="-10" dirty="0">
                <a:latin typeface="Times New Roman"/>
                <a:cs typeface="Times New Roman"/>
              </a:rPr>
              <a:t>system</a:t>
            </a:r>
            <a:r>
              <a:rPr sz="1361" spc="-58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Times New Roman"/>
                <a:cs typeface="Times New Roman"/>
              </a:rPr>
              <a:t>features</a:t>
            </a:r>
            <a:endParaRPr sz="1361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  <a:spcBef>
                <a:spcPts val="228"/>
              </a:spcBef>
            </a:pPr>
            <a:r>
              <a:rPr sz="1167" dirty="0">
                <a:latin typeface="Times New Roman"/>
                <a:cs typeface="Times New Roman"/>
              </a:rPr>
              <a:t>Be certain to include features that cover the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following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42"/>
              </a:lnSpc>
              <a:buAutoNum type="arabicPeriod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log important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information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42"/>
              </a:lnSpc>
              <a:buAutoNum type="arabicPeriod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conduct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business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42"/>
              </a:lnSpc>
              <a:buAutoNum type="arabicPeriod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analyze business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results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71"/>
              </a:lnSpc>
              <a:buAutoNum type="arabicPeriod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interact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other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systems</a:t>
            </a: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44"/>
              </a:spcBef>
              <a:buFont typeface="Times New Roman"/>
              <a:buAutoNum type="arabicPeriod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Identify features for logging important</a:t>
            </a:r>
            <a:r>
              <a:rPr sz="1167" i="1" spc="-117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information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326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maintain prices based upon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UPC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2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maintain tax categories (categories, rates, and effective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dates)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maintain the authorized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cashiers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2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maintain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items </a:t>
            </a:r>
            <a:r>
              <a:rPr sz="1167" spc="-5" dirty="0">
                <a:latin typeface="Times New Roman"/>
                <a:cs typeface="Times New Roman"/>
              </a:rPr>
              <a:t>we sell </a:t>
            </a:r>
            <a:r>
              <a:rPr sz="1167" dirty="0">
                <a:latin typeface="Times New Roman"/>
                <a:cs typeface="Times New Roman"/>
              </a:rPr>
              <a:t>in a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log the results of each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in a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Identify features for conducting</a:t>
            </a:r>
            <a:r>
              <a:rPr sz="1167" i="1" spc="-111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business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326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price each item, based upon its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UPC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2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subtotal, </a:t>
            </a:r>
            <a:r>
              <a:rPr sz="1167" dirty="0">
                <a:latin typeface="Times New Roman"/>
                <a:cs typeface="Times New Roman"/>
              </a:rPr>
              <a:t>calculate tax,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total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accept payment by cash, check, or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charge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Identify features for analyzing business</a:t>
            </a:r>
            <a:r>
              <a:rPr sz="1167" i="1" spc="-111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results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326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count how many of each item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sold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count how much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received in cash, check, or credit card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19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assess how each cashier is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performing</a:t>
            </a:r>
            <a:endParaRPr sz="1167">
              <a:latin typeface="Times New Roman"/>
              <a:cs typeface="Times New Roman"/>
            </a:endParaRPr>
          </a:p>
          <a:p>
            <a:pPr marL="679082" indent="-222245">
              <a:spcBef>
                <a:spcPts val="34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assess how each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performing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167" i="1" dirty="0">
                <a:latin typeface="Times New Roman"/>
                <a:cs typeface="Times New Roman"/>
              </a:rPr>
              <a:t>Identify features for working with interacting</a:t>
            </a:r>
            <a:r>
              <a:rPr sz="1167" i="1" spc="-111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systems</a:t>
            </a:r>
            <a:endParaRPr sz="1167">
              <a:latin typeface="Times New Roman"/>
              <a:cs typeface="Times New Roman"/>
            </a:endParaRPr>
          </a:p>
          <a:p>
            <a:pPr marL="679082" marR="4939" indent="-222245">
              <a:lnSpc>
                <a:spcPts val="1332"/>
              </a:lnSpc>
              <a:spcBef>
                <a:spcPts val="428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to obtain authorization from one or more credit (or check) authorization 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86744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27926"/>
            <a:ext cx="5356225" cy="79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10" dirty="0">
                <a:latin typeface="Times New Roman"/>
                <a:cs typeface="Times New Roman"/>
              </a:rPr>
              <a:t>SELECTING</a:t>
            </a:r>
            <a:r>
              <a:rPr sz="1556" spc="-53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OBJECTS</a:t>
            </a: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1128"/>
              </a:spcBef>
            </a:pPr>
            <a:r>
              <a:rPr sz="1361" b="1" spc="-5" dirty="0">
                <a:latin typeface="Times New Roman"/>
                <a:cs typeface="Times New Roman"/>
              </a:rPr>
              <a:t>Select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Actors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04"/>
              </a:spcBef>
            </a:pPr>
            <a:r>
              <a:rPr sz="1167" dirty="0">
                <a:latin typeface="Times New Roman"/>
                <a:cs typeface="Times New Roman"/>
              </a:rPr>
              <a:t>the actor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person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Font typeface="Symbol"/>
              <a:buChar char=""/>
            </a:pPr>
            <a:endParaRPr sz="972">
              <a:latin typeface="Times New Roman"/>
              <a:cs typeface="Times New Roman"/>
            </a:endParaRPr>
          </a:p>
          <a:p>
            <a:pPr marL="12347"/>
            <a:r>
              <a:rPr sz="1361" b="1" spc="-5" dirty="0">
                <a:latin typeface="Times New Roman"/>
                <a:cs typeface="Times New Roman"/>
              </a:rPr>
              <a:t>Select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Participants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04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Participants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head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customer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Cashier and </a:t>
            </a:r>
            <a:r>
              <a:rPr sz="1167" spc="-5" dirty="0">
                <a:latin typeface="Times New Roman"/>
                <a:cs typeface="Times New Roman"/>
              </a:rPr>
              <a:t>Head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Is there a difference between head cashier and cashier in terms of their behavior  and knowledge?. If no then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don not need a </a:t>
            </a:r>
            <a:r>
              <a:rPr sz="1167" spc="-5" dirty="0">
                <a:latin typeface="Times New Roman"/>
                <a:cs typeface="Times New Roman"/>
              </a:rPr>
              <a:t>separate </a:t>
            </a:r>
            <a:r>
              <a:rPr sz="1167" dirty="0">
                <a:latin typeface="Times New Roman"/>
                <a:cs typeface="Times New Roman"/>
              </a:rPr>
              <a:t>class for head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Customer</a:t>
            </a:r>
            <a:endParaRPr sz="1167">
              <a:latin typeface="Times New Roman"/>
              <a:cs typeface="Times New Roman"/>
            </a:endParaRPr>
          </a:p>
          <a:p>
            <a:pPr marL="456837" marR="5556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customer. </a:t>
            </a:r>
            <a:r>
              <a:rPr sz="1167" spc="-5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must have a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know about customer objects; otherwise it 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put in the domain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7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Places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28"/>
              </a:spcBef>
            </a:pPr>
            <a:r>
              <a:rPr sz="1167" dirty="0">
                <a:latin typeface="Times New Roman"/>
                <a:cs typeface="Times New Roman"/>
              </a:rPr>
              <a:t>The places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shelf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Shelf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does not keep track of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shelves.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361" spc="-5" dirty="0">
                <a:latin typeface="Times New Roman"/>
                <a:cs typeface="Times New Roman"/>
              </a:rPr>
              <a:t>Select</a:t>
            </a:r>
            <a:r>
              <a:rPr sz="1361" spc="-44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Transactions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28"/>
              </a:spcBef>
            </a:pP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Transactions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sale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is a collection of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return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payment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session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Symbol"/>
              <a:buChar char=""/>
            </a:pPr>
            <a:endParaRPr sz="92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361" spc="-5" dirty="0">
                <a:latin typeface="Times New Roman"/>
                <a:cs typeface="Times New Roman"/>
              </a:rPr>
              <a:t>Select </a:t>
            </a:r>
            <a:r>
              <a:rPr sz="1361" dirty="0">
                <a:latin typeface="Times New Roman"/>
                <a:cs typeface="Times New Roman"/>
              </a:rPr>
              <a:t>Container</a:t>
            </a:r>
            <a:r>
              <a:rPr sz="1361" spc="-34" dirty="0">
                <a:latin typeface="Times New Roman"/>
                <a:cs typeface="Times New Roman"/>
              </a:rPr>
              <a:t> </a:t>
            </a:r>
            <a:r>
              <a:rPr sz="1361" spc="-10" dirty="0">
                <a:latin typeface="Times New Roman"/>
                <a:cs typeface="Times New Roman"/>
              </a:rPr>
              <a:t>Classes</a:t>
            </a:r>
            <a:endParaRPr sz="1361">
              <a:latin typeface="Times New Roman"/>
              <a:cs typeface="Times New Roman"/>
            </a:endParaRPr>
          </a:p>
          <a:p>
            <a:pPr marL="456837" marR="3146618">
              <a:lnSpc>
                <a:spcPts val="1342"/>
              </a:lnSpc>
              <a:spcBef>
                <a:spcPts val="321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is a container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class.  a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contains</a:t>
            </a:r>
            <a:endParaRPr sz="1167">
              <a:latin typeface="Times New Roman"/>
              <a:cs typeface="Times New Roman"/>
            </a:endParaRPr>
          </a:p>
          <a:p>
            <a:pPr marL="1160612" lvl="1" indent="-259286">
              <a:buFont typeface="Symbol"/>
              <a:buChar char=""/>
              <a:tabLst>
                <a:tab pos="1159995" algn="l"/>
                <a:tab pos="1160612" algn="l"/>
              </a:tabLst>
            </a:pPr>
            <a:r>
              <a:rPr sz="1167" dirty="0">
                <a:latin typeface="Times New Roman"/>
                <a:cs typeface="Times New Roman"/>
              </a:rPr>
              <a:t>cashiers</a:t>
            </a:r>
            <a:endParaRPr sz="1167">
              <a:latin typeface="Times New Roman"/>
              <a:cs typeface="Times New Roman"/>
            </a:endParaRPr>
          </a:p>
          <a:p>
            <a:pPr marL="1160612" lvl="1" indent="-259286">
              <a:spcBef>
                <a:spcPts val="19"/>
              </a:spcBef>
              <a:buFont typeface="Symbol"/>
              <a:buChar char=""/>
              <a:tabLst>
                <a:tab pos="1159995" algn="l"/>
                <a:tab pos="1160612" algn="l"/>
              </a:tabLst>
            </a:pPr>
            <a:r>
              <a:rPr sz="1167" dirty="0">
                <a:latin typeface="Times New Roman"/>
                <a:cs typeface="Times New Roman"/>
              </a:rPr>
              <a:t>registers</a:t>
            </a:r>
            <a:endParaRPr sz="1167">
              <a:latin typeface="Times New Roman"/>
              <a:cs typeface="Times New Roman"/>
            </a:endParaRPr>
          </a:p>
          <a:p>
            <a:pPr marL="1160612" lvl="1" indent="-259286">
              <a:spcBef>
                <a:spcPts val="19"/>
              </a:spcBef>
              <a:buFont typeface="Symbol"/>
              <a:buChar char=""/>
              <a:tabLst>
                <a:tab pos="1159995" algn="l"/>
                <a:tab pos="1160612" algn="l"/>
              </a:tabLst>
            </a:pPr>
            <a:r>
              <a:rPr sz="1167" dirty="0">
                <a:latin typeface="Times New Roman"/>
                <a:cs typeface="Times New Roman"/>
              </a:rPr>
              <a:t>items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361" spc="-5" dirty="0">
                <a:latin typeface="Times New Roman"/>
                <a:cs typeface="Times New Roman"/>
              </a:rPr>
              <a:t>Select </a:t>
            </a:r>
            <a:r>
              <a:rPr sz="1361" dirty="0">
                <a:latin typeface="Times New Roman"/>
                <a:cs typeface="Times New Roman"/>
              </a:rPr>
              <a:t>Tangible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Things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28"/>
              </a:spcBef>
            </a:pPr>
            <a:r>
              <a:rPr sz="1167" dirty="0">
                <a:latin typeface="Times New Roman"/>
                <a:cs typeface="Times New Roman"/>
              </a:rPr>
              <a:t>Tangible things in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  99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27429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7"/>
            <a:ext cx="4925924" cy="124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item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register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cash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drawer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Tax Category (Descriptive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things)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Session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Is it important? It is important in order to evaluate a cashier’s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performance.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03" y="9452694"/>
            <a:ext cx="53586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sz="1167" u="heavy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100</a:t>
            </a:r>
            <a:endParaRPr sz="1167">
              <a:latin typeface="Times New Roman"/>
              <a:cs typeface="Times New Roman"/>
            </a:endParaRPr>
          </a:p>
          <a:p>
            <a:pPr marL="1456939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© Copyright </a:t>
            </a:r>
            <a:r>
              <a:rPr sz="1167" spc="-5" dirty="0">
                <a:latin typeface="Times New Roman"/>
                <a:cs typeface="Times New Roman"/>
              </a:rPr>
              <a:t>Virtual University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861" y="4789087"/>
            <a:ext cx="5358694" cy="4540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6107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19</a:t>
            </a:r>
            <a:endParaRPr sz="1847">
              <a:latin typeface="Times New Roman"/>
              <a:cs typeface="Times New Roman"/>
            </a:endParaRPr>
          </a:p>
          <a:p>
            <a:pPr marL="12347">
              <a:spcBef>
                <a:spcPts val="758"/>
              </a:spcBef>
            </a:pPr>
            <a:r>
              <a:rPr sz="1556" spc="-5" dirty="0">
                <a:latin typeface="Times New Roman"/>
                <a:cs typeface="Times New Roman"/>
              </a:rPr>
              <a:t>Identify</a:t>
            </a:r>
            <a:r>
              <a:rPr sz="1556" spc="-39" dirty="0">
                <a:latin typeface="Times New Roman"/>
                <a:cs typeface="Times New Roman"/>
              </a:rPr>
              <a:t> </a:t>
            </a:r>
            <a:r>
              <a:rPr sz="1556" spc="-10" dirty="0">
                <a:latin typeface="Times New Roman"/>
                <a:cs typeface="Times New Roman"/>
              </a:rPr>
              <a:t>Structures</a:t>
            </a: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1137"/>
              </a:spcBef>
            </a:pPr>
            <a:r>
              <a:rPr sz="1361" b="1" spc="-5" dirty="0">
                <a:latin typeface="Times New Roman"/>
                <a:cs typeface="Times New Roman"/>
              </a:rPr>
              <a:t>Identify </a:t>
            </a:r>
            <a:r>
              <a:rPr sz="1361" b="1" dirty="0">
                <a:latin typeface="Times New Roman"/>
                <a:cs typeface="Times New Roman"/>
              </a:rPr>
              <a:t>Gen-Spec</a:t>
            </a:r>
            <a:r>
              <a:rPr sz="1361" b="1" spc="-3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Structures</a:t>
            </a: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spcBef>
                <a:spcPts val="204"/>
              </a:spcBef>
            </a:pPr>
            <a:r>
              <a:rPr sz="1167" spc="-5" dirty="0">
                <a:latin typeface="Times New Roman"/>
                <a:cs typeface="Times New Roman"/>
              </a:rPr>
              <a:t>Kinds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stores:</a:t>
            </a:r>
            <a:endParaRPr sz="1167">
              <a:latin typeface="Times New Roman"/>
              <a:cs typeface="Times New Roman"/>
            </a:endParaRPr>
          </a:p>
          <a:p>
            <a:pPr marL="456837" marR="4939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is a kind of </a:t>
            </a:r>
            <a:r>
              <a:rPr sz="1167" spc="-5" dirty="0">
                <a:latin typeface="Times New Roman"/>
                <a:cs typeface="Times New Roman"/>
              </a:rPr>
              <a:t>sales </a:t>
            </a:r>
            <a:r>
              <a:rPr sz="1167" dirty="0">
                <a:latin typeface="Times New Roman"/>
                <a:cs typeface="Times New Roman"/>
              </a:rPr>
              <a:t>outlet. </a:t>
            </a:r>
            <a:r>
              <a:rPr sz="1167" spc="-5" dirty="0">
                <a:latin typeface="Times New Roman"/>
                <a:cs typeface="Times New Roman"/>
              </a:rPr>
              <a:t>Perhaps </a:t>
            </a:r>
            <a:r>
              <a:rPr sz="1167" dirty="0">
                <a:latin typeface="Times New Roman"/>
                <a:cs typeface="Times New Roman"/>
              </a:rPr>
              <a:t>over time, Connie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expand to other  kinds of </a:t>
            </a:r>
            <a:r>
              <a:rPr sz="1167" spc="-5" dirty="0">
                <a:latin typeface="Times New Roman"/>
                <a:cs typeface="Times New Roman"/>
              </a:rPr>
              <a:t>sales </a:t>
            </a:r>
            <a:r>
              <a:rPr sz="1167" dirty="0">
                <a:latin typeface="Times New Roman"/>
                <a:cs typeface="Times New Roman"/>
              </a:rPr>
              <a:t>outlets. </a:t>
            </a:r>
            <a:r>
              <a:rPr sz="1167" spc="-5" dirty="0">
                <a:latin typeface="Times New Roman"/>
                <a:cs typeface="Times New Roman"/>
              </a:rPr>
              <a:t>Stores </a:t>
            </a:r>
            <a:r>
              <a:rPr sz="1167" dirty="0">
                <a:latin typeface="Times New Roman"/>
                <a:cs typeface="Times New Roman"/>
              </a:rPr>
              <a:t>might be </a:t>
            </a:r>
            <a:r>
              <a:rPr sz="1167" spc="-5" dirty="0">
                <a:latin typeface="Times New Roman"/>
                <a:cs typeface="Times New Roman"/>
              </a:rPr>
              <a:t>specialized </a:t>
            </a:r>
            <a:r>
              <a:rPr sz="1167" spc="5" dirty="0">
                <a:latin typeface="Times New Roman"/>
                <a:cs typeface="Times New Roman"/>
              </a:rPr>
              <a:t>into </a:t>
            </a:r>
            <a:r>
              <a:rPr sz="1167" dirty="0">
                <a:latin typeface="Times New Roman"/>
                <a:cs typeface="Times New Roman"/>
              </a:rPr>
              <a:t>kinds of </a:t>
            </a:r>
            <a:r>
              <a:rPr sz="1167" spc="-5" dirty="0">
                <a:latin typeface="Times New Roman"/>
                <a:cs typeface="Times New Roman"/>
              </a:rPr>
              <a:t>stores. For </a:t>
            </a:r>
            <a:r>
              <a:rPr sz="1167" dirty="0">
                <a:latin typeface="Times New Roman"/>
                <a:cs typeface="Times New Roman"/>
              </a:rPr>
              <a:t>now on  leave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as it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Kinds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sales:</a:t>
            </a:r>
            <a:endParaRPr sz="1167">
              <a:latin typeface="Times New Roman"/>
              <a:cs typeface="Times New Roman"/>
            </a:endParaRPr>
          </a:p>
          <a:p>
            <a:pPr marL="456837" algn="just">
              <a:lnSpc>
                <a:spcPts val="1342"/>
              </a:lnSpc>
              <a:buChar char="-"/>
              <a:tabLst>
                <a:tab pos="543265" algn="l"/>
              </a:tabLst>
            </a:pPr>
            <a:r>
              <a:rPr sz="1167" spc="-5" dirty="0">
                <a:latin typeface="Times New Roman"/>
                <a:cs typeface="Times New Roman"/>
              </a:rPr>
              <a:t>sales,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returns</a:t>
            </a:r>
            <a:endParaRPr sz="1167">
              <a:latin typeface="Times New Roman"/>
              <a:cs typeface="Times New Roman"/>
            </a:endParaRPr>
          </a:p>
          <a:p>
            <a:pPr marL="456837" marR="7408">
              <a:lnSpc>
                <a:spcPts val="1342"/>
              </a:lnSpc>
              <a:spcBef>
                <a:spcPts val="63"/>
              </a:spcBef>
              <a:buChar char="-"/>
              <a:tabLst>
                <a:tab pos="575367" algn="l"/>
              </a:tabLst>
            </a:pPr>
            <a:r>
              <a:rPr sz="1167" dirty="0">
                <a:latin typeface="Times New Roman"/>
                <a:cs typeface="Times New Roman"/>
              </a:rPr>
              <a:t>only different is that the amount is positive or negative. Is there any other  difference?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Char char="-"/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Prices:</a:t>
            </a:r>
            <a:endParaRPr sz="1167">
              <a:latin typeface="Times New Roman"/>
              <a:cs typeface="Times New Roman"/>
            </a:endParaRPr>
          </a:p>
          <a:p>
            <a:pPr marL="542648" indent="-85811" algn="just">
              <a:lnSpc>
                <a:spcPts val="1371"/>
              </a:lnSpc>
              <a:buChar char="-"/>
              <a:tabLst>
                <a:tab pos="543265" algn="l"/>
              </a:tabLst>
            </a:pPr>
            <a:r>
              <a:rPr sz="1167" dirty="0">
                <a:latin typeface="Times New Roman"/>
                <a:cs typeface="Times New Roman"/>
              </a:rPr>
              <a:t>regular price, and promotional (sales)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price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  <a:buFont typeface="Times New Roman"/>
              <a:buChar char="-"/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Payment:</a:t>
            </a:r>
            <a:endParaRPr sz="1167">
              <a:latin typeface="Times New Roman"/>
              <a:cs typeface="Times New Roman"/>
            </a:endParaRPr>
          </a:p>
          <a:p>
            <a:pPr marL="542648" indent="-85811" algn="just">
              <a:lnSpc>
                <a:spcPts val="1371"/>
              </a:lnSpc>
              <a:buChar char="-"/>
              <a:tabLst>
                <a:tab pos="543265" algn="l"/>
              </a:tabLst>
            </a:pPr>
            <a:r>
              <a:rPr sz="1167" dirty="0">
                <a:latin typeface="Times New Roman"/>
                <a:cs typeface="Times New Roman"/>
              </a:rPr>
              <a:t>cash, check, and charge are kind of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payments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361" dirty="0">
                <a:latin typeface="Times New Roman"/>
                <a:cs typeface="Times New Roman"/>
              </a:rPr>
              <a:t>Identify Whole-Part</a:t>
            </a:r>
            <a:r>
              <a:rPr sz="1361" spc="-92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Structures</a:t>
            </a:r>
            <a:endParaRPr sz="1361">
              <a:latin typeface="Times New Roman"/>
              <a:cs typeface="Times New Roman"/>
            </a:endParaRPr>
          </a:p>
          <a:p>
            <a:pPr marL="234592" indent="-222245">
              <a:spcBef>
                <a:spcPts val="321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as a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is made up of cashiers, registers,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register contains a cash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drawer.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is constituted of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694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5012478" y="164697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336469" y="1801566"/>
            <a:ext cx="25435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Price</a:t>
            </a:r>
            <a:endParaRPr sz="77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2478" y="309160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5072732" y="3246191"/>
            <a:ext cx="82170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Promotional</a:t>
            </a:r>
            <a:r>
              <a:rPr sz="778" spc="-49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Price</a:t>
            </a:r>
            <a:endParaRPr sz="77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729" y="1646979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817635" y="1801566"/>
            <a:ext cx="42227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7729" y="309160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847270" y="3246191"/>
            <a:ext cx="35498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Charge</a:t>
            </a:r>
            <a:endParaRPr sz="77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6835" y="309160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614522" y="3246191"/>
            <a:ext cx="37782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Cheque</a:t>
            </a:r>
            <a:endParaRPr sz="77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91584" y="3091604"/>
            <a:ext cx="892087" cy="447587"/>
          </a:xfrm>
          <a:custGeom>
            <a:avLst/>
            <a:gdLst/>
            <a:ahLst/>
            <a:cxnLst/>
            <a:rect l="l" t="t" r="r" b="b"/>
            <a:pathLst>
              <a:path w="917575" h="460375">
                <a:moveTo>
                  <a:pt x="915924" y="0"/>
                </a:moveTo>
                <a:lnTo>
                  <a:pt x="0" y="0"/>
                </a:lnTo>
                <a:lnTo>
                  <a:pt x="0" y="460248"/>
                </a:lnTo>
                <a:lnTo>
                  <a:pt x="914400" y="460248"/>
                </a:lnTo>
                <a:lnTo>
                  <a:pt x="915924" y="458724"/>
                </a:lnTo>
                <a:lnTo>
                  <a:pt x="1524" y="458724"/>
                </a:lnTo>
                <a:lnTo>
                  <a:pt x="1524" y="457200"/>
                </a:lnTo>
                <a:lnTo>
                  <a:pt x="3047" y="457200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917447" y="1524"/>
                </a:lnTo>
                <a:lnTo>
                  <a:pt x="915924" y="0"/>
                </a:lnTo>
                <a:close/>
              </a:path>
              <a:path w="917575" h="460375">
                <a:moveTo>
                  <a:pt x="3047" y="457200"/>
                </a:moveTo>
                <a:lnTo>
                  <a:pt x="1524" y="457200"/>
                </a:lnTo>
                <a:lnTo>
                  <a:pt x="1524" y="458724"/>
                </a:lnTo>
                <a:lnTo>
                  <a:pt x="3047" y="458724"/>
                </a:lnTo>
                <a:lnTo>
                  <a:pt x="3047" y="457200"/>
                </a:lnTo>
                <a:close/>
              </a:path>
              <a:path w="917575" h="460375">
                <a:moveTo>
                  <a:pt x="914400" y="457200"/>
                </a:moveTo>
                <a:lnTo>
                  <a:pt x="3047" y="457200"/>
                </a:lnTo>
                <a:lnTo>
                  <a:pt x="3047" y="458724"/>
                </a:lnTo>
                <a:lnTo>
                  <a:pt x="914400" y="458724"/>
                </a:lnTo>
                <a:lnTo>
                  <a:pt x="914400" y="457200"/>
                </a:lnTo>
                <a:close/>
              </a:path>
              <a:path w="917575" h="460375">
                <a:moveTo>
                  <a:pt x="915924" y="1524"/>
                </a:moveTo>
                <a:lnTo>
                  <a:pt x="914400" y="1524"/>
                </a:lnTo>
                <a:lnTo>
                  <a:pt x="914400" y="458724"/>
                </a:lnTo>
                <a:lnTo>
                  <a:pt x="915924" y="458724"/>
                </a:lnTo>
                <a:lnTo>
                  <a:pt x="915924" y="457200"/>
                </a:lnTo>
                <a:lnTo>
                  <a:pt x="917447" y="457200"/>
                </a:lnTo>
                <a:lnTo>
                  <a:pt x="917447" y="3048"/>
                </a:lnTo>
                <a:lnTo>
                  <a:pt x="915924" y="3048"/>
                </a:lnTo>
                <a:lnTo>
                  <a:pt x="915924" y="1524"/>
                </a:lnTo>
                <a:close/>
              </a:path>
              <a:path w="917575" h="460375">
                <a:moveTo>
                  <a:pt x="917447" y="457200"/>
                </a:moveTo>
                <a:lnTo>
                  <a:pt x="915924" y="457200"/>
                </a:lnTo>
                <a:lnTo>
                  <a:pt x="915924" y="458724"/>
                </a:lnTo>
                <a:lnTo>
                  <a:pt x="917447" y="458724"/>
                </a:lnTo>
                <a:lnTo>
                  <a:pt x="917447" y="457200"/>
                </a:lnTo>
                <a:close/>
              </a:path>
              <a:path w="917575" h="460375">
                <a:moveTo>
                  <a:pt x="3047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917575" h="460375">
                <a:moveTo>
                  <a:pt x="91440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914400" y="3048"/>
                </a:lnTo>
                <a:lnTo>
                  <a:pt x="914400" y="1524"/>
                </a:lnTo>
                <a:close/>
              </a:path>
              <a:path w="917575" h="460375">
                <a:moveTo>
                  <a:pt x="917447" y="1524"/>
                </a:moveTo>
                <a:lnTo>
                  <a:pt x="915924" y="1524"/>
                </a:lnTo>
                <a:lnTo>
                  <a:pt x="915924" y="3048"/>
                </a:lnTo>
                <a:lnTo>
                  <a:pt x="917447" y="3048"/>
                </a:lnTo>
                <a:lnTo>
                  <a:pt x="91744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914069" y="3246191"/>
            <a:ext cx="68527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Cash</a:t>
            </a:r>
            <a:r>
              <a:rPr sz="778" spc="-73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Payment</a:t>
            </a:r>
            <a:endParaRPr sz="77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8371" y="2165561"/>
            <a:ext cx="1136562" cy="930981"/>
          </a:xfrm>
          <a:custGeom>
            <a:avLst/>
            <a:gdLst/>
            <a:ahLst/>
            <a:cxnLst/>
            <a:rect l="l" t="t" r="r" b="b"/>
            <a:pathLst>
              <a:path w="1169035" h="957580">
                <a:moveTo>
                  <a:pt x="1167384" y="0"/>
                </a:moveTo>
                <a:lnTo>
                  <a:pt x="1162812" y="0"/>
                </a:lnTo>
                <a:lnTo>
                  <a:pt x="1524" y="949451"/>
                </a:lnTo>
                <a:lnTo>
                  <a:pt x="0" y="950976"/>
                </a:lnTo>
                <a:lnTo>
                  <a:pt x="0" y="955547"/>
                </a:lnTo>
                <a:lnTo>
                  <a:pt x="1524" y="957071"/>
                </a:lnTo>
                <a:lnTo>
                  <a:pt x="6096" y="957071"/>
                </a:lnTo>
                <a:lnTo>
                  <a:pt x="1167384" y="7619"/>
                </a:lnTo>
                <a:lnTo>
                  <a:pt x="1168908" y="6095"/>
                </a:lnTo>
                <a:lnTo>
                  <a:pt x="1168908" y="1523"/>
                </a:lnTo>
                <a:lnTo>
                  <a:pt x="1167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90731" y="2088514"/>
            <a:ext cx="125941" cy="117299"/>
          </a:xfrm>
          <a:custGeom>
            <a:avLst/>
            <a:gdLst/>
            <a:ahLst/>
            <a:cxnLst/>
            <a:rect l="l" t="t" r="r" b="b"/>
            <a:pathLst>
              <a:path w="129539" h="120650">
                <a:moveTo>
                  <a:pt x="55125" y="108975"/>
                </a:moveTo>
                <a:lnTo>
                  <a:pt x="51816" y="114300"/>
                </a:lnTo>
                <a:lnTo>
                  <a:pt x="51816" y="118872"/>
                </a:lnTo>
                <a:lnTo>
                  <a:pt x="53340" y="120396"/>
                </a:lnTo>
                <a:lnTo>
                  <a:pt x="57912" y="120396"/>
                </a:lnTo>
                <a:lnTo>
                  <a:pt x="59436" y="118872"/>
                </a:lnTo>
                <a:lnTo>
                  <a:pt x="59436" y="114300"/>
                </a:lnTo>
                <a:lnTo>
                  <a:pt x="55125" y="108975"/>
                </a:lnTo>
                <a:close/>
              </a:path>
              <a:path w="129539" h="120650">
                <a:moveTo>
                  <a:pt x="128016" y="0"/>
                </a:moveTo>
                <a:lnTo>
                  <a:pt x="124968" y="0"/>
                </a:lnTo>
                <a:lnTo>
                  <a:pt x="3048" y="48768"/>
                </a:lnTo>
                <a:lnTo>
                  <a:pt x="1524" y="48768"/>
                </a:lnTo>
                <a:lnTo>
                  <a:pt x="0" y="50292"/>
                </a:lnTo>
                <a:lnTo>
                  <a:pt x="0" y="54864"/>
                </a:lnTo>
                <a:lnTo>
                  <a:pt x="51816" y="118872"/>
                </a:lnTo>
                <a:lnTo>
                  <a:pt x="51816" y="114300"/>
                </a:lnTo>
                <a:lnTo>
                  <a:pt x="55125" y="108975"/>
                </a:lnTo>
                <a:lnTo>
                  <a:pt x="13788" y="57911"/>
                </a:lnTo>
                <a:lnTo>
                  <a:pt x="4572" y="57911"/>
                </a:lnTo>
                <a:lnTo>
                  <a:pt x="4572" y="53340"/>
                </a:lnTo>
                <a:lnTo>
                  <a:pt x="7620" y="50292"/>
                </a:lnTo>
                <a:lnTo>
                  <a:pt x="23622" y="50292"/>
                </a:lnTo>
                <a:lnTo>
                  <a:pt x="114102" y="14099"/>
                </a:lnTo>
                <a:lnTo>
                  <a:pt x="121920" y="1523"/>
                </a:lnTo>
                <a:lnTo>
                  <a:pt x="129540" y="1523"/>
                </a:lnTo>
                <a:lnTo>
                  <a:pt x="128016" y="0"/>
                </a:lnTo>
                <a:close/>
              </a:path>
              <a:path w="129539" h="120650">
                <a:moveTo>
                  <a:pt x="129540" y="1523"/>
                </a:moveTo>
                <a:lnTo>
                  <a:pt x="121920" y="1523"/>
                </a:lnTo>
                <a:lnTo>
                  <a:pt x="126492" y="4571"/>
                </a:lnTo>
                <a:lnTo>
                  <a:pt x="126492" y="9144"/>
                </a:lnTo>
                <a:lnTo>
                  <a:pt x="114102" y="14099"/>
                </a:lnTo>
                <a:lnTo>
                  <a:pt x="55125" y="108975"/>
                </a:lnTo>
                <a:lnTo>
                  <a:pt x="59436" y="114300"/>
                </a:lnTo>
                <a:lnTo>
                  <a:pt x="59436" y="118872"/>
                </a:lnTo>
                <a:lnTo>
                  <a:pt x="129540" y="6096"/>
                </a:lnTo>
                <a:lnTo>
                  <a:pt x="129540" y="1523"/>
                </a:lnTo>
                <a:close/>
              </a:path>
              <a:path w="129539" h="120650">
                <a:moveTo>
                  <a:pt x="7620" y="50292"/>
                </a:moveTo>
                <a:lnTo>
                  <a:pt x="4572" y="53340"/>
                </a:lnTo>
                <a:lnTo>
                  <a:pt x="4572" y="57911"/>
                </a:lnTo>
                <a:lnTo>
                  <a:pt x="11534" y="55127"/>
                </a:lnTo>
                <a:lnTo>
                  <a:pt x="7620" y="50292"/>
                </a:lnTo>
                <a:close/>
              </a:path>
              <a:path w="129539" h="120650">
                <a:moveTo>
                  <a:pt x="11534" y="55127"/>
                </a:moveTo>
                <a:lnTo>
                  <a:pt x="4572" y="57911"/>
                </a:lnTo>
                <a:lnTo>
                  <a:pt x="13788" y="57911"/>
                </a:lnTo>
                <a:lnTo>
                  <a:pt x="11534" y="55127"/>
                </a:lnTo>
                <a:close/>
              </a:path>
              <a:path w="129539" h="120650">
                <a:moveTo>
                  <a:pt x="23622" y="50292"/>
                </a:moveTo>
                <a:lnTo>
                  <a:pt x="7620" y="50292"/>
                </a:lnTo>
                <a:lnTo>
                  <a:pt x="11534" y="55127"/>
                </a:lnTo>
                <a:lnTo>
                  <a:pt x="23622" y="50292"/>
                </a:lnTo>
                <a:close/>
              </a:path>
              <a:path w="129539" h="120650">
                <a:moveTo>
                  <a:pt x="121920" y="1523"/>
                </a:moveTo>
                <a:lnTo>
                  <a:pt x="114102" y="14099"/>
                </a:lnTo>
                <a:lnTo>
                  <a:pt x="126492" y="9144"/>
                </a:lnTo>
                <a:lnTo>
                  <a:pt x="126492" y="4571"/>
                </a:lnTo>
                <a:lnTo>
                  <a:pt x="121920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04091" y="2165561"/>
            <a:ext cx="1136562" cy="930981"/>
          </a:xfrm>
          <a:custGeom>
            <a:avLst/>
            <a:gdLst/>
            <a:ahLst/>
            <a:cxnLst/>
            <a:rect l="l" t="t" r="r" b="b"/>
            <a:pathLst>
              <a:path w="1169035" h="957580">
                <a:moveTo>
                  <a:pt x="609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7620"/>
                </a:lnTo>
                <a:lnTo>
                  <a:pt x="1162812" y="957072"/>
                </a:lnTo>
                <a:lnTo>
                  <a:pt x="1167384" y="957072"/>
                </a:lnTo>
                <a:lnTo>
                  <a:pt x="1168908" y="955548"/>
                </a:lnTo>
                <a:lnTo>
                  <a:pt x="1168908" y="950976"/>
                </a:lnTo>
                <a:lnTo>
                  <a:pt x="1167384" y="94945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09265" y="2088514"/>
            <a:ext cx="125941" cy="117299"/>
          </a:xfrm>
          <a:custGeom>
            <a:avLst/>
            <a:gdLst/>
            <a:ahLst/>
            <a:cxnLst/>
            <a:rect l="l" t="t" r="r" b="b"/>
            <a:pathLst>
              <a:path w="129539" h="120650">
                <a:moveTo>
                  <a:pt x="4572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095"/>
                </a:lnTo>
                <a:lnTo>
                  <a:pt x="70104" y="118871"/>
                </a:lnTo>
                <a:lnTo>
                  <a:pt x="71628" y="120395"/>
                </a:lnTo>
                <a:lnTo>
                  <a:pt x="76200" y="120395"/>
                </a:lnTo>
                <a:lnTo>
                  <a:pt x="77724" y="118871"/>
                </a:lnTo>
                <a:lnTo>
                  <a:pt x="78957" y="117347"/>
                </a:lnTo>
                <a:lnTo>
                  <a:pt x="74676" y="117347"/>
                </a:lnTo>
                <a:lnTo>
                  <a:pt x="70104" y="114299"/>
                </a:lnTo>
                <a:lnTo>
                  <a:pt x="74414" y="108975"/>
                </a:lnTo>
                <a:lnTo>
                  <a:pt x="15437" y="14099"/>
                </a:lnTo>
                <a:lnTo>
                  <a:pt x="3048" y="9143"/>
                </a:lnTo>
                <a:lnTo>
                  <a:pt x="4572" y="4571"/>
                </a:lnTo>
                <a:lnTo>
                  <a:pt x="7620" y="1523"/>
                </a:lnTo>
                <a:lnTo>
                  <a:pt x="8382" y="1523"/>
                </a:lnTo>
                <a:lnTo>
                  <a:pt x="4572" y="0"/>
                </a:lnTo>
                <a:close/>
              </a:path>
              <a:path w="129539" h="120650">
                <a:moveTo>
                  <a:pt x="74414" y="108975"/>
                </a:moveTo>
                <a:lnTo>
                  <a:pt x="70104" y="114299"/>
                </a:lnTo>
                <a:lnTo>
                  <a:pt x="74676" y="117347"/>
                </a:lnTo>
                <a:lnTo>
                  <a:pt x="77724" y="114299"/>
                </a:lnTo>
                <a:lnTo>
                  <a:pt x="74414" y="108975"/>
                </a:lnTo>
                <a:close/>
              </a:path>
              <a:path w="129539" h="120650">
                <a:moveTo>
                  <a:pt x="118005" y="55127"/>
                </a:moveTo>
                <a:lnTo>
                  <a:pt x="74414" y="108975"/>
                </a:lnTo>
                <a:lnTo>
                  <a:pt x="77724" y="114299"/>
                </a:lnTo>
                <a:lnTo>
                  <a:pt x="74676" y="117347"/>
                </a:lnTo>
                <a:lnTo>
                  <a:pt x="78957" y="117347"/>
                </a:lnTo>
                <a:lnTo>
                  <a:pt x="127072" y="57911"/>
                </a:lnTo>
                <a:lnTo>
                  <a:pt x="124968" y="57911"/>
                </a:lnTo>
                <a:lnTo>
                  <a:pt x="118005" y="55127"/>
                </a:lnTo>
                <a:close/>
              </a:path>
              <a:path w="129539" h="120650">
                <a:moveTo>
                  <a:pt x="128016" y="48767"/>
                </a:moveTo>
                <a:lnTo>
                  <a:pt x="123444" y="48767"/>
                </a:lnTo>
                <a:lnTo>
                  <a:pt x="121920" y="50291"/>
                </a:lnTo>
                <a:lnTo>
                  <a:pt x="118005" y="55127"/>
                </a:lnTo>
                <a:lnTo>
                  <a:pt x="124968" y="57911"/>
                </a:lnTo>
                <a:lnTo>
                  <a:pt x="126492" y="56387"/>
                </a:lnTo>
                <a:lnTo>
                  <a:pt x="128016" y="56387"/>
                </a:lnTo>
                <a:lnTo>
                  <a:pt x="129540" y="54863"/>
                </a:lnTo>
                <a:lnTo>
                  <a:pt x="129540" y="50291"/>
                </a:lnTo>
                <a:lnTo>
                  <a:pt x="128016" y="48767"/>
                </a:lnTo>
                <a:close/>
              </a:path>
              <a:path w="129539" h="120650">
                <a:moveTo>
                  <a:pt x="129540" y="54863"/>
                </a:moveTo>
                <a:lnTo>
                  <a:pt x="128016" y="56387"/>
                </a:lnTo>
                <a:lnTo>
                  <a:pt x="126492" y="56387"/>
                </a:lnTo>
                <a:lnTo>
                  <a:pt x="124968" y="57911"/>
                </a:lnTo>
                <a:lnTo>
                  <a:pt x="127072" y="57911"/>
                </a:lnTo>
                <a:lnTo>
                  <a:pt x="129540" y="54863"/>
                </a:lnTo>
                <a:close/>
              </a:path>
              <a:path w="129539" h="120650">
                <a:moveTo>
                  <a:pt x="8382" y="1523"/>
                </a:moveTo>
                <a:lnTo>
                  <a:pt x="7620" y="1523"/>
                </a:lnTo>
                <a:lnTo>
                  <a:pt x="15437" y="14099"/>
                </a:lnTo>
                <a:lnTo>
                  <a:pt x="118005" y="55127"/>
                </a:lnTo>
                <a:lnTo>
                  <a:pt x="121920" y="50291"/>
                </a:lnTo>
                <a:lnTo>
                  <a:pt x="123444" y="48767"/>
                </a:lnTo>
                <a:lnTo>
                  <a:pt x="126492" y="48767"/>
                </a:lnTo>
                <a:lnTo>
                  <a:pt x="8382" y="1523"/>
                </a:lnTo>
                <a:close/>
              </a:path>
              <a:path w="129539" h="120650">
                <a:moveTo>
                  <a:pt x="7620" y="1523"/>
                </a:moveTo>
                <a:lnTo>
                  <a:pt x="4572" y="4571"/>
                </a:lnTo>
                <a:lnTo>
                  <a:pt x="3048" y="9143"/>
                </a:lnTo>
                <a:lnTo>
                  <a:pt x="15437" y="14099"/>
                </a:lnTo>
                <a:lnTo>
                  <a:pt x="7620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458459" y="2210011"/>
            <a:ext cx="0" cy="886531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15492" y="2088514"/>
            <a:ext cx="88900" cy="130881"/>
          </a:xfrm>
          <a:custGeom>
            <a:avLst/>
            <a:gdLst/>
            <a:ahLst/>
            <a:cxnLst/>
            <a:rect l="l" t="t" r="r" b="b"/>
            <a:pathLst>
              <a:path w="91439" h="134619">
                <a:moveTo>
                  <a:pt x="45720" y="0"/>
                </a:moveTo>
                <a:lnTo>
                  <a:pt x="41148" y="0"/>
                </a:lnTo>
                <a:lnTo>
                  <a:pt x="39624" y="1524"/>
                </a:lnTo>
                <a:lnTo>
                  <a:pt x="39624" y="3048"/>
                </a:lnTo>
                <a:lnTo>
                  <a:pt x="0" y="128016"/>
                </a:lnTo>
                <a:lnTo>
                  <a:pt x="0" y="131064"/>
                </a:lnTo>
                <a:lnTo>
                  <a:pt x="3048" y="134112"/>
                </a:lnTo>
                <a:lnTo>
                  <a:pt x="85344" y="134112"/>
                </a:lnTo>
                <a:lnTo>
                  <a:pt x="86868" y="132588"/>
                </a:lnTo>
                <a:lnTo>
                  <a:pt x="83820" y="132588"/>
                </a:lnTo>
                <a:lnTo>
                  <a:pt x="82296" y="131064"/>
                </a:lnTo>
                <a:lnTo>
                  <a:pt x="82296" y="129540"/>
                </a:lnTo>
                <a:lnTo>
                  <a:pt x="4572" y="129540"/>
                </a:lnTo>
                <a:lnTo>
                  <a:pt x="4572" y="124968"/>
                </a:lnTo>
                <a:lnTo>
                  <a:pt x="10593" y="124968"/>
                </a:lnTo>
                <a:lnTo>
                  <a:pt x="44365" y="18457"/>
                </a:lnTo>
                <a:lnTo>
                  <a:pt x="39624" y="4572"/>
                </a:lnTo>
                <a:lnTo>
                  <a:pt x="49288" y="4572"/>
                </a:lnTo>
                <a:lnTo>
                  <a:pt x="48768" y="3048"/>
                </a:lnTo>
                <a:lnTo>
                  <a:pt x="45720" y="0"/>
                </a:lnTo>
                <a:close/>
              </a:path>
              <a:path w="91439" h="134619">
                <a:moveTo>
                  <a:pt x="49288" y="4572"/>
                </a:moveTo>
                <a:lnTo>
                  <a:pt x="48768" y="4572"/>
                </a:lnTo>
                <a:lnTo>
                  <a:pt x="44365" y="18457"/>
                </a:lnTo>
                <a:lnTo>
                  <a:pt x="82296" y="129540"/>
                </a:lnTo>
                <a:lnTo>
                  <a:pt x="82296" y="131064"/>
                </a:lnTo>
                <a:lnTo>
                  <a:pt x="83820" y="132588"/>
                </a:lnTo>
                <a:lnTo>
                  <a:pt x="88392" y="132588"/>
                </a:lnTo>
                <a:lnTo>
                  <a:pt x="89916" y="131064"/>
                </a:lnTo>
                <a:lnTo>
                  <a:pt x="89916" y="126492"/>
                </a:lnTo>
                <a:lnTo>
                  <a:pt x="88392" y="124968"/>
                </a:lnTo>
                <a:lnTo>
                  <a:pt x="90399" y="124968"/>
                </a:lnTo>
                <a:lnTo>
                  <a:pt x="49288" y="4572"/>
                </a:lnTo>
                <a:close/>
              </a:path>
              <a:path w="91439" h="134619">
                <a:moveTo>
                  <a:pt x="10593" y="124968"/>
                </a:moveTo>
                <a:lnTo>
                  <a:pt x="4572" y="124968"/>
                </a:lnTo>
                <a:lnTo>
                  <a:pt x="4572" y="129540"/>
                </a:lnTo>
                <a:lnTo>
                  <a:pt x="9144" y="129540"/>
                </a:lnTo>
                <a:lnTo>
                  <a:pt x="10593" y="124968"/>
                </a:lnTo>
                <a:close/>
              </a:path>
              <a:path w="91439" h="134619">
                <a:moveTo>
                  <a:pt x="80734" y="124968"/>
                </a:moveTo>
                <a:lnTo>
                  <a:pt x="10593" y="124968"/>
                </a:lnTo>
                <a:lnTo>
                  <a:pt x="9144" y="129540"/>
                </a:lnTo>
                <a:lnTo>
                  <a:pt x="82296" y="129540"/>
                </a:lnTo>
                <a:lnTo>
                  <a:pt x="80734" y="124968"/>
                </a:lnTo>
                <a:close/>
              </a:path>
              <a:path w="91439" h="134619">
                <a:moveTo>
                  <a:pt x="90399" y="124968"/>
                </a:moveTo>
                <a:lnTo>
                  <a:pt x="88392" y="124968"/>
                </a:lnTo>
                <a:lnTo>
                  <a:pt x="89916" y="126492"/>
                </a:lnTo>
                <a:lnTo>
                  <a:pt x="89916" y="129540"/>
                </a:lnTo>
                <a:lnTo>
                  <a:pt x="91440" y="128016"/>
                </a:lnTo>
                <a:lnTo>
                  <a:pt x="90399" y="124968"/>
                </a:lnTo>
                <a:close/>
              </a:path>
              <a:path w="91439" h="134619">
                <a:moveTo>
                  <a:pt x="48768" y="4572"/>
                </a:moveTo>
                <a:lnTo>
                  <a:pt x="39624" y="4572"/>
                </a:lnTo>
                <a:lnTo>
                  <a:pt x="44365" y="18457"/>
                </a:lnTo>
                <a:lnTo>
                  <a:pt x="487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013710" y="2210011"/>
            <a:ext cx="0" cy="886531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970742" y="2088514"/>
            <a:ext cx="88900" cy="130881"/>
          </a:xfrm>
          <a:custGeom>
            <a:avLst/>
            <a:gdLst/>
            <a:ahLst/>
            <a:cxnLst/>
            <a:rect l="l" t="t" r="r" b="b"/>
            <a:pathLst>
              <a:path w="91439" h="134619">
                <a:moveTo>
                  <a:pt x="45719" y="0"/>
                </a:moveTo>
                <a:lnTo>
                  <a:pt x="41147" y="0"/>
                </a:lnTo>
                <a:lnTo>
                  <a:pt x="39623" y="1524"/>
                </a:lnTo>
                <a:lnTo>
                  <a:pt x="39623" y="3048"/>
                </a:lnTo>
                <a:lnTo>
                  <a:pt x="0" y="128016"/>
                </a:lnTo>
                <a:lnTo>
                  <a:pt x="0" y="131064"/>
                </a:lnTo>
                <a:lnTo>
                  <a:pt x="3047" y="134112"/>
                </a:lnTo>
                <a:lnTo>
                  <a:pt x="85343" y="134112"/>
                </a:lnTo>
                <a:lnTo>
                  <a:pt x="86867" y="132588"/>
                </a:lnTo>
                <a:lnTo>
                  <a:pt x="83819" y="132588"/>
                </a:lnTo>
                <a:lnTo>
                  <a:pt x="82295" y="131064"/>
                </a:lnTo>
                <a:lnTo>
                  <a:pt x="82295" y="129540"/>
                </a:lnTo>
                <a:lnTo>
                  <a:pt x="4571" y="129540"/>
                </a:lnTo>
                <a:lnTo>
                  <a:pt x="4571" y="124968"/>
                </a:lnTo>
                <a:lnTo>
                  <a:pt x="10593" y="124968"/>
                </a:lnTo>
                <a:lnTo>
                  <a:pt x="44365" y="18457"/>
                </a:lnTo>
                <a:lnTo>
                  <a:pt x="39623" y="4572"/>
                </a:lnTo>
                <a:lnTo>
                  <a:pt x="49288" y="4572"/>
                </a:lnTo>
                <a:lnTo>
                  <a:pt x="48767" y="3048"/>
                </a:lnTo>
                <a:lnTo>
                  <a:pt x="45719" y="0"/>
                </a:lnTo>
                <a:close/>
              </a:path>
              <a:path w="91439" h="134619">
                <a:moveTo>
                  <a:pt x="49288" y="4572"/>
                </a:moveTo>
                <a:lnTo>
                  <a:pt x="48767" y="4572"/>
                </a:lnTo>
                <a:lnTo>
                  <a:pt x="44365" y="18457"/>
                </a:lnTo>
                <a:lnTo>
                  <a:pt x="82295" y="129540"/>
                </a:lnTo>
                <a:lnTo>
                  <a:pt x="82295" y="131064"/>
                </a:lnTo>
                <a:lnTo>
                  <a:pt x="83819" y="132588"/>
                </a:lnTo>
                <a:lnTo>
                  <a:pt x="88391" y="132588"/>
                </a:lnTo>
                <a:lnTo>
                  <a:pt x="89915" y="131064"/>
                </a:lnTo>
                <a:lnTo>
                  <a:pt x="89915" y="126492"/>
                </a:lnTo>
                <a:lnTo>
                  <a:pt x="88391" y="124968"/>
                </a:lnTo>
                <a:lnTo>
                  <a:pt x="90399" y="124968"/>
                </a:lnTo>
                <a:lnTo>
                  <a:pt x="49288" y="4572"/>
                </a:lnTo>
                <a:close/>
              </a:path>
              <a:path w="91439" h="134619">
                <a:moveTo>
                  <a:pt x="10593" y="124968"/>
                </a:moveTo>
                <a:lnTo>
                  <a:pt x="4571" y="124968"/>
                </a:lnTo>
                <a:lnTo>
                  <a:pt x="4571" y="129540"/>
                </a:lnTo>
                <a:lnTo>
                  <a:pt x="9143" y="129540"/>
                </a:lnTo>
                <a:lnTo>
                  <a:pt x="10593" y="124968"/>
                </a:lnTo>
                <a:close/>
              </a:path>
              <a:path w="91439" h="134619">
                <a:moveTo>
                  <a:pt x="80734" y="124968"/>
                </a:moveTo>
                <a:lnTo>
                  <a:pt x="10593" y="124968"/>
                </a:lnTo>
                <a:lnTo>
                  <a:pt x="9143" y="129540"/>
                </a:lnTo>
                <a:lnTo>
                  <a:pt x="82295" y="129540"/>
                </a:lnTo>
                <a:lnTo>
                  <a:pt x="80734" y="124968"/>
                </a:lnTo>
                <a:close/>
              </a:path>
              <a:path w="91439" h="134619">
                <a:moveTo>
                  <a:pt x="90399" y="124968"/>
                </a:moveTo>
                <a:lnTo>
                  <a:pt x="88391" y="124968"/>
                </a:lnTo>
                <a:lnTo>
                  <a:pt x="89915" y="126492"/>
                </a:lnTo>
                <a:lnTo>
                  <a:pt x="89915" y="129540"/>
                </a:lnTo>
                <a:lnTo>
                  <a:pt x="91439" y="128016"/>
                </a:lnTo>
                <a:lnTo>
                  <a:pt x="90399" y="124968"/>
                </a:lnTo>
                <a:close/>
              </a:path>
              <a:path w="91439" h="134619">
                <a:moveTo>
                  <a:pt x="48767" y="4572"/>
                </a:moveTo>
                <a:lnTo>
                  <a:pt x="39623" y="4572"/>
                </a:lnTo>
                <a:lnTo>
                  <a:pt x="44365" y="18457"/>
                </a:lnTo>
                <a:lnTo>
                  <a:pt x="4876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098903" y="4152476"/>
            <a:ext cx="10488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Object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Hierarchy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61298" y="4694767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79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79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79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79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79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79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79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79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797142" y="4850835"/>
            <a:ext cx="22657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Sale</a:t>
            </a:r>
            <a:endParaRPr sz="77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5371" y="5589692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79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79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79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79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79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79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79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79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548222" y="5745763"/>
            <a:ext cx="713669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Sales </a:t>
            </a:r>
            <a:r>
              <a:rPr sz="778" spc="-5" dirty="0">
                <a:latin typeface="Arial"/>
                <a:cs typeface="Arial"/>
              </a:rPr>
              <a:t>Line</a:t>
            </a:r>
            <a:r>
              <a:rPr sz="778" spc="-58" dirty="0">
                <a:latin typeface="Arial"/>
                <a:cs typeface="Arial"/>
              </a:rPr>
              <a:t> </a:t>
            </a:r>
            <a:r>
              <a:rPr sz="778" spc="5" dirty="0">
                <a:latin typeface="Arial"/>
                <a:cs typeface="Arial"/>
              </a:rPr>
              <a:t>Item</a:t>
            </a:r>
            <a:endParaRPr sz="77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38798" y="4694767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80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80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80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80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80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80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80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80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558344" y="4850835"/>
            <a:ext cx="259909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Stote</a:t>
            </a:r>
            <a:endParaRPr sz="77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32746" y="5589692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80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80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80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80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80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80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80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80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484135" y="5745763"/>
            <a:ext cx="39511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Register</a:t>
            </a:r>
            <a:endParaRPr sz="778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32746" y="6478692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80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80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80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80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80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80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80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80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380420" y="6634763"/>
            <a:ext cx="60192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Cash</a:t>
            </a:r>
            <a:r>
              <a:rPr sz="778" spc="-92" dirty="0">
                <a:latin typeface="Arial"/>
                <a:cs typeface="Arial"/>
              </a:rPr>
              <a:t> </a:t>
            </a:r>
            <a:r>
              <a:rPr sz="778" spc="-5" dirty="0">
                <a:latin typeface="Arial"/>
                <a:cs typeface="Arial"/>
              </a:rPr>
              <a:t>Drawer</a:t>
            </a:r>
            <a:endParaRPr sz="77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32996" y="5589692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79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79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79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79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79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79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79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79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571804" y="5745763"/>
            <a:ext cx="221014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Item</a:t>
            </a:r>
            <a:endParaRPr sz="77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32871" y="5589692"/>
            <a:ext cx="893939" cy="449439"/>
          </a:xfrm>
          <a:custGeom>
            <a:avLst/>
            <a:gdLst/>
            <a:ahLst/>
            <a:cxnLst/>
            <a:rect l="l" t="t" r="r" b="b"/>
            <a:pathLst>
              <a:path w="919480" h="462279">
                <a:moveTo>
                  <a:pt x="9174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460248"/>
                </a:lnTo>
                <a:lnTo>
                  <a:pt x="1524" y="461772"/>
                </a:lnTo>
                <a:lnTo>
                  <a:pt x="917448" y="461772"/>
                </a:lnTo>
                <a:lnTo>
                  <a:pt x="918972" y="460248"/>
                </a:lnTo>
                <a:lnTo>
                  <a:pt x="3048" y="460248"/>
                </a:lnTo>
                <a:lnTo>
                  <a:pt x="3048" y="457200"/>
                </a:lnTo>
                <a:lnTo>
                  <a:pt x="4571" y="457200"/>
                </a:lnTo>
                <a:lnTo>
                  <a:pt x="4571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918972" y="3048"/>
                </a:lnTo>
                <a:lnTo>
                  <a:pt x="918972" y="1524"/>
                </a:lnTo>
                <a:lnTo>
                  <a:pt x="917448" y="0"/>
                </a:lnTo>
                <a:close/>
              </a:path>
              <a:path w="919480" h="462279">
                <a:moveTo>
                  <a:pt x="4571" y="457200"/>
                </a:moveTo>
                <a:lnTo>
                  <a:pt x="3048" y="457200"/>
                </a:lnTo>
                <a:lnTo>
                  <a:pt x="3048" y="460248"/>
                </a:lnTo>
                <a:lnTo>
                  <a:pt x="4571" y="460248"/>
                </a:lnTo>
                <a:lnTo>
                  <a:pt x="4571" y="457200"/>
                </a:lnTo>
                <a:close/>
              </a:path>
              <a:path w="919480" h="462279">
                <a:moveTo>
                  <a:pt x="914400" y="457200"/>
                </a:moveTo>
                <a:lnTo>
                  <a:pt x="4571" y="457200"/>
                </a:lnTo>
                <a:lnTo>
                  <a:pt x="4571" y="460248"/>
                </a:lnTo>
                <a:lnTo>
                  <a:pt x="914400" y="460248"/>
                </a:lnTo>
                <a:lnTo>
                  <a:pt x="914400" y="457200"/>
                </a:lnTo>
                <a:close/>
              </a:path>
              <a:path w="919480" h="462279">
                <a:moveTo>
                  <a:pt x="917448" y="3048"/>
                </a:moveTo>
                <a:lnTo>
                  <a:pt x="914400" y="3048"/>
                </a:lnTo>
                <a:lnTo>
                  <a:pt x="914400" y="460248"/>
                </a:lnTo>
                <a:lnTo>
                  <a:pt x="917448" y="460248"/>
                </a:lnTo>
                <a:lnTo>
                  <a:pt x="917448" y="457200"/>
                </a:lnTo>
                <a:lnTo>
                  <a:pt x="918972" y="457200"/>
                </a:lnTo>
                <a:lnTo>
                  <a:pt x="918972" y="4572"/>
                </a:lnTo>
                <a:lnTo>
                  <a:pt x="917448" y="4572"/>
                </a:lnTo>
                <a:lnTo>
                  <a:pt x="917448" y="3048"/>
                </a:lnTo>
                <a:close/>
              </a:path>
              <a:path w="919480" h="462279">
                <a:moveTo>
                  <a:pt x="918972" y="457200"/>
                </a:moveTo>
                <a:lnTo>
                  <a:pt x="917448" y="457200"/>
                </a:lnTo>
                <a:lnTo>
                  <a:pt x="917448" y="460248"/>
                </a:lnTo>
                <a:lnTo>
                  <a:pt x="918972" y="460248"/>
                </a:lnTo>
                <a:lnTo>
                  <a:pt x="918972" y="457200"/>
                </a:lnTo>
                <a:close/>
              </a:path>
              <a:path w="919480" h="462279">
                <a:moveTo>
                  <a:pt x="4571" y="3048"/>
                </a:moveTo>
                <a:lnTo>
                  <a:pt x="3048" y="3048"/>
                </a:lnTo>
                <a:lnTo>
                  <a:pt x="3048" y="4572"/>
                </a:lnTo>
                <a:lnTo>
                  <a:pt x="4571" y="4572"/>
                </a:lnTo>
                <a:lnTo>
                  <a:pt x="4571" y="3048"/>
                </a:lnTo>
                <a:close/>
              </a:path>
              <a:path w="919480" h="462279">
                <a:moveTo>
                  <a:pt x="914400" y="3048"/>
                </a:moveTo>
                <a:lnTo>
                  <a:pt x="4571" y="3048"/>
                </a:lnTo>
                <a:lnTo>
                  <a:pt x="4571" y="4572"/>
                </a:lnTo>
                <a:lnTo>
                  <a:pt x="914400" y="4572"/>
                </a:lnTo>
                <a:lnTo>
                  <a:pt x="914400" y="3048"/>
                </a:lnTo>
                <a:close/>
              </a:path>
              <a:path w="919480" h="462279">
                <a:moveTo>
                  <a:pt x="918972" y="3048"/>
                </a:moveTo>
                <a:lnTo>
                  <a:pt x="917448" y="3048"/>
                </a:lnTo>
                <a:lnTo>
                  <a:pt x="917448" y="4572"/>
                </a:lnTo>
                <a:lnTo>
                  <a:pt x="918972" y="4572"/>
                </a:lnTo>
                <a:lnTo>
                  <a:pt x="91897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497595" y="5745763"/>
            <a:ext cx="36671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C</a:t>
            </a:r>
            <a:r>
              <a:rPr sz="778" spc="-19" dirty="0">
                <a:latin typeface="Arial"/>
                <a:cs typeface="Arial"/>
              </a:rPr>
              <a:t>a</a:t>
            </a:r>
            <a:r>
              <a:rPr sz="778" spc="5" dirty="0">
                <a:latin typeface="Arial"/>
                <a:cs typeface="Arial"/>
              </a:rPr>
              <a:t>shi</a:t>
            </a:r>
            <a:r>
              <a:rPr sz="778" spc="-15" dirty="0">
                <a:latin typeface="Arial"/>
                <a:cs typeface="Arial"/>
              </a:rPr>
              <a:t>e</a:t>
            </a:r>
            <a:r>
              <a:rPr sz="778" spc="5" dirty="0">
                <a:latin typeface="Arial"/>
                <a:cs typeface="Arial"/>
              </a:rPr>
              <a:t>r</a:t>
            </a:r>
            <a:endParaRPr sz="778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99871" y="5248909"/>
            <a:ext cx="10495" cy="345722"/>
          </a:xfrm>
          <a:custGeom>
            <a:avLst/>
            <a:gdLst/>
            <a:ahLst/>
            <a:cxnLst/>
            <a:rect l="l" t="t" r="r" b="b"/>
            <a:pathLst>
              <a:path w="10795" h="355600">
                <a:moveTo>
                  <a:pt x="6096" y="13715"/>
                </a:moveTo>
                <a:lnTo>
                  <a:pt x="1524" y="13715"/>
                </a:lnTo>
                <a:lnTo>
                  <a:pt x="0" y="15239"/>
                </a:lnTo>
                <a:lnTo>
                  <a:pt x="0" y="353567"/>
                </a:lnTo>
                <a:lnTo>
                  <a:pt x="1524" y="355091"/>
                </a:lnTo>
                <a:lnTo>
                  <a:pt x="3048" y="355091"/>
                </a:lnTo>
                <a:lnTo>
                  <a:pt x="4572" y="353567"/>
                </a:lnTo>
                <a:lnTo>
                  <a:pt x="4572" y="18287"/>
                </a:lnTo>
                <a:lnTo>
                  <a:pt x="1524" y="18287"/>
                </a:lnTo>
                <a:lnTo>
                  <a:pt x="4572" y="15239"/>
                </a:lnTo>
                <a:lnTo>
                  <a:pt x="6096" y="15239"/>
                </a:lnTo>
                <a:lnTo>
                  <a:pt x="6096" y="13715"/>
                </a:lnTo>
                <a:close/>
              </a:path>
              <a:path w="10795" h="355600">
                <a:moveTo>
                  <a:pt x="4572" y="15239"/>
                </a:moveTo>
                <a:lnTo>
                  <a:pt x="1524" y="18287"/>
                </a:lnTo>
                <a:lnTo>
                  <a:pt x="4572" y="18287"/>
                </a:lnTo>
                <a:lnTo>
                  <a:pt x="4572" y="15239"/>
                </a:lnTo>
                <a:close/>
              </a:path>
              <a:path w="10795" h="355600">
                <a:moveTo>
                  <a:pt x="6096" y="15239"/>
                </a:moveTo>
                <a:lnTo>
                  <a:pt x="4572" y="15239"/>
                </a:lnTo>
                <a:lnTo>
                  <a:pt x="4572" y="18287"/>
                </a:lnTo>
                <a:lnTo>
                  <a:pt x="9144" y="18287"/>
                </a:lnTo>
                <a:lnTo>
                  <a:pt x="10668" y="16763"/>
                </a:lnTo>
                <a:lnTo>
                  <a:pt x="6096" y="16763"/>
                </a:lnTo>
                <a:lnTo>
                  <a:pt x="6096" y="15239"/>
                </a:lnTo>
                <a:close/>
              </a:path>
              <a:path w="10795" h="355600">
                <a:moveTo>
                  <a:pt x="9144" y="0"/>
                </a:moveTo>
                <a:lnTo>
                  <a:pt x="7620" y="0"/>
                </a:lnTo>
                <a:lnTo>
                  <a:pt x="6096" y="1523"/>
                </a:lnTo>
                <a:lnTo>
                  <a:pt x="6096" y="16763"/>
                </a:lnTo>
                <a:lnTo>
                  <a:pt x="9144" y="16763"/>
                </a:lnTo>
                <a:lnTo>
                  <a:pt x="9144" y="13715"/>
                </a:lnTo>
                <a:lnTo>
                  <a:pt x="10668" y="13715"/>
                </a:lnTo>
                <a:lnTo>
                  <a:pt x="10668" y="1523"/>
                </a:lnTo>
                <a:lnTo>
                  <a:pt x="9144" y="0"/>
                </a:lnTo>
                <a:close/>
              </a:path>
              <a:path w="10795" h="355600">
                <a:moveTo>
                  <a:pt x="10668" y="13715"/>
                </a:moveTo>
                <a:lnTo>
                  <a:pt x="9144" y="13715"/>
                </a:lnTo>
                <a:lnTo>
                  <a:pt x="9144" y="16763"/>
                </a:lnTo>
                <a:lnTo>
                  <a:pt x="10668" y="16763"/>
                </a:lnTo>
                <a:lnTo>
                  <a:pt x="1066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877647" y="5139267"/>
            <a:ext cx="62353" cy="118533"/>
          </a:xfrm>
          <a:custGeom>
            <a:avLst/>
            <a:gdLst/>
            <a:ahLst/>
            <a:cxnLst/>
            <a:rect l="l" t="t" r="r" b="b"/>
            <a:pathLst>
              <a:path w="64135" h="121920">
                <a:moveTo>
                  <a:pt x="31300" y="114417"/>
                </a:moveTo>
                <a:lnTo>
                  <a:pt x="28955" y="118872"/>
                </a:lnTo>
                <a:lnTo>
                  <a:pt x="28955" y="120396"/>
                </a:lnTo>
                <a:lnTo>
                  <a:pt x="30479" y="121920"/>
                </a:lnTo>
                <a:lnTo>
                  <a:pt x="32003" y="121920"/>
                </a:lnTo>
                <a:lnTo>
                  <a:pt x="33527" y="120396"/>
                </a:lnTo>
                <a:lnTo>
                  <a:pt x="33527" y="118872"/>
                </a:lnTo>
                <a:lnTo>
                  <a:pt x="31300" y="114417"/>
                </a:lnTo>
                <a:close/>
              </a:path>
              <a:path w="64135" h="121920">
                <a:moveTo>
                  <a:pt x="32003" y="0"/>
                </a:moveTo>
                <a:lnTo>
                  <a:pt x="30479" y="0"/>
                </a:lnTo>
                <a:lnTo>
                  <a:pt x="28955" y="1524"/>
                </a:lnTo>
                <a:lnTo>
                  <a:pt x="0" y="60960"/>
                </a:lnTo>
                <a:lnTo>
                  <a:pt x="0" y="62484"/>
                </a:lnTo>
                <a:lnTo>
                  <a:pt x="28955" y="120396"/>
                </a:lnTo>
                <a:lnTo>
                  <a:pt x="28955" y="118872"/>
                </a:lnTo>
                <a:lnTo>
                  <a:pt x="31300" y="114417"/>
                </a:lnTo>
                <a:lnTo>
                  <a:pt x="5333" y="62484"/>
                </a:lnTo>
                <a:lnTo>
                  <a:pt x="3047" y="62484"/>
                </a:lnTo>
                <a:lnTo>
                  <a:pt x="4571" y="60960"/>
                </a:lnTo>
                <a:lnTo>
                  <a:pt x="5314" y="60960"/>
                </a:lnTo>
                <a:lnTo>
                  <a:pt x="31300" y="7620"/>
                </a:lnTo>
                <a:lnTo>
                  <a:pt x="28955" y="3048"/>
                </a:lnTo>
                <a:lnTo>
                  <a:pt x="34309" y="3048"/>
                </a:lnTo>
                <a:lnTo>
                  <a:pt x="33527" y="1524"/>
                </a:lnTo>
                <a:lnTo>
                  <a:pt x="32003" y="0"/>
                </a:lnTo>
                <a:close/>
              </a:path>
              <a:path w="64135" h="121920">
                <a:moveTo>
                  <a:pt x="59040" y="61712"/>
                </a:moveTo>
                <a:lnTo>
                  <a:pt x="31300" y="114417"/>
                </a:lnTo>
                <a:lnTo>
                  <a:pt x="33527" y="118872"/>
                </a:lnTo>
                <a:lnTo>
                  <a:pt x="33527" y="120396"/>
                </a:lnTo>
                <a:lnTo>
                  <a:pt x="64007" y="62484"/>
                </a:lnTo>
                <a:lnTo>
                  <a:pt x="59435" y="62484"/>
                </a:lnTo>
                <a:lnTo>
                  <a:pt x="59040" y="61712"/>
                </a:lnTo>
                <a:close/>
              </a:path>
              <a:path w="64135" h="121920">
                <a:moveTo>
                  <a:pt x="4571" y="60960"/>
                </a:moveTo>
                <a:lnTo>
                  <a:pt x="3047" y="62484"/>
                </a:lnTo>
                <a:lnTo>
                  <a:pt x="4571" y="62484"/>
                </a:lnTo>
                <a:lnTo>
                  <a:pt x="4948" y="61712"/>
                </a:lnTo>
                <a:lnTo>
                  <a:pt x="4571" y="60960"/>
                </a:lnTo>
                <a:close/>
              </a:path>
              <a:path w="64135" h="121920">
                <a:moveTo>
                  <a:pt x="4948" y="61712"/>
                </a:moveTo>
                <a:lnTo>
                  <a:pt x="4571" y="62484"/>
                </a:lnTo>
                <a:lnTo>
                  <a:pt x="5333" y="62484"/>
                </a:lnTo>
                <a:lnTo>
                  <a:pt x="4948" y="61712"/>
                </a:lnTo>
                <a:close/>
              </a:path>
              <a:path w="64135" h="121920">
                <a:moveTo>
                  <a:pt x="59435" y="60960"/>
                </a:moveTo>
                <a:lnTo>
                  <a:pt x="59040" y="61712"/>
                </a:lnTo>
                <a:lnTo>
                  <a:pt x="59435" y="62484"/>
                </a:lnTo>
                <a:lnTo>
                  <a:pt x="62483" y="62484"/>
                </a:lnTo>
                <a:lnTo>
                  <a:pt x="59435" y="60960"/>
                </a:lnTo>
                <a:close/>
              </a:path>
              <a:path w="64135" h="121920">
                <a:moveTo>
                  <a:pt x="64007" y="60960"/>
                </a:moveTo>
                <a:lnTo>
                  <a:pt x="59435" y="60960"/>
                </a:lnTo>
                <a:lnTo>
                  <a:pt x="62483" y="62484"/>
                </a:lnTo>
                <a:lnTo>
                  <a:pt x="64007" y="62484"/>
                </a:lnTo>
                <a:lnTo>
                  <a:pt x="64007" y="60960"/>
                </a:lnTo>
                <a:close/>
              </a:path>
              <a:path w="64135" h="121920">
                <a:moveTo>
                  <a:pt x="5314" y="60960"/>
                </a:moveTo>
                <a:lnTo>
                  <a:pt x="4571" y="60960"/>
                </a:lnTo>
                <a:lnTo>
                  <a:pt x="4948" y="61712"/>
                </a:lnTo>
                <a:lnTo>
                  <a:pt x="5314" y="60960"/>
                </a:lnTo>
                <a:close/>
              </a:path>
              <a:path w="64135" h="121920">
                <a:moveTo>
                  <a:pt x="34309" y="3048"/>
                </a:moveTo>
                <a:lnTo>
                  <a:pt x="33527" y="3048"/>
                </a:lnTo>
                <a:lnTo>
                  <a:pt x="31300" y="7620"/>
                </a:lnTo>
                <a:lnTo>
                  <a:pt x="59040" y="61712"/>
                </a:lnTo>
                <a:lnTo>
                  <a:pt x="59435" y="60960"/>
                </a:lnTo>
                <a:lnTo>
                  <a:pt x="64007" y="60960"/>
                </a:lnTo>
                <a:lnTo>
                  <a:pt x="34309" y="3048"/>
                </a:lnTo>
                <a:close/>
              </a:path>
              <a:path w="64135" h="121920">
                <a:moveTo>
                  <a:pt x="33527" y="3048"/>
                </a:moveTo>
                <a:lnTo>
                  <a:pt x="28955" y="3048"/>
                </a:lnTo>
                <a:lnTo>
                  <a:pt x="31300" y="7620"/>
                </a:lnTo>
                <a:lnTo>
                  <a:pt x="3352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677246" y="5248909"/>
            <a:ext cx="788370" cy="345722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806196" y="13715"/>
                </a:moveTo>
                <a:lnTo>
                  <a:pt x="1524" y="13715"/>
                </a:lnTo>
                <a:lnTo>
                  <a:pt x="0" y="15239"/>
                </a:lnTo>
                <a:lnTo>
                  <a:pt x="0" y="353567"/>
                </a:lnTo>
                <a:lnTo>
                  <a:pt x="1524" y="355091"/>
                </a:lnTo>
                <a:lnTo>
                  <a:pt x="3048" y="355091"/>
                </a:lnTo>
                <a:lnTo>
                  <a:pt x="4572" y="353567"/>
                </a:lnTo>
                <a:lnTo>
                  <a:pt x="4572" y="18287"/>
                </a:lnTo>
                <a:lnTo>
                  <a:pt x="1524" y="18287"/>
                </a:lnTo>
                <a:lnTo>
                  <a:pt x="4572" y="15239"/>
                </a:lnTo>
                <a:lnTo>
                  <a:pt x="806196" y="15239"/>
                </a:lnTo>
                <a:lnTo>
                  <a:pt x="806196" y="13715"/>
                </a:lnTo>
                <a:close/>
              </a:path>
              <a:path w="810894" h="355600">
                <a:moveTo>
                  <a:pt x="4572" y="15239"/>
                </a:moveTo>
                <a:lnTo>
                  <a:pt x="1524" y="18287"/>
                </a:lnTo>
                <a:lnTo>
                  <a:pt x="4572" y="18287"/>
                </a:lnTo>
                <a:lnTo>
                  <a:pt x="4572" y="15239"/>
                </a:lnTo>
                <a:close/>
              </a:path>
              <a:path w="810894" h="355600">
                <a:moveTo>
                  <a:pt x="806196" y="15239"/>
                </a:moveTo>
                <a:lnTo>
                  <a:pt x="4572" y="15239"/>
                </a:lnTo>
                <a:lnTo>
                  <a:pt x="4572" y="18287"/>
                </a:lnTo>
                <a:lnTo>
                  <a:pt x="809244" y="18287"/>
                </a:lnTo>
                <a:lnTo>
                  <a:pt x="810768" y="16763"/>
                </a:lnTo>
                <a:lnTo>
                  <a:pt x="806196" y="16763"/>
                </a:lnTo>
                <a:lnTo>
                  <a:pt x="806196" y="15239"/>
                </a:lnTo>
                <a:close/>
              </a:path>
              <a:path w="810894" h="355600">
                <a:moveTo>
                  <a:pt x="809244" y="0"/>
                </a:moveTo>
                <a:lnTo>
                  <a:pt x="807720" y="0"/>
                </a:lnTo>
                <a:lnTo>
                  <a:pt x="806196" y="1523"/>
                </a:lnTo>
                <a:lnTo>
                  <a:pt x="806196" y="16763"/>
                </a:lnTo>
                <a:lnTo>
                  <a:pt x="809244" y="16763"/>
                </a:lnTo>
                <a:lnTo>
                  <a:pt x="809244" y="13715"/>
                </a:lnTo>
                <a:lnTo>
                  <a:pt x="810768" y="13715"/>
                </a:lnTo>
                <a:lnTo>
                  <a:pt x="810768" y="1523"/>
                </a:lnTo>
                <a:lnTo>
                  <a:pt x="809244" y="0"/>
                </a:lnTo>
                <a:close/>
              </a:path>
              <a:path w="810894" h="355600">
                <a:moveTo>
                  <a:pt x="810768" y="13715"/>
                </a:moveTo>
                <a:lnTo>
                  <a:pt x="809244" y="13715"/>
                </a:lnTo>
                <a:lnTo>
                  <a:pt x="809244" y="16763"/>
                </a:lnTo>
                <a:lnTo>
                  <a:pt x="810768" y="16763"/>
                </a:lnTo>
                <a:lnTo>
                  <a:pt x="81076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32896" y="5139267"/>
            <a:ext cx="62353" cy="118533"/>
          </a:xfrm>
          <a:custGeom>
            <a:avLst/>
            <a:gdLst/>
            <a:ahLst/>
            <a:cxnLst/>
            <a:rect l="l" t="t" r="r" b="b"/>
            <a:pathLst>
              <a:path w="64135" h="121920">
                <a:moveTo>
                  <a:pt x="31300" y="114417"/>
                </a:moveTo>
                <a:lnTo>
                  <a:pt x="28956" y="118872"/>
                </a:lnTo>
                <a:lnTo>
                  <a:pt x="28956" y="120396"/>
                </a:lnTo>
                <a:lnTo>
                  <a:pt x="30480" y="121920"/>
                </a:lnTo>
                <a:lnTo>
                  <a:pt x="32004" y="121920"/>
                </a:lnTo>
                <a:lnTo>
                  <a:pt x="33528" y="120396"/>
                </a:lnTo>
                <a:lnTo>
                  <a:pt x="33528" y="118872"/>
                </a:lnTo>
                <a:lnTo>
                  <a:pt x="31300" y="114417"/>
                </a:lnTo>
                <a:close/>
              </a:path>
              <a:path w="64135" h="121920">
                <a:moveTo>
                  <a:pt x="32004" y="0"/>
                </a:moveTo>
                <a:lnTo>
                  <a:pt x="30480" y="0"/>
                </a:lnTo>
                <a:lnTo>
                  <a:pt x="28956" y="1524"/>
                </a:lnTo>
                <a:lnTo>
                  <a:pt x="0" y="60960"/>
                </a:lnTo>
                <a:lnTo>
                  <a:pt x="0" y="62484"/>
                </a:lnTo>
                <a:lnTo>
                  <a:pt x="28956" y="120396"/>
                </a:lnTo>
                <a:lnTo>
                  <a:pt x="28956" y="118872"/>
                </a:lnTo>
                <a:lnTo>
                  <a:pt x="31300" y="114417"/>
                </a:lnTo>
                <a:lnTo>
                  <a:pt x="5334" y="62484"/>
                </a:lnTo>
                <a:lnTo>
                  <a:pt x="3048" y="62484"/>
                </a:lnTo>
                <a:lnTo>
                  <a:pt x="4572" y="60960"/>
                </a:lnTo>
                <a:lnTo>
                  <a:pt x="5314" y="60960"/>
                </a:lnTo>
                <a:lnTo>
                  <a:pt x="31300" y="7620"/>
                </a:lnTo>
                <a:lnTo>
                  <a:pt x="28956" y="3048"/>
                </a:lnTo>
                <a:lnTo>
                  <a:pt x="34309" y="3048"/>
                </a:lnTo>
                <a:lnTo>
                  <a:pt x="33528" y="1524"/>
                </a:lnTo>
                <a:lnTo>
                  <a:pt x="32004" y="0"/>
                </a:lnTo>
                <a:close/>
              </a:path>
              <a:path w="64135" h="121920">
                <a:moveTo>
                  <a:pt x="59040" y="61712"/>
                </a:moveTo>
                <a:lnTo>
                  <a:pt x="31300" y="114417"/>
                </a:lnTo>
                <a:lnTo>
                  <a:pt x="33528" y="118872"/>
                </a:lnTo>
                <a:lnTo>
                  <a:pt x="33528" y="120396"/>
                </a:lnTo>
                <a:lnTo>
                  <a:pt x="64008" y="62484"/>
                </a:lnTo>
                <a:lnTo>
                  <a:pt x="59436" y="62484"/>
                </a:lnTo>
                <a:lnTo>
                  <a:pt x="59040" y="61712"/>
                </a:lnTo>
                <a:close/>
              </a:path>
              <a:path w="64135" h="121920">
                <a:moveTo>
                  <a:pt x="4572" y="60960"/>
                </a:moveTo>
                <a:lnTo>
                  <a:pt x="3048" y="62484"/>
                </a:lnTo>
                <a:lnTo>
                  <a:pt x="4572" y="62484"/>
                </a:lnTo>
                <a:lnTo>
                  <a:pt x="4948" y="61712"/>
                </a:lnTo>
                <a:lnTo>
                  <a:pt x="4572" y="60960"/>
                </a:lnTo>
                <a:close/>
              </a:path>
              <a:path w="64135" h="121920">
                <a:moveTo>
                  <a:pt x="4948" y="61712"/>
                </a:moveTo>
                <a:lnTo>
                  <a:pt x="4572" y="62484"/>
                </a:lnTo>
                <a:lnTo>
                  <a:pt x="5334" y="62484"/>
                </a:lnTo>
                <a:lnTo>
                  <a:pt x="4948" y="61712"/>
                </a:lnTo>
                <a:close/>
              </a:path>
              <a:path w="64135" h="121920">
                <a:moveTo>
                  <a:pt x="59436" y="60960"/>
                </a:moveTo>
                <a:lnTo>
                  <a:pt x="59040" y="61712"/>
                </a:lnTo>
                <a:lnTo>
                  <a:pt x="59436" y="62484"/>
                </a:lnTo>
                <a:lnTo>
                  <a:pt x="62484" y="62484"/>
                </a:lnTo>
                <a:lnTo>
                  <a:pt x="59436" y="60960"/>
                </a:lnTo>
                <a:close/>
              </a:path>
              <a:path w="64135" h="121920">
                <a:moveTo>
                  <a:pt x="64008" y="60960"/>
                </a:moveTo>
                <a:lnTo>
                  <a:pt x="59436" y="60960"/>
                </a:lnTo>
                <a:lnTo>
                  <a:pt x="62484" y="62484"/>
                </a:lnTo>
                <a:lnTo>
                  <a:pt x="64008" y="62484"/>
                </a:lnTo>
                <a:lnTo>
                  <a:pt x="64008" y="60960"/>
                </a:lnTo>
                <a:close/>
              </a:path>
              <a:path w="64135" h="121920">
                <a:moveTo>
                  <a:pt x="5314" y="60960"/>
                </a:moveTo>
                <a:lnTo>
                  <a:pt x="4572" y="60960"/>
                </a:lnTo>
                <a:lnTo>
                  <a:pt x="4948" y="61712"/>
                </a:lnTo>
                <a:lnTo>
                  <a:pt x="5314" y="60960"/>
                </a:lnTo>
                <a:close/>
              </a:path>
              <a:path w="64135" h="121920">
                <a:moveTo>
                  <a:pt x="34309" y="3048"/>
                </a:moveTo>
                <a:lnTo>
                  <a:pt x="33528" y="3048"/>
                </a:lnTo>
                <a:lnTo>
                  <a:pt x="31300" y="7620"/>
                </a:lnTo>
                <a:lnTo>
                  <a:pt x="59040" y="61712"/>
                </a:lnTo>
                <a:lnTo>
                  <a:pt x="59436" y="60960"/>
                </a:lnTo>
                <a:lnTo>
                  <a:pt x="64008" y="60960"/>
                </a:lnTo>
                <a:lnTo>
                  <a:pt x="34309" y="3048"/>
                </a:lnTo>
                <a:close/>
              </a:path>
              <a:path w="64135" h="121920">
                <a:moveTo>
                  <a:pt x="33528" y="3048"/>
                </a:moveTo>
                <a:lnTo>
                  <a:pt x="28956" y="3048"/>
                </a:lnTo>
                <a:lnTo>
                  <a:pt x="31300" y="7620"/>
                </a:lnTo>
                <a:lnTo>
                  <a:pt x="335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677371" y="5248909"/>
            <a:ext cx="10495" cy="345722"/>
          </a:xfrm>
          <a:custGeom>
            <a:avLst/>
            <a:gdLst/>
            <a:ahLst/>
            <a:cxnLst/>
            <a:rect l="l" t="t" r="r" b="b"/>
            <a:pathLst>
              <a:path w="10794" h="355600">
                <a:moveTo>
                  <a:pt x="6096" y="13715"/>
                </a:moveTo>
                <a:lnTo>
                  <a:pt x="1524" y="13715"/>
                </a:lnTo>
                <a:lnTo>
                  <a:pt x="0" y="15239"/>
                </a:lnTo>
                <a:lnTo>
                  <a:pt x="0" y="353567"/>
                </a:lnTo>
                <a:lnTo>
                  <a:pt x="1524" y="355091"/>
                </a:lnTo>
                <a:lnTo>
                  <a:pt x="3048" y="355091"/>
                </a:lnTo>
                <a:lnTo>
                  <a:pt x="4572" y="353567"/>
                </a:lnTo>
                <a:lnTo>
                  <a:pt x="4572" y="18287"/>
                </a:lnTo>
                <a:lnTo>
                  <a:pt x="1524" y="18287"/>
                </a:lnTo>
                <a:lnTo>
                  <a:pt x="4572" y="15239"/>
                </a:lnTo>
                <a:lnTo>
                  <a:pt x="6096" y="15239"/>
                </a:lnTo>
                <a:lnTo>
                  <a:pt x="6096" y="13715"/>
                </a:lnTo>
                <a:close/>
              </a:path>
              <a:path w="10794" h="355600">
                <a:moveTo>
                  <a:pt x="4572" y="15239"/>
                </a:moveTo>
                <a:lnTo>
                  <a:pt x="1524" y="18287"/>
                </a:lnTo>
                <a:lnTo>
                  <a:pt x="4572" y="18287"/>
                </a:lnTo>
                <a:lnTo>
                  <a:pt x="4572" y="15239"/>
                </a:lnTo>
                <a:close/>
              </a:path>
              <a:path w="10794" h="355600">
                <a:moveTo>
                  <a:pt x="6096" y="15239"/>
                </a:moveTo>
                <a:lnTo>
                  <a:pt x="4572" y="15239"/>
                </a:lnTo>
                <a:lnTo>
                  <a:pt x="4572" y="18287"/>
                </a:lnTo>
                <a:lnTo>
                  <a:pt x="9144" y="18287"/>
                </a:lnTo>
                <a:lnTo>
                  <a:pt x="10668" y="16763"/>
                </a:lnTo>
                <a:lnTo>
                  <a:pt x="6096" y="16763"/>
                </a:lnTo>
                <a:lnTo>
                  <a:pt x="6096" y="15239"/>
                </a:lnTo>
                <a:close/>
              </a:path>
              <a:path w="10794" h="355600">
                <a:moveTo>
                  <a:pt x="9144" y="0"/>
                </a:moveTo>
                <a:lnTo>
                  <a:pt x="7620" y="0"/>
                </a:lnTo>
                <a:lnTo>
                  <a:pt x="6096" y="1523"/>
                </a:lnTo>
                <a:lnTo>
                  <a:pt x="6096" y="16763"/>
                </a:lnTo>
                <a:lnTo>
                  <a:pt x="9144" y="16763"/>
                </a:lnTo>
                <a:lnTo>
                  <a:pt x="9144" y="13715"/>
                </a:lnTo>
                <a:lnTo>
                  <a:pt x="10668" y="13715"/>
                </a:lnTo>
                <a:lnTo>
                  <a:pt x="10668" y="1523"/>
                </a:lnTo>
                <a:lnTo>
                  <a:pt x="9144" y="0"/>
                </a:lnTo>
                <a:close/>
              </a:path>
              <a:path w="10794" h="355600">
                <a:moveTo>
                  <a:pt x="10668" y="13715"/>
                </a:moveTo>
                <a:lnTo>
                  <a:pt x="9144" y="13715"/>
                </a:lnTo>
                <a:lnTo>
                  <a:pt x="9144" y="16763"/>
                </a:lnTo>
                <a:lnTo>
                  <a:pt x="10668" y="16763"/>
                </a:lnTo>
                <a:lnTo>
                  <a:pt x="1066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655146" y="5139267"/>
            <a:ext cx="62353" cy="118533"/>
          </a:xfrm>
          <a:custGeom>
            <a:avLst/>
            <a:gdLst/>
            <a:ahLst/>
            <a:cxnLst/>
            <a:rect l="l" t="t" r="r" b="b"/>
            <a:pathLst>
              <a:path w="64135" h="121920">
                <a:moveTo>
                  <a:pt x="31300" y="114417"/>
                </a:moveTo>
                <a:lnTo>
                  <a:pt x="28956" y="118872"/>
                </a:lnTo>
                <a:lnTo>
                  <a:pt x="28956" y="120396"/>
                </a:lnTo>
                <a:lnTo>
                  <a:pt x="30480" y="121920"/>
                </a:lnTo>
                <a:lnTo>
                  <a:pt x="32004" y="121920"/>
                </a:lnTo>
                <a:lnTo>
                  <a:pt x="33528" y="120396"/>
                </a:lnTo>
                <a:lnTo>
                  <a:pt x="33528" y="118872"/>
                </a:lnTo>
                <a:lnTo>
                  <a:pt x="31300" y="114417"/>
                </a:lnTo>
                <a:close/>
              </a:path>
              <a:path w="64135" h="121920">
                <a:moveTo>
                  <a:pt x="32004" y="0"/>
                </a:moveTo>
                <a:lnTo>
                  <a:pt x="30480" y="0"/>
                </a:lnTo>
                <a:lnTo>
                  <a:pt x="28956" y="1524"/>
                </a:lnTo>
                <a:lnTo>
                  <a:pt x="0" y="60960"/>
                </a:lnTo>
                <a:lnTo>
                  <a:pt x="0" y="62484"/>
                </a:lnTo>
                <a:lnTo>
                  <a:pt x="28956" y="120396"/>
                </a:lnTo>
                <a:lnTo>
                  <a:pt x="28956" y="118872"/>
                </a:lnTo>
                <a:lnTo>
                  <a:pt x="31300" y="114417"/>
                </a:lnTo>
                <a:lnTo>
                  <a:pt x="5334" y="62484"/>
                </a:lnTo>
                <a:lnTo>
                  <a:pt x="3048" y="62484"/>
                </a:lnTo>
                <a:lnTo>
                  <a:pt x="4572" y="60960"/>
                </a:lnTo>
                <a:lnTo>
                  <a:pt x="5314" y="60960"/>
                </a:lnTo>
                <a:lnTo>
                  <a:pt x="31300" y="7620"/>
                </a:lnTo>
                <a:lnTo>
                  <a:pt x="28956" y="3048"/>
                </a:lnTo>
                <a:lnTo>
                  <a:pt x="34309" y="3048"/>
                </a:lnTo>
                <a:lnTo>
                  <a:pt x="33528" y="1524"/>
                </a:lnTo>
                <a:lnTo>
                  <a:pt x="32004" y="0"/>
                </a:lnTo>
                <a:close/>
              </a:path>
              <a:path w="64135" h="121920">
                <a:moveTo>
                  <a:pt x="59040" y="61712"/>
                </a:moveTo>
                <a:lnTo>
                  <a:pt x="31300" y="114417"/>
                </a:lnTo>
                <a:lnTo>
                  <a:pt x="33528" y="118872"/>
                </a:lnTo>
                <a:lnTo>
                  <a:pt x="33528" y="120396"/>
                </a:lnTo>
                <a:lnTo>
                  <a:pt x="64008" y="62484"/>
                </a:lnTo>
                <a:lnTo>
                  <a:pt x="59436" y="62484"/>
                </a:lnTo>
                <a:lnTo>
                  <a:pt x="59040" y="61712"/>
                </a:lnTo>
                <a:close/>
              </a:path>
              <a:path w="64135" h="121920">
                <a:moveTo>
                  <a:pt x="4572" y="60960"/>
                </a:moveTo>
                <a:lnTo>
                  <a:pt x="3048" y="62484"/>
                </a:lnTo>
                <a:lnTo>
                  <a:pt x="4572" y="62484"/>
                </a:lnTo>
                <a:lnTo>
                  <a:pt x="4948" y="61712"/>
                </a:lnTo>
                <a:lnTo>
                  <a:pt x="4572" y="60960"/>
                </a:lnTo>
                <a:close/>
              </a:path>
              <a:path w="64135" h="121920">
                <a:moveTo>
                  <a:pt x="4948" y="61712"/>
                </a:moveTo>
                <a:lnTo>
                  <a:pt x="4572" y="62484"/>
                </a:lnTo>
                <a:lnTo>
                  <a:pt x="5334" y="62484"/>
                </a:lnTo>
                <a:lnTo>
                  <a:pt x="4948" y="61712"/>
                </a:lnTo>
                <a:close/>
              </a:path>
              <a:path w="64135" h="121920">
                <a:moveTo>
                  <a:pt x="59436" y="60960"/>
                </a:moveTo>
                <a:lnTo>
                  <a:pt x="59040" y="61712"/>
                </a:lnTo>
                <a:lnTo>
                  <a:pt x="59436" y="62484"/>
                </a:lnTo>
                <a:lnTo>
                  <a:pt x="62484" y="62484"/>
                </a:lnTo>
                <a:lnTo>
                  <a:pt x="59436" y="60960"/>
                </a:lnTo>
                <a:close/>
              </a:path>
              <a:path w="64135" h="121920">
                <a:moveTo>
                  <a:pt x="64008" y="60960"/>
                </a:moveTo>
                <a:lnTo>
                  <a:pt x="59436" y="60960"/>
                </a:lnTo>
                <a:lnTo>
                  <a:pt x="62484" y="62484"/>
                </a:lnTo>
                <a:lnTo>
                  <a:pt x="64008" y="62484"/>
                </a:lnTo>
                <a:lnTo>
                  <a:pt x="64008" y="60960"/>
                </a:lnTo>
                <a:close/>
              </a:path>
              <a:path w="64135" h="121920">
                <a:moveTo>
                  <a:pt x="5314" y="60960"/>
                </a:moveTo>
                <a:lnTo>
                  <a:pt x="4572" y="60960"/>
                </a:lnTo>
                <a:lnTo>
                  <a:pt x="4948" y="61712"/>
                </a:lnTo>
                <a:lnTo>
                  <a:pt x="5314" y="60960"/>
                </a:lnTo>
                <a:close/>
              </a:path>
              <a:path w="64135" h="121920">
                <a:moveTo>
                  <a:pt x="34309" y="3048"/>
                </a:moveTo>
                <a:lnTo>
                  <a:pt x="33528" y="3048"/>
                </a:lnTo>
                <a:lnTo>
                  <a:pt x="31300" y="7620"/>
                </a:lnTo>
                <a:lnTo>
                  <a:pt x="59040" y="61712"/>
                </a:lnTo>
                <a:lnTo>
                  <a:pt x="59436" y="60960"/>
                </a:lnTo>
                <a:lnTo>
                  <a:pt x="64008" y="60960"/>
                </a:lnTo>
                <a:lnTo>
                  <a:pt x="34309" y="3048"/>
                </a:lnTo>
                <a:close/>
              </a:path>
              <a:path w="64135" h="121920">
                <a:moveTo>
                  <a:pt x="33528" y="3048"/>
                </a:moveTo>
                <a:lnTo>
                  <a:pt x="28956" y="3048"/>
                </a:lnTo>
                <a:lnTo>
                  <a:pt x="31300" y="7620"/>
                </a:lnTo>
                <a:lnTo>
                  <a:pt x="335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05548" y="5248909"/>
            <a:ext cx="776640" cy="345722"/>
          </a:xfrm>
          <a:custGeom>
            <a:avLst/>
            <a:gdLst/>
            <a:ahLst/>
            <a:cxnLst/>
            <a:rect l="l" t="t" r="r" b="b"/>
            <a:pathLst>
              <a:path w="798829" h="355600">
                <a:moveTo>
                  <a:pt x="797052" y="16763"/>
                </a:moveTo>
                <a:lnTo>
                  <a:pt x="794004" y="16763"/>
                </a:lnTo>
                <a:lnTo>
                  <a:pt x="794004" y="353567"/>
                </a:lnTo>
                <a:lnTo>
                  <a:pt x="795528" y="355091"/>
                </a:lnTo>
                <a:lnTo>
                  <a:pt x="797052" y="355091"/>
                </a:lnTo>
                <a:lnTo>
                  <a:pt x="798576" y="353567"/>
                </a:lnTo>
                <a:lnTo>
                  <a:pt x="798576" y="18287"/>
                </a:lnTo>
                <a:lnTo>
                  <a:pt x="797052" y="18287"/>
                </a:lnTo>
                <a:lnTo>
                  <a:pt x="797052" y="16763"/>
                </a:lnTo>
                <a:close/>
              </a:path>
              <a:path w="798829" h="355600">
                <a:moveTo>
                  <a:pt x="3048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16763"/>
                </a:lnTo>
                <a:lnTo>
                  <a:pt x="1524" y="18287"/>
                </a:lnTo>
                <a:lnTo>
                  <a:pt x="794004" y="18287"/>
                </a:lnTo>
                <a:lnTo>
                  <a:pt x="794004" y="16763"/>
                </a:lnTo>
                <a:lnTo>
                  <a:pt x="3048" y="16763"/>
                </a:lnTo>
                <a:lnTo>
                  <a:pt x="1524" y="13715"/>
                </a:lnTo>
                <a:lnTo>
                  <a:pt x="4572" y="13715"/>
                </a:lnTo>
                <a:lnTo>
                  <a:pt x="4572" y="1523"/>
                </a:lnTo>
                <a:lnTo>
                  <a:pt x="3048" y="0"/>
                </a:lnTo>
                <a:close/>
              </a:path>
              <a:path w="798829" h="355600">
                <a:moveTo>
                  <a:pt x="797052" y="13715"/>
                </a:moveTo>
                <a:lnTo>
                  <a:pt x="4572" y="13715"/>
                </a:lnTo>
                <a:lnTo>
                  <a:pt x="4572" y="15239"/>
                </a:lnTo>
                <a:lnTo>
                  <a:pt x="3048" y="16763"/>
                </a:lnTo>
                <a:lnTo>
                  <a:pt x="797052" y="16763"/>
                </a:lnTo>
                <a:lnTo>
                  <a:pt x="797052" y="18287"/>
                </a:lnTo>
                <a:lnTo>
                  <a:pt x="798576" y="18287"/>
                </a:lnTo>
                <a:lnTo>
                  <a:pt x="798576" y="15239"/>
                </a:lnTo>
                <a:lnTo>
                  <a:pt x="797052" y="13715"/>
                </a:lnTo>
                <a:close/>
              </a:path>
              <a:path w="798829" h="355600">
                <a:moveTo>
                  <a:pt x="4572" y="13715"/>
                </a:moveTo>
                <a:lnTo>
                  <a:pt x="1524" y="13715"/>
                </a:lnTo>
                <a:lnTo>
                  <a:pt x="3048" y="16763"/>
                </a:lnTo>
                <a:lnTo>
                  <a:pt x="4572" y="15239"/>
                </a:lnTo>
                <a:lnTo>
                  <a:pt x="457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877396" y="5139267"/>
            <a:ext cx="62353" cy="118533"/>
          </a:xfrm>
          <a:custGeom>
            <a:avLst/>
            <a:gdLst/>
            <a:ahLst/>
            <a:cxnLst/>
            <a:rect l="l" t="t" r="r" b="b"/>
            <a:pathLst>
              <a:path w="64135" h="121920">
                <a:moveTo>
                  <a:pt x="31300" y="114417"/>
                </a:moveTo>
                <a:lnTo>
                  <a:pt x="28956" y="118872"/>
                </a:lnTo>
                <a:lnTo>
                  <a:pt x="28956" y="120396"/>
                </a:lnTo>
                <a:lnTo>
                  <a:pt x="30480" y="121920"/>
                </a:lnTo>
                <a:lnTo>
                  <a:pt x="32004" y="121920"/>
                </a:lnTo>
                <a:lnTo>
                  <a:pt x="33528" y="120396"/>
                </a:lnTo>
                <a:lnTo>
                  <a:pt x="33528" y="118872"/>
                </a:lnTo>
                <a:lnTo>
                  <a:pt x="31300" y="114417"/>
                </a:lnTo>
                <a:close/>
              </a:path>
              <a:path w="64135" h="121920">
                <a:moveTo>
                  <a:pt x="32004" y="0"/>
                </a:moveTo>
                <a:lnTo>
                  <a:pt x="30480" y="0"/>
                </a:lnTo>
                <a:lnTo>
                  <a:pt x="28956" y="1524"/>
                </a:lnTo>
                <a:lnTo>
                  <a:pt x="0" y="60960"/>
                </a:lnTo>
                <a:lnTo>
                  <a:pt x="0" y="62484"/>
                </a:lnTo>
                <a:lnTo>
                  <a:pt x="28956" y="120396"/>
                </a:lnTo>
                <a:lnTo>
                  <a:pt x="28956" y="118872"/>
                </a:lnTo>
                <a:lnTo>
                  <a:pt x="31300" y="114417"/>
                </a:lnTo>
                <a:lnTo>
                  <a:pt x="5334" y="62484"/>
                </a:lnTo>
                <a:lnTo>
                  <a:pt x="3048" y="62484"/>
                </a:lnTo>
                <a:lnTo>
                  <a:pt x="4572" y="60960"/>
                </a:lnTo>
                <a:lnTo>
                  <a:pt x="5314" y="60960"/>
                </a:lnTo>
                <a:lnTo>
                  <a:pt x="31300" y="7620"/>
                </a:lnTo>
                <a:lnTo>
                  <a:pt x="28956" y="3048"/>
                </a:lnTo>
                <a:lnTo>
                  <a:pt x="34309" y="3048"/>
                </a:lnTo>
                <a:lnTo>
                  <a:pt x="33528" y="1524"/>
                </a:lnTo>
                <a:lnTo>
                  <a:pt x="32004" y="0"/>
                </a:lnTo>
                <a:close/>
              </a:path>
              <a:path w="64135" h="121920">
                <a:moveTo>
                  <a:pt x="59040" y="61712"/>
                </a:moveTo>
                <a:lnTo>
                  <a:pt x="31300" y="114417"/>
                </a:lnTo>
                <a:lnTo>
                  <a:pt x="33528" y="118872"/>
                </a:lnTo>
                <a:lnTo>
                  <a:pt x="33528" y="120396"/>
                </a:lnTo>
                <a:lnTo>
                  <a:pt x="64008" y="62484"/>
                </a:lnTo>
                <a:lnTo>
                  <a:pt x="59436" y="62484"/>
                </a:lnTo>
                <a:lnTo>
                  <a:pt x="59040" y="61712"/>
                </a:lnTo>
                <a:close/>
              </a:path>
              <a:path w="64135" h="121920">
                <a:moveTo>
                  <a:pt x="4572" y="60960"/>
                </a:moveTo>
                <a:lnTo>
                  <a:pt x="3048" y="62484"/>
                </a:lnTo>
                <a:lnTo>
                  <a:pt x="4572" y="62484"/>
                </a:lnTo>
                <a:lnTo>
                  <a:pt x="4948" y="61712"/>
                </a:lnTo>
                <a:lnTo>
                  <a:pt x="4572" y="60960"/>
                </a:lnTo>
                <a:close/>
              </a:path>
              <a:path w="64135" h="121920">
                <a:moveTo>
                  <a:pt x="4948" y="61712"/>
                </a:moveTo>
                <a:lnTo>
                  <a:pt x="4572" y="62484"/>
                </a:lnTo>
                <a:lnTo>
                  <a:pt x="5334" y="62484"/>
                </a:lnTo>
                <a:lnTo>
                  <a:pt x="4948" y="61712"/>
                </a:lnTo>
                <a:close/>
              </a:path>
              <a:path w="64135" h="121920">
                <a:moveTo>
                  <a:pt x="59436" y="60960"/>
                </a:moveTo>
                <a:lnTo>
                  <a:pt x="59040" y="61712"/>
                </a:lnTo>
                <a:lnTo>
                  <a:pt x="59436" y="62484"/>
                </a:lnTo>
                <a:lnTo>
                  <a:pt x="62484" y="62484"/>
                </a:lnTo>
                <a:lnTo>
                  <a:pt x="59436" y="60960"/>
                </a:lnTo>
                <a:close/>
              </a:path>
              <a:path w="64135" h="121920">
                <a:moveTo>
                  <a:pt x="64008" y="60960"/>
                </a:moveTo>
                <a:lnTo>
                  <a:pt x="59436" y="60960"/>
                </a:lnTo>
                <a:lnTo>
                  <a:pt x="62484" y="62484"/>
                </a:lnTo>
                <a:lnTo>
                  <a:pt x="64008" y="62484"/>
                </a:lnTo>
                <a:lnTo>
                  <a:pt x="64008" y="60960"/>
                </a:lnTo>
                <a:close/>
              </a:path>
              <a:path w="64135" h="121920">
                <a:moveTo>
                  <a:pt x="5314" y="60960"/>
                </a:moveTo>
                <a:lnTo>
                  <a:pt x="4572" y="60960"/>
                </a:lnTo>
                <a:lnTo>
                  <a:pt x="4948" y="61712"/>
                </a:lnTo>
                <a:lnTo>
                  <a:pt x="5314" y="60960"/>
                </a:lnTo>
                <a:close/>
              </a:path>
              <a:path w="64135" h="121920">
                <a:moveTo>
                  <a:pt x="34309" y="3048"/>
                </a:moveTo>
                <a:lnTo>
                  <a:pt x="33528" y="3048"/>
                </a:lnTo>
                <a:lnTo>
                  <a:pt x="31300" y="7620"/>
                </a:lnTo>
                <a:lnTo>
                  <a:pt x="59040" y="61712"/>
                </a:lnTo>
                <a:lnTo>
                  <a:pt x="59436" y="60960"/>
                </a:lnTo>
                <a:lnTo>
                  <a:pt x="64008" y="60960"/>
                </a:lnTo>
                <a:lnTo>
                  <a:pt x="34309" y="3048"/>
                </a:lnTo>
                <a:close/>
              </a:path>
              <a:path w="64135" h="121920">
                <a:moveTo>
                  <a:pt x="33528" y="3048"/>
                </a:moveTo>
                <a:lnTo>
                  <a:pt x="28956" y="3048"/>
                </a:lnTo>
                <a:lnTo>
                  <a:pt x="31300" y="7620"/>
                </a:lnTo>
                <a:lnTo>
                  <a:pt x="335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679469" y="6143836"/>
            <a:ext cx="0" cy="339549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99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649095" y="6034193"/>
            <a:ext cx="62353" cy="118533"/>
          </a:xfrm>
          <a:custGeom>
            <a:avLst/>
            <a:gdLst/>
            <a:ahLst/>
            <a:cxnLst/>
            <a:rect l="l" t="t" r="r" b="b"/>
            <a:pathLst>
              <a:path w="64135" h="121920">
                <a:moveTo>
                  <a:pt x="31300" y="114417"/>
                </a:moveTo>
                <a:lnTo>
                  <a:pt x="28956" y="118872"/>
                </a:lnTo>
                <a:lnTo>
                  <a:pt x="28956" y="120396"/>
                </a:lnTo>
                <a:lnTo>
                  <a:pt x="30480" y="121920"/>
                </a:lnTo>
                <a:lnTo>
                  <a:pt x="32004" y="121920"/>
                </a:lnTo>
                <a:lnTo>
                  <a:pt x="33528" y="120396"/>
                </a:lnTo>
                <a:lnTo>
                  <a:pt x="33528" y="118872"/>
                </a:lnTo>
                <a:lnTo>
                  <a:pt x="31300" y="114417"/>
                </a:lnTo>
                <a:close/>
              </a:path>
              <a:path w="64135" h="121920">
                <a:moveTo>
                  <a:pt x="32004" y="0"/>
                </a:moveTo>
                <a:lnTo>
                  <a:pt x="30480" y="0"/>
                </a:lnTo>
                <a:lnTo>
                  <a:pt x="28956" y="1524"/>
                </a:lnTo>
                <a:lnTo>
                  <a:pt x="0" y="60960"/>
                </a:lnTo>
                <a:lnTo>
                  <a:pt x="0" y="62484"/>
                </a:lnTo>
                <a:lnTo>
                  <a:pt x="28956" y="120396"/>
                </a:lnTo>
                <a:lnTo>
                  <a:pt x="28956" y="118872"/>
                </a:lnTo>
                <a:lnTo>
                  <a:pt x="31300" y="114417"/>
                </a:lnTo>
                <a:lnTo>
                  <a:pt x="5334" y="62484"/>
                </a:lnTo>
                <a:lnTo>
                  <a:pt x="3048" y="62484"/>
                </a:lnTo>
                <a:lnTo>
                  <a:pt x="4572" y="60960"/>
                </a:lnTo>
                <a:lnTo>
                  <a:pt x="5314" y="60960"/>
                </a:lnTo>
                <a:lnTo>
                  <a:pt x="31300" y="7620"/>
                </a:lnTo>
                <a:lnTo>
                  <a:pt x="28956" y="3048"/>
                </a:lnTo>
                <a:lnTo>
                  <a:pt x="34309" y="3048"/>
                </a:lnTo>
                <a:lnTo>
                  <a:pt x="33528" y="1524"/>
                </a:lnTo>
                <a:lnTo>
                  <a:pt x="32004" y="0"/>
                </a:lnTo>
                <a:close/>
              </a:path>
              <a:path w="64135" h="121920">
                <a:moveTo>
                  <a:pt x="59040" y="61712"/>
                </a:moveTo>
                <a:lnTo>
                  <a:pt x="31300" y="114417"/>
                </a:lnTo>
                <a:lnTo>
                  <a:pt x="33528" y="118872"/>
                </a:lnTo>
                <a:lnTo>
                  <a:pt x="33528" y="120396"/>
                </a:lnTo>
                <a:lnTo>
                  <a:pt x="64008" y="62484"/>
                </a:lnTo>
                <a:lnTo>
                  <a:pt x="59436" y="62484"/>
                </a:lnTo>
                <a:lnTo>
                  <a:pt x="59040" y="61712"/>
                </a:lnTo>
                <a:close/>
              </a:path>
              <a:path w="64135" h="121920">
                <a:moveTo>
                  <a:pt x="4572" y="60960"/>
                </a:moveTo>
                <a:lnTo>
                  <a:pt x="3048" y="62484"/>
                </a:lnTo>
                <a:lnTo>
                  <a:pt x="4572" y="62484"/>
                </a:lnTo>
                <a:lnTo>
                  <a:pt x="4948" y="61712"/>
                </a:lnTo>
                <a:lnTo>
                  <a:pt x="4572" y="60960"/>
                </a:lnTo>
                <a:close/>
              </a:path>
              <a:path w="64135" h="121920">
                <a:moveTo>
                  <a:pt x="4948" y="61712"/>
                </a:moveTo>
                <a:lnTo>
                  <a:pt x="4572" y="62484"/>
                </a:lnTo>
                <a:lnTo>
                  <a:pt x="5334" y="62484"/>
                </a:lnTo>
                <a:lnTo>
                  <a:pt x="4948" y="61712"/>
                </a:lnTo>
                <a:close/>
              </a:path>
              <a:path w="64135" h="121920">
                <a:moveTo>
                  <a:pt x="59436" y="60960"/>
                </a:moveTo>
                <a:lnTo>
                  <a:pt x="59040" y="61712"/>
                </a:lnTo>
                <a:lnTo>
                  <a:pt x="59436" y="62484"/>
                </a:lnTo>
                <a:lnTo>
                  <a:pt x="62484" y="62484"/>
                </a:lnTo>
                <a:lnTo>
                  <a:pt x="59436" y="60960"/>
                </a:lnTo>
                <a:close/>
              </a:path>
              <a:path w="64135" h="121920">
                <a:moveTo>
                  <a:pt x="64008" y="60960"/>
                </a:moveTo>
                <a:lnTo>
                  <a:pt x="59436" y="60960"/>
                </a:lnTo>
                <a:lnTo>
                  <a:pt x="62484" y="62484"/>
                </a:lnTo>
                <a:lnTo>
                  <a:pt x="64008" y="62484"/>
                </a:lnTo>
                <a:lnTo>
                  <a:pt x="64008" y="60960"/>
                </a:lnTo>
                <a:close/>
              </a:path>
              <a:path w="64135" h="121920">
                <a:moveTo>
                  <a:pt x="5314" y="60960"/>
                </a:moveTo>
                <a:lnTo>
                  <a:pt x="4572" y="60960"/>
                </a:lnTo>
                <a:lnTo>
                  <a:pt x="4948" y="61712"/>
                </a:lnTo>
                <a:lnTo>
                  <a:pt x="5314" y="60960"/>
                </a:lnTo>
                <a:close/>
              </a:path>
              <a:path w="64135" h="121920">
                <a:moveTo>
                  <a:pt x="34309" y="3048"/>
                </a:moveTo>
                <a:lnTo>
                  <a:pt x="33528" y="3048"/>
                </a:lnTo>
                <a:lnTo>
                  <a:pt x="31300" y="7620"/>
                </a:lnTo>
                <a:lnTo>
                  <a:pt x="59040" y="61712"/>
                </a:lnTo>
                <a:lnTo>
                  <a:pt x="59436" y="60960"/>
                </a:lnTo>
                <a:lnTo>
                  <a:pt x="64008" y="60960"/>
                </a:lnTo>
                <a:lnTo>
                  <a:pt x="34309" y="3048"/>
                </a:lnTo>
                <a:close/>
              </a:path>
              <a:path w="64135" h="121920">
                <a:moveTo>
                  <a:pt x="33528" y="3048"/>
                </a:moveTo>
                <a:lnTo>
                  <a:pt x="28956" y="3048"/>
                </a:lnTo>
                <a:lnTo>
                  <a:pt x="31300" y="7620"/>
                </a:lnTo>
                <a:lnTo>
                  <a:pt x="335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1098903" y="7318798"/>
            <a:ext cx="3156567" cy="2168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Whole-Part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556" spc="-5" dirty="0">
                <a:latin typeface="Times New Roman"/>
                <a:cs typeface="Times New Roman"/>
              </a:rPr>
              <a:t>Establishing</a:t>
            </a:r>
            <a:r>
              <a:rPr sz="1556" spc="-29" dirty="0">
                <a:latin typeface="Times New Roman"/>
                <a:cs typeface="Times New Roman"/>
              </a:rPr>
              <a:t> </a:t>
            </a:r>
            <a:r>
              <a:rPr sz="1556" spc="-5" dirty="0">
                <a:latin typeface="Times New Roman"/>
                <a:cs typeface="Times New Roman"/>
              </a:rPr>
              <a:t>Responsibilities</a:t>
            </a:r>
            <a:endParaRPr sz="1556">
              <a:latin typeface="Times New Roman"/>
              <a:cs typeface="Times New Roman"/>
            </a:endParaRPr>
          </a:p>
          <a:p>
            <a:pPr marL="12347">
              <a:spcBef>
                <a:spcPts val="1128"/>
              </a:spcBef>
            </a:pPr>
            <a:r>
              <a:rPr sz="1361" b="1" dirty="0">
                <a:latin typeface="Times New Roman"/>
                <a:cs typeface="Times New Roman"/>
              </a:rPr>
              <a:t>Who I Know - </a:t>
            </a:r>
            <a:r>
              <a:rPr sz="1361" b="1" spc="-5" dirty="0">
                <a:latin typeface="Times New Roman"/>
                <a:cs typeface="Times New Roman"/>
              </a:rPr>
              <a:t>Rules </a:t>
            </a:r>
            <a:r>
              <a:rPr sz="1361" b="1" dirty="0">
                <a:latin typeface="Times New Roman"/>
                <a:cs typeface="Times New Roman"/>
              </a:rPr>
              <a:t>of</a:t>
            </a:r>
            <a:r>
              <a:rPr sz="1361" b="1" spc="-7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Thumb</a:t>
            </a:r>
            <a:endParaRPr sz="1361">
              <a:latin typeface="Times New Roman"/>
              <a:cs typeface="Times New Roman"/>
            </a:endParaRPr>
          </a:p>
          <a:p>
            <a:pPr marL="456837" marR="745755" indent="-444490">
              <a:lnSpc>
                <a:spcPts val="1332"/>
              </a:lnSpc>
              <a:spcBef>
                <a:spcPts val="398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an actor knows about its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participants  person knows about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71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transaction knows about its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participants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session </a:t>
            </a:r>
            <a:r>
              <a:rPr sz="1167" dirty="0">
                <a:latin typeface="Times New Roman"/>
                <a:cs typeface="Times New Roman"/>
              </a:rPr>
              <a:t>knows about its register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cashier</a:t>
            </a:r>
            <a:endParaRPr sz="1167">
              <a:latin typeface="Times New Roman"/>
              <a:cs typeface="Times New Roman"/>
            </a:endParaRPr>
          </a:p>
          <a:p>
            <a:pPr marL="456837" marR="107417" indent="-444490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transaction contains its transaction line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  </a:t>
            </a:r>
            <a:r>
              <a:rPr sz="1167" spc="-5" dirty="0">
                <a:latin typeface="Times New Roman"/>
                <a:cs typeface="Times New Roman"/>
              </a:rPr>
              <a:t>sale </a:t>
            </a:r>
            <a:r>
              <a:rPr sz="1167" dirty="0">
                <a:latin typeface="Times New Roman"/>
                <a:cs typeface="Times New Roman"/>
              </a:rPr>
              <a:t>contains its </a:t>
            </a:r>
            <a:r>
              <a:rPr sz="1167" spc="-5" dirty="0">
                <a:latin typeface="Times New Roman"/>
                <a:cs typeface="Times New Roman"/>
              </a:rPr>
              <a:t>sales </a:t>
            </a:r>
            <a:r>
              <a:rPr sz="1167" dirty="0">
                <a:latin typeface="Times New Roman"/>
                <a:cs typeface="Times New Roman"/>
              </a:rPr>
              <a:t>line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items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214493"/>
          </a:xfrm>
          <a:prstGeom prst="rect">
            <a:avLst/>
          </a:prstGeom>
        </p:spPr>
        <p:txBody>
          <a:bodyPr vert="horz" wrap="square" lIns="0" tIns="3272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258"/>
              </a:spcBef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101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71310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2934</Words>
  <Application>Microsoft Office PowerPoint</Application>
  <PresentationFormat>Custom</PresentationFormat>
  <Paragraphs>473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